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2.xml" ContentType="application/vnd.openxmlformats-officedocument.themeOverride+xml"/>
  <Override PartName="/ppt/notesSlides/notesSlide41.xml" ContentType="application/vnd.openxmlformats-officedocument.presentationml.notesSlide+xml"/>
  <Override PartName="/ppt/theme/themeOverride3.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4.xml" ContentType="application/vnd.openxmlformats-officedocument.themeOverride+xml"/>
  <Override PartName="/ppt/notesSlides/notesSlide4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8" r:id="rId1"/>
  </p:sldMasterIdLst>
  <p:notesMasterIdLst>
    <p:notesMasterId r:id="rId48"/>
  </p:notesMasterIdLst>
  <p:sldIdLst>
    <p:sldId id="256" r:id="rId2"/>
    <p:sldId id="257" r:id="rId3"/>
    <p:sldId id="258" r:id="rId4"/>
    <p:sldId id="259" r:id="rId5"/>
    <p:sldId id="282" r:id="rId6"/>
    <p:sldId id="261" r:id="rId7"/>
    <p:sldId id="262" r:id="rId8"/>
    <p:sldId id="283" r:id="rId9"/>
    <p:sldId id="264" r:id="rId10"/>
    <p:sldId id="265" r:id="rId11"/>
    <p:sldId id="335" r:id="rId12"/>
    <p:sldId id="268" r:id="rId13"/>
    <p:sldId id="269" r:id="rId14"/>
    <p:sldId id="284" r:id="rId15"/>
    <p:sldId id="271" r:id="rId16"/>
    <p:sldId id="272" r:id="rId17"/>
    <p:sldId id="285" r:id="rId18"/>
    <p:sldId id="286" r:id="rId19"/>
    <p:sldId id="276" r:id="rId20"/>
    <p:sldId id="277" r:id="rId21"/>
    <p:sldId id="332" r:id="rId22"/>
    <p:sldId id="287" r:id="rId23"/>
    <p:sldId id="288" r:id="rId24"/>
    <p:sldId id="289" r:id="rId25"/>
    <p:sldId id="310" r:id="rId26"/>
    <p:sldId id="290" r:id="rId27"/>
    <p:sldId id="291" r:id="rId28"/>
    <p:sldId id="295" r:id="rId29"/>
    <p:sldId id="311" r:id="rId30"/>
    <p:sldId id="317" r:id="rId31"/>
    <p:sldId id="316" r:id="rId32"/>
    <p:sldId id="318" r:id="rId33"/>
    <p:sldId id="297" r:id="rId34"/>
    <p:sldId id="308" r:id="rId35"/>
    <p:sldId id="296" r:id="rId36"/>
    <p:sldId id="293" r:id="rId37"/>
    <p:sldId id="298" r:id="rId38"/>
    <p:sldId id="299" r:id="rId39"/>
    <p:sldId id="312" r:id="rId40"/>
    <p:sldId id="301" r:id="rId41"/>
    <p:sldId id="313" r:id="rId42"/>
    <p:sldId id="302" r:id="rId43"/>
    <p:sldId id="334" r:id="rId44"/>
    <p:sldId id="303" r:id="rId45"/>
    <p:sldId id="305" r:id="rId46"/>
    <p:sldId id="294" r:id="rId4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BEDD3F5-5F3F-F04D-B7A9-0EB8B09E3B15}">
          <p14:sldIdLst>
            <p14:sldId id="256"/>
            <p14:sldId id="257"/>
            <p14:sldId id="258"/>
            <p14:sldId id="259"/>
            <p14:sldId id="282"/>
            <p14:sldId id="261"/>
            <p14:sldId id="262"/>
            <p14:sldId id="283"/>
            <p14:sldId id="264"/>
            <p14:sldId id="265"/>
            <p14:sldId id="335"/>
            <p14:sldId id="268"/>
            <p14:sldId id="269"/>
            <p14:sldId id="284"/>
            <p14:sldId id="271"/>
            <p14:sldId id="272"/>
            <p14:sldId id="285"/>
            <p14:sldId id="286"/>
            <p14:sldId id="276"/>
            <p14:sldId id="277"/>
            <p14:sldId id="332"/>
            <p14:sldId id="287"/>
            <p14:sldId id="288"/>
            <p14:sldId id="289"/>
            <p14:sldId id="310"/>
            <p14:sldId id="290"/>
            <p14:sldId id="291"/>
            <p14:sldId id="295"/>
            <p14:sldId id="311"/>
            <p14:sldId id="317"/>
            <p14:sldId id="316"/>
            <p14:sldId id="318"/>
            <p14:sldId id="297"/>
            <p14:sldId id="308"/>
            <p14:sldId id="296"/>
            <p14:sldId id="293"/>
            <p14:sldId id="298"/>
            <p14:sldId id="299"/>
            <p14:sldId id="312"/>
            <p14:sldId id="301"/>
            <p14:sldId id="313"/>
            <p14:sldId id="302"/>
            <p14:sldId id="334"/>
            <p14:sldId id="303"/>
            <p14:sldId id="305"/>
            <p14:sldId id="294"/>
          </p14:sldIdLst>
        </p14:section>
        <p14:section name="Reusable Slides" id="{BDADC0A3-D56C-564C-9AD6-16381C621E7C}">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E2F003-4471-1409-EE41-0653958C1735}" name="Rubi Trujillo" initials="" userId="S::rubi.trujillo@gpscorp.biz::d792d81a-7162-48ea-9a05-e26b83c0b99b" providerId="AD"/>
  <p188:author id="{30AD125C-1E63-5629-8090-0563C00D6668}" name="Katrina Arras" initials="KA" userId="7115c3255e4239b3" providerId="Windows Live"/>
  <p188:author id="{040A5285-229A-9B57-A536-97742749EE6B}" name="Roger Groom" initials="RG" userId="21ba787ba40c0be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2143"/>
    <a:srgbClr val="F5F8F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187C78B-5A76-4DB0-BEFF-83B96ED932A7}">
  <a:tblStyle styleId="{8187C78B-5A76-4DB0-BEFF-83B96ED932A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88" autoAdjust="0"/>
    <p:restoredTop sz="90073" autoAdjust="0"/>
  </p:normalViewPr>
  <p:slideViewPr>
    <p:cSldViewPr snapToGrid="0">
      <p:cViewPr varScale="1">
        <p:scale>
          <a:sx n="116" d="100"/>
          <a:sy n="116" d="100"/>
        </p:scale>
        <p:origin x="1164" y="324"/>
      </p:cViewPr>
      <p:guideLst/>
    </p:cSldViewPr>
  </p:slideViewPr>
  <p:notesTextViewPr>
    <p:cViewPr>
      <p:scale>
        <a:sx n="110" d="100"/>
        <a:sy n="11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8/10/relationships/authors" Target="author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3"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q1wg2IbA0oo"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iris.edu/hq/inclass/activities/introduction_to_faults_and_plate_tectonics"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s://www.usgs.gov/programs/earthquake-hazards/science/southern-california-earthquake-hazards" TargetMode="External"/><Relationship Id="rId4" Type="http://schemas.openxmlformats.org/officeDocument/2006/relationships/hyperlink" Target="https://www.usgs.gov/programs/earthquake-hazards/science/pacific-northwest-hazards"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iris.edu/hq/inclass/sequences/earthquake_early_warning"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shakealert.org/toolkit/introduction/"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84" name="Google Shape;84;p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b="0" i="0" u="none" strike="noStrike" cap="none">
                <a:solidFill>
                  <a:schemeClr val="dk1"/>
                </a:solidFill>
                <a:latin typeface="Arial"/>
                <a:ea typeface="Arial"/>
                <a:cs typeface="Arial"/>
                <a:sym typeface="Arial"/>
              </a:rPr>
              <a:t>1</a:t>
            </a:fld>
            <a:endParaRPr sz="1800">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a:extLst>
            <a:ext uri="{FF2B5EF4-FFF2-40B4-BE49-F238E27FC236}">
              <a16:creationId xmlns:a16="http://schemas.microsoft.com/office/drawing/2014/main" id="{78674076-44A5-3942-03A0-B92FE0601957}"/>
            </a:ext>
          </a:extLst>
        </p:cNvPr>
        <p:cNvGrpSpPr/>
        <p:nvPr/>
      </p:nvGrpSpPr>
      <p:grpSpPr>
        <a:xfrm>
          <a:off x="0" y="0"/>
          <a:ext cx="0" cy="0"/>
          <a:chOff x="0" y="0"/>
          <a:chExt cx="0" cy="0"/>
        </a:xfrm>
      </p:grpSpPr>
      <p:sp>
        <p:nvSpPr>
          <p:cNvPr id="160" name="Google Shape;160;p10:notes">
            <a:extLst>
              <a:ext uri="{FF2B5EF4-FFF2-40B4-BE49-F238E27FC236}">
                <a16:creationId xmlns:a16="http://schemas.microsoft.com/office/drawing/2014/main" id="{CD4394CC-48C7-D1DB-F4E3-107D38932E7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p10:notes">
            <a:extLst>
              <a:ext uri="{FF2B5EF4-FFF2-40B4-BE49-F238E27FC236}">
                <a16:creationId xmlns:a16="http://schemas.microsoft.com/office/drawing/2014/main" id="{EC6BEC05-02A2-1019-B978-C17A6E4A7CB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287190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2000" b="1" dirty="0"/>
              <a:t>Teacher Notes</a:t>
            </a:r>
            <a:r>
              <a:rPr lang="en" sz="2000" dirty="0"/>
              <a:t>: Tell students that today we are practicing DROP, COVER, and HOLD ON to stay safe if we feel shaking or get an earthquake early warning alert. </a:t>
            </a:r>
            <a:r>
              <a:rPr lang="en" sz="2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We</a:t>
            </a:r>
            <a:r>
              <a:rPr lang="en" sz="2000" dirty="0"/>
              <a:t> will also calculate how much water our family may need </a:t>
            </a:r>
            <a:r>
              <a:rPr lang="en" sz="2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if there is an earthquake</a:t>
            </a:r>
            <a:r>
              <a:rPr lang="en" sz="2000" dirty="0"/>
              <a:t> or other emergency so that we can continue to stay safe. </a:t>
            </a:r>
            <a:endParaRPr sz="2000" dirty="0"/>
          </a:p>
          <a:p>
            <a:pPr marL="0" lvl="0" indent="0" algn="l" rtl="0">
              <a:lnSpc>
                <a:spcPct val="100000"/>
              </a:lnSpc>
              <a:spcBef>
                <a:spcPts val="0"/>
              </a:spcBef>
              <a:spcAft>
                <a:spcPts val="0"/>
              </a:spcAft>
              <a:buSzPts val="1100"/>
              <a:buNone/>
            </a:pPr>
            <a:endParaRPr sz="2000" dirty="0"/>
          </a:p>
          <a:p>
            <a:pPr marL="0" lvl="0" indent="0" algn="l" rtl="0">
              <a:lnSpc>
                <a:spcPct val="100000"/>
              </a:lnSpc>
              <a:spcBef>
                <a:spcPts val="0"/>
              </a:spcBef>
              <a:spcAft>
                <a:spcPts val="0"/>
              </a:spcAft>
              <a:buSzPts val="1100"/>
              <a:buNone/>
            </a:pPr>
            <a:r>
              <a:rPr lang="en" sz="1000" dirty="0"/>
              <a:t>IMAGE: </a:t>
            </a:r>
            <a:r>
              <a:rPr lang="en" sz="1000" i="1" dirty="0"/>
              <a:t>Image courtesy of FEMA</a:t>
            </a:r>
            <a:endParaRPr sz="1000" i="1"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500" b="1" dirty="0"/>
              <a:t>Teacher Notes: </a:t>
            </a:r>
            <a:r>
              <a:rPr lang="en" sz="1500" i="1" dirty="0"/>
              <a:t>This slide is animated so the questions appear one at a time. </a:t>
            </a:r>
            <a:r>
              <a:rPr lang="en" sz="1500" dirty="0"/>
              <a:t>Ask students what other drills they’ve practiced at school. Students have probably practiced earthquake drills, shelter in place drills, and lockdowns among others.</a:t>
            </a:r>
            <a:endParaRPr sz="1500"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sz="1500" dirty="0"/>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afraid</a:t>
            </a:r>
            <a:r>
              <a:rPr lang="en" sz="15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a:t>
            </a:r>
            <a:r>
              <a:rPr lang="en" sz="1500" dirty="0"/>
              <a:t> </a:t>
            </a:r>
            <a:endParaRPr sz="1500" dirty="0"/>
          </a:p>
          <a:p>
            <a:pPr marL="0" lvl="0" indent="0" algn="l" rtl="0">
              <a:lnSpc>
                <a:spcPct val="100000"/>
              </a:lnSpc>
              <a:spcBef>
                <a:spcPts val="0"/>
              </a:spcBef>
              <a:spcAft>
                <a:spcPts val="0"/>
              </a:spcAft>
              <a:buSzPts val="1100"/>
              <a:buNone/>
            </a:pPr>
            <a:endParaRPr sz="1500" dirty="0"/>
          </a:p>
          <a:p>
            <a:pPr marL="0" lvl="0" indent="0" algn="l" rtl="0">
              <a:lnSpc>
                <a:spcPct val="100000"/>
              </a:lnSpc>
              <a:spcBef>
                <a:spcPts val="0"/>
              </a:spcBef>
              <a:spcAft>
                <a:spcPts val="0"/>
              </a:spcAft>
              <a:buClr>
                <a:schemeClr val="dk1"/>
              </a:buClr>
              <a:buSzPts val="1100"/>
              <a:buFont typeface="Arial"/>
              <a:buNone/>
            </a:pPr>
            <a:r>
              <a:rPr lang="en" sz="1500" dirty="0">
                <a:solidFill>
                  <a:schemeClr val="dk1"/>
                </a:solidFill>
              </a:rPr>
              <a:t>Tell students that our school has an earthquake early warning system that can give our school community members seconds of extra time to protect ourselves before strong shaking arrives during an earthquake. </a:t>
            </a:r>
            <a:endParaRPr sz="1500" dirty="0"/>
          </a:p>
          <a:p>
            <a:pPr marL="0" lvl="0" indent="0" algn="l" rtl="0">
              <a:lnSpc>
                <a:spcPct val="100000"/>
              </a:lnSpc>
              <a:spcBef>
                <a:spcPts val="0"/>
              </a:spcBef>
              <a:spcAft>
                <a:spcPts val="0"/>
              </a:spcAft>
              <a:buSzPts val="1100"/>
              <a:buNone/>
            </a:pPr>
            <a:endParaRPr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GES:</a:t>
            </a:r>
            <a:r>
              <a:rPr lang="en-US" sz="1200" b="1" i="0" u="none" strike="noStrike" dirty="0">
                <a:solidFill>
                  <a:srgbClr val="000000"/>
                </a:solidFill>
                <a:effectLst/>
                <a:latin typeface="Calibri" panose="020F0502020204030204" pitchFamily="34" charset="0"/>
              </a:rPr>
              <a:t> </a:t>
            </a:r>
            <a:r>
              <a:rPr lang="en-US" sz="1200" b="0" i="1" u="none" strike="noStrike" dirty="0">
                <a:solidFill>
                  <a:srgbClr val="000000"/>
                </a:solidFill>
                <a:effectLst/>
                <a:latin typeface="Calibri" panose="020F0502020204030204" pitchFamily="34" charset="0"/>
              </a:rPr>
              <a:t>Image credits from left to right. Image courtesy of Educator Clips. Image courtesy of The Hero in You Foundation and Educator Clips. Used with permission. Image courtesy of USGS. </a:t>
            </a:r>
            <a:endParaRPr lang="en-US" sz="1200" b="0" i="0" dirty="0">
              <a:solidFill>
                <a:srgbClr val="444444"/>
              </a:solidFill>
              <a:effectLst/>
              <a:latin typeface="Aptos" panose="020B00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500" b="1" dirty="0"/>
              <a:t>Teacher Notes: </a:t>
            </a:r>
            <a:r>
              <a:rPr lang="en" sz="1500" b="0" dirty="0"/>
              <a:t>Tell students that sometimes </a:t>
            </a:r>
            <a:r>
              <a:rPr lang="en" sz="1500" dirty="0"/>
              <a:t>drills can be scary because we don't know what to do or what is happening around us. During this lesson we will practice DROP, COVER, and HOLD ON twice. After practicing, you should feel more confident and hopefully less scared or nervous. Ask students how they feel right now thinking about earthquakes and earthquake drills. Ask them to turn to a student sitting nearby and share.  </a:t>
            </a:r>
            <a:endParaRPr sz="1500" dirty="0"/>
          </a:p>
          <a:p>
            <a:pPr marL="0" lvl="0" indent="0" algn="l" rtl="0">
              <a:lnSpc>
                <a:spcPct val="100000"/>
              </a:lnSpc>
              <a:spcBef>
                <a:spcPts val="0"/>
              </a:spcBef>
              <a:spcAft>
                <a:spcPts val="0"/>
              </a:spcAft>
              <a:buSzPts val="1100"/>
              <a:buNone/>
            </a:pPr>
            <a:r>
              <a:rPr lang="en" dirty="0"/>
              <a:t> </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500" b="1" dirty="0"/>
              <a:t>Teacher Note:</a:t>
            </a:r>
            <a:r>
              <a:rPr lang="en" sz="1500" dirty="0"/>
              <a:t> </a:t>
            </a:r>
            <a:r>
              <a:rPr lang="en" sz="1500" dirty="0">
                <a:solidFill>
                  <a:schemeClr val="dk1"/>
                </a:solidFill>
              </a:rPr>
              <a:t>Ask students what they have seen or heard about earthquakes. It’s likely that many of them have not experienced an earthquake. They may have heard from family members about shaking, objects breaking, or even possibly injuries. It’s possible they’ve seen or heard about earthquakes through the media. Validate students’ experiences, and scan for students that may need some extra support. Tell students that we’ll learn more about what an earthquake is in this lesson. Consider recording students’ questions so that you can return to them at them end of the lesson to see which have been addressed through the lesson, and try to answer the others. </a:t>
            </a:r>
            <a:endParaRPr sz="1500"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sz="1000" dirty="0"/>
              <a:t>IMAGE: </a:t>
            </a:r>
            <a:r>
              <a:rPr lang="en" sz="1000" i="1" dirty="0"/>
              <a:t>Image courtesy of USGS</a:t>
            </a:r>
            <a:endParaRPr sz="1000" i="1"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400" b="1" dirty="0"/>
              <a:t>Teacher Notes: </a:t>
            </a:r>
            <a:r>
              <a:rPr lang="en" sz="1400" i="1" dirty="0"/>
              <a:t>Slide is animated. When you click, the second text box appears and after a short delay the image appears and shakes for seven seconds.</a:t>
            </a:r>
          </a:p>
          <a:p>
            <a:pPr marL="0" lvl="0" indent="0" algn="l" rtl="0">
              <a:lnSpc>
                <a:spcPct val="100000"/>
              </a:lnSpc>
              <a:spcBef>
                <a:spcPts val="0"/>
              </a:spcBef>
              <a:spcAft>
                <a:spcPts val="0"/>
              </a:spcAft>
              <a:buSzPts val="1100"/>
              <a:buNone/>
            </a:pPr>
            <a:endParaRPr sz="1400" dirty="0"/>
          </a:p>
          <a:p>
            <a:pPr marL="0" lvl="0" indent="0" algn="l" rtl="0">
              <a:lnSpc>
                <a:spcPct val="100000"/>
              </a:lnSpc>
              <a:spcBef>
                <a:spcPts val="0"/>
              </a:spcBef>
              <a:spcAft>
                <a:spcPts val="0"/>
              </a:spcAft>
              <a:buSzPts val="1100"/>
              <a:buNone/>
            </a:pPr>
            <a:r>
              <a:rPr lang="en" sz="1400" dirty="0"/>
              <a:t>Tell students that the surface of the Earth that we stand on may seem like it is so solid it could never be moved. But actually, the surface of the Earth is broken into many pieces that move around. Most of the time we don’t feel the movement, but sometimes we do. As the pieces of the Earth move, they can become stuck because of friction. </a:t>
            </a:r>
          </a:p>
          <a:p>
            <a:pPr marL="0" lvl="0" indent="0" algn="l" rtl="0">
              <a:lnSpc>
                <a:spcPct val="100000"/>
              </a:lnSpc>
              <a:spcBef>
                <a:spcPts val="0"/>
              </a:spcBef>
              <a:spcAft>
                <a:spcPts val="0"/>
              </a:spcAft>
              <a:buSzPts val="1100"/>
              <a:buNone/>
            </a:pPr>
            <a:endParaRPr dirty="0"/>
          </a:p>
          <a:p>
            <a:pPr marL="0" marR="0" lvl="0" indent="0" algn="l" rtl="0" fontAlgn="base">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 </a:t>
            </a:r>
            <a:r>
              <a:rPr lang="en-US" sz="1200" b="0" i="1" u="none" strike="noStrike" dirty="0">
                <a:solidFill>
                  <a:srgbClr val="000000"/>
                </a:solidFill>
                <a:effectLst/>
                <a:latin typeface="Calibri" panose="020F0502020204030204" pitchFamily="34" charset="0"/>
              </a:rPr>
              <a:t>Image courtesy of The Hero in You Foundation. Used with permission.</a:t>
            </a:r>
            <a:endParaRPr lang="en-US" sz="1200" b="0" i="0" dirty="0">
              <a:solidFill>
                <a:srgbClr val="444444"/>
              </a:solidFill>
              <a:effectLst/>
              <a:latin typeface="Aptos" panose="020B0004020202020204" pitchFamily="34" charset="0"/>
            </a:endParaRPr>
          </a:p>
          <a:p>
            <a:pPr marL="457200" lvl="0" indent="-228600" algn="l" rtl="0">
              <a:lnSpc>
                <a:spcPct val="100000"/>
              </a:lnSpc>
              <a:spcBef>
                <a:spcPts val="0"/>
              </a:spcBef>
              <a:spcAft>
                <a:spcPts val="0"/>
              </a:spcAft>
              <a:buSzPts val="1100"/>
              <a:buNone/>
            </a:pPr>
            <a:endParaRPr dirty="0"/>
          </a:p>
        </p:txBody>
      </p:sp>
      <p:sp>
        <p:nvSpPr>
          <p:cNvPr id="231" name="Google Shape;231;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16</a:t>
            </a:fld>
            <a:endParaRPr sz="1800">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500" b="1" dirty="0">
                <a:solidFill>
                  <a:schemeClr val="dk1"/>
                </a:solidFill>
              </a:rPr>
              <a:t>Teacher Note: </a:t>
            </a:r>
            <a:r>
              <a:rPr lang="en" sz="1500" i="1"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This is animated. Ask the question first to elicit student responses.</a:t>
            </a:r>
            <a:r>
              <a:rPr lang="en" sz="15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 </a:t>
            </a:r>
          </a:p>
          <a:p>
            <a:pPr marL="0" lvl="0" indent="0" algn="l" rtl="0">
              <a:lnSpc>
                <a:spcPct val="100000"/>
              </a:lnSpc>
              <a:spcBef>
                <a:spcPts val="0"/>
              </a:spcBef>
              <a:spcAft>
                <a:spcPts val="0"/>
              </a:spcAft>
              <a:buClr>
                <a:schemeClr val="dk1"/>
              </a:buClr>
              <a:buSzPts val="1100"/>
              <a:buFont typeface="Arial"/>
              <a:buNone/>
            </a:pPr>
            <a:endParaRPr sz="1500" dirty="0"/>
          </a:p>
          <a:p>
            <a:pPr marL="0" lvl="0" indent="0" algn="l" rtl="0">
              <a:lnSpc>
                <a:spcPct val="100000"/>
              </a:lnSpc>
              <a:spcBef>
                <a:spcPts val="0"/>
              </a:spcBef>
              <a:spcAft>
                <a:spcPts val="0"/>
              </a:spcAft>
              <a:buClr>
                <a:schemeClr val="dk1"/>
              </a:buClr>
              <a:buSzPts val="1100"/>
              <a:buFont typeface="Arial"/>
              <a:buNone/>
            </a:pPr>
            <a:r>
              <a:rPr lang="en" sz="1500" dirty="0">
                <a:solidFill>
                  <a:schemeClr val="dk1"/>
                </a:solidFill>
              </a:rPr>
              <a:t>Review and model correct protective actions - Drop, Cover, and Hold On. Make sure students know they should drop to their knees (not their bottoms), have one hand over their necks, and try to get away from glass or any other objects that could fall on them. If they’re able to get under a table or desk while staying on their knees, they should.  Once there, they should hold on to the leg of the table.  </a:t>
            </a:r>
            <a:endParaRPr sz="1500" dirty="0"/>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None/>
            </a:pPr>
            <a:r>
              <a:rPr lang="en-US" sz="1000" dirty="0"/>
              <a:t>IMAGE: </a:t>
            </a:r>
            <a:r>
              <a:rPr lang="en-US" sz="1000" i="1" dirty="0"/>
              <a:t>Image courtesy of USGS</a:t>
            </a:r>
          </a:p>
          <a:p>
            <a:pPr marL="457200" lvl="0" indent="-228600" algn="l" rtl="0">
              <a:lnSpc>
                <a:spcPct val="100000"/>
              </a:lnSpc>
              <a:spcBef>
                <a:spcPts val="0"/>
              </a:spcBef>
              <a:spcAft>
                <a:spcPts val="0"/>
              </a:spcAft>
              <a:buSzPts val="1100"/>
              <a:buNone/>
            </a:pPr>
            <a:endParaRPr dirty="0"/>
          </a:p>
        </p:txBody>
      </p:sp>
      <p:sp>
        <p:nvSpPr>
          <p:cNvPr id="254" name="Google Shape;254;p1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17</a:t>
            </a:fld>
            <a:endParaRPr sz="1800">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500" b="1" dirty="0"/>
              <a:t>Teacher Notes:</a:t>
            </a:r>
            <a:r>
              <a:rPr lang="en" sz="1500" dirty="0"/>
              <a:t> Tell students that Drop, Cover, and Hold On looks different for different bodies. Review modified protective actions for people who use wheelchairs. While you may not have students who use wheelchairs in your class, it is likely that there are members of your community who do. Ask students to help their family members or friends who use a wheelchair by sharing that “Lock, Cover, and Hold On” is how they can protect themselves during an earthquake. Have students repeat the phrase, “Lock, Cover, and Hold On” after you’ve said it.  </a:t>
            </a:r>
            <a:endParaRPr sz="1500" dirty="0"/>
          </a:p>
          <a:p>
            <a:pPr marL="0" lvl="0" indent="0" algn="l" rtl="0">
              <a:lnSpc>
                <a:spcPct val="100000"/>
              </a:lnSpc>
              <a:spcBef>
                <a:spcPts val="0"/>
              </a:spcBef>
              <a:spcAft>
                <a:spcPts val="0"/>
              </a:spcAft>
              <a:buSzPts val="1100"/>
              <a:buNone/>
            </a:pPr>
            <a:endParaRPr dirty="0"/>
          </a:p>
          <a:p>
            <a:pPr marL="0" lvl="0" indent="0" algn="l" rtl="0">
              <a:spcBef>
                <a:spcPts val="0"/>
              </a:spcBef>
              <a:spcAft>
                <a:spcPts val="0"/>
              </a:spcAft>
              <a:buNone/>
            </a:pPr>
            <a:r>
              <a:rPr lang="en-US" sz="1200" dirty="0"/>
              <a:t>IMAGE: </a:t>
            </a:r>
            <a:r>
              <a:rPr lang="en-US" sz="1200" i="1" dirty="0"/>
              <a:t>Image courtesy of USGS</a:t>
            </a:r>
          </a:p>
          <a:p>
            <a:pPr marL="457200" lvl="0" indent="-228600" algn="l" rtl="0">
              <a:lnSpc>
                <a:spcPct val="100000"/>
              </a:lnSpc>
              <a:spcBef>
                <a:spcPts val="0"/>
              </a:spcBef>
              <a:spcAft>
                <a:spcPts val="0"/>
              </a:spcAft>
              <a:buSzPts val="1100"/>
              <a:buNone/>
            </a:pPr>
            <a:endParaRPr dirty="0"/>
          </a:p>
        </p:txBody>
      </p:sp>
      <p:sp>
        <p:nvSpPr>
          <p:cNvPr id="264" name="Google Shape;264;p2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18</a:t>
            </a:fld>
            <a:endParaRPr sz="1800">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500" b="1" dirty="0">
                <a:solidFill>
                  <a:schemeClr val="dk1"/>
                </a:solidFill>
              </a:rPr>
              <a:t>Teacher Notes:</a:t>
            </a:r>
            <a:r>
              <a:rPr lang="en" sz="1500" dirty="0">
                <a:solidFill>
                  <a:schemeClr val="dk1"/>
                </a:solidFill>
              </a:rPr>
              <a:t> </a:t>
            </a:r>
            <a:r>
              <a:rPr lang="en" sz="1500" i="1" dirty="0">
                <a:solidFill>
                  <a:schemeClr val="dk1"/>
                </a:solidFill>
              </a:rPr>
              <a:t>Slide is animated so images come in when you click. </a:t>
            </a:r>
            <a:endParaRPr lang="en-US" sz="1500" i="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lang="en-US" sz="1500" i="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500" dirty="0">
                <a:solidFill>
                  <a:schemeClr val="dk1"/>
                </a:solidFill>
              </a:rPr>
              <a:t>Review modified protective actions for people who use a cane or walker. 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endParaRPr sz="1500"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US" sz="1200" dirty="0"/>
              <a:t>IMAGE: </a:t>
            </a:r>
            <a:r>
              <a:rPr lang="en-US" sz="1200" i="1" dirty="0"/>
              <a:t>Image courtesy of USGS</a:t>
            </a:r>
          </a:p>
          <a:p>
            <a:pPr marL="457200" lvl="0" indent="-228600" algn="l" rtl="0">
              <a:lnSpc>
                <a:spcPct val="100000"/>
              </a:lnSpc>
              <a:spcBef>
                <a:spcPts val="0"/>
              </a:spcBef>
              <a:spcAft>
                <a:spcPts val="0"/>
              </a:spcAft>
              <a:buSzPts val="1100"/>
              <a:buNone/>
            </a:pPr>
            <a:endParaRPr dirty="0"/>
          </a:p>
        </p:txBody>
      </p:sp>
      <p:sp>
        <p:nvSpPr>
          <p:cNvPr id="274" name="Google Shape;274;p2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19</a:t>
            </a:fld>
            <a:endParaRPr sz="1800">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3d874180d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 name="Google Shape;284;g33d874180d1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500" b="1" dirty="0"/>
              <a:t>TEACHER NOTE</a:t>
            </a:r>
            <a:r>
              <a:rPr lang="en" sz="1500" dirty="0"/>
              <a:t>:</a:t>
            </a:r>
            <a:r>
              <a:rPr lang="en" sz="1500" i="1" dirty="0"/>
              <a:t> This slide is animated and the ‘Cover’ and ‘Hold On’ images appear individually so you can discuss each action in turn. </a:t>
            </a:r>
            <a:r>
              <a:rPr lang="en" sz="1500" dirty="0"/>
              <a:t>Begin by eliciting student responses for each.  </a:t>
            </a:r>
            <a:r>
              <a:rPr lang="en" sz="1550" dirty="0">
                <a:solidFill>
                  <a:schemeClr val="dk1"/>
                </a:solidFill>
              </a:rPr>
              <a:t>Add on to student responses as necessary. </a:t>
            </a:r>
            <a:r>
              <a:rPr lang="en" sz="1500" dirty="0"/>
              <a:t> </a:t>
            </a:r>
            <a:endParaRPr sz="1550" dirty="0">
              <a:solidFill>
                <a:schemeClr val="dk1"/>
              </a:solidFill>
            </a:endParaRPr>
          </a:p>
          <a:p>
            <a:pPr marL="0" lvl="0" indent="0" algn="l" rtl="0">
              <a:lnSpc>
                <a:spcPct val="100000"/>
              </a:lnSpc>
              <a:spcBef>
                <a:spcPts val="0"/>
              </a:spcBef>
              <a:spcAft>
                <a:spcPts val="0"/>
              </a:spcAft>
              <a:buSzPts val="1100"/>
              <a:buNone/>
            </a:pPr>
            <a:endParaRPr sz="1500" dirty="0"/>
          </a:p>
          <a:p>
            <a:pPr marL="0" lvl="0" indent="0" algn="l" rtl="0">
              <a:lnSpc>
                <a:spcPct val="100000"/>
              </a:lnSpc>
              <a:spcBef>
                <a:spcPts val="0"/>
              </a:spcBef>
              <a:spcAft>
                <a:spcPts val="0"/>
              </a:spcAft>
              <a:buSzPts val="1100"/>
              <a:buNone/>
            </a:pPr>
            <a:r>
              <a:rPr lang="en" sz="1500" dirty="0"/>
              <a:t>DROP: Dropping to your knees protects you from falling or being hit by falling objects during ground shaking. </a:t>
            </a:r>
            <a:endParaRPr sz="1500" dirty="0"/>
          </a:p>
          <a:p>
            <a:pPr marL="0" lvl="0" indent="0" algn="l" rtl="0">
              <a:lnSpc>
                <a:spcPct val="100000"/>
              </a:lnSpc>
              <a:spcBef>
                <a:spcPts val="0"/>
              </a:spcBef>
              <a:spcAft>
                <a:spcPts val="0"/>
              </a:spcAft>
              <a:buClr>
                <a:schemeClr val="dk1"/>
              </a:buClr>
              <a:buSzPts val="1100"/>
              <a:buFont typeface="Arial"/>
              <a:buNone/>
            </a:pPr>
            <a:r>
              <a:rPr lang="en" sz="1500" dirty="0"/>
              <a:t>COVER: We cover our neck </a:t>
            </a:r>
            <a:r>
              <a:rPr lang="en" sz="15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and head</a:t>
            </a:r>
            <a:r>
              <a:rPr lang="en" sz="1500" dirty="0"/>
              <a:t> with one arm and hand to protect them from becoming injured if something falls. The back of the neck is particularly important to protect because your head has a skull to protect it. </a:t>
            </a:r>
            <a:endParaRPr sz="1500" dirty="0"/>
          </a:p>
          <a:p>
            <a:pPr marL="0" lvl="0" indent="0" algn="l" rtl="0">
              <a:lnSpc>
                <a:spcPct val="100000"/>
              </a:lnSpc>
              <a:spcBef>
                <a:spcPts val="0"/>
              </a:spcBef>
              <a:spcAft>
                <a:spcPts val="0"/>
              </a:spcAft>
              <a:buClr>
                <a:schemeClr val="dk1"/>
              </a:buClr>
              <a:buSzPts val="1100"/>
              <a:buFont typeface="Arial"/>
              <a:buNone/>
            </a:pPr>
            <a:r>
              <a:rPr lang="en" sz="1500" dirty="0"/>
              <a:t>HOLD ON: We hold on to a table leg once we’re beneath a table so that the earthquake doesn’t move us out from underneath the table that is protecting us.</a:t>
            </a:r>
            <a:endParaRPr sz="1500" dirty="0"/>
          </a:p>
          <a:p>
            <a:pPr marL="0" lvl="0" indent="0" algn="l" rtl="0">
              <a:lnSpc>
                <a:spcPct val="100000"/>
              </a:lnSpc>
              <a:spcBef>
                <a:spcPts val="0"/>
              </a:spcBef>
              <a:spcAft>
                <a:spcPts val="0"/>
              </a:spcAft>
              <a:buSzPts val="1100"/>
              <a:buNone/>
            </a:pPr>
            <a:endParaRPr dirty="0"/>
          </a:p>
          <a:p>
            <a:pPr marL="0" lvl="0" indent="0" algn="l" rtl="0">
              <a:spcBef>
                <a:spcPts val="0"/>
              </a:spcBef>
              <a:spcAft>
                <a:spcPts val="0"/>
              </a:spcAft>
              <a:buNone/>
            </a:pPr>
            <a:r>
              <a:rPr lang="en-US" sz="1200" dirty="0"/>
              <a:t>IMAGE: </a:t>
            </a:r>
            <a:r>
              <a:rPr lang="en-US" sz="1200" i="1" dirty="0"/>
              <a:t>Image courtesy of USGS</a:t>
            </a: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fc22b9a49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fc22b9a49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sz="1200" b="1" dirty="0"/>
              <a:t>Teacher Notes: </a:t>
            </a:r>
            <a:r>
              <a:rPr lang="en-US" sz="1200" b="0" dirty="0"/>
              <a:t>Inform students that when you click on the slide that, after a brief introduction, an alert will play and students should practice Drop, Cover, and Hold On immediately with the alert. Remind students this is only a drill. </a:t>
            </a:r>
            <a:r>
              <a:rPr lang="en-US" sz="1200" dirty="0"/>
              <a:t>Play the ShakeAlert alert by clicking anywhere on the slide. Have all students Drop, Cover, and Hold On. Ask students to stay in their protective positions while the teacher observes and offers corrections if necessary. Once the teacher has checked in with each student, ask them to return to their seats. </a:t>
            </a:r>
          </a:p>
          <a:p>
            <a:pPr marL="0" lvl="0" indent="0" algn="l" rtl="0">
              <a:spcBef>
                <a:spcPts val="0"/>
              </a:spcBef>
              <a:spcAft>
                <a:spcPts val="0"/>
              </a:spcAft>
              <a:buClr>
                <a:schemeClr val="dk1"/>
              </a:buClr>
              <a:buSzPts val="1200"/>
              <a:buFont typeface="Arial"/>
              <a:buNone/>
            </a:pPr>
            <a:endParaRPr lang="en-US" sz="1200" i="1" dirty="0"/>
          </a:p>
          <a:p>
            <a:pPr marL="0" lvl="0" indent="0" algn="l" rtl="0">
              <a:spcBef>
                <a:spcPts val="0"/>
              </a:spcBef>
              <a:spcAft>
                <a:spcPts val="0"/>
              </a:spcAft>
              <a:buClr>
                <a:schemeClr val="dk1"/>
              </a:buClr>
              <a:buSzPts val="1200"/>
              <a:buFont typeface="Arial"/>
              <a:buNone/>
            </a:pPr>
            <a:r>
              <a:rPr lang="en-US" sz="1200" i="1" dirty="0"/>
              <a:t>NOTE: Your EEW alert may sound and look different than the one pictured on the slide!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dirty="0"/>
              <a:t>IMAGES: </a:t>
            </a:r>
            <a:r>
              <a:rPr lang="en-US" sz="1200" i="1" dirty="0"/>
              <a:t>Images courtesy of USGS</a:t>
            </a:r>
          </a:p>
          <a:p>
            <a:pPr marL="0" lvl="0" indent="0" algn="l" rtl="0">
              <a:spcBef>
                <a:spcPts val="0"/>
              </a:spcBef>
              <a:spcAft>
                <a:spcPts val="0"/>
              </a:spcAft>
              <a:buClr>
                <a:schemeClr val="dk1"/>
              </a:buClr>
              <a:buSzPts val="1200"/>
              <a:buFont typeface="Arial"/>
              <a:buNone/>
            </a:pPr>
            <a:endParaRPr lang="en-US" sz="1200" dirty="0"/>
          </a:p>
        </p:txBody>
      </p:sp>
      <p:sp>
        <p:nvSpPr>
          <p:cNvPr id="76" name="Google Shape;76;g2fc22b9a49a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500" b="1" dirty="0"/>
              <a:t>Teacher Notes</a:t>
            </a:r>
            <a:r>
              <a:rPr lang="en" sz="1500" b="0" dirty="0"/>
              <a:t>: Tell students that they’ll be showing their families how to DROP, COVER, and HOLD ON to stay safe during an earthquake or when they get an earthquake early warning alert tonight. Ask them how practicing helps keep them safe, and what else they can do with their families to prepare. For each question, ask </a:t>
            </a:r>
            <a:r>
              <a:rPr lang="en" sz="1500" dirty="0"/>
              <a:t>students to turn and talk to a student nearby and then share out with the class. </a:t>
            </a:r>
            <a:endParaRPr sz="1500" dirty="0"/>
          </a:p>
          <a:p>
            <a:pPr marL="0" lvl="0" indent="0" algn="l" rtl="0">
              <a:lnSpc>
                <a:spcPct val="100000"/>
              </a:lnSpc>
              <a:spcBef>
                <a:spcPts val="0"/>
              </a:spcBef>
              <a:spcAft>
                <a:spcPts val="0"/>
              </a:spcAft>
              <a:buSzPts val="1100"/>
              <a:buNone/>
            </a:pPr>
            <a:endParaRPr sz="1500" dirty="0"/>
          </a:p>
          <a:p>
            <a:pPr marL="158750" rtl="0">
              <a:buNone/>
            </a:pPr>
            <a:r>
              <a:rPr lang="en-US" sz="1800" b="0" i="0" u="none" strike="noStrike" dirty="0">
                <a:solidFill>
                  <a:srgbClr val="000000"/>
                </a:solidFill>
                <a:effectLst/>
                <a:latin typeface="Arial" panose="020B0604020202020204" pitchFamily="34" charset="0"/>
              </a:rPr>
              <a:t>Tell students that we are going to focus on water since it’s something everyone needs everyday that is fairly easy to prepare before an emergency. </a:t>
            </a:r>
          </a:p>
          <a:p>
            <a:pPr marL="158750" rtl="0">
              <a:buNone/>
            </a:pPr>
            <a:endParaRPr lang="en-US" sz="2400" b="0" i="0" u="none" strike="noStrike" dirty="0">
              <a:solidFill>
                <a:srgbClr val="000000"/>
              </a:solidFill>
              <a:effectLst/>
              <a:latin typeface="Arial" panose="020B0604020202020204" pitchFamily="34" charset="0"/>
            </a:endParaRPr>
          </a:p>
          <a:p>
            <a:pPr marL="158750" rtl="0">
              <a:buNone/>
            </a:pPr>
            <a:r>
              <a:rPr lang="en-US" sz="1000" b="0" i="0" u="none" strike="noStrike" dirty="0">
                <a:solidFill>
                  <a:srgbClr val="000000"/>
                </a:solidFill>
                <a:effectLst/>
                <a:latin typeface="Arial" panose="020B0604020202020204" pitchFamily="34" charset="0"/>
              </a:rPr>
              <a:t>IMAGE: </a:t>
            </a:r>
            <a:r>
              <a:rPr lang="en-US" sz="1000" b="0" i="1" u="none" strike="noStrike" dirty="0">
                <a:solidFill>
                  <a:srgbClr val="000000"/>
                </a:solidFill>
                <a:effectLst/>
                <a:latin typeface="Arial" panose="020B0604020202020204" pitchFamily="34" charset="0"/>
              </a:rPr>
              <a:t>Image courtesy of USGS</a:t>
            </a:r>
            <a:endParaRPr i="1" dirty="0"/>
          </a:p>
        </p:txBody>
      </p:sp>
      <p:sp>
        <p:nvSpPr>
          <p:cNvPr id="306" name="Google Shape;306;p2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22</a:t>
            </a:fld>
            <a:endParaRPr sz="1800">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rtl="0">
              <a:buNone/>
            </a:pPr>
            <a:r>
              <a:rPr lang="en" sz="1500" b="1" dirty="0"/>
              <a:t>Teacher Notes</a:t>
            </a:r>
            <a:r>
              <a:rPr lang="en" sz="1500" dirty="0"/>
              <a:t>: </a:t>
            </a:r>
            <a:r>
              <a:rPr lang="en-US" sz="1600" b="0" i="0" u="none" strike="noStrike" dirty="0">
                <a:solidFill>
                  <a:srgbClr val="000000"/>
                </a:solidFill>
                <a:effectLst/>
                <a:latin typeface="Arial" panose="020B0604020202020204" pitchFamily="34" charset="0"/>
              </a:rPr>
              <a:t>Use </a:t>
            </a:r>
            <a:r>
              <a:rPr lang="en-US" sz="1600" dirty="0">
                <a:solidFill>
                  <a:srgbClr val="000000"/>
                </a:solidFill>
                <a:latin typeface="Arial" panose="020B0604020202020204" pitchFamily="34" charset="0"/>
              </a:rPr>
              <a:t>Think-Pair-Share to brainstorm </a:t>
            </a:r>
            <a:r>
              <a:rPr lang="en-US" sz="1600" b="0" i="0" u="none" strike="noStrike" dirty="0">
                <a:solidFill>
                  <a:srgbClr val="000000"/>
                </a:solidFill>
                <a:effectLst/>
                <a:latin typeface="Arial" panose="020B0604020202020204" pitchFamily="34" charset="0"/>
              </a:rPr>
              <a:t>the ways students use water every day and record ideas on the board. Provide each student with a copy of the student </a:t>
            </a:r>
            <a:r>
              <a:rPr lang="en-US" sz="1600" b="0" i="0" u="none" strike="noStrike" dirty="0" err="1">
                <a:solidFill>
                  <a:srgbClr val="000000"/>
                </a:solidFill>
                <a:effectLst/>
                <a:latin typeface="Arial" panose="020B0604020202020204" pitchFamily="34" charset="0"/>
              </a:rPr>
              <a:t>workheet</a:t>
            </a:r>
            <a:r>
              <a:rPr lang="en-US" sz="1600" b="0" i="0" u="none" strike="noStrike" dirty="0">
                <a:solidFill>
                  <a:srgbClr val="000000"/>
                </a:solidFill>
                <a:effectLst/>
                <a:latin typeface="Arial" panose="020B0604020202020204" pitchFamily="34" charset="0"/>
              </a:rPr>
              <a:t>. </a:t>
            </a:r>
            <a:endParaRPr lang="en-US" sz="2000" b="0" dirty="0">
              <a:effectLst/>
            </a:endParaRPr>
          </a:p>
          <a:p>
            <a:pPr marL="158750" rtl="0">
              <a:buNone/>
            </a:pPr>
            <a:endParaRPr lang="en-US" sz="1600" b="0" i="0" u="none" strike="noStrike" dirty="0">
              <a:solidFill>
                <a:srgbClr val="000000"/>
              </a:solidFill>
              <a:effectLst/>
              <a:latin typeface="Arial" panose="020B0604020202020204" pitchFamily="34" charset="0"/>
            </a:endParaRPr>
          </a:p>
          <a:p>
            <a:pPr marL="15875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b="0" i="0" u="none" strike="noStrike" dirty="0">
                <a:solidFill>
                  <a:srgbClr val="000000"/>
                </a:solidFill>
                <a:effectLst/>
                <a:latin typeface="Arial" panose="020B0604020202020204" pitchFamily="34" charset="0"/>
              </a:rPr>
              <a:t>Provide each student with a copy of the student sheet. Either provide each student with a cup of water, provide one cup of water per table, or have a cup of water in the front of the class. If you’ve provided cups for each student or student group, direct students’ attention to the permanent marker line, and tell them that marks one cup (8 fluid ounces) of water. Students should estimate the number of cups of water they think they would need per day for each use on the student sheet and then find the sum. Remind students that other needs includes pets. </a:t>
            </a:r>
            <a:r>
              <a:rPr lang="en-US" sz="1600" i="0" dirty="0"/>
              <a:t>Consider having counting cubes or tiles to help with the addition (2nd grade) or multiplication (3rd grade) to find the total number of cups.</a:t>
            </a:r>
            <a:endParaRPr lang="en-US" sz="1600" i="1" dirty="0"/>
          </a:p>
          <a:p>
            <a:pPr marL="158750" rtl="0">
              <a:buNone/>
            </a:pPr>
            <a:r>
              <a:rPr lang="en-US" sz="1600" b="0" i="0" u="none" strike="noStrike" dirty="0">
                <a:solidFill>
                  <a:srgbClr val="000000"/>
                </a:solidFill>
                <a:effectLst/>
                <a:latin typeface="Arial" panose="020B0604020202020204" pitchFamily="34" charset="0"/>
              </a:rPr>
              <a:t>After they’ve recorded their ideas on the student sheet, invite students to share their estimates with a partner or their table group. </a:t>
            </a:r>
            <a:endParaRPr lang="en-US" sz="2000" b="0" i="0" u="none" strike="noStrike" dirty="0">
              <a:solidFill>
                <a:srgbClr val="000000"/>
              </a:solidFill>
              <a:effectLst/>
              <a:latin typeface="Arial" panose="020B0604020202020204" pitchFamily="34" charset="0"/>
            </a:endParaRPr>
          </a:p>
          <a:p>
            <a:pPr marL="158750" rtl="0">
              <a:buNone/>
            </a:pPr>
            <a:endParaRPr lang="en" dirty="0"/>
          </a:p>
          <a:p>
            <a:pPr marL="158750" rtl="0">
              <a:buNone/>
            </a:pPr>
            <a:r>
              <a:rPr lang="en" dirty="0"/>
              <a:t>IMAGE: </a:t>
            </a:r>
            <a:r>
              <a:rPr lang="en" i="1" dirty="0"/>
              <a:t>Image courtesy of USGS</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500" b="1" dirty="0"/>
              <a:t>Teacher Notes</a:t>
            </a:r>
            <a:r>
              <a:rPr lang="en" sz="1500" dirty="0"/>
              <a:t>: Once students have come up with their estimate for how many total cups of water they need per day in an emergency, ask them to estimate or measure how many cups are in a gallon. Either provide students with an empty gallon jug and ask them to carefully figure out how many of their cups of water are needed to fill the jug, demonstrate for the class how many of their cups of water are needed to fill the jug, or just tell them that there are 16 cups in a gallon. </a:t>
            </a:r>
            <a:r>
              <a:rPr lang="en" sz="15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Using a funnel would make it easier to pour into the </a:t>
            </a:r>
            <a:r>
              <a:rPr lang="en" sz="15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gallon</a:t>
            </a:r>
            <a:r>
              <a:rPr lang="en" sz="15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 container. </a:t>
            </a:r>
            <a:r>
              <a:rPr lang="en" sz="1500" dirty="0"/>
              <a:t>Tell students that government agencies recommend having one gallon of water per person per day for </a:t>
            </a:r>
            <a:r>
              <a:rPr lang="en" sz="1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3"/>
                  </a:ext>
                </a:extLst>
              </a:rPr>
              <a:t>three days</a:t>
            </a:r>
            <a:r>
              <a:rPr lang="en" sz="1500" dirty="0"/>
              <a:t> in an emergency. </a:t>
            </a:r>
            <a:endParaRPr sz="1500"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r>
              <a:rPr lang="en" sz="1000" dirty="0"/>
              <a:t>IMAGES</a:t>
            </a:r>
            <a:r>
              <a:rPr lang="en" sz="1000" i="0" dirty="0"/>
              <a:t>:</a:t>
            </a:r>
            <a:r>
              <a:rPr lang="en" sz="1000" i="1" dirty="0"/>
              <a:t> Image credits from left to right. Image courtesy of the National Weather Service. Image courtesy of the City of Portland.</a:t>
            </a:r>
          </a:p>
          <a:p>
            <a:pPr>
              <a:buNone/>
            </a:pPr>
            <a:br>
              <a:rPr lang="en-US" dirty="0"/>
            </a:b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a:extLst>
            <a:ext uri="{FF2B5EF4-FFF2-40B4-BE49-F238E27FC236}">
              <a16:creationId xmlns:a16="http://schemas.microsoft.com/office/drawing/2014/main" id="{6FF8EEC2-55DC-142C-545B-B43CA38E19F3}"/>
            </a:ext>
          </a:extLst>
        </p:cNvPr>
        <p:cNvGrpSpPr/>
        <p:nvPr/>
      </p:nvGrpSpPr>
      <p:grpSpPr>
        <a:xfrm>
          <a:off x="0" y="0"/>
          <a:ext cx="0" cy="0"/>
          <a:chOff x="0" y="0"/>
          <a:chExt cx="0" cy="0"/>
        </a:xfrm>
      </p:grpSpPr>
      <p:sp>
        <p:nvSpPr>
          <p:cNvPr id="323" name="Google Shape;323;p25:notes">
            <a:extLst>
              <a:ext uri="{FF2B5EF4-FFF2-40B4-BE49-F238E27FC236}">
                <a16:creationId xmlns:a16="http://schemas.microsoft.com/office/drawing/2014/main" id="{AD3353D5-1364-6A46-2892-8B5425953C5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p25:notes">
            <a:extLst>
              <a:ext uri="{FF2B5EF4-FFF2-40B4-BE49-F238E27FC236}">
                <a16:creationId xmlns:a16="http://schemas.microsoft.com/office/drawing/2014/main" id="{8B694BB6-E718-A392-3189-91E6410CBD0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500" b="1" dirty="0"/>
              <a:t>Teacher Notes: </a:t>
            </a:r>
            <a:r>
              <a:rPr lang="en-US" sz="1600" b="0" i="0" u="none" strike="noStrike" dirty="0">
                <a:solidFill>
                  <a:srgbClr val="000000"/>
                </a:solidFill>
                <a:effectLst/>
                <a:latin typeface="Calibri" panose="020F0502020204030204" pitchFamily="34" charset="0"/>
              </a:rPr>
              <a:t>Ask students whether their estimate was equal to, less than, or greater than the one-gallon recommendation. </a:t>
            </a:r>
            <a:r>
              <a:rPr lang="en-US" sz="1500" dirty="0"/>
              <a:t>Ask students to consider why their estimate may have been different than the emergency recommendation of one gallon. They should note that during an emergency, we may not be able to use as much water as we normally would. You can share with them that the average American household uses more than 300 gallons of water per day! Ask students for examples of things they do everyday with water that they don’t need to do. They may say things like taking long showers, playing in the sink, or running the water while brushing their teeth. </a:t>
            </a:r>
          </a:p>
          <a:p>
            <a:pPr marL="158750" lvl="0" indent="0" algn="l" rtl="0">
              <a:lnSpc>
                <a:spcPct val="100000"/>
              </a:lnSpc>
              <a:spcBef>
                <a:spcPts val="0"/>
              </a:spcBef>
              <a:spcAft>
                <a:spcPts val="0"/>
              </a:spcAft>
              <a:buSzPts val="1100"/>
              <a:buNone/>
            </a:pPr>
            <a:endParaRPr sz="1500" dirty="0"/>
          </a:p>
          <a:p>
            <a:pPr marL="158750" lvl="0" indent="0" algn="l" rtl="0">
              <a:lnSpc>
                <a:spcPct val="100000"/>
              </a:lnSpc>
              <a:spcBef>
                <a:spcPts val="0"/>
              </a:spcBef>
              <a:spcAft>
                <a:spcPts val="0"/>
              </a:spcAft>
              <a:buSzPts val="1100"/>
              <a:buNone/>
            </a:pPr>
            <a:r>
              <a:rPr lang="en" sz="1500" dirty="0"/>
              <a:t>NOTE: If students don’t know what the &lt; and &gt; symbols mean, </a:t>
            </a:r>
            <a:r>
              <a:rPr lang="en-US" sz="1500" dirty="0"/>
              <a:t>you can use this slide as is and teach the symbols, or you can delete the symbols from the text boxes.</a:t>
            </a:r>
            <a:endParaRPr sz="1500" dirty="0"/>
          </a:p>
          <a:p>
            <a:pPr marL="158750" lvl="0" indent="0" algn="l" rtl="0">
              <a:lnSpc>
                <a:spcPct val="100000"/>
              </a:lnSpc>
              <a:spcBef>
                <a:spcPts val="0"/>
              </a:spcBef>
              <a:spcAft>
                <a:spcPts val="0"/>
              </a:spcAft>
              <a:buSzPts val="1100"/>
              <a:buNone/>
            </a:pPr>
            <a:endParaRPr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000" dirty="0"/>
              <a:t>IMAGES</a:t>
            </a:r>
            <a:r>
              <a:rPr lang="en" sz="1000" i="0" dirty="0"/>
              <a:t>:</a:t>
            </a:r>
            <a:r>
              <a:rPr lang="en" sz="1000" i="1" dirty="0"/>
              <a:t> Image courtesy of the City of Portland. Image credits from left to right. Image courtesy of the National Weather Service. </a:t>
            </a:r>
            <a:endParaRPr dirty="0"/>
          </a:p>
          <a:p>
            <a:pPr marL="158750" lvl="0" indent="0" algn="l" rtl="0">
              <a:lnSpc>
                <a:spcPct val="100000"/>
              </a:lnSpc>
              <a:spcBef>
                <a:spcPts val="0"/>
              </a:spcBef>
              <a:spcAft>
                <a:spcPts val="0"/>
              </a:spcAft>
              <a:buSzPts val="1100"/>
              <a:buNone/>
            </a:pPr>
            <a:endParaRPr lang="en" dirty="0"/>
          </a:p>
          <a:p>
            <a:pPr marL="158750" lvl="0" indent="0" algn="l" rtl="0">
              <a:lnSpc>
                <a:spcPct val="100000"/>
              </a:lnSpc>
              <a:spcBef>
                <a:spcPts val="0"/>
              </a:spcBef>
              <a:spcAft>
                <a:spcPts val="0"/>
              </a:spcAft>
              <a:buSzPts val="1100"/>
              <a:buNone/>
            </a:pPr>
            <a:r>
              <a:rPr lang="en" dirty="0"/>
              <a:t>SOURCE: https://www.epa.gov/watersense/how-we-use-water </a:t>
            </a:r>
            <a:endParaRPr dirty="0"/>
          </a:p>
        </p:txBody>
      </p:sp>
    </p:spTree>
    <p:extLst>
      <p:ext uri="{BB962C8B-B14F-4D97-AF65-F5344CB8AC3E}">
        <p14:creationId xmlns:p14="http://schemas.microsoft.com/office/powerpoint/2010/main" val="2691829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 name="Google Shape;332;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500" b="1" dirty="0"/>
              <a:t>Teacher Notes:</a:t>
            </a:r>
            <a:r>
              <a:rPr lang="en" sz="1500" dirty="0"/>
              <a:t> Ask students how much water five people would need for one day. Encourage students to show their work on the student sheet. Use counting tiles if they need a physical representation of the gallons. Click on slide reveal the answer (five gallons). </a:t>
            </a:r>
            <a:endParaRPr sz="1500" dirty="0"/>
          </a:p>
          <a:p>
            <a:pPr marL="158750" lvl="0" indent="0" algn="l" rtl="0">
              <a:lnSpc>
                <a:spcPct val="100000"/>
              </a:lnSpc>
              <a:spcBef>
                <a:spcPts val="0"/>
              </a:spcBef>
              <a:spcAft>
                <a:spcPts val="0"/>
              </a:spcAft>
              <a:buSzPts val="1100"/>
              <a:buNone/>
            </a:pPr>
            <a:r>
              <a:rPr lang="en" dirty="0"/>
              <a:t> </a:t>
            </a:r>
            <a:endParaRPr dirty="0"/>
          </a:p>
          <a:p>
            <a:pPr marL="158750" lvl="0" indent="0" algn="l" rtl="0">
              <a:lnSpc>
                <a:spcPct val="100000"/>
              </a:lnSpc>
              <a:spcBef>
                <a:spcPts val="0"/>
              </a:spcBef>
              <a:spcAft>
                <a:spcPts val="0"/>
              </a:spcAft>
              <a:buSzPts val="1100"/>
              <a:buNone/>
            </a:pPr>
            <a:r>
              <a:rPr lang="en" sz="1000" dirty="0"/>
              <a:t>IMAGE: </a:t>
            </a:r>
            <a:r>
              <a:rPr lang="en" sz="1000" i="1" dirty="0"/>
              <a:t>Image credits from left to right. Image courtesy of the city of South Gate, CA. Image courtesy of the US Food and Drug Administration.</a:t>
            </a:r>
            <a:endParaRPr sz="1000" i="1"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3340fa489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g33340fa489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500" b="1" dirty="0"/>
              <a:t>Teacher Notes:</a:t>
            </a:r>
            <a:r>
              <a:rPr lang="en" sz="1500" dirty="0"/>
              <a:t>  Next ask students how many gallons the same family would need for three days. Encourage them to solve the problem by drawing a picture or writing a math equation using addition (2</a:t>
            </a:r>
            <a:r>
              <a:rPr lang="en" sz="1500" baseline="30000" dirty="0"/>
              <a:t>nd</a:t>
            </a:r>
            <a:r>
              <a:rPr lang="en" sz="1500" dirty="0"/>
              <a:t> grade: 5+5+5=15) or multiplication (3</a:t>
            </a:r>
            <a:r>
              <a:rPr lang="en" sz="1500" baseline="30000" dirty="0"/>
              <a:t>rd</a:t>
            </a:r>
            <a:r>
              <a:rPr lang="en" sz="1500" dirty="0"/>
              <a:t> grade: 5 x 3 = 15) to solve the problem. Direct students to create equations or use models to calculate how much water they need for everyone in their family (including </a:t>
            </a:r>
            <a:r>
              <a:rPr lang="en" sz="15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rPr>
              <a:t>pets</a:t>
            </a:r>
            <a:r>
              <a:rPr lang="en" sz="1500" dirty="0"/>
              <a:t>) for three days on their student sheet. Clicking on the slide will make the question mark fade away and the answer come in.</a:t>
            </a:r>
            <a:endParaRPr sz="1500" dirty="0"/>
          </a:p>
          <a:p>
            <a:pPr marL="158750" lvl="0" indent="0" algn="l" rtl="0">
              <a:lnSpc>
                <a:spcPct val="100000"/>
              </a:lnSpc>
              <a:spcBef>
                <a:spcPts val="0"/>
              </a:spcBef>
              <a:spcAft>
                <a:spcPts val="0"/>
              </a:spcAft>
              <a:buSzPts val="1100"/>
              <a:buNone/>
            </a:pPr>
            <a:endParaRPr sz="1500" dirty="0"/>
          </a:p>
          <a:p>
            <a:pPr marL="158750" marR="0" lvl="0" indent="0" algn="l" rtl="0">
              <a:lnSpc>
                <a:spcPct val="100000"/>
              </a:lnSpc>
              <a:spcBef>
                <a:spcPts val="0"/>
              </a:spcBef>
              <a:spcAft>
                <a:spcPts val="0"/>
              </a:spcAft>
              <a:buClr>
                <a:srgbClr val="000000"/>
              </a:buClr>
              <a:buSzPts val="1100"/>
              <a:buFont typeface="Arial"/>
              <a:buNone/>
            </a:pPr>
            <a:r>
              <a:rPr lang="en" sz="1500" dirty="0"/>
              <a:t>Ask students if everyone needs the same amount of water per day in an emergency. They should respond that some people may need more, such as people taking medications, people who live someplace hot, or people who are very active.</a:t>
            </a:r>
          </a:p>
          <a:p>
            <a:pPr marL="158750" marR="0" lvl="0" indent="0" algn="l" rtl="0">
              <a:lnSpc>
                <a:spcPct val="100000"/>
              </a:lnSpc>
              <a:spcBef>
                <a:spcPts val="0"/>
              </a:spcBef>
              <a:spcAft>
                <a:spcPts val="0"/>
              </a:spcAft>
              <a:buClr>
                <a:srgbClr val="000000"/>
              </a:buClr>
              <a:buSzPts val="1100"/>
              <a:buFont typeface="Arial"/>
              <a:buNone/>
            </a:pPr>
            <a:endParaRPr lang="en" sz="1500" dirty="0"/>
          </a:p>
          <a:p>
            <a:pPr marL="158750" marR="0" lvl="0" indent="0" algn="l" rtl="0">
              <a:lnSpc>
                <a:spcPct val="100000"/>
              </a:lnSpc>
              <a:spcBef>
                <a:spcPts val="0"/>
              </a:spcBef>
              <a:spcAft>
                <a:spcPts val="0"/>
              </a:spcAft>
              <a:buClr>
                <a:srgbClr val="000000"/>
              </a:buClr>
              <a:buSzPts val="1100"/>
              <a:buFont typeface="Arial"/>
              <a:buNone/>
            </a:pPr>
            <a:r>
              <a:rPr lang="en" sz="1500" dirty="0"/>
              <a:t>At this point, have students clean up the materials because they are going to practice Drop, Cover, and Hold On next.</a:t>
            </a:r>
            <a:endParaRPr sz="1500" dirty="0"/>
          </a:p>
          <a:p>
            <a:pPr marL="158750" lvl="0" indent="0" algn="l" rtl="0">
              <a:lnSpc>
                <a:spcPct val="100000"/>
              </a:lnSpc>
              <a:spcBef>
                <a:spcPts val="0"/>
              </a:spcBef>
              <a:spcAft>
                <a:spcPts val="0"/>
              </a:spcAft>
              <a:buSzPts val="1100"/>
              <a:buNone/>
            </a:pPr>
            <a:r>
              <a:rPr lang="en" dirty="0"/>
              <a:t> </a:t>
            </a:r>
            <a:endParaRPr dirty="0"/>
          </a:p>
          <a:p>
            <a:pPr marL="158750" lvl="0" indent="0" algn="l" rtl="0">
              <a:lnSpc>
                <a:spcPct val="100000"/>
              </a:lnSpc>
              <a:spcBef>
                <a:spcPts val="0"/>
              </a:spcBef>
              <a:spcAft>
                <a:spcPts val="0"/>
              </a:spcAft>
              <a:buSzPts val="1100"/>
              <a:buNone/>
            </a:pPr>
            <a:r>
              <a:rPr lang="en-US" sz="1200" dirty="0"/>
              <a:t>IMAGE: </a:t>
            </a:r>
            <a:r>
              <a:rPr lang="en-US" sz="1200" i="1" dirty="0"/>
              <a:t>Image credits from left to right. Image courtesy of the US Food and Drug Administration. Image courtesy of the city of South Gate, CA.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3" name="Google Shape;383;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500" b="1" dirty="0">
                <a:solidFill>
                  <a:schemeClr val="dk1"/>
                </a:solidFill>
              </a:rPr>
              <a:t>Teacher Notes: </a:t>
            </a:r>
            <a:r>
              <a:rPr lang="en" sz="1500" i="1" dirty="0">
                <a:solidFill>
                  <a:schemeClr val="dk1"/>
                </a:solidFill>
              </a:rPr>
              <a:t>Slide is animated so images come in when you click.</a:t>
            </a:r>
            <a:endParaRPr sz="1500" i="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500" i="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500" dirty="0">
                <a:solidFill>
                  <a:schemeClr val="dk1"/>
                </a:solidFill>
              </a:rPr>
              <a:t>Tell students that they should Drop, Cover, and Hold On immediately and without hesitation when the ground shakes, if there’s an earthquake early warning alert, or if there’s an earthquake drill.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US" sz="1200" dirty="0"/>
              <a:t>IMAGES: </a:t>
            </a:r>
            <a:r>
              <a:rPr lang="en-US" sz="1200" i="1" dirty="0"/>
              <a:t>Images courtesy of The Hero in You Foundation and the Great ShakeOut. Used with permission. </a:t>
            </a:r>
          </a:p>
        </p:txBody>
      </p:sp>
      <p:sp>
        <p:nvSpPr>
          <p:cNvPr id="384" name="Google Shape;384;p3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28</a:t>
            </a:fld>
            <a:endParaRPr sz="1800">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dirty="0"/>
              <a:t>Animation Note:  </a:t>
            </a:r>
            <a:r>
              <a:rPr lang="en-US" sz="1600" i="1" dirty="0"/>
              <a:t>Click anywhere will do two things—the audio will play and the building image will start shaking. The audio and shaking will continue until you click to the next slide.  </a:t>
            </a:r>
            <a:endParaRPr sz="1600" i="1" dirty="0"/>
          </a:p>
          <a:p>
            <a:pPr marL="0" lvl="0" indent="0" algn="l" rtl="0">
              <a:lnSpc>
                <a:spcPct val="100000"/>
              </a:lnSpc>
              <a:spcBef>
                <a:spcPts val="0"/>
              </a:spcBef>
              <a:spcAft>
                <a:spcPts val="0"/>
              </a:spcAft>
              <a:buClr>
                <a:schemeClr val="dk1"/>
              </a:buClr>
              <a:buSzPts val="1100"/>
              <a:buFont typeface="Arial"/>
              <a:buNone/>
            </a:pPr>
            <a:endParaRPr sz="1600" dirty="0"/>
          </a:p>
          <a:p>
            <a:pPr marL="0" lvl="0" indent="0" algn="l" rtl="0">
              <a:lnSpc>
                <a:spcPct val="100000"/>
              </a:lnSpc>
              <a:spcBef>
                <a:spcPts val="0"/>
              </a:spcBef>
              <a:spcAft>
                <a:spcPts val="0"/>
              </a:spcAft>
              <a:buClr>
                <a:schemeClr val="dk1"/>
              </a:buClr>
              <a:buSzPts val="1100"/>
              <a:buFont typeface="Arial"/>
              <a:buNone/>
            </a:pPr>
            <a:r>
              <a:rPr lang="en-US" sz="1600" b="1" dirty="0">
                <a:solidFill>
                  <a:schemeClr val="dk1"/>
                </a:solidFill>
              </a:rPr>
              <a:t>Teacher Notes: </a:t>
            </a:r>
            <a:r>
              <a:rPr lang="en-US" sz="1600" dirty="0">
                <a:solidFill>
                  <a:schemeClr val="dk1"/>
                </a:solidFill>
              </a:rPr>
              <a:t>Tell students that they will hear sound effects like earthquake shaking. This is just pretend! But it is similar to what you might hear in a real earthquake. Click to play the ground shaking noises and animation, and practice Drop, Cover, and Hold On. </a:t>
            </a:r>
            <a:r>
              <a:rPr lang="en-US" sz="1600" dirty="0"/>
              <a:t>Ask students to stay in their protective positions while you observe and offer corrections if necessary. Once you’ve checked each student, ask them to return to their seats.</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SOUND: </a:t>
            </a:r>
            <a:r>
              <a:rPr lang="en-US" u="sng" dirty="0">
                <a:solidFill>
                  <a:schemeClr val="hlink"/>
                </a:solidFill>
                <a:hlinkClick r:id="rId3"/>
              </a:rPr>
              <a:t>https://www.youtube.com/watch?v=q1wg2IbA0oo</a:t>
            </a:r>
            <a:r>
              <a:rPr lang="en-US" dirty="0">
                <a:solidFill>
                  <a:schemeClr val="dk1"/>
                </a:solidFill>
              </a:rPr>
              <a:t> Georgia Tech - Hearing the Japanese Earthquake - Clip 3　</a:t>
            </a:r>
          </a:p>
          <a:p>
            <a:pPr marL="0" lvl="0" indent="0" algn="l" rtl="0">
              <a:lnSpc>
                <a:spcPct val="100000"/>
              </a:lnSpc>
              <a:spcBef>
                <a:spcPts val="0"/>
              </a:spcBef>
              <a:spcAft>
                <a:spcPts val="0"/>
              </a:spcAft>
              <a:buClr>
                <a:schemeClr val="dk1"/>
              </a:buClr>
              <a:buSzPts val="11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USGS</a:t>
            </a:r>
          </a:p>
        </p:txBody>
      </p:sp>
      <p:sp>
        <p:nvSpPr>
          <p:cNvPr id="192" name="Google Shape;19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B956B-5B7C-021B-90D2-83029D4ED5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D3BB7-1747-DA53-E787-FFF69ABD36F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FBD7548-0505-6F55-A9A1-56AFD29DE608}"/>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dirty="0">
                <a:solidFill>
                  <a:schemeClr val="dk1"/>
                </a:solidFill>
              </a:rPr>
              <a:t>Tell students that if they are outside when they feel shaking or get an alert, they should immediately move to an open space away from power lines or other objects that could fall on them. They should then drop to their knees and use their arms to cover their head and neck and hold on in that position until the shaking stops.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FD846FE7-B7B5-7851-F665-4ACAD2D5ED60}"/>
              </a:ext>
            </a:extLst>
          </p:cNvPr>
          <p:cNvSpPr>
            <a:spLocks noGrp="1"/>
          </p:cNvSpPr>
          <p:nvPr>
            <p:ph type="sldNum" sz="quarter" idx="5"/>
          </p:nvPr>
        </p:nvSpPr>
        <p:spPr/>
        <p:txBody>
          <a:bodyPr/>
          <a:lstStyle/>
          <a:p>
            <a:fld id="{D9D3EB9B-9D7A-7A42-83C0-FE02F9BF119F}" type="slidenum">
              <a:rPr lang="en-US" smtClean="0"/>
              <a:t>30</a:t>
            </a:fld>
            <a:endParaRPr lang="en-US"/>
          </a:p>
        </p:txBody>
      </p:sp>
    </p:spTree>
    <p:extLst>
      <p:ext uri="{BB962C8B-B14F-4D97-AF65-F5344CB8AC3E}">
        <p14:creationId xmlns:p14="http://schemas.microsoft.com/office/powerpoint/2010/main" val="737931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659B4-FD2A-54A8-48F7-410EA722E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21F87-6362-371B-CFAA-5D7C151DFC5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9D28ACC-5E47-A9DE-F62F-388E80A35ACE}"/>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i="1" dirty="0">
                <a:solidFill>
                  <a:schemeClr val="dk1"/>
                </a:solidFill>
              </a:rPr>
              <a:t>Slide is animated so images appear when you click. </a:t>
            </a:r>
            <a:r>
              <a:rPr lang="en-US" b="0" dirty="0">
                <a:solidFill>
                  <a:schemeClr val="dk1"/>
                </a:solidFill>
              </a:rPr>
              <a:t>Tell students that if they are visiting the coast, the earthquake could be followed by a tsunami, which is a large wave caused by the earthquake. If they are on the coast when they feel shaking or get an alert, they should wait for shaking to stop, and then immediately go inland, to high ground, or follow their school’s specific safety procedures. Tell students that it’s important to wait until they hear it’s safe to return because tsunami waves can continue to arrive for hours or even days after an earthquake.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A2DF8DD1-8512-FD20-BA75-7F09C9B4E955}"/>
              </a:ext>
            </a:extLst>
          </p:cNvPr>
          <p:cNvSpPr>
            <a:spLocks noGrp="1"/>
          </p:cNvSpPr>
          <p:nvPr>
            <p:ph type="sldNum" sz="quarter" idx="5"/>
          </p:nvPr>
        </p:nvSpPr>
        <p:spPr/>
        <p:txBody>
          <a:bodyPr/>
          <a:lstStyle/>
          <a:p>
            <a:fld id="{D9D3EB9B-9D7A-7A42-83C0-FE02F9BF119F}" type="slidenum">
              <a:rPr lang="en-US" smtClean="0"/>
              <a:t>31</a:t>
            </a:fld>
            <a:endParaRPr lang="en-US"/>
          </a:p>
        </p:txBody>
      </p:sp>
    </p:spTree>
    <p:extLst>
      <p:ext uri="{BB962C8B-B14F-4D97-AF65-F5344CB8AC3E}">
        <p14:creationId xmlns:p14="http://schemas.microsoft.com/office/powerpoint/2010/main" val="23432466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04870-7B9A-0959-D4E4-012348BCA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64945-1C9C-0E72-461C-B33AA48DC6A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3B0BEAB-8423-F220-3789-D63058FE5505}"/>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i="0" dirty="0">
                <a:solidFill>
                  <a:schemeClr val="dk1"/>
                </a:solidFill>
              </a:rPr>
              <a:t>Many earthquakes are followed by smaller earthquakes called aftershocks. Aftershocks can happen for even a few weeks after the main earthquake! Even though aftershocks are smaller than the main earthquake, they can still produce strong shaking and cause damage. Ask students what they should do if they feel shaking or get an alert. Remind students that they should stay alert and Drop, Cover, and Hold On if they feel shaking or get an earthquake early warning alert. </a:t>
            </a:r>
          </a:p>
          <a:p>
            <a:pPr marL="0" lvl="0" indent="0" algn="l" rtl="0">
              <a:spcBef>
                <a:spcPts val="0"/>
              </a:spcBef>
              <a:spcAft>
                <a:spcPts val="0"/>
              </a:spcAft>
              <a:buClr>
                <a:schemeClr val="dk1"/>
              </a:buClr>
              <a:buSzPts val="1100"/>
              <a:buFont typeface="Arial"/>
              <a:buNone/>
            </a:pPr>
            <a:endParaRPr lang="en-US" i="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SOURCE: earthquake.usgs.gov/data/oaf/</a:t>
            </a:r>
            <a:r>
              <a:rPr lang="en-US" sz="1200" dirty="0" err="1"/>
              <a:t>overview.php</a:t>
            </a: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B06746CF-625F-FAAB-B7FA-239D421517E7}"/>
              </a:ext>
            </a:extLst>
          </p:cNvPr>
          <p:cNvSpPr>
            <a:spLocks noGrp="1"/>
          </p:cNvSpPr>
          <p:nvPr>
            <p:ph type="sldNum" sz="quarter" idx="5"/>
          </p:nvPr>
        </p:nvSpPr>
        <p:spPr/>
        <p:txBody>
          <a:bodyPr/>
          <a:lstStyle/>
          <a:p>
            <a:fld id="{D9D3EB9B-9D7A-7A42-83C0-FE02F9BF119F}" type="slidenum">
              <a:rPr lang="en-US" smtClean="0"/>
              <a:t>32</a:t>
            </a:fld>
            <a:endParaRPr lang="en-US"/>
          </a:p>
        </p:txBody>
      </p:sp>
    </p:spTree>
    <p:extLst>
      <p:ext uri="{BB962C8B-B14F-4D97-AF65-F5344CB8AC3E}">
        <p14:creationId xmlns:p14="http://schemas.microsoft.com/office/powerpoint/2010/main" val="141824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0" name="Google Shape;410;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500" b="1" dirty="0"/>
              <a:t>Teacher Notes</a:t>
            </a:r>
            <a:r>
              <a:rPr lang="en" sz="1500" dirty="0"/>
              <a:t>: </a:t>
            </a:r>
            <a:r>
              <a:rPr lang="en-US" sz="1400" dirty="0"/>
              <a:t>Ask students to turn and talk to each other about the earthquake drill, how they did, if they have questions, and what they think important things to remember are. After reflecting, remind students of the key takeaways to stay safe during an earthquake, including immediately </a:t>
            </a:r>
            <a:r>
              <a:rPr lang="en-US" sz="14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dropping to your knees, </a:t>
            </a:r>
            <a:r>
              <a:rPr lang="en-US" sz="1400" dirty="0"/>
              <a:t>getting under a table if you can and holding on to the table leg, </a:t>
            </a:r>
            <a:r>
              <a:rPr lang="en-US" sz="14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facing away from glass or heavy objects that could fall, covering your head and neck</a:t>
            </a:r>
            <a:r>
              <a:rPr lang="en-US" sz="1400" dirty="0"/>
              <a:t>, remaining silent so that you can hear teacher instructions, and holding this position until shaking stops. </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dirty="0"/>
              <a:t>Teacher Notes: </a:t>
            </a:r>
            <a:r>
              <a:rPr lang="en-US" sz="1200" dirty="0">
                <a:latin typeface="Arial" panose="020B0604020202020204" pitchFamily="34" charset="0"/>
                <a:cs typeface="Arial" panose="020B0604020202020204" pitchFamily="34" charset="0"/>
              </a:rPr>
              <a:t>Sometimes drills can be scary because we don't know what to do or what is happening around us. During these lessons you will practice the drill many times. After practicing, you should feel more confident and hopefully less scared or nervous. </a:t>
            </a:r>
          </a:p>
          <a:p>
            <a:pPr marL="0" lvl="0" indent="0" algn="l" rtl="0">
              <a:lnSpc>
                <a:spcPct val="100000"/>
              </a:lnSpc>
              <a:spcBef>
                <a:spcPts val="0"/>
              </a:spcBef>
              <a:spcAft>
                <a:spcPts val="0"/>
              </a:spcAft>
              <a:buClr>
                <a:schemeClr val="dk1"/>
              </a:buClr>
              <a:buSzPts val="1200"/>
              <a:buFont typeface="Arial"/>
              <a:buNone/>
            </a:pPr>
            <a:endParaRPr sz="1200"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200"/>
              <a:buFont typeface="Arial"/>
              <a:buNone/>
            </a:pPr>
            <a:r>
              <a:rPr lang="en-US" sz="1000" dirty="0">
                <a:latin typeface="Arial" panose="020B0604020202020204" pitchFamily="34" charset="0"/>
                <a:cs typeface="Arial" panose="020B0604020202020204" pitchFamily="34" charset="0"/>
              </a:rPr>
              <a:t>IMAGE: </a:t>
            </a:r>
            <a:r>
              <a:rPr lang="en-US" sz="1000" i="1" u="none" dirty="0">
                <a:solidFill>
                  <a:schemeClr val="hlink"/>
                </a:solidFill>
                <a:latin typeface="Arial" panose="020B0604020202020204" pitchFamily="34" charset="0"/>
                <a:cs typeface="Arial" panose="020B0604020202020204" pitchFamily="34" charset="0"/>
              </a:rPr>
              <a:t>Image courtesy Ready.gov</a:t>
            </a:r>
            <a:endParaRPr sz="1000" i="1" u="none" dirty="0">
              <a:latin typeface="Arial" panose="020B0604020202020204" pitchFamily="34" charset="0"/>
              <a:cs typeface="Arial" panose="020B0604020202020204" pitchFamily="34" charset="0"/>
            </a:endParaRPr>
          </a:p>
        </p:txBody>
      </p:sp>
      <p:sp>
        <p:nvSpPr>
          <p:cNvPr id="285" name="Google Shape;28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1" name="Google Shape;401;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500" b="1" dirty="0"/>
              <a:t>Teacher Notes: </a:t>
            </a:r>
            <a:r>
              <a:rPr lang="en-US" sz="1600" dirty="0">
                <a:solidFill>
                  <a:schemeClr val="dk1"/>
                </a:solidFill>
              </a:rPr>
              <a:t>Ask students whether their feelings have changed now that they’ve learned about earthquakes and how to protect themselves. Ask students to turn and talk to a peer about whether their feelings have changed and why. </a:t>
            </a:r>
            <a:r>
              <a:rPr lang="en" dirty="0"/>
              <a:t> </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1" name="Google Shape;361;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500" b="1" dirty="0"/>
              <a:t>Teacher Notes</a:t>
            </a:r>
            <a:r>
              <a:rPr lang="en" sz="1500" dirty="0"/>
              <a:t>: Tell students that they can help the people in their families prepare for an emergency. Help them figure out how much water they need. Show members of your family how to Drop, Cover and Hold On if there’s ground shaking or they get an alert. Encourage students to share their student sheets with the members of their families. </a:t>
            </a:r>
            <a:endParaRPr sz="1500"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r>
              <a:rPr lang="en" sz="1000" dirty="0"/>
              <a:t>IMAGES: </a:t>
            </a:r>
            <a:r>
              <a:rPr lang="en" sz="1000" i="1" dirty="0"/>
              <a:t>Image credits from left to right. Image courtesy Ready.gov. Image courtesy USGS.</a:t>
            </a:r>
            <a:endParaRPr sz="1000" i="1" dirty="0"/>
          </a:p>
        </p:txBody>
      </p:sp>
    </p:spTree>
    <p:extLst>
      <p:ext uri="{BB962C8B-B14F-4D97-AF65-F5344CB8AC3E}">
        <p14:creationId xmlns:p14="http://schemas.microsoft.com/office/powerpoint/2010/main" val="24307833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400" b="1" dirty="0">
                <a:solidFill>
                  <a:schemeClr val="dk1"/>
                </a:solidFill>
              </a:rPr>
              <a:t>Teacher Notes: </a:t>
            </a:r>
            <a:r>
              <a:rPr lang="en" sz="1400" dirty="0">
                <a:solidFill>
                  <a:schemeClr val="dk1"/>
                </a:solidFill>
              </a:rPr>
              <a:t>NEXT DAY: Ask students how their conversations with their families went. Did their family members know that Drop, Cover, and Hold On are the correct protective actions? Did they talk about an emergency plan? Did they discuss how much water they may need in an emergency, and where to store it? </a:t>
            </a:r>
            <a:endParaRPr sz="14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000" dirty="0">
                <a:solidFill>
                  <a:schemeClr val="dk1"/>
                </a:solidFill>
              </a:rPr>
              <a:t>IMAGES: </a:t>
            </a:r>
            <a:r>
              <a:rPr lang="en" sz="1000" i="1" dirty="0">
                <a:solidFill>
                  <a:schemeClr val="dk1"/>
                </a:solidFill>
              </a:rPr>
              <a:t>Image credits from top to bottom. Image courtesy USGS. Image courtesy National Weather Service. </a:t>
            </a:r>
            <a:endParaRPr sz="1000" i="1" dirty="0">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9" name="Google Shape;42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LINK: </a:t>
            </a:r>
            <a:r>
              <a:rPr lang="en" u="sng">
                <a:solidFill>
                  <a:schemeClr val="hlink"/>
                </a:solidFill>
                <a:hlinkClick r:id="rId3"/>
              </a:rPr>
              <a:t>https://docs.google.com/forms/d/e/1FAIpQLSeNHAr45fDTztflhJJD3_JVS8p0RiV1MW9sKyQgFucGJyKcCA/viewform?usp=sf_link</a:t>
            </a:r>
            <a:r>
              <a:rPr lang="en"/>
              <a:t> </a:t>
            </a:r>
            <a:endParaRPr/>
          </a:p>
          <a:p>
            <a:pPr marL="457200" lvl="0" indent="-228600" algn="l" rtl="0">
              <a:lnSpc>
                <a:spcPct val="100000"/>
              </a:lnSpc>
              <a:spcBef>
                <a:spcPts val="0"/>
              </a:spcBef>
              <a:spcAft>
                <a:spcPts val="0"/>
              </a:spcAft>
              <a:buSzPts val="1100"/>
              <a:buNone/>
            </a:pPr>
            <a:endParaRPr/>
          </a:p>
        </p:txBody>
      </p:sp>
      <p:sp>
        <p:nvSpPr>
          <p:cNvPr id="430" name="Google Shape;430;p3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38</a:t>
            </a:fld>
            <a:endParaRPr sz="1800">
              <a:solidFill>
                <a:schemeClr val="dk1"/>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5" name="Google Shape;455;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IMAGE: </a:t>
            </a:r>
            <a:r>
              <a:rPr lang="en" u="sng">
                <a:solidFill>
                  <a:schemeClr val="hlink"/>
                </a:solidFill>
                <a:hlinkClick r:id="rId3"/>
              </a:rPr>
              <a:t>https://www.iris.edu/hq/inclass/activities/introduction_to_faults_and_plate_tectonics</a:t>
            </a:r>
            <a:r>
              <a:rPr lang="en"/>
              <a:t> </a:t>
            </a:r>
            <a:endParaRPr/>
          </a:p>
          <a:p>
            <a:pPr marL="0" lvl="0" indent="0" algn="l" rtl="0">
              <a:lnSpc>
                <a:spcPct val="100000"/>
              </a:lnSpc>
              <a:spcBef>
                <a:spcPts val="0"/>
              </a:spcBef>
              <a:spcAft>
                <a:spcPts val="0"/>
              </a:spcAft>
              <a:buSzPts val="1100"/>
              <a:buNone/>
            </a:pPr>
            <a:r>
              <a:rPr lang="en"/>
              <a:t>SOURCE: </a:t>
            </a:r>
            <a:r>
              <a:rPr lang="en" u="sng">
                <a:solidFill>
                  <a:schemeClr val="hlink"/>
                </a:solidFill>
                <a:hlinkClick r:id="rId4"/>
              </a:rPr>
              <a:t>https://www.usgs.gov/programs/earthquake-hazards/science/pacific-northwest-hazards</a:t>
            </a:r>
            <a:endParaRPr/>
          </a:p>
          <a:p>
            <a:pPr marL="0" lvl="0" indent="0" algn="l" rtl="0">
              <a:lnSpc>
                <a:spcPct val="100000"/>
              </a:lnSpc>
              <a:spcBef>
                <a:spcPts val="0"/>
              </a:spcBef>
              <a:spcAft>
                <a:spcPts val="0"/>
              </a:spcAft>
              <a:buSzPts val="1100"/>
              <a:buNone/>
            </a:pPr>
            <a:r>
              <a:rPr lang="en" u="sng">
                <a:solidFill>
                  <a:schemeClr val="hlink"/>
                </a:solidFill>
                <a:hlinkClick r:id="rId5"/>
              </a:rPr>
              <a:t>https://www.usgs.gov/programs/earthquake-hazards/science/southern-california-earthquake-hazards</a:t>
            </a:r>
            <a:endParaRPr/>
          </a:p>
          <a:p>
            <a:pPr marL="457200" lvl="0" indent="-228600" algn="l" rtl="0">
              <a:lnSpc>
                <a:spcPct val="100000"/>
              </a:lnSpc>
              <a:spcBef>
                <a:spcPts val="0"/>
              </a:spcBef>
              <a:spcAft>
                <a:spcPts val="0"/>
              </a:spcAft>
              <a:buSzPts val="1100"/>
              <a:buNone/>
            </a:pPr>
            <a:endParaRPr/>
          </a:p>
        </p:txBody>
      </p:sp>
      <p:sp>
        <p:nvSpPr>
          <p:cNvPr id="456" name="Google Shape;456;p3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42</a:t>
            </a:fld>
            <a:endParaRPr sz="1800">
              <a:solidFill>
                <a:schemeClr val="dk1"/>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5" name="Google Shape;465;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For more information on Earthquake Early Warning, go to: </a:t>
            </a:r>
            <a:r>
              <a:rPr lang="en" u="sng" dirty="0">
                <a:solidFill>
                  <a:srgbClr val="0563C1"/>
                </a:solidFill>
                <a:hlinkClick r:id="rId3">
                  <a:extLst>
                    <a:ext uri="{A12FA001-AC4F-418D-AE19-62706E023703}">
                      <ahyp:hlinkClr xmlns:ahyp="http://schemas.microsoft.com/office/drawing/2018/hyperlinkcolor" val="tx"/>
                    </a:ext>
                  </a:extLst>
                </a:hlinkClick>
              </a:rPr>
              <a:t>https://www.iris.edu/hq/inclass/sequences/earthquake_early_warning</a:t>
            </a:r>
            <a:endParaRPr lang="en" u="sng" dirty="0">
              <a:solidFill>
                <a:srgbClr val="0563C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the USGS</a:t>
            </a:r>
            <a:endParaRPr lang="en-US"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457200" lvl="0" indent="-228600" algn="l" rtl="0">
              <a:lnSpc>
                <a:spcPct val="100000"/>
              </a:lnSpc>
              <a:spcBef>
                <a:spcPts val="0"/>
              </a:spcBef>
              <a:spcAft>
                <a:spcPts val="0"/>
              </a:spcAft>
              <a:buSzPts val="1100"/>
              <a:buNone/>
            </a:pPr>
            <a:endParaRPr dirty="0"/>
          </a:p>
        </p:txBody>
      </p:sp>
      <p:sp>
        <p:nvSpPr>
          <p:cNvPr id="466" name="Google Shape;466;p3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43</a:t>
            </a:fld>
            <a:endParaRPr sz="1800">
              <a:solidFill>
                <a:schemeClr val="dk1"/>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SOURCE:  </a:t>
            </a:r>
            <a:r>
              <a:rPr lang="en" u="sng">
                <a:solidFill>
                  <a:schemeClr val="hlink"/>
                </a:solidFill>
                <a:hlinkClick r:id="rId3"/>
              </a:rPr>
              <a:t>https://www.shakeout.org/whyparticipate/</a:t>
            </a:r>
            <a:r>
              <a:rPr lang="en"/>
              <a:t> </a:t>
            </a:r>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the USGS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619" name="Google Shape;61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44</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5" name="Google Shape;485;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SOURCE:  </a:t>
            </a:r>
            <a:r>
              <a:rPr lang="en" u="sng">
                <a:solidFill>
                  <a:schemeClr val="hlink"/>
                </a:solidFill>
                <a:hlinkClick r:id="rId3"/>
              </a:rPr>
              <a:t>https://www.shakeout.org/whyparticipate/</a:t>
            </a:r>
            <a:r>
              <a:rPr lang="en"/>
              <a:t> , </a:t>
            </a:r>
            <a:r>
              <a:rPr lang="en" u="sng">
                <a:solidFill>
                  <a:schemeClr val="hlink"/>
                </a:solidFill>
                <a:hlinkClick r:id="rId4"/>
              </a:rPr>
              <a:t>https://www.shakealert.org/toolkit/introduction/</a:t>
            </a:r>
            <a:endParaRPr/>
          </a:p>
          <a:p>
            <a:pPr marL="457200" lvl="0" indent="-228600" algn="l" rtl="0">
              <a:lnSpc>
                <a:spcPct val="100000"/>
              </a:lnSpc>
              <a:spcBef>
                <a:spcPts val="0"/>
              </a:spcBef>
              <a:spcAft>
                <a:spcPts val="0"/>
              </a:spcAft>
              <a:buSzPts val="1100"/>
              <a:buNone/>
            </a:pPr>
            <a:endParaRPr/>
          </a:p>
        </p:txBody>
      </p:sp>
      <p:sp>
        <p:nvSpPr>
          <p:cNvPr id="486" name="Google Shape;486;p4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45</a:t>
            </a:fld>
            <a:endParaRPr sz="1800">
              <a:solidFill>
                <a:schemeClr val="dk1"/>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Google Shape;20;p8">
            <a:extLst>
              <a:ext uri="{FF2B5EF4-FFF2-40B4-BE49-F238E27FC236}">
                <a16:creationId xmlns:a16="http://schemas.microsoft.com/office/drawing/2014/main" id="{56057B4A-AAB5-7B56-8C6C-DF3C8CECB817}"/>
              </a:ext>
              <a:ext uri="{C183D7F6-B498-43B3-948B-1728B52AA6E4}">
                <adec:decorative xmlns:adec="http://schemas.microsoft.com/office/drawing/2017/decorative" val="1"/>
              </a:ext>
            </a:extLst>
          </p:cNvPr>
          <p:cNvPicPr preferRelativeResize="0"/>
          <p:nvPr userDrawn="1"/>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l="-15385"/>
          <a:stretch/>
        </p:blipFill>
        <p:spPr>
          <a:xfrm>
            <a:off x="1377941" y="0"/>
            <a:ext cx="7766057" cy="1489435"/>
          </a:xfrm>
          <a:prstGeom prst="rect">
            <a:avLst/>
          </a:prstGeom>
        </p:spPr>
      </p:pic>
      <p:sp>
        <p:nvSpPr>
          <p:cNvPr id="3" name="Subtitle 2">
            <a:extLst>
              <a:ext uri="{FF2B5EF4-FFF2-40B4-BE49-F238E27FC236}">
                <a16:creationId xmlns:a16="http://schemas.microsoft.com/office/drawing/2014/main" id="{C2279246-0F65-9374-C461-BDEE6C24C1C3}"/>
              </a:ext>
            </a:extLst>
          </p:cNvPr>
          <p:cNvSpPr>
            <a:spLocks noGrp="1"/>
          </p:cNvSpPr>
          <p:nvPr>
            <p:ph type="subTitle" idx="1"/>
          </p:nvPr>
        </p:nvSpPr>
        <p:spPr>
          <a:xfrm>
            <a:off x="293916" y="3848276"/>
            <a:ext cx="8430359" cy="333980"/>
          </a:xfrm>
        </p:spPr>
        <p:txBody>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a:extLst>
              <a:ext uri="{FF2B5EF4-FFF2-40B4-BE49-F238E27FC236}">
                <a16:creationId xmlns:a16="http://schemas.microsoft.com/office/drawing/2014/main" id="{ECDCBB8A-B6FB-7E4F-1DC3-BEF936B8A0F0}"/>
              </a:ext>
            </a:extLst>
          </p:cNvPr>
          <p:cNvSpPr/>
          <p:nvPr/>
        </p:nvSpPr>
        <p:spPr>
          <a:xfrm>
            <a:off x="1" y="0"/>
            <a:ext cx="2468879" cy="1489435"/>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2796758"/>
            <a:ext cx="8430359" cy="895350"/>
          </a:xfrm>
        </p:spPr>
        <p:txBody>
          <a:bodyPr anchor="b">
            <a:normAutofit/>
          </a:bodyPr>
          <a:lstStyle>
            <a:lvl1pPr algn="l">
              <a:defRPr sz="3000">
                <a:solidFill>
                  <a:schemeClr val="accent1"/>
                </a:solidFill>
              </a:defRPr>
            </a:lvl1pPr>
          </a:lstStyle>
          <a:p>
            <a:r>
              <a:rPr lang="en-US"/>
              <a:t>Click to edit Master title style</a:t>
            </a:r>
          </a:p>
        </p:txBody>
      </p:sp>
      <p:sp>
        <p:nvSpPr>
          <p:cNvPr id="14" name="Footer Placeholder 13">
            <a:extLst>
              <a:ext uri="{FF2B5EF4-FFF2-40B4-BE49-F238E27FC236}">
                <a16:creationId xmlns:a16="http://schemas.microsoft.com/office/drawing/2014/main" id="{DA4961A4-4358-CDC1-D2DB-98B5F014189F}"/>
              </a:ext>
            </a:extLst>
          </p:cNvPr>
          <p:cNvSpPr>
            <a:spLocks noGrp="1"/>
          </p:cNvSpPr>
          <p:nvPr>
            <p:ph type="ftr" sz="quarter" idx="10"/>
          </p:nvPr>
        </p:nvSpPr>
        <p:spPr>
          <a:xfrm>
            <a:off x="3028950" y="4814043"/>
            <a:ext cx="3086100" cy="273844"/>
          </a:xfrm>
          <a:prstGeom prst="rect">
            <a:avLst/>
          </a:prstGeom>
        </p:spPr>
        <p:txBody>
          <a:bodyPr/>
          <a:lstStyle/>
          <a:p>
            <a:endParaRPr lang="en-US"/>
          </a:p>
        </p:txBody>
      </p:sp>
      <p:sp>
        <p:nvSpPr>
          <p:cNvPr id="15" name="Slide Number Placeholder 14">
            <a:extLst>
              <a:ext uri="{FF2B5EF4-FFF2-40B4-BE49-F238E27FC236}">
                <a16:creationId xmlns:a16="http://schemas.microsoft.com/office/drawing/2014/main" id="{113DE8C3-D100-FE09-7D45-73E0579A114F}"/>
              </a:ext>
            </a:extLst>
          </p:cNvPr>
          <p:cNvSpPr>
            <a:spLocks noGrp="1"/>
          </p:cNvSpPr>
          <p:nvPr>
            <p:ph type="sldNum" sz="quarter" idx="11"/>
          </p:nvPr>
        </p:nvSpPr>
        <p:spPr/>
        <p:txBody>
          <a:bodyPr/>
          <a:lstStyle/>
          <a:p>
            <a:fld id="{4CD52F5A-F23C-D446-A233-54F38C79DABD}" type="slidenum">
              <a:rPr lang="en-US" smtClean="0"/>
              <a:pPr/>
              <a:t>‹#›</a:t>
            </a:fld>
            <a:endParaRPr lang="en-US"/>
          </a:p>
        </p:txBody>
      </p:sp>
      <p:pic>
        <p:nvPicPr>
          <p:cNvPr id="5" name="Picture 4" descr="ShakeAlert Ready Schools logo">
            <a:extLst>
              <a:ext uri="{FF2B5EF4-FFF2-40B4-BE49-F238E27FC236}">
                <a16:creationId xmlns:a16="http://schemas.microsoft.com/office/drawing/2014/main" id="{EF3D8802-3207-2346-E201-17A65155155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1878" y="135871"/>
            <a:ext cx="2288149" cy="1960092"/>
          </a:xfrm>
          <a:prstGeom prst="rect">
            <a:avLst/>
          </a:prstGeom>
        </p:spPr>
      </p:pic>
    </p:spTree>
    <p:extLst>
      <p:ext uri="{BB962C8B-B14F-4D97-AF65-F5344CB8AC3E}">
        <p14:creationId xmlns:p14="http://schemas.microsoft.com/office/powerpoint/2010/main" val="31112808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0C66929-8496-78F5-2B11-50B7C104F118}"/>
              </a:ext>
            </a:extLst>
          </p:cNvPr>
          <p:cNvSpPr>
            <a:spLocks noGrp="1"/>
          </p:cNvSpPr>
          <p:nvPr>
            <p:ph type="pic" idx="1"/>
          </p:nvPr>
        </p:nvSpPr>
        <p:spPr>
          <a:xfrm>
            <a:off x="3551464" y="740569"/>
            <a:ext cx="5131253" cy="3753872"/>
          </a:xfrm>
          <a:pattFill prst="ltDnDiag">
            <a:fgClr>
              <a:schemeClr val="bg1">
                <a:lumMod val="95000"/>
              </a:schemeClr>
            </a:fgClr>
            <a:bgClr>
              <a:schemeClr val="bg1"/>
            </a:bgClr>
          </a:pattFill>
        </p:spPr>
        <p:txBody>
          <a:bodyPr anchor="ctr" anchorCtr="0"/>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8" name="Title 1">
            <a:extLst>
              <a:ext uri="{FF2B5EF4-FFF2-40B4-BE49-F238E27FC236}">
                <a16:creationId xmlns:a16="http://schemas.microsoft.com/office/drawing/2014/main" id="{DFC6FD75-B72B-4BBA-F4F0-C2C689DA4C8A}"/>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9" name="Text Placeholder 3">
            <a:extLst>
              <a:ext uri="{FF2B5EF4-FFF2-40B4-BE49-F238E27FC236}">
                <a16:creationId xmlns:a16="http://schemas.microsoft.com/office/drawing/2014/main" id="{FF3AC146-E9C2-8A45-31F3-FD0122EC585A}"/>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78454582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 name="Google Shape;32;p6"/>
          <p:cNvSpPr txBox="1">
            <a:spLocks noGrp="1"/>
          </p:cNvSpPr>
          <p:nvPr>
            <p:ph type="body" idx="1"/>
          </p:nvPr>
        </p:nvSpPr>
        <p:spPr>
          <a:xfrm>
            <a:off x="628650" y="1169194"/>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3" name="Google Shape;33;p6"/>
          <p:cNvSpPr txBox="1">
            <a:spLocks noGrp="1"/>
          </p:cNvSpPr>
          <p:nvPr>
            <p:ph type="body" idx="2"/>
          </p:nvPr>
        </p:nvSpPr>
        <p:spPr>
          <a:xfrm>
            <a:off x="4724400" y="1162136"/>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59195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accent1"/>
              </a:buClr>
              <a:buSzPts val="1400"/>
              <a:buFont typeface="Arial"/>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2" name="Google Shape;22;p4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sz="1400"/>
            </a:lvl1pPr>
            <a:lvl2pPr marL="914400" lvl="1" indent="-304800" algn="l">
              <a:lnSpc>
                <a:spcPct val="90000"/>
              </a:lnSpc>
              <a:spcBef>
                <a:spcPts val="0"/>
              </a:spcBef>
              <a:spcAft>
                <a:spcPts val="0"/>
              </a:spcAft>
              <a:buSzPts val="1200"/>
              <a:buChar char="○"/>
              <a:defRPr sz="1200"/>
            </a:lvl2pPr>
            <a:lvl3pPr marL="1371600" lvl="2" indent="-304800" algn="l">
              <a:lnSpc>
                <a:spcPct val="90000"/>
              </a:lnSpc>
              <a:spcBef>
                <a:spcPts val="0"/>
              </a:spcBef>
              <a:spcAft>
                <a:spcPts val="0"/>
              </a:spcAft>
              <a:buSzPts val="1200"/>
              <a:buChar char="■"/>
              <a:defRPr sz="1200"/>
            </a:lvl3pPr>
            <a:lvl4pPr marL="1828800" lvl="3" indent="-304800" algn="l">
              <a:lnSpc>
                <a:spcPct val="90000"/>
              </a:lnSpc>
              <a:spcBef>
                <a:spcPts val="0"/>
              </a:spcBef>
              <a:spcAft>
                <a:spcPts val="0"/>
              </a:spcAft>
              <a:buSzPts val="1200"/>
              <a:buChar char="●"/>
              <a:defRPr sz="1200"/>
            </a:lvl4pPr>
            <a:lvl5pPr marL="2286000" lvl="4" indent="-304800" algn="l">
              <a:lnSpc>
                <a:spcPct val="90000"/>
              </a:lnSpc>
              <a:spcBef>
                <a:spcPts val="0"/>
              </a:spcBef>
              <a:spcAft>
                <a:spcPts val="0"/>
              </a:spcAft>
              <a:buSzPts val="1200"/>
              <a:buChar char="○"/>
              <a:defRPr sz="1200"/>
            </a:lvl5pPr>
            <a:lvl6pPr marL="2743200" lvl="5" indent="-304800" algn="l">
              <a:lnSpc>
                <a:spcPct val="90000"/>
              </a:lnSpc>
              <a:spcBef>
                <a:spcPts val="0"/>
              </a:spcBef>
              <a:spcAft>
                <a:spcPts val="0"/>
              </a:spcAft>
              <a:buClr>
                <a:schemeClr val="dk1"/>
              </a:buClr>
              <a:buSzPts val="1200"/>
              <a:buChar char="■"/>
              <a:defRPr sz="1200"/>
            </a:lvl6pPr>
            <a:lvl7pPr marL="3200400" lvl="6" indent="-304800" algn="l">
              <a:lnSpc>
                <a:spcPct val="90000"/>
              </a:lnSpc>
              <a:spcBef>
                <a:spcPts val="0"/>
              </a:spcBef>
              <a:spcAft>
                <a:spcPts val="0"/>
              </a:spcAft>
              <a:buClr>
                <a:schemeClr val="dk1"/>
              </a:buClr>
              <a:buSzPts val="1200"/>
              <a:buChar char="●"/>
              <a:defRPr sz="1200"/>
            </a:lvl7pPr>
            <a:lvl8pPr marL="3657600" lvl="7" indent="-304800" algn="l">
              <a:lnSpc>
                <a:spcPct val="90000"/>
              </a:lnSpc>
              <a:spcBef>
                <a:spcPts val="0"/>
              </a:spcBef>
              <a:spcAft>
                <a:spcPts val="0"/>
              </a:spcAft>
              <a:buClr>
                <a:schemeClr val="dk1"/>
              </a:buClr>
              <a:buSzPts val="1200"/>
              <a:buChar char="○"/>
              <a:defRPr sz="1200"/>
            </a:lvl8pPr>
            <a:lvl9pPr marL="4114800" lvl="8" indent="-304800" algn="l">
              <a:lnSpc>
                <a:spcPct val="90000"/>
              </a:lnSpc>
              <a:spcBef>
                <a:spcPts val="0"/>
              </a:spcBef>
              <a:spcAft>
                <a:spcPts val="0"/>
              </a:spcAft>
              <a:buClr>
                <a:schemeClr val="dk1"/>
              </a:buClr>
              <a:buSzPts val="1200"/>
              <a:buChar char="■"/>
              <a:defRPr sz="1200"/>
            </a:lvl9pPr>
          </a:lstStyle>
          <a:p>
            <a:endParaRPr/>
          </a:p>
        </p:txBody>
      </p:sp>
      <p:sp>
        <p:nvSpPr>
          <p:cNvPr id="23" name="Google Shape;23;p4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sz="1400"/>
            </a:lvl1pPr>
            <a:lvl2pPr marL="914400" lvl="1" indent="-304800" algn="l">
              <a:lnSpc>
                <a:spcPct val="90000"/>
              </a:lnSpc>
              <a:spcBef>
                <a:spcPts val="0"/>
              </a:spcBef>
              <a:spcAft>
                <a:spcPts val="0"/>
              </a:spcAft>
              <a:buSzPts val="1200"/>
              <a:buChar char="○"/>
              <a:defRPr sz="1200"/>
            </a:lvl2pPr>
            <a:lvl3pPr marL="1371600" lvl="2" indent="-304800" algn="l">
              <a:lnSpc>
                <a:spcPct val="90000"/>
              </a:lnSpc>
              <a:spcBef>
                <a:spcPts val="0"/>
              </a:spcBef>
              <a:spcAft>
                <a:spcPts val="0"/>
              </a:spcAft>
              <a:buSzPts val="1200"/>
              <a:buChar char="■"/>
              <a:defRPr sz="1200"/>
            </a:lvl3pPr>
            <a:lvl4pPr marL="1828800" lvl="3" indent="-304800" algn="l">
              <a:lnSpc>
                <a:spcPct val="90000"/>
              </a:lnSpc>
              <a:spcBef>
                <a:spcPts val="0"/>
              </a:spcBef>
              <a:spcAft>
                <a:spcPts val="0"/>
              </a:spcAft>
              <a:buSzPts val="1200"/>
              <a:buChar char="●"/>
              <a:defRPr sz="1200"/>
            </a:lvl4pPr>
            <a:lvl5pPr marL="2286000" lvl="4" indent="-304800" algn="l">
              <a:lnSpc>
                <a:spcPct val="90000"/>
              </a:lnSpc>
              <a:spcBef>
                <a:spcPts val="0"/>
              </a:spcBef>
              <a:spcAft>
                <a:spcPts val="0"/>
              </a:spcAft>
              <a:buSzPts val="1200"/>
              <a:buChar char="○"/>
              <a:defRPr sz="1200"/>
            </a:lvl5pPr>
            <a:lvl6pPr marL="2743200" lvl="5" indent="-304800" algn="l">
              <a:lnSpc>
                <a:spcPct val="90000"/>
              </a:lnSpc>
              <a:spcBef>
                <a:spcPts val="0"/>
              </a:spcBef>
              <a:spcAft>
                <a:spcPts val="0"/>
              </a:spcAft>
              <a:buClr>
                <a:schemeClr val="dk1"/>
              </a:buClr>
              <a:buSzPts val="1200"/>
              <a:buChar char="■"/>
              <a:defRPr sz="1200"/>
            </a:lvl6pPr>
            <a:lvl7pPr marL="3200400" lvl="6" indent="-304800" algn="l">
              <a:lnSpc>
                <a:spcPct val="90000"/>
              </a:lnSpc>
              <a:spcBef>
                <a:spcPts val="0"/>
              </a:spcBef>
              <a:spcAft>
                <a:spcPts val="0"/>
              </a:spcAft>
              <a:buClr>
                <a:schemeClr val="dk1"/>
              </a:buClr>
              <a:buSzPts val="1200"/>
              <a:buChar char="●"/>
              <a:defRPr sz="1200"/>
            </a:lvl7pPr>
            <a:lvl8pPr marL="3657600" lvl="7" indent="-304800" algn="l">
              <a:lnSpc>
                <a:spcPct val="90000"/>
              </a:lnSpc>
              <a:spcBef>
                <a:spcPts val="0"/>
              </a:spcBef>
              <a:spcAft>
                <a:spcPts val="0"/>
              </a:spcAft>
              <a:buClr>
                <a:schemeClr val="dk1"/>
              </a:buClr>
              <a:buSzPts val="1200"/>
              <a:buChar char="○"/>
              <a:defRPr sz="1200"/>
            </a:lvl8pPr>
            <a:lvl9pPr marL="4114800" lvl="8" indent="-304800" algn="l">
              <a:lnSpc>
                <a:spcPct val="90000"/>
              </a:lnSpc>
              <a:spcBef>
                <a:spcPts val="0"/>
              </a:spcBef>
              <a:spcAft>
                <a:spcPts val="0"/>
              </a:spcAft>
              <a:buClr>
                <a:schemeClr val="dk1"/>
              </a:buClr>
              <a:buSzPts val="1200"/>
              <a:buChar char="■"/>
              <a:defRPr sz="1200"/>
            </a:lvl9pPr>
          </a:lstStyle>
          <a:p>
            <a:endParaRPr/>
          </a:p>
        </p:txBody>
      </p:sp>
    </p:spTree>
    <p:extLst>
      <p:ext uri="{BB962C8B-B14F-4D97-AF65-F5344CB8AC3E}">
        <p14:creationId xmlns:p14="http://schemas.microsoft.com/office/powerpoint/2010/main" val="3883683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sp>
        <p:nvSpPr>
          <p:cNvPr id="25" name="Google Shape;25;p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accent1"/>
              </a:buClr>
              <a:buSzPts val="1400"/>
              <a:buFont typeface="Arial"/>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6" name="Google Shape;26;p4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a:lvl1pPr>
            <a:lvl2pPr marL="914400" lvl="1" indent="-317500" algn="l">
              <a:lnSpc>
                <a:spcPct val="90000"/>
              </a:lnSpc>
              <a:spcBef>
                <a:spcPts val="0"/>
              </a:spcBef>
              <a:spcAft>
                <a:spcPts val="0"/>
              </a:spcAft>
              <a:buSzPts val="1400"/>
              <a:buChar char="○"/>
              <a:defRPr/>
            </a:lvl2pPr>
            <a:lvl3pPr marL="1371600" lvl="2" indent="-317500" algn="l">
              <a:lnSpc>
                <a:spcPct val="90000"/>
              </a:lnSpc>
              <a:spcBef>
                <a:spcPts val="0"/>
              </a:spcBef>
              <a:spcAft>
                <a:spcPts val="0"/>
              </a:spcAft>
              <a:buSzPts val="1400"/>
              <a:buChar char="■"/>
              <a:defRPr/>
            </a:lvl3pPr>
            <a:lvl4pPr marL="1828800" lvl="3" indent="-317500" algn="l">
              <a:lnSpc>
                <a:spcPct val="90000"/>
              </a:lnSpc>
              <a:spcBef>
                <a:spcPts val="0"/>
              </a:spcBef>
              <a:spcAft>
                <a:spcPts val="0"/>
              </a:spcAft>
              <a:buSzPts val="1400"/>
              <a:buChar char="●"/>
              <a:defRPr/>
            </a:lvl4pPr>
            <a:lvl5pPr marL="2286000" lvl="4" indent="-317500" algn="l">
              <a:lnSpc>
                <a:spcPct val="90000"/>
              </a:lnSpc>
              <a:spcBef>
                <a:spcPts val="0"/>
              </a:spcBef>
              <a:spcAft>
                <a:spcPts val="0"/>
              </a:spcAft>
              <a:buSzPts val="1400"/>
              <a:buChar char="○"/>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285074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Student Facing - no SA logo 1">
  <p:cSld name="Blank Student Facing - no SA logo 1">
    <p:spTree>
      <p:nvGrpSpPr>
        <p:cNvPr id="1" name="Shape 27"/>
        <p:cNvGrpSpPr/>
        <p:nvPr/>
      </p:nvGrpSpPr>
      <p:grpSpPr>
        <a:xfrm>
          <a:off x="0" y="0"/>
          <a:ext cx="0" cy="0"/>
          <a:chOff x="0" y="0"/>
          <a:chExt cx="0" cy="0"/>
        </a:xfrm>
      </p:grpSpPr>
    </p:spTree>
    <p:extLst>
      <p:ext uri="{BB962C8B-B14F-4D97-AF65-F5344CB8AC3E}">
        <p14:creationId xmlns:p14="http://schemas.microsoft.com/office/powerpoint/2010/main" val="2460757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9EC489-20AC-99E2-B37F-91A7AB927F1A}"/>
              </a:ext>
            </a:extLst>
          </p:cNvPr>
          <p:cNvSpPr/>
          <p:nvPr userDrawn="1"/>
        </p:nvSpPr>
        <p:spPr>
          <a:xfrm>
            <a:off x="0" y="0"/>
            <a:ext cx="9025614" cy="3197333"/>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20;p8">
            <a:extLst>
              <a:ext uri="{FF2B5EF4-FFF2-40B4-BE49-F238E27FC236}">
                <a16:creationId xmlns:a16="http://schemas.microsoft.com/office/drawing/2014/main" id="{1EEBE4A0-2890-8F3D-B5B5-DB85D28B22E9}"/>
              </a:ext>
            </a:extLst>
          </p:cNvPr>
          <p:cNvPicPr preferRelativeResize="0"/>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Lst>
          </a:blip>
          <a:srcRect l="-13889" r="13889"/>
          <a:stretch/>
        </p:blipFill>
        <p:spPr>
          <a:xfrm>
            <a:off x="455840" y="0"/>
            <a:ext cx="8688160" cy="3197333"/>
          </a:xfrm>
          <a:prstGeom prst="rect">
            <a:avLst/>
          </a:prstGeom>
        </p:spPr>
      </p:pic>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1498324"/>
            <a:ext cx="8430359" cy="895350"/>
          </a:xfrm>
        </p:spPr>
        <p:txBody>
          <a:bodyPr anchor="b">
            <a:normAutofit/>
          </a:bodyPr>
          <a:lstStyle>
            <a:lvl1pPr algn="ctr">
              <a:defRPr sz="3300">
                <a:solidFill>
                  <a:schemeClr val="bg1"/>
                </a:solidFill>
              </a:defRPr>
            </a:lvl1pPr>
          </a:lstStyle>
          <a:p>
            <a:r>
              <a:rPr lang="en-US"/>
              <a:t>Click to edit Master title style</a:t>
            </a:r>
          </a:p>
        </p:txBody>
      </p:sp>
      <p:pic>
        <p:nvPicPr>
          <p:cNvPr id="5" name="Picture 4" descr="A green and black sign&#10;&#10;Description automatically generated">
            <a:extLst>
              <a:ext uri="{FF2B5EF4-FFF2-40B4-BE49-F238E27FC236}">
                <a16:creationId xmlns:a16="http://schemas.microsoft.com/office/drawing/2014/main" id="{AA41E4F7-9E22-7510-0F8A-36F54C76582A}"/>
              </a:ext>
            </a:extLst>
          </p:cNvPr>
          <p:cNvPicPr>
            <a:picLocks noChangeAspect="1"/>
          </p:cNvPicPr>
          <p:nvPr userDrawn="1"/>
        </p:nvPicPr>
        <p:blipFill>
          <a:blip r:embed="rId4"/>
          <a:stretch>
            <a:fillRect/>
          </a:stretch>
        </p:blipFill>
        <p:spPr>
          <a:xfrm>
            <a:off x="2280132" y="3215351"/>
            <a:ext cx="4583736" cy="1353294"/>
          </a:xfrm>
          <a:prstGeom prst="rect">
            <a:avLst/>
          </a:prstGeom>
        </p:spPr>
      </p:pic>
    </p:spTree>
    <p:extLst>
      <p:ext uri="{BB962C8B-B14F-4D97-AF65-F5344CB8AC3E}">
        <p14:creationId xmlns:p14="http://schemas.microsoft.com/office/powerpoint/2010/main" val="169405194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736048"/>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515543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74608140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5DB5-EE72-D0A2-8AA5-EBF54469FB20}"/>
              </a:ext>
            </a:extLst>
          </p:cNvPr>
          <p:cNvSpPr>
            <a:spLocks noGrp="1"/>
          </p:cNvSpPr>
          <p:nvPr>
            <p:ph type="title"/>
          </p:nvPr>
        </p:nvSpPr>
        <p:spPr>
          <a:xfrm>
            <a:off x="393493" y="753900"/>
            <a:ext cx="6127229"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AC8D3F8-B0FB-4434-C0B6-FBED454A27F4}"/>
              </a:ext>
            </a:extLst>
          </p:cNvPr>
          <p:cNvSpPr>
            <a:spLocks noGrp="1"/>
          </p:cNvSpPr>
          <p:nvPr>
            <p:ph type="body" idx="1"/>
          </p:nvPr>
        </p:nvSpPr>
        <p:spPr>
          <a:xfrm>
            <a:off x="393493" y="3141006"/>
            <a:ext cx="6127229" cy="1125140"/>
          </a:xfrm>
        </p:spPr>
        <p:txBody>
          <a:bodyPr/>
          <a:lstStyle>
            <a:lvl1pPr marL="0" indent="0">
              <a:buNone/>
              <a:defRPr sz="1800" b="1">
                <a:solidFill>
                  <a:schemeClr val="tx2"/>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D24FB3D-3C46-9F2D-F85D-B90441516AC7}"/>
              </a:ext>
            </a:extLst>
          </p:cNvPr>
          <p:cNvPicPr>
            <a:picLocks noChangeAspect="1"/>
          </p:cNvPicPr>
          <p:nvPr/>
        </p:nvPicPr>
        <p:blipFill>
          <a:blip r:embed="rId2" cstate="print">
            <a:extLst>
              <a:ext uri="{28A0092B-C50C-407E-A947-70E740481C1C}">
                <a14:useLocalDpi xmlns:a14="http://schemas.microsoft.com/office/drawing/2010/main"/>
              </a:ext>
            </a:extLst>
          </a:blip>
          <a:srcRect l="-5769"/>
          <a:stretch/>
        </p:blipFill>
        <p:spPr>
          <a:xfrm>
            <a:off x="6638430" y="466165"/>
            <a:ext cx="2505569" cy="4260958"/>
          </a:xfrm>
          <a:prstGeom prst="rect">
            <a:avLst/>
          </a:prstGeom>
        </p:spPr>
      </p:pic>
      <p:sp>
        <p:nvSpPr>
          <p:cNvPr id="8" name="TextBox 7">
            <a:extLst>
              <a:ext uri="{FF2B5EF4-FFF2-40B4-BE49-F238E27FC236}">
                <a16:creationId xmlns:a16="http://schemas.microsoft.com/office/drawing/2014/main" id="{A100FD81-609F-B9A0-34A8-3E83379F427F}"/>
              </a:ext>
            </a:extLst>
          </p:cNvPr>
          <p:cNvSpPr txBox="1"/>
          <p:nvPr/>
        </p:nvSpPr>
        <p:spPr>
          <a:xfrm>
            <a:off x="10391361" y="-89453"/>
            <a:ext cx="184731" cy="253916"/>
          </a:xfrm>
          <a:prstGeom prst="rect">
            <a:avLst/>
          </a:prstGeom>
          <a:noFill/>
        </p:spPr>
        <p:txBody>
          <a:bodyPr wrap="none" rtlCol="0">
            <a:spAutoFit/>
          </a:bodyPr>
          <a:lstStyle/>
          <a:p>
            <a:endParaRPr lang="en-US" sz="1050"/>
          </a:p>
        </p:txBody>
      </p:sp>
      <p:sp>
        <p:nvSpPr>
          <p:cNvPr id="9" name="Slide Number Placeholder 5">
            <a:extLst>
              <a:ext uri="{FF2B5EF4-FFF2-40B4-BE49-F238E27FC236}">
                <a16:creationId xmlns:a16="http://schemas.microsoft.com/office/drawing/2014/main" id="{03D0DF93-9054-55C5-6911-5EE821C1CABD}"/>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8953D59B-FC79-3FA6-AD5F-03098CF1A9FF}"/>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366887159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66277-5C7B-ADBB-0C8B-6E9546A07A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EEFAC3-7485-7C8D-5792-1DD21103709B}"/>
              </a:ext>
            </a:extLst>
          </p:cNvPr>
          <p:cNvSpPr>
            <a:spLocks noGrp="1"/>
          </p:cNvSpPr>
          <p:nvPr>
            <p:ph sz="half" idx="1"/>
          </p:nvPr>
        </p:nvSpPr>
        <p:spPr>
          <a:xfrm>
            <a:off x="312963"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4F825F-CBE8-3F39-48CC-3F9922FB4A33}"/>
              </a:ext>
            </a:extLst>
          </p:cNvPr>
          <p:cNvSpPr>
            <a:spLocks noGrp="1"/>
          </p:cNvSpPr>
          <p:nvPr>
            <p:ph sz="half" idx="2"/>
          </p:nvPr>
        </p:nvSpPr>
        <p:spPr>
          <a:xfrm>
            <a:off x="4640032"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F1C788F-DDA3-5654-87FB-FF43E2FDEFC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4EA38750-7F9F-86B1-3003-8D79762256C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99018152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284E8-307C-53F7-A21C-DFFB4D46AB5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82C343DC-27CB-8048-F848-EFE13A99601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7" name="Footer Placeholder 4">
            <a:extLst>
              <a:ext uri="{FF2B5EF4-FFF2-40B4-BE49-F238E27FC236}">
                <a16:creationId xmlns:a16="http://schemas.microsoft.com/office/drawing/2014/main" id="{99DD6572-A291-6BF2-9C22-3276EA86E0B1}"/>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211650139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3C09A26-E3FF-78E2-2DA1-C2DFB70A98A9}"/>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6" name="Footer Placeholder 4">
            <a:extLst>
              <a:ext uri="{FF2B5EF4-FFF2-40B4-BE49-F238E27FC236}">
                <a16:creationId xmlns:a16="http://schemas.microsoft.com/office/drawing/2014/main" id="{8E3EA610-93DA-5C72-F4BA-9BA2950DAB3B}"/>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031517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F231-4989-4ADB-8306-EE78B37BA2C9}"/>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96F4C19-86A1-21C1-F9E2-3BB5A50ED782}"/>
              </a:ext>
            </a:extLst>
          </p:cNvPr>
          <p:cNvSpPr>
            <a:spLocks noGrp="1"/>
          </p:cNvSpPr>
          <p:nvPr>
            <p:ph idx="1"/>
          </p:nvPr>
        </p:nvSpPr>
        <p:spPr>
          <a:xfrm>
            <a:off x="3563710" y="740569"/>
            <a:ext cx="5232116" cy="3753872"/>
          </a:xfrm>
        </p:spPr>
        <p:txBody>
          <a:bodyPr>
            <a:normAutofit/>
          </a:bodyPr>
          <a:lstStyle>
            <a:lvl1pPr>
              <a:defRPr sz="15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3993E0-CC90-BA58-FD0B-003CF1AA0174}"/>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07895DEC-0A25-FAB6-FA30-8C5A2E9963A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9" name="Footer Placeholder 4">
            <a:extLst>
              <a:ext uri="{FF2B5EF4-FFF2-40B4-BE49-F238E27FC236}">
                <a16:creationId xmlns:a16="http://schemas.microsoft.com/office/drawing/2014/main" id="{FC481231-9BFB-4161-DA0F-8EDF74881EF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cxnSp>
        <p:nvCxnSpPr>
          <p:cNvPr id="12" name="Straight Connector 11">
            <a:extLst>
              <a:ext uri="{FF2B5EF4-FFF2-40B4-BE49-F238E27FC236}">
                <a16:creationId xmlns:a16="http://schemas.microsoft.com/office/drawing/2014/main" id="{09AD0ABE-A3E2-647D-7549-E9B6448C6ECD}"/>
              </a:ext>
            </a:extLst>
          </p:cNvPr>
          <p:cNvCxnSpPr/>
          <p:nvPr/>
        </p:nvCxnSpPr>
        <p:spPr>
          <a:xfrm>
            <a:off x="3416753" y="740569"/>
            <a:ext cx="0" cy="3753872"/>
          </a:xfrm>
          <a:prstGeom prst="line">
            <a:avLst/>
          </a:prstGeom>
          <a:ln>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86371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80211FF-3908-5A5A-F879-D0D328A6624B}"/>
              </a:ext>
            </a:extLst>
          </p:cNvPr>
          <p:cNvSpPr/>
          <p:nvPr/>
        </p:nvSpPr>
        <p:spPr>
          <a:xfrm flipV="1">
            <a:off x="0" y="4732973"/>
            <a:ext cx="9144000" cy="41052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Placeholder 1">
            <a:extLst>
              <a:ext uri="{FF2B5EF4-FFF2-40B4-BE49-F238E27FC236}">
                <a16:creationId xmlns:a16="http://schemas.microsoft.com/office/drawing/2014/main" id="{F18858B8-6459-19FF-28E9-99BD5216794D}"/>
              </a:ext>
            </a:extLst>
          </p:cNvPr>
          <p:cNvSpPr>
            <a:spLocks noGrp="1"/>
          </p:cNvSpPr>
          <p:nvPr>
            <p:ph type="title"/>
          </p:nvPr>
        </p:nvSpPr>
        <p:spPr>
          <a:xfrm>
            <a:off x="312963" y="637878"/>
            <a:ext cx="8537122" cy="40745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4709CA-3F70-74E9-5C4B-E1C06B773097}"/>
              </a:ext>
            </a:extLst>
          </p:cNvPr>
          <p:cNvSpPr>
            <a:spLocks noGrp="1"/>
          </p:cNvSpPr>
          <p:nvPr>
            <p:ph type="body" idx="1"/>
          </p:nvPr>
        </p:nvSpPr>
        <p:spPr>
          <a:xfrm>
            <a:off x="312963" y="1275757"/>
            <a:ext cx="8537121" cy="32298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1DFD9CB-5093-B231-EC32-5BD5B91FCFFF}"/>
              </a:ext>
            </a:extLst>
          </p:cNvPr>
          <p:cNvSpPr>
            <a:spLocks noGrp="1"/>
          </p:cNvSpPr>
          <p:nvPr>
            <p:ph type="sldNum" sz="quarter" idx="4"/>
          </p:nvPr>
        </p:nvSpPr>
        <p:spPr>
          <a:xfrm>
            <a:off x="6792684" y="4781665"/>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pic>
        <p:nvPicPr>
          <p:cNvPr id="22" name="Picture 21">
            <a:extLst>
              <a:ext uri="{FF2B5EF4-FFF2-40B4-BE49-F238E27FC236}">
                <a16:creationId xmlns:a16="http://schemas.microsoft.com/office/drawing/2014/main" id="{1C0FEFF8-CFFD-87A0-EE82-E418C0B1B7FD}"/>
              </a:ex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a:off x="0" y="0"/>
            <a:ext cx="9141714" cy="409472"/>
          </a:xfrm>
          <a:prstGeom prst="rect">
            <a:avLst/>
          </a:prstGeom>
        </p:spPr>
      </p:pic>
      <p:sp>
        <p:nvSpPr>
          <p:cNvPr id="4" name="TextBox 3">
            <a:extLst>
              <a:ext uri="{FF2B5EF4-FFF2-40B4-BE49-F238E27FC236}">
                <a16:creationId xmlns:a16="http://schemas.microsoft.com/office/drawing/2014/main" id="{85F4E99D-8B80-5869-185F-C9C19062DE25}"/>
              </a:ext>
            </a:extLst>
          </p:cNvPr>
          <p:cNvSpPr txBox="1"/>
          <p:nvPr userDrawn="1"/>
        </p:nvSpPr>
        <p:spPr>
          <a:xfrm>
            <a:off x="138640" y="4810865"/>
            <a:ext cx="8603700" cy="215444"/>
          </a:xfrm>
          <a:prstGeom prst="rect">
            <a:avLst/>
          </a:prstGeom>
          <a:noFill/>
        </p:spPr>
        <p:txBody>
          <a:bodyPr wrap="square" rtlCol="0">
            <a:spAutoFit/>
          </a:bodyPr>
          <a:lstStyle/>
          <a:p>
            <a:pPr marL="0" marR="0">
              <a:tabLst>
                <a:tab pos="2971800" algn="ctr"/>
                <a:tab pos="5943600" algn="r"/>
                <a:tab pos="8229600" algn="r"/>
              </a:tabLst>
            </a:pPr>
            <a:r>
              <a:rPr lang="en-US" sz="800" dirty="0">
                <a:solidFill>
                  <a:schemeClr val="bg1">
                    <a:lumMod val="50000"/>
                  </a:schemeClr>
                </a:solidFill>
                <a:effectLst/>
                <a:latin typeface="Arial" panose="020B0604020202020204" pitchFamily="34" charset="0"/>
                <a:ea typeface="Arial" panose="020B0604020202020204" pitchFamily="34" charset="0"/>
              </a:rPr>
              <a:t>ShakeAlert</a:t>
            </a:r>
            <a:r>
              <a:rPr lang="en-US" sz="800" baseline="30000" dirty="0">
                <a:solidFill>
                  <a:schemeClr val="bg1">
                    <a:lumMod val="50000"/>
                  </a:schemeClr>
                </a:solidFill>
                <a:effectLst/>
                <a:latin typeface="Arial" panose="020B0604020202020204" pitchFamily="34" charset="0"/>
                <a:ea typeface="Arial" panose="020B0604020202020204" pitchFamily="34" charset="0"/>
              </a:rPr>
              <a:t>®</a:t>
            </a:r>
            <a:r>
              <a:rPr lang="en-US" sz="800" dirty="0">
                <a:solidFill>
                  <a:schemeClr val="bg1">
                    <a:lumMod val="50000"/>
                  </a:schemeClr>
                </a:solidFill>
                <a:effectLst/>
                <a:latin typeface="Arial" panose="020B0604020202020204" pitchFamily="34" charset="0"/>
                <a:ea typeface="Arial" panose="020B0604020202020204" pitchFamily="34" charset="0"/>
              </a:rPr>
              <a:t> Earthquake Early Warning System | ShakeAlert Ready Schools | 08.2025</a:t>
            </a:r>
            <a:endParaRPr lang="en-US" sz="800" dirty="0">
              <a:solidFill>
                <a:schemeClr val="bg1">
                  <a:lumMod val="50000"/>
                </a:schemeClr>
              </a:solidFill>
            </a:endParaRPr>
          </a:p>
        </p:txBody>
      </p:sp>
    </p:spTree>
    <p:extLst>
      <p:ext uri="{BB962C8B-B14F-4D97-AF65-F5344CB8AC3E}">
        <p14:creationId xmlns:p14="http://schemas.microsoft.com/office/powerpoint/2010/main" val="58518647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71" r:id="rId11"/>
    <p:sldLayoutId id="2147483687" r:id="rId12"/>
    <p:sldLayoutId id="2147483688" r:id="rId13"/>
    <p:sldLayoutId id="2147483689" r:id="rId14"/>
  </p:sldLayoutIdLst>
  <p:hf sldNum="0" hdr="0" ftr="0" dt="0"/>
  <p:txStyles>
    <p:title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hyperlink" Target="https://www.shakealert.org/f/2-3-grade-student-sheet/"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hyperlink" Target="https://www.shakealert.org/f/spanish-family-engagement-letter/" TargetMode="External"/><Relationship Id="rId4" Type="http://schemas.openxmlformats.org/officeDocument/2006/relationships/hyperlink" Target="https://www.shakealert.org/f/family-engagement-lette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microsoft.com/office/2007/relationships/hdphoto" Target="../media/hdphoto4.wdp"/><Relationship Id="rId5" Type="http://schemas.microsoft.com/office/2007/relationships/hdphoto" Target="../media/hdphoto3.wdp"/><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gi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video" Target="https://www.youtube.com/embed/q1wg2IbA0oo?feature=oembed" TargetMode="Externa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image" Target="../media/image38.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www.iris.edu/hq/inclass/sequences/faults_plate_tectonics_and_earthquake_hazards"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hemeOverride" Target="../theme/themeOverride2.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hemeOverride" Target="../theme/themeOverride3.xml"/><Relationship Id="rId5" Type="http://schemas.openxmlformats.org/officeDocument/2006/relationships/image" Target="../media/image41.png"/><Relationship Id="rId4" Type="http://schemas.openxmlformats.org/officeDocument/2006/relationships/hyperlink" Target="https://www.earthquakecountry.org/step5/"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hyperlink" Target="https://www.earthquakecountry.org/languages/" TargetMode="External"/><Relationship Id="rId3" Type="http://schemas.openxmlformats.org/officeDocument/2006/relationships/notesSlide" Target="../notesSlides/notesSlide44.xml"/><Relationship Id="rId7" Type="http://schemas.openxmlformats.org/officeDocument/2006/relationships/hyperlink" Target="https://www.shakeout.org/schools/resources/" TargetMode="External"/><Relationship Id="rId2" Type="http://schemas.openxmlformats.org/officeDocument/2006/relationships/slideLayout" Target="../slideLayouts/slideLayout12.xml"/><Relationship Id="rId1" Type="http://schemas.openxmlformats.org/officeDocument/2006/relationships/themeOverride" Target="../theme/themeOverride4.xml"/><Relationship Id="rId6" Type="http://schemas.openxmlformats.org/officeDocument/2006/relationships/hyperlink" Target="https://drive.google.com/drive/u/0/folders/15uvK1IVDAduCD_h7YgmqmBslZQoFSdhX" TargetMode="External"/><Relationship Id="rId11" Type="http://schemas.openxmlformats.org/officeDocument/2006/relationships/hyperlink" Target="https://mil.wa.gov/emergency-management-division" TargetMode="External"/><Relationship Id="rId5" Type="http://schemas.openxmlformats.org/officeDocument/2006/relationships/hyperlink" Target="https://www.shakealert.org/education-and-outreach/shakealert-ready-schools/" TargetMode="External"/><Relationship Id="rId10" Type="http://schemas.openxmlformats.org/officeDocument/2006/relationships/hyperlink" Target="https://www.caloes.ca.gov/" TargetMode="External"/><Relationship Id="rId4" Type="http://schemas.openxmlformats.org/officeDocument/2006/relationships/hyperlink" Target="https://www.shakealert.org/education-and-outreach/messaging_toolkit/" TargetMode="External"/><Relationship Id="rId9" Type="http://schemas.openxmlformats.org/officeDocument/2006/relationships/hyperlink" Target="https://www.oregon.gov/oem/pages/default.aspx"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
          <p:cNvSpPr txBox="1">
            <a:spLocks noGrp="1"/>
          </p:cNvSpPr>
          <p:nvPr>
            <p:ph type="subTitle" idx="1"/>
          </p:nvPr>
        </p:nvSpPr>
        <p:spPr>
          <a:xfrm>
            <a:off x="293916" y="3807840"/>
            <a:ext cx="8430359" cy="6206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 b="1" dirty="0"/>
              <a:t>Second to Third Grade </a:t>
            </a:r>
            <a:endParaRPr dirty="0"/>
          </a:p>
          <a:p>
            <a:pPr marL="0" lvl="0" indent="0" algn="l" rtl="0">
              <a:lnSpc>
                <a:spcPct val="90000"/>
              </a:lnSpc>
              <a:spcBef>
                <a:spcPts val="750"/>
              </a:spcBef>
              <a:spcAft>
                <a:spcPts val="0"/>
              </a:spcAft>
              <a:buSzPts val="1500"/>
              <a:buNone/>
            </a:pPr>
            <a:r>
              <a:rPr lang="en" sz="1500" i="1" dirty="0"/>
              <a:t>Lesson Length: 1 Hour</a:t>
            </a:r>
            <a:endParaRPr dirty="0"/>
          </a:p>
        </p:txBody>
      </p:sp>
      <p:sp>
        <p:nvSpPr>
          <p:cNvPr id="87" name="Google Shape;87;p1"/>
          <p:cNvSpPr txBox="1">
            <a:spLocks noGrp="1"/>
          </p:cNvSpPr>
          <p:nvPr>
            <p:ph type="ctrTitle"/>
          </p:nvPr>
        </p:nvSpPr>
        <p:spPr>
          <a:xfrm>
            <a:off x="293916" y="2661981"/>
            <a:ext cx="8430359" cy="89535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chemeClr val="accent1"/>
              </a:buClr>
              <a:buSzPct val="100000"/>
              <a:buFont typeface="Arial"/>
              <a:buNone/>
            </a:pPr>
            <a:r>
              <a:rPr lang="en" sz="3100" kern="0" dirty="0">
                <a:solidFill>
                  <a:schemeClr val="tx2"/>
                </a:solidFill>
                <a:latin typeface="Arial"/>
                <a:cs typeface="Arial"/>
                <a:sym typeface="Arial"/>
              </a:rPr>
              <a:t>ShakeAlert</a:t>
            </a:r>
            <a:r>
              <a:rPr lang="en" sz="3100" kern="0" baseline="30000" dirty="0">
                <a:solidFill>
                  <a:schemeClr val="tx2"/>
                </a:solidFill>
                <a:latin typeface="Arial"/>
                <a:cs typeface="Arial"/>
                <a:sym typeface="Arial"/>
              </a:rPr>
              <a:t>®</a:t>
            </a:r>
            <a:r>
              <a:rPr lang="en" sz="3100" kern="0" dirty="0">
                <a:solidFill>
                  <a:schemeClr val="tx2"/>
                </a:solidFill>
                <a:latin typeface="Arial"/>
                <a:cs typeface="Arial"/>
                <a:sym typeface="Arial"/>
              </a:rPr>
              <a:t> Earthquake Early Warning </a:t>
            </a:r>
            <a:br>
              <a:rPr lang="en" sz="4050" b="0" dirty="0">
                <a:latin typeface="Arial"/>
                <a:ea typeface="Arial"/>
                <a:cs typeface="Arial"/>
                <a:sym typeface="Arial"/>
              </a:rPr>
            </a:br>
            <a:r>
              <a:rPr lang="en" sz="4500" dirty="0">
                <a:latin typeface="Arial"/>
                <a:ea typeface="Arial"/>
                <a:cs typeface="Arial"/>
                <a:sym typeface="Arial"/>
              </a:rPr>
              <a:t>Earthquake Drill Lesson</a:t>
            </a:r>
            <a:endParaRPr dirty="0"/>
          </a:p>
        </p:txBody>
      </p:sp>
      <p:sp>
        <p:nvSpPr>
          <p:cNvPr id="88" name="Google Shape;88;p1"/>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a:t>
            </a:fld>
            <a:endParaRPr/>
          </a:p>
        </p:txBody>
      </p:sp>
      <p:sp>
        <p:nvSpPr>
          <p:cNvPr id="89" name="Google Shape;89;p1"/>
          <p:cNvSpPr/>
          <p:nvPr/>
        </p:nvSpPr>
        <p:spPr>
          <a:xfrm>
            <a:off x="4081422" y="626084"/>
            <a:ext cx="4659028" cy="267951"/>
          </a:xfrm>
          <a:prstGeom prst="roundRect">
            <a:avLst>
              <a:gd name="adj" fmla="val 16667"/>
            </a:avLst>
          </a:prstGeom>
          <a:solidFill>
            <a:srgbClr val="D9EAD3"/>
          </a:solidFill>
          <a:ln w="28575" cap="flat" cmpd="sng">
            <a:solidFill>
              <a:srgbClr val="006F41"/>
            </a:solidFill>
            <a:prstDash val="solid"/>
            <a:round/>
            <a:headEnd type="none" w="sm" len="sm"/>
            <a:tailEnd type="none" w="sm" len="sm"/>
          </a:ln>
        </p:spPr>
        <p:txBody>
          <a:bodyPr spcFirstLastPara="1" wrap="square" lIns="68550" tIns="68550" rIns="68550" bIns="68550" anchor="t" anchorCtr="0">
            <a:noAutofit/>
          </a:bodyPr>
          <a:lstStyle/>
          <a:p>
            <a:pPr marL="0" marR="0" lvl="0" indent="0" algn="ctr" rtl="0">
              <a:lnSpc>
                <a:spcPct val="80000"/>
              </a:lnSpc>
              <a:spcBef>
                <a:spcPts val="0"/>
              </a:spcBef>
              <a:spcAft>
                <a:spcPts val="0"/>
              </a:spcAft>
              <a:buNone/>
            </a:pPr>
            <a:r>
              <a:rPr lang="en" sz="1350" b="1" i="0" u="none" strike="noStrike" cap="none" dirty="0">
                <a:solidFill>
                  <a:srgbClr val="000000"/>
                </a:solidFill>
                <a:latin typeface="Arial"/>
                <a:ea typeface="Arial"/>
                <a:cs typeface="Arial"/>
                <a:sym typeface="Arial"/>
              </a:rPr>
              <a:t>GREEN SLIDES</a:t>
            </a:r>
            <a:r>
              <a:rPr lang="en" sz="1350" b="0" i="0" u="none" strike="noStrike" cap="none" dirty="0">
                <a:solidFill>
                  <a:srgbClr val="000000"/>
                </a:solidFill>
                <a:latin typeface="Arial"/>
                <a:ea typeface="Arial"/>
                <a:cs typeface="Arial"/>
                <a:sym typeface="Arial"/>
              </a:rPr>
              <a:t> = Teacher Preparation &amp; Information</a:t>
            </a:r>
            <a:endParaRPr sz="1350"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None/>
            </a:pPr>
            <a:endParaRPr sz="1050" b="0" i="0" u="none" strike="noStrike" cap="none" dirty="0">
              <a:solidFill>
                <a:srgbClr val="000000"/>
              </a:solidFill>
              <a:latin typeface="Arial"/>
              <a:ea typeface="Arial"/>
              <a:cs typeface="Arial"/>
              <a:sym typeface="Arial"/>
            </a:endParaRPr>
          </a:p>
        </p:txBody>
      </p:sp>
      <p:sp>
        <p:nvSpPr>
          <p:cNvPr id="90" name="Google Shape;90;p1"/>
          <p:cNvSpPr/>
          <p:nvPr/>
        </p:nvSpPr>
        <p:spPr>
          <a:xfrm>
            <a:off x="4094900" y="954390"/>
            <a:ext cx="4629375" cy="249980"/>
          </a:xfrm>
          <a:prstGeom prst="roundRect">
            <a:avLst>
              <a:gd name="adj" fmla="val 16667"/>
            </a:avLst>
          </a:prstGeom>
          <a:solidFill>
            <a:schemeClr val="lt1"/>
          </a:solidFill>
          <a:ln>
            <a:noFill/>
          </a:ln>
        </p:spPr>
        <p:txBody>
          <a:bodyPr spcFirstLastPara="1" wrap="square" lIns="68550" tIns="68550" rIns="68550" bIns="68550" anchor="t" anchorCtr="0">
            <a:noAutofit/>
          </a:bodyPr>
          <a:lstStyle/>
          <a:p>
            <a:pPr marL="0" marR="0" lvl="0" indent="0" algn="ctr" rtl="0">
              <a:lnSpc>
                <a:spcPct val="80000"/>
              </a:lnSpc>
              <a:spcBef>
                <a:spcPts val="0"/>
              </a:spcBef>
              <a:spcAft>
                <a:spcPts val="0"/>
              </a:spcAft>
              <a:buNone/>
            </a:pPr>
            <a:r>
              <a:rPr lang="en" sz="1350" b="1" i="0" u="none" strike="noStrike" cap="none">
                <a:solidFill>
                  <a:srgbClr val="000000"/>
                </a:solidFill>
                <a:latin typeface="Arial"/>
                <a:ea typeface="Arial"/>
                <a:cs typeface="Arial"/>
                <a:sym typeface="Arial"/>
              </a:rPr>
              <a:t>WHITE SLIDES </a:t>
            </a:r>
            <a:r>
              <a:rPr lang="en" sz="1350" b="0" i="0" u="none" strike="noStrike" cap="none">
                <a:solidFill>
                  <a:srgbClr val="000000"/>
                </a:solidFill>
                <a:latin typeface="Arial"/>
                <a:ea typeface="Arial"/>
                <a:cs typeface="Arial"/>
                <a:sym typeface="Arial"/>
              </a:rPr>
              <a:t>= Present to Class</a:t>
            </a:r>
            <a:endParaRPr sz="1350" b="0" i="0" u="none" strike="noStrike" cap="none">
              <a:solidFill>
                <a:srgbClr val="000000"/>
              </a:solidFill>
              <a:latin typeface="Arial"/>
              <a:ea typeface="Arial"/>
              <a:cs typeface="Arial"/>
              <a:sym typeface="Arial"/>
            </a:endParaRPr>
          </a:p>
          <a:p>
            <a:pPr marL="0" marR="0" lvl="0" indent="0" algn="l" rtl="0">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62"/>
        <p:cNvGrpSpPr/>
        <p:nvPr/>
      </p:nvGrpSpPr>
      <p:grpSpPr>
        <a:xfrm>
          <a:off x="0" y="0"/>
          <a:ext cx="0" cy="0"/>
          <a:chOff x="0" y="0"/>
          <a:chExt cx="0" cy="0"/>
        </a:xfrm>
      </p:grpSpPr>
      <p:sp>
        <p:nvSpPr>
          <p:cNvPr id="163" name="Google Shape;163;p10"/>
          <p:cNvSpPr txBox="1">
            <a:spLocks noGrp="1"/>
          </p:cNvSpPr>
          <p:nvPr>
            <p:ph type="title"/>
          </p:nvPr>
        </p:nvSpPr>
        <p:spPr>
          <a:xfrm>
            <a:off x="159300" y="598600"/>
            <a:ext cx="8775300" cy="413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Teaching Steps – Page 7</a:t>
            </a:r>
            <a:endParaRPr sz="1800" b="1" dirty="0">
              <a:solidFill>
                <a:schemeClr val="dk1"/>
              </a:solidFill>
            </a:endParaRPr>
          </a:p>
        </p:txBody>
      </p:sp>
      <p:sp>
        <p:nvSpPr>
          <p:cNvPr id="164" name="Google Shape;164;p10"/>
          <p:cNvSpPr txBox="1">
            <a:spLocks noGrp="1"/>
          </p:cNvSpPr>
          <p:nvPr>
            <p:ph type="body" idx="1"/>
          </p:nvPr>
        </p:nvSpPr>
        <p:spPr>
          <a:xfrm>
            <a:off x="187178" y="1031488"/>
            <a:ext cx="8923200" cy="3516351"/>
          </a:xfrm>
          <a:prstGeom prst="rect">
            <a:avLst/>
          </a:prstGeom>
          <a:noFill/>
          <a:ln>
            <a:noFill/>
          </a:ln>
        </p:spPr>
        <p:txBody>
          <a:bodyPr spcFirstLastPara="1" wrap="square" lIns="91425" tIns="91425" rIns="91425" bIns="91425" anchor="t" anchorCtr="0">
            <a:noAutofit/>
          </a:bodyPr>
          <a:lstStyle/>
          <a:p>
            <a:pPr indent="-361950">
              <a:buSzPts val="1150"/>
              <a:buFont typeface="+mj-lt"/>
              <a:buAutoNum type="arabicPeriod" startAt="21"/>
            </a:pPr>
            <a:r>
              <a:rPr lang="en-US" sz="1200" u="sng" dirty="0">
                <a:solidFill>
                  <a:schemeClr val="dk1"/>
                </a:solidFill>
              </a:rPr>
              <a:t>SLIDE 32</a:t>
            </a:r>
            <a:r>
              <a:rPr lang="en-US" sz="1200" dirty="0">
                <a:solidFill>
                  <a:schemeClr val="dk1"/>
                </a:solidFill>
              </a:rPr>
              <a:t>: Many earthquakes are followed by smaller earthquakes called aftershocks. Aftershocks can happen for even a few weeks after the main earthquake! Even though aftershocks are smaller than the main earthquake, they can still produce strong shaking and cause damage. Ask students what they should do if they feel shaking or get an alert. Remind students that they should stay alert and Drop, Cover, and Hold On if they feel shaking or get an earthquake early warning alert. </a:t>
            </a:r>
          </a:p>
          <a:p>
            <a:pPr indent="-361950">
              <a:buSzPts val="1150"/>
              <a:buFont typeface="+mj-lt"/>
              <a:buAutoNum type="arabicPeriod" startAt="21"/>
            </a:pPr>
            <a:endParaRPr lang="en-US" sz="1200" dirty="0">
              <a:solidFill>
                <a:schemeClr val="dk1"/>
              </a:solidFill>
            </a:endParaRPr>
          </a:p>
          <a:p>
            <a:pPr indent="-361950">
              <a:buSzPts val="1150"/>
              <a:buFont typeface="+mj-lt"/>
              <a:buAutoNum type="arabicPeriod" startAt="21"/>
            </a:pPr>
            <a:r>
              <a:rPr lang="en-US" sz="1200" u="sng" dirty="0">
                <a:solidFill>
                  <a:schemeClr val="dk1"/>
                </a:solidFill>
              </a:rPr>
              <a:t>SLIDE 33</a:t>
            </a:r>
            <a:r>
              <a:rPr lang="en-US" sz="1200" dirty="0">
                <a:solidFill>
                  <a:schemeClr val="dk1"/>
                </a:solidFill>
              </a:rPr>
              <a:t>: </a:t>
            </a:r>
            <a:r>
              <a:rPr lang="en-US" sz="1200" dirty="0"/>
              <a:t>Ask students to turn and talk to each other about the earthquake drill, how they did, if they have questions, and what they think important things to remember are. After reflecting, remind students of the key takeaways to stay safe during an earthquake, including immediately </a:t>
            </a:r>
            <a:r>
              <a:rPr lang="en-US" sz="12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dropping to your knees, </a:t>
            </a:r>
            <a:r>
              <a:rPr lang="en-US" sz="1200" dirty="0"/>
              <a:t>getting under a table if you can and holding on to the table leg, </a:t>
            </a:r>
            <a:r>
              <a:rPr lang="en-US" sz="12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facing away from glass or heavy objects that could fall, covering your head and neck</a:t>
            </a:r>
            <a:r>
              <a:rPr lang="en-US" sz="1200" dirty="0"/>
              <a:t>, remaining silent so that you can hear teacher instructions, and holding this position until shaking stops. </a:t>
            </a:r>
          </a:p>
          <a:p>
            <a:pPr indent="-361950">
              <a:buSzPts val="1150"/>
              <a:buFont typeface="+mj-lt"/>
              <a:buAutoNum type="arabicPeriod" startAt="21"/>
            </a:pPr>
            <a:endParaRPr lang="en-US" sz="1200" dirty="0">
              <a:solidFill>
                <a:schemeClr val="dk1"/>
              </a:solidFill>
            </a:endParaRPr>
          </a:p>
          <a:p>
            <a:pPr lvl="0" indent="-361950">
              <a:buSzPts val="1150"/>
              <a:buFont typeface="+mj-lt"/>
              <a:buAutoNum type="arabicPeriod" startAt="21"/>
            </a:pPr>
            <a:r>
              <a:rPr lang="en-US" sz="1200" u="sng" dirty="0">
                <a:solidFill>
                  <a:schemeClr val="dk1"/>
                </a:solidFill>
              </a:rPr>
              <a:t>SLIDE 34</a:t>
            </a:r>
            <a:r>
              <a:rPr lang="en-US" sz="1200" dirty="0">
                <a:solidFill>
                  <a:schemeClr val="dk1"/>
                </a:solidFill>
              </a:rPr>
              <a:t>: </a:t>
            </a:r>
            <a:r>
              <a:rPr lang="en-US" sz="1200" dirty="0"/>
              <a:t>Sometimes drills can be scary because we don't know what to do or what is happening around us. During these lessons you will practice the drill many times. After practicing, you should feel more confident and hopefully less scared or nervous. </a:t>
            </a:r>
          </a:p>
          <a:p>
            <a:pPr lvl="0" indent="-361950">
              <a:buSzPts val="1150"/>
              <a:buFont typeface="+mj-lt"/>
              <a:buAutoNum type="arabicPeriod" startAt="21"/>
            </a:pPr>
            <a:endParaRPr lang="en-US" sz="1150" dirty="0">
              <a:solidFill>
                <a:schemeClr val="dk1"/>
              </a:solidFill>
            </a:endParaRPr>
          </a:p>
          <a:p>
            <a:pPr indent="-361950">
              <a:buSzPts val="1200"/>
              <a:buFont typeface="+mj-lt"/>
              <a:buAutoNum type="arabicPeriod" startAt="21"/>
            </a:pPr>
            <a:r>
              <a:rPr lang="en-US" sz="1200" u="sng" dirty="0"/>
              <a:t>SLIDE 35</a:t>
            </a:r>
            <a:r>
              <a:rPr lang="en" sz="1200" dirty="0"/>
              <a:t>: </a:t>
            </a:r>
            <a:r>
              <a:rPr lang="en-US" sz="1200" dirty="0"/>
              <a:t>Ask students </a:t>
            </a:r>
            <a:r>
              <a:rPr lang="en-US" sz="1200" dirty="0">
                <a:solidFill>
                  <a:schemeClr val="dk1"/>
                </a:solidFill>
              </a:rPr>
              <a:t>whether their feelings have changed now that they’ve learned about earthquakes and how to protect themselves. Ask students to turn and talk to a peer about whether their feelings have changed and why. </a:t>
            </a:r>
            <a:endParaRPr lang="en-US" sz="1200" dirty="0"/>
          </a:p>
          <a:p>
            <a:pPr indent="-361950">
              <a:buSzPts val="1200"/>
              <a:buFont typeface="+mj-lt"/>
              <a:buAutoNum type="arabicPeriod" startAt="21"/>
            </a:pPr>
            <a:endParaRPr lang="en-US" sz="1200" dirty="0"/>
          </a:p>
          <a:p>
            <a:pPr marL="1371600" lvl="0" indent="0" algn="l" rtl="0">
              <a:lnSpc>
                <a:spcPct val="90000"/>
              </a:lnSpc>
              <a:spcBef>
                <a:spcPts val="0"/>
              </a:spcBef>
              <a:spcAft>
                <a:spcPts val="0"/>
              </a:spcAft>
              <a:buSzPts val="1400"/>
              <a:buNone/>
            </a:pPr>
            <a:endParaRPr sz="1200" dirty="0"/>
          </a:p>
        </p:txBody>
      </p:sp>
      <p:sp>
        <p:nvSpPr>
          <p:cNvPr id="2" name="Google Shape;100;p2">
            <a:extLst>
              <a:ext uri="{FF2B5EF4-FFF2-40B4-BE49-F238E27FC236}">
                <a16:creationId xmlns:a16="http://schemas.microsoft.com/office/drawing/2014/main" id="{3FC9EAE1-EE0E-442A-8CC8-5F108077BEA3}"/>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10</a:t>
            </a:fld>
            <a:endParaRPr sz="900">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62">
          <a:extLst>
            <a:ext uri="{FF2B5EF4-FFF2-40B4-BE49-F238E27FC236}">
              <a16:creationId xmlns:a16="http://schemas.microsoft.com/office/drawing/2014/main" id="{7C93CE6B-0DB7-3FA1-AEBB-546E2FC389E4}"/>
            </a:ext>
          </a:extLst>
        </p:cNvPr>
        <p:cNvGrpSpPr/>
        <p:nvPr/>
      </p:nvGrpSpPr>
      <p:grpSpPr>
        <a:xfrm>
          <a:off x="0" y="0"/>
          <a:ext cx="0" cy="0"/>
          <a:chOff x="0" y="0"/>
          <a:chExt cx="0" cy="0"/>
        </a:xfrm>
      </p:grpSpPr>
      <p:sp>
        <p:nvSpPr>
          <p:cNvPr id="163" name="Google Shape;163;p10">
            <a:extLst>
              <a:ext uri="{FF2B5EF4-FFF2-40B4-BE49-F238E27FC236}">
                <a16:creationId xmlns:a16="http://schemas.microsoft.com/office/drawing/2014/main" id="{163C04B6-CD77-18D6-1723-3201B45D6BE3}"/>
              </a:ext>
            </a:extLst>
          </p:cNvPr>
          <p:cNvSpPr txBox="1">
            <a:spLocks noGrp="1"/>
          </p:cNvSpPr>
          <p:nvPr>
            <p:ph type="title"/>
          </p:nvPr>
        </p:nvSpPr>
        <p:spPr>
          <a:xfrm>
            <a:off x="159300" y="598600"/>
            <a:ext cx="8775300" cy="413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Teaching Steps – Page 8</a:t>
            </a:r>
            <a:endParaRPr sz="1800" b="1" dirty="0">
              <a:solidFill>
                <a:schemeClr val="dk1"/>
              </a:solidFill>
            </a:endParaRPr>
          </a:p>
        </p:txBody>
      </p:sp>
      <p:sp>
        <p:nvSpPr>
          <p:cNvPr id="164" name="Google Shape;164;p10">
            <a:extLst>
              <a:ext uri="{FF2B5EF4-FFF2-40B4-BE49-F238E27FC236}">
                <a16:creationId xmlns:a16="http://schemas.microsoft.com/office/drawing/2014/main" id="{91F2BEAC-C4BE-C83B-6EC6-BF050F0E14D7}"/>
              </a:ext>
            </a:extLst>
          </p:cNvPr>
          <p:cNvSpPr txBox="1">
            <a:spLocks noGrp="1"/>
          </p:cNvSpPr>
          <p:nvPr>
            <p:ph type="body" idx="1"/>
          </p:nvPr>
        </p:nvSpPr>
        <p:spPr>
          <a:xfrm>
            <a:off x="187178" y="1031488"/>
            <a:ext cx="8923200" cy="3516351"/>
          </a:xfrm>
          <a:prstGeom prst="rect">
            <a:avLst/>
          </a:prstGeom>
          <a:noFill/>
          <a:ln>
            <a:noFill/>
          </a:ln>
        </p:spPr>
        <p:txBody>
          <a:bodyPr spcFirstLastPara="1" wrap="square" lIns="91425" tIns="91425" rIns="91425" bIns="91425" anchor="t" anchorCtr="0">
            <a:noAutofit/>
          </a:bodyPr>
          <a:lstStyle/>
          <a:p>
            <a:pPr indent="-361950">
              <a:buSzPts val="1200"/>
              <a:buFont typeface="+mj-lt"/>
              <a:buAutoNum type="arabicPeriod" startAt="25"/>
            </a:pPr>
            <a:r>
              <a:rPr lang="en-US" sz="1200" u="sng" dirty="0"/>
              <a:t>SLIDE 36</a:t>
            </a:r>
            <a:r>
              <a:rPr lang="en-US" sz="1200" dirty="0"/>
              <a:t>: </a:t>
            </a:r>
            <a:r>
              <a:rPr lang="en" sz="1200" dirty="0"/>
              <a:t>Tell students that they can help the people in their families prepare for an emergency. Help them figure out how much water they need. Show members of your family how to Drop, Cover and Hold On if there’s ground shaking or they get an alert. Encourage students to share their student sheets with the members of their families.</a:t>
            </a:r>
            <a:endParaRPr lang="en-US" sz="1200" dirty="0">
              <a:solidFill>
                <a:schemeClr val="dk1"/>
              </a:solidFill>
            </a:endParaRPr>
          </a:p>
          <a:p>
            <a:pPr indent="-361950">
              <a:buSzPts val="1200"/>
              <a:buFont typeface="+mj-lt"/>
              <a:buAutoNum type="arabicPeriod" startAt="25"/>
            </a:pPr>
            <a:endParaRPr lang="en-US" sz="1200" dirty="0">
              <a:solidFill>
                <a:schemeClr val="dk1"/>
              </a:solidFill>
            </a:endParaRPr>
          </a:p>
          <a:p>
            <a:pPr indent="-361950">
              <a:buSzPts val="1200"/>
              <a:buFont typeface="+mj-lt"/>
              <a:buAutoNum type="arabicPeriod" startAt="25"/>
            </a:pPr>
            <a:r>
              <a:rPr lang="en-US" sz="1200" u="sng" dirty="0"/>
              <a:t>SLIDE 37</a:t>
            </a:r>
            <a:r>
              <a:rPr lang="en-US" sz="1200" dirty="0"/>
              <a:t>: Ask students how their conversations with their families went. Did their family members know that Drop, Cover, and Hold On are the correct protective actions? Did they talk about an emergency plan? Did they discuss how much water they may need in an emergency, and where to store it? </a:t>
            </a:r>
          </a:p>
          <a:p>
            <a:pPr indent="-361950">
              <a:buSzPts val="1200"/>
              <a:buFont typeface="+mj-lt"/>
              <a:buAutoNum type="arabicPeriod" startAt="25"/>
            </a:pPr>
            <a:endParaRPr lang="en-US" sz="1200" dirty="0"/>
          </a:p>
          <a:p>
            <a:pPr indent="-361950">
              <a:buSzPts val="1200"/>
              <a:buFont typeface="+mj-lt"/>
              <a:buAutoNum type="arabicPeriod" startAt="25"/>
            </a:pPr>
            <a:r>
              <a:rPr lang="en-US" sz="1200" u="sng" dirty="0"/>
              <a:t>SLIDE 38</a:t>
            </a:r>
            <a:r>
              <a:rPr lang="en" sz="1200" dirty="0"/>
              <a:t>: OPTIONAL - Please complete the ShakeAlert Ready! Great ShakeOut Lesson Feedback Form. </a:t>
            </a:r>
          </a:p>
          <a:p>
            <a:pPr marL="344488" lvl="0" indent="-344488" algn="l" rtl="0">
              <a:lnSpc>
                <a:spcPct val="90000"/>
              </a:lnSpc>
              <a:spcBef>
                <a:spcPts val="0"/>
              </a:spcBef>
              <a:spcAft>
                <a:spcPts val="0"/>
              </a:spcAft>
              <a:buSzPts val="1050"/>
              <a:buFont typeface="+mj-lt"/>
              <a:buAutoNum type="arabicPeriod" startAt="25"/>
            </a:pPr>
            <a:endParaRPr lang="en" sz="1200" dirty="0"/>
          </a:p>
          <a:p>
            <a:pPr marL="0" indent="0">
              <a:buSzPts val="1050"/>
              <a:buNone/>
            </a:pPr>
            <a:r>
              <a:rPr lang="en-US" sz="1400" b="1" dirty="0">
                <a:solidFill>
                  <a:schemeClr val="accent1"/>
                </a:solidFill>
              </a:rPr>
              <a:t>NOTE:</a:t>
            </a:r>
            <a:r>
              <a:rPr lang="en-US" sz="1200" dirty="0">
                <a:latin typeface="Arial"/>
                <a:ea typeface="Arial"/>
                <a:cs typeface="Arial"/>
                <a:sym typeface="Arial"/>
              </a:rPr>
              <a:t> Please see the green slides at the end of this deck for information on earthquakes and how earthquake early warning works</a:t>
            </a:r>
            <a:endParaRPr lang="en-US" sz="1200" dirty="0">
              <a:solidFill>
                <a:schemeClr val="dk1"/>
              </a:solidFill>
            </a:endParaRPr>
          </a:p>
          <a:p>
            <a:pPr indent="-361950">
              <a:buSzPts val="1200"/>
              <a:buFont typeface="+mj-lt"/>
              <a:buAutoNum type="arabicPeriod" startAt="21"/>
            </a:pPr>
            <a:endParaRPr sz="1200" dirty="0">
              <a:solidFill>
                <a:schemeClr val="dk1"/>
              </a:solidFill>
            </a:endParaRPr>
          </a:p>
          <a:p>
            <a:pPr marL="1371600" lvl="0" indent="0" algn="l" rtl="0">
              <a:lnSpc>
                <a:spcPct val="90000"/>
              </a:lnSpc>
              <a:spcBef>
                <a:spcPts val="0"/>
              </a:spcBef>
              <a:spcAft>
                <a:spcPts val="0"/>
              </a:spcAft>
              <a:buSzPts val="1400"/>
              <a:buNone/>
            </a:pPr>
            <a:endParaRPr sz="1200" dirty="0"/>
          </a:p>
        </p:txBody>
      </p:sp>
      <p:sp>
        <p:nvSpPr>
          <p:cNvPr id="2" name="Google Shape;100;p2">
            <a:extLst>
              <a:ext uri="{FF2B5EF4-FFF2-40B4-BE49-F238E27FC236}">
                <a16:creationId xmlns:a16="http://schemas.microsoft.com/office/drawing/2014/main" id="{0D0C1CEF-A437-B8F5-CA27-F50555AE3216}"/>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11</a:t>
            </a:fld>
            <a:endParaRPr sz="900">
              <a:solidFill>
                <a:schemeClr val="dk1"/>
              </a:solidFill>
              <a:latin typeface="Arial"/>
              <a:ea typeface="Arial"/>
              <a:cs typeface="Arial"/>
              <a:sym typeface="Arial"/>
            </a:endParaRPr>
          </a:p>
        </p:txBody>
      </p:sp>
    </p:spTree>
    <p:extLst>
      <p:ext uri="{BB962C8B-B14F-4D97-AF65-F5344CB8AC3E}">
        <p14:creationId xmlns:p14="http://schemas.microsoft.com/office/powerpoint/2010/main" val="1667109143"/>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3"/>
          <p:cNvSpPr txBox="1"/>
          <p:nvPr/>
        </p:nvSpPr>
        <p:spPr>
          <a:xfrm>
            <a:off x="308284" y="701400"/>
            <a:ext cx="3753600" cy="3740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accent1"/>
              </a:buClr>
              <a:buSzPts val="2600"/>
              <a:buFont typeface="Arial"/>
              <a:buNone/>
            </a:pPr>
            <a:r>
              <a:rPr lang="en" sz="2600" b="1" dirty="0">
                <a:solidFill>
                  <a:schemeClr val="accent1"/>
                </a:solidFill>
                <a:latin typeface="Arial"/>
                <a:ea typeface="Arial"/>
                <a:cs typeface="Arial"/>
                <a:sym typeface="Arial"/>
              </a:rPr>
              <a:t>Learning Targets</a:t>
            </a:r>
          </a:p>
          <a:p>
            <a:pPr marL="0" marR="0" lvl="0" indent="0" algn="l" rtl="0">
              <a:spcBef>
                <a:spcPts val="0"/>
              </a:spcBef>
              <a:spcAft>
                <a:spcPts val="0"/>
              </a:spcAft>
              <a:buClr>
                <a:schemeClr val="accent1"/>
              </a:buClr>
              <a:buSzPts val="2600"/>
              <a:buFont typeface="Arial"/>
              <a:buNone/>
            </a:pPr>
            <a:endParaRPr sz="2200" b="1" dirty="0">
              <a:solidFill>
                <a:schemeClr val="accent1"/>
              </a:solidFill>
              <a:latin typeface="Arial"/>
              <a:ea typeface="Arial"/>
              <a:cs typeface="Arial"/>
              <a:sym typeface="Arial"/>
            </a:endParaRPr>
          </a:p>
          <a:p>
            <a:pPr marL="287338" marR="0" lvl="0" indent="-192088" algn="l" rtl="0">
              <a:spcBef>
                <a:spcPts val="600"/>
              </a:spcBef>
              <a:spcAft>
                <a:spcPts val="0"/>
              </a:spcAft>
              <a:buClr>
                <a:schemeClr val="accent1"/>
              </a:buClr>
              <a:buSzPts val="2100"/>
              <a:buFont typeface="Arial"/>
              <a:buChar char="•"/>
            </a:pPr>
            <a:r>
              <a:rPr lang="en" sz="2100" dirty="0">
                <a:solidFill>
                  <a:schemeClr val="dk2"/>
                </a:solidFill>
                <a:latin typeface="Arial"/>
                <a:ea typeface="Arial"/>
                <a:cs typeface="Arial"/>
                <a:sym typeface="Arial"/>
              </a:rPr>
              <a:t>I can </a:t>
            </a:r>
            <a:r>
              <a:rPr lang="en" sz="2100" b="1" dirty="0">
                <a:solidFill>
                  <a:schemeClr val="dk2"/>
                </a:solidFill>
                <a:latin typeface="Arial"/>
                <a:ea typeface="Arial"/>
                <a:cs typeface="Arial"/>
                <a:sym typeface="Arial"/>
              </a:rPr>
              <a:t>Drop</a:t>
            </a:r>
            <a:r>
              <a:rPr lang="en" sz="2100" dirty="0">
                <a:solidFill>
                  <a:schemeClr val="dk2"/>
                </a:solidFill>
                <a:latin typeface="Arial"/>
                <a:ea typeface="Arial"/>
                <a:cs typeface="Arial"/>
                <a:sym typeface="Arial"/>
              </a:rPr>
              <a:t>, </a:t>
            </a:r>
            <a:r>
              <a:rPr lang="en" sz="2100" b="1" dirty="0">
                <a:solidFill>
                  <a:schemeClr val="dk2"/>
                </a:solidFill>
                <a:latin typeface="Arial"/>
                <a:ea typeface="Arial"/>
                <a:cs typeface="Arial"/>
                <a:sym typeface="Arial"/>
              </a:rPr>
              <a:t>Cover</a:t>
            </a:r>
            <a:r>
              <a:rPr lang="en" sz="2100" dirty="0">
                <a:solidFill>
                  <a:schemeClr val="dk2"/>
                </a:solidFill>
                <a:latin typeface="Arial"/>
                <a:ea typeface="Arial"/>
                <a:cs typeface="Arial"/>
                <a:sym typeface="Arial"/>
              </a:rPr>
              <a:t>, and </a:t>
            </a:r>
            <a:r>
              <a:rPr lang="en" sz="2100" b="1" dirty="0">
                <a:solidFill>
                  <a:schemeClr val="dk2"/>
                </a:solidFill>
                <a:latin typeface="Arial"/>
                <a:ea typeface="Arial"/>
                <a:cs typeface="Arial"/>
                <a:sym typeface="Arial"/>
              </a:rPr>
              <a:t>Hold On </a:t>
            </a:r>
            <a:r>
              <a:rPr lang="en" sz="2100" dirty="0">
                <a:solidFill>
                  <a:schemeClr val="dk2"/>
                </a:solidFill>
                <a:latin typeface="Arial"/>
                <a:ea typeface="Arial"/>
                <a:cs typeface="Arial"/>
                <a:sym typeface="Arial"/>
              </a:rPr>
              <a:t>if there’s shaking or I get an alert.  </a:t>
            </a:r>
            <a:endParaRPr dirty="0"/>
          </a:p>
          <a:p>
            <a:pPr marL="95250" marR="0" lvl="0" indent="0" algn="l" rtl="0">
              <a:spcBef>
                <a:spcPts val="600"/>
              </a:spcBef>
              <a:spcAft>
                <a:spcPts val="0"/>
              </a:spcAft>
              <a:buNone/>
            </a:pPr>
            <a:endParaRPr sz="2100" dirty="0">
              <a:solidFill>
                <a:schemeClr val="dk2"/>
              </a:solidFill>
              <a:latin typeface="Arial"/>
              <a:ea typeface="Arial"/>
              <a:cs typeface="Arial"/>
              <a:sym typeface="Arial"/>
            </a:endParaRPr>
          </a:p>
          <a:p>
            <a:pPr marL="287020" marR="0" lvl="0" indent="-191770" algn="l" rtl="0">
              <a:spcBef>
                <a:spcPts val="600"/>
              </a:spcBef>
              <a:spcAft>
                <a:spcPts val="600"/>
              </a:spcAft>
              <a:buClr>
                <a:schemeClr val="accent1"/>
              </a:buClr>
              <a:buSzPts val="2100"/>
              <a:buFont typeface="Arial"/>
              <a:buChar char="•"/>
            </a:pPr>
            <a:r>
              <a:rPr lang="en" sz="2100" dirty="0">
                <a:solidFill>
                  <a:schemeClr val="dk2"/>
                </a:solidFill>
                <a:latin typeface="Arial"/>
                <a:ea typeface="Arial"/>
                <a:cs typeface="Arial"/>
                <a:sym typeface="Arial"/>
              </a:rPr>
              <a:t>I can calculate how much water my family needs </a:t>
            </a:r>
            <a:r>
              <a:rPr lang="en" sz="2100" dirty="0">
                <a:solidFill>
                  <a:schemeClr val="dk2"/>
                </a:solidFill>
              </a:rPr>
              <a:t>after </a:t>
            </a:r>
            <a:r>
              <a:rPr lang="en" sz="2100" dirty="0">
                <a:solidFill>
                  <a:schemeClr val="dk2"/>
                </a:solidFill>
                <a:latin typeface="Arial"/>
                <a:ea typeface="Arial"/>
                <a:cs typeface="Arial"/>
                <a:sym typeface="Arial"/>
              </a:rPr>
              <a:t>an emergency to stay safe. </a:t>
            </a:r>
            <a:endParaRPr sz="2100" dirty="0">
              <a:solidFill>
                <a:schemeClr val="dk2"/>
              </a:solidFill>
              <a:latin typeface="Arial"/>
              <a:ea typeface="Arial"/>
              <a:cs typeface="Arial"/>
              <a:sym typeface="Arial"/>
            </a:endParaRPr>
          </a:p>
        </p:txBody>
      </p:sp>
      <p:sp>
        <p:nvSpPr>
          <p:cNvPr id="2" name="Google Shape;100;p2">
            <a:extLst>
              <a:ext uri="{FF2B5EF4-FFF2-40B4-BE49-F238E27FC236}">
                <a16:creationId xmlns:a16="http://schemas.microsoft.com/office/drawing/2014/main" id="{2F20A27E-5B48-7BE1-343D-0682F204DEC5}"/>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12</a:t>
            </a:fld>
            <a:endParaRPr sz="900">
              <a:solidFill>
                <a:schemeClr val="dk1"/>
              </a:solidFill>
              <a:latin typeface="Arial"/>
              <a:ea typeface="Arial"/>
              <a:cs typeface="Arial"/>
              <a:sym typeface="Arial"/>
            </a:endParaRPr>
          </a:p>
        </p:txBody>
      </p:sp>
      <p:pic>
        <p:nvPicPr>
          <p:cNvPr id="3" name="Google Shape;148;p8">
            <a:extLst>
              <a:ext uri="{FF2B5EF4-FFF2-40B4-BE49-F238E27FC236}">
                <a16:creationId xmlns:a16="http://schemas.microsoft.com/office/drawing/2014/main" id="{5AB19746-0DC0-87E4-0B71-307188BDC70D}"/>
              </a:ext>
            </a:extLst>
          </p:cNvPr>
          <p:cNvPicPr preferRelativeResize="0"/>
          <p:nvPr/>
        </p:nvPicPr>
        <p:blipFill>
          <a:blip r:embed="rId3">
            <a:alphaModFix/>
          </a:blip>
          <a:stretch>
            <a:fillRect/>
          </a:stretch>
        </p:blipFill>
        <p:spPr>
          <a:xfrm>
            <a:off x="5393748" y="542137"/>
            <a:ext cx="3214125" cy="4059225"/>
          </a:xfrm>
          <a:prstGeom prst="roundRect">
            <a:avLst>
              <a:gd name="adj" fmla="val 4842"/>
            </a:avLst>
          </a:prstGeom>
          <a:solidFill>
            <a:srgbClr val="FFFFFF">
              <a:shade val="85000"/>
            </a:srgbClr>
          </a:solidFill>
          <a:ln>
            <a:noFill/>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grpSp>
        <p:nvGrpSpPr>
          <p:cNvPr id="197" name="Google Shape;197;p14"/>
          <p:cNvGrpSpPr/>
          <p:nvPr/>
        </p:nvGrpSpPr>
        <p:grpSpPr>
          <a:xfrm>
            <a:off x="192033" y="725808"/>
            <a:ext cx="2866397" cy="2606040"/>
            <a:chOff x="192033" y="725808"/>
            <a:chExt cx="2866397" cy="2606040"/>
          </a:xfrm>
        </p:grpSpPr>
        <p:pic>
          <p:nvPicPr>
            <p:cNvPr id="198" name="Google Shape;198;p14"/>
            <p:cNvPicPr preferRelativeResize="0"/>
            <p:nvPr/>
          </p:nvPicPr>
          <p:blipFill rotWithShape="1">
            <a:blip r:embed="rId3">
              <a:alphaModFix/>
            </a:blip>
            <a:srcRect/>
            <a:stretch/>
          </p:blipFill>
          <p:spPr>
            <a:xfrm>
              <a:off x="699492" y="1684584"/>
              <a:ext cx="1607777" cy="1519857"/>
            </a:xfrm>
            <a:prstGeom prst="rect">
              <a:avLst/>
            </a:prstGeom>
            <a:noFill/>
            <a:ln>
              <a:noFill/>
            </a:ln>
          </p:spPr>
        </p:pic>
        <p:sp>
          <p:nvSpPr>
            <p:cNvPr id="199" name="Google Shape;199;p14"/>
            <p:cNvSpPr txBox="1"/>
            <p:nvPr/>
          </p:nvSpPr>
          <p:spPr>
            <a:xfrm>
              <a:off x="234785" y="835072"/>
              <a:ext cx="278089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chemeClr val="accent1"/>
                  </a:solidFill>
                  <a:latin typeface="Arial"/>
                  <a:ea typeface="Arial"/>
                  <a:cs typeface="Arial"/>
                  <a:sym typeface="Arial"/>
                </a:rPr>
                <a:t>What other safety drills have we had at school?</a:t>
              </a:r>
              <a:endParaRPr/>
            </a:p>
          </p:txBody>
        </p:sp>
        <p:sp>
          <p:nvSpPr>
            <p:cNvPr id="200" name="Google Shape;200;p14"/>
            <p:cNvSpPr/>
            <p:nvPr/>
          </p:nvSpPr>
          <p:spPr>
            <a:xfrm>
              <a:off x="192033" y="725808"/>
              <a:ext cx="2866397" cy="2606040"/>
            </a:xfrm>
            <a:prstGeom prst="roundRect">
              <a:avLst>
                <a:gd name="adj" fmla="val 6054"/>
              </a:avLst>
            </a:prstGeom>
            <a:noFill/>
            <a:ln w="19050" cap="flat" cmpd="sng">
              <a:solidFill>
                <a:srgbClr val="D0D0D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grpSp>
        <p:nvGrpSpPr>
          <p:cNvPr id="201" name="Google Shape;201;p14"/>
          <p:cNvGrpSpPr/>
          <p:nvPr/>
        </p:nvGrpSpPr>
        <p:grpSpPr>
          <a:xfrm>
            <a:off x="6140557" y="1706669"/>
            <a:ext cx="2871216" cy="2743471"/>
            <a:chOff x="6140557" y="1807535"/>
            <a:chExt cx="2871216" cy="2743471"/>
          </a:xfrm>
        </p:grpSpPr>
        <p:pic>
          <p:nvPicPr>
            <p:cNvPr id="202" name="Google Shape;202;p14" title="Education_9_PA_V03.jpg"/>
            <p:cNvPicPr preferRelativeResize="0"/>
            <p:nvPr/>
          </p:nvPicPr>
          <p:blipFill rotWithShape="1">
            <a:blip r:embed="rId4">
              <a:alphaModFix/>
            </a:blip>
            <a:srcRect/>
            <a:stretch/>
          </p:blipFill>
          <p:spPr>
            <a:xfrm>
              <a:off x="6276713" y="2889807"/>
              <a:ext cx="2587650" cy="1574676"/>
            </a:xfrm>
            <a:prstGeom prst="rect">
              <a:avLst/>
            </a:prstGeom>
            <a:noFill/>
            <a:ln>
              <a:noFill/>
            </a:ln>
          </p:spPr>
        </p:pic>
        <p:sp>
          <p:nvSpPr>
            <p:cNvPr id="203" name="Google Shape;203;p14"/>
            <p:cNvSpPr txBox="1"/>
            <p:nvPr/>
          </p:nvSpPr>
          <p:spPr>
            <a:xfrm>
              <a:off x="6140557" y="1918318"/>
              <a:ext cx="2859962"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chemeClr val="accent1"/>
                  </a:solidFill>
                  <a:latin typeface="Arial"/>
                  <a:ea typeface="Arial"/>
                  <a:cs typeface="Arial"/>
                  <a:sym typeface="Arial"/>
                </a:rPr>
                <a:t>Our school has Earthquake Early Warning!</a:t>
              </a:r>
              <a:endParaRPr/>
            </a:p>
          </p:txBody>
        </p:sp>
        <p:sp>
          <p:nvSpPr>
            <p:cNvPr id="204" name="Google Shape;204;p14"/>
            <p:cNvSpPr/>
            <p:nvPr/>
          </p:nvSpPr>
          <p:spPr>
            <a:xfrm>
              <a:off x="6140557" y="1807535"/>
              <a:ext cx="2871216" cy="2743471"/>
            </a:xfrm>
            <a:prstGeom prst="roundRect">
              <a:avLst>
                <a:gd name="adj" fmla="val 6054"/>
              </a:avLst>
            </a:prstGeom>
            <a:noFill/>
            <a:ln w="19050" cap="flat" cmpd="sng">
              <a:solidFill>
                <a:srgbClr val="D0D0D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grpSp>
        <p:nvGrpSpPr>
          <p:cNvPr id="207" name="Google Shape;207;p14"/>
          <p:cNvGrpSpPr/>
          <p:nvPr/>
        </p:nvGrpSpPr>
        <p:grpSpPr>
          <a:xfrm>
            <a:off x="3163885" y="1141025"/>
            <a:ext cx="2871216" cy="2606040"/>
            <a:chOff x="3163885" y="1141025"/>
            <a:chExt cx="2871216" cy="2606040"/>
          </a:xfrm>
        </p:grpSpPr>
        <p:sp>
          <p:nvSpPr>
            <p:cNvPr id="208" name="Google Shape;208;p14"/>
            <p:cNvSpPr/>
            <p:nvPr/>
          </p:nvSpPr>
          <p:spPr>
            <a:xfrm>
              <a:off x="3163885" y="1141025"/>
              <a:ext cx="2871216" cy="2606040"/>
            </a:xfrm>
            <a:prstGeom prst="roundRect">
              <a:avLst>
                <a:gd name="adj" fmla="val 6054"/>
              </a:avLst>
            </a:prstGeom>
            <a:noFill/>
            <a:ln w="19050" cap="flat" cmpd="sng">
              <a:solidFill>
                <a:srgbClr val="D0D0D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09" name="Google Shape;209;p14"/>
            <p:cNvSpPr txBox="1"/>
            <p:nvPr/>
          </p:nvSpPr>
          <p:spPr>
            <a:xfrm>
              <a:off x="3324448" y="1281687"/>
              <a:ext cx="255009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rgbClr val="006F41"/>
                  </a:solidFill>
                  <a:latin typeface="Arial"/>
                  <a:ea typeface="Arial"/>
                  <a:cs typeface="Arial"/>
                  <a:sym typeface="Arial"/>
                </a:rPr>
                <a:t>What is the purpose of drills in schools?</a:t>
              </a:r>
              <a:endParaRPr sz="1800" b="1">
                <a:solidFill>
                  <a:schemeClr val="accent1"/>
                </a:solidFill>
                <a:latin typeface="Arial"/>
                <a:ea typeface="Arial"/>
                <a:cs typeface="Arial"/>
                <a:sym typeface="Arial"/>
              </a:endParaRPr>
            </a:p>
          </p:txBody>
        </p:sp>
        <p:pic>
          <p:nvPicPr>
            <p:cNvPr id="210" name="Google Shape;210;p14"/>
            <p:cNvPicPr preferRelativeResize="0"/>
            <p:nvPr/>
          </p:nvPicPr>
          <p:blipFill rotWithShape="1">
            <a:blip r:embed="rId5">
              <a:alphaModFix/>
            </a:blip>
            <a:srcRect t="3306"/>
            <a:stretch/>
          </p:blipFill>
          <p:spPr>
            <a:xfrm>
              <a:off x="3665636" y="2110091"/>
              <a:ext cx="1812728" cy="1221757"/>
            </a:xfrm>
            <a:prstGeom prst="rect">
              <a:avLst/>
            </a:prstGeom>
            <a:noFill/>
            <a:ln>
              <a:noFill/>
            </a:ln>
          </p:spPr>
        </p:pic>
      </p:grpSp>
      <p:sp>
        <p:nvSpPr>
          <p:cNvPr id="2" name="Google Shape;100;p2">
            <a:extLst>
              <a:ext uri="{FF2B5EF4-FFF2-40B4-BE49-F238E27FC236}">
                <a16:creationId xmlns:a16="http://schemas.microsoft.com/office/drawing/2014/main" id="{E4979A76-0B15-D4F8-EECF-D5FF8044591D}"/>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13</a:t>
            </a:fld>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5"/>
          <p:cNvSpPr txBox="1">
            <a:spLocks noGrp="1"/>
          </p:cNvSpPr>
          <p:nvPr>
            <p:ph type="title" idx="4294967295"/>
          </p:nvPr>
        </p:nvSpPr>
        <p:spPr>
          <a:xfrm>
            <a:off x="304799" y="842963"/>
            <a:ext cx="3462900" cy="2738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3020" b="1"/>
              <a:t>How do you feel? </a:t>
            </a:r>
            <a:endParaRPr sz="3020" b="1"/>
          </a:p>
          <a:p>
            <a:pPr marL="0" lvl="0" indent="0" algn="l" rtl="0">
              <a:lnSpc>
                <a:spcPct val="90000"/>
              </a:lnSpc>
              <a:spcBef>
                <a:spcPts val="0"/>
              </a:spcBef>
              <a:spcAft>
                <a:spcPts val="0"/>
              </a:spcAft>
              <a:buClr>
                <a:schemeClr val="accent1"/>
              </a:buClr>
              <a:buSzPts val="990"/>
              <a:buFont typeface="Arial"/>
              <a:buNone/>
            </a:pPr>
            <a:endParaRPr sz="2720" i="1"/>
          </a:p>
          <a:p>
            <a:pPr marL="0" lvl="0" indent="0" algn="l" rtl="0">
              <a:lnSpc>
                <a:spcPct val="90000"/>
              </a:lnSpc>
              <a:spcBef>
                <a:spcPts val="0"/>
              </a:spcBef>
              <a:spcAft>
                <a:spcPts val="0"/>
              </a:spcAft>
              <a:buClr>
                <a:schemeClr val="accent1"/>
              </a:buClr>
              <a:buSzPts val="990"/>
              <a:buFont typeface="Arial"/>
              <a:buNone/>
            </a:pPr>
            <a:r>
              <a:rPr lang="en" sz="2720" i="1"/>
              <a:t>Turn and talk to a partner!</a:t>
            </a:r>
            <a:endParaRPr sz="2720" i="1"/>
          </a:p>
          <a:p>
            <a:pPr marL="0" lvl="0" indent="0" algn="l" rtl="0">
              <a:lnSpc>
                <a:spcPct val="90000"/>
              </a:lnSpc>
              <a:spcBef>
                <a:spcPts val="0"/>
              </a:spcBef>
              <a:spcAft>
                <a:spcPts val="0"/>
              </a:spcAft>
              <a:buClr>
                <a:schemeClr val="accent1"/>
              </a:buClr>
              <a:buSzPts val="990"/>
              <a:buFont typeface="Arial"/>
              <a:buNone/>
            </a:pPr>
            <a:endParaRPr sz="2720" i="1"/>
          </a:p>
        </p:txBody>
      </p:sp>
      <p:pic>
        <p:nvPicPr>
          <p:cNvPr id="218" name="Google Shape;218;p15"/>
          <p:cNvPicPr preferRelativeResize="0"/>
          <p:nvPr/>
        </p:nvPicPr>
        <p:blipFill>
          <a:blip r:embed="rId3">
            <a:alphaModFix/>
          </a:blip>
          <a:stretch>
            <a:fillRect/>
          </a:stretch>
        </p:blipFill>
        <p:spPr>
          <a:xfrm>
            <a:off x="3863170" y="601225"/>
            <a:ext cx="5136955" cy="3941050"/>
          </a:xfrm>
          <a:prstGeom prst="roundRect">
            <a:avLst>
              <a:gd name="adj" fmla="val 4842"/>
            </a:avLst>
          </a:prstGeom>
          <a:solidFill>
            <a:srgbClr val="FFFFFF">
              <a:shade val="85000"/>
            </a:srgbClr>
          </a:solidFill>
          <a:ln>
            <a:noFill/>
          </a:ln>
          <a:effectLst/>
        </p:spPr>
      </p:pic>
      <p:sp>
        <p:nvSpPr>
          <p:cNvPr id="2" name="Google Shape;100;p2">
            <a:extLst>
              <a:ext uri="{FF2B5EF4-FFF2-40B4-BE49-F238E27FC236}">
                <a16:creationId xmlns:a16="http://schemas.microsoft.com/office/drawing/2014/main" id="{D445E8FC-9CF7-8E17-FE2D-0030A5C37A39}"/>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14</a:t>
            </a:fld>
            <a:endParaRPr sz="900">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6"/>
          <p:cNvSpPr txBox="1">
            <a:spLocks noGrp="1"/>
          </p:cNvSpPr>
          <p:nvPr>
            <p:ph type="title" idx="4294967295"/>
          </p:nvPr>
        </p:nvSpPr>
        <p:spPr>
          <a:xfrm>
            <a:off x="249430" y="976314"/>
            <a:ext cx="3185920" cy="864062"/>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accent1"/>
              </a:buClr>
              <a:buSzPts val="2200"/>
              <a:buFont typeface="Arial"/>
              <a:buNone/>
            </a:pPr>
            <a:r>
              <a:rPr lang="en" sz="2200" dirty="0"/>
              <a:t>Have you experienced an earthquake? </a:t>
            </a:r>
            <a:br>
              <a:rPr lang="en" sz="2200" dirty="0"/>
            </a:br>
            <a:endParaRPr sz="2200" dirty="0"/>
          </a:p>
          <a:p>
            <a:pPr marL="0" lvl="0" indent="0" algn="l" rtl="0">
              <a:lnSpc>
                <a:spcPct val="90000"/>
              </a:lnSpc>
              <a:spcBef>
                <a:spcPts val="0"/>
              </a:spcBef>
              <a:spcAft>
                <a:spcPts val="0"/>
              </a:spcAft>
              <a:buClr>
                <a:schemeClr val="accent1"/>
              </a:buClr>
              <a:buSzPts val="2200"/>
              <a:buFont typeface="Arial"/>
              <a:buNone/>
            </a:pPr>
            <a:endParaRPr sz="2200" dirty="0"/>
          </a:p>
          <a:p>
            <a:pPr marL="0" lvl="0" indent="0" algn="l" rtl="0">
              <a:lnSpc>
                <a:spcPct val="90000"/>
              </a:lnSpc>
              <a:spcBef>
                <a:spcPts val="0"/>
              </a:spcBef>
              <a:spcAft>
                <a:spcPts val="0"/>
              </a:spcAft>
              <a:buClr>
                <a:schemeClr val="dk1"/>
              </a:buClr>
              <a:buSzPts val="1100"/>
              <a:buFont typeface="Arial"/>
              <a:buNone/>
            </a:pPr>
            <a:endParaRPr sz="2200" dirty="0"/>
          </a:p>
          <a:p>
            <a:pPr marL="0" lvl="0" indent="0" algn="l" rtl="0">
              <a:lnSpc>
                <a:spcPct val="90000"/>
              </a:lnSpc>
              <a:spcBef>
                <a:spcPts val="0"/>
              </a:spcBef>
              <a:spcAft>
                <a:spcPts val="0"/>
              </a:spcAft>
              <a:buClr>
                <a:schemeClr val="accent1"/>
              </a:buClr>
              <a:buSzPts val="2200"/>
              <a:buFont typeface="Arial"/>
              <a:buNone/>
            </a:pPr>
            <a:r>
              <a:rPr lang="en" sz="2200" dirty="0"/>
              <a:t>  </a:t>
            </a:r>
            <a:endParaRPr sz="2200" dirty="0"/>
          </a:p>
        </p:txBody>
      </p:sp>
      <p:pic>
        <p:nvPicPr>
          <p:cNvPr id="227" name="Google Shape;227;p16"/>
          <p:cNvPicPr preferRelativeResize="0"/>
          <p:nvPr/>
        </p:nvPicPr>
        <p:blipFill>
          <a:blip r:embed="rId3">
            <a:alphaModFix/>
          </a:blip>
          <a:stretch>
            <a:fillRect/>
          </a:stretch>
        </p:blipFill>
        <p:spPr>
          <a:xfrm>
            <a:off x="3902800" y="624425"/>
            <a:ext cx="4925949" cy="3693574"/>
          </a:xfrm>
          <a:prstGeom prst="roundRect">
            <a:avLst>
              <a:gd name="adj" fmla="val 4842"/>
            </a:avLst>
          </a:prstGeom>
          <a:solidFill>
            <a:srgbClr val="FFFFFF">
              <a:shade val="85000"/>
            </a:srgbClr>
          </a:solidFill>
          <a:ln>
            <a:solidFill>
              <a:schemeClr val="tx1"/>
            </a:solidFill>
          </a:ln>
          <a:effectLst/>
        </p:spPr>
      </p:pic>
      <p:sp>
        <p:nvSpPr>
          <p:cNvPr id="2" name="Google Shape;100;p2">
            <a:extLst>
              <a:ext uri="{FF2B5EF4-FFF2-40B4-BE49-F238E27FC236}">
                <a16:creationId xmlns:a16="http://schemas.microsoft.com/office/drawing/2014/main" id="{86859A1D-C390-499E-D4C2-C6424A9D7006}"/>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15</a:t>
            </a:fld>
            <a:endParaRPr sz="900">
              <a:solidFill>
                <a:schemeClr val="dk1"/>
              </a:solidFill>
              <a:latin typeface="Arial"/>
              <a:ea typeface="Arial"/>
              <a:cs typeface="Arial"/>
              <a:sym typeface="Arial"/>
            </a:endParaRPr>
          </a:p>
        </p:txBody>
      </p:sp>
      <p:sp>
        <p:nvSpPr>
          <p:cNvPr id="3" name="Google Shape;223;p16">
            <a:extLst>
              <a:ext uri="{FF2B5EF4-FFF2-40B4-BE49-F238E27FC236}">
                <a16:creationId xmlns:a16="http://schemas.microsoft.com/office/drawing/2014/main" id="{BD7F44D7-CE3F-97E6-C877-7D2DD1B20FA3}"/>
              </a:ext>
            </a:extLst>
          </p:cNvPr>
          <p:cNvSpPr txBox="1">
            <a:spLocks/>
          </p:cNvSpPr>
          <p:nvPr/>
        </p:nvSpPr>
        <p:spPr>
          <a:xfrm>
            <a:off x="249430" y="3303126"/>
            <a:ext cx="3185920" cy="1014874"/>
          </a:xfrm>
          <a:prstGeom prst="rect">
            <a:avLst/>
          </a:prstGeom>
          <a:noFill/>
          <a:ln>
            <a:noFill/>
          </a:ln>
        </p:spPr>
        <p:txBody>
          <a:bodyPr spcFirstLastPara="1" vert="horz" wrap="square" lIns="91425" tIns="91425" rIns="91425" bIns="91425" rtlCol="0" anchor="t" anchorCtr="0">
            <a:noAutofit/>
          </a:bodyPr>
          <a:lst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a:lstStyle>
          <a:p>
            <a:pPr>
              <a:spcBef>
                <a:spcPts val="0"/>
              </a:spcBef>
              <a:buClr>
                <a:schemeClr val="accent1"/>
              </a:buClr>
              <a:buSzPts val="2200"/>
              <a:buFont typeface="Arial"/>
              <a:buNone/>
            </a:pPr>
            <a:r>
              <a:rPr lang="en-US" sz="2200" dirty="0"/>
              <a:t>What do you </a:t>
            </a:r>
            <a:r>
              <a:rPr lang="en-US" sz="2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wonder</a:t>
            </a:r>
            <a:r>
              <a:rPr lang="en-US" sz="2200" dirty="0"/>
              <a:t> about earthquakes?  </a:t>
            </a:r>
          </a:p>
          <a:p>
            <a:pPr>
              <a:spcBef>
                <a:spcPts val="0"/>
              </a:spcBef>
              <a:buClr>
                <a:schemeClr val="accent1"/>
              </a:buClr>
              <a:buSzPts val="2200"/>
              <a:buFont typeface="Arial"/>
              <a:buNone/>
            </a:pPr>
            <a:endParaRPr lang="en-US" sz="2200" dirty="0"/>
          </a:p>
          <a:p>
            <a:pPr>
              <a:spcBef>
                <a:spcPts val="0"/>
              </a:spcBef>
              <a:buClr>
                <a:schemeClr val="accent1"/>
              </a:buClr>
              <a:buSzPts val="2200"/>
              <a:buFont typeface="Arial"/>
              <a:buNone/>
            </a:pPr>
            <a:endParaRPr lang="en-US" sz="2200" dirty="0"/>
          </a:p>
          <a:p>
            <a:pPr>
              <a:spcBef>
                <a:spcPts val="0"/>
              </a:spcBef>
              <a:buClr>
                <a:schemeClr val="dk1"/>
              </a:buClr>
              <a:buSzPts val="1100"/>
              <a:buFont typeface="Arial"/>
              <a:buNone/>
            </a:pPr>
            <a:endParaRPr lang="en-US" sz="2200" dirty="0"/>
          </a:p>
          <a:p>
            <a:pPr>
              <a:spcBef>
                <a:spcPts val="0"/>
              </a:spcBef>
              <a:buClr>
                <a:schemeClr val="accent1"/>
              </a:buClr>
              <a:buSzPts val="2200"/>
              <a:buFont typeface="Arial"/>
              <a:buNone/>
            </a:pPr>
            <a:r>
              <a:rPr lang="en-US" sz="2200" dirty="0"/>
              <a:t>  </a:t>
            </a:r>
          </a:p>
        </p:txBody>
      </p:sp>
      <p:sp>
        <p:nvSpPr>
          <p:cNvPr id="4" name="Google Shape;223;p16">
            <a:extLst>
              <a:ext uri="{FF2B5EF4-FFF2-40B4-BE49-F238E27FC236}">
                <a16:creationId xmlns:a16="http://schemas.microsoft.com/office/drawing/2014/main" id="{720D1573-AD09-2860-40BB-71021DD2434F}"/>
              </a:ext>
            </a:extLst>
          </p:cNvPr>
          <p:cNvSpPr txBox="1">
            <a:spLocks/>
          </p:cNvSpPr>
          <p:nvPr/>
        </p:nvSpPr>
        <p:spPr>
          <a:xfrm>
            <a:off x="249430" y="1840376"/>
            <a:ext cx="3185920" cy="1462749"/>
          </a:xfrm>
          <a:prstGeom prst="rect">
            <a:avLst/>
          </a:prstGeom>
          <a:noFill/>
          <a:ln>
            <a:noFill/>
          </a:ln>
        </p:spPr>
        <p:txBody>
          <a:bodyPr spcFirstLastPara="1" vert="horz" wrap="square" lIns="91425" tIns="91425" rIns="91425" bIns="91425" rtlCol="0" anchor="t" anchorCtr="0">
            <a:noAutofit/>
          </a:bodyPr>
          <a:lst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a:lstStyle>
          <a:p>
            <a:pPr>
              <a:spcBef>
                <a:spcPts val="0"/>
              </a:spcBef>
              <a:buClr>
                <a:schemeClr val="accent1"/>
              </a:buClr>
              <a:buSzPts val="2200"/>
              <a:buFont typeface="Arial"/>
              <a:buNone/>
            </a:pPr>
            <a:r>
              <a:rPr lang="en-US" sz="2200" dirty="0"/>
              <a:t>What are some things you have seen or heard about earthquakes?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4" name="Google Shape;234;p17"/>
          <p:cNvSpPr txBox="1">
            <a:spLocks noGrp="1"/>
          </p:cNvSpPr>
          <p:nvPr>
            <p:ph type="title"/>
          </p:nvPr>
        </p:nvSpPr>
        <p:spPr>
          <a:xfrm>
            <a:off x="400050" y="627431"/>
            <a:ext cx="3732503" cy="636075"/>
          </a:xfrm>
          <a:prstGeom prst="rect">
            <a:avLst/>
          </a:prstGeom>
          <a:noFill/>
          <a:ln>
            <a:noFill/>
          </a:ln>
        </p:spPr>
        <p:txBody>
          <a:bodyPr spcFirstLastPara="1" wrap="square" lIns="68550" tIns="68550" rIns="68550" bIns="68550" anchor="t" anchorCtr="0">
            <a:noAutofit/>
          </a:bodyPr>
          <a:lstStyle/>
          <a:p>
            <a:pPr marL="0" lvl="0" indent="0" algn="ctr" rtl="0">
              <a:lnSpc>
                <a:spcPct val="90000"/>
              </a:lnSpc>
              <a:spcBef>
                <a:spcPts val="0"/>
              </a:spcBef>
              <a:spcAft>
                <a:spcPts val="0"/>
              </a:spcAft>
              <a:buClr>
                <a:schemeClr val="accent1"/>
              </a:buClr>
              <a:buSzPts val="1500"/>
              <a:buFont typeface="Arial"/>
              <a:buNone/>
            </a:pPr>
            <a:r>
              <a:rPr lang="en" sz="1500"/>
              <a:t>The surface of the Earth is broken into many pieces that move around.  </a:t>
            </a:r>
            <a:endParaRPr sz="1500"/>
          </a:p>
          <a:p>
            <a:pPr marL="0" lvl="0" indent="0" algn="ctr" rtl="0">
              <a:lnSpc>
                <a:spcPct val="90000"/>
              </a:lnSpc>
              <a:spcBef>
                <a:spcPts val="0"/>
              </a:spcBef>
              <a:spcAft>
                <a:spcPts val="0"/>
              </a:spcAft>
              <a:buClr>
                <a:schemeClr val="dk1"/>
              </a:buClr>
              <a:buSzPts val="1100"/>
              <a:buFont typeface="Arial"/>
              <a:buNone/>
            </a:pPr>
            <a:endParaRPr sz="1500"/>
          </a:p>
          <a:p>
            <a:pPr marL="0" lvl="0" indent="0" algn="ctr" rtl="0">
              <a:lnSpc>
                <a:spcPct val="90000"/>
              </a:lnSpc>
              <a:spcBef>
                <a:spcPts val="0"/>
              </a:spcBef>
              <a:spcAft>
                <a:spcPts val="0"/>
              </a:spcAft>
              <a:buClr>
                <a:schemeClr val="accent1"/>
              </a:buClr>
              <a:buSzPts val="1500"/>
              <a:buFont typeface="Arial"/>
              <a:buNone/>
            </a:pPr>
            <a:r>
              <a:rPr lang="en" sz="1500"/>
              <a:t>  </a:t>
            </a:r>
            <a:endParaRPr sz="1500"/>
          </a:p>
        </p:txBody>
      </p:sp>
      <p:sp>
        <p:nvSpPr>
          <p:cNvPr id="235" name="Google Shape;235;p17"/>
          <p:cNvSpPr txBox="1"/>
          <p:nvPr/>
        </p:nvSpPr>
        <p:spPr>
          <a:xfrm>
            <a:off x="4419460" y="627431"/>
            <a:ext cx="4423619" cy="636075"/>
          </a:xfrm>
          <a:prstGeom prst="rect">
            <a:avLst/>
          </a:prstGeom>
          <a:noFill/>
          <a:ln>
            <a:noFill/>
          </a:ln>
        </p:spPr>
        <p:txBody>
          <a:bodyPr spcFirstLastPara="1" wrap="square" lIns="68550" tIns="68550" rIns="68550" bIns="68550" anchor="t" anchorCtr="0">
            <a:noAutofit/>
          </a:bodyPr>
          <a:lstStyle/>
          <a:p>
            <a:pPr marL="0" marR="0" lvl="0" indent="0" algn="ctr" rtl="0">
              <a:lnSpc>
                <a:spcPct val="90000"/>
              </a:lnSpc>
              <a:spcBef>
                <a:spcPts val="0"/>
              </a:spcBef>
              <a:spcAft>
                <a:spcPts val="0"/>
              </a:spcAft>
              <a:buClr>
                <a:schemeClr val="accent1"/>
              </a:buClr>
              <a:buSzPts val="1500"/>
              <a:buFont typeface="Arial"/>
              <a:buNone/>
            </a:pPr>
            <a:r>
              <a:rPr lang="en" sz="1500" b="1" dirty="0">
                <a:solidFill>
                  <a:schemeClr val="accent1"/>
                </a:solidFill>
                <a:latin typeface="Arial"/>
                <a:ea typeface="Arial"/>
                <a:cs typeface="Arial"/>
                <a:sym typeface="Arial"/>
              </a:rPr>
              <a:t>The pieces of the Earth get stuck together. When they break free, an earthquake happens!  </a:t>
            </a:r>
            <a:endParaRPr dirty="0"/>
          </a:p>
          <a:p>
            <a:pPr marL="0" marR="0" lvl="0" indent="0" algn="ctr" rtl="0">
              <a:lnSpc>
                <a:spcPct val="90000"/>
              </a:lnSpc>
              <a:spcBef>
                <a:spcPts val="0"/>
              </a:spcBef>
              <a:spcAft>
                <a:spcPts val="0"/>
              </a:spcAft>
              <a:buClr>
                <a:schemeClr val="dk1"/>
              </a:buClr>
              <a:buSzPts val="1100"/>
              <a:buFont typeface="Arial"/>
              <a:buNone/>
            </a:pPr>
            <a:endParaRPr sz="1500" b="1" dirty="0">
              <a:solidFill>
                <a:schemeClr val="accent1"/>
              </a:solidFill>
              <a:latin typeface="Arial"/>
              <a:ea typeface="Arial"/>
              <a:cs typeface="Arial"/>
              <a:sym typeface="Arial"/>
            </a:endParaRPr>
          </a:p>
          <a:p>
            <a:pPr marL="0" marR="0" lvl="0" indent="0" algn="ctr" rtl="0">
              <a:lnSpc>
                <a:spcPct val="90000"/>
              </a:lnSpc>
              <a:spcBef>
                <a:spcPts val="0"/>
              </a:spcBef>
              <a:spcAft>
                <a:spcPts val="0"/>
              </a:spcAft>
              <a:buClr>
                <a:schemeClr val="accent1"/>
              </a:buClr>
              <a:buSzPts val="1500"/>
              <a:buFont typeface="Arial"/>
              <a:buNone/>
            </a:pPr>
            <a:r>
              <a:rPr lang="en" sz="1500" b="1" dirty="0">
                <a:solidFill>
                  <a:schemeClr val="accent1"/>
                </a:solidFill>
                <a:latin typeface="Arial"/>
                <a:ea typeface="Arial"/>
                <a:cs typeface="Arial"/>
                <a:sym typeface="Arial"/>
              </a:rPr>
              <a:t>  </a:t>
            </a:r>
            <a:endParaRPr dirty="0"/>
          </a:p>
        </p:txBody>
      </p:sp>
      <p:pic>
        <p:nvPicPr>
          <p:cNvPr id="240" name="Google Shape;240;p17"/>
          <p:cNvPicPr preferRelativeResize="0"/>
          <p:nvPr/>
        </p:nvPicPr>
        <p:blipFill>
          <a:blip r:embed="rId3">
            <a:alphaModFix/>
          </a:blip>
          <a:stretch>
            <a:fillRect/>
          </a:stretch>
        </p:blipFill>
        <p:spPr>
          <a:xfrm>
            <a:off x="4595150" y="1502796"/>
            <a:ext cx="4114660" cy="2540721"/>
          </a:xfrm>
          <a:prstGeom prst="rect">
            <a:avLst/>
          </a:prstGeom>
          <a:noFill/>
          <a:ln>
            <a:noFill/>
          </a:ln>
        </p:spPr>
      </p:pic>
      <p:sp>
        <p:nvSpPr>
          <p:cNvPr id="2" name="Google Shape;100;p2">
            <a:extLst>
              <a:ext uri="{FF2B5EF4-FFF2-40B4-BE49-F238E27FC236}">
                <a16:creationId xmlns:a16="http://schemas.microsoft.com/office/drawing/2014/main" id="{71A24741-E949-7E16-08D1-4F0D0A05BC2B}"/>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16</a:t>
            </a:fld>
            <a:endParaRPr sz="900">
              <a:solidFill>
                <a:schemeClr val="dk1"/>
              </a:solidFill>
              <a:latin typeface="Arial"/>
              <a:ea typeface="Arial"/>
              <a:cs typeface="Arial"/>
              <a:sym typeface="Arial"/>
            </a:endParaRPr>
          </a:p>
        </p:txBody>
      </p:sp>
      <p:pic>
        <p:nvPicPr>
          <p:cNvPr id="4" name="Picture 3">
            <a:extLst>
              <a:ext uri="{FF2B5EF4-FFF2-40B4-BE49-F238E27FC236}">
                <a16:creationId xmlns:a16="http://schemas.microsoft.com/office/drawing/2014/main" id="{FA9F2B58-EA35-6588-A28E-F54145FECEC4}"/>
              </a:ext>
            </a:extLst>
          </p:cNvPr>
          <p:cNvPicPr>
            <a:picLocks noChangeAspect="1"/>
          </p:cNvPicPr>
          <p:nvPr/>
        </p:nvPicPr>
        <p:blipFill>
          <a:blip r:embed="rId4">
            <a:alphaModFix/>
          </a:blip>
          <a:stretch>
            <a:fillRect/>
          </a:stretch>
        </p:blipFill>
        <p:spPr>
          <a:xfrm>
            <a:off x="978048" y="1391389"/>
            <a:ext cx="2576506" cy="2540721"/>
          </a:xfrm>
          <a:prstGeom prst="roundRect">
            <a:avLst>
              <a:gd name="adj" fmla="val 4842"/>
            </a:avLst>
          </a:prstGeom>
          <a:solidFill>
            <a:srgbClr val="FFFFFF">
              <a:shade val="85000"/>
            </a:srgbClr>
          </a:solidFill>
          <a:ln>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40"/>
                                        </p:tgtEl>
                                        <p:attrNameLst>
                                          <p:attrName>style.visibility</p:attrName>
                                        </p:attrNameLst>
                                      </p:cBhvr>
                                      <p:to>
                                        <p:strVal val="visible"/>
                                      </p:to>
                                    </p:set>
                                  </p:childTnLst>
                                </p:cTn>
                              </p:par>
                              <p:par>
                                <p:cTn id="10" presetID="0" presetClass="path" presetSubtype="0" repeatCount="0" decel="50000" autoRev="1" fill="hold" nodeType="withEffect">
                                  <p:stCondLst>
                                    <p:cond delay="0"/>
                                  </p:stCondLst>
                                  <p:childTnLst>
                                    <p:animMotion origin="layout" path="M -0.03854 -0.02901 L -0.03854 -0.02871 C -0.03368 -0.0284 -0.0283 -0.02809 -0.02309 -0.02716 C -0.02031 -0.02655 -0.01615 -0.02716 -0.01406 -0.025 C -0.01267 -0.02346 -0.01771 -0.02377 -0.01927 -0.02284 C -0.02552 -0.01574 -0.02465 -0.01821 -0.0125 -0.02284 C -0.01059 -0.02377 -0.00868 -0.02377 -0.00677 -0.025 C -0.00521 -0.02655 -0.00365 -0.02901 -0.00156 -0.02901 C -0.00035 -0.02901 -0.00365 -0.02593 -0.00521 -0.025 C -0.00868 -0.02315 -0.0125 -0.02222 -0.0158 -0.02068 L -0.02118 -0.01883 C -0.02309 -0.01945 -0.02483 -0.01945 -0.02639 -0.02068 C -0.02795 -0.02253 -0.03212 -0.02655 -0.02986 -0.02716 C -0.02483 -0.02871 -0.01927 -0.02562 -0.01406 -0.025 C -0.01528 -0.02377 -0.01615 -0.02192 -0.01771 -0.02068 C -0.02344 -0.01698 -0.02552 -0.02161 -0.01927 -0.01482 C -0.01371 -0.01574 -0.00677 -0.01297 -0.00156 -0.01698 C 0.00851 -0.02469 -0.00816 -0.02871 -0.00903 -0.02901 C -0.01302 -0.0284 -0.01736 -0.02932 -0.02118 -0.02716 C -0.02517 -0.02469 -0.02153 -0.01451 -0.02118 -0.01266 C 0.00556 -0.01729 -0.01736 -0.01235 -0.02986 -0.01698 C -0.03177 -0.0176 -0.03108 -0.02068 -0.03177 -0.02284 C -0.03108 -0.025 -0.03142 -0.02809 -0.02986 -0.02901 C -0.02465 -0.03364 -0.00903 -0.02963 -0.00521 -0.02901 C -0.00469 -0.02716 -0.00365 -0.025 -0.00365 -0.02284 C -0.00365 -0.01976 -0.00365 -0.01698 -0.00521 -0.01482 C -0.0066 -0.01297 -0.00868 -0.01327 -0.01059 -0.01266 C -0.01458 -0.01173 -0.01892 -0.01142 -0.02309 -0.0108 C -0.02344 -0.00834 -0.02778 0.00216 -0.02309 0.0037 C -0.01649 0.00586 -0.01215 -0.00216 -0.00677 -0.00463 C -0.00469 -0.00587 -0.00243 -0.00587 -5.55556E-7 -0.00648 C 0.01215 -0.0108 -0.00312 -0.0071 0.01632 -0.0108 C 0.01528 -0.01327 0.01632 -0.01698 0.01406 -0.01883 C 0.01163 -0.02161 0.00347 -0.02284 0.00347 -0.02253 C 0.00191 -0.02222 -0.00121 -0.02284 -0.00156 -0.02068 C -0.00365 -0.01574 0.00104 -0.01142 0.00347 -0.00864 C -0.01371 -0.00371 0.0007 -0.00926 0.00191 -0.00463 C 0.00278 -0.00124 0.0007 0.00216 -5.55556E-7 0.00586 C -0.00243 0.00494 -0.00469 0.00494 -0.00677 0.0037 C -0.0099 0.00185 -0.0125 -0.00432 -0.01406 -0.00648 C -0.01528 -0.00834 -0.01927 -0.0105 -0.01771 -0.0108 C -0.0125 -0.01142 -0.00677 -0.00926 -0.00156 -0.00864 C -0.00365 -0.00803 -0.00521 -0.00648 -0.00677 -0.00648 C -0.01371 -0.00648 -0.01371 -0.00834 -0.01771 -0.01266 C -0.0158 -0.01327 -0.01424 -0.01451 -0.0125 -0.01482 C -0.00781 -0.01574 -0.00243 -0.01482 0.00191 -0.01698 C 0.00347 -0.0179 0.00278 -0.02068 0.00347 -0.02284 C 0.00538 -0.02068 0.01024 -0.01914 0.00868 -0.01698 C 0.00747 -0.01451 -0.00816 -0.01142 -0.01059 -0.0108 C -0.0125 -0.00926 -0.01458 -0.00864 -0.0158 -0.00648 C -0.01805 -0.00278 -0.02309 0.00648 -0.01927 0.00586 L -0.00903 0.0037 C -0.00677 0.00308 -0.00399 0.0037 -0.00365 0.00154 C -0.00121 -0.00741 -0.00469 -0.01019 -0.00903 -0.01482 C -0.00625 -0.01698 -0.00191 -0.02068 0.00191 -0.02068 C 0.00504 -0.02068 0.00747 -0.01945 0.01059 -0.01883 C 0.00868 -0.0176 0.0066 -0.01667 0.00538 -0.01482 C 0.00399 -0.01297 0.00504 -0.00988 0.00347 -0.00864 C 0.0007 -0.00648 -0.00677 -0.00463 -0.00677 -0.00432 C -0.01059 -0.00525 -0.01493 -0.00401 -0.01771 -0.00648 C -0.02049 -0.00926 -0.01875 -0.01574 -0.02118 -0.01883 L -0.02639 -0.025 C -0.02465 -0.02655 -0.02344 -0.02871 -0.02118 -0.02901 C -0.01927 -0.02932 -0.01771 -0.02716 -0.0158 -0.02716 C -0.0118 -0.02624 -0.00781 -0.02562 -0.00365 -0.025 C -0.00278 -0.01574 0.00469 -0.00031 -0.00677 -0.00031 C -0.01024 -0.00031 -0.01302 -0.00155 -0.0158 -0.00247 C -0.01406 -0.0034 -0.0125 -0.00401 -0.01059 -0.00463 C -0.00816 -0.00556 -0.0059 -0.00556 -0.00365 -0.00648 C -0.00156 -0.00741 -5.55556E-7 -0.00926 0.00191 -0.0108 C -0.00677 0.00401 0.00104 -0.01019 0.00347 -0.0108 C 0.00747 -0.01142 0.01163 -0.00926 0.01632 -0.00864 C 0.01406 -0.00648 0.01285 -0.00401 0.01059 -0.00247 C 0.00712 2.46914E-6 0.00382 -0.00031 -5.55556E-7 -0.00031 L -5.55556E-7 2.46914E-6 " pathEditMode="relative" rAng="0" ptsTypes="AAAAAAAAAAAAAAAAAAAAAAAAAAAAAAAAAAAAAAAAAAAAAAAAAAAAAAAAAAAAAAAAAAAAAAAAAAA">
                                      <p:cBhvr>
                                        <p:cTn id="11" dur="7000" fill="hold"/>
                                        <p:tgtEl>
                                          <p:spTgt spid="240"/>
                                        </p:tgtEl>
                                        <p:attrNameLst>
                                          <p:attrName>ppt_x</p:attrName>
                                          <p:attrName>ppt_y</p:attrName>
                                        </p:attrNameLst>
                                      </p:cBhvr>
                                      <p:rCtr x="2743"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9"/>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2400"/>
              <a:buFont typeface="Arial"/>
              <a:buNone/>
            </a:pPr>
            <a:r>
              <a:rPr lang="en" sz="2400">
                <a:highlight>
                  <a:srgbClr val="FFFFFF"/>
                </a:highlight>
              </a:rPr>
              <a:t>What do you do if you feel shaking or get an alert?</a:t>
            </a:r>
            <a:endParaRPr sz="2400"/>
          </a:p>
        </p:txBody>
      </p:sp>
      <p:pic>
        <p:nvPicPr>
          <p:cNvPr id="257" name="Google Shape;257;p19"/>
          <p:cNvPicPr preferRelativeResize="0"/>
          <p:nvPr/>
        </p:nvPicPr>
        <p:blipFill rotWithShape="1">
          <a:blip r:embed="rId3">
            <a:alphaModFix/>
          </a:blip>
          <a:srcRect/>
          <a:stretch/>
        </p:blipFill>
        <p:spPr>
          <a:xfrm>
            <a:off x="312964" y="1627175"/>
            <a:ext cx="8039735" cy="2204161"/>
          </a:xfrm>
          <a:prstGeom prst="rect">
            <a:avLst/>
          </a:prstGeom>
          <a:noFill/>
          <a:ln>
            <a:noFill/>
          </a:ln>
        </p:spPr>
      </p:pic>
      <p:sp>
        <p:nvSpPr>
          <p:cNvPr id="2" name="Google Shape;100;p2">
            <a:extLst>
              <a:ext uri="{FF2B5EF4-FFF2-40B4-BE49-F238E27FC236}">
                <a16:creationId xmlns:a16="http://schemas.microsoft.com/office/drawing/2014/main" id="{0434F39B-6E7E-B29A-9D50-5D999ACBFA59}"/>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17</a:t>
            </a:fld>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0"/>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2400"/>
              <a:buFont typeface="Arial"/>
              <a:buNone/>
            </a:pPr>
            <a:r>
              <a:rPr lang="en" sz="2400">
                <a:highlight>
                  <a:srgbClr val="FFFFFF"/>
                </a:highlight>
              </a:rPr>
              <a:t>If you or someone you know uses a </a:t>
            </a:r>
            <a:r>
              <a:rPr lang="en" sz="2400" u="sng">
                <a:highlight>
                  <a:srgbClr val="FFFFFF"/>
                </a:highlight>
              </a:rPr>
              <a:t>wheelchair</a:t>
            </a:r>
            <a:r>
              <a:rPr lang="en" sz="2400">
                <a:highlight>
                  <a:srgbClr val="FFFFFF"/>
                </a:highlight>
              </a:rPr>
              <a:t>:</a:t>
            </a:r>
            <a:endParaRPr sz="2400"/>
          </a:p>
        </p:txBody>
      </p:sp>
      <p:pic>
        <p:nvPicPr>
          <p:cNvPr id="267" name="Google Shape;267;p20"/>
          <p:cNvPicPr preferRelativeResize="0"/>
          <p:nvPr/>
        </p:nvPicPr>
        <p:blipFill rotWithShape="1">
          <a:blip r:embed="rId3">
            <a:alphaModFix/>
          </a:blip>
          <a:srcRect/>
          <a:stretch/>
        </p:blipFill>
        <p:spPr>
          <a:xfrm>
            <a:off x="1188372" y="1529701"/>
            <a:ext cx="6767256" cy="2438795"/>
          </a:xfrm>
          <a:prstGeom prst="rect">
            <a:avLst/>
          </a:prstGeom>
          <a:noFill/>
          <a:ln>
            <a:noFill/>
          </a:ln>
        </p:spPr>
      </p:pic>
      <p:sp>
        <p:nvSpPr>
          <p:cNvPr id="2" name="Google Shape;100;p2">
            <a:extLst>
              <a:ext uri="{FF2B5EF4-FFF2-40B4-BE49-F238E27FC236}">
                <a16:creationId xmlns:a16="http://schemas.microsoft.com/office/drawing/2014/main" id="{1BFD88B6-CEDD-D860-D6DC-81AEED089E56}"/>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18</a:t>
            </a:fld>
            <a:endParaRPr sz="900">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1"/>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accent1"/>
              </a:buClr>
              <a:buSzPct val="100000"/>
              <a:buFont typeface="Arial"/>
              <a:buNone/>
            </a:pPr>
            <a:r>
              <a:rPr lang="en" sz="2400">
                <a:highlight>
                  <a:schemeClr val="lt1"/>
                </a:highlight>
              </a:rPr>
              <a:t>If you or someone you know uses a </a:t>
            </a:r>
            <a:r>
              <a:rPr lang="en" sz="2400" u="sng">
                <a:highlight>
                  <a:schemeClr val="lt1"/>
                </a:highlight>
              </a:rPr>
              <a:t>cane</a:t>
            </a:r>
            <a:r>
              <a:rPr lang="en" sz="2400">
                <a:highlight>
                  <a:schemeClr val="lt1"/>
                </a:highlight>
              </a:rPr>
              <a:t> or </a:t>
            </a:r>
            <a:r>
              <a:rPr lang="en" sz="2400" u="sng">
                <a:highlight>
                  <a:schemeClr val="lt1"/>
                </a:highlight>
              </a:rPr>
              <a:t>walker</a:t>
            </a:r>
            <a:r>
              <a:rPr lang="en" sz="2400">
                <a:highlight>
                  <a:schemeClr val="lt1"/>
                </a:highlight>
              </a:rPr>
              <a:t>:</a:t>
            </a:r>
            <a:endParaRPr sz="2400"/>
          </a:p>
        </p:txBody>
      </p:sp>
      <p:pic>
        <p:nvPicPr>
          <p:cNvPr id="277" name="Google Shape;277;p21"/>
          <p:cNvPicPr preferRelativeResize="0"/>
          <p:nvPr/>
        </p:nvPicPr>
        <p:blipFill rotWithShape="1">
          <a:blip r:embed="rId3">
            <a:alphaModFix/>
          </a:blip>
          <a:srcRect/>
          <a:stretch/>
        </p:blipFill>
        <p:spPr>
          <a:xfrm>
            <a:off x="1280688" y="1178954"/>
            <a:ext cx="5924863" cy="1623092"/>
          </a:xfrm>
          <a:prstGeom prst="rect">
            <a:avLst/>
          </a:prstGeom>
          <a:noFill/>
          <a:ln>
            <a:noFill/>
          </a:ln>
        </p:spPr>
      </p:pic>
      <p:pic>
        <p:nvPicPr>
          <p:cNvPr id="278" name="Google Shape;278;p21"/>
          <p:cNvPicPr preferRelativeResize="0"/>
          <p:nvPr/>
        </p:nvPicPr>
        <p:blipFill rotWithShape="1">
          <a:blip r:embed="rId4">
            <a:alphaModFix/>
          </a:blip>
          <a:srcRect/>
          <a:stretch/>
        </p:blipFill>
        <p:spPr>
          <a:xfrm>
            <a:off x="1280690" y="2935670"/>
            <a:ext cx="5924863" cy="1623048"/>
          </a:xfrm>
          <a:prstGeom prst="rect">
            <a:avLst/>
          </a:prstGeom>
          <a:noFill/>
          <a:ln>
            <a:noFill/>
          </a:ln>
        </p:spPr>
      </p:pic>
      <p:sp>
        <p:nvSpPr>
          <p:cNvPr id="2" name="Google Shape;100;p2">
            <a:extLst>
              <a:ext uri="{FF2B5EF4-FFF2-40B4-BE49-F238E27FC236}">
                <a16:creationId xmlns:a16="http://schemas.microsoft.com/office/drawing/2014/main" id="{7DDF160C-9115-5194-6BC1-55735F0B0B4E}"/>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19</a:t>
            </a:fld>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95"/>
        <p:cNvGrpSpPr/>
        <p:nvPr/>
      </p:nvGrpSpPr>
      <p:grpSpPr>
        <a:xfrm>
          <a:off x="0" y="0"/>
          <a:ext cx="0" cy="0"/>
          <a:chOff x="0" y="0"/>
          <a:chExt cx="0" cy="0"/>
        </a:xfrm>
      </p:grpSpPr>
      <p:sp>
        <p:nvSpPr>
          <p:cNvPr id="96" name="Google Shape;96;p2"/>
          <p:cNvSpPr txBox="1">
            <a:spLocks noGrp="1"/>
          </p:cNvSpPr>
          <p:nvPr>
            <p:ph type="title"/>
          </p:nvPr>
        </p:nvSpPr>
        <p:spPr>
          <a:xfrm>
            <a:off x="311700" y="615425"/>
            <a:ext cx="2324700" cy="4710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a:solidFill>
                  <a:schemeClr val="dk1"/>
                </a:solidFill>
              </a:rPr>
              <a:t>To P</a:t>
            </a:r>
            <a:r>
              <a:rPr lang="en" sz="1800" b="1">
                <a:solidFill>
                  <a:schemeClr val="dk1"/>
                </a:solidFill>
              </a:rPr>
              <a:t>rint</a:t>
            </a:r>
            <a:endParaRPr sz="1800" b="1">
              <a:solidFill>
                <a:schemeClr val="dk1"/>
              </a:solidFill>
            </a:endParaRPr>
          </a:p>
        </p:txBody>
      </p:sp>
      <p:sp>
        <p:nvSpPr>
          <p:cNvPr id="97" name="Google Shape;97;p2"/>
          <p:cNvSpPr txBox="1">
            <a:spLocks noGrp="1"/>
          </p:cNvSpPr>
          <p:nvPr>
            <p:ph type="body" idx="1"/>
          </p:nvPr>
        </p:nvSpPr>
        <p:spPr>
          <a:xfrm>
            <a:off x="311700" y="1199075"/>
            <a:ext cx="1732333" cy="3326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 b="1" dirty="0">
                <a:hlinkClick r:id="rId3"/>
              </a:rPr>
              <a:t>STUDENT WORKSHEET</a:t>
            </a:r>
            <a:endParaRPr dirty="0"/>
          </a:p>
          <a:p>
            <a:pPr marL="0" lvl="0" indent="0" algn="l" rtl="0">
              <a:lnSpc>
                <a:spcPct val="100000"/>
              </a:lnSpc>
              <a:spcBef>
                <a:spcPts val="0"/>
              </a:spcBef>
              <a:spcAft>
                <a:spcPts val="0"/>
              </a:spcAft>
              <a:buSzPts val="1400"/>
              <a:buNone/>
            </a:pPr>
            <a:endParaRPr lang="en" b="1"/>
          </a:p>
          <a:p>
            <a:pPr marL="0" lvl="0" indent="0" algn="l" rtl="0">
              <a:lnSpc>
                <a:spcPct val="100000"/>
              </a:lnSpc>
              <a:spcBef>
                <a:spcPts val="0"/>
              </a:spcBef>
              <a:spcAft>
                <a:spcPts val="0"/>
              </a:spcAft>
              <a:buSzPts val="1400"/>
              <a:buNone/>
            </a:pPr>
            <a:endParaRPr lang="en" b="1" dirty="0"/>
          </a:p>
          <a:p>
            <a:pPr marL="0" lvl="0" indent="0" algn="l" rtl="0">
              <a:lnSpc>
                <a:spcPct val="100000"/>
              </a:lnSpc>
              <a:spcBef>
                <a:spcPts val="0"/>
              </a:spcBef>
              <a:spcAft>
                <a:spcPts val="0"/>
              </a:spcAft>
              <a:buSzPts val="1400"/>
              <a:buNone/>
            </a:pPr>
            <a:r>
              <a:rPr lang="en" b="1" dirty="0"/>
              <a:t>FAMILY ENGAGEMENT LETTER</a:t>
            </a:r>
          </a:p>
          <a:p>
            <a:pPr marL="285750" indent="-285750">
              <a:lnSpc>
                <a:spcPct val="150000"/>
              </a:lnSpc>
            </a:pPr>
            <a:r>
              <a:rPr lang="en-US" b="1" dirty="0">
                <a:hlinkClick r:id="rId4"/>
              </a:rPr>
              <a:t>English</a:t>
            </a:r>
            <a:endParaRPr lang="en-US" b="1" dirty="0"/>
          </a:p>
          <a:p>
            <a:pPr marL="285750" indent="-285750">
              <a:lnSpc>
                <a:spcPct val="150000"/>
              </a:lnSpc>
            </a:pPr>
            <a:r>
              <a:rPr lang="en-US" b="1" dirty="0">
                <a:hlinkClick r:id="rId5"/>
              </a:rPr>
              <a:t>Spanish</a:t>
            </a:r>
            <a:endParaRPr lang="en-US" b="1" dirty="0"/>
          </a:p>
          <a:p>
            <a:pPr marL="0" lvl="0" indent="0" algn="l" rtl="0">
              <a:lnSpc>
                <a:spcPct val="100000"/>
              </a:lnSpc>
              <a:spcBef>
                <a:spcPts val="0"/>
              </a:spcBef>
              <a:spcAft>
                <a:spcPts val="0"/>
              </a:spcAft>
              <a:buSzPts val="1400"/>
              <a:buNone/>
            </a:pPr>
            <a:endParaRPr b="1" dirty="0"/>
          </a:p>
        </p:txBody>
      </p:sp>
      <p:sp>
        <p:nvSpPr>
          <p:cNvPr id="98" name="Google Shape;98;p2"/>
          <p:cNvSpPr txBox="1">
            <a:spLocks noGrp="1"/>
          </p:cNvSpPr>
          <p:nvPr>
            <p:ph type="body" idx="2"/>
          </p:nvPr>
        </p:nvSpPr>
        <p:spPr>
          <a:xfrm>
            <a:off x="2044034" y="1199075"/>
            <a:ext cx="6953866" cy="3326700"/>
          </a:xfrm>
          <a:prstGeom prst="rect">
            <a:avLst/>
          </a:prstGeom>
          <a:noFill/>
          <a:ln>
            <a:noFill/>
          </a:ln>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SzPts val="1400"/>
              <a:buFont typeface="Arial"/>
              <a:buChar char="•"/>
            </a:pPr>
            <a:r>
              <a:rPr lang="en" dirty="0"/>
              <a:t>Open and edit the Family Engagement Letter.  </a:t>
            </a:r>
            <a:endParaRPr dirty="0"/>
          </a:p>
          <a:p>
            <a:pPr marL="914400" lvl="1" indent="-304800" algn="l" rtl="0">
              <a:lnSpc>
                <a:spcPct val="100000"/>
              </a:lnSpc>
              <a:spcBef>
                <a:spcPts val="0"/>
              </a:spcBef>
              <a:spcAft>
                <a:spcPts val="0"/>
              </a:spcAft>
              <a:buSzPts val="1200"/>
              <a:buFont typeface="Courier New"/>
              <a:buChar char="o"/>
            </a:pPr>
            <a:r>
              <a:rPr lang="en" dirty="0"/>
              <a:t>Add your school name at the bottom.  </a:t>
            </a:r>
            <a:endParaRPr dirty="0"/>
          </a:p>
          <a:p>
            <a:pPr marL="914400" lvl="1" indent="-304800" algn="l" rtl="0">
              <a:lnSpc>
                <a:spcPct val="100000"/>
              </a:lnSpc>
              <a:spcBef>
                <a:spcPts val="0"/>
              </a:spcBef>
              <a:spcAft>
                <a:spcPts val="0"/>
              </a:spcAft>
              <a:buSzPts val="1200"/>
              <a:buFont typeface="Courier New"/>
              <a:buChar char="o"/>
            </a:pPr>
            <a:r>
              <a:rPr lang="en" dirty="0"/>
              <a:t>If you’re emailing the letter, you can remove the QR code.  </a:t>
            </a:r>
            <a:endParaRPr lang="en-US" dirty="0"/>
          </a:p>
          <a:p>
            <a:pPr fontAlgn="base">
              <a:buFont typeface="Arial" panose="020B0604020202020204" pitchFamily="34" charset="0"/>
              <a:buChar char="•"/>
            </a:pPr>
            <a:r>
              <a:rPr lang="en-US" dirty="0"/>
              <a:t>Make copies of the Family Engagement Letter and/or email to families a week before teaching the lesson. Encourage parents to discuss earthquakes with their kids and to let their teachers know if it might be a difficult topic for their child. </a:t>
            </a:r>
          </a:p>
          <a:p>
            <a:pPr lvl="0" algn="l" rtl="0">
              <a:lnSpc>
                <a:spcPct val="100000"/>
              </a:lnSpc>
              <a:spcBef>
                <a:spcPts val="0"/>
              </a:spcBef>
              <a:spcAft>
                <a:spcPts val="0"/>
              </a:spcAft>
              <a:buSzPts val="1400"/>
              <a:buFont typeface="Arial" panose="020B0604020202020204" pitchFamily="34" charset="0"/>
              <a:buChar char="•"/>
            </a:pPr>
            <a:r>
              <a:rPr lang="en" dirty="0"/>
              <a:t>Preview Slides. </a:t>
            </a:r>
            <a:r>
              <a:rPr lang="en" dirty="0">
                <a:solidFill>
                  <a:schemeClr val="dk1"/>
                </a:solidFill>
              </a:rPr>
              <a:t>You can print out the Teaching Steps slides. The teaching steps are also located in the Speaker Notes of each slide.</a:t>
            </a:r>
            <a:endParaRPr dirty="0">
              <a:solidFill>
                <a:schemeClr val="dk1"/>
              </a:solidFill>
            </a:endParaRPr>
          </a:p>
          <a:p>
            <a:pPr lvl="0" algn="l" rtl="0">
              <a:lnSpc>
                <a:spcPct val="100000"/>
              </a:lnSpc>
              <a:spcBef>
                <a:spcPts val="0"/>
              </a:spcBef>
              <a:spcAft>
                <a:spcPts val="0"/>
              </a:spcAft>
              <a:buSzPts val="1400"/>
              <a:buFont typeface="Arial" panose="020B0604020202020204" pitchFamily="34" charset="0"/>
              <a:buChar char="•"/>
            </a:pPr>
            <a:r>
              <a:rPr lang="en" dirty="0">
                <a:solidFill>
                  <a:schemeClr val="dk1"/>
                </a:solidFill>
              </a:rPr>
              <a:t>Open and preview Student Sheet. Adjust as needed for your learners, and then photocopy one sheet per student. </a:t>
            </a:r>
            <a:endParaRPr dirty="0">
              <a:solidFill>
                <a:schemeClr val="dk1"/>
              </a:solidFill>
            </a:endParaRPr>
          </a:p>
          <a:p>
            <a:pPr lvl="0" algn="l" rtl="0">
              <a:lnSpc>
                <a:spcPct val="100000"/>
              </a:lnSpc>
              <a:spcBef>
                <a:spcPts val="0"/>
              </a:spcBef>
              <a:spcAft>
                <a:spcPts val="0"/>
              </a:spcAft>
              <a:buSzPts val="1400"/>
              <a:buFont typeface="Arial" panose="020B0604020202020204" pitchFamily="34" charset="0"/>
              <a:buChar char="•"/>
            </a:pPr>
            <a:r>
              <a:rPr lang="en" i="1" dirty="0">
                <a:solidFill>
                  <a:schemeClr val="dk1"/>
                </a:solidFill>
              </a:rPr>
              <a:t>OPTIONAL RECOMMENDED </a:t>
            </a:r>
            <a:r>
              <a:rPr lang="en" i="1"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PREPARATION</a:t>
            </a:r>
            <a:r>
              <a:rPr lang="en" i="1" dirty="0">
                <a:solidFill>
                  <a:schemeClr val="dk1"/>
                </a:solidFill>
              </a:rPr>
              <a:t>: </a:t>
            </a:r>
            <a:endParaRPr i="1" dirty="0">
              <a:solidFill>
                <a:schemeClr val="dk1"/>
              </a:solidFill>
            </a:endParaRPr>
          </a:p>
          <a:p>
            <a:pPr marL="889000" lvl="1" indent="-285750">
              <a:lnSpc>
                <a:spcPct val="100000"/>
              </a:lnSpc>
              <a:buSzPts val="1300"/>
            </a:pPr>
            <a:r>
              <a:rPr lang="en" sz="1300" dirty="0">
                <a:solidFill>
                  <a:schemeClr val="dk1"/>
                </a:solidFill>
              </a:rPr>
              <a:t>Get a cup of water for each student, for each group, or to model for the class.</a:t>
            </a:r>
            <a:endParaRPr sz="1300" dirty="0">
              <a:solidFill>
                <a:schemeClr val="dk1"/>
              </a:solidFill>
            </a:endParaRPr>
          </a:p>
          <a:p>
            <a:pPr marL="1346200" lvl="2" indent="-285750">
              <a:lnSpc>
                <a:spcPct val="100000"/>
              </a:lnSpc>
              <a:buSzPts val="1300"/>
            </a:pPr>
            <a:r>
              <a:rPr lang="en" sz="1300" dirty="0"/>
              <a:t>If providing cups for each student or student groups, use a permanent marker to mark the 1 cup (8 oz.) mark on each cup.</a:t>
            </a:r>
            <a:endParaRPr sz="1300" dirty="0"/>
          </a:p>
          <a:p>
            <a:pPr marL="889000" lvl="1" indent="-285750">
              <a:lnSpc>
                <a:spcPct val="100000"/>
              </a:lnSpc>
              <a:buSzPts val="1300"/>
            </a:pPr>
            <a:r>
              <a:rPr lang="en" sz="1300" dirty="0">
                <a:solidFill>
                  <a:schemeClr val="dk1"/>
                </a:solidFill>
              </a:rPr>
              <a:t>Get 1 gallon container per group of students, or one for the class</a:t>
            </a:r>
            <a:endParaRPr dirty="0"/>
          </a:p>
          <a:p>
            <a:pPr marL="889000" lvl="1" indent="-285750">
              <a:lnSpc>
                <a:spcPct val="100000"/>
              </a:lnSpc>
              <a:buSzPts val="1300"/>
            </a:pPr>
            <a:r>
              <a:rPr lang="en" sz="1300" dirty="0"/>
              <a:t>Get a funnel for the class or each group of students to make pouring water into the gallon container easier. </a:t>
            </a:r>
            <a:endParaRPr sz="1300" dirty="0"/>
          </a:p>
        </p:txBody>
      </p:sp>
      <p:sp>
        <p:nvSpPr>
          <p:cNvPr id="99" name="Google Shape;99;p2"/>
          <p:cNvSpPr txBox="1">
            <a:spLocks noGrp="1"/>
          </p:cNvSpPr>
          <p:nvPr>
            <p:ph type="title" idx="4294967295"/>
          </p:nvPr>
        </p:nvSpPr>
        <p:spPr>
          <a:xfrm>
            <a:off x="2330443" y="615950"/>
            <a:ext cx="6667457" cy="4699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800"/>
              <a:buFont typeface="Arial"/>
              <a:buNone/>
            </a:pPr>
            <a:r>
              <a:rPr lang="en" sz="1800" b="1" dirty="0">
                <a:solidFill>
                  <a:schemeClr val="dk1"/>
                </a:solidFill>
              </a:rPr>
              <a:t>Preparation</a:t>
            </a:r>
            <a:endParaRPr sz="1800" b="1" dirty="0">
              <a:solidFill>
                <a:schemeClr val="dk1"/>
              </a:solidFill>
            </a:endParaRPr>
          </a:p>
        </p:txBody>
      </p:sp>
      <p:sp>
        <p:nvSpPr>
          <p:cNvPr id="100" name="Google Shape;100;p2"/>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a:t>
            </a:fld>
            <a:endParaRPr sz="900">
              <a:solidFill>
                <a:schemeClr val="dk1"/>
              </a:solidFill>
              <a:latin typeface="Arial"/>
              <a:ea typeface="Arial"/>
              <a:cs typeface="Arial"/>
              <a:sym typeface="Arial"/>
            </a:endParaRPr>
          </a:p>
        </p:txBody>
      </p:sp>
      <p:cxnSp>
        <p:nvCxnSpPr>
          <p:cNvPr id="101" name="Google Shape;101;p2"/>
          <p:cNvCxnSpPr/>
          <p:nvPr/>
        </p:nvCxnSpPr>
        <p:spPr>
          <a:xfrm>
            <a:off x="2044034" y="916801"/>
            <a:ext cx="0" cy="3608974"/>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33d874180d1_0_6"/>
          <p:cNvSpPr txBox="1">
            <a:spLocks noGrp="1"/>
          </p:cNvSpPr>
          <p:nvPr>
            <p:ph type="title" idx="4294967295"/>
          </p:nvPr>
        </p:nvSpPr>
        <p:spPr>
          <a:xfrm>
            <a:off x="745067" y="580947"/>
            <a:ext cx="7652700" cy="860400"/>
          </a:xfrm>
          <a:prstGeom prst="rect">
            <a:avLst/>
          </a:prstGeom>
          <a:noFill/>
          <a:ln>
            <a:noFill/>
          </a:ln>
        </p:spPr>
        <p:txBody>
          <a:bodyPr spcFirstLastPara="1" wrap="square" lIns="91425" tIns="91425" rIns="91425" bIns="91425" anchor="ctr" anchorCtr="0">
            <a:noAutofit/>
          </a:bodyPr>
          <a:lstStyle/>
          <a:p>
            <a:pPr marL="342900" lvl="0" indent="-342900" algn="ctr" rtl="0">
              <a:lnSpc>
                <a:spcPct val="100000"/>
              </a:lnSpc>
              <a:spcBef>
                <a:spcPts val="0"/>
              </a:spcBef>
              <a:spcAft>
                <a:spcPts val="0"/>
              </a:spcAft>
              <a:buClr>
                <a:schemeClr val="accent1"/>
              </a:buClr>
              <a:buSzPts val="990"/>
              <a:buFont typeface="Arial"/>
              <a:buNone/>
            </a:pPr>
            <a:r>
              <a:rPr lang="en" sz="2400">
                <a:highlight>
                  <a:schemeClr val="lt1"/>
                </a:highlight>
              </a:rPr>
              <a:t>When the ground shakes or you get an alert, </a:t>
            </a:r>
            <a:endParaRPr sz="2400">
              <a:highlight>
                <a:schemeClr val="lt1"/>
              </a:highlight>
            </a:endParaRPr>
          </a:p>
          <a:p>
            <a:pPr marL="342900" lvl="0" indent="-342900" algn="ctr" rtl="0">
              <a:lnSpc>
                <a:spcPct val="100000"/>
              </a:lnSpc>
              <a:spcBef>
                <a:spcPts val="0"/>
              </a:spcBef>
              <a:spcAft>
                <a:spcPts val="0"/>
              </a:spcAft>
              <a:buClr>
                <a:schemeClr val="accent1"/>
              </a:buClr>
              <a:buSzPts val="990"/>
              <a:buFont typeface="Arial"/>
              <a:buNone/>
            </a:pPr>
            <a:r>
              <a:rPr lang="en" sz="240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why is it important to</a:t>
            </a:r>
            <a:r>
              <a:rPr lang="en" sz="2400">
                <a:highlight>
                  <a:schemeClr val="lt1"/>
                </a:highlight>
              </a:rPr>
              <a:t> . . .?</a:t>
            </a:r>
            <a:endParaRPr sz="2400">
              <a:highlight>
                <a:schemeClr val="lt1"/>
              </a:highlight>
            </a:endParaRPr>
          </a:p>
        </p:txBody>
      </p:sp>
      <p:pic>
        <p:nvPicPr>
          <p:cNvPr id="287" name="Google Shape;287;g33d874180d1_0_6"/>
          <p:cNvPicPr preferRelativeResize="0"/>
          <p:nvPr/>
        </p:nvPicPr>
        <p:blipFill rotWithShape="1">
          <a:blip r:embed="rId3">
            <a:alphaModFix/>
          </a:blip>
          <a:srcRect l="6190" r="6739" b="4452"/>
          <a:stretch/>
        </p:blipFill>
        <p:spPr>
          <a:xfrm>
            <a:off x="557855" y="1669743"/>
            <a:ext cx="2443373" cy="2656500"/>
          </a:xfrm>
          <a:prstGeom prst="rect">
            <a:avLst/>
          </a:prstGeom>
          <a:noFill/>
          <a:ln>
            <a:noFill/>
          </a:ln>
        </p:spPr>
      </p:pic>
      <p:pic>
        <p:nvPicPr>
          <p:cNvPr id="288" name="Google Shape;288;g33d874180d1_0_6"/>
          <p:cNvPicPr preferRelativeResize="0"/>
          <p:nvPr/>
        </p:nvPicPr>
        <p:blipFill rotWithShape="1">
          <a:blip r:embed="rId4">
            <a:alphaModFix/>
          </a:blip>
          <a:srcRect l="5973" r="6956" b="4452"/>
          <a:stretch/>
        </p:blipFill>
        <p:spPr>
          <a:xfrm>
            <a:off x="3301418" y="1669743"/>
            <a:ext cx="2443373" cy="2656500"/>
          </a:xfrm>
          <a:prstGeom prst="rect">
            <a:avLst/>
          </a:prstGeom>
          <a:noFill/>
          <a:ln>
            <a:noFill/>
          </a:ln>
        </p:spPr>
      </p:pic>
      <p:pic>
        <p:nvPicPr>
          <p:cNvPr id="289" name="Google Shape;289;g33d874180d1_0_6"/>
          <p:cNvPicPr preferRelativeResize="0"/>
          <p:nvPr/>
        </p:nvPicPr>
        <p:blipFill rotWithShape="1">
          <a:blip r:embed="rId5">
            <a:alphaModFix/>
          </a:blip>
          <a:srcRect l="7893" t="2523" r="4884" b="4340"/>
          <a:stretch/>
        </p:blipFill>
        <p:spPr>
          <a:xfrm>
            <a:off x="6047622" y="1669743"/>
            <a:ext cx="2510994" cy="2656500"/>
          </a:xfrm>
          <a:prstGeom prst="rect">
            <a:avLst/>
          </a:prstGeom>
          <a:noFill/>
          <a:ln>
            <a:noFill/>
          </a:ln>
        </p:spPr>
      </p:pic>
      <p:sp>
        <p:nvSpPr>
          <p:cNvPr id="2" name="Google Shape;100;p2">
            <a:extLst>
              <a:ext uri="{FF2B5EF4-FFF2-40B4-BE49-F238E27FC236}">
                <a16:creationId xmlns:a16="http://schemas.microsoft.com/office/drawing/2014/main" id="{B0E6990E-0602-977D-B9EA-B2930837379C}"/>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20</a:t>
            </a:fld>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259355" y="557285"/>
            <a:ext cx="8625300"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400"/>
              <a:t>What to Expect from an Alert </a:t>
            </a:r>
            <a:endParaRPr sz="2400"/>
          </a:p>
        </p:txBody>
      </p:sp>
      <p:pic>
        <p:nvPicPr>
          <p:cNvPr id="4" name="ShakeOut ShakeAlert_EarlyWarning_BD_JCCEO">
            <a:hlinkClick r:id="" action="ppaction://media"/>
            <a:extLst>
              <a:ext uri="{FF2B5EF4-FFF2-40B4-BE49-F238E27FC236}">
                <a16:creationId xmlns:a16="http://schemas.microsoft.com/office/drawing/2014/main" id="{1F0B80BD-1D0E-B20F-E87C-3BA02A80DB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66731" y="3839699"/>
            <a:ext cx="630232" cy="630232"/>
          </a:xfrm>
          <a:prstGeom prst="rect">
            <a:avLst/>
          </a:prstGeom>
        </p:spPr>
      </p:pic>
      <p:sp>
        <p:nvSpPr>
          <p:cNvPr id="6" name="Slide Number Placeholder 11">
            <a:extLst>
              <a:ext uri="{FF2B5EF4-FFF2-40B4-BE49-F238E27FC236}">
                <a16:creationId xmlns:a16="http://schemas.microsoft.com/office/drawing/2014/main" id="{DA3D8515-F162-37E3-37F8-9AB63D26BA58}"/>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21</a:t>
            </a:fld>
            <a:endParaRPr lang="en-US" sz="900"/>
          </a:p>
        </p:txBody>
      </p:sp>
      <p:grpSp>
        <p:nvGrpSpPr>
          <p:cNvPr id="8" name="Group 7">
            <a:extLst>
              <a:ext uri="{FF2B5EF4-FFF2-40B4-BE49-F238E27FC236}">
                <a16:creationId xmlns:a16="http://schemas.microsoft.com/office/drawing/2014/main" id="{BD75BFF9-2BED-A7AF-95E2-A10BAED8C264}"/>
              </a:ext>
            </a:extLst>
          </p:cNvPr>
          <p:cNvGrpSpPr/>
          <p:nvPr/>
        </p:nvGrpSpPr>
        <p:grpSpPr>
          <a:xfrm>
            <a:off x="2508682" y="988685"/>
            <a:ext cx="4126635" cy="3756570"/>
            <a:chOff x="2649550" y="988685"/>
            <a:chExt cx="3847126" cy="3417674"/>
          </a:xfrm>
        </p:grpSpPr>
        <p:pic>
          <p:nvPicPr>
            <p:cNvPr id="2" name="Google Shape;251;p19" title="Copy of Hlthcare_14_PHONE_V01.jpg">
              <a:extLst>
                <a:ext uri="{FF2B5EF4-FFF2-40B4-BE49-F238E27FC236}">
                  <a16:creationId xmlns:a16="http://schemas.microsoft.com/office/drawing/2014/main" id="{539C9E3F-A766-D01E-4A82-BA6FE6AD750C}"/>
                </a:ext>
              </a:extLst>
            </p:cNvPr>
            <p:cNvPicPr preferRelativeResize="0"/>
            <p:nvPr/>
          </p:nvPicPr>
          <p:blipFill rotWithShape="1">
            <a:blip r:embed="rId6">
              <a:alphaModFix/>
            </a:blip>
            <a:srcRect/>
            <a:stretch/>
          </p:blipFill>
          <p:spPr>
            <a:xfrm>
              <a:off x="4719525" y="2452884"/>
              <a:ext cx="1777151" cy="1953475"/>
            </a:xfrm>
            <a:prstGeom prst="rect">
              <a:avLst/>
            </a:prstGeom>
            <a:noFill/>
            <a:ln>
              <a:noFill/>
            </a:ln>
          </p:spPr>
        </p:pic>
        <p:pic>
          <p:nvPicPr>
            <p:cNvPr id="7" name="Google Shape;256;p19" title="Copy of 04_Public Announcements.png">
              <a:extLst>
                <a:ext uri="{FF2B5EF4-FFF2-40B4-BE49-F238E27FC236}">
                  <a16:creationId xmlns:a16="http://schemas.microsoft.com/office/drawing/2014/main" id="{FB6E214A-8062-495B-EBE1-33E4270BC04A}"/>
                </a:ext>
              </a:extLst>
            </p:cNvPr>
            <p:cNvPicPr preferRelativeResize="0"/>
            <p:nvPr/>
          </p:nvPicPr>
          <p:blipFill rotWithShape="1">
            <a:blip r:embed="rId7">
              <a:alphaModFix/>
            </a:blip>
            <a:srcRect/>
            <a:stretch/>
          </p:blipFill>
          <p:spPr>
            <a:xfrm>
              <a:off x="2649550" y="988685"/>
              <a:ext cx="2894826" cy="2894826"/>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35" fill="hold"/>
                                        <p:tgtEl>
                                          <p:spTgt spid="4"/>
                                        </p:tgtEl>
                                      </p:cBhvr>
                                    </p:cmd>
                                  </p:childTnLst>
                                </p:cTn>
                              </p:par>
                              <p:par>
                                <p:cTn id="7" presetID="26" presetClass="emph" presetSubtype="0" repeatCount="indefinite" fill="hold" nodeType="withEffect">
                                  <p:stCondLst>
                                    <p:cond delay="90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3"/>
          <p:cNvSpPr txBox="1">
            <a:spLocks noGrp="1"/>
          </p:cNvSpPr>
          <p:nvPr>
            <p:ph type="title"/>
          </p:nvPr>
        </p:nvSpPr>
        <p:spPr>
          <a:xfrm>
            <a:off x="312963" y="528778"/>
            <a:ext cx="3034800" cy="1204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A6935"/>
              </a:buClr>
              <a:buSzPts val="2700"/>
              <a:buFont typeface="Arial"/>
              <a:buNone/>
            </a:pPr>
            <a:r>
              <a:rPr lang="en" sz="2700" dirty="0">
                <a:solidFill>
                  <a:srgbClr val="1A6935"/>
                </a:solidFill>
              </a:rPr>
              <a:t>Preparing Our Families</a:t>
            </a:r>
            <a:endParaRPr sz="2700" dirty="0"/>
          </a:p>
        </p:txBody>
      </p:sp>
      <p:sp>
        <p:nvSpPr>
          <p:cNvPr id="309" name="Google Shape;309;p23"/>
          <p:cNvSpPr txBox="1"/>
          <p:nvPr/>
        </p:nvSpPr>
        <p:spPr>
          <a:xfrm>
            <a:off x="312963" y="1911538"/>
            <a:ext cx="3670561" cy="2479050"/>
          </a:xfrm>
          <a:prstGeom prst="rect">
            <a:avLst/>
          </a:prstGeom>
          <a:noFill/>
          <a:ln>
            <a:noFill/>
          </a:ln>
        </p:spPr>
        <p:txBody>
          <a:bodyPr spcFirstLastPara="1" wrap="square" lIns="68550" tIns="68550" rIns="68550" bIns="68550" anchor="ctr" anchorCtr="0">
            <a:noAutofit/>
          </a:bodyPr>
          <a:lstStyle/>
          <a:p>
            <a:pPr marL="0" marR="0" lvl="0" indent="0" algn="l" rtl="0">
              <a:lnSpc>
                <a:spcPct val="115000"/>
              </a:lnSpc>
              <a:spcBef>
                <a:spcPts val="0"/>
              </a:spcBef>
              <a:spcAft>
                <a:spcPts val="0"/>
              </a:spcAft>
              <a:buClr>
                <a:schemeClr val="accent1"/>
              </a:buClr>
              <a:buSzPts val="2100"/>
              <a:buFont typeface="Arial"/>
              <a:buNone/>
            </a:pPr>
            <a:r>
              <a:rPr lang="en" sz="2100" dirty="0">
                <a:solidFill>
                  <a:schemeClr val="dk2"/>
                </a:solidFill>
                <a:latin typeface="Arial"/>
                <a:ea typeface="Arial"/>
                <a:cs typeface="Arial"/>
                <a:sym typeface="Arial"/>
              </a:rPr>
              <a:t>How does practicing staying safe in an earthquake help to keep </a:t>
            </a:r>
            <a:r>
              <a:rPr lang="en" sz="2100" b="1" dirty="0">
                <a:solidFill>
                  <a:schemeClr val="dk2"/>
                </a:solidFill>
                <a:latin typeface="Arial"/>
                <a:ea typeface="Arial"/>
                <a:cs typeface="Arial"/>
                <a:sym typeface="Arial"/>
              </a:rPr>
              <a:t>you and your </a:t>
            </a:r>
            <a:r>
              <a:rPr lang="en" sz="2100" b="1" dirty="0">
                <a:solidFill>
                  <a:schemeClr val="dk2"/>
                </a:solidFill>
              </a:rPr>
              <a:t>family</a:t>
            </a:r>
            <a:r>
              <a:rPr lang="en" sz="2100" dirty="0">
                <a:solidFill>
                  <a:schemeClr val="dk2"/>
                </a:solidFill>
                <a:latin typeface="Arial"/>
                <a:ea typeface="Arial"/>
                <a:cs typeface="Arial"/>
                <a:sym typeface="Arial"/>
              </a:rPr>
              <a:t> safe? </a:t>
            </a:r>
            <a:endParaRPr dirty="0"/>
          </a:p>
          <a:p>
            <a:pPr marL="0" marR="0" lvl="0" indent="0" algn="l" rtl="0">
              <a:lnSpc>
                <a:spcPct val="115000"/>
              </a:lnSpc>
              <a:spcBef>
                <a:spcPts val="0"/>
              </a:spcBef>
              <a:spcAft>
                <a:spcPts val="0"/>
              </a:spcAft>
              <a:buClr>
                <a:schemeClr val="accent1"/>
              </a:buClr>
              <a:buSzPts val="2100"/>
              <a:buFont typeface="Arial"/>
              <a:buNone/>
            </a:pPr>
            <a:endParaRPr sz="1200" dirty="0">
              <a:solidFill>
                <a:schemeClr val="dk2"/>
              </a:solidFill>
              <a:latin typeface="Arial"/>
              <a:ea typeface="Arial"/>
              <a:cs typeface="Arial"/>
              <a:sym typeface="Arial"/>
            </a:endParaRPr>
          </a:p>
          <a:p>
            <a:pPr marL="0" marR="0" lvl="0" indent="0" algn="l" rtl="0">
              <a:lnSpc>
                <a:spcPct val="115000"/>
              </a:lnSpc>
              <a:spcBef>
                <a:spcPts val="0"/>
              </a:spcBef>
              <a:spcAft>
                <a:spcPts val="0"/>
              </a:spcAft>
              <a:buClr>
                <a:schemeClr val="accent1"/>
              </a:buClr>
              <a:buSzPts val="2100"/>
              <a:buFont typeface="Arial"/>
              <a:buNone/>
            </a:pPr>
            <a:r>
              <a:rPr lang="en" sz="2100" dirty="0">
                <a:solidFill>
                  <a:schemeClr val="dk2"/>
                </a:solidFill>
                <a:latin typeface="Arial"/>
                <a:ea typeface="Arial"/>
                <a:cs typeface="Arial"/>
                <a:sym typeface="Arial"/>
              </a:rPr>
              <a:t>What else can we do to help our family prepare for an earthquake? </a:t>
            </a:r>
            <a:endParaRPr dirty="0"/>
          </a:p>
        </p:txBody>
      </p:sp>
      <p:pic>
        <p:nvPicPr>
          <p:cNvPr id="310" name="Google Shape;310;p23"/>
          <p:cNvPicPr preferRelativeResize="0"/>
          <p:nvPr/>
        </p:nvPicPr>
        <p:blipFill rotWithShape="1">
          <a:blip r:embed="rId3">
            <a:alphaModFix/>
          </a:blip>
          <a:srcRect/>
          <a:stretch/>
        </p:blipFill>
        <p:spPr>
          <a:xfrm>
            <a:off x="5488108" y="637878"/>
            <a:ext cx="2548846" cy="1204400"/>
          </a:xfrm>
          <a:prstGeom prst="rect">
            <a:avLst/>
          </a:prstGeom>
          <a:noFill/>
          <a:ln>
            <a:noFill/>
          </a:ln>
        </p:spPr>
      </p:pic>
      <p:pic>
        <p:nvPicPr>
          <p:cNvPr id="313" name="Google Shape;313;p23" descr="Building an Emergency Kit | Emergency Preparedness and Disability Inclusion  | CDC"/>
          <p:cNvPicPr preferRelativeResize="0"/>
          <p:nvPr/>
        </p:nvPicPr>
        <p:blipFill rotWithShape="1">
          <a:blip r:embed="rId4">
            <a:alphaModFix/>
          </a:blip>
          <a:srcRect/>
          <a:stretch/>
        </p:blipFill>
        <p:spPr>
          <a:xfrm>
            <a:off x="4409954" y="1842278"/>
            <a:ext cx="4421083" cy="2548310"/>
          </a:xfrm>
          <a:prstGeom prst="roundRect">
            <a:avLst>
              <a:gd name="adj" fmla="val 6562"/>
            </a:avLst>
          </a:prstGeom>
          <a:solidFill>
            <a:srgbClr val="ECECEC"/>
          </a:solidFill>
          <a:ln>
            <a:noFill/>
          </a:ln>
        </p:spPr>
      </p:pic>
      <p:sp>
        <p:nvSpPr>
          <p:cNvPr id="2" name="Google Shape;100;p2">
            <a:extLst>
              <a:ext uri="{FF2B5EF4-FFF2-40B4-BE49-F238E27FC236}">
                <a16:creationId xmlns:a16="http://schemas.microsoft.com/office/drawing/2014/main" id="{829A39B8-552F-EF40-8CBA-5E19B36CEE8C}"/>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22</a:t>
            </a:fld>
            <a:endParaRPr sz="900">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4"/>
          <p:cNvSpPr txBox="1">
            <a:spLocks noGrp="1"/>
          </p:cNvSpPr>
          <p:nvPr>
            <p:ph type="title"/>
          </p:nvPr>
        </p:nvSpPr>
        <p:spPr>
          <a:xfrm>
            <a:off x="796261" y="637878"/>
            <a:ext cx="345165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2100"/>
              <a:buFont typeface="Arial"/>
              <a:buNone/>
            </a:pPr>
            <a:r>
              <a:rPr lang="en"/>
              <a:t>We Need Water - Why?</a:t>
            </a:r>
            <a:endParaRPr/>
          </a:p>
        </p:txBody>
      </p:sp>
      <p:sp>
        <p:nvSpPr>
          <p:cNvPr id="319" name="Google Shape;319;p24"/>
          <p:cNvSpPr txBox="1">
            <a:spLocks noGrp="1"/>
          </p:cNvSpPr>
          <p:nvPr>
            <p:ph type="body" idx="2"/>
          </p:nvPr>
        </p:nvSpPr>
        <p:spPr>
          <a:xfrm>
            <a:off x="4572007" y="873868"/>
            <a:ext cx="4210200" cy="298050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 sz="1800" dirty="0"/>
              <a:t>Examine the cup of water. </a:t>
            </a:r>
            <a:r>
              <a:rPr lang="en" sz="1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Estimate:</a:t>
            </a:r>
            <a:endParaRPr sz="1800" dirty="0"/>
          </a:p>
          <a:p>
            <a:pPr marL="0" lvl="0" indent="0" algn="l" rtl="0">
              <a:lnSpc>
                <a:spcPct val="90000"/>
              </a:lnSpc>
              <a:spcBef>
                <a:spcPts val="0"/>
              </a:spcBef>
              <a:spcAft>
                <a:spcPts val="0"/>
              </a:spcAft>
              <a:buSzPts val="1800"/>
              <a:buNone/>
            </a:pPr>
            <a:endParaRPr sz="1800" dirty="0"/>
          </a:p>
          <a:p>
            <a:pPr marL="171450" lvl="0" indent="-171450" algn="l" rtl="0">
              <a:lnSpc>
                <a:spcPct val="90000"/>
              </a:lnSpc>
              <a:spcBef>
                <a:spcPts val="750"/>
              </a:spcBef>
              <a:spcAft>
                <a:spcPts val="0"/>
              </a:spcAft>
              <a:buSzPts val="1800"/>
              <a:buChar char="•"/>
            </a:pPr>
            <a:r>
              <a:rPr lang="en" sz="1800" dirty="0"/>
              <a:t>How many cups do you need to </a:t>
            </a:r>
            <a:r>
              <a:rPr lang="en" sz="1800" b="1" dirty="0"/>
              <a:t>drink</a:t>
            </a:r>
            <a:r>
              <a:rPr lang="en" sz="1800" dirty="0"/>
              <a:t> per day? </a:t>
            </a:r>
            <a:endParaRPr dirty="0"/>
          </a:p>
          <a:p>
            <a:pPr marL="171450" lvl="0" indent="-171450" algn="l" rtl="0">
              <a:lnSpc>
                <a:spcPct val="90000"/>
              </a:lnSpc>
              <a:spcBef>
                <a:spcPts val="750"/>
              </a:spcBef>
              <a:spcAft>
                <a:spcPts val="0"/>
              </a:spcAft>
              <a:buSzPts val="1800"/>
              <a:buChar char="•"/>
            </a:pPr>
            <a:r>
              <a:rPr lang="en" sz="1800" dirty="0"/>
              <a:t>How many cups do you need to </a:t>
            </a:r>
            <a:r>
              <a:rPr lang="en" sz="1800" b="1" dirty="0"/>
              <a:t>wash</a:t>
            </a:r>
            <a:r>
              <a:rPr lang="en" sz="1800" dirty="0"/>
              <a:t>? </a:t>
            </a:r>
            <a:endParaRPr dirty="0"/>
          </a:p>
          <a:p>
            <a:pPr marL="171450" lvl="0" indent="-171450" algn="l" rtl="0">
              <a:lnSpc>
                <a:spcPct val="90000"/>
              </a:lnSpc>
              <a:spcBef>
                <a:spcPts val="750"/>
              </a:spcBef>
              <a:spcAft>
                <a:spcPts val="0"/>
              </a:spcAft>
              <a:buSzPts val="1800"/>
              <a:buChar char="•"/>
            </a:pPr>
            <a:r>
              <a:rPr lang="en" sz="1800" dirty="0"/>
              <a:t>How many cups do you need to </a:t>
            </a:r>
            <a:r>
              <a:rPr lang="en" sz="1800" b="1" dirty="0"/>
              <a:t>flush</a:t>
            </a:r>
            <a:r>
              <a:rPr lang="en" sz="1800" dirty="0"/>
              <a:t> the toilet?  </a:t>
            </a:r>
            <a:endParaRPr dirty="0"/>
          </a:p>
          <a:p>
            <a:pPr marL="171450" lvl="0" indent="-171450" algn="l" rtl="0">
              <a:lnSpc>
                <a:spcPct val="90000"/>
              </a:lnSpc>
              <a:spcBef>
                <a:spcPts val="750"/>
              </a:spcBef>
              <a:spcAft>
                <a:spcPts val="0"/>
              </a:spcAft>
              <a:buSzPts val="1800"/>
              <a:buChar char="•"/>
            </a:pPr>
            <a:r>
              <a:rPr lang="en" sz="1800" dirty="0"/>
              <a:t>How many cups do you need for </a:t>
            </a:r>
            <a:r>
              <a:rPr lang="en" sz="1800" b="1" dirty="0"/>
              <a:t>other uses</a:t>
            </a:r>
            <a:r>
              <a:rPr lang="en" sz="1800" dirty="0"/>
              <a:t>? </a:t>
            </a:r>
            <a:endParaRPr dirty="0"/>
          </a:p>
        </p:txBody>
      </p:sp>
      <p:pic>
        <p:nvPicPr>
          <p:cNvPr id="320" name="Google Shape;320;p24" descr="A glass of water being poured into a glass&#10;&#10;Description automatically generated"/>
          <p:cNvPicPr preferRelativeResize="0">
            <a:picLocks noGrp="1"/>
          </p:cNvPicPr>
          <p:nvPr>
            <p:ph type="body" idx="1"/>
          </p:nvPr>
        </p:nvPicPr>
        <p:blipFill rotWithShape="1">
          <a:blip r:embed="rId3">
            <a:alphaModFix/>
          </a:blip>
          <a:srcRect/>
          <a:stretch/>
        </p:blipFill>
        <p:spPr>
          <a:xfrm>
            <a:off x="576336" y="1137250"/>
            <a:ext cx="3567103" cy="3263900"/>
          </a:xfrm>
          <a:prstGeom prst="roundRect">
            <a:avLst>
              <a:gd name="adj" fmla="val 8594"/>
            </a:avLst>
          </a:prstGeom>
          <a:solidFill>
            <a:srgbClr val="ECECEC"/>
          </a:solidFill>
          <a:ln>
            <a:noFill/>
          </a:ln>
        </p:spPr>
      </p:pic>
      <p:sp>
        <p:nvSpPr>
          <p:cNvPr id="2" name="Google Shape;100;p2">
            <a:extLst>
              <a:ext uri="{FF2B5EF4-FFF2-40B4-BE49-F238E27FC236}">
                <a16:creationId xmlns:a16="http://schemas.microsoft.com/office/drawing/2014/main" id="{B1AA3D22-052E-A815-AAA0-86757E325E81}"/>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23</a:t>
            </a:fld>
            <a:endParaRPr sz="900">
              <a:solidFill>
                <a:schemeClr val="dk1"/>
              </a:solidFill>
              <a:latin typeface="Arial"/>
              <a:ea typeface="Arial"/>
              <a:cs typeface="Arial"/>
              <a:sym typeface="Arial"/>
            </a:endParaRPr>
          </a:p>
        </p:txBody>
      </p:sp>
      <p:sp>
        <p:nvSpPr>
          <p:cNvPr id="3" name="Google Shape;319;p24">
            <a:extLst>
              <a:ext uri="{FF2B5EF4-FFF2-40B4-BE49-F238E27FC236}">
                <a16:creationId xmlns:a16="http://schemas.microsoft.com/office/drawing/2014/main" id="{24CC9D98-2602-C745-4844-C787BADDA300}"/>
              </a:ext>
            </a:extLst>
          </p:cNvPr>
          <p:cNvSpPr txBox="1">
            <a:spLocks/>
          </p:cNvSpPr>
          <p:nvPr/>
        </p:nvSpPr>
        <p:spPr>
          <a:xfrm>
            <a:off x="4562823" y="3886818"/>
            <a:ext cx="4210200" cy="906704"/>
          </a:xfrm>
          <a:prstGeom prst="rect">
            <a:avLst/>
          </a:prstGeom>
          <a:noFill/>
          <a:ln>
            <a:noFill/>
          </a:ln>
        </p:spPr>
        <p:txBody>
          <a:bodyPr spcFirstLastPara="1" vert="horz" wrap="square" lIns="91425" tIns="45700" rIns="91425" bIns="45700" rtlCol="0" anchor="t" anchorCtr="0">
            <a:no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SzPts val="1800"/>
            </a:pPr>
            <a:r>
              <a:rPr lang="en-US" sz="1800" b="1" dirty="0">
                <a:solidFill>
                  <a:schemeClr val="accent1"/>
                </a:solidFill>
              </a:rPr>
              <a:t>How many </a:t>
            </a:r>
            <a:r>
              <a:rPr lang="en-US" sz="1800" b="1" u="sng" dirty="0">
                <a:solidFill>
                  <a:schemeClr val="accent1"/>
                </a:solidFill>
              </a:rPr>
              <a:t>total</a:t>
            </a:r>
            <a:r>
              <a:rPr lang="en-US" sz="1800" b="1" dirty="0">
                <a:solidFill>
                  <a:schemeClr val="accent1"/>
                </a:solidFill>
              </a:rPr>
              <a:t> cups do you estimate you need per day? </a:t>
            </a:r>
            <a:endParaRPr lang="en-US" b="1" dirty="0">
              <a:solidFill>
                <a:schemeClr val="accent1"/>
              </a:solidFill>
            </a:endParaRPr>
          </a:p>
          <a:p>
            <a:pPr indent="-57150">
              <a:buSzPts val="1800"/>
              <a:buFont typeface="Arial" panose="020B0604020202020204" pitchFamily="34" charset="0"/>
              <a:buNone/>
            </a:pP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5"/>
          <p:cNvSpPr txBox="1">
            <a:spLocks noGrp="1"/>
          </p:cNvSpPr>
          <p:nvPr>
            <p:ph type="title"/>
          </p:nvPr>
        </p:nvSpPr>
        <p:spPr>
          <a:xfrm>
            <a:off x="202412" y="672659"/>
            <a:ext cx="5138378" cy="6355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2100"/>
              <a:buFont typeface="Arial"/>
              <a:buNone/>
            </a:pPr>
            <a:r>
              <a:rPr lang="en" sz="2400" dirty="0"/>
              <a:t>How many cups are in a gallon? </a:t>
            </a:r>
            <a:endParaRPr sz="2400" dirty="0"/>
          </a:p>
        </p:txBody>
      </p:sp>
      <p:pic>
        <p:nvPicPr>
          <p:cNvPr id="328" name="Google Shape;328;p25" descr="Being Prepared for the Worst in a Time of Disaster"/>
          <p:cNvPicPr preferRelativeResize="0"/>
          <p:nvPr/>
        </p:nvPicPr>
        <p:blipFill rotWithShape="1">
          <a:blip r:embed="rId3">
            <a:alphaModFix/>
          </a:blip>
          <a:srcRect/>
          <a:stretch/>
        </p:blipFill>
        <p:spPr>
          <a:xfrm>
            <a:off x="947451" y="1661652"/>
            <a:ext cx="2363115" cy="2491401"/>
          </a:xfrm>
          <a:prstGeom prst="rect">
            <a:avLst/>
          </a:prstGeom>
          <a:noFill/>
          <a:ln>
            <a:noFill/>
          </a:ln>
        </p:spPr>
      </p:pic>
      <p:sp>
        <p:nvSpPr>
          <p:cNvPr id="2" name="Google Shape;100;p2">
            <a:extLst>
              <a:ext uri="{FF2B5EF4-FFF2-40B4-BE49-F238E27FC236}">
                <a16:creationId xmlns:a16="http://schemas.microsoft.com/office/drawing/2014/main" id="{FC83E70C-4225-827D-8343-2A9B3E241A98}"/>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24</a:t>
            </a:fld>
            <a:endParaRPr sz="900">
              <a:solidFill>
                <a:schemeClr val="dk1"/>
              </a:solidFill>
              <a:latin typeface="Arial"/>
              <a:ea typeface="Arial"/>
              <a:cs typeface="Arial"/>
              <a:sym typeface="Arial"/>
            </a:endParaRPr>
          </a:p>
        </p:txBody>
      </p:sp>
      <p:grpSp>
        <p:nvGrpSpPr>
          <p:cNvPr id="3" name="Group 2">
            <a:extLst>
              <a:ext uri="{FF2B5EF4-FFF2-40B4-BE49-F238E27FC236}">
                <a16:creationId xmlns:a16="http://schemas.microsoft.com/office/drawing/2014/main" id="{947D67A5-A031-BB19-1D60-4080FFDFEA17}"/>
              </a:ext>
            </a:extLst>
          </p:cNvPr>
          <p:cNvGrpSpPr/>
          <p:nvPr/>
        </p:nvGrpSpPr>
        <p:grpSpPr>
          <a:xfrm>
            <a:off x="4409384" y="1985660"/>
            <a:ext cx="4089131" cy="1569714"/>
            <a:chOff x="4409384" y="1985660"/>
            <a:chExt cx="4089131" cy="1569714"/>
          </a:xfrm>
        </p:grpSpPr>
        <p:grpSp>
          <p:nvGrpSpPr>
            <p:cNvPr id="13" name="Group 12">
              <a:extLst>
                <a:ext uri="{FF2B5EF4-FFF2-40B4-BE49-F238E27FC236}">
                  <a16:creationId xmlns:a16="http://schemas.microsoft.com/office/drawing/2014/main" id="{002A8906-93A4-5976-73AB-59605756C919}"/>
                </a:ext>
              </a:extLst>
            </p:cNvPr>
            <p:cNvGrpSpPr/>
            <p:nvPr/>
          </p:nvGrpSpPr>
          <p:grpSpPr>
            <a:xfrm>
              <a:off x="4409384" y="1985660"/>
              <a:ext cx="4089131" cy="648022"/>
              <a:chOff x="282848" y="3418629"/>
              <a:chExt cx="4089131" cy="648022"/>
            </a:xfrm>
          </p:grpSpPr>
          <p:pic>
            <p:nvPicPr>
              <p:cNvPr id="5" name="Picture 4" descr="Tap Water instead of Bottled Water | Portland.gov">
                <a:extLst>
                  <a:ext uri="{FF2B5EF4-FFF2-40B4-BE49-F238E27FC236}">
                    <a16:creationId xmlns:a16="http://schemas.microsoft.com/office/drawing/2014/main" id="{F6C13490-4A50-2C46-EA29-047EC2B3C8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282848" y="3429512"/>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ap Water instead of Bottled Water | Portland.gov">
                <a:extLst>
                  <a:ext uri="{FF2B5EF4-FFF2-40B4-BE49-F238E27FC236}">
                    <a16:creationId xmlns:a16="http://schemas.microsoft.com/office/drawing/2014/main" id="{24BAA6BA-C877-0650-A251-7E144AED9F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768784" y="3429513"/>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ap Water instead of Bottled Water | Portland.gov">
                <a:extLst>
                  <a:ext uri="{FF2B5EF4-FFF2-40B4-BE49-F238E27FC236}">
                    <a16:creationId xmlns:a16="http://schemas.microsoft.com/office/drawing/2014/main" id="{F929F8B0-E3D3-6A5E-16BF-C688D39D23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2924710" y="3418631"/>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ap Water instead of Bottled Water | Portland.gov">
                <a:extLst>
                  <a:ext uri="{FF2B5EF4-FFF2-40B4-BE49-F238E27FC236}">
                    <a16:creationId xmlns:a16="http://schemas.microsoft.com/office/drawing/2014/main" id="{7AC72000-E596-C3D7-CF90-3D17FA0603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3406648" y="3418630"/>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ap Water instead of Bottled Water | Portland.gov">
                <a:extLst>
                  <a:ext uri="{FF2B5EF4-FFF2-40B4-BE49-F238E27FC236}">
                    <a16:creationId xmlns:a16="http://schemas.microsoft.com/office/drawing/2014/main" id="{935BE6D7-5796-9FBB-CA39-8D0D3C6C00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1324804" y="3429512"/>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Tap Water instead of Bottled Water | Portland.gov">
                <a:extLst>
                  <a:ext uri="{FF2B5EF4-FFF2-40B4-BE49-F238E27FC236}">
                    <a16:creationId xmlns:a16="http://schemas.microsoft.com/office/drawing/2014/main" id="{5F1CB131-34C8-2C22-2D9D-94291C28C6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1892810" y="3429512"/>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Tap Water instead of Bottled Water | Portland.gov">
                <a:extLst>
                  <a:ext uri="{FF2B5EF4-FFF2-40B4-BE49-F238E27FC236}">
                    <a16:creationId xmlns:a16="http://schemas.microsoft.com/office/drawing/2014/main" id="{8DA41ED7-736E-58A2-472A-032E972929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2408760" y="3431076"/>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Tap Water instead of Bottled Water | Portland.gov">
                <a:extLst>
                  <a:ext uri="{FF2B5EF4-FFF2-40B4-BE49-F238E27FC236}">
                    <a16:creationId xmlns:a16="http://schemas.microsoft.com/office/drawing/2014/main" id="{658307D1-87BC-5317-DC33-2AA83D5058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3926509" y="3418629"/>
                <a:ext cx="445470" cy="6355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909B3D28-DAA4-4521-083A-C45391EAFE17}"/>
                </a:ext>
              </a:extLst>
            </p:cNvPr>
            <p:cNvGrpSpPr/>
            <p:nvPr/>
          </p:nvGrpSpPr>
          <p:grpSpPr>
            <a:xfrm>
              <a:off x="4409384" y="2907352"/>
              <a:ext cx="4089131" cy="648022"/>
              <a:chOff x="282848" y="3418629"/>
              <a:chExt cx="4089131" cy="648022"/>
            </a:xfrm>
          </p:grpSpPr>
          <p:pic>
            <p:nvPicPr>
              <p:cNvPr id="15" name="Picture 14" descr="Tap Water instead of Bottled Water | Portland.gov">
                <a:extLst>
                  <a:ext uri="{FF2B5EF4-FFF2-40B4-BE49-F238E27FC236}">
                    <a16:creationId xmlns:a16="http://schemas.microsoft.com/office/drawing/2014/main" id="{1747F548-927D-7C7C-E055-B4FA902B2E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282848" y="3429512"/>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Tap Water instead of Bottled Water | Portland.gov">
                <a:extLst>
                  <a:ext uri="{FF2B5EF4-FFF2-40B4-BE49-F238E27FC236}">
                    <a16:creationId xmlns:a16="http://schemas.microsoft.com/office/drawing/2014/main" id="{6FE209EE-BF2A-C36A-AA9E-DDF736E40F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768784" y="3429513"/>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Tap Water instead of Bottled Water | Portland.gov">
                <a:extLst>
                  <a:ext uri="{FF2B5EF4-FFF2-40B4-BE49-F238E27FC236}">
                    <a16:creationId xmlns:a16="http://schemas.microsoft.com/office/drawing/2014/main" id="{64756997-3CDC-4126-9A24-D44A09991B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2924710" y="3418631"/>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Tap Water instead of Bottled Water | Portland.gov">
                <a:extLst>
                  <a:ext uri="{FF2B5EF4-FFF2-40B4-BE49-F238E27FC236}">
                    <a16:creationId xmlns:a16="http://schemas.microsoft.com/office/drawing/2014/main" id="{F522908A-241F-51A5-6313-7FB53EA3B7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3406648" y="3418630"/>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Tap Water instead of Bottled Water | Portland.gov">
                <a:extLst>
                  <a:ext uri="{FF2B5EF4-FFF2-40B4-BE49-F238E27FC236}">
                    <a16:creationId xmlns:a16="http://schemas.microsoft.com/office/drawing/2014/main" id="{C72A5114-FA42-F302-0E79-282F9F7F64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1324804" y="3429512"/>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Tap Water instead of Bottled Water | Portland.gov">
                <a:extLst>
                  <a:ext uri="{FF2B5EF4-FFF2-40B4-BE49-F238E27FC236}">
                    <a16:creationId xmlns:a16="http://schemas.microsoft.com/office/drawing/2014/main" id="{59460879-2079-BCD3-A361-AF9FF0D2BE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1892810" y="3429512"/>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Tap Water instead of Bottled Water | Portland.gov">
                <a:extLst>
                  <a:ext uri="{FF2B5EF4-FFF2-40B4-BE49-F238E27FC236}">
                    <a16:creationId xmlns:a16="http://schemas.microsoft.com/office/drawing/2014/main" id="{259A6DBB-1BC4-2041-1465-9B234EB5AF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2408760" y="3431076"/>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Tap Water instead of Bottled Water | Portland.gov">
                <a:extLst>
                  <a:ext uri="{FF2B5EF4-FFF2-40B4-BE49-F238E27FC236}">
                    <a16:creationId xmlns:a16="http://schemas.microsoft.com/office/drawing/2014/main" id="{31182B05-716A-D5F7-60F0-66DC788EE5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3926509" y="3418629"/>
                <a:ext cx="445470" cy="635575"/>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5">
          <a:extLst>
            <a:ext uri="{FF2B5EF4-FFF2-40B4-BE49-F238E27FC236}">
              <a16:creationId xmlns:a16="http://schemas.microsoft.com/office/drawing/2014/main" id="{E0C77C26-9945-6C8F-E970-D3D312BFA55E}"/>
            </a:ext>
          </a:extLst>
        </p:cNvPr>
        <p:cNvGrpSpPr/>
        <p:nvPr/>
      </p:nvGrpSpPr>
      <p:grpSpPr>
        <a:xfrm>
          <a:off x="0" y="0"/>
          <a:ext cx="0" cy="0"/>
          <a:chOff x="0" y="0"/>
          <a:chExt cx="0" cy="0"/>
        </a:xfrm>
      </p:grpSpPr>
      <p:pic>
        <p:nvPicPr>
          <p:cNvPr id="328" name="Google Shape;328;p25" descr="Being Prepared for the Worst in a Time of Disaster">
            <a:extLst>
              <a:ext uri="{FF2B5EF4-FFF2-40B4-BE49-F238E27FC236}">
                <a16:creationId xmlns:a16="http://schemas.microsoft.com/office/drawing/2014/main" id="{4692AC2B-9216-2C2B-1260-CAA1D5564CA7}"/>
              </a:ext>
            </a:extLst>
          </p:cNvPr>
          <p:cNvPicPr preferRelativeResize="0"/>
          <p:nvPr/>
        </p:nvPicPr>
        <p:blipFill rotWithShape="1">
          <a:blip r:embed="rId3">
            <a:alphaModFix/>
          </a:blip>
          <a:srcRect/>
          <a:stretch/>
        </p:blipFill>
        <p:spPr>
          <a:xfrm>
            <a:off x="3404928" y="1452885"/>
            <a:ext cx="1592262" cy="1840292"/>
          </a:xfrm>
          <a:prstGeom prst="rect">
            <a:avLst/>
          </a:prstGeom>
          <a:noFill/>
          <a:ln>
            <a:noFill/>
          </a:ln>
        </p:spPr>
      </p:pic>
      <p:sp>
        <p:nvSpPr>
          <p:cNvPr id="2" name="Google Shape;100;p2">
            <a:extLst>
              <a:ext uri="{FF2B5EF4-FFF2-40B4-BE49-F238E27FC236}">
                <a16:creationId xmlns:a16="http://schemas.microsoft.com/office/drawing/2014/main" id="{5AEFABD1-3666-1B0B-C7A3-C7AE348B2804}"/>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25</a:t>
            </a:fld>
            <a:endParaRPr sz="900">
              <a:solidFill>
                <a:schemeClr val="dk1"/>
              </a:solidFill>
              <a:latin typeface="Arial"/>
              <a:ea typeface="Arial"/>
              <a:cs typeface="Arial"/>
              <a:sym typeface="Arial"/>
            </a:endParaRPr>
          </a:p>
        </p:txBody>
      </p:sp>
      <p:sp>
        <p:nvSpPr>
          <p:cNvPr id="3" name="Google Shape;326;p25">
            <a:extLst>
              <a:ext uri="{FF2B5EF4-FFF2-40B4-BE49-F238E27FC236}">
                <a16:creationId xmlns:a16="http://schemas.microsoft.com/office/drawing/2014/main" id="{E6F2E1A0-1945-3021-9D16-A59330AD0F3F}"/>
              </a:ext>
            </a:extLst>
          </p:cNvPr>
          <p:cNvSpPr txBox="1">
            <a:spLocks/>
          </p:cNvSpPr>
          <p:nvPr/>
        </p:nvSpPr>
        <p:spPr>
          <a:xfrm>
            <a:off x="297905" y="304777"/>
            <a:ext cx="8548189" cy="655346"/>
          </a:xfrm>
          <a:prstGeom prst="rect">
            <a:avLst/>
          </a:prstGeom>
          <a:noFill/>
          <a:ln>
            <a:noFill/>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a:lstStyle>
          <a:p>
            <a:pPr algn="ctr">
              <a:spcBef>
                <a:spcPts val="0"/>
              </a:spcBef>
              <a:buClr>
                <a:schemeClr val="accent1"/>
              </a:buClr>
              <a:buSzPts val="2100"/>
              <a:buFont typeface="Arial"/>
              <a:buNone/>
            </a:pPr>
            <a:br>
              <a:rPr lang="en-US" sz="2400" dirty="0"/>
            </a:br>
            <a:r>
              <a:rPr lang="en-US" sz="2400" dirty="0"/>
              <a:t>How does your estimate compare? </a:t>
            </a:r>
          </a:p>
        </p:txBody>
      </p:sp>
      <p:sp>
        <p:nvSpPr>
          <p:cNvPr id="24" name="Google Shape;413;p32">
            <a:extLst>
              <a:ext uri="{FF2B5EF4-FFF2-40B4-BE49-F238E27FC236}">
                <a16:creationId xmlns:a16="http://schemas.microsoft.com/office/drawing/2014/main" id="{13821636-DC48-DC5A-161B-6A7C0259121D}"/>
              </a:ext>
            </a:extLst>
          </p:cNvPr>
          <p:cNvSpPr txBox="1">
            <a:spLocks/>
          </p:cNvSpPr>
          <p:nvPr/>
        </p:nvSpPr>
        <p:spPr>
          <a:xfrm>
            <a:off x="3631712" y="3480843"/>
            <a:ext cx="1252615" cy="945327"/>
          </a:xfrm>
          <a:prstGeom prst="rect">
            <a:avLst/>
          </a:prstGeom>
          <a:noFill/>
          <a:ln>
            <a:noFill/>
          </a:ln>
        </p:spPr>
        <p:txBody>
          <a:bodyPr spcFirstLastPara="1" vert="horz" wrap="square" lIns="91425" tIns="91425" rIns="91425" bIns="91425" rtlCol="0" anchor="t" anchorCtr="0">
            <a:no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buSzPts val="2900"/>
              <a:buFont typeface="Arial" panose="020B0604020202020204" pitchFamily="34" charset="0"/>
              <a:buNone/>
            </a:pPr>
            <a:r>
              <a:rPr lang="en-US" sz="2900" dirty="0">
                <a:solidFill>
                  <a:schemeClr val="dk2"/>
                </a:solidFill>
              </a:rPr>
              <a:t>Equal</a:t>
            </a:r>
          </a:p>
          <a:p>
            <a:pPr marL="0" indent="0" algn="ctr">
              <a:spcBef>
                <a:spcPts val="0"/>
              </a:spcBef>
              <a:buSzPts val="2900"/>
              <a:buFont typeface="Arial" panose="020B0604020202020204" pitchFamily="34" charset="0"/>
              <a:buNone/>
            </a:pPr>
            <a:r>
              <a:rPr lang="en-US" sz="3600" b="1" dirty="0">
                <a:solidFill>
                  <a:schemeClr val="tx2">
                    <a:lumMod val="50000"/>
                    <a:lumOff val="50000"/>
                  </a:schemeClr>
                </a:solidFill>
              </a:rPr>
              <a:t>=</a:t>
            </a:r>
          </a:p>
          <a:p>
            <a:pPr marL="457200" indent="0" algn="ctr">
              <a:lnSpc>
                <a:spcPct val="200000"/>
              </a:lnSpc>
              <a:spcBef>
                <a:spcPts val="0"/>
              </a:spcBef>
              <a:buSzPts val="2900"/>
              <a:buFont typeface="Arial" panose="020B0604020202020204" pitchFamily="34" charset="0"/>
              <a:buNone/>
            </a:pPr>
            <a:endParaRPr lang="en-US" sz="2900" dirty="0">
              <a:solidFill>
                <a:schemeClr val="dk2"/>
              </a:solidFill>
            </a:endParaRPr>
          </a:p>
        </p:txBody>
      </p:sp>
      <p:sp>
        <p:nvSpPr>
          <p:cNvPr id="26" name="Google Shape;413;p32">
            <a:extLst>
              <a:ext uri="{FF2B5EF4-FFF2-40B4-BE49-F238E27FC236}">
                <a16:creationId xmlns:a16="http://schemas.microsoft.com/office/drawing/2014/main" id="{BC7E997E-D976-AFFB-13F9-5573D8CE8584}"/>
              </a:ext>
            </a:extLst>
          </p:cNvPr>
          <p:cNvSpPr txBox="1">
            <a:spLocks/>
          </p:cNvSpPr>
          <p:nvPr/>
        </p:nvSpPr>
        <p:spPr>
          <a:xfrm>
            <a:off x="906877" y="3503890"/>
            <a:ext cx="1995891" cy="945327"/>
          </a:xfrm>
          <a:prstGeom prst="rect">
            <a:avLst/>
          </a:prstGeom>
          <a:noFill/>
          <a:ln>
            <a:noFill/>
          </a:ln>
        </p:spPr>
        <p:txBody>
          <a:bodyPr spcFirstLastPara="1" vert="horz" wrap="square" lIns="91425" tIns="91425" rIns="91425" bIns="91425" rtlCol="0" anchor="t" anchorCtr="0">
            <a:no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buSzPts val="2900"/>
              <a:buFont typeface="Arial" panose="020B0604020202020204" pitchFamily="34" charset="0"/>
              <a:buNone/>
            </a:pPr>
            <a:r>
              <a:rPr lang="en-US" sz="2000" dirty="0">
                <a:solidFill>
                  <a:schemeClr val="dk2"/>
                </a:solidFill>
              </a:rPr>
              <a:t>Less Than</a:t>
            </a:r>
          </a:p>
          <a:p>
            <a:pPr marL="0" indent="0" algn="ctr">
              <a:spcBef>
                <a:spcPts val="0"/>
              </a:spcBef>
              <a:buSzPts val="2900"/>
              <a:buFont typeface="Arial" panose="020B0604020202020204" pitchFamily="34" charset="0"/>
              <a:buNone/>
            </a:pPr>
            <a:r>
              <a:rPr lang="en-US" sz="3600" b="1" dirty="0">
                <a:solidFill>
                  <a:srgbClr val="7030A0"/>
                </a:solidFill>
              </a:rPr>
              <a:t>&lt;</a:t>
            </a:r>
          </a:p>
          <a:p>
            <a:pPr marL="457200" indent="0" algn="ctr">
              <a:lnSpc>
                <a:spcPct val="200000"/>
              </a:lnSpc>
              <a:spcBef>
                <a:spcPts val="0"/>
              </a:spcBef>
              <a:buSzPts val="2900"/>
              <a:buFont typeface="Arial" panose="020B0604020202020204" pitchFamily="34" charset="0"/>
              <a:buNone/>
            </a:pPr>
            <a:endParaRPr lang="en-US" sz="2900" dirty="0">
              <a:solidFill>
                <a:schemeClr val="dk2"/>
              </a:solidFill>
            </a:endParaRPr>
          </a:p>
        </p:txBody>
      </p:sp>
      <p:sp>
        <p:nvSpPr>
          <p:cNvPr id="28" name="Google Shape;413;p32">
            <a:extLst>
              <a:ext uri="{FF2B5EF4-FFF2-40B4-BE49-F238E27FC236}">
                <a16:creationId xmlns:a16="http://schemas.microsoft.com/office/drawing/2014/main" id="{60948565-28AC-B583-0E87-C76FABF8FCDD}"/>
              </a:ext>
            </a:extLst>
          </p:cNvPr>
          <p:cNvSpPr txBox="1">
            <a:spLocks/>
          </p:cNvSpPr>
          <p:nvPr/>
        </p:nvSpPr>
        <p:spPr>
          <a:xfrm>
            <a:off x="5715634" y="3441042"/>
            <a:ext cx="2904962" cy="945327"/>
          </a:xfrm>
          <a:prstGeom prst="rect">
            <a:avLst/>
          </a:prstGeom>
          <a:noFill/>
          <a:ln>
            <a:noFill/>
          </a:ln>
        </p:spPr>
        <p:txBody>
          <a:bodyPr spcFirstLastPara="1" vert="horz" wrap="square" lIns="91425" tIns="91425" rIns="91425" bIns="91425" rtlCol="0" anchor="t" anchorCtr="0">
            <a:no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buSzPts val="2900"/>
              <a:buFont typeface="Arial" panose="020B0604020202020204" pitchFamily="34" charset="0"/>
              <a:buNone/>
            </a:pPr>
            <a:r>
              <a:rPr lang="en-US" sz="3600" dirty="0">
                <a:solidFill>
                  <a:schemeClr val="dk2"/>
                </a:solidFill>
              </a:rPr>
              <a:t>Greater Than</a:t>
            </a:r>
          </a:p>
          <a:p>
            <a:pPr marL="0" indent="0" algn="ctr">
              <a:spcBef>
                <a:spcPts val="0"/>
              </a:spcBef>
              <a:buSzPts val="2900"/>
              <a:buFont typeface="Arial" panose="020B0604020202020204" pitchFamily="34" charset="0"/>
              <a:buNone/>
            </a:pPr>
            <a:r>
              <a:rPr lang="en-US" sz="3600" b="1" dirty="0">
                <a:solidFill>
                  <a:schemeClr val="accent1"/>
                </a:solidFill>
              </a:rPr>
              <a:t>&gt;</a:t>
            </a:r>
          </a:p>
          <a:p>
            <a:pPr marL="457200" indent="0" algn="ctr">
              <a:lnSpc>
                <a:spcPct val="200000"/>
              </a:lnSpc>
              <a:spcBef>
                <a:spcPts val="0"/>
              </a:spcBef>
              <a:buSzPts val="2900"/>
              <a:buFont typeface="Arial" panose="020B0604020202020204" pitchFamily="34" charset="0"/>
              <a:buNone/>
            </a:pPr>
            <a:endParaRPr lang="en-US" sz="2900" dirty="0">
              <a:solidFill>
                <a:schemeClr val="dk2"/>
              </a:solidFill>
            </a:endParaRPr>
          </a:p>
        </p:txBody>
      </p:sp>
      <p:grpSp>
        <p:nvGrpSpPr>
          <p:cNvPr id="11" name="Group 10">
            <a:extLst>
              <a:ext uri="{FF2B5EF4-FFF2-40B4-BE49-F238E27FC236}">
                <a16:creationId xmlns:a16="http://schemas.microsoft.com/office/drawing/2014/main" id="{4F6D2A48-DE07-033B-ABFC-7610DBF5770D}"/>
              </a:ext>
            </a:extLst>
          </p:cNvPr>
          <p:cNvGrpSpPr/>
          <p:nvPr/>
        </p:nvGrpSpPr>
        <p:grpSpPr>
          <a:xfrm>
            <a:off x="5710228" y="1216371"/>
            <a:ext cx="3102899" cy="2313319"/>
            <a:chOff x="5512290" y="1093301"/>
            <a:chExt cx="3764743" cy="2881474"/>
          </a:xfrm>
        </p:grpSpPr>
        <p:pic>
          <p:nvPicPr>
            <p:cNvPr id="4" name="Google Shape;328;p25" descr="Being Prepared for the Worst in a Time of Disaster">
              <a:extLst>
                <a:ext uri="{FF2B5EF4-FFF2-40B4-BE49-F238E27FC236}">
                  <a16:creationId xmlns:a16="http://schemas.microsoft.com/office/drawing/2014/main" id="{327DEC48-CE47-E4B2-FB67-240077A16B34}"/>
                </a:ext>
              </a:extLst>
            </p:cNvPr>
            <p:cNvPicPr preferRelativeResize="0"/>
            <p:nvPr/>
          </p:nvPicPr>
          <p:blipFill rotWithShape="1">
            <a:blip r:embed="rId3">
              <a:alphaModFix/>
            </a:blip>
            <a:srcRect/>
            <a:stretch/>
          </p:blipFill>
          <p:spPr>
            <a:xfrm>
              <a:off x="5512290" y="1093301"/>
              <a:ext cx="1995891" cy="2290765"/>
            </a:xfrm>
            <a:prstGeom prst="rect">
              <a:avLst/>
            </a:prstGeom>
            <a:noFill/>
            <a:ln>
              <a:noFill/>
            </a:ln>
          </p:spPr>
        </p:pic>
        <p:grpSp>
          <p:nvGrpSpPr>
            <p:cNvPr id="10" name="Group 9">
              <a:extLst>
                <a:ext uri="{FF2B5EF4-FFF2-40B4-BE49-F238E27FC236}">
                  <a16:creationId xmlns:a16="http://schemas.microsoft.com/office/drawing/2014/main" id="{60DB04A5-AEF2-3EA3-5FFB-19E139120389}"/>
                </a:ext>
              </a:extLst>
            </p:cNvPr>
            <p:cNvGrpSpPr/>
            <p:nvPr/>
          </p:nvGrpSpPr>
          <p:grpSpPr>
            <a:xfrm>
              <a:off x="6396716" y="1391123"/>
              <a:ext cx="1995891" cy="2290765"/>
              <a:chOff x="6396716" y="1391123"/>
              <a:chExt cx="1995891" cy="2290765"/>
            </a:xfrm>
          </p:grpSpPr>
          <p:pic>
            <p:nvPicPr>
              <p:cNvPr id="5" name="Google Shape;328;p25" descr="Being Prepared for the Worst in a Time of Disaster">
                <a:extLst>
                  <a:ext uri="{FF2B5EF4-FFF2-40B4-BE49-F238E27FC236}">
                    <a16:creationId xmlns:a16="http://schemas.microsoft.com/office/drawing/2014/main" id="{F3B0030F-93E7-0F04-179D-A6269DBFF1E1}"/>
                  </a:ext>
                </a:extLst>
              </p:cNvPr>
              <p:cNvPicPr preferRelativeResize="0"/>
              <p:nvPr/>
            </p:nvPicPr>
            <p:blipFill rotWithShape="1">
              <a:blip r:embed="rId4">
                <a:alphaModFix/>
                <a:extLst>
                  <a:ext uri="{BEBA8EAE-BF5A-486C-A8C5-ECC9F3942E4B}">
                    <a14:imgProps xmlns:a14="http://schemas.microsoft.com/office/drawing/2010/main">
                      <a14:imgLayer r:embed="rId5">
                        <a14:imgEffect>
                          <a14:backgroundRemoval t="10000" b="90000" l="10000" r="90000"/>
                        </a14:imgEffect>
                      </a14:imgLayer>
                    </a14:imgProps>
                  </a:ext>
                </a:extLst>
              </a:blip>
              <a:srcRect/>
              <a:stretch/>
            </p:blipFill>
            <p:spPr>
              <a:xfrm>
                <a:off x="6396716" y="1391123"/>
                <a:ext cx="1995891" cy="2290765"/>
              </a:xfrm>
              <a:prstGeom prst="rect">
                <a:avLst/>
              </a:prstGeom>
              <a:noFill/>
              <a:ln>
                <a:noFill/>
              </a:ln>
            </p:spPr>
          </p:pic>
          <p:pic>
            <p:nvPicPr>
              <p:cNvPr id="7" name="Google Shape;328;p25" descr="Being Prepared for the Worst in a Time of Disaster">
                <a:extLst>
                  <a:ext uri="{FF2B5EF4-FFF2-40B4-BE49-F238E27FC236}">
                    <a16:creationId xmlns:a16="http://schemas.microsoft.com/office/drawing/2014/main" id="{0D2EFEF7-2585-9304-4CF8-1475D8DF71CF}"/>
                  </a:ext>
                </a:extLst>
              </p:cNvPr>
              <p:cNvPicPr preferRelativeResize="0"/>
              <p:nvPr/>
            </p:nvPicPr>
            <p:blipFill rotWithShape="1">
              <a:blip r:embed="rId3">
                <a:alphaModFix/>
              </a:blip>
              <a:srcRect l="41533" t="1114" r="39363" b="89678"/>
              <a:stretch/>
            </p:blipFill>
            <p:spPr>
              <a:xfrm>
                <a:off x="7246417" y="1428384"/>
                <a:ext cx="381299" cy="210924"/>
              </a:xfrm>
              <a:prstGeom prst="rect">
                <a:avLst/>
              </a:prstGeom>
              <a:noFill/>
              <a:ln>
                <a:noFill/>
              </a:ln>
            </p:spPr>
          </p:pic>
        </p:grpSp>
        <p:grpSp>
          <p:nvGrpSpPr>
            <p:cNvPr id="9" name="Group 8">
              <a:extLst>
                <a:ext uri="{FF2B5EF4-FFF2-40B4-BE49-F238E27FC236}">
                  <a16:creationId xmlns:a16="http://schemas.microsoft.com/office/drawing/2014/main" id="{6B24FEDE-28CE-1190-7D0F-DD913C5CBE6F}"/>
                </a:ext>
              </a:extLst>
            </p:cNvPr>
            <p:cNvGrpSpPr/>
            <p:nvPr/>
          </p:nvGrpSpPr>
          <p:grpSpPr>
            <a:xfrm>
              <a:off x="7281142" y="1684010"/>
              <a:ext cx="1995891" cy="2290765"/>
              <a:chOff x="7281142" y="1684010"/>
              <a:chExt cx="1995891" cy="2290765"/>
            </a:xfrm>
          </p:grpSpPr>
          <p:pic>
            <p:nvPicPr>
              <p:cNvPr id="6" name="Google Shape;328;p25" descr="Being Prepared for the Worst in a Time of Disaster">
                <a:extLst>
                  <a:ext uri="{FF2B5EF4-FFF2-40B4-BE49-F238E27FC236}">
                    <a16:creationId xmlns:a16="http://schemas.microsoft.com/office/drawing/2014/main" id="{AB6E3390-718C-55F2-E89D-4F4FB3189A89}"/>
                  </a:ext>
                </a:extLst>
              </p:cNvPr>
              <p:cNvPicPr preferRelativeResize="0"/>
              <p:nvPr/>
            </p:nvPicPr>
            <p:blipFill rotWithShape="1">
              <a:blip r:embed="rId4">
                <a:alphaModFix/>
                <a:extLst>
                  <a:ext uri="{BEBA8EAE-BF5A-486C-A8C5-ECC9F3942E4B}">
                    <a14:imgProps xmlns:a14="http://schemas.microsoft.com/office/drawing/2010/main">
                      <a14:imgLayer r:embed="rId6">
                        <a14:imgEffect>
                          <a14:backgroundRemoval t="10000" b="90000" l="10000" r="90000"/>
                        </a14:imgEffect>
                      </a14:imgLayer>
                    </a14:imgProps>
                  </a:ext>
                </a:extLst>
              </a:blip>
              <a:srcRect/>
              <a:stretch/>
            </p:blipFill>
            <p:spPr>
              <a:xfrm>
                <a:off x="7281142" y="1684010"/>
                <a:ext cx="1995891" cy="2290765"/>
              </a:xfrm>
              <a:prstGeom prst="rect">
                <a:avLst/>
              </a:prstGeom>
              <a:noFill/>
              <a:ln>
                <a:noFill/>
              </a:ln>
            </p:spPr>
          </p:pic>
          <p:pic>
            <p:nvPicPr>
              <p:cNvPr id="8" name="Google Shape;328;p25" descr="Being Prepared for the Worst in a Time of Disaster">
                <a:extLst>
                  <a:ext uri="{FF2B5EF4-FFF2-40B4-BE49-F238E27FC236}">
                    <a16:creationId xmlns:a16="http://schemas.microsoft.com/office/drawing/2014/main" id="{3CF9A4C0-2825-970E-1A2A-83ABCE38556E}"/>
                  </a:ext>
                </a:extLst>
              </p:cNvPr>
              <p:cNvPicPr preferRelativeResize="0"/>
              <p:nvPr/>
            </p:nvPicPr>
            <p:blipFill rotWithShape="1">
              <a:blip r:embed="rId3">
                <a:alphaModFix/>
              </a:blip>
              <a:srcRect l="41533" t="1114" r="39363" b="89678"/>
              <a:stretch/>
            </p:blipFill>
            <p:spPr>
              <a:xfrm>
                <a:off x="8116452" y="1708109"/>
                <a:ext cx="381299" cy="210924"/>
              </a:xfrm>
              <a:prstGeom prst="rect">
                <a:avLst/>
              </a:prstGeom>
              <a:noFill/>
              <a:ln>
                <a:noFill/>
              </a:ln>
            </p:spPr>
          </p:pic>
        </p:grpSp>
      </p:grpSp>
      <p:pic>
        <p:nvPicPr>
          <p:cNvPr id="13" name="Picture 12">
            <a:extLst>
              <a:ext uri="{FF2B5EF4-FFF2-40B4-BE49-F238E27FC236}">
                <a16:creationId xmlns:a16="http://schemas.microsoft.com/office/drawing/2014/main" id="{2D393A12-75E5-995B-FB35-0E7C0E851B63}"/>
              </a:ext>
            </a:extLst>
          </p:cNvPr>
          <p:cNvPicPr>
            <a:picLocks noChangeAspect="1"/>
          </p:cNvPicPr>
          <p:nvPr/>
        </p:nvPicPr>
        <p:blipFill>
          <a:blip r:embed="rId7"/>
          <a:stretch>
            <a:fillRect/>
          </a:stretch>
        </p:blipFill>
        <p:spPr>
          <a:xfrm flipH="1">
            <a:off x="1671251" y="2066484"/>
            <a:ext cx="432143" cy="1087327"/>
          </a:xfrm>
          <a:prstGeom prst="rect">
            <a:avLst/>
          </a:prstGeom>
        </p:spPr>
      </p:pic>
    </p:spTree>
    <p:extLst>
      <p:ext uri="{BB962C8B-B14F-4D97-AF65-F5344CB8AC3E}">
        <p14:creationId xmlns:p14="http://schemas.microsoft.com/office/powerpoint/2010/main" val="3502232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6" name="Google Shape;336;p26" descr="Hurricane Season: Be Prepared | FDA"/>
          <p:cNvPicPr preferRelativeResize="0"/>
          <p:nvPr/>
        </p:nvPicPr>
        <p:blipFill rotWithShape="1">
          <a:blip r:embed="rId3">
            <a:alphaModFix/>
          </a:blip>
          <a:srcRect r="34638"/>
          <a:stretch/>
        </p:blipFill>
        <p:spPr>
          <a:xfrm>
            <a:off x="4815068" y="1191265"/>
            <a:ext cx="3842795" cy="3307102"/>
          </a:xfrm>
          <a:prstGeom prst="rect">
            <a:avLst/>
          </a:prstGeom>
          <a:noFill/>
          <a:ln>
            <a:noFill/>
          </a:ln>
        </p:spPr>
      </p:pic>
      <p:sp>
        <p:nvSpPr>
          <p:cNvPr id="4" name="TextBox 3">
            <a:extLst>
              <a:ext uri="{FF2B5EF4-FFF2-40B4-BE49-F238E27FC236}">
                <a16:creationId xmlns:a16="http://schemas.microsoft.com/office/drawing/2014/main" id="{D96A0CC3-4195-6709-27EA-ACB080F632DD}"/>
              </a:ext>
            </a:extLst>
          </p:cNvPr>
          <p:cNvSpPr txBox="1"/>
          <p:nvPr/>
        </p:nvSpPr>
        <p:spPr>
          <a:xfrm>
            <a:off x="7208067" y="2882731"/>
            <a:ext cx="1251800" cy="1442338"/>
          </a:xfrm>
          <a:custGeom>
            <a:avLst/>
            <a:gdLst>
              <a:gd name="connsiteX0" fmla="*/ 0 w 1136054"/>
              <a:gd name="connsiteY0" fmla="*/ 0 h 1569660"/>
              <a:gd name="connsiteX1" fmla="*/ 1136054 w 1136054"/>
              <a:gd name="connsiteY1" fmla="*/ 0 h 1569660"/>
              <a:gd name="connsiteX2" fmla="*/ 1136054 w 1136054"/>
              <a:gd name="connsiteY2" fmla="*/ 1569660 h 1569660"/>
              <a:gd name="connsiteX3" fmla="*/ 0 w 1136054"/>
              <a:gd name="connsiteY3" fmla="*/ 1569660 h 1569660"/>
              <a:gd name="connsiteX4" fmla="*/ 0 w 1136054"/>
              <a:gd name="connsiteY4" fmla="*/ 0 h 1569660"/>
              <a:gd name="connsiteX0" fmla="*/ 0 w 1147629"/>
              <a:gd name="connsiteY0" fmla="*/ 243068 h 1569660"/>
              <a:gd name="connsiteX1" fmla="*/ 1147629 w 1147629"/>
              <a:gd name="connsiteY1" fmla="*/ 0 h 1569660"/>
              <a:gd name="connsiteX2" fmla="*/ 1147629 w 1147629"/>
              <a:gd name="connsiteY2" fmla="*/ 1569660 h 1569660"/>
              <a:gd name="connsiteX3" fmla="*/ 11575 w 1147629"/>
              <a:gd name="connsiteY3" fmla="*/ 1569660 h 1569660"/>
              <a:gd name="connsiteX4" fmla="*/ 0 w 1147629"/>
              <a:gd name="connsiteY4" fmla="*/ 243068 h 1569660"/>
              <a:gd name="connsiteX0" fmla="*/ 0 w 1147629"/>
              <a:gd name="connsiteY0" fmla="*/ 46298 h 1372890"/>
              <a:gd name="connsiteX1" fmla="*/ 1136054 w 1147629"/>
              <a:gd name="connsiteY1" fmla="*/ 0 h 1372890"/>
              <a:gd name="connsiteX2" fmla="*/ 1147629 w 1147629"/>
              <a:gd name="connsiteY2" fmla="*/ 1372890 h 1372890"/>
              <a:gd name="connsiteX3" fmla="*/ 11575 w 1147629"/>
              <a:gd name="connsiteY3" fmla="*/ 1372890 h 1372890"/>
              <a:gd name="connsiteX4" fmla="*/ 0 w 1147629"/>
              <a:gd name="connsiteY4" fmla="*/ 46298 h 1372890"/>
              <a:gd name="connsiteX0" fmla="*/ 0 w 1147629"/>
              <a:gd name="connsiteY0" fmla="*/ 115746 h 1442338"/>
              <a:gd name="connsiteX1" fmla="*/ 1124480 w 1147629"/>
              <a:gd name="connsiteY1" fmla="*/ 0 h 1442338"/>
              <a:gd name="connsiteX2" fmla="*/ 1147629 w 1147629"/>
              <a:gd name="connsiteY2" fmla="*/ 1442338 h 1442338"/>
              <a:gd name="connsiteX3" fmla="*/ 11575 w 1147629"/>
              <a:gd name="connsiteY3" fmla="*/ 1442338 h 1442338"/>
              <a:gd name="connsiteX4" fmla="*/ 0 w 1147629"/>
              <a:gd name="connsiteY4" fmla="*/ 115746 h 1442338"/>
              <a:gd name="connsiteX0" fmla="*/ 0 w 1170778"/>
              <a:gd name="connsiteY0" fmla="*/ 23149 h 1442338"/>
              <a:gd name="connsiteX1" fmla="*/ 1147629 w 1170778"/>
              <a:gd name="connsiteY1" fmla="*/ 0 h 1442338"/>
              <a:gd name="connsiteX2" fmla="*/ 1170778 w 1170778"/>
              <a:gd name="connsiteY2" fmla="*/ 1442338 h 1442338"/>
              <a:gd name="connsiteX3" fmla="*/ 34724 w 1170778"/>
              <a:gd name="connsiteY3" fmla="*/ 1442338 h 1442338"/>
              <a:gd name="connsiteX4" fmla="*/ 0 w 1170778"/>
              <a:gd name="connsiteY4" fmla="*/ 23149 h 1442338"/>
              <a:gd name="connsiteX0" fmla="*/ 57873 w 1136054"/>
              <a:gd name="connsiteY0" fmla="*/ 34724 h 1442338"/>
              <a:gd name="connsiteX1" fmla="*/ 1112905 w 1136054"/>
              <a:gd name="connsiteY1" fmla="*/ 0 h 1442338"/>
              <a:gd name="connsiteX2" fmla="*/ 1136054 w 1136054"/>
              <a:gd name="connsiteY2" fmla="*/ 1442338 h 1442338"/>
              <a:gd name="connsiteX3" fmla="*/ 0 w 1136054"/>
              <a:gd name="connsiteY3" fmla="*/ 1442338 h 1442338"/>
              <a:gd name="connsiteX4" fmla="*/ 57873 w 1136054"/>
              <a:gd name="connsiteY4" fmla="*/ 34724 h 1442338"/>
              <a:gd name="connsiteX0" fmla="*/ 173619 w 1251800"/>
              <a:gd name="connsiteY0" fmla="*/ 34724 h 1442338"/>
              <a:gd name="connsiteX1" fmla="*/ 1228651 w 1251800"/>
              <a:gd name="connsiteY1" fmla="*/ 0 h 1442338"/>
              <a:gd name="connsiteX2" fmla="*/ 1251800 w 1251800"/>
              <a:gd name="connsiteY2" fmla="*/ 1442338 h 1442338"/>
              <a:gd name="connsiteX3" fmla="*/ 0 w 1251800"/>
              <a:gd name="connsiteY3" fmla="*/ 1430764 h 1442338"/>
              <a:gd name="connsiteX4" fmla="*/ 173619 w 1251800"/>
              <a:gd name="connsiteY4" fmla="*/ 34724 h 1442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1800" h="1442338">
                <a:moveTo>
                  <a:pt x="173619" y="34724"/>
                </a:moveTo>
                <a:lnTo>
                  <a:pt x="1228651" y="0"/>
                </a:lnTo>
                <a:cubicBezTo>
                  <a:pt x="1232509" y="457630"/>
                  <a:pt x="1247942" y="984708"/>
                  <a:pt x="1251800" y="1442338"/>
                </a:cubicBezTo>
                <a:lnTo>
                  <a:pt x="0" y="1430764"/>
                </a:lnTo>
                <a:lnTo>
                  <a:pt x="173619" y="34724"/>
                </a:lnTo>
                <a:close/>
              </a:path>
            </a:pathLst>
          </a:custGeom>
          <a:solidFill>
            <a:schemeClr val="bg1"/>
          </a:solidFill>
        </p:spPr>
        <p:txBody>
          <a:bodyPr wrap="square" rtlCol="0" anchor="ctr">
            <a:spAutoFit/>
          </a:bodyPr>
          <a:lstStyle/>
          <a:p>
            <a:pPr algn="ctr"/>
            <a:r>
              <a:rPr lang="en-US" sz="9600" b="1" dirty="0"/>
              <a:t>?</a:t>
            </a:r>
            <a:endParaRPr lang="en-US" sz="2400" b="1" dirty="0"/>
          </a:p>
        </p:txBody>
      </p:sp>
      <p:sp>
        <p:nvSpPr>
          <p:cNvPr id="334" name="Google Shape;334;p26"/>
          <p:cNvSpPr txBox="1">
            <a:spLocks noGrp="1"/>
          </p:cNvSpPr>
          <p:nvPr>
            <p:ph type="title"/>
          </p:nvPr>
        </p:nvSpPr>
        <p:spPr>
          <a:xfrm>
            <a:off x="92597" y="637878"/>
            <a:ext cx="9051403" cy="40745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ct val="100000"/>
              <a:buFont typeface="Arial"/>
              <a:buNone/>
            </a:pPr>
            <a:r>
              <a:rPr lang="en" sz="2000" dirty="0"/>
              <a:t>How much water does a family </a:t>
            </a:r>
            <a:r>
              <a:rPr lang="en" sz="2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need</a:t>
            </a:r>
            <a:r>
              <a:rPr lang="en" sz="2000" dirty="0"/>
              <a:t> during an emergency for 1 day? </a:t>
            </a:r>
            <a:endParaRPr sz="2000" dirty="0"/>
          </a:p>
        </p:txBody>
      </p:sp>
      <p:sp>
        <p:nvSpPr>
          <p:cNvPr id="335" name="Google Shape;335;p26"/>
          <p:cNvSpPr txBox="1">
            <a:spLocks noGrp="1"/>
          </p:cNvSpPr>
          <p:nvPr>
            <p:ph type="body" idx="1"/>
          </p:nvPr>
        </p:nvSpPr>
        <p:spPr>
          <a:xfrm>
            <a:off x="185641" y="1339867"/>
            <a:ext cx="4976667" cy="72236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 sz="2000" dirty="0"/>
              <a:t>If </a:t>
            </a:r>
            <a:r>
              <a:rPr lang="en" sz="2000" b="1" dirty="0"/>
              <a:t>one</a:t>
            </a:r>
            <a:r>
              <a:rPr lang="en" sz="2000" dirty="0"/>
              <a:t> person needs </a:t>
            </a:r>
            <a:r>
              <a:rPr lang="en" sz="2000" b="1" dirty="0"/>
              <a:t>one gallon </a:t>
            </a:r>
            <a:r>
              <a:rPr lang="en" sz="2000" dirty="0"/>
              <a:t>per day, how much water would </a:t>
            </a:r>
            <a:r>
              <a:rPr lang="en" sz="2000" b="1" dirty="0"/>
              <a:t>five people </a:t>
            </a:r>
            <a:r>
              <a:rPr lang="en" sz="2000" dirty="0"/>
              <a:t>need? </a:t>
            </a:r>
            <a:endParaRPr sz="1600" dirty="0"/>
          </a:p>
        </p:txBody>
      </p:sp>
      <p:sp>
        <p:nvSpPr>
          <p:cNvPr id="2" name="Google Shape;100;p2">
            <a:extLst>
              <a:ext uri="{FF2B5EF4-FFF2-40B4-BE49-F238E27FC236}">
                <a16:creationId xmlns:a16="http://schemas.microsoft.com/office/drawing/2014/main" id="{475066ED-7058-D503-D0A1-14FBE2C58EE9}"/>
              </a:ext>
            </a:extLst>
          </p:cNvPr>
          <p:cNvSpPr txBox="1"/>
          <p:nvPr/>
        </p:nvSpPr>
        <p:spPr>
          <a:xfrm>
            <a:off x="7086600" y="4805097"/>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26</a:t>
            </a:fld>
            <a:endParaRPr sz="900">
              <a:solidFill>
                <a:schemeClr val="dk1"/>
              </a:solidFill>
              <a:latin typeface="Arial"/>
              <a:ea typeface="Arial"/>
              <a:cs typeface="Arial"/>
              <a:sym typeface="Arial"/>
            </a:endParaRPr>
          </a:p>
        </p:txBody>
      </p:sp>
      <p:pic>
        <p:nvPicPr>
          <p:cNvPr id="3" name="Google Shape;357;g33340fa4897_0_8">
            <a:extLst>
              <a:ext uri="{FF2B5EF4-FFF2-40B4-BE49-F238E27FC236}">
                <a16:creationId xmlns:a16="http://schemas.microsoft.com/office/drawing/2014/main" id="{65DAFA99-9600-568D-E55F-52D5F6036C50}"/>
              </a:ext>
            </a:extLst>
          </p:cNvPr>
          <p:cNvPicPr preferRelativeResize="0"/>
          <p:nvPr/>
        </p:nvPicPr>
        <p:blipFill rotWithShape="1">
          <a:blip r:embed="rId4">
            <a:alphaModFix/>
          </a:blip>
          <a:srcRect l="5105" t="11589" b="19463"/>
          <a:stretch/>
        </p:blipFill>
        <p:spPr>
          <a:xfrm>
            <a:off x="998933" y="2356773"/>
            <a:ext cx="2728116" cy="21488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5" name="TextBox 4">
            <a:extLst>
              <a:ext uri="{FF2B5EF4-FFF2-40B4-BE49-F238E27FC236}">
                <a16:creationId xmlns:a16="http://schemas.microsoft.com/office/drawing/2014/main" id="{5395D404-4D3E-2E78-C6AA-EFDCDBBECA42}"/>
              </a:ext>
            </a:extLst>
          </p:cNvPr>
          <p:cNvSpPr txBox="1"/>
          <p:nvPr/>
        </p:nvSpPr>
        <p:spPr>
          <a:xfrm>
            <a:off x="4884516" y="3322640"/>
            <a:ext cx="3811482" cy="1077218"/>
          </a:xfrm>
          <a:prstGeom prst="rect">
            <a:avLst/>
          </a:prstGeom>
          <a:solidFill>
            <a:schemeClr val="bg1"/>
          </a:solidFill>
          <a:ln>
            <a:solidFill>
              <a:srgbClr val="002060"/>
            </a:solidFill>
          </a:ln>
        </p:spPr>
        <p:txBody>
          <a:bodyPr wrap="square" rtlCol="0" anchor="ctr">
            <a:spAutoFit/>
          </a:bodyPr>
          <a:lstStyle/>
          <a:p>
            <a:pPr algn="ctr"/>
            <a:r>
              <a:rPr lang="en-US" sz="3200" b="1" dirty="0"/>
              <a:t>5 gallons x 3 days = 15 gallons</a:t>
            </a:r>
            <a:endParaRPr lang="en-US" sz="700" b="1" dirty="0"/>
          </a:p>
        </p:txBody>
      </p:sp>
      <p:sp>
        <p:nvSpPr>
          <p:cNvPr id="343" name="Google Shape;343;g33340fa4897_0_0"/>
          <p:cNvSpPr txBox="1">
            <a:spLocks noGrp="1"/>
          </p:cNvSpPr>
          <p:nvPr>
            <p:ph type="title"/>
          </p:nvPr>
        </p:nvSpPr>
        <p:spPr>
          <a:xfrm>
            <a:off x="312963" y="637878"/>
            <a:ext cx="8537100" cy="40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ct val="100000"/>
              <a:buFont typeface="Arial"/>
              <a:buNone/>
            </a:pPr>
            <a:r>
              <a:rPr lang="en" dirty="0"/>
              <a:t>How much water does your family </a:t>
            </a:r>
            <a:r>
              <a:rPr lang="en"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rPr>
              <a:t>need</a:t>
            </a:r>
            <a:r>
              <a:rPr lang="en" dirty="0"/>
              <a:t> during for three days? </a:t>
            </a:r>
            <a:endParaRPr dirty="0"/>
          </a:p>
        </p:txBody>
      </p:sp>
      <p:sp>
        <p:nvSpPr>
          <p:cNvPr id="344" name="Google Shape;344;g33340fa4897_0_0"/>
          <p:cNvSpPr txBox="1">
            <a:spLocks noGrp="1"/>
          </p:cNvSpPr>
          <p:nvPr>
            <p:ph type="body" idx="1"/>
          </p:nvPr>
        </p:nvSpPr>
        <p:spPr>
          <a:xfrm>
            <a:off x="312962" y="1275757"/>
            <a:ext cx="4131715" cy="3229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750"/>
              </a:spcBef>
              <a:spcAft>
                <a:spcPts val="0"/>
              </a:spcAft>
              <a:buSzPts val="1800"/>
              <a:buNone/>
            </a:pPr>
            <a:r>
              <a:rPr lang="en" sz="2000" dirty="0"/>
              <a:t>If five people need five gallons of water for per day, how much water would they need for </a:t>
            </a:r>
            <a:r>
              <a:rPr lang="en" sz="2000" b="1" dirty="0"/>
              <a:t>three days</a:t>
            </a:r>
            <a:r>
              <a:rPr lang="en" sz="2000" dirty="0"/>
              <a:t>? </a:t>
            </a:r>
            <a:endParaRPr sz="1600" dirty="0"/>
          </a:p>
        </p:txBody>
      </p:sp>
      <p:pic>
        <p:nvPicPr>
          <p:cNvPr id="345" name="Google Shape;345;g33340fa4897_0_0" descr="Hurricane Season: Be Prepared | FDA"/>
          <p:cNvPicPr preferRelativeResize="0"/>
          <p:nvPr/>
        </p:nvPicPr>
        <p:blipFill rotWithShape="1">
          <a:blip r:embed="rId3">
            <a:alphaModFix/>
          </a:blip>
          <a:srcRect t="53618" r="34603"/>
          <a:stretch/>
        </p:blipFill>
        <p:spPr>
          <a:xfrm>
            <a:off x="331989" y="2690409"/>
            <a:ext cx="4249524" cy="1756833"/>
          </a:xfrm>
          <a:prstGeom prst="rect">
            <a:avLst/>
          </a:prstGeom>
          <a:noFill/>
          <a:ln>
            <a:noFill/>
          </a:ln>
        </p:spPr>
      </p:pic>
      <p:sp>
        <p:nvSpPr>
          <p:cNvPr id="2" name="Google Shape;100;p2">
            <a:extLst>
              <a:ext uri="{FF2B5EF4-FFF2-40B4-BE49-F238E27FC236}">
                <a16:creationId xmlns:a16="http://schemas.microsoft.com/office/drawing/2014/main" id="{4E9C71A6-ABF6-0490-93FD-63D554589D4C}"/>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27</a:t>
            </a:fld>
            <a:endParaRPr sz="900">
              <a:solidFill>
                <a:schemeClr val="dk1"/>
              </a:solidFill>
              <a:latin typeface="Arial"/>
              <a:ea typeface="Arial"/>
              <a:cs typeface="Arial"/>
              <a:sym typeface="Arial"/>
            </a:endParaRPr>
          </a:p>
        </p:txBody>
      </p:sp>
      <p:pic>
        <p:nvPicPr>
          <p:cNvPr id="3" name="Google Shape;358;g33340fa4897_0_8">
            <a:extLst>
              <a:ext uri="{FF2B5EF4-FFF2-40B4-BE49-F238E27FC236}">
                <a16:creationId xmlns:a16="http://schemas.microsoft.com/office/drawing/2014/main" id="{D249415D-C1BB-7765-BDF0-0527A3C9BDDF}"/>
              </a:ext>
            </a:extLst>
          </p:cNvPr>
          <p:cNvPicPr preferRelativeResize="0"/>
          <p:nvPr/>
        </p:nvPicPr>
        <p:blipFill rotWithShape="1">
          <a:blip r:embed="rId4">
            <a:alphaModFix/>
          </a:blip>
          <a:srcRect l="5105" t="14076" b="21561"/>
          <a:stretch/>
        </p:blipFill>
        <p:spPr>
          <a:xfrm>
            <a:off x="5173883" y="1188380"/>
            <a:ext cx="3115037" cy="2144778"/>
          </a:xfrm>
          <a:prstGeom prst="rect">
            <a:avLst/>
          </a:prstGeom>
          <a:noFill/>
          <a:ln>
            <a:noFill/>
          </a:ln>
        </p:spPr>
      </p:pic>
      <p:sp>
        <p:nvSpPr>
          <p:cNvPr id="4" name="TextBox 3">
            <a:extLst>
              <a:ext uri="{FF2B5EF4-FFF2-40B4-BE49-F238E27FC236}">
                <a16:creationId xmlns:a16="http://schemas.microsoft.com/office/drawing/2014/main" id="{95D7F5AD-6F55-DBCA-9363-A8DB96B2A796}"/>
              </a:ext>
            </a:extLst>
          </p:cNvPr>
          <p:cNvSpPr txBox="1"/>
          <p:nvPr/>
        </p:nvSpPr>
        <p:spPr>
          <a:xfrm>
            <a:off x="6258941" y="2826996"/>
            <a:ext cx="1170778" cy="1569660"/>
          </a:xfrm>
          <a:prstGeom prst="rect">
            <a:avLst/>
          </a:prstGeom>
          <a:solidFill>
            <a:schemeClr val="bg1"/>
          </a:solidFill>
          <a:ln>
            <a:solidFill>
              <a:srgbClr val="002060"/>
            </a:solidFill>
          </a:ln>
        </p:spPr>
        <p:txBody>
          <a:bodyPr wrap="square" rtlCol="0" anchor="ctr">
            <a:spAutoFit/>
          </a:bodyPr>
          <a:lstStyle/>
          <a:p>
            <a:pPr algn="ctr"/>
            <a:r>
              <a:rPr lang="en-US" sz="9600" b="1" dirty="0"/>
              <a:t>?</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0"/>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2400"/>
              <a:buFont typeface="Arial"/>
              <a:buNone/>
            </a:pPr>
            <a:r>
              <a:rPr lang="en" sz="2400">
                <a:highlight>
                  <a:srgbClr val="FFFFFF"/>
                </a:highlight>
              </a:rPr>
              <a:t>Protect yourself when there is . . .</a:t>
            </a:r>
            <a:endParaRPr sz="2400"/>
          </a:p>
        </p:txBody>
      </p:sp>
      <p:grpSp>
        <p:nvGrpSpPr>
          <p:cNvPr id="387" name="Google Shape;387;p30"/>
          <p:cNvGrpSpPr/>
          <p:nvPr/>
        </p:nvGrpSpPr>
        <p:grpSpPr>
          <a:xfrm>
            <a:off x="6144839" y="1542383"/>
            <a:ext cx="2705246" cy="2356344"/>
            <a:chOff x="8193118" y="2222162"/>
            <a:chExt cx="3606995" cy="2976140"/>
          </a:xfrm>
        </p:grpSpPr>
        <p:pic>
          <p:nvPicPr>
            <p:cNvPr id="388" name="Google Shape;388;p30"/>
            <p:cNvPicPr preferRelativeResize="0"/>
            <p:nvPr/>
          </p:nvPicPr>
          <p:blipFill rotWithShape="1">
            <a:blip r:embed="rId3">
              <a:alphaModFix/>
            </a:blip>
            <a:srcRect/>
            <a:stretch/>
          </p:blipFill>
          <p:spPr>
            <a:xfrm>
              <a:off x="8195838" y="3319398"/>
              <a:ext cx="3578877" cy="1878904"/>
            </a:xfrm>
            <a:prstGeom prst="rect">
              <a:avLst/>
            </a:prstGeom>
            <a:noFill/>
            <a:ln>
              <a:noFill/>
            </a:ln>
          </p:spPr>
        </p:pic>
        <p:sp>
          <p:nvSpPr>
            <p:cNvPr id="389" name="Google Shape;389;p30"/>
            <p:cNvSpPr txBox="1"/>
            <p:nvPr/>
          </p:nvSpPr>
          <p:spPr>
            <a:xfrm>
              <a:off x="8193118" y="2222162"/>
              <a:ext cx="3606995"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Clr>
                  <a:schemeClr val="accent1"/>
                </a:buClr>
                <a:buSzPts val="2100"/>
                <a:buFont typeface="Arial"/>
                <a:buNone/>
              </a:pPr>
              <a:r>
                <a:rPr lang="en" sz="2100" b="1">
                  <a:solidFill>
                    <a:schemeClr val="dk2"/>
                  </a:solidFill>
                  <a:latin typeface="Arial"/>
                  <a:ea typeface="Arial"/>
                  <a:cs typeface="Arial"/>
                  <a:sym typeface="Arial"/>
                </a:rPr>
                <a:t>an earthquake drill</a:t>
              </a:r>
              <a:endParaRPr/>
            </a:p>
          </p:txBody>
        </p:sp>
      </p:grpSp>
      <p:pic>
        <p:nvPicPr>
          <p:cNvPr id="390" name="Google Shape;390;p30"/>
          <p:cNvPicPr preferRelativeResize="0"/>
          <p:nvPr/>
        </p:nvPicPr>
        <p:blipFill rotWithShape="1">
          <a:blip r:embed="rId4">
            <a:alphaModFix/>
          </a:blip>
          <a:srcRect l="11569" t="40259" r="13930"/>
          <a:stretch/>
        </p:blipFill>
        <p:spPr>
          <a:xfrm>
            <a:off x="180139" y="2025732"/>
            <a:ext cx="2564171" cy="2056273"/>
          </a:xfrm>
          <a:prstGeom prst="rect">
            <a:avLst/>
          </a:prstGeom>
          <a:noFill/>
          <a:ln>
            <a:noFill/>
          </a:ln>
        </p:spPr>
      </p:pic>
      <p:sp>
        <p:nvSpPr>
          <p:cNvPr id="391" name="Google Shape;391;p30"/>
          <p:cNvSpPr txBox="1"/>
          <p:nvPr/>
        </p:nvSpPr>
        <p:spPr>
          <a:xfrm>
            <a:off x="452931" y="1608582"/>
            <a:ext cx="2299102" cy="412842"/>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Clr>
                <a:schemeClr val="accent1"/>
              </a:buClr>
              <a:buSzPts val="2100"/>
              <a:buFont typeface="Arial"/>
              <a:buNone/>
            </a:pPr>
            <a:r>
              <a:rPr lang="en" sz="2100" b="1">
                <a:solidFill>
                  <a:schemeClr val="dk2"/>
                </a:solidFill>
                <a:latin typeface="Arial"/>
                <a:ea typeface="Arial"/>
                <a:cs typeface="Arial"/>
                <a:sym typeface="Arial"/>
              </a:rPr>
              <a:t>ground shaking</a:t>
            </a:r>
            <a:endParaRPr/>
          </a:p>
        </p:txBody>
      </p:sp>
      <p:grpSp>
        <p:nvGrpSpPr>
          <p:cNvPr id="392" name="Google Shape;392;p30"/>
          <p:cNvGrpSpPr/>
          <p:nvPr/>
        </p:nvGrpSpPr>
        <p:grpSpPr>
          <a:xfrm>
            <a:off x="2997122" y="1606344"/>
            <a:ext cx="2798001" cy="2367539"/>
            <a:chOff x="3996163" y="2141791"/>
            <a:chExt cx="3730668" cy="3156719"/>
          </a:xfrm>
        </p:grpSpPr>
        <p:pic>
          <p:nvPicPr>
            <p:cNvPr id="393" name="Google Shape;393;p30"/>
            <p:cNvPicPr preferRelativeResize="0"/>
            <p:nvPr/>
          </p:nvPicPr>
          <p:blipFill rotWithShape="1">
            <a:blip r:embed="rId5">
              <a:alphaModFix/>
            </a:blip>
            <a:srcRect/>
            <a:stretch/>
          </p:blipFill>
          <p:spPr>
            <a:xfrm>
              <a:off x="4101627" y="2141791"/>
              <a:ext cx="3412671" cy="2100942"/>
            </a:xfrm>
            <a:prstGeom prst="rect">
              <a:avLst/>
            </a:prstGeom>
            <a:noFill/>
            <a:ln>
              <a:noFill/>
            </a:ln>
          </p:spPr>
        </p:pic>
        <p:sp>
          <p:nvSpPr>
            <p:cNvPr id="394" name="Google Shape;394;p30"/>
            <p:cNvSpPr txBox="1"/>
            <p:nvPr/>
          </p:nvSpPr>
          <p:spPr>
            <a:xfrm>
              <a:off x="3996163" y="4748054"/>
              <a:ext cx="3730668"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Clr>
                  <a:schemeClr val="accent1"/>
                </a:buClr>
                <a:buSzPts val="2100"/>
                <a:buFont typeface="Arial"/>
                <a:buNone/>
              </a:pPr>
              <a:r>
                <a:rPr lang="en" sz="2100" b="1">
                  <a:solidFill>
                    <a:schemeClr val="dk2"/>
                  </a:solidFill>
                  <a:latin typeface="Arial"/>
                  <a:ea typeface="Arial"/>
                  <a:cs typeface="Arial"/>
                  <a:sym typeface="Arial"/>
                </a:rPr>
                <a:t>an earthquake early warning alert</a:t>
              </a:r>
              <a:endParaRPr/>
            </a:p>
          </p:txBody>
        </p:sp>
      </p:grpSp>
      <p:cxnSp>
        <p:nvCxnSpPr>
          <p:cNvPr id="395" name="Google Shape;395;p30"/>
          <p:cNvCxnSpPr/>
          <p:nvPr/>
        </p:nvCxnSpPr>
        <p:spPr>
          <a:xfrm>
            <a:off x="2846540" y="1474940"/>
            <a:ext cx="0" cy="2780778"/>
          </a:xfrm>
          <a:prstGeom prst="straightConnector1">
            <a:avLst/>
          </a:prstGeom>
          <a:noFill/>
          <a:ln w="19050" cap="flat" cmpd="sng">
            <a:solidFill>
              <a:schemeClr val="lt2"/>
            </a:solidFill>
            <a:prstDash val="solid"/>
            <a:miter lim="800000"/>
            <a:headEnd type="none" w="sm" len="sm"/>
            <a:tailEnd type="none" w="sm" len="sm"/>
          </a:ln>
        </p:spPr>
      </p:cxnSp>
      <p:cxnSp>
        <p:nvCxnSpPr>
          <p:cNvPr id="396" name="Google Shape;396;p30"/>
          <p:cNvCxnSpPr/>
          <p:nvPr/>
        </p:nvCxnSpPr>
        <p:spPr>
          <a:xfrm>
            <a:off x="5929508" y="1474940"/>
            <a:ext cx="0" cy="2780778"/>
          </a:xfrm>
          <a:prstGeom prst="straightConnector1">
            <a:avLst/>
          </a:prstGeom>
          <a:noFill/>
          <a:ln w="19050" cap="flat" cmpd="sng">
            <a:solidFill>
              <a:schemeClr val="lt2"/>
            </a:solidFill>
            <a:prstDash val="solid"/>
            <a:miter lim="800000"/>
            <a:headEnd type="none" w="sm" len="sm"/>
            <a:tailEnd type="none" w="sm" len="sm"/>
          </a:ln>
        </p:spPr>
      </p:cxnSp>
      <p:sp>
        <p:nvSpPr>
          <p:cNvPr id="2" name="Google Shape;100;p2">
            <a:extLst>
              <a:ext uri="{FF2B5EF4-FFF2-40B4-BE49-F238E27FC236}">
                <a16:creationId xmlns:a16="http://schemas.microsoft.com/office/drawing/2014/main" id="{929BACC3-02F2-DC6A-806B-075EE7FEA478}"/>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28</a:t>
            </a:fld>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14" title="Untitled design (1).gif"/>
          <p:cNvPicPr preferRelativeResize="0"/>
          <p:nvPr/>
        </p:nvPicPr>
        <p:blipFill rotWithShape="1">
          <a:blip r:embed="rId4">
            <a:alphaModFix/>
          </a:blip>
          <a:srcRect l="10002" t="24938" r="10487" b="24831"/>
          <a:stretch/>
        </p:blipFill>
        <p:spPr>
          <a:xfrm>
            <a:off x="3545100" y="1252000"/>
            <a:ext cx="5461769" cy="3450324"/>
          </a:xfrm>
          <a:prstGeom prst="rect">
            <a:avLst/>
          </a:prstGeom>
          <a:noFill/>
          <a:ln>
            <a:noFill/>
          </a:ln>
        </p:spPr>
      </p:pic>
      <p:sp>
        <p:nvSpPr>
          <p:cNvPr id="195" name="Google Shape;195;p14"/>
          <p:cNvSpPr txBox="1"/>
          <p:nvPr/>
        </p:nvSpPr>
        <p:spPr>
          <a:xfrm>
            <a:off x="312963" y="1465334"/>
            <a:ext cx="4882800" cy="24009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If you experience ground shaking: </a:t>
            </a:r>
            <a:endParaRPr sz="2400" b="0" i="0" u="none" strike="noStrike" cap="none">
              <a:solidFill>
                <a:schemeClr val="dk2"/>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350"/>
              <a:buFont typeface="Arial"/>
              <a:buNone/>
            </a:pPr>
            <a:endParaRPr sz="1350" b="0" i="0" u="none" strike="noStrike" cap="none">
              <a:solidFill>
                <a:schemeClr val="dk2"/>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a:solidFill>
                  <a:schemeClr val="dk2"/>
                </a:solidFill>
                <a:latin typeface="Arial"/>
                <a:ea typeface="Arial"/>
                <a:cs typeface="Arial"/>
                <a:sym typeface="Arial"/>
              </a:rPr>
              <a:t>DROP</a:t>
            </a:r>
            <a:endParaRPr sz="1350" b="0" i="0" u="none" strike="noStrike" cap="none">
              <a:solidFill>
                <a:schemeClr val="dk1"/>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a:solidFill>
                  <a:schemeClr val="dk2"/>
                </a:solidFill>
                <a:latin typeface="Arial"/>
                <a:ea typeface="Arial"/>
                <a:cs typeface="Arial"/>
                <a:sym typeface="Arial"/>
              </a:rPr>
              <a:t>COVER</a:t>
            </a:r>
            <a:endParaRPr sz="1350" b="0" i="0" u="none" strike="noStrike" cap="none">
              <a:solidFill>
                <a:schemeClr val="dk1"/>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a:solidFill>
                  <a:schemeClr val="dk2"/>
                </a:solidFill>
                <a:latin typeface="Arial"/>
                <a:ea typeface="Arial"/>
                <a:cs typeface="Arial"/>
                <a:sym typeface="Arial"/>
              </a:rPr>
              <a:t>HOLD ON </a:t>
            </a:r>
            <a:endParaRPr sz="1350" b="0" i="0" u="none" strike="noStrike" cap="none">
              <a:solidFill>
                <a:schemeClr val="dk1"/>
              </a:solidFill>
              <a:latin typeface="Arial"/>
              <a:ea typeface="Arial"/>
              <a:cs typeface="Arial"/>
              <a:sym typeface="Arial"/>
            </a:endParaRPr>
          </a:p>
        </p:txBody>
      </p:sp>
      <p:sp>
        <p:nvSpPr>
          <p:cNvPr id="196" name="Google Shape;196;p14"/>
          <p:cNvSpPr txBox="1"/>
          <p:nvPr/>
        </p:nvSpPr>
        <p:spPr>
          <a:xfrm>
            <a:off x="312963" y="692157"/>
            <a:ext cx="8537100" cy="407400"/>
          </a:xfrm>
          <a:prstGeom prst="rect">
            <a:avLst/>
          </a:prstGeom>
          <a:noFill/>
          <a:ln>
            <a:noFill/>
          </a:ln>
        </p:spPr>
        <p:txBody>
          <a:bodyPr spcFirstLastPara="1" wrap="square" lIns="68550" tIns="34275" rIns="68550" bIns="34275" anchor="ctr" anchorCtr="0">
            <a:norm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rgbClr val="1A6935"/>
                </a:solidFill>
                <a:latin typeface="Arial"/>
                <a:ea typeface="Arial"/>
                <a:cs typeface="Arial"/>
                <a:sym typeface="Arial"/>
              </a:rPr>
              <a:t>LET’S PRACTICE! </a:t>
            </a:r>
            <a:endParaRPr sz="2400" b="1" i="0" u="none" strike="noStrike" cap="none">
              <a:solidFill>
                <a:schemeClr val="accent1"/>
              </a:solidFill>
              <a:latin typeface="Arial"/>
              <a:ea typeface="Arial"/>
              <a:cs typeface="Arial"/>
              <a:sym typeface="Arial"/>
            </a:endParaRPr>
          </a:p>
        </p:txBody>
      </p:sp>
      <p:sp>
        <p:nvSpPr>
          <p:cNvPr id="198" name="Google Shape;198;p14"/>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29</a:t>
            </a:fld>
            <a:endParaRPr sz="900" b="0" i="0" u="none" strike="noStrike" cap="none">
              <a:solidFill>
                <a:schemeClr val="dk1"/>
              </a:solidFill>
              <a:latin typeface="Arial"/>
              <a:ea typeface="Arial"/>
              <a:cs typeface="Arial"/>
              <a:sym typeface="Arial"/>
            </a:endParaRPr>
          </a:p>
        </p:txBody>
      </p:sp>
      <p:pic>
        <p:nvPicPr>
          <p:cNvPr id="199" name="Google Shape;199;p14" title="Education_11_Elementary_V02.jpg"/>
          <p:cNvPicPr preferRelativeResize="0"/>
          <p:nvPr/>
        </p:nvPicPr>
        <p:blipFill rotWithShape="1">
          <a:blip r:embed="rId5">
            <a:alphaModFix/>
          </a:blip>
          <a:srcRect/>
          <a:stretch/>
        </p:blipFill>
        <p:spPr>
          <a:xfrm>
            <a:off x="3035300" y="1866900"/>
            <a:ext cx="5971574" cy="2542599"/>
          </a:xfrm>
          <a:prstGeom prst="rect">
            <a:avLst/>
          </a:prstGeom>
          <a:noFill/>
          <a:ln>
            <a:noFill/>
          </a:ln>
        </p:spPr>
      </p:pic>
      <p:pic>
        <p:nvPicPr>
          <p:cNvPr id="2" name="Online Media 1" title="Hearing the Japanese Earthquake - Clip 3">
            <a:hlinkClick r:id="" action="ppaction://media"/>
            <a:extLst>
              <a:ext uri="{FF2B5EF4-FFF2-40B4-BE49-F238E27FC236}">
                <a16:creationId xmlns:a16="http://schemas.microsoft.com/office/drawing/2014/main" id="{DC8565D0-CA97-5035-4D57-C0EBDC91159B}"/>
              </a:ext>
            </a:extLst>
          </p:cNvPr>
          <p:cNvPicPr>
            <a:picLocks noRot="1" noChangeAspect="1"/>
          </p:cNvPicPr>
          <p:nvPr>
            <a:videoFile r:link="rId1"/>
          </p:nvPr>
        </p:nvPicPr>
        <p:blipFill>
          <a:blip r:embed="rId6"/>
          <a:stretch>
            <a:fillRect/>
          </a:stretch>
        </p:blipFill>
        <p:spPr>
          <a:xfrm>
            <a:off x="8242802" y="692157"/>
            <a:ext cx="588235" cy="4411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800"/>
                                        <p:tgtEl>
                                          <p:spTgt spid="199"/>
                                        </p:tgtEl>
                                      </p:cBhvr>
                                    </p:animEffect>
                                    <p:set>
                                      <p:cBhvr>
                                        <p:cTn id="11" dur="1" fill="hold">
                                          <p:stCondLst>
                                            <p:cond delay="800"/>
                                          </p:stCondLst>
                                        </p:cTn>
                                        <p:tgtEl>
                                          <p:spTgt spid="199"/>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194"/>
                                        </p:tgtEl>
                                        <p:attrNameLst>
                                          <p:attrName>style.visibility</p:attrName>
                                        </p:attrNameLst>
                                      </p:cBhvr>
                                      <p:to>
                                        <p:strVal val="visible"/>
                                      </p:to>
                                    </p:set>
                                  </p:childTnLst>
                                </p:cTn>
                              </p:par>
                              <p:par>
                                <p:cTn id="14" presetID="2" presetClass="mediacall" presetSubtype="0" fill="hold" nodeType="withEffect">
                                  <p:stCondLst>
                                    <p:cond delay="0"/>
                                  </p:stCondLst>
                                  <p:childTnLst>
                                    <p:cmd type="call" cmd="togglePause">
                                      <p:cBhvr>
                                        <p:cTn id="15" dur="1" fill="hold"/>
                                        <p:tgtEl>
                                          <p:spTgt spid="2"/>
                                        </p:tgtEl>
                                      </p:cBhvr>
                                    </p:cmd>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06"/>
        <p:cNvGrpSpPr/>
        <p:nvPr/>
      </p:nvGrpSpPr>
      <p:grpSpPr>
        <a:xfrm>
          <a:off x="0" y="0"/>
          <a:ext cx="0" cy="0"/>
          <a:chOff x="0" y="0"/>
          <a:chExt cx="0" cy="0"/>
        </a:xfrm>
      </p:grpSpPr>
      <p:sp>
        <p:nvSpPr>
          <p:cNvPr id="107" name="Google Shape;107;p3"/>
          <p:cNvSpPr txBox="1">
            <a:spLocks noGrp="1"/>
          </p:cNvSpPr>
          <p:nvPr>
            <p:ph type="title"/>
          </p:nvPr>
        </p:nvSpPr>
        <p:spPr>
          <a:xfrm>
            <a:off x="311700" y="663125"/>
            <a:ext cx="8520600" cy="354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2800" b="1">
                <a:solidFill>
                  <a:schemeClr val="dk1"/>
                </a:solidFill>
              </a:rPr>
              <a:t>Sensitive Content Warning! </a:t>
            </a:r>
            <a:endParaRPr sz="2800" b="1">
              <a:solidFill>
                <a:schemeClr val="dk1"/>
              </a:solidFill>
            </a:endParaRPr>
          </a:p>
        </p:txBody>
      </p:sp>
      <p:sp>
        <p:nvSpPr>
          <p:cNvPr id="108" name="Google Shape;108;p3"/>
          <p:cNvSpPr txBox="1">
            <a:spLocks noGrp="1"/>
          </p:cNvSpPr>
          <p:nvPr>
            <p:ph type="body" idx="1"/>
          </p:nvPr>
        </p:nvSpPr>
        <p:spPr>
          <a:xfrm>
            <a:off x="311700" y="1017725"/>
            <a:ext cx="8520600" cy="3416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1400"/>
              <a:buNone/>
            </a:pPr>
            <a:r>
              <a:rPr lang="en" dirty="0"/>
              <a:t>Some students or their family members may have experienced earthquakes, resulting in loss, injuries, and possible trauma. It is therefore important to approach these lessons with sensitivity and awareness.  When students share information about their experiences with earthquakes in the first part of the lesson, make sure to scan the class and be aware of any heightened responses. Affirm students’ normal emotional responses. If students are too emotionally heightened, it may be prudent to allow them to forego the drill.   </a:t>
            </a:r>
            <a:endParaRPr dirty="0"/>
          </a:p>
          <a:p>
            <a:pPr marL="0" lvl="0" indent="0" algn="l" rtl="0">
              <a:lnSpc>
                <a:spcPct val="90000"/>
              </a:lnSpc>
              <a:spcBef>
                <a:spcPts val="0"/>
              </a:spcBef>
              <a:spcAft>
                <a:spcPts val="0"/>
              </a:spcAft>
              <a:buSzPts val="1400"/>
              <a:buNone/>
            </a:pPr>
            <a:endParaRPr dirty="0"/>
          </a:p>
          <a:p>
            <a:pPr marL="0" lvl="0" indent="0" algn="l" rtl="0">
              <a:lnSpc>
                <a:spcPct val="90000"/>
              </a:lnSpc>
              <a:spcBef>
                <a:spcPts val="0"/>
              </a:spcBef>
              <a:spcAft>
                <a:spcPts val="0"/>
              </a:spcAft>
              <a:buSzPts val="1400"/>
              <a:buNone/>
            </a:pPr>
            <a:r>
              <a:rPr lang="en" dirty="0"/>
              <a:t>Even students who have never experienced an earthquake may have a strong emotional response to talking about earthquakes. Explain to students that practicing earthquake drills helps our community to stay safe in an earthquake, but that it’s normal to feel big feelings about earthquakes.</a:t>
            </a:r>
            <a:endParaRPr dirty="0"/>
          </a:p>
          <a:p>
            <a:pPr marL="0" lvl="0" indent="0" algn="l" rtl="0">
              <a:lnSpc>
                <a:spcPct val="90000"/>
              </a:lnSpc>
              <a:spcBef>
                <a:spcPts val="0"/>
              </a:spcBef>
              <a:spcAft>
                <a:spcPts val="0"/>
              </a:spcAft>
              <a:buSzPts val="1400"/>
              <a:buNone/>
            </a:pPr>
            <a:endParaRPr dirty="0"/>
          </a:p>
          <a:p>
            <a:pPr marL="0" lvl="0" indent="0" algn="l" rtl="0">
              <a:lnSpc>
                <a:spcPct val="100000"/>
              </a:lnSpc>
              <a:spcBef>
                <a:spcPts val="0"/>
              </a:spcBef>
              <a:spcAft>
                <a:spcPts val="0"/>
              </a:spcAft>
              <a:buSzPts val="1800"/>
              <a:buNone/>
            </a:pPr>
            <a:r>
              <a:rPr lang="en-US" dirty="0"/>
              <a:t>Drills build muscle memory that ensures students take the appropriate protective actions during an earthquake. Practice makes perfect, so please insist that students take the exercise seriously, remain quiet, and follow instructions. </a:t>
            </a:r>
          </a:p>
        </p:txBody>
      </p:sp>
      <p:sp>
        <p:nvSpPr>
          <p:cNvPr id="2" name="Google Shape;100;p2">
            <a:extLst>
              <a:ext uri="{FF2B5EF4-FFF2-40B4-BE49-F238E27FC236}">
                <a16:creationId xmlns:a16="http://schemas.microsoft.com/office/drawing/2014/main" id="{559C9881-07DA-1996-458D-C7A8742AC4EB}"/>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a:t>
            </a:fld>
            <a:endParaRPr sz="900">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ADE22-24F5-71BD-733A-F024B5E1FE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0168CF-DF76-5BD1-EA1E-C366A7B7F32F}"/>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outside when you feeling shaking or get an alert:</a:t>
            </a:r>
            <a:endParaRPr lang="en-US" sz="2400" dirty="0"/>
          </a:p>
        </p:txBody>
      </p:sp>
      <p:sp>
        <p:nvSpPr>
          <p:cNvPr id="6" name="Slide Number Placeholder 5">
            <a:extLst>
              <a:ext uri="{FF2B5EF4-FFF2-40B4-BE49-F238E27FC236}">
                <a16:creationId xmlns:a16="http://schemas.microsoft.com/office/drawing/2014/main" id="{120DBD8C-2677-BE4E-8240-284292A095F3}"/>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30</a:t>
            </a:fld>
            <a:endParaRPr lang="en-US" sz="900"/>
          </a:p>
        </p:txBody>
      </p:sp>
      <p:pic>
        <p:nvPicPr>
          <p:cNvPr id="7" name="Picture 6" descr="A diagram of a warning&#10;&#10;AI-generated content may be incorrect.">
            <a:extLst>
              <a:ext uri="{FF2B5EF4-FFF2-40B4-BE49-F238E27FC236}">
                <a16:creationId xmlns:a16="http://schemas.microsoft.com/office/drawing/2014/main" id="{09C02039-1E46-7106-D5E0-9BB82AA1C7CE}"/>
              </a:ext>
            </a:extLst>
          </p:cNvPr>
          <p:cNvPicPr>
            <a:picLocks noChangeAspect="1"/>
          </p:cNvPicPr>
          <p:nvPr/>
        </p:nvPicPr>
        <p:blipFill>
          <a:blip r:embed="rId3"/>
          <a:srcRect l="63768" t="25022" r="24390" b="55512"/>
          <a:stretch>
            <a:fillRect/>
          </a:stretch>
        </p:blipFill>
        <p:spPr>
          <a:xfrm>
            <a:off x="881835" y="1568492"/>
            <a:ext cx="2050236" cy="2697741"/>
          </a:xfrm>
          <a:prstGeom prst="rect">
            <a:avLst/>
          </a:prstGeom>
        </p:spPr>
      </p:pic>
      <p:pic>
        <p:nvPicPr>
          <p:cNvPr id="8" name="Picture 7" descr="A diagram of a warning&#10;&#10;AI-generated content may be incorrect.">
            <a:extLst>
              <a:ext uri="{FF2B5EF4-FFF2-40B4-BE49-F238E27FC236}">
                <a16:creationId xmlns:a16="http://schemas.microsoft.com/office/drawing/2014/main" id="{F3AE3EE6-F58E-8D30-647C-8D89B83B756F}"/>
              </a:ext>
            </a:extLst>
          </p:cNvPr>
          <p:cNvPicPr>
            <a:picLocks noChangeAspect="1"/>
          </p:cNvPicPr>
          <p:nvPr/>
        </p:nvPicPr>
        <p:blipFill>
          <a:blip r:embed="rId3"/>
          <a:srcRect l="75543" t="25022" r="13961" b="55512"/>
          <a:stretch>
            <a:fillRect/>
          </a:stretch>
        </p:blipFill>
        <p:spPr>
          <a:xfrm>
            <a:off x="3672985" y="1568491"/>
            <a:ext cx="1817077" cy="2697741"/>
          </a:xfrm>
          <a:prstGeom prst="rect">
            <a:avLst/>
          </a:prstGeom>
        </p:spPr>
      </p:pic>
      <p:pic>
        <p:nvPicPr>
          <p:cNvPr id="9" name="Picture 8" descr="A diagram of a warning&#10;&#10;AI-generated content may be incorrect.">
            <a:extLst>
              <a:ext uri="{FF2B5EF4-FFF2-40B4-BE49-F238E27FC236}">
                <a16:creationId xmlns:a16="http://schemas.microsoft.com/office/drawing/2014/main" id="{9D803B79-50E5-1251-423C-C738DE91FADE}"/>
              </a:ext>
            </a:extLst>
          </p:cNvPr>
          <p:cNvPicPr>
            <a:picLocks noChangeAspect="1"/>
          </p:cNvPicPr>
          <p:nvPr/>
        </p:nvPicPr>
        <p:blipFill>
          <a:blip r:embed="rId3"/>
          <a:srcRect l="85726" t="25022" r="2390" b="55512"/>
          <a:stretch>
            <a:fillRect/>
          </a:stretch>
        </p:blipFill>
        <p:spPr>
          <a:xfrm>
            <a:off x="6204764" y="1568490"/>
            <a:ext cx="2057401" cy="2697741"/>
          </a:xfrm>
          <a:prstGeom prst="rect">
            <a:avLst/>
          </a:prstGeom>
        </p:spPr>
      </p:pic>
    </p:spTree>
    <p:extLst>
      <p:ext uri="{BB962C8B-B14F-4D97-AF65-F5344CB8AC3E}">
        <p14:creationId xmlns:p14="http://schemas.microsoft.com/office/powerpoint/2010/main" val="416811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5EBFD-6391-A037-3B32-0CBF1760C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D41DB7-2D34-684E-FE79-036BA0624C6E}"/>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on the coast, wait for shaking to stop, then …</a:t>
            </a:r>
            <a:endParaRPr lang="en-US" sz="2400" dirty="0"/>
          </a:p>
        </p:txBody>
      </p:sp>
      <p:sp>
        <p:nvSpPr>
          <p:cNvPr id="6" name="Slide Number Placeholder 5">
            <a:extLst>
              <a:ext uri="{FF2B5EF4-FFF2-40B4-BE49-F238E27FC236}">
                <a16:creationId xmlns:a16="http://schemas.microsoft.com/office/drawing/2014/main" id="{D2EC4495-8FB8-2927-AB8C-959C67D8916C}"/>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31</a:t>
            </a:fld>
            <a:endParaRPr lang="en-US" sz="900"/>
          </a:p>
        </p:txBody>
      </p:sp>
      <p:pic>
        <p:nvPicPr>
          <p:cNvPr id="7" name="Picture 6" descr="A diagram of a warning&#10;&#10;AI-generated content may be incorrect.">
            <a:extLst>
              <a:ext uri="{FF2B5EF4-FFF2-40B4-BE49-F238E27FC236}">
                <a16:creationId xmlns:a16="http://schemas.microsoft.com/office/drawing/2014/main" id="{6F3FA2F8-7FD7-2182-8ACF-B2C87019A01F}"/>
              </a:ext>
            </a:extLst>
          </p:cNvPr>
          <p:cNvPicPr>
            <a:picLocks noChangeAspect="1"/>
          </p:cNvPicPr>
          <p:nvPr/>
        </p:nvPicPr>
        <p:blipFill>
          <a:blip r:embed="rId3"/>
          <a:srcRect l="52108" t="70756" r="26128" b="13541"/>
          <a:stretch>
            <a:fillRect/>
          </a:stretch>
        </p:blipFill>
        <p:spPr>
          <a:xfrm>
            <a:off x="905069" y="1611400"/>
            <a:ext cx="3514529" cy="2029916"/>
          </a:xfrm>
          <a:prstGeom prst="rect">
            <a:avLst/>
          </a:prstGeom>
        </p:spPr>
      </p:pic>
      <p:pic>
        <p:nvPicPr>
          <p:cNvPr id="11" name="Picture 10" descr="A diagram of a warning&#10;&#10;AI-generated content may be incorrect.">
            <a:extLst>
              <a:ext uri="{FF2B5EF4-FFF2-40B4-BE49-F238E27FC236}">
                <a16:creationId xmlns:a16="http://schemas.microsoft.com/office/drawing/2014/main" id="{F04DBAC7-8D33-00EB-B2B1-F84FF6C54BBB}"/>
              </a:ext>
            </a:extLst>
          </p:cNvPr>
          <p:cNvPicPr>
            <a:picLocks noChangeAspect="1"/>
          </p:cNvPicPr>
          <p:nvPr/>
        </p:nvPicPr>
        <p:blipFill>
          <a:blip r:embed="rId3"/>
          <a:srcRect l="73872" t="70756" r="2213" b="13541"/>
          <a:stretch>
            <a:fillRect/>
          </a:stretch>
        </p:blipFill>
        <p:spPr>
          <a:xfrm>
            <a:off x="4581524" y="1611400"/>
            <a:ext cx="3918664" cy="2059726"/>
          </a:xfrm>
          <a:prstGeom prst="rect">
            <a:avLst/>
          </a:prstGeom>
        </p:spPr>
      </p:pic>
      <p:pic>
        <p:nvPicPr>
          <p:cNvPr id="12" name="Picture 11" descr="A diagram of a warning&#10;&#10;AI-generated content may be incorrect.">
            <a:extLst>
              <a:ext uri="{FF2B5EF4-FFF2-40B4-BE49-F238E27FC236}">
                <a16:creationId xmlns:a16="http://schemas.microsoft.com/office/drawing/2014/main" id="{E465A3F3-B9DC-E810-8CB5-CE5573D79569}"/>
              </a:ext>
            </a:extLst>
          </p:cNvPr>
          <p:cNvPicPr>
            <a:picLocks noChangeAspect="1"/>
          </p:cNvPicPr>
          <p:nvPr/>
        </p:nvPicPr>
        <p:blipFill>
          <a:blip r:embed="rId3"/>
          <a:srcRect l="52108" t="85116" r="2213" b="6722"/>
          <a:stretch>
            <a:fillRect/>
          </a:stretch>
        </p:blipFill>
        <p:spPr>
          <a:xfrm>
            <a:off x="1345713" y="3671126"/>
            <a:ext cx="6471622" cy="925689"/>
          </a:xfrm>
          <a:prstGeom prst="rect">
            <a:avLst/>
          </a:prstGeom>
        </p:spPr>
      </p:pic>
    </p:spTree>
    <p:extLst>
      <p:ext uri="{BB962C8B-B14F-4D97-AF65-F5344CB8AC3E}">
        <p14:creationId xmlns:p14="http://schemas.microsoft.com/office/powerpoint/2010/main" val="221136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6CD6F-846B-8F3F-A63E-10E938CF47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CCB138-2EEB-77D7-EF18-920B389C0096}"/>
              </a:ext>
            </a:extLst>
          </p:cNvPr>
          <p:cNvSpPr>
            <a:spLocks noGrp="1"/>
          </p:cNvSpPr>
          <p:nvPr>
            <p:ph type="title"/>
          </p:nvPr>
        </p:nvSpPr>
        <p:spPr>
          <a:xfrm>
            <a:off x="270588" y="983826"/>
            <a:ext cx="2949178" cy="2130820"/>
          </a:xfrm>
        </p:spPr>
        <p:txBody>
          <a:bodyPr anchor="b">
            <a:normAutofit fontScale="90000"/>
          </a:bodyPr>
          <a:lstStyle/>
          <a:p>
            <a:pPr>
              <a:lnSpc>
                <a:spcPct val="150000"/>
              </a:lnSpc>
            </a:pPr>
            <a:r>
              <a:rPr lang="en" dirty="0">
                <a:solidFill>
                  <a:srgbClr val="042143"/>
                </a:solidFill>
                <a:highlight>
                  <a:schemeClr val="lt1"/>
                </a:highlight>
              </a:rPr>
              <a:t>After an earthquake, there can be smaller earthquakes called </a:t>
            </a:r>
            <a:r>
              <a:rPr lang="en" u="sng" dirty="0">
                <a:solidFill>
                  <a:srgbClr val="042143"/>
                </a:solidFill>
                <a:highlight>
                  <a:schemeClr val="lt1"/>
                </a:highlight>
              </a:rPr>
              <a:t>aftershocks</a:t>
            </a:r>
            <a:r>
              <a:rPr lang="en" dirty="0">
                <a:solidFill>
                  <a:srgbClr val="042143"/>
                </a:solidFill>
                <a:highlight>
                  <a:schemeClr val="lt1"/>
                </a:highlight>
              </a:rPr>
              <a:t>. </a:t>
            </a:r>
            <a:endParaRPr lang="en-US" dirty="0">
              <a:solidFill>
                <a:srgbClr val="042143"/>
              </a:solidFill>
            </a:endParaRPr>
          </a:p>
        </p:txBody>
      </p:sp>
      <p:sp>
        <p:nvSpPr>
          <p:cNvPr id="3" name="TextBox 2">
            <a:extLst>
              <a:ext uri="{FF2B5EF4-FFF2-40B4-BE49-F238E27FC236}">
                <a16:creationId xmlns:a16="http://schemas.microsoft.com/office/drawing/2014/main" id="{EEDB9EEC-6420-7F40-1DA8-3C652F1CDCE1}"/>
              </a:ext>
            </a:extLst>
          </p:cNvPr>
          <p:cNvSpPr txBox="1"/>
          <p:nvPr/>
        </p:nvSpPr>
        <p:spPr>
          <a:xfrm>
            <a:off x="3634472" y="1075643"/>
            <a:ext cx="5238940" cy="769441"/>
          </a:xfrm>
          <a:prstGeom prst="rect">
            <a:avLst/>
          </a:prstGeom>
          <a:noFill/>
        </p:spPr>
        <p:txBody>
          <a:bodyPr wrap="square" rtlCol="0">
            <a:spAutoFit/>
          </a:bodyPr>
          <a:lstStyle/>
          <a:p>
            <a:pPr algn="ctr"/>
            <a:r>
              <a:rPr lang="en-US" sz="2200" b="1" dirty="0">
                <a:solidFill>
                  <a:srgbClr val="042143"/>
                </a:solidFill>
              </a:rPr>
              <a:t>What should you do if you feel shaking or get an alert? </a:t>
            </a:r>
          </a:p>
        </p:txBody>
      </p:sp>
      <p:pic>
        <p:nvPicPr>
          <p:cNvPr id="7" name="Picture 6" descr="A diagram of a warning&#10;&#10;AI-generated content may be incorrect.">
            <a:extLst>
              <a:ext uri="{FF2B5EF4-FFF2-40B4-BE49-F238E27FC236}">
                <a16:creationId xmlns:a16="http://schemas.microsoft.com/office/drawing/2014/main" id="{A49254F7-AA58-342D-E987-2EB2565BA0E2}"/>
              </a:ext>
            </a:extLst>
          </p:cNvPr>
          <p:cNvPicPr>
            <a:picLocks noChangeAspect="1"/>
          </p:cNvPicPr>
          <p:nvPr/>
        </p:nvPicPr>
        <p:blipFill>
          <a:blip r:embed="rId3"/>
          <a:srcRect t="42468" b="13129"/>
          <a:stretch>
            <a:fillRect/>
          </a:stretch>
        </p:blipFill>
        <p:spPr>
          <a:xfrm>
            <a:off x="3469880" y="2280911"/>
            <a:ext cx="5674120" cy="1878763"/>
          </a:xfrm>
          <a:prstGeom prst="rect">
            <a:avLst/>
          </a:prstGeom>
        </p:spPr>
      </p:pic>
      <p:pic>
        <p:nvPicPr>
          <p:cNvPr id="11" name="Picture 10">
            <a:extLst>
              <a:ext uri="{FF2B5EF4-FFF2-40B4-BE49-F238E27FC236}">
                <a16:creationId xmlns:a16="http://schemas.microsoft.com/office/drawing/2014/main" id="{34FBCB40-DFCA-AD2A-438A-6606815148CA}"/>
              </a:ext>
            </a:extLst>
          </p:cNvPr>
          <p:cNvPicPr>
            <a:picLocks noChangeAspect="1"/>
          </p:cNvPicPr>
          <p:nvPr/>
        </p:nvPicPr>
        <p:blipFill>
          <a:blip r:embed="rId4"/>
          <a:stretch>
            <a:fillRect/>
          </a:stretch>
        </p:blipFill>
        <p:spPr>
          <a:xfrm>
            <a:off x="111263" y="3441852"/>
            <a:ext cx="3060441" cy="717822"/>
          </a:xfrm>
          <a:prstGeom prst="rect">
            <a:avLst/>
          </a:prstGeom>
        </p:spPr>
      </p:pic>
    </p:spTree>
    <p:extLst>
      <p:ext uri="{BB962C8B-B14F-4D97-AF65-F5344CB8AC3E}">
        <p14:creationId xmlns:p14="http://schemas.microsoft.com/office/powerpoint/2010/main" val="3020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32"/>
          <p:cNvSpPr txBox="1">
            <a:spLocks noGrp="1"/>
          </p:cNvSpPr>
          <p:nvPr>
            <p:ph type="title" idx="4294967295"/>
          </p:nvPr>
        </p:nvSpPr>
        <p:spPr>
          <a:xfrm>
            <a:off x="389466" y="842963"/>
            <a:ext cx="8132234" cy="573087"/>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3020" b="1"/>
              <a:t>Let’s reflect! </a:t>
            </a:r>
            <a:endParaRPr sz="3020" b="1"/>
          </a:p>
        </p:txBody>
      </p:sp>
      <p:sp>
        <p:nvSpPr>
          <p:cNvPr id="413" name="Google Shape;413;p32"/>
          <p:cNvSpPr txBox="1">
            <a:spLocks noGrp="1"/>
          </p:cNvSpPr>
          <p:nvPr>
            <p:ph type="body" idx="4294967295"/>
          </p:nvPr>
        </p:nvSpPr>
        <p:spPr>
          <a:xfrm>
            <a:off x="389466" y="1709738"/>
            <a:ext cx="4512472" cy="2541587"/>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900"/>
              <a:buNone/>
            </a:pPr>
            <a:r>
              <a:rPr lang="en" sz="2800" dirty="0">
                <a:solidFill>
                  <a:schemeClr val="dk2"/>
                </a:solidFill>
              </a:rPr>
              <a:t>How did we do?  </a:t>
            </a:r>
            <a:endParaRPr sz="2800" dirty="0">
              <a:solidFill>
                <a:schemeClr val="dk2"/>
              </a:solidFill>
            </a:endParaRPr>
          </a:p>
          <a:p>
            <a:pPr marL="0" lvl="0" indent="0" algn="l" rtl="0">
              <a:lnSpc>
                <a:spcPct val="90000"/>
              </a:lnSpc>
              <a:spcBef>
                <a:spcPts val="0"/>
              </a:spcBef>
              <a:spcAft>
                <a:spcPts val="0"/>
              </a:spcAft>
              <a:buSzPts val="1500"/>
              <a:buNone/>
            </a:pPr>
            <a:endParaRPr sz="2800" dirty="0">
              <a:solidFill>
                <a:schemeClr val="dk2"/>
              </a:solidFill>
            </a:endParaRPr>
          </a:p>
          <a:p>
            <a:pPr marL="0" lvl="0" indent="0" algn="l" rtl="0">
              <a:lnSpc>
                <a:spcPct val="90000"/>
              </a:lnSpc>
              <a:spcBef>
                <a:spcPts val="0"/>
              </a:spcBef>
              <a:spcAft>
                <a:spcPts val="0"/>
              </a:spcAft>
              <a:buSzPts val="2900"/>
              <a:buNone/>
            </a:pPr>
            <a:r>
              <a:rPr lang="en" sz="2800" dirty="0">
                <a:solidFill>
                  <a:schemeClr val="dk2"/>
                </a:solidFill>
              </a:rPr>
              <a:t>Questions? </a:t>
            </a:r>
            <a:endParaRPr sz="2800" dirty="0">
              <a:solidFill>
                <a:schemeClr val="dk2"/>
              </a:solidFill>
            </a:endParaRPr>
          </a:p>
          <a:p>
            <a:pPr marL="0" lvl="0" indent="0" algn="l" rtl="0">
              <a:lnSpc>
                <a:spcPct val="90000"/>
              </a:lnSpc>
              <a:spcBef>
                <a:spcPts val="0"/>
              </a:spcBef>
              <a:spcAft>
                <a:spcPts val="0"/>
              </a:spcAft>
              <a:buSzPts val="1500"/>
              <a:buNone/>
            </a:pPr>
            <a:endParaRPr sz="2800" dirty="0">
              <a:solidFill>
                <a:schemeClr val="dk2"/>
              </a:solidFill>
            </a:endParaRPr>
          </a:p>
          <a:p>
            <a:pPr marL="0" lvl="0" indent="0" algn="l" rtl="0">
              <a:lnSpc>
                <a:spcPct val="90000"/>
              </a:lnSpc>
              <a:spcBef>
                <a:spcPts val="0"/>
              </a:spcBef>
              <a:spcAft>
                <a:spcPts val="0"/>
              </a:spcAft>
              <a:buSzPts val="2900"/>
              <a:buNone/>
            </a:pPr>
            <a:r>
              <a:rPr lang="en" sz="2800" dirty="0">
                <a:solidFill>
                  <a:schemeClr val="dk2"/>
                </a:solidFill>
              </a:rPr>
              <a:t>Key things to remember? </a:t>
            </a:r>
            <a:endParaRPr sz="2800" dirty="0">
              <a:solidFill>
                <a:schemeClr val="dk2"/>
              </a:solidFill>
            </a:endParaRPr>
          </a:p>
          <a:p>
            <a:pPr marL="457200" lvl="0" indent="0" algn="l" rtl="0">
              <a:lnSpc>
                <a:spcPct val="200000"/>
              </a:lnSpc>
              <a:spcBef>
                <a:spcPts val="0"/>
              </a:spcBef>
              <a:spcAft>
                <a:spcPts val="0"/>
              </a:spcAft>
              <a:buSzPts val="2900"/>
              <a:buNone/>
            </a:pPr>
            <a:endParaRPr sz="2900" dirty="0">
              <a:solidFill>
                <a:schemeClr val="dk2"/>
              </a:solidFill>
            </a:endParaRPr>
          </a:p>
        </p:txBody>
      </p:sp>
      <p:pic>
        <p:nvPicPr>
          <p:cNvPr id="414" name="Google Shape;414;p32"/>
          <p:cNvPicPr preferRelativeResize="0"/>
          <p:nvPr/>
        </p:nvPicPr>
        <p:blipFill rotWithShape="1">
          <a:blip r:embed="rId3">
            <a:alphaModFix/>
          </a:blip>
          <a:srcRect/>
          <a:stretch/>
        </p:blipFill>
        <p:spPr>
          <a:xfrm rot="462324">
            <a:off x="5006969" y="1056138"/>
            <a:ext cx="3355251" cy="2604825"/>
          </a:xfrm>
          <a:prstGeom prst="rect">
            <a:avLst/>
          </a:prstGeom>
          <a:noFill/>
          <a:ln>
            <a:noFill/>
          </a:ln>
        </p:spPr>
      </p:pic>
      <p:sp>
        <p:nvSpPr>
          <p:cNvPr id="2" name="Google Shape;100;p2">
            <a:extLst>
              <a:ext uri="{FF2B5EF4-FFF2-40B4-BE49-F238E27FC236}">
                <a16:creationId xmlns:a16="http://schemas.microsoft.com/office/drawing/2014/main" id="{928BFA65-E9F1-990F-7732-1090DEBC8E49}"/>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33</a:t>
            </a:fld>
            <a:endParaRPr sz="900">
              <a:solidFill>
                <a:schemeClr val="dk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9" name="Google Shape;289;p20"/>
          <p:cNvSpPr txBox="1"/>
          <p:nvPr/>
        </p:nvSpPr>
        <p:spPr>
          <a:xfrm>
            <a:off x="0" y="0"/>
            <a:ext cx="2250000" cy="300060"/>
          </a:xfrm>
          <a:prstGeom prst="rect">
            <a:avLst/>
          </a:prstGeom>
          <a:noFill/>
          <a:ln>
            <a:noFill/>
          </a:ln>
        </p:spPr>
        <p:txBody>
          <a:bodyPr spcFirstLastPara="1" wrap="square" lIns="68569" tIns="68569" rIns="68569" bIns="68569" anchor="t" anchorCtr="0">
            <a:spAutoFit/>
          </a:bodyPr>
          <a:lstStyle/>
          <a:p>
            <a:pPr>
              <a:buClr>
                <a:srgbClr val="000000"/>
              </a:buClr>
              <a:buSzPts val="1400"/>
            </a:pPr>
            <a:r>
              <a:rPr lang="en-US" sz="1050">
                <a:solidFill>
                  <a:srgbClr val="000000"/>
                </a:solidFill>
                <a:latin typeface="Arial"/>
                <a:ea typeface="Arial"/>
                <a:cs typeface="Arial"/>
                <a:sym typeface="Arial"/>
              </a:rPr>
              <a:t> </a:t>
            </a:r>
            <a:endParaRPr sz="1050">
              <a:solidFill>
                <a:srgbClr val="000000"/>
              </a:solidFill>
              <a:latin typeface="Arial"/>
              <a:ea typeface="Arial"/>
              <a:cs typeface="Arial"/>
              <a:sym typeface="Arial"/>
            </a:endParaRPr>
          </a:p>
        </p:txBody>
      </p:sp>
      <p:sp>
        <p:nvSpPr>
          <p:cNvPr id="2" name="Google Shape;146;p8">
            <a:extLst>
              <a:ext uri="{FF2B5EF4-FFF2-40B4-BE49-F238E27FC236}">
                <a16:creationId xmlns:a16="http://schemas.microsoft.com/office/drawing/2014/main" id="{C78B2AFE-E702-2B75-FA28-92ECD057B45F}"/>
              </a:ext>
            </a:extLst>
          </p:cNvPr>
          <p:cNvSpPr txBox="1">
            <a:spLocks/>
          </p:cNvSpPr>
          <p:nvPr/>
        </p:nvSpPr>
        <p:spPr>
          <a:xfrm>
            <a:off x="7086600" y="4770988"/>
            <a:ext cx="2057400" cy="273844"/>
          </a:xfrm>
          <a:prstGeom prst="rect">
            <a:avLst/>
          </a:prstGeom>
          <a:noFill/>
          <a:ln>
            <a:noFill/>
          </a:ln>
        </p:spPr>
        <p:txBody>
          <a:bodyPr spcFirstLastPara="1" vert="horz" wrap="square" lIns="68569" tIns="34275" rIns="68569" bIns="34275"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US" sz="1000" smtClean="0"/>
              <a:pPr algn="r"/>
              <a:t>34</a:t>
            </a:fld>
            <a:endParaRPr lang="en-US" sz="1000" dirty="0"/>
          </a:p>
        </p:txBody>
      </p:sp>
      <p:pic>
        <p:nvPicPr>
          <p:cNvPr id="1028" name="Picture 4">
            <a:extLst>
              <a:ext uri="{FF2B5EF4-FFF2-40B4-BE49-F238E27FC236}">
                <a16:creationId xmlns:a16="http://schemas.microsoft.com/office/drawing/2014/main" id="{D731F9D3-E17C-78E7-B6C1-577FFD12C2AE}"/>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4153349" y="1432499"/>
            <a:ext cx="4596836" cy="2481972"/>
          </a:xfrm>
          <a:prstGeom prst="roundRect">
            <a:avLst>
              <a:gd name="adj" fmla="val 4580"/>
            </a:avLst>
          </a:prstGeom>
          <a:noFill/>
          <a:ln>
            <a:noFill/>
          </a:ln>
          <a:effectLst/>
          <a:extLst>
            <a:ext uri="{909E8E84-426E-40DD-AFC4-6F175D3DCCD1}">
              <a14:hiddenFill xmlns:a14="http://schemas.microsoft.com/office/drawing/2010/main">
                <a:solidFill>
                  <a:srgbClr val="FFFFFF"/>
                </a:solidFill>
              </a14:hiddenFill>
            </a:ext>
          </a:extLst>
        </p:spPr>
      </p:pic>
      <p:sp>
        <p:nvSpPr>
          <p:cNvPr id="3" name="Google Shape;299;p21">
            <a:extLst>
              <a:ext uri="{FF2B5EF4-FFF2-40B4-BE49-F238E27FC236}">
                <a16:creationId xmlns:a16="http://schemas.microsoft.com/office/drawing/2014/main" id="{ECF8C07B-F178-85EC-98DB-93316925F431}"/>
              </a:ext>
            </a:extLst>
          </p:cNvPr>
          <p:cNvSpPr txBox="1"/>
          <p:nvPr/>
        </p:nvSpPr>
        <p:spPr>
          <a:xfrm>
            <a:off x="303439" y="697282"/>
            <a:ext cx="8537122" cy="407453"/>
          </a:xfrm>
          <a:prstGeom prst="rect">
            <a:avLst/>
          </a:prstGeom>
          <a:noFill/>
          <a:ln>
            <a:noFill/>
          </a:ln>
        </p:spPr>
        <p:txBody>
          <a:bodyPr spcFirstLastPara="1" wrap="square" lIns="68569" tIns="34275" rIns="68569" bIns="34275" anchor="ctr" anchorCtr="0">
            <a:normAutofit/>
          </a:bodyPr>
          <a:lstStyle/>
          <a:p>
            <a:pPr>
              <a:lnSpc>
                <a:spcPct val="90000"/>
              </a:lnSpc>
              <a:buClr>
                <a:srgbClr val="1A6935"/>
              </a:buClr>
              <a:buSzPts val="3200"/>
            </a:pPr>
            <a:r>
              <a:rPr lang="en-US" sz="2400" b="1" dirty="0">
                <a:solidFill>
                  <a:srgbClr val="1A6935"/>
                </a:solidFill>
                <a:latin typeface="Arial"/>
                <a:ea typeface="Arial"/>
                <a:cs typeface="Arial"/>
                <a:sym typeface="Arial"/>
              </a:rPr>
              <a:t>Let’s Check In </a:t>
            </a:r>
            <a:endParaRPr sz="2400" b="1" dirty="0">
              <a:solidFill>
                <a:schemeClr val="accent1"/>
              </a:solidFill>
              <a:latin typeface="Arial"/>
              <a:ea typeface="Arial"/>
              <a:cs typeface="Arial"/>
              <a:sym typeface="Arial"/>
            </a:endParaRPr>
          </a:p>
        </p:txBody>
      </p:sp>
      <p:sp>
        <p:nvSpPr>
          <p:cNvPr id="7" name="Google Shape;297;p21">
            <a:extLst>
              <a:ext uri="{FF2B5EF4-FFF2-40B4-BE49-F238E27FC236}">
                <a16:creationId xmlns:a16="http://schemas.microsoft.com/office/drawing/2014/main" id="{637B7F86-3B29-CD49-8DE9-2683967A74BC}"/>
              </a:ext>
            </a:extLst>
          </p:cNvPr>
          <p:cNvSpPr txBox="1">
            <a:spLocks noGrp="1"/>
          </p:cNvSpPr>
          <p:nvPr>
            <p:ph type="body" idx="1"/>
          </p:nvPr>
        </p:nvSpPr>
        <p:spPr>
          <a:xfrm>
            <a:off x="303439" y="1432499"/>
            <a:ext cx="3620379" cy="3041373"/>
          </a:xfrm>
          <a:prstGeom prst="rect">
            <a:avLst/>
          </a:prstGeom>
          <a:noFill/>
          <a:ln>
            <a:noFill/>
          </a:ln>
        </p:spPr>
        <p:txBody>
          <a:bodyPr spcFirstLastPara="1" vert="horz" wrap="square" lIns="68569" tIns="34275" rIns="68569" bIns="34275" rtlCol="0" anchor="t" anchorCtr="0">
            <a:normAutofit/>
          </a:bodyPr>
          <a:lstStyle/>
          <a:p>
            <a:pPr marL="0" indent="0">
              <a:spcBef>
                <a:spcPts val="0"/>
              </a:spcBef>
              <a:buSzPts val="3200"/>
              <a:buNone/>
            </a:pPr>
            <a:r>
              <a:rPr lang="en-US" sz="2400" dirty="0">
                <a:solidFill>
                  <a:schemeClr val="dk2"/>
                </a:solidFill>
              </a:rPr>
              <a:t>Emergencies can be scary.</a:t>
            </a:r>
            <a:endParaRPr dirty="0"/>
          </a:p>
          <a:p>
            <a:pPr marL="0" indent="0">
              <a:spcBef>
                <a:spcPts val="0"/>
              </a:spcBef>
              <a:buSzPts val="3200"/>
              <a:buNone/>
            </a:pPr>
            <a:endParaRPr sz="2400" dirty="0">
              <a:solidFill>
                <a:schemeClr val="dk2"/>
              </a:solidFill>
            </a:endParaRPr>
          </a:p>
          <a:p>
            <a:pPr marL="0" indent="0">
              <a:spcBef>
                <a:spcPts val="0"/>
              </a:spcBef>
              <a:buSzPts val="3200"/>
              <a:buNone/>
            </a:pPr>
            <a:r>
              <a:rPr lang="en-US" sz="2400" dirty="0">
                <a:solidFill>
                  <a:schemeClr val="dk2"/>
                </a:solidFill>
              </a:rPr>
              <a:t>People react differently, which is normal! </a:t>
            </a:r>
            <a:endParaRPr dirty="0"/>
          </a:p>
          <a:p>
            <a:pPr marL="0" indent="0">
              <a:spcBef>
                <a:spcPts val="0"/>
              </a:spcBef>
              <a:buSzPts val="3200"/>
              <a:buNone/>
            </a:pPr>
            <a:endParaRPr sz="2400" dirty="0">
              <a:solidFill>
                <a:schemeClr val="dk2"/>
              </a:solidFill>
            </a:endParaRPr>
          </a:p>
          <a:p>
            <a:pPr marL="0" indent="0">
              <a:spcBef>
                <a:spcPts val="0"/>
              </a:spcBef>
              <a:buSzPts val="3200"/>
              <a:buNone/>
            </a:pPr>
            <a:r>
              <a:rPr lang="en-US" sz="2400" dirty="0">
                <a:solidFill>
                  <a:schemeClr val="dk2"/>
                </a:solidFill>
              </a:rPr>
              <a:t>Why do we practice (even though it can be uncomfortable?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1"/>
          <p:cNvSpPr txBox="1">
            <a:spLocks noGrp="1"/>
          </p:cNvSpPr>
          <p:nvPr>
            <p:ph type="title" idx="4294967295"/>
          </p:nvPr>
        </p:nvSpPr>
        <p:spPr>
          <a:xfrm>
            <a:off x="233800" y="639775"/>
            <a:ext cx="3428100" cy="29019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3020" b="1"/>
              <a:t>How do you feel </a:t>
            </a:r>
            <a:r>
              <a:rPr lang="en" sz="3020" b="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9"/>
                  </a:ext>
                </a:extLst>
              </a:rPr>
              <a:t>now</a:t>
            </a:r>
            <a:r>
              <a:rPr lang="en" sz="3020" b="1"/>
              <a:t>? </a:t>
            </a:r>
            <a:endParaRPr sz="3020" b="1"/>
          </a:p>
          <a:p>
            <a:pPr marL="0" lvl="0" indent="0" algn="l" rtl="0">
              <a:lnSpc>
                <a:spcPct val="90000"/>
              </a:lnSpc>
              <a:spcBef>
                <a:spcPts val="0"/>
              </a:spcBef>
              <a:spcAft>
                <a:spcPts val="0"/>
              </a:spcAft>
              <a:buClr>
                <a:schemeClr val="accent1"/>
              </a:buClr>
              <a:buSzPts val="990"/>
              <a:buFont typeface="Arial"/>
              <a:buNone/>
            </a:pPr>
            <a:endParaRPr sz="2720" i="1"/>
          </a:p>
          <a:p>
            <a:pPr marL="0" lvl="0" indent="0" algn="l" rtl="0">
              <a:lnSpc>
                <a:spcPct val="90000"/>
              </a:lnSpc>
              <a:spcBef>
                <a:spcPts val="0"/>
              </a:spcBef>
              <a:spcAft>
                <a:spcPts val="0"/>
              </a:spcAft>
              <a:buClr>
                <a:schemeClr val="accent1"/>
              </a:buClr>
              <a:buSzPts val="990"/>
              <a:buFont typeface="Arial"/>
              <a:buNone/>
            </a:pPr>
            <a:r>
              <a:rPr lang="en" sz="2720" i="1"/>
              <a:t>Turn and talk to a partner!</a:t>
            </a:r>
            <a:endParaRPr sz="3020" b="1"/>
          </a:p>
        </p:txBody>
      </p:sp>
      <p:pic>
        <p:nvPicPr>
          <p:cNvPr id="407" name="Google Shape;407;p31"/>
          <p:cNvPicPr preferRelativeResize="0"/>
          <p:nvPr/>
        </p:nvPicPr>
        <p:blipFill>
          <a:blip r:embed="rId3">
            <a:alphaModFix/>
          </a:blip>
          <a:stretch>
            <a:fillRect/>
          </a:stretch>
        </p:blipFill>
        <p:spPr>
          <a:xfrm>
            <a:off x="3895875" y="554841"/>
            <a:ext cx="5100901" cy="3913400"/>
          </a:xfrm>
          <a:prstGeom prst="roundRect">
            <a:avLst>
              <a:gd name="adj" fmla="val 6562"/>
            </a:avLst>
          </a:prstGeom>
          <a:solidFill>
            <a:srgbClr val="ECECEC"/>
          </a:solidFill>
          <a:ln>
            <a:noFill/>
          </a:ln>
        </p:spPr>
      </p:pic>
      <p:sp>
        <p:nvSpPr>
          <p:cNvPr id="2" name="Google Shape;100;p2">
            <a:extLst>
              <a:ext uri="{FF2B5EF4-FFF2-40B4-BE49-F238E27FC236}">
                <a16:creationId xmlns:a16="http://schemas.microsoft.com/office/drawing/2014/main" id="{8B2EE4AE-879E-7410-9289-3A00E1EF4F95}"/>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35</a:t>
            </a:fld>
            <a:endParaRPr sz="900">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27"/>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2100"/>
              <a:buFont typeface="Arial"/>
              <a:buNone/>
            </a:pPr>
            <a:r>
              <a:rPr lang="en"/>
              <a:t>You Can Help Your Family Prepare</a:t>
            </a:r>
            <a:endParaRPr/>
          </a:p>
        </p:txBody>
      </p:sp>
      <p:sp>
        <p:nvSpPr>
          <p:cNvPr id="364" name="Google Shape;364;p27"/>
          <p:cNvSpPr txBox="1">
            <a:spLocks noGrp="1"/>
          </p:cNvSpPr>
          <p:nvPr>
            <p:ph type="body" idx="1"/>
          </p:nvPr>
        </p:nvSpPr>
        <p:spPr>
          <a:xfrm>
            <a:off x="312963" y="1242118"/>
            <a:ext cx="4210052" cy="326350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1500"/>
              <a:buNone/>
            </a:pPr>
            <a:r>
              <a:rPr lang="en" dirty="0"/>
              <a:t>Help your family figure out how much water your family needs.</a:t>
            </a:r>
            <a:endParaRPr dirty="0"/>
          </a:p>
        </p:txBody>
      </p:sp>
      <p:sp>
        <p:nvSpPr>
          <p:cNvPr id="365" name="Google Shape;365;p27"/>
          <p:cNvSpPr txBox="1">
            <a:spLocks noGrp="1"/>
          </p:cNvSpPr>
          <p:nvPr>
            <p:ph type="body" idx="2"/>
          </p:nvPr>
        </p:nvSpPr>
        <p:spPr>
          <a:xfrm>
            <a:off x="4640032" y="1242118"/>
            <a:ext cx="4210052" cy="326350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1500"/>
              <a:buNone/>
            </a:pPr>
            <a:r>
              <a:rPr lang="en"/>
              <a:t>Show them how to Drop Cover and Hold On if they feel shaking or get an alert! </a:t>
            </a:r>
            <a:endParaRPr/>
          </a:p>
          <a:p>
            <a:pPr marL="171450" lvl="0" indent="-76200" algn="l" rtl="0">
              <a:lnSpc>
                <a:spcPct val="90000"/>
              </a:lnSpc>
              <a:spcBef>
                <a:spcPts val="750"/>
              </a:spcBef>
              <a:spcAft>
                <a:spcPts val="0"/>
              </a:spcAft>
              <a:buSzPts val="1500"/>
              <a:buNone/>
            </a:pPr>
            <a:endParaRPr/>
          </a:p>
        </p:txBody>
      </p:sp>
      <p:pic>
        <p:nvPicPr>
          <p:cNvPr id="366" name="Google Shape;366;p27" descr="Water | Ready.gov"/>
          <p:cNvPicPr preferRelativeResize="0"/>
          <p:nvPr/>
        </p:nvPicPr>
        <p:blipFill rotWithShape="1">
          <a:blip r:embed="rId3">
            <a:alphaModFix/>
          </a:blip>
          <a:srcRect l="24700" r="6399"/>
          <a:stretch/>
        </p:blipFill>
        <p:spPr>
          <a:xfrm>
            <a:off x="312963" y="1965692"/>
            <a:ext cx="4035769" cy="2345006"/>
          </a:xfrm>
          <a:prstGeom prst="roundRect">
            <a:avLst>
              <a:gd name="adj" fmla="val 8594"/>
            </a:avLst>
          </a:prstGeom>
          <a:solidFill>
            <a:srgbClr val="ECECEC"/>
          </a:solidFill>
          <a:ln>
            <a:noFill/>
          </a:ln>
        </p:spPr>
      </p:pic>
      <p:pic>
        <p:nvPicPr>
          <p:cNvPr id="368" name="Google Shape;368;p27"/>
          <p:cNvPicPr preferRelativeResize="0"/>
          <p:nvPr/>
        </p:nvPicPr>
        <p:blipFill rotWithShape="1">
          <a:blip r:embed="rId4">
            <a:alphaModFix/>
          </a:blip>
          <a:srcRect l="24314"/>
          <a:stretch/>
        </p:blipFill>
        <p:spPr>
          <a:xfrm>
            <a:off x="4727173" y="2349188"/>
            <a:ext cx="4035769" cy="1527048"/>
          </a:xfrm>
          <a:prstGeom prst="rect">
            <a:avLst/>
          </a:prstGeom>
          <a:noFill/>
          <a:ln>
            <a:noFill/>
          </a:ln>
        </p:spPr>
      </p:pic>
      <p:sp>
        <p:nvSpPr>
          <p:cNvPr id="2" name="Google Shape;100;p2">
            <a:extLst>
              <a:ext uri="{FF2B5EF4-FFF2-40B4-BE49-F238E27FC236}">
                <a16:creationId xmlns:a16="http://schemas.microsoft.com/office/drawing/2014/main" id="{4837F31A-2FDC-1958-CD1A-CCCECBC1238A}"/>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36</a:t>
            </a:fld>
            <a:endParaRPr sz="900">
              <a:solidFill>
                <a:schemeClr val="dk1"/>
              </a:solidFill>
              <a:latin typeface="Arial"/>
              <a:ea typeface="Arial"/>
              <a:cs typeface="Arial"/>
              <a:sym typeface="Arial"/>
            </a:endParaRPr>
          </a:p>
        </p:txBody>
      </p:sp>
    </p:spTree>
    <p:extLst>
      <p:ext uri="{BB962C8B-B14F-4D97-AF65-F5344CB8AC3E}">
        <p14:creationId xmlns:p14="http://schemas.microsoft.com/office/powerpoint/2010/main" val="4069968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3"/>
          <p:cNvSpPr txBox="1">
            <a:spLocks noGrp="1"/>
          </p:cNvSpPr>
          <p:nvPr>
            <p:ph type="title" idx="4294967295"/>
          </p:nvPr>
        </p:nvSpPr>
        <p:spPr>
          <a:xfrm>
            <a:off x="291975" y="531312"/>
            <a:ext cx="8228136" cy="573088"/>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3020" b="1" dirty="0"/>
              <a:t>Welcome Back!  </a:t>
            </a:r>
            <a:endParaRPr sz="3020" b="1" dirty="0"/>
          </a:p>
        </p:txBody>
      </p:sp>
      <p:sp>
        <p:nvSpPr>
          <p:cNvPr id="422" name="Google Shape;422;p33"/>
          <p:cNvSpPr txBox="1">
            <a:spLocks noGrp="1"/>
          </p:cNvSpPr>
          <p:nvPr>
            <p:ph type="body" idx="4294967295"/>
          </p:nvPr>
        </p:nvSpPr>
        <p:spPr>
          <a:xfrm>
            <a:off x="291975" y="1152525"/>
            <a:ext cx="4621428" cy="3416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500"/>
              <a:buNone/>
            </a:pPr>
            <a:r>
              <a:rPr lang="en" sz="2400" dirty="0">
                <a:solidFill>
                  <a:schemeClr val="dk2"/>
                </a:solidFill>
              </a:rPr>
              <a:t>How did your discussions with your </a:t>
            </a:r>
            <a:r>
              <a:rPr lang="en" sz="2400" dirty="0">
                <a:solidFill>
                  <a:schemeClr val="dk2"/>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0"/>
                  </a:ext>
                </a:extLst>
              </a:rPr>
              <a:t>family</a:t>
            </a:r>
            <a:r>
              <a:rPr lang="en" sz="2400" dirty="0">
                <a:solidFill>
                  <a:schemeClr val="dk2"/>
                </a:solidFill>
              </a:rPr>
              <a:t> go?  </a:t>
            </a:r>
            <a:endParaRPr sz="2400" dirty="0">
              <a:solidFill>
                <a:schemeClr val="dk2"/>
              </a:solidFill>
            </a:endParaRPr>
          </a:p>
          <a:p>
            <a:pPr marL="0" lvl="0" indent="0" algn="l" rtl="0">
              <a:lnSpc>
                <a:spcPct val="90000"/>
              </a:lnSpc>
              <a:spcBef>
                <a:spcPts val="0"/>
              </a:spcBef>
              <a:spcAft>
                <a:spcPts val="0"/>
              </a:spcAft>
              <a:buSzPts val="1600"/>
              <a:buNone/>
            </a:pPr>
            <a:endParaRPr sz="1400" dirty="0">
              <a:solidFill>
                <a:schemeClr val="dk2"/>
              </a:solidFill>
            </a:endParaRPr>
          </a:p>
          <a:p>
            <a:pPr marL="0" lvl="0" indent="0" algn="l" rtl="0">
              <a:lnSpc>
                <a:spcPct val="90000"/>
              </a:lnSpc>
              <a:spcBef>
                <a:spcPts val="0"/>
              </a:spcBef>
              <a:spcAft>
                <a:spcPts val="0"/>
              </a:spcAft>
              <a:buSzPts val="2500"/>
              <a:buNone/>
            </a:pPr>
            <a:r>
              <a:rPr lang="en" sz="2400" dirty="0">
                <a:solidFill>
                  <a:schemeClr val="dk2"/>
                </a:solidFill>
              </a:rPr>
              <a:t>Did you show people how to Drop, Cover, and Hold On during an earthquake? </a:t>
            </a:r>
            <a:endParaRPr sz="2400" dirty="0">
              <a:solidFill>
                <a:schemeClr val="dk2"/>
              </a:solidFill>
            </a:endParaRPr>
          </a:p>
          <a:p>
            <a:pPr marL="0" lvl="0" indent="0" algn="l" rtl="0">
              <a:lnSpc>
                <a:spcPct val="90000"/>
              </a:lnSpc>
              <a:spcBef>
                <a:spcPts val="0"/>
              </a:spcBef>
              <a:spcAft>
                <a:spcPts val="0"/>
              </a:spcAft>
              <a:buSzPts val="2500"/>
              <a:buNone/>
            </a:pPr>
            <a:endParaRPr sz="2400" dirty="0">
              <a:solidFill>
                <a:schemeClr val="dk2"/>
              </a:solidFill>
            </a:endParaRPr>
          </a:p>
          <a:p>
            <a:pPr marL="0" lvl="0" indent="0" algn="l" rtl="0">
              <a:lnSpc>
                <a:spcPct val="90000"/>
              </a:lnSpc>
              <a:spcBef>
                <a:spcPts val="0"/>
              </a:spcBef>
              <a:spcAft>
                <a:spcPts val="0"/>
              </a:spcAft>
              <a:buSzPts val="2500"/>
              <a:buNone/>
            </a:pPr>
            <a:r>
              <a:rPr lang="en" sz="2400" dirty="0">
                <a:solidFill>
                  <a:schemeClr val="dk2"/>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1"/>
                  </a:ext>
                </a:extLst>
              </a:rPr>
              <a:t>Did you talk about how much water you would need in an emergency?</a:t>
            </a:r>
            <a:endParaRPr sz="2400" dirty="0">
              <a:solidFill>
                <a:schemeClr val="dk2"/>
              </a:solidFill>
            </a:endParaRPr>
          </a:p>
        </p:txBody>
      </p:sp>
      <p:sp>
        <p:nvSpPr>
          <p:cNvPr id="2" name="Google Shape;100;p2">
            <a:extLst>
              <a:ext uri="{FF2B5EF4-FFF2-40B4-BE49-F238E27FC236}">
                <a16:creationId xmlns:a16="http://schemas.microsoft.com/office/drawing/2014/main" id="{DFEDF734-FF12-8716-8B4B-D4243BC09ED7}"/>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37</a:t>
            </a:fld>
            <a:endParaRPr sz="900">
              <a:solidFill>
                <a:schemeClr val="dk1"/>
              </a:solidFill>
              <a:latin typeface="Arial"/>
              <a:ea typeface="Arial"/>
              <a:cs typeface="Arial"/>
              <a:sym typeface="Arial"/>
            </a:endParaRPr>
          </a:p>
        </p:txBody>
      </p:sp>
      <p:pic>
        <p:nvPicPr>
          <p:cNvPr id="5" name="Google Shape;328;p25" descr="Being Prepared for the Worst in a Time of Disaster">
            <a:extLst>
              <a:ext uri="{FF2B5EF4-FFF2-40B4-BE49-F238E27FC236}">
                <a16:creationId xmlns:a16="http://schemas.microsoft.com/office/drawing/2014/main" id="{F76CCF3E-87E5-D49B-E733-06EE7B23ACAB}"/>
              </a:ext>
            </a:extLst>
          </p:cNvPr>
          <p:cNvPicPr preferRelativeResize="0"/>
          <p:nvPr/>
        </p:nvPicPr>
        <p:blipFill rotWithShape="1">
          <a:blip r:embed="rId3">
            <a:alphaModFix/>
          </a:blip>
          <a:srcRect/>
          <a:stretch/>
        </p:blipFill>
        <p:spPr>
          <a:xfrm>
            <a:off x="6283525" y="2763022"/>
            <a:ext cx="1427091" cy="1557172"/>
          </a:xfrm>
          <a:prstGeom prst="rect">
            <a:avLst/>
          </a:prstGeom>
          <a:noFill/>
          <a:ln>
            <a:noFill/>
          </a:ln>
        </p:spPr>
      </p:pic>
      <p:pic>
        <p:nvPicPr>
          <p:cNvPr id="3" name="Google Shape;368;p27">
            <a:extLst>
              <a:ext uri="{FF2B5EF4-FFF2-40B4-BE49-F238E27FC236}">
                <a16:creationId xmlns:a16="http://schemas.microsoft.com/office/drawing/2014/main" id="{EF0CD9F2-1657-DCAB-C2B0-FEFBCCCA995E}"/>
              </a:ext>
            </a:extLst>
          </p:cNvPr>
          <p:cNvPicPr preferRelativeResize="0"/>
          <p:nvPr/>
        </p:nvPicPr>
        <p:blipFill rotWithShape="1">
          <a:blip r:embed="rId4">
            <a:alphaModFix/>
          </a:blip>
          <a:srcRect l="24314"/>
          <a:stretch/>
        </p:blipFill>
        <p:spPr>
          <a:xfrm>
            <a:off x="4816256" y="1044702"/>
            <a:ext cx="4035769" cy="15270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2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31"/>
        <p:cNvGrpSpPr/>
        <p:nvPr/>
      </p:nvGrpSpPr>
      <p:grpSpPr>
        <a:xfrm>
          <a:off x="0" y="0"/>
          <a:ext cx="0" cy="0"/>
          <a:chOff x="0" y="0"/>
          <a:chExt cx="0" cy="0"/>
        </a:xfrm>
      </p:grpSpPr>
      <p:sp>
        <p:nvSpPr>
          <p:cNvPr id="432" name="Google Shape;432;p34"/>
          <p:cNvSpPr txBox="1">
            <a:spLocks noGrp="1"/>
          </p:cNvSpPr>
          <p:nvPr>
            <p:ph type="title"/>
          </p:nvPr>
        </p:nvSpPr>
        <p:spPr>
          <a:xfrm>
            <a:off x="256401" y="666159"/>
            <a:ext cx="4259037" cy="8138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Arial"/>
              <a:buNone/>
            </a:pPr>
            <a:r>
              <a:rPr lang="en" sz="2400" dirty="0">
                <a:solidFill>
                  <a:schemeClr val="tx1"/>
                </a:solidFill>
              </a:rPr>
              <a:t>Teachers, share your feedback, please! </a:t>
            </a:r>
            <a:endParaRPr sz="2400" dirty="0">
              <a:solidFill>
                <a:schemeClr val="tx1"/>
              </a:solidFill>
            </a:endParaRPr>
          </a:p>
        </p:txBody>
      </p:sp>
      <p:sp>
        <p:nvSpPr>
          <p:cNvPr id="433" name="Google Shape;433;p34"/>
          <p:cNvSpPr txBox="1"/>
          <p:nvPr/>
        </p:nvSpPr>
        <p:spPr>
          <a:xfrm>
            <a:off x="312963" y="1670823"/>
            <a:ext cx="4259037" cy="2213775"/>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563"/>
              </a:spcBef>
              <a:spcAft>
                <a:spcPts val="0"/>
              </a:spcAft>
              <a:buClr>
                <a:schemeClr val="accent1"/>
              </a:buClr>
              <a:buSzPts val="2400"/>
              <a:buFont typeface="Arial"/>
              <a:buNone/>
            </a:pPr>
            <a:r>
              <a:rPr lang="en" sz="2400" dirty="0">
                <a:solidFill>
                  <a:schemeClr val="dk1"/>
                </a:solidFill>
                <a:latin typeface="Arial"/>
                <a:ea typeface="Arial"/>
                <a:cs typeface="Arial"/>
                <a:sym typeface="Arial"/>
              </a:rPr>
              <a:t>Please complete this short, anonymous </a:t>
            </a:r>
            <a:r>
              <a:rPr lang="en" sz="2400" u="sng" dirty="0">
                <a:solidFill>
                  <a:srgbClr val="0070C0"/>
                </a:solidFill>
                <a:latin typeface="Arial"/>
                <a:ea typeface="Arial"/>
                <a:cs typeface="Arial"/>
                <a:sym typeface="Arial"/>
                <a:hlinkClick r:id="rId3">
                  <a:extLst>
                    <a:ext uri="{A12FA001-AC4F-418D-AE19-62706E023703}">
                      <ahyp:hlinkClr xmlns:ahyp="http://schemas.microsoft.com/office/drawing/2018/hyperlinkcolor" val="tx"/>
                    </a:ext>
                  </a:extLst>
                </a:hlinkClick>
              </a:rPr>
              <a:t>feedback form</a:t>
            </a:r>
            <a:r>
              <a:rPr lang="en" sz="2400" dirty="0">
                <a:solidFill>
                  <a:schemeClr val="dk1"/>
                </a:solidFill>
                <a:latin typeface="Arial"/>
                <a:ea typeface="Arial"/>
                <a:cs typeface="Arial"/>
                <a:sym typeface="Arial"/>
              </a:rPr>
              <a:t> to help us to improve our </a:t>
            </a:r>
            <a:r>
              <a:rPr lang="en" sz="2400" dirty="0" err="1">
                <a:solidFill>
                  <a:schemeClr val="dk1"/>
                </a:solidFill>
                <a:latin typeface="Arial"/>
                <a:ea typeface="Arial"/>
                <a:cs typeface="Arial"/>
                <a:sym typeface="Arial"/>
              </a:rPr>
              <a:t>ShakeAlert</a:t>
            </a:r>
            <a:r>
              <a:rPr lang="en" sz="2400" dirty="0">
                <a:solidFill>
                  <a:schemeClr val="dk1"/>
                </a:solidFill>
                <a:latin typeface="Arial"/>
                <a:ea typeface="Arial"/>
                <a:cs typeface="Arial"/>
                <a:sym typeface="Arial"/>
              </a:rPr>
              <a:t> Ready lessons. </a:t>
            </a:r>
            <a:endParaRPr dirty="0"/>
          </a:p>
        </p:txBody>
      </p:sp>
      <p:sp>
        <p:nvSpPr>
          <p:cNvPr id="2" name="Google Shape;100;p2">
            <a:extLst>
              <a:ext uri="{FF2B5EF4-FFF2-40B4-BE49-F238E27FC236}">
                <a16:creationId xmlns:a16="http://schemas.microsoft.com/office/drawing/2014/main" id="{3C6CA1FA-D814-4617-6F38-BEE1B6FA5B31}"/>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38</a:t>
            </a:fld>
            <a:endParaRPr sz="900">
              <a:solidFill>
                <a:schemeClr val="dk1"/>
              </a:solidFill>
              <a:latin typeface="Arial"/>
              <a:ea typeface="Arial"/>
              <a:cs typeface="Arial"/>
              <a:sym typeface="Arial"/>
            </a:endParaRPr>
          </a:p>
        </p:txBody>
      </p:sp>
      <p:grpSp>
        <p:nvGrpSpPr>
          <p:cNvPr id="3" name="Google Shape;318;p23">
            <a:extLst>
              <a:ext uri="{FF2B5EF4-FFF2-40B4-BE49-F238E27FC236}">
                <a16:creationId xmlns:a16="http://schemas.microsoft.com/office/drawing/2014/main" id="{5D357360-2A1D-9DA9-26AE-10DAED83C8FC}"/>
              </a:ext>
            </a:extLst>
          </p:cNvPr>
          <p:cNvGrpSpPr/>
          <p:nvPr/>
        </p:nvGrpSpPr>
        <p:grpSpPr>
          <a:xfrm>
            <a:off x="4686300" y="637871"/>
            <a:ext cx="4245188" cy="3664658"/>
            <a:chOff x="6390900" y="334969"/>
            <a:chExt cx="5660250" cy="4886211"/>
          </a:xfrm>
        </p:grpSpPr>
        <p:pic>
          <p:nvPicPr>
            <p:cNvPr id="4" name="Google Shape;319;p23">
              <a:extLst>
                <a:ext uri="{FF2B5EF4-FFF2-40B4-BE49-F238E27FC236}">
                  <a16:creationId xmlns:a16="http://schemas.microsoft.com/office/drawing/2014/main" id="{ED456C0A-9D27-A54D-396B-47173C87B579}"/>
                </a:ext>
              </a:extLst>
            </p:cNvPr>
            <p:cNvPicPr preferRelativeResize="0"/>
            <p:nvPr/>
          </p:nvPicPr>
          <p:blipFill rotWithShape="1">
            <a:blip r:embed="rId4">
              <a:alphaModFix/>
            </a:blip>
            <a:srcRect b="52299"/>
            <a:stretch/>
          </p:blipFill>
          <p:spPr>
            <a:xfrm>
              <a:off x="6390900" y="334969"/>
              <a:ext cx="5660250" cy="2951700"/>
            </a:xfrm>
            <a:prstGeom prst="rect">
              <a:avLst/>
            </a:prstGeom>
            <a:noFill/>
            <a:ln>
              <a:noFill/>
            </a:ln>
          </p:spPr>
        </p:pic>
        <p:pic>
          <p:nvPicPr>
            <p:cNvPr id="5" name="Google Shape;320;p23">
              <a:extLst>
                <a:ext uri="{FF2B5EF4-FFF2-40B4-BE49-F238E27FC236}">
                  <a16:creationId xmlns:a16="http://schemas.microsoft.com/office/drawing/2014/main" id="{0983B154-05A8-9ADC-60D5-1DFDED24BF1C}"/>
                </a:ext>
              </a:extLst>
            </p:cNvPr>
            <p:cNvPicPr preferRelativeResize="0"/>
            <p:nvPr/>
          </p:nvPicPr>
          <p:blipFill rotWithShape="1">
            <a:blip r:embed="rId4">
              <a:alphaModFix/>
            </a:blip>
            <a:srcRect t="65825" b="2910"/>
            <a:stretch/>
          </p:blipFill>
          <p:spPr>
            <a:xfrm>
              <a:off x="6390900" y="3286680"/>
              <a:ext cx="5660250" cy="1934499"/>
            </a:xfrm>
            <a:prstGeom prst="rect">
              <a:avLst/>
            </a:prstGeom>
            <a:noFill/>
            <a:ln>
              <a:noFill/>
            </a:ln>
          </p:spPr>
        </p:pic>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p:txBody>
          <a:bodyPr/>
          <a:lstStyle/>
          <a:p>
            <a:r>
              <a:rPr lang="en-US" dirty="0"/>
              <a:t>Content Standards: 2nd Grade</a:t>
            </a:r>
            <a:endParaRPr lang="en-US" dirty="0">
              <a:solidFill>
                <a:schemeClr val="tx1"/>
              </a:solidFill>
            </a:endParaRPr>
          </a:p>
        </p:txBody>
      </p:sp>
      <p:graphicFrame>
        <p:nvGraphicFramePr>
          <p:cNvPr id="3" name="Google Shape;369;p46">
            <a:extLst>
              <a:ext uri="{FF2B5EF4-FFF2-40B4-BE49-F238E27FC236}">
                <a16:creationId xmlns:a16="http://schemas.microsoft.com/office/drawing/2014/main" id="{6C0C5EA9-5512-6D76-1BAE-422E9C05C7BA}"/>
              </a:ext>
            </a:extLst>
          </p:cNvPr>
          <p:cNvGraphicFramePr/>
          <p:nvPr>
            <p:extLst>
              <p:ext uri="{D42A27DB-BD31-4B8C-83A1-F6EECF244321}">
                <p14:modId xmlns:p14="http://schemas.microsoft.com/office/powerpoint/2010/main" val="304907172"/>
              </p:ext>
            </p:extLst>
          </p:nvPr>
        </p:nvGraphicFramePr>
        <p:xfrm>
          <a:off x="304726" y="1078996"/>
          <a:ext cx="8444889" cy="1863709"/>
        </p:xfrm>
        <a:graphic>
          <a:graphicData uri="http://schemas.openxmlformats.org/drawingml/2006/table">
            <a:tbl>
              <a:tblPr>
                <a:noFill/>
              </a:tblPr>
              <a:tblGrid>
                <a:gridCol w="800941">
                  <a:extLst>
                    <a:ext uri="{9D8B030D-6E8A-4147-A177-3AD203B41FA5}">
                      <a16:colId xmlns:a16="http://schemas.microsoft.com/office/drawing/2014/main" val="20000"/>
                    </a:ext>
                  </a:extLst>
                </a:gridCol>
                <a:gridCol w="549117">
                  <a:extLst>
                    <a:ext uri="{9D8B030D-6E8A-4147-A177-3AD203B41FA5}">
                      <a16:colId xmlns:a16="http://schemas.microsoft.com/office/drawing/2014/main" val="20001"/>
                    </a:ext>
                  </a:extLst>
                </a:gridCol>
                <a:gridCol w="1369057">
                  <a:extLst>
                    <a:ext uri="{9D8B030D-6E8A-4147-A177-3AD203B41FA5}">
                      <a16:colId xmlns:a16="http://schemas.microsoft.com/office/drawing/2014/main" val="20002"/>
                    </a:ext>
                  </a:extLst>
                </a:gridCol>
                <a:gridCol w="5725774">
                  <a:extLst>
                    <a:ext uri="{9D8B030D-6E8A-4147-A177-3AD203B41FA5}">
                      <a16:colId xmlns:a16="http://schemas.microsoft.com/office/drawing/2014/main" val="20003"/>
                    </a:ext>
                  </a:extLst>
                </a:gridCol>
              </a:tblGrid>
              <a:tr h="550299">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1" u="none" strike="noStrike" kern="1200" cap="none" dirty="0">
                          <a:solidFill>
                            <a:schemeClr val="tx1"/>
                          </a:solidFill>
                          <a:latin typeface="+mn-lt"/>
                          <a:ea typeface="+mn-ea"/>
                          <a:cs typeface="+mn-cs"/>
                          <a:sym typeface="Calibri"/>
                        </a:rPr>
                        <a:t>Common Core Mathematics</a:t>
                      </a:r>
                      <a:endParaRPr sz="800" b="1"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dirty="0">
                          <a:solidFill>
                            <a:schemeClr val="tx1"/>
                          </a:solidFill>
                          <a:latin typeface="+mn-lt"/>
                          <a:ea typeface="+mn-ea"/>
                          <a:cs typeface="+mn-cs"/>
                          <a:sym typeface="Calibri"/>
                        </a:rPr>
                        <a:t>CA, OR, WA</a:t>
                      </a:r>
                      <a:endParaRPr sz="800" b="0"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fr-FR" sz="800" b="0" u="none" strike="noStrike" kern="1200" cap="none" dirty="0">
                          <a:solidFill>
                            <a:schemeClr val="tx1"/>
                          </a:solidFill>
                          <a:latin typeface="+mn-lt"/>
                          <a:ea typeface="+mn-ea"/>
                          <a:cs typeface="+mn-cs"/>
                        </a:rPr>
                        <a:t>Common Core CCSS.Math.Content.2.OA.A.1</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US" sz="800" b="0" u="none" strike="noStrike" kern="1200" cap="none" dirty="0">
                          <a:solidFill>
                            <a:schemeClr val="tx1"/>
                          </a:solidFill>
                          <a:latin typeface="+mn-lt"/>
                          <a:ea typeface="+mn-ea"/>
                          <a:cs typeface="+mn-cs"/>
                        </a:rPr>
                        <a:t>Use addition and subtraction within 100 to solve one- and two-step word problems involving situations of adding to, taking from, putting together, taking apart, and comparing, with unknowns in all positions, e.g., by using drawings and equations with a symbol for the unknown number to represent the problem.</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90698">
                <a:tc rowSpan="2">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1" u="none" strike="noStrike" kern="1200" cap="none" dirty="0">
                          <a:solidFill>
                            <a:schemeClr val="tx1"/>
                          </a:solidFill>
                          <a:latin typeface="+mn-lt"/>
                          <a:ea typeface="+mn-ea"/>
                          <a:cs typeface="+mn-cs"/>
                          <a:sym typeface="Calibri"/>
                        </a:rPr>
                        <a:t>Common Core English Language Arts</a:t>
                      </a:r>
                      <a:endParaRPr sz="800" b="1"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a:solidFill>
                            <a:schemeClr val="tx1"/>
                          </a:solidFill>
                          <a:latin typeface="+mn-lt"/>
                          <a:ea typeface="+mn-ea"/>
                          <a:cs typeface="+mn-cs"/>
                          <a:sym typeface="Calibri"/>
                        </a:rPr>
                        <a:t>CA, OR, WA</a:t>
                      </a:r>
                      <a:endParaRPr sz="800" b="0" u="none" strike="noStrike" kern="1200" cap="none">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dirty="0">
                          <a:solidFill>
                            <a:schemeClr val="tx1"/>
                          </a:solidFill>
                          <a:latin typeface="+mn-lt"/>
                          <a:ea typeface="+mn-ea"/>
                          <a:cs typeface="+mn-cs"/>
                          <a:sym typeface="Calibri"/>
                        </a:rPr>
                        <a:t>Common Core CCSS.ELA-Literacy.SL.2.1</a:t>
                      </a:r>
                      <a:endParaRPr sz="800" b="0"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dirty="0">
                          <a:solidFill>
                            <a:schemeClr val="tx1"/>
                          </a:solidFill>
                          <a:latin typeface="+mn-lt"/>
                          <a:ea typeface="+mn-ea"/>
                          <a:cs typeface="+mn-cs"/>
                          <a:sym typeface="Calibri"/>
                        </a:rPr>
                        <a:t>Participate in collaborative conversations with diverse partners about Grade 2 topics and texts with peers and adults in small and larger groups.</a:t>
                      </a:r>
                      <a:endParaRPr sz="800" b="0"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99011">
                <a:tc vMerge="1">
                  <a:txBody>
                    <a:bodyPr/>
                    <a:lstStyle/>
                    <a:p>
                      <a:endParaRPr lang="en-US"/>
                    </a:p>
                  </a:txBody>
                  <a:tcPr/>
                </a:tc>
                <a:tc vMerge="1">
                  <a:txBody>
                    <a:bodyPr/>
                    <a:lstStyle/>
                    <a:p>
                      <a:endParaRPr lang="en-US"/>
                    </a:p>
                  </a:txBody>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dirty="0">
                          <a:solidFill>
                            <a:schemeClr val="tx1"/>
                          </a:solidFill>
                          <a:latin typeface="+mn-lt"/>
                          <a:ea typeface="+mn-ea"/>
                          <a:cs typeface="+mn-cs"/>
                          <a:sym typeface="Calibri"/>
                        </a:rPr>
                        <a:t>Common Core CCSS.ELA-Literacy.SL.2.3</a:t>
                      </a:r>
                      <a:endParaRPr sz="800" b="0"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dirty="0">
                          <a:solidFill>
                            <a:schemeClr val="tx1"/>
                          </a:solidFill>
                          <a:latin typeface="+mn-lt"/>
                          <a:ea typeface="+mn-ea"/>
                          <a:cs typeface="+mn-cs"/>
                          <a:sym typeface="Calibri"/>
                        </a:rPr>
                        <a:t>Ask and answer questions about what a speaker says in order to clarify comprehension, gather additional information, or deepen understanding of a topic or issue.</a:t>
                      </a:r>
                      <a:endParaRPr sz="800" b="0"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82632">
                <a:tc rowSpan="2">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1" u="none" strike="noStrike" kern="1200" cap="none" dirty="0">
                          <a:solidFill>
                            <a:schemeClr val="tx1"/>
                          </a:solidFill>
                          <a:latin typeface="+mn-lt"/>
                          <a:ea typeface="+mn-ea"/>
                          <a:cs typeface="+mn-cs"/>
                          <a:sym typeface="Calibri"/>
                        </a:rPr>
                        <a:t>Health</a:t>
                      </a:r>
                      <a:endParaRPr sz="800" b="1"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a:solidFill>
                            <a:schemeClr val="tx1"/>
                          </a:solidFill>
                          <a:latin typeface="+mn-lt"/>
                          <a:ea typeface="+mn-ea"/>
                          <a:cs typeface="+mn-cs"/>
                          <a:sym typeface="Calibri"/>
                        </a:rPr>
                        <a:t>WA</a:t>
                      </a:r>
                      <a:endParaRPr sz="800" b="0" u="none" strike="noStrike" kern="1200" cap="none">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a:solidFill>
                            <a:schemeClr val="tx1"/>
                          </a:solidFill>
                          <a:latin typeface="+mn-lt"/>
                          <a:ea typeface="+mn-ea"/>
                          <a:cs typeface="+mn-cs"/>
                          <a:sym typeface="Calibri"/>
                        </a:rPr>
                        <a:t>H1.Sa1.2c</a:t>
                      </a:r>
                      <a:endParaRPr sz="800" b="0" u="none" strike="noStrike" kern="1200" cap="none">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dirty="0">
                          <a:solidFill>
                            <a:schemeClr val="tx1"/>
                          </a:solidFill>
                          <a:latin typeface="+mn-lt"/>
                          <a:ea typeface="+mn-ea"/>
                          <a:cs typeface="+mn-cs"/>
                          <a:sym typeface="Calibri"/>
                        </a:rPr>
                        <a:t>Describe emergency, fire, and safety plans at home and at school.</a:t>
                      </a:r>
                      <a:endParaRPr sz="800" b="0"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41069">
                <a:tc vMerge="1">
                  <a:txBody>
                    <a:bodyPr/>
                    <a:lstStyle/>
                    <a:p>
                      <a:endParaRPr lang="en-US"/>
                    </a:p>
                  </a:txBody>
                  <a:tcPr/>
                </a:tc>
                <a:tc vMerge="1">
                  <a:txBody>
                    <a:bodyPr/>
                    <a:lstStyle/>
                    <a:p>
                      <a:endParaRPr lang="en-US"/>
                    </a:p>
                  </a:txBody>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a:solidFill>
                            <a:schemeClr val="tx1"/>
                          </a:solidFill>
                          <a:latin typeface="+mn-lt"/>
                          <a:ea typeface="+mn-ea"/>
                          <a:cs typeface="+mn-cs"/>
                          <a:sym typeface="Calibri"/>
                        </a:rPr>
                        <a:t>H1.Sa2.2a</a:t>
                      </a:r>
                      <a:endParaRPr sz="800" b="0" u="none" strike="noStrike" kern="1200" cap="none">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dirty="0">
                          <a:solidFill>
                            <a:schemeClr val="tx1"/>
                          </a:solidFill>
                          <a:latin typeface="+mn-lt"/>
                          <a:ea typeface="+mn-ea"/>
                          <a:cs typeface="+mn-cs"/>
                          <a:sym typeface="Calibri"/>
                        </a:rPr>
                        <a:t>Recognize local emergency alert systems.</a:t>
                      </a:r>
                      <a:endParaRPr sz="800" b="0"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7" name="Slide Number Placeholder 16">
            <a:extLst>
              <a:ext uri="{FF2B5EF4-FFF2-40B4-BE49-F238E27FC236}">
                <a16:creationId xmlns:a16="http://schemas.microsoft.com/office/drawing/2014/main" id="{C10534B3-AF40-82C1-86A5-334918DC4F1A}"/>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39</a:t>
            </a:fld>
            <a:endParaRPr lang="en-US"/>
          </a:p>
        </p:txBody>
      </p:sp>
    </p:spTree>
    <p:extLst>
      <p:ext uri="{BB962C8B-B14F-4D97-AF65-F5344CB8AC3E}">
        <p14:creationId xmlns:p14="http://schemas.microsoft.com/office/powerpoint/2010/main" val="1577694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14"/>
        <p:cNvGrpSpPr/>
        <p:nvPr/>
      </p:nvGrpSpPr>
      <p:grpSpPr>
        <a:xfrm>
          <a:off x="0" y="0"/>
          <a:ext cx="0" cy="0"/>
          <a:chOff x="0" y="0"/>
          <a:chExt cx="0" cy="0"/>
        </a:xfrm>
      </p:grpSpPr>
      <p:sp>
        <p:nvSpPr>
          <p:cNvPr id="115" name="Google Shape;115;p4"/>
          <p:cNvSpPr txBox="1">
            <a:spLocks noGrp="1"/>
          </p:cNvSpPr>
          <p:nvPr>
            <p:ph type="title"/>
          </p:nvPr>
        </p:nvSpPr>
        <p:spPr>
          <a:xfrm>
            <a:off x="159300" y="598600"/>
            <a:ext cx="8775300" cy="413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Teaching Steps - Page 1</a:t>
            </a:r>
            <a:endParaRPr sz="1800" b="1" dirty="0">
              <a:solidFill>
                <a:schemeClr val="dk1"/>
              </a:solidFill>
            </a:endParaRPr>
          </a:p>
        </p:txBody>
      </p:sp>
      <p:sp>
        <p:nvSpPr>
          <p:cNvPr id="116" name="Google Shape;116;p4"/>
          <p:cNvSpPr txBox="1">
            <a:spLocks noGrp="1"/>
          </p:cNvSpPr>
          <p:nvPr>
            <p:ph type="body" idx="1"/>
          </p:nvPr>
        </p:nvSpPr>
        <p:spPr>
          <a:xfrm>
            <a:off x="159300" y="1013831"/>
            <a:ext cx="8775300" cy="3315960"/>
          </a:xfrm>
          <a:prstGeom prst="rect">
            <a:avLst/>
          </a:prstGeom>
          <a:noFill/>
          <a:ln>
            <a:noFill/>
          </a:ln>
        </p:spPr>
        <p:txBody>
          <a:bodyPr spcFirstLastPara="1" wrap="square" lIns="91425" tIns="91425" rIns="91425" bIns="91425" anchor="t" anchorCtr="0">
            <a:noAutofit/>
          </a:bodyPr>
          <a:lstStyle/>
          <a:p>
            <a:pPr indent="-304800">
              <a:buSzPts val="1200"/>
              <a:buFont typeface="Arial" panose="020B0604020202020204" pitchFamily="34" charset="0"/>
              <a:buAutoNum type="arabicPeriod"/>
            </a:pPr>
            <a:r>
              <a:rPr lang="en-US" sz="1200" u="sng" dirty="0"/>
              <a:t>SLIDE 12</a:t>
            </a:r>
            <a:r>
              <a:rPr lang="en" sz="1200" dirty="0"/>
              <a:t>: </a:t>
            </a:r>
            <a:r>
              <a:rPr lang="en-US" sz="1200" dirty="0"/>
              <a:t>Tell students that today we are practicing DROP, COVER, and HOLD ON to stay safe if we feel shaking or get an earthquake early warning alert. </a:t>
            </a:r>
            <a:r>
              <a:rPr lang="en-US" sz="12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We</a:t>
            </a:r>
            <a:r>
              <a:rPr lang="en-US" sz="1200" dirty="0"/>
              <a:t> will also calculate how much water our family may need </a:t>
            </a:r>
            <a:r>
              <a:rPr lang="en-US" sz="12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if there is an earthquake</a:t>
            </a:r>
            <a:r>
              <a:rPr lang="en-US" sz="1200" dirty="0"/>
              <a:t> or other emergency so that we can continue to stay safe.</a:t>
            </a:r>
            <a:endParaRPr sz="1200" dirty="0"/>
          </a:p>
          <a:p>
            <a:pPr marL="774700" lvl="0" indent="-228600" algn="l" rtl="0">
              <a:lnSpc>
                <a:spcPct val="90000"/>
              </a:lnSpc>
              <a:spcBef>
                <a:spcPts val="0"/>
              </a:spcBef>
              <a:spcAft>
                <a:spcPts val="0"/>
              </a:spcAft>
              <a:buSzPts val="1400"/>
              <a:buFont typeface="+mj-lt"/>
              <a:buAutoNum type="arabicPeriod"/>
            </a:pPr>
            <a:endParaRPr sz="1200" dirty="0"/>
          </a:p>
          <a:p>
            <a:pPr marL="457200" lvl="0" indent="-304800" algn="l" rtl="0">
              <a:lnSpc>
                <a:spcPct val="90000"/>
              </a:lnSpc>
              <a:spcBef>
                <a:spcPts val="0"/>
              </a:spcBef>
              <a:spcAft>
                <a:spcPts val="0"/>
              </a:spcAft>
              <a:buSzPts val="1200"/>
              <a:buAutoNum type="arabicPeriod"/>
            </a:pPr>
            <a:r>
              <a:rPr lang="en-US" sz="1200" u="sng" dirty="0"/>
              <a:t>SLIDE 13</a:t>
            </a:r>
            <a:r>
              <a:rPr lang="en" sz="1200" dirty="0"/>
              <a:t>: Ask students what other drills they’ve practiced at school. Students have probably practiced earthquake drills, shelter in place drills, and lockdowns among others. 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Tell students that our school has an earthquake early warning system that can give our school community members seconds of extra time to protect ourselves before strong shaking arrives during an earthquake.</a:t>
            </a:r>
            <a:endParaRPr sz="1200" dirty="0"/>
          </a:p>
          <a:p>
            <a:pPr marL="774700" lvl="0" indent="-228600" algn="l" rtl="0">
              <a:lnSpc>
                <a:spcPct val="90000"/>
              </a:lnSpc>
              <a:spcBef>
                <a:spcPts val="0"/>
              </a:spcBef>
              <a:spcAft>
                <a:spcPts val="0"/>
              </a:spcAft>
              <a:buSzPts val="1400"/>
              <a:buFont typeface="+mj-lt"/>
              <a:buAutoNum type="arabicPeriod"/>
            </a:pPr>
            <a:endParaRPr sz="1200" dirty="0"/>
          </a:p>
          <a:p>
            <a:pPr marL="457200" lvl="0" indent="-304800" algn="l" rtl="0">
              <a:lnSpc>
                <a:spcPct val="90000"/>
              </a:lnSpc>
              <a:spcBef>
                <a:spcPts val="0"/>
              </a:spcBef>
              <a:spcAft>
                <a:spcPts val="0"/>
              </a:spcAft>
              <a:buSzPts val="1200"/>
              <a:buAutoNum type="arabicPeriod"/>
            </a:pPr>
            <a:r>
              <a:rPr lang="en-US" sz="1200" u="sng" dirty="0"/>
              <a:t>SLIDE 14</a:t>
            </a:r>
            <a:r>
              <a:rPr lang="en-US" sz="1200" dirty="0"/>
              <a:t>: </a:t>
            </a:r>
            <a:r>
              <a:rPr lang="en-US" sz="1200" b="0" dirty="0"/>
              <a:t>Tell students that sometimes </a:t>
            </a:r>
            <a:r>
              <a:rPr lang="en-US" sz="1200" dirty="0"/>
              <a:t>drills can be scary because we don't know what to do or what is happening around us. During this lesson we will practice DROP, COVER, and HOLD ON twice. After practicing, you should feel more confident and hopefully less scared or nervous. Ask students how they feel right now thinking about earthquakes and earthquake drills. Ask them to turn to a student sitting nearby and share.  </a:t>
            </a:r>
          </a:p>
          <a:p>
            <a:pPr marL="0" lvl="0" indent="0" algn="l" rtl="0">
              <a:lnSpc>
                <a:spcPct val="100000"/>
              </a:lnSpc>
              <a:spcBef>
                <a:spcPts val="0"/>
              </a:spcBef>
              <a:spcAft>
                <a:spcPts val="0"/>
              </a:spcAft>
              <a:buSzPts val="1100"/>
              <a:buNone/>
            </a:pPr>
            <a:r>
              <a:rPr lang="en-US" sz="1050" dirty="0"/>
              <a:t> </a:t>
            </a:r>
          </a:p>
          <a:p>
            <a:pPr marL="0" lvl="0" indent="0" algn="l" rtl="0">
              <a:lnSpc>
                <a:spcPct val="90000"/>
              </a:lnSpc>
              <a:spcBef>
                <a:spcPts val="0"/>
              </a:spcBef>
              <a:spcAft>
                <a:spcPts val="0"/>
              </a:spcAft>
              <a:buSzPts val="1400"/>
              <a:buNone/>
            </a:pPr>
            <a:endParaRPr sz="1200" dirty="0"/>
          </a:p>
        </p:txBody>
      </p:sp>
      <p:sp>
        <p:nvSpPr>
          <p:cNvPr id="2" name="Google Shape;100;p2">
            <a:extLst>
              <a:ext uri="{FF2B5EF4-FFF2-40B4-BE49-F238E27FC236}">
                <a16:creationId xmlns:a16="http://schemas.microsoft.com/office/drawing/2014/main" id="{9872C213-E855-4DBB-8C55-6E695A594DE3}"/>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a:t>
            </a:fld>
            <a:endParaRPr sz="900">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48"/>
        <p:cNvGrpSpPr/>
        <p:nvPr/>
      </p:nvGrpSpPr>
      <p:grpSpPr>
        <a:xfrm>
          <a:off x="0" y="0"/>
          <a:ext cx="0" cy="0"/>
          <a:chOff x="0" y="0"/>
          <a:chExt cx="0" cy="0"/>
        </a:xfrm>
      </p:grpSpPr>
      <p:sp>
        <p:nvSpPr>
          <p:cNvPr id="449" name="Google Shape;449;p36"/>
          <p:cNvSpPr txBox="1">
            <a:spLocks noGrp="1"/>
          </p:cNvSpPr>
          <p:nvPr>
            <p:ph type="title"/>
          </p:nvPr>
        </p:nvSpPr>
        <p:spPr>
          <a:xfrm>
            <a:off x="311700" y="614600"/>
            <a:ext cx="8330100" cy="347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b="1" dirty="0">
                <a:solidFill>
                  <a:schemeClr val="dk1"/>
                </a:solidFill>
              </a:rPr>
              <a:t>Content Standards: 3rd Grade</a:t>
            </a:r>
            <a:endParaRPr b="1" dirty="0">
              <a:solidFill>
                <a:schemeClr val="dk1"/>
              </a:solidFill>
            </a:endParaRPr>
          </a:p>
        </p:txBody>
      </p:sp>
      <p:graphicFrame>
        <p:nvGraphicFramePr>
          <p:cNvPr id="450" name="Google Shape;450;p36"/>
          <p:cNvGraphicFramePr/>
          <p:nvPr>
            <p:extLst>
              <p:ext uri="{D42A27DB-BD31-4B8C-83A1-F6EECF244321}">
                <p14:modId xmlns:p14="http://schemas.microsoft.com/office/powerpoint/2010/main" val="1181618145"/>
              </p:ext>
            </p:extLst>
          </p:nvPr>
        </p:nvGraphicFramePr>
        <p:xfrm>
          <a:off x="311700" y="1101575"/>
          <a:ext cx="8520601" cy="2974120"/>
        </p:xfrm>
        <a:graphic>
          <a:graphicData uri="http://schemas.openxmlformats.org/drawingml/2006/table">
            <a:tbl>
              <a:tblPr>
                <a:noFill/>
              </a:tblPr>
              <a:tblGrid>
                <a:gridCol w="824516">
                  <a:extLst>
                    <a:ext uri="{9D8B030D-6E8A-4147-A177-3AD203B41FA5}">
                      <a16:colId xmlns:a16="http://schemas.microsoft.com/office/drawing/2014/main" val="20000"/>
                    </a:ext>
                  </a:extLst>
                </a:gridCol>
                <a:gridCol w="824516">
                  <a:extLst>
                    <a:ext uri="{9D8B030D-6E8A-4147-A177-3AD203B41FA5}">
                      <a16:colId xmlns:a16="http://schemas.microsoft.com/office/drawing/2014/main" val="111725970"/>
                    </a:ext>
                  </a:extLst>
                </a:gridCol>
                <a:gridCol w="1107748">
                  <a:extLst>
                    <a:ext uri="{9D8B030D-6E8A-4147-A177-3AD203B41FA5}">
                      <a16:colId xmlns:a16="http://schemas.microsoft.com/office/drawing/2014/main" val="20001"/>
                    </a:ext>
                  </a:extLst>
                </a:gridCol>
                <a:gridCol w="5763821">
                  <a:extLst>
                    <a:ext uri="{9D8B030D-6E8A-4147-A177-3AD203B41FA5}">
                      <a16:colId xmlns:a16="http://schemas.microsoft.com/office/drawing/2014/main" val="20002"/>
                    </a:ext>
                  </a:extLst>
                </a:gridCol>
              </a:tblGrid>
              <a:tr h="527720">
                <a:tc>
                  <a:txBody>
                    <a:bodyPr/>
                    <a:lstStyle/>
                    <a:p>
                      <a:pPr marL="0" marR="0" lvl="0" indent="0" algn="l" rtl="0">
                        <a:spcBef>
                          <a:spcPts val="0"/>
                        </a:spcBef>
                        <a:spcAft>
                          <a:spcPts val="0"/>
                        </a:spcAft>
                        <a:buClr>
                          <a:schemeClr val="dk1"/>
                        </a:buClr>
                        <a:buSzPts val="1100"/>
                        <a:buFont typeface="Arial"/>
                        <a:buNone/>
                      </a:pPr>
                      <a:r>
                        <a:rPr lang="en-US" sz="800" b="1" u="none" strike="noStrike" cap="none" dirty="0"/>
                        <a:t>Common Core Mathematics</a:t>
                      </a:r>
                      <a:endParaRPr sz="800" b="1" u="none" strike="noStrike" cap="none" dirty="0"/>
                    </a:p>
                  </a:txBody>
                  <a:tcPr marL="91425" marR="91425" marT="91425" marB="0">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defTabSz="685800" rtl="0" eaLnBrk="1" fontAlgn="auto" latinLnBrk="0" hangingPunct="1">
                        <a:lnSpc>
                          <a:spcPct val="100000"/>
                        </a:lnSpc>
                        <a:spcBef>
                          <a:spcPts val="0"/>
                        </a:spcBef>
                        <a:spcAft>
                          <a:spcPts val="0"/>
                        </a:spcAft>
                        <a:buClr>
                          <a:schemeClr val="dk1"/>
                        </a:buClr>
                        <a:buSzPts val="1100"/>
                        <a:buFont typeface="Arial"/>
                        <a:buNone/>
                        <a:tabLst/>
                        <a:defRPr/>
                      </a:pPr>
                      <a:r>
                        <a:rPr lang="en-US" sz="800" dirty="0">
                          <a:latin typeface="+mn-lt"/>
                          <a:ea typeface="Calibri"/>
                          <a:cs typeface="Calibri"/>
                          <a:sym typeface="Calibri"/>
                        </a:rPr>
                        <a:t>CA, OR, WA</a:t>
                      </a:r>
                    </a:p>
                    <a:p>
                      <a:pPr marL="0" marR="0" lvl="0" indent="0" algn="l" rtl="0">
                        <a:spcBef>
                          <a:spcPts val="0"/>
                        </a:spcBef>
                        <a:spcAft>
                          <a:spcPts val="0"/>
                        </a:spcAft>
                        <a:buClr>
                          <a:schemeClr val="dk1"/>
                        </a:buClr>
                        <a:buSzPts val="1100"/>
                        <a:buFont typeface="Arial"/>
                        <a:buNone/>
                      </a:pPr>
                      <a:endParaRPr sz="800" b="1" u="none" strike="noStrike" cap="none" dirty="0"/>
                    </a:p>
                  </a:txBody>
                  <a:tcPr marL="91425" marR="91425" marT="91425" marB="0">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l" defTabSz="685800" rtl="0" eaLnBrk="1" fontAlgn="auto" latinLnBrk="0" hangingPunct="1">
                        <a:lnSpc>
                          <a:spcPct val="100000"/>
                        </a:lnSpc>
                        <a:spcBef>
                          <a:spcPts val="0"/>
                        </a:spcBef>
                        <a:spcAft>
                          <a:spcPts val="0"/>
                        </a:spcAft>
                        <a:buClr>
                          <a:schemeClr val="dk1"/>
                        </a:buClr>
                        <a:buSzPts val="1000"/>
                        <a:buFont typeface="Arial"/>
                        <a:buNone/>
                        <a:tabLst/>
                        <a:defRPr/>
                      </a:pPr>
                      <a:r>
                        <a:rPr lang="en-US" sz="800" b="0" i="0" u="none" strike="noStrike" kern="1200" dirty="0">
                          <a:solidFill>
                            <a:schemeClr val="tx1"/>
                          </a:solidFill>
                          <a:effectLst/>
                          <a:latin typeface="+mn-lt"/>
                          <a:ea typeface="+mn-ea"/>
                          <a:cs typeface="+mn-cs"/>
                        </a:rPr>
                        <a:t>CCSS.Math.Content.3.OA.A.3</a:t>
                      </a:r>
                      <a:endParaRPr lang="en-US" sz="200" b="0" dirty="0">
                        <a:effectLst/>
                      </a:endParaRPr>
                    </a:p>
                  </a:txBody>
                  <a:tcPr marL="91425" marR="91425" marT="91425" marB="0">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rtl="0"/>
                      <a:r>
                        <a:rPr lang="en-US" sz="800" u="none" strike="noStrike" kern="1200" cap="none" dirty="0">
                          <a:solidFill>
                            <a:schemeClr val="tx1"/>
                          </a:solidFill>
                          <a:latin typeface="+mn-lt"/>
                          <a:ea typeface="+mn-ea"/>
                          <a:cs typeface="+mn-cs"/>
                        </a:rPr>
                        <a:t>Use multiplication and division within 100 to solve word problems in situations involving equal groups, arrays, and measurement quantities, e.g., by using drawings and equations with a symbol for the unknown number to represent the problem.</a:t>
                      </a:r>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3271858657"/>
                  </a:ext>
                </a:extLst>
              </a:tr>
              <a:tr h="452175">
                <a:tc rowSpan="2">
                  <a:txBody>
                    <a:bodyPr/>
                    <a:lstStyle/>
                    <a:p>
                      <a:pPr marL="0" marR="0" lvl="0" indent="0" algn="l" rtl="0">
                        <a:spcBef>
                          <a:spcPts val="0"/>
                        </a:spcBef>
                        <a:spcAft>
                          <a:spcPts val="0"/>
                        </a:spcAft>
                        <a:buClr>
                          <a:schemeClr val="dk1"/>
                        </a:buClr>
                        <a:buSzPts val="1100"/>
                        <a:buFont typeface="Arial"/>
                        <a:buNone/>
                      </a:pPr>
                      <a:r>
                        <a:rPr lang="en" sz="800" b="1" u="none" strike="noStrike" cap="none" dirty="0"/>
                        <a:t>Speaking &amp; Listening</a:t>
                      </a:r>
                      <a:endParaRPr sz="800" b="1" u="none" strike="noStrike" cap="none" dirty="0"/>
                    </a:p>
                  </a:txBody>
                  <a:tcPr marL="91425" marR="91425" marT="91425" marB="0">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rowSpan="2">
                  <a:txBody>
                    <a:bodyPr/>
                    <a:lstStyle/>
                    <a:p>
                      <a:pPr marL="0" marR="0" lvl="0" indent="0" algn="l" defTabSz="685800" rtl="0" eaLnBrk="1" fontAlgn="auto" latinLnBrk="0" hangingPunct="1">
                        <a:lnSpc>
                          <a:spcPct val="100000"/>
                        </a:lnSpc>
                        <a:spcBef>
                          <a:spcPts val="0"/>
                        </a:spcBef>
                        <a:spcAft>
                          <a:spcPts val="0"/>
                        </a:spcAft>
                        <a:buClr>
                          <a:schemeClr val="dk1"/>
                        </a:buClr>
                        <a:buSzPts val="1100"/>
                        <a:buFont typeface="Arial"/>
                        <a:buNone/>
                        <a:tabLst/>
                        <a:defRPr/>
                      </a:pPr>
                      <a:r>
                        <a:rPr lang="en-US" sz="800" dirty="0">
                          <a:latin typeface="+mn-lt"/>
                          <a:ea typeface="Calibri"/>
                          <a:cs typeface="Calibri"/>
                          <a:sym typeface="Calibri"/>
                        </a:rPr>
                        <a:t>CA, OR, WA</a:t>
                      </a:r>
                    </a:p>
                    <a:p>
                      <a:pPr marL="0" marR="0" lvl="0" indent="0" algn="l" rtl="0">
                        <a:spcBef>
                          <a:spcPts val="0"/>
                        </a:spcBef>
                        <a:spcAft>
                          <a:spcPts val="0"/>
                        </a:spcAft>
                        <a:buClr>
                          <a:schemeClr val="dk1"/>
                        </a:buClr>
                        <a:buSzPts val="1100"/>
                        <a:buFont typeface="Arial"/>
                        <a:buNone/>
                      </a:pPr>
                      <a:endParaRPr sz="800" b="1" u="none" strike="noStrike" cap="none" dirty="0"/>
                    </a:p>
                  </a:txBody>
                  <a:tcPr marL="91425" marR="91425" marT="91425" marB="0">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000"/>
                        <a:buFont typeface="Arial"/>
                        <a:buNone/>
                      </a:pPr>
                      <a:r>
                        <a:rPr lang="en" sz="800" u="none" strike="noStrike" cap="none">
                          <a:solidFill>
                            <a:schemeClr val="dk1"/>
                          </a:solidFill>
                        </a:rPr>
                        <a:t>CCSS.ELA-LITERACY.SL.3.1</a:t>
                      </a:r>
                      <a:endParaRPr sz="800" u="none" strike="noStrike" cap="none"/>
                    </a:p>
                  </a:txBody>
                  <a:tcPr marL="91425" marR="91425" marT="91425" marB="0">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900"/>
                        <a:buFont typeface="Arial"/>
                        <a:buNone/>
                      </a:pPr>
                      <a:r>
                        <a:rPr lang="en" sz="800" u="none" strike="noStrike" cap="none" dirty="0">
                          <a:solidFill>
                            <a:schemeClr val="dk1"/>
                          </a:solidFill>
                        </a:rPr>
                        <a:t>Engage effectively in a range of collaborative discussions (one-on-one, in groups, and teacher-led) with diverse partners on Grade 3 topics and texts, building on others' ideas and expressing their own clearly.</a:t>
                      </a:r>
                      <a:endParaRPr sz="800" u="none" strike="noStrike" cap="none" dirty="0"/>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18675">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Clr>
                          <a:schemeClr val="dk1"/>
                        </a:buClr>
                        <a:buSzPts val="1000"/>
                        <a:buFont typeface="Arial"/>
                        <a:buNone/>
                      </a:pPr>
                      <a:r>
                        <a:rPr lang="en" sz="800" u="none" strike="noStrike" cap="none" dirty="0">
                          <a:solidFill>
                            <a:schemeClr val="dk1"/>
                          </a:solidFill>
                        </a:rPr>
                        <a:t>CCSS.ELA-LITERACY.SL.3.3</a:t>
                      </a:r>
                      <a:endParaRPr sz="800" u="none" strike="noStrike" cap="none" dirty="0"/>
                    </a:p>
                  </a:txBody>
                  <a:tcPr marL="91425" marR="91425" marT="914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900"/>
                        <a:buFont typeface="Arial"/>
                        <a:buNone/>
                      </a:pPr>
                      <a:r>
                        <a:rPr lang="en" sz="800" u="none" strike="noStrike" cap="none" dirty="0">
                          <a:solidFill>
                            <a:schemeClr val="dk1"/>
                          </a:solidFill>
                        </a:rPr>
                        <a:t>Ask and answer questions about information from a speaker, offering appropriate elaboration and detail.</a:t>
                      </a:r>
                      <a:endParaRPr sz="800" u="none" strike="noStrike" cap="none" dirty="0"/>
                    </a:p>
                    <a:p>
                      <a:pPr marL="0" marR="0" lvl="0" indent="0" algn="l" rtl="0">
                        <a:spcBef>
                          <a:spcPts val="0"/>
                        </a:spcBef>
                        <a:spcAft>
                          <a:spcPts val="0"/>
                        </a:spcAft>
                        <a:buClr>
                          <a:schemeClr val="dk1"/>
                        </a:buClr>
                        <a:buSzPts val="900"/>
                        <a:buFont typeface="Arial"/>
                        <a:buNone/>
                      </a:pPr>
                      <a:endParaRPr sz="800" u="none" strike="noStrike" cap="none" dirty="0"/>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82000">
                <a:tc rowSpan="2">
                  <a:txBody>
                    <a:bodyPr/>
                    <a:lstStyle/>
                    <a:p>
                      <a:pPr marL="0" marR="0" lvl="0" indent="0" algn="l" rtl="0">
                        <a:spcBef>
                          <a:spcPts val="0"/>
                        </a:spcBef>
                        <a:spcAft>
                          <a:spcPts val="0"/>
                        </a:spcAft>
                        <a:buClr>
                          <a:schemeClr val="dk1"/>
                        </a:buClr>
                        <a:buSzPts val="1100"/>
                        <a:buFont typeface="Arial"/>
                        <a:buNone/>
                      </a:pPr>
                      <a:r>
                        <a:rPr lang="en" sz="800" b="1" u="none" strike="noStrike" cap="none" dirty="0"/>
                        <a:t>Health </a:t>
                      </a:r>
                      <a:endParaRPr sz="800" b="1" u="none" strike="noStrike" cap="none" dirty="0"/>
                    </a:p>
                  </a:txBody>
                  <a:tcPr marL="91425" marR="91425" marT="91425" marB="0">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rowSpan="2">
                  <a:txBody>
                    <a:bodyPr/>
                    <a:lstStyle/>
                    <a:p>
                      <a:pPr marL="0" marR="0" lvl="0" indent="0" algn="l" rtl="0">
                        <a:spcBef>
                          <a:spcPts val="0"/>
                        </a:spcBef>
                        <a:spcAft>
                          <a:spcPts val="0"/>
                        </a:spcAft>
                        <a:buClr>
                          <a:schemeClr val="dk1"/>
                        </a:buClr>
                        <a:buSzPts val="1100"/>
                        <a:buFont typeface="Arial"/>
                        <a:buNone/>
                      </a:pPr>
                      <a:r>
                        <a:rPr lang="en-US" sz="800" b="0" u="none" strike="noStrike" cap="none" dirty="0"/>
                        <a:t>OR</a:t>
                      </a:r>
                      <a:endParaRPr sz="800" b="0" u="none" strike="noStrike" cap="none" dirty="0"/>
                    </a:p>
                  </a:txBody>
                  <a:tcPr marL="91425" marR="91425" marT="91425" marB="0">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100"/>
                        <a:buFont typeface="Arial"/>
                        <a:buNone/>
                      </a:pPr>
                      <a:r>
                        <a:rPr lang="en" sz="800" u="none" strike="noStrike" cap="none">
                          <a:solidFill>
                            <a:schemeClr val="dk1"/>
                          </a:solidFill>
                        </a:rPr>
                        <a:t>3.SFA.4 </a:t>
                      </a:r>
                      <a:endParaRPr sz="800" u="none" strike="noStrike" cap="none"/>
                    </a:p>
                  </a:txBody>
                  <a:tcPr marL="91425" marR="91425" marT="91425" marB="0">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100"/>
                        <a:buFont typeface="Arial"/>
                        <a:buNone/>
                      </a:pPr>
                      <a:r>
                        <a:rPr lang="en" sz="800" u="none" strike="noStrike" cap="none" dirty="0">
                          <a:solidFill>
                            <a:schemeClr val="dk1"/>
                          </a:solidFill>
                        </a:rPr>
                        <a:t>Describe how to identify and respond to emergency situations. </a:t>
                      </a:r>
                      <a:endParaRPr sz="800" u="none" strike="noStrike" cap="none" dirty="0">
                        <a:solidFill>
                          <a:schemeClr val="dk1"/>
                        </a:solidFill>
                      </a:endParaRPr>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05650">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Clr>
                          <a:schemeClr val="dk1"/>
                        </a:buClr>
                        <a:buSzPts val="1000"/>
                        <a:buFont typeface="Arial"/>
                        <a:buNone/>
                      </a:pPr>
                      <a:r>
                        <a:rPr lang="en" sz="800" u="none" strike="noStrike" cap="none">
                          <a:solidFill>
                            <a:schemeClr val="dk1"/>
                          </a:solidFill>
                        </a:rPr>
                        <a:t>3.SFA.5 </a:t>
                      </a:r>
                      <a:endParaRPr sz="800" u="none" strike="noStrike" cap="none"/>
                    </a:p>
                  </a:txBody>
                  <a:tcPr marL="91425" marR="91425" marT="914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100"/>
                        <a:buFont typeface="Arial"/>
                        <a:buNone/>
                      </a:pPr>
                      <a:r>
                        <a:rPr lang="en" sz="800" u="none" strike="noStrike" cap="none" dirty="0">
                          <a:solidFill>
                            <a:schemeClr val="dk1"/>
                          </a:solidFill>
                        </a:rPr>
                        <a:t>Describe safety procedures for responding to natural disasters.</a:t>
                      </a:r>
                      <a:endParaRPr sz="800" u="none" strike="noStrike" cap="none" dirty="0">
                        <a:solidFill>
                          <a:schemeClr val="dk1"/>
                        </a:solidFill>
                      </a:endParaRPr>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17475">
                <a:tc rowSpan="3">
                  <a:txBody>
                    <a:bodyPr/>
                    <a:lstStyle/>
                    <a:p>
                      <a:pPr marL="0" marR="0" lvl="0" indent="0" algn="l" rtl="0">
                        <a:spcBef>
                          <a:spcPts val="0"/>
                        </a:spcBef>
                        <a:spcAft>
                          <a:spcPts val="0"/>
                        </a:spcAft>
                        <a:buClr>
                          <a:schemeClr val="dk1"/>
                        </a:buClr>
                        <a:buSzPts val="1100"/>
                        <a:buFont typeface="Arial"/>
                        <a:buNone/>
                      </a:pPr>
                      <a:r>
                        <a:rPr lang="en" sz="800" b="1" u="none" strike="noStrike" cap="none" dirty="0"/>
                        <a:t>Health </a:t>
                      </a:r>
                      <a:endParaRPr sz="800" b="1" u="none" strike="noStrike" cap="none" dirty="0"/>
                    </a:p>
                  </a:txBody>
                  <a:tcPr marL="91425" marR="91425" marT="914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rowSpan="3">
                  <a:txBody>
                    <a:bodyPr/>
                    <a:lstStyle/>
                    <a:p>
                      <a:pPr marL="0" marR="0" lvl="0" indent="0" algn="l" rtl="0">
                        <a:spcBef>
                          <a:spcPts val="0"/>
                        </a:spcBef>
                        <a:spcAft>
                          <a:spcPts val="0"/>
                        </a:spcAft>
                        <a:buClr>
                          <a:schemeClr val="dk1"/>
                        </a:buClr>
                        <a:buSzPts val="1100"/>
                        <a:buFont typeface="Arial"/>
                        <a:buNone/>
                      </a:pPr>
                      <a:r>
                        <a:rPr lang="en-US" sz="800" b="0" u="none" strike="noStrike" cap="none" dirty="0"/>
                        <a:t>WA</a:t>
                      </a:r>
                      <a:endParaRPr sz="800" b="0" u="none" strike="noStrike" cap="none" dirty="0"/>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100"/>
                        <a:buFont typeface="Arial"/>
                        <a:buNone/>
                      </a:pPr>
                      <a:r>
                        <a:rPr lang="en" sz="800" u="none" strike="noStrike" cap="none">
                          <a:solidFill>
                            <a:schemeClr val="dk1"/>
                          </a:solidFill>
                        </a:rPr>
                        <a:t>H1.Sa1.3a </a:t>
                      </a:r>
                      <a:endParaRPr sz="800" u="none" strike="noStrike" cap="none">
                        <a:solidFill>
                          <a:schemeClr val="dk1"/>
                        </a:solidFill>
                      </a:endParaRPr>
                    </a:p>
                  </a:txBody>
                  <a:tcPr marL="91425" marR="91425" marT="914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900"/>
                        <a:buFont typeface="Arial"/>
                        <a:buNone/>
                      </a:pPr>
                      <a:r>
                        <a:rPr lang="en" sz="800" u="none" strike="noStrike" cap="none" dirty="0">
                          <a:solidFill>
                            <a:schemeClr val="dk1"/>
                          </a:solidFill>
                        </a:rPr>
                        <a:t>Identify ways to prevent injuries at home, at school, and in the community. </a:t>
                      </a:r>
                      <a:endParaRPr sz="800" u="none" strike="noStrike" cap="none" dirty="0">
                        <a:solidFill>
                          <a:schemeClr val="dk1"/>
                        </a:solidFill>
                      </a:endParaRPr>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93825">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Clr>
                          <a:schemeClr val="dk1"/>
                        </a:buClr>
                        <a:buSzPts val="1100"/>
                        <a:buFont typeface="Arial"/>
                        <a:buNone/>
                      </a:pPr>
                      <a:r>
                        <a:rPr lang="en" sz="800" u="none" strike="noStrike" cap="none">
                          <a:solidFill>
                            <a:schemeClr val="dk1"/>
                          </a:solidFill>
                        </a:rPr>
                        <a:t>H1.Sa1.3b</a:t>
                      </a:r>
                      <a:endParaRPr sz="800" u="none" strike="noStrike" cap="none">
                        <a:solidFill>
                          <a:schemeClr val="dk1"/>
                        </a:solidFill>
                      </a:endParaRPr>
                    </a:p>
                  </a:txBody>
                  <a:tcPr marL="91425" marR="91425" marT="914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100"/>
                        <a:buFont typeface="Arial"/>
                        <a:buNone/>
                      </a:pPr>
                      <a:r>
                        <a:rPr lang="en" sz="800" u="none" strike="noStrike" cap="none" dirty="0">
                          <a:solidFill>
                            <a:schemeClr val="dk1"/>
                          </a:solidFill>
                        </a:rPr>
                        <a:t>Create emergency, fire, and safety plans for home.</a:t>
                      </a:r>
                      <a:endParaRPr sz="800" u="none" strike="noStrike" cap="none" dirty="0">
                        <a:solidFill>
                          <a:schemeClr val="dk1"/>
                        </a:solidFill>
                      </a:endParaRPr>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376600">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Clr>
                          <a:schemeClr val="dk1"/>
                        </a:buClr>
                        <a:buSzPts val="1100"/>
                        <a:buFont typeface="Arial"/>
                        <a:buNone/>
                      </a:pPr>
                      <a:r>
                        <a:rPr lang="en" sz="800" u="none" strike="noStrike" cap="none">
                          <a:solidFill>
                            <a:schemeClr val="dk1"/>
                          </a:solidFill>
                        </a:rPr>
                        <a:t>H1.Sa2.3a</a:t>
                      </a:r>
                      <a:endParaRPr sz="800" u="none" strike="noStrike" cap="none">
                        <a:solidFill>
                          <a:schemeClr val="dk1"/>
                        </a:solidFill>
                      </a:endParaRPr>
                    </a:p>
                  </a:txBody>
                  <a:tcPr marL="91425" marR="91425" marT="914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900"/>
                        <a:buFont typeface="Arial"/>
                        <a:buNone/>
                      </a:pPr>
                      <a:r>
                        <a:rPr lang="en" sz="800" u="none" strike="noStrike" cap="none" dirty="0">
                          <a:solidFill>
                            <a:schemeClr val="dk1"/>
                          </a:solidFill>
                        </a:rPr>
                        <a:t>Describe safety rules to follow in a disaster. </a:t>
                      </a:r>
                      <a:endParaRPr sz="800" u="none" strike="noStrike" cap="none" dirty="0">
                        <a:solidFill>
                          <a:schemeClr val="dk1"/>
                        </a:solidFill>
                      </a:endParaRPr>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 name="Google Shape;100;p2">
            <a:extLst>
              <a:ext uri="{FF2B5EF4-FFF2-40B4-BE49-F238E27FC236}">
                <a16:creationId xmlns:a16="http://schemas.microsoft.com/office/drawing/2014/main" id="{453BAFB6-61F4-082A-1962-5B1138644BD5}"/>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40</a:t>
            </a:fld>
            <a:endParaRPr sz="900">
              <a:solidFill>
                <a:schemeClr val="dk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30E449C-3AFB-AB21-C634-C178EFC5AD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045CAF-DF6E-C8F7-E219-C70B126C38F2}"/>
              </a:ext>
            </a:extLst>
          </p:cNvPr>
          <p:cNvSpPr>
            <a:spLocks noGrp="1"/>
          </p:cNvSpPr>
          <p:nvPr>
            <p:ph type="title"/>
          </p:nvPr>
        </p:nvSpPr>
        <p:spPr/>
        <p:txBody>
          <a:bodyPr/>
          <a:lstStyle/>
          <a:p>
            <a:r>
              <a:rPr lang="en-US" dirty="0"/>
              <a:t>Content Standards: 2nd – 3rd Grade</a:t>
            </a:r>
            <a:endParaRPr lang="en-US" dirty="0">
              <a:solidFill>
                <a:schemeClr val="tx1"/>
              </a:solidFill>
            </a:endParaRPr>
          </a:p>
        </p:txBody>
      </p:sp>
      <p:graphicFrame>
        <p:nvGraphicFramePr>
          <p:cNvPr id="3" name="Google Shape;369;p46">
            <a:extLst>
              <a:ext uri="{FF2B5EF4-FFF2-40B4-BE49-F238E27FC236}">
                <a16:creationId xmlns:a16="http://schemas.microsoft.com/office/drawing/2014/main" id="{9693EA88-DEA1-CC07-8593-D207F766FB64}"/>
              </a:ext>
            </a:extLst>
          </p:cNvPr>
          <p:cNvGraphicFramePr/>
          <p:nvPr>
            <p:extLst>
              <p:ext uri="{D42A27DB-BD31-4B8C-83A1-F6EECF244321}">
                <p14:modId xmlns:p14="http://schemas.microsoft.com/office/powerpoint/2010/main" val="2190712964"/>
              </p:ext>
            </p:extLst>
          </p:nvPr>
        </p:nvGraphicFramePr>
        <p:xfrm>
          <a:off x="312963" y="1103934"/>
          <a:ext cx="8444889" cy="3376626"/>
        </p:xfrm>
        <a:graphic>
          <a:graphicData uri="http://schemas.openxmlformats.org/drawingml/2006/table">
            <a:tbl>
              <a:tblPr>
                <a:noFill/>
              </a:tblPr>
              <a:tblGrid>
                <a:gridCol w="749604">
                  <a:extLst>
                    <a:ext uri="{9D8B030D-6E8A-4147-A177-3AD203B41FA5}">
                      <a16:colId xmlns:a16="http://schemas.microsoft.com/office/drawing/2014/main" val="20000"/>
                    </a:ext>
                  </a:extLst>
                </a:gridCol>
                <a:gridCol w="600454">
                  <a:extLst>
                    <a:ext uri="{9D8B030D-6E8A-4147-A177-3AD203B41FA5}">
                      <a16:colId xmlns:a16="http://schemas.microsoft.com/office/drawing/2014/main" val="20001"/>
                    </a:ext>
                  </a:extLst>
                </a:gridCol>
                <a:gridCol w="1369057">
                  <a:extLst>
                    <a:ext uri="{9D8B030D-6E8A-4147-A177-3AD203B41FA5}">
                      <a16:colId xmlns:a16="http://schemas.microsoft.com/office/drawing/2014/main" val="20002"/>
                    </a:ext>
                  </a:extLst>
                </a:gridCol>
                <a:gridCol w="3353738">
                  <a:extLst>
                    <a:ext uri="{9D8B030D-6E8A-4147-A177-3AD203B41FA5}">
                      <a16:colId xmlns:a16="http://schemas.microsoft.com/office/drawing/2014/main" val="20003"/>
                    </a:ext>
                  </a:extLst>
                </a:gridCol>
                <a:gridCol w="2372036">
                  <a:extLst>
                    <a:ext uri="{9D8B030D-6E8A-4147-A177-3AD203B41FA5}">
                      <a16:colId xmlns:a16="http://schemas.microsoft.com/office/drawing/2014/main" val="20004"/>
                    </a:ext>
                  </a:extLst>
                </a:gridCol>
              </a:tblGrid>
              <a:tr h="251460">
                <a:tc rowSpan="4">
                  <a:txBody>
                    <a:bodyPr/>
                    <a:lstStyle/>
                    <a:p>
                      <a:pPr marL="0" lvl="0" indent="0" algn="l" rtl="0">
                        <a:spcBef>
                          <a:spcPts val="0"/>
                        </a:spcBef>
                        <a:spcAft>
                          <a:spcPts val="0"/>
                        </a:spcAft>
                        <a:buNone/>
                      </a:pPr>
                      <a:r>
                        <a:rPr lang="en" sz="800" b="1" dirty="0">
                          <a:latin typeface="+mn-lt"/>
                          <a:ea typeface="Calibri"/>
                          <a:cs typeface="Calibri"/>
                          <a:sym typeface="Calibri"/>
                        </a:rPr>
                        <a:t>English Language Proficiency</a:t>
                      </a:r>
                      <a:endParaRPr sz="800" b="1" dirty="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800">
                          <a:latin typeface="+mn-lt"/>
                          <a:ea typeface="Calibri"/>
                          <a:cs typeface="Calibri"/>
                          <a:sym typeface="Calibri"/>
                        </a:rPr>
                        <a:t>OR</a:t>
                      </a:r>
                      <a:endParaRPr sz="80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lvl="0" indent="0" algn="l" rtl="0">
                        <a:spcBef>
                          <a:spcPts val="0"/>
                        </a:spcBef>
                        <a:spcAft>
                          <a:spcPts val="0"/>
                        </a:spcAft>
                        <a:buNone/>
                      </a:pPr>
                      <a:r>
                        <a:rPr lang="en" sz="800" dirty="0">
                          <a:solidFill>
                            <a:schemeClr val="dk1"/>
                          </a:solidFill>
                          <a:latin typeface="+mn-lt"/>
                          <a:ea typeface="Calibri"/>
                          <a:cs typeface="Calibri"/>
                          <a:sym typeface="Calibri"/>
                        </a:rPr>
                        <a:t>An ELL can construct meaning from oral presentations and literary and informational text through grade-appropriate listening, reading, and viewing.</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5"/>
                  </a:ext>
                </a:extLst>
              </a:tr>
              <a:tr h="377190">
                <a:tc vMerge="1">
                  <a:txBody>
                    <a:bodyPr/>
                    <a:lstStyle/>
                    <a:p>
                      <a:endParaRPr lang="en-US"/>
                    </a:p>
                  </a:txBody>
                  <a:tcPr/>
                </a:tc>
                <a:tc rowSpan="2">
                  <a:txBody>
                    <a:bodyPr/>
                    <a:lstStyle/>
                    <a:p>
                      <a:pPr marL="0" lvl="0" indent="0" algn="l" rtl="0">
                        <a:spcBef>
                          <a:spcPts val="0"/>
                        </a:spcBef>
                        <a:spcAft>
                          <a:spcPts val="0"/>
                        </a:spcAft>
                        <a:buNone/>
                      </a:pPr>
                      <a:r>
                        <a:rPr lang="en" sz="800">
                          <a:latin typeface="+mn-lt"/>
                          <a:ea typeface="Calibri"/>
                          <a:cs typeface="Calibri"/>
                          <a:sym typeface="Calibri"/>
                        </a:rPr>
                        <a:t>WA</a:t>
                      </a:r>
                      <a:endParaRPr sz="80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800" dirty="0">
                          <a:solidFill>
                            <a:schemeClr val="dk1"/>
                          </a:solidFill>
                          <a:latin typeface="+mn-lt"/>
                          <a:ea typeface="Calibri"/>
                          <a:cs typeface="Calibri"/>
                          <a:sym typeface="Calibri"/>
                        </a:rPr>
                        <a:t>ELD-SI.K-3.Narrate</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Share ideas about one’s own and others’ lived experiences and previous learning</a:t>
                      </a:r>
                      <a:endParaRPr sz="800">
                        <a:solidFill>
                          <a:schemeClr val="dk1"/>
                        </a:solidFill>
                        <a:latin typeface="+mn-lt"/>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Connect stories with images and representations to add meaning</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Ask questions about what others have shared</a:t>
                      </a:r>
                      <a:endParaRPr sz="800">
                        <a:solidFill>
                          <a:schemeClr val="dk1"/>
                        </a:solidFill>
                        <a:latin typeface="+mn-lt"/>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Recount and restate ideas</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77190">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r>
                        <a:rPr lang="en" sz="800">
                          <a:solidFill>
                            <a:schemeClr val="dk1"/>
                          </a:solidFill>
                          <a:latin typeface="+mn-lt"/>
                          <a:ea typeface="Calibri"/>
                          <a:cs typeface="Calibri"/>
                          <a:sym typeface="Calibri"/>
                        </a:rPr>
                        <a:t>ELD-SI.K-3.Inform</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Describe characteristics, patterns, or behavior</a:t>
                      </a:r>
                      <a:endParaRPr sz="800">
                        <a:solidFill>
                          <a:schemeClr val="dk1"/>
                        </a:solidFill>
                        <a:latin typeface="+mn-lt"/>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Summarize information from interaction with others and from learning experiences</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Sort, clarify, and summarize ideas</a:t>
                      </a:r>
                      <a:endParaRPr sz="800">
                        <a:solidFill>
                          <a:schemeClr val="dk1"/>
                        </a:solidFill>
                        <a:latin typeface="+mn-lt"/>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Describe parts and wholes  </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131570">
                <a:tc vMerge="1">
                  <a:txBody>
                    <a:bodyPr/>
                    <a:lstStyle/>
                    <a:p>
                      <a:endParaRPr lang="en-US"/>
                    </a:p>
                  </a:txBody>
                  <a:tcPr/>
                </a:tc>
                <a:tc>
                  <a:txBody>
                    <a:bodyPr/>
                    <a:lstStyle/>
                    <a:p>
                      <a:pPr marL="0" lvl="0" indent="0" algn="l" rtl="0">
                        <a:spcBef>
                          <a:spcPts val="0"/>
                        </a:spcBef>
                        <a:spcAft>
                          <a:spcPts val="0"/>
                        </a:spcAft>
                        <a:buNone/>
                      </a:pPr>
                      <a:r>
                        <a:rPr lang="en" sz="800">
                          <a:latin typeface="+mn-lt"/>
                          <a:ea typeface="Calibri"/>
                          <a:cs typeface="Calibri"/>
                          <a:sym typeface="Calibri"/>
                        </a:rPr>
                        <a:t>CA</a:t>
                      </a:r>
                      <a:endParaRPr sz="80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800">
                          <a:solidFill>
                            <a:schemeClr val="dk1"/>
                          </a:solidFill>
                          <a:latin typeface="+mn-lt"/>
                          <a:ea typeface="Calibri"/>
                          <a:cs typeface="Calibri"/>
                          <a:sym typeface="Calibri"/>
                        </a:rPr>
                        <a:t>Bridging Proficiency Levels</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lvl="0" indent="-85725" algn="l" rtl="0">
                        <a:spcBef>
                          <a:spcPts val="0"/>
                        </a:spcBef>
                        <a:spcAft>
                          <a:spcPts val="0"/>
                        </a:spcAft>
                        <a:buClr>
                          <a:schemeClr val="dk1"/>
                        </a:buClr>
                        <a:buSzPts val="900"/>
                        <a:buFont typeface="Calibri"/>
                        <a:buAutoNum type="arabicPeriod"/>
                      </a:pPr>
                      <a:r>
                        <a:rPr lang="en" sz="800">
                          <a:solidFill>
                            <a:schemeClr val="dk1"/>
                          </a:solidFill>
                          <a:latin typeface="+mn-lt"/>
                          <a:ea typeface="Calibri"/>
                          <a:cs typeface="Calibri"/>
                          <a:sym typeface="Calibri"/>
                        </a:rPr>
                        <a:t>Exchanging information and ideas: Contribute to class, group, and partner discussions, including sustained dialogue by listening attentively, following turn-taking rules, asking relevant questions, affirming others, adding pertinent information, building on responses, and providing useful feedback.  </a:t>
                      </a:r>
                      <a:endParaRPr sz="800">
                        <a:solidFill>
                          <a:schemeClr val="dk1"/>
                        </a:solidFill>
                        <a:latin typeface="+mn-lt"/>
                        <a:ea typeface="Calibri"/>
                        <a:cs typeface="Calibri"/>
                        <a:sym typeface="Calibri"/>
                      </a:endParaRPr>
                    </a:p>
                    <a:p>
                      <a:pPr marL="57150" lvl="0" indent="-85725" algn="l" rtl="0">
                        <a:spcBef>
                          <a:spcPts val="0"/>
                        </a:spcBef>
                        <a:spcAft>
                          <a:spcPts val="0"/>
                        </a:spcAft>
                        <a:buNone/>
                      </a:pPr>
                      <a:r>
                        <a:rPr lang="en" sz="800">
                          <a:solidFill>
                            <a:schemeClr val="dk1"/>
                          </a:solidFill>
                          <a:latin typeface="+mn-lt"/>
                          <a:ea typeface="Calibri"/>
                          <a:cs typeface="Calibri"/>
                          <a:sym typeface="Calibri"/>
                        </a:rPr>
                        <a:t>3. Offering opinions: Offer opinions and negotiate with others in conversations using a variety of learned phrases (e.g., That’s a good idea, but X), as well as open responses in order to gain and/or hold the floor, provide counterarguments, elaborate on an idea, and the like. </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r>
                        <a:rPr lang="en" sz="800" dirty="0">
                          <a:solidFill>
                            <a:schemeClr val="dk1"/>
                          </a:solidFill>
                          <a:latin typeface="+mn-lt"/>
                          <a:ea typeface="Calibri"/>
                          <a:cs typeface="Calibri"/>
                          <a:sym typeface="Calibri"/>
                        </a:rPr>
                        <a:t>5. Listening actively:  Demonstrate active listening to read-alouds and oral presentations by asking and answering detailed questions, with minimal prompting and light support. </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62124">
                <a:tc rowSpan="3">
                  <a:txBody>
                    <a:bodyPr/>
                    <a:lstStyle/>
                    <a:p>
                      <a:pPr marL="0" marR="0" lvl="0" indent="0" algn="l" rtl="0">
                        <a:spcBef>
                          <a:spcPts val="0"/>
                        </a:spcBef>
                        <a:spcAft>
                          <a:spcPts val="0"/>
                        </a:spcAft>
                        <a:buClr>
                          <a:schemeClr val="dk1"/>
                        </a:buClr>
                        <a:buSzPts val="1100"/>
                        <a:buFont typeface="Arial"/>
                        <a:buNone/>
                      </a:pPr>
                      <a:r>
                        <a:rPr lang="en-US" sz="800" b="1" u="none" strike="noStrike" cap="none" dirty="0"/>
                        <a:t>Transformative Social Emotional Learning Competencies </a:t>
                      </a:r>
                      <a:endParaRPr sz="800" b="1" u="none" strike="noStrike" cap="none"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r>
                        <a:rPr lang="en-US" sz="800" u="none" strike="noStrike" kern="1200" cap="none" dirty="0">
                          <a:solidFill>
                            <a:schemeClr val="tx1"/>
                          </a:solidFill>
                          <a:latin typeface="+mn-lt"/>
                          <a:ea typeface="+mn-ea"/>
                          <a:cs typeface="+mn-cs"/>
                        </a:rPr>
                        <a:t>CA</a:t>
                      </a:r>
                    </a:p>
                    <a:p>
                      <a:endParaRPr lang="en-US" sz="800" u="none" strike="noStrike" kern="1200" cap="none" dirty="0">
                        <a:solidFill>
                          <a:schemeClr val="tx1"/>
                        </a:solidFill>
                        <a:latin typeface="+mn-lt"/>
                        <a:ea typeface="+mn-ea"/>
                        <a:cs typeface="+mn-cs"/>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
                          <a:schemeClr val="dk1"/>
                        </a:buClr>
                        <a:buSzPts val="1100"/>
                        <a:buFont typeface="Arial"/>
                        <a:buNone/>
                        <a:tabLst/>
                        <a:defRPr/>
                      </a:pPr>
                      <a:r>
                        <a:rPr lang="en-US" sz="800" u="none" strike="noStrike" kern="1200" cap="none" dirty="0">
                          <a:solidFill>
                            <a:schemeClr val="tx1"/>
                          </a:solidFill>
                          <a:latin typeface="+mn-lt"/>
                          <a:ea typeface="+mn-ea"/>
                          <a:cs typeface="+mn-cs"/>
                        </a:rPr>
                        <a:t>Self-Awareness</a:t>
                      </a: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marR="0" lvl="0" indent="-85725" algn="l" defTabSz="685800" rtl="0" eaLnBrk="1" fontAlgn="auto" latinLnBrk="0" hangingPunct="1">
                        <a:lnSpc>
                          <a:spcPct val="100000"/>
                        </a:lnSpc>
                        <a:spcBef>
                          <a:spcPts val="0"/>
                        </a:spcBef>
                        <a:spcAft>
                          <a:spcPts val="0"/>
                        </a:spcAft>
                        <a:buClrTx/>
                        <a:buSzTx/>
                        <a:buFontTx/>
                        <a:buNone/>
                        <a:tabLst/>
                        <a:defRPr/>
                      </a:pPr>
                      <a:r>
                        <a:rPr lang="en-US" sz="800" u="none" strike="noStrike" kern="1200" cap="none" dirty="0">
                          <a:solidFill>
                            <a:schemeClr val="tx1"/>
                          </a:solidFill>
                          <a:latin typeface="+mn-lt"/>
                          <a:ea typeface="+mn-ea"/>
                          <a:cs typeface="+mn-cs"/>
                        </a:rPr>
                        <a:t>Identifying one’s emotions</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6413796"/>
                  </a:ext>
                </a:extLst>
              </a:tr>
              <a:tr h="332509">
                <a:tc vMerge="1">
                  <a:txBody>
                    <a:bodyPr/>
                    <a:lstStyle/>
                    <a:p>
                      <a:pPr marL="0" marR="0" lvl="0" indent="0" algn="l" rtl="0">
                        <a:spcBef>
                          <a:spcPts val="0"/>
                        </a:spcBef>
                        <a:spcAft>
                          <a:spcPts val="0"/>
                        </a:spcAft>
                        <a:buClr>
                          <a:schemeClr val="dk1"/>
                        </a:buClr>
                        <a:buSzPts val="1100"/>
                        <a:buFont typeface="Arial"/>
                        <a:buNone/>
                      </a:pPr>
                      <a:endParaRPr sz="800" b="1" u="none" strike="noStrike" cap="none"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sz="800" u="none" strike="noStrike" kern="1200" cap="none" dirty="0">
                        <a:solidFill>
                          <a:schemeClr val="tx1"/>
                        </a:solidFill>
                        <a:latin typeface="+mn-lt"/>
                        <a:ea typeface="+mn-ea"/>
                        <a:cs typeface="+mn-cs"/>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
                          <a:schemeClr val="dk1"/>
                        </a:buClr>
                        <a:buSzPts val="1100"/>
                        <a:buFont typeface="Arial"/>
                        <a:buNone/>
                        <a:tabLst/>
                        <a:defRPr/>
                      </a:pPr>
                      <a:r>
                        <a:rPr lang="en-US" sz="800" u="none" strike="noStrike" kern="1200" cap="none" dirty="0">
                          <a:solidFill>
                            <a:schemeClr val="tx1"/>
                          </a:solidFill>
                          <a:latin typeface="+mn-lt"/>
                          <a:ea typeface="+mn-ea"/>
                          <a:cs typeface="+mn-cs"/>
                        </a:rPr>
                        <a:t>Relationship Skills</a:t>
                      </a: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marR="0" lvl="0" indent="-85725" algn="l" defTabSz="685800" rtl="0" eaLnBrk="1" fontAlgn="auto" latinLnBrk="0" hangingPunct="1">
                        <a:lnSpc>
                          <a:spcPct val="100000"/>
                        </a:lnSpc>
                        <a:spcBef>
                          <a:spcPts val="0"/>
                        </a:spcBef>
                        <a:spcAft>
                          <a:spcPts val="0"/>
                        </a:spcAft>
                        <a:buClrTx/>
                        <a:buSzTx/>
                        <a:buFontTx/>
                        <a:buNone/>
                        <a:tabLst/>
                        <a:defRPr/>
                      </a:pPr>
                      <a:r>
                        <a:rPr lang="en-US" sz="800" u="none" strike="noStrike" kern="1200" cap="none" dirty="0">
                          <a:solidFill>
                            <a:schemeClr val="tx1"/>
                          </a:solidFill>
                          <a:latin typeface="+mn-lt"/>
                          <a:ea typeface="+mn-ea"/>
                          <a:cs typeface="+mn-cs"/>
                        </a:rPr>
                        <a:t>Listening actively, communicating effectively, and self-advocating</a:t>
                      </a:r>
                    </a:p>
                    <a:p>
                      <a:pPr marL="57150" lvl="0" indent="-85725" algn="l" rtl="0">
                        <a:spcBef>
                          <a:spcPts val="0"/>
                        </a:spcBef>
                        <a:spcAft>
                          <a:spcPts val="0"/>
                        </a:spcAft>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4684069"/>
                  </a:ext>
                </a:extLst>
              </a:tr>
              <a:tr h="556953">
                <a:tc vMerge="1">
                  <a:txBody>
                    <a:bodyPr/>
                    <a:lstStyle/>
                    <a:p>
                      <a:pPr marL="0" marR="0" lvl="0" indent="0" algn="l" rtl="0">
                        <a:spcBef>
                          <a:spcPts val="0"/>
                        </a:spcBef>
                        <a:spcAft>
                          <a:spcPts val="0"/>
                        </a:spcAft>
                        <a:buClr>
                          <a:schemeClr val="dk1"/>
                        </a:buClr>
                        <a:buSzPts val="1100"/>
                        <a:buFont typeface="Arial"/>
                        <a:buNone/>
                      </a:pPr>
                      <a:endParaRPr sz="800" b="1" u="none" strike="noStrike" cap="none"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800" u="none" strike="noStrike" kern="1200" cap="none" dirty="0">
                          <a:solidFill>
                            <a:schemeClr val="tx1"/>
                          </a:solidFill>
                          <a:latin typeface="+mn-lt"/>
                          <a:ea typeface="+mn-ea"/>
                          <a:cs typeface="+mn-cs"/>
                        </a:rPr>
                        <a:t>Responsible Decision Making</a:t>
                      </a: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800" u="none" strike="noStrike" kern="1200" cap="none" dirty="0">
                          <a:solidFill>
                            <a:schemeClr val="tx1"/>
                          </a:solidFill>
                          <a:latin typeface="+mn-lt"/>
                          <a:ea typeface="+mn-ea"/>
                          <a:cs typeface="+mn-cs"/>
                        </a:rPr>
                        <a:t>Reflecting on one’s role to promote personal, family, and community well-being </a:t>
                      </a:r>
                    </a:p>
                    <a:p>
                      <a:r>
                        <a:rPr lang="en-US" sz="800" u="none" strike="noStrike" kern="1200" cap="none" dirty="0">
                          <a:solidFill>
                            <a:schemeClr val="tx1"/>
                          </a:solidFill>
                          <a:latin typeface="+mn-lt"/>
                          <a:ea typeface="+mn-ea"/>
                          <a:cs typeface="+mn-cs"/>
                        </a:rPr>
                        <a:t>Considering personal and collective safety concerns</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3215756"/>
                  </a:ext>
                </a:extLst>
              </a:tr>
            </a:tbl>
          </a:graphicData>
        </a:graphic>
      </p:graphicFrame>
      <p:sp>
        <p:nvSpPr>
          <p:cNvPr id="7" name="Slide Number Placeholder 16">
            <a:extLst>
              <a:ext uri="{FF2B5EF4-FFF2-40B4-BE49-F238E27FC236}">
                <a16:creationId xmlns:a16="http://schemas.microsoft.com/office/drawing/2014/main" id="{4DD74A81-4801-E19D-4615-C2AFC0554557}"/>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41</a:t>
            </a:fld>
            <a:endParaRPr lang="en-US"/>
          </a:p>
        </p:txBody>
      </p:sp>
    </p:spTree>
    <p:extLst>
      <p:ext uri="{BB962C8B-B14F-4D97-AF65-F5344CB8AC3E}">
        <p14:creationId xmlns:p14="http://schemas.microsoft.com/office/powerpoint/2010/main" val="1795784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57"/>
        <p:cNvGrpSpPr/>
        <p:nvPr/>
      </p:nvGrpSpPr>
      <p:grpSpPr>
        <a:xfrm>
          <a:off x="0" y="0"/>
          <a:ext cx="0" cy="0"/>
          <a:chOff x="0" y="0"/>
          <a:chExt cx="0" cy="0"/>
        </a:xfrm>
      </p:grpSpPr>
      <p:sp>
        <p:nvSpPr>
          <p:cNvPr id="458" name="Google Shape;458;p37"/>
          <p:cNvSpPr txBox="1">
            <a:spLocks noGrp="1"/>
          </p:cNvSpPr>
          <p:nvPr>
            <p:ph type="title"/>
          </p:nvPr>
        </p:nvSpPr>
        <p:spPr>
          <a:xfrm>
            <a:off x="133853" y="562462"/>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dirty="0">
                <a:solidFill>
                  <a:schemeClr val="tx1"/>
                </a:solidFill>
              </a:rPr>
              <a:t>Background - Earthquake Hazard</a:t>
            </a:r>
            <a:endParaRPr dirty="0">
              <a:solidFill>
                <a:schemeClr val="tx1"/>
              </a:solidFill>
            </a:endParaRPr>
          </a:p>
        </p:txBody>
      </p:sp>
      <p:sp>
        <p:nvSpPr>
          <p:cNvPr id="459" name="Google Shape;459;p37"/>
          <p:cNvSpPr txBox="1">
            <a:spLocks noGrp="1"/>
          </p:cNvSpPr>
          <p:nvPr>
            <p:ph type="body" idx="1"/>
          </p:nvPr>
        </p:nvSpPr>
        <p:spPr>
          <a:xfrm>
            <a:off x="162133" y="969915"/>
            <a:ext cx="4531598" cy="346029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None/>
            </a:pPr>
            <a:r>
              <a:rPr lang="en" sz="1200"/>
              <a:t>California, Oregon, and Washington all face hazards from earthquakes because of the underlying tectonic plates, which constantly grind against each other. </a:t>
            </a:r>
            <a:r>
              <a:rPr lang="en" sz="1200">
                <a:solidFill>
                  <a:schemeClr val="dk1"/>
                </a:solidFill>
              </a:rPr>
              <a:t>This friction creates "faults," lines of weakness in the Earth's tectonic plates (lithosphere) where earthquakes are most likely to occur. </a:t>
            </a:r>
            <a:endParaRPr sz="1200"/>
          </a:p>
          <a:p>
            <a:pPr marL="0" lvl="0" indent="0" algn="l" rtl="0">
              <a:lnSpc>
                <a:spcPct val="100000"/>
              </a:lnSpc>
              <a:spcBef>
                <a:spcPts val="0"/>
              </a:spcBef>
              <a:spcAft>
                <a:spcPts val="0"/>
              </a:spcAft>
              <a:buClr>
                <a:schemeClr val="dk1"/>
              </a:buClr>
              <a:buSzPts val="1100"/>
              <a:buNone/>
            </a:pPr>
            <a:endParaRPr sz="1200"/>
          </a:p>
          <a:p>
            <a:pPr marL="0" lvl="0" indent="0" algn="l" rtl="0">
              <a:lnSpc>
                <a:spcPct val="100000"/>
              </a:lnSpc>
              <a:spcBef>
                <a:spcPts val="0"/>
              </a:spcBef>
              <a:spcAft>
                <a:spcPts val="0"/>
              </a:spcAft>
              <a:buClr>
                <a:schemeClr val="dk1"/>
              </a:buClr>
              <a:buSzPts val="1100"/>
              <a:buNone/>
            </a:pPr>
            <a:r>
              <a:rPr lang="en" sz="1200">
                <a:solidFill>
                  <a:schemeClr val="dk1"/>
                </a:solidFill>
              </a:rPr>
              <a:t>California's San Andreas Fault is one example. Another example is the Cascadia Subduction Zone, which threatens all three states and British Columbia, Canada. This giant fault lies offshore, where the Juan de Fuca Plate dives beneath the North American Plate. This type of motion on other subduction zones can cause massive earthquakes, like the one that struck Japan in 2011.</a:t>
            </a:r>
            <a:endParaRPr sz="1200"/>
          </a:p>
          <a:p>
            <a:pPr marL="0" lvl="0" indent="0" algn="l" rtl="0">
              <a:lnSpc>
                <a:spcPct val="100000"/>
              </a:lnSpc>
              <a:spcBef>
                <a:spcPts val="0"/>
              </a:spcBef>
              <a:spcAft>
                <a:spcPts val="0"/>
              </a:spcAft>
              <a:buClr>
                <a:schemeClr val="dk1"/>
              </a:buClr>
              <a:buSzPts val="1100"/>
              <a:buNone/>
            </a:pPr>
            <a:endParaRPr sz="1200"/>
          </a:p>
          <a:p>
            <a:pPr marL="0" lvl="0" indent="0" algn="l" rtl="0">
              <a:lnSpc>
                <a:spcPct val="100000"/>
              </a:lnSpc>
              <a:spcBef>
                <a:spcPts val="0"/>
              </a:spcBef>
              <a:spcAft>
                <a:spcPts val="0"/>
              </a:spcAft>
              <a:buClr>
                <a:schemeClr val="dk1"/>
              </a:buClr>
              <a:buSzPts val="1100"/>
              <a:buNone/>
            </a:pPr>
            <a:r>
              <a:rPr lang="en" sz="1200"/>
              <a:t>While smaller</a:t>
            </a:r>
            <a:r>
              <a:rPr lang="en" sz="1200">
                <a:solidFill>
                  <a:schemeClr val="dk1"/>
                </a:solidFill>
              </a:rPr>
              <a:t> earthquakes happen often, scientists think a</a:t>
            </a:r>
            <a:r>
              <a:rPr lang="en" sz="1200"/>
              <a:t> major earthquake could happen any time, so it's important to be prepared.</a:t>
            </a:r>
            <a:endParaRPr/>
          </a:p>
          <a:p>
            <a:pPr marL="342900" lvl="0" indent="0" algn="l" rtl="0">
              <a:lnSpc>
                <a:spcPct val="100000"/>
              </a:lnSpc>
              <a:spcBef>
                <a:spcPts val="0"/>
              </a:spcBef>
              <a:spcAft>
                <a:spcPts val="0"/>
              </a:spcAft>
              <a:buSzPts val="1125"/>
              <a:buNone/>
            </a:pPr>
            <a:endParaRPr sz="1125"/>
          </a:p>
          <a:p>
            <a:pPr marL="0" lvl="0" indent="0" algn="l" rtl="0">
              <a:lnSpc>
                <a:spcPct val="100000"/>
              </a:lnSpc>
              <a:spcBef>
                <a:spcPts val="0"/>
              </a:spcBef>
              <a:spcAft>
                <a:spcPts val="0"/>
              </a:spcAft>
              <a:buSzPts val="1125"/>
              <a:buNone/>
            </a:pPr>
            <a:r>
              <a:rPr lang="en" sz="1125"/>
              <a:t>For more information: </a:t>
            </a:r>
            <a:r>
              <a:rPr lang="en" sz="1125">
                <a:solidFill>
                  <a:schemeClr val="hlink"/>
                </a:solidFill>
                <a:uFill>
                  <a:noFill/>
                </a:uFill>
                <a:hlinkClick r:id="rId3"/>
              </a:rPr>
              <a:t>Faults, Plate Tectonics &amp; Earthquake Hazards - Animations / Videos</a:t>
            </a:r>
            <a:endParaRPr sz="1125"/>
          </a:p>
          <a:p>
            <a:pPr marL="0" lvl="0" indent="0" algn="l" rtl="0">
              <a:lnSpc>
                <a:spcPct val="100000"/>
              </a:lnSpc>
              <a:spcBef>
                <a:spcPts val="750"/>
              </a:spcBef>
              <a:spcAft>
                <a:spcPts val="0"/>
              </a:spcAft>
              <a:buSzPts val="1125"/>
              <a:buNone/>
            </a:pPr>
            <a:endParaRPr sz="1125"/>
          </a:p>
        </p:txBody>
      </p:sp>
      <p:pic>
        <p:nvPicPr>
          <p:cNvPr id="460" name="Google Shape;460;p37"/>
          <p:cNvPicPr preferRelativeResize="0"/>
          <p:nvPr/>
        </p:nvPicPr>
        <p:blipFill rotWithShape="1">
          <a:blip r:embed="rId4">
            <a:alphaModFix/>
          </a:blip>
          <a:srcRect/>
          <a:stretch/>
        </p:blipFill>
        <p:spPr>
          <a:xfrm>
            <a:off x="4919031" y="684786"/>
            <a:ext cx="4003622" cy="3773929"/>
          </a:xfrm>
          <a:prstGeom prst="roundRect">
            <a:avLst>
              <a:gd name="adj" fmla="val 2429"/>
            </a:avLst>
          </a:prstGeom>
          <a:noFill/>
          <a:ln w="9525" cap="flat" cmpd="sng">
            <a:solidFill>
              <a:schemeClr val="dk2"/>
            </a:solidFill>
            <a:prstDash val="solid"/>
            <a:round/>
            <a:headEnd type="none" w="sm" len="sm"/>
            <a:tailEnd type="none" w="sm" len="sm"/>
          </a:ln>
        </p:spPr>
      </p:pic>
      <p:sp>
        <p:nvSpPr>
          <p:cNvPr id="2" name="Google Shape;100;p2">
            <a:extLst>
              <a:ext uri="{FF2B5EF4-FFF2-40B4-BE49-F238E27FC236}">
                <a16:creationId xmlns:a16="http://schemas.microsoft.com/office/drawing/2014/main" id="{BA4F5A30-C079-B750-1C94-F42FF6B359D1}"/>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42</a:t>
            </a:fld>
            <a:endParaRPr sz="900">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67"/>
        <p:cNvGrpSpPr/>
        <p:nvPr/>
      </p:nvGrpSpPr>
      <p:grpSpPr>
        <a:xfrm>
          <a:off x="0" y="0"/>
          <a:ext cx="0" cy="0"/>
          <a:chOff x="0" y="0"/>
          <a:chExt cx="0" cy="0"/>
        </a:xfrm>
      </p:grpSpPr>
      <p:sp>
        <p:nvSpPr>
          <p:cNvPr id="468" name="Google Shape;468;p38"/>
          <p:cNvSpPr txBox="1">
            <a:spLocks noGrp="1"/>
          </p:cNvSpPr>
          <p:nvPr>
            <p:ph type="title"/>
          </p:nvPr>
        </p:nvSpPr>
        <p:spPr>
          <a:xfrm>
            <a:off x="143878" y="553035"/>
            <a:ext cx="8677926" cy="40745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 dirty="0">
                <a:solidFill>
                  <a:schemeClr val="tx1"/>
                </a:solidFill>
              </a:rPr>
              <a:t>Background - How ShakeAlert</a:t>
            </a:r>
            <a:r>
              <a:rPr lang="en" baseline="30000" dirty="0">
                <a:solidFill>
                  <a:schemeClr val="tx1"/>
                </a:solidFill>
              </a:rPr>
              <a:t>Ⓡ</a:t>
            </a:r>
            <a:r>
              <a:rPr lang="en" dirty="0">
                <a:solidFill>
                  <a:schemeClr val="tx1"/>
                </a:solidFill>
              </a:rPr>
              <a:t> Earthquake Early Warning System Works</a:t>
            </a:r>
            <a:endParaRPr dirty="0">
              <a:solidFill>
                <a:schemeClr val="tx1"/>
              </a:solidFill>
            </a:endParaRPr>
          </a:p>
        </p:txBody>
      </p:sp>
      <p:sp>
        <p:nvSpPr>
          <p:cNvPr id="2" name="Google Shape;100;p2">
            <a:extLst>
              <a:ext uri="{FF2B5EF4-FFF2-40B4-BE49-F238E27FC236}">
                <a16:creationId xmlns:a16="http://schemas.microsoft.com/office/drawing/2014/main" id="{CAA73505-0C33-2D93-DA23-9AA16683240F}"/>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43</a:t>
            </a:fld>
            <a:endParaRPr sz="900">
              <a:solidFill>
                <a:schemeClr val="dk1"/>
              </a:solidFill>
              <a:latin typeface="Arial"/>
              <a:ea typeface="Arial"/>
              <a:cs typeface="Arial"/>
              <a:sym typeface="Arial"/>
            </a:endParaRPr>
          </a:p>
        </p:txBody>
      </p:sp>
      <p:pic>
        <p:nvPicPr>
          <p:cNvPr id="5" name="Picture 4" descr="A diagram of a earthquake">
            <a:extLst>
              <a:ext uri="{FF2B5EF4-FFF2-40B4-BE49-F238E27FC236}">
                <a16:creationId xmlns:a16="http://schemas.microsoft.com/office/drawing/2014/main" id="{6B68C5CD-BC78-4325-2688-D5BBB080933E}"/>
              </a:ext>
            </a:extLst>
          </p:cNvPr>
          <p:cNvPicPr>
            <a:picLocks noChangeAspect="1"/>
          </p:cNvPicPr>
          <p:nvPr/>
        </p:nvPicPr>
        <p:blipFill>
          <a:blip r:embed="rId4">
            <a:alphaModFix/>
          </a:blip>
          <a:srcRect t="12783"/>
          <a:stretch/>
        </p:blipFill>
        <p:spPr>
          <a:xfrm>
            <a:off x="444752" y="1101114"/>
            <a:ext cx="8254495" cy="3489351"/>
          </a:xfrm>
          <a:prstGeom prst="roundRect">
            <a:avLst>
              <a:gd name="adj" fmla="val 2429"/>
            </a:avLst>
          </a:prstGeom>
          <a:noFill/>
          <a:ln w="9525" cap="flat" cmpd="sng">
            <a:solidFill>
              <a:schemeClr val="dk2"/>
            </a:solidFill>
            <a:prstDash val="solid"/>
            <a:round/>
            <a:headEnd type="none" w="sm" len="sm"/>
            <a:tailEnd type="none" w="sm" len="sm"/>
          </a:ln>
        </p:spPr>
      </p:pic>
    </p:spTree>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620"/>
        <p:cNvGrpSpPr/>
        <p:nvPr/>
      </p:nvGrpSpPr>
      <p:grpSpPr>
        <a:xfrm>
          <a:off x="0" y="0"/>
          <a:ext cx="0" cy="0"/>
          <a:chOff x="0" y="0"/>
          <a:chExt cx="0" cy="0"/>
        </a:xfrm>
      </p:grpSpPr>
      <p:sp>
        <p:nvSpPr>
          <p:cNvPr id="621" name="Google Shape;621;p48"/>
          <p:cNvSpPr txBox="1">
            <a:spLocks noGrp="1"/>
          </p:cNvSpPr>
          <p:nvPr>
            <p:ph type="title"/>
          </p:nvPr>
        </p:nvSpPr>
        <p:spPr>
          <a:xfrm>
            <a:off x="123009" y="481152"/>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dirty="0">
                <a:solidFill>
                  <a:schemeClr val="tx1"/>
                </a:solidFill>
              </a:rPr>
              <a:t>Background - Effective Protective Actions</a:t>
            </a:r>
            <a:endParaRPr dirty="0">
              <a:solidFill>
                <a:schemeClr val="tx1"/>
              </a:solidFill>
            </a:endParaRPr>
          </a:p>
        </p:txBody>
      </p:sp>
      <p:sp>
        <p:nvSpPr>
          <p:cNvPr id="622" name="Google Shape;622;p48"/>
          <p:cNvSpPr txBox="1">
            <a:spLocks noGrp="1"/>
          </p:cNvSpPr>
          <p:nvPr>
            <p:ph type="sldNum" sz="quarter" idx="4"/>
          </p:nvPr>
        </p:nvSpPr>
        <p:spPr>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44</a:t>
            </a:fld>
            <a:endParaRPr/>
          </a:p>
        </p:txBody>
      </p:sp>
      <p:sp>
        <p:nvSpPr>
          <p:cNvPr id="623" name="Google Shape;623;p48"/>
          <p:cNvSpPr txBox="1"/>
          <p:nvPr/>
        </p:nvSpPr>
        <p:spPr>
          <a:xfrm>
            <a:off x="199723" y="1475934"/>
            <a:ext cx="4269477" cy="25623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chemeClr val="accent1"/>
              </a:buClr>
              <a:buSzPts val="1500"/>
              <a:buFont typeface="Arial"/>
              <a:buNone/>
            </a:pPr>
            <a:r>
              <a:rPr lang="en" sz="1500" dirty="0">
                <a:solidFill>
                  <a:schemeClr val="dk1"/>
                </a:solidFill>
                <a:latin typeface="Arial"/>
                <a:ea typeface="Arial"/>
                <a:cs typeface="Arial"/>
                <a:sym typeface="Arial"/>
              </a:rPr>
              <a:t>Most earthquake-related injuries and deaths are caused by collapsing walls and roofs, flying glass and falling objects. </a:t>
            </a:r>
            <a:endParaRPr dirty="0"/>
          </a:p>
          <a:p>
            <a:pPr marL="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inside a building, move no more than a few steps, then Drop, Cover, and Hold On.</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outdoors when the shaking starts, you should find a clear spot away from buildings, trees, streetlights, and power lines, then Drop, Cover, and Hold On. Stay there until the shaking stops.</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accent1"/>
              </a:buClr>
              <a:buSzPts val="900"/>
              <a:buFont typeface="Arial"/>
              <a:buNone/>
            </a:pPr>
            <a:r>
              <a:rPr lang="en" sz="900" i="1" dirty="0">
                <a:solidFill>
                  <a:schemeClr val="dk1"/>
                </a:solidFill>
                <a:latin typeface="Arial"/>
                <a:ea typeface="Arial"/>
                <a:cs typeface="Arial"/>
                <a:sym typeface="Arial"/>
              </a:rPr>
              <a:t>For protective actions in various settings (descriptions and gifs), go to </a:t>
            </a:r>
            <a:r>
              <a:rPr lang="en" sz="900" i="1" u="sng" dirty="0">
                <a:solidFill>
                  <a:schemeClr val="hlink"/>
                </a:solidFill>
                <a:latin typeface="Arial"/>
                <a:ea typeface="Arial"/>
                <a:cs typeface="Arial"/>
                <a:sym typeface="Arial"/>
                <a:hlinkClick r:id="rId4"/>
              </a:rPr>
              <a:t>https://www.earthquakecountry.org/step5/</a:t>
            </a:r>
            <a:r>
              <a:rPr lang="en" sz="900" i="1" dirty="0">
                <a:solidFill>
                  <a:schemeClr val="dk1"/>
                </a:solidFill>
                <a:latin typeface="Arial"/>
                <a:ea typeface="Arial"/>
                <a:cs typeface="Arial"/>
                <a:sym typeface="Arial"/>
              </a:rPr>
              <a:t> </a:t>
            </a:r>
            <a:endParaRPr dirty="0"/>
          </a:p>
        </p:txBody>
      </p:sp>
      <p:pic>
        <p:nvPicPr>
          <p:cNvPr id="3" name="Picture 2" descr="A diagram of a warning&#10;&#10;AI-generated content may be incorrect.">
            <a:extLst>
              <a:ext uri="{FF2B5EF4-FFF2-40B4-BE49-F238E27FC236}">
                <a16:creationId xmlns:a16="http://schemas.microsoft.com/office/drawing/2014/main" id="{9555877C-197E-4744-0B79-C1E9A9D95EC9}"/>
              </a:ext>
            </a:extLst>
          </p:cNvPr>
          <p:cNvPicPr>
            <a:picLocks noChangeAspect="1"/>
          </p:cNvPicPr>
          <p:nvPr/>
        </p:nvPicPr>
        <p:blipFill>
          <a:blip r:embed="rId5">
            <a:alphaModFix/>
          </a:blip>
          <a:stretch>
            <a:fillRect/>
          </a:stretch>
        </p:blipFill>
        <p:spPr>
          <a:xfrm>
            <a:off x="4469200" y="888605"/>
            <a:ext cx="4475077" cy="3582186"/>
          </a:xfrm>
          <a:prstGeom prst="roundRect">
            <a:avLst>
              <a:gd name="adj" fmla="val 2429"/>
            </a:avLst>
          </a:prstGeom>
          <a:noFill/>
          <a:ln w="9525" cap="flat" cmpd="sng">
            <a:solidFill>
              <a:schemeClr val="dk2"/>
            </a:solidFill>
            <a:prstDash val="solid"/>
            <a:round/>
            <a:headEnd type="none" w="sm" len="sm"/>
            <a:tailEnd type="none" w="sm" len="sm"/>
          </a:ln>
        </p:spPr>
      </p:pic>
    </p:spTree>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87"/>
        <p:cNvGrpSpPr/>
        <p:nvPr/>
      </p:nvGrpSpPr>
      <p:grpSpPr>
        <a:xfrm>
          <a:off x="0" y="0"/>
          <a:ext cx="0" cy="0"/>
          <a:chOff x="0" y="0"/>
          <a:chExt cx="0" cy="0"/>
        </a:xfrm>
      </p:grpSpPr>
      <p:sp>
        <p:nvSpPr>
          <p:cNvPr id="488" name="Google Shape;488;p40"/>
          <p:cNvSpPr txBox="1">
            <a:spLocks noGrp="1"/>
          </p:cNvSpPr>
          <p:nvPr>
            <p:ph type="title"/>
          </p:nvPr>
        </p:nvSpPr>
        <p:spPr>
          <a:xfrm>
            <a:off x="128897" y="562464"/>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dirty="0">
                <a:solidFill>
                  <a:schemeClr val="tx1"/>
                </a:solidFill>
              </a:rPr>
              <a:t>Rationale</a:t>
            </a:r>
            <a:endParaRPr dirty="0">
              <a:solidFill>
                <a:schemeClr val="tx1"/>
              </a:solidFill>
            </a:endParaRPr>
          </a:p>
        </p:txBody>
      </p:sp>
      <p:sp>
        <p:nvSpPr>
          <p:cNvPr id="489" name="Google Shape;489;p40"/>
          <p:cNvSpPr txBox="1"/>
          <p:nvPr/>
        </p:nvSpPr>
        <p:spPr>
          <a:xfrm>
            <a:off x="190413" y="979342"/>
            <a:ext cx="8623649" cy="262845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chemeClr val="accent1"/>
              </a:buClr>
              <a:buSzPts val="1050"/>
              <a:buFont typeface="Arial"/>
              <a:buNone/>
            </a:pPr>
            <a:r>
              <a:rPr lang="en" sz="1050" b="1" dirty="0">
                <a:solidFill>
                  <a:schemeClr val="dk1"/>
                </a:solidFill>
                <a:latin typeface="Arial"/>
                <a:ea typeface="Arial"/>
                <a:cs typeface="Arial"/>
                <a:sym typeface="Arial"/>
              </a:rPr>
              <a:t>Why do we practice earthquake drills? </a:t>
            </a:r>
            <a:endParaRPr dirty="0"/>
          </a:p>
          <a:p>
            <a:pPr marL="0" marR="0" lvl="0" indent="0" algn="l" rtl="0">
              <a:lnSpc>
                <a:spcPct val="100000"/>
              </a:lnSpc>
              <a:spcBef>
                <a:spcPts val="450"/>
              </a:spcBef>
              <a:spcAft>
                <a:spcPts val="0"/>
              </a:spcAft>
              <a:buClr>
                <a:schemeClr val="accent1"/>
              </a:buClr>
              <a:buSzPts val="1050"/>
              <a:buFont typeface="Arial"/>
              <a:buNone/>
            </a:pPr>
            <a:r>
              <a:rPr lang="en" sz="1050" dirty="0">
                <a:solidFill>
                  <a:schemeClr val="dk1"/>
                </a:solidFill>
                <a:latin typeface="Arial"/>
                <a:ea typeface="Arial"/>
                <a:cs typeface="Arial"/>
                <a:sym typeface="Arial"/>
              </a:rPr>
              <a:t>To react quickly you must practice often. You may only have seconds to protect yourself in an earthquake, before strong shaking knocks you down--or drops something on you.</a:t>
            </a:r>
            <a:endParaRPr dirty="0"/>
          </a:p>
          <a:p>
            <a:pPr marL="0" marR="0" lvl="0" indent="0" algn="l" rtl="0">
              <a:lnSpc>
                <a:spcPct val="100000"/>
              </a:lnSpc>
              <a:spcBef>
                <a:spcPts val="450"/>
              </a:spcBef>
              <a:spcAft>
                <a:spcPts val="0"/>
              </a:spcAft>
              <a:buClr>
                <a:schemeClr val="dk1"/>
              </a:buClr>
              <a:buSzPts val="1100"/>
              <a:buFont typeface="Arial"/>
              <a:buNone/>
            </a:pPr>
            <a:r>
              <a:rPr lang="en" sz="1050" dirty="0">
                <a:solidFill>
                  <a:schemeClr val="dk1"/>
                </a:solidFill>
                <a:latin typeface="Arial"/>
                <a:ea typeface="Arial"/>
                <a:cs typeface="Arial"/>
                <a:sym typeface="Arial"/>
              </a:rPr>
              <a:t>Social science research has long shown that people who practice actions are more likely to take those actions when a safety- threatening event occurs, such as an earthquake or fire. Tests, drills, and exercises that repeat concepts build “muscle memory” of procedural knowledge and timely reaction. The more frequently a person practices a procedure or self-protective action, such as Drop, Cover, and Hold On, the more likely they will employ it— almost without thinking—when they receive an alert or feel shaking.</a:t>
            </a:r>
            <a:br>
              <a:rPr lang="en" sz="1050" dirty="0">
                <a:solidFill>
                  <a:schemeClr val="dk1"/>
                </a:solidFill>
                <a:latin typeface="Arial"/>
                <a:ea typeface="Arial"/>
                <a:cs typeface="Arial"/>
                <a:sym typeface="Arial"/>
              </a:rPr>
            </a:br>
            <a:endParaRPr sz="1050" u="sng" dirty="0">
              <a:solidFill>
                <a:schemeClr val="dk1"/>
              </a:solidFill>
              <a:latin typeface="Arial"/>
              <a:ea typeface="Arial"/>
              <a:cs typeface="Arial"/>
              <a:sym typeface="Arial"/>
            </a:endParaRPr>
          </a:p>
          <a:p>
            <a:pPr marL="0" marR="0" lvl="0" indent="0" algn="l" rtl="0">
              <a:lnSpc>
                <a:spcPct val="100000"/>
              </a:lnSpc>
              <a:spcBef>
                <a:spcPts val="450"/>
              </a:spcBef>
              <a:spcAft>
                <a:spcPts val="0"/>
              </a:spcAft>
              <a:buClr>
                <a:schemeClr val="accent1"/>
              </a:buClr>
              <a:buSzPts val="1050"/>
              <a:buFont typeface="Arial"/>
              <a:buNone/>
            </a:pPr>
            <a:r>
              <a:rPr lang="en" sz="1050" b="1" dirty="0">
                <a:solidFill>
                  <a:schemeClr val="dk1"/>
                </a:solidFill>
                <a:latin typeface="Arial"/>
                <a:ea typeface="Arial"/>
                <a:cs typeface="Arial"/>
                <a:sym typeface="Arial"/>
              </a:rPr>
              <a:t>Why share the Family Engagement Letter?</a:t>
            </a:r>
            <a:endParaRPr dirty="0"/>
          </a:p>
          <a:p>
            <a:pPr marL="231775" marR="0" lvl="0" indent="-123825" algn="l" rtl="0">
              <a:lnSpc>
                <a:spcPct val="100000"/>
              </a:lnSpc>
              <a:spcBef>
                <a:spcPts val="450"/>
              </a:spcBef>
              <a:spcAft>
                <a:spcPts val="0"/>
              </a:spcAft>
              <a:buClr>
                <a:schemeClr val="accent1"/>
              </a:buClr>
              <a:buSzPts val="1100"/>
              <a:buFont typeface="Arial"/>
              <a:buChar char="●"/>
            </a:pPr>
            <a:r>
              <a:rPr lang="en" sz="1050" dirty="0">
                <a:solidFill>
                  <a:schemeClr val="dk1"/>
                </a:solidFill>
                <a:latin typeface="Arial"/>
                <a:ea typeface="Arial"/>
                <a:cs typeface="Arial"/>
                <a:sym typeface="Arial"/>
              </a:rPr>
              <a:t>While schools practice earthquake drills regularly, most other locations don’t. Some students’ family members may not have practiced earthquake drills since they were in school.  </a:t>
            </a:r>
            <a:endParaRPr dirty="0"/>
          </a:p>
          <a:p>
            <a:pPr marL="231775" marR="0" lvl="0" indent="-123825" algn="l" rtl="0">
              <a:lnSpc>
                <a:spcPct val="100000"/>
              </a:lnSpc>
              <a:spcBef>
                <a:spcPts val="300"/>
              </a:spcBef>
              <a:spcAft>
                <a:spcPts val="0"/>
              </a:spcAft>
              <a:buClr>
                <a:schemeClr val="accent1"/>
              </a:buClr>
              <a:buSzPts val="1100"/>
              <a:buFont typeface="Arial"/>
              <a:buChar char="●"/>
            </a:pPr>
            <a:r>
              <a:rPr lang="en" sz="1050" dirty="0">
                <a:solidFill>
                  <a:schemeClr val="dk1"/>
                </a:solidFill>
                <a:latin typeface="Arial"/>
                <a:ea typeface="Arial"/>
                <a:cs typeface="Arial"/>
                <a:sym typeface="Arial"/>
              </a:rPr>
              <a:t>Family members may have outdated information about how to stay safe in an earthquake, such as the incorrect belief that standing in doorways or “the triangle of life” will keep one safe in an earthquake. Students will be able to share correct protective actions (Drop, Cover, and Hold On) with their family and community members.  </a:t>
            </a:r>
            <a:endParaRPr dirty="0"/>
          </a:p>
          <a:p>
            <a:pPr marL="231775" marR="0" lvl="0" indent="-123825" algn="l" rtl="0">
              <a:lnSpc>
                <a:spcPct val="100000"/>
              </a:lnSpc>
              <a:spcBef>
                <a:spcPts val="300"/>
              </a:spcBef>
              <a:spcAft>
                <a:spcPts val="0"/>
              </a:spcAft>
              <a:buClr>
                <a:schemeClr val="accent1"/>
              </a:buClr>
              <a:buSzPts val="1100"/>
              <a:buFont typeface="Arial"/>
              <a:buChar char="●"/>
            </a:pPr>
            <a:r>
              <a:rPr lang="en" sz="1050" dirty="0">
                <a:solidFill>
                  <a:schemeClr val="dk1"/>
                </a:solidFill>
                <a:latin typeface="Arial"/>
                <a:ea typeface="Arial"/>
                <a:cs typeface="Arial"/>
                <a:sym typeface="Arial"/>
              </a:rPr>
              <a:t>Students spend more time at home than at school. Therefore, educating families will help keep students and our community safe. Additionally, families are more likely to understand their family and community members’ needs. This communication can prompt families to ensure they’re prepared to protect all members of their families in case of an earthquake. </a:t>
            </a:r>
            <a:endParaRPr dirty="0"/>
          </a:p>
          <a:p>
            <a:pPr marL="231775" marR="0" lvl="0" indent="-123825" algn="l" rtl="0">
              <a:lnSpc>
                <a:spcPct val="100000"/>
              </a:lnSpc>
              <a:spcBef>
                <a:spcPts val="300"/>
              </a:spcBef>
              <a:spcAft>
                <a:spcPts val="0"/>
              </a:spcAft>
              <a:buClr>
                <a:schemeClr val="accent1"/>
              </a:buClr>
              <a:buSzPts val="1100"/>
              <a:buFont typeface="Arial"/>
              <a:buChar char="●"/>
            </a:pPr>
            <a:r>
              <a:rPr lang="en-US" sz="1050" b="0" i="0" u="none" strike="noStrike" cap="none" dirty="0">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9"/>
                  </a:ext>
                </a:extLst>
              </a:rPr>
              <a:t>In places like Oregon and Washington where earthquakes are less frequent, people might be unaware of the risk of an earthquake. </a:t>
            </a:r>
            <a:endParaRPr lang="en-US" sz="1350" b="0" i="0" u="none" strike="noStrike" cap="none" dirty="0">
              <a:solidFill>
                <a:schemeClr val="dk1"/>
              </a:solidFill>
              <a:latin typeface="Arial"/>
              <a:ea typeface="Arial"/>
              <a:cs typeface="Arial"/>
              <a:sym typeface="Arial"/>
            </a:endParaRPr>
          </a:p>
          <a:p>
            <a:pPr marL="231775" marR="0" lvl="0" indent="-123825" algn="l" rtl="0">
              <a:lnSpc>
                <a:spcPct val="100000"/>
              </a:lnSpc>
              <a:spcBef>
                <a:spcPts val="300"/>
              </a:spcBef>
              <a:spcAft>
                <a:spcPts val="300"/>
              </a:spcAft>
              <a:buClr>
                <a:schemeClr val="accent1"/>
              </a:buClr>
              <a:buSzPts val="1100"/>
              <a:buFont typeface="Arial"/>
              <a:buChar char="●"/>
            </a:pPr>
            <a:r>
              <a:rPr lang="en-US" sz="1050" b="0" i="0" u="none" strike="noStrike" cap="none" dirty="0">
                <a:solidFill>
                  <a:schemeClr val="dk1"/>
                </a:solidFill>
                <a:latin typeface="Arial"/>
                <a:ea typeface="Arial"/>
                <a:cs typeface="Arial"/>
                <a:sym typeface="Arial"/>
              </a:rPr>
              <a:t>The Family Engagement Letter </a:t>
            </a:r>
            <a:r>
              <a:rPr lang="en-US" sz="1050" b="0" i="0" u="none" strike="noStrike" cap="none" dirty="0">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0"/>
                  </a:ext>
                </a:extLst>
              </a:rPr>
              <a:t>has links for family members </a:t>
            </a:r>
            <a:r>
              <a:rPr lang="en-US" sz="1050" b="0" i="0" u="none" strike="noStrike" cap="none" dirty="0">
                <a:solidFill>
                  <a:schemeClr val="dk1"/>
                </a:solidFill>
                <a:latin typeface="Arial"/>
                <a:ea typeface="Arial"/>
                <a:cs typeface="Arial"/>
                <a:sym typeface="Arial"/>
              </a:rPr>
              <a:t>to learn more about earthquakes and protective actions. </a:t>
            </a:r>
            <a:endParaRPr lang="en-US" sz="1350" b="0" i="0" u="none" strike="noStrike" cap="none" dirty="0">
              <a:solidFill>
                <a:schemeClr val="dk1"/>
              </a:solidFill>
              <a:latin typeface="Arial"/>
              <a:ea typeface="Arial"/>
              <a:cs typeface="Arial"/>
              <a:sym typeface="Arial"/>
            </a:endParaRPr>
          </a:p>
        </p:txBody>
      </p:sp>
      <p:sp>
        <p:nvSpPr>
          <p:cNvPr id="2" name="Google Shape;100;p2">
            <a:extLst>
              <a:ext uri="{FF2B5EF4-FFF2-40B4-BE49-F238E27FC236}">
                <a16:creationId xmlns:a16="http://schemas.microsoft.com/office/drawing/2014/main" id="{86DD60B0-4E99-6619-015F-1F62C21E9126}"/>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45</a:t>
            </a:fld>
            <a:endParaRPr sz="900">
              <a:solidFill>
                <a:schemeClr val="dk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31"/>
        <p:cNvGrpSpPr/>
        <p:nvPr/>
      </p:nvGrpSpPr>
      <p:grpSpPr>
        <a:xfrm>
          <a:off x="0" y="0"/>
          <a:ext cx="0" cy="0"/>
          <a:chOff x="0" y="0"/>
          <a:chExt cx="0" cy="0"/>
        </a:xfrm>
      </p:grpSpPr>
      <p:sp>
        <p:nvSpPr>
          <p:cNvPr id="432" name="Google Shape;432;p39"/>
          <p:cNvSpPr txBox="1">
            <a:spLocks noGrp="1"/>
          </p:cNvSpPr>
          <p:nvPr>
            <p:ph type="title"/>
          </p:nvPr>
        </p:nvSpPr>
        <p:spPr>
          <a:xfrm>
            <a:off x="311700" y="553100"/>
            <a:ext cx="4014640" cy="572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b="1"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Additional</a:t>
            </a:r>
            <a:r>
              <a:rPr lang="en" b="1" dirty="0">
                <a:solidFill>
                  <a:schemeClr val="dk1"/>
                </a:solidFill>
              </a:rPr>
              <a:t> Resources</a:t>
            </a:r>
            <a:endParaRPr b="1" dirty="0">
              <a:solidFill>
                <a:schemeClr val="dk1"/>
              </a:solidFill>
            </a:endParaRPr>
          </a:p>
        </p:txBody>
      </p:sp>
      <p:sp>
        <p:nvSpPr>
          <p:cNvPr id="433" name="Google Shape;433;p39"/>
          <p:cNvSpPr txBox="1">
            <a:spLocks noGrp="1"/>
          </p:cNvSpPr>
          <p:nvPr>
            <p:ph type="body" idx="1"/>
          </p:nvPr>
        </p:nvSpPr>
        <p:spPr>
          <a:xfrm>
            <a:off x="311698" y="1190803"/>
            <a:ext cx="4260301" cy="3295808"/>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US" u="sng" dirty="0">
                <a:solidFill>
                  <a:schemeClr val="hlink"/>
                </a:solidFill>
                <a:hlinkClick r:id="rId4"/>
              </a:rPr>
              <a:t>ShakeAlert Website </a:t>
            </a:r>
            <a:endParaRPr lang="en" u="sng" dirty="0">
              <a:solidFill>
                <a:schemeClr val="hlink"/>
              </a:solidFill>
            </a:endParaRPr>
          </a:p>
          <a:p>
            <a:pPr marL="0" lvl="0" indent="0" algn="l" rtl="0">
              <a:lnSpc>
                <a:spcPct val="90000"/>
              </a:lnSpc>
              <a:spcBef>
                <a:spcPts val="0"/>
              </a:spcBef>
              <a:spcAft>
                <a:spcPts val="0"/>
              </a:spcAft>
              <a:buClr>
                <a:schemeClr val="dk1"/>
              </a:buClr>
              <a:buSzPts val="1100"/>
              <a:buFont typeface="Arial"/>
              <a:buNone/>
            </a:pPr>
            <a:endParaRPr lang="en" u="sng" dirty="0">
              <a:solidFill>
                <a:schemeClr val="hlink"/>
              </a:solidFill>
            </a:endParaRPr>
          </a:p>
          <a:p>
            <a:pPr marL="0" lvl="0" indent="0">
              <a:buClr>
                <a:schemeClr val="dk1"/>
              </a:buClr>
              <a:buSzPts val="1100"/>
              <a:buNone/>
            </a:pPr>
            <a:r>
              <a:rPr lang="en-US" u="sng" dirty="0">
                <a:solidFill>
                  <a:schemeClr val="hlink"/>
                </a:solidFill>
                <a:hlinkClick r:id="rId5"/>
              </a:rPr>
              <a:t>ShakeAlert Ready Schools</a:t>
            </a:r>
            <a:endParaRPr lang="en-US" u="sng" dirty="0">
              <a:solidFill>
                <a:schemeClr val="hlink"/>
              </a:solidFill>
            </a:endParaRPr>
          </a:p>
          <a:p>
            <a:pPr marL="0" lv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4"/>
              </a:rPr>
              <a:t>ShakeAlert Messaging Toolkit</a:t>
            </a:r>
            <a:r>
              <a:rPr lang="en-US" u="sng" dirty="0">
                <a:solidFill>
                  <a:schemeClr val="hlink"/>
                </a:solidFill>
              </a:rPr>
              <a:t>  (Videos, Graphics, Factsheets)</a:t>
            </a:r>
          </a:p>
          <a:p>
            <a:pPr mar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6"/>
              </a:rPr>
              <a:t>The Hero in You Foundation  (PK-5 Educational Resources in Multiple Languages)</a:t>
            </a:r>
            <a:endParaRPr lang="en" u="sng" dirty="0">
              <a:solidFill>
                <a:schemeClr val="hlink"/>
              </a:solidFill>
            </a:endParaRPr>
          </a:p>
          <a:p>
            <a:pPr marL="0" lvl="0" indent="0" algn="l" rtl="0">
              <a:lnSpc>
                <a:spcPct val="90000"/>
              </a:lnSpc>
              <a:spcBef>
                <a:spcPts val="0"/>
              </a:spcBef>
              <a:spcAft>
                <a:spcPts val="0"/>
              </a:spcAft>
              <a:buSzPts val="1400"/>
              <a:buNone/>
            </a:pPr>
            <a:endParaRPr dirty="0"/>
          </a:p>
          <a:p>
            <a:pPr marL="0" lvl="0" indent="0" algn="l" rtl="0">
              <a:lnSpc>
                <a:spcPct val="90000"/>
              </a:lnSpc>
              <a:spcBef>
                <a:spcPts val="0"/>
              </a:spcBef>
              <a:spcAft>
                <a:spcPts val="0"/>
              </a:spcAft>
              <a:buSzPts val="1400"/>
              <a:buNone/>
            </a:pPr>
            <a:r>
              <a:rPr lang="en-US" u="sng" dirty="0">
                <a:solidFill>
                  <a:schemeClr val="hlink"/>
                </a:solidFill>
                <a:hlinkClick r:id="rId7"/>
              </a:rPr>
              <a:t>Great ShakeOut Educational Resources</a:t>
            </a:r>
            <a:endParaRPr dirty="0"/>
          </a:p>
          <a:p>
            <a:pPr marL="0" lvl="0" indent="0" algn="l" rtl="0">
              <a:lnSpc>
                <a:spcPct val="90000"/>
              </a:lnSpc>
              <a:spcBef>
                <a:spcPts val="0"/>
              </a:spcBef>
              <a:spcAft>
                <a:spcPts val="0"/>
              </a:spcAft>
              <a:buSzPts val="1400"/>
              <a:buNone/>
            </a:pPr>
            <a:endParaRPr dirty="0"/>
          </a:p>
          <a:p>
            <a:pPr marL="0" indent="0">
              <a:buNone/>
            </a:pPr>
            <a:r>
              <a:rPr lang="en-US" u="sng" dirty="0">
                <a:solidFill>
                  <a:schemeClr val="hlink"/>
                </a:solidFill>
                <a:hlinkClick r:id="rId8"/>
              </a:rPr>
              <a:t>Earthquake Country Alliance</a:t>
            </a:r>
            <a:endParaRPr lang="en-US" dirty="0"/>
          </a:p>
          <a:p>
            <a:pPr marL="0" lvl="0" indent="0" algn="l" rtl="0">
              <a:lnSpc>
                <a:spcPct val="90000"/>
              </a:lnSpc>
              <a:spcBef>
                <a:spcPts val="0"/>
              </a:spcBef>
              <a:spcAft>
                <a:spcPts val="0"/>
              </a:spcAft>
              <a:buSzPts val="1400"/>
              <a:buNone/>
            </a:pPr>
            <a:r>
              <a:rPr lang="en-US" u="sng" dirty="0">
                <a:solidFill>
                  <a:schemeClr val="hlink"/>
                </a:solidFill>
                <a:hlinkClick r:id="rId8"/>
              </a:rPr>
              <a:t>(Earthquake Resources in Multiple Languages</a:t>
            </a:r>
            <a:r>
              <a:rPr lang="en-US" u="sng" dirty="0">
                <a:solidFill>
                  <a:schemeClr val="hlink"/>
                </a:solidFill>
              </a:rPr>
              <a:t>)</a:t>
            </a:r>
            <a:endParaRPr dirty="0"/>
          </a:p>
          <a:p>
            <a:pPr marL="139700" indent="0">
              <a:buNone/>
            </a:pPr>
            <a:br>
              <a:rPr lang="en-US" dirty="0">
                <a:hlinkClick r:id="rId9"/>
              </a:rPr>
            </a:br>
            <a:br>
              <a:rPr lang="en-US" dirty="0">
                <a:hlinkClick r:id="rId10"/>
              </a:rPr>
            </a:br>
            <a:endParaRPr dirty="0"/>
          </a:p>
          <a:p>
            <a:pPr marL="0" lvl="0" indent="0" algn="l" rtl="0">
              <a:lnSpc>
                <a:spcPct val="90000"/>
              </a:lnSpc>
              <a:spcBef>
                <a:spcPts val="0"/>
              </a:spcBef>
              <a:spcAft>
                <a:spcPts val="0"/>
              </a:spcAft>
              <a:buSzPts val="1400"/>
              <a:buNone/>
            </a:pPr>
            <a:endParaRPr dirty="0"/>
          </a:p>
        </p:txBody>
      </p:sp>
      <p:sp>
        <p:nvSpPr>
          <p:cNvPr id="434" name="Google Shape;434;p39"/>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46</a:t>
            </a:fld>
            <a:endParaRPr sz="900" b="0" i="0" u="none" strike="noStrike" cap="none">
              <a:solidFill>
                <a:schemeClr val="dk1"/>
              </a:solidFill>
              <a:latin typeface="Arial"/>
              <a:ea typeface="Arial"/>
              <a:cs typeface="Arial"/>
              <a:sym typeface="Arial"/>
            </a:endParaRPr>
          </a:p>
        </p:txBody>
      </p:sp>
      <p:sp>
        <p:nvSpPr>
          <p:cNvPr id="2" name="Google Shape;433;p39">
            <a:extLst>
              <a:ext uri="{FF2B5EF4-FFF2-40B4-BE49-F238E27FC236}">
                <a16:creationId xmlns:a16="http://schemas.microsoft.com/office/drawing/2014/main" id="{3D5EF358-57AD-615B-5028-1D1ACE735575}"/>
              </a:ext>
            </a:extLst>
          </p:cNvPr>
          <p:cNvSpPr txBox="1">
            <a:spLocks/>
          </p:cNvSpPr>
          <p:nvPr/>
        </p:nvSpPr>
        <p:spPr>
          <a:xfrm>
            <a:off x="4954137" y="1392072"/>
            <a:ext cx="3878163" cy="29682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pPr marL="0" indent="0">
              <a:buFont typeface="Arial"/>
              <a:buNone/>
            </a:pPr>
            <a:endParaRPr lang="en-US" u="sng" kern="0" dirty="0">
              <a:solidFill>
                <a:srgbClr val="0D27C0"/>
              </a:solidFill>
              <a:hlinkClick r:id="rId10">
                <a:extLst>
                  <a:ext uri="{A12FA001-AC4F-418D-AE19-62706E023703}">
                    <ahyp:hlinkClr xmlns:ahyp="http://schemas.microsoft.com/office/drawing/2018/hyperlinkcolor" val="tx"/>
                  </a:ext>
                </a:extLst>
              </a:hlinkClick>
            </a:endParaRPr>
          </a:p>
          <a:p>
            <a:pPr marL="0" indent="0">
              <a:buFont typeface="Arial"/>
              <a:buNone/>
            </a:pPr>
            <a:r>
              <a:rPr lang="en-US" u="sng" kern="0" dirty="0">
                <a:solidFill>
                  <a:srgbClr val="0D27C0"/>
                </a:solidFill>
                <a:hlinkClick r:id="rId10">
                  <a:extLst>
                    <a:ext uri="{A12FA001-AC4F-418D-AE19-62706E023703}">
                      <ahyp:hlinkClr xmlns:ahyp="http://schemas.microsoft.com/office/drawing/2018/hyperlinkcolor" val="tx"/>
                    </a:ext>
                  </a:extLst>
                </a:hlinkClick>
              </a:rPr>
              <a:t>California Governor's Office of Emergency Services</a:t>
            </a:r>
          </a:p>
          <a:p>
            <a:pPr marL="139700" indent="0">
              <a:buFont typeface="Arial"/>
              <a:buNone/>
            </a:pPr>
            <a:endParaRPr lang="en-US" u="sng" kern="0" dirty="0">
              <a:hlinkClick r:id="rId9"/>
            </a:endParaRPr>
          </a:p>
          <a:p>
            <a:pPr marL="0" indent="0">
              <a:buFont typeface="Arial"/>
              <a:buNone/>
            </a:pPr>
            <a:r>
              <a:rPr lang="en-US" u="sng" kern="0" dirty="0">
                <a:hlinkClick r:id="rId9"/>
              </a:rPr>
              <a:t>Oregon Department of Emergency Management</a:t>
            </a:r>
          </a:p>
          <a:p>
            <a:pPr marL="0" indent="0">
              <a:buFont typeface="Arial"/>
              <a:buNone/>
            </a:pPr>
            <a:endParaRPr lang="en-US" u="sng" kern="0" dirty="0">
              <a:hlinkClick r:id="rId9"/>
            </a:endParaRPr>
          </a:p>
          <a:p>
            <a:pPr marL="0" indent="0">
              <a:buFont typeface="Arial"/>
              <a:buNone/>
            </a:pPr>
            <a:r>
              <a:rPr lang="en-US" u="sng" kern="0" dirty="0">
                <a:hlinkClick r:id="rId11"/>
              </a:rPr>
              <a:t>Washington Emergency Management Division</a:t>
            </a:r>
            <a:endParaRPr lang="en-US" u="sng" kern="0" dirty="0">
              <a:hlinkClick r:id="rId9"/>
            </a:endParaRPr>
          </a:p>
          <a:p>
            <a:pPr marL="139700" indent="0">
              <a:buFont typeface="Arial"/>
              <a:buNone/>
            </a:pPr>
            <a:br>
              <a:rPr lang="en-US" kern="0" dirty="0">
                <a:hlinkClick r:id="rId9"/>
              </a:rPr>
            </a:br>
            <a:br>
              <a:rPr lang="en-US" kern="0" dirty="0">
                <a:hlinkClick r:id="rId10"/>
              </a:rPr>
            </a:br>
            <a:endParaRPr lang="en-US" kern="0" dirty="0"/>
          </a:p>
          <a:p>
            <a:pPr marL="0" indent="0">
              <a:buFont typeface="Arial"/>
              <a:buNone/>
            </a:pPr>
            <a:endParaRPr lang="en-US" kern="0" dirty="0"/>
          </a:p>
        </p:txBody>
      </p:sp>
      <p:sp>
        <p:nvSpPr>
          <p:cNvPr id="3" name="Google Shape;432;p39">
            <a:extLst>
              <a:ext uri="{FF2B5EF4-FFF2-40B4-BE49-F238E27FC236}">
                <a16:creationId xmlns:a16="http://schemas.microsoft.com/office/drawing/2014/main" id="{9EA40AA6-08FF-FA9B-FF95-B99D429A9420}"/>
              </a:ext>
            </a:extLst>
          </p:cNvPr>
          <p:cNvSpPr txBox="1">
            <a:spLocks/>
          </p:cNvSpPr>
          <p:nvPr/>
        </p:nvSpPr>
        <p:spPr>
          <a:xfrm>
            <a:off x="4954137" y="696883"/>
            <a:ext cx="363250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400"/>
              <a:buFont typeface="Arial"/>
              <a:buChar char="●"/>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9pPr>
          </a:lstStyle>
          <a:p>
            <a:pPr>
              <a:buClr>
                <a:schemeClr val="dk1"/>
              </a:buClr>
              <a:buFont typeface="Arial"/>
              <a:buNone/>
            </a:pPr>
            <a:r>
              <a:rPr lang="en-US" kern="0"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State Emergency Management Departments</a:t>
            </a:r>
            <a:endParaRPr lang="en-US" kern="0" dirty="0">
              <a:solidFill>
                <a:schemeClr val="dk1"/>
              </a:solidFill>
            </a:endParaRPr>
          </a:p>
        </p:txBody>
      </p:sp>
      <p:cxnSp>
        <p:nvCxnSpPr>
          <p:cNvPr id="4" name="Google Shape;100;p2">
            <a:extLst>
              <a:ext uri="{FF2B5EF4-FFF2-40B4-BE49-F238E27FC236}">
                <a16:creationId xmlns:a16="http://schemas.microsoft.com/office/drawing/2014/main" id="{E8F78CD8-2DC9-0AD2-554D-DF80855C7E45}"/>
              </a:ext>
            </a:extLst>
          </p:cNvPr>
          <p:cNvCxnSpPr/>
          <p:nvPr/>
        </p:nvCxnSpPr>
        <p:spPr>
          <a:xfrm>
            <a:off x="4720359" y="656889"/>
            <a:ext cx="0" cy="3829722"/>
          </a:xfrm>
          <a:prstGeom prst="straightConnector1">
            <a:avLst/>
          </a:prstGeom>
          <a:noFill/>
          <a:ln w="19050" cap="flat" cmpd="sng">
            <a:solidFill>
              <a:schemeClr val="accent1"/>
            </a:solidFill>
            <a:prstDash val="solid"/>
            <a:miter lim="800000"/>
            <a:headEnd type="none" w="sm" len="sm"/>
            <a:tailEnd type="none" w="sm" len="sm"/>
          </a:ln>
        </p:spPr>
      </p:cxnSp>
    </p:spTree>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2"/>
        <p:cNvGrpSpPr/>
        <p:nvPr/>
      </p:nvGrpSpPr>
      <p:grpSpPr>
        <a:xfrm>
          <a:off x="0" y="0"/>
          <a:ext cx="0" cy="0"/>
          <a:chOff x="0" y="0"/>
          <a:chExt cx="0" cy="0"/>
        </a:xfrm>
      </p:grpSpPr>
      <p:sp>
        <p:nvSpPr>
          <p:cNvPr id="123" name="Google Shape;123;p5"/>
          <p:cNvSpPr txBox="1">
            <a:spLocks noGrp="1"/>
          </p:cNvSpPr>
          <p:nvPr>
            <p:ph type="title"/>
          </p:nvPr>
        </p:nvSpPr>
        <p:spPr>
          <a:xfrm>
            <a:off x="159300" y="598600"/>
            <a:ext cx="8775300" cy="413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Teaching Steps - Page 2</a:t>
            </a:r>
            <a:endParaRPr sz="1800" b="1" dirty="0">
              <a:solidFill>
                <a:schemeClr val="dk1"/>
              </a:solidFill>
            </a:endParaRPr>
          </a:p>
        </p:txBody>
      </p:sp>
      <p:sp>
        <p:nvSpPr>
          <p:cNvPr id="124" name="Google Shape;124;p5"/>
          <p:cNvSpPr txBox="1">
            <a:spLocks noGrp="1"/>
          </p:cNvSpPr>
          <p:nvPr>
            <p:ph type="body" idx="1"/>
          </p:nvPr>
        </p:nvSpPr>
        <p:spPr>
          <a:xfrm>
            <a:off x="159300" y="1014760"/>
            <a:ext cx="8775300" cy="3552491"/>
          </a:xfrm>
          <a:prstGeom prst="rect">
            <a:avLst/>
          </a:prstGeom>
          <a:noFill/>
          <a:ln>
            <a:noFill/>
          </a:ln>
        </p:spPr>
        <p:txBody>
          <a:bodyPr spcFirstLastPara="1" wrap="square" lIns="91425" tIns="91425" rIns="91425" bIns="91425" anchor="t" anchorCtr="0">
            <a:noAutofit/>
          </a:bodyPr>
          <a:lstStyle/>
          <a:p>
            <a:pPr marL="457200" lvl="0" indent="-304800" rtl="0">
              <a:lnSpc>
                <a:spcPct val="90000"/>
              </a:lnSpc>
              <a:spcBef>
                <a:spcPts val="0"/>
              </a:spcBef>
              <a:spcAft>
                <a:spcPts val="0"/>
              </a:spcAft>
              <a:buSzPts val="1200"/>
              <a:buFont typeface="Arial"/>
              <a:buAutoNum type="arabicPeriod" startAt="4"/>
            </a:pPr>
            <a:r>
              <a:rPr lang="en-US" sz="1200" u="sng" dirty="0"/>
              <a:t>SLIDE 15</a:t>
            </a:r>
            <a:r>
              <a:rPr lang="en" sz="1200" dirty="0"/>
              <a:t>: Ask </a:t>
            </a:r>
            <a:r>
              <a:rPr lang="en" sz="1200" dirty="0">
                <a:solidFill>
                  <a:schemeClr val="dk1"/>
                </a:solidFill>
              </a:rPr>
              <a:t>students what they have seen or heard about earthquakes. It’s likely that many of them have not experienced an earthquake. They may have heard from family members about shaking, objects breaking, or even possibly injuries. It’s possible they’ve seen or heard about earthquakes through the media. Validate students’ experiences, and scan for students that may need some extra support. Tell students that we’ll learn more about what an earthquake is in this lesson. Consider recording students’ questions so that you can return to them at them end of the lesson to see which have been addressed through the lesson, and try to answer the others. </a:t>
            </a:r>
          </a:p>
          <a:p>
            <a:pPr marL="457200" lvl="0" indent="-304800" rtl="0">
              <a:lnSpc>
                <a:spcPct val="90000"/>
              </a:lnSpc>
              <a:spcBef>
                <a:spcPts val="0"/>
              </a:spcBef>
              <a:spcAft>
                <a:spcPts val="0"/>
              </a:spcAft>
              <a:buSzPts val="1200"/>
              <a:buFont typeface="Arial"/>
              <a:buAutoNum type="arabicPeriod" startAt="4"/>
            </a:pPr>
            <a:endParaRPr lang="en" sz="1200" dirty="0">
              <a:solidFill>
                <a:schemeClr val="dk1"/>
              </a:solidFill>
            </a:endParaRPr>
          </a:p>
          <a:p>
            <a:pPr indent="-304800">
              <a:buSzPts val="1200"/>
              <a:buFont typeface="Arial"/>
              <a:buAutoNum type="arabicPeriod" startAt="4"/>
            </a:pPr>
            <a:r>
              <a:rPr lang="en-US" sz="1200" u="sng" dirty="0">
                <a:solidFill>
                  <a:schemeClr val="dk1"/>
                </a:solidFill>
              </a:rPr>
              <a:t>SLIDE 16</a:t>
            </a:r>
            <a:r>
              <a:rPr lang="en-US" sz="1200" dirty="0">
                <a:solidFill>
                  <a:schemeClr val="dk1"/>
                </a:solidFill>
              </a:rPr>
              <a:t>: </a:t>
            </a:r>
            <a:r>
              <a:rPr lang="en" sz="1200" dirty="0"/>
              <a:t>Tell students that the surface of the Earth that we stand on may seem like it is so solid it could never be moved. But actually, the surface of the Earth is broken into many pieces that move around. Most of the time we don’t feel the movement, but sometimes we do. As the pieces of the Earth move, they can become stuck because of friction.</a:t>
            </a:r>
          </a:p>
          <a:p>
            <a:pPr indent="-304800">
              <a:buSzPts val="1200"/>
              <a:buFont typeface="Arial"/>
              <a:buAutoNum type="arabicPeriod" startAt="4"/>
            </a:pPr>
            <a:endParaRPr lang="en" sz="1200" dirty="0"/>
          </a:p>
          <a:p>
            <a:pPr indent="-304800">
              <a:buSzPts val="1200"/>
              <a:buFont typeface="Arial"/>
              <a:buAutoNum type="arabicPeriod" startAt="4"/>
            </a:pPr>
            <a:r>
              <a:rPr lang="en-US" sz="1200" u="sng" dirty="0"/>
              <a:t>SLIDE 17</a:t>
            </a:r>
            <a:r>
              <a:rPr lang="en-US" sz="1200" dirty="0"/>
              <a:t>: </a:t>
            </a:r>
            <a:r>
              <a:rPr lang="en" sz="1200" dirty="0">
                <a:solidFill>
                  <a:schemeClr val="dk1"/>
                </a:solidFill>
              </a:rPr>
              <a:t>Review and model correct protective actions - Drop, Cover, and Hold On. Make sure students know they should drop to their knees (not their bottoms), have one hand over their necks, and try to get away from glass or any other objects that could fall on them. If they’re able to get under a table or desk while staying on their knees, they should.  Once there, they should hold on to the leg of the table.</a:t>
            </a:r>
          </a:p>
          <a:p>
            <a:pPr indent="-304800">
              <a:buSzPts val="1200"/>
              <a:buFont typeface="Arial"/>
              <a:buAutoNum type="arabicPeriod" startAt="4"/>
            </a:pPr>
            <a:endParaRPr lang="en" sz="1200" dirty="0">
              <a:solidFill>
                <a:schemeClr val="dk1"/>
              </a:solidFill>
            </a:endParaRPr>
          </a:p>
          <a:p>
            <a:pPr indent="-304800">
              <a:buSzPts val="1200"/>
              <a:buFont typeface="Arial"/>
              <a:buAutoNum type="arabicPeriod" startAt="4"/>
            </a:pPr>
            <a:r>
              <a:rPr lang="en-US" sz="1200" u="sng" dirty="0">
                <a:solidFill>
                  <a:schemeClr val="dk1"/>
                </a:solidFill>
              </a:rPr>
              <a:t>SLIDE 18</a:t>
            </a:r>
            <a:r>
              <a:rPr lang="en-US" sz="1200" dirty="0">
                <a:solidFill>
                  <a:schemeClr val="dk1"/>
                </a:solidFill>
              </a:rPr>
              <a:t>: </a:t>
            </a:r>
            <a:r>
              <a:rPr lang="en" sz="1200" dirty="0"/>
              <a:t>Tell </a:t>
            </a:r>
            <a:r>
              <a:rPr lang="en" sz="1200" dirty="0">
                <a:solidFill>
                  <a:schemeClr val="dk1"/>
                </a:solidFill>
              </a:rPr>
              <a:t>students that Drop, Cover, and Hold On looks different for different bodies. Review modified protective actions for people who use wheelchairs. While you may not have students who use wheelchairs in your class, it is likely that there are members of your community </a:t>
            </a:r>
            <a:r>
              <a:rPr lang="en" sz="1200" dirty="0"/>
              <a:t>who do. Ask students to help their family members or friends who use a wheelchair by sharing that “Lock, Cover, and Hold On” is how they can protect themselves during an earthquake. Have students repeat the phrase, “Lock, Cover, and Hold On” after you’ve said it. </a:t>
            </a:r>
          </a:p>
          <a:p>
            <a:pPr marL="457200" lvl="0" indent="-304800" rtl="0">
              <a:lnSpc>
                <a:spcPct val="90000"/>
              </a:lnSpc>
              <a:spcBef>
                <a:spcPts val="0"/>
              </a:spcBef>
              <a:spcAft>
                <a:spcPts val="0"/>
              </a:spcAft>
              <a:buSzPts val="1200"/>
              <a:buFont typeface="Arial"/>
              <a:buAutoNum type="arabicPeriod" startAt="4"/>
            </a:pPr>
            <a:endParaRPr sz="1150" dirty="0">
              <a:solidFill>
                <a:schemeClr val="dk1"/>
              </a:solidFill>
            </a:endParaRPr>
          </a:p>
        </p:txBody>
      </p:sp>
      <p:sp>
        <p:nvSpPr>
          <p:cNvPr id="2" name="Google Shape;100;p2">
            <a:extLst>
              <a:ext uri="{FF2B5EF4-FFF2-40B4-BE49-F238E27FC236}">
                <a16:creationId xmlns:a16="http://schemas.microsoft.com/office/drawing/2014/main" id="{50FDBB53-85EB-99B0-001F-3CE2A6876186}"/>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5</a:t>
            </a:fld>
            <a:endParaRPr sz="900">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30"/>
        <p:cNvGrpSpPr/>
        <p:nvPr/>
      </p:nvGrpSpPr>
      <p:grpSpPr>
        <a:xfrm>
          <a:off x="0" y="0"/>
          <a:ext cx="0" cy="0"/>
          <a:chOff x="0" y="0"/>
          <a:chExt cx="0" cy="0"/>
        </a:xfrm>
      </p:grpSpPr>
      <p:sp>
        <p:nvSpPr>
          <p:cNvPr id="131" name="Google Shape;131;p6"/>
          <p:cNvSpPr txBox="1">
            <a:spLocks noGrp="1"/>
          </p:cNvSpPr>
          <p:nvPr>
            <p:ph type="title"/>
          </p:nvPr>
        </p:nvSpPr>
        <p:spPr>
          <a:xfrm>
            <a:off x="159300" y="598600"/>
            <a:ext cx="8775300" cy="413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Teaching Steps – Page 3</a:t>
            </a:r>
            <a:endParaRPr sz="1800" b="1" dirty="0">
              <a:solidFill>
                <a:schemeClr val="dk1"/>
              </a:solidFill>
            </a:endParaRPr>
          </a:p>
        </p:txBody>
      </p:sp>
      <p:sp>
        <p:nvSpPr>
          <p:cNvPr id="132" name="Google Shape;132;p6"/>
          <p:cNvSpPr txBox="1">
            <a:spLocks noGrp="1"/>
          </p:cNvSpPr>
          <p:nvPr>
            <p:ph type="body" idx="1"/>
          </p:nvPr>
        </p:nvSpPr>
        <p:spPr>
          <a:xfrm>
            <a:off x="168593" y="1018478"/>
            <a:ext cx="8775300" cy="3395910"/>
          </a:xfrm>
          <a:prstGeom prst="rect">
            <a:avLst/>
          </a:prstGeom>
          <a:noFill/>
          <a:ln>
            <a:noFill/>
          </a:ln>
        </p:spPr>
        <p:txBody>
          <a:bodyPr spcFirstLastPara="1" wrap="square" lIns="91425" tIns="91425" rIns="91425" bIns="91425" anchor="t" anchorCtr="0">
            <a:noAutofit/>
          </a:bodyPr>
          <a:lstStyle/>
          <a:p>
            <a:pPr indent="-304800">
              <a:buSzPts val="1200"/>
              <a:buFont typeface="Arial"/>
              <a:buAutoNum type="arabicPeriod" startAt="8"/>
            </a:pPr>
            <a:r>
              <a:rPr lang="en-US" sz="1200" u="sng" dirty="0"/>
              <a:t>SLIDE 19</a:t>
            </a:r>
            <a:r>
              <a:rPr lang="en" sz="1200" dirty="0"/>
              <a:t>: </a:t>
            </a:r>
            <a:r>
              <a:rPr lang="en-US" sz="1200" dirty="0"/>
              <a:t>Review modified protective actions for people who use a cane or walker. 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p>
          <a:p>
            <a:pPr indent="-304800">
              <a:buSzPts val="1200"/>
              <a:buFont typeface="Arial"/>
              <a:buAutoNum type="arabicPeriod" startAt="8"/>
            </a:pPr>
            <a:endParaRPr lang="en-US" sz="1200" dirty="0"/>
          </a:p>
          <a:p>
            <a:pPr indent="-304800">
              <a:buSzPts val="1200"/>
              <a:buFont typeface="Arial"/>
              <a:buAutoNum type="arabicPeriod" startAt="8"/>
            </a:pPr>
            <a:r>
              <a:rPr lang="en-US" sz="1200" u="sng" dirty="0"/>
              <a:t>SLIDE 20</a:t>
            </a:r>
            <a:r>
              <a:rPr lang="en" sz="1200" dirty="0"/>
              <a:t>: Ask students why DROP, COVER, and HOLD ON helps keep them safe in an earthquake. </a:t>
            </a:r>
            <a:r>
              <a:rPr lang="en-US" sz="1200" dirty="0"/>
              <a:t>Add on to student responses, as necessary.  </a:t>
            </a:r>
          </a:p>
          <a:p>
            <a:pPr indent="-304800">
              <a:buSzPts val="1200"/>
              <a:buFont typeface="Arial"/>
              <a:buAutoNum type="arabicPeriod" startAt="8"/>
            </a:pPr>
            <a:endParaRPr lang="en-US" sz="1200" dirty="0"/>
          </a:p>
          <a:p>
            <a:pPr marL="914400" lvl="2" indent="0">
              <a:lnSpc>
                <a:spcPct val="100000"/>
              </a:lnSpc>
              <a:buSzPts val="1100"/>
              <a:buNone/>
            </a:pPr>
            <a:r>
              <a:rPr lang="en-US" sz="1200" dirty="0"/>
              <a:t>DROP: Dropping to your knees protects you from falling or being hit by falling objects during ground shaking. </a:t>
            </a:r>
          </a:p>
          <a:p>
            <a:pPr marL="914400" lvl="2" indent="0">
              <a:lnSpc>
                <a:spcPct val="100000"/>
              </a:lnSpc>
              <a:buClr>
                <a:schemeClr val="dk1"/>
              </a:buClr>
              <a:buSzPts val="1100"/>
              <a:buNone/>
            </a:pPr>
            <a:r>
              <a:rPr lang="en-US" sz="1200" dirty="0"/>
              <a:t>COVER: We cover our neck </a:t>
            </a:r>
            <a:r>
              <a:rPr lang="en-US" sz="12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and head</a:t>
            </a:r>
            <a:r>
              <a:rPr lang="en-US" sz="1200" dirty="0"/>
              <a:t> with one arm and hand to protect them from becoming injured if something falls. The back of the neck is particularly important to protect because your head has a skull to protect it. </a:t>
            </a:r>
          </a:p>
          <a:p>
            <a:pPr marL="914400" lvl="2" indent="0">
              <a:lnSpc>
                <a:spcPct val="100000"/>
              </a:lnSpc>
              <a:buClr>
                <a:schemeClr val="dk1"/>
              </a:buClr>
              <a:buSzPts val="1100"/>
              <a:buNone/>
            </a:pPr>
            <a:r>
              <a:rPr lang="en-US" sz="1200" dirty="0"/>
              <a:t>HOLD ON: We hold on to a table leg once we’re beneath a table so that the earthquake doesn’t move us out from underneath the table that is protecting us.</a:t>
            </a:r>
          </a:p>
          <a:p>
            <a:pPr marL="914400" lvl="2" indent="0">
              <a:lnSpc>
                <a:spcPct val="100000"/>
              </a:lnSpc>
              <a:buClr>
                <a:schemeClr val="dk1"/>
              </a:buClr>
              <a:buSzPts val="1100"/>
              <a:buNone/>
            </a:pPr>
            <a:endParaRPr lang="en-US" sz="1200" dirty="0"/>
          </a:p>
          <a:p>
            <a:pPr indent="-304800">
              <a:buSzPts val="1200"/>
              <a:buFont typeface="Arial"/>
              <a:buAutoNum type="arabicPeriod" startAt="8"/>
            </a:pPr>
            <a:r>
              <a:rPr lang="en-US" sz="1200" u="sng" dirty="0"/>
              <a:t>SLIDE 21</a:t>
            </a:r>
            <a:r>
              <a:rPr lang="en-US" sz="1200" dirty="0"/>
              <a:t>: </a:t>
            </a:r>
            <a:r>
              <a:rPr lang="en-US" sz="1200" b="0" dirty="0"/>
              <a:t>Inform students that when you click on the slide that, after a brief introduction, an alert will play and students should practice Drop, Cover, and Hold On immediately with the alert. Remind students this is only a drill. </a:t>
            </a:r>
            <a:r>
              <a:rPr lang="en-US" sz="1200" dirty="0"/>
              <a:t>Play the ShakeAlert alert by clicking anywhere on the slide. Have all students Drop, Cover, and Hold On. Ask students to stay in their protective positions while the teacher observes and offers corrections if necessary. Once the teacher has checked in with each student, ask them to return to their seats. </a:t>
            </a:r>
          </a:p>
          <a:p>
            <a:pPr marL="152400" indent="0">
              <a:buSzPts val="1200"/>
              <a:buNone/>
            </a:pPr>
            <a:r>
              <a:rPr lang="en-US" sz="1200" u="sng" dirty="0">
                <a:solidFill>
                  <a:schemeClr val="hlink"/>
                </a:solidFill>
              </a:rPr>
              <a:t> </a:t>
            </a:r>
          </a:p>
          <a:p>
            <a:pPr marL="457200" lvl="0" indent="0" algn="l" rtl="0">
              <a:lnSpc>
                <a:spcPct val="90000"/>
              </a:lnSpc>
              <a:spcBef>
                <a:spcPts val="0"/>
              </a:spcBef>
              <a:spcAft>
                <a:spcPts val="0"/>
              </a:spcAft>
              <a:buSzPts val="1400"/>
              <a:buNone/>
            </a:pPr>
            <a:endParaRPr sz="1200" dirty="0">
              <a:solidFill>
                <a:schemeClr val="dk1"/>
              </a:solidFill>
            </a:endParaRPr>
          </a:p>
        </p:txBody>
      </p:sp>
      <p:sp>
        <p:nvSpPr>
          <p:cNvPr id="2" name="Google Shape;100;p2">
            <a:extLst>
              <a:ext uri="{FF2B5EF4-FFF2-40B4-BE49-F238E27FC236}">
                <a16:creationId xmlns:a16="http://schemas.microsoft.com/office/drawing/2014/main" id="{7B166E76-F981-1864-ACDE-A73302F42A12}"/>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6</a:t>
            </a:fld>
            <a:endParaRPr sz="900">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38"/>
        <p:cNvGrpSpPr/>
        <p:nvPr/>
      </p:nvGrpSpPr>
      <p:grpSpPr>
        <a:xfrm>
          <a:off x="0" y="0"/>
          <a:ext cx="0" cy="0"/>
          <a:chOff x="0" y="0"/>
          <a:chExt cx="0" cy="0"/>
        </a:xfrm>
      </p:grpSpPr>
      <p:sp>
        <p:nvSpPr>
          <p:cNvPr id="139" name="Google Shape;139;p7"/>
          <p:cNvSpPr txBox="1">
            <a:spLocks noGrp="1"/>
          </p:cNvSpPr>
          <p:nvPr>
            <p:ph type="title"/>
          </p:nvPr>
        </p:nvSpPr>
        <p:spPr>
          <a:xfrm>
            <a:off x="159300" y="598600"/>
            <a:ext cx="8775300" cy="413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Teaching Steps – </a:t>
            </a:r>
            <a:r>
              <a:rPr lang="en" sz="1800" dirty="0">
                <a:solidFill>
                  <a:schemeClr val="dk1"/>
                </a:solidFill>
              </a:rPr>
              <a:t>Page 4</a:t>
            </a:r>
            <a:endParaRPr sz="1800" b="1" i="1" dirty="0">
              <a:solidFill>
                <a:schemeClr val="dk1"/>
              </a:solidFill>
            </a:endParaRPr>
          </a:p>
        </p:txBody>
      </p:sp>
      <p:sp>
        <p:nvSpPr>
          <p:cNvPr id="140" name="Google Shape;140;p7"/>
          <p:cNvSpPr txBox="1">
            <a:spLocks noGrp="1"/>
          </p:cNvSpPr>
          <p:nvPr>
            <p:ph type="body" idx="1"/>
          </p:nvPr>
        </p:nvSpPr>
        <p:spPr>
          <a:xfrm>
            <a:off x="215056" y="1020337"/>
            <a:ext cx="8688871" cy="3527244"/>
          </a:xfrm>
          <a:prstGeom prst="rect">
            <a:avLst/>
          </a:prstGeom>
          <a:noFill/>
          <a:ln>
            <a:noFill/>
          </a:ln>
        </p:spPr>
        <p:txBody>
          <a:bodyPr spcFirstLastPara="1" wrap="square" lIns="91425" tIns="91425" rIns="91425" bIns="91425" anchor="t" anchorCtr="0">
            <a:noAutofit/>
          </a:bodyPr>
          <a:lstStyle/>
          <a:p>
            <a:pPr marL="400050" lvl="0" indent="-361950" algn="l" rtl="0">
              <a:lnSpc>
                <a:spcPct val="100000"/>
              </a:lnSpc>
              <a:spcBef>
                <a:spcPts val="0"/>
              </a:spcBef>
              <a:spcAft>
                <a:spcPts val="0"/>
              </a:spcAft>
              <a:buSzPts val="1100"/>
              <a:buFont typeface="+mj-lt"/>
              <a:buAutoNum type="arabicPeriod" startAt="11"/>
            </a:pPr>
            <a:r>
              <a:rPr lang="en-US" sz="1200" u="sng" dirty="0"/>
              <a:t>SLIDE 22</a:t>
            </a:r>
            <a:r>
              <a:rPr lang="en-US" sz="1200" dirty="0"/>
              <a:t>: </a:t>
            </a:r>
            <a:r>
              <a:rPr lang="en" sz="1200" dirty="0"/>
              <a:t>Ask students how practicing DROP, COVER, and HOLD ON can help students and their families stay safe in an earthquake, and what else they can do to help prepare. </a:t>
            </a:r>
            <a:r>
              <a:rPr lang="en-US" sz="1200" dirty="0"/>
              <a:t>For each question, ask students to turn and talk to a student nearby and then share out with the class.</a:t>
            </a:r>
            <a:r>
              <a:rPr lang="en-US" sz="1200" b="0" i="0" u="none" strike="noStrike" dirty="0">
                <a:solidFill>
                  <a:srgbClr val="000000"/>
                </a:solidFill>
                <a:effectLst/>
                <a:latin typeface="Arial" panose="020B0604020202020204" pitchFamily="34" charset="0"/>
              </a:rPr>
              <a:t>. </a:t>
            </a:r>
          </a:p>
          <a:p>
            <a:pPr marL="400050" lvl="0" indent="-361950" algn="l" rtl="0">
              <a:lnSpc>
                <a:spcPct val="100000"/>
              </a:lnSpc>
              <a:spcBef>
                <a:spcPts val="0"/>
              </a:spcBef>
              <a:spcAft>
                <a:spcPts val="0"/>
              </a:spcAft>
              <a:buSzPts val="1100"/>
              <a:buFont typeface="+mj-lt"/>
              <a:buAutoNum type="arabicPeriod" startAt="11"/>
            </a:pPr>
            <a:endParaRPr lang="en-US" sz="1200" i="0" strike="noStrike" dirty="0">
              <a:latin typeface="Arial" panose="020B0604020202020204" pitchFamily="34" charset="0"/>
            </a:endParaRPr>
          </a:p>
          <a:p>
            <a:pPr marL="400050" lvl="0" indent="-361950" algn="l" rtl="0">
              <a:lnSpc>
                <a:spcPct val="100000"/>
              </a:lnSpc>
              <a:spcBef>
                <a:spcPts val="0"/>
              </a:spcBef>
              <a:spcAft>
                <a:spcPts val="0"/>
              </a:spcAft>
              <a:buSzPts val="1100"/>
              <a:buFont typeface="+mj-lt"/>
              <a:buAutoNum type="arabicPeriod" startAt="11"/>
            </a:pPr>
            <a:r>
              <a:rPr lang="en-US" sz="1200" u="sng" dirty="0"/>
              <a:t>SLIDE 23</a:t>
            </a:r>
            <a:r>
              <a:rPr lang="en" sz="1200" dirty="0"/>
              <a:t>: </a:t>
            </a:r>
            <a:r>
              <a:rPr lang="en-US" sz="1200" dirty="0"/>
              <a:t>Tell students </a:t>
            </a:r>
            <a:r>
              <a:rPr lang="en-US" sz="1200" b="0" i="0" strike="noStrike" dirty="0">
                <a:effectLst/>
                <a:latin typeface="Arial" panose="020B0604020202020204" pitchFamily="34" charset="0"/>
              </a:rPr>
              <a:t>that we are going to focus on water since it’s something everyone needs everyday that is fairly easy to prepare before an emergency. Use </a:t>
            </a:r>
            <a:r>
              <a:rPr lang="en-US" sz="1200" dirty="0">
                <a:latin typeface="Arial" panose="020B0604020202020204" pitchFamily="34" charset="0"/>
              </a:rPr>
              <a:t>Think-Pair-Share to brainstorm </a:t>
            </a:r>
            <a:r>
              <a:rPr lang="en-US" sz="1200" b="0" i="0" strike="noStrike" dirty="0">
                <a:effectLst/>
                <a:latin typeface="Arial" panose="020B0604020202020204" pitchFamily="34" charset="0"/>
              </a:rPr>
              <a:t>the ways students use water every day and record ideas on the board. Provide each student with a copy of the Student Sheet. Either provide each student with a cup of water, provide one cup of water per table, or have a cup of water in the front of the class. If you’ve providing cups for each student or student group, direct students’ attention to the permanent marker line, and tell them that marks 1 cup (8 fluid ounces) of water. Students should estimate the number of cups of water they think they would need per day for each use on the student sheet and then find the sum. Remind students that other needs includes pets. After they’ve recorded their ideas on the student sheet, invite students to share their estimates with a partner or their table group</a:t>
            </a:r>
          </a:p>
          <a:p>
            <a:pPr marL="400050" lvl="0" indent="-361950" algn="l" rtl="0">
              <a:lnSpc>
                <a:spcPct val="100000"/>
              </a:lnSpc>
              <a:spcBef>
                <a:spcPts val="0"/>
              </a:spcBef>
              <a:spcAft>
                <a:spcPts val="0"/>
              </a:spcAft>
              <a:buSzPts val="1100"/>
              <a:buFont typeface="+mj-lt"/>
              <a:buAutoNum type="arabicPeriod" startAt="11"/>
            </a:pPr>
            <a:endParaRPr lang="en-US" sz="1200" b="0" i="0" strike="noStrike" dirty="0">
              <a:effectLst/>
              <a:latin typeface="Arial" panose="020B0604020202020204" pitchFamily="34" charset="0"/>
            </a:endParaRPr>
          </a:p>
          <a:p>
            <a:pPr marL="400050" lvl="0" indent="-361950" algn="l" rtl="0">
              <a:lnSpc>
                <a:spcPct val="100000"/>
              </a:lnSpc>
              <a:spcBef>
                <a:spcPts val="0"/>
              </a:spcBef>
              <a:spcAft>
                <a:spcPts val="0"/>
              </a:spcAft>
              <a:buSzPts val="1100"/>
              <a:buFont typeface="+mj-lt"/>
              <a:buAutoNum type="arabicPeriod" startAt="11"/>
            </a:pPr>
            <a:r>
              <a:rPr lang="en-US" sz="1200" u="sng" dirty="0"/>
              <a:t>SLIDE 24</a:t>
            </a:r>
            <a:r>
              <a:rPr lang="en" sz="1200" dirty="0"/>
              <a:t>: </a:t>
            </a:r>
            <a:r>
              <a:rPr lang="en-US" sz="1200" dirty="0"/>
              <a:t>Once students have made their estimate for how many total cups of water they need per day in an emergency, ask them to estimate or measure how many cups are in a gallon. Either provide students with an empty gallon jug and ask them to carefully figure out how many of their cups of water are needed to fill the jug, demonstrate for the class how many of their cups of water are needed to fill the jug, or just tell them that there are 16 cups in a gallon. </a:t>
            </a:r>
            <a:r>
              <a:rPr lang="en-US" sz="12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Using a funnel would make it easier to pour into the </a:t>
            </a:r>
            <a:r>
              <a:rPr lang="en-US" sz="12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gallon</a:t>
            </a:r>
            <a:r>
              <a:rPr lang="en-US" sz="12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 container. </a:t>
            </a:r>
            <a:r>
              <a:rPr lang="en-US" sz="1200" dirty="0"/>
              <a:t>Tell students that government agencies recommend having one gallon of water per person per day for </a:t>
            </a:r>
            <a:r>
              <a:rPr lang="en-US" sz="12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three days</a:t>
            </a:r>
            <a:r>
              <a:rPr lang="en-US" sz="1200" dirty="0"/>
              <a:t> in an emergency. </a:t>
            </a:r>
            <a:endParaRPr sz="1200" dirty="0">
              <a:solidFill>
                <a:schemeClr val="dk1"/>
              </a:solidFill>
            </a:endParaRPr>
          </a:p>
          <a:p>
            <a:pPr marL="342900" lvl="0" indent="-228600" algn="l" rtl="0">
              <a:lnSpc>
                <a:spcPct val="90000"/>
              </a:lnSpc>
              <a:spcBef>
                <a:spcPts val="0"/>
              </a:spcBef>
              <a:spcAft>
                <a:spcPts val="0"/>
              </a:spcAft>
              <a:buSzPts val="1400"/>
              <a:buNone/>
            </a:pPr>
            <a:endParaRPr sz="1200" dirty="0">
              <a:solidFill>
                <a:schemeClr val="dk1"/>
              </a:solidFill>
            </a:endParaRPr>
          </a:p>
          <a:p>
            <a:pPr marL="0" lvl="0" indent="0" algn="l" rtl="0">
              <a:lnSpc>
                <a:spcPct val="90000"/>
              </a:lnSpc>
              <a:spcBef>
                <a:spcPts val="0"/>
              </a:spcBef>
              <a:spcAft>
                <a:spcPts val="0"/>
              </a:spcAft>
              <a:buSzPts val="1400"/>
              <a:buNone/>
            </a:pPr>
            <a:endParaRPr sz="1200" dirty="0"/>
          </a:p>
        </p:txBody>
      </p:sp>
      <p:sp>
        <p:nvSpPr>
          <p:cNvPr id="2" name="Google Shape;100;p2">
            <a:extLst>
              <a:ext uri="{FF2B5EF4-FFF2-40B4-BE49-F238E27FC236}">
                <a16:creationId xmlns:a16="http://schemas.microsoft.com/office/drawing/2014/main" id="{BA12A4F7-FCC2-5E0E-C839-37CDA74286E8}"/>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7</a:t>
            </a:fld>
            <a:endParaRPr sz="900">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159300" y="598600"/>
            <a:ext cx="8775300" cy="413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Teaching Steps – </a:t>
            </a:r>
            <a:r>
              <a:rPr lang="en" sz="1800" dirty="0">
                <a:solidFill>
                  <a:schemeClr val="dk1"/>
                </a:solidFill>
              </a:rPr>
              <a:t>Page 5</a:t>
            </a:r>
            <a:endParaRPr sz="1800" b="1" i="1" dirty="0">
              <a:solidFill>
                <a:schemeClr val="dk1"/>
              </a:solidFill>
            </a:endParaRPr>
          </a:p>
        </p:txBody>
      </p:sp>
      <p:sp>
        <p:nvSpPr>
          <p:cNvPr id="148" name="Google Shape;148;p8"/>
          <p:cNvSpPr txBox="1">
            <a:spLocks noGrp="1"/>
          </p:cNvSpPr>
          <p:nvPr>
            <p:ph type="body" idx="1"/>
          </p:nvPr>
        </p:nvSpPr>
        <p:spPr>
          <a:xfrm>
            <a:off x="261033" y="1012902"/>
            <a:ext cx="8559900" cy="3398412"/>
          </a:xfrm>
          <a:prstGeom prst="rect">
            <a:avLst/>
          </a:prstGeom>
          <a:noFill/>
          <a:ln>
            <a:noFill/>
          </a:ln>
        </p:spPr>
        <p:txBody>
          <a:bodyPr spcFirstLastPara="1" wrap="square" lIns="91425" tIns="91425" rIns="91425" bIns="91425" anchor="t" anchorCtr="0">
            <a:noAutofit/>
          </a:bodyPr>
          <a:lstStyle/>
          <a:p>
            <a:pPr marL="387350" marR="0" lvl="0" indent="-387350" algn="l" defTabSz="914400" rtl="0" eaLnBrk="1" fontAlgn="auto" latinLnBrk="0" hangingPunct="1">
              <a:lnSpc>
                <a:spcPct val="100000"/>
              </a:lnSpc>
              <a:spcBef>
                <a:spcPts val="0"/>
              </a:spcBef>
              <a:spcAft>
                <a:spcPts val="0"/>
              </a:spcAft>
              <a:buSzPts val="1100"/>
              <a:buFont typeface="+mj-lt"/>
              <a:buAutoNum type="arabicPeriod" startAt="14"/>
              <a:tabLst/>
              <a:defRPr/>
            </a:pPr>
            <a:r>
              <a:rPr lang="en-US" sz="1200" u="sng" dirty="0"/>
              <a:t>SLIDE 25</a:t>
            </a:r>
            <a:r>
              <a:rPr lang="en" sz="1200" dirty="0"/>
              <a:t>: </a:t>
            </a:r>
            <a:r>
              <a:rPr lang="en-US" sz="1200" b="0" i="0" u="none" strike="noStrike" dirty="0">
                <a:solidFill>
                  <a:srgbClr val="000000"/>
                </a:solidFill>
                <a:effectLst/>
              </a:rPr>
              <a:t>Ask students whether their estimate was equal to, less than, or greater than the 1-gallon recommendation. </a:t>
            </a:r>
            <a:r>
              <a:rPr lang="en-US" sz="1200" dirty="0"/>
              <a:t>Ask students to consider why their estimate may have been different than the emergency recommendation of 1 gallon. They should note that during an emergency, we may not be able to use as much water as we normally would. You can share with them that the average American household uses more than 300 gallons of water per day! Ask students for examples of things they do everyday with water that they don’t need to do. They may say things like taking long showers, playing in the sink, or running the water while brushing their teeth. </a:t>
            </a:r>
          </a:p>
          <a:p>
            <a:pPr marL="387350" marR="0" lvl="0" indent="-387350" algn="l" defTabSz="914400" rtl="0" eaLnBrk="1" fontAlgn="auto" latinLnBrk="0" hangingPunct="1">
              <a:lnSpc>
                <a:spcPct val="100000"/>
              </a:lnSpc>
              <a:spcBef>
                <a:spcPts val="0"/>
              </a:spcBef>
              <a:spcAft>
                <a:spcPts val="0"/>
              </a:spcAft>
              <a:buSzPts val="1100"/>
              <a:buFont typeface="+mj-lt"/>
              <a:buAutoNum type="arabicPeriod" startAt="14"/>
              <a:tabLst/>
              <a:defRPr/>
            </a:pPr>
            <a:endParaRPr lang="en-US" sz="1200" dirty="0"/>
          </a:p>
          <a:p>
            <a:pPr marL="387350" marR="0" lvl="0" indent="-387350" algn="l" defTabSz="914400" rtl="0" eaLnBrk="1" fontAlgn="auto" latinLnBrk="0" hangingPunct="1">
              <a:lnSpc>
                <a:spcPct val="100000"/>
              </a:lnSpc>
              <a:spcBef>
                <a:spcPts val="0"/>
              </a:spcBef>
              <a:spcAft>
                <a:spcPts val="0"/>
              </a:spcAft>
              <a:buSzPts val="1100"/>
              <a:buFont typeface="+mj-lt"/>
              <a:buAutoNum type="arabicPeriod" startAt="14"/>
              <a:tabLst/>
              <a:defRPr/>
            </a:pPr>
            <a:r>
              <a:rPr lang="en-US" sz="1200" u="sng" dirty="0"/>
              <a:t>SLIDE 26</a:t>
            </a:r>
            <a:r>
              <a:rPr lang="en-US" sz="1200" dirty="0"/>
              <a:t>: </a:t>
            </a:r>
            <a:r>
              <a:rPr lang="en" sz="1200" dirty="0"/>
              <a:t>Ask students how much water five people would need for one day. Encourage students to show their work on the student sheet. Use counting tiles if they need a physical representation of the gallons. Click on slide reveal the answer (5 gallons). </a:t>
            </a:r>
          </a:p>
          <a:p>
            <a:pPr marL="387350" marR="0" lvl="0" indent="-387350" algn="l" defTabSz="914400" rtl="0" eaLnBrk="1" fontAlgn="auto" latinLnBrk="0" hangingPunct="1">
              <a:lnSpc>
                <a:spcPct val="100000"/>
              </a:lnSpc>
              <a:spcBef>
                <a:spcPts val="0"/>
              </a:spcBef>
              <a:spcAft>
                <a:spcPts val="0"/>
              </a:spcAft>
              <a:buSzPts val="1100"/>
              <a:buFont typeface="+mj-lt"/>
              <a:buAutoNum type="arabicPeriod" startAt="14"/>
              <a:tabLst/>
              <a:defRPr/>
            </a:pPr>
            <a:endParaRPr lang="en" sz="1200" dirty="0"/>
          </a:p>
          <a:p>
            <a:pPr marL="387350" marR="0" lvl="0" indent="-387350" algn="l" defTabSz="914400" rtl="0" eaLnBrk="1" fontAlgn="auto" latinLnBrk="0" hangingPunct="1">
              <a:lnSpc>
                <a:spcPct val="100000"/>
              </a:lnSpc>
              <a:spcBef>
                <a:spcPts val="0"/>
              </a:spcBef>
              <a:spcAft>
                <a:spcPts val="0"/>
              </a:spcAft>
              <a:buSzPts val="1100"/>
              <a:buFont typeface="+mj-lt"/>
              <a:buAutoNum type="arabicPeriod" startAt="14"/>
              <a:tabLst/>
              <a:defRPr/>
            </a:pPr>
            <a:r>
              <a:rPr lang="en-US" sz="1200" u="sng" dirty="0"/>
              <a:t>SLIDE 27</a:t>
            </a:r>
            <a:r>
              <a:rPr lang="en-US" sz="1200" dirty="0"/>
              <a:t>: Next ask students how many gallons the same family would need for three days. Encourage them to solve the problem by drawing a picture or writing a math equation using addition (Second Grade: 5+5+5=15) or multiplication (Third Grade: 5 x 3 = 15) to solve the problem. Direct students to create equations or use models to calculate how much water they need for everyone in their family (including </a:t>
            </a:r>
            <a:r>
              <a:rPr lang="en-US" sz="12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rPr>
              <a:t>pets</a:t>
            </a:r>
            <a:r>
              <a:rPr lang="en-US" sz="1200" dirty="0"/>
              <a:t>) for three days on their student sheet. Ask students if everyone needs the same amount of water per day in an emergency. They should respond that some people may need more, such as people taking medications, people who live someplace hot, or people who are very active. At this point, have students clean up the materials because they are going to practice Drop, Cover, and Hold On next.</a:t>
            </a:r>
          </a:p>
          <a:p>
            <a:pPr marL="387350" marR="0" lvl="0" indent="-387350" algn="l" defTabSz="914400" rtl="0" eaLnBrk="1" fontAlgn="auto" latinLnBrk="0" hangingPunct="1">
              <a:lnSpc>
                <a:spcPct val="100000"/>
              </a:lnSpc>
              <a:spcBef>
                <a:spcPts val="0"/>
              </a:spcBef>
              <a:spcAft>
                <a:spcPts val="0"/>
              </a:spcAft>
              <a:buSzPts val="1100"/>
              <a:buFont typeface="+mj-lt"/>
              <a:buAutoNum type="arabicPeriod" startAt="14"/>
              <a:tabLst/>
              <a:defRPr/>
            </a:pPr>
            <a:endParaRPr lang="en-US" sz="1200" dirty="0"/>
          </a:p>
          <a:p>
            <a:pPr marL="158750" lvl="0" indent="0" algn="l" rtl="0">
              <a:lnSpc>
                <a:spcPct val="100000"/>
              </a:lnSpc>
              <a:spcBef>
                <a:spcPts val="0"/>
              </a:spcBef>
              <a:spcAft>
                <a:spcPts val="0"/>
              </a:spcAft>
              <a:buSzPts val="1100"/>
              <a:buNone/>
            </a:pPr>
            <a:endParaRPr lang="en-US" sz="1200" dirty="0"/>
          </a:p>
        </p:txBody>
      </p:sp>
      <p:sp>
        <p:nvSpPr>
          <p:cNvPr id="2" name="Google Shape;100;p2">
            <a:extLst>
              <a:ext uri="{FF2B5EF4-FFF2-40B4-BE49-F238E27FC236}">
                <a16:creationId xmlns:a16="http://schemas.microsoft.com/office/drawing/2014/main" id="{DB3344FA-1428-354E-0CCE-28452C7C6E51}"/>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8</a:t>
            </a:fld>
            <a:endParaRPr sz="900">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54"/>
        <p:cNvGrpSpPr/>
        <p:nvPr/>
      </p:nvGrpSpPr>
      <p:grpSpPr>
        <a:xfrm>
          <a:off x="0" y="0"/>
          <a:ext cx="0" cy="0"/>
          <a:chOff x="0" y="0"/>
          <a:chExt cx="0" cy="0"/>
        </a:xfrm>
      </p:grpSpPr>
      <p:sp>
        <p:nvSpPr>
          <p:cNvPr id="155" name="Google Shape;155;p9"/>
          <p:cNvSpPr txBox="1">
            <a:spLocks noGrp="1"/>
          </p:cNvSpPr>
          <p:nvPr>
            <p:ph type="title"/>
          </p:nvPr>
        </p:nvSpPr>
        <p:spPr>
          <a:xfrm>
            <a:off x="159300" y="598600"/>
            <a:ext cx="8775300" cy="413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Teaching Steps – Page 6</a:t>
            </a:r>
            <a:endParaRPr sz="1800" b="1" dirty="0">
              <a:solidFill>
                <a:schemeClr val="dk1"/>
              </a:solidFill>
            </a:endParaRPr>
          </a:p>
        </p:txBody>
      </p:sp>
      <p:sp>
        <p:nvSpPr>
          <p:cNvPr id="156" name="Google Shape;156;p9"/>
          <p:cNvSpPr txBox="1">
            <a:spLocks noGrp="1"/>
          </p:cNvSpPr>
          <p:nvPr>
            <p:ph type="body" idx="1"/>
          </p:nvPr>
        </p:nvSpPr>
        <p:spPr>
          <a:xfrm>
            <a:off x="110263" y="1031488"/>
            <a:ext cx="8954700" cy="3608778"/>
          </a:xfrm>
          <a:prstGeom prst="rect">
            <a:avLst/>
          </a:prstGeom>
          <a:noFill/>
          <a:ln>
            <a:noFill/>
          </a:ln>
        </p:spPr>
        <p:txBody>
          <a:bodyPr spcFirstLastPara="1" wrap="square" lIns="91425" tIns="91425" rIns="91425" bIns="91425" anchor="t" anchorCtr="0">
            <a:noAutofit/>
          </a:bodyPr>
          <a:lstStyle/>
          <a:p>
            <a:pPr marL="522288" lvl="0" indent="-366713">
              <a:buSzPts val="1150"/>
              <a:buFont typeface="Arial"/>
              <a:buAutoNum type="arabicPeriod" startAt="17"/>
            </a:pPr>
            <a:r>
              <a:rPr lang="en-US" sz="1200" u="sng" dirty="0"/>
              <a:t>SLIDE 28</a:t>
            </a:r>
            <a:r>
              <a:rPr lang="en" sz="1200" dirty="0"/>
              <a:t>: </a:t>
            </a:r>
            <a:r>
              <a:rPr lang="en-US" sz="1200" dirty="0"/>
              <a:t>Tell students that they should Drop, Cover, and Hold On immediately and without hesitation when the ground shakes, if there’s an earthquake early warning alert, or if there’s an earthquake drill. </a:t>
            </a:r>
            <a:endParaRPr lang="en" sz="1200" dirty="0"/>
          </a:p>
          <a:p>
            <a:pPr marL="522288" lvl="0" indent="-366713">
              <a:buSzPts val="1150"/>
              <a:buFont typeface="Arial"/>
              <a:buAutoNum type="arabicPeriod" startAt="17"/>
            </a:pPr>
            <a:endParaRPr lang="en" sz="1200" dirty="0"/>
          </a:p>
          <a:p>
            <a:pPr marL="522288" lvl="0" indent="-366713">
              <a:buSzPts val="1150"/>
              <a:buFont typeface="Arial"/>
              <a:buAutoNum type="arabicPeriod" startAt="17"/>
            </a:pPr>
            <a:r>
              <a:rPr lang="en-US" sz="1200" u="sng" dirty="0"/>
              <a:t>SLIDE 29</a:t>
            </a:r>
            <a:r>
              <a:rPr lang="en" sz="1200" dirty="0"/>
              <a:t>: </a:t>
            </a:r>
            <a:r>
              <a:rPr lang="en-US" sz="1200" dirty="0"/>
              <a:t>Tell students that they will hear sound effects like earthquake shaking. This is just pretend! But it is similar to what you might hear in a real earthquake. Click to play the ground shaking noises and animation, and practice Drop, Cover, and Hold </a:t>
            </a:r>
            <a:r>
              <a:rPr lang="en-US" sz="1200" dirty="0">
                <a:solidFill>
                  <a:schemeClr val="dk1"/>
                </a:solidFill>
              </a:rPr>
              <a:t>On. </a:t>
            </a:r>
            <a:r>
              <a:rPr lang="en-US" sz="1200" dirty="0"/>
              <a:t>Ask students to stay in their protective positions while you observe and offer corrections if necessary. Once you’ve checked each student, ask them to return to their seats.</a:t>
            </a:r>
            <a:r>
              <a:rPr lang="en-US" sz="1200" dirty="0">
                <a:solidFill>
                  <a:schemeClr val="dk1"/>
                </a:solidFill>
              </a:rPr>
              <a:t> </a:t>
            </a:r>
          </a:p>
          <a:p>
            <a:pPr marL="522288" lvl="0" indent="-366713">
              <a:buSzPts val="1150"/>
              <a:buFont typeface="Arial"/>
              <a:buAutoNum type="arabicPeriod" startAt="17"/>
            </a:pPr>
            <a:endParaRPr lang="en-US" sz="1200" dirty="0">
              <a:solidFill>
                <a:schemeClr val="dk1"/>
              </a:solidFill>
            </a:endParaRPr>
          </a:p>
          <a:p>
            <a:pPr marL="522288" indent="-366713">
              <a:buSzPts val="1150"/>
              <a:buFont typeface="Arial"/>
              <a:buAutoNum type="arabicPeriod" startAt="17"/>
            </a:pPr>
            <a:r>
              <a:rPr lang="en-US" sz="1200" u="sng" dirty="0">
                <a:solidFill>
                  <a:schemeClr val="dk1"/>
                </a:solidFill>
              </a:rPr>
              <a:t>SLIDE 30</a:t>
            </a:r>
            <a:r>
              <a:rPr lang="en-US" sz="1200" dirty="0">
                <a:solidFill>
                  <a:schemeClr val="dk1"/>
                </a:solidFill>
              </a:rPr>
              <a:t>: Tell students that if they are outside when they feel shaking or get an alert, they should immediately move to an open space away from power lines or other objects that could fall on them. They should then drop to their knees and use their arms to cover their head and neck and hold on in that position until the shaking stops. </a:t>
            </a:r>
          </a:p>
          <a:p>
            <a:pPr marL="522288" indent="-366713">
              <a:buSzPts val="1150"/>
              <a:buFont typeface="Arial"/>
              <a:buAutoNum type="arabicPeriod" startAt="17"/>
            </a:pPr>
            <a:endParaRPr lang="en-US" sz="1200" dirty="0">
              <a:solidFill>
                <a:schemeClr val="dk1"/>
              </a:solidFill>
            </a:endParaRPr>
          </a:p>
          <a:p>
            <a:pPr marL="522288" lvl="0" indent="-366713">
              <a:buSzPts val="1150"/>
              <a:buFont typeface="Arial"/>
              <a:buAutoNum type="arabicPeriod" startAt="17"/>
            </a:pPr>
            <a:r>
              <a:rPr lang="en-US" sz="1200" u="sng" dirty="0">
                <a:solidFill>
                  <a:schemeClr val="dk1"/>
                </a:solidFill>
              </a:rPr>
              <a:t>SLIDE 31</a:t>
            </a:r>
            <a:r>
              <a:rPr lang="en-US" sz="1200" dirty="0">
                <a:solidFill>
                  <a:schemeClr val="dk1"/>
                </a:solidFill>
              </a:rPr>
              <a:t>: Tell students that if they are visiting the coast, the earthquake could be followed by a tsunami, which is a large wave caused by the earthquake. If they are on the coast when they feel shaking or get an alert, they should wait for shaking to stop, and then immediately go inland, to high ground, or follow their school’s specific safety procedures. Tell students that it’s important to wait until they hear it’s safe to return because tsunami waves can continue to arrive for hours or even days after an earthquake. </a:t>
            </a:r>
          </a:p>
          <a:p>
            <a:pPr marL="522288" lvl="0" indent="-366713">
              <a:buSzPts val="1150"/>
              <a:buFont typeface="Arial"/>
              <a:buAutoNum type="arabicPeriod" startAt="17"/>
            </a:pPr>
            <a:endParaRPr lang="en-US" sz="1200" dirty="0">
              <a:solidFill>
                <a:schemeClr val="dk1"/>
              </a:solidFill>
            </a:endParaRPr>
          </a:p>
          <a:p>
            <a:pPr marL="522288" indent="-366713">
              <a:buSzPts val="1150"/>
              <a:buFont typeface="Arial"/>
              <a:buAutoNum type="arabicPeriod" startAt="17"/>
            </a:pPr>
            <a:endParaRPr lang="en-US" sz="1200" dirty="0">
              <a:solidFill>
                <a:schemeClr val="dk1"/>
              </a:solidFill>
            </a:endParaRPr>
          </a:p>
        </p:txBody>
      </p:sp>
      <p:sp>
        <p:nvSpPr>
          <p:cNvPr id="2" name="Google Shape;100;p2">
            <a:extLst>
              <a:ext uri="{FF2B5EF4-FFF2-40B4-BE49-F238E27FC236}">
                <a16:creationId xmlns:a16="http://schemas.microsoft.com/office/drawing/2014/main" id="{819DF29A-D350-45FB-2EE2-F8879FB49A0F}"/>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9</a:t>
            </a:fld>
            <a:endParaRPr sz="900">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SGS Theme" id="{E5035DD9-28E8-45FC-A836-1C116A568CC2}" vid="{A39DD506-065F-490C-951C-13C4F7810D13}"/>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2.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3.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4.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19383</TotalTime>
  <Words>8282</Words>
  <Application>Microsoft Office PowerPoint</Application>
  <PresentationFormat>On-screen Show (16:9)</PresentationFormat>
  <Paragraphs>496</Paragraphs>
  <Slides>46</Slides>
  <Notes>44</Notes>
  <HiddenSlides>19</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Aptos</vt:lpstr>
      <vt:lpstr>Arial</vt:lpstr>
      <vt:lpstr>Calibri</vt:lpstr>
      <vt:lpstr>Courier New</vt:lpstr>
      <vt:lpstr>USGS Theme</vt:lpstr>
      <vt:lpstr>ShakeAlert® Earthquake Early Warning  Earthquake Drill Lesson</vt:lpstr>
      <vt:lpstr>To Print</vt:lpstr>
      <vt:lpstr>Sensitive Content Warning! </vt:lpstr>
      <vt:lpstr>Teaching Steps - Page 1</vt:lpstr>
      <vt:lpstr>Teaching Steps - Page 2</vt:lpstr>
      <vt:lpstr>Teaching Steps – Page 3</vt:lpstr>
      <vt:lpstr>Teaching Steps – Page 4</vt:lpstr>
      <vt:lpstr>Teaching Steps – Page 5</vt:lpstr>
      <vt:lpstr>Teaching Steps – Page 6</vt:lpstr>
      <vt:lpstr>Teaching Steps – Page 7</vt:lpstr>
      <vt:lpstr>Teaching Steps – Page 8</vt:lpstr>
      <vt:lpstr>PowerPoint Presentation</vt:lpstr>
      <vt:lpstr>PowerPoint Presentation</vt:lpstr>
      <vt:lpstr>How do you feel?   Turn and talk to a partner! </vt:lpstr>
      <vt:lpstr>Have you experienced an earthquake?       </vt:lpstr>
      <vt:lpstr>The surface of the Earth is broken into many pieces that move around.      </vt:lpstr>
      <vt:lpstr>What do you do if you feel shaking or get an alert?</vt:lpstr>
      <vt:lpstr>If you or someone you know uses a wheelchair:</vt:lpstr>
      <vt:lpstr>If you or someone you know uses a cane or walker:</vt:lpstr>
      <vt:lpstr>When the ground shakes or you get an alert,  why is it important to . . .?</vt:lpstr>
      <vt:lpstr>What to Expect from an Alert </vt:lpstr>
      <vt:lpstr>Preparing Our Families</vt:lpstr>
      <vt:lpstr>We Need Water - Why?</vt:lpstr>
      <vt:lpstr>How many cups are in a gallon? </vt:lpstr>
      <vt:lpstr>PowerPoint Presentation</vt:lpstr>
      <vt:lpstr>How much water does a family need during an emergency for 1 day? </vt:lpstr>
      <vt:lpstr>How much water does your family need during for three days? </vt:lpstr>
      <vt:lpstr>Protect yourself when there is . . .</vt:lpstr>
      <vt:lpstr>PowerPoint Presentation</vt:lpstr>
      <vt:lpstr>If you are outside when you feeling shaking or get an alert:</vt:lpstr>
      <vt:lpstr>If you are on the coast, wait for shaking to stop, then …</vt:lpstr>
      <vt:lpstr>After an earthquake, there can be smaller earthquakes called aftershocks. </vt:lpstr>
      <vt:lpstr>Let’s reflect! </vt:lpstr>
      <vt:lpstr>PowerPoint Presentation</vt:lpstr>
      <vt:lpstr>How do you feel now?   Turn and talk to a partner!</vt:lpstr>
      <vt:lpstr>You Can Help Your Family Prepare</vt:lpstr>
      <vt:lpstr>Welcome Back!  </vt:lpstr>
      <vt:lpstr>Teachers, share your feedback, please! </vt:lpstr>
      <vt:lpstr>Content Standards: 2nd Grade</vt:lpstr>
      <vt:lpstr>Content Standards: 3rd Grade</vt:lpstr>
      <vt:lpstr>Content Standards: 2nd – 3rd Grade</vt:lpstr>
      <vt:lpstr>Background - Earthquake Hazard</vt:lpstr>
      <vt:lpstr>Background - How ShakeAlertⓇ Earthquake Early Warning System Works</vt:lpstr>
      <vt:lpstr>Background - Effective Protective Actions</vt:lpstr>
      <vt:lpstr>Rationale</vt:lpstr>
      <vt:lpstr>Additional 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ShakeAlert® Earthquake Early Warning  Earthquake Drill Lesson</dc:title>
  <dc:subject/>
  <dc:creator>mikearras</dc:creator>
  <cp:keywords/>
  <dc:description/>
  <cp:lastModifiedBy>Katrina Arras</cp:lastModifiedBy>
  <cp:revision>113</cp:revision>
  <dcterms:modified xsi:type="dcterms:W3CDTF">2025-08-13T15:19:04Z</dcterms:modified>
  <cp:category/>
</cp:coreProperties>
</file>