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3" roundtripDataSignature="AMtx7mhjknEY0IKZhsmrS1Br3qj3mJ5Wn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seann Cordelli" initials="" lastIdx="1" clrIdx="0"/>
  <p:cmAuthor id="1" name="Katrina Arras" initials="KA" lastIdx="1" clrIdx="1">
    <p:extLst>
      <p:ext uri="{19B8F6BF-5375-455C-9EA6-DF929625EA0E}">
        <p15:presenceInfo xmlns:p15="http://schemas.microsoft.com/office/powerpoint/2012/main" userId="7115c3255e4239b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110BE69-3B2C-4862-BDD8-6A3F34896A00}">
  <a:tblStyle styleId="{6110BE69-3B2C-4862-BDD8-6A3F34896A00}"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634" autoAdjust="0"/>
  </p:normalViewPr>
  <p:slideViewPr>
    <p:cSldViewPr snapToGrid="0">
      <p:cViewPr varScale="1">
        <p:scale>
          <a:sx n="107" d="100"/>
          <a:sy n="107" d="100"/>
        </p:scale>
        <p:origin x="96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customschemas.google.com/relationships/presentationmetadata" Target="metadata"/><Relationship Id="rId58"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5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3"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youtube.com/watch?v=q1wg2IbA0oo"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docs.google.com/forms/d/e/1FAIpQLSeNHAr45fDTztflhJJD3_JVS8p0RiV1MW9sKyQgFucGJyKcCA/viewform?usp=sf_link"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iris.edu/hq/inclass/activities/introduction_to_faults_and_plate_tectonics" TargetMode="External"/><Relationship Id="rId2" Type="http://schemas.openxmlformats.org/officeDocument/2006/relationships/slide" Target="../slides/slide42.xml"/><Relationship Id="rId1" Type="http://schemas.openxmlformats.org/officeDocument/2006/relationships/notesMaster" Target="../notesMasters/notesMaster1.xml"/><Relationship Id="rId5" Type="http://schemas.openxmlformats.org/officeDocument/2006/relationships/hyperlink" Target="https://www.usgs.gov/programs/earthquake-hazards/science/southern-california-earthquake-hazards" TargetMode="External"/><Relationship Id="rId4" Type="http://schemas.openxmlformats.org/officeDocument/2006/relationships/hyperlink" Target="https://www.usgs.gov/programs/earthquake-hazards/science/pacific-northwest-hazards" TargetMode="Externa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iris.edu/hq/inclass/sequences/earthquake_early_warning"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shakeout.org/whyparticipate/"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www.shakeout.org/whyparticipate/" TargetMode="External"/><Relationship Id="rId2" Type="http://schemas.openxmlformats.org/officeDocument/2006/relationships/slide" Target="../slides/slide45.xml"/><Relationship Id="rId1" Type="http://schemas.openxmlformats.org/officeDocument/2006/relationships/notesMaster" Target="../notesMasters/notesMaster1.xml"/><Relationship Id="rId4" Type="http://schemas.openxmlformats.org/officeDocument/2006/relationships/hyperlink" Target="https://www.shakealert.org/toolkit/introduction/" TargetMode="Externa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
        <p:nvSpPr>
          <p:cNvPr id="87" name="Google Shape;87;p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fld id="{00000000-1234-1234-1234-123412341234}" type="slidenum">
              <a:rPr lang="en" sz="1800" b="0" i="0" u="none" strike="noStrike" cap="none">
                <a:solidFill>
                  <a:schemeClr val="dk1"/>
                </a:solidFill>
                <a:latin typeface="Arial"/>
                <a:ea typeface="Arial"/>
                <a:cs typeface="Arial"/>
                <a:sym typeface="Arial"/>
              </a:rPr>
              <a:t>1</a:t>
            </a:fld>
            <a:endParaRPr sz="1800">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4" name="Google Shape;154;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1" name="Google Shape;161;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 name="Google Shape;168;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2000" b="1"/>
              <a:t>Teacher Notes</a:t>
            </a:r>
            <a:r>
              <a:rPr lang="en" sz="2000"/>
              <a:t>: Tell students that today we are practicing DROP, COVER, and HOLD ON to stay safe if we feel shaking or get an earthquake early warning alert. We will also calculate how much water our family may need if there is an earthquake or other emergency so that we can continue to stay safe. </a:t>
            </a:r>
            <a:endParaRPr sz="2000"/>
          </a:p>
          <a:p>
            <a:pPr marL="0" lvl="0" indent="0" algn="l" rtl="0">
              <a:lnSpc>
                <a:spcPct val="100000"/>
              </a:lnSpc>
              <a:spcBef>
                <a:spcPts val="0"/>
              </a:spcBef>
              <a:spcAft>
                <a:spcPts val="0"/>
              </a:spcAft>
              <a:buSzPts val="1100"/>
              <a:buNone/>
            </a:pPr>
            <a:endParaRPr sz="2000"/>
          </a:p>
          <a:p>
            <a:pPr marL="0" lvl="0" indent="0" algn="l" rtl="0">
              <a:lnSpc>
                <a:spcPct val="100000"/>
              </a:lnSpc>
              <a:spcBef>
                <a:spcPts val="0"/>
              </a:spcBef>
              <a:spcAft>
                <a:spcPts val="0"/>
              </a:spcAft>
              <a:buSzPts val="1100"/>
              <a:buNone/>
            </a:pPr>
            <a:r>
              <a:rPr lang="en" sz="1000"/>
              <a:t>IMAGE: </a:t>
            </a:r>
            <a:r>
              <a:rPr lang="en" sz="1000" i="1"/>
              <a:t>Image courtesy of FEMA</a:t>
            </a:r>
            <a:endParaRPr sz="1000" i="1"/>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6" name="Google Shape;176;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500" b="1"/>
              <a:t>Teacher Notes: </a:t>
            </a:r>
            <a:r>
              <a:rPr lang="en" sz="1500" i="1"/>
              <a:t>This slide is animated so the questions appear one at a time. </a:t>
            </a:r>
            <a:r>
              <a:rPr lang="en" sz="1500"/>
              <a:t>Ask students what other drills they’ve practiced at school. Students have probably practiced earthquake drills, shelter in place drills, and lockdowns among others.</a:t>
            </a:r>
            <a:endParaRPr sz="1500"/>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sz="1500"/>
              <a:t>Ask students why we practice drills at school. They should respond that we conduct drills to practice how to respond so that if there’s ever a fire or earthquake, we’re prepared and know how to stay safe. We also practice drills so that we can help students feel safer and less afraid at school. Having fire and earthquake drills can help us to feel prepared and less afraid! </a:t>
            </a:r>
            <a:endParaRPr sz="1500"/>
          </a:p>
          <a:p>
            <a:pPr marL="0" lvl="0" indent="0" algn="l" rtl="0">
              <a:lnSpc>
                <a:spcPct val="100000"/>
              </a:lnSpc>
              <a:spcBef>
                <a:spcPts val="0"/>
              </a:spcBef>
              <a:spcAft>
                <a:spcPts val="0"/>
              </a:spcAft>
              <a:buSzPts val="1100"/>
              <a:buNone/>
            </a:pPr>
            <a:endParaRPr sz="1500"/>
          </a:p>
          <a:p>
            <a:pPr marL="0" lvl="0" indent="0" algn="l" rtl="0">
              <a:lnSpc>
                <a:spcPct val="100000"/>
              </a:lnSpc>
              <a:spcBef>
                <a:spcPts val="0"/>
              </a:spcBef>
              <a:spcAft>
                <a:spcPts val="0"/>
              </a:spcAft>
              <a:buClr>
                <a:schemeClr val="dk1"/>
              </a:buClr>
              <a:buSzPts val="1100"/>
              <a:buFont typeface="Arial"/>
              <a:buNone/>
            </a:pPr>
            <a:r>
              <a:rPr lang="en" sz="1500"/>
              <a:t>[PROVISIONAL, based on whether the school has integrated ShakeAlert into systems, such as public address systems. If so, t</a:t>
            </a:r>
            <a:r>
              <a:rPr lang="en" sz="1500">
                <a:solidFill>
                  <a:schemeClr val="dk1"/>
                </a:solidFill>
              </a:rPr>
              <a:t>ell students that our school has an earthquake early warning system that can give our school community members seconds of extra time to protect ourselves before strong shaking arrives during an earthquake.</a:t>
            </a:r>
            <a:r>
              <a:rPr lang="en" sz="1500"/>
              <a:t>]</a:t>
            </a:r>
            <a:endParaRPr/>
          </a:p>
          <a:p>
            <a:pPr marL="0" marR="0" lvl="0" indent="0" algn="l" rtl="0">
              <a:lnSpc>
                <a:spcPct val="100000"/>
              </a:lnSpc>
              <a:spcBef>
                <a:spcPts val="0"/>
              </a:spcBef>
              <a:spcAft>
                <a:spcPts val="0"/>
              </a:spcAft>
              <a:buClr>
                <a:srgbClr val="000000"/>
              </a:buClr>
              <a:buSzPts val="1100"/>
              <a:buFont typeface="Arial"/>
              <a:buNone/>
            </a:pPr>
            <a:r>
              <a:rPr lang="en" sz="1200" b="0" i="0" u="none" strike="noStrike" cap="none">
                <a:solidFill>
                  <a:schemeClr val="dk1"/>
                </a:solidFill>
                <a:latin typeface="Calibri"/>
                <a:ea typeface="Calibri"/>
                <a:cs typeface="Calibri"/>
                <a:sym typeface="Calibri"/>
              </a:rPr>
              <a:t>IMA</a:t>
            </a:r>
            <a:r>
              <a:rPr lang="en" sz="1200" b="0" i="0" u="none" strike="noStrike">
                <a:solidFill>
                  <a:srgbClr val="000000"/>
                </a:solidFill>
                <a:latin typeface="Arial"/>
                <a:ea typeface="Arial"/>
                <a:cs typeface="Arial"/>
                <a:sym typeface="Arial"/>
              </a:rPr>
              <a:t>GES:</a:t>
            </a:r>
            <a:r>
              <a:rPr lang="en" sz="1200" b="1" i="0" u="none" strike="noStrike">
                <a:solidFill>
                  <a:srgbClr val="000000"/>
                </a:solidFill>
                <a:latin typeface="Calibri"/>
                <a:ea typeface="Calibri"/>
                <a:cs typeface="Calibri"/>
                <a:sym typeface="Calibri"/>
              </a:rPr>
              <a:t> </a:t>
            </a:r>
            <a:r>
              <a:rPr lang="en" sz="1200" b="0" i="1" u="none" strike="noStrike">
                <a:solidFill>
                  <a:srgbClr val="000000"/>
                </a:solidFill>
                <a:latin typeface="Calibri"/>
                <a:ea typeface="Calibri"/>
                <a:cs typeface="Calibri"/>
                <a:sym typeface="Calibri"/>
              </a:rPr>
              <a:t>Image credits from left to right. Image courtesy of Educator Clips. Image courtesy of The Hero in You Foundation and Educator Clips. Used with permission. Image courtesy of USGS. </a:t>
            </a:r>
            <a:endParaRPr sz="1200" b="0" i="0">
              <a:solidFill>
                <a:srgbClr val="444444"/>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6" name="Google Shape;196;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500" b="1"/>
              <a:t>Teacher Notes: </a:t>
            </a:r>
            <a:r>
              <a:rPr lang="en" sz="1500" b="0"/>
              <a:t>Tell students that sometimes </a:t>
            </a:r>
            <a:r>
              <a:rPr lang="en" sz="1500"/>
              <a:t>drills can be scary because we don't know what to do or what is happening around us. During this lesson we will practice DROP, COVER, and HOLD ON twice. After practicing, you should feel more confident and hopefully less scared or nervous. Ask students how they feel right now thinking about earthquakes and earthquake drills. Ask them to turn to a student sitting nearby and share. </a:t>
            </a:r>
            <a:r>
              <a:rPr lang="en" sz="1600"/>
              <a:t>After students have had a chance to share with a partner, ask if any volunteers would like to share with the class. Acknowledge to students that it’s normal to feel afraid or nervous, and that we practice so we’ll feel less scared and more prepared! </a:t>
            </a:r>
            <a:endParaRPr/>
          </a:p>
          <a:p>
            <a:pPr marL="0" lvl="0" indent="0" algn="l" rtl="0">
              <a:lnSpc>
                <a:spcPct val="100000"/>
              </a:lnSpc>
              <a:spcBef>
                <a:spcPts val="0"/>
              </a:spcBef>
              <a:spcAft>
                <a:spcPts val="0"/>
              </a:spcAft>
              <a:buSzPts val="1100"/>
              <a:buNone/>
            </a:pPr>
            <a:endParaRPr sz="1500"/>
          </a:p>
          <a:p>
            <a:pPr marL="0" lvl="0" indent="0" algn="l" rtl="0">
              <a:lnSpc>
                <a:spcPct val="100000"/>
              </a:lnSpc>
              <a:spcBef>
                <a:spcPts val="0"/>
              </a:spcBef>
              <a:spcAft>
                <a:spcPts val="0"/>
              </a:spcAft>
              <a:buSzPts val="1100"/>
              <a:buNone/>
            </a:pPr>
            <a:r>
              <a:rPr lang="en"/>
              <a:t> </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3" name="Google Shape;203;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500" b="1" dirty="0"/>
              <a:t>Teacher Note:</a:t>
            </a:r>
            <a:r>
              <a:rPr lang="en" sz="1500" dirty="0"/>
              <a:t> </a:t>
            </a:r>
            <a:r>
              <a:rPr lang="en" sz="1500" dirty="0">
                <a:solidFill>
                  <a:schemeClr val="dk1"/>
                </a:solidFill>
              </a:rPr>
              <a:t>Ask students what they have seen or heard about earthquakes. It’s likely that many of them have not experienced an earthquake. They may have heard from family members about shaking, objects breaking, or even possibly injuries. It’s possible they’ve seen or heard about earthquakes through the media. Validate students’ experiences, and scan for students that may need some extra support. Tell students that we’ll learn more about what an earthquake is in this lesson. Consider recording students’ questions so that you can return to them at them end of the lesson to see which have been addressed through the lesson, and try to answer the others. </a:t>
            </a:r>
            <a:endParaRPr sz="1500" dirty="0">
              <a:solidFill>
                <a:schemeClr val="dk1"/>
              </a:solidFill>
            </a:endParaRPr>
          </a:p>
          <a:p>
            <a:pPr marL="0" lvl="0" indent="0" algn="l" rtl="0">
              <a:lnSpc>
                <a:spcPct val="100000"/>
              </a:lnSpc>
              <a:spcBef>
                <a:spcPts val="0"/>
              </a:spcBef>
              <a:spcAft>
                <a:spcPts val="0"/>
              </a:spcAft>
              <a:buSzPts val="1100"/>
              <a:buNone/>
            </a:pPr>
            <a:endParaRPr dirty="0">
              <a:solidFill>
                <a:schemeClr val="dk1"/>
              </a:solidFill>
            </a:endParaRPr>
          </a:p>
          <a:p>
            <a:pPr marL="0" lvl="0" indent="0" algn="l" rtl="0">
              <a:lnSpc>
                <a:spcPct val="100000"/>
              </a:lnSpc>
              <a:spcBef>
                <a:spcPts val="0"/>
              </a:spcBef>
              <a:spcAft>
                <a:spcPts val="0"/>
              </a:spcAft>
              <a:buSzPts val="1100"/>
              <a:buNone/>
            </a:pPr>
            <a:r>
              <a:rPr lang="en" sz="1000" dirty="0"/>
              <a:t>IMAGE: </a:t>
            </a:r>
            <a:r>
              <a:rPr lang="en" sz="1000" i="1" dirty="0"/>
              <a:t>Image courtesy of USGS</a:t>
            </a:r>
            <a:endParaRPr sz="1000" i="1"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3" name="Google Shape;213;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400" b="1"/>
              <a:t>Teacher Notes: </a:t>
            </a:r>
            <a:r>
              <a:rPr lang="en" sz="1400" i="1"/>
              <a:t>Slide is animated. When you click, the second text box appears and after a short delay the image appears and shakes for seven seconds.</a:t>
            </a:r>
            <a:endParaRPr/>
          </a:p>
          <a:p>
            <a:pPr marL="0" lvl="0" indent="0" algn="l" rtl="0">
              <a:lnSpc>
                <a:spcPct val="100000"/>
              </a:lnSpc>
              <a:spcBef>
                <a:spcPts val="0"/>
              </a:spcBef>
              <a:spcAft>
                <a:spcPts val="0"/>
              </a:spcAft>
              <a:buSzPts val="1100"/>
              <a:buNone/>
            </a:pPr>
            <a:endParaRPr sz="1400"/>
          </a:p>
          <a:p>
            <a:pPr marL="0" lvl="0" indent="0" algn="l" rtl="0">
              <a:lnSpc>
                <a:spcPct val="100000"/>
              </a:lnSpc>
              <a:spcBef>
                <a:spcPts val="0"/>
              </a:spcBef>
              <a:spcAft>
                <a:spcPts val="0"/>
              </a:spcAft>
              <a:buSzPts val="1100"/>
              <a:buNone/>
            </a:pPr>
            <a:r>
              <a:rPr lang="en" sz="1400"/>
              <a:t>Tell students that now we’ll learn more about earthquakes. Tell students that the surface of the Earth that we stand on may seem like it is so solid it could never be moved. But actually, the surface of the Earth is broken into many pieces that move around. Most of the time we don’t feel the movement, but sometimes we do. As the pieces of the Earth move, they can become stuck because of friction. </a:t>
            </a:r>
            <a:r>
              <a:rPr lang="en" sz="1200"/>
              <a:t>When the pieces break free, an earthquake happens, causing ground shaking! </a:t>
            </a:r>
            <a:r>
              <a:rPr lang="en" sz="1200" b="0" i="0" u="none" strike="noStrike" cap="none">
                <a:solidFill>
                  <a:schemeClr val="dk1"/>
                </a:solidFill>
                <a:latin typeface="Calibri"/>
                <a:ea typeface="Calibri"/>
                <a:cs typeface="Calibri"/>
                <a:sym typeface="Calibri"/>
              </a:rPr>
              <a:t>This is natural, and it happens all the time. </a:t>
            </a:r>
            <a:endParaRPr sz="1400"/>
          </a:p>
          <a:p>
            <a:pPr marL="0" lvl="0" indent="0" algn="l" rtl="0">
              <a:lnSpc>
                <a:spcPct val="100000"/>
              </a:lnSpc>
              <a:spcBef>
                <a:spcPts val="0"/>
              </a:spcBef>
              <a:spcAft>
                <a:spcPts val="0"/>
              </a:spcAft>
              <a:buSzPts val="1100"/>
              <a:buNone/>
            </a:pPr>
            <a:endParaRPr/>
          </a:p>
          <a:p>
            <a:pPr marL="0" marR="0" lvl="0" indent="0" algn="l" rtl="0">
              <a:lnSpc>
                <a:spcPct val="100000"/>
              </a:lnSpc>
              <a:spcBef>
                <a:spcPts val="0"/>
              </a:spcBef>
              <a:spcAft>
                <a:spcPts val="0"/>
              </a:spcAft>
              <a:buClr>
                <a:srgbClr val="000000"/>
              </a:buClr>
              <a:buSzPts val="1400"/>
              <a:buFont typeface="Arial"/>
              <a:buNone/>
            </a:pPr>
            <a:r>
              <a:rPr lang="en" sz="1200" b="0" i="0" u="none" strike="noStrike" cap="none">
                <a:solidFill>
                  <a:schemeClr val="dk1"/>
                </a:solidFill>
                <a:latin typeface="Calibri"/>
                <a:ea typeface="Calibri"/>
                <a:cs typeface="Calibri"/>
                <a:sym typeface="Calibri"/>
              </a:rPr>
              <a:t>IMA</a:t>
            </a:r>
            <a:r>
              <a:rPr lang="en" sz="1200" b="0" i="0" u="none" strike="noStrike">
                <a:solidFill>
                  <a:srgbClr val="000000"/>
                </a:solidFill>
                <a:latin typeface="Arial"/>
                <a:ea typeface="Arial"/>
                <a:cs typeface="Arial"/>
                <a:sym typeface="Arial"/>
              </a:rPr>
              <a:t>GE: </a:t>
            </a:r>
            <a:r>
              <a:rPr lang="en" sz="1200" b="0" i="1" u="none" strike="noStrike">
                <a:solidFill>
                  <a:srgbClr val="000000"/>
                </a:solidFill>
                <a:latin typeface="Calibri"/>
                <a:ea typeface="Calibri"/>
                <a:cs typeface="Calibri"/>
                <a:sym typeface="Calibri"/>
              </a:rPr>
              <a:t>Image courtesy of The Hero in You Foundation. Used with permission.</a:t>
            </a:r>
            <a:endParaRPr sz="1200" b="0" i="0">
              <a:solidFill>
                <a:srgbClr val="444444"/>
              </a:solidFill>
              <a:latin typeface="Arial"/>
              <a:ea typeface="Arial"/>
              <a:cs typeface="Arial"/>
              <a:sym typeface="Arial"/>
            </a:endParaRPr>
          </a:p>
          <a:p>
            <a:pPr marL="457200" lvl="0" indent="-228600" algn="l" rtl="0">
              <a:lnSpc>
                <a:spcPct val="100000"/>
              </a:lnSpc>
              <a:spcBef>
                <a:spcPts val="0"/>
              </a:spcBef>
              <a:spcAft>
                <a:spcPts val="0"/>
              </a:spcAft>
              <a:buSzPts val="1100"/>
              <a:buNone/>
            </a:pPr>
            <a:endParaRPr/>
          </a:p>
        </p:txBody>
      </p:sp>
      <p:sp>
        <p:nvSpPr>
          <p:cNvPr id="214" name="Google Shape;214;p1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fld id="{00000000-1234-1234-1234-123412341234}" type="slidenum">
              <a:rPr lang="en" sz="1800">
                <a:solidFill>
                  <a:schemeClr val="dk1"/>
                </a:solidFill>
                <a:latin typeface="Arial"/>
                <a:ea typeface="Arial"/>
                <a:cs typeface="Arial"/>
                <a:sym typeface="Arial"/>
              </a:rPr>
              <a:t>16</a:t>
            </a:fld>
            <a:endParaRPr sz="1800">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4" name="Google Shape;224;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500" b="1">
                <a:solidFill>
                  <a:schemeClr val="dk1"/>
                </a:solidFill>
              </a:rPr>
              <a:t>Teacher Note: </a:t>
            </a:r>
            <a:r>
              <a:rPr lang="en" sz="1500" i="1">
                <a:solidFill>
                  <a:schemeClr val="dk1"/>
                </a:solidFill>
              </a:rPr>
              <a:t>This is animated. Ask the question first to elicit student responses.</a:t>
            </a:r>
            <a:r>
              <a:rPr lang="en" sz="1500">
                <a:solidFill>
                  <a:schemeClr val="dk1"/>
                </a:solidFill>
              </a:rPr>
              <a:t> </a:t>
            </a:r>
            <a:endParaRPr/>
          </a:p>
          <a:p>
            <a:pPr marL="0" lvl="0" indent="0" algn="l" rtl="0">
              <a:lnSpc>
                <a:spcPct val="100000"/>
              </a:lnSpc>
              <a:spcBef>
                <a:spcPts val="0"/>
              </a:spcBef>
              <a:spcAft>
                <a:spcPts val="0"/>
              </a:spcAft>
              <a:buClr>
                <a:schemeClr val="dk1"/>
              </a:buClr>
              <a:buSzPts val="1100"/>
              <a:buFont typeface="Arial"/>
              <a:buNone/>
            </a:pPr>
            <a:endParaRPr sz="1500"/>
          </a:p>
          <a:p>
            <a:pPr marL="0" lvl="0" indent="0" algn="l" rtl="0">
              <a:lnSpc>
                <a:spcPct val="100000"/>
              </a:lnSpc>
              <a:spcBef>
                <a:spcPts val="0"/>
              </a:spcBef>
              <a:spcAft>
                <a:spcPts val="0"/>
              </a:spcAft>
              <a:buClr>
                <a:schemeClr val="dk1"/>
              </a:buClr>
              <a:buSzPts val="1100"/>
              <a:buFont typeface="Arial"/>
              <a:buNone/>
            </a:pPr>
            <a:r>
              <a:rPr lang="en" sz="1500">
                <a:solidFill>
                  <a:schemeClr val="dk1"/>
                </a:solidFill>
              </a:rPr>
              <a:t>Review and model correct protective actions - Drop, Cover, and Hold On. Make sure students know they should drop to their knees (not their bottoms), have one hand over their necks, and try to get away from glass or any other objects that could fall on them. If they’re able to get under a table or desk while staying on their knees, they should.  Once there, they should hold on to the leg of the table.  </a:t>
            </a:r>
            <a:endParaRPr sz="1500"/>
          </a:p>
          <a:p>
            <a:pPr marL="0" lvl="0" indent="0" algn="l" rtl="0">
              <a:lnSpc>
                <a:spcPct val="100000"/>
              </a:lnSpc>
              <a:spcBef>
                <a:spcPts val="0"/>
              </a:spcBef>
              <a:spcAft>
                <a:spcPts val="0"/>
              </a:spcAft>
              <a:buClr>
                <a:schemeClr val="dk1"/>
              </a:buClr>
              <a:buSzPts val="1100"/>
              <a:buFont typeface="Arial"/>
              <a:buNone/>
            </a:pPr>
            <a:endParaRPr b="1">
              <a:solidFill>
                <a:schemeClr val="dk1"/>
              </a:solidFill>
            </a:endParaRPr>
          </a:p>
          <a:p>
            <a:pPr marL="0" lvl="0" indent="0" algn="l" rtl="0">
              <a:lnSpc>
                <a:spcPct val="100000"/>
              </a:lnSpc>
              <a:spcBef>
                <a:spcPts val="0"/>
              </a:spcBef>
              <a:spcAft>
                <a:spcPts val="0"/>
              </a:spcAft>
              <a:buSzPts val="1400"/>
              <a:buNone/>
            </a:pPr>
            <a:r>
              <a:rPr lang="en" sz="1000"/>
              <a:t>IMAGE: </a:t>
            </a:r>
            <a:r>
              <a:rPr lang="en" sz="1000" i="1"/>
              <a:t>Image courtesy of USGS</a:t>
            </a:r>
            <a:endParaRPr/>
          </a:p>
          <a:p>
            <a:pPr marL="457200" lvl="0" indent="-228600" algn="l" rtl="0">
              <a:lnSpc>
                <a:spcPct val="100000"/>
              </a:lnSpc>
              <a:spcBef>
                <a:spcPts val="0"/>
              </a:spcBef>
              <a:spcAft>
                <a:spcPts val="0"/>
              </a:spcAft>
              <a:buSzPts val="1100"/>
              <a:buNone/>
            </a:pPr>
            <a:endParaRPr/>
          </a:p>
        </p:txBody>
      </p:sp>
      <p:sp>
        <p:nvSpPr>
          <p:cNvPr id="225" name="Google Shape;225;p17: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fld id="{00000000-1234-1234-1234-123412341234}" type="slidenum">
              <a:rPr lang="en" sz="1800">
                <a:solidFill>
                  <a:schemeClr val="dk1"/>
                </a:solidFill>
                <a:latin typeface="Arial"/>
                <a:ea typeface="Arial"/>
                <a:cs typeface="Arial"/>
                <a:sym typeface="Arial"/>
              </a:rPr>
              <a:t>17</a:t>
            </a:fld>
            <a:endParaRPr sz="1800">
              <a:solidFill>
                <a:schemeClr val="dk1"/>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4" name="Google Shape;234;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500" b="1"/>
              <a:t>Teacher Notes:</a:t>
            </a:r>
            <a:r>
              <a:rPr lang="en" sz="1500"/>
              <a:t> Tell students that Drop, Cover, and Hold On looks differently for different bodies. Review modified protective actions for people who use wheelchairs. While you may not have students who use wheelchairs in your class, it is likely that there are members of your community who do. Ask students to help their family members or friends who use a wheelchair by sharing that “Lock, Cover, and Hold On” is how they can protect themselves during an earthquake. Have students repeat the phrase, “Lock, Cover, and Hold On” after you’ve said it.  </a:t>
            </a:r>
            <a:endParaRPr sz="1500"/>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400"/>
              <a:buNone/>
            </a:pPr>
            <a:r>
              <a:rPr lang="en" sz="1200"/>
              <a:t>IMAGE: </a:t>
            </a:r>
            <a:r>
              <a:rPr lang="en" sz="1200" i="1"/>
              <a:t>Image courtesy of USGS</a:t>
            </a:r>
            <a:endParaRPr/>
          </a:p>
          <a:p>
            <a:pPr marL="457200" lvl="0" indent="-228600" algn="l" rtl="0">
              <a:lnSpc>
                <a:spcPct val="100000"/>
              </a:lnSpc>
              <a:spcBef>
                <a:spcPts val="0"/>
              </a:spcBef>
              <a:spcAft>
                <a:spcPts val="0"/>
              </a:spcAft>
              <a:buSzPts val="1100"/>
              <a:buNone/>
            </a:pPr>
            <a:endParaRPr/>
          </a:p>
        </p:txBody>
      </p:sp>
      <p:sp>
        <p:nvSpPr>
          <p:cNvPr id="235" name="Google Shape;235;p18: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fld id="{00000000-1234-1234-1234-123412341234}" type="slidenum">
              <a:rPr lang="en" sz="1800">
                <a:solidFill>
                  <a:schemeClr val="dk1"/>
                </a:solidFill>
                <a:latin typeface="Arial"/>
                <a:ea typeface="Arial"/>
                <a:cs typeface="Arial"/>
                <a:sym typeface="Arial"/>
              </a:rPr>
              <a:t>18</a:t>
            </a:fld>
            <a:endParaRPr sz="1800">
              <a:solidFill>
                <a:schemeClr val="dk1"/>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3" name="Google Shape;243;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500" b="1">
                <a:solidFill>
                  <a:schemeClr val="dk1"/>
                </a:solidFill>
              </a:rPr>
              <a:t>Teacher Notes:</a:t>
            </a:r>
            <a:r>
              <a:rPr lang="en" sz="1500">
                <a:solidFill>
                  <a:schemeClr val="dk1"/>
                </a:solidFill>
              </a:rPr>
              <a:t> </a:t>
            </a:r>
            <a:r>
              <a:rPr lang="en" sz="1500" i="1">
                <a:solidFill>
                  <a:schemeClr val="dk1"/>
                </a:solidFill>
              </a:rPr>
              <a:t>Slide is animated so images come in when you click. </a:t>
            </a:r>
            <a:endParaRPr sz="1500" i="1">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sz="1500" i="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500">
                <a:solidFill>
                  <a:schemeClr val="dk1"/>
                </a:solidFill>
              </a:rPr>
              <a:t>Review modified protective actions for people who use a cane or walker. While you may not have students who use a cane or walker in your class, it is likely that there are members of your community who do. Ask students to help their family members or friends who use a cane or walker by sharing the correct protective actions. Have students repeat the phrase, “Drop, Cover, and Hold On” and then “Lock, Cover, and Hold On” after you’ve said it.  </a:t>
            </a:r>
            <a:endParaRPr sz="1500"/>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400"/>
              <a:buNone/>
            </a:pPr>
            <a:r>
              <a:rPr lang="en" sz="1200"/>
              <a:t>IMAGE: </a:t>
            </a:r>
            <a:r>
              <a:rPr lang="en" sz="1200" i="1"/>
              <a:t>Image courtesy of USGS</a:t>
            </a:r>
            <a:endParaRPr/>
          </a:p>
          <a:p>
            <a:pPr marL="457200" lvl="0" indent="-228600" algn="l" rtl="0">
              <a:lnSpc>
                <a:spcPct val="100000"/>
              </a:lnSpc>
              <a:spcBef>
                <a:spcPts val="0"/>
              </a:spcBef>
              <a:spcAft>
                <a:spcPts val="0"/>
              </a:spcAft>
              <a:buSzPts val="1100"/>
              <a:buNone/>
            </a:pPr>
            <a:endParaRPr/>
          </a:p>
        </p:txBody>
      </p:sp>
      <p:sp>
        <p:nvSpPr>
          <p:cNvPr id="244" name="Google Shape;244;p1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fld id="{00000000-1234-1234-1234-123412341234}" type="slidenum">
              <a:rPr lang="en" sz="1800">
                <a:solidFill>
                  <a:schemeClr val="dk1"/>
                </a:solidFill>
                <a:latin typeface="Arial"/>
                <a:ea typeface="Arial"/>
                <a:cs typeface="Arial"/>
                <a:sym typeface="Arial"/>
              </a:rPr>
              <a:t>19</a:t>
            </a:fld>
            <a:endParaRPr sz="1800">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 name="Google Shape;9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3" name="Google Shape;253;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500" b="1"/>
              <a:t>TEACHER NOTE</a:t>
            </a:r>
            <a:r>
              <a:rPr lang="en" sz="1500"/>
              <a:t>:</a:t>
            </a:r>
            <a:r>
              <a:rPr lang="en" sz="1500" i="1"/>
              <a:t> This slide is animated and the ‘Cover’ and ‘Hold On’ images appear individually so you can discuss each action in turn. </a:t>
            </a:r>
            <a:r>
              <a:rPr lang="en" sz="1500"/>
              <a:t>Begin by eliciting student responses for each.  </a:t>
            </a:r>
            <a:r>
              <a:rPr lang="en" sz="1550">
                <a:solidFill>
                  <a:schemeClr val="dk1"/>
                </a:solidFill>
              </a:rPr>
              <a:t>Add on to student responses as necessary. </a:t>
            </a:r>
            <a:r>
              <a:rPr lang="en" sz="1500"/>
              <a:t> </a:t>
            </a:r>
            <a:endParaRPr sz="1550">
              <a:solidFill>
                <a:schemeClr val="dk1"/>
              </a:solidFill>
            </a:endParaRPr>
          </a:p>
          <a:p>
            <a:pPr marL="0" lvl="0" indent="0" algn="l" rtl="0">
              <a:lnSpc>
                <a:spcPct val="100000"/>
              </a:lnSpc>
              <a:spcBef>
                <a:spcPts val="0"/>
              </a:spcBef>
              <a:spcAft>
                <a:spcPts val="0"/>
              </a:spcAft>
              <a:buSzPts val="1100"/>
              <a:buNone/>
            </a:pPr>
            <a:endParaRPr sz="1500"/>
          </a:p>
          <a:p>
            <a:pPr marL="0" lvl="0" indent="0" algn="l" rtl="0">
              <a:lnSpc>
                <a:spcPct val="100000"/>
              </a:lnSpc>
              <a:spcBef>
                <a:spcPts val="0"/>
              </a:spcBef>
              <a:spcAft>
                <a:spcPts val="0"/>
              </a:spcAft>
              <a:buSzPts val="1100"/>
              <a:buNone/>
            </a:pPr>
            <a:r>
              <a:rPr lang="en" sz="1500"/>
              <a:t>DROP: Dropping to your knees protects you from falling or being hit by falling objects during ground shaking. </a:t>
            </a:r>
            <a:endParaRPr sz="1500"/>
          </a:p>
          <a:p>
            <a:pPr marL="0" lvl="0" indent="0" algn="l" rtl="0">
              <a:lnSpc>
                <a:spcPct val="100000"/>
              </a:lnSpc>
              <a:spcBef>
                <a:spcPts val="0"/>
              </a:spcBef>
              <a:spcAft>
                <a:spcPts val="0"/>
              </a:spcAft>
              <a:buClr>
                <a:schemeClr val="dk1"/>
              </a:buClr>
              <a:buSzPts val="1100"/>
              <a:buFont typeface="Arial"/>
              <a:buNone/>
            </a:pPr>
            <a:r>
              <a:rPr lang="en" sz="1500"/>
              <a:t>COVER: We cover our neck and head with one arm and hand to protect them from becoming injured if something falls. The back of the neck is particularly important to protect because your head has a skull to protect it. </a:t>
            </a:r>
            <a:endParaRPr sz="1500"/>
          </a:p>
          <a:p>
            <a:pPr marL="0" lvl="0" indent="0" algn="l" rtl="0">
              <a:lnSpc>
                <a:spcPct val="100000"/>
              </a:lnSpc>
              <a:spcBef>
                <a:spcPts val="0"/>
              </a:spcBef>
              <a:spcAft>
                <a:spcPts val="0"/>
              </a:spcAft>
              <a:buClr>
                <a:schemeClr val="dk1"/>
              </a:buClr>
              <a:buSzPts val="1100"/>
              <a:buFont typeface="Arial"/>
              <a:buNone/>
            </a:pPr>
            <a:r>
              <a:rPr lang="en" sz="1500"/>
              <a:t>HOLD ON: We hold on to a table/desk leg once we’re beneath it so the earthquake doesn’t move us out from underneath the table/desk that is protecting us.</a:t>
            </a:r>
            <a:endParaRPr sz="1500"/>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400"/>
              <a:buNone/>
            </a:pPr>
            <a:r>
              <a:rPr lang="en" sz="1200"/>
              <a:t>IMAGE: </a:t>
            </a:r>
            <a:r>
              <a:rPr lang="en" sz="1200" i="1"/>
              <a:t>Image courtesy of USGS</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r>
              <a:rPr lang="en" b="1"/>
              <a:t>Teacher Notes: </a:t>
            </a:r>
            <a:r>
              <a:rPr lang="en" sz="1200" b="0"/>
              <a:t>Inform students that when you click on the slide that, after a brief introduction, an alert will play and students should practice Drop, Cover, and Hold On immediately with the alert. Remind students this is only a drill. </a:t>
            </a:r>
            <a:r>
              <a:rPr lang="en" sz="1200"/>
              <a:t>Play the ShakeAlert alert by clicking anywhere on the slide. Have all students Drop, Cover, and Hold On. Ask students to stay in their protective positions while the teacher observes and offers corrections if necessary. Once the teacher has checked in with each student, ask them to return to their seats. </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 i="1"/>
              <a:t>NOTE: Your EEW alert may sound and look different than the one pictured on the slide!  </a:t>
            </a:r>
            <a:endParaRPr/>
          </a:p>
          <a:p>
            <a:pPr marL="0" lvl="0" indent="0" algn="l" rtl="0">
              <a:lnSpc>
                <a:spcPct val="100000"/>
              </a:lnSpc>
              <a:spcBef>
                <a:spcPts val="0"/>
              </a:spcBef>
              <a:spcAft>
                <a:spcPts val="0"/>
              </a:spcAft>
              <a:buSzPts val="1400"/>
              <a:buNone/>
            </a:pPr>
            <a:endParaRPr i="1"/>
          </a:p>
          <a:p>
            <a:pPr marL="0" marR="0" lvl="0" indent="0" algn="l" rtl="0">
              <a:lnSpc>
                <a:spcPct val="100000"/>
              </a:lnSpc>
              <a:spcBef>
                <a:spcPts val="0"/>
              </a:spcBef>
              <a:spcAft>
                <a:spcPts val="0"/>
              </a:spcAft>
              <a:buClr>
                <a:srgbClr val="000000"/>
              </a:buClr>
              <a:buSzPts val="1400"/>
              <a:buFont typeface="Arial"/>
              <a:buNone/>
            </a:pPr>
            <a:r>
              <a:rPr lang="en" sz="1200"/>
              <a:t>IMAGES: </a:t>
            </a:r>
            <a:r>
              <a:rPr lang="en" sz="1200" i="1"/>
              <a:t>Images courtesy of USGS</a:t>
            </a:r>
            <a:endParaRPr/>
          </a:p>
          <a:p>
            <a:pPr marL="0" lvl="0" indent="0" algn="l" rtl="0">
              <a:lnSpc>
                <a:spcPct val="100000"/>
              </a:lnSpc>
              <a:spcBef>
                <a:spcPts val="0"/>
              </a:spcBef>
              <a:spcAft>
                <a:spcPts val="0"/>
              </a:spcAft>
              <a:buSzPts val="1400"/>
              <a:buNone/>
            </a:pPr>
            <a:endParaRPr i="1"/>
          </a:p>
        </p:txBody>
      </p:sp>
      <p:sp>
        <p:nvSpPr>
          <p:cNvPr id="264" name="Google Shape;264;p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5" name="Google Shape;275;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500" b="1"/>
              <a:t>Teacher Notes</a:t>
            </a:r>
            <a:r>
              <a:rPr lang="en" sz="1500" b="0"/>
              <a:t>: Tell students that they’ll be showing their families how to DROP, COVER, and HOLD ON to stay safe during an earthquake or when they get an earthquake early warning alert tonight. Ask them how practicing helps keep them safe, and what else they can do with their families to prepare. For each question, ask </a:t>
            </a:r>
            <a:r>
              <a:rPr lang="en" sz="1500"/>
              <a:t>students to turn and talk to a student nearby and then share out with the class.  </a:t>
            </a:r>
            <a:endParaRPr sz="1500"/>
          </a:p>
          <a:p>
            <a:pPr marL="0" lvl="0" indent="0" algn="l" rtl="0">
              <a:lnSpc>
                <a:spcPct val="100000"/>
              </a:lnSpc>
              <a:spcBef>
                <a:spcPts val="0"/>
              </a:spcBef>
              <a:spcAft>
                <a:spcPts val="0"/>
              </a:spcAft>
              <a:buSzPts val="1100"/>
              <a:buNone/>
            </a:pPr>
            <a:endParaRPr sz="1500"/>
          </a:p>
          <a:p>
            <a:pPr marL="158750" lvl="0" indent="-158750" algn="l" rtl="0">
              <a:lnSpc>
                <a:spcPct val="100000"/>
              </a:lnSpc>
              <a:spcBef>
                <a:spcPts val="0"/>
              </a:spcBef>
              <a:spcAft>
                <a:spcPts val="0"/>
              </a:spcAft>
              <a:buSzPts val="1400"/>
              <a:buNone/>
            </a:pPr>
            <a:r>
              <a:rPr lang="en" sz="1800" b="0" i="0" u="none" strike="noStrike">
                <a:solidFill>
                  <a:srgbClr val="000000"/>
                </a:solidFill>
                <a:latin typeface="Arial"/>
                <a:ea typeface="Arial"/>
                <a:cs typeface="Arial"/>
                <a:sym typeface="Arial"/>
              </a:rPr>
              <a:t>If it doesn’t come up during your discussion of question two, ask students what humans need to live. They should say food, water, and shelter. Tell students that we are going to focus on water, since it’s something everyone needs everyday that is fairly easy to prepare before an emergency. </a:t>
            </a:r>
            <a:endParaRPr/>
          </a:p>
          <a:p>
            <a:pPr marL="158750" lvl="0" indent="-158750" algn="l" rtl="0">
              <a:lnSpc>
                <a:spcPct val="100000"/>
              </a:lnSpc>
              <a:spcBef>
                <a:spcPts val="0"/>
              </a:spcBef>
              <a:spcAft>
                <a:spcPts val="0"/>
              </a:spcAft>
              <a:buSzPts val="1400"/>
              <a:buNone/>
            </a:pPr>
            <a:endParaRPr sz="2400" b="0" i="0" u="none" strike="noStrike">
              <a:solidFill>
                <a:srgbClr val="000000"/>
              </a:solidFill>
              <a:latin typeface="Arial"/>
              <a:ea typeface="Arial"/>
              <a:cs typeface="Arial"/>
              <a:sym typeface="Arial"/>
            </a:endParaRPr>
          </a:p>
          <a:p>
            <a:pPr marL="158750" lvl="0" indent="-158750" algn="l" rtl="0">
              <a:lnSpc>
                <a:spcPct val="100000"/>
              </a:lnSpc>
              <a:spcBef>
                <a:spcPts val="0"/>
              </a:spcBef>
              <a:spcAft>
                <a:spcPts val="0"/>
              </a:spcAft>
              <a:buSzPts val="1400"/>
              <a:buNone/>
            </a:pPr>
            <a:r>
              <a:rPr lang="en" sz="1000" b="0" i="0" u="none" strike="noStrike">
                <a:solidFill>
                  <a:srgbClr val="000000"/>
                </a:solidFill>
                <a:latin typeface="Arial"/>
                <a:ea typeface="Arial"/>
                <a:cs typeface="Arial"/>
                <a:sym typeface="Arial"/>
              </a:rPr>
              <a:t>IMAGE: </a:t>
            </a:r>
            <a:r>
              <a:rPr lang="en" sz="1000" b="0" i="1" u="none" strike="noStrike">
                <a:solidFill>
                  <a:srgbClr val="000000"/>
                </a:solidFill>
                <a:latin typeface="Arial"/>
                <a:ea typeface="Arial"/>
                <a:cs typeface="Arial"/>
                <a:sym typeface="Arial"/>
              </a:rPr>
              <a:t>Image courtesy of USGS</a:t>
            </a:r>
            <a:endParaRPr i="1"/>
          </a:p>
        </p:txBody>
      </p:sp>
      <p:sp>
        <p:nvSpPr>
          <p:cNvPr id="276" name="Google Shape;276;p2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fld id="{00000000-1234-1234-1234-123412341234}" type="slidenum">
              <a:rPr lang="en" sz="1800">
                <a:solidFill>
                  <a:schemeClr val="dk1"/>
                </a:solidFill>
                <a:latin typeface="Arial"/>
                <a:ea typeface="Arial"/>
                <a:cs typeface="Arial"/>
                <a:sym typeface="Arial"/>
              </a:rPr>
              <a:t>22</a:t>
            </a:fld>
            <a:endParaRPr sz="1800">
              <a:solidFill>
                <a:schemeClr val="dk1"/>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5" name="Google Shape;285;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158750" algn="l" rtl="0">
              <a:lnSpc>
                <a:spcPct val="100000"/>
              </a:lnSpc>
              <a:spcBef>
                <a:spcPts val="0"/>
              </a:spcBef>
              <a:spcAft>
                <a:spcPts val="0"/>
              </a:spcAft>
              <a:buSzPts val="1400"/>
              <a:buNone/>
            </a:pPr>
            <a:r>
              <a:rPr lang="en" sz="1500" b="1"/>
              <a:t>Teacher Notes</a:t>
            </a:r>
            <a:r>
              <a:rPr lang="en" sz="1500"/>
              <a:t>: </a:t>
            </a:r>
            <a:r>
              <a:rPr lang="en" sz="1600" b="0" i="0" u="none" strike="noStrike">
                <a:solidFill>
                  <a:srgbClr val="000000"/>
                </a:solidFill>
                <a:latin typeface="Arial"/>
                <a:ea typeface="Arial"/>
                <a:cs typeface="Arial"/>
                <a:sym typeface="Arial"/>
              </a:rPr>
              <a:t>Use </a:t>
            </a:r>
            <a:r>
              <a:rPr lang="en" sz="1600">
                <a:solidFill>
                  <a:srgbClr val="000000"/>
                </a:solidFill>
                <a:latin typeface="Arial"/>
                <a:ea typeface="Arial"/>
                <a:cs typeface="Arial"/>
                <a:sym typeface="Arial"/>
              </a:rPr>
              <a:t>Think-Pair-Share to brainstorm </a:t>
            </a:r>
            <a:r>
              <a:rPr lang="en" sz="1600" b="0" i="0" u="none" strike="noStrike">
                <a:solidFill>
                  <a:srgbClr val="000000"/>
                </a:solidFill>
                <a:latin typeface="Arial"/>
                <a:ea typeface="Arial"/>
                <a:cs typeface="Arial"/>
                <a:sym typeface="Arial"/>
              </a:rPr>
              <a:t>the ways students use water every day and record ideas on the board. Provide each student with a copy of the student worksheet. </a:t>
            </a:r>
            <a:endParaRPr sz="2000" b="0"/>
          </a:p>
          <a:p>
            <a:pPr marL="158750" lvl="0" indent="-158750" algn="l" rtl="0">
              <a:lnSpc>
                <a:spcPct val="100000"/>
              </a:lnSpc>
              <a:spcBef>
                <a:spcPts val="0"/>
              </a:spcBef>
              <a:spcAft>
                <a:spcPts val="0"/>
              </a:spcAft>
              <a:buSzPts val="1400"/>
              <a:buNone/>
            </a:pPr>
            <a:endParaRPr sz="1600" b="0" i="0" u="none" strike="noStrike">
              <a:solidFill>
                <a:srgbClr val="000000"/>
              </a:solidFill>
              <a:latin typeface="Arial"/>
              <a:ea typeface="Arial"/>
              <a:cs typeface="Arial"/>
              <a:sym typeface="Arial"/>
            </a:endParaRPr>
          </a:p>
          <a:p>
            <a:pPr marL="158750" marR="0" lvl="0" indent="-158750" algn="l" rtl="0">
              <a:lnSpc>
                <a:spcPct val="100000"/>
              </a:lnSpc>
              <a:spcBef>
                <a:spcPts val="0"/>
              </a:spcBef>
              <a:spcAft>
                <a:spcPts val="0"/>
              </a:spcAft>
              <a:buClr>
                <a:srgbClr val="000000"/>
              </a:buClr>
              <a:buSzPts val="1400"/>
              <a:buFont typeface="Arial"/>
              <a:buNone/>
            </a:pPr>
            <a:r>
              <a:rPr lang="en" sz="1600" b="0" i="0" u="none" strike="noStrike">
                <a:solidFill>
                  <a:srgbClr val="000000"/>
                </a:solidFill>
                <a:latin typeface="Arial"/>
                <a:ea typeface="Arial"/>
                <a:cs typeface="Arial"/>
                <a:sym typeface="Arial"/>
              </a:rPr>
              <a:t>Either provide each student with a cup of water, provide one cup of water per table, or have a cup of water in the front of the class. If you’ve provided cups for each student or student group, direct students’ attention to the permanent marker line, and tell them that marks one cup (8 fluid ounces) of water. Students should estimate the number of cups of water they think they would need per day for each use on the student sheet under part 1, “My Personal Water Use,” and then find the sum. Remind students that other needs includes pets. </a:t>
            </a:r>
            <a:r>
              <a:rPr lang="en" sz="1600" i="0"/>
              <a:t>Consider having counting cubes or tiles to help with the addition (2nd grade) or multiplication (3rd grade) to find the total number of cups. </a:t>
            </a:r>
            <a:endParaRPr sz="1600" i="1"/>
          </a:p>
          <a:p>
            <a:pPr marL="158750" lvl="0" indent="-158750" algn="l" rtl="0">
              <a:lnSpc>
                <a:spcPct val="100000"/>
              </a:lnSpc>
              <a:spcBef>
                <a:spcPts val="0"/>
              </a:spcBef>
              <a:spcAft>
                <a:spcPts val="0"/>
              </a:spcAft>
              <a:buSzPts val="1400"/>
              <a:buNone/>
            </a:pPr>
            <a:endParaRPr sz="1600" b="0" i="0" u="none" strike="noStrike">
              <a:solidFill>
                <a:srgbClr val="000000"/>
              </a:solidFill>
              <a:latin typeface="Arial"/>
              <a:ea typeface="Arial"/>
              <a:cs typeface="Arial"/>
              <a:sym typeface="Arial"/>
            </a:endParaRPr>
          </a:p>
          <a:p>
            <a:pPr marL="158750" lvl="0" indent="-158750" algn="l" rtl="0">
              <a:lnSpc>
                <a:spcPct val="100000"/>
              </a:lnSpc>
              <a:spcBef>
                <a:spcPts val="0"/>
              </a:spcBef>
              <a:spcAft>
                <a:spcPts val="0"/>
              </a:spcAft>
              <a:buSzPts val="1400"/>
              <a:buNone/>
            </a:pPr>
            <a:r>
              <a:rPr lang="en" sz="1600" b="0" i="0" u="none" strike="noStrike">
                <a:solidFill>
                  <a:srgbClr val="000000"/>
                </a:solidFill>
                <a:latin typeface="Arial"/>
                <a:ea typeface="Arial"/>
                <a:cs typeface="Arial"/>
                <a:sym typeface="Arial"/>
              </a:rPr>
              <a:t>After they’ve recorded their ideas on the student sheet, invite students to share their estimates with a partner or their table group. </a:t>
            </a:r>
            <a:endParaRPr sz="2000" b="0" i="0" u="none" strike="noStrike">
              <a:solidFill>
                <a:srgbClr val="000000"/>
              </a:solidFill>
              <a:latin typeface="Arial"/>
              <a:ea typeface="Arial"/>
              <a:cs typeface="Arial"/>
              <a:sym typeface="Arial"/>
            </a:endParaRPr>
          </a:p>
          <a:p>
            <a:pPr marL="158750" lvl="0" indent="-158750" algn="l" rtl="0">
              <a:lnSpc>
                <a:spcPct val="100000"/>
              </a:lnSpc>
              <a:spcBef>
                <a:spcPts val="0"/>
              </a:spcBef>
              <a:spcAft>
                <a:spcPts val="0"/>
              </a:spcAft>
              <a:buSzPts val="1400"/>
              <a:buNone/>
            </a:pPr>
            <a:endParaRPr/>
          </a:p>
          <a:p>
            <a:pPr marL="158750" lvl="0" indent="-158750" algn="l" rtl="0">
              <a:lnSpc>
                <a:spcPct val="100000"/>
              </a:lnSpc>
              <a:spcBef>
                <a:spcPts val="0"/>
              </a:spcBef>
              <a:spcAft>
                <a:spcPts val="0"/>
              </a:spcAft>
              <a:buSzPts val="1400"/>
              <a:buNone/>
            </a:pPr>
            <a:r>
              <a:rPr lang="en"/>
              <a:t>IMAGE: </a:t>
            </a:r>
            <a:r>
              <a:rPr lang="en" i="1"/>
              <a:t>Image courtesy of USGS</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5" name="Google Shape;295;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 sz="1500" b="1"/>
              <a:t>Teacher Notes</a:t>
            </a:r>
            <a:r>
              <a:rPr lang="en" sz="1500"/>
              <a:t>: Once students have estimated the total cups of water they need per day in an emergency, ask them to estimate or measure how many cups are in a gallon. Either provide students with an empty gallon jug and ask them to carefully figure out how many of their cups of water are needed to fill the jug, demonstrate for the class how many of their cups of water are needed to fill the jug, or just tell them that there are 16 cups in a gallon. Consider providing funnels to reduce mess and increase accuracy. </a:t>
            </a:r>
            <a:endParaRPr sz="1500"/>
          </a:p>
          <a:p>
            <a:pPr marL="158750" lvl="0" indent="0" algn="l" rtl="0">
              <a:lnSpc>
                <a:spcPct val="100000"/>
              </a:lnSpc>
              <a:spcBef>
                <a:spcPts val="0"/>
              </a:spcBef>
              <a:spcAft>
                <a:spcPts val="0"/>
              </a:spcAft>
              <a:buSzPts val="1100"/>
              <a:buNone/>
            </a:pPr>
            <a:endParaRPr sz="1500"/>
          </a:p>
          <a:p>
            <a:pPr marL="158750" lvl="0" indent="0" algn="l" rtl="0">
              <a:lnSpc>
                <a:spcPct val="100000"/>
              </a:lnSpc>
              <a:spcBef>
                <a:spcPts val="0"/>
              </a:spcBef>
              <a:spcAft>
                <a:spcPts val="0"/>
              </a:spcAft>
              <a:buSzPts val="1100"/>
              <a:buNone/>
            </a:pPr>
            <a:r>
              <a:rPr lang="en" sz="1500"/>
              <a:t>Direct students to complete part 2 of their student sheet, “Emergency Water Needs.” Tell students that government agencies recommend having one gallon of water per person per day two weeks in an emergency. </a:t>
            </a:r>
            <a:endParaRPr sz="1500"/>
          </a:p>
          <a:p>
            <a:pPr marL="158750" lvl="0" indent="0" algn="l" rtl="0">
              <a:lnSpc>
                <a:spcPct val="100000"/>
              </a:lnSpc>
              <a:spcBef>
                <a:spcPts val="0"/>
              </a:spcBef>
              <a:spcAft>
                <a:spcPts val="0"/>
              </a:spcAft>
              <a:buSzPts val="1100"/>
              <a:buNone/>
            </a:pPr>
            <a:endParaRPr/>
          </a:p>
          <a:p>
            <a:pPr marL="158750" lvl="0" indent="0" algn="l" rtl="0">
              <a:lnSpc>
                <a:spcPct val="100000"/>
              </a:lnSpc>
              <a:spcBef>
                <a:spcPts val="0"/>
              </a:spcBef>
              <a:spcAft>
                <a:spcPts val="0"/>
              </a:spcAft>
              <a:buSzPts val="1100"/>
              <a:buNone/>
            </a:pPr>
            <a:r>
              <a:rPr lang="en" sz="1000"/>
              <a:t>IMAGES</a:t>
            </a:r>
            <a:r>
              <a:rPr lang="en" sz="1000" i="0"/>
              <a:t>:</a:t>
            </a:r>
            <a:r>
              <a:rPr lang="en" sz="1000" i="1"/>
              <a:t> Image credits from left to right. Image courtesy of the National Weather Service. Image courtesy of the City of Portland.</a:t>
            </a:r>
            <a:endParaRPr/>
          </a:p>
          <a:p>
            <a:pPr marL="457200" lvl="0" indent="-228600" algn="l" rtl="0">
              <a:lnSpc>
                <a:spcPct val="100000"/>
              </a:lnSpc>
              <a:spcBef>
                <a:spcPts val="0"/>
              </a:spcBef>
              <a:spcAft>
                <a:spcPts val="0"/>
              </a:spcAft>
              <a:buSzPts val="1400"/>
              <a:buNone/>
            </a:pPr>
            <a:br>
              <a:rPr lang="en"/>
            </a:b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4" name="Google Shape;324;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 sz="1500" b="1"/>
              <a:t>Teacher Notes: </a:t>
            </a:r>
            <a:r>
              <a:rPr lang="en" sz="1600" b="0" i="0" u="none" strike="noStrike">
                <a:solidFill>
                  <a:srgbClr val="000000"/>
                </a:solidFill>
                <a:latin typeface="Calibri"/>
                <a:ea typeface="Calibri"/>
                <a:cs typeface="Calibri"/>
                <a:sym typeface="Calibri"/>
              </a:rPr>
              <a:t>Ask students whether their estimate was equal to, less than, or greater than the one-gallon recommendation. </a:t>
            </a:r>
            <a:r>
              <a:rPr lang="en" sz="1500"/>
              <a:t>Ask students to consider why their estimate may have been different than the emergency recommendation of one gallon. They should note that during an emergency, we may not be able to use as much water as we normally would. You can share with them that the average American household uses more than 300 gallons of water per day! Ask students for examples of things they do everyday with water that they don’t need to do. They may say things like taking long showers, playing in the sink, or running the water while brushing their teeth. </a:t>
            </a:r>
            <a:endParaRPr/>
          </a:p>
          <a:p>
            <a:pPr marL="158750" lvl="0" indent="0" algn="l" rtl="0">
              <a:lnSpc>
                <a:spcPct val="100000"/>
              </a:lnSpc>
              <a:spcBef>
                <a:spcPts val="0"/>
              </a:spcBef>
              <a:spcAft>
                <a:spcPts val="0"/>
              </a:spcAft>
              <a:buSzPts val="1100"/>
              <a:buNone/>
            </a:pPr>
            <a:endParaRPr sz="1500"/>
          </a:p>
          <a:p>
            <a:pPr marL="158750" lvl="0" indent="0" algn="l" rtl="0">
              <a:lnSpc>
                <a:spcPct val="100000"/>
              </a:lnSpc>
              <a:spcBef>
                <a:spcPts val="0"/>
              </a:spcBef>
              <a:spcAft>
                <a:spcPts val="0"/>
              </a:spcAft>
              <a:buSzPts val="1100"/>
              <a:buNone/>
            </a:pPr>
            <a:r>
              <a:rPr lang="en" sz="1500"/>
              <a:t>NOTE: If students don’t know what the &lt; and &gt; symbols mean, you can use this slide as is and teach the symbols, or you can delete the symbols from the text boxes.</a:t>
            </a:r>
            <a:endParaRPr sz="1500"/>
          </a:p>
          <a:p>
            <a:pPr marL="158750" lvl="0" indent="0" algn="l" rtl="0">
              <a:lnSpc>
                <a:spcPct val="100000"/>
              </a:lnSpc>
              <a:spcBef>
                <a:spcPts val="0"/>
              </a:spcBef>
              <a:spcAft>
                <a:spcPts val="0"/>
              </a:spcAft>
              <a:buSzPts val="1100"/>
              <a:buNone/>
            </a:pPr>
            <a:endParaRPr/>
          </a:p>
          <a:p>
            <a:pPr marL="158750" marR="0" lvl="0" indent="0" algn="l" rtl="0">
              <a:lnSpc>
                <a:spcPct val="100000"/>
              </a:lnSpc>
              <a:spcBef>
                <a:spcPts val="0"/>
              </a:spcBef>
              <a:spcAft>
                <a:spcPts val="0"/>
              </a:spcAft>
              <a:buClr>
                <a:srgbClr val="000000"/>
              </a:buClr>
              <a:buSzPts val="1100"/>
              <a:buFont typeface="Arial"/>
              <a:buNone/>
            </a:pPr>
            <a:r>
              <a:rPr lang="en" sz="1000"/>
              <a:t>IMAGES</a:t>
            </a:r>
            <a:r>
              <a:rPr lang="en" sz="1000" i="0"/>
              <a:t>:</a:t>
            </a:r>
            <a:r>
              <a:rPr lang="en" sz="1000" i="1"/>
              <a:t> Image courtesy of the City of Portland. Image credits from left to right. Image courtesy of the National Weather Service. </a:t>
            </a:r>
            <a:endParaRPr/>
          </a:p>
          <a:p>
            <a:pPr marL="158750" lvl="0" indent="0" algn="l" rtl="0">
              <a:lnSpc>
                <a:spcPct val="100000"/>
              </a:lnSpc>
              <a:spcBef>
                <a:spcPts val="0"/>
              </a:spcBef>
              <a:spcAft>
                <a:spcPts val="0"/>
              </a:spcAft>
              <a:buSzPts val="1100"/>
              <a:buNone/>
            </a:pPr>
            <a:endParaRPr/>
          </a:p>
          <a:p>
            <a:pPr marL="158750" lvl="0" indent="0" algn="l" rtl="0">
              <a:lnSpc>
                <a:spcPct val="100000"/>
              </a:lnSpc>
              <a:spcBef>
                <a:spcPts val="0"/>
              </a:spcBef>
              <a:spcAft>
                <a:spcPts val="0"/>
              </a:spcAft>
              <a:buSzPts val="1100"/>
              <a:buNone/>
            </a:pPr>
            <a:r>
              <a:rPr lang="en"/>
              <a:t>SOURCE: https://www.epa.gov/watersense/how-we-use-water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8" name="Google Shape;348;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 sz="1500" b="1"/>
              <a:t>Teacher Notes:</a:t>
            </a:r>
            <a:r>
              <a:rPr lang="en" sz="1500"/>
              <a:t> Ask students how much water five people would need for one day. Encourage students to show their work on the student sheet. Use counting tiles if they need a physical representation of the gallons. Click on slide reveal the answer (five gallons). </a:t>
            </a:r>
            <a:endParaRPr sz="1500"/>
          </a:p>
          <a:p>
            <a:pPr marL="158750" lvl="0" indent="0" algn="l" rtl="0">
              <a:lnSpc>
                <a:spcPct val="100000"/>
              </a:lnSpc>
              <a:spcBef>
                <a:spcPts val="0"/>
              </a:spcBef>
              <a:spcAft>
                <a:spcPts val="0"/>
              </a:spcAft>
              <a:buSzPts val="1100"/>
              <a:buNone/>
            </a:pPr>
            <a:r>
              <a:rPr lang="en"/>
              <a:t> </a:t>
            </a:r>
            <a:endParaRPr/>
          </a:p>
          <a:p>
            <a:pPr marL="158750" lvl="0" indent="0" algn="l" rtl="0">
              <a:lnSpc>
                <a:spcPct val="100000"/>
              </a:lnSpc>
              <a:spcBef>
                <a:spcPts val="0"/>
              </a:spcBef>
              <a:spcAft>
                <a:spcPts val="0"/>
              </a:spcAft>
              <a:buSzPts val="1100"/>
              <a:buNone/>
            </a:pPr>
            <a:r>
              <a:rPr lang="en" sz="1000"/>
              <a:t>IMAGE: </a:t>
            </a:r>
            <a:r>
              <a:rPr lang="en" sz="1000" i="1"/>
              <a:t>Image credits from left to right. Image courtesy of the city of South Gate, CA. Image courtesy of the US Food and Drug Administration.</a:t>
            </a:r>
            <a:endParaRPr sz="1000" i="1"/>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1" name="Google Shape;361;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 sz="1500" b="1"/>
              <a:t>Teacher Notes:</a:t>
            </a:r>
            <a:r>
              <a:rPr lang="en" sz="1500"/>
              <a:t>  Tell students that government agencies recommends having two weeks of supplies for an emergency, including water. We’ll calculate how much our example family of five needs for one week together now. Consider modeling the problem-solving strategies you’d like them to use when calculating their own family’s water needs. Clicking on the slide will make the question mark fade away and the answer come in.</a:t>
            </a:r>
            <a:endParaRPr/>
          </a:p>
          <a:p>
            <a:pPr marL="158750" lvl="0" indent="0" algn="l" rtl="0">
              <a:lnSpc>
                <a:spcPct val="100000"/>
              </a:lnSpc>
              <a:spcBef>
                <a:spcPts val="0"/>
              </a:spcBef>
              <a:spcAft>
                <a:spcPts val="0"/>
              </a:spcAft>
              <a:buSzPts val="1100"/>
              <a:buNone/>
            </a:pPr>
            <a:endParaRPr sz="1500"/>
          </a:p>
          <a:p>
            <a:pPr marL="158750" lvl="0" indent="0" algn="l" rtl="0">
              <a:lnSpc>
                <a:spcPct val="100000"/>
              </a:lnSpc>
              <a:spcBef>
                <a:spcPts val="0"/>
              </a:spcBef>
              <a:spcAft>
                <a:spcPts val="0"/>
              </a:spcAft>
              <a:buSzPts val="1100"/>
              <a:buNone/>
            </a:pPr>
            <a:r>
              <a:rPr lang="en" sz="1500"/>
              <a:t>Direct students to create equations or use models to calculate how much water they need for everyone in their family (including pets) for three days on their student sheet. They should record their work on part 3 of their student sheet, called “My Home’s Emergency Water Needs.” Encourage them to solve the problem by drawing a picture or writing a math equation using addition (2</a:t>
            </a:r>
            <a:r>
              <a:rPr lang="en" sz="1500" baseline="30000"/>
              <a:t>nd</a:t>
            </a:r>
            <a:r>
              <a:rPr lang="en" sz="1500"/>
              <a:t> grade: 5+5+5+5+5+5+5=15) or multiplication (3</a:t>
            </a:r>
            <a:r>
              <a:rPr lang="en" sz="1500" baseline="30000"/>
              <a:t>rd</a:t>
            </a:r>
            <a:r>
              <a:rPr lang="en" sz="1500"/>
              <a:t> grade: 5 x 7 = 15) to solve the problem. </a:t>
            </a:r>
            <a:endParaRPr sz="1500"/>
          </a:p>
          <a:p>
            <a:pPr marL="158750" lvl="0" indent="0" algn="l" rtl="0">
              <a:lnSpc>
                <a:spcPct val="100000"/>
              </a:lnSpc>
              <a:spcBef>
                <a:spcPts val="0"/>
              </a:spcBef>
              <a:spcAft>
                <a:spcPts val="0"/>
              </a:spcAft>
              <a:buSzPts val="1100"/>
              <a:buNone/>
            </a:pPr>
            <a:endParaRPr sz="1500"/>
          </a:p>
          <a:p>
            <a:pPr marL="158750" marR="0" lvl="0" indent="0" algn="l" rtl="0">
              <a:lnSpc>
                <a:spcPct val="100000"/>
              </a:lnSpc>
              <a:spcBef>
                <a:spcPts val="0"/>
              </a:spcBef>
              <a:spcAft>
                <a:spcPts val="0"/>
              </a:spcAft>
              <a:buClr>
                <a:srgbClr val="000000"/>
              </a:buClr>
              <a:buSzPts val="1100"/>
              <a:buFont typeface="Arial"/>
              <a:buNone/>
            </a:pPr>
            <a:r>
              <a:rPr lang="en" sz="1500"/>
              <a:t>Invite students who finish quickly to calculate how much water their family would need for two weeks. </a:t>
            </a:r>
            <a:endParaRPr/>
          </a:p>
          <a:p>
            <a:pPr marL="158750" marR="0" lvl="0" indent="0" algn="l" rtl="0">
              <a:lnSpc>
                <a:spcPct val="100000"/>
              </a:lnSpc>
              <a:spcBef>
                <a:spcPts val="0"/>
              </a:spcBef>
              <a:spcAft>
                <a:spcPts val="0"/>
              </a:spcAft>
              <a:buClr>
                <a:srgbClr val="000000"/>
              </a:buClr>
              <a:buSzPts val="1100"/>
              <a:buFont typeface="Arial"/>
              <a:buNone/>
            </a:pPr>
            <a:endParaRPr sz="1500"/>
          </a:p>
          <a:p>
            <a:pPr marL="158750" marR="0" lvl="0" indent="0" algn="l" rtl="0">
              <a:lnSpc>
                <a:spcPct val="100000"/>
              </a:lnSpc>
              <a:spcBef>
                <a:spcPts val="0"/>
              </a:spcBef>
              <a:spcAft>
                <a:spcPts val="0"/>
              </a:spcAft>
              <a:buClr>
                <a:srgbClr val="000000"/>
              </a:buClr>
              <a:buSzPts val="1100"/>
              <a:buFont typeface="Arial"/>
              <a:buNone/>
            </a:pPr>
            <a:r>
              <a:rPr lang="en" sz="1500"/>
              <a:t>Ask students if everyone needs the same amount of water per day in an emergency. They should respond that some people may need more, such as people taking medications, people who live someplace hot, or people who are very active.</a:t>
            </a:r>
            <a:endParaRPr/>
          </a:p>
          <a:p>
            <a:pPr marL="158750" marR="0" lvl="0" indent="0" algn="l" rtl="0">
              <a:lnSpc>
                <a:spcPct val="100000"/>
              </a:lnSpc>
              <a:spcBef>
                <a:spcPts val="0"/>
              </a:spcBef>
              <a:spcAft>
                <a:spcPts val="0"/>
              </a:spcAft>
              <a:buClr>
                <a:srgbClr val="000000"/>
              </a:buClr>
              <a:buSzPts val="1100"/>
              <a:buFont typeface="Arial"/>
              <a:buNone/>
            </a:pPr>
            <a:endParaRPr sz="1500"/>
          </a:p>
          <a:p>
            <a:pPr marL="158750" marR="0" lvl="0" indent="0" algn="l" rtl="0">
              <a:lnSpc>
                <a:spcPct val="100000"/>
              </a:lnSpc>
              <a:spcBef>
                <a:spcPts val="0"/>
              </a:spcBef>
              <a:spcAft>
                <a:spcPts val="0"/>
              </a:spcAft>
              <a:buClr>
                <a:srgbClr val="000000"/>
              </a:buClr>
              <a:buSzPts val="1100"/>
              <a:buFont typeface="Arial"/>
              <a:buNone/>
            </a:pPr>
            <a:r>
              <a:rPr lang="en" sz="1500"/>
              <a:t>At this point, have students clean up the materials because they are going to practice Drop, Cover, and Hold On next.</a:t>
            </a:r>
            <a:endParaRPr sz="1500"/>
          </a:p>
          <a:p>
            <a:pPr marL="158750" lvl="0" indent="0" algn="l" rtl="0">
              <a:lnSpc>
                <a:spcPct val="100000"/>
              </a:lnSpc>
              <a:spcBef>
                <a:spcPts val="0"/>
              </a:spcBef>
              <a:spcAft>
                <a:spcPts val="0"/>
              </a:spcAft>
              <a:buSzPts val="1100"/>
              <a:buNone/>
            </a:pPr>
            <a:r>
              <a:rPr lang="en"/>
              <a:t> </a:t>
            </a:r>
            <a:endParaRPr/>
          </a:p>
          <a:p>
            <a:pPr marL="158750" lvl="0" indent="0" algn="l" rtl="0">
              <a:lnSpc>
                <a:spcPct val="100000"/>
              </a:lnSpc>
              <a:spcBef>
                <a:spcPts val="0"/>
              </a:spcBef>
              <a:spcAft>
                <a:spcPts val="0"/>
              </a:spcAft>
              <a:buSzPts val="1100"/>
              <a:buNone/>
            </a:pPr>
            <a:r>
              <a:rPr lang="en" sz="1200"/>
              <a:t>IMAGE: </a:t>
            </a:r>
            <a:r>
              <a:rPr lang="en" sz="1200" i="1"/>
              <a:t>Image credits from left to right. Image courtesy of the US Food and Drug Administration. Image courtesy of the city of South Gate, CA.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5" name="Google Shape;375;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sz="1600" b="1">
                <a:solidFill>
                  <a:schemeClr val="dk1"/>
                </a:solidFill>
              </a:rPr>
              <a:t>Teacher Notes: </a:t>
            </a:r>
            <a:r>
              <a:rPr lang="en" sz="1600" i="1">
                <a:solidFill>
                  <a:schemeClr val="dk1"/>
                </a:solidFill>
              </a:rPr>
              <a:t>Slide is animated, so images appear when you click. </a:t>
            </a:r>
            <a:r>
              <a:rPr lang="en" sz="1600">
                <a:solidFill>
                  <a:schemeClr val="dk1"/>
                </a:solidFill>
              </a:rPr>
              <a:t>Tell students that they should take these protective actions when the ground shakes, if there’s an earthquake early warning alert, or if they’re participating in an earthquake drill, which we’ll do now. Tell students that it’s vital they Drop, Cover, and Hold On immediately and without hesitation.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400"/>
              <a:buNone/>
            </a:pPr>
            <a:r>
              <a:rPr lang="en" sz="1200"/>
              <a:t>IMAGES: </a:t>
            </a:r>
            <a:r>
              <a:rPr lang="en" sz="1200" i="1"/>
              <a:t>Gif created using A.I. Images courtesy of the USGS.</a:t>
            </a:r>
            <a:endParaRPr/>
          </a:p>
        </p:txBody>
      </p:sp>
      <p:sp>
        <p:nvSpPr>
          <p:cNvPr id="376" name="Google Shape;376;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800"/>
              <a:buFont typeface="Arial"/>
              <a:buNone/>
            </a:pPr>
            <a:fld id="{00000000-1234-1234-1234-123412341234}" type="slidenum">
              <a:rPr lang="en"/>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sz="1600" b="1"/>
              <a:t>Animation Note:  </a:t>
            </a:r>
            <a:r>
              <a:rPr lang="en" sz="1600" i="1"/>
              <a:t>Click anywhere will do two things—the audio will play and the building image will start shaking. The audio and shaking will continue until you click to the next slide.  </a:t>
            </a:r>
            <a:endParaRPr sz="1600" i="1"/>
          </a:p>
          <a:p>
            <a:pPr marL="0" lvl="0" indent="0" algn="l" rtl="0">
              <a:lnSpc>
                <a:spcPct val="100000"/>
              </a:lnSpc>
              <a:spcBef>
                <a:spcPts val="0"/>
              </a:spcBef>
              <a:spcAft>
                <a:spcPts val="0"/>
              </a:spcAft>
              <a:buClr>
                <a:schemeClr val="dk1"/>
              </a:buClr>
              <a:buSzPts val="1100"/>
              <a:buFont typeface="Arial"/>
              <a:buNone/>
            </a:pPr>
            <a:endParaRPr sz="1600"/>
          </a:p>
          <a:p>
            <a:pPr marL="0" lvl="0" indent="0" algn="l" rtl="0">
              <a:lnSpc>
                <a:spcPct val="100000"/>
              </a:lnSpc>
              <a:spcBef>
                <a:spcPts val="0"/>
              </a:spcBef>
              <a:spcAft>
                <a:spcPts val="0"/>
              </a:spcAft>
              <a:buClr>
                <a:schemeClr val="dk1"/>
              </a:buClr>
              <a:buSzPts val="1100"/>
              <a:buFont typeface="Arial"/>
              <a:buNone/>
            </a:pPr>
            <a:r>
              <a:rPr lang="en" sz="1600" b="1">
                <a:solidFill>
                  <a:schemeClr val="dk1"/>
                </a:solidFill>
              </a:rPr>
              <a:t>Teacher Notes: </a:t>
            </a:r>
            <a:r>
              <a:rPr lang="en" sz="1600">
                <a:solidFill>
                  <a:schemeClr val="dk1"/>
                </a:solidFill>
              </a:rPr>
              <a:t>Tell students that they will hear sound effects like earthquake shaking. This is just pretend! But it is similar to what you might hear in a real earthquake. Click to play the ground shaking noises and animation, and practice Drop, Cover, and Hold On. </a:t>
            </a:r>
            <a:r>
              <a:rPr lang="en" sz="1600"/>
              <a:t>Ask students to stay in their protective positions while you observe and offer corrections if necessary. Once you’ve checked each student, ask them to return to their seats.</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SOUND: </a:t>
            </a:r>
            <a:r>
              <a:rPr lang="en" u="sng">
                <a:solidFill>
                  <a:schemeClr val="hlink"/>
                </a:solidFill>
                <a:hlinkClick r:id="rId3"/>
              </a:rPr>
              <a:t>https://www.youtube.com/watch?v=q1wg2IbA0oo</a:t>
            </a:r>
            <a:r>
              <a:rPr lang="en">
                <a:solidFill>
                  <a:schemeClr val="dk1"/>
                </a:solidFill>
              </a:rPr>
              <a:t> Georgia Tech - Hearing the Japanese Earthquake - Clip 3　</a:t>
            </a:r>
            <a:endParaRPr/>
          </a:p>
          <a:p>
            <a:pPr marL="0" lvl="0" indent="0" algn="l" rtl="0">
              <a:lnSpc>
                <a:spcPct val="100000"/>
              </a:lnSpc>
              <a:spcBef>
                <a:spcPts val="0"/>
              </a:spcBef>
              <a:spcAft>
                <a:spcPts val="0"/>
              </a:spcAft>
              <a:buClr>
                <a:schemeClr val="dk1"/>
              </a:buClr>
              <a:buSzPts val="1100"/>
              <a:buFont typeface="Arial"/>
              <a:buNone/>
            </a:pPr>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USGS</a:t>
            </a:r>
            <a:endParaRPr/>
          </a:p>
        </p:txBody>
      </p:sp>
      <p:sp>
        <p:nvSpPr>
          <p:cNvPr id="401" name="Google Shape;401;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800"/>
              <a:buFont typeface="Arial"/>
              <a:buNone/>
            </a:pPr>
            <a:fld id="{00000000-1234-1234-1234-123412341234}" type="slidenum">
              <a:rPr lang="en"/>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 name="Google Shape;10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2" name="Google Shape;412;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b="1">
                <a:solidFill>
                  <a:schemeClr val="dk1"/>
                </a:solidFill>
              </a:rPr>
              <a:t>Teacher Notes:</a:t>
            </a:r>
            <a:r>
              <a:rPr lang="en">
                <a:solidFill>
                  <a:schemeClr val="dk1"/>
                </a:solidFill>
              </a:rPr>
              <a:t> </a:t>
            </a:r>
            <a:r>
              <a:rPr lang="en" i="1">
                <a:solidFill>
                  <a:schemeClr val="dk1"/>
                </a:solidFill>
              </a:rPr>
              <a:t>Slide is animated so images appear when you click. </a:t>
            </a:r>
            <a:r>
              <a:rPr lang="en">
                <a:solidFill>
                  <a:schemeClr val="dk1"/>
                </a:solidFill>
              </a:rPr>
              <a:t>Tell students that if they are outside when they feel shaking or get an alert, they should immediately move to an open space away from power lines or other objects that could fall on them. They should then drop to their knees and use their arms to cover their head and neck and hold on in that position until the shaking stops. </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U.S. Geological Survey</a:t>
            </a:r>
            <a:endParaRPr/>
          </a:p>
        </p:txBody>
      </p:sp>
      <p:sp>
        <p:nvSpPr>
          <p:cNvPr id="413" name="Google Shape;413;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2" name="Google Shape;422;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b="1">
                <a:solidFill>
                  <a:schemeClr val="dk1"/>
                </a:solidFill>
              </a:rPr>
              <a:t>Teacher Notes: </a:t>
            </a:r>
            <a:r>
              <a:rPr lang="en" i="1">
                <a:solidFill>
                  <a:schemeClr val="dk1"/>
                </a:solidFill>
              </a:rPr>
              <a:t>Slide is animated so images appear when you click. </a:t>
            </a:r>
            <a:r>
              <a:rPr lang="en" b="0">
                <a:solidFill>
                  <a:schemeClr val="dk1"/>
                </a:solidFill>
              </a:rPr>
              <a:t>Tell students that if they are visiting the coast, the earthquake could be followed by a tsunami, which is a large wave caused by the earthquake. If they are on the coast when they feel shaking or get an alert, they should Drop, Cover and Hold On. When the shaking stops, immediately go inland, to high ground, or follow their school’s specific safety procedures. Tell students that it’s important to wait until they hear it’s safe to return because tsunami waves can continue to arrive for hours or even days after an earthquake. </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U.S. Geological Survey</a:t>
            </a:r>
            <a:endParaRPr/>
          </a:p>
        </p:txBody>
      </p:sp>
      <p:sp>
        <p:nvSpPr>
          <p:cNvPr id="423" name="Google Shape;423;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4" name="Google Shape;434;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b="1">
                <a:solidFill>
                  <a:schemeClr val="dk1"/>
                </a:solidFill>
              </a:rPr>
              <a:t>Teacher Notes:</a:t>
            </a:r>
            <a:r>
              <a:rPr lang="en">
                <a:solidFill>
                  <a:schemeClr val="dk1"/>
                </a:solidFill>
              </a:rPr>
              <a:t> </a:t>
            </a:r>
            <a:r>
              <a:rPr lang="en" i="1">
                <a:solidFill>
                  <a:schemeClr val="dk1"/>
                </a:solidFill>
              </a:rPr>
              <a:t>Slide is animated so images appear when you click. </a:t>
            </a:r>
            <a:r>
              <a:rPr lang="en" i="0">
                <a:solidFill>
                  <a:schemeClr val="dk1"/>
                </a:solidFill>
              </a:rPr>
              <a:t>Many earthquakes are followed by smaller earthquakes called aftershocks. Aftershocks can happen for even a few weeks after the main earthquake! Even though aftershocks are smaller than the main earthquake, they can still produce strong shaking and cause damage. Ask students what they should do if they feel shaking or get an alert. Remind students that they should stay alert and Drop, Cover, and Hold On if they feel shaking or get an earthquake early warning alert. </a:t>
            </a:r>
            <a:endParaRPr/>
          </a:p>
          <a:p>
            <a:pPr marL="0" lvl="0" indent="0" algn="l" rtl="0">
              <a:lnSpc>
                <a:spcPct val="100000"/>
              </a:lnSpc>
              <a:spcBef>
                <a:spcPts val="0"/>
              </a:spcBef>
              <a:spcAft>
                <a:spcPts val="0"/>
              </a:spcAft>
              <a:buClr>
                <a:schemeClr val="dk1"/>
              </a:buClr>
              <a:buSzPts val="1100"/>
              <a:buFont typeface="Arial"/>
              <a:buNone/>
            </a:pPr>
            <a:endParaRPr i="0">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 sz="1200"/>
              <a:t>SOURCE: earthquake.usgs.gov/data/oaf/overview.php</a:t>
            </a:r>
            <a:endParaRPr sz="1200"/>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U.S. Geological Survey</a:t>
            </a:r>
            <a:endParaRPr/>
          </a:p>
        </p:txBody>
      </p:sp>
      <p:sp>
        <p:nvSpPr>
          <p:cNvPr id="435" name="Google Shape;435;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4" name="Google Shape;444;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500" b="1"/>
              <a:t>Teacher Notes</a:t>
            </a:r>
            <a:r>
              <a:rPr lang="en" sz="1500"/>
              <a:t>: </a:t>
            </a:r>
            <a:r>
              <a:rPr lang="en" sz="1400" i="1">
                <a:solidFill>
                  <a:schemeClr val="dk1"/>
                </a:solidFill>
              </a:rPr>
              <a:t>Slide is animated so prompts appear when you click. </a:t>
            </a:r>
            <a:r>
              <a:rPr lang="en" sz="1400"/>
              <a:t>Ask students to turn and talk to each other about the earthquake drill, how they did, if they have questions, and what they think important things to remember are. After reflecting, remind students of the key takeaways to stay safe during an earthquake, including immediately dropping to your knees, getting under a table if you can and holding on to the table leg, facing away from glass or heavy objects that could fall, covering your head and neck, remaining silent so that you can hear teacher instructions, and holding this position until shaking stops.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r>
              <a:rPr lang="en" sz="1600" b="1"/>
              <a:t>Teacher Notes: </a:t>
            </a:r>
            <a:r>
              <a:rPr lang="en" sz="1200">
                <a:latin typeface="Arial"/>
                <a:ea typeface="Arial"/>
                <a:cs typeface="Arial"/>
                <a:sym typeface="Arial"/>
              </a:rPr>
              <a:t>Sometimes drills can be scary because we don't know what to do or what is happening around us. During these lessons you will practice the drill many times. After practicing, you should feel more confident and hopefully less scared or nervous. </a:t>
            </a:r>
            <a:endParaRPr/>
          </a:p>
          <a:p>
            <a:pPr marL="0" lvl="0" indent="0" algn="l" rtl="0">
              <a:lnSpc>
                <a:spcPct val="100000"/>
              </a:lnSpc>
              <a:spcBef>
                <a:spcPts val="0"/>
              </a:spcBef>
              <a:spcAft>
                <a:spcPts val="0"/>
              </a:spcAft>
              <a:buClr>
                <a:schemeClr val="dk1"/>
              </a:buClr>
              <a:buSzPts val="1200"/>
              <a:buFont typeface="Arial"/>
              <a:buNone/>
            </a:pPr>
            <a:endParaRPr sz="1200">
              <a:latin typeface="Arial"/>
              <a:ea typeface="Arial"/>
              <a:cs typeface="Arial"/>
              <a:sym typeface="Arial"/>
            </a:endParaRPr>
          </a:p>
          <a:p>
            <a:pPr marL="0" lvl="0" indent="0" algn="l" rtl="0">
              <a:lnSpc>
                <a:spcPct val="100000"/>
              </a:lnSpc>
              <a:spcBef>
                <a:spcPts val="0"/>
              </a:spcBef>
              <a:spcAft>
                <a:spcPts val="0"/>
              </a:spcAft>
              <a:buClr>
                <a:schemeClr val="dk1"/>
              </a:buClr>
              <a:buSzPts val="1200"/>
              <a:buFont typeface="Arial"/>
              <a:buNone/>
            </a:pPr>
            <a:r>
              <a:rPr lang="en" sz="1000">
                <a:latin typeface="Arial"/>
                <a:ea typeface="Arial"/>
                <a:cs typeface="Arial"/>
                <a:sym typeface="Arial"/>
              </a:rPr>
              <a:t>IMAGE: </a:t>
            </a:r>
            <a:r>
              <a:rPr lang="en" sz="1000" i="1" u="none">
                <a:solidFill>
                  <a:schemeClr val="hlink"/>
                </a:solidFill>
                <a:latin typeface="Arial"/>
                <a:ea typeface="Arial"/>
                <a:cs typeface="Arial"/>
                <a:sym typeface="Arial"/>
              </a:rPr>
              <a:t>Image courtesy Ready.gov</a:t>
            </a:r>
            <a:endParaRPr sz="1000" i="1" u="none">
              <a:latin typeface="Arial"/>
              <a:ea typeface="Arial"/>
              <a:cs typeface="Arial"/>
              <a:sym typeface="Arial"/>
            </a:endParaRPr>
          </a:p>
        </p:txBody>
      </p:sp>
      <p:sp>
        <p:nvSpPr>
          <p:cNvPr id="455" name="Google Shape;455;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5" name="Google Shape;465;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sz="1600" b="1" dirty="0"/>
              <a:t>Teacher Notes: </a:t>
            </a:r>
            <a:r>
              <a:rPr lang="en" sz="1600" dirty="0">
                <a:solidFill>
                  <a:schemeClr val="dk1"/>
                </a:solidFill>
              </a:rPr>
              <a:t>Ask students how they are feeling now that they’ve learned about how and why earthquakes occur, as well as how to protect themselves during an earthquake or if they get an earthquake early warning. </a:t>
            </a:r>
            <a:r>
              <a:rPr lang="en" sz="1600" dirty="0"/>
              <a:t>As students talk, scan the classroom to check for students who might need some extra support.  After students have had a chance to share with a partner, ask if any volunteers would like to share with the class. Remind students that it’s normal to feel scared, and that we practice how to stay safe so they can feel less scared and more prepared! </a:t>
            </a:r>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2" name="Google Shape;472;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 sz="1500" b="1"/>
              <a:t>Teacher Notes</a:t>
            </a:r>
            <a:r>
              <a:rPr lang="en" sz="1500"/>
              <a:t>: Tell students that they can help the people in their families prepare for an emergency. Help them figure out how much water they need. Show members of your family how to Drop, Cover and Hold On if there’s ground shaking or they get an alert. Encourage students to share their student sheets with the members of their families. </a:t>
            </a:r>
            <a:endParaRPr sz="1500"/>
          </a:p>
          <a:p>
            <a:pPr marL="158750" lvl="0" indent="0" algn="l" rtl="0">
              <a:lnSpc>
                <a:spcPct val="100000"/>
              </a:lnSpc>
              <a:spcBef>
                <a:spcPts val="0"/>
              </a:spcBef>
              <a:spcAft>
                <a:spcPts val="0"/>
              </a:spcAft>
              <a:buSzPts val="1100"/>
              <a:buNone/>
            </a:pPr>
            <a:endParaRPr/>
          </a:p>
          <a:p>
            <a:pPr marL="158750" lvl="0" indent="0" algn="l" rtl="0">
              <a:lnSpc>
                <a:spcPct val="100000"/>
              </a:lnSpc>
              <a:spcBef>
                <a:spcPts val="0"/>
              </a:spcBef>
              <a:spcAft>
                <a:spcPts val="0"/>
              </a:spcAft>
              <a:buSzPts val="1100"/>
              <a:buNone/>
            </a:pPr>
            <a:r>
              <a:rPr lang="en" sz="1000"/>
              <a:t>IMAGES: </a:t>
            </a:r>
            <a:r>
              <a:rPr lang="en" sz="1000" i="1"/>
              <a:t>Image credits from left to right. Image courtesy Ready.gov. Image courtesy USGS.</a:t>
            </a:r>
            <a:endParaRPr sz="1000" i="1"/>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4" name="Google Shape;484;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400" b="1">
                <a:solidFill>
                  <a:schemeClr val="dk1"/>
                </a:solidFill>
              </a:rPr>
              <a:t>Teacher Notes: </a:t>
            </a:r>
            <a:r>
              <a:rPr lang="en" sz="1400">
                <a:solidFill>
                  <a:schemeClr val="dk1"/>
                </a:solidFill>
              </a:rPr>
              <a:t>NEXT DAY: Ask students how their conversations with their families went. Did their family members know that Drop, Cover, and Hold On are the correct protective actions? Did they talk about an emergency plan? Did they discuss how much water they may need in an emergency, and where to store it? </a:t>
            </a:r>
            <a:endParaRPr sz="140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000">
                <a:solidFill>
                  <a:schemeClr val="dk1"/>
                </a:solidFill>
              </a:rPr>
              <a:t>IMAGES: </a:t>
            </a:r>
            <a:r>
              <a:rPr lang="en" sz="1000" i="1">
                <a:solidFill>
                  <a:schemeClr val="dk1"/>
                </a:solidFill>
              </a:rPr>
              <a:t>Image credits from top to bottom. Image courtesy USGS. Image courtesy National Weather Service. </a:t>
            </a:r>
            <a:endParaRPr sz="1000" i="1">
              <a:solidFill>
                <a:schemeClr val="dk1"/>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4" name="Google Shape;494;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a:t>LINK: </a:t>
            </a:r>
            <a:r>
              <a:rPr lang="en" u="sng">
                <a:solidFill>
                  <a:schemeClr val="hlink"/>
                </a:solidFill>
                <a:hlinkClick r:id="rId3"/>
              </a:rPr>
              <a:t>https://docs.google.com/forms/d/e/1FAIpQLSeNHAr45fDTztflhJJD3_JVS8p0RiV1MW9sKyQgFucGJyKcCA/viewform?usp=sf_link</a:t>
            </a:r>
            <a:r>
              <a:rPr lang="en"/>
              <a:t> </a:t>
            </a:r>
            <a:endParaRPr/>
          </a:p>
          <a:p>
            <a:pPr marL="457200" lvl="0" indent="-228600" algn="l" rtl="0">
              <a:lnSpc>
                <a:spcPct val="100000"/>
              </a:lnSpc>
              <a:spcBef>
                <a:spcPts val="0"/>
              </a:spcBef>
              <a:spcAft>
                <a:spcPts val="0"/>
              </a:spcAft>
              <a:buSzPts val="1100"/>
              <a:buNone/>
            </a:pPr>
            <a:endParaRPr/>
          </a:p>
        </p:txBody>
      </p:sp>
      <p:sp>
        <p:nvSpPr>
          <p:cNvPr id="495" name="Google Shape;495;p38: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fld id="{00000000-1234-1234-1234-123412341234}" type="slidenum">
              <a:rPr lang="en" sz="1800">
                <a:solidFill>
                  <a:schemeClr val="dk1"/>
                </a:solidFill>
                <a:latin typeface="Arial"/>
                <a:ea typeface="Arial"/>
                <a:cs typeface="Arial"/>
                <a:sym typeface="Arial"/>
              </a:rPr>
              <a:t>38</a:t>
            </a:fld>
            <a:endParaRPr sz="1800">
              <a:solidFill>
                <a:schemeClr val="dk1"/>
              </a:solidFill>
              <a:latin typeface="Arial"/>
              <a:ea typeface="Arial"/>
              <a:cs typeface="Arial"/>
              <a:sym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3" name="Google Shape;503;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 name="Google Shape;11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0" name="Google Shape;510;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7" name="Google Shape;517;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4" name="Google Shape;524;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IMAGE: </a:t>
            </a:r>
            <a:r>
              <a:rPr lang="en" u="sng">
                <a:solidFill>
                  <a:schemeClr val="hlink"/>
                </a:solidFill>
                <a:hlinkClick r:id="rId3"/>
              </a:rPr>
              <a:t>https://www.iris.edu/hq/inclass/activities/introduction_to_faults_and_plate_tectonics</a:t>
            </a:r>
            <a:r>
              <a:rPr lang="en"/>
              <a:t> </a:t>
            </a:r>
            <a:endParaRPr/>
          </a:p>
          <a:p>
            <a:pPr marL="0" lvl="0" indent="0" algn="l" rtl="0">
              <a:lnSpc>
                <a:spcPct val="100000"/>
              </a:lnSpc>
              <a:spcBef>
                <a:spcPts val="0"/>
              </a:spcBef>
              <a:spcAft>
                <a:spcPts val="0"/>
              </a:spcAft>
              <a:buSzPts val="1100"/>
              <a:buNone/>
            </a:pPr>
            <a:r>
              <a:rPr lang="en"/>
              <a:t>SOURCE: </a:t>
            </a:r>
            <a:r>
              <a:rPr lang="en" u="sng">
                <a:solidFill>
                  <a:schemeClr val="hlink"/>
                </a:solidFill>
                <a:hlinkClick r:id="rId4"/>
              </a:rPr>
              <a:t>https://www.usgs.gov/programs/earthquake-hazards/science/pacific-northwest-hazards</a:t>
            </a:r>
            <a:endParaRPr/>
          </a:p>
          <a:p>
            <a:pPr marL="0" lvl="0" indent="0" algn="l" rtl="0">
              <a:lnSpc>
                <a:spcPct val="100000"/>
              </a:lnSpc>
              <a:spcBef>
                <a:spcPts val="0"/>
              </a:spcBef>
              <a:spcAft>
                <a:spcPts val="0"/>
              </a:spcAft>
              <a:buSzPts val="1100"/>
              <a:buNone/>
            </a:pPr>
            <a:r>
              <a:rPr lang="en" u="sng">
                <a:solidFill>
                  <a:schemeClr val="hlink"/>
                </a:solidFill>
                <a:hlinkClick r:id="rId5"/>
              </a:rPr>
              <a:t>https://www.usgs.gov/programs/earthquake-hazards/science/southern-california-earthquake-hazards</a:t>
            </a:r>
            <a:endParaRPr/>
          </a:p>
          <a:p>
            <a:pPr marL="457200" lvl="0" indent="-228600" algn="l" rtl="0">
              <a:lnSpc>
                <a:spcPct val="100000"/>
              </a:lnSpc>
              <a:spcBef>
                <a:spcPts val="0"/>
              </a:spcBef>
              <a:spcAft>
                <a:spcPts val="0"/>
              </a:spcAft>
              <a:buSzPts val="1100"/>
              <a:buNone/>
            </a:pPr>
            <a:endParaRPr/>
          </a:p>
        </p:txBody>
      </p:sp>
      <p:sp>
        <p:nvSpPr>
          <p:cNvPr id="525" name="Google Shape;525;p4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fld id="{00000000-1234-1234-1234-123412341234}" type="slidenum">
              <a:rPr lang="en" sz="1800">
                <a:solidFill>
                  <a:schemeClr val="dk1"/>
                </a:solidFill>
                <a:latin typeface="Arial"/>
                <a:ea typeface="Arial"/>
                <a:cs typeface="Arial"/>
                <a:sym typeface="Arial"/>
              </a:rPr>
              <a:t>42</a:t>
            </a:fld>
            <a:endParaRPr sz="1800">
              <a:solidFill>
                <a:schemeClr val="dk1"/>
              </a:solidFill>
              <a:latin typeface="Arial"/>
              <a:ea typeface="Arial"/>
              <a:cs typeface="Arial"/>
              <a:sym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3" name="Google Shape;533;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solidFill>
                  <a:schemeClr val="dk1"/>
                </a:solidFill>
              </a:rPr>
              <a:t>For more information on Earthquake Early Warning, go to: </a:t>
            </a:r>
            <a:r>
              <a:rPr lang="en" u="sng">
                <a:solidFill>
                  <a:srgbClr val="0563C1"/>
                </a:solidFill>
                <a:hlinkClick r:id="rId3">
                  <a:extLst>
                    <a:ext uri="{A12FA001-AC4F-418D-AE19-62706E023703}">
                      <ahyp:hlinkClr xmlns:ahyp="http://schemas.microsoft.com/office/drawing/2018/hyperlinkcolor" val="tx"/>
                    </a:ext>
                  </a:extLst>
                </a:hlinkClick>
              </a:rPr>
              <a:t>https://www.iris.edu/hq/inclass/sequences/earthquake_early_warning</a:t>
            </a:r>
            <a:endParaRPr u="sng">
              <a:solidFill>
                <a:srgbClr val="0563C1"/>
              </a:solidFill>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the USGS</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457200" lvl="0" indent="-228600" algn="l" rtl="0">
              <a:lnSpc>
                <a:spcPct val="100000"/>
              </a:lnSpc>
              <a:spcBef>
                <a:spcPts val="0"/>
              </a:spcBef>
              <a:spcAft>
                <a:spcPts val="0"/>
              </a:spcAft>
              <a:buSzPts val="1100"/>
              <a:buNone/>
            </a:pPr>
            <a:endParaRPr/>
          </a:p>
        </p:txBody>
      </p:sp>
      <p:sp>
        <p:nvSpPr>
          <p:cNvPr id="534" name="Google Shape;534;p4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fld id="{00000000-1234-1234-1234-123412341234}" type="slidenum">
              <a:rPr lang="en" sz="1800">
                <a:solidFill>
                  <a:schemeClr val="dk1"/>
                </a:solidFill>
                <a:latin typeface="Arial"/>
                <a:ea typeface="Arial"/>
                <a:cs typeface="Arial"/>
                <a:sym typeface="Arial"/>
              </a:rPr>
              <a:t>43</a:t>
            </a:fld>
            <a:endParaRPr sz="1800">
              <a:solidFill>
                <a:schemeClr val="dk1"/>
              </a:solidFill>
              <a:latin typeface="Arial"/>
              <a:ea typeface="Arial"/>
              <a:cs typeface="Arial"/>
              <a:sym typeface="Aria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1" name="Google Shape;541;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SOURCE:  </a:t>
            </a:r>
            <a:r>
              <a:rPr lang="en" u="sng">
                <a:solidFill>
                  <a:schemeClr val="hlink"/>
                </a:solidFill>
                <a:hlinkClick r:id="rId3"/>
              </a:rPr>
              <a:t>https://www.shakeout.org/whyparticipate/</a:t>
            </a:r>
            <a:r>
              <a:rPr lang="en"/>
              <a:t> </a:t>
            </a:r>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the USGS</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542" name="Google Shape;542;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dk1"/>
              </a:buClr>
              <a:buSzPts val="1800"/>
              <a:buFont typeface="Arial"/>
              <a:buNone/>
            </a:pPr>
            <a:fld id="{00000000-1234-1234-1234-123412341234}" type="slidenum">
              <a:rPr lang="en"/>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0" name="Google Shape;550;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a:t>SOURCE:  </a:t>
            </a:r>
            <a:r>
              <a:rPr lang="en" u="sng">
                <a:solidFill>
                  <a:schemeClr val="hlink"/>
                </a:solidFill>
                <a:hlinkClick r:id="rId3"/>
              </a:rPr>
              <a:t>https://www.shakeout.org/whyparticipate/</a:t>
            </a:r>
            <a:r>
              <a:rPr lang="en"/>
              <a:t> , </a:t>
            </a:r>
            <a:r>
              <a:rPr lang="en" u="sng">
                <a:solidFill>
                  <a:schemeClr val="hlink"/>
                </a:solidFill>
                <a:hlinkClick r:id="rId4"/>
              </a:rPr>
              <a:t>https://www.shakealert.org/toolkit/introduction/</a:t>
            </a:r>
            <a:endParaRPr/>
          </a:p>
          <a:p>
            <a:pPr marL="457200" lvl="0" indent="-228600" algn="l" rtl="0">
              <a:lnSpc>
                <a:spcPct val="100000"/>
              </a:lnSpc>
              <a:spcBef>
                <a:spcPts val="0"/>
              </a:spcBef>
              <a:spcAft>
                <a:spcPts val="0"/>
              </a:spcAft>
              <a:buSzPts val="1100"/>
              <a:buNone/>
            </a:pPr>
            <a:endParaRPr/>
          </a:p>
        </p:txBody>
      </p:sp>
      <p:sp>
        <p:nvSpPr>
          <p:cNvPr id="551" name="Google Shape;551;p4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fld id="{00000000-1234-1234-1234-123412341234}" type="slidenum">
              <a:rPr lang="en" sz="1800">
                <a:solidFill>
                  <a:schemeClr val="dk1"/>
                </a:solidFill>
                <a:latin typeface="Arial"/>
                <a:ea typeface="Arial"/>
                <a:cs typeface="Arial"/>
                <a:sym typeface="Arial"/>
              </a:rPr>
              <a:t>45</a:t>
            </a:fld>
            <a:endParaRPr sz="1800">
              <a:solidFill>
                <a:schemeClr val="dk1"/>
              </a:solidFill>
              <a:latin typeface="Arial"/>
              <a:ea typeface="Arial"/>
              <a:cs typeface="Arial"/>
              <a:sym typeface="Aria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8" name="Google Shape;558;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6" name="Google Shape;12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 name="Google Shape;140;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7" name="Google Shape;147;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7"/>
        <p:cNvGrpSpPr/>
        <p:nvPr/>
      </p:nvGrpSpPr>
      <p:grpSpPr>
        <a:xfrm>
          <a:off x="0" y="0"/>
          <a:ext cx="0" cy="0"/>
          <a:chOff x="0" y="0"/>
          <a:chExt cx="0" cy="0"/>
        </a:xfrm>
      </p:grpSpPr>
      <p:pic>
        <p:nvPicPr>
          <p:cNvPr id="18" name="Google Shape;18;p48"/>
          <p:cNvPicPr preferRelativeResize="0"/>
          <p:nvPr/>
        </p:nvPicPr>
        <p:blipFill rotWithShape="1">
          <a:blip r:embed="rId2">
            <a:alphaModFix/>
          </a:blip>
          <a:srcRect l="-15385"/>
          <a:stretch/>
        </p:blipFill>
        <p:spPr>
          <a:xfrm>
            <a:off x="1377941" y="0"/>
            <a:ext cx="7766057" cy="1489435"/>
          </a:xfrm>
          <a:prstGeom prst="rect">
            <a:avLst/>
          </a:prstGeom>
          <a:noFill/>
          <a:ln>
            <a:noFill/>
          </a:ln>
        </p:spPr>
      </p:pic>
      <p:sp>
        <p:nvSpPr>
          <p:cNvPr id="19" name="Google Shape;19;p48"/>
          <p:cNvSpPr txBox="1">
            <a:spLocks noGrp="1"/>
          </p:cNvSpPr>
          <p:nvPr>
            <p:ph type="subTitle" idx="1"/>
          </p:nvPr>
        </p:nvSpPr>
        <p:spPr>
          <a:xfrm>
            <a:off x="293916" y="3848276"/>
            <a:ext cx="8430359" cy="333980"/>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SzPts val="1800"/>
              <a:buNone/>
              <a:defRPr sz="1800">
                <a:solidFill>
                  <a:schemeClr val="dk2"/>
                </a:solidFill>
              </a:defRPr>
            </a:lvl1pPr>
            <a:lvl2pPr lvl="1" algn="ctr">
              <a:lnSpc>
                <a:spcPct val="90000"/>
              </a:lnSpc>
              <a:spcBef>
                <a:spcPts val="375"/>
              </a:spcBef>
              <a:spcAft>
                <a:spcPts val="0"/>
              </a:spcAft>
              <a:buSzPts val="1500"/>
              <a:buNone/>
              <a:defRPr sz="1500"/>
            </a:lvl2pPr>
            <a:lvl3pPr lvl="2" algn="ctr">
              <a:lnSpc>
                <a:spcPct val="90000"/>
              </a:lnSpc>
              <a:spcBef>
                <a:spcPts val="375"/>
              </a:spcBef>
              <a:spcAft>
                <a:spcPts val="0"/>
              </a:spcAft>
              <a:buSzPts val="1350"/>
              <a:buNone/>
              <a:defRPr sz="1350"/>
            </a:lvl3pPr>
            <a:lvl4pPr lvl="3" algn="ctr">
              <a:lnSpc>
                <a:spcPct val="90000"/>
              </a:lnSpc>
              <a:spcBef>
                <a:spcPts val="375"/>
              </a:spcBef>
              <a:spcAft>
                <a:spcPts val="0"/>
              </a:spcAft>
              <a:buSzPts val="1200"/>
              <a:buNone/>
              <a:defRPr sz="1200"/>
            </a:lvl4pPr>
            <a:lvl5pPr lvl="4" algn="ctr">
              <a:lnSpc>
                <a:spcPct val="90000"/>
              </a:lnSpc>
              <a:spcBef>
                <a:spcPts val="375"/>
              </a:spcBef>
              <a:spcAft>
                <a:spcPts val="0"/>
              </a:spcAft>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20" name="Google Shape;20;p48"/>
          <p:cNvSpPr/>
          <p:nvPr/>
        </p:nvSpPr>
        <p:spPr>
          <a:xfrm>
            <a:off x="1" y="0"/>
            <a:ext cx="2468879" cy="1489435"/>
          </a:xfrm>
          <a:prstGeom prst="rect">
            <a:avLst/>
          </a:prstGeom>
          <a:solidFill>
            <a:srgbClr val="0E7A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21" name="Google Shape;21;p48"/>
          <p:cNvSpPr txBox="1">
            <a:spLocks noGrp="1"/>
          </p:cNvSpPr>
          <p:nvPr>
            <p:ph type="ctrTitle"/>
          </p:nvPr>
        </p:nvSpPr>
        <p:spPr>
          <a:xfrm>
            <a:off x="293916" y="2796758"/>
            <a:ext cx="8430359" cy="8953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000"/>
              <a:buFont typeface="Arial"/>
              <a:buNone/>
              <a:defRPr sz="3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48"/>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3" name="Google Shape;23;p48"/>
          <p:cNvSpPr txBox="1">
            <a:spLocks noGrp="1"/>
          </p:cNvSpPr>
          <p:nvPr>
            <p:ph type="sldNum" idx="12"/>
          </p:nvPr>
        </p:nvSpPr>
        <p:spPr>
          <a:xfrm>
            <a:off x="6792684" y="4781665"/>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4" name="Google Shape;24;p48" descr="ShakeAlert Ready Schools logo"/>
          <p:cNvPicPr preferRelativeResize="0"/>
          <p:nvPr/>
        </p:nvPicPr>
        <p:blipFill rotWithShape="1">
          <a:blip r:embed="rId3">
            <a:alphaModFix/>
          </a:blip>
          <a:srcRect/>
          <a:stretch/>
        </p:blipFill>
        <p:spPr>
          <a:xfrm>
            <a:off x="491878" y="135871"/>
            <a:ext cx="2288149" cy="1960092"/>
          </a:xfrm>
          <a:prstGeom prst="rect">
            <a:avLst/>
          </a:prstGeom>
          <a:noFill/>
          <a:ln>
            <a:noFill/>
          </a:ln>
        </p:spPr>
      </p:pic>
      <p:pic>
        <p:nvPicPr>
          <p:cNvPr id="25" name="Google Shape;25;p48" descr="A picture containing text, sign&#10;&#10;AI-generated content may be incorrect."/>
          <p:cNvPicPr preferRelativeResize="0"/>
          <p:nvPr/>
        </p:nvPicPr>
        <p:blipFill rotWithShape="1">
          <a:blip r:embed="rId4">
            <a:alphaModFix/>
          </a:blip>
          <a:srcRect/>
          <a:stretch/>
        </p:blipFill>
        <p:spPr>
          <a:xfrm>
            <a:off x="7902474" y="4612941"/>
            <a:ext cx="821801" cy="38649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Divider" type="secHead">
  <p:cSld name="SECTION_HEADER">
    <p:spTree>
      <p:nvGrpSpPr>
        <p:cNvPr id="1" name="Shape 62"/>
        <p:cNvGrpSpPr/>
        <p:nvPr/>
      </p:nvGrpSpPr>
      <p:grpSpPr>
        <a:xfrm>
          <a:off x="0" y="0"/>
          <a:ext cx="0" cy="0"/>
          <a:chOff x="0" y="0"/>
          <a:chExt cx="0" cy="0"/>
        </a:xfrm>
      </p:grpSpPr>
      <p:sp>
        <p:nvSpPr>
          <p:cNvPr id="63" name="Google Shape;63;p57"/>
          <p:cNvSpPr txBox="1">
            <a:spLocks noGrp="1"/>
          </p:cNvSpPr>
          <p:nvPr>
            <p:ph type="title"/>
          </p:nvPr>
        </p:nvSpPr>
        <p:spPr>
          <a:xfrm>
            <a:off x="393493" y="753900"/>
            <a:ext cx="6127229"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500"/>
              <a:buFont typeface="Arial"/>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57"/>
          <p:cNvSpPr txBox="1">
            <a:spLocks noGrp="1"/>
          </p:cNvSpPr>
          <p:nvPr>
            <p:ph type="body" idx="1"/>
          </p:nvPr>
        </p:nvSpPr>
        <p:spPr>
          <a:xfrm>
            <a:off x="393493" y="3141006"/>
            <a:ext cx="6127229"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800"/>
              <a:buNone/>
              <a:defRPr sz="1800" b="1">
                <a:solidFill>
                  <a:schemeClr val="dk2"/>
                </a:solidFill>
              </a:defRPr>
            </a:lvl1pPr>
            <a:lvl2pPr marL="914400" lvl="1" indent="-228600" algn="l">
              <a:lnSpc>
                <a:spcPct val="90000"/>
              </a:lnSpc>
              <a:spcBef>
                <a:spcPts val="375"/>
              </a:spcBef>
              <a:spcAft>
                <a:spcPts val="0"/>
              </a:spcAft>
              <a:buSzPts val="1500"/>
              <a:buNone/>
              <a:defRPr sz="1500">
                <a:solidFill>
                  <a:srgbClr val="757575"/>
                </a:solidFill>
              </a:defRPr>
            </a:lvl2pPr>
            <a:lvl3pPr marL="1371600" lvl="2" indent="-228600" algn="l">
              <a:lnSpc>
                <a:spcPct val="90000"/>
              </a:lnSpc>
              <a:spcBef>
                <a:spcPts val="375"/>
              </a:spcBef>
              <a:spcAft>
                <a:spcPts val="0"/>
              </a:spcAft>
              <a:buSzPts val="1350"/>
              <a:buNone/>
              <a:defRPr sz="1350">
                <a:solidFill>
                  <a:srgbClr val="757575"/>
                </a:solidFill>
              </a:defRPr>
            </a:lvl3pPr>
            <a:lvl4pPr marL="1828800" lvl="3" indent="-228600" algn="l">
              <a:lnSpc>
                <a:spcPct val="90000"/>
              </a:lnSpc>
              <a:spcBef>
                <a:spcPts val="375"/>
              </a:spcBef>
              <a:spcAft>
                <a:spcPts val="0"/>
              </a:spcAft>
              <a:buSzPts val="1200"/>
              <a:buNone/>
              <a:defRPr sz="1200">
                <a:solidFill>
                  <a:srgbClr val="757575"/>
                </a:solidFill>
              </a:defRPr>
            </a:lvl4pPr>
            <a:lvl5pPr marL="2286000" lvl="4" indent="-228600" algn="l">
              <a:lnSpc>
                <a:spcPct val="90000"/>
              </a:lnSpc>
              <a:spcBef>
                <a:spcPts val="375"/>
              </a:spcBef>
              <a:spcAft>
                <a:spcPts val="0"/>
              </a:spcAft>
              <a:buSzPts val="1200"/>
              <a:buNone/>
              <a:defRPr sz="1200">
                <a:solidFill>
                  <a:srgbClr val="757575"/>
                </a:solidFill>
              </a:defRPr>
            </a:lvl5pPr>
            <a:lvl6pPr marL="2743200" lvl="5" indent="-228600" algn="l">
              <a:lnSpc>
                <a:spcPct val="90000"/>
              </a:lnSpc>
              <a:spcBef>
                <a:spcPts val="375"/>
              </a:spcBef>
              <a:spcAft>
                <a:spcPts val="0"/>
              </a:spcAft>
              <a:buClr>
                <a:srgbClr val="757575"/>
              </a:buClr>
              <a:buSzPts val="1200"/>
              <a:buNone/>
              <a:defRPr sz="1200">
                <a:solidFill>
                  <a:srgbClr val="757575"/>
                </a:solidFill>
              </a:defRPr>
            </a:lvl6pPr>
            <a:lvl7pPr marL="3200400" lvl="6" indent="-228600" algn="l">
              <a:lnSpc>
                <a:spcPct val="90000"/>
              </a:lnSpc>
              <a:spcBef>
                <a:spcPts val="375"/>
              </a:spcBef>
              <a:spcAft>
                <a:spcPts val="0"/>
              </a:spcAft>
              <a:buClr>
                <a:srgbClr val="757575"/>
              </a:buClr>
              <a:buSzPts val="1200"/>
              <a:buNone/>
              <a:defRPr sz="1200">
                <a:solidFill>
                  <a:srgbClr val="757575"/>
                </a:solidFill>
              </a:defRPr>
            </a:lvl7pPr>
            <a:lvl8pPr marL="3657600" lvl="7" indent="-228600" algn="l">
              <a:lnSpc>
                <a:spcPct val="90000"/>
              </a:lnSpc>
              <a:spcBef>
                <a:spcPts val="375"/>
              </a:spcBef>
              <a:spcAft>
                <a:spcPts val="0"/>
              </a:spcAft>
              <a:buClr>
                <a:srgbClr val="757575"/>
              </a:buClr>
              <a:buSzPts val="1200"/>
              <a:buNone/>
              <a:defRPr sz="1200">
                <a:solidFill>
                  <a:srgbClr val="757575"/>
                </a:solidFill>
              </a:defRPr>
            </a:lvl8pPr>
            <a:lvl9pPr marL="4114800" lvl="8" indent="-228600" algn="l">
              <a:lnSpc>
                <a:spcPct val="90000"/>
              </a:lnSpc>
              <a:spcBef>
                <a:spcPts val="375"/>
              </a:spcBef>
              <a:spcAft>
                <a:spcPts val="0"/>
              </a:spcAft>
              <a:buClr>
                <a:srgbClr val="757575"/>
              </a:buClr>
              <a:buSzPts val="1200"/>
              <a:buNone/>
              <a:defRPr sz="1200">
                <a:solidFill>
                  <a:srgbClr val="757575"/>
                </a:solidFill>
              </a:defRPr>
            </a:lvl9pPr>
          </a:lstStyle>
          <a:p>
            <a:endParaRPr/>
          </a:p>
        </p:txBody>
      </p:sp>
      <p:pic>
        <p:nvPicPr>
          <p:cNvPr id="65" name="Google Shape;65;p57"/>
          <p:cNvPicPr preferRelativeResize="0"/>
          <p:nvPr/>
        </p:nvPicPr>
        <p:blipFill rotWithShape="1">
          <a:blip r:embed="rId2">
            <a:alphaModFix/>
          </a:blip>
          <a:srcRect l="-5769"/>
          <a:stretch/>
        </p:blipFill>
        <p:spPr>
          <a:xfrm>
            <a:off x="6638430" y="466165"/>
            <a:ext cx="2505569" cy="4260958"/>
          </a:xfrm>
          <a:prstGeom prst="rect">
            <a:avLst/>
          </a:prstGeom>
          <a:noFill/>
          <a:ln>
            <a:noFill/>
          </a:ln>
        </p:spPr>
      </p:pic>
      <p:sp>
        <p:nvSpPr>
          <p:cNvPr id="66" name="Google Shape;66;p57"/>
          <p:cNvSpPr txBox="1"/>
          <p:nvPr/>
        </p:nvSpPr>
        <p:spPr>
          <a:xfrm>
            <a:off x="10391361" y="-89453"/>
            <a:ext cx="184731"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050">
              <a:solidFill>
                <a:schemeClr val="dk1"/>
              </a:solidFill>
              <a:latin typeface="Arial"/>
              <a:ea typeface="Arial"/>
              <a:cs typeface="Arial"/>
              <a:sym typeface="Arial"/>
            </a:endParaRPr>
          </a:p>
        </p:txBody>
      </p:sp>
      <p:sp>
        <p:nvSpPr>
          <p:cNvPr id="67" name="Google Shape;67;p57"/>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u="none" strike="noStrike" cap="none">
                <a:solidFill>
                  <a:schemeClr val="dk2"/>
                </a:solidFill>
                <a:latin typeface="Arial"/>
                <a:ea typeface="Arial"/>
                <a:cs typeface="Arial"/>
                <a:sym typeface="Arial"/>
              </a:defRPr>
            </a:lvl1pPr>
            <a:lvl2pPr marL="0" lvl="1" indent="0" algn="r">
              <a:spcBef>
                <a:spcPts val="0"/>
              </a:spcBef>
              <a:buNone/>
              <a:defRPr sz="900" b="0" i="0" u="none" strike="noStrike" cap="none">
                <a:solidFill>
                  <a:schemeClr val="dk2"/>
                </a:solidFill>
                <a:latin typeface="Arial"/>
                <a:ea typeface="Arial"/>
                <a:cs typeface="Arial"/>
                <a:sym typeface="Arial"/>
              </a:defRPr>
            </a:lvl2pPr>
            <a:lvl3pPr marL="0" lvl="2" indent="0" algn="r">
              <a:spcBef>
                <a:spcPts val="0"/>
              </a:spcBef>
              <a:buNone/>
              <a:defRPr sz="900" b="0" i="0" u="none" strike="noStrike" cap="none">
                <a:solidFill>
                  <a:schemeClr val="dk2"/>
                </a:solidFill>
                <a:latin typeface="Arial"/>
                <a:ea typeface="Arial"/>
                <a:cs typeface="Arial"/>
                <a:sym typeface="Arial"/>
              </a:defRPr>
            </a:lvl3pPr>
            <a:lvl4pPr marL="0" lvl="3" indent="0" algn="r">
              <a:spcBef>
                <a:spcPts val="0"/>
              </a:spcBef>
              <a:buNone/>
              <a:defRPr sz="900" b="0" i="0" u="none" strike="noStrike" cap="none">
                <a:solidFill>
                  <a:schemeClr val="dk2"/>
                </a:solidFill>
                <a:latin typeface="Arial"/>
                <a:ea typeface="Arial"/>
                <a:cs typeface="Arial"/>
                <a:sym typeface="Arial"/>
              </a:defRPr>
            </a:lvl4pPr>
            <a:lvl5pPr marL="0" lvl="4" indent="0" algn="r">
              <a:spcBef>
                <a:spcPts val="0"/>
              </a:spcBef>
              <a:buNone/>
              <a:defRPr sz="900" b="0" i="0" u="none" strike="noStrike" cap="none">
                <a:solidFill>
                  <a:schemeClr val="dk2"/>
                </a:solidFill>
                <a:latin typeface="Arial"/>
                <a:ea typeface="Arial"/>
                <a:cs typeface="Arial"/>
                <a:sym typeface="Arial"/>
              </a:defRPr>
            </a:lvl5pPr>
            <a:lvl6pPr marL="0" lvl="5" indent="0" algn="r">
              <a:spcBef>
                <a:spcPts val="0"/>
              </a:spcBef>
              <a:buNone/>
              <a:defRPr sz="900" b="0" i="0" u="none" strike="noStrike" cap="none">
                <a:solidFill>
                  <a:schemeClr val="dk2"/>
                </a:solidFill>
                <a:latin typeface="Arial"/>
                <a:ea typeface="Arial"/>
                <a:cs typeface="Arial"/>
                <a:sym typeface="Arial"/>
              </a:defRPr>
            </a:lvl6pPr>
            <a:lvl7pPr marL="0" lvl="6" indent="0" algn="r">
              <a:spcBef>
                <a:spcPts val="0"/>
              </a:spcBef>
              <a:buNone/>
              <a:defRPr sz="900" b="0" i="0" u="none" strike="noStrike" cap="none">
                <a:solidFill>
                  <a:schemeClr val="dk2"/>
                </a:solidFill>
                <a:latin typeface="Arial"/>
                <a:ea typeface="Arial"/>
                <a:cs typeface="Arial"/>
                <a:sym typeface="Arial"/>
              </a:defRPr>
            </a:lvl7pPr>
            <a:lvl8pPr marL="0" lvl="7" indent="0" algn="r">
              <a:spcBef>
                <a:spcPts val="0"/>
              </a:spcBef>
              <a:buNone/>
              <a:defRPr sz="900" b="0" i="0" u="none" strike="noStrike" cap="none">
                <a:solidFill>
                  <a:schemeClr val="dk2"/>
                </a:solidFill>
                <a:latin typeface="Arial"/>
                <a:ea typeface="Arial"/>
                <a:cs typeface="Arial"/>
                <a:sym typeface="Arial"/>
              </a:defRPr>
            </a:lvl8pPr>
            <a:lvl9pPr marL="0" lvl="8" indent="0" algn="r">
              <a:spcBef>
                <a:spcPts val="0"/>
              </a:spcBef>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8" name="Google Shape;68;p57"/>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9"/>
        <p:cNvGrpSpPr/>
        <p:nvPr/>
      </p:nvGrpSpPr>
      <p:grpSpPr>
        <a:xfrm>
          <a:off x="0" y="0"/>
          <a:ext cx="0" cy="0"/>
          <a:chOff x="0" y="0"/>
          <a:chExt cx="0" cy="0"/>
        </a:xfrm>
      </p:grpSpPr>
      <p:sp>
        <p:nvSpPr>
          <p:cNvPr id="70" name="Google Shape;70;p58"/>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58"/>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2" name="Google Shape;72;p58"/>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3"/>
        <p:cNvGrpSpPr/>
        <p:nvPr/>
      </p:nvGrpSpPr>
      <p:grpSpPr>
        <a:xfrm>
          <a:off x="0" y="0"/>
          <a:ext cx="0" cy="0"/>
          <a:chOff x="0" y="0"/>
          <a:chExt cx="0" cy="0"/>
        </a:xfrm>
      </p:grpSpPr>
      <p:sp>
        <p:nvSpPr>
          <p:cNvPr id="74" name="Google Shape;74;p59"/>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5" name="Google Shape;75;p59"/>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76"/>
        <p:cNvGrpSpPr/>
        <p:nvPr/>
      </p:nvGrpSpPr>
      <p:grpSpPr>
        <a:xfrm>
          <a:off x="0" y="0"/>
          <a:ext cx="0" cy="0"/>
          <a:chOff x="0" y="0"/>
          <a:chExt cx="0" cy="0"/>
        </a:xfrm>
      </p:grpSpPr>
      <p:sp>
        <p:nvSpPr>
          <p:cNvPr id="77" name="Google Shape;77;p60"/>
          <p:cNvSpPr>
            <a:spLocks noGrp="1"/>
          </p:cNvSpPr>
          <p:nvPr>
            <p:ph type="pic" idx="2"/>
          </p:nvPr>
        </p:nvSpPr>
        <p:spPr>
          <a:xfrm>
            <a:off x="3551464" y="740569"/>
            <a:ext cx="5131253" cy="3753872"/>
          </a:xfrm>
          <a:prstGeom prst="rect">
            <a:avLst/>
          </a:prstGeom>
          <a:solidFill>
            <a:schemeClr val="lt1"/>
          </a:solidFill>
          <a:ln>
            <a:noFill/>
          </a:ln>
        </p:spPr>
      </p:sp>
      <p:sp>
        <p:nvSpPr>
          <p:cNvPr id="78" name="Google Shape;78;p60"/>
          <p:cNvSpPr txBox="1">
            <a:spLocks noGrp="1"/>
          </p:cNvSpPr>
          <p:nvPr>
            <p:ph type="title"/>
          </p:nvPr>
        </p:nvSpPr>
        <p:spPr>
          <a:xfrm>
            <a:off x="348174" y="740569"/>
            <a:ext cx="2949178" cy="98617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2400"/>
              <a:buFont typeface="Aria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60"/>
          <p:cNvSpPr txBox="1">
            <a:spLocks noGrp="1"/>
          </p:cNvSpPr>
          <p:nvPr>
            <p:ph type="body" idx="1"/>
          </p:nvPr>
        </p:nvSpPr>
        <p:spPr>
          <a:xfrm>
            <a:off x="348174" y="1873703"/>
            <a:ext cx="2949178" cy="26207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350"/>
              <a:buNone/>
              <a:defRPr sz="1350" b="1">
                <a:solidFill>
                  <a:schemeClr val="dk2"/>
                </a:solidFill>
              </a:defRPr>
            </a:lvl1pPr>
            <a:lvl2pPr marL="914400" lvl="1" indent="-228600" algn="l">
              <a:lnSpc>
                <a:spcPct val="90000"/>
              </a:lnSpc>
              <a:spcBef>
                <a:spcPts val="375"/>
              </a:spcBef>
              <a:spcAft>
                <a:spcPts val="0"/>
              </a:spcAft>
              <a:buSzPts val="1050"/>
              <a:buNone/>
              <a:defRPr sz="1050"/>
            </a:lvl2pPr>
            <a:lvl3pPr marL="1371600" lvl="2" indent="-228600" algn="l">
              <a:lnSpc>
                <a:spcPct val="90000"/>
              </a:lnSpc>
              <a:spcBef>
                <a:spcPts val="375"/>
              </a:spcBef>
              <a:spcAft>
                <a:spcPts val="0"/>
              </a:spcAft>
              <a:buSzPts val="900"/>
              <a:buNone/>
              <a:defRPr sz="900"/>
            </a:lvl3pPr>
            <a:lvl4pPr marL="1828800" lvl="3" indent="-228600" algn="l">
              <a:lnSpc>
                <a:spcPct val="90000"/>
              </a:lnSpc>
              <a:spcBef>
                <a:spcPts val="375"/>
              </a:spcBef>
              <a:spcAft>
                <a:spcPts val="0"/>
              </a:spcAft>
              <a:buSzPts val="750"/>
              <a:buNone/>
              <a:defRPr sz="750"/>
            </a:lvl4pPr>
            <a:lvl5pPr marL="2286000" lvl="4" indent="-228600" algn="l">
              <a:lnSpc>
                <a:spcPct val="90000"/>
              </a:lnSpc>
              <a:spcBef>
                <a:spcPts val="375"/>
              </a:spcBef>
              <a:spcAft>
                <a:spcPts val="0"/>
              </a:spcAft>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itle and Content">
  <p:cSld name="2_Title and Content">
    <p:spTree>
      <p:nvGrpSpPr>
        <p:cNvPr id="1" name="Shape 80"/>
        <p:cNvGrpSpPr/>
        <p:nvPr/>
      </p:nvGrpSpPr>
      <p:grpSpPr>
        <a:xfrm>
          <a:off x="0" y="0"/>
          <a:ext cx="0" cy="0"/>
          <a:chOff x="0" y="0"/>
          <a:chExt cx="0" cy="0"/>
        </a:xfrm>
      </p:grpSpPr>
      <p:sp>
        <p:nvSpPr>
          <p:cNvPr id="81" name="Google Shape;81;p61"/>
          <p:cNvSpPr txBox="1">
            <a:spLocks noGrp="1"/>
          </p:cNvSpPr>
          <p:nvPr>
            <p:ph type="title"/>
          </p:nvPr>
        </p:nvSpPr>
        <p:spPr>
          <a:xfrm>
            <a:off x="259280" y="640235"/>
            <a:ext cx="8625300" cy="4314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0"/>
              </a:spcBef>
              <a:spcAft>
                <a:spcPts val="0"/>
              </a:spcAft>
              <a:buClr>
                <a:srgbClr val="006F41"/>
              </a:buClr>
              <a:buSzPts val="2800"/>
              <a:buFont typeface="Arial"/>
              <a:buNone/>
              <a:defRPr sz="2800" b="1" i="0" u="none" strike="noStrike" cap="none">
                <a:solidFill>
                  <a:srgbClr val="006F41"/>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2" name="Google Shape;82;p61"/>
          <p:cNvSpPr txBox="1">
            <a:spLocks noGrp="1"/>
          </p:cNvSpPr>
          <p:nvPr>
            <p:ph type="body" idx="1"/>
          </p:nvPr>
        </p:nvSpPr>
        <p:spPr>
          <a:xfrm>
            <a:off x="628650" y="1169194"/>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3" name="Google Shape;83;p61"/>
          <p:cNvSpPr txBox="1">
            <a:spLocks noGrp="1"/>
          </p:cNvSpPr>
          <p:nvPr>
            <p:ph type="body" idx="2"/>
          </p:nvPr>
        </p:nvSpPr>
        <p:spPr>
          <a:xfrm>
            <a:off x="4724400" y="1162136"/>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4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algn="l">
              <a:lnSpc>
                <a:spcPct val="90000"/>
              </a:lnSpc>
              <a:spcBef>
                <a:spcPts val="0"/>
              </a:spcBef>
              <a:spcAft>
                <a:spcPts val="0"/>
              </a:spcAft>
              <a:buClr>
                <a:schemeClr val="accent1"/>
              </a:buClr>
              <a:buSzPts val="1400"/>
              <a:buFont typeface="Arial"/>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28" name="Google Shape;28;p4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lgn="l">
              <a:lnSpc>
                <a:spcPct val="90000"/>
              </a:lnSpc>
              <a:spcBef>
                <a:spcPts val="0"/>
              </a:spcBef>
              <a:spcAft>
                <a:spcPts val="0"/>
              </a:spcAft>
              <a:buSzPts val="1400"/>
              <a:buChar char="●"/>
              <a:defRPr sz="1400"/>
            </a:lvl1pPr>
            <a:lvl2pPr marL="914400" lvl="1" indent="-304800" algn="l">
              <a:lnSpc>
                <a:spcPct val="90000"/>
              </a:lnSpc>
              <a:spcBef>
                <a:spcPts val="0"/>
              </a:spcBef>
              <a:spcAft>
                <a:spcPts val="0"/>
              </a:spcAft>
              <a:buSzPts val="1200"/>
              <a:buChar char="○"/>
              <a:defRPr sz="1200"/>
            </a:lvl2pPr>
            <a:lvl3pPr marL="1371600" lvl="2" indent="-304800" algn="l">
              <a:lnSpc>
                <a:spcPct val="90000"/>
              </a:lnSpc>
              <a:spcBef>
                <a:spcPts val="0"/>
              </a:spcBef>
              <a:spcAft>
                <a:spcPts val="0"/>
              </a:spcAft>
              <a:buSzPts val="1200"/>
              <a:buChar char="■"/>
              <a:defRPr sz="1200"/>
            </a:lvl3pPr>
            <a:lvl4pPr marL="1828800" lvl="3" indent="-304800" algn="l">
              <a:lnSpc>
                <a:spcPct val="90000"/>
              </a:lnSpc>
              <a:spcBef>
                <a:spcPts val="0"/>
              </a:spcBef>
              <a:spcAft>
                <a:spcPts val="0"/>
              </a:spcAft>
              <a:buSzPts val="1200"/>
              <a:buChar char="●"/>
              <a:defRPr sz="1200"/>
            </a:lvl4pPr>
            <a:lvl5pPr marL="2286000" lvl="4" indent="-304800" algn="l">
              <a:lnSpc>
                <a:spcPct val="90000"/>
              </a:lnSpc>
              <a:spcBef>
                <a:spcPts val="0"/>
              </a:spcBef>
              <a:spcAft>
                <a:spcPts val="0"/>
              </a:spcAft>
              <a:buSzPts val="1200"/>
              <a:buChar char="○"/>
              <a:defRPr sz="1200"/>
            </a:lvl5pPr>
            <a:lvl6pPr marL="2743200" lvl="5" indent="-304800" algn="l">
              <a:lnSpc>
                <a:spcPct val="90000"/>
              </a:lnSpc>
              <a:spcBef>
                <a:spcPts val="0"/>
              </a:spcBef>
              <a:spcAft>
                <a:spcPts val="0"/>
              </a:spcAft>
              <a:buClr>
                <a:schemeClr val="dk1"/>
              </a:buClr>
              <a:buSzPts val="1200"/>
              <a:buChar char="■"/>
              <a:defRPr sz="1200"/>
            </a:lvl6pPr>
            <a:lvl7pPr marL="3200400" lvl="6" indent="-304800" algn="l">
              <a:lnSpc>
                <a:spcPct val="90000"/>
              </a:lnSpc>
              <a:spcBef>
                <a:spcPts val="0"/>
              </a:spcBef>
              <a:spcAft>
                <a:spcPts val="0"/>
              </a:spcAft>
              <a:buClr>
                <a:schemeClr val="dk1"/>
              </a:buClr>
              <a:buSzPts val="1200"/>
              <a:buChar char="●"/>
              <a:defRPr sz="1200"/>
            </a:lvl7pPr>
            <a:lvl8pPr marL="3657600" lvl="7" indent="-304800" algn="l">
              <a:lnSpc>
                <a:spcPct val="90000"/>
              </a:lnSpc>
              <a:spcBef>
                <a:spcPts val="0"/>
              </a:spcBef>
              <a:spcAft>
                <a:spcPts val="0"/>
              </a:spcAft>
              <a:buClr>
                <a:schemeClr val="dk1"/>
              </a:buClr>
              <a:buSzPts val="1200"/>
              <a:buChar char="○"/>
              <a:defRPr sz="1200"/>
            </a:lvl8pPr>
            <a:lvl9pPr marL="4114800" lvl="8" indent="-304800" algn="l">
              <a:lnSpc>
                <a:spcPct val="90000"/>
              </a:lnSpc>
              <a:spcBef>
                <a:spcPts val="0"/>
              </a:spcBef>
              <a:spcAft>
                <a:spcPts val="0"/>
              </a:spcAft>
              <a:buClr>
                <a:schemeClr val="dk1"/>
              </a:buClr>
              <a:buSzPts val="1200"/>
              <a:buChar char="■"/>
              <a:defRPr sz="1200"/>
            </a:lvl9pPr>
          </a:lstStyle>
          <a:p>
            <a:endParaRPr/>
          </a:p>
        </p:txBody>
      </p:sp>
      <p:sp>
        <p:nvSpPr>
          <p:cNvPr id="29" name="Google Shape;29;p4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lgn="l">
              <a:lnSpc>
                <a:spcPct val="90000"/>
              </a:lnSpc>
              <a:spcBef>
                <a:spcPts val="0"/>
              </a:spcBef>
              <a:spcAft>
                <a:spcPts val="0"/>
              </a:spcAft>
              <a:buSzPts val="1400"/>
              <a:buChar char="●"/>
              <a:defRPr sz="1400"/>
            </a:lvl1pPr>
            <a:lvl2pPr marL="914400" lvl="1" indent="-304800" algn="l">
              <a:lnSpc>
                <a:spcPct val="90000"/>
              </a:lnSpc>
              <a:spcBef>
                <a:spcPts val="0"/>
              </a:spcBef>
              <a:spcAft>
                <a:spcPts val="0"/>
              </a:spcAft>
              <a:buSzPts val="1200"/>
              <a:buChar char="○"/>
              <a:defRPr sz="1200"/>
            </a:lvl2pPr>
            <a:lvl3pPr marL="1371600" lvl="2" indent="-304800" algn="l">
              <a:lnSpc>
                <a:spcPct val="90000"/>
              </a:lnSpc>
              <a:spcBef>
                <a:spcPts val="0"/>
              </a:spcBef>
              <a:spcAft>
                <a:spcPts val="0"/>
              </a:spcAft>
              <a:buSzPts val="1200"/>
              <a:buChar char="■"/>
              <a:defRPr sz="1200"/>
            </a:lvl3pPr>
            <a:lvl4pPr marL="1828800" lvl="3" indent="-304800" algn="l">
              <a:lnSpc>
                <a:spcPct val="90000"/>
              </a:lnSpc>
              <a:spcBef>
                <a:spcPts val="0"/>
              </a:spcBef>
              <a:spcAft>
                <a:spcPts val="0"/>
              </a:spcAft>
              <a:buSzPts val="1200"/>
              <a:buChar char="●"/>
              <a:defRPr sz="1200"/>
            </a:lvl4pPr>
            <a:lvl5pPr marL="2286000" lvl="4" indent="-304800" algn="l">
              <a:lnSpc>
                <a:spcPct val="90000"/>
              </a:lnSpc>
              <a:spcBef>
                <a:spcPts val="0"/>
              </a:spcBef>
              <a:spcAft>
                <a:spcPts val="0"/>
              </a:spcAft>
              <a:buSzPts val="1200"/>
              <a:buChar char="○"/>
              <a:defRPr sz="1200"/>
            </a:lvl5pPr>
            <a:lvl6pPr marL="2743200" lvl="5" indent="-304800" algn="l">
              <a:lnSpc>
                <a:spcPct val="90000"/>
              </a:lnSpc>
              <a:spcBef>
                <a:spcPts val="0"/>
              </a:spcBef>
              <a:spcAft>
                <a:spcPts val="0"/>
              </a:spcAft>
              <a:buClr>
                <a:schemeClr val="dk1"/>
              </a:buClr>
              <a:buSzPts val="1200"/>
              <a:buChar char="■"/>
              <a:defRPr sz="1200"/>
            </a:lvl6pPr>
            <a:lvl7pPr marL="3200400" lvl="6" indent="-304800" algn="l">
              <a:lnSpc>
                <a:spcPct val="90000"/>
              </a:lnSpc>
              <a:spcBef>
                <a:spcPts val="0"/>
              </a:spcBef>
              <a:spcAft>
                <a:spcPts val="0"/>
              </a:spcAft>
              <a:buClr>
                <a:schemeClr val="dk1"/>
              </a:buClr>
              <a:buSzPts val="1200"/>
              <a:buChar char="●"/>
              <a:defRPr sz="1200"/>
            </a:lvl7pPr>
            <a:lvl8pPr marL="3657600" lvl="7" indent="-304800" algn="l">
              <a:lnSpc>
                <a:spcPct val="90000"/>
              </a:lnSpc>
              <a:spcBef>
                <a:spcPts val="0"/>
              </a:spcBef>
              <a:spcAft>
                <a:spcPts val="0"/>
              </a:spcAft>
              <a:buClr>
                <a:schemeClr val="dk1"/>
              </a:buClr>
              <a:buSzPts val="1200"/>
              <a:buChar char="○"/>
              <a:defRPr sz="1200"/>
            </a:lvl8pPr>
            <a:lvl9pPr marL="4114800" lvl="8" indent="-304800" algn="l">
              <a:lnSpc>
                <a:spcPct val="90000"/>
              </a:lnSpc>
              <a:spcBef>
                <a:spcPts val="0"/>
              </a:spcBef>
              <a:spcAft>
                <a:spcPts val="0"/>
              </a:spcAft>
              <a:buClr>
                <a:schemeClr val="dk1"/>
              </a:buClr>
              <a:buSzPts val="1200"/>
              <a:buChar char="■"/>
              <a:defRPr sz="12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0"/>
        <p:cNvGrpSpPr/>
        <p:nvPr/>
      </p:nvGrpSpPr>
      <p:grpSpPr>
        <a:xfrm>
          <a:off x="0" y="0"/>
          <a:ext cx="0" cy="0"/>
          <a:chOff x="0" y="0"/>
          <a:chExt cx="0" cy="0"/>
        </a:xfrm>
      </p:grpSpPr>
      <p:sp>
        <p:nvSpPr>
          <p:cNvPr id="31" name="Google Shape;31;p5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algn="l">
              <a:lnSpc>
                <a:spcPct val="90000"/>
              </a:lnSpc>
              <a:spcBef>
                <a:spcPts val="0"/>
              </a:spcBef>
              <a:spcAft>
                <a:spcPts val="0"/>
              </a:spcAft>
              <a:buClr>
                <a:schemeClr val="accent1"/>
              </a:buClr>
              <a:buSzPts val="1400"/>
              <a:buFont typeface="Arial"/>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32" name="Google Shape;32;p5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ctr" anchorCtr="0">
            <a:noAutofit/>
          </a:bodyPr>
          <a:lstStyle>
            <a:lvl1pPr marL="457200" lvl="0" indent="-317500" algn="l">
              <a:lnSpc>
                <a:spcPct val="90000"/>
              </a:lnSpc>
              <a:spcBef>
                <a:spcPts val="0"/>
              </a:spcBef>
              <a:spcAft>
                <a:spcPts val="0"/>
              </a:spcAft>
              <a:buSzPts val="1400"/>
              <a:buChar char="●"/>
              <a:defRPr/>
            </a:lvl1pPr>
            <a:lvl2pPr marL="914400" lvl="1" indent="-317500" algn="l">
              <a:lnSpc>
                <a:spcPct val="90000"/>
              </a:lnSpc>
              <a:spcBef>
                <a:spcPts val="0"/>
              </a:spcBef>
              <a:spcAft>
                <a:spcPts val="0"/>
              </a:spcAft>
              <a:buSzPts val="1400"/>
              <a:buChar char="○"/>
              <a:defRPr/>
            </a:lvl2pPr>
            <a:lvl3pPr marL="1371600" lvl="2" indent="-317500" algn="l">
              <a:lnSpc>
                <a:spcPct val="90000"/>
              </a:lnSpc>
              <a:spcBef>
                <a:spcPts val="0"/>
              </a:spcBef>
              <a:spcAft>
                <a:spcPts val="0"/>
              </a:spcAft>
              <a:buSzPts val="1400"/>
              <a:buChar char="■"/>
              <a:defRPr/>
            </a:lvl3pPr>
            <a:lvl4pPr marL="1828800" lvl="3" indent="-317500" algn="l">
              <a:lnSpc>
                <a:spcPct val="90000"/>
              </a:lnSpc>
              <a:spcBef>
                <a:spcPts val="0"/>
              </a:spcBef>
              <a:spcAft>
                <a:spcPts val="0"/>
              </a:spcAft>
              <a:buSzPts val="1400"/>
              <a:buChar char="●"/>
              <a:defRPr/>
            </a:lvl4pPr>
            <a:lvl5pPr marL="2286000" lvl="4" indent="-317500" algn="l">
              <a:lnSpc>
                <a:spcPct val="90000"/>
              </a:lnSpc>
              <a:spcBef>
                <a:spcPts val="0"/>
              </a:spcBef>
              <a:spcAft>
                <a:spcPts val="0"/>
              </a:spcAft>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Student Facing - no SA logo 1">
  <p:cSld name="Blank Student Facing - no SA logo 1">
    <p:spTree>
      <p:nvGrpSpPr>
        <p:cNvPr id="1" name="Shape 33"/>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4"/>
        <p:cNvGrpSpPr/>
        <p:nvPr/>
      </p:nvGrpSpPr>
      <p:grpSpPr>
        <a:xfrm>
          <a:off x="0" y="0"/>
          <a:ext cx="0" cy="0"/>
          <a:chOff x="0" y="0"/>
          <a:chExt cx="0" cy="0"/>
        </a:xfrm>
      </p:grpSpPr>
      <p:sp>
        <p:nvSpPr>
          <p:cNvPr id="35" name="Google Shape;35;p52"/>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52"/>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52"/>
          <p:cNvSpPr txBox="1">
            <a:spLocks noGrp="1"/>
          </p:cNvSpPr>
          <p:nvPr>
            <p:ph type="sldNum" idx="12"/>
          </p:nvPr>
        </p:nvSpPr>
        <p:spPr>
          <a:xfrm>
            <a:off x="6792684" y="4736048"/>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u="none" strike="noStrike" cap="none">
                <a:solidFill>
                  <a:schemeClr val="dk2"/>
                </a:solidFill>
                <a:latin typeface="Arial"/>
                <a:ea typeface="Arial"/>
                <a:cs typeface="Arial"/>
                <a:sym typeface="Arial"/>
              </a:defRPr>
            </a:lvl1pPr>
            <a:lvl2pPr marL="0" lvl="1" indent="0" algn="r">
              <a:spcBef>
                <a:spcPts val="0"/>
              </a:spcBef>
              <a:buNone/>
              <a:defRPr sz="900" b="0" i="0" u="none" strike="noStrike" cap="none">
                <a:solidFill>
                  <a:schemeClr val="dk2"/>
                </a:solidFill>
                <a:latin typeface="Arial"/>
                <a:ea typeface="Arial"/>
                <a:cs typeface="Arial"/>
                <a:sym typeface="Arial"/>
              </a:defRPr>
            </a:lvl2pPr>
            <a:lvl3pPr marL="0" lvl="2" indent="0" algn="r">
              <a:spcBef>
                <a:spcPts val="0"/>
              </a:spcBef>
              <a:buNone/>
              <a:defRPr sz="900" b="0" i="0" u="none" strike="noStrike" cap="none">
                <a:solidFill>
                  <a:schemeClr val="dk2"/>
                </a:solidFill>
                <a:latin typeface="Arial"/>
                <a:ea typeface="Arial"/>
                <a:cs typeface="Arial"/>
                <a:sym typeface="Arial"/>
              </a:defRPr>
            </a:lvl3pPr>
            <a:lvl4pPr marL="0" lvl="3" indent="0" algn="r">
              <a:spcBef>
                <a:spcPts val="0"/>
              </a:spcBef>
              <a:buNone/>
              <a:defRPr sz="900" b="0" i="0" u="none" strike="noStrike" cap="none">
                <a:solidFill>
                  <a:schemeClr val="dk2"/>
                </a:solidFill>
                <a:latin typeface="Arial"/>
                <a:ea typeface="Arial"/>
                <a:cs typeface="Arial"/>
                <a:sym typeface="Arial"/>
              </a:defRPr>
            </a:lvl4pPr>
            <a:lvl5pPr marL="0" lvl="4" indent="0" algn="r">
              <a:spcBef>
                <a:spcPts val="0"/>
              </a:spcBef>
              <a:buNone/>
              <a:defRPr sz="900" b="0" i="0" u="none" strike="noStrike" cap="none">
                <a:solidFill>
                  <a:schemeClr val="dk2"/>
                </a:solidFill>
                <a:latin typeface="Arial"/>
                <a:ea typeface="Arial"/>
                <a:cs typeface="Arial"/>
                <a:sym typeface="Arial"/>
              </a:defRPr>
            </a:lvl5pPr>
            <a:lvl6pPr marL="0" lvl="5" indent="0" algn="r">
              <a:spcBef>
                <a:spcPts val="0"/>
              </a:spcBef>
              <a:buNone/>
              <a:defRPr sz="900" b="0" i="0" u="none" strike="noStrike" cap="none">
                <a:solidFill>
                  <a:schemeClr val="dk2"/>
                </a:solidFill>
                <a:latin typeface="Arial"/>
                <a:ea typeface="Arial"/>
                <a:cs typeface="Arial"/>
                <a:sym typeface="Arial"/>
              </a:defRPr>
            </a:lvl6pPr>
            <a:lvl7pPr marL="0" lvl="6" indent="0" algn="r">
              <a:spcBef>
                <a:spcPts val="0"/>
              </a:spcBef>
              <a:buNone/>
              <a:defRPr sz="900" b="0" i="0" u="none" strike="noStrike" cap="none">
                <a:solidFill>
                  <a:schemeClr val="dk2"/>
                </a:solidFill>
                <a:latin typeface="Arial"/>
                <a:ea typeface="Arial"/>
                <a:cs typeface="Arial"/>
                <a:sym typeface="Arial"/>
              </a:defRPr>
            </a:lvl7pPr>
            <a:lvl8pPr marL="0" lvl="7" indent="0" algn="r">
              <a:spcBef>
                <a:spcPts val="0"/>
              </a:spcBef>
              <a:buNone/>
              <a:defRPr sz="900" b="0" i="0" u="none" strike="noStrike" cap="none">
                <a:solidFill>
                  <a:schemeClr val="dk2"/>
                </a:solidFill>
                <a:latin typeface="Arial"/>
                <a:ea typeface="Arial"/>
                <a:cs typeface="Arial"/>
                <a:sym typeface="Arial"/>
              </a:defRPr>
            </a:lvl8pPr>
            <a:lvl9pPr marL="0" lvl="8" indent="0" algn="r">
              <a:spcBef>
                <a:spcPts val="0"/>
              </a:spcBef>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8" name="Google Shape;38;p52"/>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9"/>
        <p:cNvGrpSpPr/>
        <p:nvPr/>
      </p:nvGrpSpPr>
      <p:grpSpPr>
        <a:xfrm>
          <a:off x="0" y="0"/>
          <a:ext cx="0" cy="0"/>
          <a:chOff x="0" y="0"/>
          <a:chExt cx="0" cy="0"/>
        </a:xfrm>
      </p:grpSpPr>
      <p:sp>
        <p:nvSpPr>
          <p:cNvPr id="40" name="Google Shape;40;p53"/>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53"/>
          <p:cNvSpPr txBox="1">
            <a:spLocks noGrp="1"/>
          </p:cNvSpPr>
          <p:nvPr>
            <p:ph type="body" idx="1"/>
          </p:nvPr>
        </p:nvSpPr>
        <p:spPr>
          <a:xfrm>
            <a:off x="312963" y="1242118"/>
            <a:ext cx="4210052"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2" name="Google Shape;42;p53"/>
          <p:cNvSpPr txBox="1">
            <a:spLocks noGrp="1"/>
          </p:cNvSpPr>
          <p:nvPr>
            <p:ph type="body" idx="2"/>
          </p:nvPr>
        </p:nvSpPr>
        <p:spPr>
          <a:xfrm>
            <a:off x="4640032" y="1242118"/>
            <a:ext cx="4210052"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3" name="Google Shape;43;p53"/>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u="none" strike="noStrike" cap="none">
                <a:solidFill>
                  <a:schemeClr val="dk2"/>
                </a:solidFill>
                <a:latin typeface="Arial"/>
                <a:ea typeface="Arial"/>
                <a:cs typeface="Arial"/>
                <a:sym typeface="Arial"/>
              </a:defRPr>
            </a:lvl1pPr>
            <a:lvl2pPr marL="0" lvl="1" indent="0" algn="r">
              <a:spcBef>
                <a:spcPts val="0"/>
              </a:spcBef>
              <a:buNone/>
              <a:defRPr sz="900" b="0" i="0" u="none" strike="noStrike" cap="none">
                <a:solidFill>
                  <a:schemeClr val="dk2"/>
                </a:solidFill>
                <a:latin typeface="Arial"/>
                <a:ea typeface="Arial"/>
                <a:cs typeface="Arial"/>
                <a:sym typeface="Arial"/>
              </a:defRPr>
            </a:lvl2pPr>
            <a:lvl3pPr marL="0" lvl="2" indent="0" algn="r">
              <a:spcBef>
                <a:spcPts val="0"/>
              </a:spcBef>
              <a:buNone/>
              <a:defRPr sz="900" b="0" i="0" u="none" strike="noStrike" cap="none">
                <a:solidFill>
                  <a:schemeClr val="dk2"/>
                </a:solidFill>
                <a:latin typeface="Arial"/>
                <a:ea typeface="Arial"/>
                <a:cs typeface="Arial"/>
                <a:sym typeface="Arial"/>
              </a:defRPr>
            </a:lvl3pPr>
            <a:lvl4pPr marL="0" lvl="3" indent="0" algn="r">
              <a:spcBef>
                <a:spcPts val="0"/>
              </a:spcBef>
              <a:buNone/>
              <a:defRPr sz="900" b="0" i="0" u="none" strike="noStrike" cap="none">
                <a:solidFill>
                  <a:schemeClr val="dk2"/>
                </a:solidFill>
                <a:latin typeface="Arial"/>
                <a:ea typeface="Arial"/>
                <a:cs typeface="Arial"/>
                <a:sym typeface="Arial"/>
              </a:defRPr>
            </a:lvl4pPr>
            <a:lvl5pPr marL="0" lvl="4" indent="0" algn="r">
              <a:spcBef>
                <a:spcPts val="0"/>
              </a:spcBef>
              <a:buNone/>
              <a:defRPr sz="900" b="0" i="0" u="none" strike="noStrike" cap="none">
                <a:solidFill>
                  <a:schemeClr val="dk2"/>
                </a:solidFill>
                <a:latin typeface="Arial"/>
                <a:ea typeface="Arial"/>
                <a:cs typeface="Arial"/>
                <a:sym typeface="Arial"/>
              </a:defRPr>
            </a:lvl5pPr>
            <a:lvl6pPr marL="0" lvl="5" indent="0" algn="r">
              <a:spcBef>
                <a:spcPts val="0"/>
              </a:spcBef>
              <a:buNone/>
              <a:defRPr sz="900" b="0" i="0" u="none" strike="noStrike" cap="none">
                <a:solidFill>
                  <a:schemeClr val="dk2"/>
                </a:solidFill>
                <a:latin typeface="Arial"/>
                <a:ea typeface="Arial"/>
                <a:cs typeface="Arial"/>
                <a:sym typeface="Arial"/>
              </a:defRPr>
            </a:lvl6pPr>
            <a:lvl7pPr marL="0" lvl="6" indent="0" algn="r">
              <a:spcBef>
                <a:spcPts val="0"/>
              </a:spcBef>
              <a:buNone/>
              <a:defRPr sz="900" b="0" i="0" u="none" strike="noStrike" cap="none">
                <a:solidFill>
                  <a:schemeClr val="dk2"/>
                </a:solidFill>
                <a:latin typeface="Arial"/>
                <a:ea typeface="Arial"/>
                <a:cs typeface="Arial"/>
                <a:sym typeface="Arial"/>
              </a:defRPr>
            </a:lvl7pPr>
            <a:lvl8pPr marL="0" lvl="7" indent="0" algn="r">
              <a:spcBef>
                <a:spcPts val="0"/>
              </a:spcBef>
              <a:buNone/>
              <a:defRPr sz="900" b="0" i="0" u="none" strike="noStrike" cap="none">
                <a:solidFill>
                  <a:schemeClr val="dk2"/>
                </a:solidFill>
                <a:latin typeface="Arial"/>
                <a:ea typeface="Arial"/>
                <a:cs typeface="Arial"/>
                <a:sym typeface="Arial"/>
              </a:defRPr>
            </a:lvl8pPr>
            <a:lvl9pPr marL="0" lvl="8" indent="0" algn="r">
              <a:spcBef>
                <a:spcPts val="0"/>
              </a:spcBef>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4" name="Google Shape;44;p53"/>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5"/>
        <p:cNvGrpSpPr/>
        <p:nvPr/>
      </p:nvGrpSpPr>
      <p:grpSpPr>
        <a:xfrm>
          <a:off x="0" y="0"/>
          <a:ext cx="0" cy="0"/>
          <a:chOff x="0" y="0"/>
          <a:chExt cx="0" cy="0"/>
        </a:xfrm>
      </p:grpSpPr>
      <p:sp>
        <p:nvSpPr>
          <p:cNvPr id="46" name="Google Shape;46;p54"/>
          <p:cNvSpPr txBox="1">
            <a:spLocks noGrp="1"/>
          </p:cNvSpPr>
          <p:nvPr>
            <p:ph type="title"/>
          </p:nvPr>
        </p:nvSpPr>
        <p:spPr>
          <a:xfrm>
            <a:off x="348174" y="740569"/>
            <a:ext cx="2949178" cy="98617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2400"/>
              <a:buFont typeface="Aria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54"/>
          <p:cNvSpPr txBox="1">
            <a:spLocks noGrp="1"/>
          </p:cNvSpPr>
          <p:nvPr>
            <p:ph type="body" idx="1"/>
          </p:nvPr>
        </p:nvSpPr>
        <p:spPr>
          <a:xfrm>
            <a:off x="3563710" y="740569"/>
            <a:ext cx="5232116" cy="3753872"/>
          </a:xfrm>
          <a:prstGeom prst="rect">
            <a:avLst/>
          </a:prstGeom>
          <a:noFill/>
          <a:ln>
            <a:noFill/>
          </a:ln>
        </p:spPr>
        <p:txBody>
          <a:bodyPr spcFirstLastPara="1" wrap="square" lIns="91425" tIns="45700" rIns="91425" bIns="45700" anchor="t" anchorCtr="0">
            <a:normAutofit/>
          </a:bodyPr>
          <a:lstStyle>
            <a:lvl1pPr marL="457200" lvl="0" indent="-323850" algn="l">
              <a:lnSpc>
                <a:spcPct val="90000"/>
              </a:lnSpc>
              <a:spcBef>
                <a:spcPts val="750"/>
              </a:spcBef>
              <a:spcAft>
                <a:spcPts val="0"/>
              </a:spcAft>
              <a:buSzPts val="1500"/>
              <a:buChar char="•"/>
              <a:defRPr sz="1500"/>
            </a:lvl1pPr>
            <a:lvl2pPr marL="914400" lvl="1" indent="-323850" algn="l">
              <a:lnSpc>
                <a:spcPct val="90000"/>
              </a:lnSpc>
              <a:spcBef>
                <a:spcPts val="375"/>
              </a:spcBef>
              <a:spcAft>
                <a:spcPts val="0"/>
              </a:spcAft>
              <a:buSzPts val="1500"/>
              <a:buChar char="•"/>
              <a:defRPr sz="1500"/>
            </a:lvl2pPr>
            <a:lvl3pPr marL="1371600" lvl="2" indent="-323850" algn="l">
              <a:lnSpc>
                <a:spcPct val="90000"/>
              </a:lnSpc>
              <a:spcBef>
                <a:spcPts val="375"/>
              </a:spcBef>
              <a:spcAft>
                <a:spcPts val="0"/>
              </a:spcAft>
              <a:buSzPts val="1500"/>
              <a:buChar char="•"/>
              <a:defRPr sz="1500"/>
            </a:lvl3pPr>
            <a:lvl4pPr marL="1828800" lvl="3" indent="-323850" algn="l">
              <a:lnSpc>
                <a:spcPct val="90000"/>
              </a:lnSpc>
              <a:spcBef>
                <a:spcPts val="375"/>
              </a:spcBef>
              <a:spcAft>
                <a:spcPts val="0"/>
              </a:spcAft>
              <a:buSzPts val="1500"/>
              <a:buChar char="•"/>
              <a:defRPr sz="1500"/>
            </a:lvl4pPr>
            <a:lvl5pPr marL="2286000" lvl="4" indent="-323850" algn="l">
              <a:lnSpc>
                <a:spcPct val="90000"/>
              </a:lnSpc>
              <a:spcBef>
                <a:spcPts val="375"/>
              </a:spcBef>
              <a:spcAft>
                <a:spcPts val="0"/>
              </a:spcAft>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48" name="Google Shape;48;p54"/>
          <p:cNvSpPr txBox="1">
            <a:spLocks noGrp="1"/>
          </p:cNvSpPr>
          <p:nvPr>
            <p:ph type="body" idx="2"/>
          </p:nvPr>
        </p:nvSpPr>
        <p:spPr>
          <a:xfrm>
            <a:off x="348174" y="1873703"/>
            <a:ext cx="2949178" cy="26207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350"/>
              <a:buNone/>
              <a:defRPr sz="1350" b="1">
                <a:solidFill>
                  <a:schemeClr val="dk2"/>
                </a:solidFill>
              </a:defRPr>
            </a:lvl1pPr>
            <a:lvl2pPr marL="914400" lvl="1" indent="-228600" algn="l">
              <a:lnSpc>
                <a:spcPct val="90000"/>
              </a:lnSpc>
              <a:spcBef>
                <a:spcPts val="375"/>
              </a:spcBef>
              <a:spcAft>
                <a:spcPts val="0"/>
              </a:spcAft>
              <a:buSzPts val="1050"/>
              <a:buNone/>
              <a:defRPr sz="1050"/>
            </a:lvl2pPr>
            <a:lvl3pPr marL="1371600" lvl="2" indent="-228600" algn="l">
              <a:lnSpc>
                <a:spcPct val="90000"/>
              </a:lnSpc>
              <a:spcBef>
                <a:spcPts val="375"/>
              </a:spcBef>
              <a:spcAft>
                <a:spcPts val="0"/>
              </a:spcAft>
              <a:buSzPts val="900"/>
              <a:buNone/>
              <a:defRPr sz="900"/>
            </a:lvl3pPr>
            <a:lvl4pPr marL="1828800" lvl="3" indent="-228600" algn="l">
              <a:lnSpc>
                <a:spcPct val="90000"/>
              </a:lnSpc>
              <a:spcBef>
                <a:spcPts val="375"/>
              </a:spcBef>
              <a:spcAft>
                <a:spcPts val="0"/>
              </a:spcAft>
              <a:buSzPts val="750"/>
              <a:buNone/>
              <a:defRPr sz="750"/>
            </a:lvl4pPr>
            <a:lvl5pPr marL="2286000" lvl="4" indent="-228600" algn="l">
              <a:lnSpc>
                <a:spcPct val="90000"/>
              </a:lnSpc>
              <a:spcBef>
                <a:spcPts val="375"/>
              </a:spcBef>
              <a:spcAft>
                <a:spcPts val="0"/>
              </a:spcAft>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49" name="Google Shape;49;p54"/>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u="none" strike="noStrike" cap="none">
                <a:solidFill>
                  <a:schemeClr val="dk2"/>
                </a:solidFill>
                <a:latin typeface="Arial"/>
                <a:ea typeface="Arial"/>
                <a:cs typeface="Arial"/>
                <a:sym typeface="Arial"/>
              </a:defRPr>
            </a:lvl1pPr>
            <a:lvl2pPr marL="0" lvl="1" indent="0" algn="r">
              <a:spcBef>
                <a:spcPts val="0"/>
              </a:spcBef>
              <a:buNone/>
              <a:defRPr sz="900" b="0" i="0" u="none" strike="noStrike" cap="none">
                <a:solidFill>
                  <a:schemeClr val="dk2"/>
                </a:solidFill>
                <a:latin typeface="Arial"/>
                <a:ea typeface="Arial"/>
                <a:cs typeface="Arial"/>
                <a:sym typeface="Arial"/>
              </a:defRPr>
            </a:lvl2pPr>
            <a:lvl3pPr marL="0" lvl="2" indent="0" algn="r">
              <a:spcBef>
                <a:spcPts val="0"/>
              </a:spcBef>
              <a:buNone/>
              <a:defRPr sz="900" b="0" i="0" u="none" strike="noStrike" cap="none">
                <a:solidFill>
                  <a:schemeClr val="dk2"/>
                </a:solidFill>
                <a:latin typeface="Arial"/>
                <a:ea typeface="Arial"/>
                <a:cs typeface="Arial"/>
                <a:sym typeface="Arial"/>
              </a:defRPr>
            </a:lvl3pPr>
            <a:lvl4pPr marL="0" lvl="3" indent="0" algn="r">
              <a:spcBef>
                <a:spcPts val="0"/>
              </a:spcBef>
              <a:buNone/>
              <a:defRPr sz="900" b="0" i="0" u="none" strike="noStrike" cap="none">
                <a:solidFill>
                  <a:schemeClr val="dk2"/>
                </a:solidFill>
                <a:latin typeface="Arial"/>
                <a:ea typeface="Arial"/>
                <a:cs typeface="Arial"/>
                <a:sym typeface="Arial"/>
              </a:defRPr>
            </a:lvl4pPr>
            <a:lvl5pPr marL="0" lvl="4" indent="0" algn="r">
              <a:spcBef>
                <a:spcPts val="0"/>
              </a:spcBef>
              <a:buNone/>
              <a:defRPr sz="900" b="0" i="0" u="none" strike="noStrike" cap="none">
                <a:solidFill>
                  <a:schemeClr val="dk2"/>
                </a:solidFill>
                <a:latin typeface="Arial"/>
                <a:ea typeface="Arial"/>
                <a:cs typeface="Arial"/>
                <a:sym typeface="Arial"/>
              </a:defRPr>
            </a:lvl5pPr>
            <a:lvl6pPr marL="0" lvl="5" indent="0" algn="r">
              <a:spcBef>
                <a:spcPts val="0"/>
              </a:spcBef>
              <a:buNone/>
              <a:defRPr sz="900" b="0" i="0" u="none" strike="noStrike" cap="none">
                <a:solidFill>
                  <a:schemeClr val="dk2"/>
                </a:solidFill>
                <a:latin typeface="Arial"/>
                <a:ea typeface="Arial"/>
                <a:cs typeface="Arial"/>
                <a:sym typeface="Arial"/>
              </a:defRPr>
            </a:lvl6pPr>
            <a:lvl7pPr marL="0" lvl="6" indent="0" algn="r">
              <a:spcBef>
                <a:spcPts val="0"/>
              </a:spcBef>
              <a:buNone/>
              <a:defRPr sz="900" b="0" i="0" u="none" strike="noStrike" cap="none">
                <a:solidFill>
                  <a:schemeClr val="dk2"/>
                </a:solidFill>
                <a:latin typeface="Arial"/>
                <a:ea typeface="Arial"/>
                <a:cs typeface="Arial"/>
                <a:sym typeface="Arial"/>
              </a:defRPr>
            </a:lvl7pPr>
            <a:lvl8pPr marL="0" lvl="7" indent="0" algn="r">
              <a:spcBef>
                <a:spcPts val="0"/>
              </a:spcBef>
              <a:buNone/>
              <a:defRPr sz="900" b="0" i="0" u="none" strike="noStrike" cap="none">
                <a:solidFill>
                  <a:schemeClr val="dk2"/>
                </a:solidFill>
                <a:latin typeface="Arial"/>
                <a:ea typeface="Arial"/>
                <a:cs typeface="Arial"/>
                <a:sym typeface="Arial"/>
              </a:defRPr>
            </a:lvl8pPr>
            <a:lvl9pPr marL="0" lvl="8" indent="0" algn="r">
              <a:spcBef>
                <a:spcPts val="0"/>
              </a:spcBef>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50" name="Google Shape;50;p54"/>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cxnSp>
        <p:nvCxnSpPr>
          <p:cNvPr id="51" name="Google Shape;51;p54"/>
          <p:cNvCxnSpPr/>
          <p:nvPr/>
        </p:nvCxnSpPr>
        <p:spPr>
          <a:xfrm>
            <a:off x="3416753" y="740569"/>
            <a:ext cx="0" cy="3753872"/>
          </a:xfrm>
          <a:prstGeom prst="straightConnector1">
            <a:avLst/>
          </a:prstGeom>
          <a:noFill/>
          <a:ln w="19050" cap="flat" cmpd="sng">
            <a:solidFill>
              <a:srgbClr val="C7CDD2"/>
            </a:solidFill>
            <a:prstDash val="solid"/>
            <a:miter lim="8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accent1">
            <a:alpha val="20000"/>
          </a:schemeClr>
        </a:solidFill>
        <a:effectLst/>
      </p:bgPr>
    </p:bg>
    <p:spTree>
      <p:nvGrpSpPr>
        <p:cNvPr id="1" name="Shape 52"/>
        <p:cNvGrpSpPr/>
        <p:nvPr/>
      </p:nvGrpSpPr>
      <p:grpSpPr>
        <a:xfrm>
          <a:off x="0" y="0"/>
          <a:ext cx="0" cy="0"/>
          <a:chOff x="0" y="0"/>
          <a:chExt cx="0" cy="0"/>
        </a:xfrm>
      </p:grpSpPr>
      <p:sp>
        <p:nvSpPr>
          <p:cNvPr id="53" name="Google Shape;53;p55"/>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21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55"/>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5" name="Google Shape;55;p55"/>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u="none" strike="noStrike" cap="none">
                <a:solidFill>
                  <a:schemeClr val="dk2"/>
                </a:solidFill>
                <a:latin typeface="Arial"/>
                <a:ea typeface="Arial"/>
                <a:cs typeface="Arial"/>
                <a:sym typeface="Arial"/>
              </a:defRPr>
            </a:lvl1pPr>
            <a:lvl2pPr marL="0" lvl="1" indent="0" algn="r">
              <a:spcBef>
                <a:spcPts val="0"/>
              </a:spcBef>
              <a:buNone/>
              <a:defRPr sz="900" b="0" i="0" u="none" strike="noStrike" cap="none">
                <a:solidFill>
                  <a:schemeClr val="dk2"/>
                </a:solidFill>
                <a:latin typeface="Arial"/>
                <a:ea typeface="Arial"/>
                <a:cs typeface="Arial"/>
                <a:sym typeface="Arial"/>
              </a:defRPr>
            </a:lvl2pPr>
            <a:lvl3pPr marL="0" lvl="2" indent="0" algn="r">
              <a:spcBef>
                <a:spcPts val="0"/>
              </a:spcBef>
              <a:buNone/>
              <a:defRPr sz="900" b="0" i="0" u="none" strike="noStrike" cap="none">
                <a:solidFill>
                  <a:schemeClr val="dk2"/>
                </a:solidFill>
                <a:latin typeface="Arial"/>
                <a:ea typeface="Arial"/>
                <a:cs typeface="Arial"/>
                <a:sym typeface="Arial"/>
              </a:defRPr>
            </a:lvl3pPr>
            <a:lvl4pPr marL="0" lvl="3" indent="0" algn="r">
              <a:spcBef>
                <a:spcPts val="0"/>
              </a:spcBef>
              <a:buNone/>
              <a:defRPr sz="900" b="0" i="0" u="none" strike="noStrike" cap="none">
                <a:solidFill>
                  <a:schemeClr val="dk2"/>
                </a:solidFill>
                <a:latin typeface="Arial"/>
                <a:ea typeface="Arial"/>
                <a:cs typeface="Arial"/>
                <a:sym typeface="Arial"/>
              </a:defRPr>
            </a:lvl4pPr>
            <a:lvl5pPr marL="0" lvl="4" indent="0" algn="r">
              <a:spcBef>
                <a:spcPts val="0"/>
              </a:spcBef>
              <a:buNone/>
              <a:defRPr sz="900" b="0" i="0" u="none" strike="noStrike" cap="none">
                <a:solidFill>
                  <a:schemeClr val="dk2"/>
                </a:solidFill>
                <a:latin typeface="Arial"/>
                <a:ea typeface="Arial"/>
                <a:cs typeface="Arial"/>
                <a:sym typeface="Arial"/>
              </a:defRPr>
            </a:lvl5pPr>
            <a:lvl6pPr marL="0" lvl="5" indent="0" algn="r">
              <a:spcBef>
                <a:spcPts val="0"/>
              </a:spcBef>
              <a:buNone/>
              <a:defRPr sz="900" b="0" i="0" u="none" strike="noStrike" cap="none">
                <a:solidFill>
                  <a:schemeClr val="dk2"/>
                </a:solidFill>
                <a:latin typeface="Arial"/>
                <a:ea typeface="Arial"/>
                <a:cs typeface="Arial"/>
                <a:sym typeface="Arial"/>
              </a:defRPr>
            </a:lvl6pPr>
            <a:lvl7pPr marL="0" lvl="6" indent="0" algn="r">
              <a:spcBef>
                <a:spcPts val="0"/>
              </a:spcBef>
              <a:buNone/>
              <a:defRPr sz="900" b="0" i="0" u="none" strike="noStrike" cap="none">
                <a:solidFill>
                  <a:schemeClr val="dk2"/>
                </a:solidFill>
                <a:latin typeface="Arial"/>
                <a:ea typeface="Arial"/>
                <a:cs typeface="Arial"/>
                <a:sym typeface="Arial"/>
              </a:defRPr>
            </a:lvl7pPr>
            <a:lvl8pPr marL="0" lvl="7" indent="0" algn="r">
              <a:spcBef>
                <a:spcPts val="0"/>
              </a:spcBef>
              <a:buNone/>
              <a:defRPr sz="900" b="0" i="0" u="none" strike="noStrike" cap="none">
                <a:solidFill>
                  <a:schemeClr val="dk2"/>
                </a:solidFill>
                <a:latin typeface="Arial"/>
                <a:ea typeface="Arial"/>
                <a:cs typeface="Arial"/>
                <a:sym typeface="Arial"/>
              </a:defRPr>
            </a:lvl8pPr>
            <a:lvl9pPr marL="0" lvl="8" indent="0" algn="r">
              <a:spcBef>
                <a:spcPts val="0"/>
              </a:spcBef>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56" name="Google Shape;56;p55"/>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losing Slide">
  <p:cSld name="Closing Slide">
    <p:spTree>
      <p:nvGrpSpPr>
        <p:cNvPr id="1" name="Shape 57"/>
        <p:cNvGrpSpPr/>
        <p:nvPr/>
      </p:nvGrpSpPr>
      <p:grpSpPr>
        <a:xfrm>
          <a:off x="0" y="0"/>
          <a:ext cx="0" cy="0"/>
          <a:chOff x="0" y="0"/>
          <a:chExt cx="0" cy="0"/>
        </a:xfrm>
      </p:grpSpPr>
      <p:sp>
        <p:nvSpPr>
          <p:cNvPr id="58" name="Google Shape;58;p56"/>
          <p:cNvSpPr/>
          <p:nvPr/>
        </p:nvSpPr>
        <p:spPr>
          <a:xfrm>
            <a:off x="0" y="0"/>
            <a:ext cx="9025614" cy="3197333"/>
          </a:xfrm>
          <a:prstGeom prst="rect">
            <a:avLst/>
          </a:prstGeom>
          <a:solidFill>
            <a:srgbClr val="0E7A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59" name="Google Shape;59;p56"/>
          <p:cNvPicPr preferRelativeResize="0"/>
          <p:nvPr/>
        </p:nvPicPr>
        <p:blipFill rotWithShape="1">
          <a:blip r:embed="rId2">
            <a:alphaModFix/>
          </a:blip>
          <a:srcRect l="-13889" r="13889"/>
          <a:stretch/>
        </p:blipFill>
        <p:spPr>
          <a:xfrm>
            <a:off x="455840" y="0"/>
            <a:ext cx="8688160" cy="3197333"/>
          </a:xfrm>
          <a:prstGeom prst="rect">
            <a:avLst/>
          </a:prstGeom>
          <a:noFill/>
          <a:ln>
            <a:noFill/>
          </a:ln>
        </p:spPr>
      </p:pic>
      <p:sp>
        <p:nvSpPr>
          <p:cNvPr id="60" name="Google Shape;60;p56"/>
          <p:cNvSpPr txBox="1">
            <a:spLocks noGrp="1"/>
          </p:cNvSpPr>
          <p:nvPr>
            <p:ph type="ctrTitle"/>
          </p:nvPr>
        </p:nvSpPr>
        <p:spPr>
          <a:xfrm>
            <a:off x="293916" y="1498324"/>
            <a:ext cx="8430359" cy="89535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3300"/>
              <a:buFont typeface="Arial"/>
              <a:buNone/>
              <a:defRPr sz="33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61" name="Google Shape;61;p56" descr="A green and black sign&#10;&#10;Description automatically generated"/>
          <p:cNvPicPr preferRelativeResize="0"/>
          <p:nvPr/>
        </p:nvPicPr>
        <p:blipFill rotWithShape="1">
          <a:blip r:embed="rId3">
            <a:alphaModFix/>
          </a:blip>
          <a:srcRect/>
          <a:stretch/>
        </p:blipFill>
        <p:spPr>
          <a:xfrm>
            <a:off x="2280132" y="3215351"/>
            <a:ext cx="4583736" cy="135329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7"/>
          <p:cNvSpPr/>
          <p:nvPr/>
        </p:nvSpPr>
        <p:spPr>
          <a:xfrm rot="10800000" flipH="1">
            <a:off x="0" y="4732973"/>
            <a:ext cx="9144000" cy="410527"/>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11" name="Google Shape;11;p47"/>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2100"/>
              <a:buFont typeface="Arial"/>
              <a:buNone/>
              <a:defRPr sz="2100" b="1" i="0" u="none" strike="noStrike" cap="none">
                <a:solidFill>
                  <a:schemeClr val="accen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47"/>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marR="0" lvl="0" indent="-323850" algn="l" rtl="0">
              <a:lnSpc>
                <a:spcPct val="90000"/>
              </a:lnSpc>
              <a:spcBef>
                <a:spcPts val="750"/>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1pPr>
            <a:lvl2pPr marL="914400" marR="0" lvl="1"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4pPr>
            <a:lvl5pPr marL="2286000" marR="0" lvl="4"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13" name="Google Shape;13;p47"/>
          <p:cNvSpPr txBox="1">
            <a:spLocks noGrp="1"/>
          </p:cNvSpPr>
          <p:nvPr>
            <p:ph type="sldNum" idx="12"/>
          </p:nvPr>
        </p:nvSpPr>
        <p:spPr>
          <a:xfrm>
            <a:off x="6792684" y="4781665"/>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dk2"/>
                </a:solidFill>
                <a:latin typeface="Arial"/>
                <a:ea typeface="Arial"/>
                <a:cs typeface="Arial"/>
                <a:sym typeface="Arial"/>
              </a:defRPr>
            </a:lvl1pPr>
            <a:lvl2pPr marL="0" marR="0" lvl="1" indent="0" algn="r" rtl="0">
              <a:spcBef>
                <a:spcPts val="0"/>
              </a:spcBef>
              <a:buNone/>
              <a:defRPr sz="900" b="0" i="0" u="none" strike="noStrike" cap="none">
                <a:solidFill>
                  <a:schemeClr val="dk2"/>
                </a:solidFill>
                <a:latin typeface="Arial"/>
                <a:ea typeface="Arial"/>
                <a:cs typeface="Arial"/>
                <a:sym typeface="Arial"/>
              </a:defRPr>
            </a:lvl2pPr>
            <a:lvl3pPr marL="0" marR="0" lvl="2" indent="0" algn="r" rtl="0">
              <a:spcBef>
                <a:spcPts val="0"/>
              </a:spcBef>
              <a:buNone/>
              <a:defRPr sz="900" b="0" i="0" u="none" strike="noStrike" cap="none">
                <a:solidFill>
                  <a:schemeClr val="dk2"/>
                </a:solidFill>
                <a:latin typeface="Arial"/>
                <a:ea typeface="Arial"/>
                <a:cs typeface="Arial"/>
                <a:sym typeface="Arial"/>
              </a:defRPr>
            </a:lvl3pPr>
            <a:lvl4pPr marL="0" marR="0" lvl="3" indent="0" algn="r" rtl="0">
              <a:spcBef>
                <a:spcPts val="0"/>
              </a:spcBef>
              <a:buNone/>
              <a:defRPr sz="900" b="0" i="0" u="none" strike="noStrike" cap="none">
                <a:solidFill>
                  <a:schemeClr val="dk2"/>
                </a:solidFill>
                <a:latin typeface="Arial"/>
                <a:ea typeface="Arial"/>
                <a:cs typeface="Arial"/>
                <a:sym typeface="Arial"/>
              </a:defRPr>
            </a:lvl4pPr>
            <a:lvl5pPr marL="0" marR="0" lvl="4" indent="0" algn="r" rtl="0">
              <a:spcBef>
                <a:spcPts val="0"/>
              </a:spcBef>
              <a:buNone/>
              <a:defRPr sz="900" b="0" i="0" u="none" strike="noStrike" cap="none">
                <a:solidFill>
                  <a:schemeClr val="dk2"/>
                </a:solidFill>
                <a:latin typeface="Arial"/>
                <a:ea typeface="Arial"/>
                <a:cs typeface="Arial"/>
                <a:sym typeface="Arial"/>
              </a:defRPr>
            </a:lvl5pPr>
            <a:lvl6pPr marL="0" marR="0" lvl="5" indent="0" algn="r" rtl="0">
              <a:spcBef>
                <a:spcPts val="0"/>
              </a:spcBef>
              <a:buNone/>
              <a:defRPr sz="900" b="0" i="0" u="none" strike="noStrike" cap="none">
                <a:solidFill>
                  <a:schemeClr val="dk2"/>
                </a:solidFill>
                <a:latin typeface="Arial"/>
                <a:ea typeface="Arial"/>
                <a:cs typeface="Arial"/>
                <a:sym typeface="Arial"/>
              </a:defRPr>
            </a:lvl6pPr>
            <a:lvl7pPr marL="0" marR="0" lvl="6" indent="0" algn="r" rtl="0">
              <a:spcBef>
                <a:spcPts val="0"/>
              </a:spcBef>
              <a:buNone/>
              <a:defRPr sz="900" b="0" i="0" u="none" strike="noStrike" cap="none">
                <a:solidFill>
                  <a:schemeClr val="dk2"/>
                </a:solidFill>
                <a:latin typeface="Arial"/>
                <a:ea typeface="Arial"/>
                <a:cs typeface="Arial"/>
                <a:sym typeface="Arial"/>
              </a:defRPr>
            </a:lvl7pPr>
            <a:lvl8pPr marL="0" marR="0" lvl="7" indent="0" algn="r" rtl="0">
              <a:spcBef>
                <a:spcPts val="0"/>
              </a:spcBef>
              <a:buNone/>
              <a:defRPr sz="900" b="0" i="0" u="none" strike="noStrike" cap="none">
                <a:solidFill>
                  <a:schemeClr val="dk2"/>
                </a:solidFill>
                <a:latin typeface="Arial"/>
                <a:ea typeface="Arial"/>
                <a:cs typeface="Arial"/>
                <a:sym typeface="Arial"/>
              </a:defRPr>
            </a:lvl8pPr>
            <a:lvl9pPr marL="0" marR="0" lvl="8" indent="0" algn="r" rtl="0">
              <a:spcBef>
                <a:spcPts val="0"/>
              </a:spcBef>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4" name="Google Shape;14;p47"/>
          <p:cNvPicPr preferRelativeResize="0"/>
          <p:nvPr/>
        </p:nvPicPr>
        <p:blipFill rotWithShape="1">
          <a:blip r:embed="rId16">
            <a:alphaModFix/>
          </a:blip>
          <a:srcRect/>
          <a:stretch/>
        </p:blipFill>
        <p:spPr>
          <a:xfrm>
            <a:off x="0" y="0"/>
            <a:ext cx="9141714" cy="409472"/>
          </a:xfrm>
          <a:prstGeom prst="rect">
            <a:avLst/>
          </a:prstGeom>
          <a:noFill/>
          <a:ln>
            <a:noFill/>
          </a:ln>
        </p:spPr>
      </p:pic>
      <p:sp>
        <p:nvSpPr>
          <p:cNvPr id="15" name="Google Shape;15;p47"/>
          <p:cNvSpPr txBox="1"/>
          <p:nvPr/>
        </p:nvSpPr>
        <p:spPr>
          <a:xfrm>
            <a:off x="138640" y="4810865"/>
            <a:ext cx="86037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800" b="0" i="0" u="none" strike="noStrike" cap="none">
                <a:solidFill>
                  <a:srgbClr val="7F7F7F"/>
                </a:solidFill>
                <a:latin typeface="Arial"/>
                <a:ea typeface="Arial"/>
                <a:cs typeface="Arial"/>
                <a:sym typeface="Arial"/>
              </a:rPr>
              <a:t>ShakeAlert Ready Schools | 7.2026</a:t>
            </a:r>
            <a:endParaRPr sz="800" b="0" i="0" u="none" strike="noStrike" cap="none">
              <a:solidFill>
                <a:srgbClr val="7F7F7F"/>
              </a:solidFill>
              <a:latin typeface="Arial"/>
              <a:ea typeface="Arial"/>
              <a:cs typeface="Arial"/>
              <a:sym typeface="Arial"/>
            </a:endParaRPr>
          </a:p>
        </p:txBody>
      </p:sp>
      <p:pic>
        <p:nvPicPr>
          <p:cNvPr id="16" name="Google Shape;16;p47" descr="A picture containing text, sign&#10;&#10;AI-generated content may be incorrect."/>
          <p:cNvPicPr preferRelativeResize="0"/>
          <p:nvPr/>
        </p:nvPicPr>
        <p:blipFill rotWithShape="1">
          <a:blip r:embed="rId17">
            <a:alphaModFix/>
          </a:blip>
          <a:srcRect/>
          <a:stretch/>
        </p:blipFill>
        <p:spPr>
          <a:xfrm>
            <a:off x="7410483" y="4744991"/>
            <a:ext cx="821801" cy="386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hyperlink" Target="https://www.shakealert.org/f/2-3-grade-student-shee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www.shakealert.org/f/spanish-family-engagement-letter/" TargetMode="External"/><Relationship Id="rId4" Type="http://schemas.openxmlformats.org/officeDocument/2006/relationships/hyperlink" Target="https://www.shakealert.org/f/family-engagement-letter/"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5.xml"/><Relationship Id="rId7" Type="http://schemas.openxmlformats.org/officeDocument/2006/relationships/image" Target="../media/image2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2.png"/><Relationship Id="rId5" Type="http://schemas.openxmlformats.org/officeDocument/2006/relationships/image" Target="../media/image24.jp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32.pn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image" Target="../media/image35.gif"/><Relationship Id="rId7"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image" Target="../media/image12.pn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5.xml"/><Relationship Id="rId1" Type="http://schemas.openxmlformats.org/officeDocument/2006/relationships/video" Target="https://www.youtube.com/embed/q1wg2IbA0oo?feature=oembed" TargetMode="External"/><Relationship Id="rId6" Type="http://schemas.openxmlformats.org/officeDocument/2006/relationships/image" Target="../media/image41.jpeg"/><Relationship Id="rId5" Type="http://schemas.openxmlformats.org/officeDocument/2006/relationships/image" Target="../media/image40.jpg"/><Relationship Id="rId4" Type="http://schemas.openxmlformats.org/officeDocument/2006/relationships/image" Target="../media/image39.gi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3.xml"/><Relationship Id="rId1" Type="http://schemas.openxmlformats.org/officeDocument/2006/relationships/slideLayout" Target="../slideLayouts/slideLayout4.xml"/><Relationship Id="rId5" Type="http://schemas.openxmlformats.org/officeDocument/2006/relationships/image" Target="../media/image47.svg"/><Relationship Id="rId4" Type="http://schemas.openxmlformats.org/officeDocument/2006/relationships/image" Target="../media/image46.svg"/></Relationships>
</file>

<file path=ppt/slides/_rels/slide3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3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3" Type="http://schemas.openxmlformats.org/officeDocument/2006/relationships/hyperlink" Target="https://docs.google.com/forms/d/e/1FAIpQLSeNHAr45fDTztflhJJD3_JVS8p0RiV1MW9sKyQgFucGJyKcCA/viewform?usp=sf_link" TargetMode="External"/><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hyperlink" Target="https://www.iris.edu/hq/inclass/sequences/faults_plate_tectonics_and_earthquake_hazards" TargetMode="External"/><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image" Target="../media/image51.png"/></Relationships>
</file>

<file path=ppt/slides/_rels/slide4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hyperlink" Target="https://www.earthquakecountry.org/step5/" TargetMode="External"/><Relationship Id="rId2" Type="http://schemas.openxmlformats.org/officeDocument/2006/relationships/notesSlide" Target="../notesSlides/notesSlide44.xml"/><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8" Type="http://schemas.openxmlformats.org/officeDocument/2006/relationships/hyperlink" Target="https://www.oregon.gov/oem/pages/default.aspx" TargetMode="External"/><Relationship Id="rId3" Type="http://schemas.openxmlformats.org/officeDocument/2006/relationships/hyperlink" Target="https://www.shakealert.org/education-and-outreach/messaging_toolkit/" TargetMode="External"/><Relationship Id="rId7" Type="http://schemas.openxmlformats.org/officeDocument/2006/relationships/hyperlink" Target="https://www.earthquakecountry.org/languages/"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hyperlink" Target="https://www.shakeout.org/schools/resources/" TargetMode="External"/><Relationship Id="rId5" Type="http://schemas.openxmlformats.org/officeDocument/2006/relationships/hyperlink" Target="https://drive.google.com/drive/u/0/folders/15uvK1IVDAduCD_h7YgmqmBslZQoFSdhX" TargetMode="External"/><Relationship Id="rId10" Type="http://schemas.openxmlformats.org/officeDocument/2006/relationships/hyperlink" Target="https://mil.wa.gov/emergency-management-division" TargetMode="External"/><Relationship Id="rId4" Type="http://schemas.openxmlformats.org/officeDocument/2006/relationships/hyperlink" Target="https://www.shakealert.org/education-and-outreach/shakealert-ready-schools/" TargetMode="External"/><Relationship Id="rId9" Type="http://schemas.openxmlformats.org/officeDocument/2006/relationships/hyperlink" Target="https://www.caloes.ca.gov/"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subTitle" idx="1"/>
          </p:nvPr>
        </p:nvSpPr>
        <p:spPr>
          <a:xfrm>
            <a:off x="293916" y="3807840"/>
            <a:ext cx="8430359" cy="62061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800"/>
              <a:buNone/>
            </a:pPr>
            <a:r>
              <a:rPr lang="en" b="1"/>
              <a:t>Grades 2-3</a:t>
            </a:r>
            <a:endParaRPr/>
          </a:p>
          <a:p>
            <a:pPr marL="0" lvl="0" indent="0" algn="l" rtl="0">
              <a:lnSpc>
                <a:spcPct val="90000"/>
              </a:lnSpc>
              <a:spcBef>
                <a:spcPts val="750"/>
              </a:spcBef>
              <a:spcAft>
                <a:spcPts val="0"/>
              </a:spcAft>
              <a:buSzPts val="1500"/>
              <a:buNone/>
            </a:pPr>
            <a:r>
              <a:rPr lang="en" sz="1500" i="1"/>
              <a:t>Lesson Length: </a:t>
            </a:r>
            <a:r>
              <a:rPr lang="en" sz="1600" i="1"/>
              <a:t>two 30-Minute Lessons or one 1-Hour Lesson</a:t>
            </a:r>
            <a:endParaRPr/>
          </a:p>
        </p:txBody>
      </p:sp>
      <p:sp>
        <p:nvSpPr>
          <p:cNvPr id="90" name="Google Shape;90;p1"/>
          <p:cNvSpPr txBox="1">
            <a:spLocks noGrp="1"/>
          </p:cNvSpPr>
          <p:nvPr>
            <p:ph type="ctrTitle"/>
          </p:nvPr>
        </p:nvSpPr>
        <p:spPr>
          <a:xfrm>
            <a:off x="293916" y="2661981"/>
            <a:ext cx="8430359" cy="89535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00000"/>
              </a:lnSpc>
              <a:spcBef>
                <a:spcPts val="0"/>
              </a:spcBef>
              <a:spcAft>
                <a:spcPts val="0"/>
              </a:spcAft>
              <a:buClr>
                <a:schemeClr val="accent1"/>
              </a:buClr>
              <a:buSzPct val="100000"/>
              <a:buFont typeface="Arial"/>
              <a:buNone/>
            </a:pPr>
            <a:r>
              <a:rPr lang="en" sz="3100" dirty="0">
                <a:solidFill>
                  <a:schemeClr val="dk2"/>
                </a:solidFill>
                <a:latin typeface="Arial"/>
                <a:ea typeface="Arial"/>
                <a:cs typeface="Arial"/>
                <a:sym typeface="Arial"/>
              </a:rPr>
              <a:t>ShakeAlert</a:t>
            </a:r>
            <a:r>
              <a:rPr lang="en" sz="3100" baseline="30000" dirty="0">
                <a:solidFill>
                  <a:schemeClr val="dk2"/>
                </a:solidFill>
                <a:latin typeface="Arial"/>
                <a:ea typeface="Arial"/>
                <a:cs typeface="Arial"/>
                <a:sym typeface="Arial"/>
              </a:rPr>
              <a:t>®</a:t>
            </a:r>
            <a:r>
              <a:rPr lang="en" sz="3100" dirty="0">
                <a:solidFill>
                  <a:schemeClr val="dk2"/>
                </a:solidFill>
                <a:latin typeface="Arial"/>
                <a:ea typeface="Arial"/>
                <a:cs typeface="Arial"/>
                <a:sym typeface="Arial"/>
              </a:rPr>
              <a:t> Earthquake Early Warning </a:t>
            </a:r>
            <a:br>
              <a:rPr lang="en" sz="4050" b="0" dirty="0">
                <a:latin typeface="Arial"/>
                <a:ea typeface="Arial"/>
                <a:cs typeface="Arial"/>
                <a:sym typeface="Arial"/>
              </a:rPr>
            </a:br>
            <a:r>
              <a:rPr lang="en" sz="4500" dirty="0">
                <a:latin typeface="Arial"/>
                <a:ea typeface="Arial"/>
                <a:cs typeface="Arial"/>
                <a:sym typeface="Arial"/>
              </a:rPr>
              <a:t>Earthquake Drill Lesson</a:t>
            </a:r>
            <a:endParaRPr dirty="0"/>
          </a:p>
        </p:txBody>
      </p:sp>
      <p:sp>
        <p:nvSpPr>
          <p:cNvPr id="91" name="Google Shape;91;p1"/>
          <p:cNvSpPr/>
          <p:nvPr/>
        </p:nvSpPr>
        <p:spPr>
          <a:xfrm>
            <a:off x="4081422" y="626084"/>
            <a:ext cx="4659028" cy="267951"/>
          </a:xfrm>
          <a:prstGeom prst="roundRect">
            <a:avLst>
              <a:gd name="adj" fmla="val 16667"/>
            </a:avLst>
          </a:prstGeom>
          <a:solidFill>
            <a:srgbClr val="D9EAD3"/>
          </a:solidFill>
          <a:ln w="28575" cap="flat" cmpd="sng">
            <a:solidFill>
              <a:srgbClr val="006F41"/>
            </a:solidFill>
            <a:prstDash val="solid"/>
            <a:round/>
            <a:headEnd type="none" w="sm" len="sm"/>
            <a:tailEnd type="none" w="sm" len="sm"/>
          </a:ln>
        </p:spPr>
        <p:txBody>
          <a:bodyPr spcFirstLastPara="1" wrap="square" lIns="68550" tIns="68550" rIns="68550" bIns="68550" anchor="t" anchorCtr="0">
            <a:noAutofit/>
          </a:bodyPr>
          <a:lstStyle/>
          <a:p>
            <a:pPr marL="0" marR="0" lvl="0" indent="0" algn="ctr" rtl="0">
              <a:lnSpc>
                <a:spcPct val="80000"/>
              </a:lnSpc>
              <a:spcBef>
                <a:spcPts val="0"/>
              </a:spcBef>
              <a:spcAft>
                <a:spcPts val="0"/>
              </a:spcAft>
              <a:buClr>
                <a:srgbClr val="000000"/>
              </a:buClr>
              <a:buSzPts val="1350"/>
              <a:buFont typeface="Arial"/>
              <a:buNone/>
            </a:pPr>
            <a:r>
              <a:rPr lang="en" sz="1350" b="1" i="0" u="none" strike="noStrike" cap="none">
                <a:solidFill>
                  <a:srgbClr val="000000"/>
                </a:solidFill>
                <a:latin typeface="Arial"/>
                <a:ea typeface="Arial"/>
                <a:cs typeface="Arial"/>
                <a:sym typeface="Arial"/>
              </a:rPr>
              <a:t>GREEN SLIDES</a:t>
            </a:r>
            <a:r>
              <a:rPr lang="en" sz="1350" b="0" i="0" u="none" strike="noStrike" cap="none">
                <a:solidFill>
                  <a:srgbClr val="000000"/>
                </a:solidFill>
                <a:latin typeface="Arial"/>
                <a:ea typeface="Arial"/>
                <a:cs typeface="Arial"/>
                <a:sym typeface="Arial"/>
              </a:rPr>
              <a:t> = Teacher Preparation &amp; Information</a:t>
            </a:r>
            <a:endParaRPr sz="1350" b="0" i="0" u="none" strike="noStrike" cap="none">
              <a:solidFill>
                <a:srgbClr val="000000"/>
              </a:solidFill>
              <a:latin typeface="Arial"/>
              <a:ea typeface="Arial"/>
              <a:cs typeface="Arial"/>
              <a:sym typeface="Arial"/>
            </a:endParaRPr>
          </a:p>
          <a:p>
            <a:pPr marL="0" marR="0" lvl="0" indent="0" algn="l" rtl="0">
              <a:spcBef>
                <a:spcPts val="0"/>
              </a:spcBef>
              <a:spcAft>
                <a:spcPts val="0"/>
              </a:spcAft>
              <a:buClr>
                <a:schemeClr val="dk1"/>
              </a:buClr>
              <a:buSzPts val="1050"/>
              <a:buFont typeface="Arial"/>
              <a:buNone/>
            </a:pPr>
            <a:endParaRPr sz="1050" b="0" i="0" u="none" strike="noStrike" cap="none">
              <a:solidFill>
                <a:srgbClr val="000000"/>
              </a:solidFill>
              <a:latin typeface="Arial"/>
              <a:ea typeface="Arial"/>
              <a:cs typeface="Arial"/>
              <a:sym typeface="Arial"/>
            </a:endParaRPr>
          </a:p>
        </p:txBody>
      </p:sp>
      <p:sp>
        <p:nvSpPr>
          <p:cNvPr id="92" name="Google Shape;92;p1"/>
          <p:cNvSpPr/>
          <p:nvPr/>
        </p:nvSpPr>
        <p:spPr>
          <a:xfrm>
            <a:off x="4094900" y="954390"/>
            <a:ext cx="4629375" cy="249980"/>
          </a:xfrm>
          <a:prstGeom prst="roundRect">
            <a:avLst>
              <a:gd name="adj" fmla="val 16667"/>
            </a:avLst>
          </a:prstGeom>
          <a:solidFill>
            <a:schemeClr val="lt1"/>
          </a:solidFill>
          <a:ln>
            <a:noFill/>
          </a:ln>
        </p:spPr>
        <p:txBody>
          <a:bodyPr spcFirstLastPara="1" wrap="square" lIns="68550" tIns="68550" rIns="68550" bIns="68550" anchor="t" anchorCtr="0">
            <a:noAutofit/>
          </a:bodyPr>
          <a:lstStyle/>
          <a:p>
            <a:pPr marL="0" marR="0" lvl="0" indent="0" algn="ctr" rtl="0">
              <a:lnSpc>
                <a:spcPct val="80000"/>
              </a:lnSpc>
              <a:spcBef>
                <a:spcPts val="0"/>
              </a:spcBef>
              <a:spcAft>
                <a:spcPts val="0"/>
              </a:spcAft>
              <a:buClr>
                <a:srgbClr val="000000"/>
              </a:buClr>
              <a:buSzPts val="1350"/>
              <a:buFont typeface="Arial"/>
              <a:buNone/>
            </a:pPr>
            <a:r>
              <a:rPr lang="en" sz="1350" b="1" i="0" u="none" strike="noStrike" cap="none">
                <a:solidFill>
                  <a:srgbClr val="000000"/>
                </a:solidFill>
                <a:latin typeface="Arial"/>
                <a:ea typeface="Arial"/>
                <a:cs typeface="Arial"/>
                <a:sym typeface="Arial"/>
              </a:rPr>
              <a:t>WHITE SLIDES </a:t>
            </a:r>
            <a:r>
              <a:rPr lang="en" sz="1350" b="0" i="0" u="none" strike="noStrike" cap="none">
                <a:solidFill>
                  <a:srgbClr val="000000"/>
                </a:solidFill>
                <a:latin typeface="Arial"/>
                <a:ea typeface="Arial"/>
                <a:cs typeface="Arial"/>
                <a:sym typeface="Arial"/>
              </a:rPr>
              <a:t>= Present to Class</a:t>
            </a:r>
            <a:endParaRPr sz="1350" b="0" i="0" u="none" strike="noStrike" cap="none">
              <a:solidFill>
                <a:srgbClr val="000000"/>
              </a:solidFill>
              <a:latin typeface="Arial"/>
              <a:ea typeface="Arial"/>
              <a:cs typeface="Arial"/>
              <a:sym typeface="Arial"/>
            </a:endParaRPr>
          </a:p>
          <a:p>
            <a:pPr marL="0" marR="0" lvl="0" indent="0" algn="l" rtl="0">
              <a:spcBef>
                <a:spcPts val="0"/>
              </a:spcBef>
              <a:spcAft>
                <a:spcPts val="0"/>
              </a:spcAft>
              <a:buClr>
                <a:schemeClr val="dk1"/>
              </a:buClr>
              <a:buSzPts val="1050"/>
              <a:buFont typeface="Arial"/>
              <a:buNone/>
            </a:pPr>
            <a:endParaRPr sz="105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55"/>
        <p:cNvGrpSpPr/>
        <p:nvPr/>
      </p:nvGrpSpPr>
      <p:grpSpPr>
        <a:xfrm>
          <a:off x="0" y="0"/>
          <a:ext cx="0" cy="0"/>
          <a:chOff x="0" y="0"/>
          <a:chExt cx="0" cy="0"/>
        </a:xfrm>
      </p:grpSpPr>
      <p:sp>
        <p:nvSpPr>
          <p:cNvPr id="156" name="Google Shape;156;p10"/>
          <p:cNvSpPr txBox="1">
            <a:spLocks noGrp="1"/>
          </p:cNvSpPr>
          <p:nvPr>
            <p:ph type="title"/>
          </p:nvPr>
        </p:nvSpPr>
        <p:spPr>
          <a:xfrm>
            <a:off x="159300" y="598600"/>
            <a:ext cx="8775300" cy="413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a:solidFill>
                  <a:schemeClr val="dk1"/>
                </a:solidFill>
              </a:rPr>
              <a:t>Teaching Steps – Page 7</a:t>
            </a:r>
            <a:endParaRPr sz="1800" b="1">
              <a:solidFill>
                <a:schemeClr val="dk1"/>
              </a:solidFill>
            </a:endParaRPr>
          </a:p>
        </p:txBody>
      </p:sp>
      <p:sp>
        <p:nvSpPr>
          <p:cNvPr id="157" name="Google Shape;157;p10"/>
          <p:cNvSpPr txBox="1">
            <a:spLocks noGrp="1"/>
          </p:cNvSpPr>
          <p:nvPr>
            <p:ph type="body" idx="1"/>
          </p:nvPr>
        </p:nvSpPr>
        <p:spPr>
          <a:xfrm>
            <a:off x="187178" y="1031488"/>
            <a:ext cx="8923200" cy="3516351"/>
          </a:xfrm>
          <a:prstGeom prst="rect">
            <a:avLst/>
          </a:prstGeom>
          <a:noFill/>
          <a:ln>
            <a:noFill/>
          </a:ln>
        </p:spPr>
        <p:txBody>
          <a:bodyPr spcFirstLastPara="1" wrap="square" lIns="91425" tIns="91425" rIns="91425" bIns="91425" anchor="t" anchorCtr="0">
            <a:noAutofit/>
          </a:bodyPr>
          <a:lstStyle/>
          <a:p>
            <a:pPr marL="457200" lvl="0" indent="-366713" algn="l" rtl="0">
              <a:lnSpc>
                <a:spcPct val="90000"/>
              </a:lnSpc>
              <a:spcBef>
                <a:spcPts val="0"/>
              </a:spcBef>
              <a:spcAft>
                <a:spcPts val="0"/>
              </a:spcAft>
              <a:buSzPts val="1150"/>
              <a:buFont typeface="Arial"/>
              <a:buAutoNum type="arabicPeriod" startAt="19"/>
            </a:pPr>
            <a:r>
              <a:rPr lang="en" sz="1200" u="sng">
                <a:solidFill>
                  <a:schemeClr val="dk1"/>
                </a:solidFill>
              </a:rPr>
              <a:t>SLIDE 30</a:t>
            </a:r>
            <a:r>
              <a:rPr lang="en" sz="1200">
                <a:solidFill>
                  <a:schemeClr val="dk1"/>
                </a:solidFill>
              </a:rPr>
              <a:t>: Tell students that if they are outside when they feel shaking or get an alert, they should immediately move to an open space away from power lines or other objects that could fall on them. They should then drop to their knees and use their arms to cover their head and neck and hold on in that position until the shaking stops. </a:t>
            </a:r>
            <a:endParaRPr/>
          </a:p>
          <a:p>
            <a:pPr marL="457200" lvl="0" indent="-293688" algn="l" rtl="0">
              <a:lnSpc>
                <a:spcPct val="90000"/>
              </a:lnSpc>
              <a:spcBef>
                <a:spcPts val="0"/>
              </a:spcBef>
              <a:spcAft>
                <a:spcPts val="0"/>
              </a:spcAft>
              <a:buSzPts val="1150"/>
              <a:buFont typeface="Arial"/>
              <a:buNone/>
            </a:pPr>
            <a:endParaRPr sz="1200">
              <a:solidFill>
                <a:schemeClr val="dk1"/>
              </a:solidFill>
            </a:endParaRPr>
          </a:p>
          <a:p>
            <a:pPr marL="457200" lvl="0" indent="-366713" algn="l" rtl="0">
              <a:lnSpc>
                <a:spcPct val="90000"/>
              </a:lnSpc>
              <a:spcBef>
                <a:spcPts val="0"/>
              </a:spcBef>
              <a:spcAft>
                <a:spcPts val="0"/>
              </a:spcAft>
              <a:buSzPts val="1150"/>
              <a:buFont typeface="Arial"/>
              <a:buAutoNum type="arabicPeriod" startAt="19"/>
            </a:pPr>
            <a:r>
              <a:rPr lang="en" sz="1200" u="sng">
                <a:solidFill>
                  <a:schemeClr val="dk1"/>
                </a:solidFill>
              </a:rPr>
              <a:t>SLIDE 31</a:t>
            </a:r>
            <a:r>
              <a:rPr lang="en" sz="1200">
                <a:solidFill>
                  <a:schemeClr val="dk1"/>
                </a:solidFill>
              </a:rPr>
              <a:t>: Tell students that if they are visiting the coast, the earthquake could be followed by a tsunami, which is a large wave caused by the earthquake. If they are on the coast when they feel shaking or get an alert, they should Drop, Cover and Hold On. When the shaking stops, immediately go inland, to high ground, or follow their school’s specific safety procedures. Tell students that it’s important to wait until they hear it’s safe to return because tsunami waves can continue to arrive for hours or even days after an earthquake. </a:t>
            </a:r>
            <a:endParaRPr/>
          </a:p>
          <a:p>
            <a:pPr marL="522288" lvl="0" indent="-293688" algn="l" rtl="0">
              <a:lnSpc>
                <a:spcPct val="90000"/>
              </a:lnSpc>
              <a:spcBef>
                <a:spcPts val="0"/>
              </a:spcBef>
              <a:spcAft>
                <a:spcPts val="0"/>
              </a:spcAft>
              <a:buSzPts val="1150"/>
              <a:buFont typeface="Arial"/>
              <a:buNone/>
            </a:pPr>
            <a:endParaRPr sz="1200">
              <a:solidFill>
                <a:schemeClr val="dk1"/>
              </a:solidFill>
            </a:endParaRPr>
          </a:p>
          <a:p>
            <a:pPr marL="457200" lvl="0" indent="-361950" algn="l" rtl="0">
              <a:lnSpc>
                <a:spcPct val="90000"/>
              </a:lnSpc>
              <a:spcBef>
                <a:spcPts val="0"/>
              </a:spcBef>
              <a:spcAft>
                <a:spcPts val="0"/>
              </a:spcAft>
              <a:buSzPts val="1150"/>
              <a:buFont typeface="Arial"/>
              <a:buAutoNum type="arabicPeriod" startAt="19"/>
            </a:pPr>
            <a:r>
              <a:rPr lang="en" sz="1200" u="sng">
                <a:solidFill>
                  <a:schemeClr val="dk1"/>
                </a:solidFill>
              </a:rPr>
              <a:t>SLIDE 32</a:t>
            </a:r>
            <a:r>
              <a:rPr lang="en" sz="1200">
                <a:solidFill>
                  <a:schemeClr val="dk1"/>
                </a:solidFill>
              </a:rPr>
              <a:t>: Many earthquakes are followed by smaller earthquakes called aftershocks. Aftershocks can happen for even a few weeks after the main earthquake! Even though aftershocks are smaller than the main earthquake, they can still produce strong shaking and cause damage. Ask students what they should do if they feel shaking or get an alert. Remind students that they should stay alert and Drop, Cover, and Hold On if they feel shaking or get an earthquake early warning alert. </a:t>
            </a:r>
            <a:endParaRPr/>
          </a:p>
          <a:p>
            <a:pPr marL="457200" lvl="0" indent="-288925" algn="l" rtl="0">
              <a:lnSpc>
                <a:spcPct val="90000"/>
              </a:lnSpc>
              <a:spcBef>
                <a:spcPts val="0"/>
              </a:spcBef>
              <a:spcAft>
                <a:spcPts val="0"/>
              </a:spcAft>
              <a:buSzPts val="1150"/>
              <a:buFont typeface="Arial"/>
              <a:buNone/>
            </a:pPr>
            <a:endParaRPr sz="1200">
              <a:solidFill>
                <a:schemeClr val="dk1"/>
              </a:solidFill>
            </a:endParaRPr>
          </a:p>
          <a:p>
            <a:pPr marL="457200" lvl="0" indent="-361950" algn="l" rtl="0">
              <a:lnSpc>
                <a:spcPct val="90000"/>
              </a:lnSpc>
              <a:spcBef>
                <a:spcPts val="0"/>
              </a:spcBef>
              <a:spcAft>
                <a:spcPts val="0"/>
              </a:spcAft>
              <a:buSzPts val="1150"/>
              <a:buFont typeface="Arial"/>
              <a:buAutoNum type="arabicPeriod" startAt="19"/>
            </a:pPr>
            <a:r>
              <a:rPr lang="en" sz="1200" u="sng">
                <a:solidFill>
                  <a:schemeClr val="dk1"/>
                </a:solidFill>
              </a:rPr>
              <a:t>SLIDE 33</a:t>
            </a:r>
            <a:r>
              <a:rPr lang="en" sz="1200">
                <a:solidFill>
                  <a:schemeClr val="dk1"/>
                </a:solidFill>
              </a:rPr>
              <a:t>: </a:t>
            </a:r>
            <a:r>
              <a:rPr lang="en" sz="1200"/>
              <a:t>Ask students to turn and talk to each other about the earthquake drill, how they did, if they have questions, and what they think important things to remember are. After reflecting, remind students of the key takeaways to stay safe during an earthquake, including immediately dropping to your knees, getting under a table/desk if you can and holding on to the table/desk leg, facing away from glass or heavy objects that could fall, covering your head and neck, remaining silent so that you can hear teacher instructions, and holding this position until shaking stops. </a:t>
            </a:r>
            <a:endParaRPr/>
          </a:p>
          <a:p>
            <a:pPr marL="457200" lvl="0" indent="-288925" algn="l" rtl="0">
              <a:lnSpc>
                <a:spcPct val="90000"/>
              </a:lnSpc>
              <a:spcBef>
                <a:spcPts val="0"/>
              </a:spcBef>
              <a:spcAft>
                <a:spcPts val="0"/>
              </a:spcAft>
              <a:buSzPts val="1150"/>
              <a:buFont typeface="Arial"/>
              <a:buNone/>
            </a:pPr>
            <a:endParaRPr sz="1200">
              <a:solidFill>
                <a:schemeClr val="dk1"/>
              </a:solidFill>
            </a:endParaRPr>
          </a:p>
          <a:p>
            <a:pPr marL="457200" lvl="0" indent="-285750" algn="l" rtl="0">
              <a:lnSpc>
                <a:spcPct val="90000"/>
              </a:lnSpc>
              <a:spcBef>
                <a:spcPts val="0"/>
              </a:spcBef>
              <a:spcAft>
                <a:spcPts val="0"/>
              </a:spcAft>
              <a:buSzPts val="1200"/>
              <a:buFont typeface="Arial"/>
              <a:buNone/>
            </a:pPr>
            <a:endParaRPr sz="1200"/>
          </a:p>
          <a:p>
            <a:pPr marL="1371600" lvl="0" indent="0" algn="l" rtl="0">
              <a:lnSpc>
                <a:spcPct val="90000"/>
              </a:lnSpc>
              <a:spcBef>
                <a:spcPts val="0"/>
              </a:spcBef>
              <a:spcAft>
                <a:spcPts val="0"/>
              </a:spcAft>
              <a:buSzPts val="1400"/>
              <a:buNone/>
            </a:pPr>
            <a:endParaRPr sz="1200"/>
          </a:p>
        </p:txBody>
      </p:sp>
      <p:sp>
        <p:nvSpPr>
          <p:cNvPr id="158" name="Google Shape;158;p10"/>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10</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62"/>
        <p:cNvGrpSpPr/>
        <p:nvPr/>
      </p:nvGrpSpPr>
      <p:grpSpPr>
        <a:xfrm>
          <a:off x="0" y="0"/>
          <a:ext cx="0" cy="0"/>
          <a:chOff x="0" y="0"/>
          <a:chExt cx="0" cy="0"/>
        </a:xfrm>
      </p:grpSpPr>
      <p:sp>
        <p:nvSpPr>
          <p:cNvPr id="163" name="Google Shape;163;p11"/>
          <p:cNvSpPr txBox="1">
            <a:spLocks noGrp="1"/>
          </p:cNvSpPr>
          <p:nvPr>
            <p:ph type="title"/>
          </p:nvPr>
        </p:nvSpPr>
        <p:spPr>
          <a:xfrm>
            <a:off x="159300" y="598600"/>
            <a:ext cx="8775300" cy="413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a:solidFill>
                  <a:schemeClr val="dk1"/>
                </a:solidFill>
              </a:rPr>
              <a:t>Teaching Steps – Page 8</a:t>
            </a:r>
            <a:endParaRPr sz="1800" b="1">
              <a:solidFill>
                <a:schemeClr val="dk1"/>
              </a:solidFill>
            </a:endParaRPr>
          </a:p>
        </p:txBody>
      </p:sp>
      <p:sp>
        <p:nvSpPr>
          <p:cNvPr id="164" name="Google Shape;164;p11"/>
          <p:cNvSpPr txBox="1">
            <a:spLocks noGrp="1"/>
          </p:cNvSpPr>
          <p:nvPr>
            <p:ph type="body" idx="1"/>
          </p:nvPr>
        </p:nvSpPr>
        <p:spPr>
          <a:xfrm>
            <a:off x="187178" y="1031488"/>
            <a:ext cx="8923200" cy="3516351"/>
          </a:xfrm>
          <a:prstGeom prst="rect">
            <a:avLst/>
          </a:prstGeom>
          <a:noFill/>
          <a:ln>
            <a:noFill/>
          </a:ln>
        </p:spPr>
        <p:txBody>
          <a:bodyPr spcFirstLastPara="1" wrap="square" lIns="91425" tIns="91425" rIns="91425" bIns="91425" anchor="t" anchorCtr="0">
            <a:noAutofit/>
          </a:bodyPr>
          <a:lstStyle/>
          <a:p>
            <a:pPr marL="457200" lvl="0" indent="-361950" algn="l" rtl="0">
              <a:lnSpc>
                <a:spcPct val="90000"/>
              </a:lnSpc>
              <a:spcBef>
                <a:spcPts val="0"/>
              </a:spcBef>
              <a:spcAft>
                <a:spcPts val="0"/>
              </a:spcAft>
              <a:buSzPts val="1150"/>
              <a:buFont typeface="Arial"/>
              <a:buAutoNum type="arabicPeriod" startAt="23"/>
            </a:pPr>
            <a:r>
              <a:rPr lang="en" sz="1200" u="sng">
                <a:solidFill>
                  <a:schemeClr val="dk1"/>
                </a:solidFill>
              </a:rPr>
              <a:t>SLIDE 34</a:t>
            </a:r>
            <a:r>
              <a:rPr lang="en" sz="1200">
                <a:solidFill>
                  <a:schemeClr val="dk1"/>
                </a:solidFill>
              </a:rPr>
              <a:t>: </a:t>
            </a:r>
            <a:r>
              <a:rPr lang="en" sz="1200"/>
              <a:t>Sometimes drills can be scary, because we don't know what to do or what is happening around us. During these lessons you will practice the drill many times. After practicing, you should feel more confident and hopefully less scared or nervous. </a:t>
            </a:r>
            <a:endParaRPr/>
          </a:p>
          <a:p>
            <a:pPr marL="457200" lvl="0" indent="-288925" algn="l" rtl="0">
              <a:lnSpc>
                <a:spcPct val="90000"/>
              </a:lnSpc>
              <a:spcBef>
                <a:spcPts val="0"/>
              </a:spcBef>
              <a:spcAft>
                <a:spcPts val="0"/>
              </a:spcAft>
              <a:buSzPts val="1150"/>
              <a:buFont typeface="Arial"/>
              <a:buNone/>
            </a:pPr>
            <a:endParaRPr sz="1150">
              <a:solidFill>
                <a:schemeClr val="dk1"/>
              </a:solidFill>
            </a:endParaRPr>
          </a:p>
          <a:p>
            <a:pPr marL="457200" lvl="0" indent="-361950" algn="l" rtl="0">
              <a:lnSpc>
                <a:spcPct val="90000"/>
              </a:lnSpc>
              <a:spcBef>
                <a:spcPts val="0"/>
              </a:spcBef>
              <a:spcAft>
                <a:spcPts val="0"/>
              </a:spcAft>
              <a:buSzPts val="1200"/>
              <a:buFont typeface="Arial"/>
              <a:buAutoNum type="arabicPeriod" startAt="23"/>
            </a:pPr>
            <a:r>
              <a:rPr lang="en" sz="1200" u="sng"/>
              <a:t>SLIDE 35</a:t>
            </a:r>
            <a:r>
              <a:rPr lang="en" sz="1200"/>
              <a:t>: Ask students if</a:t>
            </a:r>
            <a:r>
              <a:rPr lang="en" sz="1200">
                <a:solidFill>
                  <a:schemeClr val="dk1"/>
                </a:solidFill>
              </a:rPr>
              <a:t> their feelings have changed now that they’ve learned about earthquakes and how to protect themselves. Ask students to turn and talk to a peer about whether their feelings have changed and why. </a:t>
            </a:r>
            <a:endParaRPr sz="1200"/>
          </a:p>
          <a:p>
            <a:pPr marL="457200" lvl="0" indent="-285750" algn="l" rtl="0">
              <a:lnSpc>
                <a:spcPct val="90000"/>
              </a:lnSpc>
              <a:spcBef>
                <a:spcPts val="0"/>
              </a:spcBef>
              <a:spcAft>
                <a:spcPts val="0"/>
              </a:spcAft>
              <a:buSzPts val="1200"/>
              <a:buFont typeface="Arial"/>
              <a:buNone/>
            </a:pPr>
            <a:endParaRPr sz="1200" u="sng"/>
          </a:p>
          <a:p>
            <a:pPr marL="457200" lvl="0" indent="-285750" algn="l" rtl="0">
              <a:lnSpc>
                <a:spcPct val="90000"/>
              </a:lnSpc>
              <a:spcBef>
                <a:spcPts val="0"/>
              </a:spcBef>
              <a:spcAft>
                <a:spcPts val="0"/>
              </a:spcAft>
              <a:buSzPts val="1200"/>
              <a:buFont typeface="Arial"/>
              <a:buNone/>
            </a:pPr>
            <a:endParaRPr sz="1200" u="sng"/>
          </a:p>
          <a:p>
            <a:pPr marL="457200" lvl="0" indent="-361950" algn="l" rtl="0">
              <a:lnSpc>
                <a:spcPct val="90000"/>
              </a:lnSpc>
              <a:spcBef>
                <a:spcPts val="0"/>
              </a:spcBef>
              <a:spcAft>
                <a:spcPts val="0"/>
              </a:spcAft>
              <a:buSzPts val="1200"/>
              <a:buFont typeface="Arial"/>
              <a:buAutoNum type="arabicPeriod" startAt="23"/>
            </a:pPr>
            <a:r>
              <a:rPr lang="en" sz="1200" u="sng"/>
              <a:t>SLIDE 36</a:t>
            </a:r>
            <a:r>
              <a:rPr lang="en" sz="1200"/>
              <a:t>: Tell students they can help the people in their families prepare for an emergency. Help them figure out how much water they need. Show members of your family how to Drop, Cover and Hold On if there’s ground shaking or they get an alert. Encourage students to share their student sheets with the members of their families.</a:t>
            </a:r>
            <a:endParaRPr sz="1200">
              <a:solidFill>
                <a:schemeClr val="dk1"/>
              </a:solidFill>
            </a:endParaRPr>
          </a:p>
          <a:p>
            <a:pPr marL="457200" lvl="0" indent="-285750" algn="l" rtl="0">
              <a:lnSpc>
                <a:spcPct val="90000"/>
              </a:lnSpc>
              <a:spcBef>
                <a:spcPts val="0"/>
              </a:spcBef>
              <a:spcAft>
                <a:spcPts val="0"/>
              </a:spcAft>
              <a:buSzPts val="1200"/>
              <a:buFont typeface="Arial"/>
              <a:buNone/>
            </a:pPr>
            <a:endParaRPr sz="1200">
              <a:solidFill>
                <a:schemeClr val="dk1"/>
              </a:solidFill>
            </a:endParaRPr>
          </a:p>
          <a:p>
            <a:pPr marL="457200" lvl="0" indent="-361950" algn="l" rtl="0">
              <a:lnSpc>
                <a:spcPct val="90000"/>
              </a:lnSpc>
              <a:spcBef>
                <a:spcPts val="0"/>
              </a:spcBef>
              <a:spcAft>
                <a:spcPts val="0"/>
              </a:spcAft>
              <a:buSzPts val="1200"/>
              <a:buFont typeface="Arial"/>
              <a:buAutoNum type="arabicPeriod" startAt="23"/>
            </a:pPr>
            <a:r>
              <a:rPr lang="en" sz="1200" u="sng"/>
              <a:t>SLIDE 37</a:t>
            </a:r>
            <a:r>
              <a:rPr lang="en" sz="1200"/>
              <a:t>: Ask students how their conversations with their families went. Did their family members know that Drop, Cover, and Hold On are the correct protective actions? Did they talk about an emergency plan? Did they discuss how much water they may need in an emergency, and where to store it? </a:t>
            </a:r>
            <a:endParaRPr/>
          </a:p>
          <a:p>
            <a:pPr marL="457200" lvl="0" indent="-285750" algn="l" rtl="0">
              <a:lnSpc>
                <a:spcPct val="90000"/>
              </a:lnSpc>
              <a:spcBef>
                <a:spcPts val="0"/>
              </a:spcBef>
              <a:spcAft>
                <a:spcPts val="0"/>
              </a:spcAft>
              <a:buSzPts val="1200"/>
              <a:buFont typeface="Arial"/>
              <a:buNone/>
            </a:pPr>
            <a:endParaRPr sz="1200"/>
          </a:p>
          <a:p>
            <a:pPr marL="457200" lvl="0" indent="-361950" algn="l" rtl="0">
              <a:lnSpc>
                <a:spcPct val="90000"/>
              </a:lnSpc>
              <a:spcBef>
                <a:spcPts val="0"/>
              </a:spcBef>
              <a:spcAft>
                <a:spcPts val="0"/>
              </a:spcAft>
              <a:buSzPts val="1200"/>
              <a:buFont typeface="Arial"/>
              <a:buAutoNum type="arabicPeriod" startAt="23"/>
            </a:pPr>
            <a:r>
              <a:rPr lang="en" sz="1200" u="sng"/>
              <a:t>SLIDE 38</a:t>
            </a:r>
            <a:r>
              <a:rPr lang="en" sz="1200"/>
              <a:t>: OPTIONAL - Please complete the ShakeAlert Ready Great ShakeOut Lesson Feedback Form. </a:t>
            </a:r>
            <a:endParaRPr/>
          </a:p>
          <a:p>
            <a:pPr marL="344488" lvl="0" indent="-277813" algn="l" rtl="0">
              <a:lnSpc>
                <a:spcPct val="90000"/>
              </a:lnSpc>
              <a:spcBef>
                <a:spcPts val="0"/>
              </a:spcBef>
              <a:spcAft>
                <a:spcPts val="0"/>
              </a:spcAft>
              <a:buSzPts val="1050"/>
              <a:buFont typeface="Arial"/>
              <a:buNone/>
            </a:pPr>
            <a:endParaRPr sz="1200"/>
          </a:p>
          <a:p>
            <a:pPr marL="0" lvl="0" indent="0" algn="l" rtl="0">
              <a:lnSpc>
                <a:spcPct val="90000"/>
              </a:lnSpc>
              <a:spcBef>
                <a:spcPts val="0"/>
              </a:spcBef>
              <a:spcAft>
                <a:spcPts val="0"/>
              </a:spcAft>
              <a:buSzPts val="1050"/>
              <a:buNone/>
            </a:pPr>
            <a:r>
              <a:rPr lang="en" sz="1400" b="1">
                <a:solidFill>
                  <a:schemeClr val="accent1"/>
                </a:solidFill>
              </a:rPr>
              <a:t>NOTE:</a:t>
            </a:r>
            <a:r>
              <a:rPr lang="en" sz="1200">
                <a:latin typeface="Arial"/>
                <a:ea typeface="Arial"/>
                <a:cs typeface="Arial"/>
                <a:sym typeface="Arial"/>
              </a:rPr>
              <a:t> Please see the green slides at the end of this deck for information on earthquakes and how earthquake early warning works</a:t>
            </a:r>
            <a:endParaRPr sz="1200">
              <a:solidFill>
                <a:schemeClr val="dk1"/>
              </a:solidFill>
            </a:endParaRPr>
          </a:p>
          <a:p>
            <a:pPr marL="457200" lvl="0" indent="-285750" algn="l" rtl="0">
              <a:lnSpc>
                <a:spcPct val="90000"/>
              </a:lnSpc>
              <a:spcBef>
                <a:spcPts val="0"/>
              </a:spcBef>
              <a:spcAft>
                <a:spcPts val="0"/>
              </a:spcAft>
              <a:buSzPts val="1200"/>
              <a:buFont typeface="Arial"/>
              <a:buNone/>
            </a:pPr>
            <a:endParaRPr sz="1200">
              <a:solidFill>
                <a:schemeClr val="dk1"/>
              </a:solidFill>
            </a:endParaRPr>
          </a:p>
          <a:p>
            <a:pPr marL="1371600" lvl="0" indent="0" algn="l" rtl="0">
              <a:lnSpc>
                <a:spcPct val="90000"/>
              </a:lnSpc>
              <a:spcBef>
                <a:spcPts val="0"/>
              </a:spcBef>
              <a:spcAft>
                <a:spcPts val="0"/>
              </a:spcAft>
              <a:buSzPts val="1400"/>
              <a:buNone/>
            </a:pPr>
            <a:endParaRPr sz="1200"/>
          </a:p>
        </p:txBody>
      </p:sp>
      <p:sp>
        <p:nvSpPr>
          <p:cNvPr id="165" name="Google Shape;165;p11"/>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11</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2"/>
          <p:cNvSpPr txBox="1"/>
          <p:nvPr/>
        </p:nvSpPr>
        <p:spPr>
          <a:xfrm>
            <a:off x="308283" y="701400"/>
            <a:ext cx="4366353" cy="37407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accent1"/>
              </a:buClr>
              <a:buSzPts val="2600"/>
              <a:buFont typeface="Arial"/>
              <a:buNone/>
            </a:pPr>
            <a:r>
              <a:rPr lang="en" sz="2600" b="1" i="0" u="none" strike="noStrike" cap="none">
                <a:solidFill>
                  <a:schemeClr val="accent1"/>
                </a:solidFill>
                <a:latin typeface="Arial"/>
                <a:ea typeface="Arial"/>
                <a:cs typeface="Arial"/>
                <a:sym typeface="Arial"/>
              </a:rPr>
              <a:t>Learning </a:t>
            </a:r>
            <a:r>
              <a:rPr lang="en" sz="2600" b="1">
                <a:solidFill>
                  <a:schemeClr val="accent1"/>
                </a:solidFill>
              </a:rPr>
              <a:t>Objectives</a:t>
            </a:r>
            <a:endParaRPr sz="2600" b="1">
              <a:solidFill>
                <a:schemeClr val="accent1"/>
              </a:solidFill>
            </a:endParaRPr>
          </a:p>
          <a:p>
            <a:pPr marL="0" marR="0" lvl="0" indent="0" algn="l" rtl="0">
              <a:spcBef>
                <a:spcPts val="0"/>
              </a:spcBef>
              <a:spcAft>
                <a:spcPts val="0"/>
              </a:spcAft>
              <a:buClr>
                <a:schemeClr val="accent1"/>
              </a:buClr>
              <a:buSzPts val="2600"/>
              <a:buFont typeface="Arial"/>
              <a:buNone/>
            </a:pPr>
            <a:endParaRPr sz="2600" b="1">
              <a:solidFill>
                <a:schemeClr val="accent1"/>
              </a:solidFill>
            </a:endParaRPr>
          </a:p>
          <a:p>
            <a:pPr marL="287338" marR="0" lvl="0" indent="-192088" algn="l" rtl="0">
              <a:spcBef>
                <a:spcPts val="600"/>
              </a:spcBef>
              <a:spcAft>
                <a:spcPts val="0"/>
              </a:spcAft>
              <a:buClr>
                <a:schemeClr val="accent1"/>
              </a:buClr>
              <a:buSzPts val="2100"/>
              <a:buFont typeface="Arial"/>
              <a:buChar char="•"/>
            </a:pPr>
            <a:r>
              <a:rPr lang="en" sz="2100" b="0" i="0" u="none" strike="noStrike" cap="none">
                <a:solidFill>
                  <a:schemeClr val="dk2"/>
                </a:solidFill>
                <a:latin typeface="Arial"/>
                <a:ea typeface="Arial"/>
                <a:cs typeface="Arial"/>
                <a:sym typeface="Arial"/>
              </a:rPr>
              <a:t>I can </a:t>
            </a:r>
            <a:r>
              <a:rPr lang="en" sz="2100" b="1" i="0" u="none" strike="noStrike" cap="none">
                <a:solidFill>
                  <a:schemeClr val="dk2"/>
                </a:solidFill>
                <a:latin typeface="Arial"/>
                <a:ea typeface="Arial"/>
                <a:cs typeface="Arial"/>
                <a:sym typeface="Arial"/>
              </a:rPr>
              <a:t>Drop</a:t>
            </a:r>
            <a:r>
              <a:rPr lang="en" sz="2100" b="0" i="0" u="none" strike="noStrike" cap="none">
                <a:solidFill>
                  <a:schemeClr val="dk2"/>
                </a:solidFill>
                <a:latin typeface="Arial"/>
                <a:ea typeface="Arial"/>
                <a:cs typeface="Arial"/>
                <a:sym typeface="Arial"/>
              </a:rPr>
              <a:t>, </a:t>
            </a:r>
            <a:r>
              <a:rPr lang="en" sz="2100" b="1" i="0" u="none" strike="noStrike" cap="none">
                <a:solidFill>
                  <a:schemeClr val="dk2"/>
                </a:solidFill>
                <a:latin typeface="Arial"/>
                <a:ea typeface="Arial"/>
                <a:cs typeface="Arial"/>
                <a:sym typeface="Arial"/>
              </a:rPr>
              <a:t>Cover</a:t>
            </a:r>
            <a:r>
              <a:rPr lang="en" sz="2100" b="0" i="0" u="none" strike="noStrike" cap="none">
                <a:solidFill>
                  <a:schemeClr val="dk2"/>
                </a:solidFill>
                <a:latin typeface="Arial"/>
                <a:ea typeface="Arial"/>
                <a:cs typeface="Arial"/>
                <a:sym typeface="Arial"/>
              </a:rPr>
              <a:t>, and </a:t>
            </a:r>
            <a:r>
              <a:rPr lang="en" sz="2100" b="1" i="0" u="none" strike="noStrike" cap="none">
                <a:solidFill>
                  <a:schemeClr val="dk2"/>
                </a:solidFill>
                <a:latin typeface="Arial"/>
                <a:ea typeface="Arial"/>
                <a:cs typeface="Arial"/>
                <a:sym typeface="Arial"/>
              </a:rPr>
              <a:t>Hold On </a:t>
            </a:r>
            <a:r>
              <a:rPr lang="en" sz="2100" b="0" i="0" u="none" strike="noStrike" cap="none">
                <a:solidFill>
                  <a:schemeClr val="dk2"/>
                </a:solidFill>
                <a:latin typeface="Arial"/>
                <a:ea typeface="Arial"/>
                <a:cs typeface="Arial"/>
                <a:sym typeface="Arial"/>
              </a:rPr>
              <a:t>if there’s ground shaking or I get an alert.  </a:t>
            </a:r>
            <a:endParaRPr sz="1800" b="0" i="0" u="none" strike="noStrike" cap="none">
              <a:solidFill>
                <a:schemeClr val="dk1"/>
              </a:solidFill>
              <a:latin typeface="Arial"/>
              <a:ea typeface="Arial"/>
              <a:cs typeface="Arial"/>
              <a:sym typeface="Arial"/>
            </a:endParaRPr>
          </a:p>
          <a:p>
            <a:pPr marL="95250" marR="0" lvl="0" indent="0" algn="l" rtl="0">
              <a:spcBef>
                <a:spcPts val="600"/>
              </a:spcBef>
              <a:spcAft>
                <a:spcPts val="0"/>
              </a:spcAft>
              <a:buClr>
                <a:schemeClr val="dk1"/>
              </a:buClr>
              <a:buSzPts val="2100"/>
              <a:buFont typeface="Arial"/>
              <a:buNone/>
            </a:pPr>
            <a:endParaRPr sz="2100" b="0" i="0" u="none" strike="noStrike" cap="none">
              <a:solidFill>
                <a:schemeClr val="dk2"/>
              </a:solidFill>
              <a:latin typeface="Arial"/>
              <a:ea typeface="Arial"/>
              <a:cs typeface="Arial"/>
              <a:sym typeface="Arial"/>
            </a:endParaRPr>
          </a:p>
          <a:p>
            <a:pPr marL="287020" marR="0" lvl="0" indent="-191770" algn="l" rtl="0">
              <a:spcBef>
                <a:spcPts val="600"/>
              </a:spcBef>
              <a:spcAft>
                <a:spcPts val="600"/>
              </a:spcAft>
              <a:buClr>
                <a:schemeClr val="accent1"/>
              </a:buClr>
              <a:buSzPts val="2100"/>
              <a:buFont typeface="Arial"/>
              <a:buChar char="•"/>
            </a:pPr>
            <a:r>
              <a:rPr lang="en" sz="2100" b="0" i="0" u="none" strike="noStrike" cap="none">
                <a:solidFill>
                  <a:schemeClr val="dk2"/>
                </a:solidFill>
                <a:latin typeface="Arial"/>
                <a:ea typeface="Arial"/>
                <a:cs typeface="Arial"/>
                <a:sym typeface="Arial"/>
              </a:rPr>
              <a:t>I can estimate and calculate how much water my family needs to stay safe after an emergency, such as an earthquake.</a:t>
            </a:r>
            <a:endParaRPr sz="2100" b="0" i="0" u="none" strike="noStrike" cap="none">
              <a:solidFill>
                <a:schemeClr val="dk2"/>
              </a:solidFill>
              <a:latin typeface="Arial"/>
              <a:ea typeface="Arial"/>
              <a:cs typeface="Arial"/>
              <a:sym typeface="Arial"/>
            </a:endParaRPr>
          </a:p>
        </p:txBody>
      </p:sp>
      <p:sp>
        <p:nvSpPr>
          <p:cNvPr id="171" name="Google Shape;171;p12"/>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12</a:t>
            </a:fld>
            <a:endParaRPr sz="900" b="0" i="0" u="none" strike="noStrike" cap="none">
              <a:solidFill>
                <a:schemeClr val="dk1"/>
              </a:solidFill>
              <a:latin typeface="Arial"/>
              <a:ea typeface="Arial"/>
              <a:cs typeface="Arial"/>
              <a:sym typeface="Arial"/>
            </a:endParaRPr>
          </a:p>
        </p:txBody>
      </p:sp>
      <p:pic>
        <p:nvPicPr>
          <p:cNvPr id="172" name="Google Shape;172;p12"/>
          <p:cNvPicPr preferRelativeResize="0"/>
          <p:nvPr/>
        </p:nvPicPr>
        <p:blipFill rotWithShape="1">
          <a:blip r:embed="rId3">
            <a:alphaModFix/>
          </a:blip>
          <a:srcRect/>
          <a:stretch/>
        </p:blipFill>
        <p:spPr>
          <a:xfrm>
            <a:off x="5546362" y="542137"/>
            <a:ext cx="3061511" cy="3899963"/>
          </a:xfrm>
          <a:prstGeom prst="roundRect">
            <a:avLst>
              <a:gd name="adj" fmla="val 4842"/>
            </a:avLst>
          </a:prstGeom>
          <a:solidFill>
            <a:srgbClr val="ECECEC"/>
          </a:solidFill>
          <a:ln>
            <a:noFill/>
          </a:ln>
        </p:spPr>
      </p:pic>
      <p:sp>
        <p:nvSpPr>
          <p:cNvPr id="173" name="Google Shape;173;p12"/>
          <p:cNvSpPr txBox="1"/>
          <p:nvPr/>
        </p:nvSpPr>
        <p:spPr>
          <a:xfrm>
            <a:off x="6050559" y="4493641"/>
            <a:ext cx="2072081"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of FEMA</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3"/>
          <p:cNvSpPr txBox="1"/>
          <p:nvPr/>
        </p:nvSpPr>
        <p:spPr>
          <a:xfrm>
            <a:off x="234785" y="835072"/>
            <a:ext cx="2780892"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800"/>
              <a:buFont typeface="Arial"/>
              <a:buNone/>
            </a:pPr>
            <a:r>
              <a:rPr lang="en" sz="1800" b="1" i="0" u="none" strike="noStrike" cap="none">
                <a:solidFill>
                  <a:schemeClr val="accent1"/>
                </a:solidFill>
                <a:latin typeface="Arial"/>
                <a:ea typeface="Arial"/>
                <a:cs typeface="Arial"/>
                <a:sym typeface="Arial"/>
              </a:rPr>
              <a:t>What other safety drills have we had at school?</a:t>
            </a:r>
            <a:endParaRPr sz="1800" b="0" i="0" u="none" strike="noStrike" cap="none">
              <a:solidFill>
                <a:schemeClr val="dk1"/>
              </a:solidFill>
              <a:latin typeface="Arial"/>
              <a:ea typeface="Arial"/>
              <a:cs typeface="Arial"/>
              <a:sym typeface="Arial"/>
            </a:endParaRPr>
          </a:p>
        </p:txBody>
      </p:sp>
      <p:sp>
        <p:nvSpPr>
          <p:cNvPr id="179" name="Google Shape;179;p13"/>
          <p:cNvSpPr/>
          <p:nvPr/>
        </p:nvSpPr>
        <p:spPr>
          <a:xfrm>
            <a:off x="192033" y="725808"/>
            <a:ext cx="2866397" cy="2606040"/>
          </a:xfrm>
          <a:prstGeom prst="roundRect">
            <a:avLst>
              <a:gd name="adj" fmla="val 6054"/>
            </a:avLst>
          </a:prstGeom>
          <a:noFill/>
          <a:ln w="19050" cap="flat" cmpd="sng">
            <a:solidFill>
              <a:srgbClr val="D0D0D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1" i="0" u="none" strike="noStrike" cap="none">
              <a:solidFill>
                <a:schemeClr val="lt1"/>
              </a:solidFill>
              <a:latin typeface="Arial"/>
              <a:ea typeface="Arial"/>
              <a:cs typeface="Arial"/>
              <a:sym typeface="Arial"/>
            </a:endParaRPr>
          </a:p>
        </p:txBody>
      </p:sp>
      <p:sp>
        <p:nvSpPr>
          <p:cNvPr id="180" name="Google Shape;180;p13"/>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13</a:t>
            </a:fld>
            <a:endParaRPr sz="900" b="0" i="0" u="none" strike="noStrike" cap="none">
              <a:solidFill>
                <a:schemeClr val="dk1"/>
              </a:solidFill>
              <a:latin typeface="Arial"/>
              <a:ea typeface="Arial"/>
              <a:cs typeface="Arial"/>
              <a:sym typeface="Arial"/>
            </a:endParaRPr>
          </a:p>
        </p:txBody>
      </p:sp>
      <p:pic>
        <p:nvPicPr>
          <p:cNvPr id="181" name="Google Shape;181;p13"/>
          <p:cNvPicPr preferRelativeResize="0"/>
          <p:nvPr/>
        </p:nvPicPr>
        <p:blipFill rotWithShape="1">
          <a:blip r:embed="rId3">
            <a:alphaModFix/>
          </a:blip>
          <a:srcRect t="10894" b="8578"/>
          <a:stretch/>
        </p:blipFill>
        <p:spPr>
          <a:xfrm>
            <a:off x="749931" y="1604852"/>
            <a:ext cx="1750595" cy="1409735"/>
          </a:xfrm>
          <a:prstGeom prst="roundRect">
            <a:avLst>
              <a:gd name="adj" fmla="val 8594"/>
            </a:avLst>
          </a:prstGeom>
          <a:solidFill>
            <a:srgbClr val="ECECEC"/>
          </a:solidFill>
          <a:ln>
            <a:noFill/>
          </a:ln>
        </p:spPr>
      </p:pic>
      <p:sp>
        <p:nvSpPr>
          <p:cNvPr id="182" name="Google Shape;182;p13"/>
          <p:cNvSpPr txBox="1"/>
          <p:nvPr/>
        </p:nvSpPr>
        <p:spPr>
          <a:xfrm>
            <a:off x="788048" y="3078404"/>
            <a:ext cx="167436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created with A.I.</a:t>
            </a:r>
            <a:endParaRPr/>
          </a:p>
        </p:txBody>
      </p:sp>
      <p:grpSp>
        <p:nvGrpSpPr>
          <p:cNvPr id="183" name="Google Shape;183;p13"/>
          <p:cNvGrpSpPr/>
          <p:nvPr/>
        </p:nvGrpSpPr>
        <p:grpSpPr>
          <a:xfrm>
            <a:off x="3163885" y="1268730"/>
            <a:ext cx="2871216" cy="2606040"/>
            <a:chOff x="3163885" y="1141025"/>
            <a:chExt cx="2871216" cy="2606040"/>
          </a:xfrm>
        </p:grpSpPr>
        <p:grpSp>
          <p:nvGrpSpPr>
            <p:cNvPr id="184" name="Google Shape;184;p13"/>
            <p:cNvGrpSpPr/>
            <p:nvPr/>
          </p:nvGrpSpPr>
          <p:grpSpPr>
            <a:xfrm>
              <a:off x="3163885" y="1141025"/>
              <a:ext cx="2871216" cy="2606040"/>
              <a:chOff x="3163885" y="1141025"/>
              <a:chExt cx="2871216" cy="2606040"/>
            </a:xfrm>
          </p:grpSpPr>
          <p:sp>
            <p:nvSpPr>
              <p:cNvPr id="185" name="Google Shape;185;p13"/>
              <p:cNvSpPr/>
              <p:nvPr/>
            </p:nvSpPr>
            <p:spPr>
              <a:xfrm>
                <a:off x="3163885" y="1141025"/>
                <a:ext cx="2871216" cy="2606040"/>
              </a:xfrm>
              <a:prstGeom prst="roundRect">
                <a:avLst>
                  <a:gd name="adj" fmla="val 6054"/>
                </a:avLst>
              </a:prstGeom>
              <a:noFill/>
              <a:ln w="19050" cap="flat" cmpd="sng">
                <a:solidFill>
                  <a:srgbClr val="D0D0D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1" i="0" u="none" strike="noStrike" cap="none">
                  <a:solidFill>
                    <a:schemeClr val="lt1"/>
                  </a:solidFill>
                  <a:latin typeface="Arial"/>
                  <a:ea typeface="Arial"/>
                  <a:cs typeface="Arial"/>
                  <a:sym typeface="Arial"/>
                </a:endParaRPr>
              </a:p>
            </p:txBody>
          </p:sp>
          <p:sp>
            <p:nvSpPr>
              <p:cNvPr id="186" name="Google Shape;186;p13"/>
              <p:cNvSpPr txBox="1"/>
              <p:nvPr/>
            </p:nvSpPr>
            <p:spPr>
              <a:xfrm>
                <a:off x="3324448" y="1281687"/>
                <a:ext cx="255009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006F41"/>
                  </a:buClr>
                  <a:buSzPts val="1800"/>
                  <a:buFont typeface="Arial"/>
                  <a:buNone/>
                </a:pPr>
                <a:r>
                  <a:rPr lang="en" sz="1800" b="1" i="0" u="none" strike="noStrike" cap="none" dirty="0">
                    <a:solidFill>
                      <a:srgbClr val="006F41"/>
                    </a:solidFill>
                    <a:latin typeface="Arial"/>
                    <a:ea typeface="Arial"/>
                    <a:cs typeface="Arial"/>
                    <a:sym typeface="Arial"/>
                  </a:rPr>
                  <a:t>What is the purpose of drills in schools?</a:t>
                </a:r>
                <a:endParaRPr sz="1800" b="1" i="0" u="none" strike="noStrike" cap="none" dirty="0">
                  <a:solidFill>
                    <a:schemeClr val="accent1"/>
                  </a:solidFill>
                  <a:latin typeface="Arial"/>
                  <a:ea typeface="Arial"/>
                  <a:cs typeface="Arial"/>
                  <a:sym typeface="Arial"/>
                </a:endParaRPr>
              </a:p>
            </p:txBody>
          </p:sp>
          <p:pic>
            <p:nvPicPr>
              <p:cNvPr id="187" name="Google Shape;187;p13"/>
              <p:cNvPicPr preferRelativeResize="0"/>
              <p:nvPr/>
            </p:nvPicPr>
            <p:blipFill rotWithShape="1">
              <a:blip r:embed="rId4">
                <a:alphaModFix/>
              </a:blip>
              <a:srcRect t="3306"/>
              <a:stretch/>
            </p:blipFill>
            <p:spPr>
              <a:xfrm>
                <a:off x="3617804" y="2068680"/>
                <a:ext cx="1963377" cy="1321643"/>
              </a:xfrm>
              <a:prstGeom prst="roundRect">
                <a:avLst>
                  <a:gd name="adj" fmla="val 8594"/>
                </a:avLst>
              </a:prstGeom>
              <a:solidFill>
                <a:srgbClr val="ECECEC"/>
              </a:solidFill>
              <a:ln>
                <a:noFill/>
              </a:ln>
            </p:spPr>
          </p:pic>
        </p:grpSp>
        <p:sp>
          <p:nvSpPr>
            <p:cNvPr id="188" name="Google Shape;188;p13"/>
            <p:cNvSpPr txBox="1"/>
            <p:nvPr/>
          </p:nvSpPr>
          <p:spPr>
            <a:xfrm>
              <a:off x="3389152" y="3431734"/>
              <a:ext cx="2374085"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of The Hero in You Foundation</a:t>
              </a:r>
              <a:endParaRPr/>
            </a:p>
          </p:txBody>
        </p:sp>
      </p:grpSp>
      <p:grpSp>
        <p:nvGrpSpPr>
          <p:cNvPr id="6" name="Group 5">
            <a:extLst>
              <a:ext uri="{FF2B5EF4-FFF2-40B4-BE49-F238E27FC236}">
                <a16:creationId xmlns:a16="http://schemas.microsoft.com/office/drawing/2014/main" id="{CC42D3CF-BAE0-F5F3-32F3-F6AE11F2554A}"/>
              </a:ext>
            </a:extLst>
          </p:cNvPr>
          <p:cNvGrpSpPr/>
          <p:nvPr/>
        </p:nvGrpSpPr>
        <p:grpSpPr>
          <a:xfrm>
            <a:off x="6140557" y="1706669"/>
            <a:ext cx="2871216" cy="2890498"/>
            <a:chOff x="6140557" y="1706669"/>
            <a:chExt cx="2871216" cy="2890498"/>
          </a:xfrm>
        </p:grpSpPr>
        <p:sp>
          <p:nvSpPr>
            <p:cNvPr id="191" name="Google Shape;191;p13"/>
            <p:cNvSpPr txBox="1"/>
            <p:nvPr/>
          </p:nvSpPr>
          <p:spPr>
            <a:xfrm>
              <a:off x="6140557" y="1817452"/>
              <a:ext cx="2859962" cy="923289"/>
            </a:xfrm>
            <a:prstGeom prst="rect">
              <a:avLst/>
            </a:prstGeom>
            <a:noFill/>
            <a:ln>
              <a:noFill/>
            </a:ln>
          </p:spPr>
          <p:txBody>
            <a:bodyPr spcFirstLastPara="1" wrap="square" lIns="91425" tIns="45700" rIns="91425" bIns="45700" anchor="t" anchorCtr="0">
              <a:spAutoFit/>
            </a:bodyPr>
            <a:lstStyle/>
            <a:p>
              <a:pPr lvl="0" algn="ctr">
                <a:buClr>
                  <a:schemeClr val="accent1"/>
                </a:buClr>
                <a:buSzPts val="1800"/>
              </a:pPr>
              <a:r>
                <a:rPr lang="en-US" sz="1800" b="1" dirty="0">
                  <a:solidFill>
                    <a:srgbClr val="006F41"/>
                  </a:solidFill>
                </a:rPr>
                <a:t>We can stay safe at school during earthquakes.</a:t>
              </a:r>
              <a:endParaRPr sz="1800" b="1" dirty="0">
                <a:solidFill>
                  <a:srgbClr val="006F41"/>
                </a:solidFill>
              </a:endParaRPr>
            </a:p>
          </p:txBody>
        </p:sp>
        <p:sp>
          <p:nvSpPr>
            <p:cNvPr id="192" name="Google Shape;192;p13"/>
            <p:cNvSpPr/>
            <p:nvPr/>
          </p:nvSpPr>
          <p:spPr>
            <a:xfrm>
              <a:off x="6140557" y="1706669"/>
              <a:ext cx="2871216" cy="2890498"/>
            </a:xfrm>
            <a:prstGeom prst="roundRect">
              <a:avLst>
                <a:gd name="adj" fmla="val 6054"/>
              </a:avLst>
            </a:prstGeom>
            <a:noFill/>
            <a:ln w="19050" cap="flat" cmpd="sng">
              <a:solidFill>
                <a:srgbClr val="D0D0D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1" i="0" u="none" strike="noStrike" cap="none">
                <a:solidFill>
                  <a:schemeClr val="lt1"/>
                </a:solidFill>
                <a:latin typeface="Arial"/>
                <a:ea typeface="Arial"/>
                <a:cs typeface="Arial"/>
                <a:sym typeface="Arial"/>
              </a:endParaRPr>
            </a:p>
          </p:txBody>
        </p:sp>
        <p:sp>
          <p:nvSpPr>
            <p:cNvPr id="193" name="Google Shape;193;p13"/>
            <p:cNvSpPr txBox="1"/>
            <p:nvPr/>
          </p:nvSpPr>
          <p:spPr>
            <a:xfrm>
              <a:off x="6733358" y="4354073"/>
              <a:ext cx="167436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of USGS</a:t>
              </a:r>
              <a:endParaRPr/>
            </a:p>
          </p:txBody>
        </p:sp>
        <p:pic>
          <p:nvPicPr>
            <p:cNvPr id="3" name="Picture 2">
              <a:extLst>
                <a:ext uri="{FF2B5EF4-FFF2-40B4-BE49-F238E27FC236}">
                  <a16:creationId xmlns:a16="http://schemas.microsoft.com/office/drawing/2014/main" id="{51F1082C-175C-F6E2-17B2-DBAB6AAFC118}"/>
                </a:ext>
              </a:extLst>
            </p:cNvPr>
            <p:cNvPicPr>
              <a:picLocks noChangeAspect="1"/>
            </p:cNvPicPr>
            <p:nvPr/>
          </p:nvPicPr>
          <p:blipFill>
            <a:blip r:embed="rId5"/>
            <a:stretch>
              <a:fillRect/>
            </a:stretch>
          </p:blipFill>
          <p:spPr>
            <a:xfrm>
              <a:off x="6472966" y="2900630"/>
              <a:ext cx="2161747" cy="1340283"/>
            </a:xfrm>
            <a:prstGeom prst="rect">
              <a:avLst/>
            </a:prstGeom>
          </p:spPr>
        </p:pic>
        <p:pic>
          <p:nvPicPr>
            <p:cNvPr id="5" name="Google Shape;256;p19" title="Copy of 04_Public Announcements.png">
              <a:extLst>
                <a:ext uri="{FF2B5EF4-FFF2-40B4-BE49-F238E27FC236}">
                  <a16:creationId xmlns:a16="http://schemas.microsoft.com/office/drawing/2014/main" id="{9D2FD6F0-1673-1998-8CDC-A831471FFD69}"/>
                </a:ext>
              </a:extLst>
            </p:cNvPr>
            <p:cNvPicPr preferRelativeResize="0"/>
            <p:nvPr/>
          </p:nvPicPr>
          <p:blipFill rotWithShape="1">
            <a:blip r:embed="rId6">
              <a:alphaModFix/>
            </a:blip>
            <a:srcRect t="9903"/>
            <a:stretch/>
          </p:blipFill>
          <p:spPr>
            <a:xfrm flipH="1">
              <a:off x="8288592" y="2726335"/>
              <a:ext cx="528537" cy="487713"/>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4"/>
          <p:cNvSpPr txBox="1">
            <a:spLocks noGrp="1"/>
          </p:cNvSpPr>
          <p:nvPr>
            <p:ph type="title" idx="4294967295"/>
          </p:nvPr>
        </p:nvSpPr>
        <p:spPr>
          <a:xfrm>
            <a:off x="304799" y="842963"/>
            <a:ext cx="3462900" cy="27384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accent1"/>
              </a:buClr>
              <a:buSzPts val="990"/>
              <a:buFont typeface="Arial"/>
              <a:buNone/>
            </a:pPr>
            <a:r>
              <a:rPr lang="en" sz="3020" b="1"/>
              <a:t>How do you feel? </a:t>
            </a:r>
            <a:endParaRPr sz="3020" b="1"/>
          </a:p>
          <a:p>
            <a:pPr marL="0" lvl="0" indent="0" algn="l" rtl="0">
              <a:lnSpc>
                <a:spcPct val="90000"/>
              </a:lnSpc>
              <a:spcBef>
                <a:spcPts val="0"/>
              </a:spcBef>
              <a:spcAft>
                <a:spcPts val="0"/>
              </a:spcAft>
              <a:buClr>
                <a:schemeClr val="accent1"/>
              </a:buClr>
              <a:buSzPts val="990"/>
              <a:buFont typeface="Arial"/>
              <a:buNone/>
            </a:pPr>
            <a:endParaRPr sz="2720" i="1"/>
          </a:p>
          <a:p>
            <a:pPr marL="0" lvl="0" indent="0" algn="l" rtl="0">
              <a:lnSpc>
                <a:spcPct val="90000"/>
              </a:lnSpc>
              <a:spcBef>
                <a:spcPts val="0"/>
              </a:spcBef>
              <a:spcAft>
                <a:spcPts val="0"/>
              </a:spcAft>
              <a:buClr>
                <a:schemeClr val="accent1"/>
              </a:buClr>
              <a:buSzPts val="990"/>
              <a:buFont typeface="Arial"/>
              <a:buNone/>
            </a:pPr>
            <a:r>
              <a:rPr lang="en" sz="2720" i="1"/>
              <a:t>Turn and talk to a partner!</a:t>
            </a:r>
            <a:endParaRPr sz="2720" i="1"/>
          </a:p>
          <a:p>
            <a:pPr marL="0" lvl="0" indent="0" algn="l" rtl="0">
              <a:lnSpc>
                <a:spcPct val="90000"/>
              </a:lnSpc>
              <a:spcBef>
                <a:spcPts val="0"/>
              </a:spcBef>
              <a:spcAft>
                <a:spcPts val="0"/>
              </a:spcAft>
              <a:buClr>
                <a:schemeClr val="accent1"/>
              </a:buClr>
              <a:buSzPts val="990"/>
              <a:buFont typeface="Arial"/>
              <a:buNone/>
            </a:pPr>
            <a:endParaRPr sz="2720" i="1"/>
          </a:p>
        </p:txBody>
      </p:sp>
      <p:pic>
        <p:nvPicPr>
          <p:cNvPr id="199" name="Google Shape;199;p14"/>
          <p:cNvPicPr preferRelativeResize="0"/>
          <p:nvPr/>
        </p:nvPicPr>
        <p:blipFill rotWithShape="1">
          <a:blip r:embed="rId3">
            <a:alphaModFix/>
          </a:blip>
          <a:srcRect/>
          <a:stretch/>
        </p:blipFill>
        <p:spPr>
          <a:xfrm>
            <a:off x="3863170" y="601225"/>
            <a:ext cx="5136955" cy="3941050"/>
          </a:xfrm>
          <a:prstGeom prst="roundRect">
            <a:avLst>
              <a:gd name="adj" fmla="val 4842"/>
            </a:avLst>
          </a:prstGeom>
          <a:solidFill>
            <a:srgbClr val="ECECEC"/>
          </a:solidFill>
          <a:ln>
            <a:noFill/>
          </a:ln>
        </p:spPr>
      </p:pic>
      <p:sp>
        <p:nvSpPr>
          <p:cNvPr id="200" name="Google Shape;200;p14"/>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14</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5"/>
          <p:cNvSpPr txBox="1">
            <a:spLocks noGrp="1"/>
          </p:cNvSpPr>
          <p:nvPr>
            <p:ph type="title" idx="4294967295"/>
          </p:nvPr>
        </p:nvSpPr>
        <p:spPr>
          <a:xfrm>
            <a:off x="249430" y="976314"/>
            <a:ext cx="3185920" cy="864062"/>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accent1"/>
              </a:buClr>
              <a:buSzPts val="2200"/>
              <a:buFont typeface="Arial"/>
              <a:buNone/>
            </a:pPr>
            <a:r>
              <a:rPr lang="en" sz="2200">
                <a:solidFill>
                  <a:schemeClr val="dk2"/>
                </a:solidFill>
              </a:rPr>
              <a:t>Have you experienced an earthquake? </a:t>
            </a:r>
            <a:br>
              <a:rPr lang="en" sz="2200">
                <a:solidFill>
                  <a:schemeClr val="dk2"/>
                </a:solidFill>
              </a:rPr>
            </a:br>
            <a:endParaRPr sz="2200">
              <a:solidFill>
                <a:schemeClr val="dk2"/>
              </a:solidFill>
            </a:endParaRPr>
          </a:p>
          <a:p>
            <a:pPr marL="0" lvl="0" indent="0" algn="l" rtl="0">
              <a:lnSpc>
                <a:spcPct val="90000"/>
              </a:lnSpc>
              <a:spcBef>
                <a:spcPts val="0"/>
              </a:spcBef>
              <a:spcAft>
                <a:spcPts val="0"/>
              </a:spcAft>
              <a:buClr>
                <a:schemeClr val="accent1"/>
              </a:buClr>
              <a:buSzPts val="2200"/>
              <a:buFont typeface="Arial"/>
              <a:buNone/>
            </a:pPr>
            <a:endParaRPr sz="2200">
              <a:solidFill>
                <a:schemeClr val="dk2"/>
              </a:solidFill>
            </a:endParaRPr>
          </a:p>
          <a:p>
            <a:pPr marL="0" lvl="0" indent="0" algn="l" rtl="0">
              <a:lnSpc>
                <a:spcPct val="90000"/>
              </a:lnSpc>
              <a:spcBef>
                <a:spcPts val="0"/>
              </a:spcBef>
              <a:spcAft>
                <a:spcPts val="0"/>
              </a:spcAft>
              <a:buClr>
                <a:schemeClr val="dk1"/>
              </a:buClr>
              <a:buSzPts val="1100"/>
              <a:buFont typeface="Arial"/>
              <a:buNone/>
            </a:pPr>
            <a:endParaRPr sz="2200">
              <a:solidFill>
                <a:schemeClr val="dk2"/>
              </a:solidFill>
            </a:endParaRPr>
          </a:p>
          <a:p>
            <a:pPr marL="0" lvl="0" indent="0" algn="l" rtl="0">
              <a:lnSpc>
                <a:spcPct val="90000"/>
              </a:lnSpc>
              <a:spcBef>
                <a:spcPts val="0"/>
              </a:spcBef>
              <a:spcAft>
                <a:spcPts val="0"/>
              </a:spcAft>
              <a:buClr>
                <a:schemeClr val="accent1"/>
              </a:buClr>
              <a:buSzPts val="2200"/>
              <a:buFont typeface="Arial"/>
              <a:buNone/>
            </a:pPr>
            <a:r>
              <a:rPr lang="en" sz="2200">
                <a:solidFill>
                  <a:schemeClr val="dk2"/>
                </a:solidFill>
              </a:rPr>
              <a:t>  </a:t>
            </a:r>
            <a:endParaRPr sz="2200">
              <a:solidFill>
                <a:schemeClr val="dk2"/>
              </a:solidFill>
            </a:endParaRPr>
          </a:p>
        </p:txBody>
      </p:sp>
      <p:pic>
        <p:nvPicPr>
          <p:cNvPr id="206" name="Google Shape;206;p15"/>
          <p:cNvPicPr preferRelativeResize="0"/>
          <p:nvPr/>
        </p:nvPicPr>
        <p:blipFill rotWithShape="1">
          <a:blip r:embed="rId3">
            <a:alphaModFix/>
          </a:blip>
          <a:srcRect/>
          <a:stretch/>
        </p:blipFill>
        <p:spPr>
          <a:xfrm>
            <a:off x="3902800" y="624425"/>
            <a:ext cx="4925949" cy="3693574"/>
          </a:xfrm>
          <a:prstGeom prst="roundRect">
            <a:avLst>
              <a:gd name="adj" fmla="val 4842"/>
            </a:avLst>
          </a:prstGeom>
          <a:solidFill>
            <a:srgbClr val="ECECEC"/>
          </a:solidFill>
          <a:ln w="9525" cap="flat" cmpd="sng">
            <a:solidFill>
              <a:schemeClr val="dk1"/>
            </a:solidFill>
            <a:prstDash val="solid"/>
            <a:round/>
            <a:headEnd type="none" w="sm" len="sm"/>
            <a:tailEnd type="none" w="sm" len="sm"/>
          </a:ln>
        </p:spPr>
      </p:pic>
      <p:sp>
        <p:nvSpPr>
          <p:cNvPr id="207" name="Google Shape;207;p15"/>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15</a:t>
            </a:fld>
            <a:endParaRPr sz="900" b="0" i="0" u="none" strike="noStrike" cap="none">
              <a:solidFill>
                <a:schemeClr val="dk1"/>
              </a:solidFill>
              <a:latin typeface="Arial"/>
              <a:ea typeface="Arial"/>
              <a:cs typeface="Arial"/>
              <a:sym typeface="Arial"/>
            </a:endParaRPr>
          </a:p>
        </p:txBody>
      </p:sp>
      <p:sp>
        <p:nvSpPr>
          <p:cNvPr id="208" name="Google Shape;208;p15"/>
          <p:cNvSpPr txBox="1"/>
          <p:nvPr/>
        </p:nvSpPr>
        <p:spPr>
          <a:xfrm>
            <a:off x="249430" y="3303126"/>
            <a:ext cx="3185920" cy="1014874"/>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accent1"/>
              </a:buClr>
              <a:buSzPts val="2200"/>
              <a:buFont typeface="Arial"/>
              <a:buNone/>
            </a:pPr>
            <a:r>
              <a:rPr lang="en" sz="2200" b="1" i="0" u="none" strike="noStrike" cap="none">
                <a:solidFill>
                  <a:schemeClr val="dk2"/>
                </a:solidFill>
                <a:latin typeface="Arial"/>
                <a:ea typeface="Arial"/>
                <a:cs typeface="Arial"/>
                <a:sym typeface="Arial"/>
              </a:rPr>
              <a:t>What do you wonder about earthquakes?  </a:t>
            </a:r>
            <a:endParaRPr/>
          </a:p>
          <a:p>
            <a:pPr marL="0" marR="0" lvl="0" indent="0" algn="l" rtl="0">
              <a:lnSpc>
                <a:spcPct val="90000"/>
              </a:lnSpc>
              <a:spcBef>
                <a:spcPts val="0"/>
              </a:spcBef>
              <a:spcAft>
                <a:spcPts val="0"/>
              </a:spcAft>
              <a:buClr>
                <a:schemeClr val="accent1"/>
              </a:buClr>
              <a:buSzPts val="2200"/>
              <a:buFont typeface="Arial"/>
              <a:buNone/>
            </a:pPr>
            <a:endParaRPr sz="2200" b="1" i="0" u="none" strike="noStrike" cap="none">
              <a:solidFill>
                <a:schemeClr val="dk2"/>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2200"/>
              <a:buFont typeface="Arial"/>
              <a:buNone/>
            </a:pPr>
            <a:endParaRPr sz="2200" b="1" i="0" u="none" strike="noStrike" cap="none">
              <a:solidFill>
                <a:schemeClr val="dk2"/>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100"/>
              <a:buFont typeface="Arial"/>
              <a:buNone/>
            </a:pPr>
            <a:endParaRPr sz="2200" b="1" i="0" u="none" strike="noStrike" cap="none">
              <a:solidFill>
                <a:schemeClr val="dk2"/>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2200"/>
              <a:buFont typeface="Arial"/>
              <a:buNone/>
            </a:pPr>
            <a:r>
              <a:rPr lang="en" sz="2200" b="1" i="0" u="none" strike="noStrike" cap="none">
                <a:solidFill>
                  <a:schemeClr val="dk2"/>
                </a:solidFill>
                <a:latin typeface="Arial"/>
                <a:ea typeface="Arial"/>
                <a:cs typeface="Arial"/>
                <a:sym typeface="Arial"/>
              </a:rPr>
              <a:t>  </a:t>
            </a:r>
            <a:endParaRPr/>
          </a:p>
        </p:txBody>
      </p:sp>
      <p:sp>
        <p:nvSpPr>
          <p:cNvPr id="209" name="Google Shape;209;p15"/>
          <p:cNvSpPr txBox="1"/>
          <p:nvPr/>
        </p:nvSpPr>
        <p:spPr>
          <a:xfrm>
            <a:off x="249430" y="1840376"/>
            <a:ext cx="3185920" cy="1462749"/>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accent1"/>
              </a:buClr>
              <a:buSzPts val="2200"/>
              <a:buFont typeface="Arial"/>
              <a:buNone/>
            </a:pPr>
            <a:r>
              <a:rPr lang="en" sz="2200" b="1" i="0" u="none" strike="noStrike" cap="none">
                <a:solidFill>
                  <a:schemeClr val="dk2"/>
                </a:solidFill>
                <a:latin typeface="Arial"/>
                <a:ea typeface="Arial"/>
                <a:cs typeface="Arial"/>
                <a:sym typeface="Arial"/>
              </a:rPr>
              <a:t>What are some things you have seen or heard about earthquakes? </a:t>
            </a:r>
            <a:endParaRPr/>
          </a:p>
        </p:txBody>
      </p:sp>
      <p:sp>
        <p:nvSpPr>
          <p:cNvPr id="210" name="Google Shape;210;p15"/>
          <p:cNvSpPr txBox="1"/>
          <p:nvPr/>
        </p:nvSpPr>
        <p:spPr>
          <a:xfrm>
            <a:off x="5528594" y="4340316"/>
            <a:ext cx="167436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of USGS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6"/>
          <p:cNvSpPr txBox="1">
            <a:spLocks noGrp="1"/>
          </p:cNvSpPr>
          <p:nvPr>
            <p:ph type="title"/>
          </p:nvPr>
        </p:nvSpPr>
        <p:spPr>
          <a:xfrm>
            <a:off x="128350" y="627425"/>
            <a:ext cx="4004100" cy="636000"/>
          </a:xfrm>
          <a:prstGeom prst="rect">
            <a:avLst/>
          </a:prstGeom>
          <a:noFill/>
          <a:ln>
            <a:noFill/>
          </a:ln>
        </p:spPr>
        <p:txBody>
          <a:bodyPr spcFirstLastPara="1" wrap="square" lIns="68550" tIns="68550" rIns="68550" bIns="68550" anchor="t" anchorCtr="0">
            <a:noAutofit/>
          </a:bodyPr>
          <a:lstStyle/>
          <a:p>
            <a:pPr marL="0" lvl="0" indent="0" algn="l" rtl="0">
              <a:lnSpc>
                <a:spcPct val="90000"/>
              </a:lnSpc>
              <a:spcBef>
                <a:spcPts val="0"/>
              </a:spcBef>
              <a:spcAft>
                <a:spcPts val="0"/>
              </a:spcAft>
              <a:buClr>
                <a:schemeClr val="accent1"/>
              </a:buClr>
              <a:buSzPts val="1500"/>
              <a:buFont typeface="Arial"/>
              <a:buNone/>
            </a:pPr>
            <a:r>
              <a:rPr lang="en" sz="1700"/>
              <a:t>The surface of the Earth is broken into many pieces that move around.  </a:t>
            </a:r>
            <a:endParaRPr sz="1700"/>
          </a:p>
          <a:p>
            <a:pPr marL="0" lvl="0" indent="0" algn="ctr" rtl="0">
              <a:lnSpc>
                <a:spcPct val="90000"/>
              </a:lnSpc>
              <a:spcBef>
                <a:spcPts val="0"/>
              </a:spcBef>
              <a:spcAft>
                <a:spcPts val="0"/>
              </a:spcAft>
              <a:buClr>
                <a:schemeClr val="dk1"/>
              </a:buClr>
              <a:buSzPts val="1100"/>
              <a:buFont typeface="Arial"/>
              <a:buNone/>
            </a:pPr>
            <a:endParaRPr sz="1700"/>
          </a:p>
          <a:p>
            <a:pPr marL="0" lvl="0" indent="0" algn="ctr" rtl="0">
              <a:lnSpc>
                <a:spcPct val="90000"/>
              </a:lnSpc>
              <a:spcBef>
                <a:spcPts val="0"/>
              </a:spcBef>
              <a:spcAft>
                <a:spcPts val="0"/>
              </a:spcAft>
              <a:buClr>
                <a:schemeClr val="accent1"/>
              </a:buClr>
              <a:buSzPts val="1500"/>
              <a:buFont typeface="Arial"/>
              <a:buNone/>
            </a:pPr>
            <a:r>
              <a:rPr lang="en" sz="1700"/>
              <a:t>  </a:t>
            </a:r>
            <a:endParaRPr sz="1700"/>
          </a:p>
        </p:txBody>
      </p:sp>
      <p:sp>
        <p:nvSpPr>
          <p:cNvPr id="217" name="Google Shape;217;p16"/>
          <p:cNvSpPr txBox="1"/>
          <p:nvPr/>
        </p:nvSpPr>
        <p:spPr>
          <a:xfrm>
            <a:off x="4595160" y="627394"/>
            <a:ext cx="4423500" cy="636000"/>
          </a:xfrm>
          <a:prstGeom prst="rect">
            <a:avLst/>
          </a:prstGeom>
          <a:noFill/>
          <a:ln>
            <a:noFill/>
          </a:ln>
        </p:spPr>
        <p:txBody>
          <a:bodyPr spcFirstLastPara="1" wrap="square" lIns="68550" tIns="68550" rIns="68550" bIns="68550" anchor="t" anchorCtr="0">
            <a:noAutofit/>
          </a:bodyPr>
          <a:lstStyle/>
          <a:p>
            <a:pPr marL="0" marR="0" lvl="0" indent="0" algn="l" rtl="0">
              <a:lnSpc>
                <a:spcPct val="90000"/>
              </a:lnSpc>
              <a:spcBef>
                <a:spcPts val="0"/>
              </a:spcBef>
              <a:spcAft>
                <a:spcPts val="0"/>
              </a:spcAft>
              <a:buClr>
                <a:schemeClr val="accent1"/>
              </a:buClr>
              <a:buSzPts val="1500"/>
              <a:buFont typeface="Arial"/>
              <a:buNone/>
            </a:pPr>
            <a:r>
              <a:rPr lang="en" sz="1700" b="1" i="0" u="none" strike="noStrike" cap="none">
                <a:solidFill>
                  <a:schemeClr val="accent1"/>
                </a:solidFill>
                <a:latin typeface="Arial"/>
                <a:ea typeface="Arial"/>
                <a:cs typeface="Arial"/>
                <a:sym typeface="Arial"/>
              </a:rPr>
              <a:t>The pieces of the Earth get stuck together. When they break free, an earthquake happens!  </a:t>
            </a:r>
            <a:endParaRPr sz="1700" b="0"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100"/>
              <a:buFont typeface="Arial"/>
              <a:buNone/>
            </a:pPr>
            <a:endParaRPr sz="1700" b="1" i="0" u="none" strike="noStrike" cap="none">
              <a:solidFill>
                <a:schemeClr val="accent1"/>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1500"/>
              <a:buFont typeface="Arial"/>
              <a:buNone/>
            </a:pPr>
            <a:r>
              <a:rPr lang="en" sz="1700" b="1" i="0" u="none" strike="noStrike" cap="none">
                <a:solidFill>
                  <a:schemeClr val="accent1"/>
                </a:solidFill>
                <a:latin typeface="Arial"/>
                <a:ea typeface="Arial"/>
                <a:cs typeface="Arial"/>
                <a:sym typeface="Arial"/>
              </a:rPr>
              <a:t>  </a:t>
            </a:r>
            <a:endParaRPr sz="1700" b="0" i="0" u="none" strike="noStrike" cap="none">
              <a:solidFill>
                <a:schemeClr val="dk1"/>
              </a:solidFill>
              <a:latin typeface="Arial"/>
              <a:ea typeface="Arial"/>
              <a:cs typeface="Arial"/>
              <a:sym typeface="Arial"/>
            </a:endParaRPr>
          </a:p>
        </p:txBody>
      </p:sp>
      <p:sp>
        <p:nvSpPr>
          <p:cNvPr id="219" name="Google Shape;219;p16"/>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16</a:t>
            </a:fld>
            <a:endParaRPr sz="900" b="0" i="0" u="none" strike="noStrike" cap="none">
              <a:solidFill>
                <a:schemeClr val="dk1"/>
              </a:solidFill>
              <a:latin typeface="Arial"/>
              <a:ea typeface="Arial"/>
              <a:cs typeface="Arial"/>
              <a:sym typeface="Arial"/>
            </a:endParaRPr>
          </a:p>
        </p:txBody>
      </p:sp>
      <p:pic>
        <p:nvPicPr>
          <p:cNvPr id="220" name="Google Shape;220;p16"/>
          <p:cNvPicPr preferRelativeResize="0"/>
          <p:nvPr/>
        </p:nvPicPr>
        <p:blipFill rotWithShape="1">
          <a:blip r:embed="rId3">
            <a:alphaModFix/>
          </a:blip>
          <a:srcRect/>
          <a:stretch/>
        </p:blipFill>
        <p:spPr>
          <a:xfrm>
            <a:off x="842147" y="1624035"/>
            <a:ext cx="2576506" cy="2540721"/>
          </a:xfrm>
          <a:prstGeom prst="roundRect">
            <a:avLst>
              <a:gd name="adj" fmla="val 4842"/>
            </a:avLst>
          </a:prstGeom>
          <a:solidFill>
            <a:srgbClr val="ECECEC"/>
          </a:solidFill>
          <a:ln>
            <a:noFill/>
          </a:ln>
        </p:spPr>
      </p:pic>
      <p:sp>
        <p:nvSpPr>
          <p:cNvPr id="221" name="Google Shape;221;p16"/>
          <p:cNvSpPr txBox="1"/>
          <p:nvPr/>
        </p:nvSpPr>
        <p:spPr>
          <a:xfrm>
            <a:off x="3232417" y="4525400"/>
            <a:ext cx="2374085"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Images courtesy of The Hero in You Foundation</a:t>
            </a:r>
            <a:endParaRPr/>
          </a:p>
        </p:txBody>
      </p:sp>
      <p:pic>
        <p:nvPicPr>
          <p:cNvPr id="2" name="Google Shape;240;p17">
            <a:extLst>
              <a:ext uri="{FF2B5EF4-FFF2-40B4-BE49-F238E27FC236}">
                <a16:creationId xmlns:a16="http://schemas.microsoft.com/office/drawing/2014/main" id="{AE037BF8-7B22-79B6-0D69-DC7F7B0D8A6F}"/>
              </a:ext>
            </a:extLst>
          </p:cNvPr>
          <p:cNvPicPr preferRelativeResize="0"/>
          <p:nvPr/>
        </p:nvPicPr>
        <p:blipFill>
          <a:blip r:embed="rId4">
            <a:alphaModFix/>
          </a:blip>
          <a:stretch>
            <a:fillRect/>
          </a:stretch>
        </p:blipFill>
        <p:spPr>
          <a:xfrm>
            <a:off x="4675832" y="1624036"/>
            <a:ext cx="4114660" cy="254072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0" presetClass="path" presetSubtype="0" repeatCount="0" decel="50000" autoRev="1" fill="hold" nodeType="withEffect">
                                  <p:stCondLst>
                                    <p:cond delay="0"/>
                                  </p:stCondLst>
                                  <p:childTnLst>
                                    <p:animMotion origin="layout" path="M -0.03854 -0.02901 L -0.03854 -0.02871 C -0.03368 -0.0284 -0.0283 -0.02809 -0.02309 -0.02716 C -0.02031 -0.02655 -0.01615 -0.02716 -0.01406 -0.025 C -0.01267 -0.02346 -0.01771 -0.02377 -0.01927 -0.02284 C -0.02552 -0.01574 -0.02465 -0.01821 -0.0125 -0.02284 C -0.01059 -0.02377 -0.00868 -0.02377 -0.00677 -0.025 C -0.00521 -0.02655 -0.00365 -0.02901 -0.00156 -0.02901 C -0.00035 -0.02901 -0.00365 -0.02593 -0.00521 -0.025 C -0.00868 -0.02315 -0.0125 -0.02222 -0.0158 -0.02068 L -0.02118 -0.01883 C -0.02309 -0.01945 -0.02483 -0.01945 -0.02639 -0.02068 C -0.02795 -0.02253 -0.03212 -0.02655 -0.02986 -0.02716 C -0.02483 -0.02871 -0.01927 -0.02562 -0.01406 -0.025 C -0.01528 -0.02377 -0.01615 -0.02192 -0.01771 -0.02068 C -0.02344 -0.01698 -0.02552 -0.02161 -0.01927 -0.01482 C -0.01371 -0.01574 -0.00677 -0.01297 -0.00156 -0.01698 C 0.00851 -0.02469 -0.00816 -0.02871 -0.00903 -0.02901 C -0.01302 -0.0284 -0.01736 -0.02932 -0.02118 -0.02716 C -0.02517 -0.02469 -0.02153 -0.01451 -0.02118 -0.01266 C 0.00556 -0.01729 -0.01736 -0.01235 -0.02986 -0.01698 C -0.03177 -0.0176 -0.03108 -0.02068 -0.03177 -0.02284 C -0.03108 -0.025 -0.03142 -0.02809 -0.02986 -0.02901 C -0.02465 -0.03364 -0.00903 -0.02963 -0.00521 -0.02901 C -0.00469 -0.02716 -0.00365 -0.025 -0.00365 -0.02284 C -0.00365 -0.01976 -0.00365 -0.01698 -0.00521 -0.01482 C -0.0066 -0.01297 -0.00868 -0.01327 -0.01059 -0.01266 C -0.01458 -0.01173 -0.01892 -0.01142 -0.02309 -0.0108 C -0.02344 -0.00834 -0.02778 0.00216 -0.02309 0.0037 C -0.01649 0.00586 -0.01215 -0.00216 -0.00677 -0.00463 C -0.00469 -0.00587 -0.00243 -0.00587 -5.55556E-7 -0.00648 C 0.01215 -0.0108 -0.00312 -0.0071 0.01632 -0.0108 C 0.01528 -0.01327 0.01632 -0.01698 0.01406 -0.01883 C 0.01163 -0.02161 0.00347 -0.02284 0.00347 -0.02253 C 0.00191 -0.02222 -0.00121 -0.02284 -0.00156 -0.02068 C -0.00365 -0.01574 0.00104 -0.01142 0.00347 -0.00864 C -0.01371 -0.00371 0.0007 -0.00926 0.00191 -0.00463 C 0.00278 -0.00124 0.0007 0.00216 -5.55556E-7 0.00586 C -0.00243 0.00494 -0.00469 0.00494 -0.00677 0.0037 C -0.0099 0.00185 -0.0125 -0.00432 -0.01406 -0.00648 C -0.01528 -0.00834 -0.01927 -0.0105 -0.01771 -0.0108 C -0.0125 -0.01142 -0.00677 -0.00926 -0.00156 -0.00864 C -0.00365 -0.00803 -0.00521 -0.00648 -0.00677 -0.00648 C -0.01371 -0.00648 -0.01371 -0.00834 -0.01771 -0.01266 C -0.0158 -0.01327 -0.01424 -0.01451 -0.0125 -0.01482 C -0.00781 -0.01574 -0.00243 -0.01482 0.00191 -0.01698 C 0.00347 -0.0179 0.00278 -0.02068 0.00347 -0.02284 C 0.00538 -0.02068 0.01024 -0.01914 0.00868 -0.01698 C 0.00747 -0.01451 -0.00816 -0.01142 -0.01059 -0.0108 C -0.0125 -0.00926 -0.01458 -0.00864 -0.0158 -0.00648 C -0.01805 -0.00278 -0.02309 0.00648 -0.01927 0.00586 L -0.00903 0.0037 C -0.00677 0.00308 -0.00399 0.0037 -0.00365 0.00154 C -0.00121 -0.00741 -0.00469 -0.01019 -0.00903 -0.01482 C -0.00625 -0.01698 -0.00191 -0.02068 0.00191 -0.02068 C 0.00504 -0.02068 0.00747 -0.01945 0.01059 -0.01883 C 0.00868 -0.0176 0.0066 -0.01667 0.00538 -0.01482 C 0.00399 -0.01297 0.00504 -0.00988 0.00347 -0.00864 C 0.0007 -0.00648 -0.00677 -0.00463 -0.00677 -0.00432 C -0.01059 -0.00525 -0.01493 -0.00401 -0.01771 -0.00648 C -0.02049 -0.00926 -0.01875 -0.01574 -0.02118 -0.01883 L -0.02639 -0.025 C -0.02465 -0.02655 -0.02344 -0.02871 -0.02118 -0.02901 C -0.01927 -0.02932 -0.01771 -0.02716 -0.0158 -0.02716 C -0.0118 -0.02624 -0.00781 -0.02562 -0.00365 -0.025 C -0.00278 -0.01574 0.00469 -0.00031 -0.00677 -0.00031 C -0.01024 -0.00031 -0.01302 -0.00155 -0.0158 -0.00247 C -0.01406 -0.0034 -0.0125 -0.00401 -0.01059 -0.00463 C -0.00816 -0.00556 -0.0059 -0.00556 -0.00365 -0.00648 C -0.00156 -0.00741 -5.55556E-7 -0.00926 0.00191 -0.0108 C -0.00677 0.00401 0.00104 -0.01019 0.00347 -0.0108 C 0.00747 -0.01142 0.01163 -0.00926 0.01632 -0.00864 C 0.01406 -0.00648 0.01285 -0.00401 0.01059 -0.00247 C 0.00712 2.46914E-6 0.00382 -0.00031 -5.55556E-7 -0.00031 L -5.55556E-7 2.46914E-6 " pathEditMode="relative" rAng="0" ptsTypes="AAAAAAAAAAAAAAAAAAAAAAAAAAAAAAAAAAAAAAAAAAAAAAAAAAAAAAAAAAAAAAAAAAAAAAAAAAA">
                                      <p:cBhvr>
                                        <p:cTn id="10" dur="7000" fill="hold"/>
                                        <p:tgtEl>
                                          <p:spTgt spid="2"/>
                                        </p:tgtEl>
                                        <p:attrNameLst>
                                          <p:attrName>ppt_x</p:attrName>
                                          <p:attrName>ppt_y</p:attrName>
                                        </p:attrNameLst>
                                      </p:cBhvr>
                                      <p:rCtr x="2743" y="16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17"/>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2400"/>
              <a:buFont typeface="Arial"/>
              <a:buNone/>
            </a:pPr>
            <a:r>
              <a:rPr lang="en" sz="2400">
                <a:highlight>
                  <a:srgbClr val="FFFFFF"/>
                </a:highlight>
              </a:rPr>
              <a:t>What should you do if you feel shaking or get an alert?</a:t>
            </a:r>
            <a:endParaRPr sz="2400"/>
          </a:p>
        </p:txBody>
      </p:sp>
      <p:sp>
        <p:nvSpPr>
          <p:cNvPr id="228" name="Google Shape;228;p17"/>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17</a:t>
            </a:fld>
            <a:endParaRPr sz="900" b="0" i="0" u="none" strike="noStrike" cap="none">
              <a:solidFill>
                <a:schemeClr val="dk1"/>
              </a:solidFill>
              <a:latin typeface="Arial"/>
              <a:ea typeface="Arial"/>
              <a:cs typeface="Arial"/>
              <a:sym typeface="Arial"/>
            </a:endParaRPr>
          </a:p>
        </p:txBody>
      </p:sp>
      <p:grpSp>
        <p:nvGrpSpPr>
          <p:cNvPr id="229" name="Google Shape;229;p17"/>
          <p:cNvGrpSpPr/>
          <p:nvPr/>
        </p:nvGrpSpPr>
        <p:grpSpPr>
          <a:xfrm>
            <a:off x="312964" y="1627175"/>
            <a:ext cx="8039735" cy="3001449"/>
            <a:chOff x="312964" y="1627175"/>
            <a:chExt cx="8039735" cy="3001449"/>
          </a:xfrm>
        </p:grpSpPr>
        <p:pic>
          <p:nvPicPr>
            <p:cNvPr id="230" name="Google Shape;230;p17"/>
            <p:cNvPicPr preferRelativeResize="0"/>
            <p:nvPr/>
          </p:nvPicPr>
          <p:blipFill rotWithShape="1">
            <a:blip r:embed="rId3">
              <a:alphaModFix/>
            </a:blip>
            <a:srcRect/>
            <a:stretch/>
          </p:blipFill>
          <p:spPr>
            <a:xfrm>
              <a:off x="312964" y="1627175"/>
              <a:ext cx="8039735" cy="2204161"/>
            </a:xfrm>
            <a:prstGeom prst="rect">
              <a:avLst/>
            </a:prstGeom>
            <a:noFill/>
            <a:ln>
              <a:noFill/>
            </a:ln>
          </p:spPr>
        </p:pic>
        <p:sp>
          <p:nvSpPr>
            <p:cNvPr id="231" name="Google Shape;231;p17"/>
            <p:cNvSpPr txBox="1"/>
            <p:nvPr/>
          </p:nvSpPr>
          <p:spPr>
            <a:xfrm>
              <a:off x="3495651" y="4413180"/>
              <a:ext cx="167436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of USGS</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18"/>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2400"/>
              <a:buFont typeface="Arial"/>
              <a:buNone/>
            </a:pPr>
            <a:r>
              <a:rPr lang="en" sz="2400">
                <a:highlight>
                  <a:srgbClr val="FFFFFF"/>
                </a:highlight>
              </a:rPr>
              <a:t>If you or someone you know uses a wheelchair:</a:t>
            </a:r>
            <a:endParaRPr sz="2400"/>
          </a:p>
        </p:txBody>
      </p:sp>
      <p:pic>
        <p:nvPicPr>
          <p:cNvPr id="238" name="Google Shape;238;p18"/>
          <p:cNvPicPr preferRelativeResize="0"/>
          <p:nvPr/>
        </p:nvPicPr>
        <p:blipFill rotWithShape="1">
          <a:blip r:embed="rId3">
            <a:alphaModFix/>
          </a:blip>
          <a:srcRect/>
          <a:stretch/>
        </p:blipFill>
        <p:spPr>
          <a:xfrm>
            <a:off x="1188372" y="1529701"/>
            <a:ext cx="6767256" cy="2438795"/>
          </a:xfrm>
          <a:prstGeom prst="rect">
            <a:avLst/>
          </a:prstGeom>
          <a:noFill/>
          <a:ln>
            <a:noFill/>
          </a:ln>
        </p:spPr>
      </p:pic>
      <p:sp>
        <p:nvSpPr>
          <p:cNvPr id="239" name="Google Shape;239;p18"/>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18</a:t>
            </a:fld>
            <a:endParaRPr sz="900" b="0" i="0" u="none" strike="noStrike" cap="none">
              <a:solidFill>
                <a:schemeClr val="dk1"/>
              </a:solidFill>
              <a:latin typeface="Arial"/>
              <a:ea typeface="Arial"/>
              <a:cs typeface="Arial"/>
              <a:sym typeface="Arial"/>
            </a:endParaRPr>
          </a:p>
        </p:txBody>
      </p:sp>
      <p:sp>
        <p:nvSpPr>
          <p:cNvPr id="240" name="Google Shape;240;p18"/>
          <p:cNvSpPr txBox="1"/>
          <p:nvPr/>
        </p:nvSpPr>
        <p:spPr>
          <a:xfrm>
            <a:off x="3495651" y="4413180"/>
            <a:ext cx="167436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of USGS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9"/>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accent1"/>
              </a:buClr>
              <a:buSzPct val="100000"/>
              <a:buFont typeface="Arial"/>
              <a:buNone/>
            </a:pPr>
            <a:r>
              <a:rPr lang="en" sz="2400">
                <a:highlight>
                  <a:schemeClr val="lt1"/>
                </a:highlight>
              </a:rPr>
              <a:t>If you or someone you know uses a cane or walker:</a:t>
            </a:r>
            <a:endParaRPr sz="2400"/>
          </a:p>
        </p:txBody>
      </p:sp>
      <p:pic>
        <p:nvPicPr>
          <p:cNvPr id="247" name="Google Shape;247;p19"/>
          <p:cNvPicPr preferRelativeResize="0"/>
          <p:nvPr/>
        </p:nvPicPr>
        <p:blipFill rotWithShape="1">
          <a:blip r:embed="rId3">
            <a:alphaModFix/>
          </a:blip>
          <a:srcRect/>
          <a:stretch/>
        </p:blipFill>
        <p:spPr>
          <a:xfrm>
            <a:off x="1280688" y="1178954"/>
            <a:ext cx="5924863" cy="1623092"/>
          </a:xfrm>
          <a:prstGeom prst="rect">
            <a:avLst/>
          </a:prstGeom>
          <a:noFill/>
          <a:ln>
            <a:noFill/>
          </a:ln>
        </p:spPr>
      </p:pic>
      <p:pic>
        <p:nvPicPr>
          <p:cNvPr id="248" name="Google Shape;248;p19"/>
          <p:cNvPicPr preferRelativeResize="0"/>
          <p:nvPr/>
        </p:nvPicPr>
        <p:blipFill rotWithShape="1">
          <a:blip r:embed="rId4">
            <a:alphaModFix/>
          </a:blip>
          <a:srcRect/>
          <a:stretch/>
        </p:blipFill>
        <p:spPr>
          <a:xfrm>
            <a:off x="1280690" y="2935670"/>
            <a:ext cx="5924863" cy="1623048"/>
          </a:xfrm>
          <a:prstGeom prst="rect">
            <a:avLst/>
          </a:prstGeom>
          <a:noFill/>
          <a:ln>
            <a:noFill/>
          </a:ln>
        </p:spPr>
      </p:pic>
      <p:sp>
        <p:nvSpPr>
          <p:cNvPr id="249" name="Google Shape;249;p19"/>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19</a:t>
            </a:fld>
            <a:endParaRPr sz="900" b="0" i="0" u="none" strike="noStrike" cap="none">
              <a:solidFill>
                <a:schemeClr val="dk1"/>
              </a:solidFill>
              <a:latin typeface="Arial"/>
              <a:ea typeface="Arial"/>
              <a:cs typeface="Arial"/>
              <a:sym typeface="Arial"/>
            </a:endParaRPr>
          </a:p>
        </p:txBody>
      </p:sp>
      <p:sp>
        <p:nvSpPr>
          <p:cNvPr id="250" name="Google Shape;250;p19"/>
          <p:cNvSpPr txBox="1"/>
          <p:nvPr/>
        </p:nvSpPr>
        <p:spPr>
          <a:xfrm>
            <a:off x="3495651" y="4505622"/>
            <a:ext cx="167436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of USGS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96"/>
        <p:cNvGrpSpPr/>
        <p:nvPr/>
      </p:nvGrpSpPr>
      <p:grpSpPr>
        <a:xfrm>
          <a:off x="0" y="0"/>
          <a:ext cx="0" cy="0"/>
          <a:chOff x="0" y="0"/>
          <a:chExt cx="0" cy="0"/>
        </a:xfrm>
      </p:grpSpPr>
      <p:sp>
        <p:nvSpPr>
          <p:cNvPr id="97" name="Google Shape;97;p2"/>
          <p:cNvSpPr txBox="1">
            <a:spLocks noGrp="1"/>
          </p:cNvSpPr>
          <p:nvPr>
            <p:ph type="title"/>
          </p:nvPr>
        </p:nvSpPr>
        <p:spPr>
          <a:xfrm>
            <a:off x="311700" y="615425"/>
            <a:ext cx="2324700" cy="4710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a:solidFill>
                  <a:schemeClr val="dk1"/>
                </a:solidFill>
              </a:rPr>
              <a:t>To P</a:t>
            </a:r>
            <a:r>
              <a:rPr lang="en" sz="1800" b="1">
                <a:solidFill>
                  <a:schemeClr val="dk1"/>
                </a:solidFill>
              </a:rPr>
              <a:t>rint</a:t>
            </a:r>
            <a:endParaRPr sz="1800" b="1">
              <a:solidFill>
                <a:schemeClr val="dk1"/>
              </a:solidFill>
            </a:endParaRPr>
          </a:p>
        </p:txBody>
      </p:sp>
      <p:sp>
        <p:nvSpPr>
          <p:cNvPr id="98" name="Google Shape;98;p2"/>
          <p:cNvSpPr txBox="1">
            <a:spLocks noGrp="1"/>
          </p:cNvSpPr>
          <p:nvPr>
            <p:ph type="body" idx="1"/>
          </p:nvPr>
        </p:nvSpPr>
        <p:spPr>
          <a:xfrm>
            <a:off x="311700" y="1199075"/>
            <a:ext cx="1732333" cy="3326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r>
              <a:rPr lang="en" b="1" u="sng">
                <a:solidFill>
                  <a:schemeClr val="hlink"/>
                </a:solidFill>
                <a:hlinkClick r:id="rId3"/>
              </a:rPr>
              <a:t>STUDENT WORKSHEET</a:t>
            </a:r>
            <a:endParaRPr/>
          </a:p>
          <a:p>
            <a:pPr marL="0" lvl="0" indent="0" algn="l" rtl="0">
              <a:lnSpc>
                <a:spcPct val="100000"/>
              </a:lnSpc>
              <a:spcBef>
                <a:spcPts val="0"/>
              </a:spcBef>
              <a:spcAft>
                <a:spcPts val="0"/>
              </a:spcAft>
              <a:buSzPts val="1400"/>
              <a:buNone/>
            </a:pPr>
            <a:endParaRPr b="1"/>
          </a:p>
          <a:p>
            <a:pPr marL="0" lvl="0" indent="0" algn="l" rtl="0">
              <a:lnSpc>
                <a:spcPct val="100000"/>
              </a:lnSpc>
              <a:spcBef>
                <a:spcPts val="0"/>
              </a:spcBef>
              <a:spcAft>
                <a:spcPts val="0"/>
              </a:spcAft>
              <a:buSzPts val="1400"/>
              <a:buNone/>
            </a:pPr>
            <a:endParaRPr b="1"/>
          </a:p>
          <a:p>
            <a:pPr marL="0" lvl="0" indent="0" algn="l" rtl="0">
              <a:lnSpc>
                <a:spcPct val="100000"/>
              </a:lnSpc>
              <a:spcBef>
                <a:spcPts val="0"/>
              </a:spcBef>
              <a:spcAft>
                <a:spcPts val="0"/>
              </a:spcAft>
              <a:buSzPts val="1400"/>
              <a:buNone/>
            </a:pPr>
            <a:r>
              <a:rPr lang="en" b="1"/>
              <a:t>FAMILY ENGAGEMENT LETTER</a:t>
            </a:r>
            <a:endParaRPr/>
          </a:p>
          <a:p>
            <a:pPr marL="285750" lvl="0" indent="-285750" algn="l" rtl="0">
              <a:lnSpc>
                <a:spcPct val="150000"/>
              </a:lnSpc>
              <a:spcBef>
                <a:spcPts val="0"/>
              </a:spcBef>
              <a:spcAft>
                <a:spcPts val="0"/>
              </a:spcAft>
              <a:buSzPts val="1400"/>
              <a:buChar char="●"/>
            </a:pPr>
            <a:r>
              <a:rPr lang="en" b="1" u="sng">
                <a:solidFill>
                  <a:schemeClr val="hlink"/>
                </a:solidFill>
                <a:hlinkClick r:id="rId4"/>
              </a:rPr>
              <a:t>English</a:t>
            </a:r>
            <a:endParaRPr b="1"/>
          </a:p>
          <a:p>
            <a:pPr marL="285750" lvl="0" indent="-285750" algn="l" rtl="0">
              <a:lnSpc>
                <a:spcPct val="150000"/>
              </a:lnSpc>
              <a:spcBef>
                <a:spcPts val="0"/>
              </a:spcBef>
              <a:spcAft>
                <a:spcPts val="0"/>
              </a:spcAft>
              <a:buSzPts val="1400"/>
              <a:buChar char="●"/>
            </a:pPr>
            <a:r>
              <a:rPr lang="en" b="1" u="sng">
                <a:solidFill>
                  <a:schemeClr val="hlink"/>
                </a:solidFill>
                <a:hlinkClick r:id="rId5"/>
              </a:rPr>
              <a:t>Spanish</a:t>
            </a:r>
            <a:endParaRPr b="1"/>
          </a:p>
          <a:p>
            <a:pPr marL="0" lvl="0" indent="0" algn="l" rtl="0">
              <a:lnSpc>
                <a:spcPct val="100000"/>
              </a:lnSpc>
              <a:spcBef>
                <a:spcPts val="0"/>
              </a:spcBef>
              <a:spcAft>
                <a:spcPts val="0"/>
              </a:spcAft>
              <a:buSzPts val="1400"/>
              <a:buNone/>
            </a:pPr>
            <a:endParaRPr b="1"/>
          </a:p>
        </p:txBody>
      </p:sp>
      <p:sp>
        <p:nvSpPr>
          <p:cNvPr id="99" name="Google Shape;99;p2"/>
          <p:cNvSpPr txBox="1">
            <a:spLocks noGrp="1"/>
          </p:cNvSpPr>
          <p:nvPr>
            <p:ph type="body" idx="2"/>
          </p:nvPr>
        </p:nvSpPr>
        <p:spPr>
          <a:xfrm>
            <a:off x="2044034" y="1017037"/>
            <a:ext cx="6953866" cy="3508738"/>
          </a:xfrm>
          <a:prstGeom prst="rect">
            <a:avLst/>
          </a:prstGeom>
          <a:noFill/>
          <a:ln>
            <a:noFill/>
          </a:ln>
        </p:spPr>
        <p:txBody>
          <a:bodyPr spcFirstLastPara="1" wrap="square" lIns="91425" tIns="91425" rIns="91425" bIns="91425" anchor="ctr" anchorCtr="0">
            <a:noAutofit/>
          </a:bodyPr>
          <a:lstStyle/>
          <a:p>
            <a:pPr marL="288925" lvl="0" indent="-288925" algn="l" rtl="0">
              <a:lnSpc>
                <a:spcPct val="100000"/>
              </a:lnSpc>
              <a:spcBef>
                <a:spcPts val="0"/>
              </a:spcBef>
              <a:spcAft>
                <a:spcPts val="0"/>
              </a:spcAft>
              <a:buSzPts val="1400"/>
              <a:buFont typeface="Arial"/>
              <a:buChar char="•"/>
            </a:pPr>
            <a:r>
              <a:rPr lang="en" sz="1200" dirty="0"/>
              <a:t>Open and edit the Family Engagement Letter.  </a:t>
            </a:r>
            <a:endParaRPr sz="1200" dirty="0"/>
          </a:p>
          <a:p>
            <a:pPr marL="569913" lvl="1" indent="-304800" algn="l" rtl="0">
              <a:lnSpc>
                <a:spcPct val="100000"/>
              </a:lnSpc>
              <a:spcBef>
                <a:spcPts val="0"/>
              </a:spcBef>
              <a:spcAft>
                <a:spcPts val="0"/>
              </a:spcAft>
              <a:buSzPts val="1200"/>
              <a:buFont typeface="Courier New"/>
              <a:buChar char="o"/>
            </a:pPr>
            <a:r>
              <a:rPr lang="en" dirty="0"/>
              <a:t>Add your school name at the bottom.  </a:t>
            </a:r>
            <a:endParaRPr dirty="0"/>
          </a:p>
          <a:p>
            <a:pPr marL="569913" lvl="1" indent="-304800" algn="l" rtl="0">
              <a:lnSpc>
                <a:spcPct val="100000"/>
              </a:lnSpc>
              <a:spcBef>
                <a:spcPts val="0"/>
              </a:spcBef>
              <a:spcAft>
                <a:spcPts val="0"/>
              </a:spcAft>
              <a:buSzPts val="1200"/>
              <a:buFont typeface="Courier New"/>
              <a:buChar char="o"/>
            </a:pPr>
            <a:r>
              <a:rPr lang="en" dirty="0"/>
              <a:t>If you’re emailing the letter, you can remove the QR code.  </a:t>
            </a:r>
            <a:endParaRPr dirty="0"/>
          </a:p>
          <a:p>
            <a:pPr marL="261938" lvl="0" indent="-261938" algn="l" rtl="0">
              <a:lnSpc>
                <a:spcPct val="90000"/>
              </a:lnSpc>
              <a:spcBef>
                <a:spcPts val="0"/>
              </a:spcBef>
              <a:spcAft>
                <a:spcPts val="0"/>
              </a:spcAft>
              <a:buSzPts val="1400"/>
              <a:buFont typeface="Arial"/>
              <a:buChar char="•"/>
            </a:pPr>
            <a:r>
              <a:rPr lang="en" sz="1200" dirty="0"/>
              <a:t>Make copies of the Family Engagement Letter and/or email to families a week before teaching the lesson. Encourage parents to discuss earthquakes with their children and to let their teachers know if it might be a difficult topic for their child. </a:t>
            </a:r>
            <a:endParaRPr dirty="0"/>
          </a:p>
          <a:p>
            <a:pPr marL="261938" lvl="0" indent="-261938" algn="l" rtl="0">
              <a:lnSpc>
                <a:spcPct val="100000"/>
              </a:lnSpc>
              <a:spcBef>
                <a:spcPts val="0"/>
              </a:spcBef>
              <a:spcAft>
                <a:spcPts val="0"/>
              </a:spcAft>
              <a:buSzPts val="1400"/>
              <a:buFont typeface="Arial"/>
              <a:buChar char="•"/>
            </a:pPr>
            <a:r>
              <a:rPr lang="en" sz="1200" dirty="0"/>
              <a:t>Preview Slides. </a:t>
            </a:r>
            <a:r>
              <a:rPr lang="en" sz="1200" dirty="0">
                <a:solidFill>
                  <a:schemeClr val="dk1"/>
                </a:solidFill>
              </a:rPr>
              <a:t>You can print out the Teaching Steps slides. The teaching steps are also located in the Speaker Notes of each slide.</a:t>
            </a:r>
            <a:endParaRPr sz="1200" dirty="0">
              <a:solidFill>
                <a:schemeClr val="dk1"/>
              </a:solidFill>
            </a:endParaRPr>
          </a:p>
          <a:p>
            <a:pPr marL="261938" lvl="0" indent="-261938" algn="l" rtl="0">
              <a:lnSpc>
                <a:spcPct val="100000"/>
              </a:lnSpc>
              <a:spcBef>
                <a:spcPts val="0"/>
              </a:spcBef>
              <a:spcAft>
                <a:spcPts val="0"/>
              </a:spcAft>
              <a:buSzPts val="1400"/>
              <a:buFont typeface="Arial"/>
              <a:buChar char="•"/>
            </a:pPr>
            <a:r>
              <a:rPr lang="en" sz="1200" dirty="0">
                <a:solidFill>
                  <a:schemeClr val="dk1"/>
                </a:solidFill>
              </a:rPr>
              <a:t>Open and preview Student Sheet. Adjust  for your learners, </a:t>
            </a:r>
            <a:r>
              <a:rPr lang="en" sz="1200" dirty="0"/>
              <a:t>as needed,</a:t>
            </a:r>
            <a:r>
              <a:rPr lang="en" sz="1200" dirty="0">
                <a:solidFill>
                  <a:schemeClr val="dk1"/>
                </a:solidFill>
              </a:rPr>
              <a:t> then photocopy one sheet per student. </a:t>
            </a:r>
            <a:endParaRPr dirty="0"/>
          </a:p>
          <a:p>
            <a:pPr marL="261938" lvl="0" indent="-261938" algn="l" rtl="0">
              <a:lnSpc>
                <a:spcPct val="100000"/>
              </a:lnSpc>
              <a:spcBef>
                <a:spcPts val="0"/>
              </a:spcBef>
              <a:spcAft>
                <a:spcPts val="0"/>
              </a:spcAft>
              <a:buSzPts val="1400"/>
              <a:buFont typeface="Arial"/>
              <a:buChar char="•"/>
            </a:pPr>
            <a:r>
              <a:rPr lang="en" sz="1200" dirty="0">
                <a:solidFill>
                  <a:schemeClr val="dk1"/>
                </a:solidFill>
              </a:rPr>
              <a:t>Gather manipulatives that will help your students calculate the water their families need after an emergency, such as counting cubes or tiles. </a:t>
            </a:r>
            <a:endParaRPr sz="1200" dirty="0">
              <a:solidFill>
                <a:schemeClr val="dk1"/>
              </a:solidFill>
            </a:endParaRPr>
          </a:p>
          <a:p>
            <a:pPr marL="261938" lvl="0" indent="-261938" algn="l" rtl="0">
              <a:lnSpc>
                <a:spcPct val="100000"/>
              </a:lnSpc>
              <a:spcBef>
                <a:spcPts val="0"/>
              </a:spcBef>
              <a:spcAft>
                <a:spcPts val="0"/>
              </a:spcAft>
              <a:buSzPts val="1400"/>
              <a:buFont typeface="Arial"/>
              <a:buChar char="•"/>
            </a:pPr>
            <a:r>
              <a:rPr lang="en" sz="1200" i="1" dirty="0">
                <a:solidFill>
                  <a:schemeClr val="dk1"/>
                </a:solidFill>
              </a:rPr>
              <a:t>OPTIONAL RECOMMENDED PREPARATION: </a:t>
            </a:r>
            <a:endParaRPr sz="1200" i="1" dirty="0">
              <a:solidFill>
                <a:schemeClr val="dk1"/>
              </a:solidFill>
            </a:endParaRPr>
          </a:p>
          <a:p>
            <a:pPr marL="569913" lvl="1" indent="-285750" algn="l" rtl="0">
              <a:lnSpc>
                <a:spcPct val="100000"/>
              </a:lnSpc>
              <a:spcBef>
                <a:spcPts val="0"/>
              </a:spcBef>
              <a:spcAft>
                <a:spcPts val="0"/>
              </a:spcAft>
              <a:buSzPts val="1300"/>
              <a:buChar char="○"/>
            </a:pPr>
            <a:r>
              <a:rPr lang="en" dirty="0">
                <a:solidFill>
                  <a:schemeClr val="dk1"/>
                </a:solidFill>
              </a:rPr>
              <a:t>Get a cup of water for each student, for each group, or to model for the class.</a:t>
            </a:r>
            <a:endParaRPr dirty="0">
              <a:solidFill>
                <a:schemeClr val="dk1"/>
              </a:solidFill>
            </a:endParaRPr>
          </a:p>
          <a:p>
            <a:pPr marL="858838" lvl="2" indent="-285750" algn="l" rtl="0">
              <a:lnSpc>
                <a:spcPct val="100000"/>
              </a:lnSpc>
              <a:spcBef>
                <a:spcPts val="0"/>
              </a:spcBef>
              <a:spcAft>
                <a:spcPts val="0"/>
              </a:spcAft>
              <a:buSzPts val="1300"/>
              <a:buChar char="■"/>
            </a:pPr>
            <a:r>
              <a:rPr lang="en" dirty="0"/>
              <a:t>If providing cups for each student or student groups, use a permanent marker to mark the 1 cup (8 oz.) mark on each cup.</a:t>
            </a:r>
            <a:endParaRPr dirty="0"/>
          </a:p>
          <a:p>
            <a:pPr marL="569913" lvl="1" indent="-285750" algn="l" rtl="0">
              <a:lnSpc>
                <a:spcPct val="100000"/>
              </a:lnSpc>
              <a:spcBef>
                <a:spcPts val="0"/>
              </a:spcBef>
              <a:spcAft>
                <a:spcPts val="0"/>
              </a:spcAft>
              <a:buSzPts val="1300"/>
              <a:buChar char="○"/>
            </a:pPr>
            <a:r>
              <a:rPr lang="en" dirty="0">
                <a:solidFill>
                  <a:schemeClr val="dk1"/>
                </a:solidFill>
              </a:rPr>
              <a:t>Get 1 gallon container per group of students, or one for the class</a:t>
            </a:r>
            <a:endParaRPr dirty="0"/>
          </a:p>
          <a:p>
            <a:pPr marL="569913" lvl="1" indent="-285750" algn="l" rtl="0">
              <a:lnSpc>
                <a:spcPct val="100000"/>
              </a:lnSpc>
              <a:spcBef>
                <a:spcPts val="0"/>
              </a:spcBef>
              <a:spcAft>
                <a:spcPts val="0"/>
              </a:spcAft>
              <a:buSzPts val="1300"/>
              <a:buChar char="○"/>
            </a:pPr>
            <a:r>
              <a:rPr lang="en" dirty="0"/>
              <a:t>Get a funnel for the class or each group of students to make pouring water into the gallon container easier. </a:t>
            </a:r>
            <a:endParaRPr dirty="0"/>
          </a:p>
        </p:txBody>
      </p:sp>
      <p:sp>
        <p:nvSpPr>
          <p:cNvPr id="100" name="Google Shape;100;p2"/>
          <p:cNvSpPr txBox="1">
            <a:spLocks noGrp="1"/>
          </p:cNvSpPr>
          <p:nvPr>
            <p:ph type="title" idx="4294967295"/>
          </p:nvPr>
        </p:nvSpPr>
        <p:spPr>
          <a:xfrm>
            <a:off x="2330443" y="615950"/>
            <a:ext cx="6667457" cy="4699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800"/>
              <a:buFont typeface="Arial"/>
              <a:buNone/>
            </a:pPr>
            <a:r>
              <a:rPr lang="en" sz="1800" b="1">
                <a:solidFill>
                  <a:schemeClr val="dk1"/>
                </a:solidFill>
              </a:rPr>
              <a:t>Preparation</a:t>
            </a:r>
            <a:endParaRPr sz="1800" b="1">
              <a:solidFill>
                <a:schemeClr val="dk1"/>
              </a:solidFill>
            </a:endParaRPr>
          </a:p>
        </p:txBody>
      </p:sp>
      <p:sp>
        <p:nvSpPr>
          <p:cNvPr id="101" name="Google Shape;101;p2"/>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2</a:t>
            </a:fld>
            <a:endParaRPr sz="900" b="0" i="0" u="none" strike="noStrike" cap="none">
              <a:solidFill>
                <a:schemeClr val="dk1"/>
              </a:solidFill>
              <a:latin typeface="Arial"/>
              <a:ea typeface="Arial"/>
              <a:cs typeface="Arial"/>
              <a:sym typeface="Arial"/>
            </a:endParaRPr>
          </a:p>
        </p:txBody>
      </p:sp>
      <p:cxnSp>
        <p:nvCxnSpPr>
          <p:cNvPr id="102" name="Google Shape;102;p2"/>
          <p:cNvCxnSpPr/>
          <p:nvPr/>
        </p:nvCxnSpPr>
        <p:spPr>
          <a:xfrm>
            <a:off x="2044034" y="916801"/>
            <a:ext cx="0" cy="3608974"/>
          </a:xfrm>
          <a:prstGeom prst="straightConnector1">
            <a:avLst/>
          </a:prstGeom>
          <a:noFill/>
          <a:ln w="9525" cap="flat" cmpd="sng">
            <a:solidFill>
              <a:schemeClr val="dk1"/>
            </a:solidFill>
            <a:prstDash val="solid"/>
            <a:miter lim="8000"/>
            <a:headEnd type="none" w="sm" len="sm"/>
            <a:tailEnd type="none" w="sm" len="sm"/>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20"/>
          <p:cNvSpPr txBox="1">
            <a:spLocks noGrp="1"/>
          </p:cNvSpPr>
          <p:nvPr>
            <p:ph type="title" idx="4294967295"/>
          </p:nvPr>
        </p:nvSpPr>
        <p:spPr>
          <a:xfrm>
            <a:off x="745067" y="580947"/>
            <a:ext cx="7652700" cy="860400"/>
          </a:xfrm>
          <a:prstGeom prst="rect">
            <a:avLst/>
          </a:prstGeom>
          <a:noFill/>
          <a:ln>
            <a:noFill/>
          </a:ln>
        </p:spPr>
        <p:txBody>
          <a:bodyPr spcFirstLastPara="1" wrap="square" lIns="91425" tIns="91425" rIns="91425" bIns="91425" anchor="ctr" anchorCtr="0">
            <a:noAutofit/>
          </a:bodyPr>
          <a:lstStyle/>
          <a:p>
            <a:pPr marL="342900" lvl="0" indent="-342900" algn="ctr" rtl="0">
              <a:lnSpc>
                <a:spcPct val="100000"/>
              </a:lnSpc>
              <a:spcBef>
                <a:spcPts val="0"/>
              </a:spcBef>
              <a:spcAft>
                <a:spcPts val="0"/>
              </a:spcAft>
              <a:buClr>
                <a:schemeClr val="accent1"/>
              </a:buClr>
              <a:buSzPts val="990"/>
              <a:buFont typeface="Arial"/>
              <a:buNone/>
            </a:pPr>
            <a:r>
              <a:rPr lang="en" sz="2400">
                <a:highlight>
                  <a:schemeClr val="lt1"/>
                </a:highlight>
              </a:rPr>
              <a:t>When the ground shakes or you get an alert, </a:t>
            </a:r>
            <a:endParaRPr sz="2400">
              <a:highlight>
                <a:schemeClr val="lt1"/>
              </a:highlight>
            </a:endParaRPr>
          </a:p>
          <a:p>
            <a:pPr marL="342900" lvl="0" indent="-342900" algn="ctr" rtl="0">
              <a:lnSpc>
                <a:spcPct val="100000"/>
              </a:lnSpc>
              <a:spcBef>
                <a:spcPts val="0"/>
              </a:spcBef>
              <a:spcAft>
                <a:spcPts val="0"/>
              </a:spcAft>
              <a:buClr>
                <a:schemeClr val="accent1"/>
              </a:buClr>
              <a:buSzPts val="990"/>
              <a:buFont typeface="Arial"/>
              <a:buNone/>
            </a:pPr>
            <a:r>
              <a:rPr lang="en" sz="2400">
                <a:highlight>
                  <a:schemeClr val="lt1"/>
                </a:highlight>
              </a:rPr>
              <a:t>why is it important to . . .?</a:t>
            </a:r>
            <a:endParaRPr sz="2400">
              <a:highlight>
                <a:schemeClr val="lt1"/>
              </a:highlight>
            </a:endParaRPr>
          </a:p>
        </p:txBody>
      </p:sp>
      <p:pic>
        <p:nvPicPr>
          <p:cNvPr id="256" name="Google Shape;256;p20"/>
          <p:cNvPicPr preferRelativeResize="0"/>
          <p:nvPr/>
        </p:nvPicPr>
        <p:blipFill rotWithShape="1">
          <a:blip r:embed="rId3">
            <a:alphaModFix/>
          </a:blip>
          <a:srcRect l="6190" r="6739" b="4452"/>
          <a:stretch/>
        </p:blipFill>
        <p:spPr>
          <a:xfrm>
            <a:off x="557855" y="1669743"/>
            <a:ext cx="2443373" cy="2656500"/>
          </a:xfrm>
          <a:prstGeom prst="rect">
            <a:avLst/>
          </a:prstGeom>
          <a:noFill/>
          <a:ln>
            <a:noFill/>
          </a:ln>
        </p:spPr>
      </p:pic>
      <p:pic>
        <p:nvPicPr>
          <p:cNvPr id="257" name="Google Shape;257;p20"/>
          <p:cNvPicPr preferRelativeResize="0"/>
          <p:nvPr/>
        </p:nvPicPr>
        <p:blipFill rotWithShape="1">
          <a:blip r:embed="rId4">
            <a:alphaModFix/>
          </a:blip>
          <a:srcRect l="5973" r="6956" b="4452"/>
          <a:stretch/>
        </p:blipFill>
        <p:spPr>
          <a:xfrm>
            <a:off x="3301418" y="1669743"/>
            <a:ext cx="2443373" cy="2656500"/>
          </a:xfrm>
          <a:prstGeom prst="rect">
            <a:avLst/>
          </a:prstGeom>
          <a:noFill/>
          <a:ln>
            <a:noFill/>
          </a:ln>
        </p:spPr>
      </p:pic>
      <p:pic>
        <p:nvPicPr>
          <p:cNvPr id="258" name="Google Shape;258;p20"/>
          <p:cNvPicPr preferRelativeResize="0"/>
          <p:nvPr/>
        </p:nvPicPr>
        <p:blipFill rotWithShape="1">
          <a:blip r:embed="rId5">
            <a:alphaModFix/>
          </a:blip>
          <a:srcRect l="7893" t="2523" r="4884" b="4340"/>
          <a:stretch/>
        </p:blipFill>
        <p:spPr>
          <a:xfrm>
            <a:off x="6047622" y="1669743"/>
            <a:ext cx="2510994" cy="2656500"/>
          </a:xfrm>
          <a:prstGeom prst="rect">
            <a:avLst/>
          </a:prstGeom>
          <a:noFill/>
          <a:ln>
            <a:noFill/>
          </a:ln>
        </p:spPr>
      </p:pic>
      <p:sp>
        <p:nvSpPr>
          <p:cNvPr id="259" name="Google Shape;259;p20"/>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20</a:t>
            </a:fld>
            <a:endParaRPr sz="900" b="0" i="0" u="none" strike="noStrike" cap="none">
              <a:solidFill>
                <a:schemeClr val="dk1"/>
              </a:solidFill>
              <a:latin typeface="Arial"/>
              <a:ea typeface="Arial"/>
              <a:cs typeface="Arial"/>
              <a:sym typeface="Arial"/>
            </a:endParaRPr>
          </a:p>
        </p:txBody>
      </p:sp>
      <p:sp>
        <p:nvSpPr>
          <p:cNvPr id="260" name="Google Shape;260;p20"/>
          <p:cNvSpPr txBox="1"/>
          <p:nvPr/>
        </p:nvSpPr>
        <p:spPr>
          <a:xfrm>
            <a:off x="3495651" y="4413180"/>
            <a:ext cx="167436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of USGS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21"/>
          <p:cNvSpPr txBox="1">
            <a:spLocks noGrp="1"/>
          </p:cNvSpPr>
          <p:nvPr>
            <p:ph type="title"/>
          </p:nvPr>
        </p:nvSpPr>
        <p:spPr>
          <a:xfrm>
            <a:off x="259355" y="557285"/>
            <a:ext cx="8625300" cy="431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accent1"/>
              </a:buClr>
              <a:buSzPts val="2400"/>
              <a:buFont typeface="Arial"/>
              <a:buNone/>
            </a:pPr>
            <a:r>
              <a:rPr lang="en" sz="2400"/>
              <a:t>Let’s Practice!</a:t>
            </a:r>
            <a:endParaRPr sz="2400"/>
          </a:p>
        </p:txBody>
      </p:sp>
      <p:sp>
        <p:nvSpPr>
          <p:cNvPr id="268" name="Google Shape;268;p21"/>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21</a:t>
            </a:fld>
            <a:endParaRPr sz="900" b="0" i="0" u="none" strike="noStrike" cap="none">
              <a:solidFill>
                <a:schemeClr val="dk1"/>
              </a:solidFill>
              <a:latin typeface="Arial"/>
              <a:ea typeface="Arial"/>
              <a:cs typeface="Arial"/>
              <a:sym typeface="Arial"/>
            </a:endParaRPr>
          </a:p>
        </p:txBody>
      </p:sp>
      <p:pic>
        <p:nvPicPr>
          <p:cNvPr id="269" name="Google Shape;269;p21" title="Copy of Hlthcare_14_PHONE_V01.jpg"/>
          <p:cNvPicPr preferRelativeResize="0"/>
          <p:nvPr/>
        </p:nvPicPr>
        <p:blipFill rotWithShape="1">
          <a:blip r:embed="rId5">
            <a:alphaModFix/>
          </a:blip>
          <a:srcRect/>
          <a:stretch/>
        </p:blipFill>
        <p:spPr>
          <a:xfrm>
            <a:off x="5402692" y="2121319"/>
            <a:ext cx="1906268" cy="2147181"/>
          </a:xfrm>
          <a:prstGeom prst="rect">
            <a:avLst/>
          </a:prstGeom>
          <a:noFill/>
          <a:ln>
            <a:noFill/>
          </a:ln>
        </p:spPr>
      </p:pic>
      <p:pic>
        <p:nvPicPr>
          <p:cNvPr id="270" name="Google Shape;270;p21" title="Copy of 04_Public Announcements.png"/>
          <p:cNvPicPr preferRelativeResize="0"/>
          <p:nvPr/>
        </p:nvPicPr>
        <p:blipFill rotWithShape="1">
          <a:blip r:embed="rId6">
            <a:alphaModFix/>
          </a:blip>
          <a:srcRect t="9903"/>
          <a:stretch/>
        </p:blipFill>
        <p:spPr>
          <a:xfrm>
            <a:off x="3041703" y="714429"/>
            <a:ext cx="3105147" cy="2866760"/>
          </a:xfrm>
          <a:prstGeom prst="rect">
            <a:avLst/>
          </a:prstGeom>
          <a:noFill/>
          <a:ln>
            <a:noFill/>
          </a:ln>
        </p:spPr>
      </p:pic>
      <p:sp>
        <p:nvSpPr>
          <p:cNvPr id="271" name="Google Shape;271;p21"/>
          <p:cNvSpPr txBox="1"/>
          <p:nvPr/>
        </p:nvSpPr>
        <p:spPr>
          <a:xfrm>
            <a:off x="3506372" y="4550821"/>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USGS</a:t>
            </a:r>
            <a:endParaRPr/>
          </a:p>
        </p:txBody>
      </p:sp>
      <p:pic>
        <p:nvPicPr>
          <p:cNvPr id="272" name="Google Shape;272;p21" title="Education_Chromebook_Alert (1).png"/>
          <p:cNvPicPr preferRelativeResize="0"/>
          <p:nvPr/>
        </p:nvPicPr>
        <p:blipFill rotWithShape="1">
          <a:blip r:embed="rId7">
            <a:alphaModFix/>
          </a:blip>
          <a:srcRect/>
          <a:stretch/>
        </p:blipFill>
        <p:spPr>
          <a:xfrm flipH="1">
            <a:off x="1356302" y="2188254"/>
            <a:ext cx="2204006" cy="2080246"/>
          </a:xfrm>
          <a:prstGeom prst="rect">
            <a:avLst/>
          </a:prstGeom>
          <a:noFill/>
          <a:ln>
            <a:noFill/>
          </a:ln>
        </p:spPr>
      </p:pic>
      <p:pic>
        <p:nvPicPr>
          <p:cNvPr id="2" name="ShakeOut ShakeAlert_EarlyWarning_BD_JCCEO (1)">
            <a:hlinkClick r:id="" action="ppaction://media"/>
            <a:extLst>
              <a:ext uri="{FF2B5EF4-FFF2-40B4-BE49-F238E27FC236}">
                <a16:creationId xmlns:a16="http://schemas.microsoft.com/office/drawing/2014/main" id="{86B5C2E9-5646-50B0-365C-12E3A591DC8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176700" y="373833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43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22"/>
          <p:cNvSpPr txBox="1">
            <a:spLocks noGrp="1"/>
          </p:cNvSpPr>
          <p:nvPr>
            <p:ph type="title"/>
          </p:nvPr>
        </p:nvSpPr>
        <p:spPr>
          <a:xfrm>
            <a:off x="312962" y="528778"/>
            <a:ext cx="4259037" cy="91056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A6935"/>
              </a:buClr>
              <a:buSzPts val="2700"/>
              <a:buFont typeface="Arial"/>
              <a:buNone/>
            </a:pPr>
            <a:r>
              <a:rPr lang="en" sz="2700">
                <a:solidFill>
                  <a:srgbClr val="1A6935"/>
                </a:solidFill>
              </a:rPr>
              <a:t>Preparing Our Families</a:t>
            </a:r>
            <a:endParaRPr sz="2700"/>
          </a:p>
        </p:txBody>
      </p:sp>
      <p:sp>
        <p:nvSpPr>
          <p:cNvPr id="279" name="Google Shape;279;p22"/>
          <p:cNvSpPr txBox="1"/>
          <p:nvPr/>
        </p:nvSpPr>
        <p:spPr>
          <a:xfrm>
            <a:off x="312963" y="1343609"/>
            <a:ext cx="3895143" cy="3046980"/>
          </a:xfrm>
          <a:prstGeom prst="rect">
            <a:avLst/>
          </a:prstGeom>
          <a:noFill/>
          <a:ln>
            <a:noFill/>
          </a:ln>
        </p:spPr>
        <p:txBody>
          <a:bodyPr spcFirstLastPara="1" wrap="square" lIns="68550" tIns="68550" rIns="68550" bIns="68550" anchor="ctr" anchorCtr="0">
            <a:noAutofit/>
          </a:bodyPr>
          <a:lstStyle/>
          <a:p>
            <a:pPr marL="457200" marR="0" lvl="0" indent="-457200" algn="l" rtl="0">
              <a:spcBef>
                <a:spcPts val="0"/>
              </a:spcBef>
              <a:spcAft>
                <a:spcPts val="0"/>
              </a:spcAft>
              <a:buClr>
                <a:schemeClr val="dk2"/>
              </a:buClr>
              <a:buSzPts val="2000"/>
              <a:buFont typeface="Arial"/>
              <a:buAutoNum type="arabicPeriod"/>
            </a:pPr>
            <a:r>
              <a:rPr lang="en" sz="2000" b="0" i="0" u="none" strike="noStrike" cap="none" dirty="0">
                <a:solidFill>
                  <a:schemeClr val="dk2"/>
                </a:solidFill>
                <a:latin typeface="Arial"/>
                <a:ea typeface="Arial"/>
                <a:cs typeface="Arial"/>
                <a:sym typeface="Arial"/>
              </a:rPr>
              <a:t>Why is it important to practice earthquake safety with your family in different places, </a:t>
            </a:r>
            <a:r>
              <a:rPr lang="en" sz="2000" dirty="0">
                <a:solidFill>
                  <a:schemeClr val="dk2"/>
                </a:solidFill>
              </a:rPr>
              <a:t>such as</a:t>
            </a:r>
            <a:r>
              <a:rPr lang="en" sz="2000" b="0" i="0" u="none" strike="noStrike" cap="none" dirty="0">
                <a:solidFill>
                  <a:schemeClr val="dk2"/>
                </a:solidFill>
                <a:latin typeface="Arial"/>
                <a:ea typeface="Arial"/>
                <a:cs typeface="Arial"/>
                <a:sym typeface="Arial"/>
              </a:rPr>
              <a:t> at home, at a park, or in a store? </a:t>
            </a:r>
          </a:p>
          <a:p>
            <a:pPr marL="457200" marR="0" lvl="0" indent="-457200" algn="l" rtl="0">
              <a:spcBef>
                <a:spcPts val="0"/>
              </a:spcBef>
              <a:spcAft>
                <a:spcPts val="0"/>
              </a:spcAft>
              <a:buClr>
                <a:schemeClr val="dk2"/>
              </a:buClr>
              <a:buSzPts val="2000"/>
              <a:buFont typeface="Arial"/>
              <a:buAutoNum type="arabicPeriod"/>
            </a:pPr>
            <a:endParaRPr lang="en" dirty="0"/>
          </a:p>
          <a:p>
            <a:pPr marL="457200" marR="0" lvl="0" indent="-457200" algn="l" rtl="0">
              <a:spcBef>
                <a:spcPts val="0"/>
              </a:spcBef>
              <a:spcAft>
                <a:spcPts val="0"/>
              </a:spcAft>
              <a:buClr>
                <a:schemeClr val="dk2"/>
              </a:buClr>
              <a:buSzPts val="2000"/>
              <a:buFont typeface="Arial"/>
              <a:buAutoNum type="arabicPeriod"/>
            </a:pPr>
            <a:r>
              <a:rPr lang="en" sz="2000" b="0" i="0" u="none" strike="noStrike" cap="none" dirty="0">
                <a:solidFill>
                  <a:schemeClr val="dk2"/>
                </a:solidFill>
                <a:latin typeface="Arial"/>
                <a:ea typeface="Arial"/>
                <a:cs typeface="Arial"/>
                <a:sym typeface="Arial"/>
              </a:rPr>
              <a:t>What is one more thing you and your family can do to get ready for an earthquake?</a:t>
            </a:r>
            <a:endParaRPr dirty="0"/>
          </a:p>
        </p:txBody>
      </p:sp>
      <p:pic>
        <p:nvPicPr>
          <p:cNvPr id="280" name="Google Shape;280;p22" descr="Building an Emergency Kit | Emergency Preparedness and Disability Inclusion  | CDC"/>
          <p:cNvPicPr preferRelativeResize="0"/>
          <p:nvPr/>
        </p:nvPicPr>
        <p:blipFill rotWithShape="1">
          <a:blip r:embed="rId3">
            <a:alphaModFix/>
          </a:blip>
          <a:srcRect/>
          <a:stretch/>
        </p:blipFill>
        <p:spPr>
          <a:xfrm>
            <a:off x="4409954" y="1842278"/>
            <a:ext cx="4421083" cy="2548310"/>
          </a:xfrm>
          <a:prstGeom prst="roundRect">
            <a:avLst>
              <a:gd name="adj" fmla="val 6562"/>
            </a:avLst>
          </a:prstGeom>
          <a:solidFill>
            <a:srgbClr val="ECECEC"/>
          </a:solidFill>
          <a:ln>
            <a:noFill/>
          </a:ln>
        </p:spPr>
      </p:pic>
      <p:sp>
        <p:nvSpPr>
          <p:cNvPr id="281" name="Google Shape;281;p22"/>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22</a:t>
            </a:fld>
            <a:endParaRPr sz="900" b="0" i="0" u="none" strike="noStrike" cap="none">
              <a:solidFill>
                <a:schemeClr val="dk1"/>
              </a:solidFill>
              <a:latin typeface="Arial"/>
              <a:ea typeface="Arial"/>
              <a:cs typeface="Arial"/>
              <a:sym typeface="Arial"/>
            </a:endParaRPr>
          </a:p>
        </p:txBody>
      </p:sp>
      <p:sp>
        <p:nvSpPr>
          <p:cNvPr id="282" name="Google Shape;282;p22"/>
          <p:cNvSpPr txBox="1"/>
          <p:nvPr/>
        </p:nvSpPr>
        <p:spPr>
          <a:xfrm>
            <a:off x="5783315" y="4484333"/>
            <a:ext cx="167436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of USGS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9"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23"/>
          <p:cNvSpPr txBox="1">
            <a:spLocks noGrp="1"/>
          </p:cNvSpPr>
          <p:nvPr>
            <p:ph type="title"/>
          </p:nvPr>
        </p:nvSpPr>
        <p:spPr>
          <a:xfrm>
            <a:off x="634061" y="637878"/>
            <a:ext cx="345165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2100"/>
              <a:buFont typeface="Arial"/>
              <a:buNone/>
            </a:pPr>
            <a:r>
              <a:rPr lang="en"/>
              <a:t>We need water - </a:t>
            </a:r>
            <a:r>
              <a:rPr lang="en" i="1"/>
              <a:t>why?</a:t>
            </a:r>
            <a:endParaRPr i="1"/>
          </a:p>
        </p:txBody>
      </p:sp>
      <p:sp>
        <p:nvSpPr>
          <p:cNvPr id="288" name="Google Shape;288;p23"/>
          <p:cNvSpPr txBox="1">
            <a:spLocks noGrp="1"/>
          </p:cNvSpPr>
          <p:nvPr>
            <p:ph type="body" idx="2"/>
          </p:nvPr>
        </p:nvSpPr>
        <p:spPr>
          <a:xfrm>
            <a:off x="4572007" y="873868"/>
            <a:ext cx="4210200" cy="298050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800"/>
              <a:buNone/>
            </a:pPr>
            <a:r>
              <a:rPr lang="en" sz="1800" dirty="0"/>
              <a:t>Examine the cup of water. Estimate:</a:t>
            </a:r>
            <a:endParaRPr sz="1800" dirty="0"/>
          </a:p>
          <a:p>
            <a:pPr marL="0" lvl="0" indent="0" algn="l" rtl="0">
              <a:lnSpc>
                <a:spcPct val="90000"/>
              </a:lnSpc>
              <a:spcBef>
                <a:spcPts val="0"/>
              </a:spcBef>
              <a:spcAft>
                <a:spcPts val="0"/>
              </a:spcAft>
              <a:buSzPts val="1800"/>
              <a:buNone/>
            </a:pPr>
            <a:endParaRPr sz="1800" dirty="0"/>
          </a:p>
          <a:p>
            <a:pPr marL="171450" lvl="0" indent="-171450" algn="l" rtl="0">
              <a:lnSpc>
                <a:spcPct val="90000"/>
              </a:lnSpc>
              <a:spcBef>
                <a:spcPts val="750"/>
              </a:spcBef>
              <a:spcAft>
                <a:spcPts val="0"/>
              </a:spcAft>
              <a:buSzPts val="1800"/>
              <a:buChar char="•"/>
            </a:pPr>
            <a:r>
              <a:rPr lang="en" sz="1800" dirty="0"/>
              <a:t>How many cups do you need to </a:t>
            </a:r>
            <a:r>
              <a:rPr lang="en" sz="1800" b="1" dirty="0"/>
              <a:t>drink</a:t>
            </a:r>
            <a:r>
              <a:rPr lang="en" sz="1800" dirty="0"/>
              <a:t> per day? </a:t>
            </a:r>
            <a:endParaRPr dirty="0"/>
          </a:p>
          <a:p>
            <a:pPr marL="171450" lvl="0" indent="-171450" algn="l" rtl="0">
              <a:lnSpc>
                <a:spcPct val="90000"/>
              </a:lnSpc>
              <a:spcBef>
                <a:spcPts val="750"/>
              </a:spcBef>
              <a:spcAft>
                <a:spcPts val="0"/>
              </a:spcAft>
              <a:buSzPts val="1800"/>
              <a:buChar char="•"/>
            </a:pPr>
            <a:r>
              <a:rPr lang="en" sz="1800" dirty="0"/>
              <a:t>How many cups do you need to </a:t>
            </a:r>
            <a:r>
              <a:rPr lang="en" sz="1800" b="1" dirty="0"/>
              <a:t>wash</a:t>
            </a:r>
            <a:r>
              <a:rPr lang="en" sz="1800" dirty="0"/>
              <a:t>? </a:t>
            </a:r>
            <a:endParaRPr dirty="0"/>
          </a:p>
          <a:p>
            <a:pPr marL="171450" lvl="0" indent="-171450" algn="l" rtl="0">
              <a:lnSpc>
                <a:spcPct val="90000"/>
              </a:lnSpc>
              <a:spcBef>
                <a:spcPts val="750"/>
              </a:spcBef>
              <a:spcAft>
                <a:spcPts val="0"/>
              </a:spcAft>
              <a:buSzPts val="1800"/>
              <a:buChar char="•"/>
            </a:pPr>
            <a:r>
              <a:rPr lang="en" sz="1800" dirty="0"/>
              <a:t>How many cups do you need to </a:t>
            </a:r>
            <a:r>
              <a:rPr lang="en" sz="1800" b="1" dirty="0"/>
              <a:t>flush</a:t>
            </a:r>
            <a:r>
              <a:rPr lang="en" sz="1800" dirty="0"/>
              <a:t> the toilet?  </a:t>
            </a:r>
            <a:endParaRPr dirty="0"/>
          </a:p>
          <a:p>
            <a:pPr marL="171450" lvl="0" indent="-171450" algn="l" rtl="0">
              <a:lnSpc>
                <a:spcPct val="90000"/>
              </a:lnSpc>
              <a:spcBef>
                <a:spcPts val="750"/>
              </a:spcBef>
              <a:spcAft>
                <a:spcPts val="0"/>
              </a:spcAft>
              <a:buSzPts val="1800"/>
              <a:buChar char="•"/>
            </a:pPr>
            <a:r>
              <a:rPr lang="en" sz="1800" dirty="0"/>
              <a:t>How many cups do you need for </a:t>
            </a:r>
            <a:r>
              <a:rPr lang="en" sz="1800" b="1" dirty="0"/>
              <a:t>other uses</a:t>
            </a:r>
            <a:r>
              <a:rPr lang="en" sz="1800" dirty="0"/>
              <a:t>? </a:t>
            </a:r>
            <a:endParaRPr dirty="0"/>
          </a:p>
        </p:txBody>
      </p:sp>
      <p:pic>
        <p:nvPicPr>
          <p:cNvPr id="289" name="Google Shape;289;p23" descr="A glass of water being poured into a glass&#10;&#10;Description automatically generated"/>
          <p:cNvPicPr preferRelativeResize="0">
            <a:picLocks noGrp="1"/>
          </p:cNvPicPr>
          <p:nvPr>
            <p:ph type="body" idx="1"/>
          </p:nvPr>
        </p:nvPicPr>
        <p:blipFill rotWithShape="1">
          <a:blip r:embed="rId3">
            <a:alphaModFix/>
          </a:blip>
          <a:srcRect/>
          <a:stretch/>
        </p:blipFill>
        <p:spPr>
          <a:xfrm>
            <a:off x="576336" y="1137250"/>
            <a:ext cx="3567103" cy="3263900"/>
          </a:xfrm>
          <a:prstGeom prst="roundRect">
            <a:avLst>
              <a:gd name="adj" fmla="val 8594"/>
            </a:avLst>
          </a:prstGeom>
          <a:solidFill>
            <a:srgbClr val="ECECEC"/>
          </a:solidFill>
          <a:ln>
            <a:noFill/>
          </a:ln>
        </p:spPr>
      </p:pic>
      <p:sp>
        <p:nvSpPr>
          <p:cNvPr id="290" name="Google Shape;290;p23"/>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23</a:t>
            </a:fld>
            <a:endParaRPr sz="900" b="0" i="0" u="none" strike="noStrike" cap="none">
              <a:solidFill>
                <a:schemeClr val="dk1"/>
              </a:solidFill>
              <a:latin typeface="Arial"/>
              <a:ea typeface="Arial"/>
              <a:cs typeface="Arial"/>
              <a:sym typeface="Arial"/>
            </a:endParaRPr>
          </a:p>
        </p:txBody>
      </p:sp>
      <p:sp>
        <p:nvSpPr>
          <p:cNvPr id="291" name="Google Shape;291;p23"/>
          <p:cNvSpPr txBox="1"/>
          <p:nvPr/>
        </p:nvSpPr>
        <p:spPr>
          <a:xfrm>
            <a:off x="4562823" y="3886818"/>
            <a:ext cx="4210200" cy="90670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750"/>
              </a:spcBef>
              <a:spcAft>
                <a:spcPts val="0"/>
              </a:spcAft>
              <a:buClr>
                <a:schemeClr val="accent1"/>
              </a:buClr>
              <a:buSzPts val="1800"/>
              <a:buFont typeface="Arial"/>
              <a:buNone/>
            </a:pPr>
            <a:r>
              <a:rPr lang="en" sz="1800" b="1" i="0" u="none" strike="noStrike" cap="none">
                <a:solidFill>
                  <a:schemeClr val="accent1"/>
                </a:solidFill>
                <a:latin typeface="Arial"/>
                <a:ea typeface="Arial"/>
                <a:cs typeface="Arial"/>
                <a:sym typeface="Arial"/>
              </a:rPr>
              <a:t>How many </a:t>
            </a:r>
            <a:r>
              <a:rPr lang="en" sz="1800" b="1" i="0" u="sng" strike="noStrike" cap="none">
                <a:solidFill>
                  <a:schemeClr val="accent1"/>
                </a:solidFill>
                <a:latin typeface="Arial"/>
                <a:ea typeface="Arial"/>
                <a:cs typeface="Arial"/>
                <a:sym typeface="Arial"/>
              </a:rPr>
              <a:t>total</a:t>
            </a:r>
            <a:r>
              <a:rPr lang="en" sz="1800" b="1" i="0" u="none" strike="noStrike" cap="none">
                <a:solidFill>
                  <a:schemeClr val="accent1"/>
                </a:solidFill>
                <a:latin typeface="Arial"/>
                <a:ea typeface="Arial"/>
                <a:cs typeface="Arial"/>
                <a:sym typeface="Arial"/>
              </a:rPr>
              <a:t> cups do you estimate you need </a:t>
            </a:r>
            <a:r>
              <a:rPr lang="en" sz="1800" b="1">
                <a:solidFill>
                  <a:schemeClr val="accent1"/>
                </a:solidFill>
              </a:rPr>
              <a:t>each </a:t>
            </a:r>
            <a:r>
              <a:rPr lang="en" sz="1800" b="1" i="0" u="none" strike="noStrike" cap="none">
                <a:solidFill>
                  <a:schemeClr val="accent1"/>
                </a:solidFill>
                <a:latin typeface="Arial"/>
                <a:ea typeface="Arial"/>
                <a:cs typeface="Arial"/>
                <a:sym typeface="Arial"/>
              </a:rPr>
              <a:t>day? </a:t>
            </a:r>
            <a:endParaRPr sz="1500" b="1" i="0" u="none" strike="noStrike" cap="none">
              <a:solidFill>
                <a:schemeClr val="accent1"/>
              </a:solidFill>
              <a:latin typeface="Arial"/>
              <a:ea typeface="Arial"/>
              <a:cs typeface="Arial"/>
              <a:sym typeface="Arial"/>
            </a:endParaRPr>
          </a:p>
          <a:p>
            <a:pPr marL="171450" marR="0" lvl="0" indent="-57150" algn="l" rtl="0">
              <a:lnSpc>
                <a:spcPct val="90000"/>
              </a:lnSpc>
              <a:spcBef>
                <a:spcPts val="750"/>
              </a:spcBef>
              <a:spcAft>
                <a:spcPts val="0"/>
              </a:spcAft>
              <a:buClr>
                <a:schemeClr val="accent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2" name="Google Shape;292;p23"/>
          <p:cNvSpPr txBox="1"/>
          <p:nvPr/>
        </p:nvSpPr>
        <p:spPr>
          <a:xfrm>
            <a:off x="1522707" y="4493069"/>
            <a:ext cx="167436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of USGS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8">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24"/>
          <p:cNvSpPr txBox="1">
            <a:spLocks noGrp="1"/>
          </p:cNvSpPr>
          <p:nvPr>
            <p:ph type="title"/>
          </p:nvPr>
        </p:nvSpPr>
        <p:spPr>
          <a:xfrm>
            <a:off x="202392" y="672650"/>
            <a:ext cx="8452500" cy="63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accent1"/>
              </a:buClr>
              <a:buSzPts val="2100"/>
              <a:buFont typeface="Arial"/>
              <a:buNone/>
            </a:pPr>
            <a:r>
              <a:rPr lang="en" sz="2400"/>
              <a:t>How many cups are in a gallon? </a:t>
            </a:r>
            <a:endParaRPr sz="2400"/>
          </a:p>
        </p:txBody>
      </p:sp>
      <p:pic>
        <p:nvPicPr>
          <p:cNvPr id="298" name="Google Shape;298;p24" descr="Being Prepared for the Worst in a Time of Disaster"/>
          <p:cNvPicPr preferRelativeResize="0"/>
          <p:nvPr/>
        </p:nvPicPr>
        <p:blipFill rotWithShape="1">
          <a:blip r:embed="rId3">
            <a:alphaModFix/>
          </a:blip>
          <a:srcRect/>
          <a:stretch/>
        </p:blipFill>
        <p:spPr>
          <a:xfrm>
            <a:off x="947451" y="1661652"/>
            <a:ext cx="2363115" cy="2491401"/>
          </a:xfrm>
          <a:prstGeom prst="rect">
            <a:avLst/>
          </a:prstGeom>
          <a:noFill/>
          <a:ln>
            <a:noFill/>
          </a:ln>
        </p:spPr>
      </p:pic>
      <p:sp>
        <p:nvSpPr>
          <p:cNvPr id="299" name="Google Shape;299;p24"/>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24</a:t>
            </a:fld>
            <a:endParaRPr sz="900" b="0" i="0" u="none" strike="noStrike" cap="none">
              <a:solidFill>
                <a:schemeClr val="dk1"/>
              </a:solidFill>
              <a:latin typeface="Arial"/>
              <a:ea typeface="Arial"/>
              <a:cs typeface="Arial"/>
              <a:sym typeface="Arial"/>
            </a:endParaRPr>
          </a:p>
        </p:txBody>
      </p:sp>
      <p:sp>
        <p:nvSpPr>
          <p:cNvPr id="300" name="Google Shape;300;p24"/>
          <p:cNvSpPr txBox="1"/>
          <p:nvPr/>
        </p:nvSpPr>
        <p:spPr>
          <a:xfrm>
            <a:off x="875460" y="4470841"/>
            <a:ext cx="2363115"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of National Weather Service</a:t>
            </a:r>
            <a:endParaRPr/>
          </a:p>
        </p:txBody>
      </p:sp>
      <p:grpSp>
        <p:nvGrpSpPr>
          <p:cNvPr id="301" name="Google Shape;301;p24"/>
          <p:cNvGrpSpPr/>
          <p:nvPr/>
        </p:nvGrpSpPr>
        <p:grpSpPr>
          <a:xfrm>
            <a:off x="4409384" y="1985660"/>
            <a:ext cx="4089131" cy="2700625"/>
            <a:chOff x="4409384" y="1985660"/>
            <a:chExt cx="4089131" cy="2700625"/>
          </a:xfrm>
        </p:grpSpPr>
        <p:grpSp>
          <p:nvGrpSpPr>
            <p:cNvPr id="302" name="Google Shape;302;p24"/>
            <p:cNvGrpSpPr/>
            <p:nvPr/>
          </p:nvGrpSpPr>
          <p:grpSpPr>
            <a:xfrm>
              <a:off x="4409384" y="1985660"/>
              <a:ext cx="4089131" cy="1569714"/>
              <a:chOff x="4409384" y="1985660"/>
              <a:chExt cx="4089131" cy="1569714"/>
            </a:xfrm>
          </p:grpSpPr>
          <p:grpSp>
            <p:nvGrpSpPr>
              <p:cNvPr id="303" name="Google Shape;303;p24"/>
              <p:cNvGrpSpPr/>
              <p:nvPr/>
            </p:nvGrpSpPr>
            <p:grpSpPr>
              <a:xfrm>
                <a:off x="4409384" y="1985660"/>
                <a:ext cx="4089131" cy="648022"/>
                <a:chOff x="282848" y="3418629"/>
                <a:chExt cx="4089131" cy="648022"/>
              </a:xfrm>
            </p:grpSpPr>
            <p:pic>
              <p:nvPicPr>
                <p:cNvPr id="304" name="Google Shape;304;p24" descr="Tap Water instead of Bottled Water | Portland.gov"/>
                <p:cNvPicPr preferRelativeResize="0"/>
                <p:nvPr/>
              </p:nvPicPr>
              <p:blipFill rotWithShape="1">
                <a:blip r:embed="rId4">
                  <a:alphaModFix/>
                </a:blip>
                <a:srcRect l="14016" t="30140" r="52356" b="12413"/>
                <a:stretch/>
              </p:blipFill>
              <p:spPr>
                <a:xfrm>
                  <a:off x="282848" y="3429512"/>
                  <a:ext cx="445470" cy="635575"/>
                </a:xfrm>
                <a:prstGeom prst="rect">
                  <a:avLst/>
                </a:prstGeom>
                <a:noFill/>
                <a:ln>
                  <a:noFill/>
                </a:ln>
              </p:spPr>
            </p:pic>
            <p:pic>
              <p:nvPicPr>
                <p:cNvPr id="305" name="Google Shape;305;p24" descr="Tap Water instead of Bottled Water | Portland.gov"/>
                <p:cNvPicPr preferRelativeResize="0"/>
                <p:nvPr/>
              </p:nvPicPr>
              <p:blipFill rotWithShape="1">
                <a:blip r:embed="rId4">
                  <a:alphaModFix/>
                </a:blip>
                <a:srcRect l="14016" t="30140" r="52356" b="12413"/>
                <a:stretch/>
              </p:blipFill>
              <p:spPr>
                <a:xfrm>
                  <a:off x="768784" y="3429513"/>
                  <a:ext cx="445470" cy="635575"/>
                </a:xfrm>
                <a:prstGeom prst="rect">
                  <a:avLst/>
                </a:prstGeom>
                <a:noFill/>
                <a:ln>
                  <a:noFill/>
                </a:ln>
              </p:spPr>
            </p:pic>
            <p:pic>
              <p:nvPicPr>
                <p:cNvPr id="306" name="Google Shape;306;p24" descr="Tap Water instead of Bottled Water | Portland.gov"/>
                <p:cNvPicPr preferRelativeResize="0"/>
                <p:nvPr/>
              </p:nvPicPr>
              <p:blipFill rotWithShape="1">
                <a:blip r:embed="rId4">
                  <a:alphaModFix/>
                </a:blip>
                <a:srcRect l="14016" t="30140" r="52356" b="12413"/>
                <a:stretch/>
              </p:blipFill>
              <p:spPr>
                <a:xfrm>
                  <a:off x="2924710" y="3418631"/>
                  <a:ext cx="445470" cy="635575"/>
                </a:xfrm>
                <a:prstGeom prst="rect">
                  <a:avLst/>
                </a:prstGeom>
                <a:noFill/>
                <a:ln>
                  <a:noFill/>
                </a:ln>
              </p:spPr>
            </p:pic>
            <p:pic>
              <p:nvPicPr>
                <p:cNvPr id="307" name="Google Shape;307;p24" descr="Tap Water instead of Bottled Water | Portland.gov"/>
                <p:cNvPicPr preferRelativeResize="0"/>
                <p:nvPr/>
              </p:nvPicPr>
              <p:blipFill rotWithShape="1">
                <a:blip r:embed="rId4">
                  <a:alphaModFix/>
                </a:blip>
                <a:srcRect l="14016" t="30140" r="52356" b="12413"/>
                <a:stretch/>
              </p:blipFill>
              <p:spPr>
                <a:xfrm>
                  <a:off x="3406648" y="3418630"/>
                  <a:ext cx="445470" cy="635575"/>
                </a:xfrm>
                <a:prstGeom prst="rect">
                  <a:avLst/>
                </a:prstGeom>
                <a:noFill/>
                <a:ln>
                  <a:noFill/>
                </a:ln>
              </p:spPr>
            </p:pic>
            <p:pic>
              <p:nvPicPr>
                <p:cNvPr id="308" name="Google Shape;308;p24" descr="Tap Water instead of Bottled Water | Portland.gov"/>
                <p:cNvPicPr preferRelativeResize="0"/>
                <p:nvPr/>
              </p:nvPicPr>
              <p:blipFill rotWithShape="1">
                <a:blip r:embed="rId4">
                  <a:alphaModFix/>
                </a:blip>
                <a:srcRect l="14016" t="30140" r="52356" b="12413"/>
                <a:stretch/>
              </p:blipFill>
              <p:spPr>
                <a:xfrm>
                  <a:off x="1324804" y="3429512"/>
                  <a:ext cx="445470" cy="635575"/>
                </a:xfrm>
                <a:prstGeom prst="rect">
                  <a:avLst/>
                </a:prstGeom>
                <a:noFill/>
                <a:ln>
                  <a:noFill/>
                </a:ln>
              </p:spPr>
            </p:pic>
            <p:pic>
              <p:nvPicPr>
                <p:cNvPr id="309" name="Google Shape;309;p24" descr="Tap Water instead of Bottled Water | Portland.gov"/>
                <p:cNvPicPr preferRelativeResize="0"/>
                <p:nvPr/>
              </p:nvPicPr>
              <p:blipFill rotWithShape="1">
                <a:blip r:embed="rId4">
                  <a:alphaModFix/>
                </a:blip>
                <a:srcRect l="14016" t="30140" r="52356" b="12413"/>
                <a:stretch/>
              </p:blipFill>
              <p:spPr>
                <a:xfrm>
                  <a:off x="1892810" y="3429512"/>
                  <a:ext cx="445470" cy="635575"/>
                </a:xfrm>
                <a:prstGeom prst="rect">
                  <a:avLst/>
                </a:prstGeom>
                <a:noFill/>
                <a:ln>
                  <a:noFill/>
                </a:ln>
              </p:spPr>
            </p:pic>
            <p:pic>
              <p:nvPicPr>
                <p:cNvPr id="310" name="Google Shape;310;p24" descr="Tap Water instead of Bottled Water | Portland.gov"/>
                <p:cNvPicPr preferRelativeResize="0"/>
                <p:nvPr/>
              </p:nvPicPr>
              <p:blipFill rotWithShape="1">
                <a:blip r:embed="rId4">
                  <a:alphaModFix/>
                </a:blip>
                <a:srcRect l="14016" t="30140" r="52356" b="12413"/>
                <a:stretch/>
              </p:blipFill>
              <p:spPr>
                <a:xfrm>
                  <a:off x="2408760" y="3431076"/>
                  <a:ext cx="445470" cy="635575"/>
                </a:xfrm>
                <a:prstGeom prst="rect">
                  <a:avLst/>
                </a:prstGeom>
                <a:noFill/>
                <a:ln>
                  <a:noFill/>
                </a:ln>
              </p:spPr>
            </p:pic>
            <p:pic>
              <p:nvPicPr>
                <p:cNvPr id="311" name="Google Shape;311;p24" descr="Tap Water instead of Bottled Water | Portland.gov"/>
                <p:cNvPicPr preferRelativeResize="0"/>
                <p:nvPr/>
              </p:nvPicPr>
              <p:blipFill rotWithShape="1">
                <a:blip r:embed="rId4">
                  <a:alphaModFix/>
                </a:blip>
                <a:srcRect l="14016" t="30140" r="52356" b="12413"/>
                <a:stretch/>
              </p:blipFill>
              <p:spPr>
                <a:xfrm>
                  <a:off x="3926509" y="3418629"/>
                  <a:ext cx="445470" cy="635575"/>
                </a:xfrm>
                <a:prstGeom prst="rect">
                  <a:avLst/>
                </a:prstGeom>
                <a:noFill/>
                <a:ln>
                  <a:noFill/>
                </a:ln>
              </p:spPr>
            </p:pic>
          </p:grpSp>
          <p:grpSp>
            <p:nvGrpSpPr>
              <p:cNvPr id="312" name="Google Shape;312;p24"/>
              <p:cNvGrpSpPr/>
              <p:nvPr/>
            </p:nvGrpSpPr>
            <p:grpSpPr>
              <a:xfrm>
                <a:off x="4409384" y="2907352"/>
                <a:ext cx="4089131" cy="648022"/>
                <a:chOff x="282848" y="3418629"/>
                <a:chExt cx="4089131" cy="648022"/>
              </a:xfrm>
            </p:grpSpPr>
            <p:pic>
              <p:nvPicPr>
                <p:cNvPr id="313" name="Google Shape;313;p24" descr="Tap Water instead of Bottled Water | Portland.gov"/>
                <p:cNvPicPr preferRelativeResize="0"/>
                <p:nvPr/>
              </p:nvPicPr>
              <p:blipFill rotWithShape="1">
                <a:blip r:embed="rId4">
                  <a:alphaModFix/>
                </a:blip>
                <a:srcRect l="14016" t="30140" r="52356" b="12413"/>
                <a:stretch/>
              </p:blipFill>
              <p:spPr>
                <a:xfrm>
                  <a:off x="282848" y="3429512"/>
                  <a:ext cx="445470" cy="635575"/>
                </a:xfrm>
                <a:prstGeom prst="rect">
                  <a:avLst/>
                </a:prstGeom>
                <a:noFill/>
                <a:ln>
                  <a:noFill/>
                </a:ln>
              </p:spPr>
            </p:pic>
            <p:pic>
              <p:nvPicPr>
                <p:cNvPr id="314" name="Google Shape;314;p24" descr="Tap Water instead of Bottled Water | Portland.gov"/>
                <p:cNvPicPr preferRelativeResize="0"/>
                <p:nvPr/>
              </p:nvPicPr>
              <p:blipFill rotWithShape="1">
                <a:blip r:embed="rId4">
                  <a:alphaModFix/>
                </a:blip>
                <a:srcRect l="14016" t="30140" r="52356" b="12413"/>
                <a:stretch/>
              </p:blipFill>
              <p:spPr>
                <a:xfrm>
                  <a:off x="768784" y="3429513"/>
                  <a:ext cx="445470" cy="635575"/>
                </a:xfrm>
                <a:prstGeom prst="rect">
                  <a:avLst/>
                </a:prstGeom>
                <a:noFill/>
                <a:ln>
                  <a:noFill/>
                </a:ln>
              </p:spPr>
            </p:pic>
            <p:pic>
              <p:nvPicPr>
                <p:cNvPr id="315" name="Google Shape;315;p24" descr="Tap Water instead of Bottled Water | Portland.gov"/>
                <p:cNvPicPr preferRelativeResize="0"/>
                <p:nvPr/>
              </p:nvPicPr>
              <p:blipFill rotWithShape="1">
                <a:blip r:embed="rId4">
                  <a:alphaModFix/>
                </a:blip>
                <a:srcRect l="14016" t="30140" r="52356" b="12413"/>
                <a:stretch/>
              </p:blipFill>
              <p:spPr>
                <a:xfrm>
                  <a:off x="2924710" y="3418631"/>
                  <a:ext cx="445470" cy="635575"/>
                </a:xfrm>
                <a:prstGeom prst="rect">
                  <a:avLst/>
                </a:prstGeom>
                <a:noFill/>
                <a:ln>
                  <a:noFill/>
                </a:ln>
              </p:spPr>
            </p:pic>
            <p:pic>
              <p:nvPicPr>
                <p:cNvPr id="316" name="Google Shape;316;p24" descr="Tap Water instead of Bottled Water | Portland.gov"/>
                <p:cNvPicPr preferRelativeResize="0"/>
                <p:nvPr/>
              </p:nvPicPr>
              <p:blipFill rotWithShape="1">
                <a:blip r:embed="rId4">
                  <a:alphaModFix/>
                </a:blip>
                <a:srcRect l="14016" t="30140" r="52356" b="12413"/>
                <a:stretch/>
              </p:blipFill>
              <p:spPr>
                <a:xfrm>
                  <a:off x="3406648" y="3418630"/>
                  <a:ext cx="445470" cy="635575"/>
                </a:xfrm>
                <a:prstGeom prst="rect">
                  <a:avLst/>
                </a:prstGeom>
                <a:noFill/>
                <a:ln>
                  <a:noFill/>
                </a:ln>
              </p:spPr>
            </p:pic>
            <p:pic>
              <p:nvPicPr>
                <p:cNvPr id="317" name="Google Shape;317;p24" descr="Tap Water instead of Bottled Water | Portland.gov"/>
                <p:cNvPicPr preferRelativeResize="0"/>
                <p:nvPr/>
              </p:nvPicPr>
              <p:blipFill rotWithShape="1">
                <a:blip r:embed="rId4">
                  <a:alphaModFix/>
                </a:blip>
                <a:srcRect l="14016" t="30140" r="52356" b="12413"/>
                <a:stretch/>
              </p:blipFill>
              <p:spPr>
                <a:xfrm>
                  <a:off x="1324804" y="3429512"/>
                  <a:ext cx="445470" cy="635575"/>
                </a:xfrm>
                <a:prstGeom prst="rect">
                  <a:avLst/>
                </a:prstGeom>
                <a:noFill/>
                <a:ln>
                  <a:noFill/>
                </a:ln>
              </p:spPr>
            </p:pic>
            <p:pic>
              <p:nvPicPr>
                <p:cNvPr id="318" name="Google Shape;318;p24" descr="Tap Water instead of Bottled Water | Portland.gov"/>
                <p:cNvPicPr preferRelativeResize="0"/>
                <p:nvPr/>
              </p:nvPicPr>
              <p:blipFill rotWithShape="1">
                <a:blip r:embed="rId4">
                  <a:alphaModFix/>
                </a:blip>
                <a:srcRect l="14016" t="30140" r="52356" b="12413"/>
                <a:stretch/>
              </p:blipFill>
              <p:spPr>
                <a:xfrm>
                  <a:off x="1892810" y="3429512"/>
                  <a:ext cx="445470" cy="635575"/>
                </a:xfrm>
                <a:prstGeom prst="rect">
                  <a:avLst/>
                </a:prstGeom>
                <a:noFill/>
                <a:ln>
                  <a:noFill/>
                </a:ln>
              </p:spPr>
            </p:pic>
            <p:pic>
              <p:nvPicPr>
                <p:cNvPr id="319" name="Google Shape;319;p24" descr="Tap Water instead of Bottled Water | Portland.gov"/>
                <p:cNvPicPr preferRelativeResize="0"/>
                <p:nvPr/>
              </p:nvPicPr>
              <p:blipFill rotWithShape="1">
                <a:blip r:embed="rId4">
                  <a:alphaModFix/>
                </a:blip>
                <a:srcRect l="14016" t="30140" r="52356" b="12413"/>
                <a:stretch/>
              </p:blipFill>
              <p:spPr>
                <a:xfrm>
                  <a:off x="2408760" y="3431076"/>
                  <a:ext cx="445470" cy="635575"/>
                </a:xfrm>
                <a:prstGeom prst="rect">
                  <a:avLst/>
                </a:prstGeom>
                <a:noFill/>
                <a:ln>
                  <a:noFill/>
                </a:ln>
              </p:spPr>
            </p:pic>
            <p:pic>
              <p:nvPicPr>
                <p:cNvPr id="320" name="Google Shape;320;p24" descr="Tap Water instead of Bottled Water | Portland.gov"/>
                <p:cNvPicPr preferRelativeResize="0"/>
                <p:nvPr/>
              </p:nvPicPr>
              <p:blipFill rotWithShape="1">
                <a:blip r:embed="rId4">
                  <a:alphaModFix/>
                </a:blip>
                <a:srcRect l="14016" t="30140" r="52356" b="12413"/>
                <a:stretch/>
              </p:blipFill>
              <p:spPr>
                <a:xfrm>
                  <a:off x="3926509" y="3418629"/>
                  <a:ext cx="445470" cy="635575"/>
                </a:xfrm>
                <a:prstGeom prst="rect">
                  <a:avLst/>
                </a:prstGeom>
                <a:noFill/>
                <a:ln>
                  <a:noFill/>
                </a:ln>
              </p:spPr>
            </p:pic>
          </p:grpSp>
        </p:grpSp>
        <p:sp>
          <p:nvSpPr>
            <p:cNvPr id="321" name="Google Shape;321;p24"/>
            <p:cNvSpPr txBox="1"/>
            <p:nvPr/>
          </p:nvSpPr>
          <p:spPr>
            <a:xfrm>
              <a:off x="5283258" y="4470841"/>
              <a:ext cx="2363115"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of City of Portland</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326" name="Google Shape;326;p25" descr="Being Prepared for the Worst in a Time of Disaster"/>
          <p:cNvPicPr preferRelativeResize="0"/>
          <p:nvPr/>
        </p:nvPicPr>
        <p:blipFill rotWithShape="1">
          <a:blip r:embed="rId3">
            <a:alphaModFix/>
          </a:blip>
          <a:srcRect/>
          <a:stretch/>
        </p:blipFill>
        <p:spPr>
          <a:xfrm>
            <a:off x="3404928" y="1452885"/>
            <a:ext cx="1592262" cy="1840292"/>
          </a:xfrm>
          <a:prstGeom prst="rect">
            <a:avLst/>
          </a:prstGeom>
          <a:noFill/>
          <a:ln>
            <a:noFill/>
          </a:ln>
        </p:spPr>
      </p:pic>
      <p:sp>
        <p:nvSpPr>
          <p:cNvPr id="327" name="Google Shape;327;p25"/>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25</a:t>
            </a:fld>
            <a:endParaRPr sz="900" b="0" i="0" u="none" strike="noStrike" cap="none">
              <a:solidFill>
                <a:schemeClr val="dk1"/>
              </a:solidFill>
              <a:latin typeface="Arial"/>
              <a:ea typeface="Arial"/>
              <a:cs typeface="Arial"/>
              <a:sym typeface="Arial"/>
            </a:endParaRPr>
          </a:p>
        </p:txBody>
      </p:sp>
      <p:sp>
        <p:nvSpPr>
          <p:cNvPr id="328" name="Google Shape;328;p25"/>
          <p:cNvSpPr txBox="1"/>
          <p:nvPr/>
        </p:nvSpPr>
        <p:spPr>
          <a:xfrm>
            <a:off x="297905" y="304777"/>
            <a:ext cx="8548189" cy="655346"/>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2100"/>
              <a:buFont typeface="Arial"/>
              <a:buNone/>
            </a:pPr>
            <a:br>
              <a:rPr lang="en" sz="2400" b="1" i="0" u="none" strike="noStrike" cap="none">
                <a:solidFill>
                  <a:schemeClr val="accent1"/>
                </a:solidFill>
                <a:latin typeface="Arial"/>
                <a:ea typeface="Arial"/>
                <a:cs typeface="Arial"/>
                <a:sym typeface="Arial"/>
              </a:rPr>
            </a:br>
            <a:r>
              <a:rPr lang="en" sz="2400" b="1" i="0" u="none" strike="noStrike" cap="none">
                <a:solidFill>
                  <a:schemeClr val="accent1"/>
                </a:solidFill>
                <a:latin typeface="Arial"/>
                <a:ea typeface="Arial"/>
                <a:cs typeface="Arial"/>
                <a:sym typeface="Arial"/>
              </a:rPr>
              <a:t>How does your estimate compare? </a:t>
            </a:r>
            <a:endParaRPr/>
          </a:p>
        </p:txBody>
      </p:sp>
      <p:sp>
        <p:nvSpPr>
          <p:cNvPr id="329" name="Google Shape;329;p25"/>
          <p:cNvSpPr txBox="1"/>
          <p:nvPr/>
        </p:nvSpPr>
        <p:spPr>
          <a:xfrm>
            <a:off x="3574750" y="3480850"/>
            <a:ext cx="1592400" cy="555000"/>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accent1"/>
              </a:buClr>
              <a:buSzPts val="2900"/>
              <a:buFont typeface="Arial"/>
              <a:buNone/>
            </a:pPr>
            <a:r>
              <a:rPr lang="en" sz="2900" b="0" i="0" u="none" strike="noStrike" cap="none">
                <a:solidFill>
                  <a:schemeClr val="dk2"/>
                </a:solidFill>
                <a:latin typeface="Arial"/>
                <a:ea typeface="Arial"/>
                <a:cs typeface="Arial"/>
                <a:sym typeface="Arial"/>
              </a:rPr>
              <a:t>Equal </a:t>
            </a:r>
            <a:r>
              <a:rPr lang="en" sz="2900">
                <a:solidFill>
                  <a:schemeClr val="dk2"/>
                </a:solidFill>
              </a:rPr>
              <a:t>to</a:t>
            </a:r>
            <a:endParaRPr sz="3600" b="1" i="0" u="none" strike="noStrike" cap="none">
              <a:solidFill>
                <a:srgbClr val="4D8DDC"/>
              </a:solidFill>
              <a:latin typeface="Arial"/>
              <a:ea typeface="Arial"/>
              <a:cs typeface="Arial"/>
              <a:sym typeface="Arial"/>
            </a:endParaRPr>
          </a:p>
          <a:p>
            <a:pPr marL="457200" marR="0" lvl="0" indent="0" algn="ctr" rtl="0">
              <a:lnSpc>
                <a:spcPct val="200000"/>
              </a:lnSpc>
              <a:spcBef>
                <a:spcPts val="0"/>
              </a:spcBef>
              <a:spcAft>
                <a:spcPts val="0"/>
              </a:spcAft>
              <a:buClr>
                <a:schemeClr val="accent1"/>
              </a:buClr>
              <a:buSzPts val="2900"/>
              <a:buFont typeface="Arial"/>
              <a:buNone/>
            </a:pPr>
            <a:endParaRPr sz="2900" b="0" i="0" u="none" strike="noStrike" cap="none">
              <a:solidFill>
                <a:schemeClr val="dk2"/>
              </a:solidFill>
              <a:latin typeface="Arial"/>
              <a:ea typeface="Arial"/>
              <a:cs typeface="Arial"/>
              <a:sym typeface="Arial"/>
            </a:endParaRPr>
          </a:p>
        </p:txBody>
      </p:sp>
      <p:sp>
        <p:nvSpPr>
          <p:cNvPr id="330" name="Google Shape;330;p25"/>
          <p:cNvSpPr txBox="1"/>
          <p:nvPr/>
        </p:nvSpPr>
        <p:spPr>
          <a:xfrm>
            <a:off x="889375" y="3541874"/>
            <a:ext cx="1995891" cy="432862"/>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accent1"/>
              </a:buClr>
              <a:buSzPts val="2900"/>
              <a:buFont typeface="Arial"/>
              <a:buNone/>
            </a:pPr>
            <a:r>
              <a:rPr lang="en" sz="2000" b="0" i="0" u="none" strike="noStrike" cap="none">
                <a:solidFill>
                  <a:schemeClr val="dk2"/>
                </a:solidFill>
                <a:latin typeface="Arial"/>
                <a:ea typeface="Arial"/>
                <a:cs typeface="Arial"/>
                <a:sym typeface="Arial"/>
              </a:rPr>
              <a:t>Less Than</a:t>
            </a:r>
            <a:endParaRPr/>
          </a:p>
        </p:txBody>
      </p:sp>
      <p:sp>
        <p:nvSpPr>
          <p:cNvPr id="331" name="Google Shape;331;p25"/>
          <p:cNvSpPr txBox="1"/>
          <p:nvPr/>
        </p:nvSpPr>
        <p:spPr>
          <a:xfrm>
            <a:off x="5687013" y="3430632"/>
            <a:ext cx="2904962" cy="655347"/>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accent1"/>
              </a:buClr>
              <a:buSzPts val="2900"/>
              <a:buFont typeface="Arial"/>
              <a:buNone/>
            </a:pPr>
            <a:r>
              <a:rPr lang="en" sz="3600" b="0" i="0" u="none" strike="noStrike" cap="none">
                <a:solidFill>
                  <a:schemeClr val="dk2"/>
                </a:solidFill>
                <a:latin typeface="Arial"/>
                <a:ea typeface="Arial"/>
                <a:cs typeface="Arial"/>
                <a:sym typeface="Arial"/>
              </a:rPr>
              <a:t>Greater Than</a:t>
            </a:r>
            <a:endParaRPr sz="3600" b="1" i="0" u="none" strike="noStrike" cap="none">
              <a:solidFill>
                <a:schemeClr val="accent1"/>
              </a:solidFill>
              <a:latin typeface="Arial"/>
              <a:ea typeface="Arial"/>
              <a:cs typeface="Arial"/>
              <a:sym typeface="Arial"/>
            </a:endParaRPr>
          </a:p>
          <a:p>
            <a:pPr marL="457200" marR="0" lvl="0" indent="0" algn="ctr" rtl="0">
              <a:lnSpc>
                <a:spcPct val="200000"/>
              </a:lnSpc>
              <a:spcBef>
                <a:spcPts val="0"/>
              </a:spcBef>
              <a:spcAft>
                <a:spcPts val="0"/>
              </a:spcAft>
              <a:buClr>
                <a:schemeClr val="accent1"/>
              </a:buClr>
              <a:buSzPts val="2900"/>
              <a:buFont typeface="Arial"/>
              <a:buNone/>
            </a:pPr>
            <a:endParaRPr sz="2900" b="0" i="0" u="none" strike="noStrike" cap="none">
              <a:solidFill>
                <a:schemeClr val="dk2"/>
              </a:solidFill>
              <a:latin typeface="Arial"/>
              <a:ea typeface="Arial"/>
              <a:cs typeface="Arial"/>
              <a:sym typeface="Arial"/>
            </a:endParaRPr>
          </a:p>
        </p:txBody>
      </p:sp>
      <p:grpSp>
        <p:nvGrpSpPr>
          <p:cNvPr id="332" name="Google Shape;332;p25"/>
          <p:cNvGrpSpPr/>
          <p:nvPr/>
        </p:nvGrpSpPr>
        <p:grpSpPr>
          <a:xfrm>
            <a:off x="5710228" y="1216371"/>
            <a:ext cx="3102899" cy="2313319"/>
            <a:chOff x="5512290" y="1093301"/>
            <a:chExt cx="3764743" cy="2881474"/>
          </a:xfrm>
        </p:grpSpPr>
        <p:pic>
          <p:nvPicPr>
            <p:cNvPr id="333" name="Google Shape;333;p25" descr="Being Prepared for the Worst in a Time of Disaster"/>
            <p:cNvPicPr preferRelativeResize="0"/>
            <p:nvPr/>
          </p:nvPicPr>
          <p:blipFill rotWithShape="1">
            <a:blip r:embed="rId3">
              <a:alphaModFix/>
            </a:blip>
            <a:srcRect/>
            <a:stretch/>
          </p:blipFill>
          <p:spPr>
            <a:xfrm>
              <a:off x="5512290" y="1093301"/>
              <a:ext cx="1995891" cy="2290765"/>
            </a:xfrm>
            <a:prstGeom prst="rect">
              <a:avLst/>
            </a:prstGeom>
            <a:noFill/>
            <a:ln>
              <a:noFill/>
            </a:ln>
          </p:spPr>
        </p:pic>
        <p:grpSp>
          <p:nvGrpSpPr>
            <p:cNvPr id="334" name="Google Shape;334;p25"/>
            <p:cNvGrpSpPr/>
            <p:nvPr/>
          </p:nvGrpSpPr>
          <p:grpSpPr>
            <a:xfrm>
              <a:off x="6396716" y="1391123"/>
              <a:ext cx="1995891" cy="2290765"/>
              <a:chOff x="6396716" y="1391123"/>
              <a:chExt cx="1995891" cy="2290765"/>
            </a:xfrm>
          </p:grpSpPr>
          <p:pic>
            <p:nvPicPr>
              <p:cNvPr id="335" name="Google Shape;335;p25" descr="Being Prepared for the Worst in a Time of Disaster"/>
              <p:cNvPicPr preferRelativeResize="0"/>
              <p:nvPr/>
            </p:nvPicPr>
            <p:blipFill rotWithShape="1">
              <a:blip r:embed="rId4">
                <a:alphaModFix/>
              </a:blip>
              <a:srcRect/>
              <a:stretch/>
            </p:blipFill>
            <p:spPr>
              <a:xfrm>
                <a:off x="6396716" y="1391123"/>
                <a:ext cx="1995891" cy="2290765"/>
              </a:xfrm>
              <a:prstGeom prst="rect">
                <a:avLst/>
              </a:prstGeom>
              <a:noFill/>
              <a:ln>
                <a:noFill/>
              </a:ln>
            </p:spPr>
          </p:pic>
          <p:pic>
            <p:nvPicPr>
              <p:cNvPr id="336" name="Google Shape;336;p25" descr="Being Prepared for the Worst in a Time of Disaster"/>
              <p:cNvPicPr preferRelativeResize="0"/>
              <p:nvPr/>
            </p:nvPicPr>
            <p:blipFill rotWithShape="1">
              <a:blip r:embed="rId3">
                <a:alphaModFix/>
              </a:blip>
              <a:srcRect l="41533" t="1114" r="39363" b="89678"/>
              <a:stretch/>
            </p:blipFill>
            <p:spPr>
              <a:xfrm>
                <a:off x="7246417" y="1428384"/>
                <a:ext cx="381299" cy="210924"/>
              </a:xfrm>
              <a:prstGeom prst="rect">
                <a:avLst/>
              </a:prstGeom>
              <a:noFill/>
              <a:ln>
                <a:noFill/>
              </a:ln>
            </p:spPr>
          </p:pic>
        </p:grpSp>
        <p:grpSp>
          <p:nvGrpSpPr>
            <p:cNvPr id="337" name="Google Shape;337;p25"/>
            <p:cNvGrpSpPr/>
            <p:nvPr/>
          </p:nvGrpSpPr>
          <p:grpSpPr>
            <a:xfrm>
              <a:off x="7281142" y="1684010"/>
              <a:ext cx="1995891" cy="2290765"/>
              <a:chOff x="7281142" y="1684010"/>
              <a:chExt cx="1995891" cy="2290765"/>
            </a:xfrm>
          </p:grpSpPr>
          <p:pic>
            <p:nvPicPr>
              <p:cNvPr id="338" name="Google Shape;338;p25" descr="Being Prepared for the Worst in a Time of Disaster"/>
              <p:cNvPicPr preferRelativeResize="0"/>
              <p:nvPr/>
            </p:nvPicPr>
            <p:blipFill rotWithShape="1">
              <a:blip r:embed="rId4">
                <a:alphaModFix/>
              </a:blip>
              <a:srcRect/>
              <a:stretch/>
            </p:blipFill>
            <p:spPr>
              <a:xfrm>
                <a:off x="7281142" y="1684010"/>
                <a:ext cx="1995891" cy="2290765"/>
              </a:xfrm>
              <a:prstGeom prst="rect">
                <a:avLst/>
              </a:prstGeom>
              <a:noFill/>
              <a:ln>
                <a:noFill/>
              </a:ln>
            </p:spPr>
          </p:pic>
          <p:pic>
            <p:nvPicPr>
              <p:cNvPr id="339" name="Google Shape;339;p25" descr="Being Prepared for the Worst in a Time of Disaster"/>
              <p:cNvPicPr preferRelativeResize="0"/>
              <p:nvPr/>
            </p:nvPicPr>
            <p:blipFill rotWithShape="1">
              <a:blip r:embed="rId3">
                <a:alphaModFix/>
              </a:blip>
              <a:srcRect l="41533" t="1114" r="39363" b="89678"/>
              <a:stretch/>
            </p:blipFill>
            <p:spPr>
              <a:xfrm>
                <a:off x="8116452" y="1708109"/>
                <a:ext cx="381299" cy="210924"/>
              </a:xfrm>
              <a:prstGeom prst="rect">
                <a:avLst/>
              </a:prstGeom>
              <a:noFill/>
              <a:ln>
                <a:noFill/>
              </a:ln>
            </p:spPr>
          </p:pic>
        </p:grpSp>
      </p:grpSp>
      <p:pic>
        <p:nvPicPr>
          <p:cNvPr id="340" name="Google Shape;340;p25"/>
          <p:cNvPicPr preferRelativeResize="0"/>
          <p:nvPr/>
        </p:nvPicPr>
        <p:blipFill rotWithShape="1">
          <a:blip r:embed="rId5">
            <a:alphaModFix/>
          </a:blip>
          <a:srcRect/>
          <a:stretch/>
        </p:blipFill>
        <p:spPr>
          <a:xfrm flipH="1">
            <a:off x="1671251" y="1968127"/>
            <a:ext cx="432143" cy="1087327"/>
          </a:xfrm>
          <a:prstGeom prst="rect">
            <a:avLst/>
          </a:prstGeom>
          <a:noFill/>
          <a:ln>
            <a:noFill/>
          </a:ln>
        </p:spPr>
      </p:pic>
      <p:sp>
        <p:nvSpPr>
          <p:cNvPr id="341" name="Google Shape;341;p25"/>
          <p:cNvSpPr txBox="1"/>
          <p:nvPr/>
        </p:nvSpPr>
        <p:spPr>
          <a:xfrm>
            <a:off x="903368" y="4002096"/>
            <a:ext cx="1995891" cy="554926"/>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accent1"/>
              </a:buClr>
              <a:buSzPts val="2900"/>
              <a:buFont typeface="Arial"/>
              <a:buNone/>
            </a:pPr>
            <a:r>
              <a:rPr lang="en" sz="3600" b="1" i="0" u="none" strike="noStrike" cap="none">
                <a:solidFill>
                  <a:srgbClr val="7030A0"/>
                </a:solidFill>
                <a:latin typeface="Arial"/>
                <a:ea typeface="Arial"/>
                <a:cs typeface="Arial"/>
                <a:sym typeface="Arial"/>
              </a:rPr>
              <a:t>&lt;</a:t>
            </a:r>
            <a:endParaRPr sz="3600" b="1" i="0" u="none" strike="noStrike" cap="none">
              <a:solidFill>
                <a:schemeClr val="accent1"/>
              </a:solidFill>
              <a:latin typeface="Arial"/>
              <a:ea typeface="Arial"/>
              <a:cs typeface="Arial"/>
              <a:sym typeface="Arial"/>
            </a:endParaRPr>
          </a:p>
          <a:p>
            <a:pPr marL="0" marR="0" lvl="0" indent="0" algn="ctr" rtl="0">
              <a:lnSpc>
                <a:spcPct val="90000"/>
              </a:lnSpc>
              <a:spcBef>
                <a:spcPts val="0"/>
              </a:spcBef>
              <a:spcAft>
                <a:spcPts val="0"/>
              </a:spcAft>
              <a:buClr>
                <a:schemeClr val="accent1"/>
              </a:buClr>
              <a:buSzPts val="2900"/>
              <a:buFont typeface="Arial"/>
              <a:buNone/>
            </a:pPr>
            <a:endParaRPr sz="3600" b="1" i="0" u="none" strike="noStrike" cap="none">
              <a:solidFill>
                <a:srgbClr val="4D8DDC"/>
              </a:solidFill>
              <a:latin typeface="Arial"/>
              <a:ea typeface="Arial"/>
              <a:cs typeface="Arial"/>
              <a:sym typeface="Arial"/>
            </a:endParaRPr>
          </a:p>
          <a:p>
            <a:pPr marL="0" marR="0" lvl="0" indent="0" algn="ctr" rtl="0">
              <a:lnSpc>
                <a:spcPct val="90000"/>
              </a:lnSpc>
              <a:spcBef>
                <a:spcPts val="0"/>
              </a:spcBef>
              <a:spcAft>
                <a:spcPts val="0"/>
              </a:spcAft>
              <a:buClr>
                <a:schemeClr val="accent1"/>
              </a:buClr>
              <a:buSzPts val="2900"/>
              <a:buFont typeface="Arial"/>
              <a:buNone/>
            </a:pPr>
            <a:endParaRPr sz="3600" b="1" i="0" u="none" strike="noStrike" cap="none">
              <a:solidFill>
                <a:srgbClr val="7030A0"/>
              </a:solidFill>
              <a:latin typeface="Arial"/>
              <a:ea typeface="Arial"/>
              <a:cs typeface="Arial"/>
              <a:sym typeface="Arial"/>
            </a:endParaRPr>
          </a:p>
        </p:txBody>
      </p:sp>
      <p:sp>
        <p:nvSpPr>
          <p:cNvPr id="342" name="Google Shape;342;p25"/>
          <p:cNvSpPr txBox="1"/>
          <p:nvPr/>
        </p:nvSpPr>
        <p:spPr>
          <a:xfrm>
            <a:off x="3261298" y="4002096"/>
            <a:ext cx="1995891" cy="554926"/>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accent1"/>
              </a:buClr>
              <a:buSzPts val="2900"/>
              <a:buFont typeface="Arial"/>
              <a:buNone/>
            </a:pPr>
            <a:r>
              <a:rPr lang="en" sz="3600" b="1" i="0" u="none" strike="noStrike" cap="none">
                <a:solidFill>
                  <a:srgbClr val="4D8DDC"/>
                </a:solidFill>
                <a:latin typeface="Arial"/>
                <a:ea typeface="Arial"/>
                <a:cs typeface="Arial"/>
                <a:sym typeface="Arial"/>
              </a:rPr>
              <a:t>=</a:t>
            </a:r>
            <a:endParaRPr sz="3600" b="1" i="0" u="none" strike="noStrike" cap="none">
              <a:solidFill>
                <a:schemeClr val="accent1"/>
              </a:solidFill>
              <a:latin typeface="Arial"/>
              <a:ea typeface="Arial"/>
              <a:cs typeface="Arial"/>
              <a:sym typeface="Arial"/>
            </a:endParaRPr>
          </a:p>
          <a:p>
            <a:pPr marL="0" marR="0" lvl="0" indent="0" algn="ctr" rtl="0">
              <a:lnSpc>
                <a:spcPct val="90000"/>
              </a:lnSpc>
              <a:spcBef>
                <a:spcPts val="0"/>
              </a:spcBef>
              <a:spcAft>
                <a:spcPts val="0"/>
              </a:spcAft>
              <a:buClr>
                <a:schemeClr val="accent1"/>
              </a:buClr>
              <a:buSzPts val="2900"/>
              <a:buFont typeface="Arial"/>
              <a:buNone/>
            </a:pPr>
            <a:endParaRPr sz="3600" b="1" i="0" u="none" strike="noStrike" cap="none">
              <a:solidFill>
                <a:srgbClr val="4D8DDC"/>
              </a:solidFill>
              <a:latin typeface="Arial"/>
              <a:ea typeface="Arial"/>
              <a:cs typeface="Arial"/>
              <a:sym typeface="Arial"/>
            </a:endParaRPr>
          </a:p>
          <a:p>
            <a:pPr marL="0" marR="0" lvl="0" indent="0" algn="ctr" rtl="0">
              <a:lnSpc>
                <a:spcPct val="90000"/>
              </a:lnSpc>
              <a:spcBef>
                <a:spcPts val="0"/>
              </a:spcBef>
              <a:spcAft>
                <a:spcPts val="0"/>
              </a:spcAft>
              <a:buClr>
                <a:schemeClr val="accent1"/>
              </a:buClr>
              <a:buSzPts val="2900"/>
              <a:buFont typeface="Arial"/>
              <a:buNone/>
            </a:pPr>
            <a:endParaRPr sz="3600" b="1" i="0" u="none" strike="noStrike" cap="none">
              <a:solidFill>
                <a:srgbClr val="7030A0"/>
              </a:solidFill>
              <a:latin typeface="Arial"/>
              <a:ea typeface="Arial"/>
              <a:cs typeface="Arial"/>
              <a:sym typeface="Arial"/>
            </a:endParaRPr>
          </a:p>
        </p:txBody>
      </p:sp>
      <p:sp>
        <p:nvSpPr>
          <p:cNvPr id="343" name="Google Shape;343;p25"/>
          <p:cNvSpPr txBox="1"/>
          <p:nvPr/>
        </p:nvSpPr>
        <p:spPr>
          <a:xfrm>
            <a:off x="6263731" y="4002096"/>
            <a:ext cx="1995891" cy="554926"/>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accent1"/>
              </a:buClr>
              <a:buSzPts val="2900"/>
              <a:buFont typeface="Arial"/>
              <a:buNone/>
            </a:pPr>
            <a:r>
              <a:rPr lang="en" sz="3600" b="1" i="0" u="none" strike="noStrike" cap="none">
                <a:solidFill>
                  <a:schemeClr val="accent1"/>
                </a:solidFill>
                <a:latin typeface="Arial"/>
                <a:ea typeface="Arial"/>
                <a:cs typeface="Arial"/>
                <a:sym typeface="Arial"/>
              </a:rPr>
              <a:t>&gt;</a:t>
            </a:r>
            <a:endParaRPr/>
          </a:p>
          <a:p>
            <a:pPr marL="0" marR="0" lvl="0" indent="0" algn="ctr" rtl="0">
              <a:lnSpc>
                <a:spcPct val="90000"/>
              </a:lnSpc>
              <a:spcBef>
                <a:spcPts val="0"/>
              </a:spcBef>
              <a:spcAft>
                <a:spcPts val="0"/>
              </a:spcAft>
              <a:buClr>
                <a:schemeClr val="accent1"/>
              </a:buClr>
              <a:buSzPts val="2900"/>
              <a:buFont typeface="Arial"/>
              <a:buNone/>
            </a:pPr>
            <a:endParaRPr sz="3600" b="1" i="0" u="none" strike="noStrike" cap="none">
              <a:solidFill>
                <a:srgbClr val="4D8DDC"/>
              </a:solidFill>
              <a:latin typeface="Arial"/>
              <a:ea typeface="Arial"/>
              <a:cs typeface="Arial"/>
              <a:sym typeface="Arial"/>
            </a:endParaRPr>
          </a:p>
          <a:p>
            <a:pPr marL="0" marR="0" lvl="0" indent="0" algn="ctr" rtl="0">
              <a:lnSpc>
                <a:spcPct val="90000"/>
              </a:lnSpc>
              <a:spcBef>
                <a:spcPts val="0"/>
              </a:spcBef>
              <a:spcAft>
                <a:spcPts val="0"/>
              </a:spcAft>
              <a:buClr>
                <a:schemeClr val="accent1"/>
              </a:buClr>
              <a:buSzPts val="2900"/>
              <a:buFont typeface="Arial"/>
              <a:buNone/>
            </a:pPr>
            <a:endParaRPr sz="3600" b="1" i="0" u="none" strike="noStrike" cap="none">
              <a:solidFill>
                <a:srgbClr val="7030A0"/>
              </a:solidFill>
              <a:latin typeface="Arial"/>
              <a:ea typeface="Arial"/>
              <a:cs typeface="Arial"/>
              <a:sym typeface="Arial"/>
            </a:endParaRPr>
          </a:p>
        </p:txBody>
      </p:sp>
      <p:sp>
        <p:nvSpPr>
          <p:cNvPr id="344" name="Google Shape;344;p25"/>
          <p:cNvSpPr txBox="1"/>
          <p:nvPr/>
        </p:nvSpPr>
        <p:spPr>
          <a:xfrm>
            <a:off x="4776379" y="4557009"/>
            <a:ext cx="2363115"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Images courtesy of National Weather Service</a:t>
            </a:r>
            <a:endParaRPr/>
          </a:p>
        </p:txBody>
      </p:sp>
      <p:sp>
        <p:nvSpPr>
          <p:cNvPr id="345" name="Google Shape;345;p25"/>
          <p:cNvSpPr txBox="1"/>
          <p:nvPr/>
        </p:nvSpPr>
        <p:spPr>
          <a:xfrm>
            <a:off x="705762" y="4557022"/>
            <a:ext cx="2363115"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of City of Portland</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pic>
        <p:nvPicPr>
          <p:cNvPr id="350" name="Google Shape;350;p26" descr="Hurricane Season: Be Prepared | FDA"/>
          <p:cNvPicPr preferRelativeResize="0"/>
          <p:nvPr/>
        </p:nvPicPr>
        <p:blipFill rotWithShape="1">
          <a:blip r:embed="rId3">
            <a:alphaModFix/>
          </a:blip>
          <a:srcRect r="34638"/>
          <a:stretch/>
        </p:blipFill>
        <p:spPr>
          <a:xfrm>
            <a:off x="4815068" y="1191265"/>
            <a:ext cx="3842795" cy="3307102"/>
          </a:xfrm>
          <a:prstGeom prst="rect">
            <a:avLst/>
          </a:prstGeom>
          <a:noFill/>
          <a:ln>
            <a:noFill/>
          </a:ln>
        </p:spPr>
      </p:pic>
      <p:sp>
        <p:nvSpPr>
          <p:cNvPr id="351" name="Google Shape;351;p26"/>
          <p:cNvSpPr/>
          <p:nvPr/>
        </p:nvSpPr>
        <p:spPr>
          <a:xfrm>
            <a:off x="7208067" y="2882731"/>
            <a:ext cx="1251800" cy="1442338"/>
          </a:xfrm>
          <a:custGeom>
            <a:avLst/>
            <a:gdLst/>
            <a:ahLst/>
            <a:cxnLst/>
            <a:rect l="l" t="t" r="r" b="b"/>
            <a:pathLst>
              <a:path w="1251800" h="1442338" extrusionOk="0">
                <a:moveTo>
                  <a:pt x="173619" y="34724"/>
                </a:moveTo>
                <a:lnTo>
                  <a:pt x="1228651" y="0"/>
                </a:lnTo>
                <a:cubicBezTo>
                  <a:pt x="1232509" y="457630"/>
                  <a:pt x="1247942" y="984708"/>
                  <a:pt x="1251800" y="1442338"/>
                </a:cubicBezTo>
                <a:lnTo>
                  <a:pt x="0" y="1430764"/>
                </a:lnTo>
                <a:lnTo>
                  <a:pt x="173619" y="34724"/>
                </a:lnTo>
                <a:close/>
              </a:path>
            </a:pathLst>
          </a:custGeom>
          <a:solidFill>
            <a:schemeClr val="lt1"/>
          </a:solid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 sz="9600" b="1" i="0" u="none" strike="noStrike" cap="none">
                <a:solidFill>
                  <a:schemeClr val="dk1"/>
                </a:solidFill>
                <a:latin typeface="Arial"/>
                <a:ea typeface="Arial"/>
                <a:cs typeface="Arial"/>
                <a:sym typeface="Arial"/>
              </a:rPr>
              <a:t>?</a:t>
            </a:r>
            <a:endParaRPr sz="2400" b="1" i="0" u="none" strike="noStrike" cap="none">
              <a:solidFill>
                <a:schemeClr val="dk1"/>
              </a:solidFill>
              <a:latin typeface="Arial"/>
              <a:ea typeface="Arial"/>
              <a:cs typeface="Arial"/>
              <a:sym typeface="Arial"/>
            </a:endParaRPr>
          </a:p>
        </p:txBody>
      </p:sp>
      <p:sp>
        <p:nvSpPr>
          <p:cNvPr id="352" name="Google Shape;352;p26"/>
          <p:cNvSpPr txBox="1">
            <a:spLocks noGrp="1"/>
          </p:cNvSpPr>
          <p:nvPr>
            <p:ph type="title"/>
          </p:nvPr>
        </p:nvSpPr>
        <p:spPr>
          <a:xfrm>
            <a:off x="92597" y="637878"/>
            <a:ext cx="9051403" cy="40745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2000"/>
              <a:buFont typeface="Arial"/>
              <a:buNone/>
            </a:pPr>
            <a:r>
              <a:rPr lang="en" sz="2000"/>
              <a:t>How much water does a family need during an emergency for 1 day? </a:t>
            </a:r>
            <a:endParaRPr sz="2000"/>
          </a:p>
        </p:txBody>
      </p:sp>
      <p:sp>
        <p:nvSpPr>
          <p:cNvPr id="353" name="Google Shape;353;p26"/>
          <p:cNvSpPr txBox="1">
            <a:spLocks noGrp="1"/>
          </p:cNvSpPr>
          <p:nvPr>
            <p:ph type="body" idx="1"/>
          </p:nvPr>
        </p:nvSpPr>
        <p:spPr>
          <a:xfrm>
            <a:off x="185641" y="1339867"/>
            <a:ext cx="4976667" cy="72236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800"/>
              <a:buNone/>
            </a:pPr>
            <a:r>
              <a:rPr lang="en" sz="2000"/>
              <a:t>If </a:t>
            </a:r>
            <a:r>
              <a:rPr lang="en" sz="2000" b="1"/>
              <a:t>1</a:t>
            </a:r>
            <a:r>
              <a:rPr lang="en" sz="2000"/>
              <a:t> person needs </a:t>
            </a:r>
            <a:r>
              <a:rPr lang="en" sz="2000" b="1"/>
              <a:t>1 gallon </a:t>
            </a:r>
            <a:r>
              <a:rPr lang="en" sz="2000"/>
              <a:t>per day, </a:t>
            </a:r>
            <a:br>
              <a:rPr lang="en" sz="2000"/>
            </a:br>
            <a:r>
              <a:rPr lang="en" sz="2000"/>
              <a:t>how much water would </a:t>
            </a:r>
            <a:r>
              <a:rPr lang="en" sz="2000" b="1"/>
              <a:t>5 people </a:t>
            </a:r>
            <a:r>
              <a:rPr lang="en" sz="2000"/>
              <a:t>need? </a:t>
            </a:r>
            <a:endParaRPr sz="1600"/>
          </a:p>
        </p:txBody>
      </p:sp>
      <p:sp>
        <p:nvSpPr>
          <p:cNvPr id="354" name="Google Shape;354;p26"/>
          <p:cNvSpPr txBox="1"/>
          <p:nvPr/>
        </p:nvSpPr>
        <p:spPr>
          <a:xfrm>
            <a:off x="7086600" y="4805097"/>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26</a:t>
            </a:fld>
            <a:endParaRPr sz="900" b="0" i="0" u="none" strike="noStrike" cap="none">
              <a:solidFill>
                <a:schemeClr val="dk1"/>
              </a:solidFill>
              <a:latin typeface="Arial"/>
              <a:ea typeface="Arial"/>
              <a:cs typeface="Arial"/>
              <a:sym typeface="Arial"/>
            </a:endParaRPr>
          </a:p>
        </p:txBody>
      </p:sp>
      <p:sp>
        <p:nvSpPr>
          <p:cNvPr id="355" name="Google Shape;355;p26"/>
          <p:cNvSpPr txBox="1"/>
          <p:nvPr/>
        </p:nvSpPr>
        <p:spPr>
          <a:xfrm>
            <a:off x="1181433" y="4505622"/>
            <a:ext cx="2363115"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of Studio Habitue on Canva</a:t>
            </a:r>
            <a:endParaRPr/>
          </a:p>
        </p:txBody>
      </p:sp>
      <p:sp>
        <p:nvSpPr>
          <p:cNvPr id="356" name="Google Shape;356;p26"/>
          <p:cNvSpPr txBox="1"/>
          <p:nvPr/>
        </p:nvSpPr>
        <p:spPr>
          <a:xfrm>
            <a:off x="5382624" y="4505622"/>
            <a:ext cx="2707682"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of U.S. Food and Drug Administration</a:t>
            </a:r>
            <a:endParaRPr/>
          </a:p>
        </p:txBody>
      </p:sp>
      <p:pic>
        <p:nvPicPr>
          <p:cNvPr id="357" name="Google Shape;357;p26"/>
          <p:cNvPicPr preferRelativeResize="0"/>
          <p:nvPr/>
        </p:nvPicPr>
        <p:blipFill rotWithShape="1">
          <a:blip r:embed="rId4">
            <a:alphaModFix/>
          </a:blip>
          <a:srcRect/>
          <a:stretch/>
        </p:blipFill>
        <p:spPr>
          <a:xfrm>
            <a:off x="113324" y="2274140"/>
            <a:ext cx="4701744" cy="1614249"/>
          </a:xfrm>
          <a:prstGeom prst="rect">
            <a:avLst/>
          </a:prstGeom>
          <a:noFill/>
          <a:ln>
            <a:noFill/>
          </a:ln>
        </p:spPr>
      </p:pic>
      <p:sp>
        <p:nvSpPr>
          <p:cNvPr id="358" name="Google Shape;358;p26"/>
          <p:cNvSpPr/>
          <p:nvPr/>
        </p:nvSpPr>
        <p:spPr>
          <a:xfrm>
            <a:off x="2080727" y="3051110"/>
            <a:ext cx="811763" cy="587829"/>
          </a:xfrm>
          <a:prstGeom prst="ellipse">
            <a:avLst/>
          </a:prstGeom>
          <a:noFill/>
          <a:ln w="38100" cap="flat" cmpd="sng">
            <a:solidFill>
              <a:srgbClr val="FF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351"/>
                                        </p:tgtEl>
                                      </p:cBhvr>
                                    </p:animEffect>
                                    <p:set>
                                      <p:cBhvr>
                                        <p:cTn id="7" dur="1" fill="hold">
                                          <p:stCondLst>
                                            <p:cond delay="2000"/>
                                          </p:stCondLst>
                                        </p:cTn>
                                        <p:tgtEl>
                                          <p:spTgt spid="35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363" name="Google Shape;363;p27" descr="Hurricane Season: Be Prepared | FDA"/>
          <p:cNvPicPr preferRelativeResize="0"/>
          <p:nvPr/>
        </p:nvPicPr>
        <p:blipFill rotWithShape="1">
          <a:blip r:embed="rId3">
            <a:alphaModFix/>
          </a:blip>
          <a:srcRect t="53618" r="34603"/>
          <a:stretch/>
        </p:blipFill>
        <p:spPr>
          <a:xfrm>
            <a:off x="382730" y="2701227"/>
            <a:ext cx="4249524" cy="1756833"/>
          </a:xfrm>
          <a:prstGeom prst="rect">
            <a:avLst/>
          </a:prstGeom>
          <a:noFill/>
          <a:ln>
            <a:noFill/>
          </a:ln>
        </p:spPr>
      </p:pic>
      <p:sp>
        <p:nvSpPr>
          <p:cNvPr id="364" name="Google Shape;364;p27"/>
          <p:cNvSpPr txBox="1">
            <a:spLocks noGrp="1"/>
          </p:cNvSpPr>
          <p:nvPr>
            <p:ph type="title"/>
          </p:nvPr>
        </p:nvSpPr>
        <p:spPr>
          <a:xfrm>
            <a:off x="312963" y="637878"/>
            <a:ext cx="8537100" cy="40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2100"/>
              <a:buFont typeface="Arial"/>
              <a:buNone/>
            </a:pPr>
            <a:r>
              <a:rPr lang="en"/>
              <a:t>How much water does your family need for 1 week? </a:t>
            </a:r>
            <a:endParaRPr/>
          </a:p>
        </p:txBody>
      </p:sp>
      <p:sp>
        <p:nvSpPr>
          <p:cNvPr id="365" name="Google Shape;365;p27"/>
          <p:cNvSpPr txBox="1">
            <a:spLocks noGrp="1"/>
          </p:cNvSpPr>
          <p:nvPr>
            <p:ph type="body" idx="1"/>
          </p:nvPr>
        </p:nvSpPr>
        <p:spPr>
          <a:xfrm>
            <a:off x="312962" y="1275757"/>
            <a:ext cx="4131715" cy="3229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750"/>
              </a:spcBef>
              <a:spcAft>
                <a:spcPts val="0"/>
              </a:spcAft>
              <a:buSzPts val="1800"/>
              <a:buNone/>
            </a:pPr>
            <a:r>
              <a:rPr lang="en" sz="2000"/>
              <a:t>If five people need five gallons of water for per day, how much water would they need for </a:t>
            </a:r>
            <a:r>
              <a:rPr lang="en" sz="2000" b="1"/>
              <a:t>1 week</a:t>
            </a:r>
            <a:r>
              <a:rPr lang="en" sz="2000"/>
              <a:t>? </a:t>
            </a:r>
            <a:endParaRPr sz="1600"/>
          </a:p>
        </p:txBody>
      </p:sp>
      <p:sp>
        <p:nvSpPr>
          <p:cNvPr id="366" name="Google Shape;366;p27"/>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27</a:t>
            </a:fld>
            <a:endParaRPr sz="900" b="0" i="0" u="none" strike="noStrike" cap="none">
              <a:solidFill>
                <a:schemeClr val="dk1"/>
              </a:solidFill>
              <a:latin typeface="Arial"/>
              <a:ea typeface="Arial"/>
              <a:cs typeface="Arial"/>
              <a:sym typeface="Arial"/>
            </a:endParaRPr>
          </a:p>
        </p:txBody>
      </p:sp>
      <p:pic>
        <p:nvPicPr>
          <p:cNvPr id="367" name="Google Shape;367;p27"/>
          <p:cNvPicPr preferRelativeResize="0"/>
          <p:nvPr/>
        </p:nvPicPr>
        <p:blipFill rotWithShape="1">
          <a:blip r:embed="rId4">
            <a:alphaModFix/>
          </a:blip>
          <a:srcRect/>
          <a:stretch/>
        </p:blipFill>
        <p:spPr>
          <a:xfrm>
            <a:off x="4450042" y="1039482"/>
            <a:ext cx="4701744" cy="1614249"/>
          </a:xfrm>
          <a:prstGeom prst="rect">
            <a:avLst/>
          </a:prstGeom>
          <a:noFill/>
          <a:ln>
            <a:noFill/>
          </a:ln>
        </p:spPr>
      </p:pic>
      <p:sp>
        <p:nvSpPr>
          <p:cNvPr id="368" name="Google Shape;368;p27"/>
          <p:cNvSpPr/>
          <p:nvPr/>
        </p:nvSpPr>
        <p:spPr>
          <a:xfrm>
            <a:off x="4411506" y="1894210"/>
            <a:ext cx="4778817" cy="488385"/>
          </a:xfrm>
          <a:prstGeom prst="roundRect">
            <a:avLst>
              <a:gd name="adj" fmla="val 50000"/>
            </a:avLst>
          </a:prstGeom>
          <a:noFill/>
          <a:ln w="38100" cap="flat" cmpd="sng">
            <a:solidFill>
              <a:srgbClr val="FF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69" name="Google Shape;369;p27"/>
          <p:cNvSpPr txBox="1"/>
          <p:nvPr/>
        </p:nvSpPr>
        <p:spPr>
          <a:xfrm>
            <a:off x="4444677" y="2591347"/>
            <a:ext cx="4624678" cy="2084225"/>
          </a:xfrm>
          <a:prstGeom prst="rect">
            <a:avLst/>
          </a:prstGeom>
          <a:solidFill>
            <a:schemeClr val="lt1"/>
          </a:solidFill>
          <a:ln>
            <a:noFill/>
          </a:ln>
        </p:spPr>
        <p:txBody>
          <a:bodyPr spcFirstLastPara="1" wrap="square" lIns="91425" tIns="45700" rIns="91425" bIns="45700" anchor="ctr" anchorCtr="0">
            <a:spAutoFit/>
          </a:bodyPr>
          <a:lstStyle/>
          <a:p>
            <a:pPr marL="0" marR="0" lvl="0" indent="0" algn="ctr" rtl="0">
              <a:lnSpc>
                <a:spcPct val="150000"/>
              </a:lnSpc>
              <a:spcBef>
                <a:spcPts val="0"/>
              </a:spcBef>
              <a:spcAft>
                <a:spcPts val="0"/>
              </a:spcAft>
              <a:buNone/>
            </a:pPr>
            <a:r>
              <a:rPr lang="en" sz="3000" b="0" i="0" u="none" strike="noStrike" cap="none">
                <a:solidFill>
                  <a:schemeClr val="dk1"/>
                </a:solidFill>
                <a:latin typeface="Arial"/>
                <a:ea typeface="Arial"/>
                <a:cs typeface="Arial"/>
                <a:sym typeface="Arial"/>
              </a:rPr>
              <a:t>5 + 5 + 5 + 5 + 5 + 5 + 5</a:t>
            </a:r>
            <a:endParaRPr/>
          </a:p>
          <a:p>
            <a:pPr marL="0" marR="0" lvl="0" indent="0" algn="ctr" rtl="0">
              <a:lnSpc>
                <a:spcPct val="150000"/>
              </a:lnSpc>
              <a:spcBef>
                <a:spcPts val="0"/>
              </a:spcBef>
              <a:spcAft>
                <a:spcPts val="0"/>
              </a:spcAft>
              <a:buNone/>
            </a:pPr>
            <a:r>
              <a:rPr lang="en" sz="3000" b="0" i="0" u="none" strike="noStrike" cap="none">
                <a:solidFill>
                  <a:schemeClr val="dk1"/>
                </a:solidFill>
                <a:latin typeface="Arial"/>
                <a:ea typeface="Arial"/>
                <a:cs typeface="Arial"/>
                <a:sym typeface="Arial"/>
              </a:rPr>
              <a:t>5 gallons x 7 days = </a:t>
            </a:r>
            <a:endParaRPr/>
          </a:p>
          <a:p>
            <a:pPr marL="0" marR="0" lvl="0" indent="0" algn="ctr" rtl="0">
              <a:lnSpc>
                <a:spcPct val="150000"/>
              </a:lnSpc>
              <a:spcBef>
                <a:spcPts val="0"/>
              </a:spcBef>
              <a:spcAft>
                <a:spcPts val="0"/>
              </a:spcAft>
              <a:buNone/>
            </a:pPr>
            <a:r>
              <a:rPr lang="en" sz="3000" b="1" i="0" u="none" strike="noStrike" cap="none">
                <a:solidFill>
                  <a:schemeClr val="dk1"/>
                </a:solidFill>
                <a:latin typeface="Arial"/>
                <a:ea typeface="Arial"/>
                <a:cs typeface="Arial"/>
                <a:sym typeface="Arial"/>
              </a:rPr>
              <a:t>35 gallons</a:t>
            </a:r>
            <a:endParaRPr/>
          </a:p>
        </p:txBody>
      </p:sp>
      <p:sp>
        <p:nvSpPr>
          <p:cNvPr id="370" name="Google Shape;370;p27"/>
          <p:cNvSpPr txBox="1"/>
          <p:nvPr/>
        </p:nvSpPr>
        <p:spPr>
          <a:xfrm>
            <a:off x="4407354" y="2609411"/>
            <a:ext cx="4699323" cy="2246769"/>
          </a:xfrm>
          <a:prstGeom prst="rect">
            <a:avLst/>
          </a:prstGeom>
          <a:solidFill>
            <a:schemeClr val="lt1"/>
          </a:solid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endParaRPr sz="2800" b="1" i="0" u="none" strike="noStrike" cap="none">
              <a:solidFill>
                <a:schemeClr val="dk1"/>
              </a:solidFill>
              <a:latin typeface="Arial"/>
              <a:ea typeface="Arial"/>
              <a:cs typeface="Arial"/>
              <a:sym typeface="Arial"/>
            </a:endParaRPr>
          </a:p>
          <a:p>
            <a:pPr marL="0" marR="0" lvl="0" indent="0" algn="ctr" rtl="0">
              <a:spcBef>
                <a:spcPts val="0"/>
              </a:spcBef>
              <a:spcAft>
                <a:spcPts val="0"/>
              </a:spcAft>
              <a:buNone/>
            </a:pPr>
            <a:r>
              <a:rPr lang="en" sz="8000" b="1" i="0" u="none" strike="noStrike" cap="none">
                <a:solidFill>
                  <a:schemeClr val="dk1"/>
                </a:solidFill>
                <a:latin typeface="Arial"/>
                <a:ea typeface="Arial"/>
                <a:cs typeface="Arial"/>
                <a:sym typeface="Arial"/>
              </a:rPr>
              <a:t>?</a:t>
            </a:r>
            <a:endParaRPr/>
          </a:p>
          <a:p>
            <a:pPr marL="0" marR="0" lvl="0" indent="0" algn="ctr" rtl="0">
              <a:spcBef>
                <a:spcPts val="0"/>
              </a:spcBef>
              <a:spcAft>
                <a:spcPts val="0"/>
              </a:spcAft>
              <a:buNone/>
            </a:pPr>
            <a:endParaRPr sz="3200" b="1" i="0" u="none" strike="noStrike" cap="none">
              <a:solidFill>
                <a:schemeClr val="dk1"/>
              </a:solidFill>
              <a:latin typeface="Arial"/>
              <a:ea typeface="Arial"/>
              <a:cs typeface="Arial"/>
              <a:sym typeface="Arial"/>
            </a:endParaRPr>
          </a:p>
        </p:txBody>
      </p:sp>
      <p:sp>
        <p:nvSpPr>
          <p:cNvPr id="371" name="Google Shape;371;p27"/>
          <p:cNvSpPr txBox="1"/>
          <p:nvPr/>
        </p:nvSpPr>
        <p:spPr>
          <a:xfrm>
            <a:off x="1153651" y="4421584"/>
            <a:ext cx="2707682"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of U.S. Food and Drug Administration</a:t>
            </a:r>
            <a:endParaRPr/>
          </a:p>
        </p:txBody>
      </p:sp>
      <p:sp>
        <p:nvSpPr>
          <p:cNvPr id="372" name="Google Shape;372;p27"/>
          <p:cNvSpPr txBox="1"/>
          <p:nvPr/>
        </p:nvSpPr>
        <p:spPr>
          <a:xfrm>
            <a:off x="5619356" y="4550432"/>
            <a:ext cx="2363115"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dirty="0">
                <a:solidFill>
                  <a:schemeClr val="dk1"/>
                </a:solidFill>
                <a:latin typeface="Arial"/>
                <a:ea typeface="Arial"/>
                <a:cs typeface="Arial"/>
                <a:sym typeface="Arial"/>
              </a:rPr>
              <a:t>Image courtesy of Studio Habitue on Canva</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370"/>
                                        </p:tgtEl>
                                      </p:cBhvr>
                                    </p:animEffect>
                                    <p:set>
                                      <p:cBhvr>
                                        <p:cTn id="7" dur="1" fill="hold">
                                          <p:stCondLst>
                                            <p:cond delay="1000"/>
                                          </p:stCondLst>
                                        </p:cTn>
                                        <p:tgtEl>
                                          <p:spTgt spid="37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9">
                                            <p:txEl>
                                              <p:pRg st="0" end="0"/>
                                            </p:txEl>
                                          </p:spTgt>
                                        </p:tgtEl>
                                        <p:attrNameLst>
                                          <p:attrName>style.visibility</p:attrName>
                                        </p:attrNameLst>
                                      </p:cBhvr>
                                      <p:to>
                                        <p:strVal val="visible"/>
                                      </p:to>
                                    </p:set>
                                    <p:animEffect transition="in" filter="fade">
                                      <p:cBhvr>
                                        <p:cTn id="12" dur="2000"/>
                                        <p:tgtEl>
                                          <p:spTgt spid="36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9">
                                            <p:txEl>
                                              <p:pRg st="1" end="1"/>
                                            </p:txEl>
                                          </p:spTgt>
                                        </p:tgtEl>
                                        <p:attrNameLst>
                                          <p:attrName>style.visibility</p:attrName>
                                        </p:attrNameLst>
                                      </p:cBhvr>
                                      <p:to>
                                        <p:strVal val="visible"/>
                                      </p:to>
                                    </p:set>
                                    <p:animEffect transition="in" filter="fade">
                                      <p:cBhvr>
                                        <p:cTn id="17" dur="2000"/>
                                        <p:tgtEl>
                                          <p:spTgt spid="36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69">
                                            <p:txEl>
                                              <p:pRg st="2" end="2"/>
                                            </p:txEl>
                                          </p:spTgt>
                                        </p:tgtEl>
                                        <p:attrNameLst>
                                          <p:attrName>style.visibility</p:attrName>
                                        </p:attrNameLst>
                                      </p:cBhvr>
                                      <p:to>
                                        <p:strVal val="visible"/>
                                      </p:to>
                                    </p:set>
                                    <p:animEffect transition="in" filter="fade">
                                      <p:cBhvr>
                                        <p:cTn id="22" dur="2000"/>
                                        <p:tgtEl>
                                          <p:spTgt spid="36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28"/>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ctr" rtl="0">
              <a:lnSpc>
                <a:spcPct val="90000"/>
              </a:lnSpc>
              <a:spcBef>
                <a:spcPts val="0"/>
              </a:spcBef>
              <a:spcAft>
                <a:spcPts val="0"/>
              </a:spcAft>
              <a:buClr>
                <a:srgbClr val="1A6935"/>
              </a:buClr>
              <a:buSzPts val="3200"/>
              <a:buFont typeface="Arial"/>
              <a:buNone/>
            </a:pPr>
            <a:r>
              <a:rPr lang="en" sz="2400">
                <a:solidFill>
                  <a:srgbClr val="1A6935"/>
                </a:solidFill>
                <a:highlight>
                  <a:srgbClr val="FFFFFF"/>
                </a:highlight>
              </a:rPr>
              <a:t>Protect yourself when there is . . .</a:t>
            </a:r>
            <a:endParaRPr sz="2400"/>
          </a:p>
        </p:txBody>
      </p:sp>
      <p:pic>
        <p:nvPicPr>
          <p:cNvPr id="379" name="Google Shape;379;p28"/>
          <p:cNvPicPr preferRelativeResize="0"/>
          <p:nvPr/>
        </p:nvPicPr>
        <p:blipFill rotWithShape="1">
          <a:blip r:embed="rId3">
            <a:alphaModFix/>
          </a:blip>
          <a:srcRect l="11569" t="40259" r="13929"/>
          <a:stretch/>
        </p:blipFill>
        <p:spPr>
          <a:xfrm>
            <a:off x="180139" y="2034610"/>
            <a:ext cx="2564171" cy="2056273"/>
          </a:xfrm>
          <a:prstGeom prst="rect">
            <a:avLst/>
          </a:prstGeom>
          <a:noFill/>
          <a:ln>
            <a:noFill/>
          </a:ln>
        </p:spPr>
      </p:pic>
      <p:sp>
        <p:nvSpPr>
          <p:cNvPr id="380" name="Google Shape;380;p28"/>
          <p:cNvSpPr txBox="1"/>
          <p:nvPr/>
        </p:nvSpPr>
        <p:spPr>
          <a:xfrm>
            <a:off x="445208" y="1670366"/>
            <a:ext cx="2299102" cy="412842"/>
          </a:xfrm>
          <a:prstGeom prst="rect">
            <a:avLst/>
          </a:prstGeom>
          <a:noFill/>
          <a:ln>
            <a:noFill/>
          </a:ln>
        </p:spPr>
        <p:txBody>
          <a:bodyPr spcFirstLastPara="1" wrap="square" lIns="68550" tIns="68550" rIns="68550" bIns="68550" anchor="ctr" anchorCtr="0">
            <a:noAutofit/>
          </a:bodyPr>
          <a:lstStyle/>
          <a:p>
            <a:pPr marL="0" marR="0" lvl="0" indent="0" algn="ctr" rtl="0">
              <a:lnSpc>
                <a:spcPct val="90000"/>
              </a:lnSpc>
              <a:spcBef>
                <a:spcPts val="0"/>
              </a:spcBef>
              <a:spcAft>
                <a:spcPts val="0"/>
              </a:spcAft>
              <a:buClr>
                <a:schemeClr val="dk2"/>
              </a:buClr>
              <a:buSzPts val="2100"/>
              <a:buFont typeface="Arial"/>
              <a:buNone/>
            </a:pPr>
            <a:r>
              <a:rPr lang="en" sz="2100" b="1">
                <a:solidFill>
                  <a:schemeClr val="dk2"/>
                </a:solidFill>
              </a:rPr>
              <a:t>G</a:t>
            </a:r>
            <a:r>
              <a:rPr lang="en" sz="2100" b="1" i="0" u="none" strike="noStrike" cap="none">
                <a:solidFill>
                  <a:schemeClr val="dk2"/>
                </a:solidFill>
                <a:latin typeface="Arial"/>
                <a:ea typeface="Arial"/>
                <a:cs typeface="Arial"/>
                <a:sym typeface="Arial"/>
              </a:rPr>
              <a:t>round </a:t>
            </a:r>
            <a:r>
              <a:rPr lang="en" sz="2100" b="1">
                <a:solidFill>
                  <a:schemeClr val="dk2"/>
                </a:solidFill>
              </a:rPr>
              <a:t>S</a:t>
            </a:r>
            <a:r>
              <a:rPr lang="en" sz="2100" b="1" i="0" u="none" strike="noStrike" cap="none">
                <a:solidFill>
                  <a:schemeClr val="dk2"/>
                </a:solidFill>
                <a:latin typeface="Arial"/>
                <a:ea typeface="Arial"/>
                <a:cs typeface="Arial"/>
                <a:sym typeface="Arial"/>
              </a:rPr>
              <a:t>haking</a:t>
            </a:r>
            <a:endParaRPr sz="1350" b="0" i="0" u="none" strike="noStrike" cap="none">
              <a:solidFill>
                <a:schemeClr val="dk1"/>
              </a:solidFill>
              <a:latin typeface="Arial"/>
              <a:ea typeface="Arial"/>
              <a:cs typeface="Arial"/>
              <a:sym typeface="Arial"/>
            </a:endParaRPr>
          </a:p>
        </p:txBody>
      </p:sp>
      <p:cxnSp>
        <p:nvCxnSpPr>
          <p:cNvPr id="381" name="Google Shape;381;p28"/>
          <p:cNvCxnSpPr/>
          <p:nvPr/>
        </p:nvCxnSpPr>
        <p:spPr>
          <a:xfrm>
            <a:off x="2846540" y="1474940"/>
            <a:ext cx="0" cy="2780778"/>
          </a:xfrm>
          <a:prstGeom prst="straightConnector1">
            <a:avLst/>
          </a:prstGeom>
          <a:noFill/>
          <a:ln w="19050" cap="flat" cmpd="sng">
            <a:solidFill>
              <a:schemeClr val="lt2"/>
            </a:solidFill>
            <a:prstDash val="solid"/>
            <a:miter lim="8000"/>
            <a:headEnd type="none" w="sm" len="sm"/>
            <a:tailEnd type="none" w="sm" len="sm"/>
          </a:ln>
        </p:spPr>
      </p:cxnSp>
      <p:cxnSp>
        <p:nvCxnSpPr>
          <p:cNvPr id="382" name="Google Shape;382;p28"/>
          <p:cNvCxnSpPr/>
          <p:nvPr/>
        </p:nvCxnSpPr>
        <p:spPr>
          <a:xfrm>
            <a:off x="5929508" y="1474940"/>
            <a:ext cx="0" cy="2780778"/>
          </a:xfrm>
          <a:prstGeom prst="straightConnector1">
            <a:avLst/>
          </a:prstGeom>
          <a:noFill/>
          <a:ln w="19050" cap="flat" cmpd="sng">
            <a:solidFill>
              <a:schemeClr val="lt2"/>
            </a:solidFill>
            <a:prstDash val="solid"/>
            <a:miter lim="8000"/>
            <a:headEnd type="none" w="sm" len="sm"/>
            <a:tailEnd type="none" w="sm" len="sm"/>
          </a:ln>
        </p:spPr>
      </p:cxnSp>
      <p:sp>
        <p:nvSpPr>
          <p:cNvPr id="383" name="Google Shape;383;p28"/>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900"/>
              <a:buFont typeface="Arial"/>
              <a:buNone/>
            </a:pPr>
            <a:fld id="{00000000-1234-1234-1234-123412341234}" type="slidenum">
              <a:rPr lang="en" sz="900" b="0" i="0" u="none" strike="noStrike" cap="none">
                <a:solidFill>
                  <a:schemeClr val="dk2"/>
                </a:solidFill>
                <a:latin typeface="Arial"/>
                <a:ea typeface="Arial"/>
                <a:cs typeface="Arial"/>
                <a:sym typeface="Arial"/>
              </a:rPr>
              <a:t>28</a:t>
            </a:fld>
            <a:endParaRPr sz="900" b="0" i="0" u="none" strike="noStrike" cap="none">
              <a:solidFill>
                <a:schemeClr val="dk2"/>
              </a:solidFill>
              <a:latin typeface="Arial"/>
              <a:ea typeface="Arial"/>
              <a:cs typeface="Arial"/>
              <a:sym typeface="Arial"/>
            </a:endParaRPr>
          </a:p>
        </p:txBody>
      </p:sp>
      <p:sp>
        <p:nvSpPr>
          <p:cNvPr id="384" name="Google Shape;384;p28"/>
          <p:cNvSpPr txBox="1"/>
          <p:nvPr/>
        </p:nvSpPr>
        <p:spPr>
          <a:xfrm>
            <a:off x="374318" y="4285900"/>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Gif created using A.I.</a:t>
            </a:r>
            <a:endParaRPr/>
          </a:p>
        </p:txBody>
      </p:sp>
      <p:grpSp>
        <p:nvGrpSpPr>
          <p:cNvPr id="385" name="Google Shape;385;p28"/>
          <p:cNvGrpSpPr/>
          <p:nvPr/>
        </p:nvGrpSpPr>
        <p:grpSpPr>
          <a:xfrm>
            <a:off x="2997123" y="1360632"/>
            <a:ext cx="3147722" cy="3139095"/>
            <a:chOff x="2997123" y="1360632"/>
            <a:chExt cx="3147722" cy="3139095"/>
          </a:xfrm>
        </p:grpSpPr>
        <p:grpSp>
          <p:nvGrpSpPr>
            <p:cNvPr id="386" name="Google Shape;386;p28"/>
            <p:cNvGrpSpPr/>
            <p:nvPr/>
          </p:nvGrpSpPr>
          <p:grpSpPr>
            <a:xfrm>
              <a:off x="2997123" y="1360632"/>
              <a:ext cx="3147722" cy="2613251"/>
              <a:chOff x="3996163" y="1814175"/>
              <a:chExt cx="4196963" cy="3484335"/>
            </a:xfrm>
          </p:grpSpPr>
          <p:sp>
            <p:nvSpPr>
              <p:cNvPr id="387" name="Google Shape;387;p28"/>
              <p:cNvSpPr txBox="1"/>
              <p:nvPr/>
            </p:nvSpPr>
            <p:spPr>
              <a:xfrm>
                <a:off x="3996163" y="4748054"/>
                <a:ext cx="3730668" cy="550456"/>
              </a:xfrm>
              <a:prstGeom prst="rect">
                <a:avLst/>
              </a:prstGeom>
              <a:noFill/>
              <a:ln>
                <a:noFill/>
              </a:ln>
            </p:spPr>
            <p:txBody>
              <a:bodyPr spcFirstLastPara="1" wrap="square" lIns="68550" tIns="68550" rIns="68550" bIns="68550" anchor="ctr" anchorCtr="0">
                <a:noAutofit/>
              </a:bodyPr>
              <a:lstStyle/>
              <a:p>
                <a:pPr marL="0" marR="0" lvl="0" indent="0" algn="ctr" rtl="0">
                  <a:lnSpc>
                    <a:spcPct val="90000"/>
                  </a:lnSpc>
                  <a:spcBef>
                    <a:spcPts val="0"/>
                  </a:spcBef>
                  <a:spcAft>
                    <a:spcPts val="0"/>
                  </a:spcAft>
                  <a:buClr>
                    <a:schemeClr val="dk2"/>
                  </a:buClr>
                  <a:buSzPts val="2100"/>
                  <a:buFont typeface="Arial"/>
                  <a:buNone/>
                </a:pPr>
                <a:r>
                  <a:rPr lang="en" sz="2100" b="1">
                    <a:solidFill>
                      <a:schemeClr val="dk2"/>
                    </a:solidFill>
                  </a:rPr>
                  <a:t>A</a:t>
                </a:r>
                <a:r>
                  <a:rPr lang="en" sz="2100" b="1" i="0" u="none" strike="noStrike" cap="none">
                    <a:solidFill>
                      <a:schemeClr val="dk2"/>
                    </a:solidFill>
                    <a:latin typeface="Arial"/>
                    <a:ea typeface="Arial"/>
                    <a:cs typeface="Arial"/>
                    <a:sym typeface="Arial"/>
                  </a:rPr>
                  <a:t>n </a:t>
                </a:r>
                <a:r>
                  <a:rPr lang="en" sz="2100" b="1">
                    <a:solidFill>
                      <a:schemeClr val="dk2"/>
                    </a:solidFill>
                  </a:rPr>
                  <a:t>E</a:t>
                </a:r>
                <a:r>
                  <a:rPr lang="en" sz="2100" b="1" i="0" u="none" strike="noStrike" cap="none">
                    <a:solidFill>
                      <a:schemeClr val="dk2"/>
                    </a:solidFill>
                    <a:latin typeface="Arial"/>
                    <a:ea typeface="Arial"/>
                    <a:cs typeface="Arial"/>
                    <a:sym typeface="Arial"/>
                  </a:rPr>
                  <a:t>arthquake </a:t>
                </a:r>
                <a:r>
                  <a:rPr lang="en" sz="2100" b="1">
                    <a:solidFill>
                      <a:schemeClr val="dk2"/>
                    </a:solidFill>
                  </a:rPr>
                  <a:t>E</a:t>
                </a:r>
                <a:r>
                  <a:rPr lang="en" sz="2100" b="1" i="0" u="none" strike="noStrike" cap="none">
                    <a:solidFill>
                      <a:schemeClr val="dk2"/>
                    </a:solidFill>
                    <a:latin typeface="Arial"/>
                    <a:ea typeface="Arial"/>
                    <a:cs typeface="Arial"/>
                    <a:sym typeface="Arial"/>
                  </a:rPr>
                  <a:t>arly </a:t>
                </a:r>
                <a:r>
                  <a:rPr lang="en" sz="2100" b="1">
                    <a:solidFill>
                      <a:schemeClr val="dk2"/>
                    </a:solidFill>
                  </a:rPr>
                  <a:t>W</a:t>
                </a:r>
                <a:r>
                  <a:rPr lang="en" sz="2100" b="1" i="0" u="none" strike="noStrike" cap="none">
                    <a:solidFill>
                      <a:schemeClr val="dk2"/>
                    </a:solidFill>
                    <a:latin typeface="Arial"/>
                    <a:ea typeface="Arial"/>
                    <a:cs typeface="Arial"/>
                    <a:sym typeface="Arial"/>
                  </a:rPr>
                  <a:t>arning </a:t>
                </a:r>
                <a:r>
                  <a:rPr lang="en" sz="2100" b="1">
                    <a:solidFill>
                      <a:schemeClr val="dk2"/>
                    </a:solidFill>
                  </a:rPr>
                  <a:t>A</a:t>
                </a:r>
                <a:r>
                  <a:rPr lang="en" sz="2100" b="1" i="0" u="none" strike="noStrike" cap="none">
                    <a:solidFill>
                      <a:schemeClr val="dk2"/>
                    </a:solidFill>
                    <a:latin typeface="Arial"/>
                    <a:ea typeface="Arial"/>
                    <a:cs typeface="Arial"/>
                    <a:sym typeface="Arial"/>
                  </a:rPr>
                  <a:t>lert</a:t>
                </a:r>
                <a:endParaRPr sz="1350" b="0" i="0" u="none" strike="noStrike" cap="none">
                  <a:solidFill>
                    <a:schemeClr val="dk1"/>
                  </a:solidFill>
                  <a:latin typeface="Arial"/>
                  <a:ea typeface="Arial"/>
                  <a:cs typeface="Arial"/>
                  <a:sym typeface="Arial"/>
                </a:endParaRPr>
              </a:p>
            </p:txBody>
          </p:sp>
          <p:grpSp>
            <p:nvGrpSpPr>
              <p:cNvPr id="388" name="Google Shape;388;p28"/>
              <p:cNvGrpSpPr/>
              <p:nvPr/>
            </p:nvGrpSpPr>
            <p:grpSpPr>
              <a:xfrm>
                <a:off x="4008425" y="1814175"/>
                <a:ext cx="4184701" cy="3194801"/>
                <a:chOff x="4008425" y="1814175"/>
                <a:chExt cx="4184701" cy="3194801"/>
              </a:xfrm>
            </p:grpSpPr>
            <p:pic>
              <p:nvPicPr>
                <p:cNvPr id="389" name="Google Shape;389;p28"/>
                <p:cNvPicPr preferRelativeResize="0"/>
                <p:nvPr/>
              </p:nvPicPr>
              <p:blipFill rotWithShape="1">
                <a:blip r:embed="rId4">
                  <a:alphaModFix/>
                </a:blip>
                <a:srcRect/>
                <a:stretch/>
              </p:blipFill>
              <p:spPr>
                <a:xfrm>
                  <a:off x="4008425" y="2712827"/>
                  <a:ext cx="2296149" cy="2296149"/>
                </a:xfrm>
                <a:prstGeom prst="rect">
                  <a:avLst/>
                </a:prstGeom>
                <a:noFill/>
                <a:ln>
                  <a:noFill/>
                </a:ln>
              </p:spPr>
            </p:pic>
            <p:pic>
              <p:nvPicPr>
                <p:cNvPr id="390" name="Google Shape;390;p28"/>
                <p:cNvPicPr preferRelativeResize="0"/>
                <p:nvPr/>
              </p:nvPicPr>
              <p:blipFill rotWithShape="1">
                <a:blip r:embed="rId5">
                  <a:alphaModFix/>
                </a:blip>
                <a:srcRect/>
                <a:stretch/>
              </p:blipFill>
              <p:spPr>
                <a:xfrm>
                  <a:off x="4662225" y="1814175"/>
                  <a:ext cx="1499700" cy="1499700"/>
                </a:xfrm>
                <a:prstGeom prst="rect">
                  <a:avLst/>
                </a:prstGeom>
                <a:noFill/>
                <a:ln>
                  <a:noFill/>
                </a:ln>
              </p:spPr>
            </p:pic>
            <p:pic>
              <p:nvPicPr>
                <p:cNvPr id="391" name="Google Shape;391;p28"/>
                <p:cNvPicPr preferRelativeResize="0"/>
                <p:nvPr/>
              </p:nvPicPr>
              <p:blipFill rotWithShape="1">
                <a:blip r:embed="rId6">
                  <a:alphaModFix/>
                </a:blip>
                <a:srcRect/>
                <a:stretch/>
              </p:blipFill>
              <p:spPr>
                <a:xfrm>
                  <a:off x="5529075" y="1828850"/>
                  <a:ext cx="2664051" cy="2664051"/>
                </a:xfrm>
                <a:prstGeom prst="rect">
                  <a:avLst/>
                </a:prstGeom>
                <a:noFill/>
                <a:ln>
                  <a:noFill/>
                </a:ln>
              </p:spPr>
            </p:pic>
          </p:grpSp>
        </p:grpSp>
        <p:sp>
          <p:nvSpPr>
            <p:cNvPr id="392" name="Google Shape;392;p28"/>
            <p:cNvSpPr txBox="1"/>
            <p:nvPr/>
          </p:nvSpPr>
          <p:spPr>
            <a:xfrm>
              <a:off x="3484094" y="4280005"/>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of USGS</a:t>
              </a:r>
              <a:endParaRPr/>
            </a:p>
          </p:txBody>
        </p:sp>
      </p:grpSp>
      <p:grpSp>
        <p:nvGrpSpPr>
          <p:cNvPr id="393" name="Google Shape;393;p28"/>
          <p:cNvGrpSpPr/>
          <p:nvPr/>
        </p:nvGrpSpPr>
        <p:grpSpPr>
          <a:xfrm>
            <a:off x="6130836" y="1666622"/>
            <a:ext cx="2733252" cy="2839000"/>
            <a:chOff x="6130836" y="1666622"/>
            <a:chExt cx="2733252" cy="2839000"/>
          </a:xfrm>
        </p:grpSpPr>
        <p:grpSp>
          <p:nvGrpSpPr>
            <p:cNvPr id="394" name="Google Shape;394;p28"/>
            <p:cNvGrpSpPr/>
            <p:nvPr/>
          </p:nvGrpSpPr>
          <p:grpSpPr>
            <a:xfrm>
              <a:off x="6130836" y="1666622"/>
              <a:ext cx="2733252" cy="2504018"/>
              <a:chOff x="6130836" y="1666622"/>
              <a:chExt cx="2733252" cy="2504018"/>
            </a:xfrm>
          </p:grpSpPr>
          <p:sp>
            <p:nvSpPr>
              <p:cNvPr id="395" name="Google Shape;395;p28"/>
              <p:cNvSpPr txBox="1"/>
              <p:nvPr/>
            </p:nvSpPr>
            <p:spPr>
              <a:xfrm>
                <a:off x="6144839" y="1666622"/>
                <a:ext cx="2705246" cy="412842"/>
              </a:xfrm>
              <a:prstGeom prst="rect">
                <a:avLst/>
              </a:prstGeom>
              <a:noFill/>
              <a:ln>
                <a:noFill/>
              </a:ln>
            </p:spPr>
            <p:txBody>
              <a:bodyPr spcFirstLastPara="1" wrap="square" lIns="68550" tIns="68550" rIns="68550" bIns="68550" anchor="ctr" anchorCtr="0">
                <a:noAutofit/>
              </a:bodyPr>
              <a:lstStyle/>
              <a:p>
                <a:pPr marL="0" marR="0" lvl="0" indent="0" algn="ctr" rtl="0">
                  <a:lnSpc>
                    <a:spcPct val="90000"/>
                  </a:lnSpc>
                  <a:spcBef>
                    <a:spcPts val="0"/>
                  </a:spcBef>
                  <a:spcAft>
                    <a:spcPts val="0"/>
                  </a:spcAft>
                  <a:buClr>
                    <a:schemeClr val="dk2"/>
                  </a:buClr>
                  <a:buSzPts val="2100"/>
                  <a:buFont typeface="Arial"/>
                  <a:buNone/>
                </a:pPr>
                <a:r>
                  <a:rPr lang="en" sz="2100" b="1">
                    <a:solidFill>
                      <a:schemeClr val="dk2"/>
                    </a:solidFill>
                  </a:rPr>
                  <a:t>A</a:t>
                </a:r>
                <a:r>
                  <a:rPr lang="en" sz="2100" b="1" i="0" u="none" strike="noStrike" cap="none">
                    <a:solidFill>
                      <a:schemeClr val="dk2"/>
                    </a:solidFill>
                    <a:latin typeface="Arial"/>
                    <a:ea typeface="Arial"/>
                    <a:cs typeface="Arial"/>
                    <a:sym typeface="Arial"/>
                  </a:rPr>
                  <a:t>n </a:t>
                </a:r>
                <a:r>
                  <a:rPr lang="en" sz="2100" b="1">
                    <a:solidFill>
                      <a:schemeClr val="dk2"/>
                    </a:solidFill>
                  </a:rPr>
                  <a:t>E</a:t>
                </a:r>
                <a:r>
                  <a:rPr lang="en" sz="2100" b="1" i="0" u="none" strike="noStrike" cap="none">
                    <a:solidFill>
                      <a:schemeClr val="dk2"/>
                    </a:solidFill>
                    <a:latin typeface="Arial"/>
                    <a:ea typeface="Arial"/>
                    <a:cs typeface="Arial"/>
                    <a:sym typeface="Arial"/>
                  </a:rPr>
                  <a:t>arthquake </a:t>
                </a:r>
                <a:r>
                  <a:rPr lang="en" sz="2100" b="1">
                    <a:solidFill>
                      <a:schemeClr val="dk2"/>
                    </a:solidFill>
                  </a:rPr>
                  <a:t>D</a:t>
                </a:r>
                <a:r>
                  <a:rPr lang="en" sz="2100" b="1" i="0" u="none" strike="noStrike" cap="none">
                    <a:solidFill>
                      <a:schemeClr val="dk2"/>
                    </a:solidFill>
                    <a:latin typeface="Arial"/>
                    <a:ea typeface="Arial"/>
                    <a:cs typeface="Arial"/>
                    <a:sym typeface="Arial"/>
                  </a:rPr>
                  <a:t>rill</a:t>
                </a:r>
                <a:endParaRPr sz="1350" b="0" i="0" u="none" strike="noStrike" cap="none">
                  <a:solidFill>
                    <a:schemeClr val="dk1"/>
                  </a:solidFill>
                  <a:latin typeface="Arial"/>
                  <a:ea typeface="Arial"/>
                  <a:cs typeface="Arial"/>
                  <a:sym typeface="Arial"/>
                </a:endParaRPr>
              </a:p>
            </p:txBody>
          </p:sp>
          <p:pic>
            <p:nvPicPr>
              <p:cNvPr id="396" name="Google Shape;396;p28" title="ShakeAlert-Ready-Schools_Chromebooks-Alerts-DCHO_03.2026.png"/>
              <p:cNvPicPr preferRelativeResize="0"/>
              <p:nvPr/>
            </p:nvPicPr>
            <p:blipFill rotWithShape="1">
              <a:blip r:embed="rId7">
                <a:alphaModFix/>
              </a:blip>
              <a:srcRect/>
              <a:stretch/>
            </p:blipFill>
            <p:spPr>
              <a:xfrm>
                <a:off x="6130836" y="2172602"/>
                <a:ext cx="2733252" cy="1998038"/>
              </a:xfrm>
              <a:prstGeom prst="rect">
                <a:avLst/>
              </a:prstGeom>
              <a:noFill/>
              <a:ln>
                <a:noFill/>
              </a:ln>
            </p:spPr>
          </p:pic>
        </p:grpSp>
        <p:sp>
          <p:nvSpPr>
            <p:cNvPr id="397" name="Google Shape;397;p28"/>
            <p:cNvSpPr txBox="1"/>
            <p:nvPr/>
          </p:nvSpPr>
          <p:spPr>
            <a:xfrm>
              <a:off x="6409556" y="4285900"/>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of USGS</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pic>
        <p:nvPicPr>
          <p:cNvPr id="403" name="Google Shape;403;p29" title="Untitled design (1).gif"/>
          <p:cNvPicPr preferRelativeResize="0"/>
          <p:nvPr/>
        </p:nvPicPr>
        <p:blipFill rotWithShape="1">
          <a:blip r:embed="rId4">
            <a:alphaModFix/>
          </a:blip>
          <a:srcRect l="10002" t="24938" r="10487" b="24831"/>
          <a:stretch/>
        </p:blipFill>
        <p:spPr>
          <a:xfrm>
            <a:off x="3545100" y="1252000"/>
            <a:ext cx="5461769" cy="3450324"/>
          </a:xfrm>
          <a:prstGeom prst="rect">
            <a:avLst/>
          </a:prstGeom>
          <a:noFill/>
          <a:ln>
            <a:noFill/>
          </a:ln>
        </p:spPr>
      </p:pic>
      <p:sp>
        <p:nvSpPr>
          <p:cNvPr id="404" name="Google Shape;404;p29"/>
          <p:cNvSpPr txBox="1"/>
          <p:nvPr/>
        </p:nvSpPr>
        <p:spPr>
          <a:xfrm>
            <a:off x="312963" y="1465334"/>
            <a:ext cx="4882800" cy="2542598"/>
          </a:xfrm>
          <a:prstGeom prst="rect">
            <a:avLst/>
          </a:prstGeom>
          <a:noFill/>
          <a:ln>
            <a:noFill/>
          </a:ln>
        </p:spPr>
        <p:txBody>
          <a:bodyPr spcFirstLastPara="1" wrap="square" lIns="68550" tIns="68550" rIns="68550" bIns="68550" anchor="ctr" anchorCtr="0">
            <a:noAutofit/>
          </a:bodyPr>
          <a:lstStyle/>
          <a:p>
            <a:pPr marL="0" marR="0" lvl="0" indent="0" algn="l" rtl="0">
              <a:lnSpc>
                <a:spcPct val="90000"/>
              </a:lnSpc>
              <a:spcBef>
                <a:spcPts val="0"/>
              </a:spcBef>
              <a:spcAft>
                <a:spcPts val="0"/>
              </a:spcAft>
              <a:buClr>
                <a:srgbClr val="000000"/>
              </a:buClr>
              <a:buSzPts val="2400"/>
              <a:buFont typeface="Arial"/>
              <a:buNone/>
            </a:pPr>
            <a:r>
              <a:rPr lang="en" sz="2400" b="0" i="0" u="none" strike="noStrike" cap="none">
                <a:solidFill>
                  <a:schemeClr val="dk2"/>
                </a:solidFill>
                <a:latin typeface="Arial"/>
                <a:ea typeface="Arial"/>
                <a:cs typeface="Arial"/>
                <a:sym typeface="Arial"/>
              </a:rPr>
              <a:t>If you feel ground shaking or get an alert: </a:t>
            </a:r>
            <a:endParaRPr sz="2400" b="0" i="0" u="none" strike="noStrike" cap="none">
              <a:solidFill>
                <a:schemeClr val="dk2"/>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1350"/>
              <a:buFont typeface="Arial"/>
              <a:buNone/>
            </a:pPr>
            <a:endParaRPr sz="1350" b="0" i="0" u="none" strike="noStrike" cap="none">
              <a:solidFill>
                <a:schemeClr val="dk2"/>
              </a:solidFill>
              <a:latin typeface="Arial"/>
              <a:ea typeface="Arial"/>
              <a:cs typeface="Arial"/>
              <a:sym typeface="Arial"/>
            </a:endParaRPr>
          </a:p>
          <a:p>
            <a:pPr marL="651272" marR="0" lvl="0" indent="-251222" algn="l" rtl="0">
              <a:lnSpc>
                <a:spcPct val="200000"/>
              </a:lnSpc>
              <a:spcBef>
                <a:spcPts val="0"/>
              </a:spcBef>
              <a:spcAft>
                <a:spcPts val="0"/>
              </a:spcAft>
              <a:buClr>
                <a:schemeClr val="accent1"/>
              </a:buClr>
              <a:buSzPts val="2900"/>
              <a:buFont typeface="Arial"/>
              <a:buChar char="•"/>
            </a:pPr>
            <a:r>
              <a:rPr lang="en" sz="2400" b="1" i="0" u="none" strike="noStrike" cap="none">
                <a:solidFill>
                  <a:schemeClr val="dk2"/>
                </a:solidFill>
                <a:latin typeface="Arial"/>
                <a:ea typeface="Arial"/>
                <a:cs typeface="Arial"/>
                <a:sym typeface="Arial"/>
              </a:rPr>
              <a:t>DROP</a:t>
            </a:r>
            <a:endParaRPr sz="1350" b="0" i="0" u="none" strike="noStrike" cap="none">
              <a:solidFill>
                <a:schemeClr val="dk1"/>
              </a:solidFill>
              <a:latin typeface="Arial"/>
              <a:ea typeface="Arial"/>
              <a:cs typeface="Arial"/>
              <a:sym typeface="Arial"/>
            </a:endParaRPr>
          </a:p>
          <a:p>
            <a:pPr marL="651272" marR="0" lvl="0" indent="-251222" algn="l" rtl="0">
              <a:lnSpc>
                <a:spcPct val="200000"/>
              </a:lnSpc>
              <a:spcBef>
                <a:spcPts val="0"/>
              </a:spcBef>
              <a:spcAft>
                <a:spcPts val="0"/>
              </a:spcAft>
              <a:buClr>
                <a:schemeClr val="accent1"/>
              </a:buClr>
              <a:buSzPts val="2900"/>
              <a:buFont typeface="Arial"/>
              <a:buChar char="•"/>
            </a:pPr>
            <a:r>
              <a:rPr lang="en" sz="2400" b="1" i="0" u="none" strike="noStrike" cap="none">
                <a:solidFill>
                  <a:schemeClr val="dk2"/>
                </a:solidFill>
                <a:latin typeface="Arial"/>
                <a:ea typeface="Arial"/>
                <a:cs typeface="Arial"/>
                <a:sym typeface="Arial"/>
              </a:rPr>
              <a:t>COVER</a:t>
            </a:r>
            <a:endParaRPr sz="1350" b="0" i="0" u="none" strike="noStrike" cap="none">
              <a:solidFill>
                <a:schemeClr val="dk1"/>
              </a:solidFill>
              <a:latin typeface="Arial"/>
              <a:ea typeface="Arial"/>
              <a:cs typeface="Arial"/>
              <a:sym typeface="Arial"/>
            </a:endParaRPr>
          </a:p>
          <a:p>
            <a:pPr marL="651272" marR="0" lvl="0" indent="-251222" algn="l" rtl="0">
              <a:lnSpc>
                <a:spcPct val="200000"/>
              </a:lnSpc>
              <a:spcBef>
                <a:spcPts val="0"/>
              </a:spcBef>
              <a:spcAft>
                <a:spcPts val="0"/>
              </a:spcAft>
              <a:buClr>
                <a:schemeClr val="accent1"/>
              </a:buClr>
              <a:buSzPts val="2900"/>
              <a:buFont typeface="Arial"/>
              <a:buChar char="•"/>
            </a:pPr>
            <a:r>
              <a:rPr lang="en" sz="2400" b="1" i="0" u="none" strike="noStrike" cap="none">
                <a:solidFill>
                  <a:schemeClr val="dk2"/>
                </a:solidFill>
                <a:latin typeface="Arial"/>
                <a:ea typeface="Arial"/>
                <a:cs typeface="Arial"/>
                <a:sym typeface="Arial"/>
              </a:rPr>
              <a:t>HOLD ON </a:t>
            </a:r>
            <a:endParaRPr sz="1350" b="0" i="0" u="none" strike="noStrike" cap="none">
              <a:solidFill>
                <a:schemeClr val="dk1"/>
              </a:solidFill>
              <a:latin typeface="Arial"/>
              <a:ea typeface="Arial"/>
              <a:cs typeface="Arial"/>
              <a:sym typeface="Arial"/>
            </a:endParaRPr>
          </a:p>
        </p:txBody>
      </p:sp>
      <p:sp>
        <p:nvSpPr>
          <p:cNvPr id="405" name="Google Shape;405;p29"/>
          <p:cNvSpPr txBox="1"/>
          <p:nvPr/>
        </p:nvSpPr>
        <p:spPr>
          <a:xfrm>
            <a:off x="312963" y="692157"/>
            <a:ext cx="8537100" cy="407400"/>
          </a:xfrm>
          <a:prstGeom prst="rect">
            <a:avLst/>
          </a:prstGeom>
          <a:noFill/>
          <a:ln>
            <a:noFill/>
          </a:ln>
        </p:spPr>
        <p:txBody>
          <a:bodyPr spcFirstLastPara="1" wrap="square" lIns="68550" tIns="34275" rIns="68550" bIns="34275" anchor="ctr" anchorCtr="0">
            <a:normAutofit/>
          </a:bodyPr>
          <a:lstStyle/>
          <a:p>
            <a:pPr marL="0" marR="0" lvl="0" indent="0" algn="l" rtl="0">
              <a:lnSpc>
                <a:spcPct val="90000"/>
              </a:lnSpc>
              <a:spcBef>
                <a:spcPts val="0"/>
              </a:spcBef>
              <a:spcAft>
                <a:spcPts val="0"/>
              </a:spcAft>
              <a:buClr>
                <a:srgbClr val="000000"/>
              </a:buClr>
              <a:buSzPts val="2400"/>
              <a:buFont typeface="Arial"/>
              <a:buNone/>
            </a:pPr>
            <a:r>
              <a:rPr lang="en" sz="2400" b="1" i="0" u="none" strike="noStrike" cap="none">
                <a:solidFill>
                  <a:srgbClr val="1A6935"/>
                </a:solidFill>
                <a:latin typeface="Arial"/>
                <a:ea typeface="Arial"/>
                <a:cs typeface="Arial"/>
                <a:sym typeface="Arial"/>
              </a:rPr>
              <a:t>Let’s Practice!</a:t>
            </a:r>
            <a:endParaRPr sz="2400" b="1" i="0" u="none" strike="noStrike" cap="none">
              <a:solidFill>
                <a:schemeClr val="accent1"/>
              </a:solidFill>
              <a:latin typeface="Arial"/>
              <a:ea typeface="Arial"/>
              <a:cs typeface="Arial"/>
              <a:sym typeface="Arial"/>
            </a:endParaRPr>
          </a:p>
        </p:txBody>
      </p:sp>
      <p:sp>
        <p:nvSpPr>
          <p:cNvPr id="406" name="Google Shape;406;p29"/>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29</a:t>
            </a:fld>
            <a:endParaRPr sz="900" b="0" i="0" u="none" strike="noStrike" cap="none">
              <a:solidFill>
                <a:schemeClr val="dk1"/>
              </a:solidFill>
              <a:latin typeface="Arial"/>
              <a:ea typeface="Arial"/>
              <a:cs typeface="Arial"/>
              <a:sym typeface="Arial"/>
            </a:endParaRPr>
          </a:p>
        </p:txBody>
      </p:sp>
      <p:pic>
        <p:nvPicPr>
          <p:cNvPr id="407" name="Google Shape;407;p29" title="Education_11_Elementary_V02.jpg"/>
          <p:cNvPicPr preferRelativeResize="0"/>
          <p:nvPr/>
        </p:nvPicPr>
        <p:blipFill rotWithShape="1">
          <a:blip r:embed="rId5">
            <a:alphaModFix/>
          </a:blip>
          <a:srcRect/>
          <a:stretch/>
        </p:blipFill>
        <p:spPr>
          <a:xfrm>
            <a:off x="3035300" y="1866900"/>
            <a:ext cx="5971574" cy="2542599"/>
          </a:xfrm>
          <a:prstGeom prst="rect">
            <a:avLst/>
          </a:prstGeom>
          <a:noFill/>
          <a:ln>
            <a:noFill/>
          </a:ln>
        </p:spPr>
      </p:pic>
      <p:sp>
        <p:nvSpPr>
          <p:cNvPr id="409" name="Google Shape;409;p29"/>
          <p:cNvSpPr txBox="1"/>
          <p:nvPr/>
        </p:nvSpPr>
        <p:spPr>
          <a:xfrm>
            <a:off x="4581513" y="4512971"/>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of USGS</a:t>
            </a:r>
            <a:endParaRPr/>
          </a:p>
        </p:txBody>
      </p:sp>
      <p:pic>
        <p:nvPicPr>
          <p:cNvPr id="2" name="Online Media 1" title="Hearing the Japanese Earthquake - Clip 3">
            <a:hlinkClick r:id="" action="ppaction://media"/>
            <a:extLst>
              <a:ext uri="{FF2B5EF4-FFF2-40B4-BE49-F238E27FC236}">
                <a16:creationId xmlns:a16="http://schemas.microsoft.com/office/drawing/2014/main" id="{BF75BBD2-936F-789D-F086-05E2F3CC7E70}"/>
              </a:ext>
            </a:extLst>
          </p:cNvPr>
          <p:cNvPicPr>
            <a:picLocks noRot="1" noChangeAspect="1"/>
          </p:cNvPicPr>
          <p:nvPr>
            <a:videoFile r:link="rId1"/>
          </p:nvPr>
        </p:nvPicPr>
        <p:blipFill>
          <a:blip r:embed="rId6"/>
          <a:stretch>
            <a:fillRect/>
          </a:stretch>
        </p:blipFill>
        <p:spPr>
          <a:xfrm>
            <a:off x="8242802" y="692157"/>
            <a:ext cx="588235" cy="44117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800"/>
                                        <p:tgtEl>
                                          <p:spTgt spid="407"/>
                                        </p:tgtEl>
                                      </p:cBhvr>
                                    </p:animEffect>
                                    <p:set>
                                      <p:cBhvr>
                                        <p:cTn id="7" dur="1" fill="hold">
                                          <p:stCondLst>
                                            <p:cond delay="800"/>
                                          </p:stCondLst>
                                        </p:cTn>
                                        <p:tgtEl>
                                          <p:spTgt spid="407"/>
                                        </p:tgtEl>
                                        <p:attrNameLst>
                                          <p:attrName>style.visibility</p:attrName>
                                        </p:attrNameLst>
                                      </p:cBhvr>
                                      <p:to>
                                        <p:strVal val="hidden"/>
                                      </p:to>
                                    </p:set>
                                  </p:childTnLst>
                                </p:cTn>
                              </p:par>
                              <p:par>
                                <p:cTn id="8" presetID="1" presetClass="entr" presetSubtype="0" fill="hold" nodeType="withEffect">
                                  <p:stCondLst>
                                    <p:cond delay="0"/>
                                  </p:stCondLst>
                                  <p:childTnLst>
                                    <p:set>
                                      <p:cBhvr>
                                        <p:cTn id="9" dur="1" fill="hold">
                                          <p:stCondLst>
                                            <p:cond delay="0"/>
                                          </p:stCondLst>
                                        </p:cTn>
                                        <p:tgtEl>
                                          <p:spTgt spid="403"/>
                                        </p:tgtEl>
                                        <p:attrNameLst>
                                          <p:attrName>style.visibility</p:attrName>
                                        </p:attrNameLst>
                                      </p:cBhvr>
                                      <p:to>
                                        <p:strVal val="visible"/>
                                      </p:to>
                                    </p:set>
                                  </p:childTnLst>
                                </p:cTn>
                              </p:par>
                              <p:par>
                                <p:cTn id="10" presetID="1" presetClass="mediacall" presetSubtype="0" fill="hold" nodeType="withEffect">
                                  <p:stCondLst>
                                    <p:cond delay="0"/>
                                  </p:stCondLst>
                                  <p:childTnLst>
                                    <p:cmd type="call" cmd="playFrom(0.0)">
                                      <p:cBhvr>
                                        <p:cTn id="11"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06"/>
        <p:cNvGrpSpPr/>
        <p:nvPr/>
      </p:nvGrpSpPr>
      <p:grpSpPr>
        <a:xfrm>
          <a:off x="0" y="0"/>
          <a:ext cx="0" cy="0"/>
          <a:chOff x="0" y="0"/>
          <a:chExt cx="0" cy="0"/>
        </a:xfrm>
      </p:grpSpPr>
      <p:sp>
        <p:nvSpPr>
          <p:cNvPr id="107" name="Google Shape;107;p3"/>
          <p:cNvSpPr txBox="1">
            <a:spLocks noGrp="1"/>
          </p:cNvSpPr>
          <p:nvPr>
            <p:ph type="title"/>
          </p:nvPr>
        </p:nvSpPr>
        <p:spPr>
          <a:xfrm>
            <a:off x="311700" y="663125"/>
            <a:ext cx="8520600" cy="3546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2800" b="1" dirty="0">
                <a:solidFill>
                  <a:schemeClr val="dk1"/>
                </a:solidFill>
              </a:rPr>
              <a:t>Sensitive Content Warning! </a:t>
            </a:r>
            <a:endParaRPr sz="2800" b="1" dirty="0">
              <a:solidFill>
                <a:schemeClr val="dk1"/>
              </a:solidFill>
            </a:endParaRPr>
          </a:p>
        </p:txBody>
      </p:sp>
      <p:sp>
        <p:nvSpPr>
          <p:cNvPr id="108" name="Google Shape;108;p3"/>
          <p:cNvSpPr txBox="1">
            <a:spLocks noGrp="1"/>
          </p:cNvSpPr>
          <p:nvPr>
            <p:ph type="body" idx="1"/>
          </p:nvPr>
        </p:nvSpPr>
        <p:spPr>
          <a:xfrm>
            <a:off x="311700" y="1017725"/>
            <a:ext cx="8520600" cy="34164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SzPts val="1400"/>
              <a:buNone/>
            </a:pPr>
            <a:r>
              <a:rPr lang="en" dirty="0"/>
              <a:t>Some students or their family members may have experienced earthquakes, resulting in loss, injuries, and possible trauma. It is therefore important to approach these lessons with sensitivity and awareness.  When students share information about their experiences with earthquakes in the first part of the lesson, make sure to scan the class and be aware of any heightened responses. Affirm students’ normal emotional responses. If students are too emotionally heightened, it may be prudent to allow them to forego the drill.   </a:t>
            </a:r>
            <a:endParaRPr dirty="0"/>
          </a:p>
          <a:p>
            <a:pPr marL="0" lvl="0" indent="0" algn="l" rtl="0">
              <a:lnSpc>
                <a:spcPct val="90000"/>
              </a:lnSpc>
              <a:spcBef>
                <a:spcPts val="0"/>
              </a:spcBef>
              <a:spcAft>
                <a:spcPts val="0"/>
              </a:spcAft>
              <a:buSzPts val="1400"/>
              <a:buNone/>
            </a:pPr>
            <a:endParaRPr dirty="0"/>
          </a:p>
          <a:p>
            <a:pPr marL="0" lvl="0" indent="0" algn="l" rtl="0">
              <a:lnSpc>
                <a:spcPct val="90000"/>
              </a:lnSpc>
              <a:spcBef>
                <a:spcPts val="0"/>
              </a:spcBef>
              <a:spcAft>
                <a:spcPts val="0"/>
              </a:spcAft>
              <a:buSzPts val="1400"/>
              <a:buNone/>
            </a:pPr>
            <a:r>
              <a:rPr lang="en" dirty="0"/>
              <a:t>Even students who have never experienced an earthquake may have a strong emotional response to talking about earthquakes. Explain to students that practicing earthquake drills helps our community to stay safe in an earthquake, but that it’s normal to feel big feelings about earthquakes.</a:t>
            </a:r>
            <a:endParaRPr dirty="0"/>
          </a:p>
          <a:p>
            <a:pPr marL="0" lvl="0" indent="0" algn="l" rtl="0">
              <a:lnSpc>
                <a:spcPct val="90000"/>
              </a:lnSpc>
              <a:spcBef>
                <a:spcPts val="0"/>
              </a:spcBef>
              <a:spcAft>
                <a:spcPts val="0"/>
              </a:spcAft>
              <a:buSzPts val="1400"/>
              <a:buNone/>
            </a:pPr>
            <a:endParaRPr dirty="0"/>
          </a:p>
          <a:p>
            <a:pPr marL="0" lvl="0" indent="0" algn="l" rtl="0">
              <a:lnSpc>
                <a:spcPct val="100000"/>
              </a:lnSpc>
              <a:spcBef>
                <a:spcPts val="0"/>
              </a:spcBef>
              <a:spcAft>
                <a:spcPts val="0"/>
              </a:spcAft>
              <a:buSzPts val="1800"/>
              <a:buNone/>
            </a:pPr>
            <a:r>
              <a:rPr lang="en" dirty="0"/>
              <a:t>Drills build muscle memory that ensures students take the appropriate protective actions during an earthquake. Practice makes prepared, so please insist that students take the exercise seriously, remain quiet, and follow instructions. </a:t>
            </a:r>
            <a:endParaRPr dirty="0"/>
          </a:p>
        </p:txBody>
      </p:sp>
      <p:sp>
        <p:nvSpPr>
          <p:cNvPr id="109" name="Google Shape;109;p3"/>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3</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30"/>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016935"/>
              </a:buClr>
              <a:buSzPct val="100000"/>
              <a:buFont typeface="Arial"/>
              <a:buNone/>
            </a:pPr>
            <a:r>
              <a:rPr lang="en" sz="2400">
                <a:solidFill>
                  <a:srgbClr val="016935"/>
                </a:solidFill>
                <a:highlight>
                  <a:schemeClr val="lt1"/>
                </a:highlight>
              </a:rPr>
              <a:t>If you are outside when you feeling shaking or get an alert:</a:t>
            </a:r>
            <a:endParaRPr sz="2400"/>
          </a:p>
        </p:txBody>
      </p:sp>
      <p:sp>
        <p:nvSpPr>
          <p:cNvPr id="416" name="Google Shape;416;p30"/>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30</a:t>
            </a:fld>
            <a:endParaRPr sz="900" b="0" i="0" u="none" strike="noStrike" cap="none">
              <a:solidFill>
                <a:schemeClr val="dk1"/>
              </a:solidFill>
              <a:latin typeface="Arial"/>
              <a:ea typeface="Arial"/>
              <a:cs typeface="Arial"/>
              <a:sym typeface="Arial"/>
            </a:endParaRPr>
          </a:p>
        </p:txBody>
      </p:sp>
      <p:pic>
        <p:nvPicPr>
          <p:cNvPr id="417" name="Google Shape;417;p30" descr="A diagram of a warning&#10;&#10;AI-generated content may be incorrect."/>
          <p:cNvPicPr preferRelativeResize="0"/>
          <p:nvPr/>
        </p:nvPicPr>
        <p:blipFill rotWithShape="1">
          <a:blip r:embed="rId3">
            <a:alphaModFix/>
          </a:blip>
          <a:srcRect l="63768" t="25022" r="24390" b="55512"/>
          <a:stretch/>
        </p:blipFill>
        <p:spPr>
          <a:xfrm>
            <a:off x="881835" y="1568492"/>
            <a:ext cx="2050236" cy="2697741"/>
          </a:xfrm>
          <a:prstGeom prst="rect">
            <a:avLst/>
          </a:prstGeom>
          <a:noFill/>
          <a:ln>
            <a:noFill/>
          </a:ln>
        </p:spPr>
      </p:pic>
      <p:pic>
        <p:nvPicPr>
          <p:cNvPr id="418" name="Google Shape;418;p30" descr="A diagram of a warning&#10;&#10;AI-generated content may be incorrect."/>
          <p:cNvPicPr preferRelativeResize="0"/>
          <p:nvPr/>
        </p:nvPicPr>
        <p:blipFill rotWithShape="1">
          <a:blip r:embed="rId3">
            <a:alphaModFix/>
          </a:blip>
          <a:srcRect l="75543" t="25022" r="13961" b="55512"/>
          <a:stretch/>
        </p:blipFill>
        <p:spPr>
          <a:xfrm>
            <a:off x="3672985" y="1568491"/>
            <a:ext cx="1817077" cy="2697741"/>
          </a:xfrm>
          <a:prstGeom prst="rect">
            <a:avLst/>
          </a:prstGeom>
          <a:noFill/>
          <a:ln>
            <a:noFill/>
          </a:ln>
        </p:spPr>
      </p:pic>
      <p:pic>
        <p:nvPicPr>
          <p:cNvPr id="419" name="Google Shape;419;p30" descr="A diagram of a warning&#10;&#10;AI-generated content may be incorrect."/>
          <p:cNvPicPr preferRelativeResize="0"/>
          <p:nvPr/>
        </p:nvPicPr>
        <p:blipFill rotWithShape="1">
          <a:blip r:embed="rId3">
            <a:alphaModFix/>
          </a:blip>
          <a:srcRect l="85726" t="25022" r="2390" b="55512"/>
          <a:stretch/>
        </p:blipFill>
        <p:spPr>
          <a:xfrm>
            <a:off x="6204764" y="1568490"/>
            <a:ext cx="2057401" cy="269774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31"/>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016935"/>
              </a:buClr>
              <a:buSzPct val="100000"/>
              <a:buFont typeface="Arial"/>
              <a:buNone/>
            </a:pPr>
            <a:r>
              <a:rPr lang="en" sz="2400">
                <a:solidFill>
                  <a:srgbClr val="016935"/>
                </a:solidFill>
                <a:highlight>
                  <a:schemeClr val="lt1"/>
                </a:highlight>
              </a:rPr>
              <a:t>If you are on the coast, Drop, Cover, and Hold On. </a:t>
            </a:r>
            <a:br>
              <a:rPr lang="en" sz="2400">
                <a:solidFill>
                  <a:srgbClr val="016935"/>
                </a:solidFill>
                <a:highlight>
                  <a:schemeClr val="lt1"/>
                </a:highlight>
              </a:rPr>
            </a:br>
            <a:r>
              <a:rPr lang="en" sz="2400">
                <a:solidFill>
                  <a:srgbClr val="016935"/>
                </a:solidFill>
                <a:highlight>
                  <a:schemeClr val="lt1"/>
                </a:highlight>
              </a:rPr>
              <a:t>When the shaking stops …</a:t>
            </a:r>
            <a:endParaRPr sz="2400"/>
          </a:p>
        </p:txBody>
      </p:sp>
      <p:sp>
        <p:nvSpPr>
          <p:cNvPr id="426" name="Google Shape;426;p31"/>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31</a:t>
            </a:fld>
            <a:endParaRPr sz="900" b="0" i="0" u="none" strike="noStrike" cap="none">
              <a:solidFill>
                <a:schemeClr val="dk1"/>
              </a:solidFill>
              <a:latin typeface="Arial"/>
              <a:ea typeface="Arial"/>
              <a:cs typeface="Arial"/>
              <a:sym typeface="Arial"/>
            </a:endParaRPr>
          </a:p>
        </p:txBody>
      </p:sp>
      <p:grpSp>
        <p:nvGrpSpPr>
          <p:cNvPr id="427" name="Google Shape;427;p31"/>
          <p:cNvGrpSpPr/>
          <p:nvPr/>
        </p:nvGrpSpPr>
        <p:grpSpPr>
          <a:xfrm>
            <a:off x="905069" y="1611400"/>
            <a:ext cx="7595119" cy="3125086"/>
            <a:chOff x="905069" y="1611400"/>
            <a:chExt cx="7595119" cy="3125086"/>
          </a:xfrm>
        </p:grpSpPr>
        <p:pic>
          <p:nvPicPr>
            <p:cNvPr id="428" name="Google Shape;428;p31" descr="A diagram of a warning&#10;&#10;AI-generated content may be incorrect."/>
            <p:cNvPicPr preferRelativeResize="0"/>
            <p:nvPr/>
          </p:nvPicPr>
          <p:blipFill rotWithShape="1">
            <a:blip r:embed="rId3">
              <a:alphaModFix/>
            </a:blip>
            <a:srcRect l="52108" t="70756" r="26128" b="13541"/>
            <a:stretch/>
          </p:blipFill>
          <p:spPr>
            <a:xfrm>
              <a:off x="905069" y="1611400"/>
              <a:ext cx="3514529" cy="2029916"/>
            </a:xfrm>
            <a:prstGeom prst="rect">
              <a:avLst/>
            </a:prstGeom>
            <a:noFill/>
            <a:ln>
              <a:noFill/>
            </a:ln>
          </p:spPr>
        </p:pic>
        <p:pic>
          <p:nvPicPr>
            <p:cNvPr id="429" name="Google Shape;429;p31" descr="A diagram of a warning&#10;&#10;AI-generated content may be incorrect."/>
            <p:cNvPicPr preferRelativeResize="0"/>
            <p:nvPr/>
          </p:nvPicPr>
          <p:blipFill rotWithShape="1">
            <a:blip r:embed="rId3">
              <a:alphaModFix/>
            </a:blip>
            <a:srcRect l="73872" t="70756" r="2213" b="13541"/>
            <a:stretch/>
          </p:blipFill>
          <p:spPr>
            <a:xfrm>
              <a:off x="4581524" y="1611400"/>
              <a:ext cx="3918664" cy="2059726"/>
            </a:xfrm>
            <a:prstGeom prst="rect">
              <a:avLst/>
            </a:prstGeom>
            <a:noFill/>
            <a:ln>
              <a:noFill/>
            </a:ln>
          </p:spPr>
        </p:pic>
        <p:pic>
          <p:nvPicPr>
            <p:cNvPr id="430" name="Google Shape;430;p31" descr="A diagram of a warning&#10;&#10;AI-generated content may be incorrect."/>
            <p:cNvPicPr preferRelativeResize="0"/>
            <p:nvPr/>
          </p:nvPicPr>
          <p:blipFill rotWithShape="1">
            <a:blip r:embed="rId3">
              <a:alphaModFix/>
            </a:blip>
            <a:srcRect l="52108" t="85116" r="2213" b="6722"/>
            <a:stretch/>
          </p:blipFill>
          <p:spPr>
            <a:xfrm>
              <a:off x="1345713" y="3671126"/>
              <a:ext cx="6471622" cy="925689"/>
            </a:xfrm>
            <a:prstGeom prst="rect">
              <a:avLst/>
            </a:prstGeom>
            <a:noFill/>
            <a:ln>
              <a:noFill/>
            </a:ln>
          </p:spPr>
        </p:pic>
        <p:sp>
          <p:nvSpPr>
            <p:cNvPr id="431" name="Google Shape;431;p31"/>
            <p:cNvSpPr txBox="1"/>
            <p:nvPr/>
          </p:nvSpPr>
          <p:spPr>
            <a:xfrm>
              <a:off x="3421429" y="4516764"/>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of USGS</a:t>
              </a:r>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32"/>
          <p:cNvSpPr txBox="1">
            <a:spLocks noGrp="1"/>
          </p:cNvSpPr>
          <p:nvPr>
            <p:ph type="title"/>
          </p:nvPr>
        </p:nvSpPr>
        <p:spPr>
          <a:xfrm>
            <a:off x="270588" y="983826"/>
            <a:ext cx="2949178" cy="213082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50000"/>
              </a:lnSpc>
              <a:spcBef>
                <a:spcPts val="0"/>
              </a:spcBef>
              <a:spcAft>
                <a:spcPts val="0"/>
              </a:spcAft>
              <a:buClr>
                <a:srgbClr val="042143"/>
              </a:buClr>
              <a:buSzPct val="100000"/>
              <a:buFont typeface="Arial"/>
              <a:buNone/>
            </a:pPr>
            <a:r>
              <a:rPr lang="en">
                <a:solidFill>
                  <a:srgbClr val="042143"/>
                </a:solidFill>
                <a:highlight>
                  <a:schemeClr val="lt1"/>
                </a:highlight>
              </a:rPr>
              <a:t>After an earthquake, there can be smaller earthquakes called </a:t>
            </a:r>
            <a:r>
              <a:rPr lang="en" u="sng">
                <a:solidFill>
                  <a:srgbClr val="042143"/>
                </a:solidFill>
                <a:highlight>
                  <a:schemeClr val="lt1"/>
                </a:highlight>
              </a:rPr>
              <a:t>aftershocks</a:t>
            </a:r>
            <a:r>
              <a:rPr lang="en">
                <a:solidFill>
                  <a:srgbClr val="042143"/>
                </a:solidFill>
                <a:highlight>
                  <a:schemeClr val="lt1"/>
                </a:highlight>
              </a:rPr>
              <a:t>. </a:t>
            </a:r>
            <a:endParaRPr>
              <a:solidFill>
                <a:srgbClr val="042143"/>
              </a:solidFill>
            </a:endParaRPr>
          </a:p>
        </p:txBody>
      </p:sp>
      <p:sp>
        <p:nvSpPr>
          <p:cNvPr id="438" name="Google Shape;438;p32"/>
          <p:cNvSpPr txBox="1"/>
          <p:nvPr/>
        </p:nvSpPr>
        <p:spPr>
          <a:xfrm>
            <a:off x="3634472" y="1075643"/>
            <a:ext cx="5238940"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2200" b="1" i="0" u="none" strike="noStrike" cap="none">
                <a:solidFill>
                  <a:srgbClr val="042143"/>
                </a:solidFill>
                <a:latin typeface="Arial"/>
                <a:ea typeface="Arial"/>
                <a:cs typeface="Arial"/>
                <a:sym typeface="Arial"/>
              </a:rPr>
              <a:t>What should you do if you feel shaking or get an alert? </a:t>
            </a:r>
            <a:endParaRPr/>
          </a:p>
        </p:txBody>
      </p:sp>
      <p:pic>
        <p:nvPicPr>
          <p:cNvPr id="439" name="Google Shape;439;p32" descr="A diagram of a warning&#10;&#10;AI-generated content may be incorrect."/>
          <p:cNvPicPr preferRelativeResize="0"/>
          <p:nvPr/>
        </p:nvPicPr>
        <p:blipFill rotWithShape="1">
          <a:blip r:embed="rId3">
            <a:alphaModFix/>
          </a:blip>
          <a:srcRect t="42468" b="13129"/>
          <a:stretch/>
        </p:blipFill>
        <p:spPr>
          <a:xfrm>
            <a:off x="3469880" y="2280911"/>
            <a:ext cx="5674120" cy="1878763"/>
          </a:xfrm>
          <a:prstGeom prst="rect">
            <a:avLst/>
          </a:prstGeom>
          <a:noFill/>
          <a:ln>
            <a:noFill/>
          </a:ln>
        </p:spPr>
      </p:pic>
      <p:pic>
        <p:nvPicPr>
          <p:cNvPr id="440" name="Google Shape;440;p32"/>
          <p:cNvPicPr preferRelativeResize="0"/>
          <p:nvPr/>
        </p:nvPicPr>
        <p:blipFill rotWithShape="1">
          <a:blip r:embed="rId4">
            <a:alphaModFix/>
          </a:blip>
          <a:srcRect/>
          <a:stretch/>
        </p:blipFill>
        <p:spPr>
          <a:xfrm>
            <a:off x="111263" y="3441852"/>
            <a:ext cx="3060441" cy="717822"/>
          </a:xfrm>
          <a:prstGeom prst="rect">
            <a:avLst/>
          </a:prstGeom>
          <a:noFill/>
          <a:ln>
            <a:noFill/>
          </a:ln>
        </p:spPr>
      </p:pic>
      <p:sp>
        <p:nvSpPr>
          <p:cNvPr id="441" name="Google Shape;441;p32"/>
          <p:cNvSpPr txBox="1"/>
          <p:nvPr/>
        </p:nvSpPr>
        <p:spPr>
          <a:xfrm>
            <a:off x="3421429" y="4516764"/>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of USGS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33"/>
          <p:cNvSpPr txBox="1">
            <a:spLocks noGrp="1"/>
          </p:cNvSpPr>
          <p:nvPr>
            <p:ph type="title" idx="4294967295"/>
          </p:nvPr>
        </p:nvSpPr>
        <p:spPr>
          <a:xfrm>
            <a:off x="389465" y="642507"/>
            <a:ext cx="8132234" cy="573087"/>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accent1"/>
              </a:buClr>
              <a:buSzPts val="990"/>
              <a:buFont typeface="Arial"/>
              <a:buNone/>
            </a:pPr>
            <a:r>
              <a:rPr lang="en" sz="3020" b="1"/>
              <a:t>Let’s Reflect! </a:t>
            </a:r>
            <a:endParaRPr sz="3020" b="1"/>
          </a:p>
        </p:txBody>
      </p:sp>
      <p:sp>
        <p:nvSpPr>
          <p:cNvPr id="447" name="Google Shape;447;p33"/>
          <p:cNvSpPr txBox="1">
            <a:spLocks noGrp="1"/>
          </p:cNvSpPr>
          <p:nvPr>
            <p:ph type="body" idx="4294967295"/>
          </p:nvPr>
        </p:nvSpPr>
        <p:spPr>
          <a:xfrm>
            <a:off x="389465" y="1053884"/>
            <a:ext cx="8288004" cy="3035731"/>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SzPts val="2900"/>
              <a:buNone/>
            </a:pPr>
            <a:r>
              <a:rPr lang="en" sz="2400" dirty="0">
                <a:solidFill>
                  <a:schemeClr val="dk2"/>
                </a:solidFill>
              </a:rPr>
              <a:t>    </a:t>
            </a:r>
            <a:r>
              <a:rPr lang="en" sz="2400" b="1" dirty="0"/>
              <a:t>or</a:t>
            </a:r>
            <a:r>
              <a:rPr lang="en" sz="2400" dirty="0">
                <a:solidFill>
                  <a:schemeClr val="dk2"/>
                </a:solidFill>
              </a:rPr>
              <a:t>        </a:t>
            </a:r>
          </a:p>
          <a:p>
            <a:pPr marL="0" lvl="0" indent="0" algn="l" rtl="0">
              <a:lnSpc>
                <a:spcPct val="90000"/>
              </a:lnSpc>
              <a:spcBef>
                <a:spcPts val="0"/>
              </a:spcBef>
              <a:spcAft>
                <a:spcPts val="0"/>
              </a:spcAft>
              <a:buSzPts val="2900"/>
              <a:buNone/>
            </a:pPr>
            <a:endParaRPr dirty="0"/>
          </a:p>
          <a:p>
            <a:pPr marL="457200" lvl="0" indent="-457200" algn="l" rtl="0">
              <a:lnSpc>
                <a:spcPct val="90000"/>
              </a:lnSpc>
              <a:spcBef>
                <a:spcPts val="0"/>
              </a:spcBef>
              <a:spcAft>
                <a:spcPts val="0"/>
              </a:spcAft>
              <a:buSzPts val="2000"/>
              <a:buFont typeface="Arial"/>
              <a:buAutoNum type="arabicPeriod"/>
            </a:pPr>
            <a:r>
              <a:rPr lang="en" sz="2000" dirty="0">
                <a:solidFill>
                  <a:schemeClr val="dk2"/>
                </a:solidFill>
              </a:rPr>
              <a:t>I can </a:t>
            </a:r>
            <a:r>
              <a:rPr lang="en" sz="2000" b="1" dirty="0">
                <a:solidFill>
                  <a:schemeClr val="dk2"/>
                </a:solidFill>
              </a:rPr>
              <a:t>Drop</a:t>
            </a:r>
            <a:r>
              <a:rPr lang="en" sz="2000" dirty="0">
                <a:solidFill>
                  <a:schemeClr val="dk2"/>
                </a:solidFill>
              </a:rPr>
              <a:t>, </a:t>
            </a:r>
            <a:r>
              <a:rPr lang="en" sz="2000" b="1" dirty="0">
                <a:solidFill>
                  <a:schemeClr val="dk2"/>
                </a:solidFill>
              </a:rPr>
              <a:t>Cover</a:t>
            </a:r>
            <a:r>
              <a:rPr lang="en" sz="2000" dirty="0">
                <a:solidFill>
                  <a:schemeClr val="dk2"/>
                </a:solidFill>
              </a:rPr>
              <a:t>, and </a:t>
            </a:r>
            <a:r>
              <a:rPr lang="en" sz="2000" b="1" dirty="0">
                <a:solidFill>
                  <a:schemeClr val="dk2"/>
                </a:solidFill>
              </a:rPr>
              <a:t>Hold On </a:t>
            </a:r>
            <a:r>
              <a:rPr lang="en" sz="2000" dirty="0">
                <a:solidFill>
                  <a:schemeClr val="dk2"/>
                </a:solidFill>
              </a:rPr>
              <a:t>if there’s ground shaking or I get an alert.</a:t>
            </a:r>
          </a:p>
          <a:p>
            <a:pPr marL="457200" lvl="0" indent="-457200" algn="l" rtl="0">
              <a:lnSpc>
                <a:spcPct val="90000"/>
              </a:lnSpc>
              <a:spcBef>
                <a:spcPts val="0"/>
              </a:spcBef>
              <a:spcAft>
                <a:spcPts val="0"/>
              </a:spcAft>
              <a:buSzPts val="2000"/>
              <a:buFont typeface="Arial"/>
              <a:buAutoNum type="arabicPeriod"/>
            </a:pPr>
            <a:endParaRPr lang="en" dirty="0"/>
          </a:p>
          <a:p>
            <a:pPr marL="457200" lvl="0" indent="-457200" algn="l" rtl="0">
              <a:lnSpc>
                <a:spcPct val="90000"/>
              </a:lnSpc>
              <a:spcBef>
                <a:spcPts val="0"/>
              </a:spcBef>
              <a:spcAft>
                <a:spcPts val="0"/>
              </a:spcAft>
              <a:buSzPts val="2000"/>
              <a:buFont typeface="Arial"/>
              <a:buAutoNum type="arabicPeriod"/>
            </a:pPr>
            <a:r>
              <a:rPr lang="en" sz="2000" dirty="0">
                <a:solidFill>
                  <a:schemeClr val="dk2"/>
                </a:solidFill>
              </a:rPr>
              <a:t>I can estimate and calculate how much water my family needs to stay safe after an emergency, such as an earthquake.</a:t>
            </a:r>
            <a:endParaRPr dirty="0"/>
          </a:p>
          <a:p>
            <a:pPr marL="0" lvl="0" indent="0" algn="l" rtl="0">
              <a:lnSpc>
                <a:spcPct val="90000"/>
              </a:lnSpc>
              <a:spcBef>
                <a:spcPts val="0"/>
              </a:spcBef>
              <a:spcAft>
                <a:spcPts val="0"/>
              </a:spcAft>
              <a:buSzPts val="2900"/>
              <a:buNone/>
            </a:pPr>
            <a:endParaRPr sz="2000" dirty="0">
              <a:solidFill>
                <a:schemeClr val="dk2"/>
              </a:solidFill>
            </a:endParaRPr>
          </a:p>
          <a:p>
            <a:pPr lvl="0" indent="-457200" algn="l" rtl="0">
              <a:lnSpc>
                <a:spcPct val="90000"/>
              </a:lnSpc>
              <a:spcBef>
                <a:spcPts val="750"/>
              </a:spcBef>
              <a:spcAft>
                <a:spcPts val="0"/>
              </a:spcAft>
              <a:buSzPts val="2400"/>
              <a:buNone/>
            </a:pPr>
            <a:r>
              <a:rPr lang="en" sz="2400" b="1" dirty="0"/>
              <a:t>Turn and talk:</a:t>
            </a:r>
            <a:endParaRPr dirty="0"/>
          </a:p>
          <a:p>
            <a:pPr lvl="0" indent="-457200" algn="l" rtl="0">
              <a:lnSpc>
                <a:spcPct val="90000"/>
              </a:lnSpc>
              <a:spcBef>
                <a:spcPts val="750"/>
              </a:spcBef>
              <a:spcAft>
                <a:spcPts val="0"/>
              </a:spcAft>
              <a:buSzPts val="2000"/>
              <a:buFont typeface="Arial"/>
              <a:buAutoNum type="arabicPeriod" startAt="3"/>
            </a:pPr>
            <a:r>
              <a:rPr lang="en" sz="2000" dirty="0">
                <a:solidFill>
                  <a:schemeClr val="dk2"/>
                </a:solidFill>
              </a:rPr>
              <a:t>I can stay safe by ___, ___ and ____.</a:t>
            </a:r>
          </a:p>
          <a:p>
            <a:pPr lvl="0" indent="-457200" algn="l" rtl="0">
              <a:lnSpc>
                <a:spcPct val="90000"/>
              </a:lnSpc>
              <a:spcBef>
                <a:spcPts val="750"/>
              </a:spcBef>
              <a:spcAft>
                <a:spcPts val="0"/>
              </a:spcAft>
              <a:buSzPts val="2000"/>
              <a:buFont typeface="Arial"/>
              <a:buAutoNum type="arabicPeriod" startAt="3"/>
            </a:pPr>
            <a:endParaRPr lang="en" dirty="0"/>
          </a:p>
          <a:p>
            <a:pPr lvl="0" indent="-457200" algn="l" rtl="0">
              <a:lnSpc>
                <a:spcPct val="90000"/>
              </a:lnSpc>
              <a:spcBef>
                <a:spcPts val="750"/>
              </a:spcBef>
              <a:spcAft>
                <a:spcPts val="0"/>
              </a:spcAft>
              <a:buSzPts val="2000"/>
              <a:buFont typeface="Arial"/>
              <a:buAutoNum type="arabicPeriod" startAt="3"/>
            </a:pPr>
            <a:r>
              <a:rPr lang="en" sz="2000" dirty="0">
                <a:solidFill>
                  <a:schemeClr val="dk2"/>
                </a:solidFill>
              </a:rPr>
              <a:t>A question that I still have is______</a:t>
            </a:r>
            <a:endParaRPr dirty="0"/>
          </a:p>
          <a:p>
            <a:pPr marL="457200" lvl="0" indent="0" algn="l" rtl="0">
              <a:lnSpc>
                <a:spcPct val="200000"/>
              </a:lnSpc>
              <a:spcBef>
                <a:spcPts val="0"/>
              </a:spcBef>
              <a:spcAft>
                <a:spcPts val="0"/>
              </a:spcAft>
              <a:buSzPts val="2900"/>
              <a:buNone/>
            </a:pPr>
            <a:endParaRPr sz="2900" dirty="0">
              <a:solidFill>
                <a:schemeClr val="dk2"/>
              </a:solidFill>
            </a:endParaRPr>
          </a:p>
        </p:txBody>
      </p:sp>
      <p:pic>
        <p:nvPicPr>
          <p:cNvPr id="448" name="Google Shape;448;p33"/>
          <p:cNvPicPr preferRelativeResize="0"/>
          <p:nvPr/>
        </p:nvPicPr>
        <p:blipFill rotWithShape="1">
          <a:blip r:embed="rId3">
            <a:alphaModFix/>
          </a:blip>
          <a:srcRect/>
          <a:stretch/>
        </p:blipFill>
        <p:spPr>
          <a:xfrm rot="462324">
            <a:off x="6501720" y="2942985"/>
            <a:ext cx="2086179" cy="1718438"/>
          </a:xfrm>
          <a:prstGeom prst="rect">
            <a:avLst/>
          </a:prstGeom>
          <a:noFill/>
          <a:ln>
            <a:noFill/>
          </a:ln>
        </p:spPr>
      </p:pic>
      <p:sp>
        <p:nvSpPr>
          <p:cNvPr id="449" name="Google Shape;449;p33"/>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33</a:t>
            </a:fld>
            <a:endParaRPr sz="900" b="0" i="0" u="none" strike="noStrike" cap="none">
              <a:solidFill>
                <a:schemeClr val="dk1"/>
              </a:solidFill>
              <a:latin typeface="Arial"/>
              <a:ea typeface="Arial"/>
              <a:cs typeface="Arial"/>
              <a:sym typeface="Arial"/>
            </a:endParaRPr>
          </a:p>
        </p:txBody>
      </p:sp>
      <p:sp>
        <p:nvSpPr>
          <p:cNvPr id="450" name="Google Shape;450;p33" descr="Thumbs up sign with solid fill"/>
          <p:cNvSpPr/>
          <p:nvPr/>
        </p:nvSpPr>
        <p:spPr>
          <a:xfrm>
            <a:off x="328152" y="1176080"/>
            <a:ext cx="456489" cy="456489"/>
          </a:xfrm>
          <a:prstGeom prst="rect">
            <a:avLst/>
          </a:prstGeom>
          <a:noFill/>
          <a:ln>
            <a:noFill/>
          </a:ln>
        </p:spPr>
        <p:txBody>
          <a:bodyPr/>
          <a:lstStyle/>
          <a:p>
            <a:endParaRPr lang="en-US"/>
          </a:p>
        </p:txBody>
      </p:sp>
      <p:sp>
        <p:nvSpPr>
          <p:cNvPr id="451" name="Google Shape;451;p33" descr="Thumbs Down with solid fill"/>
          <p:cNvSpPr/>
          <p:nvPr/>
        </p:nvSpPr>
        <p:spPr>
          <a:xfrm>
            <a:off x="1218925" y="1211036"/>
            <a:ext cx="456489" cy="456489"/>
          </a:xfrm>
          <a:prstGeom prst="rect">
            <a:avLst/>
          </a:prstGeom>
          <a:noFill/>
          <a:ln>
            <a:noFill/>
          </a:ln>
        </p:spPr>
        <p:txBody>
          <a:bodyPr/>
          <a:lstStyle/>
          <a:p>
            <a:endParaRPr lang="en-US"/>
          </a:p>
        </p:txBody>
      </p:sp>
      <p:pic>
        <p:nvPicPr>
          <p:cNvPr id="3" name="Graphic 2" descr="Thumbs up sign with solid fill">
            <a:extLst>
              <a:ext uri="{FF2B5EF4-FFF2-40B4-BE49-F238E27FC236}">
                <a16:creationId xmlns:a16="http://schemas.microsoft.com/office/drawing/2014/main" id="{248EA1DB-278A-25EE-C78A-5035747706E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28152" y="1016265"/>
            <a:ext cx="456489" cy="456489"/>
          </a:xfrm>
          <a:prstGeom prst="rect">
            <a:avLst/>
          </a:prstGeom>
        </p:spPr>
      </p:pic>
      <p:pic>
        <p:nvPicPr>
          <p:cNvPr id="5" name="Graphic 4" descr="Thumbs Down with solid fill">
            <a:extLst>
              <a:ext uri="{FF2B5EF4-FFF2-40B4-BE49-F238E27FC236}">
                <a16:creationId xmlns:a16="http://schemas.microsoft.com/office/drawing/2014/main" id="{D6160E40-ED7E-129D-5578-F5EF74EE620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218925" y="1051221"/>
            <a:ext cx="456489" cy="45648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4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47">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4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47">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4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7"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34"/>
          <p:cNvSpPr txBox="1"/>
          <p:nvPr/>
        </p:nvSpPr>
        <p:spPr>
          <a:xfrm>
            <a:off x="0" y="0"/>
            <a:ext cx="2250000" cy="300060"/>
          </a:xfrm>
          <a:prstGeom prst="rect">
            <a:avLst/>
          </a:prstGeom>
          <a:noFill/>
          <a:ln>
            <a:noFill/>
          </a:ln>
        </p:spPr>
        <p:txBody>
          <a:bodyPr spcFirstLastPara="1" wrap="square" lIns="68550" tIns="68550" rIns="68550" bIns="68550" anchor="t" anchorCtr="0">
            <a:spAutoFit/>
          </a:bodyPr>
          <a:lstStyle/>
          <a:p>
            <a:pPr marL="0" marR="0" lvl="0" indent="0" algn="l" rtl="0">
              <a:spcBef>
                <a:spcPts val="0"/>
              </a:spcBef>
              <a:spcAft>
                <a:spcPts val="0"/>
              </a:spcAft>
              <a:buNone/>
            </a:pPr>
            <a:r>
              <a:rPr lang="en" sz="1050" b="0" i="0" u="none" strike="noStrike" cap="none">
                <a:solidFill>
                  <a:srgbClr val="000000"/>
                </a:solidFill>
                <a:latin typeface="Arial"/>
                <a:ea typeface="Arial"/>
                <a:cs typeface="Arial"/>
                <a:sym typeface="Arial"/>
              </a:rPr>
              <a:t> </a:t>
            </a:r>
            <a:endParaRPr sz="1050" b="0" i="0" u="none" strike="noStrike" cap="none">
              <a:solidFill>
                <a:srgbClr val="000000"/>
              </a:solidFill>
              <a:latin typeface="Arial"/>
              <a:ea typeface="Arial"/>
              <a:cs typeface="Arial"/>
              <a:sym typeface="Arial"/>
            </a:endParaRPr>
          </a:p>
        </p:txBody>
      </p:sp>
      <p:sp>
        <p:nvSpPr>
          <p:cNvPr id="458" name="Google Shape;458;p34"/>
          <p:cNvSpPr txBox="1"/>
          <p:nvPr/>
        </p:nvSpPr>
        <p:spPr>
          <a:xfrm>
            <a:off x="7086600" y="4770988"/>
            <a:ext cx="2057400" cy="273844"/>
          </a:xfrm>
          <a:prstGeom prst="rect">
            <a:avLst/>
          </a:prstGeom>
          <a:noFill/>
          <a:ln>
            <a:noFill/>
          </a:ln>
        </p:spPr>
        <p:txBody>
          <a:bodyPr spcFirstLastPara="1" wrap="square" lIns="68550" tIns="34275" rIns="68550" bIns="34275" anchor="ctr" anchorCtr="0">
            <a:noAutofit/>
          </a:bodyPr>
          <a:lstStyle/>
          <a:p>
            <a:pPr marL="0" marR="0" lvl="0" indent="0" algn="r" rtl="0">
              <a:spcBef>
                <a:spcPts val="0"/>
              </a:spcBef>
              <a:spcAft>
                <a:spcPts val="0"/>
              </a:spcAft>
              <a:buNone/>
            </a:pPr>
            <a:fld id="{00000000-1234-1234-1234-123412341234}" type="slidenum">
              <a:rPr lang="en" sz="1000" b="0" i="0" u="none" strike="noStrike" cap="none">
                <a:solidFill>
                  <a:schemeClr val="dk1"/>
                </a:solidFill>
                <a:latin typeface="Arial"/>
                <a:ea typeface="Arial"/>
                <a:cs typeface="Arial"/>
                <a:sym typeface="Arial"/>
              </a:rPr>
              <a:t>34</a:t>
            </a:fld>
            <a:endParaRPr sz="1000" b="0" i="0" u="none" strike="noStrike" cap="none">
              <a:solidFill>
                <a:schemeClr val="dk1"/>
              </a:solidFill>
              <a:latin typeface="Arial"/>
              <a:ea typeface="Arial"/>
              <a:cs typeface="Arial"/>
              <a:sym typeface="Arial"/>
            </a:endParaRPr>
          </a:p>
        </p:txBody>
      </p:sp>
      <p:pic>
        <p:nvPicPr>
          <p:cNvPr id="459" name="Google Shape;459;p34"/>
          <p:cNvPicPr preferRelativeResize="0"/>
          <p:nvPr/>
        </p:nvPicPr>
        <p:blipFill rotWithShape="1">
          <a:blip r:embed="rId3">
            <a:alphaModFix/>
          </a:blip>
          <a:srcRect/>
          <a:stretch/>
        </p:blipFill>
        <p:spPr>
          <a:xfrm>
            <a:off x="4153349" y="1432499"/>
            <a:ext cx="4596836" cy="2481972"/>
          </a:xfrm>
          <a:prstGeom prst="roundRect">
            <a:avLst>
              <a:gd name="adj" fmla="val 4580"/>
            </a:avLst>
          </a:prstGeom>
          <a:noFill/>
          <a:ln>
            <a:noFill/>
          </a:ln>
        </p:spPr>
      </p:pic>
      <p:sp>
        <p:nvSpPr>
          <p:cNvPr id="460" name="Google Shape;460;p34"/>
          <p:cNvSpPr txBox="1"/>
          <p:nvPr/>
        </p:nvSpPr>
        <p:spPr>
          <a:xfrm>
            <a:off x="303439" y="697282"/>
            <a:ext cx="8537122" cy="407453"/>
          </a:xfrm>
          <a:prstGeom prst="rect">
            <a:avLst/>
          </a:prstGeom>
          <a:noFill/>
          <a:ln>
            <a:noFill/>
          </a:ln>
        </p:spPr>
        <p:txBody>
          <a:bodyPr spcFirstLastPara="1" wrap="square" lIns="68550" tIns="34275" rIns="68550" bIns="34275" anchor="ctr" anchorCtr="0">
            <a:normAutofit/>
          </a:bodyPr>
          <a:lstStyle/>
          <a:p>
            <a:pPr marL="0" marR="0" lvl="0" indent="0" algn="l" rtl="0">
              <a:lnSpc>
                <a:spcPct val="90000"/>
              </a:lnSpc>
              <a:spcBef>
                <a:spcPts val="0"/>
              </a:spcBef>
              <a:spcAft>
                <a:spcPts val="0"/>
              </a:spcAft>
              <a:buNone/>
            </a:pPr>
            <a:r>
              <a:rPr lang="en" sz="2400" b="1" i="0" u="none" strike="noStrike" cap="none">
                <a:solidFill>
                  <a:srgbClr val="1A6935"/>
                </a:solidFill>
                <a:latin typeface="Arial"/>
                <a:ea typeface="Arial"/>
                <a:cs typeface="Arial"/>
                <a:sym typeface="Arial"/>
              </a:rPr>
              <a:t>Let’s Check In </a:t>
            </a:r>
            <a:endParaRPr sz="2400" b="1" i="0" u="none" strike="noStrike" cap="none">
              <a:solidFill>
                <a:schemeClr val="accent1"/>
              </a:solidFill>
              <a:latin typeface="Arial"/>
              <a:ea typeface="Arial"/>
              <a:cs typeface="Arial"/>
              <a:sym typeface="Arial"/>
            </a:endParaRPr>
          </a:p>
        </p:txBody>
      </p:sp>
      <p:sp>
        <p:nvSpPr>
          <p:cNvPr id="461" name="Google Shape;461;p34"/>
          <p:cNvSpPr txBox="1">
            <a:spLocks noGrp="1"/>
          </p:cNvSpPr>
          <p:nvPr>
            <p:ph type="body" idx="1"/>
          </p:nvPr>
        </p:nvSpPr>
        <p:spPr>
          <a:xfrm>
            <a:off x="303451" y="1432500"/>
            <a:ext cx="3849900" cy="3041400"/>
          </a:xfrm>
          <a:prstGeom prst="rect">
            <a:avLst/>
          </a:prstGeom>
          <a:noFill/>
          <a:ln>
            <a:noFill/>
          </a:ln>
        </p:spPr>
        <p:txBody>
          <a:bodyPr spcFirstLastPara="1" wrap="square" lIns="68550" tIns="34275" rIns="68550" bIns="34275" anchor="t" anchorCtr="0">
            <a:normAutofit/>
          </a:bodyPr>
          <a:lstStyle/>
          <a:p>
            <a:pPr marL="0" lvl="0" indent="0" algn="l" rtl="0">
              <a:lnSpc>
                <a:spcPct val="90000"/>
              </a:lnSpc>
              <a:spcBef>
                <a:spcPts val="0"/>
              </a:spcBef>
              <a:spcAft>
                <a:spcPts val="0"/>
              </a:spcAft>
              <a:buSzPts val="3200"/>
              <a:buNone/>
            </a:pPr>
            <a:r>
              <a:rPr lang="en" sz="2400" dirty="0">
                <a:solidFill>
                  <a:schemeClr val="dk2"/>
                </a:solidFill>
              </a:rPr>
              <a:t>✔ Emergencies can be scary.</a:t>
            </a:r>
            <a:endParaRPr dirty="0"/>
          </a:p>
          <a:p>
            <a:pPr marL="0" lvl="0" indent="0" algn="l" rtl="0">
              <a:lnSpc>
                <a:spcPct val="90000"/>
              </a:lnSpc>
              <a:spcBef>
                <a:spcPts val="0"/>
              </a:spcBef>
              <a:spcAft>
                <a:spcPts val="0"/>
              </a:spcAft>
              <a:buSzPts val="3200"/>
              <a:buNone/>
            </a:pPr>
            <a:endParaRPr sz="2400" dirty="0">
              <a:solidFill>
                <a:schemeClr val="dk2"/>
              </a:solidFill>
            </a:endParaRPr>
          </a:p>
          <a:p>
            <a:pPr marL="0" lvl="0" indent="0" algn="l" rtl="0">
              <a:lnSpc>
                <a:spcPct val="90000"/>
              </a:lnSpc>
              <a:spcBef>
                <a:spcPts val="0"/>
              </a:spcBef>
              <a:spcAft>
                <a:spcPts val="0"/>
              </a:spcAft>
              <a:buSzPts val="3200"/>
              <a:buNone/>
            </a:pPr>
            <a:r>
              <a:rPr lang="en" sz="2400" dirty="0">
                <a:solidFill>
                  <a:schemeClr val="dk2"/>
                </a:solidFill>
              </a:rPr>
              <a:t>✔ People react differently, which is normal! </a:t>
            </a:r>
            <a:endParaRPr dirty="0"/>
          </a:p>
          <a:p>
            <a:pPr marL="0" lvl="0" indent="0" algn="l" rtl="0">
              <a:lnSpc>
                <a:spcPct val="90000"/>
              </a:lnSpc>
              <a:spcBef>
                <a:spcPts val="0"/>
              </a:spcBef>
              <a:spcAft>
                <a:spcPts val="0"/>
              </a:spcAft>
              <a:buSzPts val="3200"/>
              <a:buNone/>
            </a:pPr>
            <a:endParaRPr sz="2400" dirty="0">
              <a:solidFill>
                <a:schemeClr val="dk2"/>
              </a:solidFill>
            </a:endParaRPr>
          </a:p>
          <a:p>
            <a:pPr marL="0" lvl="0" indent="0" algn="l" rtl="0">
              <a:lnSpc>
                <a:spcPct val="90000"/>
              </a:lnSpc>
              <a:spcBef>
                <a:spcPts val="0"/>
              </a:spcBef>
              <a:spcAft>
                <a:spcPts val="0"/>
              </a:spcAft>
              <a:buSzPts val="3200"/>
              <a:buNone/>
            </a:pPr>
            <a:r>
              <a:rPr lang="en" sz="2400" dirty="0">
                <a:solidFill>
                  <a:schemeClr val="dk2"/>
                </a:solidFill>
              </a:rPr>
              <a:t>✔ Why do we practice (even though it can be uncomfortable? </a:t>
            </a:r>
            <a:endParaRPr dirty="0"/>
          </a:p>
        </p:txBody>
      </p:sp>
      <p:sp>
        <p:nvSpPr>
          <p:cNvPr id="462" name="Google Shape;462;p34"/>
          <p:cNvSpPr txBox="1"/>
          <p:nvPr/>
        </p:nvSpPr>
        <p:spPr>
          <a:xfrm>
            <a:off x="5434730" y="4026791"/>
            <a:ext cx="2034073"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Ready.gov</a:t>
            </a:r>
            <a:endParaRPr sz="8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35"/>
          <p:cNvSpPr txBox="1">
            <a:spLocks noGrp="1"/>
          </p:cNvSpPr>
          <p:nvPr>
            <p:ph type="title" idx="4294967295"/>
          </p:nvPr>
        </p:nvSpPr>
        <p:spPr>
          <a:xfrm>
            <a:off x="233800" y="639775"/>
            <a:ext cx="3428100" cy="29019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accent1"/>
              </a:buClr>
              <a:buSzPts val="990"/>
              <a:buFont typeface="Arial"/>
              <a:buNone/>
            </a:pPr>
            <a:r>
              <a:rPr lang="en" sz="3020" b="1"/>
              <a:t>How do you feel now? </a:t>
            </a:r>
            <a:endParaRPr sz="3020" b="1"/>
          </a:p>
          <a:p>
            <a:pPr marL="0" lvl="0" indent="0" algn="l" rtl="0">
              <a:lnSpc>
                <a:spcPct val="90000"/>
              </a:lnSpc>
              <a:spcBef>
                <a:spcPts val="0"/>
              </a:spcBef>
              <a:spcAft>
                <a:spcPts val="0"/>
              </a:spcAft>
              <a:buClr>
                <a:schemeClr val="accent1"/>
              </a:buClr>
              <a:buSzPts val="990"/>
              <a:buFont typeface="Arial"/>
              <a:buNone/>
            </a:pPr>
            <a:endParaRPr sz="2720" i="1"/>
          </a:p>
          <a:p>
            <a:pPr marL="0" lvl="0" indent="0" algn="l" rtl="0">
              <a:lnSpc>
                <a:spcPct val="90000"/>
              </a:lnSpc>
              <a:spcBef>
                <a:spcPts val="0"/>
              </a:spcBef>
              <a:spcAft>
                <a:spcPts val="0"/>
              </a:spcAft>
              <a:buClr>
                <a:schemeClr val="accent1"/>
              </a:buClr>
              <a:buSzPts val="990"/>
              <a:buFont typeface="Arial"/>
              <a:buNone/>
            </a:pPr>
            <a:r>
              <a:rPr lang="en" sz="2720" i="1"/>
              <a:t>Turn and talk to a partner!</a:t>
            </a:r>
            <a:endParaRPr sz="3020" b="1"/>
          </a:p>
        </p:txBody>
      </p:sp>
      <p:pic>
        <p:nvPicPr>
          <p:cNvPr id="468" name="Google Shape;468;p35"/>
          <p:cNvPicPr preferRelativeResize="0"/>
          <p:nvPr/>
        </p:nvPicPr>
        <p:blipFill rotWithShape="1">
          <a:blip r:embed="rId3">
            <a:alphaModFix/>
          </a:blip>
          <a:srcRect/>
          <a:stretch/>
        </p:blipFill>
        <p:spPr>
          <a:xfrm>
            <a:off x="3895875" y="554841"/>
            <a:ext cx="5100901" cy="3913400"/>
          </a:xfrm>
          <a:prstGeom prst="roundRect">
            <a:avLst>
              <a:gd name="adj" fmla="val 6562"/>
            </a:avLst>
          </a:prstGeom>
          <a:solidFill>
            <a:srgbClr val="ECECEC"/>
          </a:solidFill>
          <a:ln>
            <a:noFill/>
          </a:ln>
        </p:spPr>
      </p:pic>
      <p:sp>
        <p:nvSpPr>
          <p:cNvPr id="469" name="Google Shape;469;p35"/>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35</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36"/>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2100"/>
              <a:buFont typeface="Arial"/>
              <a:buNone/>
            </a:pPr>
            <a:r>
              <a:rPr lang="en" sz="3000"/>
              <a:t>Help Your Family Prepare</a:t>
            </a:r>
            <a:endParaRPr sz="3000"/>
          </a:p>
        </p:txBody>
      </p:sp>
      <p:sp>
        <p:nvSpPr>
          <p:cNvPr id="475" name="Google Shape;475;p36"/>
          <p:cNvSpPr txBox="1">
            <a:spLocks noGrp="1"/>
          </p:cNvSpPr>
          <p:nvPr>
            <p:ph type="body" idx="1"/>
          </p:nvPr>
        </p:nvSpPr>
        <p:spPr>
          <a:xfrm>
            <a:off x="312963" y="1242118"/>
            <a:ext cx="4210052" cy="3263504"/>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1500"/>
              <a:buNone/>
            </a:pPr>
            <a:r>
              <a:rPr lang="en"/>
              <a:t>Help your family figure out how much water your household needs.</a:t>
            </a:r>
            <a:endParaRPr/>
          </a:p>
        </p:txBody>
      </p:sp>
      <p:sp>
        <p:nvSpPr>
          <p:cNvPr id="476" name="Google Shape;476;p36"/>
          <p:cNvSpPr txBox="1">
            <a:spLocks noGrp="1"/>
          </p:cNvSpPr>
          <p:nvPr>
            <p:ph type="body" idx="2"/>
          </p:nvPr>
        </p:nvSpPr>
        <p:spPr>
          <a:xfrm>
            <a:off x="4640032" y="1242118"/>
            <a:ext cx="4210052" cy="3263504"/>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1500"/>
              <a:buNone/>
            </a:pPr>
            <a:r>
              <a:rPr lang="en"/>
              <a:t>Show them how to Drop Cover and Hold On if they feel shaking or get an alert! </a:t>
            </a:r>
            <a:endParaRPr/>
          </a:p>
          <a:p>
            <a:pPr marL="171450" lvl="0" indent="-76200" algn="l" rtl="0">
              <a:lnSpc>
                <a:spcPct val="90000"/>
              </a:lnSpc>
              <a:spcBef>
                <a:spcPts val="750"/>
              </a:spcBef>
              <a:spcAft>
                <a:spcPts val="0"/>
              </a:spcAft>
              <a:buSzPts val="1500"/>
              <a:buNone/>
            </a:pPr>
            <a:endParaRPr/>
          </a:p>
        </p:txBody>
      </p:sp>
      <p:pic>
        <p:nvPicPr>
          <p:cNvPr id="477" name="Google Shape;477;p36" descr="Water | Ready.gov"/>
          <p:cNvPicPr preferRelativeResize="0"/>
          <p:nvPr/>
        </p:nvPicPr>
        <p:blipFill rotWithShape="1">
          <a:blip r:embed="rId3">
            <a:alphaModFix/>
          </a:blip>
          <a:srcRect l="24700" r="6399"/>
          <a:stretch/>
        </p:blipFill>
        <p:spPr>
          <a:xfrm>
            <a:off x="312963" y="1965692"/>
            <a:ext cx="4035769" cy="2345006"/>
          </a:xfrm>
          <a:prstGeom prst="roundRect">
            <a:avLst>
              <a:gd name="adj" fmla="val 8594"/>
            </a:avLst>
          </a:prstGeom>
          <a:solidFill>
            <a:srgbClr val="ECECEC"/>
          </a:solidFill>
          <a:ln>
            <a:noFill/>
          </a:ln>
        </p:spPr>
      </p:pic>
      <p:pic>
        <p:nvPicPr>
          <p:cNvPr id="478" name="Google Shape;478;p36"/>
          <p:cNvPicPr preferRelativeResize="0"/>
          <p:nvPr/>
        </p:nvPicPr>
        <p:blipFill rotWithShape="1">
          <a:blip r:embed="rId4">
            <a:alphaModFix/>
          </a:blip>
          <a:srcRect l="24314"/>
          <a:stretch/>
        </p:blipFill>
        <p:spPr>
          <a:xfrm>
            <a:off x="4727173" y="2349188"/>
            <a:ext cx="4035769" cy="1527048"/>
          </a:xfrm>
          <a:prstGeom prst="rect">
            <a:avLst/>
          </a:prstGeom>
          <a:noFill/>
          <a:ln>
            <a:noFill/>
          </a:ln>
        </p:spPr>
      </p:pic>
      <p:sp>
        <p:nvSpPr>
          <p:cNvPr id="479" name="Google Shape;479;p36"/>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36</a:t>
            </a:fld>
            <a:endParaRPr sz="900" b="0" i="0" u="none" strike="noStrike" cap="none">
              <a:solidFill>
                <a:schemeClr val="dk1"/>
              </a:solidFill>
              <a:latin typeface="Arial"/>
              <a:ea typeface="Arial"/>
              <a:cs typeface="Arial"/>
              <a:sym typeface="Arial"/>
            </a:endParaRPr>
          </a:p>
        </p:txBody>
      </p:sp>
      <p:sp>
        <p:nvSpPr>
          <p:cNvPr id="480" name="Google Shape;480;p36"/>
          <p:cNvSpPr txBox="1"/>
          <p:nvPr/>
        </p:nvSpPr>
        <p:spPr>
          <a:xfrm>
            <a:off x="1313810" y="4397900"/>
            <a:ext cx="2034073"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Ready.gov</a:t>
            </a:r>
            <a:endParaRPr sz="800" b="0" i="0" u="none" strike="noStrike" cap="none">
              <a:solidFill>
                <a:schemeClr val="dk1"/>
              </a:solidFill>
              <a:latin typeface="Arial"/>
              <a:ea typeface="Arial"/>
              <a:cs typeface="Arial"/>
              <a:sym typeface="Arial"/>
            </a:endParaRPr>
          </a:p>
        </p:txBody>
      </p:sp>
      <p:sp>
        <p:nvSpPr>
          <p:cNvPr id="481" name="Google Shape;481;p36"/>
          <p:cNvSpPr txBox="1"/>
          <p:nvPr/>
        </p:nvSpPr>
        <p:spPr>
          <a:xfrm>
            <a:off x="5728020" y="4397900"/>
            <a:ext cx="2034073"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of USGS</a:t>
            </a:r>
            <a:endParaRPr sz="800" b="0" i="0" u="none" strike="noStrike" cap="none">
              <a:solidFill>
                <a:schemeClr val="dk1"/>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37"/>
          <p:cNvSpPr txBox="1">
            <a:spLocks noGrp="1"/>
          </p:cNvSpPr>
          <p:nvPr>
            <p:ph type="title" idx="4294967295"/>
          </p:nvPr>
        </p:nvSpPr>
        <p:spPr>
          <a:xfrm>
            <a:off x="291975" y="531312"/>
            <a:ext cx="8228136" cy="573088"/>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accent1"/>
              </a:buClr>
              <a:buSzPts val="990"/>
              <a:buFont typeface="Arial"/>
              <a:buNone/>
            </a:pPr>
            <a:r>
              <a:rPr lang="en" sz="3020" b="1"/>
              <a:t>Welcome Back!  </a:t>
            </a:r>
            <a:endParaRPr sz="3020" b="1"/>
          </a:p>
        </p:txBody>
      </p:sp>
      <p:sp>
        <p:nvSpPr>
          <p:cNvPr id="487" name="Google Shape;487;p37"/>
          <p:cNvSpPr txBox="1">
            <a:spLocks noGrp="1"/>
          </p:cNvSpPr>
          <p:nvPr>
            <p:ph type="body" idx="4294967295"/>
          </p:nvPr>
        </p:nvSpPr>
        <p:spPr>
          <a:xfrm>
            <a:off x="291975" y="1152525"/>
            <a:ext cx="4621428" cy="34164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SzPts val="2500"/>
              <a:buNone/>
            </a:pPr>
            <a:r>
              <a:rPr lang="en" sz="2400">
                <a:solidFill>
                  <a:schemeClr val="dk2"/>
                </a:solidFill>
              </a:rPr>
              <a:t>How did your discussions with your family go?  </a:t>
            </a:r>
            <a:endParaRPr sz="2400">
              <a:solidFill>
                <a:schemeClr val="dk2"/>
              </a:solidFill>
            </a:endParaRPr>
          </a:p>
          <a:p>
            <a:pPr marL="0" lvl="0" indent="0" algn="l" rtl="0">
              <a:lnSpc>
                <a:spcPct val="90000"/>
              </a:lnSpc>
              <a:spcBef>
                <a:spcPts val="0"/>
              </a:spcBef>
              <a:spcAft>
                <a:spcPts val="0"/>
              </a:spcAft>
              <a:buSzPts val="1600"/>
              <a:buNone/>
            </a:pPr>
            <a:endParaRPr sz="1400">
              <a:solidFill>
                <a:schemeClr val="dk2"/>
              </a:solidFill>
            </a:endParaRPr>
          </a:p>
          <a:p>
            <a:pPr marL="0" lvl="0" indent="0" algn="l" rtl="0">
              <a:lnSpc>
                <a:spcPct val="90000"/>
              </a:lnSpc>
              <a:spcBef>
                <a:spcPts val="0"/>
              </a:spcBef>
              <a:spcAft>
                <a:spcPts val="0"/>
              </a:spcAft>
              <a:buSzPts val="2500"/>
              <a:buNone/>
            </a:pPr>
            <a:r>
              <a:rPr lang="en" sz="2400">
                <a:solidFill>
                  <a:schemeClr val="dk2"/>
                </a:solidFill>
              </a:rPr>
              <a:t>Did you show people how to Drop, Cover, and Hold On during an earthquake? </a:t>
            </a:r>
            <a:endParaRPr sz="2400">
              <a:solidFill>
                <a:schemeClr val="dk2"/>
              </a:solidFill>
            </a:endParaRPr>
          </a:p>
          <a:p>
            <a:pPr marL="0" lvl="0" indent="0" algn="l" rtl="0">
              <a:lnSpc>
                <a:spcPct val="90000"/>
              </a:lnSpc>
              <a:spcBef>
                <a:spcPts val="0"/>
              </a:spcBef>
              <a:spcAft>
                <a:spcPts val="0"/>
              </a:spcAft>
              <a:buSzPts val="2500"/>
              <a:buNone/>
            </a:pPr>
            <a:endParaRPr sz="2400">
              <a:solidFill>
                <a:schemeClr val="dk2"/>
              </a:solidFill>
            </a:endParaRPr>
          </a:p>
          <a:p>
            <a:pPr marL="0" lvl="0" indent="0" algn="l" rtl="0">
              <a:lnSpc>
                <a:spcPct val="90000"/>
              </a:lnSpc>
              <a:spcBef>
                <a:spcPts val="0"/>
              </a:spcBef>
              <a:spcAft>
                <a:spcPts val="0"/>
              </a:spcAft>
              <a:buSzPts val="2500"/>
              <a:buNone/>
            </a:pPr>
            <a:r>
              <a:rPr lang="en" sz="2400">
                <a:solidFill>
                  <a:schemeClr val="dk2"/>
                </a:solidFill>
              </a:rPr>
              <a:t>Did you talk about how much water you would need in an emergency?</a:t>
            </a:r>
            <a:endParaRPr sz="2400">
              <a:solidFill>
                <a:schemeClr val="dk2"/>
              </a:solidFill>
            </a:endParaRPr>
          </a:p>
        </p:txBody>
      </p:sp>
      <p:sp>
        <p:nvSpPr>
          <p:cNvPr id="488" name="Google Shape;488;p37"/>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37</a:t>
            </a:fld>
            <a:endParaRPr sz="900" b="0" i="0" u="none" strike="noStrike" cap="none">
              <a:solidFill>
                <a:schemeClr val="dk1"/>
              </a:solidFill>
              <a:latin typeface="Arial"/>
              <a:ea typeface="Arial"/>
              <a:cs typeface="Arial"/>
              <a:sym typeface="Arial"/>
            </a:endParaRPr>
          </a:p>
        </p:txBody>
      </p:sp>
      <p:pic>
        <p:nvPicPr>
          <p:cNvPr id="489" name="Google Shape;489;p37" descr="Being Prepared for the Worst in a Time of Disaster"/>
          <p:cNvPicPr preferRelativeResize="0"/>
          <p:nvPr/>
        </p:nvPicPr>
        <p:blipFill rotWithShape="1">
          <a:blip r:embed="rId3">
            <a:alphaModFix/>
          </a:blip>
          <a:srcRect/>
          <a:stretch/>
        </p:blipFill>
        <p:spPr>
          <a:xfrm>
            <a:off x="6283525" y="2763022"/>
            <a:ext cx="1427091" cy="1557172"/>
          </a:xfrm>
          <a:prstGeom prst="rect">
            <a:avLst/>
          </a:prstGeom>
          <a:noFill/>
          <a:ln>
            <a:noFill/>
          </a:ln>
        </p:spPr>
      </p:pic>
      <p:pic>
        <p:nvPicPr>
          <p:cNvPr id="490" name="Google Shape;490;p37"/>
          <p:cNvPicPr preferRelativeResize="0"/>
          <p:nvPr/>
        </p:nvPicPr>
        <p:blipFill rotWithShape="1">
          <a:blip r:embed="rId4">
            <a:alphaModFix/>
          </a:blip>
          <a:srcRect l="24314"/>
          <a:stretch/>
        </p:blipFill>
        <p:spPr>
          <a:xfrm>
            <a:off x="4816256" y="1044702"/>
            <a:ext cx="4035769" cy="1527048"/>
          </a:xfrm>
          <a:prstGeom prst="rect">
            <a:avLst/>
          </a:prstGeom>
          <a:noFill/>
          <a:ln>
            <a:noFill/>
          </a:ln>
        </p:spPr>
      </p:pic>
      <p:sp>
        <p:nvSpPr>
          <p:cNvPr id="491" name="Google Shape;491;p37"/>
          <p:cNvSpPr txBox="1"/>
          <p:nvPr/>
        </p:nvSpPr>
        <p:spPr>
          <a:xfrm>
            <a:off x="5312263" y="4449136"/>
            <a:ext cx="3369613"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800" b="0" i="1" u="none" strike="noStrike" cap="none">
                <a:solidFill>
                  <a:schemeClr val="dk1"/>
                </a:solidFill>
                <a:latin typeface="Arial"/>
                <a:ea typeface="Arial"/>
                <a:cs typeface="Arial"/>
                <a:sym typeface="Arial"/>
              </a:rPr>
              <a:t>Image courtesy USGS (top) and National Weather Service (bottom)</a:t>
            </a:r>
            <a:endParaRPr sz="8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8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9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8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7"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496"/>
        <p:cNvGrpSpPr/>
        <p:nvPr/>
      </p:nvGrpSpPr>
      <p:grpSpPr>
        <a:xfrm>
          <a:off x="0" y="0"/>
          <a:ext cx="0" cy="0"/>
          <a:chOff x="0" y="0"/>
          <a:chExt cx="0" cy="0"/>
        </a:xfrm>
      </p:grpSpPr>
      <p:sp>
        <p:nvSpPr>
          <p:cNvPr id="497" name="Google Shape;497;p38"/>
          <p:cNvSpPr txBox="1">
            <a:spLocks noGrp="1"/>
          </p:cNvSpPr>
          <p:nvPr>
            <p:ph type="title"/>
          </p:nvPr>
        </p:nvSpPr>
        <p:spPr>
          <a:xfrm>
            <a:off x="256401" y="666159"/>
            <a:ext cx="4259037" cy="8138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400"/>
              <a:buFont typeface="Arial"/>
              <a:buNone/>
            </a:pPr>
            <a:r>
              <a:rPr lang="en" sz="2400">
                <a:solidFill>
                  <a:schemeClr val="dk1"/>
                </a:solidFill>
              </a:rPr>
              <a:t>Teachers, share your feedback, please! </a:t>
            </a:r>
            <a:endParaRPr sz="2400">
              <a:solidFill>
                <a:schemeClr val="dk1"/>
              </a:solidFill>
            </a:endParaRPr>
          </a:p>
        </p:txBody>
      </p:sp>
      <p:sp>
        <p:nvSpPr>
          <p:cNvPr id="498" name="Google Shape;498;p38"/>
          <p:cNvSpPr txBox="1"/>
          <p:nvPr/>
        </p:nvSpPr>
        <p:spPr>
          <a:xfrm>
            <a:off x="312963" y="1670823"/>
            <a:ext cx="4259037" cy="2213775"/>
          </a:xfrm>
          <a:prstGeom prst="rect">
            <a:avLst/>
          </a:prstGeom>
          <a:noFill/>
          <a:ln>
            <a:noFill/>
          </a:ln>
        </p:spPr>
        <p:txBody>
          <a:bodyPr spcFirstLastPara="1" wrap="square" lIns="68550" tIns="34275" rIns="68550" bIns="34275" anchor="t" anchorCtr="0">
            <a:noAutofit/>
          </a:bodyPr>
          <a:lstStyle/>
          <a:p>
            <a:pPr marL="0" marR="0" lvl="0" indent="0" algn="l" rtl="0">
              <a:lnSpc>
                <a:spcPct val="115000"/>
              </a:lnSpc>
              <a:spcBef>
                <a:spcPts val="563"/>
              </a:spcBef>
              <a:spcAft>
                <a:spcPts val="0"/>
              </a:spcAft>
              <a:buClr>
                <a:schemeClr val="accent1"/>
              </a:buClr>
              <a:buSzPts val="2400"/>
              <a:buFont typeface="Arial"/>
              <a:buNone/>
            </a:pPr>
            <a:r>
              <a:rPr lang="en" sz="2400" b="0" i="0" u="none" strike="noStrike" cap="none">
                <a:solidFill>
                  <a:schemeClr val="dk1"/>
                </a:solidFill>
                <a:latin typeface="Arial"/>
                <a:ea typeface="Arial"/>
                <a:cs typeface="Arial"/>
                <a:sym typeface="Arial"/>
              </a:rPr>
              <a:t>Please complete this short, anonymous </a:t>
            </a:r>
            <a:r>
              <a:rPr lang="en" sz="2400" b="0" i="0" u="sng" strike="noStrike" cap="none">
                <a:solidFill>
                  <a:srgbClr val="0070C0"/>
                </a:solidFill>
                <a:latin typeface="Arial"/>
                <a:ea typeface="Arial"/>
                <a:cs typeface="Arial"/>
                <a:sym typeface="Arial"/>
                <a:hlinkClick r:id="rId3">
                  <a:extLst>
                    <a:ext uri="{A12FA001-AC4F-418D-AE19-62706E023703}">
                      <ahyp:hlinkClr xmlns:ahyp="http://schemas.microsoft.com/office/drawing/2018/hyperlinkcolor" val="tx"/>
                    </a:ext>
                  </a:extLst>
                </a:hlinkClick>
              </a:rPr>
              <a:t>feedback form</a:t>
            </a:r>
            <a:r>
              <a:rPr lang="en" sz="2400" b="0" i="0" u="none" strike="noStrike" cap="none">
                <a:solidFill>
                  <a:schemeClr val="dk1"/>
                </a:solidFill>
                <a:latin typeface="Arial"/>
                <a:ea typeface="Arial"/>
                <a:cs typeface="Arial"/>
                <a:sym typeface="Arial"/>
              </a:rPr>
              <a:t> to help us to improve ShakeAlert Ready Schools lessons. </a:t>
            </a:r>
            <a:endParaRPr sz="1800" b="0" i="0" u="none" strike="noStrike" cap="none">
              <a:solidFill>
                <a:schemeClr val="dk1"/>
              </a:solidFill>
              <a:latin typeface="Arial"/>
              <a:ea typeface="Arial"/>
              <a:cs typeface="Arial"/>
              <a:sym typeface="Arial"/>
            </a:endParaRPr>
          </a:p>
        </p:txBody>
      </p:sp>
      <p:sp>
        <p:nvSpPr>
          <p:cNvPr id="499" name="Google Shape;499;p38"/>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38</a:t>
            </a:fld>
            <a:endParaRPr sz="900" b="0" i="0" u="none" strike="noStrike" cap="none">
              <a:solidFill>
                <a:schemeClr val="dk1"/>
              </a:solidFill>
              <a:latin typeface="Arial"/>
              <a:ea typeface="Arial"/>
              <a:cs typeface="Arial"/>
              <a:sym typeface="Arial"/>
            </a:endParaRPr>
          </a:p>
        </p:txBody>
      </p:sp>
      <p:pic>
        <p:nvPicPr>
          <p:cNvPr id="500" name="Google Shape;500;p38"/>
          <p:cNvPicPr preferRelativeResize="0"/>
          <p:nvPr/>
        </p:nvPicPr>
        <p:blipFill rotWithShape="1">
          <a:blip r:embed="rId4">
            <a:alphaModFix/>
          </a:blip>
          <a:srcRect b="11235"/>
          <a:stretch/>
        </p:blipFill>
        <p:spPr>
          <a:xfrm>
            <a:off x="4772054" y="572552"/>
            <a:ext cx="4254926" cy="3998396"/>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Shape 504"/>
        <p:cNvGrpSpPr/>
        <p:nvPr/>
      </p:nvGrpSpPr>
      <p:grpSpPr>
        <a:xfrm>
          <a:off x="0" y="0"/>
          <a:ext cx="0" cy="0"/>
          <a:chOff x="0" y="0"/>
          <a:chExt cx="0" cy="0"/>
        </a:xfrm>
      </p:grpSpPr>
      <p:sp>
        <p:nvSpPr>
          <p:cNvPr id="505" name="Google Shape;505;p39"/>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
              <a:t>Content Standards: 2nd Grade</a:t>
            </a:r>
            <a:endParaRPr>
              <a:solidFill>
                <a:schemeClr val="dk1"/>
              </a:solidFill>
            </a:endParaRPr>
          </a:p>
        </p:txBody>
      </p:sp>
      <p:graphicFrame>
        <p:nvGraphicFramePr>
          <p:cNvPr id="506" name="Google Shape;506;p39"/>
          <p:cNvGraphicFramePr/>
          <p:nvPr/>
        </p:nvGraphicFramePr>
        <p:xfrm>
          <a:off x="304726" y="1078996"/>
          <a:ext cx="3000000" cy="3000000"/>
        </p:xfrm>
        <a:graphic>
          <a:graphicData uri="http://schemas.openxmlformats.org/drawingml/2006/table">
            <a:tbl>
              <a:tblPr>
                <a:noFill/>
                <a:tableStyleId>{6110BE69-3B2C-4862-BDD8-6A3F34896A00}</a:tableStyleId>
              </a:tblPr>
              <a:tblGrid>
                <a:gridCol w="800950">
                  <a:extLst>
                    <a:ext uri="{9D8B030D-6E8A-4147-A177-3AD203B41FA5}">
                      <a16:colId xmlns:a16="http://schemas.microsoft.com/office/drawing/2014/main" val="20000"/>
                    </a:ext>
                  </a:extLst>
                </a:gridCol>
                <a:gridCol w="549125">
                  <a:extLst>
                    <a:ext uri="{9D8B030D-6E8A-4147-A177-3AD203B41FA5}">
                      <a16:colId xmlns:a16="http://schemas.microsoft.com/office/drawing/2014/main" val="20001"/>
                    </a:ext>
                  </a:extLst>
                </a:gridCol>
                <a:gridCol w="1369050">
                  <a:extLst>
                    <a:ext uri="{9D8B030D-6E8A-4147-A177-3AD203B41FA5}">
                      <a16:colId xmlns:a16="http://schemas.microsoft.com/office/drawing/2014/main" val="20002"/>
                    </a:ext>
                  </a:extLst>
                </a:gridCol>
                <a:gridCol w="5725775">
                  <a:extLst>
                    <a:ext uri="{9D8B030D-6E8A-4147-A177-3AD203B41FA5}">
                      <a16:colId xmlns:a16="http://schemas.microsoft.com/office/drawing/2014/main" val="20003"/>
                    </a:ext>
                  </a:extLst>
                </a:gridCol>
              </a:tblGrid>
              <a:tr h="550300">
                <a:tc>
                  <a:txBody>
                    <a:bodyPr/>
                    <a:lstStyle/>
                    <a:p>
                      <a:pPr marL="0" marR="0" lvl="0" indent="0" algn="l" rtl="0">
                        <a:spcBef>
                          <a:spcPts val="0"/>
                        </a:spcBef>
                        <a:spcAft>
                          <a:spcPts val="0"/>
                        </a:spcAft>
                        <a:buClr>
                          <a:schemeClr val="dk1"/>
                        </a:buClr>
                        <a:buSzPts val="1100"/>
                        <a:buFont typeface="Arial"/>
                        <a:buNone/>
                      </a:pPr>
                      <a:r>
                        <a:rPr lang="en" sz="800" b="1" u="none" strike="noStrike" cap="none">
                          <a:solidFill>
                            <a:schemeClr val="dk1"/>
                          </a:solidFill>
                          <a:latin typeface="Arial"/>
                          <a:ea typeface="Arial"/>
                          <a:cs typeface="Arial"/>
                          <a:sym typeface="Arial"/>
                        </a:rPr>
                        <a:t>Common Core Mathematics</a:t>
                      </a:r>
                      <a:endParaRPr sz="800" b="1"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r>
                        <a:rPr lang="en" sz="800" b="0" u="none" strike="noStrike" cap="none">
                          <a:solidFill>
                            <a:schemeClr val="dk1"/>
                          </a:solidFill>
                          <a:latin typeface="Arial"/>
                          <a:ea typeface="Arial"/>
                          <a:cs typeface="Arial"/>
                          <a:sym typeface="Arial"/>
                        </a:rPr>
                        <a:t>CA, OR, WA</a:t>
                      </a:r>
                      <a:endParaRPr sz="800" b="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r>
                        <a:rPr lang="en" sz="800" b="0" u="none" strike="noStrike" cap="none">
                          <a:solidFill>
                            <a:schemeClr val="dk1"/>
                          </a:solidFill>
                          <a:latin typeface="Arial"/>
                          <a:ea typeface="Arial"/>
                          <a:cs typeface="Arial"/>
                          <a:sym typeface="Arial"/>
                        </a:rPr>
                        <a:t>Common Core CCSS.Math.Content.2.OA.A.1</a:t>
                      </a:r>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r>
                        <a:rPr lang="en" sz="800" b="0" u="none" strike="noStrike" cap="none">
                          <a:solidFill>
                            <a:schemeClr val="dk1"/>
                          </a:solidFill>
                          <a:latin typeface="Arial"/>
                          <a:ea typeface="Arial"/>
                          <a:cs typeface="Arial"/>
                          <a:sym typeface="Arial"/>
                        </a:rPr>
                        <a:t>Use addition and subtraction within 100 to solve one- and two-step word problems involving situations of adding to, taking from, putting together, taking apart, and comparing, with unknowns in all positions, e.g., by using drawings and equations with a symbol for the unknown number to represent the problem.</a:t>
                      </a:r>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390700">
                <a:tc rowSpan="2">
                  <a:txBody>
                    <a:bodyPr/>
                    <a:lstStyle/>
                    <a:p>
                      <a:pPr marL="0" marR="0" lvl="0" indent="0" algn="l" rtl="0">
                        <a:spcBef>
                          <a:spcPts val="0"/>
                        </a:spcBef>
                        <a:spcAft>
                          <a:spcPts val="0"/>
                        </a:spcAft>
                        <a:buClr>
                          <a:schemeClr val="dk1"/>
                        </a:buClr>
                        <a:buSzPts val="1100"/>
                        <a:buFont typeface="Arial"/>
                        <a:buNone/>
                      </a:pPr>
                      <a:r>
                        <a:rPr lang="en" sz="800" b="1" u="none" strike="noStrike" cap="none">
                          <a:solidFill>
                            <a:schemeClr val="dk1"/>
                          </a:solidFill>
                          <a:latin typeface="Arial"/>
                          <a:ea typeface="Arial"/>
                          <a:cs typeface="Arial"/>
                          <a:sym typeface="Arial"/>
                        </a:rPr>
                        <a:t>Common Core English Language Arts</a:t>
                      </a:r>
                      <a:endParaRPr sz="800" b="1"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l" rtl="0">
                        <a:spcBef>
                          <a:spcPts val="0"/>
                        </a:spcBef>
                        <a:spcAft>
                          <a:spcPts val="0"/>
                        </a:spcAft>
                        <a:buClr>
                          <a:schemeClr val="dk1"/>
                        </a:buClr>
                        <a:buSzPts val="1100"/>
                        <a:buFont typeface="Arial"/>
                        <a:buNone/>
                      </a:pPr>
                      <a:r>
                        <a:rPr lang="en" sz="800" b="0" u="none" strike="noStrike" cap="none">
                          <a:solidFill>
                            <a:schemeClr val="dk1"/>
                          </a:solidFill>
                          <a:latin typeface="Arial"/>
                          <a:ea typeface="Arial"/>
                          <a:cs typeface="Arial"/>
                          <a:sym typeface="Arial"/>
                        </a:rPr>
                        <a:t>CA, OR, WA</a:t>
                      </a:r>
                      <a:endParaRPr sz="800" b="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r>
                        <a:rPr lang="en" sz="800" b="0" u="none" strike="noStrike" cap="none">
                          <a:solidFill>
                            <a:schemeClr val="dk1"/>
                          </a:solidFill>
                          <a:latin typeface="Arial"/>
                          <a:ea typeface="Arial"/>
                          <a:cs typeface="Arial"/>
                          <a:sym typeface="Arial"/>
                        </a:rPr>
                        <a:t>Common Core CCSS.ELA-Literacy.SL.2.1</a:t>
                      </a:r>
                      <a:endParaRPr sz="800" b="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r>
                        <a:rPr lang="en" sz="800" b="0" u="none" strike="noStrike" cap="none">
                          <a:solidFill>
                            <a:schemeClr val="dk1"/>
                          </a:solidFill>
                          <a:latin typeface="Arial"/>
                          <a:ea typeface="Arial"/>
                          <a:cs typeface="Arial"/>
                          <a:sym typeface="Arial"/>
                        </a:rPr>
                        <a:t>Participate in collaborative conversations with diverse partners about Grade 2 topics and texts with peers and adults in small and larger groups.</a:t>
                      </a:r>
                      <a:endParaRPr sz="800" b="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99000">
                <a:tc vMerge="1">
                  <a:txBody>
                    <a:bodyPr/>
                    <a:lstStyle/>
                    <a:p>
                      <a:endParaRPr lang="en-US"/>
                    </a:p>
                  </a:txBody>
                  <a:tcPr/>
                </a:tc>
                <a:tc vMerge="1">
                  <a:txBody>
                    <a:bodyPr/>
                    <a:lstStyle/>
                    <a:p>
                      <a:endParaRPr lang="en-US"/>
                    </a:p>
                  </a:txBody>
                  <a:tcPr/>
                </a:tc>
                <a:tc>
                  <a:txBody>
                    <a:bodyPr/>
                    <a:lstStyle/>
                    <a:p>
                      <a:pPr marL="0" marR="0" lvl="0" indent="0" algn="l" rtl="0">
                        <a:spcBef>
                          <a:spcPts val="0"/>
                        </a:spcBef>
                        <a:spcAft>
                          <a:spcPts val="0"/>
                        </a:spcAft>
                        <a:buClr>
                          <a:schemeClr val="dk1"/>
                        </a:buClr>
                        <a:buSzPts val="1100"/>
                        <a:buFont typeface="Arial"/>
                        <a:buNone/>
                      </a:pPr>
                      <a:r>
                        <a:rPr lang="en" sz="800" b="0" u="none" strike="noStrike" cap="none">
                          <a:solidFill>
                            <a:schemeClr val="dk1"/>
                          </a:solidFill>
                          <a:latin typeface="Arial"/>
                          <a:ea typeface="Arial"/>
                          <a:cs typeface="Arial"/>
                          <a:sym typeface="Arial"/>
                        </a:rPr>
                        <a:t>Common Core CCSS.ELA-Literacy.SL.2.3</a:t>
                      </a:r>
                      <a:endParaRPr sz="800" b="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r>
                        <a:rPr lang="en" sz="800" b="0" u="none" strike="noStrike" cap="none">
                          <a:solidFill>
                            <a:schemeClr val="dk1"/>
                          </a:solidFill>
                          <a:latin typeface="Arial"/>
                          <a:ea typeface="Arial"/>
                          <a:cs typeface="Arial"/>
                          <a:sym typeface="Arial"/>
                        </a:rPr>
                        <a:t>Ask and answer questions about what a speaker says in order to clarify comprehension, gather additional information, or deepen understanding of a topic or issue.</a:t>
                      </a:r>
                      <a:endParaRPr sz="800" b="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282625">
                <a:tc rowSpan="2">
                  <a:txBody>
                    <a:bodyPr/>
                    <a:lstStyle/>
                    <a:p>
                      <a:pPr marL="0" marR="0" lvl="0" indent="0" algn="l" rtl="0">
                        <a:spcBef>
                          <a:spcPts val="0"/>
                        </a:spcBef>
                        <a:spcAft>
                          <a:spcPts val="0"/>
                        </a:spcAft>
                        <a:buClr>
                          <a:schemeClr val="dk1"/>
                        </a:buClr>
                        <a:buSzPts val="1100"/>
                        <a:buFont typeface="Arial"/>
                        <a:buNone/>
                      </a:pPr>
                      <a:r>
                        <a:rPr lang="en" sz="800" b="1" u="none" strike="noStrike" cap="none">
                          <a:solidFill>
                            <a:schemeClr val="dk1"/>
                          </a:solidFill>
                          <a:latin typeface="Arial"/>
                          <a:ea typeface="Arial"/>
                          <a:cs typeface="Arial"/>
                          <a:sym typeface="Arial"/>
                        </a:rPr>
                        <a:t>Health</a:t>
                      </a:r>
                      <a:endParaRPr sz="800" b="1"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l" rtl="0">
                        <a:spcBef>
                          <a:spcPts val="0"/>
                        </a:spcBef>
                        <a:spcAft>
                          <a:spcPts val="0"/>
                        </a:spcAft>
                        <a:buClr>
                          <a:schemeClr val="dk1"/>
                        </a:buClr>
                        <a:buSzPts val="1100"/>
                        <a:buFont typeface="Arial"/>
                        <a:buNone/>
                      </a:pPr>
                      <a:r>
                        <a:rPr lang="en" sz="800" b="0" u="none" strike="noStrike" cap="none">
                          <a:solidFill>
                            <a:schemeClr val="dk1"/>
                          </a:solidFill>
                          <a:latin typeface="Arial"/>
                          <a:ea typeface="Arial"/>
                          <a:cs typeface="Arial"/>
                          <a:sym typeface="Arial"/>
                        </a:rPr>
                        <a:t>WA</a:t>
                      </a:r>
                      <a:endParaRPr sz="800" b="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r>
                        <a:rPr lang="en" sz="800" b="0" u="none" strike="noStrike" cap="none">
                          <a:solidFill>
                            <a:schemeClr val="dk1"/>
                          </a:solidFill>
                          <a:latin typeface="Arial"/>
                          <a:ea typeface="Arial"/>
                          <a:cs typeface="Arial"/>
                          <a:sym typeface="Arial"/>
                        </a:rPr>
                        <a:t>H1.Sa1.2c</a:t>
                      </a:r>
                      <a:endParaRPr sz="800" b="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r>
                        <a:rPr lang="en" sz="800" b="0" u="none" strike="noStrike" cap="none">
                          <a:solidFill>
                            <a:schemeClr val="dk1"/>
                          </a:solidFill>
                          <a:latin typeface="Arial"/>
                          <a:ea typeface="Arial"/>
                          <a:cs typeface="Arial"/>
                          <a:sym typeface="Arial"/>
                        </a:rPr>
                        <a:t>Describe emergency, fire, and safety plans at home and at school.</a:t>
                      </a:r>
                      <a:endParaRPr sz="800" b="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241075">
                <a:tc vMerge="1">
                  <a:txBody>
                    <a:bodyPr/>
                    <a:lstStyle/>
                    <a:p>
                      <a:endParaRPr lang="en-US"/>
                    </a:p>
                  </a:txBody>
                  <a:tcPr/>
                </a:tc>
                <a:tc vMerge="1">
                  <a:txBody>
                    <a:bodyPr/>
                    <a:lstStyle/>
                    <a:p>
                      <a:endParaRPr lang="en-US"/>
                    </a:p>
                  </a:txBody>
                  <a:tcPr/>
                </a:tc>
                <a:tc>
                  <a:txBody>
                    <a:bodyPr/>
                    <a:lstStyle/>
                    <a:p>
                      <a:pPr marL="0" marR="0" lvl="0" indent="0" algn="l" rtl="0">
                        <a:spcBef>
                          <a:spcPts val="0"/>
                        </a:spcBef>
                        <a:spcAft>
                          <a:spcPts val="0"/>
                        </a:spcAft>
                        <a:buClr>
                          <a:schemeClr val="dk1"/>
                        </a:buClr>
                        <a:buSzPts val="1100"/>
                        <a:buFont typeface="Arial"/>
                        <a:buNone/>
                      </a:pPr>
                      <a:r>
                        <a:rPr lang="en" sz="800" b="0" u="none" strike="noStrike" cap="none">
                          <a:solidFill>
                            <a:schemeClr val="dk1"/>
                          </a:solidFill>
                          <a:latin typeface="Arial"/>
                          <a:ea typeface="Arial"/>
                          <a:cs typeface="Arial"/>
                          <a:sym typeface="Arial"/>
                        </a:rPr>
                        <a:t>H1.Sa2.2a</a:t>
                      </a:r>
                      <a:endParaRPr sz="800" b="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r>
                        <a:rPr lang="en" sz="800" b="0" u="none" strike="noStrike" cap="none">
                          <a:solidFill>
                            <a:schemeClr val="dk1"/>
                          </a:solidFill>
                          <a:latin typeface="Arial"/>
                          <a:ea typeface="Arial"/>
                          <a:cs typeface="Arial"/>
                          <a:sym typeface="Arial"/>
                        </a:rPr>
                        <a:t>Recognize local emergency alert systems.</a:t>
                      </a:r>
                      <a:endParaRPr sz="800" b="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507" name="Google Shape;507;p39"/>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13"/>
        <p:cNvGrpSpPr/>
        <p:nvPr/>
      </p:nvGrpSpPr>
      <p:grpSpPr>
        <a:xfrm>
          <a:off x="0" y="0"/>
          <a:ext cx="0" cy="0"/>
          <a:chOff x="0" y="0"/>
          <a:chExt cx="0" cy="0"/>
        </a:xfrm>
      </p:grpSpPr>
      <p:sp>
        <p:nvSpPr>
          <p:cNvPr id="114" name="Google Shape;114;p4"/>
          <p:cNvSpPr txBox="1">
            <a:spLocks noGrp="1"/>
          </p:cNvSpPr>
          <p:nvPr>
            <p:ph type="title"/>
          </p:nvPr>
        </p:nvSpPr>
        <p:spPr>
          <a:xfrm>
            <a:off x="159300" y="598600"/>
            <a:ext cx="8775300" cy="413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a:solidFill>
                  <a:schemeClr val="dk1"/>
                </a:solidFill>
              </a:rPr>
              <a:t>Teaching Steps - Page 1</a:t>
            </a:r>
            <a:endParaRPr sz="1800" b="1">
              <a:solidFill>
                <a:schemeClr val="dk1"/>
              </a:solidFill>
            </a:endParaRPr>
          </a:p>
        </p:txBody>
      </p:sp>
      <p:sp>
        <p:nvSpPr>
          <p:cNvPr id="115" name="Google Shape;115;p4"/>
          <p:cNvSpPr txBox="1">
            <a:spLocks noGrp="1"/>
          </p:cNvSpPr>
          <p:nvPr>
            <p:ph type="body" idx="1"/>
          </p:nvPr>
        </p:nvSpPr>
        <p:spPr>
          <a:xfrm>
            <a:off x="159300" y="1013831"/>
            <a:ext cx="8775300" cy="3315960"/>
          </a:xfrm>
          <a:prstGeom prst="rect">
            <a:avLst/>
          </a:prstGeom>
          <a:noFill/>
          <a:ln>
            <a:noFill/>
          </a:ln>
        </p:spPr>
        <p:txBody>
          <a:bodyPr spcFirstLastPara="1" wrap="square" lIns="91425" tIns="91425" rIns="91425" bIns="91425" anchor="t" anchorCtr="0">
            <a:noAutofit/>
          </a:bodyPr>
          <a:lstStyle/>
          <a:p>
            <a:pPr marL="457200" lvl="0" indent="-304800" algn="l" rtl="0">
              <a:lnSpc>
                <a:spcPct val="90000"/>
              </a:lnSpc>
              <a:spcBef>
                <a:spcPts val="0"/>
              </a:spcBef>
              <a:spcAft>
                <a:spcPts val="0"/>
              </a:spcAft>
              <a:buSzPts val="1200"/>
              <a:buFont typeface="Arial"/>
              <a:buAutoNum type="arabicPeriod"/>
            </a:pPr>
            <a:r>
              <a:rPr lang="en" sz="1200" u="sng" dirty="0"/>
              <a:t>SLIDE 12</a:t>
            </a:r>
            <a:r>
              <a:rPr lang="en" sz="1200" dirty="0"/>
              <a:t>: Tell students that today we are practicing DROP, COVER, and HOLD ON to stay safe if we feel shaking or get an earthquake early warning alert. We will also calculate how much water our family may need if there is an earthquake or other emergency so that we can continue to stay safe.</a:t>
            </a:r>
            <a:endParaRPr sz="1200" dirty="0"/>
          </a:p>
          <a:p>
            <a:pPr marL="774700" lvl="0" indent="-139700" algn="l" rtl="0">
              <a:lnSpc>
                <a:spcPct val="90000"/>
              </a:lnSpc>
              <a:spcBef>
                <a:spcPts val="0"/>
              </a:spcBef>
              <a:spcAft>
                <a:spcPts val="0"/>
              </a:spcAft>
              <a:buSzPts val="1400"/>
              <a:buFont typeface="Arial"/>
              <a:buNone/>
            </a:pPr>
            <a:endParaRPr sz="1200" dirty="0"/>
          </a:p>
          <a:p>
            <a:pPr marL="457200" lvl="0" indent="-304800" algn="l" rtl="0">
              <a:lnSpc>
                <a:spcPct val="90000"/>
              </a:lnSpc>
              <a:spcBef>
                <a:spcPts val="0"/>
              </a:spcBef>
              <a:spcAft>
                <a:spcPts val="0"/>
              </a:spcAft>
              <a:buSzPts val="1200"/>
              <a:buAutoNum type="arabicPeriod"/>
            </a:pPr>
            <a:r>
              <a:rPr lang="en" sz="1200" u="sng" dirty="0"/>
              <a:t>SLIDE 13</a:t>
            </a:r>
            <a:r>
              <a:rPr lang="en" sz="1200" dirty="0"/>
              <a:t>: Ask students what other drills they’ve practiced at school. Students have probably practiced earthquake drills, shelter in place drills, and lockdowns among others. Ask students why we practice drills at school. They should respond that we conduct drills to practice how to respond so that if there’s ever a fire or earthquake, we’re prepared and know how to stay safe. We also practice drills so that we can help students feel safer and less afraid at school. Having fire and earthquake drills can help us to feel prepared and less scared! Tell students that our school has an earthquake early warning system that can give our school community members seconds of extra time to protect ourselves before strong shaking arrives during an earthquake.</a:t>
            </a:r>
            <a:endParaRPr dirty="0"/>
          </a:p>
          <a:p>
            <a:pPr marL="457200" lvl="0" indent="-228600" algn="l" rtl="0">
              <a:lnSpc>
                <a:spcPct val="90000"/>
              </a:lnSpc>
              <a:spcBef>
                <a:spcPts val="0"/>
              </a:spcBef>
              <a:spcAft>
                <a:spcPts val="0"/>
              </a:spcAft>
              <a:buSzPts val="1200"/>
              <a:buNone/>
            </a:pPr>
            <a:endParaRPr sz="1200" dirty="0"/>
          </a:p>
          <a:p>
            <a:pPr marL="457200" lvl="0" indent="-304800" algn="l" rtl="0">
              <a:lnSpc>
                <a:spcPct val="90000"/>
              </a:lnSpc>
              <a:spcBef>
                <a:spcPts val="0"/>
              </a:spcBef>
              <a:spcAft>
                <a:spcPts val="0"/>
              </a:spcAft>
              <a:buSzPts val="1200"/>
              <a:buAutoNum type="arabicPeriod"/>
            </a:pPr>
            <a:r>
              <a:rPr lang="en" sz="1200" u="sng" dirty="0"/>
              <a:t>SLIDE 14</a:t>
            </a:r>
            <a:r>
              <a:rPr lang="en" sz="1200" dirty="0"/>
              <a:t>: Tell students that sometimes drills can be scary because we don't know what to do or what is happening around us. During this lesson we will practice DROP, COVER, and HOLD ON twice. After practicing, you should feel more confident and hopefully less scared or nervous. Ask students how they feel right now thinking about earthquakes and earthquake drills. Ask them to turn to a student sitting nearby and share. After students have had a chance to share with a partner, ask if any volunteers would like to share with the class. Acknowledge to students that it’s normal to feel afraid or nervous, and that we practice so we’ll feel less scared and more prepared! </a:t>
            </a:r>
            <a:endParaRPr dirty="0"/>
          </a:p>
          <a:p>
            <a:pPr marL="152400" lvl="0" indent="0" algn="l" rtl="0">
              <a:lnSpc>
                <a:spcPct val="90000"/>
              </a:lnSpc>
              <a:spcBef>
                <a:spcPts val="0"/>
              </a:spcBef>
              <a:spcAft>
                <a:spcPts val="0"/>
              </a:spcAft>
              <a:buSzPts val="1200"/>
              <a:buNone/>
            </a:pPr>
            <a:r>
              <a:rPr lang="en" sz="1200" dirty="0"/>
              <a:t>  </a:t>
            </a:r>
            <a:endParaRPr dirty="0"/>
          </a:p>
          <a:p>
            <a:pPr marL="0" lvl="0" indent="0" algn="l" rtl="0">
              <a:lnSpc>
                <a:spcPct val="100000"/>
              </a:lnSpc>
              <a:spcBef>
                <a:spcPts val="0"/>
              </a:spcBef>
              <a:spcAft>
                <a:spcPts val="0"/>
              </a:spcAft>
              <a:buSzPts val="1100"/>
              <a:buNone/>
            </a:pPr>
            <a:r>
              <a:rPr lang="en" sz="1050" dirty="0"/>
              <a:t> </a:t>
            </a:r>
            <a:endParaRPr dirty="0"/>
          </a:p>
          <a:p>
            <a:pPr marL="0" lvl="0" indent="0" algn="l" rtl="0">
              <a:lnSpc>
                <a:spcPct val="90000"/>
              </a:lnSpc>
              <a:spcBef>
                <a:spcPts val="0"/>
              </a:spcBef>
              <a:spcAft>
                <a:spcPts val="0"/>
              </a:spcAft>
              <a:buSzPts val="1400"/>
              <a:buNone/>
            </a:pPr>
            <a:endParaRPr sz="1200" dirty="0"/>
          </a:p>
        </p:txBody>
      </p:sp>
      <p:sp>
        <p:nvSpPr>
          <p:cNvPr id="116" name="Google Shape;116;p4"/>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4</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511"/>
        <p:cNvGrpSpPr/>
        <p:nvPr/>
      </p:nvGrpSpPr>
      <p:grpSpPr>
        <a:xfrm>
          <a:off x="0" y="0"/>
          <a:ext cx="0" cy="0"/>
          <a:chOff x="0" y="0"/>
          <a:chExt cx="0" cy="0"/>
        </a:xfrm>
      </p:grpSpPr>
      <p:sp>
        <p:nvSpPr>
          <p:cNvPr id="512" name="Google Shape;512;p40"/>
          <p:cNvSpPr txBox="1">
            <a:spLocks noGrp="1"/>
          </p:cNvSpPr>
          <p:nvPr>
            <p:ph type="title"/>
          </p:nvPr>
        </p:nvSpPr>
        <p:spPr>
          <a:xfrm>
            <a:off x="311700" y="614600"/>
            <a:ext cx="8330100" cy="3474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b="1">
                <a:solidFill>
                  <a:schemeClr val="dk1"/>
                </a:solidFill>
              </a:rPr>
              <a:t>Content Standards: 3rd Grade</a:t>
            </a:r>
            <a:endParaRPr b="1">
              <a:solidFill>
                <a:schemeClr val="dk1"/>
              </a:solidFill>
            </a:endParaRPr>
          </a:p>
        </p:txBody>
      </p:sp>
      <p:graphicFrame>
        <p:nvGraphicFramePr>
          <p:cNvPr id="513" name="Google Shape;513;p40"/>
          <p:cNvGraphicFramePr/>
          <p:nvPr/>
        </p:nvGraphicFramePr>
        <p:xfrm>
          <a:off x="311700" y="1101575"/>
          <a:ext cx="3000000" cy="3000000"/>
        </p:xfrm>
        <a:graphic>
          <a:graphicData uri="http://schemas.openxmlformats.org/drawingml/2006/table">
            <a:tbl>
              <a:tblPr>
                <a:noFill/>
                <a:tableStyleId>{6110BE69-3B2C-4862-BDD8-6A3F34896A00}</a:tableStyleId>
              </a:tblPr>
              <a:tblGrid>
                <a:gridCol w="824525">
                  <a:extLst>
                    <a:ext uri="{9D8B030D-6E8A-4147-A177-3AD203B41FA5}">
                      <a16:colId xmlns:a16="http://schemas.microsoft.com/office/drawing/2014/main" val="20000"/>
                    </a:ext>
                  </a:extLst>
                </a:gridCol>
                <a:gridCol w="824525">
                  <a:extLst>
                    <a:ext uri="{9D8B030D-6E8A-4147-A177-3AD203B41FA5}">
                      <a16:colId xmlns:a16="http://schemas.microsoft.com/office/drawing/2014/main" val="20001"/>
                    </a:ext>
                  </a:extLst>
                </a:gridCol>
                <a:gridCol w="1107750">
                  <a:extLst>
                    <a:ext uri="{9D8B030D-6E8A-4147-A177-3AD203B41FA5}">
                      <a16:colId xmlns:a16="http://schemas.microsoft.com/office/drawing/2014/main" val="20002"/>
                    </a:ext>
                  </a:extLst>
                </a:gridCol>
                <a:gridCol w="5763825">
                  <a:extLst>
                    <a:ext uri="{9D8B030D-6E8A-4147-A177-3AD203B41FA5}">
                      <a16:colId xmlns:a16="http://schemas.microsoft.com/office/drawing/2014/main" val="20003"/>
                    </a:ext>
                  </a:extLst>
                </a:gridCol>
              </a:tblGrid>
              <a:tr h="527725">
                <a:tc>
                  <a:txBody>
                    <a:bodyPr/>
                    <a:lstStyle/>
                    <a:p>
                      <a:pPr marL="0" marR="0" lvl="0" indent="0" algn="l" rtl="0">
                        <a:spcBef>
                          <a:spcPts val="0"/>
                        </a:spcBef>
                        <a:spcAft>
                          <a:spcPts val="0"/>
                        </a:spcAft>
                        <a:buClr>
                          <a:schemeClr val="dk1"/>
                        </a:buClr>
                        <a:buSzPts val="1100"/>
                        <a:buFont typeface="Arial"/>
                        <a:buNone/>
                      </a:pPr>
                      <a:r>
                        <a:rPr lang="en" sz="800" b="1" u="none" strike="noStrike" cap="none"/>
                        <a:t>Common Core Mathematics</a:t>
                      </a:r>
                      <a:endParaRPr sz="800" b="1" u="none" strike="noStrike" cap="none"/>
                    </a:p>
                  </a:txBody>
                  <a:tcPr marL="91425" marR="91425" marT="91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100"/>
                        <a:buFont typeface="Arial"/>
                        <a:buNone/>
                      </a:pPr>
                      <a:r>
                        <a:rPr lang="en" sz="800" u="none" strike="noStrike" cap="none">
                          <a:latin typeface="Arial"/>
                          <a:ea typeface="Arial"/>
                          <a:cs typeface="Arial"/>
                          <a:sym typeface="Arial"/>
                        </a:rPr>
                        <a:t>CA, OR, WA</a:t>
                      </a:r>
                      <a:endParaRPr/>
                    </a:p>
                    <a:p>
                      <a:pPr marL="0" marR="0" lvl="0" indent="0" algn="l" rtl="0">
                        <a:spcBef>
                          <a:spcPts val="0"/>
                        </a:spcBef>
                        <a:spcAft>
                          <a:spcPts val="0"/>
                        </a:spcAft>
                        <a:buClr>
                          <a:schemeClr val="dk1"/>
                        </a:buClr>
                        <a:buSzPts val="1100"/>
                        <a:buFont typeface="Arial"/>
                        <a:buNone/>
                      </a:pPr>
                      <a:endParaRPr sz="800" b="1" u="none" strike="noStrike" cap="none"/>
                    </a:p>
                  </a:txBody>
                  <a:tcPr marL="91425" marR="91425" marT="91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000"/>
                        <a:buFont typeface="Arial"/>
                        <a:buNone/>
                      </a:pPr>
                      <a:r>
                        <a:rPr lang="en" sz="800" b="0" i="0" u="none" strike="noStrike" cap="none">
                          <a:solidFill>
                            <a:schemeClr val="dk1"/>
                          </a:solidFill>
                          <a:latin typeface="Arial"/>
                          <a:ea typeface="Arial"/>
                          <a:cs typeface="Arial"/>
                          <a:sym typeface="Arial"/>
                        </a:rPr>
                        <a:t>CCSS.Math.Content.3.OA.A.3</a:t>
                      </a:r>
                      <a:endParaRPr sz="200" b="0" u="none" strike="noStrike" cap="none"/>
                    </a:p>
                  </a:txBody>
                  <a:tcPr marL="91425" marR="91425" marT="91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n" sz="800" u="none" strike="noStrike" cap="none">
                          <a:solidFill>
                            <a:schemeClr val="dk1"/>
                          </a:solidFill>
                          <a:latin typeface="Arial"/>
                          <a:ea typeface="Arial"/>
                          <a:cs typeface="Arial"/>
                          <a:sym typeface="Arial"/>
                        </a:rPr>
                        <a:t>Use multiplication and division within 100 to solve word problems in situations involving equal groups, arrays, and measurement quantities, e.g., by using drawings and equations with a symbol for the unknown number to represent the problem.</a:t>
                      </a:r>
                      <a:endParaRPr/>
                    </a:p>
                  </a:txBody>
                  <a:tcPr marL="91425" marR="91425" marT="91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452175">
                <a:tc rowSpan="2">
                  <a:txBody>
                    <a:bodyPr/>
                    <a:lstStyle/>
                    <a:p>
                      <a:pPr marL="0" marR="0" lvl="0" indent="0" algn="l" rtl="0">
                        <a:spcBef>
                          <a:spcPts val="0"/>
                        </a:spcBef>
                        <a:spcAft>
                          <a:spcPts val="0"/>
                        </a:spcAft>
                        <a:buClr>
                          <a:schemeClr val="dk1"/>
                        </a:buClr>
                        <a:buSzPts val="1100"/>
                        <a:buFont typeface="Arial"/>
                        <a:buNone/>
                      </a:pPr>
                      <a:r>
                        <a:rPr lang="en" sz="800" b="1" u="none" strike="noStrike" cap="none"/>
                        <a:t>Speaking &amp; Listening</a:t>
                      </a:r>
                      <a:endParaRPr sz="800" b="1" u="none" strike="noStrike" cap="none"/>
                    </a:p>
                  </a:txBody>
                  <a:tcPr marL="91425" marR="91425" marT="91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rowSpan="2">
                  <a:txBody>
                    <a:bodyPr/>
                    <a:lstStyle/>
                    <a:p>
                      <a:pPr marL="0" marR="0" lvl="0" indent="0" algn="l" rtl="0">
                        <a:lnSpc>
                          <a:spcPct val="100000"/>
                        </a:lnSpc>
                        <a:spcBef>
                          <a:spcPts val="0"/>
                        </a:spcBef>
                        <a:spcAft>
                          <a:spcPts val="0"/>
                        </a:spcAft>
                        <a:buClr>
                          <a:schemeClr val="dk1"/>
                        </a:buClr>
                        <a:buSzPts val="1100"/>
                        <a:buFont typeface="Arial"/>
                        <a:buNone/>
                      </a:pPr>
                      <a:r>
                        <a:rPr lang="en" sz="800" u="none" strike="noStrike" cap="none">
                          <a:latin typeface="Arial"/>
                          <a:ea typeface="Arial"/>
                          <a:cs typeface="Arial"/>
                          <a:sym typeface="Arial"/>
                        </a:rPr>
                        <a:t>CA, OR, WA</a:t>
                      </a:r>
                      <a:endParaRPr/>
                    </a:p>
                    <a:p>
                      <a:pPr marL="0" marR="0" lvl="0" indent="0" algn="l" rtl="0">
                        <a:spcBef>
                          <a:spcPts val="0"/>
                        </a:spcBef>
                        <a:spcAft>
                          <a:spcPts val="0"/>
                        </a:spcAft>
                        <a:buClr>
                          <a:schemeClr val="dk1"/>
                        </a:buClr>
                        <a:buSzPts val="1100"/>
                        <a:buFont typeface="Arial"/>
                        <a:buNone/>
                      </a:pPr>
                      <a:endParaRPr sz="800" b="1" u="none" strike="noStrike" cap="none"/>
                    </a:p>
                  </a:txBody>
                  <a:tcPr marL="91425" marR="91425" marT="91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000"/>
                        <a:buFont typeface="Arial"/>
                        <a:buNone/>
                      </a:pPr>
                      <a:r>
                        <a:rPr lang="en" sz="800" u="none" strike="noStrike" cap="none">
                          <a:solidFill>
                            <a:schemeClr val="dk1"/>
                          </a:solidFill>
                        </a:rPr>
                        <a:t>CCSS.ELA-LITERACY.SL.3.1</a:t>
                      </a:r>
                      <a:endParaRPr sz="800" u="none" strike="noStrike" cap="none"/>
                    </a:p>
                  </a:txBody>
                  <a:tcPr marL="91425" marR="91425" marT="91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900"/>
                        <a:buFont typeface="Arial"/>
                        <a:buNone/>
                      </a:pPr>
                      <a:r>
                        <a:rPr lang="en" sz="800" u="none" strike="noStrike" cap="none">
                          <a:solidFill>
                            <a:schemeClr val="dk1"/>
                          </a:solidFill>
                        </a:rPr>
                        <a:t>Engage effectively in a range of collaborative discussions (one-on-one, in groups, and teacher-led) with diverse partners on Grade 3 topics and texts, building on others' ideas and expressing their own clearly.</a:t>
                      </a:r>
                      <a:endParaRPr sz="800" u="none" strike="noStrike" cap="none"/>
                    </a:p>
                  </a:txBody>
                  <a:tcPr marL="91425" marR="91425" marT="91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18675">
                <a:tc vMerge="1">
                  <a:txBody>
                    <a:bodyPr/>
                    <a:lstStyle/>
                    <a:p>
                      <a:endParaRPr lang="en-US"/>
                    </a:p>
                  </a:txBody>
                  <a:tcPr/>
                </a:tc>
                <a:tc vMerge="1">
                  <a:txBody>
                    <a:bodyPr/>
                    <a:lstStyle/>
                    <a:p>
                      <a:endParaRPr lang="en-US"/>
                    </a:p>
                  </a:txBody>
                  <a:tcPr/>
                </a:tc>
                <a:tc>
                  <a:txBody>
                    <a:bodyPr/>
                    <a:lstStyle/>
                    <a:p>
                      <a:pPr marL="0" marR="0" lvl="0" indent="0" algn="l" rtl="0">
                        <a:spcBef>
                          <a:spcPts val="0"/>
                        </a:spcBef>
                        <a:spcAft>
                          <a:spcPts val="0"/>
                        </a:spcAft>
                        <a:buClr>
                          <a:schemeClr val="dk1"/>
                        </a:buClr>
                        <a:buSzPts val="1000"/>
                        <a:buFont typeface="Arial"/>
                        <a:buNone/>
                      </a:pPr>
                      <a:r>
                        <a:rPr lang="en" sz="800" u="none" strike="noStrike" cap="none">
                          <a:solidFill>
                            <a:schemeClr val="dk1"/>
                          </a:solidFill>
                        </a:rPr>
                        <a:t>CCSS.ELA-LITERACY.SL.3.3</a:t>
                      </a:r>
                      <a:endParaRPr sz="800" u="none" strike="noStrike" cap="none"/>
                    </a:p>
                  </a:txBody>
                  <a:tcPr marL="91425" marR="91425" marT="91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900"/>
                        <a:buFont typeface="Arial"/>
                        <a:buNone/>
                      </a:pPr>
                      <a:r>
                        <a:rPr lang="en" sz="800" u="none" strike="noStrike" cap="none">
                          <a:solidFill>
                            <a:schemeClr val="dk1"/>
                          </a:solidFill>
                        </a:rPr>
                        <a:t>Ask and answer questions about information from a speaker, offering appropriate elaboration and detail.</a:t>
                      </a:r>
                      <a:endParaRPr sz="800" u="none" strike="noStrike" cap="none"/>
                    </a:p>
                    <a:p>
                      <a:pPr marL="0" marR="0" lvl="0" indent="0" algn="l" rtl="0">
                        <a:spcBef>
                          <a:spcPts val="0"/>
                        </a:spcBef>
                        <a:spcAft>
                          <a:spcPts val="0"/>
                        </a:spcAft>
                        <a:buClr>
                          <a:schemeClr val="dk1"/>
                        </a:buClr>
                        <a:buSzPts val="900"/>
                        <a:buFont typeface="Arial"/>
                        <a:buNone/>
                      </a:pPr>
                      <a:endParaRPr sz="800" u="none" strike="noStrike" cap="none"/>
                    </a:p>
                  </a:txBody>
                  <a:tcPr marL="91425" marR="91425" marT="91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82000">
                <a:tc rowSpan="2">
                  <a:txBody>
                    <a:bodyPr/>
                    <a:lstStyle/>
                    <a:p>
                      <a:pPr marL="0" marR="0" lvl="0" indent="0" algn="l" rtl="0">
                        <a:spcBef>
                          <a:spcPts val="0"/>
                        </a:spcBef>
                        <a:spcAft>
                          <a:spcPts val="0"/>
                        </a:spcAft>
                        <a:buClr>
                          <a:schemeClr val="dk1"/>
                        </a:buClr>
                        <a:buSzPts val="1100"/>
                        <a:buFont typeface="Arial"/>
                        <a:buNone/>
                      </a:pPr>
                      <a:r>
                        <a:rPr lang="en" sz="800" b="1" u="none" strike="noStrike" cap="none"/>
                        <a:t>Health </a:t>
                      </a:r>
                      <a:endParaRPr sz="800" b="1" u="none" strike="noStrike" cap="none"/>
                    </a:p>
                  </a:txBody>
                  <a:tcPr marL="91425" marR="91425" marT="91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rowSpan="2">
                  <a:txBody>
                    <a:bodyPr/>
                    <a:lstStyle/>
                    <a:p>
                      <a:pPr marL="0" marR="0" lvl="0" indent="0" algn="l" rtl="0">
                        <a:spcBef>
                          <a:spcPts val="0"/>
                        </a:spcBef>
                        <a:spcAft>
                          <a:spcPts val="0"/>
                        </a:spcAft>
                        <a:buClr>
                          <a:schemeClr val="dk1"/>
                        </a:buClr>
                        <a:buSzPts val="1100"/>
                        <a:buFont typeface="Arial"/>
                        <a:buNone/>
                      </a:pPr>
                      <a:r>
                        <a:rPr lang="en" sz="800" b="0" u="none" strike="noStrike" cap="none"/>
                        <a:t>OR</a:t>
                      </a:r>
                      <a:endParaRPr sz="800" b="0" u="none" strike="noStrike" cap="none"/>
                    </a:p>
                  </a:txBody>
                  <a:tcPr marL="91425" marR="91425" marT="91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r>
                        <a:rPr lang="en" sz="800" u="none" strike="noStrike" cap="none">
                          <a:solidFill>
                            <a:schemeClr val="dk1"/>
                          </a:solidFill>
                        </a:rPr>
                        <a:t>3.SFA.4 </a:t>
                      </a:r>
                      <a:endParaRPr sz="800" u="none" strike="noStrike" cap="none"/>
                    </a:p>
                  </a:txBody>
                  <a:tcPr marL="91425" marR="91425" marT="91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r>
                        <a:rPr lang="en" sz="800" u="none" strike="noStrike" cap="none">
                          <a:solidFill>
                            <a:schemeClr val="dk1"/>
                          </a:solidFill>
                        </a:rPr>
                        <a:t>Describe how to identify and respond to emergency situations. </a:t>
                      </a:r>
                      <a:endParaRPr sz="800" u="none" strike="noStrike" cap="none">
                        <a:solidFill>
                          <a:schemeClr val="dk1"/>
                        </a:solidFill>
                      </a:endParaRPr>
                    </a:p>
                  </a:txBody>
                  <a:tcPr marL="91425" marR="91425" marT="91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305650">
                <a:tc vMerge="1">
                  <a:txBody>
                    <a:bodyPr/>
                    <a:lstStyle/>
                    <a:p>
                      <a:endParaRPr lang="en-US"/>
                    </a:p>
                  </a:txBody>
                  <a:tcPr/>
                </a:tc>
                <a:tc vMerge="1">
                  <a:txBody>
                    <a:bodyPr/>
                    <a:lstStyle/>
                    <a:p>
                      <a:endParaRPr lang="en-US"/>
                    </a:p>
                  </a:txBody>
                  <a:tcPr/>
                </a:tc>
                <a:tc>
                  <a:txBody>
                    <a:bodyPr/>
                    <a:lstStyle/>
                    <a:p>
                      <a:pPr marL="0" marR="0" lvl="0" indent="0" algn="l" rtl="0">
                        <a:spcBef>
                          <a:spcPts val="0"/>
                        </a:spcBef>
                        <a:spcAft>
                          <a:spcPts val="0"/>
                        </a:spcAft>
                        <a:buClr>
                          <a:schemeClr val="dk1"/>
                        </a:buClr>
                        <a:buSzPts val="1000"/>
                        <a:buFont typeface="Arial"/>
                        <a:buNone/>
                      </a:pPr>
                      <a:r>
                        <a:rPr lang="en" sz="800" u="none" strike="noStrike" cap="none">
                          <a:solidFill>
                            <a:schemeClr val="dk1"/>
                          </a:solidFill>
                        </a:rPr>
                        <a:t>3.SFA.5 </a:t>
                      </a:r>
                      <a:endParaRPr sz="800" u="none" strike="noStrike" cap="none"/>
                    </a:p>
                  </a:txBody>
                  <a:tcPr marL="91425" marR="91425" marT="91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r>
                        <a:rPr lang="en" sz="800" u="none" strike="noStrike" cap="none">
                          <a:solidFill>
                            <a:schemeClr val="dk1"/>
                          </a:solidFill>
                        </a:rPr>
                        <a:t>Describe safety procedures for responding to natural disasters.</a:t>
                      </a:r>
                      <a:endParaRPr sz="800" u="none" strike="noStrike" cap="none">
                        <a:solidFill>
                          <a:schemeClr val="dk1"/>
                        </a:solidFill>
                      </a:endParaRPr>
                    </a:p>
                  </a:txBody>
                  <a:tcPr marL="91425" marR="91425" marT="91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317475">
                <a:tc rowSpan="3">
                  <a:txBody>
                    <a:bodyPr/>
                    <a:lstStyle/>
                    <a:p>
                      <a:pPr marL="0" marR="0" lvl="0" indent="0" algn="l" rtl="0">
                        <a:spcBef>
                          <a:spcPts val="0"/>
                        </a:spcBef>
                        <a:spcAft>
                          <a:spcPts val="0"/>
                        </a:spcAft>
                        <a:buClr>
                          <a:schemeClr val="dk1"/>
                        </a:buClr>
                        <a:buSzPts val="1100"/>
                        <a:buFont typeface="Arial"/>
                        <a:buNone/>
                      </a:pPr>
                      <a:r>
                        <a:rPr lang="en" sz="800" b="1" u="none" strike="noStrike" cap="none"/>
                        <a:t>Health </a:t>
                      </a:r>
                      <a:endParaRPr sz="800" b="1" u="none" strike="noStrike" cap="none"/>
                    </a:p>
                  </a:txBody>
                  <a:tcPr marL="91425" marR="91425" marT="91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rowSpan="3">
                  <a:txBody>
                    <a:bodyPr/>
                    <a:lstStyle/>
                    <a:p>
                      <a:pPr marL="0" marR="0" lvl="0" indent="0" algn="l" rtl="0">
                        <a:spcBef>
                          <a:spcPts val="0"/>
                        </a:spcBef>
                        <a:spcAft>
                          <a:spcPts val="0"/>
                        </a:spcAft>
                        <a:buClr>
                          <a:schemeClr val="dk1"/>
                        </a:buClr>
                        <a:buSzPts val="1100"/>
                        <a:buFont typeface="Arial"/>
                        <a:buNone/>
                      </a:pPr>
                      <a:r>
                        <a:rPr lang="en" sz="800" b="0" u="none" strike="noStrike" cap="none"/>
                        <a:t>WA</a:t>
                      </a:r>
                      <a:endParaRPr sz="800" b="0" u="none" strike="noStrike" cap="none"/>
                    </a:p>
                  </a:txBody>
                  <a:tcPr marL="91425" marR="91425" marT="91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r>
                        <a:rPr lang="en" sz="800" u="none" strike="noStrike" cap="none">
                          <a:solidFill>
                            <a:schemeClr val="dk1"/>
                          </a:solidFill>
                        </a:rPr>
                        <a:t>H1.Sa1.3a </a:t>
                      </a:r>
                      <a:endParaRPr sz="800" u="none" strike="noStrike" cap="none">
                        <a:solidFill>
                          <a:schemeClr val="dk1"/>
                        </a:solidFill>
                      </a:endParaRPr>
                    </a:p>
                  </a:txBody>
                  <a:tcPr marL="91425" marR="91425" marT="91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900"/>
                        <a:buFont typeface="Arial"/>
                        <a:buNone/>
                      </a:pPr>
                      <a:r>
                        <a:rPr lang="en" sz="800" u="none" strike="noStrike" cap="none">
                          <a:solidFill>
                            <a:schemeClr val="dk1"/>
                          </a:solidFill>
                        </a:rPr>
                        <a:t>Identify ways to prevent injuries at home, at school, and in the community. </a:t>
                      </a:r>
                      <a:endParaRPr sz="800" u="none" strike="noStrike" cap="none">
                        <a:solidFill>
                          <a:schemeClr val="dk1"/>
                        </a:solidFill>
                      </a:endParaRPr>
                    </a:p>
                  </a:txBody>
                  <a:tcPr marL="91425" marR="91425" marT="91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93825">
                <a:tc vMerge="1">
                  <a:txBody>
                    <a:bodyPr/>
                    <a:lstStyle/>
                    <a:p>
                      <a:endParaRPr lang="en-US"/>
                    </a:p>
                  </a:txBody>
                  <a:tcPr/>
                </a:tc>
                <a:tc vMerge="1">
                  <a:txBody>
                    <a:bodyPr/>
                    <a:lstStyle/>
                    <a:p>
                      <a:endParaRPr lang="en-US"/>
                    </a:p>
                  </a:txBody>
                  <a:tcPr/>
                </a:tc>
                <a:tc>
                  <a:txBody>
                    <a:bodyPr/>
                    <a:lstStyle/>
                    <a:p>
                      <a:pPr marL="0" marR="0" lvl="0" indent="0" algn="l" rtl="0">
                        <a:spcBef>
                          <a:spcPts val="0"/>
                        </a:spcBef>
                        <a:spcAft>
                          <a:spcPts val="0"/>
                        </a:spcAft>
                        <a:buClr>
                          <a:schemeClr val="dk1"/>
                        </a:buClr>
                        <a:buSzPts val="1100"/>
                        <a:buFont typeface="Arial"/>
                        <a:buNone/>
                      </a:pPr>
                      <a:r>
                        <a:rPr lang="en" sz="800" u="none" strike="noStrike" cap="none">
                          <a:solidFill>
                            <a:schemeClr val="dk1"/>
                          </a:solidFill>
                        </a:rPr>
                        <a:t>H1.Sa1.3b</a:t>
                      </a:r>
                      <a:endParaRPr sz="800" u="none" strike="noStrike" cap="none">
                        <a:solidFill>
                          <a:schemeClr val="dk1"/>
                        </a:solidFill>
                      </a:endParaRPr>
                    </a:p>
                  </a:txBody>
                  <a:tcPr marL="91425" marR="91425" marT="91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r>
                        <a:rPr lang="en" sz="800" u="none" strike="noStrike" cap="none">
                          <a:solidFill>
                            <a:schemeClr val="dk1"/>
                          </a:solidFill>
                        </a:rPr>
                        <a:t>Create emergency, fire, and safety plans for home.</a:t>
                      </a:r>
                      <a:endParaRPr sz="800" u="none" strike="noStrike" cap="none">
                        <a:solidFill>
                          <a:schemeClr val="dk1"/>
                        </a:solidFill>
                      </a:endParaRPr>
                    </a:p>
                  </a:txBody>
                  <a:tcPr marL="91425" marR="91425" marT="91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376600">
                <a:tc vMerge="1">
                  <a:txBody>
                    <a:bodyPr/>
                    <a:lstStyle/>
                    <a:p>
                      <a:endParaRPr lang="en-US"/>
                    </a:p>
                  </a:txBody>
                  <a:tcPr/>
                </a:tc>
                <a:tc vMerge="1">
                  <a:txBody>
                    <a:bodyPr/>
                    <a:lstStyle/>
                    <a:p>
                      <a:endParaRPr lang="en-US"/>
                    </a:p>
                  </a:txBody>
                  <a:tcPr/>
                </a:tc>
                <a:tc>
                  <a:txBody>
                    <a:bodyPr/>
                    <a:lstStyle/>
                    <a:p>
                      <a:pPr marL="0" marR="0" lvl="0" indent="0" algn="l" rtl="0">
                        <a:spcBef>
                          <a:spcPts val="0"/>
                        </a:spcBef>
                        <a:spcAft>
                          <a:spcPts val="0"/>
                        </a:spcAft>
                        <a:buClr>
                          <a:schemeClr val="dk1"/>
                        </a:buClr>
                        <a:buSzPts val="1100"/>
                        <a:buFont typeface="Arial"/>
                        <a:buNone/>
                      </a:pPr>
                      <a:r>
                        <a:rPr lang="en" sz="800" u="none" strike="noStrike" cap="none">
                          <a:solidFill>
                            <a:schemeClr val="dk1"/>
                          </a:solidFill>
                        </a:rPr>
                        <a:t>H1.Sa2.3a</a:t>
                      </a:r>
                      <a:endParaRPr sz="800" u="none" strike="noStrike" cap="none">
                        <a:solidFill>
                          <a:schemeClr val="dk1"/>
                        </a:solidFill>
                      </a:endParaRPr>
                    </a:p>
                  </a:txBody>
                  <a:tcPr marL="91425" marR="91425" marT="91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900"/>
                        <a:buFont typeface="Arial"/>
                        <a:buNone/>
                      </a:pPr>
                      <a:r>
                        <a:rPr lang="en" sz="800" u="none" strike="noStrike" cap="none">
                          <a:solidFill>
                            <a:schemeClr val="dk1"/>
                          </a:solidFill>
                        </a:rPr>
                        <a:t>Describe safety rules to follow in a disaster. </a:t>
                      </a:r>
                      <a:endParaRPr sz="800" u="none" strike="noStrike" cap="none">
                        <a:solidFill>
                          <a:schemeClr val="dk1"/>
                        </a:solidFill>
                      </a:endParaRPr>
                    </a:p>
                  </a:txBody>
                  <a:tcPr marL="91425" marR="91425" marT="914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
        <p:nvSpPr>
          <p:cNvPr id="514" name="Google Shape;514;p40"/>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40</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Shape 518"/>
        <p:cNvGrpSpPr/>
        <p:nvPr/>
      </p:nvGrpSpPr>
      <p:grpSpPr>
        <a:xfrm>
          <a:off x="0" y="0"/>
          <a:ext cx="0" cy="0"/>
          <a:chOff x="0" y="0"/>
          <a:chExt cx="0" cy="0"/>
        </a:xfrm>
      </p:grpSpPr>
      <p:sp>
        <p:nvSpPr>
          <p:cNvPr id="519" name="Google Shape;519;p41"/>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
              <a:t>Content Standards: 2nd – 3rd Grade</a:t>
            </a:r>
            <a:endParaRPr>
              <a:solidFill>
                <a:schemeClr val="dk1"/>
              </a:solidFill>
            </a:endParaRPr>
          </a:p>
        </p:txBody>
      </p:sp>
      <p:graphicFrame>
        <p:nvGraphicFramePr>
          <p:cNvPr id="520" name="Google Shape;520;p41"/>
          <p:cNvGraphicFramePr/>
          <p:nvPr/>
        </p:nvGraphicFramePr>
        <p:xfrm>
          <a:off x="312963" y="1103934"/>
          <a:ext cx="3000000" cy="3000000"/>
        </p:xfrm>
        <a:graphic>
          <a:graphicData uri="http://schemas.openxmlformats.org/drawingml/2006/table">
            <a:tbl>
              <a:tblPr>
                <a:noFill/>
                <a:tableStyleId>{6110BE69-3B2C-4862-BDD8-6A3F34896A00}</a:tableStyleId>
              </a:tblPr>
              <a:tblGrid>
                <a:gridCol w="749600">
                  <a:extLst>
                    <a:ext uri="{9D8B030D-6E8A-4147-A177-3AD203B41FA5}">
                      <a16:colId xmlns:a16="http://schemas.microsoft.com/office/drawing/2014/main" val="20000"/>
                    </a:ext>
                  </a:extLst>
                </a:gridCol>
                <a:gridCol w="600450">
                  <a:extLst>
                    <a:ext uri="{9D8B030D-6E8A-4147-A177-3AD203B41FA5}">
                      <a16:colId xmlns:a16="http://schemas.microsoft.com/office/drawing/2014/main" val="20001"/>
                    </a:ext>
                  </a:extLst>
                </a:gridCol>
                <a:gridCol w="1369050">
                  <a:extLst>
                    <a:ext uri="{9D8B030D-6E8A-4147-A177-3AD203B41FA5}">
                      <a16:colId xmlns:a16="http://schemas.microsoft.com/office/drawing/2014/main" val="20002"/>
                    </a:ext>
                  </a:extLst>
                </a:gridCol>
                <a:gridCol w="3353750">
                  <a:extLst>
                    <a:ext uri="{9D8B030D-6E8A-4147-A177-3AD203B41FA5}">
                      <a16:colId xmlns:a16="http://schemas.microsoft.com/office/drawing/2014/main" val="20003"/>
                    </a:ext>
                  </a:extLst>
                </a:gridCol>
                <a:gridCol w="2372025">
                  <a:extLst>
                    <a:ext uri="{9D8B030D-6E8A-4147-A177-3AD203B41FA5}">
                      <a16:colId xmlns:a16="http://schemas.microsoft.com/office/drawing/2014/main" val="20004"/>
                    </a:ext>
                  </a:extLst>
                </a:gridCol>
              </a:tblGrid>
              <a:tr h="251450">
                <a:tc rowSpan="4">
                  <a:txBody>
                    <a:bodyPr/>
                    <a:lstStyle/>
                    <a:p>
                      <a:pPr marL="0" marR="0" lvl="0" indent="0" algn="l" rtl="0">
                        <a:spcBef>
                          <a:spcPts val="0"/>
                        </a:spcBef>
                        <a:spcAft>
                          <a:spcPts val="0"/>
                        </a:spcAft>
                        <a:buClr>
                          <a:schemeClr val="dk1"/>
                        </a:buClr>
                        <a:buSzPts val="800"/>
                        <a:buFont typeface="Arial"/>
                        <a:buNone/>
                      </a:pPr>
                      <a:r>
                        <a:rPr lang="en" sz="800" b="1" u="none" strike="noStrike" cap="none">
                          <a:latin typeface="Arial"/>
                          <a:ea typeface="Arial"/>
                          <a:cs typeface="Arial"/>
                          <a:sym typeface="Arial"/>
                        </a:rPr>
                        <a:t>English Language Proficiency</a:t>
                      </a:r>
                      <a:endParaRPr sz="800" b="1" u="none" strike="noStrike" cap="none">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800"/>
                        <a:buFont typeface="Arial"/>
                        <a:buNone/>
                      </a:pPr>
                      <a:r>
                        <a:rPr lang="en" sz="800" u="none" strike="noStrike" cap="none">
                          <a:latin typeface="Arial"/>
                          <a:ea typeface="Arial"/>
                          <a:cs typeface="Arial"/>
                          <a:sym typeface="Arial"/>
                        </a:rPr>
                        <a:t>OR</a:t>
                      </a:r>
                      <a:endParaRPr sz="800" u="none" strike="noStrike" cap="none">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800"/>
                        <a:buFont typeface="Arial"/>
                        <a:buNone/>
                      </a:pP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gridSpan="2">
                  <a:txBody>
                    <a:bodyPr/>
                    <a:lstStyle/>
                    <a:p>
                      <a:pPr marL="0" marR="0" lvl="0" indent="0" algn="l" rtl="0">
                        <a:spcBef>
                          <a:spcPts val="0"/>
                        </a:spcBef>
                        <a:spcAft>
                          <a:spcPts val="0"/>
                        </a:spcAft>
                        <a:buClr>
                          <a:schemeClr val="dk1"/>
                        </a:buClr>
                        <a:buSzPts val="800"/>
                        <a:buFont typeface="Arial"/>
                        <a:buNone/>
                      </a:pPr>
                      <a:r>
                        <a:rPr lang="en" sz="800" u="none" strike="noStrike" cap="none">
                          <a:solidFill>
                            <a:schemeClr val="dk1"/>
                          </a:solidFill>
                          <a:latin typeface="Arial"/>
                          <a:ea typeface="Arial"/>
                          <a:cs typeface="Arial"/>
                          <a:sym typeface="Arial"/>
                        </a:rPr>
                        <a:t>An ELL can construct meaning from oral presentations and literary and informational text through grade-appropriate listening, reading, and viewing.</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0"/>
                  </a:ext>
                </a:extLst>
              </a:tr>
              <a:tr h="377200">
                <a:tc vMerge="1">
                  <a:txBody>
                    <a:bodyPr/>
                    <a:lstStyle/>
                    <a:p>
                      <a:endParaRPr lang="en-US"/>
                    </a:p>
                  </a:txBody>
                  <a:tcPr/>
                </a:tc>
                <a:tc rowSpan="2">
                  <a:txBody>
                    <a:bodyPr/>
                    <a:lstStyle/>
                    <a:p>
                      <a:pPr marL="0" marR="0" lvl="0" indent="0" algn="l" rtl="0">
                        <a:spcBef>
                          <a:spcPts val="0"/>
                        </a:spcBef>
                        <a:spcAft>
                          <a:spcPts val="0"/>
                        </a:spcAft>
                        <a:buClr>
                          <a:schemeClr val="dk1"/>
                        </a:buClr>
                        <a:buSzPts val="800"/>
                        <a:buFont typeface="Arial"/>
                        <a:buNone/>
                      </a:pPr>
                      <a:r>
                        <a:rPr lang="en" sz="800" u="none" strike="noStrike" cap="none">
                          <a:latin typeface="Arial"/>
                          <a:ea typeface="Arial"/>
                          <a:cs typeface="Arial"/>
                          <a:sym typeface="Arial"/>
                        </a:rPr>
                        <a:t>WA</a:t>
                      </a:r>
                      <a:endParaRPr sz="800" u="none" strike="noStrike" cap="none">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800"/>
                        <a:buFont typeface="Arial"/>
                        <a:buNone/>
                      </a:pPr>
                      <a:r>
                        <a:rPr lang="en" sz="800" u="none" strike="noStrike" cap="none">
                          <a:solidFill>
                            <a:schemeClr val="dk1"/>
                          </a:solidFill>
                          <a:latin typeface="Arial"/>
                          <a:ea typeface="Arial"/>
                          <a:cs typeface="Arial"/>
                          <a:sym typeface="Arial"/>
                        </a:rPr>
                        <a:t>ELD-SI.K-3.Narrate</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114300" marR="0" lvl="0" indent="-114300" algn="l" rtl="0">
                        <a:spcBef>
                          <a:spcPts val="0"/>
                        </a:spcBef>
                        <a:spcAft>
                          <a:spcPts val="0"/>
                        </a:spcAft>
                        <a:buClr>
                          <a:schemeClr val="dk1"/>
                        </a:buClr>
                        <a:buSzPts val="900"/>
                        <a:buFont typeface="Calibri"/>
                        <a:buChar char="●"/>
                      </a:pPr>
                      <a:r>
                        <a:rPr lang="en" sz="800" u="none" strike="noStrike" cap="none">
                          <a:solidFill>
                            <a:schemeClr val="dk1"/>
                          </a:solidFill>
                          <a:latin typeface="Arial"/>
                          <a:ea typeface="Arial"/>
                          <a:cs typeface="Arial"/>
                          <a:sym typeface="Arial"/>
                        </a:rPr>
                        <a:t>Share ideas about one’s own and others’ lived experiences and previous learning</a:t>
                      </a:r>
                      <a:endParaRPr sz="800" u="none" strike="noStrike" cap="none">
                        <a:solidFill>
                          <a:schemeClr val="dk1"/>
                        </a:solidFill>
                        <a:latin typeface="Arial"/>
                        <a:ea typeface="Arial"/>
                        <a:cs typeface="Arial"/>
                        <a:sym typeface="Arial"/>
                      </a:endParaRPr>
                    </a:p>
                    <a:p>
                      <a:pPr marL="114300" marR="0" lvl="0" indent="-114300" algn="l" rtl="0">
                        <a:spcBef>
                          <a:spcPts val="0"/>
                        </a:spcBef>
                        <a:spcAft>
                          <a:spcPts val="0"/>
                        </a:spcAft>
                        <a:buClr>
                          <a:schemeClr val="dk1"/>
                        </a:buClr>
                        <a:buSzPts val="900"/>
                        <a:buFont typeface="Calibri"/>
                        <a:buChar char="●"/>
                      </a:pPr>
                      <a:r>
                        <a:rPr lang="en" sz="800" u="none" strike="noStrike" cap="none">
                          <a:solidFill>
                            <a:schemeClr val="dk1"/>
                          </a:solidFill>
                          <a:latin typeface="Arial"/>
                          <a:ea typeface="Arial"/>
                          <a:cs typeface="Arial"/>
                          <a:sym typeface="Arial"/>
                        </a:rPr>
                        <a:t>Connect stories with images and representations to add meaning</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114300" marR="0" lvl="0" indent="-114300" algn="l" rtl="0">
                        <a:spcBef>
                          <a:spcPts val="0"/>
                        </a:spcBef>
                        <a:spcAft>
                          <a:spcPts val="0"/>
                        </a:spcAft>
                        <a:buClr>
                          <a:schemeClr val="dk1"/>
                        </a:buClr>
                        <a:buSzPts val="900"/>
                        <a:buFont typeface="Calibri"/>
                        <a:buChar char="●"/>
                      </a:pPr>
                      <a:r>
                        <a:rPr lang="en" sz="800" u="none" strike="noStrike" cap="none">
                          <a:solidFill>
                            <a:schemeClr val="dk1"/>
                          </a:solidFill>
                          <a:latin typeface="Arial"/>
                          <a:ea typeface="Arial"/>
                          <a:cs typeface="Arial"/>
                          <a:sym typeface="Arial"/>
                        </a:rPr>
                        <a:t>Ask questions about what others have shared</a:t>
                      </a:r>
                      <a:endParaRPr sz="800" u="none" strike="noStrike" cap="none">
                        <a:solidFill>
                          <a:schemeClr val="dk1"/>
                        </a:solidFill>
                        <a:latin typeface="Arial"/>
                        <a:ea typeface="Arial"/>
                        <a:cs typeface="Arial"/>
                        <a:sym typeface="Arial"/>
                      </a:endParaRPr>
                    </a:p>
                    <a:p>
                      <a:pPr marL="114300" marR="0" lvl="0" indent="-114300" algn="l" rtl="0">
                        <a:spcBef>
                          <a:spcPts val="0"/>
                        </a:spcBef>
                        <a:spcAft>
                          <a:spcPts val="0"/>
                        </a:spcAft>
                        <a:buClr>
                          <a:schemeClr val="dk1"/>
                        </a:buClr>
                        <a:buSzPts val="900"/>
                        <a:buFont typeface="Calibri"/>
                        <a:buChar char="●"/>
                      </a:pPr>
                      <a:r>
                        <a:rPr lang="en" sz="800" u="none" strike="noStrike" cap="none">
                          <a:solidFill>
                            <a:schemeClr val="dk1"/>
                          </a:solidFill>
                          <a:latin typeface="Arial"/>
                          <a:ea typeface="Arial"/>
                          <a:cs typeface="Arial"/>
                          <a:sym typeface="Arial"/>
                        </a:rPr>
                        <a:t>Recount and restate ideas</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77200">
                <a:tc vMerge="1">
                  <a:txBody>
                    <a:bodyPr/>
                    <a:lstStyle/>
                    <a:p>
                      <a:endParaRPr lang="en-US"/>
                    </a:p>
                  </a:txBody>
                  <a:tcPr/>
                </a:tc>
                <a:tc vMerge="1">
                  <a:txBody>
                    <a:bodyPr/>
                    <a:lstStyle/>
                    <a:p>
                      <a:endParaRPr lang="en-US"/>
                    </a:p>
                  </a:txBody>
                  <a:tcPr/>
                </a:tc>
                <a:tc>
                  <a:txBody>
                    <a:bodyPr/>
                    <a:lstStyle/>
                    <a:p>
                      <a:pPr marL="0" marR="0" lvl="0" indent="0" algn="l" rtl="0">
                        <a:spcBef>
                          <a:spcPts val="0"/>
                        </a:spcBef>
                        <a:spcAft>
                          <a:spcPts val="0"/>
                        </a:spcAft>
                        <a:buClr>
                          <a:schemeClr val="dk1"/>
                        </a:buClr>
                        <a:buSzPts val="800"/>
                        <a:buFont typeface="Arial"/>
                        <a:buNone/>
                      </a:pPr>
                      <a:r>
                        <a:rPr lang="en" sz="800" u="none" strike="noStrike" cap="none">
                          <a:solidFill>
                            <a:schemeClr val="dk1"/>
                          </a:solidFill>
                          <a:latin typeface="Arial"/>
                          <a:ea typeface="Arial"/>
                          <a:cs typeface="Arial"/>
                          <a:sym typeface="Arial"/>
                        </a:rPr>
                        <a:t>ELD-SI.K-3.Inform</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114300" marR="0" lvl="0" indent="-114300" algn="l" rtl="0">
                        <a:spcBef>
                          <a:spcPts val="0"/>
                        </a:spcBef>
                        <a:spcAft>
                          <a:spcPts val="0"/>
                        </a:spcAft>
                        <a:buClr>
                          <a:schemeClr val="dk1"/>
                        </a:buClr>
                        <a:buSzPts val="900"/>
                        <a:buFont typeface="Calibri"/>
                        <a:buChar char="●"/>
                      </a:pPr>
                      <a:r>
                        <a:rPr lang="en" sz="800" u="none" strike="noStrike" cap="none">
                          <a:solidFill>
                            <a:schemeClr val="dk1"/>
                          </a:solidFill>
                          <a:latin typeface="Arial"/>
                          <a:ea typeface="Arial"/>
                          <a:cs typeface="Arial"/>
                          <a:sym typeface="Arial"/>
                        </a:rPr>
                        <a:t>Describe characteristics, patterns, or behavior</a:t>
                      </a:r>
                      <a:endParaRPr sz="800" u="none" strike="noStrike" cap="none">
                        <a:solidFill>
                          <a:schemeClr val="dk1"/>
                        </a:solidFill>
                        <a:latin typeface="Arial"/>
                        <a:ea typeface="Arial"/>
                        <a:cs typeface="Arial"/>
                        <a:sym typeface="Arial"/>
                      </a:endParaRPr>
                    </a:p>
                    <a:p>
                      <a:pPr marL="114300" marR="0" lvl="0" indent="-114300" algn="l" rtl="0">
                        <a:spcBef>
                          <a:spcPts val="0"/>
                        </a:spcBef>
                        <a:spcAft>
                          <a:spcPts val="0"/>
                        </a:spcAft>
                        <a:buClr>
                          <a:schemeClr val="dk1"/>
                        </a:buClr>
                        <a:buSzPts val="900"/>
                        <a:buFont typeface="Calibri"/>
                        <a:buChar char="●"/>
                      </a:pPr>
                      <a:r>
                        <a:rPr lang="en" sz="800" u="none" strike="noStrike" cap="none">
                          <a:solidFill>
                            <a:schemeClr val="dk1"/>
                          </a:solidFill>
                          <a:latin typeface="Arial"/>
                          <a:ea typeface="Arial"/>
                          <a:cs typeface="Arial"/>
                          <a:sym typeface="Arial"/>
                        </a:rPr>
                        <a:t>Summarize information from interaction with others and from learning experiences</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114300" marR="0" lvl="0" indent="-114300" algn="l" rtl="0">
                        <a:spcBef>
                          <a:spcPts val="0"/>
                        </a:spcBef>
                        <a:spcAft>
                          <a:spcPts val="0"/>
                        </a:spcAft>
                        <a:buClr>
                          <a:schemeClr val="dk1"/>
                        </a:buClr>
                        <a:buSzPts val="900"/>
                        <a:buFont typeface="Calibri"/>
                        <a:buChar char="●"/>
                      </a:pPr>
                      <a:r>
                        <a:rPr lang="en" sz="800" u="none" strike="noStrike" cap="none">
                          <a:solidFill>
                            <a:schemeClr val="dk1"/>
                          </a:solidFill>
                          <a:latin typeface="Arial"/>
                          <a:ea typeface="Arial"/>
                          <a:cs typeface="Arial"/>
                          <a:sym typeface="Arial"/>
                        </a:rPr>
                        <a:t>Sort, clarify, and summarize ideas</a:t>
                      </a:r>
                      <a:endParaRPr sz="800" u="none" strike="noStrike" cap="none">
                        <a:solidFill>
                          <a:schemeClr val="dk1"/>
                        </a:solidFill>
                        <a:latin typeface="Arial"/>
                        <a:ea typeface="Arial"/>
                        <a:cs typeface="Arial"/>
                        <a:sym typeface="Arial"/>
                      </a:endParaRPr>
                    </a:p>
                    <a:p>
                      <a:pPr marL="114300" marR="0" lvl="0" indent="-114300" algn="l" rtl="0">
                        <a:spcBef>
                          <a:spcPts val="0"/>
                        </a:spcBef>
                        <a:spcAft>
                          <a:spcPts val="0"/>
                        </a:spcAft>
                        <a:buClr>
                          <a:schemeClr val="dk1"/>
                        </a:buClr>
                        <a:buSzPts val="900"/>
                        <a:buFont typeface="Calibri"/>
                        <a:buChar char="●"/>
                      </a:pPr>
                      <a:r>
                        <a:rPr lang="en" sz="800" u="none" strike="noStrike" cap="none">
                          <a:solidFill>
                            <a:schemeClr val="dk1"/>
                          </a:solidFill>
                          <a:latin typeface="Arial"/>
                          <a:ea typeface="Arial"/>
                          <a:cs typeface="Arial"/>
                          <a:sym typeface="Arial"/>
                        </a:rPr>
                        <a:t>Describe parts and wholes  </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1131575">
                <a:tc vMerge="1">
                  <a:txBody>
                    <a:bodyPr/>
                    <a:lstStyle/>
                    <a:p>
                      <a:endParaRPr lang="en-US"/>
                    </a:p>
                  </a:txBody>
                  <a:tcPr/>
                </a:tc>
                <a:tc>
                  <a:txBody>
                    <a:bodyPr/>
                    <a:lstStyle/>
                    <a:p>
                      <a:pPr marL="0" marR="0" lvl="0" indent="0" algn="l" rtl="0">
                        <a:spcBef>
                          <a:spcPts val="0"/>
                        </a:spcBef>
                        <a:spcAft>
                          <a:spcPts val="0"/>
                        </a:spcAft>
                        <a:buClr>
                          <a:schemeClr val="dk1"/>
                        </a:buClr>
                        <a:buSzPts val="800"/>
                        <a:buFont typeface="Arial"/>
                        <a:buNone/>
                      </a:pPr>
                      <a:r>
                        <a:rPr lang="en" sz="800" u="none" strike="noStrike" cap="none">
                          <a:latin typeface="Arial"/>
                          <a:ea typeface="Arial"/>
                          <a:cs typeface="Arial"/>
                          <a:sym typeface="Arial"/>
                        </a:rPr>
                        <a:t>CA</a:t>
                      </a:r>
                      <a:endParaRPr sz="800" u="none" strike="noStrike" cap="none">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800"/>
                        <a:buFont typeface="Arial"/>
                        <a:buNone/>
                      </a:pPr>
                      <a:r>
                        <a:rPr lang="en" sz="800" u="none" strike="noStrike" cap="none">
                          <a:solidFill>
                            <a:schemeClr val="dk1"/>
                          </a:solidFill>
                          <a:latin typeface="Arial"/>
                          <a:ea typeface="Arial"/>
                          <a:cs typeface="Arial"/>
                          <a:sym typeface="Arial"/>
                        </a:rPr>
                        <a:t>Bridging Proficiency Levels</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57150" marR="0" lvl="0" indent="-57150" algn="l" rtl="0">
                        <a:spcBef>
                          <a:spcPts val="0"/>
                        </a:spcBef>
                        <a:spcAft>
                          <a:spcPts val="0"/>
                        </a:spcAft>
                        <a:buClr>
                          <a:schemeClr val="dk1"/>
                        </a:buClr>
                        <a:buSzPts val="900"/>
                        <a:buFont typeface="Calibri"/>
                        <a:buAutoNum type="arabicPeriod"/>
                      </a:pPr>
                      <a:r>
                        <a:rPr lang="en" sz="800" u="none" strike="noStrike" cap="none">
                          <a:solidFill>
                            <a:schemeClr val="dk1"/>
                          </a:solidFill>
                          <a:latin typeface="Arial"/>
                          <a:ea typeface="Arial"/>
                          <a:cs typeface="Arial"/>
                          <a:sym typeface="Arial"/>
                        </a:rPr>
                        <a:t>Exchanging information and ideas: Contribute to class, group, and partner discussions, including sustained dialogue by listening attentively, following turn-taking rules, asking relevant questions, affirming others, adding pertinent information, building on responses, and providing useful feedback.  </a:t>
                      </a:r>
                      <a:endParaRPr sz="800" u="none" strike="noStrike" cap="none">
                        <a:solidFill>
                          <a:schemeClr val="dk1"/>
                        </a:solidFill>
                        <a:latin typeface="Arial"/>
                        <a:ea typeface="Arial"/>
                        <a:cs typeface="Arial"/>
                        <a:sym typeface="Arial"/>
                      </a:endParaRPr>
                    </a:p>
                    <a:p>
                      <a:pPr marL="57150" marR="0" lvl="0" indent="-57150" algn="l" rtl="0">
                        <a:spcBef>
                          <a:spcPts val="0"/>
                        </a:spcBef>
                        <a:spcAft>
                          <a:spcPts val="0"/>
                        </a:spcAft>
                        <a:buClr>
                          <a:schemeClr val="dk1"/>
                        </a:buClr>
                        <a:buSzPts val="800"/>
                        <a:buFont typeface="Arial"/>
                        <a:buNone/>
                      </a:pPr>
                      <a:r>
                        <a:rPr lang="en" sz="800" u="none" strike="noStrike" cap="none">
                          <a:solidFill>
                            <a:schemeClr val="dk1"/>
                          </a:solidFill>
                          <a:latin typeface="Arial"/>
                          <a:ea typeface="Arial"/>
                          <a:cs typeface="Arial"/>
                          <a:sym typeface="Arial"/>
                        </a:rPr>
                        <a:t>3. Offering opinions: Offer opinions and negotiate with others in conversations using a variety of learned phrases (e.g., That’s a good idea, but X), as well as open responses in order to gain and/or hold the floor, provide counterarguments, elaborate on an idea, and the like. </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r>
                        <a:rPr lang="en" sz="800" u="none" strike="noStrike" cap="none">
                          <a:solidFill>
                            <a:schemeClr val="dk1"/>
                          </a:solidFill>
                          <a:latin typeface="Arial"/>
                          <a:ea typeface="Arial"/>
                          <a:cs typeface="Arial"/>
                          <a:sym typeface="Arial"/>
                        </a:rPr>
                        <a:t>5. Listening actively:  Demonstrate active listening to read-alouds and oral presentations by asking and answering detailed questions, with minimal prompting and light support. </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262125">
                <a:tc rowSpan="3">
                  <a:txBody>
                    <a:bodyPr/>
                    <a:lstStyle/>
                    <a:p>
                      <a:pPr marL="0" marR="0" lvl="0" indent="0" algn="l" rtl="0">
                        <a:spcBef>
                          <a:spcPts val="0"/>
                        </a:spcBef>
                        <a:spcAft>
                          <a:spcPts val="0"/>
                        </a:spcAft>
                        <a:buClr>
                          <a:schemeClr val="dk1"/>
                        </a:buClr>
                        <a:buSzPts val="1100"/>
                        <a:buFont typeface="Arial"/>
                        <a:buNone/>
                      </a:pPr>
                      <a:r>
                        <a:rPr lang="en" sz="800" b="1" u="none" strike="noStrike" cap="none"/>
                        <a:t>Transformative Social Emotional Learning Competencies </a:t>
                      </a:r>
                      <a:endParaRPr sz="800" b="1" u="none" strike="noStrike" cap="none"/>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3">
                  <a:txBody>
                    <a:bodyPr/>
                    <a:lstStyle/>
                    <a:p>
                      <a:pPr marL="0" marR="0" lvl="0" indent="0" algn="l" rtl="0">
                        <a:spcBef>
                          <a:spcPts val="0"/>
                        </a:spcBef>
                        <a:spcAft>
                          <a:spcPts val="0"/>
                        </a:spcAft>
                        <a:buNone/>
                      </a:pPr>
                      <a:r>
                        <a:rPr lang="en" sz="800" u="none" strike="noStrike" cap="none">
                          <a:solidFill>
                            <a:schemeClr val="dk1"/>
                          </a:solidFill>
                          <a:latin typeface="Arial"/>
                          <a:ea typeface="Arial"/>
                          <a:cs typeface="Arial"/>
                          <a:sym typeface="Arial"/>
                        </a:rPr>
                        <a:t>CA</a:t>
                      </a:r>
                      <a:endParaRPr/>
                    </a:p>
                    <a:p>
                      <a:pPr marL="0" marR="0" lvl="0" indent="0" algn="l" rtl="0">
                        <a:spcBef>
                          <a:spcPts val="0"/>
                        </a:spcBef>
                        <a:spcAft>
                          <a:spcPts val="0"/>
                        </a:spcAft>
                        <a:buNone/>
                      </a:pPr>
                      <a:endParaRPr sz="800" u="none" strike="noStrike" cap="none">
                        <a:solidFill>
                          <a:schemeClr val="dk1"/>
                        </a:solidFill>
                        <a:latin typeface="Arial"/>
                        <a:ea typeface="Arial"/>
                        <a:cs typeface="Arial"/>
                        <a:sym typeface="Arial"/>
                      </a:endParaRPr>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100"/>
                        <a:buFont typeface="Arial"/>
                        <a:buNone/>
                      </a:pPr>
                      <a:r>
                        <a:rPr lang="en" sz="800" u="none" strike="noStrike" cap="none">
                          <a:solidFill>
                            <a:schemeClr val="dk1"/>
                          </a:solidFill>
                          <a:latin typeface="Arial"/>
                          <a:ea typeface="Arial"/>
                          <a:cs typeface="Arial"/>
                          <a:sym typeface="Arial"/>
                        </a:rPr>
                        <a:t>Self-Awareness</a:t>
                      </a:r>
                      <a:endParaRPr/>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57150" marR="0" lvl="0" indent="-57150" algn="l" rtl="0">
                        <a:lnSpc>
                          <a:spcPct val="100000"/>
                        </a:lnSpc>
                        <a:spcBef>
                          <a:spcPts val="0"/>
                        </a:spcBef>
                        <a:spcAft>
                          <a:spcPts val="0"/>
                        </a:spcAft>
                        <a:buClr>
                          <a:schemeClr val="dk1"/>
                        </a:buClr>
                        <a:buSzPts val="800"/>
                        <a:buFont typeface="Arial"/>
                        <a:buNone/>
                      </a:pPr>
                      <a:r>
                        <a:rPr lang="en" sz="800" u="none" strike="noStrike" cap="none">
                          <a:solidFill>
                            <a:schemeClr val="dk1"/>
                          </a:solidFill>
                          <a:latin typeface="Arial"/>
                          <a:ea typeface="Arial"/>
                          <a:cs typeface="Arial"/>
                          <a:sym typeface="Arial"/>
                        </a:rPr>
                        <a:t>Identifying one’s emotions</a:t>
                      </a:r>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endParaRPr sz="800">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332500">
                <a:tc vMerge="1">
                  <a:txBody>
                    <a:bodyPr/>
                    <a:lstStyle/>
                    <a:p>
                      <a:endParaRPr lang="en-US"/>
                    </a:p>
                  </a:txBody>
                  <a:tcPr/>
                </a:tc>
                <a:tc vMerge="1">
                  <a:txBody>
                    <a:bodyPr/>
                    <a:lstStyle/>
                    <a:p>
                      <a:endParaRPr lang="en-US"/>
                    </a:p>
                  </a:txBody>
                  <a:tcPr/>
                </a:tc>
                <a:tc>
                  <a:txBody>
                    <a:bodyPr/>
                    <a:lstStyle/>
                    <a:p>
                      <a:pPr marL="0" marR="0" lvl="0" indent="0" algn="l" rtl="0">
                        <a:lnSpc>
                          <a:spcPct val="100000"/>
                        </a:lnSpc>
                        <a:spcBef>
                          <a:spcPts val="0"/>
                        </a:spcBef>
                        <a:spcAft>
                          <a:spcPts val="0"/>
                        </a:spcAft>
                        <a:buClr>
                          <a:schemeClr val="dk1"/>
                        </a:buClr>
                        <a:buSzPts val="1100"/>
                        <a:buFont typeface="Arial"/>
                        <a:buNone/>
                      </a:pPr>
                      <a:r>
                        <a:rPr lang="en" sz="800" u="none" strike="noStrike" cap="none">
                          <a:solidFill>
                            <a:schemeClr val="dk1"/>
                          </a:solidFill>
                          <a:latin typeface="Arial"/>
                          <a:ea typeface="Arial"/>
                          <a:cs typeface="Arial"/>
                          <a:sym typeface="Arial"/>
                        </a:rPr>
                        <a:t>Relationship Skills</a:t>
                      </a:r>
                      <a:endParaRPr/>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57150" marR="0" lvl="0" indent="-57150" algn="l" rtl="0">
                        <a:lnSpc>
                          <a:spcPct val="100000"/>
                        </a:lnSpc>
                        <a:spcBef>
                          <a:spcPts val="0"/>
                        </a:spcBef>
                        <a:spcAft>
                          <a:spcPts val="0"/>
                        </a:spcAft>
                        <a:buClr>
                          <a:schemeClr val="dk1"/>
                        </a:buClr>
                        <a:buSzPts val="800"/>
                        <a:buFont typeface="Arial"/>
                        <a:buNone/>
                      </a:pPr>
                      <a:r>
                        <a:rPr lang="en" sz="800" u="none" strike="noStrike" cap="none">
                          <a:solidFill>
                            <a:schemeClr val="dk1"/>
                          </a:solidFill>
                          <a:latin typeface="Arial"/>
                          <a:ea typeface="Arial"/>
                          <a:cs typeface="Arial"/>
                          <a:sym typeface="Arial"/>
                        </a:rPr>
                        <a:t>Listening actively, communicating effectively, and self-advocating</a:t>
                      </a:r>
                      <a:endParaRPr/>
                    </a:p>
                    <a:p>
                      <a:pPr marL="57150" marR="0" lvl="0" indent="-5715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endParaRPr sz="800">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556950">
                <a:tc vMerge="1">
                  <a:txBody>
                    <a:bodyPr/>
                    <a:lstStyle/>
                    <a:p>
                      <a:endParaRPr lang="en-US"/>
                    </a:p>
                  </a:txBody>
                  <a:tcPr/>
                </a:tc>
                <a:tc vMerge="1">
                  <a:txBody>
                    <a:bodyPr/>
                    <a:lstStyle/>
                    <a:p>
                      <a:endParaRPr lang="en-US"/>
                    </a:p>
                  </a:txBody>
                  <a:tcPr/>
                </a:tc>
                <a:tc>
                  <a:txBody>
                    <a:bodyPr/>
                    <a:lstStyle/>
                    <a:p>
                      <a:pPr marL="0" marR="0" lvl="0" indent="0" algn="l" rtl="0">
                        <a:spcBef>
                          <a:spcPts val="0"/>
                        </a:spcBef>
                        <a:spcAft>
                          <a:spcPts val="0"/>
                        </a:spcAft>
                        <a:buNone/>
                      </a:pPr>
                      <a:r>
                        <a:rPr lang="en" sz="800" u="none" strike="noStrike" cap="none">
                          <a:solidFill>
                            <a:schemeClr val="dk1"/>
                          </a:solidFill>
                          <a:latin typeface="Arial"/>
                          <a:ea typeface="Arial"/>
                          <a:cs typeface="Arial"/>
                          <a:sym typeface="Arial"/>
                        </a:rPr>
                        <a:t>Responsible Decision Making</a:t>
                      </a:r>
                      <a:endParaRPr/>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 sz="800" u="none" strike="noStrike" cap="none">
                          <a:solidFill>
                            <a:schemeClr val="dk1"/>
                          </a:solidFill>
                          <a:latin typeface="Arial"/>
                          <a:ea typeface="Arial"/>
                          <a:cs typeface="Arial"/>
                          <a:sym typeface="Arial"/>
                        </a:rPr>
                        <a:t>Reflecting on one’s role to promote personal, family, and community well-being </a:t>
                      </a:r>
                      <a:endParaRPr/>
                    </a:p>
                    <a:p>
                      <a:pPr marL="0" marR="0" lvl="0" indent="0" algn="l" rtl="0">
                        <a:spcBef>
                          <a:spcPts val="0"/>
                        </a:spcBef>
                        <a:spcAft>
                          <a:spcPts val="0"/>
                        </a:spcAft>
                        <a:buNone/>
                      </a:pPr>
                      <a:r>
                        <a:rPr lang="en" sz="800" u="none" strike="noStrike" cap="none">
                          <a:solidFill>
                            <a:schemeClr val="dk1"/>
                          </a:solidFill>
                          <a:latin typeface="Arial"/>
                          <a:ea typeface="Arial"/>
                          <a:cs typeface="Arial"/>
                          <a:sym typeface="Arial"/>
                        </a:rPr>
                        <a:t>Considering personal and collective safety concerns</a:t>
                      </a:r>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endParaRPr sz="800">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521" name="Google Shape;521;p41"/>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526"/>
        <p:cNvGrpSpPr/>
        <p:nvPr/>
      </p:nvGrpSpPr>
      <p:grpSpPr>
        <a:xfrm>
          <a:off x="0" y="0"/>
          <a:ext cx="0" cy="0"/>
          <a:chOff x="0" y="0"/>
          <a:chExt cx="0" cy="0"/>
        </a:xfrm>
      </p:grpSpPr>
      <p:sp>
        <p:nvSpPr>
          <p:cNvPr id="527" name="Google Shape;527;p42"/>
          <p:cNvSpPr txBox="1">
            <a:spLocks noGrp="1"/>
          </p:cNvSpPr>
          <p:nvPr>
            <p:ph type="title"/>
          </p:nvPr>
        </p:nvSpPr>
        <p:spPr>
          <a:xfrm>
            <a:off x="133853" y="562462"/>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
                <a:solidFill>
                  <a:schemeClr val="dk1"/>
                </a:solidFill>
              </a:rPr>
              <a:t>Background - Earthquake Hazard</a:t>
            </a:r>
            <a:endParaRPr>
              <a:solidFill>
                <a:schemeClr val="dk1"/>
              </a:solidFill>
            </a:endParaRPr>
          </a:p>
        </p:txBody>
      </p:sp>
      <p:sp>
        <p:nvSpPr>
          <p:cNvPr id="528" name="Google Shape;528;p42"/>
          <p:cNvSpPr txBox="1">
            <a:spLocks noGrp="1"/>
          </p:cNvSpPr>
          <p:nvPr>
            <p:ph type="body" idx="1"/>
          </p:nvPr>
        </p:nvSpPr>
        <p:spPr>
          <a:xfrm>
            <a:off x="162133" y="969915"/>
            <a:ext cx="4531598" cy="346029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None/>
            </a:pPr>
            <a:r>
              <a:rPr lang="en" sz="1200"/>
              <a:t>California, Oregon, and Washington all face hazards from earthquakes because of the underlying tectonic plates, which constantly grind against each other. </a:t>
            </a:r>
            <a:r>
              <a:rPr lang="en" sz="1200">
                <a:solidFill>
                  <a:schemeClr val="dk1"/>
                </a:solidFill>
              </a:rPr>
              <a:t>This friction creates "faults," lines of weakness in the Earth's tectonic plates (lithosphere) where earthquakes are most likely to occur. </a:t>
            </a:r>
            <a:endParaRPr sz="1200"/>
          </a:p>
          <a:p>
            <a:pPr marL="0" lvl="0" indent="0" algn="l" rtl="0">
              <a:lnSpc>
                <a:spcPct val="100000"/>
              </a:lnSpc>
              <a:spcBef>
                <a:spcPts val="0"/>
              </a:spcBef>
              <a:spcAft>
                <a:spcPts val="0"/>
              </a:spcAft>
              <a:buClr>
                <a:schemeClr val="dk1"/>
              </a:buClr>
              <a:buSzPts val="1100"/>
              <a:buNone/>
            </a:pPr>
            <a:endParaRPr sz="1200"/>
          </a:p>
          <a:p>
            <a:pPr marL="0" lvl="0" indent="0" algn="l" rtl="0">
              <a:lnSpc>
                <a:spcPct val="100000"/>
              </a:lnSpc>
              <a:spcBef>
                <a:spcPts val="0"/>
              </a:spcBef>
              <a:spcAft>
                <a:spcPts val="0"/>
              </a:spcAft>
              <a:buClr>
                <a:schemeClr val="dk1"/>
              </a:buClr>
              <a:buSzPts val="1100"/>
              <a:buNone/>
            </a:pPr>
            <a:r>
              <a:rPr lang="en" sz="1200">
                <a:solidFill>
                  <a:schemeClr val="dk1"/>
                </a:solidFill>
              </a:rPr>
              <a:t>California's San Andreas Fault is one example. Another example is the Cascadia Subduction Zone, which threatens all three states and British Columbia, Canada. This giant fault lies offshore, where the Juan de Fuca Plate dives beneath the North American Plate. This type of motion on other subduction zones can cause massive earthquakes, like the one that struck Japan in 2011.</a:t>
            </a:r>
            <a:endParaRPr sz="1200"/>
          </a:p>
          <a:p>
            <a:pPr marL="0" lvl="0" indent="0" algn="l" rtl="0">
              <a:lnSpc>
                <a:spcPct val="100000"/>
              </a:lnSpc>
              <a:spcBef>
                <a:spcPts val="0"/>
              </a:spcBef>
              <a:spcAft>
                <a:spcPts val="0"/>
              </a:spcAft>
              <a:buClr>
                <a:schemeClr val="dk1"/>
              </a:buClr>
              <a:buSzPts val="1100"/>
              <a:buNone/>
            </a:pPr>
            <a:endParaRPr sz="1200"/>
          </a:p>
          <a:p>
            <a:pPr marL="0" lvl="0" indent="0" algn="l" rtl="0">
              <a:lnSpc>
                <a:spcPct val="100000"/>
              </a:lnSpc>
              <a:spcBef>
                <a:spcPts val="0"/>
              </a:spcBef>
              <a:spcAft>
                <a:spcPts val="0"/>
              </a:spcAft>
              <a:buClr>
                <a:schemeClr val="dk1"/>
              </a:buClr>
              <a:buSzPts val="1100"/>
              <a:buNone/>
            </a:pPr>
            <a:r>
              <a:rPr lang="en" sz="1200"/>
              <a:t>While smaller</a:t>
            </a:r>
            <a:r>
              <a:rPr lang="en" sz="1200">
                <a:solidFill>
                  <a:schemeClr val="dk1"/>
                </a:solidFill>
              </a:rPr>
              <a:t> earthquakes happen often, scientists think a</a:t>
            </a:r>
            <a:r>
              <a:rPr lang="en" sz="1200"/>
              <a:t> major earthquake could happen any time, so it's important to be prepared.</a:t>
            </a:r>
            <a:endParaRPr/>
          </a:p>
          <a:p>
            <a:pPr marL="342900" lvl="0" indent="0" algn="l" rtl="0">
              <a:lnSpc>
                <a:spcPct val="100000"/>
              </a:lnSpc>
              <a:spcBef>
                <a:spcPts val="0"/>
              </a:spcBef>
              <a:spcAft>
                <a:spcPts val="0"/>
              </a:spcAft>
              <a:buSzPts val="1125"/>
              <a:buNone/>
            </a:pPr>
            <a:endParaRPr sz="1125"/>
          </a:p>
          <a:p>
            <a:pPr marL="0" lvl="0" indent="0" algn="l" rtl="0">
              <a:lnSpc>
                <a:spcPct val="100000"/>
              </a:lnSpc>
              <a:spcBef>
                <a:spcPts val="0"/>
              </a:spcBef>
              <a:spcAft>
                <a:spcPts val="0"/>
              </a:spcAft>
              <a:buSzPts val="1125"/>
              <a:buNone/>
            </a:pPr>
            <a:r>
              <a:rPr lang="en" sz="1125"/>
              <a:t>For more information: </a:t>
            </a:r>
            <a:r>
              <a:rPr lang="en" sz="1125">
                <a:solidFill>
                  <a:schemeClr val="hlink"/>
                </a:solidFill>
                <a:uFill>
                  <a:noFill/>
                </a:uFill>
                <a:hlinkClick r:id="rId3"/>
              </a:rPr>
              <a:t>Faults, Plate Tectonics &amp; Earthquake Hazards - Animations / Videos</a:t>
            </a:r>
            <a:endParaRPr sz="1125"/>
          </a:p>
          <a:p>
            <a:pPr marL="0" lvl="0" indent="0" algn="l" rtl="0">
              <a:lnSpc>
                <a:spcPct val="100000"/>
              </a:lnSpc>
              <a:spcBef>
                <a:spcPts val="750"/>
              </a:spcBef>
              <a:spcAft>
                <a:spcPts val="0"/>
              </a:spcAft>
              <a:buSzPts val="1125"/>
              <a:buNone/>
            </a:pPr>
            <a:endParaRPr sz="1125"/>
          </a:p>
        </p:txBody>
      </p:sp>
      <p:pic>
        <p:nvPicPr>
          <p:cNvPr id="529" name="Google Shape;529;p42"/>
          <p:cNvPicPr preferRelativeResize="0"/>
          <p:nvPr/>
        </p:nvPicPr>
        <p:blipFill rotWithShape="1">
          <a:blip r:embed="rId4">
            <a:alphaModFix/>
          </a:blip>
          <a:srcRect/>
          <a:stretch/>
        </p:blipFill>
        <p:spPr>
          <a:xfrm>
            <a:off x="4919031" y="684786"/>
            <a:ext cx="4003622" cy="3773929"/>
          </a:xfrm>
          <a:prstGeom prst="roundRect">
            <a:avLst>
              <a:gd name="adj" fmla="val 2429"/>
            </a:avLst>
          </a:prstGeom>
          <a:noFill/>
          <a:ln w="9525" cap="flat" cmpd="sng">
            <a:solidFill>
              <a:schemeClr val="dk2"/>
            </a:solidFill>
            <a:prstDash val="solid"/>
            <a:round/>
            <a:headEnd type="none" w="sm" len="sm"/>
            <a:tailEnd type="none" w="sm" len="sm"/>
          </a:ln>
        </p:spPr>
      </p:pic>
      <p:sp>
        <p:nvSpPr>
          <p:cNvPr id="530" name="Google Shape;530;p42"/>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42</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535"/>
        <p:cNvGrpSpPr/>
        <p:nvPr/>
      </p:nvGrpSpPr>
      <p:grpSpPr>
        <a:xfrm>
          <a:off x="0" y="0"/>
          <a:ext cx="0" cy="0"/>
          <a:chOff x="0" y="0"/>
          <a:chExt cx="0" cy="0"/>
        </a:xfrm>
      </p:grpSpPr>
      <p:sp>
        <p:nvSpPr>
          <p:cNvPr id="536" name="Google Shape;536;p43"/>
          <p:cNvSpPr txBox="1">
            <a:spLocks noGrp="1"/>
          </p:cNvSpPr>
          <p:nvPr>
            <p:ph type="title"/>
          </p:nvPr>
        </p:nvSpPr>
        <p:spPr>
          <a:xfrm>
            <a:off x="143878" y="553035"/>
            <a:ext cx="8677926" cy="40745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Arial"/>
              <a:buNone/>
            </a:pPr>
            <a:r>
              <a:rPr lang="en">
                <a:solidFill>
                  <a:schemeClr val="dk1"/>
                </a:solidFill>
              </a:rPr>
              <a:t>Background - How ShakeAlert</a:t>
            </a:r>
            <a:r>
              <a:rPr lang="en" baseline="30000">
                <a:solidFill>
                  <a:schemeClr val="dk1"/>
                </a:solidFill>
              </a:rPr>
              <a:t>Ⓡ</a:t>
            </a:r>
            <a:r>
              <a:rPr lang="en">
                <a:solidFill>
                  <a:schemeClr val="dk1"/>
                </a:solidFill>
              </a:rPr>
              <a:t> Earthquake Early Warning System Works</a:t>
            </a:r>
            <a:endParaRPr>
              <a:solidFill>
                <a:schemeClr val="dk1"/>
              </a:solidFill>
            </a:endParaRPr>
          </a:p>
        </p:txBody>
      </p:sp>
      <p:sp>
        <p:nvSpPr>
          <p:cNvPr id="537" name="Google Shape;537;p43"/>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43</a:t>
            </a:fld>
            <a:endParaRPr sz="900" b="0" i="0" u="none" strike="noStrike" cap="none">
              <a:solidFill>
                <a:schemeClr val="dk1"/>
              </a:solidFill>
              <a:latin typeface="Arial"/>
              <a:ea typeface="Arial"/>
              <a:cs typeface="Arial"/>
              <a:sym typeface="Arial"/>
            </a:endParaRPr>
          </a:p>
        </p:txBody>
      </p:sp>
      <p:pic>
        <p:nvPicPr>
          <p:cNvPr id="538" name="Google Shape;538;p43" descr="A diagram of a earthquake"/>
          <p:cNvPicPr preferRelativeResize="0"/>
          <p:nvPr/>
        </p:nvPicPr>
        <p:blipFill rotWithShape="1">
          <a:blip r:embed="rId3">
            <a:alphaModFix/>
          </a:blip>
          <a:srcRect t="12783"/>
          <a:stretch/>
        </p:blipFill>
        <p:spPr>
          <a:xfrm>
            <a:off x="444752" y="1101114"/>
            <a:ext cx="8254495" cy="3489351"/>
          </a:xfrm>
          <a:prstGeom prst="roundRect">
            <a:avLst>
              <a:gd name="adj" fmla="val 2429"/>
            </a:avLst>
          </a:prstGeom>
          <a:noFill/>
          <a:ln w="9525" cap="flat" cmpd="sng">
            <a:solidFill>
              <a:schemeClr val="dk2"/>
            </a:solidFill>
            <a:prstDash val="solid"/>
            <a:round/>
            <a:headEnd type="none" w="sm" len="sm"/>
            <a:tailEnd type="none" w="sm" len="sm"/>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543"/>
        <p:cNvGrpSpPr/>
        <p:nvPr/>
      </p:nvGrpSpPr>
      <p:grpSpPr>
        <a:xfrm>
          <a:off x="0" y="0"/>
          <a:ext cx="0" cy="0"/>
          <a:chOff x="0" y="0"/>
          <a:chExt cx="0" cy="0"/>
        </a:xfrm>
      </p:grpSpPr>
      <p:sp>
        <p:nvSpPr>
          <p:cNvPr id="544" name="Google Shape;544;p44"/>
          <p:cNvSpPr txBox="1">
            <a:spLocks noGrp="1"/>
          </p:cNvSpPr>
          <p:nvPr>
            <p:ph type="title"/>
          </p:nvPr>
        </p:nvSpPr>
        <p:spPr>
          <a:xfrm>
            <a:off x="123009" y="481152"/>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
                <a:solidFill>
                  <a:schemeClr val="dk1"/>
                </a:solidFill>
              </a:rPr>
              <a:t>Background - Effective Protective Actions</a:t>
            </a:r>
            <a:endParaRPr>
              <a:solidFill>
                <a:schemeClr val="dk1"/>
              </a:solidFill>
            </a:endParaRPr>
          </a:p>
        </p:txBody>
      </p:sp>
      <p:sp>
        <p:nvSpPr>
          <p:cNvPr id="545" name="Google Shape;545;p44"/>
          <p:cNvSpPr txBox="1">
            <a:spLocks noGrp="1"/>
          </p:cNvSpPr>
          <p:nvPr>
            <p:ph type="sldNum" idx="12"/>
          </p:nvPr>
        </p:nvSpPr>
        <p:spPr>
          <a:xfrm>
            <a:off x="6792684" y="4736048"/>
            <a:ext cx="20574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chemeClr val="dk2"/>
                </a:solidFill>
                <a:latin typeface="Arial"/>
                <a:ea typeface="Arial"/>
                <a:cs typeface="Arial"/>
                <a:sym typeface="Arial"/>
              </a:rPr>
              <a:t>44</a:t>
            </a:fld>
            <a:endParaRPr sz="900" b="0" i="0" u="none" strike="noStrike" cap="none">
              <a:solidFill>
                <a:schemeClr val="dk2"/>
              </a:solidFill>
              <a:latin typeface="Arial"/>
              <a:ea typeface="Arial"/>
              <a:cs typeface="Arial"/>
              <a:sym typeface="Arial"/>
            </a:endParaRPr>
          </a:p>
        </p:txBody>
      </p:sp>
      <p:sp>
        <p:nvSpPr>
          <p:cNvPr id="546" name="Google Shape;546;p44"/>
          <p:cNvSpPr txBox="1"/>
          <p:nvPr/>
        </p:nvSpPr>
        <p:spPr>
          <a:xfrm>
            <a:off x="199723" y="1475934"/>
            <a:ext cx="4269477" cy="2562300"/>
          </a:xfrm>
          <a:prstGeom prst="rect">
            <a:avLst/>
          </a:prstGeom>
          <a:noFill/>
          <a:ln>
            <a:noFill/>
          </a:ln>
        </p:spPr>
        <p:txBody>
          <a:bodyPr spcFirstLastPara="1" wrap="square" lIns="68550" tIns="68550" rIns="68550" bIns="68550" anchor="ctr" anchorCtr="0">
            <a:noAutofit/>
          </a:bodyPr>
          <a:lstStyle/>
          <a:p>
            <a:pPr marL="0" marR="0" lvl="0" indent="0" algn="l" rtl="0">
              <a:lnSpc>
                <a:spcPct val="90000"/>
              </a:lnSpc>
              <a:spcBef>
                <a:spcPts val="0"/>
              </a:spcBef>
              <a:spcAft>
                <a:spcPts val="0"/>
              </a:spcAft>
              <a:buClr>
                <a:schemeClr val="accent1"/>
              </a:buClr>
              <a:buSzPts val="1500"/>
              <a:buFont typeface="Arial"/>
              <a:buNone/>
            </a:pPr>
            <a:r>
              <a:rPr lang="en" sz="1500" b="0" i="0" u="none" strike="noStrike" cap="none">
                <a:solidFill>
                  <a:schemeClr val="dk1"/>
                </a:solidFill>
                <a:latin typeface="Arial"/>
                <a:ea typeface="Arial"/>
                <a:cs typeface="Arial"/>
                <a:sym typeface="Arial"/>
              </a:rPr>
              <a:t>Most earthquake-related injuries and deaths are caused by collapsing walls and roofs, flying glass and falling objects. </a:t>
            </a:r>
            <a:endParaRPr sz="1800" b="0"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1500"/>
              <a:buFont typeface="Arial"/>
              <a:buNone/>
            </a:pPr>
            <a:endParaRPr sz="1500" b="0" i="0" u="none" strike="noStrike" cap="none">
              <a:solidFill>
                <a:schemeClr val="dk1"/>
              </a:solidFill>
              <a:latin typeface="Arial"/>
              <a:ea typeface="Arial"/>
              <a:cs typeface="Arial"/>
              <a:sym typeface="Arial"/>
            </a:endParaRPr>
          </a:p>
          <a:p>
            <a:pPr marL="342900" marR="0" lvl="0" indent="-238125" algn="l" rtl="0">
              <a:lnSpc>
                <a:spcPct val="90000"/>
              </a:lnSpc>
              <a:spcBef>
                <a:spcPts val="0"/>
              </a:spcBef>
              <a:spcAft>
                <a:spcPts val="0"/>
              </a:spcAft>
              <a:buClr>
                <a:schemeClr val="accent1"/>
              </a:buClr>
              <a:buSzPts val="1400"/>
              <a:buFont typeface="Arial"/>
              <a:buChar char="●"/>
            </a:pPr>
            <a:r>
              <a:rPr lang="en" sz="1500" b="0" i="0" u="none" strike="noStrike" cap="none">
                <a:solidFill>
                  <a:schemeClr val="dk1"/>
                </a:solidFill>
                <a:latin typeface="Arial"/>
                <a:ea typeface="Arial"/>
                <a:cs typeface="Arial"/>
                <a:sym typeface="Arial"/>
              </a:rPr>
              <a:t>If you are inside a building, move no more than a few steps, then Drop, Cover, and Hold On.</a:t>
            </a:r>
            <a:endParaRPr sz="1800" b="0" i="0" u="none" strike="noStrike" cap="none">
              <a:solidFill>
                <a:schemeClr val="dk1"/>
              </a:solidFill>
              <a:latin typeface="Arial"/>
              <a:ea typeface="Arial"/>
              <a:cs typeface="Arial"/>
              <a:sym typeface="Arial"/>
            </a:endParaRPr>
          </a:p>
          <a:p>
            <a:pPr marL="342900" marR="0" lvl="0" indent="0" algn="l" rtl="0">
              <a:lnSpc>
                <a:spcPct val="90000"/>
              </a:lnSpc>
              <a:spcBef>
                <a:spcPts val="0"/>
              </a:spcBef>
              <a:spcAft>
                <a:spcPts val="0"/>
              </a:spcAft>
              <a:buClr>
                <a:schemeClr val="accent1"/>
              </a:buClr>
              <a:buSzPts val="1500"/>
              <a:buFont typeface="Arial"/>
              <a:buNone/>
            </a:pPr>
            <a:endParaRPr sz="1500" b="0" i="0" u="none" strike="noStrike" cap="none">
              <a:solidFill>
                <a:schemeClr val="dk1"/>
              </a:solidFill>
              <a:latin typeface="Arial"/>
              <a:ea typeface="Arial"/>
              <a:cs typeface="Arial"/>
              <a:sym typeface="Arial"/>
            </a:endParaRPr>
          </a:p>
          <a:p>
            <a:pPr marL="342900" marR="0" lvl="0" indent="-238125" algn="l" rtl="0">
              <a:lnSpc>
                <a:spcPct val="90000"/>
              </a:lnSpc>
              <a:spcBef>
                <a:spcPts val="0"/>
              </a:spcBef>
              <a:spcAft>
                <a:spcPts val="0"/>
              </a:spcAft>
              <a:buClr>
                <a:schemeClr val="accent1"/>
              </a:buClr>
              <a:buSzPts val="1400"/>
              <a:buFont typeface="Arial"/>
              <a:buChar char="●"/>
            </a:pPr>
            <a:r>
              <a:rPr lang="en" sz="1500" b="0" i="0" u="none" strike="noStrike" cap="none">
                <a:solidFill>
                  <a:schemeClr val="dk1"/>
                </a:solidFill>
                <a:latin typeface="Arial"/>
                <a:ea typeface="Arial"/>
                <a:cs typeface="Arial"/>
                <a:sym typeface="Arial"/>
              </a:rPr>
              <a:t>If you are outdoors when the shaking starts, you should find a clear spot away from buildings, trees, streetlights, and power lines, then Drop, Cover, and Hold On. Stay there until the shaking stops.</a:t>
            </a:r>
            <a:endParaRPr sz="1800" b="0" i="0" u="none" strike="noStrike" cap="none">
              <a:solidFill>
                <a:schemeClr val="dk1"/>
              </a:solidFill>
              <a:latin typeface="Arial"/>
              <a:ea typeface="Arial"/>
              <a:cs typeface="Arial"/>
              <a:sym typeface="Arial"/>
            </a:endParaRPr>
          </a:p>
          <a:p>
            <a:pPr marL="342900" marR="0" lvl="0" indent="0" algn="l" rtl="0">
              <a:lnSpc>
                <a:spcPct val="90000"/>
              </a:lnSpc>
              <a:spcBef>
                <a:spcPts val="0"/>
              </a:spcBef>
              <a:spcAft>
                <a:spcPts val="0"/>
              </a:spcAft>
              <a:buClr>
                <a:schemeClr val="accent1"/>
              </a:buClr>
              <a:buSzPts val="1500"/>
              <a:buFont typeface="Arial"/>
              <a:buNone/>
            </a:pPr>
            <a:endParaRPr sz="1500" b="0" i="0" u="none" strike="noStrike" cap="none">
              <a:solidFill>
                <a:schemeClr val="dk1"/>
              </a:solidFill>
              <a:latin typeface="Arial"/>
              <a:ea typeface="Arial"/>
              <a:cs typeface="Arial"/>
              <a:sym typeface="Arial"/>
            </a:endParaRPr>
          </a:p>
          <a:p>
            <a:pPr marL="342900" marR="0" lvl="0" indent="0" algn="l" rtl="0">
              <a:lnSpc>
                <a:spcPct val="90000"/>
              </a:lnSpc>
              <a:spcBef>
                <a:spcPts val="0"/>
              </a:spcBef>
              <a:spcAft>
                <a:spcPts val="0"/>
              </a:spcAft>
              <a:buClr>
                <a:schemeClr val="accent1"/>
              </a:buClr>
              <a:buSzPts val="1500"/>
              <a:buFont typeface="Arial"/>
              <a:buNone/>
            </a:pPr>
            <a:endParaRPr sz="1500" b="0"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900"/>
              <a:buFont typeface="Arial"/>
              <a:buNone/>
            </a:pPr>
            <a:r>
              <a:rPr lang="en" sz="900" b="0" i="1" u="none" strike="noStrike" cap="none">
                <a:solidFill>
                  <a:schemeClr val="dk1"/>
                </a:solidFill>
                <a:latin typeface="Arial"/>
                <a:ea typeface="Arial"/>
                <a:cs typeface="Arial"/>
                <a:sym typeface="Arial"/>
              </a:rPr>
              <a:t>For protective actions in various settings (descriptions and gifs), go to </a:t>
            </a:r>
            <a:r>
              <a:rPr lang="en" sz="900" b="0" i="1" u="sng" strike="noStrike" cap="none">
                <a:solidFill>
                  <a:schemeClr val="hlink"/>
                </a:solidFill>
                <a:latin typeface="Arial"/>
                <a:ea typeface="Arial"/>
                <a:cs typeface="Arial"/>
                <a:sym typeface="Arial"/>
                <a:hlinkClick r:id="rId3"/>
              </a:rPr>
              <a:t>https://www.earthquakecountry.org/step5/</a:t>
            </a:r>
            <a:r>
              <a:rPr lang="en" sz="900" b="0" i="1" u="none" strike="noStrike" cap="none">
                <a:solidFill>
                  <a:schemeClr val="dk1"/>
                </a:solidFill>
                <a:latin typeface="Arial"/>
                <a:ea typeface="Arial"/>
                <a:cs typeface="Arial"/>
                <a:sym typeface="Arial"/>
              </a:rPr>
              <a:t> </a:t>
            </a:r>
            <a:endParaRPr sz="1800" b="0" i="0" u="none" strike="noStrike" cap="none">
              <a:solidFill>
                <a:schemeClr val="dk1"/>
              </a:solidFill>
              <a:latin typeface="Arial"/>
              <a:ea typeface="Arial"/>
              <a:cs typeface="Arial"/>
              <a:sym typeface="Arial"/>
            </a:endParaRPr>
          </a:p>
        </p:txBody>
      </p:sp>
      <p:pic>
        <p:nvPicPr>
          <p:cNvPr id="547" name="Google Shape;547;p44" descr="A diagram of a warning&#10;&#10;AI-generated content may be incorrect."/>
          <p:cNvPicPr preferRelativeResize="0"/>
          <p:nvPr/>
        </p:nvPicPr>
        <p:blipFill rotWithShape="1">
          <a:blip r:embed="rId4">
            <a:alphaModFix/>
          </a:blip>
          <a:srcRect/>
          <a:stretch/>
        </p:blipFill>
        <p:spPr>
          <a:xfrm>
            <a:off x="4469200" y="888605"/>
            <a:ext cx="4475077" cy="3582186"/>
          </a:xfrm>
          <a:prstGeom prst="roundRect">
            <a:avLst>
              <a:gd name="adj" fmla="val 2429"/>
            </a:avLst>
          </a:prstGeom>
          <a:noFill/>
          <a:ln w="9525" cap="flat" cmpd="sng">
            <a:solidFill>
              <a:schemeClr val="dk2"/>
            </a:solidFill>
            <a:prstDash val="solid"/>
            <a:round/>
            <a:headEnd type="none" w="sm" len="sm"/>
            <a:tailEnd type="none" w="sm" len="sm"/>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552"/>
        <p:cNvGrpSpPr/>
        <p:nvPr/>
      </p:nvGrpSpPr>
      <p:grpSpPr>
        <a:xfrm>
          <a:off x="0" y="0"/>
          <a:ext cx="0" cy="0"/>
          <a:chOff x="0" y="0"/>
          <a:chExt cx="0" cy="0"/>
        </a:xfrm>
      </p:grpSpPr>
      <p:sp>
        <p:nvSpPr>
          <p:cNvPr id="553" name="Google Shape;553;p45"/>
          <p:cNvSpPr txBox="1">
            <a:spLocks noGrp="1"/>
          </p:cNvSpPr>
          <p:nvPr>
            <p:ph type="title"/>
          </p:nvPr>
        </p:nvSpPr>
        <p:spPr>
          <a:xfrm>
            <a:off x="128897" y="562464"/>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
                <a:solidFill>
                  <a:schemeClr val="dk1"/>
                </a:solidFill>
              </a:rPr>
              <a:t>Rationale</a:t>
            </a:r>
            <a:endParaRPr>
              <a:solidFill>
                <a:schemeClr val="dk1"/>
              </a:solidFill>
            </a:endParaRPr>
          </a:p>
        </p:txBody>
      </p:sp>
      <p:sp>
        <p:nvSpPr>
          <p:cNvPr id="554" name="Google Shape;554;p45"/>
          <p:cNvSpPr txBox="1"/>
          <p:nvPr/>
        </p:nvSpPr>
        <p:spPr>
          <a:xfrm>
            <a:off x="190413" y="979342"/>
            <a:ext cx="8623649" cy="2628450"/>
          </a:xfrm>
          <a:prstGeom prst="rect">
            <a:avLst/>
          </a:prstGeom>
          <a:noFill/>
          <a:ln>
            <a:noFill/>
          </a:ln>
        </p:spPr>
        <p:txBody>
          <a:bodyPr spcFirstLastPara="1" wrap="square" lIns="68550" tIns="68550" rIns="68550" bIns="68550" anchor="t" anchorCtr="0">
            <a:noAutofit/>
          </a:bodyPr>
          <a:lstStyle/>
          <a:p>
            <a:pPr marL="0" marR="0" lvl="0" indent="0" algn="l" rtl="0">
              <a:lnSpc>
                <a:spcPct val="100000"/>
              </a:lnSpc>
              <a:spcBef>
                <a:spcPts val="0"/>
              </a:spcBef>
              <a:spcAft>
                <a:spcPts val="0"/>
              </a:spcAft>
              <a:buClr>
                <a:schemeClr val="accent1"/>
              </a:buClr>
              <a:buSzPts val="1050"/>
              <a:buFont typeface="Arial"/>
              <a:buNone/>
            </a:pPr>
            <a:r>
              <a:rPr lang="en" sz="1050" b="1" i="0" u="none" strike="noStrike" cap="none">
                <a:solidFill>
                  <a:schemeClr val="dk1"/>
                </a:solidFill>
                <a:latin typeface="Arial"/>
                <a:ea typeface="Arial"/>
                <a:cs typeface="Arial"/>
                <a:sym typeface="Arial"/>
              </a:rPr>
              <a:t>Why do we practice earthquake drills? </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450"/>
              </a:spcBef>
              <a:spcAft>
                <a:spcPts val="0"/>
              </a:spcAft>
              <a:buClr>
                <a:schemeClr val="accent1"/>
              </a:buClr>
              <a:buSzPts val="1050"/>
              <a:buFont typeface="Arial"/>
              <a:buNone/>
            </a:pPr>
            <a:r>
              <a:rPr lang="en" sz="1050" b="0" i="0" u="none" strike="noStrike" cap="none">
                <a:solidFill>
                  <a:schemeClr val="dk1"/>
                </a:solidFill>
                <a:latin typeface="Arial"/>
                <a:ea typeface="Arial"/>
                <a:cs typeface="Arial"/>
                <a:sym typeface="Arial"/>
              </a:rPr>
              <a:t>To react quickly you must practice often. You may only have seconds to protect yourself in an earthquake, before strong shaking knocks you down--or drops something on you.</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450"/>
              </a:spcBef>
              <a:spcAft>
                <a:spcPts val="0"/>
              </a:spcAft>
              <a:buClr>
                <a:schemeClr val="dk1"/>
              </a:buClr>
              <a:buSzPts val="1100"/>
              <a:buFont typeface="Arial"/>
              <a:buNone/>
            </a:pPr>
            <a:r>
              <a:rPr lang="en" sz="1050" b="0" i="0" u="none" strike="noStrike" cap="none">
                <a:solidFill>
                  <a:schemeClr val="dk1"/>
                </a:solidFill>
                <a:latin typeface="Arial"/>
                <a:ea typeface="Arial"/>
                <a:cs typeface="Arial"/>
                <a:sym typeface="Arial"/>
              </a:rPr>
              <a:t>Social science research has long shown that people who practice actions are more likely to take those actions when a safety- threatening event occurs, such as an earthquake or fire. Tests, drills, and exercises that repeat concepts build “muscle memory” of procedural knowledge and timely reaction. The more frequently a person practices a procedure or self-protective action, such as Drop, Cover, and Hold On, the more likely they will employ it— almost without thinking—when they receive an alert or feel shaking.</a:t>
            </a:r>
            <a:br>
              <a:rPr lang="en" sz="1050" b="0" i="0" u="none" strike="noStrike" cap="none">
                <a:solidFill>
                  <a:schemeClr val="dk1"/>
                </a:solidFill>
                <a:latin typeface="Arial"/>
                <a:ea typeface="Arial"/>
                <a:cs typeface="Arial"/>
                <a:sym typeface="Arial"/>
              </a:rPr>
            </a:br>
            <a:endParaRPr sz="1050" b="0" i="0" u="sng" strike="noStrike" cap="none">
              <a:solidFill>
                <a:schemeClr val="dk1"/>
              </a:solidFill>
              <a:latin typeface="Arial"/>
              <a:ea typeface="Arial"/>
              <a:cs typeface="Arial"/>
              <a:sym typeface="Arial"/>
            </a:endParaRPr>
          </a:p>
          <a:p>
            <a:pPr marL="0" marR="0" lvl="0" indent="0" algn="l" rtl="0">
              <a:lnSpc>
                <a:spcPct val="100000"/>
              </a:lnSpc>
              <a:spcBef>
                <a:spcPts val="450"/>
              </a:spcBef>
              <a:spcAft>
                <a:spcPts val="0"/>
              </a:spcAft>
              <a:buClr>
                <a:schemeClr val="accent1"/>
              </a:buClr>
              <a:buSzPts val="1050"/>
              <a:buFont typeface="Arial"/>
              <a:buNone/>
            </a:pPr>
            <a:r>
              <a:rPr lang="en" sz="1050" b="1" i="0" u="none" strike="noStrike" cap="none">
                <a:solidFill>
                  <a:schemeClr val="dk1"/>
                </a:solidFill>
                <a:latin typeface="Arial"/>
                <a:ea typeface="Arial"/>
                <a:cs typeface="Arial"/>
                <a:sym typeface="Arial"/>
              </a:rPr>
              <a:t>Why share the Family Engagement Letter?</a:t>
            </a:r>
            <a:endParaRPr sz="1800" b="0" i="0" u="none" strike="noStrike" cap="none">
              <a:solidFill>
                <a:schemeClr val="dk1"/>
              </a:solidFill>
              <a:latin typeface="Arial"/>
              <a:ea typeface="Arial"/>
              <a:cs typeface="Arial"/>
              <a:sym typeface="Arial"/>
            </a:endParaRPr>
          </a:p>
          <a:p>
            <a:pPr marL="231775" marR="0" lvl="0" indent="-123825" algn="l" rtl="0">
              <a:lnSpc>
                <a:spcPct val="100000"/>
              </a:lnSpc>
              <a:spcBef>
                <a:spcPts val="450"/>
              </a:spcBef>
              <a:spcAft>
                <a:spcPts val="0"/>
              </a:spcAft>
              <a:buClr>
                <a:schemeClr val="accent1"/>
              </a:buClr>
              <a:buSzPts val="1100"/>
              <a:buFont typeface="Arial"/>
              <a:buChar char="●"/>
            </a:pPr>
            <a:r>
              <a:rPr lang="en" sz="1050" b="0" i="0" u="none" strike="noStrike" cap="none">
                <a:solidFill>
                  <a:schemeClr val="dk1"/>
                </a:solidFill>
                <a:latin typeface="Arial"/>
                <a:ea typeface="Arial"/>
                <a:cs typeface="Arial"/>
                <a:sym typeface="Arial"/>
              </a:rPr>
              <a:t>While schools practice earthquake drills regularly, most other locations don’t. Some students’ family members may not have practiced earthquake drills since they were in school.  </a:t>
            </a:r>
            <a:endParaRPr sz="1800" b="0" i="0" u="none" strike="noStrike" cap="none">
              <a:solidFill>
                <a:schemeClr val="dk1"/>
              </a:solidFill>
              <a:latin typeface="Arial"/>
              <a:ea typeface="Arial"/>
              <a:cs typeface="Arial"/>
              <a:sym typeface="Arial"/>
            </a:endParaRPr>
          </a:p>
          <a:p>
            <a:pPr marL="231775" marR="0" lvl="0" indent="-123825" algn="l" rtl="0">
              <a:lnSpc>
                <a:spcPct val="100000"/>
              </a:lnSpc>
              <a:spcBef>
                <a:spcPts val="300"/>
              </a:spcBef>
              <a:spcAft>
                <a:spcPts val="0"/>
              </a:spcAft>
              <a:buClr>
                <a:schemeClr val="accent1"/>
              </a:buClr>
              <a:buSzPts val="1100"/>
              <a:buFont typeface="Arial"/>
              <a:buChar char="●"/>
            </a:pPr>
            <a:r>
              <a:rPr lang="en" sz="1050" b="0" i="0" u="none" strike="noStrike" cap="none">
                <a:solidFill>
                  <a:schemeClr val="dk1"/>
                </a:solidFill>
                <a:latin typeface="Arial"/>
                <a:ea typeface="Arial"/>
                <a:cs typeface="Arial"/>
                <a:sym typeface="Arial"/>
              </a:rPr>
              <a:t>Family members may have outdated information about how to stay safe in an earthquake, such as the incorrect belief that standing in doorways or “the triangle of life” will keep one safe in an earthquake. Students will be able to share correct protective actions (Drop, Cover, and Hold On) with their family and community members.  </a:t>
            </a:r>
            <a:endParaRPr sz="1800" b="0" i="0" u="none" strike="noStrike" cap="none">
              <a:solidFill>
                <a:schemeClr val="dk1"/>
              </a:solidFill>
              <a:latin typeface="Arial"/>
              <a:ea typeface="Arial"/>
              <a:cs typeface="Arial"/>
              <a:sym typeface="Arial"/>
            </a:endParaRPr>
          </a:p>
          <a:p>
            <a:pPr marL="231775" marR="0" lvl="0" indent="-123825" algn="l" rtl="0">
              <a:lnSpc>
                <a:spcPct val="100000"/>
              </a:lnSpc>
              <a:spcBef>
                <a:spcPts val="300"/>
              </a:spcBef>
              <a:spcAft>
                <a:spcPts val="0"/>
              </a:spcAft>
              <a:buClr>
                <a:schemeClr val="accent1"/>
              </a:buClr>
              <a:buSzPts val="1100"/>
              <a:buFont typeface="Arial"/>
              <a:buChar char="●"/>
            </a:pPr>
            <a:r>
              <a:rPr lang="en" sz="1050" b="0" i="0" u="none" strike="noStrike" cap="none">
                <a:solidFill>
                  <a:schemeClr val="dk1"/>
                </a:solidFill>
                <a:latin typeface="Arial"/>
                <a:ea typeface="Arial"/>
                <a:cs typeface="Arial"/>
                <a:sym typeface="Arial"/>
              </a:rPr>
              <a:t>Students spend more time at home than at school. Therefore, educating families will help keep students and our community safe. Additionally, families are more likely to understand their family and community members’ needs. This communication can prompt families to ensure they’re prepared to protect all members of their families in case of an earthquake. </a:t>
            </a:r>
            <a:endParaRPr sz="1800" b="0" i="0" u="none" strike="noStrike" cap="none">
              <a:solidFill>
                <a:schemeClr val="dk1"/>
              </a:solidFill>
              <a:latin typeface="Arial"/>
              <a:ea typeface="Arial"/>
              <a:cs typeface="Arial"/>
              <a:sym typeface="Arial"/>
            </a:endParaRPr>
          </a:p>
          <a:p>
            <a:pPr marL="231775" marR="0" lvl="0" indent="-123825" algn="l" rtl="0">
              <a:lnSpc>
                <a:spcPct val="100000"/>
              </a:lnSpc>
              <a:spcBef>
                <a:spcPts val="300"/>
              </a:spcBef>
              <a:spcAft>
                <a:spcPts val="0"/>
              </a:spcAft>
              <a:buClr>
                <a:schemeClr val="accent1"/>
              </a:buClr>
              <a:buSzPts val="1100"/>
              <a:buFont typeface="Arial"/>
              <a:buChar char="●"/>
            </a:pPr>
            <a:r>
              <a:rPr lang="en" sz="1050" b="0" i="0" u="none" strike="noStrike" cap="none">
                <a:solidFill>
                  <a:schemeClr val="dk1"/>
                </a:solidFill>
                <a:latin typeface="Arial"/>
                <a:ea typeface="Arial"/>
                <a:cs typeface="Arial"/>
                <a:sym typeface="Arial"/>
              </a:rPr>
              <a:t>In places like Oregon and Washington where earthquakes are less frequent, people might be unaware of the risk of an earthquake. </a:t>
            </a:r>
            <a:endParaRPr sz="1350" b="0" i="0" u="none" strike="noStrike" cap="none">
              <a:solidFill>
                <a:schemeClr val="dk1"/>
              </a:solidFill>
              <a:latin typeface="Arial"/>
              <a:ea typeface="Arial"/>
              <a:cs typeface="Arial"/>
              <a:sym typeface="Arial"/>
            </a:endParaRPr>
          </a:p>
          <a:p>
            <a:pPr marL="231775" marR="0" lvl="0" indent="-123825" algn="l" rtl="0">
              <a:lnSpc>
                <a:spcPct val="100000"/>
              </a:lnSpc>
              <a:spcBef>
                <a:spcPts val="300"/>
              </a:spcBef>
              <a:spcAft>
                <a:spcPts val="300"/>
              </a:spcAft>
              <a:buClr>
                <a:schemeClr val="accent1"/>
              </a:buClr>
              <a:buSzPts val="1100"/>
              <a:buFont typeface="Arial"/>
              <a:buChar char="●"/>
            </a:pPr>
            <a:r>
              <a:rPr lang="en" sz="1050" b="0" i="0" u="none" strike="noStrike" cap="none">
                <a:solidFill>
                  <a:schemeClr val="dk1"/>
                </a:solidFill>
                <a:latin typeface="Arial"/>
                <a:ea typeface="Arial"/>
                <a:cs typeface="Arial"/>
                <a:sym typeface="Arial"/>
              </a:rPr>
              <a:t>The Family Engagement Letter has links for family members to learn more about earthquakes and protective actions. </a:t>
            </a:r>
            <a:endParaRPr sz="1350" b="0" i="0" u="none" strike="noStrike" cap="none">
              <a:solidFill>
                <a:schemeClr val="dk1"/>
              </a:solidFill>
              <a:latin typeface="Arial"/>
              <a:ea typeface="Arial"/>
              <a:cs typeface="Arial"/>
              <a:sym typeface="Arial"/>
            </a:endParaRPr>
          </a:p>
        </p:txBody>
      </p:sp>
      <p:sp>
        <p:nvSpPr>
          <p:cNvPr id="555" name="Google Shape;555;p45"/>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45</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559"/>
        <p:cNvGrpSpPr/>
        <p:nvPr/>
      </p:nvGrpSpPr>
      <p:grpSpPr>
        <a:xfrm>
          <a:off x="0" y="0"/>
          <a:ext cx="0" cy="0"/>
          <a:chOff x="0" y="0"/>
          <a:chExt cx="0" cy="0"/>
        </a:xfrm>
      </p:grpSpPr>
      <p:sp>
        <p:nvSpPr>
          <p:cNvPr id="560" name="Google Shape;560;p46"/>
          <p:cNvSpPr txBox="1">
            <a:spLocks noGrp="1"/>
          </p:cNvSpPr>
          <p:nvPr>
            <p:ph type="title"/>
          </p:nvPr>
        </p:nvSpPr>
        <p:spPr>
          <a:xfrm>
            <a:off x="311700" y="553100"/>
            <a:ext cx="4014640" cy="572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b="1">
                <a:solidFill>
                  <a:schemeClr val="dk1"/>
                </a:solidFill>
              </a:rPr>
              <a:t>Additional Resources</a:t>
            </a:r>
            <a:endParaRPr b="1">
              <a:solidFill>
                <a:schemeClr val="dk1"/>
              </a:solidFill>
            </a:endParaRPr>
          </a:p>
        </p:txBody>
      </p:sp>
      <p:sp>
        <p:nvSpPr>
          <p:cNvPr id="561" name="Google Shape;561;p46"/>
          <p:cNvSpPr txBox="1">
            <a:spLocks noGrp="1"/>
          </p:cNvSpPr>
          <p:nvPr>
            <p:ph type="body" idx="1"/>
          </p:nvPr>
        </p:nvSpPr>
        <p:spPr>
          <a:xfrm>
            <a:off x="311698" y="1190803"/>
            <a:ext cx="4260301" cy="3295808"/>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 u="sng">
                <a:solidFill>
                  <a:schemeClr val="hlink"/>
                </a:solidFill>
                <a:hlinkClick r:id="rId3"/>
              </a:rPr>
              <a:t>ShakeAlert Website </a:t>
            </a:r>
            <a:endParaRPr u="sng">
              <a:solidFill>
                <a:schemeClr val="hlink"/>
              </a:solidFill>
            </a:endParaRPr>
          </a:p>
          <a:p>
            <a:pPr marL="0" lvl="0" indent="0" algn="l" rtl="0">
              <a:lnSpc>
                <a:spcPct val="90000"/>
              </a:lnSpc>
              <a:spcBef>
                <a:spcPts val="0"/>
              </a:spcBef>
              <a:spcAft>
                <a:spcPts val="0"/>
              </a:spcAft>
              <a:buClr>
                <a:schemeClr val="dk1"/>
              </a:buClr>
              <a:buSzPts val="1100"/>
              <a:buFont typeface="Arial"/>
              <a:buNone/>
            </a:pPr>
            <a:endParaRPr u="sng">
              <a:solidFill>
                <a:schemeClr val="hlink"/>
              </a:solidFill>
            </a:endParaRPr>
          </a:p>
          <a:p>
            <a:pPr marL="0" lvl="0" indent="0" algn="l" rtl="0">
              <a:lnSpc>
                <a:spcPct val="90000"/>
              </a:lnSpc>
              <a:spcBef>
                <a:spcPts val="0"/>
              </a:spcBef>
              <a:spcAft>
                <a:spcPts val="0"/>
              </a:spcAft>
              <a:buClr>
                <a:schemeClr val="dk1"/>
              </a:buClr>
              <a:buSzPts val="1100"/>
              <a:buNone/>
            </a:pPr>
            <a:r>
              <a:rPr lang="en" u="sng">
                <a:solidFill>
                  <a:schemeClr val="hlink"/>
                </a:solidFill>
                <a:hlinkClick r:id="rId4"/>
              </a:rPr>
              <a:t>ShakeAlert Ready Schools</a:t>
            </a:r>
            <a:endParaRPr u="sng">
              <a:solidFill>
                <a:schemeClr val="hlink"/>
              </a:solidFill>
            </a:endParaRPr>
          </a:p>
          <a:p>
            <a:pPr marL="0" lvl="0" indent="0" algn="l" rtl="0">
              <a:lnSpc>
                <a:spcPct val="90000"/>
              </a:lnSpc>
              <a:spcBef>
                <a:spcPts val="0"/>
              </a:spcBef>
              <a:spcAft>
                <a:spcPts val="0"/>
              </a:spcAft>
              <a:buClr>
                <a:schemeClr val="dk1"/>
              </a:buClr>
              <a:buSzPts val="1100"/>
              <a:buNone/>
            </a:pPr>
            <a:endParaRPr u="sng">
              <a:solidFill>
                <a:schemeClr val="hlink"/>
              </a:solidFill>
            </a:endParaRPr>
          </a:p>
          <a:p>
            <a:pPr marL="0" lvl="0" indent="0" algn="l" rtl="0">
              <a:lnSpc>
                <a:spcPct val="90000"/>
              </a:lnSpc>
              <a:spcBef>
                <a:spcPts val="0"/>
              </a:spcBef>
              <a:spcAft>
                <a:spcPts val="0"/>
              </a:spcAft>
              <a:buClr>
                <a:schemeClr val="dk1"/>
              </a:buClr>
              <a:buSzPts val="1100"/>
              <a:buNone/>
            </a:pPr>
            <a:r>
              <a:rPr lang="en" u="sng">
                <a:solidFill>
                  <a:schemeClr val="hlink"/>
                </a:solidFill>
                <a:hlinkClick r:id="rId3"/>
              </a:rPr>
              <a:t>ShakeAlert Messaging Toolkit</a:t>
            </a:r>
            <a:r>
              <a:rPr lang="en" u="sng">
                <a:solidFill>
                  <a:schemeClr val="hlink"/>
                </a:solidFill>
              </a:rPr>
              <a:t>  (Videos, Graphics, Factsheets)</a:t>
            </a:r>
            <a:endParaRPr/>
          </a:p>
          <a:p>
            <a:pPr marL="0" lvl="0" indent="0" algn="l" rtl="0">
              <a:lnSpc>
                <a:spcPct val="90000"/>
              </a:lnSpc>
              <a:spcBef>
                <a:spcPts val="0"/>
              </a:spcBef>
              <a:spcAft>
                <a:spcPts val="0"/>
              </a:spcAft>
              <a:buClr>
                <a:schemeClr val="dk1"/>
              </a:buClr>
              <a:buSzPts val="1100"/>
              <a:buNone/>
            </a:pPr>
            <a:endParaRPr u="sng">
              <a:solidFill>
                <a:schemeClr val="hlink"/>
              </a:solidFill>
            </a:endParaRPr>
          </a:p>
          <a:p>
            <a:pPr marL="0" lvl="0" indent="0" algn="l" rtl="0">
              <a:lnSpc>
                <a:spcPct val="90000"/>
              </a:lnSpc>
              <a:spcBef>
                <a:spcPts val="0"/>
              </a:spcBef>
              <a:spcAft>
                <a:spcPts val="0"/>
              </a:spcAft>
              <a:buClr>
                <a:schemeClr val="dk1"/>
              </a:buClr>
              <a:buSzPts val="1100"/>
              <a:buNone/>
            </a:pPr>
            <a:r>
              <a:rPr lang="en" u="sng">
                <a:solidFill>
                  <a:schemeClr val="hlink"/>
                </a:solidFill>
                <a:hlinkClick r:id="rId5"/>
              </a:rPr>
              <a:t>The Hero in You Foundation  (PK-5 Educational Resources in Multiple Languages)</a:t>
            </a:r>
            <a:endParaRPr u="sng">
              <a:solidFill>
                <a:schemeClr val="hlink"/>
              </a:solidFill>
            </a:endParaRPr>
          </a:p>
          <a:p>
            <a:pPr marL="0" lvl="0" indent="0" algn="l" rtl="0">
              <a:lnSpc>
                <a:spcPct val="90000"/>
              </a:lnSpc>
              <a:spcBef>
                <a:spcPts val="0"/>
              </a:spcBef>
              <a:spcAft>
                <a:spcPts val="0"/>
              </a:spcAft>
              <a:buSzPts val="1400"/>
              <a:buNone/>
            </a:pPr>
            <a:endParaRPr/>
          </a:p>
          <a:p>
            <a:pPr marL="0" lvl="0" indent="0" algn="l" rtl="0">
              <a:lnSpc>
                <a:spcPct val="90000"/>
              </a:lnSpc>
              <a:spcBef>
                <a:spcPts val="0"/>
              </a:spcBef>
              <a:spcAft>
                <a:spcPts val="0"/>
              </a:spcAft>
              <a:buSzPts val="1400"/>
              <a:buNone/>
            </a:pPr>
            <a:r>
              <a:rPr lang="en" u="sng">
                <a:solidFill>
                  <a:schemeClr val="hlink"/>
                </a:solidFill>
                <a:hlinkClick r:id="rId6"/>
              </a:rPr>
              <a:t>Great ShakeOut Educational Resources</a:t>
            </a:r>
            <a:endParaRPr/>
          </a:p>
          <a:p>
            <a:pPr marL="0" lvl="0" indent="0" algn="l" rtl="0">
              <a:lnSpc>
                <a:spcPct val="90000"/>
              </a:lnSpc>
              <a:spcBef>
                <a:spcPts val="0"/>
              </a:spcBef>
              <a:spcAft>
                <a:spcPts val="0"/>
              </a:spcAft>
              <a:buSzPts val="1400"/>
              <a:buNone/>
            </a:pPr>
            <a:endParaRPr/>
          </a:p>
          <a:p>
            <a:pPr marL="0" lvl="0" indent="0" algn="l" rtl="0">
              <a:lnSpc>
                <a:spcPct val="90000"/>
              </a:lnSpc>
              <a:spcBef>
                <a:spcPts val="0"/>
              </a:spcBef>
              <a:spcAft>
                <a:spcPts val="0"/>
              </a:spcAft>
              <a:buSzPts val="1400"/>
              <a:buNone/>
            </a:pPr>
            <a:r>
              <a:rPr lang="en" u="sng">
                <a:solidFill>
                  <a:schemeClr val="hlink"/>
                </a:solidFill>
                <a:hlinkClick r:id="rId7"/>
              </a:rPr>
              <a:t>Earthquake Country Alliance</a:t>
            </a:r>
            <a:endParaRPr/>
          </a:p>
          <a:p>
            <a:pPr marL="0" lvl="0" indent="0" algn="l" rtl="0">
              <a:lnSpc>
                <a:spcPct val="90000"/>
              </a:lnSpc>
              <a:spcBef>
                <a:spcPts val="0"/>
              </a:spcBef>
              <a:spcAft>
                <a:spcPts val="0"/>
              </a:spcAft>
              <a:buSzPts val="1400"/>
              <a:buNone/>
            </a:pPr>
            <a:r>
              <a:rPr lang="en" u="sng">
                <a:solidFill>
                  <a:schemeClr val="hlink"/>
                </a:solidFill>
                <a:hlinkClick r:id="rId7"/>
              </a:rPr>
              <a:t>(Earthquake Resources in Multiple Languages</a:t>
            </a:r>
            <a:r>
              <a:rPr lang="en" u="sng">
                <a:solidFill>
                  <a:schemeClr val="hlink"/>
                </a:solidFill>
              </a:rPr>
              <a:t>)</a:t>
            </a:r>
            <a:endParaRPr/>
          </a:p>
          <a:p>
            <a:pPr marL="139700" lvl="0" indent="0" algn="l" rtl="0">
              <a:lnSpc>
                <a:spcPct val="90000"/>
              </a:lnSpc>
              <a:spcBef>
                <a:spcPts val="0"/>
              </a:spcBef>
              <a:spcAft>
                <a:spcPts val="0"/>
              </a:spcAft>
              <a:buSzPts val="1400"/>
              <a:buNone/>
            </a:pPr>
            <a:br>
              <a:rPr lang="en" u="sng">
                <a:solidFill>
                  <a:schemeClr val="hlink"/>
                </a:solidFill>
                <a:hlinkClick r:id="rId8"/>
              </a:rPr>
            </a:br>
            <a:br>
              <a:rPr lang="en" u="sng">
                <a:solidFill>
                  <a:schemeClr val="hlink"/>
                </a:solidFill>
                <a:hlinkClick r:id="rId9"/>
              </a:rPr>
            </a:br>
            <a:endParaRPr/>
          </a:p>
          <a:p>
            <a:pPr marL="0" lvl="0" indent="0" algn="l" rtl="0">
              <a:lnSpc>
                <a:spcPct val="90000"/>
              </a:lnSpc>
              <a:spcBef>
                <a:spcPts val="0"/>
              </a:spcBef>
              <a:spcAft>
                <a:spcPts val="0"/>
              </a:spcAft>
              <a:buSzPts val="1400"/>
              <a:buNone/>
            </a:pPr>
            <a:endParaRPr/>
          </a:p>
        </p:txBody>
      </p:sp>
      <p:sp>
        <p:nvSpPr>
          <p:cNvPr id="562" name="Google Shape;562;p46"/>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46</a:t>
            </a:fld>
            <a:endParaRPr sz="900" b="0" i="0" u="none" strike="noStrike" cap="none">
              <a:solidFill>
                <a:schemeClr val="dk1"/>
              </a:solidFill>
              <a:latin typeface="Arial"/>
              <a:ea typeface="Arial"/>
              <a:cs typeface="Arial"/>
              <a:sym typeface="Arial"/>
            </a:endParaRPr>
          </a:p>
        </p:txBody>
      </p:sp>
      <p:sp>
        <p:nvSpPr>
          <p:cNvPr id="563" name="Google Shape;563;p46"/>
          <p:cNvSpPr txBox="1"/>
          <p:nvPr/>
        </p:nvSpPr>
        <p:spPr>
          <a:xfrm>
            <a:off x="4954137" y="1392072"/>
            <a:ext cx="3878163" cy="296822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accent1"/>
              </a:buClr>
              <a:buSzPts val="1400"/>
              <a:buFont typeface="Arial"/>
              <a:buNone/>
            </a:pPr>
            <a:endParaRPr sz="1400" b="0" i="0" u="sng" strike="noStrike" cap="none">
              <a:solidFill>
                <a:srgbClr val="0D27C0"/>
              </a:solidFill>
              <a:latin typeface="Arial"/>
              <a:ea typeface="Arial"/>
              <a:cs typeface="Arial"/>
              <a:sym typeface="Arial"/>
              <a:hlinkClick r:id="rId9">
                <a:extLst>
                  <a:ext uri="{A12FA001-AC4F-418D-AE19-62706E023703}">
                    <ahyp:hlinkClr xmlns:ahyp="http://schemas.microsoft.com/office/drawing/2018/hyperlinkcolor" val="tx"/>
                  </a:ext>
                </a:extLst>
              </a:hlinkClick>
            </a:endParaRPr>
          </a:p>
          <a:p>
            <a:pPr marL="0" marR="0" lvl="0" indent="0" algn="l" rtl="0">
              <a:lnSpc>
                <a:spcPct val="90000"/>
              </a:lnSpc>
              <a:spcBef>
                <a:spcPts val="0"/>
              </a:spcBef>
              <a:spcAft>
                <a:spcPts val="0"/>
              </a:spcAft>
              <a:buClr>
                <a:schemeClr val="accent1"/>
              </a:buClr>
              <a:buSzPts val="1400"/>
              <a:buFont typeface="Arial"/>
              <a:buNone/>
            </a:pPr>
            <a:r>
              <a:rPr lang="en" sz="1400" b="0" i="0" u="sng" strike="noStrike" cap="none">
                <a:solidFill>
                  <a:srgbClr val="0D27C0"/>
                </a:solidFill>
                <a:latin typeface="Arial"/>
                <a:ea typeface="Arial"/>
                <a:cs typeface="Arial"/>
                <a:sym typeface="Arial"/>
                <a:hlinkClick r:id="rId9">
                  <a:extLst>
                    <a:ext uri="{A12FA001-AC4F-418D-AE19-62706E023703}">
                      <ahyp:hlinkClr xmlns:ahyp="http://schemas.microsoft.com/office/drawing/2018/hyperlinkcolor" val="tx"/>
                    </a:ext>
                  </a:extLst>
                </a:hlinkClick>
              </a:rPr>
              <a:t>California Governor's Office of Emergency Services</a:t>
            </a:r>
            <a:endParaRPr/>
          </a:p>
          <a:p>
            <a:pPr marL="139700" marR="0" lvl="0" indent="0" algn="l" rtl="0">
              <a:lnSpc>
                <a:spcPct val="90000"/>
              </a:lnSpc>
              <a:spcBef>
                <a:spcPts val="0"/>
              </a:spcBef>
              <a:spcAft>
                <a:spcPts val="0"/>
              </a:spcAft>
              <a:buClr>
                <a:schemeClr val="accent1"/>
              </a:buClr>
              <a:buSzPts val="1400"/>
              <a:buFont typeface="Arial"/>
              <a:buNone/>
            </a:pPr>
            <a:endParaRPr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endParaRPr>
          </a:p>
          <a:p>
            <a:pPr marL="0" marR="0" lvl="0" indent="0" algn="l" rtl="0">
              <a:lnSpc>
                <a:spcPct val="90000"/>
              </a:lnSpc>
              <a:spcBef>
                <a:spcPts val="0"/>
              </a:spcBef>
              <a:spcAft>
                <a:spcPts val="0"/>
              </a:spcAft>
              <a:buClr>
                <a:schemeClr val="accent1"/>
              </a:buClr>
              <a:buSzPts val="1400"/>
              <a:buFont typeface="Arial"/>
              <a:buNone/>
            </a:pPr>
            <a:r>
              <a:rPr lang="en"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rPr>
              <a:t>Oregon Department of Emergency Management</a:t>
            </a:r>
            <a:endParaRPr/>
          </a:p>
          <a:p>
            <a:pPr marL="0" marR="0" lvl="0" indent="0" algn="l" rtl="0">
              <a:lnSpc>
                <a:spcPct val="90000"/>
              </a:lnSpc>
              <a:spcBef>
                <a:spcPts val="0"/>
              </a:spcBef>
              <a:spcAft>
                <a:spcPts val="0"/>
              </a:spcAft>
              <a:buClr>
                <a:schemeClr val="accent1"/>
              </a:buClr>
              <a:buSzPts val="1400"/>
              <a:buFont typeface="Arial"/>
              <a:buNone/>
            </a:pPr>
            <a:endParaRPr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endParaRPr>
          </a:p>
          <a:p>
            <a:pPr marL="0" marR="0" lvl="0" indent="0" algn="l" rtl="0">
              <a:lnSpc>
                <a:spcPct val="90000"/>
              </a:lnSpc>
              <a:spcBef>
                <a:spcPts val="0"/>
              </a:spcBef>
              <a:spcAft>
                <a:spcPts val="0"/>
              </a:spcAft>
              <a:buClr>
                <a:schemeClr val="accent1"/>
              </a:buClr>
              <a:buSzPts val="1400"/>
              <a:buFont typeface="Arial"/>
              <a:buNone/>
            </a:pPr>
            <a:r>
              <a:rPr lang="en" sz="1400" b="0" i="0" u="sng" strike="noStrike" cap="none">
                <a:solidFill>
                  <a:schemeClr val="dk1"/>
                </a:solidFill>
                <a:latin typeface="Arial"/>
                <a:ea typeface="Arial"/>
                <a:cs typeface="Arial"/>
                <a:sym typeface="Arial"/>
                <a:hlinkClick r:id="rId10">
                  <a:extLst>
                    <a:ext uri="{A12FA001-AC4F-418D-AE19-62706E023703}">
                      <ahyp:hlinkClr xmlns:ahyp="http://schemas.microsoft.com/office/drawing/2018/hyperlinkcolor" val="tx"/>
                    </a:ext>
                  </a:extLst>
                </a:hlinkClick>
              </a:rPr>
              <a:t>Washington Emergency Management Division</a:t>
            </a:r>
            <a:endParaRPr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endParaRPr>
          </a:p>
          <a:p>
            <a:pPr marL="139700" marR="0" lvl="0" indent="0" algn="l" rtl="0">
              <a:lnSpc>
                <a:spcPct val="90000"/>
              </a:lnSpc>
              <a:spcBef>
                <a:spcPts val="0"/>
              </a:spcBef>
              <a:spcAft>
                <a:spcPts val="0"/>
              </a:spcAft>
              <a:buClr>
                <a:schemeClr val="accent1"/>
              </a:buClr>
              <a:buSzPts val="1400"/>
              <a:buFont typeface="Arial"/>
              <a:buNone/>
            </a:pPr>
            <a:br>
              <a:rPr lang="en"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rPr>
            </a:br>
            <a:br>
              <a:rPr lang="en" sz="1400" b="0" i="0" u="sng" strike="noStrike" cap="none">
                <a:solidFill>
                  <a:schemeClr val="dk1"/>
                </a:solidFill>
                <a:latin typeface="Arial"/>
                <a:ea typeface="Arial"/>
                <a:cs typeface="Arial"/>
                <a:sym typeface="Arial"/>
                <a:hlinkClick r:id="rId9">
                  <a:extLst>
                    <a:ext uri="{A12FA001-AC4F-418D-AE19-62706E023703}">
                      <ahyp:hlinkClr xmlns:ahyp="http://schemas.microsoft.com/office/drawing/2018/hyperlinkcolor" val="tx"/>
                    </a:ext>
                  </a:extLst>
                </a:hlinkClick>
              </a:rPr>
            </a:br>
            <a:endParaRPr sz="1400" b="0"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1400"/>
              <a:buFont typeface="Arial"/>
              <a:buNone/>
            </a:pPr>
            <a:endParaRPr sz="1400" b="0" i="0" u="none" strike="noStrike" cap="none">
              <a:solidFill>
                <a:schemeClr val="dk1"/>
              </a:solidFill>
              <a:latin typeface="Arial"/>
              <a:ea typeface="Arial"/>
              <a:cs typeface="Arial"/>
              <a:sym typeface="Arial"/>
            </a:endParaRPr>
          </a:p>
        </p:txBody>
      </p:sp>
      <p:sp>
        <p:nvSpPr>
          <p:cNvPr id="564" name="Google Shape;564;p46"/>
          <p:cNvSpPr txBox="1"/>
          <p:nvPr/>
        </p:nvSpPr>
        <p:spPr>
          <a:xfrm>
            <a:off x="4954137" y="696883"/>
            <a:ext cx="3632501" cy="572700"/>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dk1"/>
              </a:buClr>
              <a:buSzPts val="1400"/>
              <a:buFont typeface="Arial"/>
              <a:buNone/>
            </a:pPr>
            <a:r>
              <a:rPr lang="en" sz="2100" b="1" i="0" u="none" strike="noStrike" cap="none">
                <a:solidFill>
                  <a:schemeClr val="dk1"/>
                </a:solidFill>
                <a:latin typeface="Arial"/>
                <a:ea typeface="Arial"/>
                <a:cs typeface="Arial"/>
                <a:sym typeface="Arial"/>
              </a:rPr>
              <a:t>State Emergency Management Departments</a:t>
            </a:r>
            <a:endParaRPr sz="2100" b="1" i="0" u="none" strike="noStrike" cap="none">
              <a:solidFill>
                <a:schemeClr val="dk1"/>
              </a:solidFill>
              <a:latin typeface="Arial"/>
              <a:ea typeface="Arial"/>
              <a:cs typeface="Arial"/>
              <a:sym typeface="Arial"/>
            </a:endParaRPr>
          </a:p>
        </p:txBody>
      </p:sp>
      <p:cxnSp>
        <p:nvCxnSpPr>
          <p:cNvPr id="565" name="Google Shape;565;p46"/>
          <p:cNvCxnSpPr/>
          <p:nvPr/>
        </p:nvCxnSpPr>
        <p:spPr>
          <a:xfrm>
            <a:off x="4720359" y="656889"/>
            <a:ext cx="0" cy="3829722"/>
          </a:xfrm>
          <a:prstGeom prst="straightConnector1">
            <a:avLst/>
          </a:prstGeom>
          <a:noFill/>
          <a:ln w="19050" cap="flat" cmpd="sng">
            <a:solidFill>
              <a:schemeClr val="accent1"/>
            </a:solidFill>
            <a:prstDash val="solid"/>
            <a:miter lim="8000"/>
            <a:headEnd type="none" w="sm" len="sm"/>
            <a:tailEnd type="none" w="sm" len="sm"/>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20"/>
        <p:cNvGrpSpPr/>
        <p:nvPr/>
      </p:nvGrpSpPr>
      <p:grpSpPr>
        <a:xfrm>
          <a:off x="0" y="0"/>
          <a:ext cx="0" cy="0"/>
          <a:chOff x="0" y="0"/>
          <a:chExt cx="0" cy="0"/>
        </a:xfrm>
      </p:grpSpPr>
      <p:sp>
        <p:nvSpPr>
          <p:cNvPr id="121" name="Google Shape;121;p5"/>
          <p:cNvSpPr txBox="1">
            <a:spLocks noGrp="1"/>
          </p:cNvSpPr>
          <p:nvPr>
            <p:ph type="title"/>
          </p:nvPr>
        </p:nvSpPr>
        <p:spPr>
          <a:xfrm>
            <a:off x="159300" y="598600"/>
            <a:ext cx="8775300" cy="413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dirty="0">
                <a:solidFill>
                  <a:schemeClr val="dk1"/>
                </a:solidFill>
              </a:rPr>
              <a:t>Teaching Steps - Page 2</a:t>
            </a:r>
            <a:endParaRPr sz="1800" b="1" dirty="0">
              <a:solidFill>
                <a:schemeClr val="dk1"/>
              </a:solidFill>
            </a:endParaRPr>
          </a:p>
        </p:txBody>
      </p:sp>
      <p:sp>
        <p:nvSpPr>
          <p:cNvPr id="122" name="Google Shape;122;p5"/>
          <p:cNvSpPr txBox="1">
            <a:spLocks noGrp="1"/>
          </p:cNvSpPr>
          <p:nvPr>
            <p:ph type="body" idx="1"/>
          </p:nvPr>
        </p:nvSpPr>
        <p:spPr>
          <a:xfrm>
            <a:off x="159300" y="1014760"/>
            <a:ext cx="8775300" cy="3552491"/>
          </a:xfrm>
          <a:prstGeom prst="rect">
            <a:avLst/>
          </a:prstGeom>
          <a:noFill/>
          <a:ln>
            <a:noFill/>
          </a:ln>
        </p:spPr>
        <p:txBody>
          <a:bodyPr spcFirstLastPara="1" wrap="square" lIns="91425" tIns="91425" rIns="91425" bIns="91425" anchor="t" anchorCtr="0">
            <a:noAutofit/>
          </a:bodyPr>
          <a:lstStyle/>
          <a:p>
            <a:pPr marL="457200" lvl="0" indent="-304800" algn="l" rtl="0">
              <a:lnSpc>
                <a:spcPct val="90000"/>
              </a:lnSpc>
              <a:spcBef>
                <a:spcPts val="0"/>
              </a:spcBef>
              <a:spcAft>
                <a:spcPts val="0"/>
              </a:spcAft>
              <a:buSzPts val="1200"/>
              <a:buFont typeface="Arial"/>
              <a:buAutoNum type="arabicPeriod" startAt="4"/>
            </a:pPr>
            <a:r>
              <a:rPr lang="en" sz="1200" u="sng" dirty="0"/>
              <a:t>SLIDE 15</a:t>
            </a:r>
            <a:r>
              <a:rPr lang="en" sz="1200" dirty="0"/>
              <a:t>: Ask </a:t>
            </a:r>
            <a:r>
              <a:rPr lang="en" sz="1200" dirty="0">
                <a:solidFill>
                  <a:schemeClr val="dk1"/>
                </a:solidFill>
              </a:rPr>
              <a:t>students what they have seen or heard about earthquakes. It’s likely that many of them have not experienced an earthquake. They may have heard from family members about shaking, objects breaking, or even possibly injuries. It’s possible they’ve seen or heard about earthquakes through the media. Validate students’ experiences, and scan for students that may need some extra support. Tell students that we’ll learn more about what an earthquake is in this lesson. Consider recording students’ questions so that you can return to them at them end of the lesson to see which have been addressed through the lesson, and try to answer the others. </a:t>
            </a:r>
            <a:endParaRPr dirty="0"/>
          </a:p>
          <a:p>
            <a:pPr marL="457200" lvl="0" indent="-228600" algn="l" rtl="0">
              <a:lnSpc>
                <a:spcPct val="90000"/>
              </a:lnSpc>
              <a:spcBef>
                <a:spcPts val="0"/>
              </a:spcBef>
              <a:spcAft>
                <a:spcPts val="0"/>
              </a:spcAft>
              <a:buSzPts val="1200"/>
              <a:buFont typeface="Arial"/>
              <a:buNone/>
            </a:pPr>
            <a:endParaRPr sz="1200" dirty="0">
              <a:solidFill>
                <a:schemeClr val="dk1"/>
              </a:solidFill>
            </a:endParaRPr>
          </a:p>
          <a:p>
            <a:pPr marL="457200" lvl="0" indent="-304800" algn="l" rtl="0">
              <a:lnSpc>
                <a:spcPct val="90000"/>
              </a:lnSpc>
              <a:spcBef>
                <a:spcPts val="0"/>
              </a:spcBef>
              <a:spcAft>
                <a:spcPts val="0"/>
              </a:spcAft>
              <a:buSzPts val="1200"/>
              <a:buFont typeface="Arial"/>
              <a:buAutoNum type="arabicPeriod" startAt="4"/>
            </a:pPr>
            <a:r>
              <a:rPr lang="en" sz="1200" u="sng" dirty="0">
                <a:solidFill>
                  <a:schemeClr val="dk1"/>
                </a:solidFill>
              </a:rPr>
              <a:t>SLIDE 16</a:t>
            </a:r>
            <a:r>
              <a:rPr lang="en" sz="1200" dirty="0">
                <a:solidFill>
                  <a:schemeClr val="dk1"/>
                </a:solidFill>
              </a:rPr>
              <a:t>: </a:t>
            </a:r>
            <a:r>
              <a:rPr lang="en" sz="1200" dirty="0"/>
              <a:t>Tell students that the surface of the Earth that we stand on may seem like it is so solid it could never be moved. But actually, the surface of the Earth is broken into many pieces that move around. Most of the time, we don’t feel the movement, but sometimes we do. As the pieces of the Earth move, they can become stuck because of friction. When the pieces break free, an earthquake happens, causing ground shaking! This is natural, and it happens all the time. </a:t>
            </a:r>
            <a:endParaRPr sz="1200" dirty="0"/>
          </a:p>
          <a:p>
            <a:pPr marL="457200" lvl="0" indent="0" algn="l" rtl="0">
              <a:lnSpc>
                <a:spcPct val="90000"/>
              </a:lnSpc>
              <a:spcBef>
                <a:spcPts val="0"/>
              </a:spcBef>
              <a:spcAft>
                <a:spcPts val="0"/>
              </a:spcAft>
              <a:buNone/>
            </a:pPr>
            <a:endParaRPr sz="1200" dirty="0"/>
          </a:p>
          <a:p>
            <a:pPr marL="457200" lvl="0" indent="-304800" algn="l" rtl="0">
              <a:lnSpc>
                <a:spcPct val="90000"/>
              </a:lnSpc>
              <a:spcBef>
                <a:spcPts val="0"/>
              </a:spcBef>
              <a:spcAft>
                <a:spcPts val="0"/>
              </a:spcAft>
              <a:buSzPts val="1200"/>
              <a:buFont typeface="Arial"/>
              <a:buAutoNum type="arabicPeriod" startAt="4"/>
            </a:pPr>
            <a:r>
              <a:rPr lang="en" sz="1200" u="sng" dirty="0"/>
              <a:t>SLIDE 17</a:t>
            </a:r>
            <a:r>
              <a:rPr lang="en" sz="1200" dirty="0"/>
              <a:t>: </a:t>
            </a:r>
            <a:r>
              <a:rPr lang="en" sz="1200" dirty="0">
                <a:solidFill>
                  <a:schemeClr val="dk1"/>
                </a:solidFill>
              </a:rPr>
              <a:t>Review and model correct protective actions - Drop, Cover, and Hold On. Make sure students know they should drop to their knees (not their bottoms), have one hand over their necks, and try to get away from glass or any other objects that could fall on them. If they’re able to get under a table or desk while staying on their knees, they should.  Once there, they should hold on to the leg of the table.</a:t>
            </a:r>
            <a:endParaRPr dirty="0"/>
          </a:p>
          <a:p>
            <a:pPr marL="457200" lvl="0" indent="-228600" algn="l" rtl="0">
              <a:lnSpc>
                <a:spcPct val="90000"/>
              </a:lnSpc>
              <a:spcBef>
                <a:spcPts val="0"/>
              </a:spcBef>
              <a:spcAft>
                <a:spcPts val="0"/>
              </a:spcAft>
              <a:buSzPts val="1200"/>
              <a:buFont typeface="Arial"/>
              <a:buNone/>
            </a:pPr>
            <a:endParaRPr sz="1200" dirty="0">
              <a:solidFill>
                <a:schemeClr val="dk1"/>
              </a:solidFill>
            </a:endParaRPr>
          </a:p>
          <a:p>
            <a:pPr marL="457200" lvl="0" indent="-228600" algn="l" rtl="0">
              <a:lnSpc>
                <a:spcPct val="90000"/>
              </a:lnSpc>
              <a:spcBef>
                <a:spcPts val="0"/>
              </a:spcBef>
              <a:spcAft>
                <a:spcPts val="0"/>
              </a:spcAft>
              <a:buSzPts val="1200"/>
              <a:buFont typeface="Arial"/>
              <a:buNone/>
            </a:pPr>
            <a:endParaRPr sz="1150" dirty="0">
              <a:solidFill>
                <a:schemeClr val="dk1"/>
              </a:solidFill>
            </a:endParaRPr>
          </a:p>
        </p:txBody>
      </p:sp>
      <p:sp>
        <p:nvSpPr>
          <p:cNvPr id="123" name="Google Shape;123;p5"/>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5</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27"/>
        <p:cNvGrpSpPr/>
        <p:nvPr/>
      </p:nvGrpSpPr>
      <p:grpSpPr>
        <a:xfrm>
          <a:off x="0" y="0"/>
          <a:ext cx="0" cy="0"/>
          <a:chOff x="0" y="0"/>
          <a:chExt cx="0" cy="0"/>
        </a:xfrm>
      </p:grpSpPr>
      <p:sp>
        <p:nvSpPr>
          <p:cNvPr id="128" name="Google Shape;128;p6"/>
          <p:cNvSpPr txBox="1">
            <a:spLocks noGrp="1"/>
          </p:cNvSpPr>
          <p:nvPr>
            <p:ph type="title"/>
          </p:nvPr>
        </p:nvSpPr>
        <p:spPr>
          <a:xfrm>
            <a:off x="159300" y="598600"/>
            <a:ext cx="8775300" cy="413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a:solidFill>
                  <a:schemeClr val="dk1"/>
                </a:solidFill>
              </a:rPr>
              <a:t>Teaching Steps – Page 3</a:t>
            </a:r>
            <a:endParaRPr sz="1800" b="1">
              <a:solidFill>
                <a:schemeClr val="dk1"/>
              </a:solidFill>
            </a:endParaRPr>
          </a:p>
        </p:txBody>
      </p:sp>
      <p:sp>
        <p:nvSpPr>
          <p:cNvPr id="129" name="Google Shape;129;p6"/>
          <p:cNvSpPr txBox="1">
            <a:spLocks noGrp="1"/>
          </p:cNvSpPr>
          <p:nvPr>
            <p:ph type="body" idx="1"/>
          </p:nvPr>
        </p:nvSpPr>
        <p:spPr>
          <a:xfrm>
            <a:off x="168593" y="1018478"/>
            <a:ext cx="8775300" cy="3395910"/>
          </a:xfrm>
          <a:prstGeom prst="rect">
            <a:avLst/>
          </a:prstGeom>
          <a:noFill/>
          <a:ln>
            <a:noFill/>
          </a:ln>
        </p:spPr>
        <p:txBody>
          <a:bodyPr spcFirstLastPara="1" wrap="square" lIns="91425" tIns="91425" rIns="91425" bIns="91425" anchor="t" anchorCtr="0">
            <a:noAutofit/>
          </a:bodyPr>
          <a:lstStyle/>
          <a:p>
            <a:pPr marL="457200" lvl="0" indent="-304800" algn="l" rtl="0">
              <a:lnSpc>
                <a:spcPct val="90000"/>
              </a:lnSpc>
              <a:spcBef>
                <a:spcPts val="0"/>
              </a:spcBef>
              <a:spcAft>
                <a:spcPts val="0"/>
              </a:spcAft>
              <a:buSzPts val="1200"/>
              <a:buFont typeface="Arial"/>
              <a:buAutoNum type="arabicPeriod" startAt="7"/>
            </a:pPr>
            <a:r>
              <a:rPr lang="en" sz="1200" u="sng" dirty="0">
                <a:solidFill>
                  <a:schemeClr val="dk1"/>
                </a:solidFill>
              </a:rPr>
              <a:t>SLIDE 18</a:t>
            </a:r>
            <a:r>
              <a:rPr lang="en" sz="1200" dirty="0">
                <a:solidFill>
                  <a:schemeClr val="dk1"/>
                </a:solidFill>
              </a:rPr>
              <a:t>: </a:t>
            </a:r>
            <a:r>
              <a:rPr lang="en" sz="1200" dirty="0"/>
              <a:t>Tell </a:t>
            </a:r>
            <a:r>
              <a:rPr lang="en" sz="1200" dirty="0">
                <a:solidFill>
                  <a:schemeClr val="dk1"/>
                </a:solidFill>
              </a:rPr>
              <a:t>students that Drop, Cover, and Hold On looks differently for different bodies. Review modified protective actions for people who use wheelchairs or other assistive devices. While you may not have students who use wheelchairs, etc. in your class, it is likely that there are members of your community </a:t>
            </a:r>
            <a:r>
              <a:rPr lang="en" sz="1200" dirty="0"/>
              <a:t>who do. Ask students to help their family members or friends who use a wheelchair by sharing that “Lock, Cover, and Hold On” is how they can protect themselves during an earthquake. Have students repeat the phrase, “Lock, Cover, and Hold On” after you’ve said it. </a:t>
            </a:r>
            <a:endParaRPr dirty="0"/>
          </a:p>
          <a:p>
            <a:pPr marL="457200" lvl="0" indent="-304800" algn="l" rtl="0">
              <a:lnSpc>
                <a:spcPct val="90000"/>
              </a:lnSpc>
              <a:spcBef>
                <a:spcPts val="0"/>
              </a:spcBef>
              <a:spcAft>
                <a:spcPts val="0"/>
              </a:spcAft>
              <a:buSzPts val="1200"/>
              <a:buFont typeface="Arial"/>
              <a:buAutoNum type="arabicPeriod" startAt="7"/>
            </a:pPr>
            <a:r>
              <a:rPr lang="en" sz="1200" u="sng" dirty="0"/>
              <a:t>SLIDE 19</a:t>
            </a:r>
            <a:r>
              <a:rPr lang="en" sz="1200" dirty="0"/>
              <a:t>: Review modified protective actions for people who use a cane or walker. While you may not have students who use a cane or walker in your class, it is likely that there are members of your community who do. Ask students to help their family members or friends who use a cane or walker by sharing the correct protective actions. Have students repeat the phrase, “Drop, Cover, and Hold On” and then “Lock, Cover, and Hold On” after you’ve said it.  </a:t>
            </a:r>
            <a:endParaRPr dirty="0"/>
          </a:p>
          <a:p>
            <a:pPr marL="457200" lvl="0" indent="-228600" algn="l" rtl="0">
              <a:lnSpc>
                <a:spcPct val="90000"/>
              </a:lnSpc>
              <a:spcBef>
                <a:spcPts val="0"/>
              </a:spcBef>
              <a:spcAft>
                <a:spcPts val="0"/>
              </a:spcAft>
              <a:buSzPts val="1200"/>
              <a:buFont typeface="Arial"/>
              <a:buNone/>
            </a:pPr>
            <a:endParaRPr sz="1200" dirty="0"/>
          </a:p>
          <a:p>
            <a:pPr marL="457200" lvl="0" indent="-304800" algn="l" rtl="0">
              <a:lnSpc>
                <a:spcPct val="90000"/>
              </a:lnSpc>
              <a:spcBef>
                <a:spcPts val="0"/>
              </a:spcBef>
              <a:spcAft>
                <a:spcPts val="0"/>
              </a:spcAft>
              <a:buSzPts val="1200"/>
              <a:buFont typeface="Arial"/>
              <a:buAutoNum type="arabicPeriod" startAt="7"/>
            </a:pPr>
            <a:r>
              <a:rPr lang="en" sz="1200" u="sng" dirty="0"/>
              <a:t>SLIDE 20</a:t>
            </a:r>
            <a:r>
              <a:rPr lang="en" sz="1200" dirty="0"/>
              <a:t>: Ask students why DROP, COVER, and HOLD ON helps keep them safe in an earthquake. Add on to student responses, as necessary.  </a:t>
            </a:r>
            <a:endParaRPr dirty="0"/>
          </a:p>
          <a:p>
            <a:pPr marL="457200" lvl="0" indent="-228600" algn="l" rtl="0">
              <a:lnSpc>
                <a:spcPct val="90000"/>
              </a:lnSpc>
              <a:spcBef>
                <a:spcPts val="0"/>
              </a:spcBef>
              <a:spcAft>
                <a:spcPts val="0"/>
              </a:spcAft>
              <a:buSzPts val="1200"/>
              <a:buFont typeface="Arial"/>
              <a:buNone/>
            </a:pPr>
            <a:endParaRPr sz="1200" dirty="0"/>
          </a:p>
          <a:p>
            <a:pPr marL="914400" lvl="2" indent="0" algn="l" rtl="0">
              <a:lnSpc>
                <a:spcPct val="100000"/>
              </a:lnSpc>
              <a:spcBef>
                <a:spcPts val="0"/>
              </a:spcBef>
              <a:spcAft>
                <a:spcPts val="0"/>
              </a:spcAft>
              <a:buSzPts val="1100"/>
              <a:buNone/>
            </a:pPr>
            <a:r>
              <a:rPr lang="en" sz="1200" dirty="0"/>
              <a:t>DROP: Dropping to your knees protects you from falling or being hit by falling objects during ground shaking. </a:t>
            </a:r>
            <a:endParaRPr dirty="0"/>
          </a:p>
          <a:p>
            <a:pPr marL="914400" lvl="2" indent="0" algn="l" rtl="0">
              <a:lnSpc>
                <a:spcPct val="100000"/>
              </a:lnSpc>
              <a:spcBef>
                <a:spcPts val="0"/>
              </a:spcBef>
              <a:spcAft>
                <a:spcPts val="0"/>
              </a:spcAft>
              <a:buClr>
                <a:schemeClr val="dk1"/>
              </a:buClr>
              <a:buSzPts val="1100"/>
              <a:buNone/>
            </a:pPr>
            <a:r>
              <a:rPr lang="en" sz="1200" dirty="0"/>
              <a:t>COVER: We cover our neck and head with one arm and hand to protect them from becoming injured if something falls. The back of the neck is particularly important to protect because your head has a skull to protect it. </a:t>
            </a:r>
            <a:endParaRPr dirty="0"/>
          </a:p>
          <a:p>
            <a:pPr marL="914400" lvl="2" indent="0" algn="l" rtl="0">
              <a:lnSpc>
                <a:spcPct val="100000"/>
              </a:lnSpc>
              <a:spcBef>
                <a:spcPts val="0"/>
              </a:spcBef>
              <a:spcAft>
                <a:spcPts val="0"/>
              </a:spcAft>
              <a:buClr>
                <a:schemeClr val="dk1"/>
              </a:buClr>
              <a:buSzPts val="1100"/>
              <a:buNone/>
            </a:pPr>
            <a:r>
              <a:rPr lang="en" sz="1200" dirty="0"/>
              <a:t>HOLD ON: We hold on to a table leg once we’re beneath a table, so the earthquake doesn’t move us out from underneath the table that is protecting us. If there is strong enough shaking, we may move with the table/desk.</a:t>
            </a:r>
            <a:endParaRPr dirty="0"/>
          </a:p>
          <a:p>
            <a:pPr marL="457200" lvl="0" indent="0" algn="l" rtl="0">
              <a:lnSpc>
                <a:spcPct val="90000"/>
              </a:lnSpc>
              <a:spcBef>
                <a:spcPts val="0"/>
              </a:spcBef>
              <a:spcAft>
                <a:spcPts val="0"/>
              </a:spcAft>
              <a:buSzPts val="1400"/>
              <a:buNone/>
            </a:pPr>
            <a:endParaRPr sz="1200" dirty="0">
              <a:solidFill>
                <a:schemeClr val="dk1"/>
              </a:solidFill>
            </a:endParaRPr>
          </a:p>
        </p:txBody>
      </p:sp>
      <p:sp>
        <p:nvSpPr>
          <p:cNvPr id="130" name="Google Shape;130;p6"/>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6</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34"/>
        <p:cNvGrpSpPr/>
        <p:nvPr/>
      </p:nvGrpSpPr>
      <p:grpSpPr>
        <a:xfrm>
          <a:off x="0" y="0"/>
          <a:ext cx="0" cy="0"/>
          <a:chOff x="0" y="0"/>
          <a:chExt cx="0" cy="0"/>
        </a:xfrm>
      </p:grpSpPr>
      <p:sp>
        <p:nvSpPr>
          <p:cNvPr id="135" name="Google Shape;135;p7"/>
          <p:cNvSpPr txBox="1">
            <a:spLocks noGrp="1"/>
          </p:cNvSpPr>
          <p:nvPr>
            <p:ph type="title"/>
          </p:nvPr>
        </p:nvSpPr>
        <p:spPr>
          <a:xfrm>
            <a:off x="171838" y="516075"/>
            <a:ext cx="8775300" cy="413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dirty="0">
                <a:solidFill>
                  <a:schemeClr val="dk1"/>
                </a:solidFill>
              </a:rPr>
              <a:t>Teaching Steps – </a:t>
            </a:r>
            <a:r>
              <a:rPr lang="en" sz="1800" dirty="0">
                <a:solidFill>
                  <a:schemeClr val="dk1"/>
                </a:solidFill>
              </a:rPr>
              <a:t>Page 4</a:t>
            </a:r>
            <a:endParaRPr sz="1800" b="1" i="1" dirty="0">
              <a:solidFill>
                <a:schemeClr val="dk1"/>
              </a:solidFill>
            </a:endParaRPr>
          </a:p>
        </p:txBody>
      </p:sp>
      <p:sp>
        <p:nvSpPr>
          <p:cNvPr id="136" name="Google Shape;136;p7"/>
          <p:cNvSpPr txBox="1">
            <a:spLocks noGrp="1"/>
          </p:cNvSpPr>
          <p:nvPr>
            <p:ph type="body" idx="1"/>
          </p:nvPr>
        </p:nvSpPr>
        <p:spPr>
          <a:xfrm>
            <a:off x="227543" y="808212"/>
            <a:ext cx="8688900" cy="3527100"/>
          </a:xfrm>
          <a:prstGeom prst="rect">
            <a:avLst/>
          </a:prstGeom>
          <a:noFill/>
          <a:ln>
            <a:noFill/>
          </a:ln>
        </p:spPr>
        <p:txBody>
          <a:bodyPr spcFirstLastPara="1" wrap="square" lIns="91425" tIns="91425" rIns="91425" bIns="91425" anchor="t" anchorCtr="0">
            <a:noAutofit/>
          </a:bodyPr>
          <a:lstStyle/>
          <a:p>
            <a:pPr marL="401638" lvl="0" indent="-346075" algn="l" rtl="0">
              <a:lnSpc>
                <a:spcPct val="90000"/>
              </a:lnSpc>
              <a:spcBef>
                <a:spcPts val="0"/>
              </a:spcBef>
              <a:spcAft>
                <a:spcPts val="0"/>
              </a:spcAft>
              <a:buSzPts val="1200"/>
              <a:buFont typeface="Arial"/>
              <a:buAutoNum type="arabicPeriod" startAt="10"/>
            </a:pPr>
            <a:r>
              <a:rPr lang="en" sz="1200" u="sng" dirty="0"/>
              <a:t>SLIDE 21</a:t>
            </a:r>
            <a:r>
              <a:rPr lang="en" sz="1200" dirty="0"/>
              <a:t>: Inform students that when you click on the slide after a brief introduction, an alert will play and students should practice Drop, Cover, and Hold On immediately. Remind students this is only a drill. Play the ShakeAlert alert by clicking anywhere on the slide. Have all students Drop, Cover, and Hold On. Ask students to stay in their protective positions while the teacher observes and offers corrections, if necessary. Once the teacher has checked in with each student, ask them to return to their seats. </a:t>
            </a:r>
            <a:endParaRPr dirty="0"/>
          </a:p>
          <a:p>
            <a:pPr marL="152400" lvl="0" indent="0" algn="l" rtl="0">
              <a:lnSpc>
                <a:spcPct val="90000"/>
              </a:lnSpc>
              <a:spcBef>
                <a:spcPts val="0"/>
              </a:spcBef>
              <a:spcAft>
                <a:spcPts val="0"/>
              </a:spcAft>
              <a:buSzPts val="1200"/>
              <a:buNone/>
            </a:pPr>
            <a:r>
              <a:rPr lang="en" sz="1200" u="sng" dirty="0">
                <a:solidFill>
                  <a:schemeClr val="hlink"/>
                </a:solidFill>
              </a:rPr>
              <a:t> </a:t>
            </a:r>
            <a:endParaRPr dirty="0"/>
          </a:p>
          <a:p>
            <a:pPr marL="400050" lvl="0" indent="-361950" algn="l" rtl="0">
              <a:lnSpc>
                <a:spcPct val="100000"/>
              </a:lnSpc>
              <a:spcBef>
                <a:spcPts val="0"/>
              </a:spcBef>
              <a:spcAft>
                <a:spcPts val="0"/>
              </a:spcAft>
              <a:buSzPts val="1100"/>
              <a:buFont typeface="Arial"/>
              <a:buAutoNum type="arabicPeriod" startAt="11"/>
            </a:pPr>
            <a:r>
              <a:rPr lang="en" sz="1200" u="sng" dirty="0"/>
              <a:t>SLIDE 22</a:t>
            </a:r>
            <a:r>
              <a:rPr lang="en" sz="1200" dirty="0"/>
              <a:t>: Ask students how practicing DROP, COVER, and HOLD ON can help students and their families stay safe in an earthquake, and what else they can do to help prepare. For each question, ask students to turn and talk to a student nearby and then share out with the class. </a:t>
            </a:r>
            <a:r>
              <a:rPr lang="en" sz="1200" dirty="0">
                <a:solidFill>
                  <a:srgbClr val="000000"/>
                </a:solidFill>
                <a:latin typeface="Arial"/>
                <a:ea typeface="Arial"/>
                <a:cs typeface="Arial"/>
                <a:sym typeface="Arial"/>
              </a:rPr>
              <a:t>If it doesn’t come up during your discussion of question two, ask students what humans need to live. They should say food, water, and shelter. Tell students that we are going to focus on water since it’s something everyone needs everyday that is fairly easy to prepare before an emergency. </a:t>
            </a:r>
            <a:endParaRPr dirty="0"/>
          </a:p>
          <a:p>
            <a:pPr marL="400050" lvl="0" indent="-292100" algn="l" rtl="0">
              <a:lnSpc>
                <a:spcPct val="100000"/>
              </a:lnSpc>
              <a:spcBef>
                <a:spcPts val="0"/>
              </a:spcBef>
              <a:spcAft>
                <a:spcPts val="0"/>
              </a:spcAft>
              <a:buSzPts val="1100"/>
              <a:buFont typeface="Arial"/>
              <a:buNone/>
            </a:pPr>
            <a:endParaRPr sz="1200" u="sng" dirty="0">
              <a:solidFill>
                <a:srgbClr val="000000"/>
              </a:solidFill>
              <a:latin typeface="Arial"/>
              <a:ea typeface="Arial"/>
              <a:cs typeface="Arial"/>
              <a:sym typeface="Arial"/>
            </a:endParaRPr>
          </a:p>
          <a:p>
            <a:pPr marL="400050" lvl="0" indent="-361950" algn="l" rtl="0">
              <a:lnSpc>
                <a:spcPct val="100000"/>
              </a:lnSpc>
              <a:spcBef>
                <a:spcPts val="0"/>
              </a:spcBef>
              <a:spcAft>
                <a:spcPts val="0"/>
              </a:spcAft>
              <a:buSzPts val="1100"/>
              <a:buFont typeface="Arial"/>
              <a:buAutoNum type="arabicPeriod" startAt="11"/>
            </a:pPr>
            <a:r>
              <a:rPr lang="en" sz="1200" u="sng" dirty="0"/>
              <a:t>SLIDE 23</a:t>
            </a:r>
            <a:r>
              <a:rPr lang="en" sz="1200" dirty="0"/>
              <a:t>: </a:t>
            </a:r>
            <a:r>
              <a:rPr lang="en" sz="1200" dirty="0">
                <a:solidFill>
                  <a:srgbClr val="000000"/>
                </a:solidFill>
                <a:latin typeface="Arial"/>
                <a:ea typeface="Arial"/>
                <a:cs typeface="Arial"/>
                <a:sym typeface="Arial"/>
              </a:rPr>
              <a:t>Use Think-Pair-Share to brainstorm the ways students use water every day and record ideas on the board. Provide each student with a copy of the student worksheet. Either provide each student with a cup of water, provide one cup of water per table, or have a cup of water in the front of the class. If you’ve provided cups for each student or student group, direct students’ attention to the permanent marker line, and tell them that marks one cup (8 fluid ounces) of water. Students should estimate the number of cups of water they think they would need per day for each use on the student sheet under part 1, “My Personal Water Use,” and then find the sum. Remind students that other needs includes pets. </a:t>
            </a:r>
            <a:r>
              <a:rPr lang="en" sz="1200" dirty="0"/>
              <a:t>Consider having counting cubes or tiles to help with the addition (2nd grade) or multiplication (3rd grade) to find the total number of cups. </a:t>
            </a:r>
            <a:r>
              <a:rPr lang="en" sz="1200" dirty="0">
                <a:solidFill>
                  <a:srgbClr val="000000"/>
                </a:solidFill>
                <a:latin typeface="Arial"/>
                <a:ea typeface="Arial"/>
                <a:cs typeface="Arial"/>
                <a:sym typeface="Arial"/>
              </a:rPr>
              <a:t>After they’ve recorded their ideas on the student sheet, invite students to share their estimates with a partner or their table group. </a:t>
            </a:r>
            <a:endParaRPr dirty="0"/>
          </a:p>
          <a:p>
            <a:pPr marL="400050" lvl="0" indent="-292100" algn="l" rtl="0">
              <a:lnSpc>
                <a:spcPct val="100000"/>
              </a:lnSpc>
              <a:spcBef>
                <a:spcPts val="0"/>
              </a:spcBef>
              <a:spcAft>
                <a:spcPts val="0"/>
              </a:spcAft>
              <a:buSzPts val="1100"/>
              <a:buFont typeface="Arial"/>
              <a:buNone/>
            </a:pPr>
            <a:endParaRPr sz="1600" dirty="0">
              <a:solidFill>
                <a:srgbClr val="000000"/>
              </a:solidFill>
              <a:latin typeface="Arial"/>
              <a:ea typeface="Arial"/>
              <a:cs typeface="Arial"/>
              <a:sym typeface="Arial"/>
            </a:endParaRPr>
          </a:p>
          <a:p>
            <a:pPr marL="0" lvl="0" indent="0" algn="l" rtl="0">
              <a:lnSpc>
                <a:spcPct val="90000"/>
              </a:lnSpc>
              <a:spcBef>
                <a:spcPts val="0"/>
              </a:spcBef>
              <a:spcAft>
                <a:spcPts val="0"/>
              </a:spcAft>
              <a:buSzPts val="1400"/>
              <a:buNone/>
            </a:pPr>
            <a:endParaRPr sz="1200" dirty="0"/>
          </a:p>
        </p:txBody>
      </p:sp>
      <p:sp>
        <p:nvSpPr>
          <p:cNvPr id="137" name="Google Shape;137;p7"/>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7</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41"/>
        <p:cNvGrpSpPr/>
        <p:nvPr/>
      </p:nvGrpSpPr>
      <p:grpSpPr>
        <a:xfrm>
          <a:off x="0" y="0"/>
          <a:ext cx="0" cy="0"/>
          <a:chOff x="0" y="0"/>
          <a:chExt cx="0" cy="0"/>
        </a:xfrm>
      </p:grpSpPr>
      <p:sp>
        <p:nvSpPr>
          <p:cNvPr id="142" name="Google Shape;142;p8"/>
          <p:cNvSpPr txBox="1">
            <a:spLocks noGrp="1"/>
          </p:cNvSpPr>
          <p:nvPr>
            <p:ph type="title"/>
          </p:nvPr>
        </p:nvSpPr>
        <p:spPr>
          <a:xfrm>
            <a:off x="159300" y="598600"/>
            <a:ext cx="8775300" cy="413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a:solidFill>
                  <a:schemeClr val="dk1"/>
                </a:solidFill>
              </a:rPr>
              <a:t>Teaching Steps – </a:t>
            </a:r>
            <a:r>
              <a:rPr lang="en" sz="1800">
                <a:solidFill>
                  <a:schemeClr val="dk1"/>
                </a:solidFill>
              </a:rPr>
              <a:t>Page 5</a:t>
            </a:r>
            <a:endParaRPr sz="1800" b="1" i="1">
              <a:solidFill>
                <a:schemeClr val="dk1"/>
              </a:solidFill>
            </a:endParaRPr>
          </a:p>
        </p:txBody>
      </p:sp>
      <p:sp>
        <p:nvSpPr>
          <p:cNvPr id="143" name="Google Shape;143;p8"/>
          <p:cNvSpPr txBox="1">
            <a:spLocks noGrp="1"/>
          </p:cNvSpPr>
          <p:nvPr>
            <p:ph type="body" idx="1"/>
          </p:nvPr>
        </p:nvSpPr>
        <p:spPr>
          <a:xfrm>
            <a:off x="261033" y="1012902"/>
            <a:ext cx="8559900" cy="3398412"/>
          </a:xfrm>
          <a:prstGeom prst="rect">
            <a:avLst/>
          </a:prstGeom>
          <a:noFill/>
          <a:ln>
            <a:noFill/>
          </a:ln>
        </p:spPr>
        <p:txBody>
          <a:bodyPr spcFirstLastPara="1" wrap="square" lIns="91425" tIns="91425" rIns="91425" bIns="91425" anchor="t" anchorCtr="0">
            <a:noAutofit/>
          </a:bodyPr>
          <a:lstStyle/>
          <a:p>
            <a:pPr marL="400050" lvl="0" indent="-361950" algn="l" rtl="0">
              <a:lnSpc>
                <a:spcPct val="100000"/>
              </a:lnSpc>
              <a:spcBef>
                <a:spcPts val="0"/>
              </a:spcBef>
              <a:spcAft>
                <a:spcPts val="0"/>
              </a:spcAft>
              <a:buSzPts val="1100"/>
              <a:buFont typeface="Arial"/>
              <a:buAutoNum type="arabicPeriod" startAt="13"/>
            </a:pPr>
            <a:r>
              <a:rPr lang="en" sz="1200" u="sng"/>
              <a:t>SLIDE 24</a:t>
            </a:r>
            <a:r>
              <a:rPr lang="en" sz="1200"/>
              <a:t>: Once students have estimated the total cups of water they need per day in an emergency, ask them to estimate or measure how many cups are in a gallon. Either provide students with an empty gallon jug and ask them to carefully figure out how many of their cups of water are needed to fill the jug, demonstrate for the class how many of their cups of water are needed to fill the jug, or just tell them that there are 16 cups in a gallon. Consider providing funnels to reduce mess and increase accuracy. Direct students to complete part 2 of their student sheet, “Emergency Water Needs.” Tell students that government agencies recommend having one gallon of water per person per day for two weeks following an emergency, such as a widespread earthquake that has caused extensive damage.</a:t>
            </a:r>
            <a:endParaRPr sz="1200"/>
          </a:p>
          <a:p>
            <a:pPr marL="400050" lvl="0" indent="-361950" algn="l" rtl="0">
              <a:lnSpc>
                <a:spcPct val="100000"/>
              </a:lnSpc>
              <a:spcBef>
                <a:spcPts val="0"/>
              </a:spcBef>
              <a:spcAft>
                <a:spcPts val="0"/>
              </a:spcAft>
              <a:buSzPts val="1100"/>
              <a:buFont typeface="Arial"/>
              <a:buAutoNum type="arabicPeriod" startAt="13"/>
            </a:pPr>
            <a:endParaRPr sz="1200"/>
          </a:p>
          <a:p>
            <a:pPr marL="400050" lvl="0" indent="-361950" algn="l" rtl="0">
              <a:lnSpc>
                <a:spcPct val="100000"/>
              </a:lnSpc>
              <a:spcBef>
                <a:spcPts val="0"/>
              </a:spcBef>
              <a:spcAft>
                <a:spcPts val="0"/>
              </a:spcAft>
              <a:buSzPts val="1100"/>
              <a:buFont typeface="Arial"/>
              <a:buAutoNum type="arabicPeriod" startAt="13"/>
            </a:pPr>
            <a:r>
              <a:rPr lang="en" sz="1200" u="sng"/>
              <a:t>SLIDE 25</a:t>
            </a:r>
            <a:r>
              <a:rPr lang="en" sz="1200"/>
              <a:t>: </a:t>
            </a:r>
            <a:r>
              <a:rPr lang="en" sz="1200" b="0" i="0" u="none" strike="noStrike">
                <a:solidFill>
                  <a:srgbClr val="000000"/>
                </a:solidFill>
              </a:rPr>
              <a:t>Ask students whether their estimate was equal to, less than, or greater than the 1-gallon recommendation. </a:t>
            </a:r>
            <a:r>
              <a:rPr lang="en" sz="1200"/>
              <a:t>Ask students to consider why their estimate may have been different than the emergency recommendation of 1 gallon. They should note that during an emergency, we may not be able to use as much water as we normally would. You can share with them that the average American household uses more than 300 gallons of water per day! Ask students for examples of things they do everyday with water that they don’t need to do. They may say things like taking long showers, playing in the sink, or running the water while brushing their teeth. </a:t>
            </a:r>
            <a:endParaRPr/>
          </a:p>
          <a:p>
            <a:pPr marL="387350" marR="0" lvl="0" indent="-317500" algn="l" rtl="0">
              <a:lnSpc>
                <a:spcPct val="100000"/>
              </a:lnSpc>
              <a:spcBef>
                <a:spcPts val="0"/>
              </a:spcBef>
              <a:spcAft>
                <a:spcPts val="0"/>
              </a:spcAft>
              <a:buSzPts val="1100"/>
              <a:buFont typeface="Arial"/>
              <a:buNone/>
            </a:pPr>
            <a:endParaRPr sz="1200"/>
          </a:p>
          <a:p>
            <a:pPr marL="387350" marR="0" lvl="0" indent="-387350" algn="l" rtl="0">
              <a:lnSpc>
                <a:spcPct val="100000"/>
              </a:lnSpc>
              <a:spcBef>
                <a:spcPts val="0"/>
              </a:spcBef>
              <a:spcAft>
                <a:spcPts val="0"/>
              </a:spcAft>
              <a:buSzPts val="1100"/>
              <a:buFont typeface="Arial"/>
              <a:buAutoNum type="arabicPeriod" startAt="13"/>
            </a:pPr>
            <a:r>
              <a:rPr lang="en" sz="1200" u="sng"/>
              <a:t>SLIDE 26</a:t>
            </a:r>
            <a:r>
              <a:rPr lang="en" sz="1200"/>
              <a:t>: Ask students how much water five people would need for one day. Encourage students to show their work on the student sheet. Use counting tiles if they need a physical representation of the gallons. Click on slide reveal the answer (5 gallons). </a:t>
            </a:r>
            <a:endParaRPr/>
          </a:p>
          <a:p>
            <a:pPr marL="387350" marR="0" lvl="0" indent="-317500" algn="l" rtl="0">
              <a:lnSpc>
                <a:spcPct val="100000"/>
              </a:lnSpc>
              <a:spcBef>
                <a:spcPts val="0"/>
              </a:spcBef>
              <a:spcAft>
                <a:spcPts val="0"/>
              </a:spcAft>
              <a:buSzPts val="1100"/>
              <a:buFont typeface="Arial"/>
              <a:buNone/>
            </a:pPr>
            <a:endParaRPr sz="1200"/>
          </a:p>
          <a:p>
            <a:pPr marL="158750" lvl="0" indent="0" algn="l" rtl="0">
              <a:lnSpc>
                <a:spcPct val="100000"/>
              </a:lnSpc>
              <a:spcBef>
                <a:spcPts val="0"/>
              </a:spcBef>
              <a:spcAft>
                <a:spcPts val="0"/>
              </a:spcAft>
              <a:buSzPts val="1100"/>
              <a:buNone/>
            </a:pPr>
            <a:endParaRPr sz="1200"/>
          </a:p>
        </p:txBody>
      </p:sp>
      <p:sp>
        <p:nvSpPr>
          <p:cNvPr id="144" name="Google Shape;144;p8"/>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8</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48"/>
        <p:cNvGrpSpPr/>
        <p:nvPr/>
      </p:nvGrpSpPr>
      <p:grpSpPr>
        <a:xfrm>
          <a:off x="0" y="0"/>
          <a:ext cx="0" cy="0"/>
          <a:chOff x="0" y="0"/>
          <a:chExt cx="0" cy="0"/>
        </a:xfrm>
      </p:grpSpPr>
      <p:sp>
        <p:nvSpPr>
          <p:cNvPr id="149" name="Google Shape;149;p9"/>
          <p:cNvSpPr txBox="1">
            <a:spLocks noGrp="1"/>
          </p:cNvSpPr>
          <p:nvPr>
            <p:ph type="title"/>
          </p:nvPr>
        </p:nvSpPr>
        <p:spPr>
          <a:xfrm>
            <a:off x="159300" y="598600"/>
            <a:ext cx="8775300" cy="413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sz="1800" b="1">
                <a:solidFill>
                  <a:schemeClr val="dk1"/>
                </a:solidFill>
              </a:rPr>
              <a:t>Teaching Steps – Page 6</a:t>
            </a:r>
            <a:endParaRPr sz="1800" b="1">
              <a:solidFill>
                <a:schemeClr val="dk1"/>
              </a:solidFill>
            </a:endParaRPr>
          </a:p>
        </p:txBody>
      </p:sp>
      <p:sp>
        <p:nvSpPr>
          <p:cNvPr id="150" name="Google Shape;150;p9"/>
          <p:cNvSpPr txBox="1">
            <a:spLocks noGrp="1"/>
          </p:cNvSpPr>
          <p:nvPr>
            <p:ph type="body" idx="1"/>
          </p:nvPr>
        </p:nvSpPr>
        <p:spPr>
          <a:xfrm>
            <a:off x="94638" y="1012288"/>
            <a:ext cx="8954700" cy="3608700"/>
          </a:xfrm>
          <a:prstGeom prst="rect">
            <a:avLst/>
          </a:prstGeom>
          <a:noFill/>
          <a:ln>
            <a:noFill/>
          </a:ln>
        </p:spPr>
        <p:txBody>
          <a:bodyPr spcFirstLastPara="1" wrap="square" lIns="91425" tIns="91425" rIns="91425" bIns="91425" anchor="t" anchorCtr="0">
            <a:noAutofit/>
          </a:bodyPr>
          <a:lstStyle/>
          <a:p>
            <a:pPr marL="512763" lvl="0" indent="-387350" algn="l" rtl="0">
              <a:lnSpc>
                <a:spcPct val="100000"/>
              </a:lnSpc>
              <a:spcBef>
                <a:spcPts val="0"/>
              </a:spcBef>
              <a:spcAft>
                <a:spcPts val="0"/>
              </a:spcAft>
              <a:buSzPts val="1100"/>
              <a:buFont typeface="Arial"/>
              <a:buAutoNum type="arabicPeriod" startAt="16"/>
            </a:pPr>
            <a:r>
              <a:rPr lang="en" sz="1200" u="sng"/>
              <a:t>SLIDE 27</a:t>
            </a:r>
            <a:r>
              <a:rPr lang="en" sz="1200"/>
              <a:t>: </a:t>
            </a:r>
            <a:r>
              <a:rPr lang="en" sz="1200" b="1"/>
              <a:t>:</a:t>
            </a:r>
            <a:r>
              <a:rPr lang="en" sz="1200"/>
              <a:t>  Tell students that government agencies recommends having two weeks of supplies for emergencies such as earthquakes. This includes water. We’ll calculate how much our example family of five needs for one week together now. Consider modeling the problem-solving strategies you’d like them to use when calculating their own family’s water needs. Clicking on the slide will make the question mark fade away and the answer come in. Direct students to create equations or use models to calculate how much water they need for everyone in their family (including pets) for three days on their student sheet. They should record their work on part 3 of their student sheet, called “My Home’s Emergency Water Needs.” Encourage them to solve the problem by drawing a picture or writing a math equation using addition (2</a:t>
            </a:r>
            <a:r>
              <a:rPr lang="en" sz="1200" baseline="30000"/>
              <a:t>nd</a:t>
            </a:r>
            <a:r>
              <a:rPr lang="en" sz="1200"/>
              <a:t> grade: 5+5+5+5+5+5+5=15) or multiplication (3</a:t>
            </a:r>
            <a:r>
              <a:rPr lang="en" sz="1200" baseline="30000"/>
              <a:t>rd</a:t>
            </a:r>
            <a:r>
              <a:rPr lang="en" sz="1200"/>
              <a:t> grade: 5 x 7 = 15) to solve the problem. Invite students who finish quickly to calculate how much water their family would need for two weeks. Ask students if everyone needs the same amount of water per day in an emergency. They should respond that some people may need more, such as people taking medications, people who live someplace hot, or people who are very active. At this point, have students clean up the materials because they are going to practice Drop, Cover, and Hold On next.</a:t>
            </a:r>
            <a:endParaRPr/>
          </a:p>
          <a:p>
            <a:pPr marL="387350" lvl="0" indent="-317500" algn="l" rtl="0">
              <a:lnSpc>
                <a:spcPct val="100000"/>
              </a:lnSpc>
              <a:spcBef>
                <a:spcPts val="0"/>
              </a:spcBef>
              <a:spcAft>
                <a:spcPts val="0"/>
              </a:spcAft>
              <a:buSzPts val="1100"/>
              <a:buFont typeface="Arial"/>
              <a:buNone/>
            </a:pPr>
            <a:endParaRPr sz="1200"/>
          </a:p>
          <a:p>
            <a:pPr marL="522288" lvl="0" indent="-366713" algn="l" rtl="0">
              <a:lnSpc>
                <a:spcPct val="90000"/>
              </a:lnSpc>
              <a:spcBef>
                <a:spcPts val="0"/>
              </a:spcBef>
              <a:spcAft>
                <a:spcPts val="0"/>
              </a:spcAft>
              <a:buSzPts val="1150"/>
              <a:buFont typeface="Arial"/>
              <a:buAutoNum type="arabicPeriod" startAt="16"/>
            </a:pPr>
            <a:r>
              <a:rPr lang="en" sz="1200" u="sng"/>
              <a:t>SLIDE 28</a:t>
            </a:r>
            <a:r>
              <a:rPr lang="en" sz="1200"/>
              <a:t>: Tell students that they should Drop, Cover, and Hold On immediately and without hesitation when the ground shakes, if there’s an earthquake early warning alert, or if there’s an earthquake drill. </a:t>
            </a:r>
            <a:endParaRPr sz="1200"/>
          </a:p>
          <a:p>
            <a:pPr marL="522288" lvl="0" indent="-293688" algn="l" rtl="0">
              <a:lnSpc>
                <a:spcPct val="90000"/>
              </a:lnSpc>
              <a:spcBef>
                <a:spcPts val="0"/>
              </a:spcBef>
              <a:spcAft>
                <a:spcPts val="0"/>
              </a:spcAft>
              <a:buSzPts val="1150"/>
              <a:buFont typeface="Arial"/>
              <a:buNone/>
            </a:pPr>
            <a:endParaRPr sz="1200"/>
          </a:p>
          <a:p>
            <a:pPr marL="522288" lvl="0" indent="-366713" algn="l" rtl="0">
              <a:lnSpc>
                <a:spcPct val="90000"/>
              </a:lnSpc>
              <a:spcBef>
                <a:spcPts val="0"/>
              </a:spcBef>
              <a:spcAft>
                <a:spcPts val="0"/>
              </a:spcAft>
              <a:buSzPts val="1150"/>
              <a:buFont typeface="Arial"/>
              <a:buAutoNum type="arabicPeriod" startAt="16"/>
            </a:pPr>
            <a:r>
              <a:rPr lang="en" sz="1200" u="sng"/>
              <a:t>SLIDE 29</a:t>
            </a:r>
            <a:r>
              <a:rPr lang="en" sz="1200"/>
              <a:t>: Tell students that they will hear sound effects like earthquake shaking. This is just pretend! But it is similar to what you might hear in a real earthquake. Click to play the ground shaking noises and animation, and practice Drop, Cover, and Hold </a:t>
            </a:r>
            <a:r>
              <a:rPr lang="en" sz="1200">
                <a:solidFill>
                  <a:schemeClr val="dk1"/>
                </a:solidFill>
              </a:rPr>
              <a:t>On. </a:t>
            </a:r>
            <a:r>
              <a:rPr lang="en" sz="1200"/>
              <a:t>Ask students to stay in their protective positions while you observe and offer corrections if necessary. Once you’ve checked each student, ask them to return to their seats.</a:t>
            </a:r>
            <a:r>
              <a:rPr lang="en" sz="1200">
                <a:solidFill>
                  <a:schemeClr val="dk1"/>
                </a:solidFill>
              </a:rPr>
              <a:t> </a:t>
            </a:r>
            <a:endParaRPr/>
          </a:p>
          <a:p>
            <a:pPr marL="522288" lvl="0" indent="-293688" algn="l" rtl="0">
              <a:lnSpc>
                <a:spcPct val="90000"/>
              </a:lnSpc>
              <a:spcBef>
                <a:spcPts val="0"/>
              </a:spcBef>
              <a:spcAft>
                <a:spcPts val="0"/>
              </a:spcAft>
              <a:buSzPts val="1150"/>
              <a:buFont typeface="Arial"/>
              <a:buNone/>
            </a:pPr>
            <a:endParaRPr sz="1200">
              <a:solidFill>
                <a:schemeClr val="dk1"/>
              </a:solidFill>
            </a:endParaRPr>
          </a:p>
          <a:p>
            <a:pPr marL="522288" lvl="0" indent="-293688" algn="l" rtl="0">
              <a:lnSpc>
                <a:spcPct val="90000"/>
              </a:lnSpc>
              <a:spcBef>
                <a:spcPts val="0"/>
              </a:spcBef>
              <a:spcAft>
                <a:spcPts val="0"/>
              </a:spcAft>
              <a:buSzPts val="1150"/>
              <a:buFont typeface="Arial"/>
              <a:buNone/>
            </a:pPr>
            <a:endParaRPr sz="1200">
              <a:solidFill>
                <a:schemeClr val="dk1"/>
              </a:solidFill>
            </a:endParaRPr>
          </a:p>
        </p:txBody>
      </p:sp>
      <p:sp>
        <p:nvSpPr>
          <p:cNvPr id="151" name="Google Shape;151;p9"/>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 sz="900" b="0" i="0" u="none" strike="noStrike" cap="none">
                <a:solidFill>
                  <a:schemeClr val="dk1"/>
                </a:solidFill>
                <a:latin typeface="Arial"/>
                <a:ea typeface="Arial"/>
                <a:cs typeface="Arial"/>
                <a:sym typeface="Arial"/>
              </a:rPr>
              <a:t>9</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USGS Theme">
  <a:themeElements>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TotalTime>
  <Words>9189</Words>
  <Application>Microsoft Office PowerPoint</Application>
  <PresentationFormat>On-screen Show (16:9)</PresentationFormat>
  <Paragraphs>541</Paragraphs>
  <Slides>46</Slides>
  <Notes>46</Notes>
  <HiddenSlides>19</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46</vt:i4>
      </vt:variant>
    </vt:vector>
  </HeadingPairs>
  <TitlesOfParts>
    <vt:vector size="50" baseType="lpstr">
      <vt:lpstr>Arial</vt:lpstr>
      <vt:lpstr>Calibri</vt:lpstr>
      <vt:lpstr>Courier New</vt:lpstr>
      <vt:lpstr>USGS Theme</vt:lpstr>
      <vt:lpstr>ShakeAlert® Earthquake Early Warning  Earthquake Drill Lesson</vt:lpstr>
      <vt:lpstr>To Print</vt:lpstr>
      <vt:lpstr>Sensitive Content Warning! </vt:lpstr>
      <vt:lpstr>Teaching Steps - Page 1</vt:lpstr>
      <vt:lpstr>Teaching Steps - Page 2</vt:lpstr>
      <vt:lpstr>Teaching Steps – Page 3</vt:lpstr>
      <vt:lpstr>Teaching Steps – Page 4</vt:lpstr>
      <vt:lpstr>Teaching Steps – Page 5</vt:lpstr>
      <vt:lpstr>Teaching Steps – Page 6</vt:lpstr>
      <vt:lpstr>Teaching Steps – Page 7</vt:lpstr>
      <vt:lpstr>Teaching Steps – Page 8</vt:lpstr>
      <vt:lpstr>PowerPoint Presentation</vt:lpstr>
      <vt:lpstr>PowerPoint Presentation</vt:lpstr>
      <vt:lpstr>How do you feel?   Turn and talk to a partner! </vt:lpstr>
      <vt:lpstr>Have you experienced an earthquake?       </vt:lpstr>
      <vt:lpstr>The surface of the Earth is broken into many pieces that move around.      </vt:lpstr>
      <vt:lpstr>What should you do if you feel shaking or get an alert?</vt:lpstr>
      <vt:lpstr>If you or someone you know uses a wheelchair:</vt:lpstr>
      <vt:lpstr>If you or someone you know uses a cane or walker:</vt:lpstr>
      <vt:lpstr>When the ground shakes or you get an alert,  why is it important to . . .?</vt:lpstr>
      <vt:lpstr>Let’s Practice!</vt:lpstr>
      <vt:lpstr>Preparing Our Families</vt:lpstr>
      <vt:lpstr>We need water - why?</vt:lpstr>
      <vt:lpstr>How many cups are in a gallon? </vt:lpstr>
      <vt:lpstr>PowerPoint Presentation</vt:lpstr>
      <vt:lpstr>How much water does a family need during an emergency for 1 day? </vt:lpstr>
      <vt:lpstr>How much water does your family need for 1 week? </vt:lpstr>
      <vt:lpstr>Protect yourself when there is . . .</vt:lpstr>
      <vt:lpstr>PowerPoint Presentation</vt:lpstr>
      <vt:lpstr>If you are outside when you feeling shaking or get an alert:</vt:lpstr>
      <vt:lpstr>If you are on the coast, Drop, Cover, and Hold On.  When the shaking stops …</vt:lpstr>
      <vt:lpstr>After an earthquake, there can be smaller earthquakes called aftershocks. </vt:lpstr>
      <vt:lpstr>Let’s Reflect! </vt:lpstr>
      <vt:lpstr>PowerPoint Presentation</vt:lpstr>
      <vt:lpstr>How do you feel now?   Turn and talk to a partner!</vt:lpstr>
      <vt:lpstr>Help Your Family Prepare</vt:lpstr>
      <vt:lpstr>Welcome Back!  </vt:lpstr>
      <vt:lpstr>Teachers, share your feedback, please! </vt:lpstr>
      <vt:lpstr>Content Standards: 2nd Grade</vt:lpstr>
      <vt:lpstr>Content Standards: 3rd Grade</vt:lpstr>
      <vt:lpstr>Content Standards: 2nd – 3rd Grade</vt:lpstr>
      <vt:lpstr>Background - Earthquake Hazard</vt:lpstr>
      <vt:lpstr>Background - How ShakeAlertⓇ Earthquake Early Warning System Works</vt:lpstr>
      <vt:lpstr>Background - Effective Protective Actions</vt:lpstr>
      <vt:lpstr>Rationale</vt:lpstr>
      <vt:lpstr>Additional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6</cp:revision>
  <dcterms:modified xsi:type="dcterms:W3CDTF">2026-08-04T23:48:30Z</dcterms:modified>
</cp:coreProperties>
</file>