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333" r:id="rId9"/>
    <p:sldId id="263" r:id="rId10"/>
    <p:sldId id="264" r:id="rId11"/>
    <p:sldId id="265" r:id="rId12"/>
    <p:sldId id="266" r:id="rId13"/>
    <p:sldId id="267" r:id="rId14"/>
    <p:sldId id="268" r:id="rId15"/>
    <p:sldId id="270" r:id="rId16"/>
    <p:sldId id="271" r:id="rId17"/>
    <p:sldId id="317" r:id="rId18"/>
    <p:sldId id="316" r:id="rId19"/>
    <p:sldId id="318" r:id="rId20"/>
    <p:sldId id="272" r:id="rId21"/>
    <p:sldId id="332" r:id="rId22"/>
    <p:sldId id="274" r:id="rId23"/>
    <p:sldId id="275" r:id="rId24"/>
    <p:sldId id="276" r:id="rId25"/>
    <p:sldId id="277" r:id="rId26"/>
    <p:sldId id="278" r:id="rId27"/>
    <p:sldId id="279" r:id="rId28"/>
    <p:sldId id="303" r:id="rId29"/>
    <p:sldId id="281" r:id="rId30"/>
    <p:sldId id="334" r:id="rId31"/>
  </p:sldIdLst>
  <p:sldSz cx="9144000" cy="5143500" type="screen16x9"/>
  <p:notesSz cx="6858000" cy="9144000"/>
  <p:embeddedFontLs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eCfKNseP47YeZkKClEhpgygEn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82545" autoAdjust="0"/>
  </p:normalViewPr>
  <p:slideViewPr>
    <p:cSldViewPr snapToGrid="0">
      <p:cViewPr varScale="1">
        <p:scale>
          <a:sx n="105" d="100"/>
          <a:sy n="105" d="100"/>
        </p:scale>
        <p:origin x="16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eady.gov/kids/family-emergency-plann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Roger Groom. Used with permission.</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your school has an earthquake early warning system that can give the school community members seconds of extra time to protect themselves before damaging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3" name="Google Shape;1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b="1" dirty="0"/>
              <a:t>Teacher Note:</a:t>
            </a:r>
            <a:r>
              <a:rPr lang="en-US" dirty="0"/>
              <a:t> Students may have a lot of background knowledge about plate boundaries and earthquakes. </a:t>
            </a:r>
            <a:endParaRPr dirty="0"/>
          </a:p>
          <a:p>
            <a:pPr marL="0" lvl="0" indent="0" algn="l" rtl="0">
              <a:lnSpc>
                <a:spcPct val="100000"/>
              </a:lnSpc>
              <a:spcBef>
                <a:spcPts val="0"/>
              </a:spcBef>
              <a:spcAft>
                <a:spcPts val="0"/>
              </a:spcAft>
              <a:buSzPts val="1400"/>
              <a:buNone/>
            </a:pPr>
            <a:r>
              <a:rPr lang="en-US" i="1" dirty="0"/>
              <a:t>Sample Student Response</a:t>
            </a:r>
            <a:r>
              <a:rPr lang="en-US" dirty="0"/>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dirty="0">
                <a:solidFill>
                  <a:schemeClr val="dk1"/>
                </a:solidFill>
              </a:rPr>
              <a:t>Earthquakes can cause ground shaking, tsunamis, as well as injuries and destruction of property.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200" dirty="0">
                <a:solidFill>
                  <a:srgbClr val="444746"/>
                </a:solidFill>
                <a:latin typeface="Roboto"/>
                <a:ea typeface="Roboto"/>
                <a:cs typeface="Roboto"/>
                <a:sym typeface="Roboto"/>
              </a:rPr>
              <a:t> </a:t>
            </a:r>
            <a:r>
              <a:rPr lang="en-US" sz="1200" i="1" dirty="0">
                <a:solidFill>
                  <a:srgbClr val="444746"/>
                </a:solidFill>
                <a:latin typeface="Roboto"/>
                <a:ea typeface="Roboto"/>
                <a:cs typeface="Roboto"/>
                <a:sym typeface="Roboto"/>
              </a:rPr>
              <a:t>Image courtesy of the Red Cross</a:t>
            </a:r>
            <a:endParaRPr lang="en-US"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solidFill>
                  <a:schemeClr val="dk1"/>
                </a:solidFill>
              </a:rPr>
              <a:t>TEACHER NOTE:</a:t>
            </a:r>
            <a:r>
              <a:rPr lang="en-US" dirty="0"/>
              <a:t> </a:t>
            </a:r>
            <a:r>
              <a:rPr lang="en-US" i="1" dirty="0"/>
              <a:t>This slide is animated. The snap is a gif, which will play on a loop. Clicking will play the apple tree animation on the right.</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endParaRPr sz="1000" i="1" u="none"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88" name="Google Shape;18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a:t>
            </a:r>
            <a:r>
              <a:rPr lang="en-US" sz="16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a:t>
            </a:r>
            <a:r>
              <a:rPr lang="en-US" sz="1600" dirty="0">
                <a:solidFill>
                  <a:schemeClr val="dk1"/>
                </a:solidFill>
              </a:rPr>
              <a:t> </a:t>
            </a:r>
            <a:r>
              <a:rPr lang="en-US" sz="1600" i="1" dirty="0">
                <a:solidFill>
                  <a:schemeClr val="dk1"/>
                </a:solidFill>
              </a:rPr>
              <a:t>Slide is animated, so images come in when you click. </a:t>
            </a:r>
            <a:r>
              <a:rPr lang="en-US" sz="16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66302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18</a:t>
            </a:fld>
            <a:endParaRPr lang="en-US"/>
          </a:p>
        </p:txBody>
      </p:sp>
    </p:spTree>
    <p:extLst>
      <p:ext uri="{BB962C8B-B14F-4D97-AF65-F5344CB8AC3E}">
        <p14:creationId xmlns:p14="http://schemas.microsoft.com/office/powerpoint/2010/main" val="56745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endParaRPr dirty="0"/>
          </a:p>
          <a:p>
            <a:pPr marL="0" lvl="0" indent="0" algn="l" rtl="0">
              <a:lnSpc>
                <a:spcPct val="100000"/>
              </a:lnSpc>
              <a:spcBef>
                <a:spcPts val="0"/>
              </a:spcBef>
              <a:spcAft>
                <a:spcPts val="0"/>
              </a:spcAft>
              <a:buClr>
                <a:schemeClr val="dk1"/>
              </a:buClr>
              <a:buSzPts val="1100"/>
              <a:buFont typeface="Arial"/>
              <a:buNone/>
            </a:pPr>
            <a:r>
              <a:rPr lang="en-US" sz="1600" dirty="0">
                <a:solidFill>
                  <a:schemeClr val="dk1"/>
                </a:solidFill>
              </a:rPr>
              <a:t>Tell students that they should take protective actions when the ground shakes, if there’s an earthquake early warning alert, or if they’re doing an earthquake drill, which we’ll do now. Tell students that it’s vital they Drop, Cover, and Hold On immediately and without hesitation.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p:txBody>
      </p:sp>
      <p:sp>
        <p:nvSpPr>
          <p:cNvPr id="224" name="Google Shape;2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to their neighbor and reflect on the earthquake drill. Have them discuss how they did, if they have questions, and what they think the key things to remember are. After reflecting, remind students of the key ways to stay safe during an earthquake, including immediately dropping to your knees, moving away from glass or heavy objects that could fall, etc. </a:t>
            </a:r>
            <a:endParaRPr sz="1600"/>
          </a:p>
          <a:p>
            <a:pPr marL="0" lvl="0" indent="0" algn="l" rtl="0">
              <a:lnSpc>
                <a:spcPct val="100000"/>
              </a:lnSpc>
              <a:spcBef>
                <a:spcPts val="0"/>
              </a:spcBef>
              <a:spcAft>
                <a:spcPts val="0"/>
              </a:spcAft>
              <a:buSzPts val="1400"/>
              <a:buNone/>
            </a:pPr>
            <a:endParaRPr/>
          </a:p>
        </p:txBody>
      </p:sp>
      <p:sp>
        <p:nvSpPr>
          <p:cNvPr id="255" name="Google Shape;25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Remind students that it’s okay to be scared in an emergency and that different people will react differently, which is normal. Ask students why we conduct earthquake drills even though they can be uncomfortable. Students should note that practicing can help us to feel more prepared and less afraid.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ask students to talk with their families about how to stay safe in earthquakes with the adults in their homes. Provide students with the Family Engagement letter if you haven’t already done so. Ask students to consider signing up to receive ShakeAlert earthquake early warning alerts on their phones and to show others how to do so. </a:t>
            </a:r>
            <a:endParaRPr sz="1600"/>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Font typeface="Arial"/>
              <a:buNone/>
            </a:pPr>
            <a:r>
              <a:rPr lang="en-US" sz="1150" i="1">
                <a:latin typeface="Arial"/>
                <a:ea typeface="Arial"/>
                <a:cs typeface="Arial"/>
                <a:sym typeface="Arial"/>
              </a:rPr>
              <a:t>CREDIT: </a:t>
            </a:r>
            <a:r>
              <a:rPr lang="en-US" sz="1150" i="1" u="sng">
                <a:solidFill>
                  <a:srgbClr val="0D27C0"/>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 Family Emergency Planning</a:t>
            </a:r>
            <a:endParaRPr sz="1600"/>
          </a:p>
        </p:txBody>
      </p:sp>
      <p:sp>
        <p:nvSpPr>
          <p:cNvPr id="275" name="Google Shape;27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85" name="Google Shape;2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fr-FR" dirty="0"/>
              <a:t>IMAGE: </a:t>
            </a:r>
            <a:r>
              <a:rPr lang="fr-FR" u="sng" dirty="0">
                <a:solidFill>
                  <a:schemeClr val="hlink"/>
                </a:solidFill>
                <a:hlinkClick r:id="rId3"/>
              </a:rPr>
              <a:t>https://www.iris.edu/hq/inclass/activities/introduction_to_faults_and_plate_tectonics</a:t>
            </a:r>
            <a:r>
              <a:rPr lang="fr-FR" dirty="0"/>
              <a:t> </a:t>
            </a:r>
          </a:p>
          <a:p>
            <a:pPr marL="0" lvl="0" indent="0" algn="l" rtl="0">
              <a:lnSpc>
                <a:spcPct val="100000"/>
              </a:lnSpc>
              <a:spcBef>
                <a:spcPts val="0"/>
              </a:spcBef>
              <a:spcAft>
                <a:spcPts val="0"/>
              </a:spcAft>
              <a:buClr>
                <a:schemeClr val="dk1"/>
              </a:buClr>
              <a:buSzPts val="1200"/>
              <a:buFont typeface="Arial"/>
              <a:buNone/>
            </a:pPr>
            <a:r>
              <a:rPr lang="en-US" dirty="0"/>
              <a:t>SOURCE: </a:t>
            </a:r>
            <a:r>
              <a:rPr lang="en-US" u="sng" dirty="0">
                <a:solidFill>
                  <a:schemeClr val="hlink"/>
                </a:solidFill>
                <a:hlinkClick r:id="rId4"/>
              </a:rPr>
              <a:t>https://www.usgs.gov/programs/earthquake-hazards/science/pacific-northwest-hazards</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5"/>
              </a:rPr>
              <a:t>https://www.usgs.gov/programs/earthquake-hazards/science/southern-california-earthquake-hazards</a:t>
            </a:r>
            <a:endParaRPr dirty="0"/>
          </a:p>
          <a:p>
            <a:pPr marL="0" lvl="0" indent="0" algn="l" rtl="0">
              <a:lnSpc>
                <a:spcPct val="100000"/>
              </a:lnSpc>
              <a:spcBef>
                <a:spcPts val="0"/>
              </a:spcBef>
              <a:spcAft>
                <a:spcPts val="0"/>
              </a:spcAft>
              <a:buSzPts val="1400"/>
              <a:buNone/>
            </a:pPr>
            <a:endParaRPr dirty="0"/>
          </a:p>
        </p:txBody>
      </p:sp>
      <p:sp>
        <p:nvSpPr>
          <p:cNvPr id="297" name="Google Shape;2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07" name="Google Shape;307;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27</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a:p>
          <a:p>
            <a:pPr marL="0" lvl="0" indent="0" algn="l" rtl="0">
              <a:lnSpc>
                <a:spcPct val="100000"/>
              </a:lnSpc>
              <a:spcBef>
                <a:spcPts val="0"/>
              </a:spcBef>
              <a:spcAft>
                <a:spcPts val="0"/>
              </a:spcAft>
              <a:buSzPts val="1400"/>
              <a:buNone/>
            </a:pPr>
            <a:endParaRPr/>
          </a:p>
        </p:txBody>
      </p:sp>
      <p:sp>
        <p:nvSpPr>
          <p:cNvPr id="325" name="Google Shape;3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2BAFC1F-9E1F-0513-D4B5-2E5B1DF80C4A}"/>
            </a:ext>
          </a:extLst>
        </p:cNvPr>
        <p:cNvGrpSpPr/>
        <p:nvPr/>
      </p:nvGrpSpPr>
      <p:grpSpPr>
        <a:xfrm>
          <a:off x="0" y="0"/>
          <a:ext cx="0" cy="0"/>
          <a:chOff x="0" y="0"/>
          <a:chExt cx="0" cy="0"/>
        </a:xfrm>
      </p:grpSpPr>
      <p:sp>
        <p:nvSpPr>
          <p:cNvPr id="135" name="Google Shape;135;p7:notes">
            <a:extLst>
              <a:ext uri="{FF2B5EF4-FFF2-40B4-BE49-F238E27FC236}">
                <a16:creationId xmlns:a16="http://schemas.microsoft.com/office/drawing/2014/main" id="{C0EE4DE2-A993-6F28-28B8-34E2DC070F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a:extLst>
              <a:ext uri="{FF2B5EF4-FFF2-40B4-BE49-F238E27FC236}">
                <a16:creationId xmlns:a16="http://schemas.microsoft.com/office/drawing/2014/main" id="{2392482E-6035-0C30-3D2F-BBBEEB04FF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038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t>Teacher Notes: </a:t>
            </a:r>
            <a:r>
              <a:rPr lang="en-US" sz="1200" dirty="0">
                <a:latin typeface="Arial"/>
                <a:ea typeface="Arial"/>
                <a:cs typeface="Arial"/>
                <a:sym typeface="Arial"/>
              </a:rPr>
              <a:t>Tell students that today they are learning about how to react when there is an earthquake or earthquake early warning alert, which could happen anytime.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050" dirty="0">
                <a:solidFill>
                  <a:srgbClr val="444746"/>
                </a:solidFill>
                <a:latin typeface="Roboto"/>
                <a:ea typeface="Roboto"/>
                <a:cs typeface="Roboto"/>
                <a:sym typeface="Roboto"/>
              </a:rPr>
              <a:t> </a:t>
            </a:r>
            <a:r>
              <a:rPr lang="en-US" sz="1050" i="1" dirty="0">
                <a:solidFill>
                  <a:srgbClr val="444746"/>
                </a:solidFill>
                <a:latin typeface="Roboto"/>
                <a:ea typeface="Roboto"/>
                <a:cs typeface="Roboto"/>
                <a:sym typeface="Roboto"/>
              </a:rPr>
              <a:t>Image courtesy of the Red Cross</a:t>
            </a:r>
            <a:endParaRPr i="1" dirty="0"/>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29"/>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29"/>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29"/>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29"/>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9"/>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29"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38"/>
          <p:cNvSpPr txBox="1">
            <a:spLocks noGrp="1"/>
          </p:cNvSpPr>
          <p:nvPr>
            <p:ph type="sldNum" idx="12"/>
          </p:nvPr>
        </p:nvSpPr>
        <p:spPr>
          <a:xfrm>
            <a:off x="6778397"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3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
        <p:cNvGrpSpPr/>
        <p:nvPr/>
      </p:nvGrpSpPr>
      <p:grpSpPr>
        <a:xfrm>
          <a:off x="0" y="0"/>
          <a:ext cx="0" cy="0"/>
          <a:chOff x="0" y="0"/>
          <a:chExt cx="0" cy="0"/>
        </a:xfrm>
      </p:grpSpPr>
      <p:sp>
        <p:nvSpPr>
          <p:cNvPr id="73" name="Google Shape;73;p40"/>
          <p:cNvSpPr>
            <a:spLocks noGrp="1"/>
          </p:cNvSpPr>
          <p:nvPr>
            <p:ph type="pic" idx="2"/>
          </p:nvPr>
        </p:nvSpPr>
        <p:spPr>
          <a:xfrm>
            <a:off x="3551464" y="740569"/>
            <a:ext cx="5131253" cy="3753872"/>
          </a:xfrm>
          <a:prstGeom prst="rect">
            <a:avLst/>
          </a:prstGeom>
          <a:solidFill>
            <a:schemeClr val="lt1"/>
          </a:solidFill>
          <a:ln>
            <a:noFill/>
          </a:ln>
        </p:spPr>
      </p:sp>
      <p:sp>
        <p:nvSpPr>
          <p:cNvPr id="74" name="Google Shape;74;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9" name="Google Shape;79;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65360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0672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0"/>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2" name="Google Shape;32;p31"/>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1400"/>
              <a:buFont typeface="Arial"/>
              <a:buNone/>
              <a:defRPr sz="900">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5"/>
        <p:cNvGrpSpPr/>
        <p:nvPr/>
      </p:nvGrpSpPr>
      <p:grpSpPr>
        <a:xfrm>
          <a:off x="0" y="0"/>
          <a:ext cx="0" cy="0"/>
          <a:chOff x="0" y="0"/>
          <a:chExt cx="0" cy="0"/>
        </a:xfrm>
      </p:grpSpPr>
      <p:sp>
        <p:nvSpPr>
          <p:cNvPr id="36" name="Google Shape;36;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 name="Google Shape;37;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8" name="Google Shape;38;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4"/>
          <p:cNvSpPr txBox="1">
            <a:spLocks noGrp="1"/>
          </p:cNvSpPr>
          <p:nvPr>
            <p:ph type="sldNum" idx="12"/>
          </p:nvPr>
        </p:nvSpPr>
        <p:spPr>
          <a:xfrm>
            <a:off x="6792684" y="473520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4"/>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8" name="Google Shape;48;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9" name="Google Shape;49;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0" name="Google Shape;50;p35"/>
          <p:cNvSpPr txBox="1">
            <a:spLocks noGrp="1"/>
          </p:cNvSpPr>
          <p:nvPr>
            <p:ph type="sldNum" idx="12"/>
          </p:nvPr>
        </p:nvSpPr>
        <p:spPr>
          <a:xfrm>
            <a:off x="6799828" y="472712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3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6"/>
          <p:cNvSpPr txBox="1">
            <a:spLocks noGrp="1"/>
          </p:cNvSpPr>
          <p:nvPr>
            <p:ph type="sldNum" idx="12"/>
          </p:nvPr>
        </p:nvSpPr>
        <p:spPr>
          <a:xfrm>
            <a:off x="6792684" y="473013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792685"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7"/>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28"/>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8"/>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8"/>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28"/>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12.jpeg"/><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0.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subTitle" idx="1"/>
          </p:nvPr>
        </p:nvSpPr>
        <p:spPr>
          <a:xfrm>
            <a:off x="582388" y="2845193"/>
            <a:ext cx="8430359" cy="5188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800" b="1">
                <a:solidFill>
                  <a:srgbClr val="006F41"/>
                </a:solidFill>
              </a:rPr>
              <a:t>ShakeAlert Drill Essentials</a:t>
            </a:r>
            <a:endParaRPr sz="2800" b="1">
              <a:solidFill>
                <a:schemeClr val="accent1"/>
              </a:solidFill>
            </a:endParaRPr>
          </a:p>
        </p:txBody>
      </p:sp>
      <p:sp>
        <p:nvSpPr>
          <p:cNvPr id="86" name="Google Shape;86;p1"/>
          <p:cNvSpPr txBox="1">
            <a:spLocks noGrp="1"/>
          </p:cNvSpPr>
          <p:nvPr>
            <p:ph type="ctrTitle"/>
          </p:nvPr>
        </p:nvSpPr>
        <p:spPr>
          <a:xfrm>
            <a:off x="582388" y="2265774"/>
            <a:ext cx="8430359" cy="57942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2800"/>
              <a:buFont typeface="Arial"/>
              <a:buNone/>
            </a:pPr>
            <a:r>
              <a:rPr lang="en-US" sz="2800">
                <a:solidFill>
                  <a:schemeClr val="dk2"/>
                </a:solidFill>
                <a:latin typeface="Arial"/>
                <a:ea typeface="Arial"/>
                <a:cs typeface="Arial"/>
                <a:sym typeface="Arial"/>
              </a:rPr>
              <a:t>ShakeAlert</a:t>
            </a:r>
            <a:r>
              <a:rPr lang="en-US" sz="2800" baseline="30000">
                <a:solidFill>
                  <a:schemeClr val="dk2"/>
                </a:solidFill>
                <a:latin typeface="Arial"/>
                <a:ea typeface="Arial"/>
                <a:cs typeface="Arial"/>
                <a:sym typeface="Arial"/>
              </a:rPr>
              <a:t>®</a:t>
            </a:r>
            <a:r>
              <a:rPr lang="en-US" sz="2800">
                <a:solidFill>
                  <a:schemeClr val="dk2"/>
                </a:solidFill>
                <a:latin typeface="Arial"/>
                <a:ea typeface="Arial"/>
                <a:cs typeface="Arial"/>
                <a:sym typeface="Arial"/>
              </a:rPr>
              <a:t> Earthquake Early Warning </a:t>
            </a:r>
            <a:endParaRPr sz="2800">
              <a:solidFill>
                <a:schemeClr val="dk2"/>
              </a:solidFill>
            </a:endParaRPr>
          </a:p>
        </p:txBody>
      </p:sp>
      <p:sp>
        <p:nvSpPr>
          <p:cNvPr id="87" name="Google Shape;87;p1"/>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a:solidFill>
                  <a:schemeClr val="dk2"/>
                </a:solidFill>
              </a:rPr>
              <a:t>6th-12th</a:t>
            </a:r>
            <a:r>
              <a:rPr lang="en-US" sz="1800" b="1" i="0" u="none" strike="noStrike" cap="none">
                <a:solidFill>
                  <a:schemeClr val="dk2"/>
                </a:solidFill>
                <a:latin typeface="Arial"/>
                <a:ea typeface="Arial"/>
                <a:cs typeface="Arial"/>
                <a:sym typeface="Arial"/>
              </a:rPr>
              <a:t> Grade </a:t>
            </a:r>
            <a:endParaRPr sz="1800" b="0" i="0" u="none" strike="noStrike" cap="none">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a:solidFill>
                  <a:schemeClr val="dk2"/>
                </a:solidFill>
                <a:latin typeface="Arial"/>
                <a:ea typeface="Arial"/>
                <a:cs typeface="Arial"/>
                <a:sym typeface="Arial"/>
              </a:rPr>
              <a:t>Lesson length: 15</a:t>
            </a:r>
            <a:r>
              <a:rPr lang="en-US" sz="1500" i="1">
                <a:solidFill>
                  <a:schemeClr val="dk2"/>
                </a:solidFill>
              </a:rPr>
              <a:t> Minutes</a:t>
            </a:r>
            <a:endParaRPr/>
          </a:p>
        </p:txBody>
      </p:sp>
      <p:sp>
        <p:nvSpPr>
          <p:cNvPr id="88" name="Google Shape;88;p1"/>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i="0" u="none" strike="noStrike" cap="none">
                <a:solidFill>
                  <a:srgbClr val="000000"/>
                </a:solidFill>
                <a:latin typeface="Arial"/>
                <a:ea typeface="Arial"/>
                <a:cs typeface="Arial"/>
                <a:sym typeface="Arial"/>
              </a:rPr>
              <a:t>GREEN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89" name="Google Shape;89;p1"/>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a:solidFill>
                  <a:srgbClr val="000000"/>
                </a:solidFill>
                <a:latin typeface="Arial"/>
                <a:ea typeface="Arial"/>
                <a:cs typeface="Arial"/>
                <a:sym typeface="Arial"/>
              </a:rPr>
              <a:t>WHITE SLIDES </a:t>
            </a:r>
            <a:r>
              <a:rPr lang="en-US" sz="1013">
                <a:solidFill>
                  <a:srgbClr val="000000"/>
                </a:solidFill>
                <a:latin typeface="Arial"/>
                <a:ea typeface="Arial"/>
                <a:cs typeface="Arial"/>
                <a:sym typeface="Arial"/>
              </a:rPr>
              <a:t>= Present to Class</a:t>
            </a:r>
            <a:endParaRPr sz="1013">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p:nvPr/>
        </p:nvSpPr>
        <p:spPr>
          <a:xfrm>
            <a:off x="456901" y="979687"/>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spcBef>
                <a:spcPts val="0"/>
              </a:spcBef>
              <a:spcAft>
                <a:spcPts val="0"/>
              </a:spcAft>
              <a:buNone/>
            </a:pPr>
            <a:r>
              <a:rPr lang="en-US" sz="3300" b="1">
                <a:solidFill>
                  <a:schemeClr val="accent1"/>
                </a:solidFill>
                <a:latin typeface="Arial"/>
                <a:ea typeface="Arial"/>
                <a:cs typeface="Arial"/>
                <a:sym typeface="Arial"/>
              </a:rPr>
              <a:t>Why do we have drills at school?</a:t>
            </a:r>
            <a:endParaRPr sz="2100" b="1">
              <a:solidFill>
                <a:schemeClr val="accent1"/>
              </a:solidFill>
              <a:latin typeface="Arial"/>
              <a:ea typeface="Arial"/>
              <a:cs typeface="Arial"/>
              <a:sym typeface="Arial"/>
            </a:endParaRPr>
          </a:p>
        </p:txBody>
      </p:sp>
      <p:sp>
        <p:nvSpPr>
          <p:cNvPr id="157" name="Google Shape;157;p9"/>
          <p:cNvSpPr txBox="1"/>
          <p:nvPr/>
        </p:nvSpPr>
        <p:spPr>
          <a:xfrm>
            <a:off x="5214482" y="3878081"/>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58" name="Google Shape;158;p9"/>
          <p:cNvPicPr preferRelativeResize="0"/>
          <p:nvPr/>
        </p:nvPicPr>
        <p:blipFill rotWithShape="1">
          <a:blip r:embed="rId3">
            <a:alphaModFix/>
          </a:blip>
          <a:srcRect/>
          <a:stretch/>
        </p:blipFill>
        <p:spPr>
          <a:xfrm>
            <a:off x="3597019" y="1128131"/>
            <a:ext cx="5324850" cy="2992500"/>
          </a:xfrm>
          <a:prstGeom prst="roundRect">
            <a:avLst>
              <a:gd name="adj" fmla="val 7345"/>
            </a:avLst>
          </a:prstGeom>
          <a:noFill/>
          <a:ln w="9525" cap="flat" cmpd="sng">
            <a:solidFill>
              <a:schemeClr val="dk2"/>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08A47686-1344-B4CD-A2A7-BD4C6F29625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333746" y="1261332"/>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500"/>
              <a:buFont typeface="Arial"/>
              <a:buNone/>
            </a:pPr>
            <a:r>
              <a:rPr lang="en-US" sz="3000" b="0">
                <a:solidFill>
                  <a:srgbClr val="1A6935"/>
                </a:solidFill>
                <a:highlight>
                  <a:srgbClr val="FFFFFF"/>
                </a:highlight>
              </a:rPr>
              <a:t>Our school has </a:t>
            </a:r>
            <a:r>
              <a:rPr lang="en-US" sz="3000">
                <a:solidFill>
                  <a:srgbClr val="1A6935"/>
                </a:solidFill>
                <a:highlight>
                  <a:srgbClr val="FFFFFF"/>
                </a:highlight>
              </a:rPr>
              <a:t>Earthquake Early Warning! </a:t>
            </a:r>
            <a:endParaRPr sz="3000"/>
          </a:p>
        </p:txBody>
      </p:sp>
      <p:pic>
        <p:nvPicPr>
          <p:cNvPr id="166" name="Google Shape;166;p10" title="Education_9_PA_V03.jpg"/>
          <p:cNvPicPr preferRelativeResize="0"/>
          <p:nvPr/>
        </p:nvPicPr>
        <p:blipFill rotWithShape="1">
          <a:blip r:embed="rId3">
            <a:alphaModFix/>
          </a:blip>
          <a:srcRect/>
          <a:stretch/>
        </p:blipFill>
        <p:spPr>
          <a:xfrm>
            <a:off x="3373257" y="783451"/>
            <a:ext cx="5401219" cy="3286856"/>
          </a:xfrm>
          <a:prstGeom prst="rect">
            <a:avLst/>
          </a:prstGeom>
          <a:noFill/>
          <a:ln>
            <a:noFill/>
          </a:ln>
        </p:spPr>
      </p:pic>
      <p:sp>
        <p:nvSpPr>
          <p:cNvPr id="2" name="Google Shape;221;g3216d1d7456_0_514">
            <a:extLst>
              <a:ext uri="{FF2B5EF4-FFF2-40B4-BE49-F238E27FC236}">
                <a16:creationId xmlns:a16="http://schemas.microsoft.com/office/drawing/2014/main" id="{2304BA15-EEC5-6F58-3BC9-0202B998B73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200" b="0"/>
              <a:t>What is an earthquake?</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Why do they happen?</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What are some things that happen when there is an earthquake?</a:t>
            </a:r>
            <a:endParaRPr sz="2200" b="0"/>
          </a:p>
        </p:txBody>
      </p:sp>
      <p:pic>
        <p:nvPicPr>
          <p:cNvPr id="173" name="Google Shape;173;p11"/>
          <p:cNvPicPr preferRelativeResize="0"/>
          <p:nvPr/>
        </p:nvPicPr>
        <p:blipFill rotWithShape="1">
          <a:blip r:embed="rId3">
            <a:alphaModFix/>
          </a:blip>
          <a:srcRect/>
          <a:stretch/>
        </p:blipFill>
        <p:spPr>
          <a:xfrm>
            <a:off x="3467612"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1565C8DD-F43C-8535-6680-324411D8B6F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US" sz="2700" b="1"/>
              <a:t>Earthquakes &amp; Friction</a:t>
            </a:r>
            <a:endParaRPr sz="2800" b="1"/>
          </a:p>
          <a:p>
            <a:pPr marL="0" lvl="0" indent="0" algn="ctr" rtl="0">
              <a:lnSpc>
                <a:spcPct val="90000"/>
              </a:lnSpc>
              <a:spcBef>
                <a:spcPts val="0"/>
              </a:spcBef>
              <a:spcAft>
                <a:spcPts val="0"/>
              </a:spcAft>
              <a:buClr>
                <a:schemeClr val="accent1"/>
              </a:buClr>
              <a:buSzPts val="2800"/>
              <a:buFont typeface="Arial"/>
              <a:buNone/>
            </a:pPr>
            <a:r>
              <a:rPr lang="en-US" sz="2800" b="1"/>
              <a:t>  </a:t>
            </a:r>
            <a:endParaRPr sz="2800" b="1"/>
          </a:p>
        </p:txBody>
      </p:sp>
      <p:sp>
        <p:nvSpPr>
          <p:cNvPr id="180" name="Google Shape;180;p12"/>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US"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US" sz="2300">
                <a:solidFill>
                  <a:schemeClr val="dk2"/>
                </a:solidFill>
              </a:rPr>
              <a:t> </a:t>
            </a:r>
            <a:r>
              <a:rPr lang="en-US" sz="2000">
                <a:solidFill>
                  <a:schemeClr val="dk2"/>
                </a:solidFill>
              </a:rPr>
              <a:t> </a:t>
            </a:r>
            <a:endParaRPr sz="2000">
              <a:solidFill>
                <a:schemeClr val="dk2"/>
              </a:solidFill>
            </a:endParaRPr>
          </a:p>
        </p:txBody>
      </p:sp>
      <p:pic>
        <p:nvPicPr>
          <p:cNvPr id="181" name="Google Shape;181;p12"/>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4067811" y="4422775"/>
            <a:ext cx="4775400" cy="34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endParaRPr sz="1000" i="1">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DB541E6F-1244-D8F0-665C-848533F3162A}"/>
              </a:ext>
            </a:extLst>
          </p:cNvPr>
          <p:cNvPicPr>
            <a:picLocks noRot="1" noChangeAspect="1"/>
          </p:cNvPicPr>
          <p:nvPr>
            <a:videoFile r:link="rId1"/>
          </p:nvPr>
        </p:nvPicPr>
        <p:blipFill>
          <a:blip r:embed="rId5"/>
          <a:stretch>
            <a:fillRect/>
          </a:stretch>
        </p:blipFill>
        <p:spPr>
          <a:xfrm>
            <a:off x="4111515" y="1474599"/>
            <a:ext cx="3860380" cy="2895285"/>
          </a:xfrm>
          <a:prstGeom prst="rect">
            <a:avLst/>
          </a:prstGeom>
        </p:spPr>
      </p:pic>
      <p:sp>
        <p:nvSpPr>
          <p:cNvPr id="3" name="Google Shape;221;g3216d1d7456_0_514">
            <a:extLst>
              <a:ext uri="{FF2B5EF4-FFF2-40B4-BE49-F238E27FC236}">
                <a16:creationId xmlns:a16="http://schemas.microsoft.com/office/drawing/2014/main" id="{363BACF8-58D0-7133-32A4-1C65FED859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What do we do at </a:t>
            </a:r>
            <a:r>
              <a:rPr lang="en-US" sz="2400" u="sng">
                <a:solidFill>
                  <a:srgbClr val="1A6935"/>
                </a:solidFill>
                <a:highlight>
                  <a:srgbClr val="FFFFFF"/>
                </a:highlight>
              </a:rPr>
              <a:t>school</a:t>
            </a:r>
            <a:r>
              <a:rPr lang="en-US" sz="2400">
                <a:solidFill>
                  <a:srgbClr val="1A6935"/>
                </a:solidFill>
                <a:highlight>
                  <a:srgbClr val="FFFFFF"/>
                </a:highlight>
              </a:rPr>
              <a:t> if there’s an earthquake?</a:t>
            </a:r>
            <a:endParaRPr sz="2400"/>
          </a:p>
        </p:txBody>
      </p:sp>
      <p:pic>
        <p:nvPicPr>
          <p:cNvPr id="192" name="Google Shape;192;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93" name="Google Shape;193;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94" name="Google Shape;194;p13" title="DCHO_Infographic (JPG for Social Media).jpg"/>
          <p:cNvPicPr preferRelativeResize="0"/>
          <p:nvPr/>
        </p:nvPicPr>
        <p:blipFill rotWithShape="1">
          <a:blip r:embed="rId3">
            <a:alphaModFix/>
          </a:blip>
          <a:srcRect l="62588" t="40331" b="8336"/>
          <a:stretch/>
        </p:blipFill>
        <p:spPr>
          <a:xfrm>
            <a:off x="5969783" y="1460960"/>
            <a:ext cx="2709880" cy="2756031"/>
          </a:xfrm>
          <a:prstGeom prst="rect">
            <a:avLst/>
          </a:prstGeom>
          <a:noFill/>
          <a:ln>
            <a:noFill/>
          </a:ln>
        </p:spPr>
      </p:pic>
      <p:sp>
        <p:nvSpPr>
          <p:cNvPr id="2" name="Google Shape;221;g3216d1d7456_0_514">
            <a:extLst>
              <a:ext uri="{FF2B5EF4-FFF2-40B4-BE49-F238E27FC236}">
                <a16:creationId xmlns:a16="http://schemas.microsoft.com/office/drawing/2014/main" id="{19EE5FC2-166A-AD08-7A2D-EE801C3D051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0" name="Google Shape;210;p1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221;g3216d1d7456_0_514">
            <a:extLst>
              <a:ext uri="{FF2B5EF4-FFF2-40B4-BE49-F238E27FC236}">
                <a16:creationId xmlns:a16="http://schemas.microsoft.com/office/drawing/2014/main" id="{BDEAED6E-B20A-DAF8-702F-0563A5E3EA7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18" name="Google Shape;218;p1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19" name="Google Shape;219;p1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221;g3216d1d7456_0_514">
            <a:extLst>
              <a:ext uri="{FF2B5EF4-FFF2-40B4-BE49-F238E27FC236}">
                <a16:creationId xmlns:a16="http://schemas.microsoft.com/office/drawing/2014/main" id="{C50A9CE7-7F0B-2BFE-E908-C3C9B93D622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7705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1336189" y="1611400"/>
            <a:ext cx="3083409" cy="1780910"/>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388211" cy="1780910"/>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559830"/>
            <a:ext cx="6471622" cy="925689"/>
          </a:xfrm>
          <a:prstGeom prst="rect">
            <a:avLst/>
          </a:prstGeom>
        </p:spPr>
      </p:pic>
    </p:spTree>
    <p:extLst>
      <p:ext uri="{BB962C8B-B14F-4D97-AF65-F5344CB8AC3E}">
        <p14:creationId xmlns:p14="http://schemas.microsoft.com/office/powerpoint/2010/main" val="113006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To Print</a:t>
            </a:r>
            <a:endParaRPr dirty="0">
              <a:solidFill>
                <a:schemeClr val="dk1"/>
              </a:solidFill>
            </a:endParaRPr>
          </a:p>
        </p:txBody>
      </p:sp>
      <p:sp>
        <p:nvSpPr>
          <p:cNvPr id="96" name="Google Shape;96;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tx1"/>
                </a:solidFill>
              </a:rPr>
            </a:br>
            <a:br>
              <a:rPr lang="en-US" b="1" dirty="0">
                <a:solidFill>
                  <a:schemeClr val="tx1"/>
                </a:solidFill>
              </a:rPr>
            </a:br>
            <a:r>
              <a:rPr lang="en-US" sz="1800" b="1" dirty="0">
                <a:solidFill>
                  <a:schemeClr val="tx1"/>
                </a:solidFill>
              </a:rPr>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90000"/>
              </a:lnSpc>
              <a:spcBef>
                <a:spcPts val="750"/>
              </a:spcBef>
              <a:spcAft>
                <a:spcPts val="0"/>
              </a:spcAft>
              <a:buSzPts val="2000"/>
              <a:buNone/>
            </a:pPr>
            <a:endParaRPr dirty="0">
              <a:solidFill>
                <a:schemeClr val="tx1"/>
              </a:solidFill>
            </a:endParaRPr>
          </a:p>
        </p:txBody>
      </p:sp>
      <p:sp>
        <p:nvSpPr>
          <p:cNvPr id="97" name="Google Shape;97;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98" name="Google Shape;98;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spcBef>
                <a:spcPts val="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Open the Family Engagement Letter.  </a:t>
            </a:r>
            <a:endParaRPr sz="1500" dirty="0">
              <a:solidFill>
                <a:schemeClr val="dk1"/>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050" b="0" i="0" u="none" strike="noStrike" cap="none" dirty="0">
              <a:solidFill>
                <a:srgbClr val="000000"/>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050" b="0" i="0" u="none" strike="noStrike" cap="none" dirty="0">
              <a:solidFill>
                <a:srgbClr val="000000"/>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r>
              <a:rPr lang="en-US" sz="1200" dirty="0">
                <a:solidFill>
                  <a:schemeClr val="dk1"/>
                </a:solidFill>
                <a:latin typeface="Arial"/>
                <a:ea typeface="Arial"/>
                <a:cs typeface="Arial"/>
                <a:sym typeface="Arial"/>
              </a:rPr>
              <a:t> </a:t>
            </a:r>
            <a:endParaRPr dirty="0"/>
          </a:p>
          <a:p>
            <a:pPr marL="174784" marR="0" lvl="0" indent="-174784" algn="l" rtl="0">
              <a:spcBef>
                <a:spcPts val="90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dirty="0">
              <a:solidFill>
                <a:schemeClr val="dk1"/>
              </a:solidFill>
              <a:latin typeface="Arial"/>
              <a:ea typeface="Arial"/>
              <a:cs typeface="Arial"/>
              <a:sym typeface="Arial"/>
            </a:endParaRPr>
          </a:p>
          <a:p>
            <a:pPr marL="0" marR="0" lvl="0" indent="0" algn="l" rtl="0">
              <a:spcBef>
                <a:spcPts val="900"/>
              </a:spcBef>
              <a:spcAft>
                <a:spcPts val="0"/>
              </a:spcAft>
              <a:buNone/>
            </a:pPr>
            <a:endParaRPr sz="1200" dirty="0">
              <a:solidFill>
                <a:schemeClr val="dk1"/>
              </a:solidFill>
              <a:latin typeface="Arial"/>
              <a:ea typeface="Arial"/>
              <a:cs typeface="Arial"/>
              <a:sym typeface="Arial"/>
            </a:endParaRPr>
          </a:p>
        </p:txBody>
      </p:sp>
      <p:cxnSp>
        <p:nvCxnSpPr>
          <p:cNvPr id="99" name="Google Shape;99;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100" name="Google Shape;100;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100" b="1">
                <a:solidFill>
                  <a:schemeClr val="dk1"/>
                </a:solidFill>
                <a:latin typeface="Arial"/>
                <a:ea typeface="Arial"/>
                <a:cs typeface="Arial"/>
                <a:sym typeface="Arial"/>
              </a:rPr>
              <a:t>Preparation</a:t>
            </a:r>
            <a:endParaRPr sz="1050">
              <a:solidFill>
                <a:srgbClr val="000000"/>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43753-514A-B348-030D-5673773729F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27" name="Google Shape;227;p17"/>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28" name="Google Shape;228;p17"/>
          <p:cNvGrpSpPr/>
          <p:nvPr/>
        </p:nvGrpSpPr>
        <p:grpSpPr>
          <a:xfrm>
            <a:off x="6144839" y="1666622"/>
            <a:ext cx="2705246" cy="2232105"/>
            <a:chOff x="8193118" y="2222162"/>
            <a:chExt cx="3606995" cy="2976140"/>
          </a:xfrm>
        </p:grpSpPr>
        <p:pic>
          <p:nvPicPr>
            <p:cNvPr id="229" name="Google Shape;229;p1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0" name="Google Shape;230;p1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drill</a:t>
              </a:r>
              <a:endParaRPr sz="1050">
                <a:solidFill>
                  <a:srgbClr val="000000"/>
                </a:solidFill>
                <a:latin typeface="Arial"/>
                <a:ea typeface="Arial"/>
                <a:cs typeface="Arial"/>
                <a:sym typeface="Arial"/>
              </a:endParaRPr>
            </a:p>
          </p:txBody>
        </p:sp>
      </p:grpSp>
      <p:sp>
        <p:nvSpPr>
          <p:cNvPr id="231" name="Google Shape;231;p1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ground shaking</a:t>
            </a:r>
            <a:endParaRPr sz="1050">
              <a:solidFill>
                <a:srgbClr val="000000"/>
              </a:solidFill>
              <a:latin typeface="Arial"/>
              <a:ea typeface="Arial"/>
              <a:cs typeface="Arial"/>
              <a:sym typeface="Arial"/>
            </a:endParaRPr>
          </a:p>
        </p:txBody>
      </p:sp>
      <p:cxnSp>
        <p:nvCxnSpPr>
          <p:cNvPr id="232" name="Google Shape;232;p1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3" name="Google Shape;233;p1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4" name="Google Shape;234;p17"/>
          <p:cNvGrpSpPr/>
          <p:nvPr/>
        </p:nvGrpSpPr>
        <p:grpSpPr>
          <a:xfrm>
            <a:off x="2997123" y="1360632"/>
            <a:ext cx="3147722" cy="2613251"/>
            <a:chOff x="3996163" y="1814175"/>
            <a:chExt cx="4196963" cy="3484335"/>
          </a:xfrm>
        </p:grpSpPr>
        <p:sp>
          <p:nvSpPr>
            <p:cNvPr id="235" name="Google Shape;235;p1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early warning alert</a:t>
              </a:r>
              <a:endParaRPr sz="1050">
                <a:solidFill>
                  <a:srgbClr val="000000"/>
                </a:solidFill>
                <a:latin typeface="Arial"/>
                <a:ea typeface="Arial"/>
                <a:cs typeface="Arial"/>
                <a:sym typeface="Arial"/>
              </a:endParaRPr>
            </a:p>
          </p:txBody>
        </p:sp>
        <p:grpSp>
          <p:nvGrpSpPr>
            <p:cNvPr id="236" name="Google Shape;236;p17"/>
            <p:cNvGrpSpPr/>
            <p:nvPr/>
          </p:nvGrpSpPr>
          <p:grpSpPr>
            <a:xfrm>
              <a:off x="4008425" y="1814175"/>
              <a:ext cx="4184701" cy="3194801"/>
              <a:chOff x="4008425" y="1814175"/>
              <a:chExt cx="4184701" cy="3194801"/>
            </a:xfrm>
          </p:grpSpPr>
          <p:pic>
            <p:nvPicPr>
              <p:cNvPr id="237" name="Google Shape;237;p1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38" name="Google Shape;238;p1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39" name="Google Shape;239;p1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 name="Google Shape;221;g3216d1d7456_0_514">
            <a:extLst>
              <a:ext uri="{FF2B5EF4-FFF2-40B4-BE49-F238E27FC236}">
                <a16:creationId xmlns:a16="http://schemas.microsoft.com/office/drawing/2014/main" id="{8C2C7407-B4CB-7148-C937-296E0973556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a:solidFill>
                  <a:schemeClr val="dk2"/>
                </a:solidFill>
              </a:rPr>
              <a:t>How did we do on the drill?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Questions?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Key things to remember? </a:t>
            </a:r>
            <a:endParaRPr/>
          </a:p>
        </p:txBody>
      </p:sp>
      <p:pic>
        <p:nvPicPr>
          <p:cNvPr id="258" name="Google Shape;258;p19"/>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59" name="Google Shape;259;p19"/>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REFLECT! </a:t>
            </a:r>
            <a:endParaRPr sz="2400" b="1">
              <a:solidFill>
                <a:schemeClr val="accent1"/>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39E113A6-E3A6-EECC-DA40-0FFFCDF1535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p:nvPr/>
        </p:nvSpPr>
        <p:spPr>
          <a:xfrm>
            <a:off x="0" y="0"/>
            <a:ext cx="2250000" cy="30006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pic>
        <p:nvPicPr>
          <p:cNvPr id="269" name="Google Shape;269;p20"/>
          <p:cNvPicPr preferRelativeResize="0"/>
          <p:nvPr/>
        </p:nvPicPr>
        <p:blipFill rotWithShape="1">
          <a:blip r:embed="rId3">
            <a:alphaModFix/>
          </a:blip>
          <a:srcRect/>
          <a:stretch/>
        </p:blipFill>
        <p:spPr>
          <a:xfrm>
            <a:off x="3310084" y="1261044"/>
            <a:ext cx="5486400" cy="2962275"/>
          </a:xfrm>
          <a:prstGeom prst="roundRect">
            <a:avLst>
              <a:gd name="adj" fmla="val 4580"/>
            </a:avLst>
          </a:prstGeom>
          <a:noFill/>
          <a:ln>
            <a:noFill/>
          </a:ln>
        </p:spPr>
      </p:pic>
      <p:sp>
        <p:nvSpPr>
          <p:cNvPr id="270" name="Google Shape;270;p20"/>
          <p:cNvSpPr txBox="1"/>
          <p:nvPr/>
        </p:nvSpPr>
        <p:spPr>
          <a:xfrm>
            <a:off x="303439" y="697282"/>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Check In </a:t>
            </a:r>
            <a:endParaRPr sz="2400" b="1">
              <a:solidFill>
                <a:schemeClr val="accent1"/>
              </a:solidFill>
              <a:latin typeface="Arial"/>
              <a:ea typeface="Arial"/>
              <a:cs typeface="Arial"/>
              <a:sym typeface="Arial"/>
            </a:endParaRPr>
          </a:p>
        </p:txBody>
      </p:sp>
      <p:sp>
        <p:nvSpPr>
          <p:cNvPr id="271" name="Google Shape;271;p20"/>
          <p:cNvSpPr txBox="1">
            <a:spLocks noGrp="1"/>
          </p:cNvSpPr>
          <p:nvPr>
            <p:ph type="body" idx="1"/>
          </p:nvPr>
        </p:nvSpPr>
        <p:spPr>
          <a:xfrm>
            <a:off x="303439" y="1212574"/>
            <a:ext cx="3006645" cy="3041373"/>
          </a:xfrm>
          <a:prstGeom prst="rect">
            <a:avLst/>
          </a:prstGeom>
          <a:noFill/>
          <a:ln>
            <a:noFill/>
          </a:ln>
        </p:spPr>
        <p:txBody>
          <a:bodyPr spcFirstLastPara="1" wrap="square" lIns="68550" tIns="34275" rIns="68550" bIns="34275" anchor="t" anchorCtr="0">
            <a:normAutofit lnSpcReduction="10000"/>
          </a:bodyPr>
          <a:lstStyle/>
          <a:p>
            <a:pPr marL="0" lvl="0" indent="0" algn="l" rtl="0">
              <a:lnSpc>
                <a:spcPct val="90000"/>
              </a:lnSpc>
              <a:spcBef>
                <a:spcPts val="0"/>
              </a:spcBef>
              <a:spcAft>
                <a:spcPts val="0"/>
              </a:spcAft>
              <a:buSzPts val="3459"/>
              <a:buNone/>
            </a:pPr>
            <a:r>
              <a:rPr lang="en-US" sz="2400" dirty="0">
                <a:solidFill>
                  <a:schemeClr val="dk2"/>
                </a:solidFill>
              </a:rPr>
              <a:t>Emergencies are scary.</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People react differently, which is normal! </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Why do we practice even though it can be uncomfortable? </a:t>
            </a:r>
            <a:endParaRPr dirty="0"/>
          </a:p>
        </p:txBody>
      </p:sp>
      <p:sp>
        <p:nvSpPr>
          <p:cNvPr id="2" name="Google Shape;221;g3216d1d7456_0_514">
            <a:extLst>
              <a:ext uri="{FF2B5EF4-FFF2-40B4-BE49-F238E27FC236}">
                <a16:creationId xmlns:a16="http://schemas.microsoft.com/office/drawing/2014/main" id="{13B9B8C0-B771-022D-1CA9-54A2E50FAA54}"/>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78" name="Google Shape;278;p21"/>
          <p:cNvSpPr txBox="1">
            <a:spLocks noGrp="1"/>
          </p:cNvSpPr>
          <p:nvPr>
            <p:ph type="body" idx="1"/>
          </p:nvPr>
        </p:nvSpPr>
        <p:spPr>
          <a:xfrm>
            <a:off x="312957" y="1275750"/>
            <a:ext cx="7883550" cy="12231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3200"/>
              <a:buNone/>
            </a:pPr>
            <a:r>
              <a:rPr lang="en-US" sz="2400" dirty="0">
                <a:solidFill>
                  <a:schemeClr val="dk2"/>
                </a:solidFill>
              </a:rPr>
              <a:t>Tell the people in your home what you learned about how </a:t>
            </a:r>
            <a:r>
              <a:rPr lang="en-US" sz="2400">
                <a:solidFill>
                  <a:schemeClr val="dk2"/>
                </a:solidFill>
              </a:rPr>
              <a:t>to protect </a:t>
            </a:r>
            <a:r>
              <a:rPr lang="en-US" sz="2400" dirty="0">
                <a:solidFill>
                  <a:schemeClr val="dk2"/>
                </a:solidFill>
              </a:rPr>
              <a:t>yourself in an earthquake.  </a:t>
            </a:r>
            <a:endParaRPr dirty="0"/>
          </a:p>
          <a:p>
            <a:pPr marL="0" lvl="0" indent="0" algn="l" rtl="0">
              <a:lnSpc>
                <a:spcPct val="100000"/>
              </a:lnSpc>
              <a:spcBef>
                <a:spcPts val="750"/>
              </a:spcBef>
              <a:spcAft>
                <a:spcPts val="0"/>
              </a:spcAft>
              <a:buSzPts val="3200"/>
              <a:buNone/>
            </a:pPr>
            <a:endParaRPr sz="2400" dirty="0">
              <a:solidFill>
                <a:schemeClr val="dk2"/>
              </a:solidFill>
            </a:endParaRPr>
          </a:p>
        </p:txBody>
      </p:sp>
      <p:pic>
        <p:nvPicPr>
          <p:cNvPr id="279" name="Google Shape;279;p21"/>
          <p:cNvPicPr preferRelativeResize="0"/>
          <p:nvPr/>
        </p:nvPicPr>
        <p:blipFill rotWithShape="1">
          <a:blip r:embed="rId3">
            <a:alphaModFix/>
          </a:blip>
          <a:srcRect/>
          <a:stretch/>
        </p:blipFill>
        <p:spPr>
          <a:xfrm>
            <a:off x="420750" y="2262769"/>
            <a:ext cx="7694550" cy="2137725"/>
          </a:xfrm>
          <a:prstGeom prst="roundRect">
            <a:avLst>
              <a:gd name="adj" fmla="val 11181"/>
            </a:avLst>
          </a:prstGeom>
          <a:noFill/>
          <a:ln w="9525" cap="flat" cmpd="sng">
            <a:solidFill>
              <a:schemeClr val="dk2"/>
            </a:solidFill>
            <a:prstDash val="solid"/>
            <a:round/>
            <a:headEnd type="none" w="sm" len="sm"/>
            <a:tailEnd type="none" w="sm" len="sm"/>
          </a:ln>
        </p:spPr>
      </p:pic>
      <p:sp>
        <p:nvSpPr>
          <p:cNvPr id="280" name="Google Shape;280;p21"/>
          <p:cNvSpPr txBox="1"/>
          <p:nvPr/>
        </p:nvSpPr>
        <p:spPr>
          <a:xfrm>
            <a:off x="6273606" y="4457826"/>
            <a:ext cx="2389200" cy="25590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endParaRPr sz="750" i="1">
              <a:solidFill>
                <a:srgbClr val="000000"/>
              </a:solidFill>
              <a:latin typeface="Arial"/>
              <a:ea typeface="Arial"/>
              <a:cs typeface="Arial"/>
              <a:sym typeface="Arial"/>
            </a:endParaRPr>
          </a:p>
        </p:txBody>
      </p:sp>
      <p:sp>
        <p:nvSpPr>
          <p:cNvPr id="281" name="Google Shape;281;p21"/>
          <p:cNvSpPr txBox="1"/>
          <p:nvPr/>
        </p:nvSpPr>
        <p:spPr>
          <a:xfrm>
            <a:off x="7086600" y="4770988"/>
            <a:ext cx="2057400" cy="273844"/>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None/>
            </a:pPr>
            <a:fld id="{00000000-1234-1234-1234-123412341234}" type="slidenum">
              <a:rPr lang="en-US" sz="1000">
                <a:solidFill>
                  <a:schemeClr val="dk1"/>
                </a:solidFill>
                <a:latin typeface="Arial"/>
                <a:ea typeface="Arial"/>
                <a:cs typeface="Arial"/>
                <a:sym typeface="Arial"/>
              </a:rPr>
              <a:t>24</a:t>
            </a:fld>
            <a:endParaRPr sz="10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86"/>
        <p:cNvGrpSpPr/>
        <p:nvPr/>
      </p:nvGrpSpPr>
      <p:grpSpPr>
        <a:xfrm>
          <a:off x="0" y="0"/>
          <a:ext cx="0" cy="0"/>
          <a:chOff x="0" y="0"/>
          <a:chExt cx="0" cy="0"/>
        </a:xfrm>
      </p:grpSpPr>
      <p:sp>
        <p:nvSpPr>
          <p:cNvPr id="287" name="Google Shape;287;p22"/>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please give us your feedback! </a:t>
            </a:r>
            <a:endParaRPr sz="2400">
              <a:solidFill>
                <a:schemeClr val="dk1"/>
              </a:solidFill>
            </a:endParaRPr>
          </a:p>
        </p:txBody>
      </p:sp>
      <p:sp>
        <p:nvSpPr>
          <p:cNvPr id="288" name="Google Shape;288;p22"/>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None/>
            </a:pPr>
            <a:r>
              <a:rPr lang="en-US" sz="2400">
                <a:solidFill>
                  <a:schemeClr val="dk1"/>
                </a:solidFill>
              </a:rPr>
              <a:t>Please complete this brief,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solidFill>
                  <a:schemeClr val="dk1"/>
                </a:solidFill>
              </a:rPr>
              <a:t> to help us to improve our ShakeAlert Ready lessons.</a:t>
            </a:r>
            <a:r>
              <a:rPr lang="en-US" sz="2400">
                <a:solidFill>
                  <a:schemeClr val="dk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89" name="Google Shape;289;p2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25</a:t>
            </a:fld>
            <a:endParaRPr sz="1200" b="0" i="0" u="none" strike="noStrike" cap="none">
              <a:solidFill>
                <a:schemeClr val="dk2"/>
              </a:solidFill>
              <a:latin typeface="Arial"/>
              <a:ea typeface="Arial"/>
              <a:cs typeface="Arial"/>
              <a:sym typeface="Arial"/>
            </a:endParaRPr>
          </a:p>
        </p:txBody>
      </p:sp>
      <p:grpSp>
        <p:nvGrpSpPr>
          <p:cNvPr id="290" name="Google Shape;290;p22"/>
          <p:cNvGrpSpPr/>
          <p:nvPr/>
        </p:nvGrpSpPr>
        <p:grpSpPr>
          <a:xfrm>
            <a:off x="4686300" y="637870"/>
            <a:ext cx="4245188" cy="3664658"/>
            <a:chOff x="6390900" y="334969"/>
            <a:chExt cx="5660250" cy="4886210"/>
          </a:xfrm>
        </p:grpSpPr>
        <p:pic>
          <p:nvPicPr>
            <p:cNvPr id="291" name="Google Shape;291;p22"/>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2" name="Google Shape;292;p22"/>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2" name="Google Shape;221;g3216d1d7456_0_514">
            <a:extLst>
              <a:ext uri="{FF2B5EF4-FFF2-40B4-BE49-F238E27FC236}">
                <a16:creationId xmlns:a16="http://schemas.microsoft.com/office/drawing/2014/main" id="{45884F9F-AAA6-5796-F885-2441D8EE936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Earthquake Hazard</a:t>
            </a:r>
            <a:endParaRPr>
              <a:solidFill>
                <a:schemeClr val="dk1"/>
              </a:solidFill>
            </a:endParaRPr>
          </a:p>
        </p:txBody>
      </p:sp>
      <p:sp>
        <p:nvSpPr>
          <p:cNvPr id="300" name="Google Shape;300;p23"/>
          <p:cNvSpPr txBox="1">
            <a:spLocks noGrp="1"/>
          </p:cNvSpPr>
          <p:nvPr>
            <p:ph type="body" idx="1"/>
          </p:nvPr>
        </p:nvSpPr>
        <p:spPr>
          <a:xfrm>
            <a:off x="312964" y="1045331"/>
            <a:ext cx="4531598" cy="346029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1100"/>
              <a:buNone/>
            </a:pPr>
            <a:r>
              <a:rPr lang="en-US" sz="1200"/>
              <a:t>California, Oregon, and Washington all face hazards from earthquakes because of the underlying tectonic plates, which constantly grind against each other. </a:t>
            </a:r>
            <a:r>
              <a:rPr lang="en-US"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t>While smaller</a:t>
            </a:r>
            <a:r>
              <a:rPr lang="en-US" sz="1200">
                <a:solidFill>
                  <a:schemeClr val="dk1"/>
                </a:solidFill>
              </a:rPr>
              <a:t> earthquakes happen often, scientists think a</a:t>
            </a:r>
            <a:r>
              <a:rPr lang="en-US" sz="1200"/>
              <a:t> major earthquake could happen any time, so it's important to be prepared.</a:t>
            </a:r>
            <a:endParaRPr/>
          </a:p>
          <a:p>
            <a:pPr marL="342900" lvl="0" indent="0" algn="l" rtl="0">
              <a:lnSpc>
                <a:spcPct val="100000"/>
              </a:lnSpc>
              <a:spcBef>
                <a:spcPts val="0"/>
              </a:spcBef>
              <a:spcAft>
                <a:spcPts val="0"/>
              </a:spcAft>
              <a:buSzPts val="1500"/>
              <a:buNone/>
            </a:pPr>
            <a:endParaRPr sz="1125"/>
          </a:p>
          <a:p>
            <a:pPr marL="0" lvl="0" indent="0" algn="l" rtl="0">
              <a:lnSpc>
                <a:spcPct val="100000"/>
              </a:lnSpc>
              <a:spcBef>
                <a:spcPts val="0"/>
              </a:spcBef>
              <a:spcAft>
                <a:spcPts val="0"/>
              </a:spcAft>
              <a:buSzPts val="1500"/>
              <a:buNone/>
            </a:pPr>
            <a:r>
              <a:rPr lang="en-US" sz="1125"/>
              <a:t>For more information: </a:t>
            </a:r>
            <a:r>
              <a:rPr lang="en-US"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500"/>
              <a:buNone/>
            </a:pPr>
            <a:endParaRPr sz="1125"/>
          </a:p>
        </p:txBody>
      </p:sp>
      <p:pic>
        <p:nvPicPr>
          <p:cNvPr id="301" name="Google Shape;301;p23"/>
          <p:cNvPicPr preferRelativeResize="0"/>
          <p:nvPr/>
        </p:nvPicPr>
        <p:blipFill rotWithShape="1">
          <a:blip r:embed="rId4">
            <a:alphaModFix/>
          </a:blip>
          <a:srcRect/>
          <a:stretch/>
        </p:blipFill>
        <p:spPr>
          <a:xfrm>
            <a:off x="4919031" y="684786"/>
            <a:ext cx="4003622" cy="3773929"/>
          </a:xfrm>
          <a:prstGeom prst="roundRect">
            <a:avLst>
              <a:gd name="adj" fmla="val 4580"/>
            </a:avLst>
          </a:prstGeom>
          <a:noFill/>
          <a:ln>
            <a:noFill/>
          </a:ln>
        </p:spPr>
      </p:pic>
      <p:sp>
        <p:nvSpPr>
          <p:cNvPr id="302" name="Google Shape;302;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92FD0-70C4-7C6E-A09C-41D6FFF2EC1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a:t>
            </a:r>
            <a:r>
              <a:rPr lang="en-US" baseline="30000" dirty="0">
                <a:solidFill>
                  <a:schemeClr val="tx1"/>
                </a:solidFill>
              </a:rPr>
              <a:t>Ⓡ</a:t>
            </a:r>
            <a:r>
              <a:rPr lang="en-US" dirty="0">
                <a:solidFill>
                  <a:schemeClr val="tx1"/>
                </a:solidFill>
              </a:rPr>
              <a:t> Earthquake Early Warning System Works</a:t>
            </a:r>
            <a:endParaRPr dirty="0">
              <a:solidFill>
                <a:schemeClr val="tx1"/>
              </a:solidFill>
            </a:endParaRPr>
          </a:p>
        </p:txBody>
      </p:sp>
      <p:sp>
        <p:nvSpPr>
          <p:cNvPr id="2" name="Google Shape;221;g3216d1d7456_0_514">
            <a:extLst>
              <a:ext uri="{FF2B5EF4-FFF2-40B4-BE49-F238E27FC236}">
                <a16:creationId xmlns:a16="http://schemas.microsoft.com/office/drawing/2014/main" id="{E662F56F-7E3D-F972-443E-06D1B8B3411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27</a:t>
            </a:fld>
            <a:endParaRPr sz="900" b="0" i="0" u="none" strike="noStrike" cap="none">
              <a:solidFill>
                <a:schemeClr val="dk1"/>
              </a:solidFill>
              <a:latin typeface="Arial"/>
              <a:ea typeface="Arial"/>
              <a:cs typeface="Arial"/>
              <a:sym typeface="Arial"/>
            </a:endParaRPr>
          </a:p>
        </p:txBody>
      </p:sp>
      <p:pic>
        <p:nvPicPr>
          <p:cNvPr id="3" name="Picture 2" descr="A diagram of a earthquake">
            <a:extLst>
              <a:ext uri="{FF2B5EF4-FFF2-40B4-BE49-F238E27FC236}">
                <a16:creationId xmlns:a16="http://schemas.microsoft.com/office/drawing/2014/main" id="{3103983C-7592-F2BC-53DA-A380265BF22A}"/>
              </a:ext>
            </a:extLst>
          </p:cNvPr>
          <p:cNvPicPr>
            <a:picLocks noChangeAspect="1"/>
          </p:cNvPicPr>
          <p:nvPr/>
        </p:nvPicPr>
        <p:blipFill>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26"/>
        <p:cNvGrpSpPr/>
        <p:nvPr/>
      </p:nvGrpSpPr>
      <p:grpSpPr>
        <a:xfrm>
          <a:off x="0" y="0"/>
          <a:ext cx="0" cy="0"/>
          <a:chOff x="0" y="0"/>
          <a:chExt cx="0" cy="0"/>
        </a:xfrm>
      </p:grpSpPr>
      <p:sp>
        <p:nvSpPr>
          <p:cNvPr id="327" name="Google Shape;327;p2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Rationale</a:t>
            </a:r>
            <a:endParaRPr>
              <a:solidFill>
                <a:schemeClr val="dk1"/>
              </a:solidFill>
            </a:endParaRPr>
          </a:p>
        </p:txBody>
      </p:sp>
      <p:sp>
        <p:nvSpPr>
          <p:cNvPr id="328" name="Google Shape;328;p26"/>
          <p:cNvSpPr txBox="1"/>
          <p:nvPr/>
        </p:nvSpPr>
        <p:spPr>
          <a:xfrm>
            <a:off x="312964" y="1045331"/>
            <a:ext cx="8353055" cy="359924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Why do we practice earthquake drills? </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US"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spcBef>
                <a:spcPts val="450"/>
              </a:spcBef>
              <a:spcAft>
                <a:spcPts val="0"/>
              </a:spcAft>
              <a:buNone/>
            </a:pPr>
            <a:r>
              <a:rPr lang="en-US" sz="1050" b="1">
                <a:solidFill>
                  <a:schemeClr val="dk1"/>
                </a:solidFill>
                <a:latin typeface="Arial"/>
                <a:ea typeface="Arial"/>
                <a:cs typeface="Arial"/>
                <a:sym typeface="Arial"/>
              </a:rPr>
              <a:t>Why share the Family Engagement Letter?</a:t>
            </a:r>
            <a:endParaRPr sz="1050">
              <a:solidFill>
                <a:srgbClr val="000000"/>
              </a:solidFill>
              <a:latin typeface="Arial"/>
              <a:ea typeface="Arial"/>
              <a:cs typeface="Arial"/>
              <a:sym typeface="Arial"/>
            </a:endParaRPr>
          </a:p>
          <a:p>
            <a:pPr marL="216694" marR="0" lvl="0" indent="-123825" algn="l" rtl="0">
              <a:spcBef>
                <a:spcPts val="450"/>
              </a:spcBef>
              <a:spcAft>
                <a:spcPts val="0"/>
              </a:spcAft>
              <a:buClr>
                <a:schemeClr val="accent1"/>
              </a:buClr>
              <a:buSzPts val="1100"/>
              <a:buFont typeface="Arial"/>
              <a:buChar char="●"/>
            </a:pPr>
            <a:r>
              <a:rPr lang="en-US"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In places like Oregon and Washington where earthquakes are less frequent, people might be unaware of the risk of an earthquake. . </a:t>
            </a:r>
            <a:endParaRPr sz="1050">
              <a:solidFill>
                <a:srgbClr val="000000"/>
              </a:solidFill>
              <a:latin typeface="Arial"/>
              <a:ea typeface="Arial"/>
              <a:cs typeface="Arial"/>
              <a:sym typeface="Arial"/>
            </a:endParaRPr>
          </a:p>
          <a:p>
            <a:pPr marL="216694" marR="0" lvl="0" indent="-123825" algn="l" rtl="0">
              <a:spcBef>
                <a:spcPts val="300"/>
              </a:spcBef>
              <a:spcAft>
                <a:spcPts val="300"/>
              </a:spcAft>
              <a:buClr>
                <a:schemeClr val="accent1"/>
              </a:buClr>
              <a:buSzPts val="1100"/>
              <a:buFont typeface="Arial"/>
              <a:buChar char="●"/>
            </a:pPr>
            <a:r>
              <a:rPr lang="en-US" sz="1050">
                <a:solidFill>
                  <a:schemeClr val="dk1"/>
                </a:solidFill>
                <a:latin typeface="Arial"/>
                <a:ea typeface="Arial"/>
                <a:cs typeface="Arial"/>
                <a:sym typeface="Arial"/>
              </a:rPr>
              <a:t>The Family Engagement Letter has links for family members to learn more about earthquakes and protective actions. </a:t>
            </a:r>
            <a:endParaRPr sz="1050">
              <a:solidFill>
                <a:srgbClr val="000000"/>
              </a:solidFill>
              <a:latin typeface="Arial"/>
              <a:ea typeface="Arial"/>
              <a:cs typeface="Arial"/>
              <a:sym typeface="Arial"/>
            </a:endParaRPr>
          </a:p>
        </p:txBody>
      </p:sp>
      <p:sp>
        <p:nvSpPr>
          <p:cNvPr id="329" name="Google Shape;329;p2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29</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FCB12EA6-2D8E-9FB7-12BE-2E08EE5368E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107" name="Google Shape;107;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4A5A6857-2FAA-7EF8-BB94-85B9FE2E2B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1</a:t>
            </a:r>
            <a:endParaRPr>
              <a:solidFill>
                <a:schemeClr val="dk1"/>
              </a:solidFill>
            </a:endParaRPr>
          </a:p>
        </p:txBody>
      </p:sp>
      <p:sp>
        <p:nvSpPr>
          <p:cNvPr id="115" name="Google Shape;115;p4"/>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58128" lvl="0" indent="-248603"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which could happen anytime.</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your school has an earthquake early warning system that can give school community members seconds of extra time to protect themselves before strong shaking arrives during an earthquake. </a:t>
            </a:r>
            <a:endParaRPr sz="1200" i="1"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a:t>
            </a:r>
            <a:r>
              <a:rPr lang="en-US" sz="1200" dirty="0">
                <a:solidFill>
                  <a:schemeClr val="dk1"/>
                </a:solidFill>
              </a:rPr>
              <a:t>students what an earthquake is, what causes earthquakes to occur, and what the effects of earthquakes are.</a:t>
            </a:r>
            <a:endParaRPr sz="1200" dirty="0">
              <a:solidFill>
                <a:schemeClr val="dk1"/>
              </a:solidFill>
            </a:endParaRPr>
          </a:p>
          <a:p>
            <a:pPr marL="514350" lvl="1" indent="-171449" algn="l" rtl="0">
              <a:lnSpc>
                <a:spcPct val="100000"/>
              </a:lnSpc>
              <a:spcBef>
                <a:spcPts val="0"/>
              </a:spcBef>
              <a:spcAft>
                <a:spcPts val="0"/>
              </a:spcAft>
              <a:buSzPts val="1130"/>
              <a:buChar char="•"/>
            </a:pPr>
            <a:r>
              <a:rPr lang="en-US" sz="1200" i="1" dirty="0"/>
              <a:t>Sample Student Response: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sz="1200" i="1" dirty="0">
                <a:solidFill>
                  <a:schemeClr val="dk1"/>
                </a:solidFill>
              </a:rPr>
              <a:t>Earthquakes can cause ground shaking</a:t>
            </a:r>
            <a:r>
              <a:rPr lang="en-US" sz="1200" i="1" dirty="0"/>
              <a:t> and</a:t>
            </a:r>
            <a:r>
              <a:rPr lang="en-US" sz="1200" i="1" dirty="0">
                <a:solidFill>
                  <a:schemeClr val="dk1"/>
                </a:solidFill>
              </a:rPr>
              <a:t> tsunamis, as well as injuries and destruction of property. </a:t>
            </a:r>
            <a:endParaRPr sz="1200" i="1" dirty="0"/>
          </a:p>
        </p:txBody>
      </p:sp>
      <p:sp>
        <p:nvSpPr>
          <p:cNvPr id="116" name="Google Shape;116;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EB3C681-4D19-FAEB-6B63-B18C7DA68E8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2</a:t>
            </a:r>
            <a:endParaRPr i="1">
              <a:solidFill>
                <a:schemeClr val="dk1"/>
              </a:solidFill>
            </a:endParaRPr>
          </a:p>
        </p:txBody>
      </p:sp>
      <p:sp>
        <p:nvSpPr>
          <p:cNvPr id="123" name="Google Shape;123;p5"/>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66700" lvl="0" indent="-257175"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a:t>
            </a: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15</a:t>
            </a:r>
            <a:r>
              <a:rPr lang="en-US" sz="1200" dirty="0">
                <a:solidFill>
                  <a:schemeClr val="tx1"/>
                </a:solidFill>
              </a:rPr>
              <a:t>: Tell students </a:t>
            </a:r>
            <a:r>
              <a:rPr lang="en-US" sz="1200" dirty="0"/>
              <a:t>that Drop, Cover, and Hold On looks different for different bodies. Review modified protective actions for people who use wheelchairs. </a:t>
            </a:r>
          </a:p>
          <a:p>
            <a:pPr marL="434340" lvl="1" indent="-155733">
              <a:lnSpc>
                <a:spcPct val="100000"/>
              </a:lnSpc>
              <a:buSzPts val="1500"/>
            </a:pPr>
            <a:r>
              <a:rPr lang="en-US" sz="1200" i="1" dirty="0"/>
              <a:t>While you may not have students who use wheelchairs in your class, it is likely that there are members of your community who do. Have students repeat the phrase, “Drop, Cover, and Hold On” and then “Lock, Cover, and Hold On” after you’ve said it.  </a:t>
            </a:r>
          </a:p>
          <a:p>
            <a:pPr marL="9525" lvl="0" indent="0" algn="l" rtl="0">
              <a:lnSpc>
                <a:spcPct val="100000"/>
              </a:lnSpc>
              <a:spcBef>
                <a:spcPts val="900"/>
              </a:spcBef>
              <a:spcAft>
                <a:spcPts val="0"/>
              </a:spcAft>
              <a:buSzPts val="1500"/>
              <a:buNone/>
            </a:pPr>
            <a:endParaRPr sz="1200" dirty="0">
              <a:solidFill>
                <a:schemeClr val="dk1"/>
              </a:solidFill>
            </a:endParaRPr>
          </a:p>
          <a:p>
            <a:pPr marL="300038" lvl="0" indent="-290513" algn="l" rtl="0">
              <a:lnSpc>
                <a:spcPct val="100000"/>
              </a:lnSpc>
              <a:spcBef>
                <a:spcPts val="900"/>
              </a:spcBef>
              <a:spcAft>
                <a:spcPts val="0"/>
              </a:spcAft>
              <a:buSzPts val="1500"/>
              <a:buFont typeface="Arial"/>
              <a:buAutoNum type="arabicPeriod" startAt="5"/>
            </a:pPr>
            <a:endParaRPr sz="1200" dirty="0"/>
          </a:p>
        </p:txBody>
      </p:sp>
      <p:sp>
        <p:nvSpPr>
          <p:cNvPr id="124" name="Google Shape;124;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2A043E95-043B-5253-44BB-40330B077EFE}"/>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3</a:t>
            </a:r>
            <a:endParaRPr i="1">
              <a:solidFill>
                <a:schemeClr val="dk1"/>
              </a:solidFill>
            </a:endParaRPr>
          </a:p>
        </p:txBody>
      </p:sp>
      <p:sp>
        <p:nvSpPr>
          <p:cNvPr id="131" name="Google Shape;131;p6"/>
          <p:cNvSpPr txBox="1">
            <a:spLocks noGrp="1"/>
          </p:cNvSpPr>
          <p:nvPr>
            <p:ph type="body" idx="1"/>
          </p:nvPr>
        </p:nvSpPr>
        <p:spPr>
          <a:xfrm>
            <a:off x="312963" y="1119673"/>
            <a:ext cx="8537121" cy="3301973"/>
          </a:xfrm>
          <a:prstGeom prst="rect">
            <a:avLst/>
          </a:prstGeom>
          <a:noFill/>
          <a:ln>
            <a:noFill/>
          </a:ln>
        </p:spPr>
        <p:txBody>
          <a:bodyPr spcFirstLastPara="1" wrap="square" lIns="68550" tIns="34275" rIns="68550" bIns="34275" anchor="t" anchorCtr="0">
            <a:noAutofit/>
          </a:bodyPr>
          <a:lstStyle/>
          <a:p>
            <a:pPr marL="247650" lvl="0" indent="-247650">
              <a:lnSpc>
                <a:spcPct val="100000"/>
              </a:lnSpc>
              <a:spcBef>
                <a:spcPts val="900"/>
              </a:spcBef>
              <a:buSzPts val="1500"/>
              <a:buAutoNum type="arabicPeriod" startAt="8"/>
            </a:pPr>
            <a:r>
              <a:rPr lang="en-US" sz="1200" u="sng" dirty="0">
                <a:solidFill>
                  <a:schemeClr val="tx1"/>
                </a:solidFill>
              </a:rPr>
              <a:t>SLIDE 16</a:t>
            </a:r>
            <a:r>
              <a:rPr lang="en-US" sz="1200" dirty="0">
                <a:solidFill>
                  <a:schemeClr val="tx1"/>
                </a:solidFill>
              </a:rPr>
              <a:t>: </a:t>
            </a:r>
            <a:r>
              <a:rPr lang="en-US" sz="1200" dirty="0"/>
              <a:t>Review modified protective actions for people who use a cane or walker. </a:t>
            </a:r>
          </a:p>
          <a:p>
            <a:pPr marL="704850" lvl="1" indent="-247650">
              <a:lnSpc>
                <a:spcPct val="100000"/>
              </a:lnSpc>
              <a:spcBef>
                <a:spcPts val="900"/>
              </a:spcBef>
              <a:buSzPts val="1500"/>
            </a:pPr>
            <a:r>
              <a:rPr lang="en-US" sz="120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lvl="0" indent="-247650">
              <a:lnSpc>
                <a:spcPct val="100000"/>
              </a:lnSpc>
              <a:spcBef>
                <a:spcPts val="900"/>
              </a:spcBef>
              <a:buSzPts val="1500"/>
              <a:buAutoNum type="arabicPeriod" startAt="8"/>
            </a:pPr>
            <a:r>
              <a:rPr lang="en-US" sz="1200" u="sng" dirty="0"/>
              <a:t>SLIDE 17</a:t>
            </a:r>
            <a:r>
              <a:rPr lang="en-US" sz="1200" dirty="0"/>
              <a:t>: 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247650" lvl="0" indent="-247650">
              <a:lnSpc>
                <a:spcPct val="100000"/>
              </a:lnSpc>
              <a:spcBef>
                <a:spcPts val="900"/>
              </a:spcBef>
              <a:buSzPts val="1500"/>
              <a:buAutoNum type="arabicPeriod" startAt="8"/>
            </a:pPr>
            <a:r>
              <a:rPr lang="en-US" sz="1200" u="sng" dirty="0"/>
              <a:t>SLIDE 18</a:t>
            </a:r>
            <a:r>
              <a:rPr lang="en-US" sz="1200" dirty="0"/>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p:txBody>
      </p:sp>
      <p:sp>
        <p:nvSpPr>
          <p:cNvPr id="132" name="Google Shape;132;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91ED24C-5483-B117-78AF-8F2772CADF0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4</a:t>
            </a:r>
            <a:endParaRPr i="1">
              <a:solidFill>
                <a:schemeClr val="dk1"/>
              </a:solidFill>
            </a:endParaRPr>
          </a:p>
        </p:txBody>
      </p:sp>
      <p:sp>
        <p:nvSpPr>
          <p:cNvPr id="139" name="Google Shape;139;p7"/>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247650" indent="-247650">
              <a:lnSpc>
                <a:spcPct val="100000"/>
              </a:lnSpc>
              <a:spcBef>
                <a:spcPts val="900"/>
              </a:spcBef>
              <a:buSzPts val="1500"/>
              <a:buFont typeface="+mj-lt"/>
              <a:buAutoNum type="arabicPeriod" startAt="11"/>
            </a:pPr>
            <a:r>
              <a:rPr lang="en-US" sz="1200" u="sng" dirty="0">
                <a:solidFill>
                  <a:schemeClr val="tx1"/>
                </a:solidFill>
              </a:rPr>
              <a:t>SLIDE 19</a:t>
            </a:r>
            <a:r>
              <a:rPr lang="en-US" sz="1200" dirty="0">
                <a:solidFill>
                  <a:schemeClr val="tx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20</a:t>
            </a:r>
            <a:r>
              <a:rPr lang="en-US" sz="1200" dirty="0">
                <a:solidFill>
                  <a:schemeClr val="tx1"/>
                </a:solidFill>
              </a:rPr>
              <a:t>:Tell students that they should take these protective actions when the ground shakes, if there’s an earthquake early warning alert, or if they’re doing an earthquake drill.</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21</a:t>
            </a:r>
            <a:r>
              <a:rPr lang="en-US" sz="1200" dirty="0">
                <a:solidFill>
                  <a:schemeClr val="tx1"/>
                </a:solidFill>
              </a:rPr>
              <a:t>: Tell students that as part of the Earthquake Early Warning system they will hear the alert coming over the intercom. Click to play the alert. Practice Drop, Cover, Hold On. Provide students with feedback on whether their protective actions were correct. </a:t>
            </a:r>
          </a:p>
          <a:p>
            <a:pPr marL="300038" indent="-290513">
              <a:lnSpc>
                <a:spcPct val="100000"/>
              </a:lnSpc>
              <a:spcBef>
                <a:spcPts val="0"/>
              </a:spcBef>
              <a:buSzPts val="1500"/>
              <a:buFont typeface="+mj-lt"/>
              <a:buAutoNum type="arabicPeriod" startAt="11"/>
            </a:pPr>
            <a:endParaRPr lang="en-US" sz="1200" dirty="0">
              <a:solidFill>
                <a:schemeClr val="tx1"/>
              </a:solidFill>
            </a:endParaRPr>
          </a:p>
          <a:p>
            <a:pPr marL="300038" indent="-290513">
              <a:lnSpc>
                <a:spcPct val="100000"/>
              </a:lnSpc>
              <a:spcBef>
                <a:spcPts val="0"/>
              </a:spcBef>
              <a:buSzPts val="1500"/>
              <a:buFont typeface="+mj-lt"/>
              <a:buAutoNum type="arabicPeriod" startAt="11"/>
            </a:pPr>
            <a:r>
              <a:rPr lang="en-US" sz="1200" u="sng" dirty="0">
                <a:solidFill>
                  <a:schemeClr val="tx1"/>
                </a:solidFill>
              </a:rPr>
              <a:t>SLIDE 22</a:t>
            </a:r>
            <a:r>
              <a:rPr lang="en-US" sz="1200" dirty="0">
                <a:solidFill>
                  <a:schemeClr val="tx1"/>
                </a:solidFill>
              </a:rPr>
              <a:t>:  Ask </a:t>
            </a:r>
            <a:r>
              <a:rPr lang="en-US" sz="1200" dirty="0"/>
              <a:t>students reflect on the earthquake drill with each other and discuss how they did, questions they have, and what things they think are important to remember. After reflecting, remind students of the key ways to stay safe during an earthquake, including immediately dropping to your knees, moving away from glass or heavy objects that could fall, etc. </a:t>
            </a:r>
            <a:endParaRPr sz="1200" dirty="0"/>
          </a:p>
          <a:p>
            <a:pPr marL="300038" lvl="0" indent="-290513">
              <a:lnSpc>
                <a:spcPct val="100000"/>
              </a:lnSpc>
              <a:spcBef>
                <a:spcPts val="900"/>
              </a:spcBef>
              <a:buSzPts val="1500"/>
              <a:buAutoNum type="arabicPeriod" startAt="11"/>
            </a:pPr>
            <a:endParaRPr lang="en-US" sz="1200" dirty="0"/>
          </a:p>
          <a:p>
            <a:pPr marL="300038" lvl="0" indent="-290513" algn="l" rtl="0">
              <a:lnSpc>
                <a:spcPct val="100000"/>
              </a:lnSpc>
              <a:spcBef>
                <a:spcPts val="900"/>
              </a:spcBef>
              <a:spcAft>
                <a:spcPts val="0"/>
              </a:spcAft>
              <a:buSzPts val="1500"/>
              <a:buAutoNum type="arabicPeriod" startAt="11"/>
            </a:pPr>
            <a:endParaRPr sz="1200" dirty="0">
              <a:solidFill>
                <a:schemeClr val="dk1"/>
              </a:solidFill>
            </a:endParaRP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08C3FD5F-B1F5-B44F-CB4C-768726CDA8C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a:extLst>
            <a:ext uri="{FF2B5EF4-FFF2-40B4-BE49-F238E27FC236}">
              <a16:creationId xmlns:a16="http://schemas.microsoft.com/office/drawing/2014/main" id="{08A8DE42-3A11-615E-48A7-F3AA5FA92DE8}"/>
            </a:ext>
          </a:extLst>
        </p:cNvPr>
        <p:cNvGrpSpPr/>
        <p:nvPr/>
      </p:nvGrpSpPr>
      <p:grpSpPr>
        <a:xfrm>
          <a:off x="0" y="0"/>
          <a:ext cx="0" cy="0"/>
          <a:chOff x="0" y="0"/>
          <a:chExt cx="0" cy="0"/>
        </a:xfrm>
      </p:grpSpPr>
      <p:sp>
        <p:nvSpPr>
          <p:cNvPr id="138" name="Google Shape;138;p7">
            <a:extLst>
              <a:ext uri="{FF2B5EF4-FFF2-40B4-BE49-F238E27FC236}">
                <a16:creationId xmlns:a16="http://schemas.microsoft.com/office/drawing/2014/main" id="{957D74B5-C1C5-37F4-F71D-120B37025214}"/>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a:t>
            </a:r>
            <a:r>
              <a:rPr lang="en-US" i="1" dirty="0">
                <a:solidFill>
                  <a:schemeClr val="dk1"/>
                </a:solidFill>
              </a:rPr>
              <a:t>page 5</a:t>
            </a:r>
            <a:endParaRPr i="1" dirty="0">
              <a:solidFill>
                <a:schemeClr val="dk1"/>
              </a:solidFill>
            </a:endParaRPr>
          </a:p>
        </p:txBody>
      </p:sp>
      <p:sp>
        <p:nvSpPr>
          <p:cNvPr id="139" name="Google Shape;139;p7">
            <a:extLst>
              <a:ext uri="{FF2B5EF4-FFF2-40B4-BE49-F238E27FC236}">
                <a16:creationId xmlns:a16="http://schemas.microsoft.com/office/drawing/2014/main" id="{8C18B135-643D-6A12-E2E1-CB799E4E082B}"/>
              </a:ext>
            </a:extLst>
          </p:cNvPr>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300038" indent="-290513">
              <a:lnSpc>
                <a:spcPct val="100000"/>
              </a:lnSpc>
              <a:spcBef>
                <a:spcPts val="900"/>
              </a:spcBef>
              <a:buSzPts val="1500"/>
              <a:buFont typeface="+mj-lt"/>
              <a:buAutoNum type="arabicPeriod" startAt="15"/>
            </a:pPr>
            <a:r>
              <a:rPr lang="en-US" sz="1200" u="sng" dirty="0">
                <a:solidFill>
                  <a:schemeClr val="tx1"/>
                </a:solidFill>
              </a:rPr>
              <a:t>SLIDE 23</a:t>
            </a:r>
            <a:r>
              <a:rPr lang="en-US" sz="1200" dirty="0">
                <a:solidFill>
                  <a:schemeClr val="tx1"/>
                </a:solidFill>
              </a:rPr>
              <a:t>:  Remind students that emergencies are scary, and that people react differently, which is normal. Ask students why we conduct earthquake drills even though they can be uncomfortable. Students should note that practicing can help us to feel more prepared and less afraid. </a:t>
            </a:r>
            <a:endParaRPr lang="en-US" sz="1200" u="sng" dirty="0">
              <a:solidFill>
                <a:schemeClr val="tx1"/>
              </a:solidFill>
            </a:endParaRPr>
          </a:p>
          <a:p>
            <a:pPr marL="300038" lvl="0" indent="-290513">
              <a:lnSpc>
                <a:spcPct val="100000"/>
              </a:lnSpc>
              <a:spcBef>
                <a:spcPts val="900"/>
              </a:spcBef>
              <a:buSzPts val="1500"/>
              <a:buFont typeface="+mj-lt"/>
              <a:buAutoNum type="arabicPeriod" startAt="15"/>
            </a:pPr>
            <a:r>
              <a:rPr lang="en-US" sz="1200" u="sng" dirty="0">
                <a:solidFill>
                  <a:schemeClr val="tx1"/>
                </a:solidFill>
              </a:rPr>
              <a:t>SLIDE 24</a:t>
            </a:r>
            <a:r>
              <a:rPr lang="en-US" sz="1200" dirty="0">
                <a:solidFill>
                  <a:schemeClr val="tx1"/>
                </a:solidFill>
              </a:rPr>
              <a:t>:  Regardless of whether you are sending the Family Engagement letter or email home before or after the lesson, ask students to talk with their families or caregivers about how to stay safe in earthquakes. Provide students with the Family Engagement letter if you haven’t already done so. Ask students to consider signing up to receive ShakeAlert earthquake early warning alerts on their phones and to show others how to do it, too. </a:t>
            </a:r>
          </a:p>
          <a:p>
            <a:pPr marL="300038" lvl="0" indent="-290513">
              <a:lnSpc>
                <a:spcPct val="100000"/>
              </a:lnSpc>
              <a:spcBef>
                <a:spcPts val="900"/>
              </a:spcBef>
              <a:buSzPts val="1500"/>
              <a:buFont typeface="+mj-lt"/>
              <a:buAutoNum type="arabicPeriod" startAt="15"/>
            </a:pPr>
            <a:r>
              <a:rPr lang="en-US" sz="1200" u="sng" dirty="0">
                <a:solidFill>
                  <a:schemeClr val="tx1"/>
                </a:solidFill>
              </a:rPr>
              <a:t>SLIDE 25</a:t>
            </a:r>
            <a:r>
              <a:rPr lang="en-US" sz="1200" dirty="0">
                <a:solidFill>
                  <a:schemeClr val="tx1"/>
                </a:solidFill>
              </a:rPr>
              <a:t>: OPTIONAL </a:t>
            </a:r>
            <a:r>
              <a:rPr lang="en-US" sz="1200" dirty="0"/>
              <a:t>– Teachers, please complete the ShakeAlert Ready! Earthquake Drill Lesson Feedback Form.</a:t>
            </a:r>
          </a:p>
          <a:p>
            <a:pPr marL="116204" lvl="0" indent="0">
              <a:spcBef>
                <a:spcPts val="0"/>
              </a:spcBef>
              <a:buClr>
                <a:schemeClr val="dk1"/>
              </a:buClr>
              <a:buSzPts val="1200"/>
              <a:buNone/>
            </a:pPr>
            <a:endParaRPr lang="en-US" sz="1200" dirty="0"/>
          </a:p>
          <a:p>
            <a:pPr marL="116204" lvl="0" indent="0">
              <a:spcBef>
                <a:spcPts val="0"/>
              </a:spcBef>
              <a:buClr>
                <a:schemeClr val="dk1"/>
              </a:buClr>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a:extLst>
              <a:ext uri="{FF2B5EF4-FFF2-40B4-BE49-F238E27FC236}">
                <a16:creationId xmlns:a16="http://schemas.microsoft.com/office/drawing/2014/main" id="{38B9C06B-37B5-B517-96A7-B93A4B2AE1D3}"/>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CACA434-75DA-B829-72B4-BA45B1C0EA83}"/>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0885229"/>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lang="en-US"/>
          </a:p>
        </p:txBody>
      </p:sp>
      <p:sp>
        <p:nvSpPr>
          <p:cNvPr id="147" name="Google Shape;147;p8"/>
          <p:cNvSpPr txBox="1"/>
          <p:nvPr/>
        </p:nvSpPr>
        <p:spPr>
          <a:xfrm>
            <a:off x="312956" y="1499738"/>
            <a:ext cx="3670425" cy="2839208"/>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000" dirty="0">
                <a:solidFill>
                  <a:srgbClr val="073763"/>
                </a:solidFill>
                <a:latin typeface="Arial"/>
                <a:ea typeface="Arial"/>
                <a:cs typeface="Arial"/>
                <a:sym typeface="Arial"/>
              </a:rPr>
              <a:t>I can </a:t>
            </a:r>
            <a:r>
              <a:rPr lang="en-US" sz="3000" b="1" dirty="0">
                <a:solidFill>
                  <a:srgbClr val="073763"/>
                </a:solidFill>
                <a:latin typeface="Arial"/>
                <a:ea typeface="Arial"/>
                <a:cs typeface="Arial"/>
                <a:sym typeface="Arial"/>
              </a:rPr>
              <a:t>Drop</a:t>
            </a:r>
            <a:r>
              <a:rPr lang="en-US" sz="3000" dirty="0">
                <a:solidFill>
                  <a:srgbClr val="073763"/>
                </a:solidFill>
                <a:latin typeface="Arial"/>
                <a:ea typeface="Arial"/>
                <a:cs typeface="Arial"/>
                <a:sym typeface="Arial"/>
              </a:rPr>
              <a:t>, </a:t>
            </a:r>
            <a:r>
              <a:rPr lang="en-US" sz="3000" b="1" dirty="0">
                <a:solidFill>
                  <a:srgbClr val="073763"/>
                </a:solidFill>
                <a:latin typeface="Arial"/>
                <a:ea typeface="Arial"/>
                <a:cs typeface="Arial"/>
                <a:sym typeface="Arial"/>
              </a:rPr>
              <a:t>Cover</a:t>
            </a:r>
            <a:r>
              <a:rPr lang="en-US" sz="3000" dirty="0">
                <a:solidFill>
                  <a:srgbClr val="073763"/>
                </a:solidFill>
                <a:latin typeface="Arial"/>
                <a:ea typeface="Arial"/>
                <a:cs typeface="Arial"/>
                <a:sym typeface="Arial"/>
              </a:rPr>
              <a:t>, and </a:t>
            </a:r>
            <a:r>
              <a:rPr lang="en-US" sz="3000" b="1" dirty="0">
                <a:solidFill>
                  <a:srgbClr val="073763"/>
                </a:solidFill>
                <a:latin typeface="Arial"/>
                <a:ea typeface="Arial"/>
                <a:cs typeface="Arial"/>
                <a:sym typeface="Arial"/>
              </a:rPr>
              <a:t>Hold On </a:t>
            </a:r>
            <a:r>
              <a:rPr lang="en-US" sz="3000" dirty="0">
                <a:solidFill>
                  <a:srgbClr val="073763"/>
                </a:solidFill>
                <a:latin typeface="Arial"/>
                <a:ea typeface="Arial"/>
                <a:cs typeface="Arial"/>
                <a:sym typeface="Arial"/>
              </a:rPr>
              <a:t>if there’s ground shaking or if there is an earthquake early warning alert. </a:t>
            </a:r>
            <a:endParaRPr sz="3000" dirty="0">
              <a:solidFill>
                <a:schemeClr val="dk1"/>
              </a:solidFill>
              <a:latin typeface="Arial"/>
              <a:ea typeface="Arial"/>
              <a:cs typeface="Arial"/>
              <a:sym typeface="Arial"/>
            </a:endParaRPr>
          </a:p>
        </p:txBody>
      </p:sp>
      <p:sp>
        <p:nvSpPr>
          <p:cNvPr id="148" name="Google Shape;148;p8"/>
          <p:cNvSpPr txBox="1"/>
          <p:nvPr/>
        </p:nvSpPr>
        <p:spPr>
          <a:xfrm>
            <a:off x="5038026" y="3924394"/>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49" name="Google Shape;149;p8"/>
          <p:cNvPicPr preferRelativeResize="0"/>
          <p:nvPr/>
        </p:nvPicPr>
        <p:blipFill rotWithShape="1">
          <a:blip r:embed="rId3">
            <a:alphaModFix/>
          </a:blip>
          <a:srcRect/>
          <a:stretch/>
        </p:blipFill>
        <p:spPr>
          <a:xfrm>
            <a:off x="4230396" y="984169"/>
            <a:ext cx="4572225" cy="2893500"/>
          </a:xfrm>
          <a:prstGeom prst="roundRect">
            <a:avLst>
              <a:gd name="adj" fmla="val 5210"/>
            </a:avLst>
          </a:prstGeom>
          <a:noFill/>
          <a:ln w="9525" cap="flat" cmpd="sng">
            <a:solidFill>
              <a:schemeClr val="dk2"/>
            </a:solidFill>
            <a:prstDash val="solid"/>
            <a:round/>
            <a:headEnd type="none" w="sm" len="sm"/>
            <a:tailEnd type="none" w="sm" len="sm"/>
          </a:ln>
        </p:spPr>
      </p:pic>
      <p:sp>
        <p:nvSpPr>
          <p:cNvPr id="4" name="Google Shape;221;g3216d1d7456_0_514">
            <a:extLst>
              <a:ext uri="{FF2B5EF4-FFF2-40B4-BE49-F238E27FC236}">
                <a16:creationId xmlns:a16="http://schemas.microsoft.com/office/drawing/2014/main" id="{5B035797-678F-1233-E234-15F44CFDDE2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2583</TotalTime>
  <Words>4210</Words>
  <Application>Microsoft Office PowerPoint</Application>
  <PresentationFormat>On-screen Show (16:9)</PresentationFormat>
  <Paragraphs>271</Paragraphs>
  <Slides>30</Slides>
  <Notes>30</Notes>
  <HiddenSlides>13</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Arial</vt:lpstr>
      <vt:lpstr>Roboto</vt:lpstr>
      <vt:lpstr>NTR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What is an earthquake?  Why do they happen?  What are some things that happen when there is an earthquake?</vt:lpstr>
      <vt:lpstr>Earthquakes &amp; Friction   </vt:lpstr>
      <vt:lpstr>What do we do at school if there’s an earthquake?</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After an earthquake, there can be smaller earthquakes called aftershocks. </vt:lpstr>
      <vt:lpstr>Protect yourself when there is . . .</vt:lpstr>
      <vt:lpstr>What to Expect from an Alert </vt:lpstr>
      <vt:lpstr>PowerPoint Presentation</vt:lpstr>
      <vt:lpstr>PowerPoint Presentation</vt:lpstr>
      <vt:lpstr>Help the people in your home prepare! </vt:lpstr>
      <vt:lpstr>Teachers, please give us your feedback!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15</cp:revision>
  <dcterms:modified xsi:type="dcterms:W3CDTF">2025-08-12T23:20:38Z</dcterms:modified>
</cp:coreProperties>
</file>