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heme/themeOverride2.xml" ContentType="application/vnd.openxmlformats-officedocument.themeOverride+xml"/>
  <Override PartName="/ppt/notesSlides/notesSlide3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333" r:id="rId9"/>
    <p:sldId id="263" r:id="rId10"/>
    <p:sldId id="264" r:id="rId11"/>
    <p:sldId id="265" r:id="rId12"/>
    <p:sldId id="266" r:id="rId13"/>
    <p:sldId id="267" r:id="rId14"/>
    <p:sldId id="268" r:id="rId15"/>
    <p:sldId id="270" r:id="rId16"/>
    <p:sldId id="271" r:id="rId17"/>
    <p:sldId id="317" r:id="rId18"/>
    <p:sldId id="316" r:id="rId19"/>
    <p:sldId id="318" r:id="rId20"/>
    <p:sldId id="272" r:id="rId21"/>
    <p:sldId id="332" r:id="rId22"/>
    <p:sldId id="274" r:id="rId23"/>
    <p:sldId id="275" r:id="rId24"/>
    <p:sldId id="276" r:id="rId25"/>
    <p:sldId id="277" r:id="rId26"/>
    <p:sldId id="278" r:id="rId27"/>
    <p:sldId id="279" r:id="rId28"/>
    <p:sldId id="303" r:id="rId29"/>
    <p:sldId id="281" r:id="rId30"/>
    <p:sldId id="334" r:id="rId31"/>
  </p:sldIdLst>
  <p:sldSz cx="9144000" cy="5143500" type="screen16x9"/>
  <p:notesSz cx="6858000" cy="9144000"/>
  <p:embeddedFontLst>
    <p:embeddedFont>
      <p:font typeface="Roboto" panose="02000000000000000000" pitchFamily="2"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geCfKNseP47YeZkKClEhpgygEne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AD125C-1E63-5629-8090-0563C00D6668}" name="Katrina Arras" initials="KA" userId="7115c3255e4239b3"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Jolie Breeden"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3"/>
    <p:restoredTop sz="82545" autoAdjust="0"/>
  </p:normalViewPr>
  <p:slideViewPr>
    <p:cSldViewPr snapToGrid="0">
      <p:cViewPr varScale="1">
        <p:scale>
          <a:sx n="105" d="100"/>
          <a:sy n="105" d="100"/>
        </p:scale>
        <p:origin x="1608"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microsoft.com/office/2018/10/relationships/authors" Targe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3"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cFy3uJYctZ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ready.gov/kids/family-emergency-planning"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docs.google.com/forms/d/e/1FAIpQLSeNHAr45fDTztflhJJD3_JVS8p0RiV1MW9sKyQgFucGJyKcCA/viewform?usp=sf_link"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iris.edu/hq/inclass/activities/introduction_to_faults_and_plate_tectonics"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s://www.usgs.gov/programs/earthquake-hazards/science/southern-california-earthquake-hazards" TargetMode="External"/><Relationship Id="rId4" Type="http://schemas.openxmlformats.org/officeDocument/2006/relationships/hyperlink" Target="https://www.usgs.gov/programs/earthquake-hazards/science/pacific-northwest-hazards"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iris.edu/hq/inclass/sequences/earthquake_early_warning"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shakeout.org/whyparticipate/"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shakeout.org/whyparticipate/"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www.shakealert.org/toolkit/introduction/"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83" name="Google Shape;83;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en-US" sz="1600" b="1" dirty="0"/>
              <a:t>Teacher Notes:  </a:t>
            </a:r>
            <a:r>
              <a:rPr lang="en-US" sz="1600" dirty="0"/>
              <a:t>Ask students why we practice drills at school. They should respond that we conduct drills to practice how to respond so that if there’s ever a fire or earthquake, we’re prepared and know how to stay safe. We also practice drills so that we can help students feel safer and less afraid at school. Having fire and earthquake drills can help us to feel prepared.</a:t>
            </a:r>
            <a:endParaRPr dirty="0"/>
          </a:p>
          <a:p>
            <a:pPr marL="0" lvl="0" indent="0" algn="l" rtl="0">
              <a:lnSpc>
                <a:spcPct val="100000"/>
              </a:lnSpc>
              <a:spcBef>
                <a:spcPts val="0"/>
              </a:spcBef>
              <a:spcAft>
                <a:spcPts val="0"/>
              </a:spcAft>
              <a:buClr>
                <a:schemeClr val="dk1"/>
              </a:buClr>
              <a:buSzPts val="1200"/>
              <a:buFont typeface="Arial"/>
              <a:buNone/>
            </a:pPr>
            <a:endParaRPr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 </a:t>
            </a:r>
            <a:r>
              <a:rPr lang="en-US" sz="1200" i="1" dirty="0"/>
              <a:t>Image courtesy of Roger Groom. Used with permission.</a:t>
            </a:r>
          </a:p>
          <a:p>
            <a:pPr marL="0" lvl="0" indent="0" algn="l" rtl="0">
              <a:lnSpc>
                <a:spcPct val="100000"/>
              </a:lnSpc>
              <a:spcBef>
                <a:spcPts val="0"/>
              </a:spcBef>
              <a:spcAft>
                <a:spcPts val="0"/>
              </a:spcAft>
              <a:buClr>
                <a:schemeClr val="dk1"/>
              </a:buClr>
              <a:buSzPts val="1200"/>
              <a:buFont typeface="Arial"/>
              <a:buNone/>
            </a:pPr>
            <a:endParaRPr dirty="0"/>
          </a:p>
          <a:p>
            <a:pPr marL="0" lvl="0" indent="0" algn="l" rtl="0">
              <a:lnSpc>
                <a:spcPct val="100000"/>
              </a:lnSpc>
              <a:spcBef>
                <a:spcPts val="0"/>
              </a:spcBef>
              <a:spcAft>
                <a:spcPts val="0"/>
              </a:spcAft>
              <a:buSzPts val="1400"/>
              <a:buNone/>
            </a:pPr>
            <a:endParaRPr dirty="0"/>
          </a:p>
        </p:txBody>
      </p:sp>
      <p:sp>
        <p:nvSpPr>
          <p:cNvPr id="154" name="Google Shape;154;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en-US" sz="1600" b="1"/>
              <a:t>Teacher Notes: </a:t>
            </a:r>
            <a:r>
              <a:rPr lang="en-US" sz="1600"/>
              <a:t>Tell students that your school has an earthquake early warning system that can give the school community members seconds of extra time to protect themselves before damaging shaking arrives during an earthquake. </a:t>
            </a:r>
            <a:endParaRPr sz="1600"/>
          </a:p>
          <a:p>
            <a:pPr marL="0" lvl="0" indent="0" algn="l" rtl="0">
              <a:lnSpc>
                <a:spcPct val="100000"/>
              </a:lnSpc>
              <a:spcBef>
                <a:spcPts val="0"/>
              </a:spcBef>
              <a:spcAft>
                <a:spcPts val="0"/>
              </a:spcAft>
              <a:buClr>
                <a:schemeClr val="dk1"/>
              </a:buClr>
              <a:buSzPts val="1200"/>
              <a:buFont typeface="Arial"/>
              <a:buNone/>
            </a:pPr>
            <a:endParaRPr/>
          </a:p>
          <a:p>
            <a:pPr marL="0" lvl="0" indent="0" algn="l" rtl="0">
              <a:lnSpc>
                <a:spcPct val="100000"/>
              </a:lnSpc>
              <a:spcBef>
                <a:spcPts val="0"/>
              </a:spcBef>
              <a:spcAft>
                <a:spcPts val="0"/>
              </a:spcAft>
              <a:buClr>
                <a:schemeClr val="dk1"/>
              </a:buClr>
              <a:buSzPts val="1200"/>
              <a:buFont typeface="Arial"/>
              <a:buNone/>
            </a:pPr>
            <a:endParaRPr/>
          </a:p>
          <a:p>
            <a:pPr marL="0" lvl="0" indent="0" algn="l" rtl="0">
              <a:lnSpc>
                <a:spcPct val="100000"/>
              </a:lnSpc>
              <a:spcBef>
                <a:spcPts val="0"/>
              </a:spcBef>
              <a:spcAft>
                <a:spcPts val="0"/>
              </a:spcAft>
              <a:buClr>
                <a:schemeClr val="dk1"/>
              </a:buClr>
              <a:buSzPts val="1200"/>
              <a:buFont typeface="Arial"/>
              <a:buNone/>
            </a:pPr>
            <a:endParaRPr/>
          </a:p>
          <a:p>
            <a:pPr marL="0" lvl="0" indent="0" algn="l" rtl="0">
              <a:lnSpc>
                <a:spcPct val="100000"/>
              </a:lnSpc>
              <a:spcBef>
                <a:spcPts val="0"/>
              </a:spcBef>
              <a:spcAft>
                <a:spcPts val="0"/>
              </a:spcAft>
              <a:buSzPts val="1400"/>
              <a:buNone/>
            </a:pPr>
            <a:endParaRPr/>
          </a:p>
        </p:txBody>
      </p:sp>
      <p:sp>
        <p:nvSpPr>
          <p:cNvPr id="163" name="Google Shape;16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sz="1200" b="1" dirty="0"/>
              <a:t>Teacher Note:</a:t>
            </a:r>
            <a:r>
              <a:rPr lang="en-US" dirty="0"/>
              <a:t> Students may have a lot of background knowledge about plate boundaries and earthquakes. </a:t>
            </a:r>
            <a:endParaRPr dirty="0"/>
          </a:p>
          <a:p>
            <a:pPr marL="0" lvl="0" indent="0" algn="l" rtl="0">
              <a:lnSpc>
                <a:spcPct val="100000"/>
              </a:lnSpc>
              <a:spcBef>
                <a:spcPts val="0"/>
              </a:spcBef>
              <a:spcAft>
                <a:spcPts val="0"/>
              </a:spcAft>
              <a:buSzPts val="1400"/>
              <a:buNone/>
            </a:pPr>
            <a:r>
              <a:rPr lang="en-US" i="1" dirty="0"/>
              <a:t>Sample Student Response</a:t>
            </a:r>
            <a:r>
              <a:rPr lang="en-US" dirty="0"/>
              <a:t>: An earthquake is a sudden release of energy in the form of seismic waves that travel away from the earthquake focus. An earthquake occurs when the friction between pieces of earth is overcome, and elastic potential energy on a fault (including a tectonic plate boundary) is transformed into kinetic energy, along with sound and thermal energy. </a:t>
            </a:r>
            <a:r>
              <a:rPr lang="en-US" dirty="0">
                <a:solidFill>
                  <a:schemeClr val="dk1"/>
                </a:solidFill>
              </a:rPr>
              <a:t>Earthquakes can cause ground shaking, tsunamis, as well as injuries and destruction of property.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IMAGE:</a:t>
            </a:r>
            <a:r>
              <a:rPr lang="en-US" sz="1200" dirty="0">
                <a:solidFill>
                  <a:srgbClr val="444746"/>
                </a:solidFill>
                <a:latin typeface="Roboto"/>
                <a:ea typeface="Roboto"/>
                <a:cs typeface="Roboto"/>
                <a:sym typeface="Roboto"/>
              </a:rPr>
              <a:t> </a:t>
            </a:r>
            <a:r>
              <a:rPr lang="en-US" sz="1200" i="1" dirty="0">
                <a:solidFill>
                  <a:srgbClr val="444746"/>
                </a:solidFill>
                <a:latin typeface="Roboto"/>
                <a:ea typeface="Roboto"/>
                <a:cs typeface="Roboto"/>
                <a:sym typeface="Roboto"/>
              </a:rPr>
              <a:t>Image courtesy of the Red Cross</a:t>
            </a:r>
            <a:endParaRPr lang="en-US" i="1" dirty="0"/>
          </a:p>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b="1" dirty="0">
                <a:solidFill>
                  <a:schemeClr val="dk1"/>
                </a:solidFill>
              </a:rPr>
              <a:t>TEACHER NOTE:</a:t>
            </a:r>
            <a:r>
              <a:rPr lang="en-US" dirty="0"/>
              <a:t> </a:t>
            </a:r>
            <a:r>
              <a:rPr lang="en-US" i="1" dirty="0"/>
              <a:t>This slide is animated. The snap is a gif, which will play on a loop. Clicking will play the apple tree animation on the right.</a:t>
            </a:r>
            <a:endParaRPr i="1"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We can model an earthquake with a snap of a finger. When we press our two fingers together, there is friction between them which prevents them from moving in the direction of the force, creating a build up of stored potential energy. When friction is overcome, the potential energy is transformed into kinetic energy, or movement, much like an earthquake. Earthquakes can happen at faults, including plate boundaries.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VIDEO</a:t>
            </a:r>
            <a:r>
              <a:rPr lang="en-US" sz="1000" dirty="0"/>
              <a:t>:  </a:t>
            </a:r>
            <a:r>
              <a:rPr lang="en-US" sz="1000" i="1" u="none" dirty="0">
                <a:solidFill>
                  <a:schemeClr val="hlink"/>
                </a:solidFill>
              </a:rPr>
              <a:t>Video courtesy of </a:t>
            </a:r>
            <a:r>
              <a:rPr lang="en-US" sz="1000" i="1" u="none" dirty="0" err="1">
                <a:solidFill>
                  <a:schemeClr val="hlink"/>
                </a:solidFill>
              </a:rPr>
              <a:t>Earthscope</a:t>
            </a:r>
            <a:r>
              <a:rPr lang="en-US" sz="1000" i="1" u="none" dirty="0">
                <a:solidFill>
                  <a:schemeClr val="hlink"/>
                </a:solidFill>
              </a:rPr>
              <a:t> Consortium</a:t>
            </a:r>
            <a:r>
              <a:rPr lang="en-US" sz="1000" i="1" u="none" dirty="0"/>
              <a:t> </a:t>
            </a:r>
            <a:endParaRPr sz="1000" i="1" u="none" dirty="0"/>
          </a:p>
          <a:p>
            <a:pPr marL="0" lvl="0" indent="0" algn="l" rtl="0">
              <a:lnSpc>
                <a:spcPct val="100000"/>
              </a:lnSpc>
              <a:spcBef>
                <a:spcPts val="0"/>
              </a:spcBef>
              <a:spcAft>
                <a:spcPts val="0"/>
              </a:spcAft>
              <a:buClr>
                <a:schemeClr val="dk1"/>
              </a:buClr>
              <a:buSzPts val="1100"/>
              <a:buFont typeface="Arial"/>
              <a:buNone/>
            </a:pPr>
            <a:r>
              <a:rPr lang="en-US" dirty="0">
                <a:solidFill>
                  <a:schemeClr val="dk1"/>
                </a:solidFill>
              </a:rPr>
              <a:t>IMAGE:  GIF made from: </a:t>
            </a:r>
            <a:r>
              <a:rPr lang="en-US" u="sng" dirty="0">
                <a:solidFill>
                  <a:schemeClr val="hlink"/>
                </a:solidFill>
                <a:hlinkClick r:id="rId3"/>
              </a:rPr>
              <a:t>https://www.youtube.com/watch?v=cFy3uJYctZs</a:t>
            </a:r>
            <a:endParaRPr dirty="0">
              <a:solidFill>
                <a:schemeClr val="dk1"/>
              </a:solidFill>
            </a:endParaRPr>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en-US" sz="1600" b="1" dirty="0"/>
              <a:t>Teacher Notes: </a:t>
            </a:r>
            <a:r>
              <a:rPr lang="en-US" sz="1600" i="1" dirty="0"/>
              <a:t>This slide is animated - the “Drop, Cover, Hold On“ image comes in one image at a time. </a:t>
            </a:r>
            <a:r>
              <a:rPr lang="en-US" sz="1600" dirty="0"/>
              <a:t>Review with students what to do if there’s an earthquake while they’re at school. They should remember Drop, Cover, and Hold On. Reinforce the importance of:</a:t>
            </a:r>
            <a:endParaRPr sz="1600" dirty="0"/>
          </a:p>
          <a:p>
            <a:pPr marL="457200" lvl="0" indent="-342900" algn="l" rtl="0">
              <a:lnSpc>
                <a:spcPct val="100000"/>
              </a:lnSpc>
              <a:spcBef>
                <a:spcPts val="0"/>
              </a:spcBef>
              <a:spcAft>
                <a:spcPts val="0"/>
              </a:spcAft>
              <a:buSzPts val="1800"/>
              <a:buChar char="●"/>
            </a:pPr>
            <a:r>
              <a:rPr lang="en-US" sz="1600" dirty="0"/>
              <a:t>getting on knees, and not bottoms</a:t>
            </a:r>
            <a:endParaRPr sz="1600" dirty="0"/>
          </a:p>
          <a:p>
            <a:pPr marL="457200" lvl="0" indent="-342900" algn="l" rtl="0">
              <a:lnSpc>
                <a:spcPct val="100000"/>
              </a:lnSpc>
              <a:spcBef>
                <a:spcPts val="0"/>
              </a:spcBef>
              <a:spcAft>
                <a:spcPts val="0"/>
              </a:spcAft>
              <a:buSzPts val="1800"/>
              <a:buChar char="●"/>
            </a:pPr>
            <a:r>
              <a:rPr lang="en-US" sz="1600" dirty="0"/>
              <a:t>having one hand over the neck</a:t>
            </a:r>
            <a:endParaRPr sz="1600" dirty="0"/>
          </a:p>
          <a:p>
            <a:pPr marL="457200" lvl="0" indent="-342900" algn="l" rtl="0">
              <a:lnSpc>
                <a:spcPct val="100000"/>
              </a:lnSpc>
              <a:spcBef>
                <a:spcPts val="0"/>
              </a:spcBef>
              <a:spcAft>
                <a:spcPts val="0"/>
              </a:spcAft>
              <a:buSzPts val="1800"/>
              <a:buChar char="●"/>
            </a:pPr>
            <a:r>
              <a:rPr lang="en-US" sz="1600" dirty="0"/>
              <a:t>head facing away from glass or any large objects that could fall</a:t>
            </a:r>
            <a:endParaRPr sz="1600" dirty="0"/>
          </a:p>
          <a:p>
            <a:pPr marL="457200" lvl="0" indent="-342900" algn="l" rtl="0">
              <a:lnSpc>
                <a:spcPct val="100000"/>
              </a:lnSpc>
              <a:spcBef>
                <a:spcPts val="0"/>
              </a:spcBef>
              <a:spcAft>
                <a:spcPts val="0"/>
              </a:spcAft>
              <a:buSzPts val="1800"/>
              <a:buChar char="●"/>
            </a:pPr>
            <a:r>
              <a:rPr lang="en-US" sz="1600" dirty="0"/>
              <a:t>hold on to leg of whatever they’re under </a:t>
            </a:r>
            <a:endParaRPr sz="1600" dirty="0"/>
          </a:p>
          <a:p>
            <a:pPr marL="0" lvl="0" indent="0" algn="l" rtl="0">
              <a:lnSpc>
                <a:spcPct val="100000"/>
              </a:lnSpc>
              <a:spcBef>
                <a:spcPts val="0"/>
              </a:spcBef>
              <a:spcAft>
                <a:spcPts val="0"/>
              </a:spcAft>
              <a:buClr>
                <a:schemeClr val="dk1"/>
              </a:buClr>
              <a:buSzPts val="1200"/>
              <a:buFont typeface="Arial"/>
              <a:buNone/>
            </a:pPr>
            <a:endParaRPr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 </a:t>
            </a:r>
            <a:r>
              <a:rPr lang="en-US" sz="1200" i="1" dirty="0"/>
              <a:t>Image courtesy of USGS</a:t>
            </a:r>
          </a:p>
        </p:txBody>
      </p:sp>
      <p:sp>
        <p:nvSpPr>
          <p:cNvPr id="188" name="Google Shape;188;p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en-US" sz="1600" b="1" dirty="0"/>
              <a:t>Teacher Notes:</a:t>
            </a:r>
            <a:r>
              <a:rPr lang="en-US" sz="1600" dirty="0"/>
              <a:t> Tell students that Drop, Cover, and Hold On looks different for different bodies. Review modified protective actions for people who use wheelchairs. While you may not have students who use wheelchairs in your class, it is likely that there are members of your community who do. Ask students to help their family members or friends who use a wheelchair by sharing that “Lock, Cover, and Hold On” is how they can protect themselves during an earthquake. Have students repeat the phrase, “Lock, Cover, and Hold On” after you’ve said it.  </a:t>
            </a:r>
            <a:endParaRPr sz="1600" dirty="0"/>
          </a:p>
          <a:p>
            <a:pPr marL="0" lvl="0" indent="0" algn="l" rtl="0">
              <a:lnSpc>
                <a:spcPct val="100000"/>
              </a:lnSpc>
              <a:spcBef>
                <a:spcPts val="0"/>
              </a:spcBef>
              <a:spcAft>
                <a:spcPts val="0"/>
              </a:spcAft>
              <a:buClr>
                <a:schemeClr val="dk1"/>
              </a:buClr>
              <a:buSzPts val="1200"/>
              <a:buFont typeface="Arial"/>
              <a:buNone/>
            </a:pPr>
            <a:endParaRPr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 </a:t>
            </a:r>
            <a:r>
              <a:rPr lang="en-US" sz="1200" i="1" dirty="0"/>
              <a:t>Image courtesy of USGS</a:t>
            </a:r>
          </a:p>
          <a:p>
            <a:pPr marL="0" lvl="0" indent="0" algn="l" rtl="0">
              <a:lnSpc>
                <a:spcPct val="100000"/>
              </a:lnSpc>
              <a:spcBef>
                <a:spcPts val="0"/>
              </a:spcBef>
              <a:spcAft>
                <a:spcPts val="0"/>
              </a:spcAft>
              <a:buSzPts val="1400"/>
              <a:buNone/>
            </a:pPr>
            <a:endParaRPr dirty="0"/>
          </a:p>
        </p:txBody>
      </p:sp>
      <p:sp>
        <p:nvSpPr>
          <p:cNvPr id="207" name="Google Shape;20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600" b="1" dirty="0">
                <a:solidFill>
                  <a:schemeClr val="dk1"/>
                </a:solidFill>
              </a:rPr>
              <a:t>Teacher Notes:</a:t>
            </a:r>
            <a:r>
              <a:rPr lang="en-US" sz="1600" dirty="0">
                <a:solidFill>
                  <a:schemeClr val="dk1"/>
                </a:solidFill>
              </a:rPr>
              <a:t> </a:t>
            </a:r>
            <a:r>
              <a:rPr lang="en-US" sz="1600" i="1" dirty="0">
                <a:solidFill>
                  <a:schemeClr val="dk1"/>
                </a:solidFill>
              </a:rPr>
              <a:t>Slide is animated, so images come in when you click. </a:t>
            </a:r>
            <a:r>
              <a:rPr lang="en-US" sz="1600" dirty="0">
                <a:solidFill>
                  <a:schemeClr val="dk1"/>
                </a:solidFill>
              </a:rPr>
              <a:t>Review modified protective actions for people who use a cane or walker. While you may not have students who use a cane or walker in your class, it is likely that there are members of your community who do. Ask students to help their family members or friends who use a cane or walker by sharing the correct protective actions. Have students repeat the phrase, “Drop, Cover, and Hold On” and then “Lock, Cover, and Hold On” after you’ve said it.  </a:t>
            </a:r>
            <a:endParaRPr sz="1600" dirty="0"/>
          </a:p>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 </a:t>
            </a:r>
            <a:r>
              <a:rPr lang="en-US" sz="1200" i="1" dirty="0"/>
              <a:t>Image courtesy of USGS</a:t>
            </a:r>
          </a:p>
          <a:p>
            <a:pPr marL="0" lvl="0" indent="0" algn="l" rtl="0">
              <a:lnSpc>
                <a:spcPct val="100000"/>
              </a:lnSpc>
              <a:spcBef>
                <a:spcPts val="0"/>
              </a:spcBef>
              <a:spcAft>
                <a:spcPts val="0"/>
              </a:spcAft>
              <a:buSzPts val="1400"/>
              <a:buNone/>
            </a:pPr>
            <a:endParaRPr dirty="0"/>
          </a:p>
        </p:txBody>
      </p:sp>
      <p:sp>
        <p:nvSpPr>
          <p:cNvPr id="215" name="Google Shape;215;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B956B-5B7C-021B-90D2-83029D4ED5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5D3BB7-1747-DA53-E787-FFF69ABD36F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FBD7548-0505-6F55-A9A1-56AFD29DE608}"/>
              </a:ext>
            </a:extLst>
          </p:cNvPr>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dirty="0">
                <a:solidFill>
                  <a:schemeClr val="dk1"/>
                </a:solidFill>
              </a:rPr>
              <a:t>Teacher Notes:</a:t>
            </a:r>
            <a:r>
              <a:rPr lang="en-US" dirty="0">
                <a:solidFill>
                  <a:schemeClr val="dk1"/>
                </a:solidFill>
              </a:rPr>
              <a:t> </a:t>
            </a:r>
            <a:r>
              <a:rPr lang="en-US" i="1" dirty="0">
                <a:solidFill>
                  <a:schemeClr val="dk1"/>
                </a:solidFill>
              </a:rPr>
              <a:t>Slide is animated so images appear when you click. </a:t>
            </a:r>
            <a:r>
              <a:rPr lang="en-US" dirty="0">
                <a:solidFill>
                  <a:schemeClr val="dk1"/>
                </a:solidFill>
              </a:rPr>
              <a:t>Tell students that if they are outside when they feel shaking or get an alert, they should immediately move to an open space away from power lines or other objects that could fall on them. They should then drop to their knees and use one arm to cover their head and neck. They should then hold on in that position until the shaking stops. </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 </a:t>
            </a:r>
            <a:r>
              <a:rPr lang="en-US" sz="1200" i="1" dirty="0"/>
              <a:t>Image courtesy of USGS</a:t>
            </a:r>
          </a:p>
        </p:txBody>
      </p:sp>
      <p:sp>
        <p:nvSpPr>
          <p:cNvPr id="4" name="Slide Number Placeholder 3">
            <a:extLst>
              <a:ext uri="{FF2B5EF4-FFF2-40B4-BE49-F238E27FC236}">
                <a16:creationId xmlns:a16="http://schemas.microsoft.com/office/drawing/2014/main" id="{FD846FE7-B7B5-7851-F665-4ACAD2D5ED60}"/>
              </a:ext>
            </a:extLst>
          </p:cNvPr>
          <p:cNvSpPr>
            <a:spLocks noGrp="1"/>
          </p:cNvSpPr>
          <p:nvPr>
            <p:ph type="sldNum" sz="quarter" idx="5"/>
          </p:nvPr>
        </p:nvSpPr>
        <p:spPr/>
        <p:txBody>
          <a:bodyPr/>
          <a:lstStyle/>
          <a:p>
            <a:fld id="{D9D3EB9B-9D7A-7A42-83C0-FE02F9BF119F}" type="slidenum">
              <a:rPr lang="en-US" smtClean="0"/>
              <a:t>17</a:t>
            </a:fld>
            <a:endParaRPr lang="en-US"/>
          </a:p>
        </p:txBody>
      </p:sp>
    </p:spTree>
    <p:extLst>
      <p:ext uri="{BB962C8B-B14F-4D97-AF65-F5344CB8AC3E}">
        <p14:creationId xmlns:p14="http://schemas.microsoft.com/office/powerpoint/2010/main" val="6630219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659B4-FD2A-54A8-48F7-410EA722EA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C21F87-6362-371B-CFAA-5D7C151DFC5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9D28ACC-5E47-A9DE-F62F-388E80A35ACE}"/>
              </a:ext>
            </a:extLst>
          </p:cNvPr>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dirty="0">
                <a:solidFill>
                  <a:schemeClr val="dk1"/>
                </a:solidFill>
              </a:rPr>
              <a:t>Teacher Notes: </a:t>
            </a:r>
            <a:r>
              <a:rPr lang="en-US" i="1" dirty="0">
                <a:solidFill>
                  <a:schemeClr val="dk1"/>
                </a:solidFill>
              </a:rPr>
              <a:t>Slide is animated so images appear when you click. </a:t>
            </a:r>
            <a:r>
              <a:rPr lang="en-US" b="0" dirty="0">
                <a:solidFill>
                  <a:schemeClr val="dk1"/>
                </a:solidFill>
              </a:rPr>
              <a:t>Tell students that if they are visiting the coast, the earthquake could be followed by a tsunami, which is a large wave caused by the earthquake. If they are on the coast when they feel shaking or get an alert, they should wait for shaking to stop, and then immediately go to high ground or inland. They should stay there until local officials say it’s safe to return. Tell students that tsunami waves may arrive for hours after the earthquake. </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 </a:t>
            </a:r>
            <a:r>
              <a:rPr lang="en-US" sz="1200" i="1" dirty="0"/>
              <a:t>Image courtesy of USGS</a:t>
            </a:r>
          </a:p>
        </p:txBody>
      </p:sp>
      <p:sp>
        <p:nvSpPr>
          <p:cNvPr id="4" name="Slide Number Placeholder 3">
            <a:extLst>
              <a:ext uri="{FF2B5EF4-FFF2-40B4-BE49-F238E27FC236}">
                <a16:creationId xmlns:a16="http://schemas.microsoft.com/office/drawing/2014/main" id="{A2DF8DD1-8512-FD20-BA75-7F09C9B4E955}"/>
              </a:ext>
            </a:extLst>
          </p:cNvPr>
          <p:cNvSpPr>
            <a:spLocks noGrp="1"/>
          </p:cNvSpPr>
          <p:nvPr>
            <p:ph type="sldNum" sz="quarter" idx="5"/>
          </p:nvPr>
        </p:nvSpPr>
        <p:spPr/>
        <p:txBody>
          <a:bodyPr/>
          <a:lstStyle/>
          <a:p>
            <a:fld id="{D9D3EB9B-9D7A-7A42-83C0-FE02F9BF119F}" type="slidenum">
              <a:rPr lang="en-US" smtClean="0"/>
              <a:t>18</a:t>
            </a:fld>
            <a:endParaRPr lang="en-US"/>
          </a:p>
        </p:txBody>
      </p:sp>
    </p:spTree>
    <p:extLst>
      <p:ext uri="{BB962C8B-B14F-4D97-AF65-F5344CB8AC3E}">
        <p14:creationId xmlns:p14="http://schemas.microsoft.com/office/powerpoint/2010/main" val="5674509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04870-7B9A-0959-D4E4-012348BCA8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A64945-1C9C-0E72-461C-B33AA48DC6A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3B0BEAB-8423-F220-3789-D63058FE5505}"/>
              </a:ext>
            </a:extLst>
          </p:cNvPr>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dirty="0">
                <a:solidFill>
                  <a:schemeClr val="dk1"/>
                </a:solidFill>
              </a:rPr>
              <a:t>Teacher Notes:</a:t>
            </a:r>
            <a:r>
              <a:rPr lang="en-US" dirty="0">
                <a:solidFill>
                  <a:schemeClr val="dk1"/>
                </a:solidFill>
              </a:rPr>
              <a:t> </a:t>
            </a:r>
            <a:r>
              <a:rPr lang="en-US" i="1" dirty="0">
                <a:solidFill>
                  <a:schemeClr val="dk1"/>
                </a:solidFill>
              </a:rPr>
              <a:t>Slide is animated so images appear when you click. </a:t>
            </a:r>
            <a:r>
              <a:rPr lang="en-US" i="0" dirty="0">
                <a:solidFill>
                  <a:schemeClr val="dk1"/>
                </a:solidFill>
              </a:rPr>
              <a:t>Many earthquakes are followed by smaller earthquakes called aftershocks. Aftershocks can happen for even a few weeks after the main earthquake! Even though aftershocks are smaller than the main earthquake, they can still produce strong shaking and cause damage. Ask students what they should do if they feel shaking or get an alert. Remind students that they should stay alert and Drop, Cover, and Hold On if they feel shaking or get an earthquake early warning alert. </a:t>
            </a:r>
          </a:p>
          <a:p>
            <a:pPr marL="0" lvl="0" indent="0" algn="l" rtl="0">
              <a:spcBef>
                <a:spcPts val="0"/>
              </a:spcBef>
              <a:spcAft>
                <a:spcPts val="0"/>
              </a:spcAft>
              <a:buClr>
                <a:schemeClr val="dk1"/>
              </a:buClr>
              <a:buSzPts val="1100"/>
              <a:buFont typeface="Arial"/>
              <a:buNone/>
            </a:pPr>
            <a:endParaRPr lang="en-US" i="0" dirty="0">
              <a:solidFill>
                <a:schemeClr val="dk1"/>
              </a:solidFil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SOURCE: earthquake.usgs.gov/data/oaf/</a:t>
            </a:r>
            <a:r>
              <a:rPr lang="en-US" sz="1200" dirty="0" err="1"/>
              <a:t>overview.php</a:t>
            </a:r>
            <a:endParaRPr lang="en-US" sz="1200"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 </a:t>
            </a:r>
            <a:r>
              <a:rPr lang="en-US" sz="1200" i="1" dirty="0"/>
              <a:t>Image courtesy of U.S. Geological Survey</a:t>
            </a:r>
          </a:p>
        </p:txBody>
      </p:sp>
      <p:sp>
        <p:nvSpPr>
          <p:cNvPr id="4" name="Slide Number Placeholder 3">
            <a:extLst>
              <a:ext uri="{FF2B5EF4-FFF2-40B4-BE49-F238E27FC236}">
                <a16:creationId xmlns:a16="http://schemas.microsoft.com/office/drawing/2014/main" id="{B06746CF-625F-FAAB-B7FA-239D421517E7}"/>
              </a:ext>
            </a:extLst>
          </p:cNvPr>
          <p:cNvSpPr>
            <a:spLocks noGrp="1"/>
          </p:cNvSpPr>
          <p:nvPr>
            <p:ph type="sldNum" sz="quarter" idx="5"/>
          </p:nvPr>
        </p:nvSpPr>
        <p:spPr/>
        <p:txBody>
          <a:bodyPr/>
          <a:lstStyle/>
          <a:p>
            <a:fld id="{D9D3EB9B-9D7A-7A42-83C0-FE02F9BF119F}" type="slidenum">
              <a:rPr lang="en-US" smtClean="0"/>
              <a:t>19</a:t>
            </a:fld>
            <a:endParaRPr lang="en-US"/>
          </a:p>
        </p:txBody>
      </p:sp>
    </p:spTree>
    <p:extLst>
      <p:ext uri="{BB962C8B-B14F-4D97-AF65-F5344CB8AC3E}">
        <p14:creationId xmlns:p14="http://schemas.microsoft.com/office/powerpoint/2010/main" val="141824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600" b="1" dirty="0">
                <a:solidFill>
                  <a:schemeClr val="dk1"/>
                </a:solidFill>
              </a:rPr>
              <a:t>Teacher Notes: </a:t>
            </a:r>
            <a:r>
              <a:rPr lang="en-US" sz="1600" i="1" dirty="0">
                <a:solidFill>
                  <a:schemeClr val="dk1"/>
                </a:solidFill>
              </a:rPr>
              <a:t>Slide is animated, so images appear when you click. </a:t>
            </a:r>
            <a:endParaRPr dirty="0"/>
          </a:p>
          <a:p>
            <a:pPr marL="0" lvl="0" indent="0" algn="l" rtl="0">
              <a:lnSpc>
                <a:spcPct val="100000"/>
              </a:lnSpc>
              <a:spcBef>
                <a:spcPts val="0"/>
              </a:spcBef>
              <a:spcAft>
                <a:spcPts val="0"/>
              </a:spcAft>
              <a:buClr>
                <a:schemeClr val="dk1"/>
              </a:buClr>
              <a:buSzPts val="1100"/>
              <a:buFont typeface="Arial"/>
              <a:buNone/>
            </a:pPr>
            <a:r>
              <a:rPr lang="en-US" sz="1600" dirty="0">
                <a:solidFill>
                  <a:schemeClr val="dk1"/>
                </a:solidFill>
              </a:rPr>
              <a:t>Tell students that they should take protective actions when the ground shakes, if there’s an earthquake early warning alert, or if they’re doing an earthquake drill, which we’ll do now. Tell students that it’s vital they Drop, Cover, and Hold On immediately and without hesitation.  </a:t>
            </a:r>
            <a:endParaRPr sz="1600" dirty="0"/>
          </a:p>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US" sz="1200" dirty="0"/>
              <a:t>IMAGES: </a:t>
            </a:r>
            <a:r>
              <a:rPr lang="en-US" sz="1200" i="1" dirty="0"/>
              <a:t>Images courtesy of the USGS and the Great ShakeOut. Used with permission. </a:t>
            </a:r>
          </a:p>
        </p:txBody>
      </p:sp>
      <p:sp>
        <p:nvSpPr>
          <p:cNvPr id="224" name="Google Shape;224;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fc22b9a49a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fc22b9a49a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dirty="0"/>
              <a:t>Teacher Notes: </a:t>
            </a:r>
            <a:r>
              <a:rPr lang="en-US" dirty="0"/>
              <a:t>Play the ShakeAlert alert. Have all students Drop, Cover, and Hold On. Ask students to stay in their protective positions while the teacher observes and offers corrections if necessary. Once the teacher has checked in with each student, ask them to return to their seats.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NOTE: Your EEW alert may sound and look different than the one pictures on the slide!  </a:t>
            </a:r>
          </a:p>
          <a:p>
            <a:pPr marL="0" lvl="0" indent="0" algn="l" rtl="0">
              <a:spcBef>
                <a:spcPts val="0"/>
              </a:spcBef>
              <a:spcAft>
                <a:spcPts val="0"/>
              </a:spcAft>
              <a:buNone/>
            </a:pPr>
            <a:endParaRPr lang="en-US" i="1"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IMAGES: </a:t>
            </a:r>
            <a:r>
              <a:rPr lang="en-US" sz="1200" i="1" dirty="0"/>
              <a:t>Images courtesy of USGS</a:t>
            </a:r>
          </a:p>
          <a:p>
            <a:pPr marL="0" lvl="0" indent="0" algn="l" rtl="0">
              <a:spcBef>
                <a:spcPts val="0"/>
              </a:spcBef>
              <a:spcAft>
                <a:spcPts val="0"/>
              </a:spcAft>
              <a:buNone/>
            </a:pPr>
            <a:endParaRPr lang="en-US" i="1" dirty="0"/>
          </a:p>
        </p:txBody>
      </p:sp>
      <p:sp>
        <p:nvSpPr>
          <p:cNvPr id="76" name="Google Shape;76;g2fc22b9a49a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600" b="1"/>
              <a:t>Teacher Notes</a:t>
            </a:r>
            <a:r>
              <a:rPr lang="en-US" sz="1600"/>
              <a:t>: Ask students to turn to their neighbor and reflect on the earthquake drill. Have them discuss how they did, if they have questions, and what they think the key things to remember are. After reflecting, remind students of the key ways to stay safe during an earthquake, including immediately dropping to your knees, moving away from glass or heavy objects that could fall, etc. </a:t>
            </a:r>
            <a:endParaRPr sz="1600"/>
          </a:p>
          <a:p>
            <a:pPr marL="0" lvl="0" indent="0" algn="l" rtl="0">
              <a:lnSpc>
                <a:spcPct val="100000"/>
              </a:lnSpc>
              <a:spcBef>
                <a:spcPts val="0"/>
              </a:spcBef>
              <a:spcAft>
                <a:spcPts val="0"/>
              </a:spcAft>
              <a:buSzPts val="1400"/>
              <a:buNone/>
            </a:pPr>
            <a:endParaRPr/>
          </a:p>
        </p:txBody>
      </p:sp>
      <p:sp>
        <p:nvSpPr>
          <p:cNvPr id="255" name="Google Shape;255;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en-US" sz="1600" b="1" dirty="0"/>
              <a:t>Teacher Notes: </a:t>
            </a:r>
            <a:r>
              <a:rPr lang="en-US" sz="1600" dirty="0"/>
              <a:t>Remind students that it’s okay to be scared in an emergency and that different people will react differently, which is normal. Ask students why we conduct earthquake drills even though they can be uncomfortable. Students should note that practicing can help us to feel more prepared and less afraid. </a:t>
            </a:r>
            <a:endParaRPr sz="1600" dirty="0"/>
          </a:p>
          <a:p>
            <a:pPr marL="0" lvl="0" indent="0" algn="l" rtl="0">
              <a:lnSpc>
                <a:spcPct val="100000"/>
              </a:lnSpc>
              <a:spcBef>
                <a:spcPts val="0"/>
              </a:spcBef>
              <a:spcAft>
                <a:spcPts val="0"/>
              </a:spcAft>
              <a:buClr>
                <a:schemeClr val="dk1"/>
              </a:buClr>
              <a:buSzPts val="1200"/>
              <a:buFont typeface="Arial"/>
              <a:buNone/>
            </a:pPr>
            <a:endParaRPr dirty="0"/>
          </a:p>
          <a:p>
            <a:pPr marL="0" lvl="0" indent="0" algn="l" rtl="0">
              <a:lnSpc>
                <a:spcPct val="100000"/>
              </a:lnSpc>
              <a:spcBef>
                <a:spcPts val="0"/>
              </a:spcBef>
              <a:spcAft>
                <a:spcPts val="0"/>
              </a:spcAft>
              <a:buClr>
                <a:schemeClr val="dk1"/>
              </a:buClr>
              <a:buSzPts val="1200"/>
              <a:buFont typeface="Arial"/>
              <a:buNone/>
            </a:pPr>
            <a:r>
              <a:rPr lang="en-US" sz="1200" dirty="0">
                <a:latin typeface="Arial" panose="020B0604020202020204" pitchFamily="34" charset="0"/>
                <a:cs typeface="Arial" panose="020B0604020202020204" pitchFamily="34" charset="0"/>
              </a:rPr>
              <a:t>IMAGE: </a:t>
            </a:r>
            <a:r>
              <a:rPr lang="en-US" sz="1200" i="1" u="none" dirty="0">
                <a:solidFill>
                  <a:schemeClr val="hlink"/>
                </a:solidFill>
                <a:latin typeface="Arial" panose="020B0604020202020204" pitchFamily="34" charset="0"/>
                <a:cs typeface="Arial" panose="020B0604020202020204" pitchFamily="34" charset="0"/>
              </a:rPr>
              <a:t>Image courtesy Ready.gov</a:t>
            </a:r>
            <a:endParaRPr lang="en-US" sz="1200" i="1" u="none" dirty="0">
              <a:latin typeface="Arial" panose="020B0604020202020204" pitchFamily="34" charset="0"/>
              <a:cs typeface="Arial" panose="020B0604020202020204" pitchFamily="34" charset="0"/>
            </a:endParaRPr>
          </a:p>
          <a:p>
            <a:pPr marL="0" lvl="0" indent="0" algn="l" rtl="0">
              <a:lnSpc>
                <a:spcPct val="100000"/>
              </a:lnSpc>
              <a:spcBef>
                <a:spcPts val="0"/>
              </a:spcBef>
              <a:spcAft>
                <a:spcPts val="0"/>
              </a:spcAft>
              <a:buClr>
                <a:schemeClr val="dk1"/>
              </a:buClr>
              <a:buSzPts val="1200"/>
              <a:buFont typeface="Arial"/>
              <a:buNone/>
            </a:pPr>
            <a:endParaRPr dirty="0"/>
          </a:p>
          <a:p>
            <a:pPr marL="0" lvl="0" indent="0" algn="l" rtl="0">
              <a:lnSpc>
                <a:spcPct val="100000"/>
              </a:lnSpc>
              <a:spcBef>
                <a:spcPts val="0"/>
              </a:spcBef>
              <a:spcAft>
                <a:spcPts val="0"/>
              </a:spcAft>
              <a:buSzPts val="1400"/>
              <a:buNone/>
            </a:pPr>
            <a:endParaRPr dirty="0"/>
          </a:p>
        </p:txBody>
      </p:sp>
      <p:sp>
        <p:nvSpPr>
          <p:cNvPr id="264" name="Google Shape;264;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600" b="1">
                <a:solidFill>
                  <a:schemeClr val="dk1"/>
                </a:solidFill>
              </a:rPr>
              <a:t>Teacher Notes: </a:t>
            </a:r>
            <a:r>
              <a:rPr lang="en-US" sz="1600"/>
              <a:t>Regardless of whether you are sending the Family Engagement Letter or email home before or after the lesson, ask students to talk with their families about how to stay safe in earthquakes with the adults in their homes. Provide students with the Family Engagement letter if you haven’t already done so. Ask students to consider signing up to receive ShakeAlert earthquake early warning alerts on their phones and to show others how to do so. </a:t>
            </a:r>
            <a:endParaRPr sz="1600"/>
          </a:p>
          <a:p>
            <a:pPr marL="0" lvl="0" indent="0" algn="l" rtl="0">
              <a:lnSpc>
                <a:spcPct val="100000"/>
              </a:lnSpc>
              <a:spcBef>
                <a:spcPts val="0"/>
              </a:spcBef>
              <a:spcAft>
                <a:spcPts val="0"/>
              </a:spcAft>
              <a:buSzPts val="1400"/>
              <a:buNone/>
            </a:pPr>
            <a:endParaRPr/>
          </a:p>
          <a:p>
            <a:pPr marL="0" lvl="0" indent="0" algn="l" rtl="0">
              <a:spcBef>
                <a:spcPts val="0"/>
              </a:spcBef>
              <a:spcAft>
                <a:spcPts val="0"/>
              </a:spcAft>
              <a:buClr>
                <a:schemeClr val="dk1"/>
              </a:buClr>
              <a:buFont typeface="Arial"/>
              <a:buNone/>
            </a:pPr>
            <a:r>
              <a:rPr lang="en-US" sz="1150" i="1">
                <a:latin typeface="Arial"/>
                <a:ea typeface="Arial"/>
                <a:cs typeface="Arial"/>
                <a:sym typeface="Arial"/>
              </a:rPr>
              <a:t>CREDIT: </a:t>
            </a:r>
            <a:r>
              <a:rPr lang="en-US" sz="1150" i="1" u="sng">
                <a:solidFill>
                  <a:srgbClr val="0D27C0"/>
                </a:solidFill>
                <a:latin typeface="Arial"/>
                <a:ea typeface="Arial"/>
                <a:cs typeface="Arial"/>
                <a:sym typeface="Arial"/>
                <a:hlinkClick r:id="rId3">
                  <a:extLst>
                    <a:ext uri="{A12FA001-AC4F-418D-AE19-62706E023703}">
                      <ahyp:hlinkClr xmlns:ahyp="http://schemas.microsoft.com/office/drawing/2018/hyperlinkcolor" val="tx"/>
                    </a:ext>
                  </a:extLst>
                </a:hlinkClick>
              </a:rPr>
              <a:t>Ready.gov Family Emergency Planning</a:t>
            </a:r>
            <a:endParaRPr sz="1600"/>
          </a:p>
        </p:txBody>
      </p:sp>
      <p:sp>
        <p:nvSpPr>
          <p:cNvPr id="275" name="Google Shape;275;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t>LINK: </a:t>
            </a:r>
            <a:r>
              <a:rPr lang="en-US" u="sng">
                <a:solidFill>
                  <a:schemeClr val="hlink"/>
                </a:solidFill>
                <a:hlinkClick r:id="rId3"/>
              </a:rPr>
              <a:t>https://docs.google.com/forms/d/e/1FAIpQLSeNHAr45fDTztflhJJD3_JVS8p0RiV1MW9sKyQgFucGJyKcCA/viewform?usp=sf_link</a:t>
            </a:r>
            <a:r>
              <a:rPr lang="en-US"/>
              <a:t> </a:t>
            </a:r>
            <a:endParaRPr/>
          </a:p>
          <a:p>
            <a:pPr marL="0" lvl="0" indent="0" algn="l" rtl="0">
              <a:lnSpc>
                <a:spcPct val="100000"/>
              </a:lnSpc>
              <a:spcBef>
                <a:spcPts val="0"/>
              </a:spcBef>
              <a:spcAft>
                <a:spcPts val="0"/>
              </a:spcAft>
              <a:buSzPts val="1400"/>
              <a:buNone/>
            </a:pPr>
            <a:endParaRPr/>
          </a:p>
        </p:txBody>
      </p:sp>
      <p:sp>
        <p:nvSpPr>
          <p:cNvPr id="285" name="Google Shape;285;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fr-FR" dirty="0"/>
              <a:t>IMAGE: </a:t>
            </a:r>
            <a:r>
              <a:rPr lang="fr-FR" u="sng" dirty="0">
                <a:solidFill>
                  <a:schemeClr val="hlink"/>
                </a:solidFill>
                <a:hlinkClick r:id="rId3"/>
              </a:rPr>
              <a:t>https://www.iris.edu/hq/inclass/activities/introduction_to_faults_and_plate_tectonics</a:t>
            </a:r>
            <a:r>
              <a:rPr lang="fr-FR" dirty="0"/>
              <a:t> </a:t>
            </a:r>
          </a:p>
          <a:p>
            <a:pPr marL="0" lvl="0" indent="0" algn="l" rtl="0">
              <a:lnSpc>
                <a:spcPct val="100000"/>
              </a:lnSpc>
              <a:spcBef>
                <a:spcPts val="0"/>
              </a:spcBef>
              <a:spcAft>
                <a:spcPts val="0"/>
              </a:spcAft>
              <a:buClr>
                <a:schemeClr val="dk1"/>
              </a:buClr>
              <a:buSzPts val="1200"/>
              <a:buFont typeface="Arial"/>
              <a:buNone/>
            </a:pPr>
            <a:r>
              <a:rPr lang="en-US" dirty="0"/>
              <a:t>SOURCE: </a:t>
            </a:r>
            <a:r>
              <a:rPr lang="en-US" u="sng" dirty="0">
                <a:solidFill>
                  <a:schemeClr val="hlink"/>
                </a:solidFill>
                <a:hlinkClick r:id="rId4"/>
              </a:rPr>
              <a:t>https://www.usgs.gov/programs/earthquake-hazards/science/pacific-northwest-hazards</a:t>
            </a:r>
            <a:endParaRPr dirty="0"/>
          </a:p>
          <a:p>
            <a:pPr marL="0" lvl="0" indent="0" algn="l" rtl="0">
              <a:lnSpc>
                <a:spcPct val="100000"/>
              </a:lnSpc>
              <a:spcBef>
                <a:spcPts val="0"/>
              </a:spcBef>
              <a:spcAft>
                <a:spcPts val="0"/>
              </a:spcAft>
              <a:buClr>
                <a:schemeClr val="hlink"/>
              </a:buClr>
              <a:buSzPts val="1200"/>
              <a:buFont typeface="Arial"/>
              <a:buNone/>
            </a:pPr>
            <a:r>
              <a:rPr lang="en-US" u="sng" dirty="0">
                <a:solidFill>
                  <a:schemeClr val="hlink"/>
                </a:solidFill>
                <a:hlinkClick r:id="rId5"/>
              </a:rPr>
              <a:t>https://www.usgs.gov/programs/earthquake-hazards/science/southern-california-earthquake-hazards</a:t>
            </a:r>
            <a:endParaRPr dirty="0"/>
          </a:p>
          <a:p>
            <a:pPr marL="0" lvl="0" indent="0" algn="l" rtl="0">
              <a:lnSpc>
                <a:spcPct val="100000"/>
              </a:lnSpc>
              <a:spcBef>
                <a:spcPts val="0"/>
              </a:spcBef>
              <a:spcAft>
                <a:spcPts val="0"/>
              </a:spcAft>
              <a:buSzPts val="1400"/>
              <a:buNone/>
            </a:pPr>
            <a:endParaRPr dirty="0"/>
          </a:p>
        </p:txBody>
      </p:sp>
      <p:sp>
        <p:nvSpPr>
          <p:cNvPr id="297" name="Google Shape;297;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6" name="Google Shape;306;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dirty="0">
                <a:solidFill>
                  <a:schemeClr val="dk1"/>
                </a:solidFill>
              </a:rPr>
              <a:t>For more information on Earthquake Early Warning, go to: </a:t>
            </a:r>
            <a:r>
              <a:rPr lang="en-US" u="sng" dirty="0">
                <a:solidFill>
                  <a:srgbClr val="0563C1"/>
                </a:solidFill>
                <a:hlinkClick r:id="rId3">
                  <a:extLst>
                    <a:ext uri="{A12FA001-AC4F-418D-AE19-62706E023703}">
                      <ahyp:hlinkClr xmlns:ahyp="http://schemas.microsoft.com/office/drawing/2018/hyperlinkcolor" val="tx"/>
                    </a:ext>
                  </a:extLst>
                </a:hlinkClick>
              </a:rPr>
              <a:t>https://www.iris.edu/hq/inclass/sequences/earthquake_early_warning</a:t>
            </a:r>
            <a:endParaRPr lang="en-US" u="sng" dirty="0">
              <a:solidFill>
                <a:srgbClr val="0563C1"/>
              </a:solidFil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 </a:t>
            </a:r>
            <a:r>
              <a:rPr lang="en-US" sz="1200" i="1" dirty="0"/>
              <a:t>Image courtesy of the USGS</a:t>
            </a:r>
            <a:endParaRPr lang="en-US" dirty="0"/>
          </a:p>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a:p>
            <a:pPr marL="457200" lvl="0" indent="-228600" algn="l" rtl="0">
              <a:lnSpc>
                <a:spcPct val="100000"/>
              </a:lnSpc>
              <a:spcBef>
                <a:spcPts val="0"/>
              </a:spcBef>
              <a:spcAft>
                <a:spcPts val="0"/>
              </a:spcAft>
              <a:buSzPts val="1100"/>
              <a:buNone/>
            </a:pPr>
            <a:endParaRPr dirty="0"/>
          </a:p>
        </p:txBody>
      </p:sp>
      <p:sp>
        <p:nvSpPr>
          <p:cNvPr id="307" name="Google Shape;307;p2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fld id="{00000000-1234-1234-1234-123412341234}" type="slidenum">
              <a:rPr lang="en-US" sz="1800">
                <a:solidFill>
                  <a:schemeClr val="dk1"/>
                </a:solidFill>
                <a:latin typeface="Arial"/>
                <a:ea typeface="Arial"/>
                <a:cs typeface="Arial"/>
                <a:sym typeface="Arial"/>
              </a:rPr>
              <a:t>27</a:t>
            </a:fld>
            <a:endParaRPr sz="1800">
              <a:solidFill>
                <a:schemeClr val="dk1"/>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8" name="Google Shape;618;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SOURCE:  </a:t>
            </a:r>
            <a:r>
              <a:rPr lang="en" u="sng">
                <a:solidFill>
                  <a:schemeClr val="hlink"/>
                </a:solidFill>
                <a:hlinkClick r:id="rId3"/>
              </a:rPr>
              <a:t>https://www.shakeout.org/whyparticipate/</a:t>
            </a:r>
            <a:r>
              <a:rPr lang="en"/>
              <a:t> </a:t>
            </a:r>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the USGS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619" name="Google Shape;619;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t>SOURCE:  </a:t>
            </a:r>
            <a:r>
              <a:rPr lang="en-US" u="sng">
                <a:solidFill>
                  <a:schemeClr val="hlink"/>
                </a:solidFill>
                <a:hlinkClick r:id="rId3"/>
              </a:rPr>
              <a:t>https://www.shakeout.org/whyparticipate/</a:t>
            </a:r>
            <a:r>
              <a:rPr lang="en-US"/>
              <a:t> , </a:t>
            </a:r>
            <a:r>
              <a:rPr lang="en-US" u="sng">
                <a:solidFill>
                  <a:schemeClr val="hlink"/>
                </a:solidFill>
                <a:hlinkClick r:id="rId4"/>
              </a:rPr>
              <a:t>https://www.shakealert.org/toolkit/introduction/</a:t>
            </a:r>
            <a:endParaRPr/>
          </a:p>
          <a:p>
            <a:pPr marL="0" lvl="0" indent="0" algn="l" rtl="0">
              <a:lnSpc>
                <a:spcPct val="100000"/>
              </a:lnSpc>
              <a:spcBef>
                <a:spcPts val="0"/>
              </a:spcBef>
              <a:spcAft>
                <a:spcPts val="0"/>
              </a:spcAft>
              <a:buSzPts val="1400"/>
              <a:buNone/>
            </a:pPr>
            <a:endParaRPr/>
          </a:p>
        </p:txBody>
      </p:sp>
      <p:sp>
        <p:nvSpPr>
          <p:cNvPr id="325" name="Google Shape;325;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 name="Google Shape;10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2" name="Google Shape;11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0" name="Google Shape;12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8" name="Google Shape;12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6" name="Google Shape;13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a:extLst>
            <a:ext uri="{FF2B5EF4-FFF2-40B4-BE49-F238E27FC236}">
              <a16:creationId xmlns:a16="http://schemas.microsoft.com/office/drawing/2014/main" id="{22BAFC1F-9E1F-0513-D4B5-2E5B1DF80C4A}"/>
            </a:ext>
          </a:extLst>
        </p:cNvPr>
        <p:cNvGrpSpPr/>
        <p:nvPr/>
      </p:nvGrpSpPr>
      <p:grpSpPr>
        <a:xfrm>
          <a:off x="0" y="0"/>
          <a:ext cx="0" cy="0"/>
          <a:chOff x="0" y="0"/>
          <a:chExt cx="0" cy="0"/>
        </a:xfrm>
      </p:grpSpPr>
      <p:sp>
        <p:nvSpPr>
          <p:cNvPr id="135" name="Google Shape;135;p7:notes">
            <a:extLst>
              <a:ext uri="{FF2B5EF4-FFF2-40B4-BE49-F238E27FC236}">
                <a16:creationId xmlns:a16="http://schemas.microsoft.com/office/drawing/2014/main" id="{C0EE4DE2-A993-6F28-28B8-34E2DC070F7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6" name="Google Shape;136;p7:notes">
            <a:extLst>
              <a:ext uri="{FF2B5EF4-FFF2-40B4-BE49-F238E27FC236}">
                <a16:creationId xmlns:a16="http://schemas.microsoft.com/office/drawing/2014/main" id="{2392482E-6035-0C30-3D2F-BBBEEB04FF0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203829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1" dirty="0"/>
              <a:t>Teacher Notes: </a:t>
            </a:r>
            <a:r>
              <a:rPr lang="en-US" sz="1200" dirty="0">
                <a:latin typeface="Arial"/>
                <a:ea typeface="Arial"/>
                <a:cs typeface="Arial"/>
                <a:sym typeface="Arial"/>
              </a:rPr>
              <a:t>Tell students that today they are learning about how to react when there is an earthquake or earthquake early warning alert, which could happen anytime.</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IMAGE:</a:t>
            </a:r>
            <a:r>
              <a:rPr lang="en-US" sz="1050" dirty="0">
                <a:solidFill>
                  <a:srgbClr val="444746"/>
                </a:solidFill>
                <a:latin typeface="Roboto"/>
                <a:ea typeface="Roboto"/>
                <a:cs typeface="Roboto"/>
                <a:sym typeface="Roboto"/>
              </a:rPr>
              <a:t> </a:t>
            </a:r>
            <a:r>
              <a:rPr lang="en-US" sz="1050" i="1" dirty="0">
                <a:solidFill>
                  <a:srgbClr val="444746"/>
                </a:solidFill>
                <a:latin typeface="Roboto"/>
                <a:ea typeface="Roboto"/>
                <a:cs typeface="Roboto"/>
                <a:sym typeface="Roboto"/>
              </a:rPr>
              <a:t>Image courtesy of the Red Cross</a:t>
            </a:r>
            <a:endParaRPr i="1" dirty="0"/>
          </a:p>
        </p:txBody>
      </p:sp>
      <p:sp>
        <p:nvSpPr>
          <p:cNvPr id="144" name="Google Shape;14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6"/>
        <p:cNvGrpSpPr/>
        <p:nvPr/>
      </p:nvGrpSpPr>
      <p:grpSpPr>
        <a:xfrm>
          <a:off x="0" y="0"/>
          <a:ext cx="0" cy="0"/>
          <a:chOff x="0" y="0"/>
          <a:chExt cx="0" cy="0"/>
        </a:xfrm>
      </p:grpSpPr>
      <p:pic>
        <p:nvPicPr>
          <p:cNvPr id="17" name="Google Shape;17;p29"/>
          <p:cNvPicPr preferRelativeResize="0"/>
          <p:nvPr/>
        </p:nvPicPr>
        <p:blipFill rotWithShape="1">
          <a:blip r:embed="rId2">
            <a:alphaModFix/>
          </a:blip>
          <a:srcRect l="-15385"/>
          <a:stretch/>
        </p:blipFill>
        <p:spPr>
          <a:xfrm>
            <a:off x="1377941" y="0"/>
            <a:ext cx="7766057" cy="1489435"/>
          </a:xfrm>
          <a:prstGeom prst="rect">
            <a:avLst/>
          </a:prstGeom>
          <a:noFill/>
          <a:ln>
            <a:noFill/>
          </a:ln>
        </p:spPr>
      </p:pic>
      <p:sp>
        <p:nvSpPr>
          <p:cNvPr id="18" name="Google Shape;18;p29"/>
          <p:cNvSpPr txBox="1">
            <a:spLocks noGrp="1"/>
          </p:cNvSpPr>
          <p:nvPr>
            <p:ph type="subTitle" idx="1"/>
          </p:nvPr>
        </p:nvSpPr>
        <p:spPr>
          <a:xfrm>
            <a:off x="293916" y="3848276"/>
            <a:ext cx="8430359" cy="333980"/>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SzPts val="1800"/>
              <a:buNone/>
              <a:defRPr sz="1800">
                <a:solidFill>
                  <a:schemeClr val="dk2"/>
                </a:solidFill>
              </a:defRPr>
            </a:lvl1pPr>
            <a:lvl2pPr lvl="1" algn="ctr">
              <a:lnSpc>
                <a:spcPct val="90000"/>
              </a:lnSpc>
              <a:spcBef>
                <a:spcPts val="375"/>
              </a:spcBef>
              <a:spcAft>
                <a:spcPts val="0"/>
              </a:spcAft>
              <a:buSzPts val="1500"/>
              <a:buNone/>
              <a:defRPr sz="1500"/>
            </a:lvl2pPr>
            <a:lvl3pPr lvl="2" algn="ctr">
              <a:lnSpc>
                <a:spcPct val="90000"/>
              </a:lnSpc>
              <a:spcBef>
                <a:spcPts val="375"/>
              </a:spcBef>
              <a:spcAft>
                <a:spcPts val="0"/>
              </a:spcAft>
              <a:buSzPts val="1350"/>
              <a:buNone/>
              <a:defRPr sz="1350"/>
            </a:lvl3pPr>
            <a:lvl4pPr lvl="3" algn="ctr">
              <a:lnSpc>
                <a:spcPct val="90000"/>
              </a:lnSpc>
              <a:spcBef>
                <a:spcPts val="375"/>
              </a:spcBef>
              <a:spcAft>
                <a:spcPts val="0"/>
              </a:spcAft>
              <a:buSzPts val="1200"/>
              <a:buNone/>
              <a:defRPr sz="1200"/>
            </a:lvl4pPr>
            <a:lvl5pPr lvl="4" algn="ctr">
              <a:lnSpc>
                <a:spcPct val="90000"/>
              </a:lnSpc>
              <a:spcBef>
                <a:spcPts val="375"/>
              </a:spcBef>
              <a:spcAft>
                <a:spcPts val="0"/>
              </a:spcAft>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9" name="Google Shape;19;p29"/>
          <p:cNvSpPr/>
          <p:nvPr/>
        </p:nvSpPr>
        <p:spPr>
          <a:xfrm>
            <a:off x="1" y="0"/>
            <a:ext cx="2468879" cy="1489435"/>
          </a:xfrm>
          <a:prstGeom prst="rect">
            <a:avLst/>
          </a:prstGeom>
          <a:solidFill>
            <a:srgbClr val="0E7A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20" name="Google Shape;20;p29"/>
          <p:cNvSpPr txBox="1">
            <a:spLocks noGrp="1"/>
          </p:cNvSpPr>
          <p:nvPr>
            <p:ph type="ctrTitle"/>
          </p:nvPr>
        </p:nvSpPr>
        <p:spPr>
          <a:xfrm>
            <a:off x="293916" y="2796758"/>
            <a:ext cx="8430359" cy="8953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000"/>
              <a:buFont typeface="Arial"/>
              <a:buNone/>
              <a:defRPr sz="3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9"/>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2" name="Google Shape;22;p29"/>
          <p:cNvSpPr txBox="1">
            <a:spLocks noGrp="1"/>
          </p:cNvSpPr>
          <p:nvPr>
            <p:ph type="sldNum" idx="12"/>
          </p:nvPr>
        </p:nvSpPr>
        <p:spPr>
          <a:xfrm>
            <a:off x="6792684" y="4781665"/>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3" name="Google Shape;23;p29" descr="ShakeAlert Ready Schools logo"/>
          <p:cNvPicPr preferRelativeResize="0"/>
          <p:nvPr/>
        </p:nvPicPr>
        <p:blipFill rotWithShape="1">
          <a:blip r:embed="rId3">
            <a:alphaModFix/>
          </a:blip>
          <a:srcRect/>
          <a:stretch/>
        </p:blipFill>
        <p:spPr>
          <a:xfrm>
            <a:off x="491878" y="135871"/>
            <a:ext cx="2288149" cy="196009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
        <p:cNvGrpSpPr/>
        <p:nvPr/>
      </p:nvGrpSpPr>
      <p:grpSpPr>
        <a:xfrm>
          <a:off x="0" y="0"/>
          <a:ext cx="0" cy="0"/>
          <a:chOff x="0" y="0"/>
          <a:chExt cx="0" cy="0"/>
        </a:xfrm>
      </p:grpSpPr>
      <p:sp>
        <p:nvSpPr>
          <p:cNvPr id="63" name="Google Shape;63;p38"/>
          <p:cNvSpPr txBox="1">
            <a:spLocks noGrp="1"/>
          </p:cNvSpPr>
          <p:nvPr>
            <p:ph type="sldNum" idx="12"/>
          </p:nvPr>
        </p:nvSpPr>
        <p:spPr>
          <a:xfrm>
            <a:off x="6778397" y="4732734"/>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4" name="Google Shape;64;p38"/>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72"/>
        <p:cNvGrpSpPr/>
        <p:nvPr/>
      </p:nvGrpSpPr>
      <p:grpSpPr>
        <a:xfrm>
          <a:off x="0" y="0"/>
          <a:ext cx="0" cy="0"/>
          <a:chOff x="0" y="0"/>
          <a:chExt cx="0" cy="0"/>
        </a:xfrm>
      </p:grpSpPr>
      <p:sp>
        <p:nvSpPr>
          <p:cNvPr id="73" name="Google Shape;73;p40"/>
          <p:cNvSpPr>
            <a:spLocks noGrp="1"/>
          </p:cNvSpPr>
          <p:nvPr>
            <p:ph type="pic" idx="2"/>
          </p:nvPr>
        </p:nvSpPr>
        <p:spPr>
          <a:xfrm>
            <a:off x="3551464" y="740569"/>
            <a:ext cx="5131253" cy="3753872"/>
          </a:xfrm>
          <a:prstGeom prst="rect">
            <a:avLst/>
          </a:prstGeom>
          <a:solidFill>
            <a:schemeClr val="lt1"/>
          </a:solidFill>
          <a:ln>
            <a:noFill/>
          </a:ln>
        </p:spPr>
      </p:sp>
      <p:sp>
        <p:nvSpPr>
          <p:cNvPr id="74" name="Google Shape;74;p40"/>
          <p:cNvSpPr txBox="1">
            <a:spLocks noGrp="1"/>
          </p:cNvSpPr>
          <p:nvPr>
            <p:ph type="title"/>
          </p:nvPr>
        </p:nvSpPr>
        <p:spPr>
          <a:xfrm>
            <a:off x="348174" y="740569"/>
            <a:ext cx="2949178" cy="98617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2400"/>
              <a:buFont typeface="Aria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40"/>
          <p:cNvSpPr txBox="1">
            <a:spLocks noGrp="1"/>
          </p:cNvSpPr>
          <p:nvPr>
            <p:ph type="body" idx="1"/>
          </p:nvPr>
        </p:nvSpPr>
        <p:spPr>
          <a:xfrm>
            <a:off x="348174" y="1873703"/>
            <a:ext cx="2949178" cy="26207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350"/>
              <a:buNone/>
              <a:defRPr sz="1350" b="1">
                <a:solidFill>
                  <a:schemeClr val="dk2"/>
                </a:solidFill>
              </a:defRPr>
            </a:lvl1pPr>
            <a:lvl2pPr marL="914400" lvl="1" indent="-228600" algn="l">
              <a:lnSpc>
                <a:spcPct val="90000"/>
              </a:lnSpc>
              <a:spcBef>
                <a:spcPts val="375"/>
              </a:spcBef>
              <a:spcAft>
                <a:spcPts val="0"/>
              </a:spcAft>
              <a:buSzPts val="1050"/>
              <a:buNone/>
              <a:defRPr sz="1050"/>
            </a:lvl2pPr>
            <a:lvl3pPr marL="1371600" lvl="2" indent="-228600" algn="l">
              <a:lnSpc>
                <a:spcPct val="90000"/>
              </a:lnSpc>
              <a:spcBef>
                <a:spcPts val="375"/>
              </a:spcBef>
              <a:spcAft>
                <a:spcPts val="0"/>
              </a:spcAft>
              <a:buSzPts val="900"/>
              <a:buNone/>
              <a:defRPr sz="900"/>
            </a:lvl3pPr>
            <a:lvl4pPr marL="1828800" lvl="3" indent="-228600" algn="l">
              <a:lnSpc>
                <a:spcPct val="90000"/>
              </a:lnSpc>
              <a:spcBef>
                <a:spcPts val="375"/>
              </a:spcBef>
              <a:spcAft>
                <a:spcPts val="0"/>
              </a:spcAft>
              <a:buSzPts val="750"/>
              <a:buNone/>
              <a:defRPr sz="750"/>
            </a:lvl4pPr>
            <a:lvl5pPr marL="2286000" lvl="4" indent="-228600" algn="l">
              <a:lnSpc>
                <a:spcPct val="90000"/>
              </a:lnSpc>
              <a:spcBef>
                <a:spcPts val="375"/>
              </a:spcBef>
              <a:spcAft>
                <a:spcPts val="0"/>
              </a:spcAft>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and Content">
  <p:cSld name="2_Title and Content 2">
    <p:spTree>
      <p:nvGrpSpPr>
        <p:cNvPr id="1" name="Shape 76"/>
        <p:cNvGrpSpPr/>
        <p:nvPr/>
      </p:nvGrpSpPr>
      <p:grpSpPr>
        <a:xfrm>
          <a:off x="0" y="0"/>
          <a:ext cx="0" cy="0"/>
          <a:chOff x="0" y="0"/>
          <a:chExt cx="0" cy="0"/>
        </a:xfrm>
      </p:grpSpPr>
      <p:sp>
        <p:nvSpPr>
          <p:cNvPr id="77" name="Google Shape;77;p41"/>
          <p:cNvSpPr txBox="1">
            <a:spLocks noGrp="1"/>
          </p:cNvSpPr>
          <p:nvPr>
            <p:ph type="title"/>
          </p:nvPr>
        </p:nvSpPr>
        <p:spPr>
          <a:xfrm>
            <a:off x="259280" y="640235"/>
            <a:ext cx="8625300" cy="4314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0"/>
              </a:spcBef>
              <a:spcAft>
                <a:spcPts val="0"/>
              </a:spcAft>
              <a:buClr>
                <a:srgbClr val="006F41"/>
              </a:buClr>
              <a:buSzPts val="2800"/>
              <a:buFont typeface="Arial"/>
              <a:buNone/>
              <a:defRPr sz="2800" b="1" i="0" u="none" strike="noStrike" cap="none">
                <a:solidFill>
                  <a:srgbClr val="006F41"/>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8" name="Google Shape;78;p41"/>
          <p:cNvSpPr txBox="1">
            <a:spLocks noGrp="1"/>
          </p:cNvSpPr>
          <p:nvPr>
            <p:ph type="body" idx="1"/>
          </p:nvPr>
        </p:nvSpPr>
        <p:spPr>
          <a:xfrm>
            <a:off x="628650" y="1169194"/>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79" name="Google Shape;79;p41"/>
          <p:cNvSpPr txBox="1">
            <a:spLocks noGrp="1"/>
          </p:cNvSpPr>
          <p:nvPr>
            <p:ph type="body" idx="2"/>
          </p:nvPr>
        </p:nvSpPr>
        <p:spPr>
          <a:xfrm>
            <a:off x="4724400" y="1162136"/>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4"/>
        <p:cNvGrpSpPr/>
        <p:nvPr/>
      </p:nvGrpSpPr>
      <p:grpSpPr>
        <a:xfrm>
          <a:off x="0" y="0"/>
          <a:ext cx="0" cy="0"/>
          <a:chOff x="0" y="0"/>
          <a:chExt cx="0" cy="0"/>
        </a:xfrm>
      </p:grpSpPr>
      <p:sp>
        <p:nvSpPr>
          <p:cNvPr id="25" name="Google Shape;25;p4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algn="l">
              <a:lnSpc>
                <a:spcPct val="90000"/>
              </a:lnSpc>
              <a:spcBef>
                <a:spcPts val="0"/>
              </a:spcBef>
              <a:spcAft>
                <a:spcPts val="0"/>
              </a:spcAft>
              <a:buClr>
                <a:schemeClr val="accent1"/>
              </a:buClr>
              <a:buSzPts val="1400"/>
              <a:buFont typeface="Arial"/>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26" name="Google Shape;26;p42"/>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lgn="l">
              <a:lnSpc>
                <a:spcPct val="90000"/>
              </a:lnSpc>
              <a:spcBef>
                <a:spcPts val="0"/>
              </a:spcBef>
              <a:spcAft>
                <a:spcPts val="0"/>
              </a:spcAft>
              <a:buSzPts val="1400"/>
              <a:buChar char="●"/>
              <a:defRPr sz="1400"/>
            </a:lvl1pPr>
            <a:lvl2pPr marL="914400" lvl="1" indent="-304800" algn="l">
              <a:lnSpc>
                <a:spcPct val="90000"/>
              </a:lnSpc>
              <a:spcBef>
                <a:spcPts val="0"/>
              </a:spcBef>
              <a:spcAft>
                <a:spcPts val="0"/>
              </a:spcAft>
              <a:buSzPts val="1200"/>
              <a:buChar char="○"/>
              <a:defRPr sz="1200"/>
            </a:lvl2pPr>
            <a:lvl3pPr marL="1371600" lvl="2" indent="-304800" algn="l">
              <a:lnSpc>
                <a:spcPct val="90000"/>
              </a:lnSpc>
              <a:spcBef>
                <a:spcPts val="0"/>
              </a:spcBef>
              <a:spcAft>
                <a:spcPts val="0"/>
              </a:spcAft>
              <a:buSzPts val="1200"/>
              <a:buChar char="■"/>
              <a:defRPr sz="1200"/>
            </a:lvl3pPr>
            <a:lvl4pPr marL="1828800" lvl="3" indent="-304800" algn="l">
              <a:lnSpc>
                <a:spcPct val="90000"/>
              </a:lnSpc>
              <a:spcBef>
                <a:spcPts val="0"/>
              </a:spcBef>
              <a:spcAft>
                <a:spcPts val="0"/>
              </a:spcAft>
              <a:buSzPts val="1200"/>
              <a:buChar char="●"/>
              <a:defRPr sz="1200"/>
            </a:lvl4pPr>
            <a:lvl5pPr marL="2286000" lvl="4" indent="-304800" algn="l">
              <a:lnSpc>
                <a:spcPct val="90000"/>
              </a:lnSpc>
              <a:spcBef>
                <a:spcPts val="0"/>
              </a:spcBef>
              <a:spcAft>
                <a:spcPts val="0"/>
              </a:spcAft>
              <a:buSzPts val="1200"/>
              <a:buChar char="○"/>
              <a:defRPr sz="1200"/>
            </a:lvl5pPr>
            <a:lvl6pPr marL="2743200" lvl="5" indent="-304800" algn="l">
              <a:lnSpc>
                <a:spcPct val="90000"/>
              </a:lnSpc>
              <a:spcBef>
                <a:spcPts val="0"/>
              </a:spcBef>
              <a:spcAft>
                <a:spcPts val="0"/>
              </a:spcAft>
              <a:buClr>
                <a:schemeClr val="dk1"/>
              </a:buClr>
              <a:buSzPts val="1200"/>
              <a:buChar char="■"/>
              <a:defRPr sz="1200"/>
            </a:lvl6pPr>
            <a:lvl7pPr marL="3200400" lvl="6" indent="-304800" algn="l">
              <a:lnSpc>
                <a:spcPct val="90000"/>
              </a:lnSpc>
              <a:spcBef>
                <a:spcPts val="0"/>
              </a:spcBef>
              <a:spcAft>
                <a:spcPts val="0"/>
              </a:spcAft>
              <a:buClr>
                <a:schemeClr val="dk1"/>
              </a:buClr>
              <a:buSzPts val="1200"/>
              <a:buChar char="●"/>
              <a:defRPr sz="1200"/>
            </a:lvl7pPr>
            <a:lvl8pPr marL="3657600" lvl="7" indent="-304800" algn="l">
              <a:lnSpc>
                <a:spcPct val="90000"/>
              </a:lnSpc>
              <a:spcBef>
                <a:spcPts val="0"/>
              </a:spcBef>
              <a:spcAft>
                <a:spcPts val="0"/>
              </a:spcAft>
              <a:buClr>
                <a:schemeClr val="dk1"/>
              </a:buClr>
              <a:buSzPts val="1200"/>
              <a:buChar char="○"/>
              <a:defRPr sz="1200"/>
            </a:lvl8pPr>
            <a:lvl9pPr marL="4114800" lvl="8" indent="-304800" algn="l">
              <a:lnSpc>
                <a:spcPct val="90000"/>
              </a:lnSpc>
              <a:spcBef>
                <a:spcPts val="0"/>
              </a:spcBef>
              <a:spcAft>
                <a:spcPts val="0"/>
              </a:spcAft>
              <a:buClr>
                <a:schemeClr val="dk1"/>
              </a:buClr>
              <a:buSzPts val="1200"/>
              <a:buChar char="■"/>
              <a:defRPr sz="1200"/>
            </a:lvl9pPr>
          </a:lstStyle>
          <a:p>
            <a:endParaRPr/>
          </a:p>
        </p:txBody>
      </p:sp>
      <p:sp>
        <p:nvSpPr>
          <p:cNvPr id="27" name="Google Shape;27;p42"/>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lgn="l">
              <a:lnSpc>
                <a:spcPct val="90000"/>
              </a:lnSpc>
              <a:spcBef>
                <a:spcPts val="0"/>
              </a:spcBef>
              <a:spcAft>
                <a:spcPts val="0"/>
              </a:spcAft>
              <a:buSzPts val="1400"/>
              <a:buChar char="●"/>
              <a:defRPr sz="1400"/>
            </a:lvl1pPr>
            <a:lvl2pPr marL="914400" lvl="1" indent="-304800" algn="l">
              <a:lnSpc>
                <a:spcPct val="90000"/>
              </a:lnSpc>
              <a:spcBef>
                <a:spcPts val="0"/>
              </a:spcBef>
              <a:spcAft>
                <a:spcPts val="0"/>
              </a:spcAft>
              <a:buSzPts val="1200"/>
              <a:buChar char="○"/>
              <a:defRPr sz="1200"/>
            </a:lvl2pPr>
            <a:lvl3pPr marL="1371600" lvl="2" indent="-304800" algn="l">
              <a:lnSpc>
                <a:spcPct val="90000"/>
              </a:lnSpc>
              <a:spcBef>
                <a:spcPts val="0"/>
              </a:spcBef>
              <a:spcAft>
                <a:spcPts val="0"/>
              </a:spcAft>
              <a:buSzPts val="1200"/>
              <a:buChar char="■"/>
              <a:defRPr sz="1200"/>
            </a:lvl3pPr>
            <a:lvl4pPr marL="1828800" lvl="3" indent="-304800" algn="l">
              <a:lnSpc>
                <a:spcPct val="90000"/>
              </a:lnSpc>
              <a:spcBef>
                <a:spcPts val="0"/>
              </a:spcBef>
              <a:spcAft>
                <a:spcPts val="0"/>
              </a:spcAft>
              <a:buSzPts val="1200"/>
              <a:buChar char="●"/>
              <a:defRPr sz="1200"/>
            </a:lvl4pPr>
            <a:lvl5pPr marL="2286000" lvl="4" indent="-304800" algn="l">
              <a:lnSpc>
                <a:spcPct val="90000"/>
              </a:lnSpc>
              <a:spcBef>
                <a:spcPts val="0"/>
              </a:spcBef>
              <a:spcAft>
                <a:spcPts val="0"/>
              </a:spcAft>
              <a:buSzPts val="1200"/>
              <a:buChar char="○"/>
              <a:defRPr sz="1200"/>
            </a:lvl5pPr>
            <a:lvl6pPr marL="2743200" lvl="5" indent="-304800" algn="l">
              <a:lnSpc>
                <a:spcPct val="90000"/>
              </a:lnSpc>
              <a:spcBef>
                <a:spcPts val="0"/>
              </a:spcBef>
              <a:spcAft>
                <a:spcPts val="0"/>
              </a:spcAft>
              <a:buClr>
                <a:schemeClr val="dk1"/>
              </a:buClr>
              <a:buSzPts val="1200"/>
              <a:buChar char="■"/>
              <a:defRPr sz="1200"/>
            </a:lvl6pPr>
            <a:lvl7pPr marL="3200400" lvl="6" indent="-304800" algn="l">
              <a:lnSpc>
                <a:spcPct val="90000"/>
              </a:lnSpc>
              <a:spcBef>
                <a:spcPts val="0"/>
              </a:spcBef>
              <a:spcAft>
                <a:spcPts val="0"/>
              </a:spcAft>
              <a:buClr>
                <a:schemeClr val="dk1"/>
              </a:buClr>
              <a:buSzPts val="1200"/>
              <a:buChar char="●"/>
              <a:defRPr sz="1200"/>
            </a:lvl7pPr>
            <a:lvl8pPr marL="3657600" lvl="7" indent="-304800" algn="l">
              <a:lnSpc>
                <a:spcPct val="90000"/>
              </a:lnSpc>
              <a:spcBef>
                <a:spcPts val="0"/>
              </a:spcBef>
              <a:spcAft>
                <a:spcPts val="0"/>
              </a:spcAft>
              <a:buClr>
                <a:schemeClr val="dk1"/>
              </a:buClr>
              <a:buSzPts val="1200"/>
              <a:buChar char="○"/>
              <a:defRPr sz="1200"/>
            </a:lvl8pPr>
            <a:lvl9pPr marL="4114800" lvl="8" indent="-304800" algn="l">
              <a:lnSpc>
                <a:spcPct val="90000"/>
              </a:lnSpc>
              <a:spcBef>
                <a:spcPts val="0"/>
              </a:spcBef>
              <a:spcAft>
                <a:spcPts val="0"/>
              </a:spcAft>
              <a:buClr>
                <a:schemeClr val="dk1"/>
              </a:buClr>
              <a:buSzPts val="1200"/>
              <a:buChar char="■"/>
              <a:defRPr sz="1200"/>
            </a:lvl9pPr>
          </a:lstStyle>
          <a:p>
            <a:endParaRPr/>
          </a:p>
        </p:txBody>
      </p:sp>
    </p:spTree>
    <p:extLst>
      <p:ext uri="{BB962C8B-B14F-4D97-AF65-F5344CB8AC3E}">
        <p14:creationId xmlns:p14="http://schemas.microsoft.com/office/powerpoint/2010/main" val="653603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0F231-4989-4ADB-8306-EE78B37BA2C9}"/>
              </a:ext>
            </a:extLst>
          </p:cNvPr>
          <p:cNvSpPr>
            <a:spLocks noGrp="1"/>
          </p:cNvSpPr>
          <p:nvPr>
            <p:ph type="title"/>
          </p:nvPr>
        </p:nvSpPr>
        <p:spPr>
          <a:xfrm>
            <a:off x="348174" y="740569"/>
            <a:ext cx="2949178" cy="986177"/>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396F4C19-86A1-21C1-F9E2-3BB5A50ED782}"/>
              </a:ext>
            </a:extLst>
          </p:cNvPr>
          <p:cNvSpPr>
            <a:spLocks noGrp="1"/>
          </p:cNvSpPr>
          <p:nvPr>
            <p:ph idx="1"/>
          </p:nvPr>
        </p:nvSpPr>
        <p:spPr>
          <a:xfrm>
            <a:off x="3563710" y="740569"/>
            <a:ext cx="5232116" cy="3753872"/>
          </a:xfrm>
        </p:spPr>
        <p:txBody>
          <a:bodyPr>
            <a:normAutofit/>
          </a:bodyPr>
          <a:lstStyle>
            <a:lvl1pPr>
              <a:defRPr sz="1500"/>
            </a:lvl1pPr>
            <a:lvl2pPr>
              <a:defRPr sz="1500"/>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B3993E0-CC90-BA58-FD0B-003CF1AA0174}"/>
              </a:ext>
            </a:extLst>
          </p:cNvPr>
          <p:cNvSpPr>
            <a:spLocks noGrp="1"/>
          </p:cNvSpPr>
          <p:nvPr>
            <p:ph type="body" sz="half" idx="2"/>
          </p:nvPr>
        </p:nvSpPr>
        <p:spPr>
          <a:xfrm>
            <a:off x="348174" y="1873703"/>
            <a:ext cx="2949178" cy="2620737"/>
          </a:xfrm>
        </p:spPr>
        <p:txBody>
          <a:bodyPr>
            <a:normAutofit/>
          </a:bodyPr>
          <a:lstStyle>
            <a:lvl1pPr marL="0" indent="0">
              <a:buNone/>
              <a:defRPr sz="1350" b="1">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Slide Number Placeholder 5">
            <a:extLst>
              <a:ext uri="{FF2B5EF4-FFF2-40B4-BE49-F238E27FC236}">
                <a16:creationId xmlns:a16="http://schemas.microsoft.com/office/drawing/2014/main" id="{07895DEC-0A25-FAB6-FA30-8C5A2E9963A3}"/>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9" name="Footer Placeholder 4">
            <a:extLst>
              <a:ext uri="{FF2B5EF4-FFF2-40B4-BE49-F238E27FC236}">
                <a16:creationId xmlns:a16="http://schemas.microsoft.com/office/drawing/2014/main" id="{FC481231-9BFB-4161-DA0F-8EDF74881EFC}"/>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cxnSp>
        <p:nvCxnSpPr>
          <p:cNvPr id="12" name="Straight Connector 11">
            <a:extLst>
              <a:ext uri="{FF2B5EF4-FFF2-40B4-BE49-F238E27FC236}">
                <a16:creationId xmlns:a16="http://schemas.microsoft.com/office/drawing/2014/main" id="{09AD0ABE-A3E2-647D-7549-E9B6448C6ECD}"/>
              </a:ext>
            </a:extLst>
          </p:cNvPr>
          <p:cNvCxnSpPr/>
          <p:nvPr/>
        </p:nvCxnSpPr>
        <p:spPr>
          <a:xfrm>
            <a:off x="3416753" y="740569"/>
            <a:ext cx="0" cy="3753872"/>
          </a:xfrm>
          <a:prstGeom prst="line">
            <a:avLst/>
          </a:prstGeom>
          <a:ln>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3606721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4"/>
        <p:cNvGrpSpPr/>
        <p:nvPr/>
      </p:nvGrpSpPr>
      <p:grpSpPr>
        <a:xfrm>
          <a:off x="0" y="0"/>
          <a:ext cx="0" cy="0"/>
          <a:chOff x="0" y="0"/>
          <a:chExt cx="0" cy="0"/>
        </a:xfrm>
      </p:grpSpPr>
      <p:sp>
        <p:nvSpPr>
          <p:cNvPr id="25" name="Google Shape;25;p30"/>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30"/>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7" name="Google Shape;27;p30"/>
          <p:cNvSpPr txBox="1">
            <a:spLocks noGrp="1"/>
          </p:cNvSpPr>
          <p:nvPr>
            <p:ph type="sldNum" idx="12"/>
          </p:nvPr>
        </p:nvSpPr>
        <p:spPr>
          <a:xfrm>
            <a:off x="6792684" y="4736048"/>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8" name="Google Shape;28;p30"/>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2_Title and Content">
    <p:spTree>
      <p:nvGrpSpPr>
        <p:cNvPr id="1" name="Shape 29"/>
        <p:cNvGrpSpPr/>
        <p:nvPr/>
      </p:nvGrpSpPr>
      <p:grpSpPr>
        <a:xfrm>
          <a:off x="0" y="0"/>
          <a:ext cx="0" cy="0"/>
          <a:chOff x="0" y="0"/>
          <a:chExt cx="0" cy="0"/>
        </a:xfrm>
      </p:grpSpPr>
      <p:sp>
        <p:nvSpPr>
          <p:cNvPr id="30" name="Google Shape;30;p31"/>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1"/>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dirty="0"/>
          </a:p>
        </p:txBody>
      </p:sp>
      <p:sp>
        <p:nvSpPr>
          <p:cNvPr id="32" name="Google Shape;32;p31"/>
          <p:cNvSpPr txBox="1">
            <a:spLocks noGrp="1"/>
          </p:cNvSpPr>
          <p:nvPr>
            <p:ph type="sldNum" idx="12"/>
          </p:nvPr>
        </p:nvSpPr>
        <p:spPr>
          <a:xfrm>
            <a:off x="6792684" y="4736048"/>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3" name="Google Shape;33;p31"/>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accent2"/>
              </a:buClr>
              <a:buSzPts val="1400"/>
              <a:buFont typeface="Arial"/>
              <a:buNone/>
              <a:defRPr sz="900">
                <a:solidFill>
                  <a:schemeClr val="accent2"/>
                </a:solidFill>
                <a:latin typeface="Arial"/>
                <a:ea typeface="Arial"/>
                <a:cs typeface="Arial"/>
                <a:sym typeface="Arial"/>
              </a:defRPr>
            </a:lvl1pPr>
            <a:lvl2pPr marR="0" lvl="1"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Student Facing - no SA logo 1">
  <p:cSld name="Blank Student Facing - no SA logo 1">
    <p:spTree>
      <p:nvGrpSpPr>
        <p:cNvPr id="1" name="Shape 34"/>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losing Slide">
  <p:cSld name="Closing Slide">
    <p:spTree>
      <p:nvGrpSpPr>
        <p:cNvPr id="1" name="Shape 35"/>
        <p:cNvGrpSpPr/>
        <p:nvPr/>
      </p:nvGrpSpPr>
      <p:grpSpPr>
        <a:xfrm>
          <a:off x="0" y="0"/>
          <a:ext cx="0" cy="0"/>
          <a:chOff x="0" y="0"/>
          <a:chExt cx="0" cy="0"/>
        </a:xfrm>
      </p:grpSpPr>
      <p:sp>
        <p:nvSpPr>
          <p:cNvPr id="36" name="Google Shape;36;p33"/>
          <p:cNvSpPr/>
          <p:nvPr/>
        </p:nvSpPr>
        <p:spPr>
          <a:xfrm>
            <a:off x="0" y="0"/>
            <a:ext cx="9025614" cy="3197333"/>
          </a:xfrm>
          <a:prstGeom prst="rect">
            <a:avLst/>
          </a:prstGeom>
          <a:solidFill>
            <a:srgbClr val="0E7A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7" name="Google Shape;37;p33"/>
          <p:cNvPicPr preferRelativeResize="0"/>
          <p:nvPr/>
        </p:nvPicPr>
        <p:blipFill rotWithShape="1">
          <a:blip r:embed="rId2">
            <a:alphaModFix/>
          </a:blip>
          <a:srcRect l="-13889" r="13889"/>
          <a:stretch/>
        </p:blipFill>
        <p:spPr>
          <a:xfrm>
            <a:off x="455840" y="0"/>
            <a:ext cx="8688160" cy="3197333"/>
          </a:xfrm>
          <a:prstGeom prst="rect">
            <a:avLst/>
          </a:prstGeom>
          <a:noFill/>
          <a:ln>
            <a:noFill/>
          </a:ln>
        </p:spPr>
      </p:pic>
      <p:sp>
        <p:nvSpPr>
          <p:cNvPr id="38" name="Google Shape;38;p33"/>
          <p:cNvSpPr txBox="1">
            <a:spLocks noGrp="1"/>
          </p:cNvSpPr>
          <p:nvPr>
            <p:ph type="ctrTitle"/>
          </p:nvPr>
        </p:nvSpPr>
        <p:spPr>
          <a:xfrm>
            <a:off x="293916" y="1498324"/>
            <a:ext cx="8430359" cy="89535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3300"/>
              <a:buFont typeface="Arial"/>
              <a:buNone/>
              <a:defRPr sz="33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9" name="Google Shape;39;p33" descr="A green and black sign&#10;&#10;Description automatically generated"/>
          <p:cNvPicPr preferRelativeResize="0"/>
          <p:nvPr/>
        </p:nvPicPr>
        <p:blipFill rotWithShape="1">
          <a:blip r:embed="rId3">
            <a:alphaModFix/>
          </a:blip>
          <a:srcRect/>
          <a:stretch/>
        </p:blipFill>
        <p:spPr>
          <a:xfrm>
            <a:off x="2280132" y="3215351"/>
            <a:ext cx="4583736" cy="1353294"/>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accent1">
            <a:alpha val="20000"/>
          </a:schemeClr>
        </a:solidFill>
        <a:effectLst/>
      </p:bgPr>
    </p:bg>
    <p:spTree>
      <p:nvGrpSpPr>
        <p:cNvPr id="1" name="Shape 40"/>
        <p:cNvGrpSpPr/>
        <p:nvPr/>
      </p:nvGrpSpPr>
      <p:grpSpPr>
        <a:xfrm>
          <a:off x="0" y="0"/>
          <a:ext cx="0" cy="0"/>
          <a:chOff x="0" y="0"/>
          <a:chExt cx="0" cy="0"/>
        </a:xfrm>
      </p:grpSpPr>
      <p:sp>
        <p:nvSpPr>
          <p:cNvPr id="41" name="Google Shape;41;p34"/>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21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4"/>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3" name="Google Shape;43;p34"/>
          <p:cNvSpPr txBox="1">
            <a:spLocks noGrp="1"/>
          </p:cNvSpPr>
          <p:nvPr>
            <p:ph type="sldNum" idx="12"/>
          </p:nvPr>
        </p:nvSpPr>
        <p:spPr>
          <a:xfrm>
            <a:off x="6792684" y="473520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4" name="Google Shape;44;p34"/>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Divider" type="secHead">
  <p:cSld name="SECTION_HEADER">
    <p:spTree>
      <p:nvGrpSpPr>
        <p:cNvPr id="1" name="Shape 45"/>
        <p:cNvGrpSpPr/>
        <p:nvPr/>
      </p:nvGrpSpPr>
      <p:grpSpPr>
        <a:xfrm>
          <a:off x="0" y="0"/>
          <a:ext cx="0" cy="0"/>
          <a:chOff x="0" y="0"/>
          <a:chExt cx="0" cy="0"/>
        </a:xfrm>
      </p:grpSpPr>
      <p:sp>
        <p:nvSpPr>
          <p:cNvPr id="46" name="Google Shape;46;p35"/>
          <p:cNvSpPr txBox="1">
            <a:spLocks noGrp="1"/>
          </p:cNvSpPr>
          <p:nvPr>
            <p:ph type="title"/>
          </p:nvPr>
        </p:nvSpPr>
        <p:spPr>
          <a:xfrm>
            <a:off x="393493" y="753900"/>
            <a:ext cx="6127229"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500"/>
              <a:buFont typeface="Arial"/>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5"/>
          <p:cNvSpPr txBox="1">
            <a:spLocks noGrp="1"/>
          </p:cNvSpPr>
          <p:nvPr>
            <p:ph type="body" idx="1"/>
          </p:nvPr>
        </p:nvSpPr>
        <p:spPr>
          <a:xfrm>
            <a:off x="393493" y="3141006"/>
            <a:ext cx="6127229"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800"/>
              <a:buNone/>
              <a:defRPr sz="1800" b="1">
                <a:solidFill>
                  <a:schemeClr val="dk2"/>
                </a:solidFill>
              </a:defRPr>
            </a:lvl1pPr>
            <a:lvl2pPr marL="914400" lvl="1" indent="-228600" algn="l">
              <a:lnSpc>
                <a:spcPct val="90000"/>
              </a:lnSpc>
              <a:spcBef>
                <a:spcPts val="375"/>
              </a:spcBef>
              <a:spcAft>
                <a:spcPts val="0"/>
              </a:spcAft>
              <a:buSzPts val="1500"/>
              <a:buNone/>
              <a:defRPr sz="1500">
                <a:solidFill>
                  <a:srgbClr val="757575"/>
                </a:solidFill>
              </a:defRPr>
            </a:lvl2pPr>
            <a:lvl3pPr marL="1371600" lvl="2" indent="-228600" algn="l">
              <a:lnSpc>
                <a:spcPct val="90000"/>
              </a:lnSpc>
              <a:spcBef>
                <a:spcPts val="375"/>
              </a:spcBef>
              <a:spcAft>
                <a:spcPts val="0"/>
              </a:spcAft>
              <a:buSzPts val="1350"/>
              <a:buNone/>
              <a:defRPr sz="1350">
                <a:solidFill>
                  <a:srgbClr val="757575"/>
                </a:solidFill>
              </a:defRPr>
            </a:lvl3pPr>
            <a:lvl4pPr marL="1828800" lvl="3" indent="-228600" algn="l">
              <a:lnSpc>
                <a:spcPct val="90000"/>
              </a:lnSpc>
              <a:spcBef>
                <a:spcPts val="375"/>
              </a:spcBef>
              <a:spcAft>
                <a:spcPts val="0"/>
              </a:spcAft>
              <a:buSzPts val="1200"/>
              <a:buNone/>
              <a:defRPr sz="1200">
                <a:solidFill>
                  <a:srgbClr val="757575"/>
                </a:solidFill>
              </a:defRPr>
            </a:lvl4pPr>
            <a:lvl5pPr marL="2286000" lvl="4" indent="-228600" algn="l">
              <a:lnSpc>
                <a:spcPct val="90000"/>
              </a:lnSpc>
              <a:spcBef>
                <a:spcPts val="375"/>
              </a:spcBef>
              <a:spcAft>
                <a:spcPts val="0"/>
              </a:spcAft>
              <a:buSzPts val="1200"/>
              <a:buNone/>
              <a:defRPr sz="1200">
                <a:solidFill>
                  <a:srgbClr val="757575"/>
                </a:solidFill>
              </a:defRPr>
            </a:lvl5pPr>
            <a:lvl6pPr marL="2743200" lvl="5" indent="-228600" algn="l">
              <a:lnSpc>
                <a:spcPct val="90000"/>
              </a:lnSpc>
              <a:spcBef>
                <a:spcPts val="375"/>
              </a:spcBef>
              <a:spcAft>
                <a:spcPts val="0"/>
              </a:spcAft>
              <a:buClr>
                <a:srgbClr val="757575"/>
              </a:buClr>
              <a:buSzPts val="1200"/>
              <a:buNone/>
              <a:defRPr sz="1200">
                <a:solidFill>
                  <a:srgbClr val="757575"/>
                </a:solidFill>
              </a:defRPr>
            </a:lvl6pPr>
            <a:lvl7pPr marL="3200400" lvl="6" indent="-228600" algn="l">
              <a:lnSpc>
                <a:spcPct val="90000"/>
              </a:lnSpc>
              <a:spcBef>
                <a:spcPts val="375"/>
              </a:spcBef>
              <a:spcAft>
                <a:spcPts val="0"/>
              </a:spcAft>
              <a:buClr>
                <a:srgbClr val="757575"/>
              </a:buClr>
              <a:buSzPts val="1200"/>
              <a:buNone/>
              <a:defRPr sz="1200">
                <a:solidFill>
                  <a:srgbClr val="757575"/>
                </a:solidFill>
              </a:defRPr>
            </a:lvl7pPr>
            <a:lvl8pPr marL="3657600" lvl="7" indent="-228600" algn="l">
              <a:lnSpc>
                <a:spcPct val="90000"/>
              </a:lnSpc>
              <a:spcBef>
                <a:spcPts val="375"/>
              </a:spcBef>
              <a:spcAft>
                <a:spcPts val="0"/>
              </a:spcAft>
              <a:buClr>
                <a:srgbClr val="757575"/>
              </a:buClr>
              <a:buSzPts val="1200"/>
              <a:buNone/>
              <a:defRPr sz="1200">
                <a:solidFill>
                  <a:srgbClr val="757575"/>
                </a:solidFill>
              </a:defRPr>
            </a:lvl8pPr>
            <a:lvl9pPr marL="4114800" lvl="8" indent="-228600" algn="l">
              <a:lnSpc>
                <a:spcPct val="90000"/>
              </a:lnSpc>
              <a:spcBef>
                <a:spcPts val="375"/>
              </a:spcBef>
              <a:spcAft>
                <a:spcPts val="0"/>
              </a:spcAft>
              <a:buClr>
                <a:srgbClr val="757575"/>
              </a:buClr>
              <a:buSzPts val="1200"/>
              <a:buNone/>
              <a:defRPr sz="1200">
                <a:solidFill>
                  <a:srgbClr val="757575"/>
                </a:solidFill>
              </a:defRPr>
            </a:lvl9pPr>
          </a:lstStyle>
          <a:p>
            <a:endParaRPr/>
          </a:p>
        </p:txBody>
      </p:sp>
      <p:pic>
        <p:nvPicPr>
          <p:cNvPr id="48" name="Google Shape;48;p35"/>
          <p:cNvPicPr preferRelativeResize="0"/>
          <p:nvPr/>
        </p:nvPicPr>
        <p:blipFill rotWithShape="1">
          <a:blip r:embed="rId2">
            <a:alphaModFix/>
          </a:blip>
          <a:srcRect l="-5769"/>
          <a:stretch/>
        </p:blipFill>
        <p:spPr>
          <a:xfrm>
            <a:off x="6638430" y="466165"/>
            <a:ext cx="2505569" cy="4260958"/>
          </a:xfrm>
          <a:prstGeom prst="rect">
            <a:avLst/>
          </a:prstGeom>
          <a:noFill/>
          <a:ln>
            <a:noFill/>
          </a:ln>
        </p:spPr>
      </p:pic>
      <p:sp>
        <p:nvSpPr>
          <p:cNvPr id="49" name="Google Shape;49;p35"/>
          <p:cNvSpPr txBox="1"/>
          <p:nvPr/>
        </p:nvSpPr>
        <p:spPr>
          <a:xfrm>
            <a:off x="10391361" y="-89453"/>
            <a:ext cx="184731"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050">
              <a:solidFill>
                <a:schemeClr val="dk1"/>
              </a:solidFill>
              <a:latin typeface="Arial"/>
              <a:ea typeface="Arial"/>
              <a:cs typeface="Arial"/>
              <a:sym typeface="Arial"/>
            </a:endParaRPr>
          </a:p>
        </p:txBody>
      </p:sp>
      <p:sp>
        <p:nvSpPr>
          <p:cNvPr id="50" name="Google Shape;50;p35"/>
          <p:cNvSpPr txBox="1">
            <a:spLocks noGrp="1"/>
          </p:cNvSpPr>
          <p:nvPr>
            <p:ph type="sldNum" idx="12"/>
          </p:nvPr>
        </p:nvSpPr>
        <p:spPr>
          <a:xfrm>
            <a:off x="6799828" y="472712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1" name="Google Shape;51;p35"/>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2"/>
        <p:cNvGrpSpPr/>
        <p:nvPr/>
      </p:nvGrpSpPr>
      <p:grpSpPr>
        <a:xfrm>
          <a:off x="0" y="0"/>
          <a:ext cx="0" cy="0"/>
          <a:chOff x="0" y="0"/>
          <a:chExt cx="0" cy="0"/>
        </a:xfrm>
      </p:grpSpPr>
      <p:sp>
        <p:nvSpPr>
          <p:cNvPr id="53" name="Google Shape;53;p36"/>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36"/>
          <p:cNvSpPr txBox="1">
            <a:spLocks noGrp="1"/>
          </p:cNvSpPr>
          <p:nvPr>
            <p:ph type="body" idx="1"/>
          </p:nvPr>
        </p:nvSpPr>
        <p:spPr>
          <a:xfrm>
            <a:off x="312963" y="1242118"/>
            <a:ext cx="4210052"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5" name="Google Shape;55;p36"/>
          <p:cNvSpPr txBox="1">
            <a:spLocks noGrp="1"/>
          </p:cNvSpPr>
          <p:nvPr>
            <p:ph type="body" idx="2"/>
          </p:nvPr>
        </p:nvSpPr>
        <p:spPr>
          <a:xfrm>
            <a:off x="4640032" y="1242118"/>
            <a:ext cx="4210052"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6" name="Google Shape;56;p36"/>
          <p:cNvSpPr txBox="1">
            <a:spLocks noGrp="1"/>
          </p:cNvSpPr>
          <p:nvPr>
            <p:ph type="sldNum" idx="12"/>
          </p:nvPr>
        </p:nvSpPr>
        <p:spPr>
          <a:xfrm>
            <a:off x="6792684" y="473013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7" name="Google Shape;57;p36"/>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sp>
        <p:nvSpPr>
          <p:cNvPr id="59" name="Google Shape;59;p37"/>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7"/>
          <p:cNvSpPr txBox="1">
            <a:spLocks noGrp="1"/>
          </p:cNvSpPr>
          <p:nvPr>
            <p:ph type="sldNum" idx="12"/>
          </p:nvPr>
        </p:nvSpPr>
        <p:spPr>
          <a:xfrm>
            <a:off x="6792685" y="4732734"/>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1" name="Google Shape;61;p37"/>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8"/>
          <p:cNvSpPr/>
          <p:nvPr/>
        </p:nvSpPr>
        <p:spPr>
          <a:xfrm rot="10800000" flipH="1">
            <a:off x="0" y="4732973"/>
            <a:ext cx="9144000" cy="410527"/>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11" name="Google Shape;11;p28"/>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2100"/>
              <a:buFont typeface="Arial"/>
              <a:buNone/>
              <a:defRPr sz="2100" b="1" i="0" u="none" strike="noStrike" cap="none">
                <a:solidFill>
                  <a:schemeClr val="accen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8"/>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marR="0" lvl="0" indent="-323850" algn="l" rtl="0">
              <a:lnSpc>
                <a:spcPct val="90000"/>
              </a:lnSpc>
              <a:spcBef>
                <a:spcPts val="750"/>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1pPr>
            <a:lvl2pPr marL="914400" marR="0" lvl="1"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4pPr>
            <a:lvl5pPr marL="2286000" marR="0" lvl="4"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dirty="0"/>
          </a:p>
        </p:txBody>
      </p:sp>
      <p:sp>
        <p:nvSpPr>
          <p:cNvPr id="13" name="Google Shape;13;p28"/>
          <p:cNvSpPr txBox="1">
            <a:spLocks noGrp="1"/>
          </p:cNvSpPr>
          <p:nvPr>
            <p:ph type="sldNum" idx="12"/>
          </p:nvPr>
        </p:nvSpPr>
        <p:spPr>
          <a:xfrm>
            <a:off x="6792684" y="4781665"/>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dk2"/>
                </a:solidFill>
                <a:latin typeface="Arial"/>
                <a:ea typeface="Arial"/>
                <a:cs typeface="Arial"/>
                <a:sym typeface="Arial"/>
              </a:defRPr>
            </a:lvl1pPr>
            <a:lvl2pPr marL="0" marR="0" lvl="1" indent="0" algn="r" rtl="0">
              <a:spcBef>
                <a:spcPts val="0"/>
              </a:spcBef>
              <a:buNone/>
              <a:defRPr sz="900" b="0" i="0" u="none" strike="noStrike" cap="none">
                <a:solidFill>
                  <a:schemeClr val="dk2"/>
                </a:solidFill>
                <a:latin typeface="Arial"/>
                <a:ea typeface="Arial"/>
                <a:cs typeface="Arial"/>
                <a:sym typeface="Arial"/>
              </a:defRPr>
            </a:lvl2pPr>
            <a:lvl3pPr marL="0" marR="0" lvl="2" indent="0" algn="r" rtl="0">
              <a:spcBef>
                <a:spcPts val="0"/>
              </a:spcBef>
              <a:buNone/>
              <a:defRPr sz="900" b="0" i="0" u="none" strike="noStrike" cap="none">
                <a:solidFill>
                  <a:schemeClr val="dk2"/>
                </a:solidFill>
                <a:latin typeface="Arial"/>
                <a:ea typeface="Arial"/>
                <a:cs typeface="Arial"/>
                <a:sym typeface="Arial"/>
              </a:defRPr>
            </a:lvl3pPr>
            <a:lvl4pPr marL="0" marR="0" lvl="3" indent="0" algn="r" rtl="0">
              <a:spcBef>
                <a:spcPts val="0"/>
              </a:spcBef>
              <a:buNone/>
              <a:defRPr sz="900" b="0" i="0" u="none" strike="noStrike" cap="none">
                <a:solidFill>
                  <a:schemeClr val="dk2"/>
                </a:solidFill>
                <a:latin typeface="Arial"/>
                <a:ea typeface="Arial"/>
                <a:cs typeface="Arial"/>
                <a:sym typeface="Arial"/>
              </a:defRPr>
            </a:lvl4pPr>
            <a:lvl5pPr marL="0" marR="0" lvl="4" indent="0" algn="r" rtl="0">
              <a:spcBef>
                <a:spcPts val="0"/>
              </a:spcBef>
              <a:buNone/>
              <a:defRPr sz="900" b="0" i="0" u="none" strike="noStrike" cap="none">
                <a:solidFill>
                  <a:schemeClr val="dk2"/>
                </a:solidFill>
                <a:latin typeface="Arial"/>
                <a:ea typeface="Arial"/>
                <a:cs typeface="Arial"/>
                <a:sym typeface="Arial"/>
              </a:defRPr>
            </a:lvl5pPr>
            <a:lvl6pPr marL="0" marR="0" lvl="5" indent="0" algn="r" rtl="0">
              <a:spcBef>
                <a:spcPts val="0"/>
              </a:spcBef>
              <a:buNone/>
              <a:defRPr sz="900" b="0" i="0" u="none" strike="noStrike" cap="none">
                <a:solidFill>
                  <a:schemeClr val="dk2"/>
                </a:solidFill>
                <a:latin typeface="Arial"/>
                <a:ea typeface="Arial"/>
                <a:cs typeface="Arial"/>
                <a:sym typeface="Arial"/>
              </a:defRPr>
            </a:lvl6pPr>
            <a:lvl7pPr marL="0" marR="0" lvl="6" indent="0" algn="r" rtl="0">
              <a:spcBef>
                <a:spcPts val="0"/>
              </a:spcBef>
              <a:buNone/>
              <a:defRPr sz="900" b="0" i="0" u="none" strike="noStrike" cap="none">
                <a:solidFill>
                  <a:schemeClr val="dk2"/>
                </a:solidFill>
                <a:latin typeface="Arial"/>
                <a:ea typeface="Arial"/>
                <a:cs typeface="Arial"/>
                <a:sym typeface="Arial"/>
              </a:defRPr>
            </a:lvl7pPr>
            <a:lvl8pPr marL="0" marR="0" lvl="7" indent="0" algn="r" rtl="0">
              <a:spcBef>
                <a:spcPts val="0"/>
              </a:spcBef>
              <a:buNone/>
              <a:defRPr sz="900" b="0" i="0" u="none" strike="noStrike" cap="none">
                <a:solidFill>
                  <a:schemeClr val="dk2"/>
                </a:solidFill>
                <a:latin typeface="Arial"/>
                <a:ea typeface="Arial"/>
                <a:cs typeface="Arial"/>
                <a:sym typeface="Arial"/>
              </a:defRPr>
            </a:lvl8pPr>
            <a:lvl9pPr marL="0" marR="0" lvl="8" indent="0" algn="r" rtl="0">
              <a:spcBef>
                <a:spcPts val="0"/>
              </a:spcBef>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p28"/>
          <p:cNvPicPr preferRelativeResize="0"/>
          <p:nvPr/>
        </p:nvPicPr>
        <p:blipFill rotWithShape="1">
          <a:blip r:embed="rId16">
            <a:alphaModFix/>
          </a:blip>
          <a:srcRect/>
          <a:stretch/>
        </p:blipFill>
        <p:spPr>
          <a:xfrm>
            <a:off x="0" y="0"/>
            <a:ext cx="9141714" cy="409472"/>
          </a:xfrm>
          <a:prstGeom prst="rect">
            <a:avLst/>
          </a:prstGeom>
          <a:noFill/>
          <a:ln>
            <a:noFill/>
          </a:ln>
        </p:spPr>
      </p:pic>
      <p:sp>
        <p:nvSpPr>
          <p:cNvPr id="15" name="Google Shape;15;p28"/>
          <p:cNvSpPr txBox="1"/>
          <p:nvPr/>
        </p:nvSpPr>
        <p:spPr>
          <a:xfrm>
            <a:off x="138640" y="4810865"/>
            <a:ext cx="86037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0" i="0" u="none" strike="noStrike" cap="none" dirty="0">
                <a:solidFill>
                  <a:srgbClr val="7F7F7F"/>
                </a:solidFill>
                <a:latin typeface="Arial"/>
                <a:ea typeface="Arial"/>
                <a:cs typeface="Arial"/>
                <a:sym typeface="Arial"/>
              </a:rPr>
              <a:t>ShakeAlert</a:t>
            </a:r>
            <a:r>
              <a:rPr lang="en-US" sz="800" b="0" i="0" u="none" strike="noStrike" cap="none" baseline="30000" dirty="0">
                <a:solidFill>
                  <a:srgbClr val="7F7F7F"/>
                </a:solidFill>
                <a:latin typeface="Arial"/>
                <a:ea typeface="Arial"/>
                <a:cs typeface="Arial"/>
                <a:sym typeface="Arial"/>
              </a:rPr>
              <a:t>®</a:t>
            </a:r>
            <a:r>
              <a:rPr lang="en-US" sz="800" b="0" i="0" u="none" strike="noStrike" cap="none" dirty="0">
                <a:solidFill>
                  <a:srgbClr val="7F7F7F"/>
                </a:solidFill>
                <a:latin typeface="Arial"/>
                <a:ea typeface="Arial"/>
                <a:cs typeface="Arial"/>
                <a:sym typeface="Arial"/>
              </a:rPr>
              <a:t> Earthquake Early Warning System | ShakeAlert Ready Schools | 8.2025</a:t>
            </a:r>
            <a:endParaRPr sz="800" b="0" i="0" u="none" strike="noStrike" cap="none" dirty="0">
              <a:solidFill>
                <a:srgbClr val="7F7F7F"/>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 id="2147483662" r:id="rId13"/>
    <p:sldLayoutId id="2147483663"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video" Target="https://www.youtube.com/embed/-5BgKKutxBs?feature=oembed" TargetMode="External"/><Relationship Id="rId5" Type="http://schemas.openxmlformats.org/officeDocument/2006/relationships/image" Target="../media/image12.jpeg"/><Relationship Id="rId4" Type="http://schemas.openxmlformats.org/officeDocument/2006/relationships/image" Target="../media/image11.gif"/></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hyperlink" Target="https://www.shakealert.org/f/family-engagement-lette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shakealert.org/f/spanish-family-engagement-letter/"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0.gif"/><Relationship Id="rId7"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6.jpg"/><Relationship Id="rId5" Type="http://schemas.openxmlformats.org/officeDocument/2006/relationships/image" Target="../media/image25.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docs.google.com/forms/d/e/1FAIpQLSeNHAr45fDTztflhJJD3_JVS8p0RiV1MW9sKyQgFucGJyKcCA/viewform?usp=sf_link"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hyperlink" Target="https://www.iris.edu/hq/inclass/sequences/faults_plate_tectonics_and_earthquake_hazards"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earthquakecountry.org/step5/"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s://www.earthquakecountry.org/languages/" TargetMode="External"/><Relationship Id="rId3" Type="http://schemas.openxmlformats.org/officeDocument/2006/relationships/notesSlide" Target="../notesSlides/notesSlide30.xml"/><Relationship Id="rId7" Type="http://schemas.openxmlformats.org/officeDocument/2006/relationships/hyperlink" Target="https://www.shakeout.org/schools/resources/" TargetMode="External"/><Relationship Id="rId2" Type="http://schemas.openxmlformats.org/officeDocument/2006/relationships/slideLayout" Target="../slideLayouts/slideLayout13.xml"/><Relationship Id="rId1" Type="http://schemas.openxmlformats.org/officeDocument/2006/relationships/themeOverride" Target="../theme/themeOverride2.xml"/><Relationship Id="rId6" Type="http://schemas.openxmlformats.org/officeDocument/2006/relationships/hyperlink" Target="https://drive.google.com/drive/u/0/folders/15uvK1IVDAduCD_h7YgmqmBslZQoFSdhX" TargetMode="External"/><Relationship Id="rId11" Type="http://schemas.openxmlformats.org/officeDocument/2006/relationships/hyperlink" Target="https://mil.wa.gov/emergency-management-division" TargetMode="External"/><Relationship Id="rId5" Type="http://schemas.openxmlformats.org/officeDocument/2006/relationships/hyperlink" Target="https://www.shakealert.org/education-and-outreach/shakealert-ready-schools/" TargetMode="External"/><Relationship Id="rId10" Type="http://schemas.openxmlformats.org/officeDocument/2006/relationships/hyperlink" Target="https://www.caloes.ca.gov/" TargetMode="External"/><Relationship Id="rId4" Type="http://schemas.openxmlformats.org/officeDocument/2006/relationships/hyperlink" Target="https://www.shakealert.org/education-and-outreach/messaging_toolkit/" TargetMode="External"/><Relationship Id="rId9" Type="http://schemas.openxmlformats.org/officeDocument/2006/relationships/hyperlink" Target="https://www.oregon.gov/oem/pages/default.aspx"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
          <p:cNvSpPr txBox="1">
            <a:spLocks noGrp="1"/>
          </p:cNvSpPr>
          <p:nvPr>
            <p:ph type="subTitle" idx="1"/>
          </p:nvPr>
        </p:nvSpPr>
        <p:spPr>
          <a:xfrm>
            <a:off x="582388" y="2845193"/>
            <a:ext cx="8430359" cy="51883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800"/>
              <a:buNone/>
            </a:pPr>
            <a:r>
              <a:rPr lang="en-US" sz="2800" b="1">
                <a:solidFill>
                  <a:srgbClr val="006F41"/>
                </a:solidFill>
              </a:rPr>
              <a:t>ShakeAlert Drill Essentials</a:t>
            </a:r>
            <a:endParaRPr sz="2800" b="1">
              <a:solidFill>
                <a:schemeClr val="accent1"/>
              </a:solidFill>
            </a:endParaRPr>
          </a:p>
        </p:txBody>
      </p:sp>
      <p:sp>
        <p:nvSpPr>
          <p:cNvPr id="86" name="Google Shape;86;p1"/>
          <p:cNvSpPr txBox="1">
            <a:spLocks noGrp="1"/>
          </p:cNvSpPr>
          <p:nvPr>
            <p:ph type="ctrTitle"/>
          </p:nvPr>
        </p:nvSpPr>
        <p:spPr>
          <a:xfrm>
            <a:off x="582388" y="2265774"/>
            <a:ext cx="8430359" cy="57942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2"/>
              </a:buClr>
              <a:buSzPts val="2800"/>
              <a:buFont typeface="Arial"/>
              <a:buNone/>
            </a:pPr>
            <a:r>
              <a:rPr lang="en-US" sz="2800">
                <a:solidFill>
                  <a:schemeClr val="dk2"/>
                </a:solidFill>
                <a:latin typeface="Arial"/>
                <a:ea typeface="Arial"/>
                <a:cs typeface="Arial"/>
                <a:sym typeface="Arial"/>
              </a:rPr>
              <a:t>ShakeAlert</a:t>
            </a:r>
            <a:r>
              <a:rPr lang="en-US" sz="2800" baseline="30000">
                <a:solidFill>
                  <a:schemeClr val="dk2"/>
                </a:solidFill>
                <a:latin typeface="Arial"/>
                <a:ea typeface="Arial"/>
                <a:cs typeface="Arial"/>
                <a:sym typeface="Arial"/>
              </a:rPr>
              <a:t>®</a:t>
            </a:r>
            <a:r>
              <a:rPr lang="en-US" sz="2800">
                <a:solidFill>
                  <a:schemeClr val="dk2"/>
                </a:solidFill>
                <a:latin typeface="Arial"/>
                <a:ea typeface="Arial"/>
                <a:cs typeface="Arial"/>
                <a:sym typeface="Arial"/>
              </a:rPr>
              <a:t> Earthquake Early Warning </a:t>
            </a:r>
            <a:endParaRPr sz="2800">
              <a:solidFill>
                <a:schemeClr val="dk2"/>
              </a:solidFill>
            </a:endParaRPr>
          </a:p>
        </p:txBody>
      </p:sp>
      <p:sp>
        <p:nvSpPr>
          <p:cNvPr id="87" name="Google Shape;87;p1"/>
          <p:cNvSpPr txBox="1"/>
          <p:nvPr/>
        </p:nvSpPr>
        <p:spPr>
          <a:xfrm>
            <a:off x="293916" y="3807840"/>
            <a:ext cx="8430359" cy="620612"/>
          </a:xfrm>
          <a:prstGeom prst="rect">
            <a:avLst/>
          </a:prstGeom>
          <a:noFill/>
          <a:ln>
            <a:noFill/>
          </a:ln>
        </p:spPr>
        <p:txBody>
          <a:bodyPr spcFirstLastPara="1" wrap="square" lIns="68550" tIns="34275" rIns="68550" bIns="34275" anchor="t" anchorCtr="0">
            <a:noAutofit/>
          </a:bodyPr>
          <a:lstStyle/>
          <a:p>
            <a:pPr marL="0" marR="0" lvl="0" indent="0" algn="l" rtl="0">
              <a:lnSpc>
                <a:spcPct val="90000"/>
              </a:lnSpc>
              <a:spcBef>
                <a:spcPts val="0"/>
              </a:spcBef>
              <a:spcAft>
                <a:spcPts val="0"/>
              </a:spcAft>
              <a:buClr>
                <a:schemeClr val="accent1"/>
              </a:buClr>
              <a:buSzPts val="1800"/>
              <a:buFont typeface="Arial"/>
              <a:buNone/>
            </a:pPr>
            <a:r>
              <a:rPr lang="en-US" sz="1800" b="1">
                <a:solidFill>
                  <a:schemeClr val="dk2"/>
                </a:solidFill>
              </a:rPr>
              <a:t>6th-12th</a:t>
            </a:r>
            <a:r>
              <a:rPr lang="en-US" sz="1800" b="1" i="0" u="none" strike="noStrike" cap="none">
                <a:solidFill>
                  <a:schemeClr val="dk2"/>
                </a:solidFill>
                <a:latin typeface="Arial"/>
                <a:ea typeface="Arial"/>
                <a:cs typeface="Arial"/>
                <a:sym typeface="Arial"/>
              </a:rPr>
              <a:t> Grade </a:t>
            </a:r>
            <a:endParaRPr sz="1800" b="0" i="0" u="none" strike="noStrike" cap="none">
              <a:solidFill>
                <a:schemeClr val="dk2"/>
              </a:solidFill>
              <a:latin typeface="Arial"/>
              <a:ea typeface="Arial"/>
              <a:cs typeface="Arial"/>
              <a:sym typeface="Arial"/>
            </a:endParaRPr>
          </a:p>
          <a:p>
            <a:pPr marL="0" marR="0" lvl="0" indent="0" algn="l" rtl="0">
              <a:lnSpc>
                <a:spcPct val="90000"/>
              </a:lnSpc>
              <a:spcBef>
                <a:spcPts val="750"/>
              </a:spcBef>
              <a:spcAft>
                <a:spcPts val="0"/>
              </a:spcAft>
              <a:buClr>
                <a:schemeClr val="accent1"/>
              </a:buClr>
              <a:buSzPts val="2000"/>
              <a:buFont typeface="Arial"/>
              <a:buNone/>
            </a:pPr>
            <a:r>
              <a:rPr lang="en-US" sz="1500" b="0" i="1" u="none" strike="noStrike" cap="none">
                <a:solidFill>
                  <a:schemeClr val="dk2"/>
                </a:solidFill>
                <a:latin typeface="Arial"/>
                <a:ea typeface="Arial"/>
                <a:cs typeface="Arial"/>
                <a:sym typeface="Arial"/>
              </a:rPr>
              <a:t>Lesson length: 15</a:t>
            </a:r>
            <a:r>
              <a:rPr lang="en-US" sz="1500" i="1">
                <a:solidFill>
                  <a:schemeClr val="dk2"/>
                </a:solidFill>
              </a:rPr>
              <a:t> Minutes</a:t>
            </a:r>
            <a:endParaRPr/>
          </a:p>
        </p:txBody>
      </p:sp>
      <p:sp>
        <p:nvSpPr>
          <p:cNvPr id="88" name="Google Shape;88;p1"/>
          <p:cNvSpPr/>
          <p:nvPr/>
        </p:nvSpPr>
        <p:spPr>
          <a:xfrm>
            <a:off x="4494830" y="690142"/>
            <a:ext cx="3494271" cy="200963"/>
          </a:xfrm>
          <a:prstGeom prst="roundRect">
            <a:avLst>
              <a:gd name="adj" fmla="val 16667"/>
            </a:avLst>
          </a:prstGeom>
          <a:solidFill>
            <a:srgbClr val="CCE2D9"/>
          </a:solidFill>
          <a:ln w="28575" cap="flat" cmpd="sng">
            <a:solidFill>
              <a:srgbClr val="006F41"/>
            </a:solidFill>
            <a:prstDash val="solid"/>
            <a:round/>
            <a:headEnd type="none" w="sm" len="sm"/>
            <a:tailEnd type="none" w="sm" len="sm"/>
          </a:ln>
        </p:spPr>
        <p:txBody>
          <a:bodyPr spcFirstLastPara="1" wrap="square" lIns="51400" tIns="51400" rIns="51400" bIns="51400" anchor="t" anchorCtr="0">
            <a:noAutofit/>
          </a:bodyPr>
          <a:lstStyle/>
          <a:p>
            <a:pPr marL="0" marR="0" lvl="0" indent="0" algn="ctr" rtl="0">
              <a:lnSpc>
                <a:spcPct val="80000"/>
              </a:lnSpc>
              <a:spcBef>
                <a:spcPts val="0"/>
              </a:spcBef>
              <a:spcAft>
                <a:spcPts val="0"/>
              </a:spcAft>
              <a:buNone/>
            </a:pPr>
            <a:r>
              <a:rPr lang="en-US" sz="1013" b="1" i="0" u="none" strike="noStrike" cap="none">
                <a:solidFill>
                  <a:srgbClr val="000000"/>
                </a:solidFill>
                <a:latin typeface="Arial"/>
                <a:ea typeface="Arial"/>
                <a:cs typeface="Arial"/>
                <a:sym typeface="Arial"/>
              </a:rPr>
              <a:t>GREEN SLIDES</a:t>
            </a:r>
            <a:r>
              <a:rPr lang="en-US" sz="1013" b="0" i="0" u="none" strike="noStrike" cap="none">
                <a:solidFill>
                  <a:srgbClr val="000000"/>
                </a:solidFill>
                <a:latin typeface="Arial"/>
                <a:ea typeface="Arial"/>
                <a:cs typeface="Arial"/>
                <a:sym typeface="Arial"/>
              </a:rPr>
              <a:t> = Teacher Preparation &amp; Information</a:t>
            </a:r>
            <a:endParaRPr sz="1013" b="0" i="0" u="none" strike="noStrike" cap="none">
              <a:solidFill>
                <a:srgbClr val="000000"/>
              </a:solidFill>
              <a:latin typeface="Arial"/>
              <a:ea typeface="Arial"/>
              <a:cs typeface="Arial"/>
              <a:sym typeface="Arial"/>
            </a:endParaRPr>
          </a:p>
          <a:p>
            <a:pPr marL="0" marR="0" lvl="0" indent="0" algn="l" rtl="0">
              <a:spcBef>
                <a:spcPts val="0"/>
              </a:spcBef>
              <a:spcAft>
                <a:spcPts val="0"/>
              </a:spcAft>
              <a:buNone/>
            </a:pPr>
            <a:endParaRPr sz="788">
              <a:solidFill>
                <a:srgbClr val="000000"/>
              </a:solidFill>
              <a:latin typeface="Arial"/>
              <a:ea typeface="Arial"/>
              <a:cs typeface="Arial"/>
              <a:sym typeface="Arial"/>
            </a:endParaRPr>
          </a:p>
        </p:txBody>
      </p:sp>
      <p:sp>
        <p:nvSpPr>
          <p:cNvPr id="89" name="Google Shape;89;p1"/>
          <p:cNvSpPr/>
          <p:nvPr/>
        </p:nvSpPr>
        <p:spPr>
          <a:xfrm>
            <a:off x="4504939" y="936371"/>
            <a:ext cx="3472031" cy="187485"/>
          </a:xfrm>
          <a:prstGeom prst="roundRect">
            <a:avLst>
              <a:gd name="adj" fmla="val 16667"/>
            </a:avLst>
          </a:prstGeom>
          <a:solidFill>
            <a:schemeClr val="lt1"/>
          </a:solidFill>
          <a:ln>
            <a:noFill/>
          </a:ln>
        </p:spPr>
        <p:txBody>
          <a:bodyPr spcFirstLastPara="1" wrap="square" lIns="51400" tIns="51400" rIns="51400" bIns="51400" anchor="t" anchorCtr="0">
            <a:noAutofit/>
          </a:bodyPr>
          <a:lstStyle/>
          <a:p>
            <a:pPr marL="0" marR="0" lvl="0" indent="0" algn="ctr" rtl="0">
              <a:lnSpc>
                <a:spcPct val="80000"/>
              </a:lnSpc>
              <a:spcBef>
                <a:spcPts val="0"/>
              </a:spcBef>
              <a:spcAft>
                <a:spcPts val="0"/>
              </a:spcAft>
              <a:buNone/>
            </a:pPr>
            <a:r>
              <a:rPr lang="en-US" sz="1013" b="1">
                <a:solidFill>
                  <a:srgbClr val="000000"/>
                </a:solidFill>
                <a:latin typeface="Arial"/>
                <a:ea typeface="Arial"/>
                <a:cs typeface="Arial"/>
                <a:sym typeface="Arial"/>
              </a:rPr>
              <a:t>WHITE SLIDES </a:t>
            </a:r>
            <a:r>
              <a:rPr lang="en-US" sz="1013">
                <a:solidFill>
                  <a:srgbClr val="000000"/>
                </a:solidFill>
                <a:latin typeface="Arial"/>
                <a:ea typeface="Arial"/>
                <a:cs typeface="Arial"/>
                <a:sym typeface="Arial"/>
              </a:rPr>
              <a:t>= Present to Class</a:t>
            </a:r>
            <a:endParaRPr sz="1013">
              <a:solidFill>
                <a:srgbClr val="000000"/>
              </a:solidFill>
              <a:latin typeface="Arial"/>
              <a:ea typeface="Arial"/>
              <a:cs typeface="Arial"/>
              <a:sym typeface="Arial"/>
            </a:endParaRPr>
          </a:p>
          <a:p>
            <a:pPr marL="0" marR="0" lvl="0" indent="0" algn="l" rtl="0">
              <a:spcBef>
                <a:spcPts val="0"/>
              </a:spcBef>
              <a:spcAft>
                <a:spcPts val="0"/>
              </a:spcAft>
              <a:buNone/>
            </a:pPr>
            <a:endParaRPr sz="788">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9"/>
          <p:cNvSpPr txBox="1"/>
          <p:nvPr/>
        </p:nvSpPr>
        <p:spPr>
          <a:xfrm>
            <a:off x="456901" y="979687"/>
            <a:ext cx="2951775" cy="2853675"/>
          </a:xfrm>
          <a:prstGeom prst="rect">
            <a:avLst/>
          </a:prstGeom>
          <a:noFill/>
          <a:ln>
            <a:noFill/>
          </a:ln>
        </p:spPr>
        <p:txBody>
          <a:bodyPr spcFirstLastPara="1" wrap="square" lIns="68550" tIns="34275" rIns="68550" bIns="34275" anchor="ctr" anchorCtr="0">
            <a:normAutofit/>
          </a:bodyPr>
          <a:lstStyle/>
          <a:p>
            <a:pPr marL="0" marR="0" lvl="0" indent="0" algn="ctr" rtl="0">
              <a:spcBef>
                <a:spcPts val="0"/>
              </a:spcBef>
              <a:spcAft>
                <a:spcPts val="0"/>
              </a:spcAft>
              <a:buNone/>
            </a:pPr>
            <a:r>
              <a:rPr lang="en-US" sz="3300" b="1">
                <a:solidFill>
                  <a:schemeClr val="accent1"/>
                </a:solidFill>
                <a:latin typeface="Arial"/>
                <a:ea typeface="Arial"/>
                <a:cs typeface="Arial"/>
                <a:sym typeface="Arial"/>
              </a:rPr>
              <a:t>Why do we have drills at school?</a:t>
            </a:r>
            <a:endParaRPr sz="2100" b="1">
              <a:solidFill>
                <a:schemeClr val="accent1"/>
              </a:solidFill>
              <a:latin typeface="Arial"/>
              <a:ea typeface="Arial"/>
              <a:cs typeface="Arial"/>
              <a:sym typeface="Arial"/>
            </a:endParaRPr>
          </a:p>
        </p:txBody>
      </p:sp>
      <p:sp>
        <p:nvSpPr>
          <p:cNvPr id="157" name="Google Shape;157;p9"/>
          <p:cNvSpPr txBox="1"/>
          <p:nvPr/>
        </p:nvSpPr>
        <p:spPr>
          <a:xfrm>
            <a:off x="5214482" y="3878081"/>
            <a:ext cx="3764700" cy="242550"/>
          </a:xfrm>
          <a:prstGeom prst="rect">
            <a:avLst/>
          </a:prstGeom>
          <a:noFill/>
          <a:ln>
            <a:noFill/>
          </a:ln>
        </p:spPr>
        <p:txBody>
          <a:bodyPr spcFirstLastPara="1" wrap="square" lIns="68550" tIns="68550" rIns="68550" bIns="68550" anchor="t" anchorCtr="0">
            <a:noAutofit/>
          </a:bodyPr>
          <a:lstStyle/>
          <a:p>
            <a:pPr marL="0" marR="0" lvl="0" indent="0" algn="r" rtl="0">
              <a:spcBef>
                <a:spcPts val="0"/>
              </a:spcBef>
              <a:spcAft>
                <a:spcPts val="0"/>
              </a:spcAft>
              <a:buNone/>
            </a:pPr>
            <a:endParaRPr sz="750" i="1">
              <a:solidFill>
                <a:schemeClr val="dk1"/>
              </a:solidFill>
              <a:latin typeface="Arial"/>
              <a:ea typeface="Arial"/>
              <a:cs typeface="Arial"/>
              <a:sym typeface="Arial"/>
            </a:endParaRPr>
          </a:p>
        </p:txBody>
      </p:sp>
      <p:pic>
        <p:nvPicPr>
          <p:cNvPr id="158" name="Google Shape;158;p9"/>
          <p:cNvPicPr preferRelativeResize="0"/>
          <p:nvPr/>
        </p:nvPicPr>
        <p:blipFill rotWithShape="1">
          <a:blip r:embed="rId3">
            <a:alphaModFix/>
          </a:blip>
          <a:srcRect/>
          <a:stretch/>
        </p:blipFill>
        <p:spPr>
          <a:xfrm>
            <a:off x="3597019" y="1128131"/>
            <a:ext cx="5324850" cy="2992500"/>
          </a:xfrm>
          <a:prstGeom prst="roundRect">
            <a:avLst>
              <a:gd name="adj" fmla="val 7345"/>
            </a:avLst>
          </a:prstGeom>
          <a:noFill/>
          <a:ln w="9525" cap="flat" cmpd="sng">
            <a:solidFill>
              <a:schemeClr val="dk2"/>
            </a:solidFill>
            <a:prstDash val="solid"/>
            <a:round/>
            <a:headEnd type="none" w="sm" len="sm"/>
            <a:tailEnd type="none" w="sm" len="sm"/>
          </a:ln>
        </p:spPr>
      </p:pic>
      <p:sp>
        <p:nvSpPr>
          <p:cNvPr id="2" name="Google Shape;221;g3216d1d7456_0_514">
            <a:extLst>
              <a:ext uri="{FF2B5EF4-FFF2-40B4-BE49-F238E27FC236}">
                <a16:creationId xmlns:a16="http://schemas.microsoft.com/office/drawing/2014/main" id="{08A47686-1344-B4CD-A2A7-BD4C6F29625C}"/>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10</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0"/>
          <p:cNvSpPr txBox="1">
            <a:spLocks noGrp="1"/>
          </p:cNvSpPr>
          <p:nvPr>
            <p:ph type="title"/>
          </p:nvPr>
        </p:nvSpPr>
        <p:spPr>
          <a:xfrm>
            <a:off x="333746" y="1261332"/>
            <a:ext cx="2908218" cy="1918286"/>
          </a:xfrm>
          <a:prstGeom prst="rect">
            <a:avLst/>
          </a:prstGeom>
          <a:noFill/>
          <a:ln>
            <a:noFill/>
          </a:ln>
        </p:spPr>
        <p:txBody>
          <a:bodyPr spcFirstLastPara="1" wrap="square" lIns="68550" tIns="34275" rIns="68550" bIns="34275" anchor="ctr" anchorCtr="0">
            <a:normAutofit/>
          </a:bodyPr>
          <a:lstStyle/>
          <a:p>
            <a:pPr marL="0" lvl="0" indent="0" algn="ctr" rtl="0">
              <a:lnSpc>
                <a:spcPct val="115000"/>
              </a:lnSpc>
              <a:spcBef>
                <a:spcPts val="0"/>
              </a:spcBef>
              <a:spcAft>
                <a:spcPts val="0"/>
              </a:spcAft>
              <a:buSzPts val="1500"/>
              <a:buFont typeface="Arial"/>
              <a:buNone/>
            </a:pPr>
            <a:r>
              <a:rPr lang="en-US" sz="3000" b="0">
                <a:solidFill>
                  <a:srgbClr val="1A6935"/>
                </a:solidFill>
                <a:highlight>
                  <a:srgbClr val="FFFFFF"/>
                </a:highlight>
              </a:rPr>
              <a:t>Our school has </a:t>
            </a:r>
            <a:r>
              <a:rPr lang="en-US" sz="3000">
                <a:solidFill>
                  <a:srgbClr val="1A6935"/>
                </a:solidFill>
                <a:highlight>
                  <a:srgbClr val="FFFFFF"/>
                </a:highlight>
              </a:rPr>
              <a:t>Earthquake Early Warning! </a:t>
            </a:r>
            <a:endParaRPr sz="3000"/>
          </a:p>
        </p:txBody>
      </p:sp>
      <p:pic>
        <p:nvPicPr>
          <p:cNvPr id="166" name="Google Shape;166;p10" title="Education_9_PA_V03.jpg"/>
          <p:cNvPicPr preferRelativeResize="0"/>
          <p:nvPr/>
        </p:nvPicPr>
        <p:blipFill rotWithShape="1">
          <a:blip r:embed="rId3">
            <a:alphaModFix/>
          </a:blip>
          <a:srcRect/>
          <a:stretch/>
        </p:blipFill>
        <p:spPr>
          <a:xfrm>
            <a:off x="3373257" y="783451"/>
            <a:ext cx="5401219" cy="3286856"/>
          </a:xfrm>
          <a:prstGeom prst="rect">
            <a:avLst/>
          </a:prstGeom>
          <a:noFill/>
          <a:ln>
            <a:noFill/>
          </a:ln>
        </p:spPr>
      </p:pic>
      <p:sp>
        <p:nvSpPr>
          <p:cNvPr id="2" name="Google Shape;221;g3216d1d7456_0_514">
            <a:extLst>
              <a:ext uri="{FF2B5EF4-FFF2-40B4-BE49-F238E27FC236}">
                <a16:creationId xmlns:a16="http://schemas.microsoft.com/office/drawing/2014/main" id="{2304BA15-EEC5-6F58-3BC9-0202B998B73F}"/>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11</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1"/>
          <p:cNvSpPr txBox="1">
            <a:spLocks noGrp="1"/>
          </p:cNvSpPr>
          <p:nvPr>
            <p:ph type="title" idx="4294967295"/>
          </p:nvPr>
        </p:nvSpPr>
        <p:spPr>
          <a:xfrm>
            <a:off x="300789" y="1054100"/>
            <a:ext cx="3080086" cy="2928938"/>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US" sz="2200" b="0"/>
              <a:t>What is an earthquake?</a:t>
            </a:r>
            <a:endParaRPr sz="2200" b="0"/>
          </a:p>
          <a:p>
            <a:pPr marL="0" lvl="0" indent="0" algn="l" rtl="0">
              <a:lnSpc>
                <a:spcPct val="90000"/>
              </a:lnSpc>
              <a:spcBef>
                <a:spcPts val="0"/>
              </a:spcBef>
              <a:spcAft>
                <a:spcPts val="0"/>
              </a:spcAft>
              <a:buClr>
                <a:schemeClr val="accent1"/>
              </a:buClr>
              <a:buSzPts val="2200"/>
              <a:buFont typeface="Arial"/>
              <a:buNone/>
            </a:pPr>
            <a:endParaRPr sz="2200" b="0"/>
          </a:p>
          <a:p>
            <a:pPr marL="0" lvl="0" indent="0" algn="l" rtl="0">
              <a:lnSpc>
                <a:spcPct val="90000"/>
              </a:lnSpc>
              <a:spcBef>
                <a:spcPts val="0"/>
              </a:spcBef>
              <a:spcAft>
                <a:spcPts val="0"/>
              </a:spcAft>
              <a:buClr>
                <a:schemeClr val="dk1"/>
              </a:buClr>
              <a:buSzPts val="1100"/>
              <a:buFont typeface="Arial"/>
              <a:buNone/>
            </a:pPr>
            <a:r>
              <a:rPr lang="en-US" sz="2200" b="0"/>
              <a:t>Why do they happen?</a:t>
            </a:r>
            <a:endParaRPr sz="2200" b="0"/>
          </a:p>
          <a:p>
            <a:pPr marL="0" lvl="0" indent="0" algn="l" rtl="0">
              <a:lnSpc>
                <a:spcPct val="90000"/>
              </a:lnSpc>
              <a:spcBef>
                <a:spcPts val="0"/>
              </a:spcBef>
              <a:spcAft>
                <a:spcPts val="0"/>
              </a:spcAft>
              <a:buClr>
                <a:schemeClr val="accent1"/>
              </a:buClr>
              <a:buSzPts val="2200"/>
              <a:buFont typeface="Arial"/>
              <a:buNone/>
            </a:pPr>
            <a:endParaRPr sz="2200" b="0"/>
          </a:p>
          <a:p>
            <a:pPr marL="0" lvl="0" indent="0" algn="l" rtl="0">
              <a:lnSpc>
                <a:spcPct val="90000"/>
              </a:lnSpc>
              <a:spcBef>
                <a:spcPts val="0"/>
              </a:spcBef>
              <a:spcAft>
                <a:spcPts val="0"/>
              </a:spcAft>
              <a:buClr>
                <a:schemeClr val="dk1"/>
              </a:buClr>
              <a:buSzPts val="1100"/>
              <a:buFont typeface="Arial"/>
              <a:buNone/>
            </a:pPr>
            <a:r>
              <a:rPr lang="en-US" sz="2200" b="0"/>
              <a:t>What are some things that happen when there is an earthquake?</a:t>
            </a:r>
            <a:endParaRPr sz="2200" b="0"/>
          </a:p>
        </p:txBody>
      </p:sp>
      <p:pic>
        <p:nvPicPr>
          <p:cNvPr id="173" name="Google Shape;173;p11"/>
          <p:cNvPicPr preferRelativeResize="0"/>
          <p:nvPr/>
        </p:nvPicPr>
        <p:blipFill rotWithShape="1">
          <a:blip r:embed="rId3">
            <a:alphaModFix/>
          </a:blip>
          <a:srcRect/>
          <a:stretch/>
        </p:blipFill>
        <p:spPr>
          <a:xfrm>
            <a:off x="3467612" y="709899"/>
            <a:ext cx="5375599" cy="3583750"/>
          </a:xfrm>
          <a:prstGeom prst="roundRect">
            <a:avLst>
              <a:gd name="adj" fmla="val 4936"/>
            </a:avLst>
          </a:prstGeom>
          <a:noFill/>
          <a:ln w="9525" cap="flat" cmpd="sng">
            <a:solidFill>
              <a:srgbClr val="D0D0D0"/>
            </a:solidFill>
            <a:prstDash val="solid"/>
            <a:round/>
            <a:headEnd type="none" w="sm" len="sm"/>
            <a:tailEnd type="none" w="sm" len="sm"/>
          </a:ln>
        </p:spPr>
      </p:pic>
      <p:sp>
        <p:nvSpPr>
          <p:cNvPr id="2" name="Google Shape;221;g3216d1d7456_0_514">
            <a:extLst>
              <a:ext uri="{FF2B5EF4-FFF2-40B4-BE49-F238E27FC236}">
                <a16:creationId xmlns:a16="http://schemas.microsoft.com/office/drawing/2014/main" id="{1565C8DD-F43C-8535-6680-324411D8B6F2}"/>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12</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2"/>
          <p:cNvSpPr txBox="1">
            <a:spLocks noGrp="1"/>
          </p:cNvSpPr>
          <p:nvPr>
            <p:ph type="title" idx="4294967295"/>
          </p:nvPr>
        </p:nvSpPr>
        <p:spPr>
          <a:xfrm>
            <a:off x="276974" y="592138"/>
            <a:ext cx="8566237" cy="589964"/>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chemeClr val="accent1"/>
              </a:buClr>
              <a:buSzPts val="2700"/>
              <a:buFont typeface="Arial"/>
              <a:buNone/>
            </a:pPr>
            <a:r>
              <a:rPr lang="en-US" sz="2700" b="1"/>
              <a:t>Earthquakes &amp; Friction</a:t>
            </a:r>
            <a:endParaRPr sz="2800" b="1"/>
          </a:p>
          <a:p>
            <a:pPr marL="0" lvl="0" indent="0" algn="ctr" rtl="0">
              <a:lnSpc>
                <a:spcPct val="90000"/>
              </a:lnSpc>
              <a:spcBef>
                <a:spcPts val="0"/>
              </a:spcBef>
              <a:spcAft>
                <a:spcPts val="0"/>
              </a:spcAft>
              <a:buClr>
                <a:schemeClr val="accent1"/>
              </a:buClr>
              <a:buSzPts val="2800"/>
              <a:buFont typeface="Arial"/>
              <a:buNone/>
            </a:pPr>
            <a:r>
              <a:rPr lang="en-US" sz="2800" b="1"/>
              <a:t>  </a:t>
            </a:r>
            <a:endParaRPr sz="2800" b="1"/>
          </a:p>
        </p:txBody>
      </p:sp>
      <p:sp>
        <p:nvSpPr>
          <p:cNvPr id="180" name="Google Shape;180;p12"/>
          <p:cNvSpPr txBox="1">
            <a:spLocks noGrp="1"/>
          </p:cNvSpPr>
          <p:nvPr>
            <p:ph type="body" idx="4294967295"/>
          </p:nvPr>
        </p:nvSpPr>
        <p:spPr>
          <a:xfrm>
            <a:off x="829895" y="3460750"/>
            <a:ext cx="3141663" cy="1090612"/>
          </a:xfrm>
          <a:prstGeom prst="rect">
            <a:avLst/>
          </a:prstGeom>
          <a:noFill/>
          <a:ln>
            <a:noFill/>
          </a:ln>
        </p:spPr>
        <p:txBody>
          <a:bodyPr spcFirstLastPara="1" wrap="square" lIns="91425" tIns="91425" rIns="91425" bIns="91425" anchor="t" anchorCtr="0">
            <a:noAutofit/>
          </a:bodyPr>
          <a:lstStyle/>
          <a:p>
            <a:pPr marL="0" lvl="0" indent="0" algn="r" rtl="0">
              <a:lnSpc>
                <a:spcPct val="90000"/>
              </a:lnSpc>
              <a:spcBef>
                <a:spcPts val="0"/>
              </a:spcBef>
              <a:spcAft>
                <a:spcPts val="0"/>
              </a:spcAft>
              <a:buSzPts val="2300"/>
              <a:buNone/>
            </a:pPr>
            <a:r>
              <a:rPr lang="en-US" sz="2300">
                <a:solidFill>
                  <a:schemeClr val="dk2"/>
                </a:solidFill>
              </a:rPr>
              <a:t>What observations do you have of the animation?</a:t>
            </a:r>
            <a:endParaRPr sz="2300">
              <a:solidFill>
                <a:schemeClr val="dk2"/>
              </a:solidFill>
            </a:endParaRPr>
          </a:p>
          <a:p>
            <a:pPr marL="0" lvl="0" indent="0" algn="l" rtl="0">
              <a:lnSpc>
                <a:spcPct val="90000"/>
              </a:lnSpc>
              <a:spcBef>
                <a:spcPts val="0"/>
              </a:spcBef>
              <a:spcAft>
                <a:spcPts val="0"/>
              </a:spcAft>
              <a:buSzPts val="2300"/>
              <a:buNone/>
            </a:pPr>
            <a:r>
              <a:rPr lang="en-US" sz="2300">
                <a:solidFill>
                  <a:schemeClr val="dk2"/>
                </a:solidFill>
              </a:rPr>
              <a:t> </a:t>
            </a:r>
            <a:r>
              <a:rPr lang="en-US" sz="2000">
                <a:solidFill>
                  <a:schemeClr val="dk2"/>
                </a:solidFill>
              </a:rPr>
              <a:t> </a:t>
            </a:r>
            <a:endParaRPr sz="2000">
              <a:solidFill>
                <a:schemeClr val="dk2"/>
              </a:solidFill>
            </a:endParaRPr>
          </a:p>
        </p:txBody>
      </p:sp>
      <p:pic>
        <p:nvPicPr>
          <p:cNvPr id="181" name="Google Shape;181;p12"/>
          <p:cNvPicPr preferRelativeResize="0"/>
          <p:nvPr/>
        </p:nvPicPr>
        <p:blipFill rotWithShape="1">
          <a:blip r:embed="rId4">
            <a:alphaModFix/>
          </a:blip>
          <a:srcRect l="20183" t="21042" r="10192"/>
          <a:stretch/>
        </p:blipFill>
        <p:spPr>
          <a:xfrm>
            <a:off x="1138122" y="1474599"/>
            <a:ext cx="2695328" cy="1693654"/>
          </a:xfrm>
          <a:prstGeom prst="roundRect">
            <a:avLst>
              <a:gd name="adj" fmla="val 4739"/>
            </a:avLst>
          </a:prstGeom>
          <a:noFill/>
          <a:ln w="9525" cap="flat" cmpd="sng">
            <a:solidFill>
              <a:srgbClr val="D0D0D0"/>
            </a:solidFill>
            <a:prstDash val="solid"/>
            <a:round/>
            <a:headEnd type="none" w="sm" len="sm"/>
            <a:tailEnd type="none" w="sm" len="sm"/>
          </a:ln>
        </p:spPr>
      </p:pic>
      <p:sp>
        <p:nvSpPr>
          <p:cNvPr id="182" name="Google Shape;182;p12"/>
          <p:cNvSpPr txBox="1"/>
          <p:nvPr/>
        </p:nvSpPr>
        <p:spPr>
          <a:xfrm>
            <a:off x="4067811" y="4422775"/>
            <a:ext cx="4775400" cy="3411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000"/>
              <a:buFont typeface="Arial"/>
              <a:buNone/>
            </a:pPr>
            <a:endParaRPr sz="1000" i="1">
              <a:solidFill>
                <a:schemeClr val="dk1"/>
              </a:solidFill>
              <a:latin typeface="Arial"/>
              <a:ea typeface="Arial"/>
              <a:cs typeface="Arial"/>
              <a:sym typeface="Arial"/>
            </a:endParaRPr>
          </a:p>
        </p:txBody>
      </p:sp>
      <p:pic>
        <p:nvPicPr>
          <p:cNvPr id="2" name="Online Media 1" descr="Elastic Rebound with Trees">
            <a:hlinkClick r:id="" action="ppaction://media"/>
            <a:extLst>
              <a:ext uri="{FF2B5EF4-FFF2-40B4-BE49-F238E27FC236}">
                <a16:creationId xmlns:a16="http://schemas.microsoft.com/office/drawing/2014/main" id="{DB541E6F-1244-D8F0-665C-848533F3162A}"/>
              </a:ext>
            </a:extLst>
          </p:cNvPr>
          <p:cNvPicPr>
            <a:picLocks noRot="1" noChangeAspect="1"/>
          </p:cNvPicPr>
          <p:nvPr>
            <a:videoFile r:link="rId1"/>
          </p:nvPr>
        </p:nvPicPr>
        <p:blipFill>
          <a:blip r:embed="rId5"/>
          <a:stretch>
            <a:fillRect/>
          </a:stretch>
        </p:blipFill>
        <p:spPr>
          <a:xfrm>
            <a:off x="4111515" y="1474599"/>
            <a:ext cx="3860380" cy="2895285"/>
          </a:xfrm>
          <a:prstGeom prst="rect">
            <a:avLst/>
          </a:prstGeom>
        </p:spPr>
      </p:pic>
      <p:sp>
        <p:nvSpPr>
          <p:cNvPr id="3" name="Google Shape;221;g3216d1d7456_0_514">
            <a:extLst>
              <a:ext uri="{FF2B5EF4-FFF2-40B4-BE49-F238E27FC236}">
                <a16:creationId xmlns:a16="http://schemas.microsoft.com/office/drawing/2014/main" id="{363BACF8-58D0-7133-32A4-1C65FED85998}"/>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13</a:t>
            </a:fld>
            <a:endParaRPr sz="9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3"/>
          <p:cNvSpPr txBox="1">
            <a:spLocks noGrp="1"/>
          </p:cNvSpPr>
          <p:nvPr>
            <p:ph type="title"/>
          </p:nvPr>
        </p:nvSpPr>
        <p:spPr>
          <a:xfrm>
            <a:off x="312963" y="803094"/>
            <a:ext cx="8537175" cy="407475"/>
          </a:xfrm>
          <a:prstGeom prst="rect">
            <a:avLst/>
          </a:prstGeom>
          <a:noFill/>
          <a:ln>
            <a:noFill/>
          </a:ln>
        </p:spPr>
        <p:txBody>
          <a:bodyPr spcFirstLastPara="1" wrap="square" lIns="68550" tIns="34275" rIns="68550" bIns="34275" anchor="ctr" anchorCtr="0">
            <a:normAutofit/>
          </a:bodyPr>
          <a:lstStyle/>
          <a:p>
            <a:pPr marL="0" lvl="0" indent="0" algn="ctr" rtl="0">
              <a:lnSpc>
                <a:spcPct val="90000"/>
              </a:lnSpc>
              <a:spcBef>
                <a:spcPts val="0"/>
              </a:spcBef>
              <a:spcAft>
                <a:spcPts val="0"/>
              </a:spcAft>
              <a:buClr>
                <a:srgbClr val="1A6935"/>
              </a:buClr>
              <a:buSzPts val="3200"/>
              <a:buFont typeface="Arial"/>
              <a:buNone/>
            </a:pPr>
            <a:r>
              <a:rPr lang="en-US" sz="2400">
                <a:solidFill>
                  <a:srgbClr val="1A6935"/>
                </a:solidFill>
                <a:highlight>
                  <a:srgbClr val="FFFFFF"/>
                </a:highlight>
              </a:rPr>
              <a:t>What do we do at </a:t>
            </a:r>
            <a:r>
              <a:rPr lang="en-US" sz="2400" u="sng">
                <a:solidFill>
                  <a:srgbClr val="1A6935"/>
                </a:solidFill>
                <a:highlight>
                  <a:srgbClr val="FFFFFF"/>
                </a:highlight>
              </a:rPr>
              <a:t>school</a:t>
            </a:r>
            <a:r>
              <a:rPr lang="en-US" sz="2400">
                <a:solidFill>
                  <a:srgbClr val="1A6935"/>
                </a:solidFill>
                <a:highlight>
                  <a:srgbClr val="FFFFFF"/>
                </a:highlight>
              </a:rPr>
              <a:t> if there’s an earthquake?</a:t>
            </a:r>
            <a:endParaRPr sz="2400"/>
          </a:p>
        </p:txBody>
      </p:sp>
      <p:pic>
        <p:nvPicPr>
          <p:cNvPr id="192" name="Google Shape;192;p13" title="DCHO_Infographic (JPG for Social Media).jpg"/>
          <p:cNvPicPr preferRelativeResize="0"/>
          <p:nvPr/>
        </p:nvPicPr>
        <p:blipFill rotWithShape="1">
          <a:blip r:embed="rId3">
            <a:alphaModFix/>
          </a:blip>
          <a:srcRect t="40331" r="67973" b="8336"/>
          <a:stretch/>
        </p:blipFill>
        <p:spPr>
          <a:xfrm>
            <a:off x="602882" y="1460961"/>
            <a:ext cx="2319839" cy="2756031"/>
          </a:xfrm>
          <a:prstGeom prst="rect">
            <a:avLst/>
          </a:prstGeom>
          <a:noFill/>
          <a:ln>
            <a:noFill/>
          </a:ln>
        </p:spPr>
      </p:pic>
      <p:pic>
        <p:nvPicPr>
          <p:cNvPr id="193" name="Google Shape;193;p13" title="DCHO_Infographic (JPG for Social Media).jpg"/>
          <p:cNvPicPr preferRelativeResize="0"/>
          <p:nvPr/>
        </p:nvPicPr>
        <p:blipFill rotWithShape="1">
          <a:blip r:embed="rId3">
            <a:alphaModFix/>
          </a:blip>
          <a:srcRect l="29923" t="40331" r="35308" b="8336"/>
          <a:stretch/>
        </p:blipFill>
        <p:spPr>
          <a:xfrm>
            <a:off x="3312762" y="1460961"/>
            <a:ext cx="2518475" cy="2756031"/>
          </a:xfrm>
          <a:prstGeom prst="rect">
            <a:avLst/>
          </a:prstGeom>
          <a:noFill/>
          <a:ln>
            <a:noFill/>
          </a:ln>
        </p:spPr>
      </p:pic>
      <p:pic>
        <p:nvPicPr>
          <p:cNvPr id="194" name="Google Shape;194;p13" title="DCHO_Infographic (JPG for Social Media).jpg"/>
          <p:cNvPicPr preferRelativeResize="0"/>
          <p:nvPr/>
        </p:nvPicPr>
        <p:blipFill rotWithShape="1">
          <a:blip r:embed="rId3">
            <a:alphaModFix/>
          </a:blip>
          <a:srcRect l="62588" t="40331" b="8336"/>
          <a:stretch/>
        </p:blipFill>
        <p:spPr>
          <a:xfrm>
            <a:off x="5969783" y="1460960"/>
            <a:ext cx="2709880" cy="2756031"/>
          </a:xfrm>
          <a:prstGeom prst="rect">
            <a:avLst/>
          </a:prstGeom>
          <a:noFill/>
          <a:ln>
            <a:noFill/>
          </a:ln>
        </p:spPr>
      </p:pic>
      <p:sp>
        <p:nvSpPr>
          <p:cNvPr id="2" name="Google Shape;221;g3216d1d7456_0_514">
            <a:extLst>
              <a:ext uri="{FF2B5EF4-FFF2-40B4-BE49-F238E27FC236}">
                <a16:creationId xmlns:a16="http://schemas.microsoft.com/office/drawing/2014/main" id="{19EE5FC2-166A-AD08-7A2D-EE801C3D0519}"/>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14</a:t>
            </a:fld>
            <a:endParaRPr sz="9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5"/>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ctr" rtl="0">
              <a:lnSpc>
                <a:spcPct val="90000"/>
              </a:lnSpc>
              <a:spcBef>
                <a:spcPts val="0"/>
              </a:spcBef>
              <a:spcAft>
                <a:spcPts val="0"/>
              </a:spcAft>
              <a:buClr>
                <a:srgbClr val="016935"/>
              </a:buClr>
              <a:buSzPts val="3200"/>
              <a:buFont typeface="Arial"/>
              <a:buNone/>
            </a:pPr>
            <a:r>
              <a:rPr lang="en-US" sz="2400">
                <a:solidFill>
                  <a:srgbClr val="016935"/>
                </a:solidFill>
                <a:highlight>
                  <a:srgbClr val="FFFFFF"/>
                </a:highlight>
              </a:rPr>
              <a:t>If you or someone you know uses a </a:t>
            </a:r>
            <a:r>
              <a:rPr lang="en-US" sz="2400" u="sng">
                <a:solidFill>
                  <a:srgbClr val="016935"/>
                </a:solidFill>
                <a:highlight>
                  <a:srgbClr val="FFFFFF"/>
                </a:highlight>
              </a:rPr>
              <a:t>wheelchair</a:t>
            </a:r>
            <a:r>
              <a:rPr lang="en-US" sz="2400">
                <a:solidFill>
                  <a:srgbClr val="016935"/>
                </a:solidFill>
                <a:highlight>
                  <a:srgbClr val="FFFFFF"/>
                </a:highlight>
              </a:rPr>
              <a:t>:</a:t>
            </a:r>
            <a:endParaRPr sz="2400"/>
          </a:p>
        </p:txBody>
      </p:sp>
      <p:pic>
        <p:nvPicPr>
          <p:cNvPr id="210" name="Google Shape;210;p15"/>
          <p:cNvPicPr preferRelativeResize="0"/>
          <p:nvPr/>
        </p:nvPicPr>
        <p:blipFill rotWithShape="1">
          <a:blip r:embed="rId3">
            <a:alphaModFix/>
          </a:blip>
          <a:srcRect/>
          <a:stretch/>
        </p:blipFill>
        <p:spPr>
          <a:xfrm>
            <a:off x="1188372" y="1529701"/>
            <a:ext cx="6767256" cy="2438795"/>
          </a:xfrm>
          <a:prstGeom prst="rect">
            <a:avLst/>
          </a:prstGeom>
          <a:noFill/>
          <a:ln>
            <a:noFill/>
          </a:ln>
        </p:spPr>
      </p:pic>
      <p:sp>
        <p:nvSpPr>
          <p:cNvPr id="2" name="Google Shape;221;g3216d1d7456_0_514">
            <a:extLst>
              <a:ext uri="{FF2B5EF4-FFF2-40B4-BE49-F238E27FC236}">
                <a16:creationId xmlns:a16="http://schemas.microsoft.com/office/drawing/2014/main" id="{BDEAED6E-B20A-DAF8-702F-0563A5E3EA7F}"/>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15</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6"/>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ctr" rtl="0">
              <a:lnSpc>
                <a:spcPct val="90000"/>
              </a:lnSpc>
              <a:spcBef>
                <a:spcPts val="0"/>
              </a:spcBef>
              <a:spcAft>
                <a:spcPts val="0"/>
              </a:spcAft>
              <a:buClr>
                <a:srgbClr val="016935"/>
              </a:buClr>
              <a:buSzPts val="3200"/>
              <a:buFont typeface="Arial"/>
              <a:buNone/>
            </a:pPr>
            <a:r>
              <a:rPr lang="en-US" sz="2400">
                <a:solidFill>
                  <a:srgbClr val="016935"/>
                </a:solidFill>
                <a:highlight>
                  <a:schemeClr val="lt1"/>
                </a:highlight>
              </a:rPr>
              <a:t>If you or someone you know uses a </a:t>
            </a:r>
            <a:r>
              <a:rPr lang="en-US" sz="2400" u="sng">
                <a:solidFill>
                  <a:srgbClr val="016935"/>
                </a:solidFill>
                <a:highlight>
                  <a:schemeClr val="lt1"/>
                </a:highlight>
              </a:rPr>
              <a:t>cane</a:t>
            </a:r>
            <a:r>
              <a:rPr lang="en-US" sz="2400">
                <a:solidFill>
                  <a:srgbClr val="016935"/>
                </a:solidFill>
                <a:highlight>
                  <a:schemeClr val="lt1"/>
                </a:highlight>
              </a:rPr>
              <a:t> or </a:t>
            </a:r>
            <a:r>
              <a:rPr lang="en-US" sz="2400" u="sng">
                <a:solidFill>
                  <a:srgbClr val="016935"/>
                </a:solidFill>
                <a:highlight>
                  <a:schemeClr val="lt1"/>
                </a:highlight>
              </a:rPr>
              <a:t>walker</a:t>
            </a:r>
            <a:r>
              <a:rPr lang="en-US" sz="2400">
                <a:solidFill>
                  <a:srgbClr val="016935"/>
                </a:solidFill>
                <a:highlight>
                  <a:schemeClr val="lt1"/>
                </a:highlight>
              </a:rPr>
              <a:t>:</a:t>
            </a:r>
            <a:endParaRPr sz="2400"/>
          </a:p>
        </p:txBody>
      </p:sp>
      <p:pic>
        <p:nvPicPr>
          <p:cNvPr id="218" name="Google Shape;218;p16"/>
          <p:cNvPicPr preferRelativeResize="0"/>
          <p:nvPr/>
        </p:nvPicPr>
        <p:blipFill rotWithShape="1">
          <a:blip r:embed="rId3">
            <a:alphaModFix/>
          </a:blip>
          <a:srcRect/>
          <a:stretch/>
        </p:blipFill>
        <p:spPr>
          <a:xfrm>
            <a:off x="1280688" y="1178954"/>
            <a:ext cx="5924863" cy="1623092"/>
          </a:xfrm>
          <a:prstGeom prst="rect">
            <a:avLst/>
          </a:prstGeom>
          <a:noFill/>
          <a:ln>
            <a:noFill/>
          </a:ln>
        </p:spPr>
      </p:pic>
      <p:pic>
        <p:nvPicPr>
          <p:cNvPr id="219" name="Google Shape;219;p16"/>
          <p:cNvPicPr preferRelativeResize="0"/>
          <p:nvPr/>
        </p:nvPicPr>
        <p:blipFill rotWithShape="1">
          <a:blip r:embed="rId4">
            <a:alphaModFix/>
          </a:blip>
          <a:srcRect/>
          <a:stretch/>
        </p:blipFill>
        <p:spPr>
          <a:xfrm>
            <a:off x="1280690" y="2935670"/>
            <a:ext cx="5924863" cy="1623048"/>
          </a:xfrm>
          <a:prstGeom prst="rect">
            <a:avLst/>
          </a:prstGeom>
          <a:noFill/>
          <a:ln>
            <a:noFill/>
          </a:ln>
        </p:spPr>
      </p:pic>
      <p:sp>
        <p:nvSpPr>
          <p:cNvPr id="2" name="Google Shape;221;g3216d1d7456_0_514">
            <a:extLst>
              <a:ext uri="{FF2B5EF4-FFF2-40B4-BE49-F238E27FC236}">
                <a16:creationId xmlns:a16="http://schemas.microsoft.com/office/drawing/2014/main" id="{C50A9CE7-7F0B-2BFE-E908-C3C9B93D622B}"/>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16</a:t>
            </a:fld>
            <a:endParaRPr sz="9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ADE22-24F5-71BD-733A-F024B5E1FE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0168CF-DF76-5BD1-EA1E-C366A7B7F32F}"/>
              </a:ext>
            </a:extLst>
          </p:cNvPr>
          <p:cNvSpPr>
            <a:spLocks noGrp="1"/>
          </p:cNvSpPr>
          <p:nvPr>
            <p:ph type="title"/>
          </p:nvPr>
        </p:nvSpPr>
        <p:spPr/>
        <p:txBody>
          <a:bodyPr>
            <a:normAutofit fontScale="90000"/>
          </a:bodyPr>
          <a:lstStyle/>
          <a:p>
            <a:pPr algn="ctr"/>
            <a:r>
              <a:rPr lang="en" sz="2400" dirty="0">
                <a:solidFill>
                  <a:srgbClr val="016935"/>
                </a:solidFill>
                <a:highlight>
                  <a:schemeClr val="lt1"/>
                </a:highlight>
              </a:rPr>
              <a:t>If you are outside when you feeling shaking or get an alert:</a:t>
            </a:r>
            <a:endParaRPr lang="en-US" sz="2400" dirty="0"/>
          </a:p>
        </p:txBody>
      </p:sp>
      <p:sp>
        <p:nvSpPr>
          <p:cNvPr id="6" name="Slide Number Placeholder 5">
            <a:extLst>
              <a:ext uri="{FF2B5EF4-FFF2-40B4-BE49-F238E27FC236}">
                <a16:creationId xmlns:a16="http://schemas.microsoft.com/office/drawing/2014/main" id="{120DBD8C-2677-BE4E-8240-284292A095F3}"/>
              </a:ext>
            </a:extLst>
          </p:cNvPr>
          <p:cNvSpPr txBox="1">
            <a:spLocks/>
          </p:cNvSpPr>
          <p:nvPr/>
        </p:nvSpPr>
        <p:spPr>
          <a:xfrm>
            <a:off x="7084916" y="4893875"/>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17</a:t>
            </a:fld>
            <a:endParaRPr lang="en-US" sz="900"/>
          </a:p>
        </p:txBody>
      </p:sp>
      <p:pic>
        <p:nvPicPr>
          <p:cNvPr id="7" name="Picture 6" descr="A diagram of a warning&#10;&#10;AI-generated content may be incorrect.">
            <a:extLst>
              <a:ext uri="{FF2B5EF4-FFF2-40B4-BE49-F238E27FC236}">
                <a16:creationId xmlns:a16="http://schemas.microsoft.com/office/drawing/2014/main" id="{09C02039-1E46-7106-D5E0-9BB82AA1C7CE}"/>
              </a:ext>
            </a:extLst>
          </p:cNvPr>
          <p:cNvPicPr>
            <a:picLocks noChangeAspect="1"/>
          </p:cNvPicPr>
          <p:nvPr/>
        </p:nvPicPr>
        <p:blipFill>
          <a:blip r:embed="rId3"/>
          <a:srcRect l="63768" t="25022" r="24390" b="55512"/>
          <a:stretch>
            <a:fillRect/>
          </a:stretch>
        </p:blipFill>
        <p:spPr>
          <a:xfrm>
            <a:off x="881835" y="1568492"/>
            <a:ext cx="2050236" cy="2697741"/>
          </a:xfrm>
          <a:prstGeom prst="rect">
            <a:avLst/>
          </a:prstGeom>
        </p:spPr>
      </p:pic>
      <p:pic>
        <p:nvPicPr>
          <p:cNvPr id="8" name="Picture 7" descr="A diagram of a warning&#10;&#10;AI-generated content may be incorrect.">
            <a:extLst>
              <a:ext uri="{FF2B5EF4-FFF2-40B4-BE49-F238E27FC236}">
                <a16:creationId xmlns:a16="http://schemas.microsoft.com/office/drawing/2014/main" id="{F3AE3EE6-F58E-8D30-647C-8D89B83B756F}"/>
              </a:ext>
            </a:extLst>
          </p:cNvPr>
          <p:cNvPicPr>
            <a:picLocks noChangeAspect="1"/>
          </p:cNvPicPr>
          <p:nvPr/>
        </p:nvPicPr>
        <p:blipFill>
          <a:blip r:embed="rId3"/>
          <a:srcRect l="75543" t="25022" r="13961" b="55512"/>
          <a:stretch>
            <a:fillRect/>
          </a:stretch>
        </p:blipFill>
        <p:spPr>
          <a:xfrm>
            <a:off x="3672985" y="1568491"/>
            <a:ext cx="1817077" cy="2697741"/>
          </a:xfrm>
          <a:prstGeom prst="rect">
            <a:avLst/>
          </a:prstGeom>
        </p:spPr>
      </p:pic>
      <p:pic>
        <p:nvPicPr>
          <p:cNvPr id="9" name="Picture 8" descr="A diagram of a warning&#10;&#10;AI-generated content may be incorrect.">
            <a:extLst>
              <a:ext uri="{FF2B5EF4-FFF2-40B4-BE49-F238E27FC236}">
                <a16:creationId xmlns:a16="http://schemas.microsoft.com/office/drawing/2014/main" id="{9D803B79-50E5-1251-423C-C738DE91FADE}"/>
              </a:ext>
            </a:extLst>
          </p:cNvPr>
          <p:cNvPicPr>
            <a:picLocks noChangeAspect="1"/>
          </p:cNvPicPr>
          <p:nvPr/>
        </p:nvPicPr>
        <p:blipFill>
          <a:blip r:embed="rId3"/>
          <a:srcRect l="85726" t="25022" r="2390" b="55512"/>
          <a:stretch>
            <a:fillRect/>
          </a:stretch>
        </p:blipFill>
        <p:spPr>
          <a:xfrm>
            <a:off x="6204764" y="1568490"/>
            <a:ext cx="2057401" cy="2697741"/>
          </a:xfrm>
          <a:prstGeom prst="rect">
            <a:avLst/>
          </a:prstGeom>
        </p:spPr>
      </p:pic>
    </p:spTree>
    <p:extLst>
      <p:ext uri="{BB962C8B-B14F-4D97-AF65-F5344CB8AC3E}">
        <p14:creationId xmlns:p14="http://schemas.microsoft.com/office/powerpoint/2010/main" val="3770598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5EBFD-6391-A037-3B32-0CBF1760C6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D41DB7-2D34-684E-FE79-036BA0624C6E}"/>
              </a:ext>
            </a:extLst>
          </p:cNvPr>
          <p:cNvSpPr>
            <a:spLocks noGrp="1"/>
          </p:cNvSpPr>
          <p:nvPr>
            <p:ph type="title"/>
          </p:nvPr>
        </p:nvSpPr>
        <p:spPr/>
        <p:txBody>
          <a:bodyPr>
            <a:normAutofit fontScale="90000"/>
          </a:bodyPr>
          <a:lstStyle/>
          <a:p>
            <a:pPr algn="ctr"/>
            <a:r>
              <a:rPr lang="en" sz="2400" dirty="0">
                <a:solidFill>
                  <a:srgbClr val="016935"/>
                </a:solidFill>
                <a:highlight>
                  <a:schemeClr val="lt1"/>
                </a:highlight>
              </a:rPr>
              <a:t>If you are on the coast, wait for shaking to stop, then …</a:t>
            </a:r>
            <a:endParaRPr lang="en-US" sz="2400" dirty="0"/>
          </a:p>
        </p:txBody>
      </p:sp>
      <p:sp>
        <p:nvSpPr>
          <p:cNvPr id="6" name="Slide Number Placeholder 5">
            <a:extLst>
              <a:ext uri="{FF2B5EF4-FFF2-40B4-BE49-F238E27FC236}">
                <a16:creationId xmlns:a16="http://schemas.microsoft.com/office/drawing/2014/main" id="{D2EC4495-8FB8-2927-AB8C-959C67D8916C}"/>
              </a:ext>
            </a:extLst>
          </p:cNvPr>
          <p:cNvSpPr txBox="1">
            <a:spLocks/>
          </p:cNvSpPr>
          <p:nvPr/>
        </p:nvSpPr>
        <p:spPr>
          <a:xfrm>
            <a:off x="7084916" y="4893875"/>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18</a:t>
            </a:fld>
            <a:endParaRPr lang="en-US" sz="900"/>
          </a:p>
        </p:txBody>
      </p:sp>
      <p:pic>
        <p:nvPicPr>
          <p:cNvPr id="7" name="Picture 6" descr="A diagram of a warning&#10;&#10;AI-generated content may be incorrect.">
            <a:extLst>
              <a:ext uri="{FF2B5EF4-FFF2-40B4-BE49-F238E27FC236}">
                <a16:creationId xmlns:a16="http://schemas.microsoft.com/office/drawing/2014/main" id="{6F3FA2F8-7FD7-2182-8ACF-B2C87019A01F}"/>
              </a:ext>
            </a:extLst>
          </p:cNvPr>
          <p:cNvPicPr>
            <a:picLocks noChangeAspect="1"/>
          </p:cNvPicPr>
          <p:nvPr/>
        </p:nvPicPr>
        <p:blipFill>
          <a:blip r:embed="rId3"/>
          <a:srcRect l="52108" t="70756" r="26128" b="13541"/>
          <a:stretch>
            <a:fillRect/>
          </a:stretch>
        </p:blipFill>
        <p:spPr>
          <a:xfrm>
            <a:off x="1336189" y="1611400"/>
            <a:ext cx="3083409" cy="1780910"/>
          </a:xfrm>
          <a:prstGeom prst="rect">
            <a:avLst/>
          </a:prstGeom>
        </p:spPr>
      </p:pic>
      <p:pic>
        <p:nvPicPr>
          <p:cNvPr id="11" name="Picture 10" descr="A diagram of a warning&#10;&#10;AI-generated content may be incorrect.">
            <a:extLst>
              <a:ext uri="{FF2B5EF4-FFF2-40B4-BE49-F238E27FC236}">
                <a16:creationId xmlns:a16="http://schemas.microsoft.com/office/drawing/2014/main" id="{F04DBAC7-8D33-00EB-B2B1-F84FF6C54BBB}"/>
              </a:ext>
            </a:extLst>
          </p:cNvPr>
          <p:cNvPicPr>
            <a:picLocks noChangeAspect="1"/>
          </p:cNvPicPr>
          <p:nvPr/>
        </p:nvPicPr>
        <p:blipFill>
          <a:blip r:embed="rId3"/>
          <a:srcRect l="73872" t="70756" r="2213" b="13541"/>
          <a:stretch>
            <a:fillRect/>
          </a:stretch>
        </p:blipFill>
        <p:spPr>
          <a:xfrm>
            <a:off x="4581524" y="1611400"/>
            <a:ext cx="3388211" cy="1780910"/>
          </a:xfrm>
          <a:prstGeom prst="rect">
            <a:avLst/>
          </a:prstGeom>
        </p:spPr>
      </p:pic>
      <p:pic>
        <p:nvPicPr>
          <p:cNvPr id="12" name="Picture 11" descr="A diagram of a warning&#10;&#10;AI-generated content may be incorrect.">
            <a:extLst>
              <a:ext uri="{FF2B5EF4-FFF2-40B4-BE49-F238E27FC236}">
                <a16:creationId xmlns:a16="http://schemas.microsoft.com/office/drawing/2014/main" id="{E465A3F3-B9DC-E810-8CB5-CE5573D79569}"/>
              </a:ext>
            </a:extLst>
          </p:cNvPr>
          <p:cNvPicPr>
            <a:picLocks noChangeAspect="1"/>
          </p:cNvPicPr>
          <p:nvPr/>
        </p:nvPicPr>
        <p:blipFill>
          <a:blip r:embed="rId3"/>
          <a:srcRect l="52108" t="85116" r="2213" b="6722"/>
          <a:stretch>
            <a:fillRect/>
          </a:stretch>
        </p:blipFill>
        <p:spPr>
          <a:xfrm>
            <a:off x="1345713" y="3559830"/>
            <a:ext cx="6471622" cy="925689"/>
          </a:xfrm>
          <a:prstGeom prst="rect">
            <a:avLst/>
          </a:prstGeom>
        </p:spPr>
      </p:pic>
    </p:spTree>
    <p:extLst>
      <p:ext uri="{BB962C8B-B14F-4D97-AF65-F5344CB8AC3E}">
        <p14:creationId xmlns:p14="http://schemas.microsoft.com/office/powerpoint/2010/main" val="1130066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6CD6F-846B-8F3F-A63E-10E938CF47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CCB138-2EEB-77D7-EF18-920B389C0096}"/>
              </a:ext>
            </a:extLst>
          </p:cNvPr>
          <p:cNvSpPr>
            <a:spLocks noGrp="1"/>
          </p:cNvSpPr>
          <p:nvPr>
            <p:ph type="title"/>
          </p:nvPr>
        </p:nvSpPr>
        <p:spPr>
          <a:xfrm>
            <a:off x="270588" y="983826"/>
            <a:ext cx="2949178" cy="2130820"/>
          </a:xfrm>
        </p:spPr>
        <p:txBody>
          <a:bodyPr anchor="b">
            <a:normAutofit fontScale="90000"/>
          </a:bodyPr>
          <a:lstStyle/>
          <a:p>
            <a:pPr>
              <a:lnSpc>
                <a:spcPct val="150000"/>
              </a:lnSpc>
            </a:pPr>
            <a:r>
              <a:rPr lang="en" dirty="0">
                <a:solidFill>
                  <a:srgbClr val="042143"/>
                </a:solidFill>
                <a:highlight>
                  <a:schemeClr val="lt1"/>
                </a:highlight>
              </a:rPr>
              <a:t>After an earthquake, there can be smaller earthquakes called </a:t>
            </a:r>
            <a:r>
              <a:rPr lang="en" u="sng" dirty="0">
                <a:solidFill>
                  <a:srgbClr val="042143"/>
                </a:solidFill>
                <a:highlight>
                  <a:schemeClr val="lt1"/>
                </a:highlight>
              </a:rPr>
              <a:t>aftershocks</a:t>
            </a:r>
            <a:r>
              <a:rPr lang="en" dirty="0">
                <a:solidFill>
                  <a:srgbClr val="042143"/>
                </a:solidFill>
                <a:highlight>
                  <a:schemeClr val="lt1"/>
                </a:highlight>
              </a:rPr>
              <a:t>. </a:t>
            </a:r>
            <a:endParaRPr lang="en-US" dirty="0">
              <a:solidFill>
                <a:srgbClr val="042143"/>
              </a:solidFill>
            </a:endParaRPr>
          </a:p>
        </p:txBody>
      </p:sp>
      <p:sp>
        <p:nvSpPr>
          <p:cNvPr id="3" name="TextBox 2">
            <a:extLst>
              <a:ext uri="{FF2B5EF4-FFF2-40B4-BE49-F238E27FC236}">
                <a16:creationId xmlns:a16="http://schemas.microsoft.com/office/drawing/2014/main" id="{EEDB9EEC-6420-7F40-1DA8-3C652F1CDCE1}"/>
              </a:ext>
            </a:extLst>
          </p:cNvPr>
          <p:cNvSpPr txBox="1"/>
          <p:nvPr/>
        </p:nvSpPr>
        <p:spPr>
          <a:xfrm>
            <a:off x="3634472" y="1075643"/>
            <a:ext cx="5238940" cy="769441"/>
          </a:xfrm>
          <a:prstGeom prst="rect">
            <a:avLst/>
          </a:prstGeom>
          <a:noFill/>
        </p:spPr>
        <p:txBody>
          <a:bodyPr wrap="square" rtlCol="0">
            <a:spAutoFit/>
          </a:bodyPr>
          <a:lstStyle/>
          <a:p>
            <a:pPr algn="ctr"/>
            <a:r>
              <a:rPr lang="en-US" sz="2200" b="1" dirty="0">
                <a:solidFill>
                  <a:srgbClr val="042143"/>
                </a:solidFill>
              </a:rPr>
              <a:t>What should you do if you feel shaking or get an alert? </a:t>
            </a:r>
          </a:p>
        </p:txBody>
      </p:sp>
      <p:pic>
        <p:nvPicPr>
          <p:cNvPr id="7" name="Picture 6" descr="A diagram of a warning&#10;&#10;AI-generated content may be incorrect.">
            <a:extLst>
              <a:ext uri="{FF2B5EF4-FFF2-40B4-BE49-F238E27FC236}">
                <a16:creationId xmlns:a16="http://schemas.microsoft.com/office/drawing/2014/main" id="{A49254F7-AA58-342D-E987-2EB2565BA0E2}"/>
              </a:ext>
            </a:extLst>
          </p:cNvPr>
          <p:cNvPicPr>
            <a:picLocks noChangeAspect="1"/>
          </p:cNvPicPr>
          <p:nvPr/>
        </p:nvPicPr>
        <p:blipFill>
          <a:blip r:embed="rId3"/>
          <a:srcRect t="42468" b="13129"/>
          <a:stretch>
            <a:fillRect/>
          </a:stretch>
        </p:blipFill>
        <p:spPr>
          <a:xfrm>
            <a:off x="3469880" y="2280911"/>
            <a:ext cx="5674120" cy="1878763"/>
          </a:xfrm>
          <a:prstGeom prst="rect">
            <a:avLst/>
          </a:prstGeom>
        </p:spPr>
      </p:pic>
      <p:pic>
        <p:nvPicPr>
          <p:cNvPr id="11" name="Picture 10">
            <a:extLst>
              <a:ext uri="{FF2B5EF4-FFF2-40B4-BE49-F238E27FC236}">
                <a16:creationId xmlns:a16="http://schemas.microsoft.com/office/drawing/2014/main" id="{34FBCB40-DFCA-AD2A-438A-6606815148CA}"/>
              </a:ext>
            </a:extLst>
          </p:cNvPr>
          <p:cNvPicPr>
            <a:picLocks noChangeAspect="1"/>
          </p:cNvPicPr>
          <p:nvPr/>
        </p:nvPicPr>
        <p:blipFill>
          <a:blip r:embed="rId4"/>
          <a:stretch>
            <a:fillRect/>
          </a:stretch>
        </p:blipFill>
        <p:spPr>
          <a:xfrm>
            <a:off x="111263" y="3441852"/>
            <a:ext cx="3060441" cy="717822"/>
          </a:xfrm>
          <a:prstGeom prst="rect">
            <a:avLst/>
          </a:prstGeom>
        </p:spPr>
      </p:pic>
    </p:spTree>
    <p:extLst>
      <p:ext uri="{BB962C8B-B14F-4D97-AF65-F5344CB8AC3E}">
        <p14:creationId xmlns:p14="http://schemas.microsoft.com/office/powerpoint/2010/main" val="30208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94"/>
        <p:cNvGrpSpPr/>
        <p:nvPr/>
      </p:nvGrpSpPr>
      <p:grpSpPr>
        <a:xfrm>
          <a:off x="0" y="0"/>
          <a:ext cx="0" cy="0"/>
          <a:chOff x="0" y="0"/>
          <a:chExt cx="0" cy="0"/>
        </a:xfrm>
      </p:grpSpPr>
      <p:sp>
        <p:nvSpPr>
          <p:cNvPr id="95" name="Google Shape;95;p2"/>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dk1"/>
              </a:buClr>
              <a:buSzPts val="2800"/>
              <a:buFont typeface="Arial"/>
              <a:buNone/>
            </a:pPr>
            <a:r>
              <a:rPr lang="en-US" dirty="0">
                <a:solidFill>
                  <a:schemeClr val="dk1"/>
                </a:solidFill>
              </a:rPr>
              <a:t>To Print</a:t>
            </a:r>
            <a:endParaRPr dirty="0">
              <a:solidFill>
                <a:schemeClr val="dk1"/>
              </a:solidFill>
            </a:endParaRPr>
          </a:p>
        </p:txBody>
      </p:sp>
      <p:sp>
        <p:nvSpPr>
          <p:cNvPr id="96" name="Google Shape;96;p2"/>
          <p:cNvSpPr txBox="1">
            <a:spLocks noGrp="1"/>
          </p:cNvSpPr>
          <p:nvPr>
            <p:ph type="body" idx="1"/>
          </p:nvPr>
        </p:nvSpPr>
        <p:spPr>
          <a:xfrm>
            <a:off x="312964" y="1275757"/>
            <a:ext cx="3212753" cy="3229865"/>
          </a:xfrm>
          <a:prstGeom prst="rect">
            <a:avLst/>
          </a:prstGeom>
          <a:noFill/>
          <a:ln>
            <a:noFill/>
          </a:ln>
        </p:spPr>
        <p:txBody>
          <a:bodyPr spcFirstLastPara="1" wrap="square" lIns="68550" tIns="34275" rIns="68550" bIns="34275" anchor="t" anchorCtr="0">
            <a:normAutofit/>
          </a:bodyPr>
          <a:lstStyle/>
          <a:p>
            <a:pPr marL="0" lvl="0" indent="0" algn="l" rtl="0">
              <a:lnSpc>
                <a:spcPct val="90000"/>
              </a:lnSpc>
              <a:spcBef>
                <a:spcPts val="0"/>
              </a:spcBef>
              <a:spcAft>
                <a:spcPts val="0"/>
              </a:spcAft>
              <a:buSzPts val="2400"/>
              <a:buNone/>
            </a:pPr>
            <a:endParaRPr sz="1800" b="1" dirty="0"/>
          </a:p>
          <a:p>
            <a:pPr marL="0" lvl="0" indent="0" algn="l" rtl="0">
              <a:lnSpc>
                <a:spcPct val="90000"/>
              </a:lnSpc>
              <a:spcBef>
                <a:spcPts val="750"/>
              </a:spcBef>
              <a:spcAft>
                <a:spcPts val="0"/>
              </a:spcAft>
              <a:buSzPts val="2000"/>
              <a:buNone/>
            </a:pPr>
            <a:br>
              <a:rPr lang="en-US" b="1" dirty="0">
                <a:solidFill>
                  <a:schemeClr val="tx1"/>
                </a:solidFill>
              </a:rPr>
            </a:br>
            <a:br>
              <a:rPr lang="en-US" b="1" dirty="0">
                <a:solidFill>
                  <a:schemeClr val="tx1"/>
                </a:solidFill>
              </a:rPr>
            </a:br>
            <a:r>
              <a:rPr lang="en-US" sz="1800" b="1" dirty="0">
                <a:solidFill>
                  <a:schemeClr val="tx1"/>
                </a:solidFill>
              </a:rPr>
              <a:t>Family Engagement Letter</a:t>
            </a:r>
          </a:p>
          <a:p>
            <a:pPr marL="285750" indent="-285750">
              <a:lnSpc>
                <a:spcPct val="200000"/>
              </a:lnSpc>
            </a:pPr>
            <a:r>
              <a:rPr lang="en-US" b="1" dirty="0">
                <a:hlinkClick r:id="rId3"/>
              </a:rPr>
              <a:t>English</a:t>
            </a:r>
            <a:endParaRPr lang="en-US" b="1" dirty="0"/>
          </a:p>
          <a:p>
            <a:pPr marL="285750" indent="-285750">
              <a:lnSpc>
                <a:spcPct val="200000"/>
              </a:lnSpc>
            </a:pPr>
            <a:r>
              <a:rPr lang="en-US" b="1">
                <a:hlinkClick r:id="rId4"/>
              </a:rPr>
              <a:t>Spanish</a:t>
            </a:r>
            <a:endParaRPr lang="en-US" b="1"/>
          </a:p>
          <a:p>
            <a:pPr marL="0" lvl="0" indent="0" algn="l" rtl="0">
              <a:lnSpc>
                <a:spcPct val="90000"/>
              </a:lnSpc>
              <a:spcBef>
                <a:spcPts val="750"/>
              </a:spcBef>
              <a:spcAft>
                <a:spcPts val="0"/>
              </a:spcAft>
              <a:buSzPts val="2000"/>
              <a:buNone/>
            </a:pPr>
            <a:endParaRPr dirty="0">
              <a:solidFill>
                <a:schemeClr val="tx1"/>
              </a:solidFill>
            </a:endParaRPr>
          </a:p>
        </p:txBody>
      </p:sp>
      <p:sp>
        <p:nvSpPr>
          <p:cNvPr id="97" name="Google Shape;97;p2"/>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2"/>
                </a:solidFill>
                <a:latin typeface="Arial"/>
                <a:ea typeface="Arial"/>
                <a:cs typeface="Arial"/>
                <a:sym typeface="Arial"/>
              </a:rPr>
              <a:t>2</a:t>
            </a:fld>
            <a:endParaRPr sz="1200" b="0" i="0" u="none" strike="noStrike" cap="none">
              <a:solidFill>
                <a:schemeClr val="dk2"/>
              </a:solidFill>
              <a:latin typeface="Arial"/>
              <a:ea typeface="Arial"/>
              <a:cs typeface="Arial"/>
              <a:sym typeface="Arial"/>
            </a:endParaRPr>
          </a:p>
        </p:txBody>
      </p:sp>
      <p:sp>
        <p:nvSpPr>
          <p:cNvPr id="98" name="Google Shape;98;p2"/>
          <p:cNvSpPr txBox="1"/>
          <p:nvPr/>
        </p:nvSpPr>
        <p:spPr>
          <a:xfrm>
            <a:off x="4020587" y="1249507"/>
            <a:ext cx="4624650" cy="3228975"/>
          </a:xfrm>
          <a:prstGeom prst="rect">
            <a:avLst/>
          </a:prstGeom>
          <a:noFill/>
          <a:ln>
            <a:noFill/>
          </a:ln>
        </p:spPr>
        <p:txBody>
          <a:bodyPr spcFirstLastPara="1" wrap="square" lIns="68550" tIns="34275" rIns="68550" bIns="34275" anchor="t" anchorCtr="0">
            <a:noAutofit/>
          </a:bodyPr>
          <a:lstStyle/>
          <a:p>
            <a:pPr marL="134303" marR="0" lvl="0" indent="-134303" algn="l" rtl="0">
              <a:spcBef>
                <a:spcPts val="0"/>
              </a:spcBef>
              <a:spcAft>
                <a:spcPts val="0"/>
              </a:spcAft>
              <a:buClr>
                <a:schemeClr val="accent1"/>
              </a:buClr>
              <a:buSzPts val="1300"/>
              <a:buFont typeface="Arial"/>
              <a:buChar char="●"/>
            </a:pPr>
            <a:r>
              <a:rPr lang="en-US" sz="1200" dirty="0">
                <a:solidFill>
                  <a:schemeClr val="dk1"/>
                </a:solidFill>
                <a:latin typeface="Arial"/>
                <a:ea typeface="Arial"/>
                <a:cs typeface="Arial"/>
                <a:sym typeface="Arial"/>
              </a:rPr>
              <a:t>Open the Family Engagement Letter.  </a:t>
            </a:r>
            <a:endParaRPr sz="1500" dirty="0">
              <a:solidFill>
                <a:schemeClr val="dk1"/>
              </a:solidFill>
              <a:latin typeface="Arial"/>
              <a:ea typeface="Arial"/>
              <a:cs typeface="Arial"/>
              <a:sym typeface="Arial"/>
            </a:endParaRPr>
          </a:p>
          <a:p>
            <a:pPr marL="519113" marR="0" lvl="1" indent="-214312" algn="l" rtl="0">
              <a:spcBef>
                <a:spcPts val="450"/>
              </a:spcBef>
              <a:spcAft>
                <a:spcPts val="0"/>
              </a:spcAft>
              <a:buClr>
                <a:schemeClr val="accent1"/>
              </a:buClr>
              <a:buSzPts val="1600"/>
              <a:buFont typeface="NTR"/>
              <a:buChar char="－"/>
            </a:pPr>
            <a:r>
              <a:rPr lang="en-US" sz="1200" b="0" i="0" u="none" strike="noStrike" cap="none" dirty="0">
                <a:solidFill>
                  <a:schemeClr val="dk1"/>
                </a:solidFill>
                <a:latin typeface="Arial"/>
                <a:ea typeface="Arial"/>
                <a:cs typeface="Arial"/>
                <a:sym typeface="Arial"/>
              </a:rPr>
              <a:t>Add your school’s name at the bottom.  </a:t>
            </a:r>
            <a:endParaRPr sz="1050" b="0" i="0" u="none" strike="noStrike" cap="none" dirty="0">
              <a:solidFill>
                <a:srgbClr val="000000"/>
              </a:solidFill>
              <a:latin typeface="Arial"/>
              <a:ea typeface="Arial"/>
              <a:cs typeface="Arial"/>
              <a:sym typeface="Arial"/>
            </a:endParaRPr>
          </a:p>
          <a:p>
            <a:pPr marL="519113" marR="0" lvl="1" indent="-214312" algn="l" rtl="0">
              <a:spcBef>
                <a:spcPts val="450"/>
              </a:spcBef>
              <a:spcAft>
                <a:spcPts val="0"/>
              </a:spcAft>
              <a:buClr>
                <a:schemeClr val="accent1"/>
              </a:buClr>
              <a:buSzPts val="1600"/>
              <a:buFont typeface="NTR"/>
              <a:buChar char="－"/>
            </a:pPr>
            <a:r>
              <a:rPr lang="en-US" sz="1200" b="0" i="0" u="none" strike="noStrike" cap="none" dirty="0">
                <a:solidFill>
                  <a:schemeClr val="dk1"/>
                </a:solidFill>
                <a:latin typeface="Arial"/>
                <a:ea typeface="Arial"/>
                <a:cs typeface="Arial"/>
                <a:sym typeface="Arial"/>
              </a:rPr>
              <a:t>If you’re emailing the letter, you can remove the QR code.  </a:t>
            </a:r>
            <a:endParaRPr sz="1050" b="0" i="0" u="none" strike="noStrike" cap="none" dirty="0">
              <a:solidFill>
                <a:srgbClr val="000000"/>
              </a:solidFill>
              <a:latin typeface="Arial"/>
              <a:ea typeface="Arial"/>
              <a:cs typeface="Arial"/>
              <a:sym typeface="Arial"/>
            </a:endParaRPr>
          </a:p>
          <a:p>
            <a:pPr marL="174784" indent="-174784">
              <a:spcBef>
                <a:spcPts val="900"/>
              </a:spcBef>
              <a:buClr>
                <a:schemeClr val="accent1"/>
              </a:buClr>
              <a:buSzPts val="1300"/>
              <a:buFont typeface="Arial"/>
              <a:buChar char="●"/>
            </a:pPr>
            <a:r>
              <a:rPr lang="en-US" sz="1200" dirty="0"/>
              <a:t>Make copies of the Family Engagement Letter and/or email to families a week before teaching the lesson. Encourage parents to discuss earthquakes with their kids and to let their teachers know if it might be a difficult topic for their child. </a:t>
            </a:r>
            <a:r>
              <a:rPr lang="en-US" sz="1200" dirty="0">
                <a:solidFill>
                  <a:schemeClr val="dk1"/>
                </a:solidFill>
                <a:latin typeface="Arial"/>
                <a:ea typeface="Arial"/>
                <a:cs typeface="Arial"/>
                <a:sym typeface="Arial"/>
              </a:rPr>
              <a:t> </a:t>
            </a:r>
            <a:endParaRPr dirty="0"/>
          </a:p>
          <a:p>
            <a:pPr marL="174784" marR="0" lvl="0" indent="-174784" algn="l" rtl="0">
              <a:spcBef>
                <a:spcPts val="900"/>
              </a:spcBef>
              <a:spcAft>
                <a:spcPts val="0"/>
              </a:spcAft>
              <a:buClr>
                <a:schemeClr val="accent1"/>
              </a:buClr>
              <a:buSzPts val="1300"/>
              <a:buFont typeface="Arial"/>
              <a:buChar char="●"/>
            </a:pPr>
            <a:r>
              <a:rPr lang="en-US" sz="1200" dirty="0">
                <a:solidFill>
                  <a:schemeClr val="dk1"/>
                </a:solidFill>
                <a:latin typeface="Arial"/>
                <a:ea typeface="Arial"/>
                <a:cs typeface="Arial"/>
                <a:sym typeface="Arial"/>
              </a:rPr>
              <a:t>Preview Slides. You can print out the Teaching Steps slides. The teaching steps are also located in the Speaker Notes of each slide. </a:t>
            </a:r>
            <a:endParaRPr sz="1200" dirty="0">
              <a:solidFill>
                <a:schemeClr val="dk1"/>
              </a:solidFill>
              <a:latin typeface="Arial"/>
              <a:ea typeface="Arial"/>
              <a:cs typeface="Arial"/>
              <a:sym typeface="Arial"/>
            </a:endParaRPr>
          </a:p>
          <a:p>
            <a:pPr marL="0" marR="0" lvl="0" indent="0" algn="l" rtl="0">
              <a:spcBef>
                <a:spcPts val="900"/>
              </a:spcBef>
              <a:spcAft>
                <a:spcPts val="0"/>
              </a:spcAft>
              <a:buNone/>
            </a:pPr>
            <a:endParaRPr sz="1200" dirty="0">
              <a:solidFill>
                <a:schemeClr val="dk1"/>
              </a:solidFill>
              <a:latin typeface="Arial"/>
              <a:ea typeface="Arial"/>
              <a:cs typeface="Arial"/>
              <a:sym typeface="Arial"/>
            </a:endParaRPr>
          </a:p>
        </p:txBody>
      </p:sp>
      <p:cxnSp>
        <p:nvCxnSpPr>
          <p:cNvPr id="99" name="Google Shape;99;p2"/>
          <p:cNvCxnSpPr/>
          <p:nvPr/>
        </p:nvCxnSpPr>
        <p:spPr>
          <a:xfrm>
            <a:off x="3647209" y="638175"/>
            <a:ext cx="0" cy="3900488"/>
          </a:xfrm>
          <a:prstGeom prst="straightConnector1">
            <a:avLst/>
          </a:prstGeom>
          <a:noFill/>
          <a:ln w="9525" cap="flat" cmpd="sng">
            <a:solidFill>
              <a:schemeClr val="dk1"/>
            </a:solidFill>
            <a:prstDash val="solid"/>
            <a:miter lim="800000"/>
            <a:headEnd type="none" w="sm" len="sm"/>
            <a:tailEnd type="none" w="sm" len="sm"/>
          </a:ln>
        </p:spPr>
      </p:cxnSp>
      <p:sp>
        <p:nvSpPr>
          <p:cNvPr id="100" name="Google Shape;100;p2"/>
          <p:cNvSpPr txBox="1"/>
          <p:nvPr/>
        </p:nvSpPr>
        <p:spPr>
          <a:xfrm>
            <a:off x="4020586" y="638175"/>
            <a:ext cx="3676974" cy="407194"/>
          </a:xfrm>
          <a:prstGeom prst="rect">
            <a:avLst/>
          </a:prstGeom>
          <a:noFill/>
          <a:ln>
            <a:noFill/>
          </a:ln>
        </p:spPr>
        <p:txBody>
          <a:bodyPr spcFirstLastPara="1" wrap="square" lIns="68550" tIns="34275" rIns="68550" bIns="34275" anchor="ctr" anchorCtr="0">
            <a:normAutofit/>
          </a:bodyPr>
          <a:lstStyle/>
          <a:p>
            <a:pPr marL="0" marR="0" lvl="0" indent="0" algn="l" rtl="0">
              <a:lnSpc>
                <a:spcPct val="90000"/>
              </a:lnSpc>
              <a:spcBef>
                <a:spcPts val="0"/>
              </a:spcBef>
              <a:spcAft>
                <a:spcPts val="0"/>
              </a:spcAft>
              <a:buNone/>
            </a:pPr>
            <a:r>
              <a:rPr lang="en-US" sz="2100" b="1">
                <a:solidFill>
                  <a:schemeClr val="dk1"/>
                </a:solidFill>
                <a:latin typeface="Arial"/>
                <a:ea typeface="Arial"/>
                <a:cs typeface="Arial"/>
                <a:sym typeface="Arial"/>
              </a:rPr>
              <a:t>Preparation</a:t>
            </a:r>
            <a:endParaRPr sz="1050">
              <a:solidFill>
                <a:srgbClr val="000000"/>
              </a:solidFill>
              <a:latin typeface="Arial"/>
              <a:ea typeface="Arial"/>
              <a:cs typeface="Arial"/>
              <a:sym typeface="Arial"/>
            </a:endParaRPr>
          </a:p>
        </p:txBody>
      </p:sp>
      <p:sp>
        <p:nvSpPr>
          <p:cNvPr id="2" name="Google Shape;221;g3216d1d7456_0_514">
            <a:extLst>
              <a:ext uri="{FF2B5EF4-FFF2-40B4-BE49-F238E27FC236}">
                <a16:creationId xmlns:a16="http://schemas.microsoft.com/office/drawing/2014/main" id="{AB543753-514A-B348-030D-5673773729FD}"/>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2</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7"/>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ctr" rtl="0">
              <a:lnSpc>
                <a:spcPct val="90000"/>
              </a:lnSpc>
              <a:spcBef>
                <a:spcPts val="0"/>
              </a:spcBef>
              <a:spcAft>
                <a:spcPts val="0"/>
              </a:spcAft>
              <a:buClr>
                <a:srgbClr val="1A6935"/>
              </a:buClr>
              <a:buSzPts val="3200"/>
              <a:buFont typeface="Arial"/>
              <a:buNone/>
            </a:pPr>
            <a:r>
              <a:rPr lang="en-US" sz="2400">
                <a:solidFill>
                  <a:srgbClr val="1A6935"/>
                </a:solidFill>
                <a:highlight>
                  <a:srgbClr val="FFFFFF"/>
                </a:highlight>
              </a:rPr>
              <a:t>Protect yourself when there is . . .</a:t>
            </a:r>
            <a:endParaRPr sz="2400"/>
          </a:p>
        </p:txBody>
      </p:sp>
      <p:pic>
        <p:nvPicPr>
          <p:cNvPr id="227" name="Google Shape;227;p17"/>
          <p:cNvPicPr preferRelativeResize="0"/>
          <p:nvPr/>
        </p:nvPicPr>
        <p:blipFill rotWithShape="1">
          <a:blip r:embed="rId3">
            <a:alphaModFix/>
          </a:blip>
          <a:srcRect l="11569" t="40259" r="13928"/>
          <a:stretch/>
        </p:blipFill>
        <p:spPr>
          <a:xfrm>
            <a:off x="180139" y="2034610"/>
            <a:ext cx="2564171" cy="2056273"/>
          </a:xfrm>
          <a:prstGeom prst="rect">
            <a:avLst/>
          </a:prstGeom>
          <a:noFill/>
          <a:ln>
            <a:noFill/>
          </a:ln>
        </p:spPr>
      </p:pic>
      <p:grpSp>
        <p:nvGrpSpPr>
          <p:cNvPr id="228" name="Google Shape;228;p17"/>
          <p:cNvGrpSpPr/>
          <p:nvPr/>
        </p:nvGrpSpPr>
        <p:grpSpPr>
          <a:xfrm>
            <a:off x="6144839" y="1666622"/>
            <a:ext cx="2705246" cy="2232105"/>
            <a:chOff x="8193118" y="2222162"/>
            <a:chExt cx="3606995" cy="2976140"/>
          </a:xfrm>
        </p:grpSpPr>
        <p:pic>
          <p:nvPicPr>
            <p:cNvPr id="229" name="Google Shape;229;p17"/>
            <p:cNvPicPr preferRelativeResize="0"/>
            <p:nvPr/>
          </p:nvPicPr>
          <p:blipFill rotWithShape="1">
            <a:blip r:embed="rId4">
              <a:alphaModFix/>
            </a:blip>
            <a:srcRect/>
            <a:stretch/>
          </p:blipFill>
          <p:spPr>
            <a:xfrm>
              <a:off x="8195838" y="3319398"/>
              <a:ext cx="3578877" cy="1878904"/>
            </a:xfrm>
            <a:prstGeom prst="rect">
              <a:avLst/>
            </a:prstGeom>
            <a:noFill/>
            <a:ln>
              <a:noFill/>
            </a:ln>
          </p:spPr>
        </p:pic>
        <p:sp>
          <p:nvSpPr>
            <p:cNvPr id="230" name="Google Shape;230;p17"/>
            <p:cNvSpPr txBox="1"/>
            <p:nvPr/>
          </p:nvSpPr>
          <p:spPr>
            <a:xfrm>
              <a:off x="8193118" y="2222162"/>
              <a:ext cx="3606995" cy="550456"/>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None/>
              </a:pPr>
              <a:r>
                <a:rPr lang="en-US" sz="2100" b="1">
                  <a:solidFill>
                    <a:schemeClr val="dk2"/>
                  </a:solidFill>
                  <a:latin typeface="Arial"/>
                  <a:ea typeface="Arial"/>
                  <a:cs typeface="Arial"/>
                  <a:sym typeface="Arial"/>
                </a:rPr>
                <a:t>an earthquake drill</a:t>
              </a:r>
              <a:endParaRPr sz="1050">
                <a:solidFill>
                  <a:srgbClr val="000000"/>
                </a:solidFill>
                <a:latin typeface="Arial"/>
                <a:ea typeface="Arial"/>
                <a:cs typeface="Arial"/>
                <a:sym typeface="Arial"/>
              </a:endParaRPr>
            </a:p>
          </p:txBody>
        </p:sp>
      </p:grpSp>
      <p:sp>
        <p:nvSpPr>
          <p:cNvPr id="231" name="Google Shape;231;p17"/>
          <p:cNvSpPr txBox="1"/>
          <p:nvPr/>
        </p:nvSpPr>
        <p:spPr>
          <a:xfrm>
            <a:off x="445208" y="1670366"/>
            <a:ext cx="2299102" cy="412842"/>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None/>
            </a:pPr>
            <a:r>
              <a:rPr lang="en-US" sz="2100" b="1">
                <a:solidFill>
                  <a:schemeClr val="dk2"/>
                </a:solidFill>
                <a:latin typeface="Arial"/>
                <a:ea typeface="Arial"/>
                <a:cs typeface="Arial"/>
                <a:sym typeface="Arial"/>
              </a:rPr>
              <a:t>ground shaking</a:t>
            </a:r>
            <a:endParaRPr sz="1050">
              <a:solidFill>
                <a:srgbClr val="000000"/>
              </a:solidFill>
              <a:latin typeface="Arial"/>
              <a:ea typeface="Arial"/>
              <a:cs typeface="Arial"/>
              <a:sym typeface="Arial"/>
            </a:endParaRPr>
          </a:p>
        </p:txBody>
      </p:sp>
      <p:cxnSp>
        <p:nvCxnSpPr>
          <p:cNvPr id="232" name="Google Shape;232;p17"/>
          <p:cNvCxnSpPr/>
          <p:nvPr/>
        </p:nvCxnSpPr>
        <p:spPr>
          <a:xfrm>
            <a:off x="2846540" y="1474940"/>
            <a:ext cx="0" cy="2780778"/>
          </a:xfrm>
          <a:prstGeom prst="straightConnector1">
            <a:avLst/>
          </a:prstGeom>
          <a:noFill/>
          <a:ln w="19050" cap="flat" cmpd="sng">
            <a:solidFill>
              <a:schemeClr val="lt2"/>
            </a:solidFill>
            <a:prstDash val="solid"/>
            <a:miter lim="800000"/>
            <a:headEnd type="none" w="sm" len="sm"/>
            <a:tailEnd type="none" w="sm" len="sm"/>
          </a:ln>
        </p:spPr>
      </p:cxnSp>
      <p:cxnSp>
        <p:nvCxnSpPr>
          <p:cNvPr id="233" name="Google Shape;233;p17"/>
          <p:cNvCxnSpPr/>
          <p:nvPr/>
        </p:nvCxnSpPr>
        <p:spPr>
          <a:xfrm>
            <a:off x="5929508" y="1474940"/>
            <a:ext cx="0" cy="2780778"/>
          </a:xfrm>
          <a:prstGeom prst="straightConnector1">
            <a:avLst/>
          </a:prstGeom>
          <a:noFill/>
          <a:ln w="19050" cap="flat" cmpd="sng">
            <a:solidFill>
              <a:schemeClr val="lt2"/>
            </a:solidFill>
            <a:prstDash val="solid"/>
            <a:miter lim="800000"/>
            <a:headEnd type="none" w="sm" len="sm"/>
            <a:tailEnd type="none" w="sm" len="sm"/>
          </a:ln>
        </p:spPr>
      </p:cxnSp>
      <p:grpSp>
        <p:nvGrpSpPr>
          <p:cNvPr id="234" name="Google Shape;234;p17"/>
          <p:cNvGrpSpPr/>
          <p:nvPr/>
        </p:nvGrpSpPr>
        <p:grpSpPr>
          <a:xfrm>
            <a:off x="2997123" y="1360632"/>
            <a:ext cx="3147722" cy="2613251"/>
            <a:chOff x="3996163" y="1814175"/>
            <a:chExt cx="4196963" cy="3484335"/>
          </a:xfrm>
        </p:grpSpPr>
        <p:sp>
          <p:nvSpPr>
            <p:cNvPr id="235" name="Google Shape;235;p17"/>
            <p:cNvSpPr txBox="1"/>
            <p:nvPr/>
          </p:nvSpPr>
          <p:spPr>
            <a:xfrm>
              <a:off x="3996163" y="4748054"/>
              <a:ext cx="3730668" cy="550456"/>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None/>
              </a:pPr>
              <a:r>
                <a:rPr lang="en-US" sz="2100" b="1">
                  <a:solidFill>
                    <a:schemeClr val="dk2"/>
                  </a:solidFill>
                  <a:latin typeface="Arial"/>
                  <a:ea typeface="Arial"/>
                  <a:cs typeface="Arial"/>
                  <a:sym typeface="Arial"/>
                </a:rPr>
                <a:t>an earthquake early warning alert</a:t>
              </a:r>
              <a:endParaRPr sz="1050">
                <a:solidFill>
                  <a:srgbClr val="000000"/>
                </a:solidFill>
                <a:latin typeface="Arial"/>
                <a:ea typeface="Arial"/>
                <a:cs typeface="Arial"/>
                <a:sym typeface="Arial"/>
              </a:endParaRPr>
            </a:p>
          </p:txBody>
        </p:sp>
        <p:grpSp>
          <p:nvGrpSpPr>
            <p:cNvPr id="236" name="Google Shape;236;p17"/>
            <p:cNvGrpSpPr/>
            <p:nvPr/>
          </p:nvGrpSpPr>
          <p:grpSpPr>
            <a:xfrm>
              <a:off x="4008425" y="1814175"/>
              <a:ext cx="4184701" cy="3194801"/>
              <a:chOff x="4008425" y="1814175"/>
              <a:chExt cx="4184701" cy="3194801"/>
            </a:xfrm>
          </p:grpSpPr>
          <p:pic>
            <p:nvPicPr>
              <p:cNvPr id="237" name="Google Shape;237;p17"/>
              <p:cNvPicPr preferRelativeResize="0"/>
              <p:nvPr/>
            </p:nvPicPr>
            <p:blipFill rotWithShape="1">
              <a:blip r:embed="rId5">
                <a:alphaModFix/>
              </a:blip>
              <a:srcRect/>
              <a:stretch/>
            </p:blipFill>
            <p:spPr>
              <a:xfrm>
                <a:off x="4008425" y="2712827"/>
                <a:ext cx="2296149" cy="2296149"/>
              </a:xfrm>
              <a:prstGeom prst="rect">
                <a:avLst/>
              </a:prstGeom>
              <a:noFill/>
              <a:ln>
                <a:noFill/>
              </a:ln>
            </p:spPr>
          </p:pic>
          <p:pic>
            <p:nvPicPr>
              <p:cNvPr id="238" name="Google Shape;238;p17"/>
              <p:cNvPicPr preferRelativeResize="0"/>
              <p:nvPr/>
            </p:nvPicPr>
            <p:blipFill rotWithShape="1">
              <a:blip r:embed="rId6">
                <a:alphaModFix/>
              </a:blip>
              <a:srcRect/>
              <a:stretch/>
            </p:blipFill>
            <p:spPr>
              <a:xfrm>
                <a:off x="4662225" y="1814175"/>
                <a:ext cx="1499700" cy="1499700"/>
              </a:xfrm>
              <a:prstGeom prst="rect">
                <a:avLst/>
              </a:prstGeom>
              <a:noFill/>
              <a:ln>
                <a:noFill/>
              </a:ln>
            </p:spPr>
          </p:pic>
          <p:pic>
            <p:nvPicPr>
              <p:cNvPr id="239" name="Google Shape;239;p17"/>
              <p:cNvPicPr preferRelativeResize="0"/>
              <p:nvPr/>
            </p:nvPicPr>
            <p:blipFill rotWithShape="1">
              <a:blip r:embed="rId7">
                <a:alphaModFix/>
              </a:blip>
              <a:srcRect/>
              <a:stretch/>
            </p:blipFill>
            <p:spPr>
              <a:xfrm>
                <a:off x="5529075" y="1828850"/>
                <a:ext cx="2664051" cy="2664051"/>
              </a:xfrm>
              <a:prstGeom prst="rect">
                <a:avLst/>
              </a:prstGeom>
              <a:noFill/>
              <a:ln>
                <a:noFill/>
              </a:ln>
            </p:spPr>
          </p:pic>
        </p:grpSp>
      </p:grpSp>
      <p:sp>
        <p:nvSpPr>
          <p:cNvPr id="2" name="Google Shape;221;g3216d1d7456_0_514">
            <a:extLst>
              <a:ext uri="{FF2B5EF4-FFF2-40B4-BE49-F238E27FC236}">
                <a16:creationId xmlns:a16="http://schemas.microsoft.com/office/drawing/2014/main" id="{8C2C7407-B4CB-7148-C937-296E09735561}"/>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20</a:t>
            </a:fld>
            <a:endParaRPr sz="9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5"/>
          <p:cNvSpPr txBox="1">
            <a:spLocks noGrp="1"/>
          </p:cNvSpPr>
          <p:nvPr>
            <p:ph type="title"/>
          </p:nvPr>
        </p:nvSpPr>
        <p:spPr>
          <a:xfrm>
            <a:off x="259355" y="557285"/>
            <a:ext cx="8625300" cy="4314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400"/>
              <a:t>What to Expect from an Alert </a:t>
            </a:r>
            <a:endParaRPr sz="2400"/>
          </a:p>
        </p:txBody>
      </p:sp>
      <p:pic>
        <p:nvPicPr>
          <p:cNvPr id="4" name="ShakeOut ShakeAlert_EarlyWarning_BD_JCCEO">
            <a:hlinkClick r:id="" action="ppaction://media"/>
            <a:extLst>
              <a:ext uri="{FF2B5EF4-FFF2-40B4-BE49-F238E27FC236}">
                <a16:creationId xmlns:a16="http://schemas.microsoft.com/office/drawing/2014/main" id="{1F0B80BD-1D0E-B20F-E87C-3BA02A80DB1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466731" y="3839699"/>
            <a:ext cx="630232" cy="630232"/>
          </a:xfrm>
          <a:prstGeom prst="rect">
            <a:avLst/>
          </a:prstGeom>
        </p:spPr>
      </p:pic>
      <p:sp>
        <p:nvSpPr>
          <p:cNvPr id="6" name="Slide Number Placeholder 11">
            <a:extLst>
              <a:ext uri="{FF2B5EF4-FFF2-40B4-BE49-F238E27FC236}">
                <a16:creationId xmlns:a16="http://schemas.microsoft.com/office/drawing/2014/main" id="{DA3D8515-F162-37E3-37F8-9AB63D26BA58}"/>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21</a:t>
            </a:fld>
            <a:endParaRPr lang="en-US" sz="900"/>
          </a:p>
        </p:txBody>
      </p:sp>
      <p:grpSp>
        <p:nvGrpSpPr>
          <p:cNvPr id="8" name="Group 7">
            <a:extLst>
              <a:ext uri="{FF2B5EF4-FFF2-40B4-BE49-F238E27FC236}">
                <a16:creationId xmlns:a16="http://schemas.microsoft.com/office/drawing/2014/main" id="{BD75BFF9-2BED-A7AF-95E2-A10BAED8C264}"/>
              </a:ext>
            </a:extLst>
          </p:cNvPr>
          <p:cNvGrpSpPr/>
          <p:nvPr/>
        </p:nvGrpSpPr>
        <p:grpSpPr>
          <a:xfrm>
            <a:off x="2508682" y="1144761"/>
            <a:ext cx="4126635" cy="3441454"/>
            <a:chOff x="2649550" y="1275373"/>
            <a:chExt cx="3847126" cy="3130986"/>
          </a:xfrm>
        </p:grpSpPr>
        <p:pic>
          <p:nvPicPr>
            <p:cNvPr id="2" name="Google Shape;251;p19" title="Copy of Hlthcare_14_PHONE_V01.jpg">
              <a:extLst>
                <a:ext uri="{FF2B5EF4-FFF2-40B4-BE49-F238E27FC236}">
                  <a16:creationId xmlns:a16="http://schemas.microsoft.com/office/drawing/2014/main" id="{539C9E3F-A766-D01E-4A82-BA6FE6AD750C}"/>
                </a:ext>
              </a:extLst>
            </p:cNvPr>
            <p:cNvPicPr preferRelativeResize="0"/>
            <p:nvPr/>
          </p:nvPicPr>
          <p:blipFill rotWithShape="1">
            <a:blip r:embed="rId6">
              <a:alphaModFix/>
            </a:blip>
            <a:srcRect/>
            <a:stretch/>
          </p:blipFill>
          <p:spPr>
            <a:xfrm>
              <a:off x="4719525" y="2452884"/>
              <a:ext cx="1777151" cy="1953475"/>
            </a:xfrm>
            <a:prstGeom prst="rect">
              <a:avLst/>
            </a:prstGeom>
            <a:noFill/>
            <a:ln>
              <a:noFill/>
            </a:ln>
          </p:spPr>
        </p:pic>
        <p:pic>
          <p:nvPicPr>
            <p:cNvPr id="7" name="Google Shape;256;p19" title="Copy of 04_Public Announcements.png">
              <a:extLst>
                <a:ext uri="{FF2B5EF4-FFF2-40B4-BE49-F238E27FC236}">
                  <a16:creationId xmlns:a16="http://schemas.microsoft.com/office/drawing/2014/main" id="{FB6E214A-8062-495B-EBE1-33E4270BC04A}"/>
                </a:ext>
              </a:extLst>
            </p:cNvPr>
            <p:cNvPicPr preferRelativeResize="0"/>
            <p:nvPr/>
          </p:nvPicPr>
          <p:blipFill rotWithShape="1">
            <a:blip r:embed="rId7">
              <a:alphaModFix/>
            </a:blip>
            <a:srcRect t="9903"/>
            <a:stretch/>
          </p:blipFill>
          <p:spPr>
            <a:xfrm>
              <a:off x="2649550" y="1275373"/>
              <a:ext cx="2894826" cy="2608138"/>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435" fill="hold"/>
                                        <p:tgtEl>
                                          <p:spTgt spid="4"/>
                                        </p:tgtEl>
                                      </p:cBhvr>
                                    </p:cmd>
                                  </p:childTnLst>
                                </p:cTn>
                              </p:par>
                              <p:par>
                                <p:cTn id="7" presetID="26" presetClass="emph" presetSubtype="0" repeatCount="indefinite" fill="hold" nodeType="withEffect">
                                  <p:stCondLst>
                                    <p:cond delay="9000"/>
                                  </p:stCondLst>
                                  <p:childTnLst>
                                    <p:animEffect transition="out" filter="fade">
                                      <p:cBhvr>
                                        <p:cTn id="8" dur="500" tmFilter="0, 0; .2, .5; .8, .5; 1, 0"/>
                                        <p:tgtEl>
                                          <p:spTgt spid="8"/>
                                        </p:tgtEl>
                                      </p:cBhvr>
                                    </p:animEffect>
                                    <p:animScale>
                                      <p:cBhvr>
                                        <p:cTn id="9"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9"/>
          <p:cNvSpPr txBox="1">
            <a:spLocks noGrp="1"/>
          </p:cNvSpPr>
          <p:nvPr>
            <p:ph type="body" idx="1"/>
          </p:nvPr>
        </p:nvSpPr>
        <p:spPr>
          <a:xfrm>
            <a:off x="562256" y="1577981"/>
            <a:ext cx="4667400" cy="2269575"/>
          </a:xfrm>
          <a:prstGeom prst="rect">
            <a:avLst/>
          </a:prstGeom>
          <a:noFill/>
          <a:ln>
            <a:noFill/>
          </a:ln>
        </p:spPr>
        <p:txBody>
          <a:bodyPr spcFirstLastPara="1" wrap="square" lIns="68550" tIns="34275" rIns="68550" bIns="34275" anchor="t" anchorCtr="0">
            <a:normAutofit/>
          </a:bodyPr>
          <a:lstStyle/>
          <a:p>
            <a:pPr marL="0" lvl="0" indent="0" algn="l" rtl="0">
              <a:lnSpc>
                <a:spcPct val="90000"/>
              </a:lnSpc>
              <a:spcBef>
                <a:spcPts val="0"/>
              </a:spcBef>
              <a:spcAft>
                <a:spcPts val="0"/>
              </a:spcAft>
              <a:buSzPts val="3200"/>
              <a:buNone/>
            </a:pPr>
            <a:r>
              <a:rPr lang="en-US" sz="2400">
                <a:solidFill>
                  <a:schemeClr val="dk2"/>
                </a:solidFill>
              </a:rPr>
              <a:t>How did we do on the drill?  </a:t>
            </a:r>
            <a:endParaRPr/>
          </a:p>
          <a:p>
            <a:pPr marL="0" lvl="0" indent="0" algn="l" rtl="0">
              <a:lnSpc>
                <a:spcPct val="90000"/>
              </a:lnSpc>
              <a:spcBef>
                <a:spcPts val="0"/>
              </a:spcBef>
              <a:spcAft>
                <a:spcPts val="0"/>
              </a:spcAft>
              <a:buSzPts val="3200"/>
              <a:buNone/>
            </a:pPr>
            <a:endParaRPr sz="2400">
              <a:solidFill>
                <a:schemeClr val="dk2"/>
              </a:solidFill>
            </a:endParaRPr>
          </a:p>
          <a:p>
            <a:pPr marL="0" lvl="0" indent="0" algn="l" rtl="0">
              <a:lnSpc>
                <a:spcPct val="90000"/>
              </a:lnSpc>
              <a:spcBef>
                <a:spcPts val="0"/>
              </a:spcBef>
              <a:spcAft>
                <a:spcPts val="0"/>
              </a:spcAft>
              <a:buSzPts val="3200"/>
              <a:buNone/>
            </a:pPr>
            <a:r>
              <a:rPr lang="en-US" sz="2400">
                <a:solidFill>
                  <a:schemeClr val="dk2"/>
                </a:solidFill>
              </a:rPr>
              <a:t>Questions? </a:t>
            </a:r>
            <a:endParaRPr/>
          </a:p>
          <a:p>
            <a:pPr marL="0" lvl="0" indent="0" algn="l" rtl="0">
              <a:lnSpc>
                <a:spcPct val="90000"/>
              </a:lnSpc>
              <a:spcBef>
                <a:spcPts val="0"/>
              </a:spcBef>
              <a:spcAft>
                <a:spcPts val="0"/>
              </a:spcAft>
              <a:buSzPts val="3200"/>
              <a:buNone/>
            </a:pPr>
            <a:endParaRPr sz="2400">
              <a:solidFill>
                <a:schemeClr val="dk2"/>
              </a:solidFill>
            </a:endParaRPr>
          </a:p>
          <a:p>
            <a:pPr marL="0" lvl="0" indent="0" algn="l" rtl="0">
              <a:lnSpc>
                <a:spcPct val="90000"/>
              </a:lnSpc>
              <a:spcBef>
                <a:spcPts val="0"/>
              </a:spcBef>
              <a:spcAft>
                <a:spcPts val="0"/>
              </a:spcAft>
              <a:buSzPts val="3200"/>
              <a:buNone/>
            </a:pPr>
            <a:r>
              <a:rPr lang="en-US" sz="2400">
                <a:solidFill>
                  <a:schemeClr val="dk2"/>
                </a:solidFill>
              </a:rPr>
              <a:t>Key things to remember? </a:t>
            </a:r>
            <a:endParaRPr/>
          </a:p>
        </p:txBody>
      </p:sp>
      <p:pic>
        <p:nvPicPr>
          <p:cNvPr id="258" name="Google Shape;258;p19"/>
          <p:cNvPicPr preferRelativeResize="0"/>
          <p:nvPr/>
        </p:nvPicPr>
        <p:blipFill rotWithShape="1">
          <a:blip r:embed="rId3">
            <a:alphaModFix/>
          </a:blip>
          <a:srcRect/>
          <a:stretch/>
        </p:blipFill>
        <p:spPr>
          <a:xfrm rot="540002">
            <a:off x="5530231" y="1411784"/>
            <a:ext cx="3148079" cy="2444000"/>
          </a:xfrm>
          <a:prstGeom prst="rect">
            <a:avLst/>
          </a:prstGeom>
          <a:noFill/>
          <a:ln>
            <a:noFill/>
          </a:ln>
        </p:spPr>
      </p:pic>
      <p:sp>
        <p:nvSpPr>
          <p:cNvPr id="259" name="Google Shape;259;p19"/>
          <p:cNvSpPr txBox="1"/>
          <p:nvPr/>
        </p:nvSpPr>
        <p:spPr>
          <a:xfrm>
            <a:off x="312963" y="844557"/>
            <a:ext cx="8537122" cy="407453"/>
          </a:xfrm>
          <a:prstGeom prst="rect">
            <a:avLst/>
          </a:prstGeom>
          <a:noFill/>
          <a:ln>
            <a:noFill/>
          </a:ln>
        </p:spPr>
        <p:txBody>
          <a:bodyPr spcFirstLastPara="1" wrap="square" lIns="68550" tIns="34275" rIns="68550" bIns="34275" anchor="ctr" anchorCtr="0">
            <a:normAutofit/>
          </a:bodyPr>
          <a:lstStyle/>
          <a:p>
            <a:pPr marL="0" marR="0" lvl="0" indent="0" algn="l" rtl="0">
              <a:lnSpc>
                <a:spcPct val="90000"/>
              </a:lnSpc>
              <a:spcBef>
                <a:spcPts val="0"/>
              </a:spcBef>
              <a:spcAft>
                <a:spcPts val="0"/>
              </a:spcAft>
              <a:buNone/>
            </a:pPr>
            <a:r>
              <a:rPr lang="en-US" sz="2400" b="1">
                <a:solidFill>
                  <a:srgbClr val="1A6935"/>
                </a:solidFill>
                <a:latin typeface="Arial"/>
                <a:ea typeface="Arial"/>
                <a:cs typeface="Arial"/>
                <a:sym typeface="Arial"/>
              </a:rPr>
              <a:t>LET’S REFLECT! </a:t>
            </a:r>
            <a:endParaRPr sz="2400" b="1">
              <a:solidFill>
                <a:schemeClr val="accent1"/>
              </a:solidFill>
              <a:latin typeface="Arial"/>
              <a:ea typeface="Arial"/>
              <a:cs typeface="Arial"/>
              <a:sym typeface="Arial"/>
            </a:endParaRPr>
          </a:p>
        </p:txBody>
      </p:sp>
      <p:sp>
        <p:nvSpPr>
          <p:cNvPr id="2" name="Google Shape;221;g3216d1d7456_0_514">
            <a:extLst>
              <a:ext uri="{FF2B5EF4-FFF2-40B4-BE49-F238E27FC236}">
                <a16:creationId xmlns:a16="http://schemas.microsoft.com/office/drawing/2014/main" id="{39E113A6-E3A6-EECC-DA40-0FFFCDF15352}"/>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22</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20"/>
          <p:cNvSpPr txBox="1"/>
          <p:nvPr/>
        </p:nvSpPr>
        <p:spPr>
          <a:xfrm>
            <a:off x="0" y="0"/>
            <a:ext cx="2250000" cy="300060"/>
          </a:xfrm>
          <a:prstGeom prst="rect">
            <a:avLst/>
          </a:prstGeom>
          <a:noFill/>
          <a:ln>
            <a:noFill/>
          </a:ln>
        </p:spPr>
        <p:txBody>
          <a:bodyPr spcFirstLastPara="1" wrap="square" lIns="68550" tIns="68550" rIns="68550" bIns="68550" anchor="t" anchorCtr="0">
            <a:spAutoFit/>
          </a:bodyPr>
          <a:lstStyle/>
          <a:p>
            <a:pPr marL="0" marR="0" lvl="0" indent="0" algn="l" rtl="0">
              <a:spcBef>
                <a:spcPts val="0"/>
              </a:spcBef>
              <a:spcAft>
                <a:spcPts val="0"/>
              </a:spcAft>
              <a:buNone/>
            </a:pPr>
            <a:r>
              <a:rPr lang="en-US" sz="1050">
                <a:solidFill>
                  <a:srgbClr val="000000"/>
                </a:solidFill>
                <a:latin typeface="Arial"/>
                <a:ea typeface="Arial"/>
                <a:cs typeface="Arial"/>
                <a:sym typeface="Arial"/>
              </a:rPr>
              <a:t> </a:t>
            </a:r>
            <a:endParaRPr sz="1050">
              <a:solidFill>
                <a:srgbClr val="000000"/>
              </a:solidFill>
              <a:latin typeface="Arial"/>
              <a:ea typeface="Arial"/>
              <a:cs typeface="Arial"/>
              <a:sym typeface="Arial"/>
            </a:endParaRPr>
          </a:p>
        </p:txBody>
      </p:sp>
      <p:pic>
        <p:nvPicPr>
          <p:cNvPr id="269" name="Google Shape;269;p20"/>
          <p:cNvPicPr preferRelativeResize="0"/>
          <p:nvPr/>
        </p:nvPicPr>
        <p:blipFill rotWithShape="1">
          <a:blip r:embed="rId3">
            <a:alphaModFix/>
          </a:blip>
          <a:srcRect/>
          <a:stretch/>
        </p:blipFill>
        <p:spPr>
          <a:xfrm>
            <a:off x="3310084" y="1261044"/>
            <a:ext cx="5486400" cy="2962275"/>
          </a:xfrm>
          <a:prstGeom prst="roundRect">
            <a:avLst>
              <a:gd name="adj" fmla="val 4580"/>
            </a:avLst>
          </a:prstGeom>
          <a:noFill/>
          <a:ln>
            <a:noFill/>
          </a:ln>
        </p:spPr>
      </p:pic>
      <p:sp>
        <p:nvSpPr>
          <p:cNvPr id="270" name="Google Shape;270;p20"/>
          <p:cNvSpPr txBox="1"/>
          <p:nvPr/>
        </p:nvSpPr>
        <p:spPr>
          <a:xfrm>
            <a:off x="303439" y="697282"/>
            <a:ext cx="8537122" cy="407453"/>
          </a:xfrm>
          <a:prstGeom prst="rect">
            <a:avLst/>
          </a:prstGeom>
          <a:noFill/>
          <a:ln>
            <a:noFill/>
          </a:ln>
        </p:spPr>
        <p:txBody>
          <a:bodyPr spcFirstLastPara="1" wrap="square" lIns="68550" tIns="34275" rIns="68550" bIns="34275" anchor="ctr" anchorCtr="0">
            <a:normAutofit/>
          </a:bodyPr>
          <a:lstStyle/>
          <a:p>
            <a:pPr marL="0" marR="0" lvl="0" indent="0" algn="l" rtl="0">
              <a:lnSpc>
                <a:spcPct val="90000"/>
              </a:lnSpc>
              <a:spcBef>
                <a:spcPts val="0"/>
              </a:spcBef>
              <a:spcAft>
                <a:spcPts val="0"/>
              </a:spcAft>
              <a:buNone/>
            </a:pPr>
            <a:r>
              <a:rPr lang="en-US" sz="2400" b="1">
                <a:solidFill>
                  <a:srgbClr val="1A6935"/>
                </a:solidFill>
                <a:latin typeface="Arial"/>
                <a:ea typeface="Arial"/>
                <a:cs typeface="Arial"/>
                <a:sym typeface="Arial"/>
              </a:rPr>
              <a:t>Let’s Check In </a:t>
            </a:r>
            <a:endParaRPr sz="2400" b="1">
              <a:solidFill>
                <a:schemeClr val="accent1"/>
              </a:solidFill>
              <a:latin typeface="Arial"/>
              <a:ea typeface="Arial"/>
              <a:cs typeface="Arial"/>
              <a:sym typeface="Arial"/>
            </a:endParaRPr>
          </a:p>
        </p:txBody>
      </p:sp>
      <p:sp>
        <p:nvSpPr>
          <p:cNvPr id="271" name="Google Shape;271;p20"/>
          <p:cNvSpPr txBox="1">
            <a:spLocks noGrp="1"/>
          </p:cNvSpPr>
          <p:nvPr>
            <p:ph type="body" idx="1"/>
          </p:nvPr>
        </p:nvSpPr>
        <p:spPr>
          <a:xfrm>
            <a:off x="303439" y="1212574"/>
            <a:ext cx="3006645" cy="3041373"/>
          </a:xfrm>
          <a:prstGeom prst="rect">
            <a:avLst/>
          </a:prstGeom>
          <a:noFill/>
          <a:ln>
            <a:noFill/>
          </a:ln>
        </p:spPr>
        <p:txBody>
          <a:bodyPr spcFirstLastPara="1" wrap="square" lIns="68550" tIns="34275" rIns="68550" bIns="34275" anchor="t" anchorCtr="0">
            <a:normAutofit lnSpcReduction="10000"/>
          </a:bodyPr>
          <a:lstStyle/>
          <a:p>
            <a:pPr marL="0" lvl="0" indent="0" algn="l" rtl="0">
              <a:lnSpc>
                <a:spcPct val="90000"/>
              </a:lnSpc>
              <a:spcBef>
                <a:spcPts val="0"/>
              </a:spcBef>
              <a:spcAft>
                <a:spcPts val="0"/>
              </a:spcAft>
              <a:buSzPts val="3459"/>
              <a:buNone/>
            </a:pPr>
            <a:r>
              <a:rPr lang="en-US" sz="2400" dirty="0">
                <a:solidFill>
                  <a:schemeClr val="dk2"/>
                </a:solidFill>
              </a:rPr>
              <a:t>Emergencies are scary.</a:t>
            </a:r>
            <a:endParaRPr dirty="0"/>
          </a:p>
          <a:p>
            <a:pPr marL="0" lvl="0" indent="0" algn="l" rtl="0">
              <a:lnSpc>
                <a:spcPct val="90000"/>
              </a:lnSpc>
              <a:spcBef>
                <a:spcPts val="0"/>
              </a:spcBef>
              <a:spcAft>
                <a:spcPts val="0"/>
              </a:spcAft>
              <a:buSzPts val="3459"/>
              <a:buNone/>
            </a:pPr>
            <a:endParaRPr sz="2400" dirty="0">
              <a:solidFill>
                <a:schemeClr val="dk2"/>
              </a:solidFill>
            </a:endParaRPr>
          </a:p>
          <a:p>
            <a:pPr marL="0" lvl="0" indent="0" algn="l" rtl="0">
              <a:lnSpc>
                <a:spcPct val="90000"/>
              </a:lnSpc>
              <a:spcBef>
                <a:spcPts val="0"/>
              </a:spcBef>
              <a:spcAft>
                <a:spcPts val="0"/>
              </a:spcAft>
              <a:buSzPts val="3459"/>
              <a:buNone/>
            </a:pPr>
            <a:r>
              <a:rPr lang="en-US" sz="2400" dirty="0">
                <a:solidFill>
                  <a:schemeClr val="dk2"/>
                </a:solidFill>
              </a:rPr>
              <a:t>People react differently, which is normal! </a:t>
            </a:r>
            <a:endParaRPr dirty="0"/>
          </a:p>
          <a:p>
            <a:pPr marL="0" lvl="0" indent="0" algn="l" rtl="0">
              <a:lnSpc>
                <a:spcPct val="90000"/>
              </a:lnSpc>
              <a:spcBef>
                <a:spcPts val="0"/>
              </a:spcBef>
              <a:spcAft>
                <a:spcPts val="0"/>
              </a:spcAft>
              <a:buSzPts val="3459"/>
              <a:buNone/>
            </a:pPr>
            <a:endParaRPr sz="2400" dirty="0">
              <a:solidFill>
                <a:schemeClr val="dk2"/>
              </a:solidFill>
            </a:endParaRPr>
          </a:p>
          <a:p>
            <a:pPr marL="0" lvl="0" indent="0" algn="l" rtl="0">
              <a:lnSpc>
                <a:spcPct val="90000"/>
              </a:lnSpc>
              <a:spcBef>
                <a:spcPts val="0"/>
              </a:spcBef>
              <a:spcAft>
                <a:spcPts val="0"/>
              </a:spcAft>
              <a:buSzPts val="3459"/>
              <a:buNone/>
            </a:pPr>
            <a:r>
              <a:rPr lang="en-US" sz="2400" dirty="0">
                <a:solidFill>
                  <a:schemeClr val="dk2"/>
                </a:solidFill>
              </a:rPr>
              <a:t>Why do we practice even though it can be uncomfortable? </a:t>
            </a:r>
            <a:endParaRPr dirty="0"/>
          </a:p>
        </p:txBody>
      </p:sp>
      <p:sp>
        <p:nvSpPr>
          <p:cNvPr id="2" name="Google Shape;221;g3216d1d7456_0_514">
            <a:extLst>
              <a:ext uri="{FF2B5EF4-FFF2-40B4-BE49-F238E27FC236}">
                <a16:creationId xmlns:a16="http://schemas.microsoft.com/office/drawing/2014/main" id="{13B9B8C0-B771-022D-1CA9-54A2E50FAA54}"/>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23</a:t>
            </a:fld>
            <a:endParaRPr sz="9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21"/>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SzPts val="3200"/>
              <a:buFont typeface="Arial"/>
              <a:buNone/>
            </a:pPr>
            <a:r>
              <a:rPr lang="en-US" sz="2400"/>
              <a:t>Help the people in your home prepare! </a:t>
            </a:r>
            <a:endParaRPr/>
          </a:p>
        </p:txBody>
      </p:sp>
      <p:sp>
        <p:nvSpPr>
          <p:cNvPr id="278" name="Google Shape;278;p21"/>
          <p:cNvSpPr txBox="1">
            <a:spLocks noGrp="1"/>
          </p:cNvSpPr>
          <p:nvPr>
            <p:ph type="body" idx="1"/>
          </p:nvPr>
        </p:nvSpPr>
        <p:spPr>
          <a:xfrm>
            <a:off x="312957" y="1275750"/>
            <a:ext cx="7883550" cy="1223100"/>
          </a:xfrm>
          <a:prstGeom prst="rect">
            <a:avLst/>
          </a:prstGeom>
          <a:noFill/>
          <a:ln>
            <a:noFill/>
          </a:ln>
        </p:spPr>
        <p:txBody>
          <a:bodyPr spcFirstLastPara="1" wrap="square" lIns="68550" tIns="34275" rIns="68550" bIns="34275" anchor="t" anchorCtr="0">
            <a:noAutofit/>
          </a:bodyPr>
          <a:lstStyle/>
          <a:p>
            <a:pPr marL="0" lvl="0" indent="0" algn="l" rtl="0">
              <a:lnSpc>
                <a:spcPct val="100000"/>
              </a:lnSpc>
              <a:spcBef>
                <a:spcPts val="0"/>
              </a:spcBef>
              <a:spcAft>
                <a:spcPts val="0"/>
              </a:spcAft>
              <a:buSzPts val="3200"/>
              <a:buNone/>
            </a:pPr>
            <a:r>
              <a:rPr lang="en-US" sz="2400" dirty="0">
                <a:solidFill>
                  <a:schemeClr val="dk2"/>
                </a:solidFill>
              </a:rPr>
              <a:t>Tell the people in your home what you learned about how </a:t>
            </a:r>
            <a:r>
              <a:rPr lang="en-US" sz="2400">
                <a:solidFill>
                  <a:schemeClr val="dk2"/>
                </a:solidFill>
              </a:rPr>
              <a:t>to protect </a:t>
            </a:r>
            <a:r>
              <a:rPr lang="en-US" sz="2400" dirty="0">
                <a:solidFill>
                  <a:schemeClr val="dk2"/>
                </a:solidFill>
              </a:rPr>
              <a:t>yourself in an earthquake.  </a:t>
            </a:r>
            <a:endParaRPr dirty="0"/>
          </a:p>
          <a:p>
            <a:pPr marL="0" lvl="0" indent="0" algn="l" rtl="0">
              <a:lnSpc>
                <a:spcPct val="100000"/>
              </a:lnSpc>
              <a:spcBef>
                <a:spcPts val="750"/>
              </a:spcBef>
              <a:spcAft>
                <a:spcPts val="0"/>
              </a:spcAft>
              <a:buSzPts val="3200"/>
              <a:buNone/>
            </a:pPr>
            <a:endParaRPr sz="2400" dirty="0">
              <a:solidFill>
                <a:schemeClr val="dk2"/>
              </a:solidFill>
            </a:endParaRPr>
          </a:p>
        </p:txBody>
      </p:sp>
      <p:pic>
        <p:nvPicPr>
          <p:cNvPr id="279" name="Google Shape;279;p21"/>
          <p:cNvPicPr preferRelativeResize="0"/>
          <p:nvPr/>
        </p:nvPicPr>
        <p:blipFill rotWithShape="1">
          <a:blip r:embed="rId3">
            <a:alphaModFix/>
          </a:blip>
          <a:srcRect/>
          <a:stretch/>
        </p:blipFill>
        <p:spPr>
          <a:xfrm>
            <a:off x="420750" y="2262769"/>
            <a:ext cx="7694550" cy="2137725"/>
          </a:xfrm>
          <a:prstGeom prst="roundRect">
            <a:avLst>
              <a:gd name="adj" fmla="val 11181"/>
            </a:avLst>
          </a:prstGeom>
          <a:noFill/>
          <a:ln w="9525" cap="flat" cmpd="sng">
            <a:solidFill>
              <a:schemeClr val="dk2"/>
            </a:solidFill>
            <a:prstDash val="solid"/>
            <a:round/>
            <a:headEnd type="none" w="sm" len="sm"/>
            <a:tailEnd type="none" w="sm" len="sm"/>
          </a:ln>
        </p:spPr>
      </p:pic>
      <p:sp>
        <p:nvSpPr>
          <p:cNvPr id="280" name="Google Shape;280;p21"/>
          <p:cNvSpPr txBox="1"/>
          <p:nvPr/>
        </p:nvSpPr>
        <p:spPr>
          <a:xfrm>
            <a:off x="6273606" y="4457826"/>
            <a:ext cx="2389200" cy="255900"/>
          </a:xfrm>
          <a:prstGeom prst="rect">
            <a:avLst/>
          </a:prstGeom>
          <a:noFill/>
          <a:ln>
            <a:noFill/>
          </a:ln>
        </p:spPr>
        <p:txBody>
          <a:bodyPr spcFirstLastPara="1" wrap="square" lIns="68550" tIns="68550" rIns="68550" bIns="68550" anchor="t" anchorCtr="0">
            <a:noAutofit/>
          </a:bodyPr>
          <a:lstStyle/>
          <a:p>
            <a:pPr marL="0" marR="0" lvl="0" indent="0" algn="l" rtl="0">
              <a:spcBef>
                <a:spcPts val="0"/>
              </a:spcBef>
              <a:spcAft>
                <a:spcPts val="0"/>
              </a:spcAft>
              <a:buNone/>
            </a:pPr>
            <a:endParaRPr sz="750" i="1">
              <a:solidFill>
                <a:srgbClr val="000000"/>
              </a:solidFill>
              <a:latin typeface="Arial"/>
              <a:ea typeface="Arial"/>
              <a:cs typeface="Arial"/>
              <a:sym typeface="Arial"/>
            </a:endParaRPr>
          </a:p>
        </p:txBody>
      </p:sp>
      <p:sp>
        <p:nvSpPr>
          <p:cNvPr id="281" name="Google Shape;281;p21"/>
          <p:cNvSpPr txBox="1"/>
          <p:nvPr/>
        </p:nvSpPr>
        <p:spPr>
          <a:xfrm>
            <a:off x="7086600" y="4770988"/>
            <a:ext cx="2057400" cy="273844"/>
          </a:xfrm>
          <a:prstGeom prst="rect">
            <a:avLst/>
          </a:prstGeom>
          <a:noFill/>
          <a:ln>
            <a:noFill/>
          </a:ln>
        </p:spPr>
        <p:txBody>
          <a:bodyPr spcFirstLastPara="1" wrap="square" lIns="68550" tIns="34275" rIns="68550" bIns="34275" anchor="ctr" anchorCtr="0">
            <a:noAutofit/>
          </a:bodyPr>
          <a:lstStyle/>
          <a:p>
            <a:pPr marL="0" marR="0" lvl="0" indent="0" algn="r" rtl="0">
              <a:spcBef>
                <a:spcPts val="0"/>
              </a:spcBef>
              <a:spcAft>
                <a:spcPts val="0"/>
              </a:spcAft>
              <a:buNone/>
            </a:pPr>
            <a:fld id="{00000000-1234-1234-1234-123412341234}" type="slidenum">
              <a:rPr lang="en-US" sz="1000">
                <a:solidFill>
                  <a:schemeClr val="dk1"/>
                </a:solidFill>
                <a:latin typeface="Arial"/>
                <a:ea typeface="Arial"/>
                <a:cs typeface="Arial"/>
                <a:sym typeface="Arial"/>
              </a:rPr>
              <a:t>24</a:t>
            </a:fld>
            <a:endParaRPr sz="1000">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286"/>
        <p:cNvGrpSpPr/>
        <p:nvPr/>
      </p:nvGrpSpPr>
      <p:grpSpPr>
        <a:xfrm>
          <a:off x="0" y="0"/>
          <a:ext cx="0" cy="0"/>
          <a:chOff x="0" y="0"/>
          <a:chExt cx="0" cy="0"/>
        </a:xfrm>
      </p:grpSpPr>
      <p:sp>
        <p:nvSpPr>
          <p:cNvPr id="287" name="Google Shape;287;p22"/>
          <p:cNvSpPr txBox="1">
            <a:spLocks noGrp="1"/>
          </p:cNvSpPr>
          <p:nvPr>
            <p:ph type="title"/>
          </p:nvPr>
        </p:nvSpPr>
        <p:spPr>
          <a:xfrm>
            <a:off x="312963" y="637878"/>
            <a:ext cx="4043884" cy="784148"/>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dk1"/>
              </a:buClr>
              <a:buSzPts val="3200"/>
              <a:buFont typeface="Arial"/>
              <a:buNone/>
            </a:pPr>
            <a:r>
              <a:rPr lang="en-US" sz="2400">
                <a:solidFill>
                  <a:schemeClr val="dk1"/>
                </a:solidFill>
              </a:rPr>
              <a:t>Teachers, please give us your feedback! </a:t>
            </a:r>
            <a:endParaRPr sz="2400">
              <a:solidFill>
                <a:schemeClr val="dk1"/>
              </a:solidFill>
            </a:endParaRPr>
          </a:p>
        </p:txBody>
      </p:sp>
      <p:sp>
        <p:nvSpPr>
          <p:cNvPr id="288" name="Google Shape;288;p22"/>
          <p:cNvSpPr txBox="1"/>
          <p:nvPr/>
        </p:nvSpPr>
        <p:spPr>
          <a:xfrm>
            <a:off x="312963" y="1670823"/>
            <a:ext cx="4259037" cy="2213775"/>
          </a:xfrm>
          <a:prstGeom prst="rect">
            <a:avLst/>
          </a:prstGeom>
          <a:noFill/>
          <a:ln>
            <a:noFill/>
          </a:ln>
        </p:spPr>
        <p:txBody>
          <a:bodyPr spcFirstLastPara="1" wrap="square" lIns="68550" tIns="34275" rIns="68550" bIns="34275" anchor="t" anchorCtr="0">
            <a:noAutofit/>
          </a:bodyPr>
          <a:lstStyle/>
          <a:p>
            <a:pPr marL="0" marR="0" lvl="0" indent="0" algn="l" rtl="0">
              <a:lnSpc>
                <a:spcPct val="115000"/>
              </a:lnSpc>
              <a:spcBef>
                <a:spcPts val="563"/>
              </a:spcBef>
              <a:spcAft>
                <a:spcPts val="0"/>
              </a:spcAft>
              <a:buNone/>
            </a:pPr>
            <a:r>
              <a:rPr lang="en-US" sz="2400">
                <a:solidFill>
                  <a:schemeClr val="dk1"/>
                </a:solidFill>
              </a:rPr>
              <a:t>Please complete this brief, anonymous </a:t>
            </a:r>
            <a:r>
              <a:rPr lang="en-US" sz="2400" u="sng">
                <a:solidFill>
                  <a:srgbClr val="0070C0"/>
                </a:solidFill>
                <a:hlinkClick r:id="rId3">
                  <a:extLst>
                    <a:ext uri="{A12FA001-AC4F-418D-AE19-62706E023703}">
                      <ahyp:hlinkClr xmlns:ahyp="http://schemas.microsoft.com/office/drawing/2018/hyperlinkcolor" val="tx"/>
                    </a:ext>
                  </a:extLst>
                </a:hlinkClick>
              </a:rPr>
              <a:t>feedback form</a:t>
            </a:r>
            <a:r>
              <a:rPr lang="en-US" sz="2400">
                <a:solidFill>
                  <a:schemeClr val="dk1"/>
                </a:solidFill>
              </a:rPr>
              <a:t> to help us to improve our ShakeAlert Ready lessons.</a:t>
            </a:r>
            <a:r>
              <a:rPr lang="en-US" sz="2400">
                <a:solidFill>
                  <a:schemeClr val="dk1"/>
                </a:solidFill>
                <a:latin typeface="Arial"/>
                <a:ea typeface="Arial"/>
                <a:cs typeface="Arial"/>
                <a:sym typeface="Arial"/>
              </a:rPr>
              <a:t> </a:t>
            </a:r>
            <a:endParaRPr sz="1050">
              <a:solidFill>
                <a:srgbClr val="000000"/>
              </a:solidFill>
              <a:latin typeface="Arial"/>
              <a:ea typeface="Arial"/>
              <a:cs typeface="Arial"/>
              <a:sym typeface="Arial"/>
            </a:endParaRPr>
          </a:p>
        </p:txBody>
      </p:sp>
      <p:sp>
        <p:nvSpPr>
          <p:cNvPr id="289" name="Google Shape;289;p22"/>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2"/>
                </a:solidFill>
                <a:latin typeface="Arial"/>
                <a:ea typeface="Arial"/>
                <a:cs typeface="Arial"/>
                <a:sym typeface="Arial"/>
              </a:rPr>
              <a:t>25</a:t>
            </a:fld>
            <a:endParaRPr sz="1200" b="0" i="0" u="none" strike="noStrike" cap="none">
              <a:solidFill>
                <a:schemeClr val="dk2"/>
              </a:solidFill>
              <a:latin typeface="Arial"/>
              <a:ea typeface="Arial"/>
              <a:cs typeface="Arial"/>
              <a:sym typeface="Arial"/>
            </a:endParaRPr>
          </a:p>
        </p:txBody>
      </p:sp>
      <p:grpSp>
        <p:nvGrpSpPr>
          <p:cNvPr id="290" name="Google Shape;290;p22"/>
          <p:cNvGrpSpPr/>
          <p:nvPr/>
        </p:nvGrpSpPr>
        <p:grpSpPr>
          <a:xfrm>
            <a:off x="4686300" y="637870"/>
            <a:ext cx="4245188" cy="3664658"/>
            <a:chOff x="6390900" y="334969"/>
            <a:chExt cx="5660250" cy="4886210"/>
          </a:xfrm>
        </p:grpSpPr>
        <p:pic>
          <p:nvPicPr>
            <p:cNvPr id="291" name="Google Shape;291;p22"/>
            <p:cNvPicPr preferRelativeResize="0"/>
            <p:nvPr/>
          </p:nvPicPr>
          <p:blipFill rotWithShape="1">
            <a:blip r:embed="rId4">
              <a:alphaModFix/>
            </a:blip>
            <a:srcRect b="52299"/>
            <a:stretch/>
          </p:blipFill>
          <p:spPr>
            <a:xfrm>
              <a:off x="6390900" y="334969"/>
              <a:ext cx="5660250" cy="2951700"/>
            </a:xfrm>
            <a:prstGeom prst="rect">
              <a:avLst/>
            </a:prstGeom>
            <a:noFill/>
            <a:ln>
              <a:noFill/>
            </a:ln>
          </p:spPr>
        </p:pic>
        <p:pic>
          <p:nvPicPr>
            <p:cNvPr id="292" name="Google Shape;292;p22"/>
            <p:cNvPicPr preferRelativeResize="0"/>
            <p:nvPr/>
          </p:nvPicPr>
          <p:blipFill rotWithShape="1">
            <a:blip r:embed="rId4">
              <a:alphaModFix/>
            </a:blip>
            <a:srcRect t="65824" b="2909"/>
            <a:stretch/>
          </p:blipFill>
          <p:spPr>
            <a:xfrm>
              <a:off x="6390900" y="3286680"/>
              <a:ext cx="5660250" cy="1934499"/>
            </a:xfrm>
            <a:prstGeom prst="rect">
              <a:avLst/>
            </a:prstGeom>
            <a:noFill/>
            <a:ln>
              <a:noFill/>
            </a:ln>
          </p:spPr>
        </p:pic>
      </p:grpSp>
      <p:sp>
        <p:nvSpPr>
          <p:cNvPr id="2" name="Google Shape;221;g3216d1d7456_0_514">
            <a:extLst>
              <a:ext uri="{FF2B5EF4-FFF2-40B4-BE49-F238E27FC236}">
                <a16:creationId xmlns:a16="http://schemas.microsoft.com/office/drawing/2014/main" id="{45884F9F-AAA6-5796-F885-2441D8EE936B}"/>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25</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298"/>
        <p:cNvGrpSpPr/>
        <p:nvPr/>
      </p:nvGrpSpPr>
      <p:grpSpPr>
        <a:xfrm>
          <a:off x="0" y="0"/>
          <a:ext cx="0" cy="0"/>
          <a:chOff x="0" y="0"/>
          <a:chExt cx="0" cy="0"/>
        </a:xfrm>
      </p:grpSpPr>
      <p:sp>
        <p:nvSpPr>
          <p:cNvPr id="299" name="Google Shape;299;p23"/>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dk1"/>
              </a:buClr>
              <a:buSzPts val="2800"/>
              <a:buFont typeface="Arial"/>
              <a:buNone/>
            </a:pPr>
            <a:r>
              <a:rPr lang="en-US">
                <a:solidFill>
                  <a:schemeClr val="dk1"/>
                </a:solidFill>
              </a:rPr>
              <a:t>Background - Earthquake Hazard</a:t>
            </a:r>
            <a:endParaRPr>
              <a:solidFill>
                <a:schemeClr val="dk1"/>
              </a:solidFill>
            </a:endParaRPr>
          </a:p>
        </p:txBody>
      </p:sp>
      <p:sp>
        <p:nvSpPr>
          <p:cNvPr id="300" name="Google Shape;300;p23"/>
          <p:cNvSpPr txBox="1">
            <a:spLocks noGrp="1"/>
          </p:cNvSpPr>
          <p:nvPr>
            <p:ph type="body" idx="1"/>
          </p:nvPr>
        </p:nvSpPr>
        <p:spPr>
          <a:xfrm>
            <a:off x="312964" y="1045331"/>
            <a:ext cx="4531598" cy="3460292"/>
          </a:xfrm>
          <a:prstGeom prst="rect">
            <a:avLst/>
          </a:prstGeom>
          <a:noFill/>
          <a:ln>
            <a:noFill/>
          </a:ln>
        </p:spPr>
        <p:txBody>
          <a:bodyPr spcFirstLastPara="1" wrap="square" lIns="68550" tIns="34275" rIns="68550" bIns="34275" anchor="t" anchorCtr="0">
            <a:noAutofit/>
          </a:bodyPr>
          <a:lstStyle/>
          <a:p>
            <a:pPr marL="0" lvl="0" indent="0" algn="l" rtl="0">
              <a:lnSpc>
                <a:spcPct val="100000"/>
              </a:lnSpc>
              <a:spcBef>
                <a:spcPts val="0"/>
              </a:spcBef>
              <a:spcAft>
                <a:spcPts val="0"/>
              </a:spcAft>
              <a:buClr>
                <a:schemeClr val="dk1"/>
              </a:buClr>
              <a:buSzPts val="1100"/>
              <a:buNone/>
            </a:pPr>
            <a:r>
              <a:rPr lang="en-US" sz="1200"/>
              <a:t>California, Oregon, and Washington all face hazards from earthquakes because of the underlying tectonic plates, which constantly grind against each other. </a:t>
            </a:r>
            <a:r>
              <a:rPr lang="en-US" sz="1200">
                <a:solidFill>
                  <a:schemeClr val="dk1"/>
                </a:solidFill>
              </a:rPr>
              <a:t>This friction creates "faults," lines of weakness in the Earth's tectonic plates (lithosphere) where earthquakes are most likely to occur. </a:t>
            </a:r>
            <a:endParaRPr sz="1200"/>
          </a:p>
          <a:p>
            <a:pPr marL="0" lvl="0" indent="0" algn="l" rtl="0">
              <a:lnSpc>
                <a:spcPct val="100000"/>
              </a:lnSpc>
              <a:spcBef>
                <a:spcPts val="0"/>
              </a:spcBef>
              <a:spcAft>
                <a:spcPts val="0"/>
              </a:spcAft>
              <a:buClr>
                <a:schemeClr val="dk1"/>
              </a:buClr>
              <a:buSzPts val="1100"/>
              <a:buNone/>
            </a:pPr>
            <a:endParaRPr sz="1200"/>
          </a:p>
          <a:p>
            <a:pPr marL="0" lvl="0" indent="0" algn="l" rtl="0">
              <a:lnSpc>
                <a:spcPct val="100000"/>
              </a:lnSpc>
              <a:spcBef>
                <a:spcPts val="0"/>
              </a:spcBef>
              <a:spcAft>
                <a:spcPts val="0"/>
              </a:spcAft>
              <a:buClr>
                <a:schemeClr val="dk1"/>
              </a:buClr>
              <a:buSzPts val="1100"/>
              <a:buNone/>
            </a:pPr>
            <a:r>
              <a:rPr lang="en-US" sz="1200">
                <a:solidFill>
                  <a:schemeClr val="dk1"/>
                </a:solidFill>
              </a:rPr>
              <a:t>California's San Andreas Fault is one example. Another example is the Cascadia Subduction Zone, which threatens all three states and British Columbia, Canada. This giant fault lies offshore, where the Juan de Fuca Plate dives beneath the North American Plate. This type of motion on other subduction zones can cause massive earthquakes, like the one that struck Japan in 2011.</a:t>
            </a:r>
            <a:endParaRPr sz="1200"/>
          </a:p>
          <a:p>
            <a:pPr marL="0" lvl="0" indent="0" algn="l" rtl="0">
              <a:lnSpc>
                <a:spcPct val="100000"/>
              </a:lnSpc>
              <a:spcBef>
                <a:spcPts val="0"/>
              </a:spcBef>
              <a:spcAft>
                <a:spcPts val="0"/>
              </a:spcAft>
              <a:buClr>
                <a:schemeClr val="dk1"/>
              </a:buClr>
              <a:buSzPts val="1100"/>
              <a:buNone/>
            </a:pPr>
            <a:endParaRPr sz="1200"/>
          </a:p>
          <a:p>
            <a:pPr marL="0" lvl="0" indent="0" algn="l" rtl="0">
              <a:lnSpc>
                <a:spcPct val="100000"/>
              </a:lnSpc>
              <a:spcBef>
                <a:spcPts val="0"/>
              </a:spcBef>
              <a:spcAft>
                <a:spcPts val="0"/>
              </a:spcAft>
              <a:buClr>
                <a:schemeClr val="dk1"/>
              </a:buClr>
              <a:buSzPts val="1100"/>
              <a:buNone/>
            </a:pPr>
            <a:r>
              <a:rPr lang="en-US" sz="1200"/>
              <a:t>While smaller</a:t>
            </a:r>
            <a:r>
              <a:rPr lang="en-US" sz="1200">
                <a:solidFill>
                  <a:schemeClr val="dk1"/>
                </a:solidFill>
              </a:rPr>
              <a:t> earthquakes happen often, scientists think a</a:t>
            </a:r>
            <a:r>
              <a:rPr lang="en-US" sz="1200"/>
              <a:t> major earthquake could happen any time, so it's important to be prepared.</a:t>
            </a:r>
            <a:endParaRPr/>
          </a:p>
          <a:p>
            <a:pPr marL="342900" lvl="0" indent="0" algn="l" rtl="0">
              <a:lnSpc>
                <a:spcPct val="100000"/>
              </a:lnSpc>
              <a:spcBef>
                <a:spcPts val="0"/>
              </a:spcBef>
              <a:spcAft>
                <a:spcPts val="0"/>
              </a:spcAft>
              <a:buSzPts val="1500"/>
              <a:buNone/>
            </a:pPr>
            <a:endParaRPr sz="1125"/>
          </a:p>
          <a:p>
            <a:pPr marL="0" lvl="0" indent="0" algn="l" rtl="0">
              <a:lnSpc>
                <a:spcPct val="100000"/>
              </a:lnSpc>
              <a:spcBef>
                <a:spcPts val="0"/>
              </a:spcBef>
              <a:spcAft>
                <a:spcPts val="0"/>
              </a:spcAft>
              <a:buSzPts val="1500"/>
              <a:buNone/>
            </a:pPr>
            <a:r>
              <a:rPr lang="en-US" sz="1125"/>
              <a:t>For more information: </a:t>
            </a:r>
            <a:r>
              <a:rPr lang="en-US" sz="1125">
                <a:solidFill>
                  <a:schemeClr val="hlink"/>
                </a:solidFill>
                <a:uFill>
                  <a:noFill/>
                </a:uFill>
                <a:hlinkClick r:id="rId3"/>
              </a:rPr>
              <a:t>Faults, Plate Tectonics &amp; Earthquake Hazards - Animations / Videos</a:t>
            </a:r>
            <a:endParaRPr sz="1125"/>
          </a:p>
          <a:p>
            <a:pPr marL="0" lvl="0" indent="0" algn="l" rtl="0">
              <a:lnSpc>
                <a:spcPct val="100000"/>
              </a:lnSpc>
              <a:spcBef>
                <a:spcPts val="750"/>
              </a:spcBef>
              <a:spcAft>
                <a:spcPts val="0"/>
              </a:spcAft>
              <a:buSzPts val="1500"/>
              <a:buNone/>
            </a:pPr>
            <a:endParaRPr sz="1125"/>
          </a:p>
        </p:txBody>
      </p:sp>
      <p:pic>
        <p:nvPicPr>
          <p:cNvPr id="301" name="Google Shape;301;p23"/>
          <p:cNvPicPr preferRelativeResize="0"/>
          <p:nvPr/>
        </p:nvPicPr>
        <p:blipFill rotWithShape="1">
          <a:blip r:embed="rId4">
            <a:alphaModFix/>
          </a:blip>
          <a:srcRect/>
          <a:stretch/>
        </p:blipFill>
        <p:spPr>
          <a:xfrm>
            <a:off x="4919031" y="684786"/>
            <a:ext cx="4003622" cy="3773929"/>
          </a:xfrm>
          <a:prstGeom prst="roundRect">
            <a:avLst>
              <a:gd name="adj" fmla="val 4580"/>
            </a:avLst>
          </a:prstGeom>
          <a:noFill/>
          <a:ln>
            <a:noFill/>
          </a:ln>
        </p:spPr>
      </p:pic>
      <p:sp>
        <p:nvSpPr>
          <p:cNvPr id="302" name="Google Shape;302;p23"/>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2"/>
                </a:solidFill>
                <a:latin typeface="Arial"/>
                <a:ea typeface="Arial"/>
                <a:cs typeface="Arial"/>
                <a:sym typeface="Arial"/>
              </a:rPr>
              <a:t>26</a:t>
            </a:fld>
            <a:endParaRPr sz="1200" b="0" i="0" u="none" strike="noStrike" cap="none">
              <a:solidFill>
                <a:schemeClr val="dk2"/>
              </a:solidFill>
              <a:latin typeface="Arial"/>
              <a:ea typeface="Arial"/>
              <a:cs typeface="Arial"/>
              <a:sym typeface="Arial"/>
            </a:endParaRPr>
          </a:p>
        </p:txBody>
      </p:sp>
      <p:sp>
        <p:nvSpPr>
          <p:cNvPr id="2" name="Google Shape;221;g3216d1d7456_0_514">
            <a:extLst>
              <a:ext uri="{FF2B5EF4-FFF2-40B4-BE49-F238E27FC236}">
                <a16:creationId xmlns:a16="http://schemas.microsoft.com/office/drawing/2014/main" id="{AB592FD0-70C4-7C6E-A09C-41D6FFF2EC18}"/>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26</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308"/>
        <p:cNvGrpSpPr/>
        <p:nvPr/>
      </p:nvGrpSpPr>
      <p:grpSpPr>
        <a:xfrm>
          <a:off x="0" y="0"/>
          <a:ext cx="0" cy="0"/>
          <a:chOff x="0" y="0"/>
          <a:chExt cx="0" cy="0"/>
        </a:xfrm>
      </p:grpSpPr>
      <p:sp>
        <p:nvSpPr>
          <p:cNvPr id="309" name="Google Shape;309;p24"/>
          <p:cNvSpPr txBox="1">
            <a:spLocks noGrp="1"/>
          </p:cNvSpPr>
          <p:nvPr>
            <p:ph type="title"/>
          </p:nvPr>
        </p:nvSpPr>
        <p:spPr>
          <a:xfrm>
            <a:off x="143878" y="553035"/>
            <a:ext cx="8677926" cy="40745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Arial"/>
              <a:buNone/>
            </a:pPr>
            <a:r>
              <a:rPr lang="en-US" dirty="0">
                <a:solidFill>
                  <a:schemeClr val="tx1"/>
                </a:solidFill>
              </a:rPr>
              <a:t>Background - How ShakeAlert</a:t>
            </a:r>
            <a:r>
              <a:rPr lang="en-US" baseline="30000" dirty="0">
                <a:solidFill>
                  <a:schemeClr val="tx1"/>
                </a:solidFill>
              </a:rPr>
              <a:t>Ⓡ</a:t>
            </a:r>
            <a:r>
              <a:rPr lang="en-US" dirty="0">
                <a:solidFill>
                  <a:schemeClr val="tx1"/>
                </a:solidFill>
              </a:rPr>
              <a:t> Earthquake Early Warning System Works</a:t>
            </a:r>
            <a:endParaRPr dirty="0">
              <a:solidFill>
                <a:schemeClr val="tx1"/>
              </a:solidFill>
            </a:endParaRPr>
          </a:p>
        </p:txBody>
      </p:sp>
      <p:sp>
        <p:nvSpPr>
          <p:cNvPr id="2" name="Google Shape;221;g3216d1d7456_0_514">
            <a:extLst>
              <a:ext uri="{FF2B5EF4-FFF2-40B4-BE49-F238E27FC236}">
                <a16:creationId xmlns:a16="http://schemas.microsoft.com/office/drawing/2014/main" id="{E662F56F-7E3D-F972-443E-06D1B8B3411D}"/>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27</a:t>
            </a:fld>
            <a:endParaRPr sz="900" b="0" i="0" u="none" strike="noStrike" cap="none">
              <a:solidFill>
                <a:schemeClr val="dk1"/>
              </a:solidFill>
              <a:latin typeface="Arial"/>
              <a:ea typeface="Arial"/>
              <a:cs typeface="Arial"/>
              <a:sym typeface="Arial"/>
            </a:endParaRPr>
          </a:p>
        </p:txBody>
      </p:sp>
      <p:pic>
        <p:nvPicPr>
          <p:cNvPr id="3" name="Picture 2" descr="A diagram of a earthquake">
            <a:extLst>
              <a:ext uri="{FF2B5EF4-FFF2-40B4-BE49-F238E27FC236}">
                <a16:creationId xmlns:a16="http://schemas.microsoft.com/office/drawing/2014/main" id="{3103983C-7592-F2BC-53DA-A380265BF22A}"/>
              </a:ext>
            </a:extLst>
          </p:cNvPr>
          <p:cNvPicPr>
            <a:picLocks noChangeAspect="1"/>
          </p:cNvPicPr>
          <p:nvPr/>
        </p:nvPicPr>
        <p:blipFill>
          <a:blip r:embed="rId3">
            <a:alphaModFix/>
          </a:blip>
          <a:srcRect t="12783"/>
          <a:stretch/>
        </p:blipFill>
        <p:spPr>
          <a:xfrm>
            <a:off x="444752" y="960488"/>
            <a:ext cx="8254495" cy="3489351"/>
          </a:xfrm>
          <a:prstGeom prst="roundRect">
            <a:avLst>
              <a:gd name="adj" fmla="val 2429"/>
            </a:avLst>
          </a:prstGeom>
          <a:noFill/>
          <a:ln w="9525" cap="flat" cmpd="sng">
            <a:solidFill>
              <a:schemeClr val="dk2"/>
            </a:solidFill>
            <a:prstDash val="solid"/>
            <a:round/>
            <a:headEnd type="none" w="sm" len="sm"/>
            <a:tailEnd type="none" w="sm" len="sm"/>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Shape 620"/>
        <p:cNvGrpSpPr/>
        <p:nvPr/>
      </p:nvGrpSpPr>
      <p:grpSpPr>
        <a:xfrm>
          <a:off x="0" y="0"/>
          <a:ext cx="0" cy="0"/>
          <a:chOff x="0" y="0"/>
          <a:chExt cx="0" cy="0"/>
        </a:xfrm>
      </p:grpSpPr>
      <p:sp>
        <p:nvSpPr>
          <p:cNvPr id="621" name="Google Shape;621;p48"/>
          <p:cNvSpPr txBox="1">
            <a:spLocks noGrp="1"/>
          </p:cNvSpPr>
          <p:nvPr>
            <p:ph type="title"/>
          </p:nvPr>
        </p:nvSpPr>
        <p:spPr>
          <a:xfrm>
            <a:off x="123009" y="481152"/>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
              <a:t>Background - Effective Protective Actions</a:t>
            </a:r>
            <a:endParaRPr>
              <a:solidFill>
                <a:schemeClr val="dk1"/>
              </a:solidFill>
            </a:endParaRPr>
          </a:p>
        </p:txBody>
      </p:sp>
      <p:sp>
        <p:nvSpPr>
          <p:cNvPr id="622" name="Google Shape;622;p48"/>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
              <a:t>28</a:t>
            </a:fld>
            <a:endParaRPr/>
          </a:p>
        </p:txBody>
      </p:sp>
      <p:sp>
        <p:nvSpPr>
          <p:cNvPr id="623" name="Google Shape;623;p48"/>
          <p:cNvSpPr txBox="1"/>
          <p:nvPr/>
        </p:nvSpPr>
        <p:spPr>
          <a:xfrm>
            <a:off x="199723" y="1475934"/>
            <a:ext cx="4269477" cy="2562300"/>
          </a:xfrm>
          <a:prstGeom prst="rect">
            <a:avLst/>
          </a:prstGeom>
          <a:noFill/>
          <a:ln>
            <a:noFill/>
          </a:ln>
        </p:spPr>
        <p:txBody>
          <a:bodyPr spcFirstLastPara="1" wrap="square" lIns="68550" tIns="68550" rIns="68550" bIns="68550" anchor="ctr" anchorCtr="0">
            <a:noAutofit/>
          </a:bodyPr>
          <a:lstStyle/>
          <a:p>
            <a:pPr marL="0" marR="0" lvl="0" indent="0" algn="l" rtl="0">
              <a:lnSpc>
                <a:spcPct val="90000"/>
              </a:lnSpc>
              <a:spcBef>
                <a:spcPts val="0"/>
              </a:spcBef>
              <a:spcAft>
                <a:spcPts val="0"/>
              </a:spcAft>
              <a:buClr>
                <a:schemeClr val="accent1"/>
              </a:buClr>
              <a:buSzPts val="1500"/>
              <a:buFont typeface="Arial"/>
              <a:buNone/>
            </a:pPr>
            <a:r>
              <a:rPr lang="en" sz="1500" dirty="0">
                <a:solidFill>
                  <a:schemeClr val="dk1"/>
                </a:solidFill>
                <a:latin typeface="Arial"/>
                <a:ea typeface="Arial"/>
                <a:cs typeface="Arial"/>
                <a:sym typeface="Arial"/>
              </a:rPr>
              <a:t>Most earthquake-related injuries and deaths are caused by collapsing walls and roofs, flying glass and falling objects. </a:t>
            </a:r>
            <a:endParaRPr dirty="0"/>
          </a:p>
          <a:p>
            <a:pPr marL="0" marR="0" lvl="0" indent="0" algn="l" rtl="0">
              <a:lnSpc>
                <a:spcPct val="90000"/>
              </a:lnSpc>
              <a:spcBef>
                <a:spcPts val="0"/>
              </a:spcBef>
              <a:spcAft>
                <a:spcPts val="0"/>
              </a:spcAft>
              <a:buClr>
                <a:schemeClr val="accent1"/>
              </a:buClr>
              <a:buSzPts val="1500"/>
              <a:buFont typeface="Arial"/>
              <a:buNone/>
            </a:pPr>
            <a:endParaRPr sz="1500" dirty="0">
              <a:solidFill>
                <a:schemeClr val="dk1"/>
              </a:solidFill>
              <a:latin typeface="Arial"/>
              <a:ea typeface="Arial"/>
              <a:cs typeface="Arial"/>
              <a:sym typeface="Arial"/>
            </a:endParaRPr>
          </a:p>
          <a:p>
            <a:pPr marL="342900" marR="0" lvl="0" indent="-238125" algn="l" rtl="0">
              <a:lnSpc>
                <a:spcPct val="90000"/>
              </a:lnSpc>
              <a:spcBef>
                <a:spcPts val="0"/>
              </a:spcBef>
              <a:spcAft>
                <a:spcPts val="0"/>
              </a:spcAft>
              <a:buClr>
                <a:schemeClr val="accent1"/>
              </a:buClr>
              <a:buSzPts val="1400"/>
              <a:buFont typeface="Arial"/>
              <a:buChar char="●"/>
            </a:pPr>
            <a:r>
              <a:rPr lang="en" sz="1500" dirty="0">
                <a:solidFill>
                  <a:schemeClr val="dk1"/>
                </a:solidFill>
                <a:latin typeface="Arial"/>
                <a:ea typeface="Arial"/>
                <a:cs typeface="Arial"/>
                <a:sym typeface="Arial"/>
              </a:rPr>
              <a:t>If you are inside a building, move no more than a few steps, then Drop, Cover, and Hold On.</a:t>
            </a:r>
            <a:endParaRPr dirty="0"/>
          </a:p>
          <a:p>
            <a:pPr marL="342900" marR="0" lvl="0" indent="0" algn="l" rtl="0">
              <a:lnSpc>
                <a:spcPct val="90000"/>
              </a:lnSpc>
              <a:spcBef>
                <a:spcPts val="0"/>
              </a:spcBef>
              <a:spcAft>
                <a:spcPts val="0"/>
              </a:spcAft>
              <a:buClr>
                <a:schemeClr val="accent1"/>
              </a:buClr>
              <a:buSzPts val="1500"/>
              <a:buFont typeface="Arial"/>
              <a:buNone/>
            </a:pPr>
            <a:endParaRPr sz="1500" dirty="0">
              <a:solidFill>
                <a:schemeClr val="dk1"/>
              </a:solidFill>
              <a:latin typeface="Arial"/>
              <a:ea typeface="Arial"/>
              <a:cs typeface="Arial"/>
              <a:sym typeface="Arial"/>
            </a:endParaRPr>
          </a:p>
          <a:p>
            <a:pPr marL="342900" marR="0" lvl="0" indent="-238125" algn="l" rtl="0">
              <a:lnSpc>
                <a:spcPct val="90000"/>
              </a:lnSpc>
              <a:spcBef>
                <a:spcPts val="0"/>
              </a:spcBef>
              <a:spcAft>
                <a:spcPts val="0"/>
              </a:spcAft>
              <a:buClr>
                <a:schemeClr val="accent1"/>
              </a:buClr>
              <a:buSzPts val="1400"/>
              <a:buFont typeface="Arial"/>
              <a:buChar char="●"/>
            </a:pPr>
            <a:r>
              <a:rPr lang="en" sz="1500" dirty="0">
                <a:solidFill>
                  <a:schemeClr val="dk1"/>
                </a:solidFill>
                <a:latin typeface="Arial"/>
                <a:ea typeface="Arial"/>
                <a:cs typeface="Arial"/>
                <a:sym typeface="Arial"/>
              </a:rPr>
              <a:t>If you are outdoors when the shaking starts, you should find a clear spot away from buildings, trees, streetlights, and power lines, then Drop, Cover, and Hold On. Stay there until the shaking stops.</a:t>
            </a:r>
            <a:endParaRPr dirty="0"/>
          </a:p>
          <a:p>
            <a:pPr marL="342900" marR="0" lvl="0" indent="0" algn="l" rtl="0">
              <a:lnSpc>
                <a:spcPct val="90000"/>
              </a:lnSpc>
              <a:spcBef>
                <a:spcPts val="0"/>
              </a:spcBef>
              <a:spcAft>
                <a:spcPts val="0"/>
              </a:spcAft>
              <a:buClr>
                <a:schemeClr val="accent1"/>
              </a:buClr>
              <a:buSzPts val="1500"/>
              <a:buFont typeface="Arial"/>
              <a:buNone/>
            </a:pPr>
            <a:endParaRPr sz="1500" dirty="0">
              <a:solidFill>
                <a:schemeClr val="dk1"/>
              </a:solidFill>
              <a:latin typeface="Arial"/>
              <a:ea typeface="Arial"/>
              <a:cs typeface="Arial"/>
              <a:sym typeface="Arial"/>
            </a:endParaRPr>
          </a:p>
          <a:p>
            <a:pPr marL="342900" marR="0" lvl="0" indent="0" algn="l" rtl="0">
              <a:lnSpc>
                <a:spcPct val="90000"/>
              </a:lnSpc>
              <a:spcBef>
                <a:spcPts val="0"/>
              </a:spcBef>
              <a:spcAft>
                <a:spcPts val="0"/>
              </a:spcAft>
              <a:buClr>
                <a:schemeClr val="accent1"/>
              </a:buClr>
              <a:buSzPts val="1500"/>
              <a:buFont typeface="Arial"/>
              <a:buNone/>
            </a:pPr>
            <a:endParaRPr sz="1500" dirty="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900"/>
              <a:buFont typeface="Arial"/>
              <a:buNone/>
            </a:pPr>
            <a:r>
              <a:rPr lang="en" sz="900" i="1" dirty="0">
                <a:solidFill>
                  <a:schemeClr val="dk1"/>
                </a:solidFill>
                <a:latin typeface="Arial"/>
                <a:ea typeface="Arial"/>
                <a:cs typeface="Arial"/>
                <a:sym typeface="Arial"/>
              </a:rPr>
              <a:t>For protective actions in various settings (descriptions and gifs), go to </a:t>
            </a:r>
            <a:r>
              <a:rPr lang="en" sz="900" i="1" u="sng" dirty="0">
                <a:solidFill>
                  <a:schemeClr val="hlink"/>
                </a:solidFill>
                <a:latin typeface="Arial"/>
                <a:ea typeface="Arial"/>
                <a:cs typeface="Arial"/>
                <a:sym typeface="Arial"/>
                <a:hlinkClick r:id="rId3"/>
              </a:rPr>
              <a:t>https://www.earthquakecountry.org/step5/</a:t>
            </a:r>
            <a:r>
              <a:rPr lang="en" sz="900" i="1" dirty="0">
                <a:solidFill>
                  <a:schemeClr val="dk1"/>
                </a:solidFill>
                <a:latin typeface="Arial"/>
                <a:ea typeface="Arial"/>
                <a:cs typeface="Arial"/>
                <a:sym typeface="Arial"/>
              </a:rPr>
              <a:t> </a:t>
            </a:r>
            <a:endParaRPr dirty="0"/>
          </a:p>
        </p:txBody>
      </p:sp>
      <p:pic>
        <p:nvPicPr>
          <p:cNvPr id="3" name="Picture 2" descr="A diagram of a warning&#10;&#10;AI-generated content may be incorrect.">
            <a:extLst>
              <a:ext uri="{FF2B5EF4-FFF2-40B4-BE49-F238E27FC236}">
                <a16:creationId xmlns:a16="http://schemas.microsoft.com/office/drawing/2014/main" id="{9555877C-197E-4744-0B79-C1E9A9D95EC9}"/>
              </a:ext>
            </a:extLst>
          </p:cNvPr>
          <p:cNvPicPr>
            <a:picLocks noChangeAspect="1"/>
          </p:cNvPicPr>
          <p:nvPr/>
        </p:nvPicPr>
        <p:blipFill>
          <a:blip r:embed="rId4">
            <a:alphaModFix/>
          </a:blip>
          <a:stretch>
            <a:fillRect/>
          </a:stretch>
        </p:blipFill>
        <p:spPr>
          <a:xfrm>
            <a:off x="4469200" y="888605"/>
            <a:ext cx="4475077" cy="3582186"/>
          </a:xfrm>
          <a:prstGeom prst="roundRect">
            <a:avLst>
              <a:gd name="adj" fmla="val 2429"/>
            </a:avLst>
          </a:prstGeom>
          <a:noFill/>
          <a:ln w="9525" cap="flat" cmpd="sng">
            <a:solidFill>
              <a:schemeClr val="dk2"/>
            </a:solidFill>
            <a:prstDash val="solid"/>
            <a:round/>
            <a:headEnd type="none" w="sm" len="sm"/>
            <a:tailEnd type="none" w="sm" len="sm"/>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326"/>
        <p:cNvGrpSpPr/>
        <p:nvPr/>
      </p:nvGrpSpPr>
      <p:grpSpPr>
        <a:xfrm>
          <a:off x="0" y="0"/>
          <a:ext cx="0" cy="0"/>
          <a:chOff x="0" y="0"/>
          <a:chExt cx="0" cy="0"/>
        </a:xfrm>
      </p:grpSpPr>
      <p:sp>
        <p:nvSpPr>
          <p:cNvPr id="327" name="Google Shape;327;p26"/>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dk1"/>
              </a:buClr>
              <a:buSzPts val="2800"/>
              <a:buFont typeface="Arial"/>
              <a:buNone/>
            </a:pPr>
            <a:r>
              <a:rPr lang="en-US">
                <a:solidFill>
                  <a:schemeClr val="dk1"/>
                </a:solidFill>
              </a:rPr>
              <a:t>Rationale</a:t>
            </a:r>
            <a:endParaRPr>
              <a:solidFill>
                <a:schemeClr val="dk1"/>
              </a:solidFill>
            </a:endParaRPr>
          </a:p>
        </p:txBody>
      </p:sp>
      <p:sp>
        <p:nvSpPr>
          <p:cNvPr id="328" name="Google Shape;328;p26"/>
          <p:cNvSpPr txBox="1"/>
          <p:nvPr/>
        </p:nvSpPr>
        <p:spPr>
          <a:xfrm>
            <a:off x="312964" y="1045331"/>
            <a:ext cx="8353055" cy="3599240"/>
          </a:xfrm>
          <a:prstGeom prst="rect">
            <a:avLst/>
          </a:prstGeom>
          <a:noFill/>
          <a:ln>
            <a:noFill/>
          </a:ln>
        </p:spPr>
        <p:txBody>
          <a:bodyPr spcFirstLastPara="1" wrap="square" lIns="68550" tIns="68550" rIns="68550" bIns="68550" anchor="t" anchorCtr="0">
            <a:noAutofit/>
          </a:bodyPr>
          <a:lstStyle/>
          <a:p>
            <a:pPr marL="0" marR="0" lvl="0" indent="0" algn="l" rtl="0">
              <a:spcBef>
                <a:spcPts val="0"/>
              </a:spcBef>
              <a:spcAft>
                <a:spcPts val="0"/>
              </a:spcAft>
              <a:buNone/>
            </a:pPr>
            <a:r>
              <a:rPr lang="en-US" sz="1050" b="1">
                <a:solidFill>
                  <a:schemeClr val="dk1"/>
                </a:solidFill>
                <a:latin typeface="Arial"/>
                <a:ea typeface="Arial"/>
                <a:cs typeface="Arial"/>
                <a:sym typeface="Arial"/>
              </a:rPr>
              <a:t>Why do we practice earthquake drills? </a:t>
            </a:r>
            <a:endParaRPr sz="1050">
              <a:solidFill>
                <a:srgbClr val="000000"/>
              </a:solidFill>
              <a:latin typeface="Arial"/>
              <a:ea typeface="Arial"/>
              <a:cs typeface="Arial"/>
              <a:sym typeface="Arial"/>
            </a:endParaRPr>
          </a:p>
          <a:p>
            <a:pPr marL="0" marR="0" lvl="0" indent="0" algn="l" rtl="0">
              <a:spcBef>
                <a:spcPts val="450"/>
              </a:spcBef>
              <a:spcAft>
                <a:spcPts val="0"/>
              </a:spcAft>
              <a:buNone/>
            </a:pPr>
            <a:r>
              <a:rPr lang="en-US" sz="1050">
                <a:solidFill>
                  <a:schemeClr val="dk1"/>
                </a:solidFill>
                <a:latin typeface="Arial"/>
                <a:ea typeface="Arial"/>
                <a:cs typeface="Arial"/>
                <a:sym typeface="Arial"/>
              </a:rPr>
              <a:t>To react quickly you must practice often. You may only have seconds to protect yourself in an earthquake, before strong shaking knocks you down--or drops something on you.</a:t>
            </a:r>
            <a:endParaRPr sz="1050">
              <a:solidFill>
                <a:srgbClr val="000000"/>
              </a:solidFill>
              <a:latin typeface="Arial"/>
              <a:ea typeface="Arial"/>
              <a:cs typeface="Arial"/>
              <a:sym typeface="Arial"/>
            </a:endParaRPr>
          </a:p>
          <a:p>
            <a:pPr marL="0" marR="0" lvl="0" indent="0" algn="l" rtl="0">
              <a:spcBef>
                <a:spcPts val="450"/>
              </a:spcBef>
              <a:spcAft>
                <a:spcPts val="0"/>
              </a:spcAft>
              <a:buNone/>
            </a:pPr>
            <a:r>
              <a:rPr lang="en-US" sz="1050">
                <a:solidFill>
                  <a:schemeClr val="dk1"/>
                </a:solidFill>
                <a:latin typeface="Arial"/>
                <a:ea typeface="Arial"/>
                <a:cs typeface="Arial"/>
                <a:sym typeface="Arial"/>
              </a:rPr>
              <a:t>Social science research has long shown that people who practice actions are more likely to take those actions when a safety- threatening event occurs, such as an earthquake or fire. Tests, drills, and exercises that repeat concepts build “muscle memory” of procedural knowledge and timely reaction. The more frequently a person practices a procedure or self-protective action, such as Drop, Cover, and Hold On, the more likely they will employ it— almost without thinking—when they receive an alert or feel shaking.</a:t>
            </a:r>
            <a:br>
              <a:rPr lang="en-US" sz="1050">
                <a:solidFill>
                  <a:schemeClr val="dk1"/>
                </a:solidFill>
                <a:latin typeface="Arial"/>
                <a:ea typeface="Arial"/>
                <a:cs typeface="Arial"/>
                <a:sym typeface="Arial"/>
              </a:rPr>
            </a:br>
            <a:endParaRPr sz="1050" u="sng">
              <a:solidFill>
                <a:schemeClr val="dk1"/>
              </a:solidFill>
              <a:latin typeface="Arial"/>
              <a:ea typeface="Arial"/>
              <a:cs typeface="Arial"/>
              <a:sym typeface="Arial"/>
            </a:endParaRPr>
          </a:p>
          <a:p>
            <a:pPr marL="0" marR="0" lvl="0" indent="0" algn="l" rtl="0">
              <a:spcBef>
                <a:spcPts val="450"/>
              </a:spcBef>
              <a:spcAft>
                <a:spcPts val="0"/>
              </a:spcAft>
              <a:buNone/>
            </a:pPr>
            <a:r>
              <a:rPr lang="en-US" sz="1050" b="1">
                <a:solidFill>
                  <a:schemeClr val="dk1"/>
                </a:solidFill>
                <a:latin typeface="Arial"/>
                <a:ea typeface="Arial"/>
                <a:cs typeface="Arial"/>
                <a:sym typeface="Arial"/>
              </a:rPr>
              <a:t>Why share the Family Engagement Letter?</a:t>
            </a:r>
            <a:endParaRPr sz="1050">
              <a:solidFill>
                <a:srgbClr val="000000"/>
              </a:solidFill>
              <a:latin typeface="Arial"/>
              <a:ea typeface="Arial"/>
              <a:cs typeface="Arial"/>
              <a:sym typeface="Arial"/>
            </a:endParaRPr>
          </a:p>
          <a:p>
            <a:pPr marL="216694" marR="0" lvl="0" indent="-123825" algn="l" rtl="0">
              <a:spcBef>
                <a:spcPts val="450"/>
              </a:spcBef>
              <a:spcAft>
                <a:spcPts val="0"/>
              </a:spcAft>
              <a:buClr>
                <a:schemeClr val="accent1"/>
              </a:buClr>
              <a:buSzPts val="1100"/>
              <a:buFont typeface="Arial"/>
              <a:buChar char="●"/>
            </a:pPr>
            <a:r>
              <a:rPr lang="en-US" sz="1050">
                <a:solidFill>
                  <a:schemeClr val="dk1"/>
                </a:solidFill>
                <a:latin typeface="Arial"/>
                <a:ea typeface="Arial"/>
                <a:cs typeface="Arial"/>
                <a:sym typeface="Arial"/>
              </a:rPr>
              <a:t>While schools practice earthquake drills regularly, most other locations don’t. Some students’ family members may not have practiced earthquake drills since they were in school.  </a:t>
            </a:r>
            <a:endParaRPr sz="1050">
              <a:solidFill>
                <a:srgbClr val="000000"/>
              </a:solidFill>
              <a:latin typeface="Arial"/>
              <a:ea typeface="Arial"/>
              <a:cs typeface="Arial"/>
              <a:sym typeface="Arial"/>
            </a:endParaRPr>
          </a:p>
          <a:p>
            <a:pPr marL="216694" marR="0" lvl="0" indent="-123825" algn="l" rtl="0">
              <a:spcBef>
                <a:spcPts val="300"/>
              </a:spcBef>
              <a:spcAft>
                <a:spcPts val="0"/>
              </a:spcAft>
              <a:buClr>
                <a:schemeClr val="accent1"/>
              </a:buClr>
              <a:buSzPts val="1100"/>
              <a:buFont typeface="Arial"/>
              <a:buChar char="●"/>
            </a:pPr>
            <a:r>
              <a:rPr lang="en-US" sz="1050">
                <a:solidFill>
                  <a:schemeClr val="dk1"/>
                </a:solidFill>
                <a:latin typeface="Arial"/>
                <a:ea typeface="Arial"/>
                <a:cs typeface="Arial"/>
                <a:sym typeface="Arial"/>
              </a:rPr>
              <a:t>Family members may have outdated information about how to stay safe in an earthquake, such as the incorrect belief that standing in doorways or “the triangle of life” will keep one safe in an earthquake. Students will be able to share correct protective actions (Drop, Cover, and Hold On) with their family and community members.  </a:t>
            </a:r>
            <a:endParaRPr sz="1050">
              <a:solidFill>
                <a:srgbClr val="000000"/>
              </a:solidFill>
              <a:latin typeface="Arial"/>
              <a:ea typeface="Arial"/>
              <a:cs typeface="Arial"/>
              <a:sym typeface="Arial"/>
            </a:endParaRPr>
          </a:p>
          <a:p>
            <a:pPr marL="216694" marR="0" lvl="0" indent="-123825" algn="l" rtl="0">
              <a:spcBef>
                <a:spcPts val="300"/>
              </a:spcBef>
              <a:spcAft>
                <a:spcPts val="0"/>
              </a:spcAft>
              <a:buClr>
                <a:schemeClr val="accent1"/>
              </a:buClr>
              <a:buSzPts val="1100"/>
              <a:buFont typeface="Arial"/>
              <a:buChar char="●"/>
            </a:pPr>
            <a:r>
              <a:rPr lang="en-US" sz="1050">
                <a:solidFill>
                  <a:schemeClr val="dk1"/>
                </a:solidFill>
                <a:latin typeface="Arial"/>
                <a:ea typeface="Arial"/>
                <a:cs typeface="Arial"/>
                <a:sym typeface="Arial"/>
              </a:rPr>
              <a:t>Students spend more time at home than at school. Therefore, educating families will help keep students and our community safe. Additionally, families are more likely to understand their family and community members’ needs. This communication can prompt families to ensure they’re prepared to protect all members of their families in case of an earthquake. </a:t>
            </a:r>
            <a:endParaRPr sz="1050">
              <a:solidFill>
                <a:srgbClr val="000000"/>
              </a:solidFill>
              <a:latin typeface="Arial"/>
              <a:ea typeface="Arial"/>
              <a:cs typeface="Arial"/>
              <a:sym typeface="Arial"/>
            </a:endParaRPr>
          </a:p>
          <a:p>
            <a:pPr marL="216694" marR="0" lvl="0" indent="-123825" algn="l" rtl="0">
              <a:spcBef>
                <a:spcPts val="300"/>
              </a:spcBef>
              <a:spcAft>
                <a:spcPts val="0"/>
              </a:spcAft>
              <a:buClr>
                <a:schemeClr val="accent1"/>
              </a:buClr>
              <a:buSzPts val="1100"/>
              <a:buFont typeface="Arial"/>
              <a:buChar char="●"/>
            </a:pPr>
            <a:r>
              <a:rPr lang="en-US" sz="1050">
                <a:solidFill>
                  <a:schemeClr val="dk1"/>
                </a:solidFill>
                <a:latin typeface="Arial"/>
                <a:ea typeface="Arial"/>
                <a:cs typeface="Arial"/>
                <a:sym typeface="Arial"/>
              </a:rPr>
              <a:t>In places like Oregon and Washington where earthquakes are less frequent, people might be unaware of the risk of an earthquake. . </a:t>
            </a:r>
            <a:endParaRPr sz="1050">
              <a:solidFill>
                <a:srgbClr val="000000"/>
              </a:solidFill>
              <a:latin typeface="Arial"/>
              <a:ea typeface="Arial"/>
              <a:cs typeface="Arial"/>
              <a:sym typeface="Arial"/>
            </a:endParaRPr>
          </a:p>
          <a:p>
            <a:pPr marL="216694" marR="0" lvl="0" indent="-123825" algn="l" rtl="0">
              <a:spcBef>
                <a:spcPts val="300"/>
              </a:spcBef>
              <a:spcAft>
                <a:spcPts val="300"/>
              </a:spcAft>
              <a:buClr>
                <a:schemeClr val="accent1"/>
              </a:buClr>
              <a:buSzPts val="1100"/>
              <a:buFont typeface="Arial"/>
              <a:buChar char="●"/>
            </a:pPr>
            <a:r>
              <a:rPr lang="en-US" sz="1050">
                <a:solidFill>
                  <a:schemeClr val="dk1"/>
                </a:solidFill>
                <a:latin typeface="Arial"/>
                <a:ea typeface="Arial"/>
                <a:cs typeface="Arial"/>
                <a:sym typeface="Arial"/>
              </a:rPr>
              <a:t>The Family Engagement Letter has links for family members to learn more about earthquakes and protective actions. </a:t>
            </a:r>
            <a:endParaRPr sz="1050">
              <a:solidFill>
                <a:srgbClr val="000000"/>
              </a:solidFill>
              <a:latin typeface="Arial"/>
              <a:ea typeface="Arial"/>
              <a:cs typeface="Arial"/>
              <a:sym typeface="Arial"/>
            </a:endParaRPr>
          </a:p>
        </p:txBody>
      </p:sp>
      <p:sp>
        <p:nvSpPr>
          <p:cNvPr id="329" name="Google Shape;329;p26"/>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2"/>
                </a:solidFill>
                <a:latin typeface="Arial"/>
                <a:ea typeface="Arial"/>
                <a:cs typeface="Arial"/>
                <a:sym typeface="Arial"/>
              </a:rPr>
              <a:t>29</a:t>
            </a:fld>
            <a:endParaRPr sz="1200" b="0" i="0" u="none" strike="noStrike" cap="none">
              <a:solidFill>
                <a:schemeClr val="dk2"/>
              </a:solidFill>
              <a:latin typeface="Arial"/>
              <a:ea typeface="Arial"/>
              <a:cs typeface="Arial"/>
              <a:sym typeface="Arial"/>
            </a:endParaRPr>
          </a:p>
        </p:txBody>
      </p:sp>
      <p:sp>
        <p:nvSpPr>
          <p:cNvPr id="2" name="Google Shape;221;g3216d1d7456_0_514">
            <a:extLst>
              <a:ext uri="{FF2B5EF4-FFF2-40B4-BE49-F238E27FC236}">
                <a16:creationId xmlns:a16="http://schemas.microsoft.com/office/drawing/2014/main" id="{FCB12EA6-2D8E-9FB7-12BE-2E08EE5368EC}"/>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29</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05"/>
        <p:cNvGrpSpPr/>
        <p:nvPr/>
      </p:nvGrpSpPr>
      <p:grpSpPr>
        <a:xfrm>
          <a:off x="0" y="0"/>
          <a:ext cx="0" cy="0"/>
          <a:chOff x="0" y="0"/>
          <a:chExt cx="0" cy="0"/>
        </a:xfrm>
      </p:grpSpPr>
      <p:sp>
        <p:nvSpPr>
          <p:cNvPr id="106" name="Google Shape;106;p3"/>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dk1"/>
              </a:buClr>
              <a:buSzPts val="2800"/>
              <a:buFont typeface="Arial"/>
              <a:buNone/>
            </a:pPr>
            <a:r>
              <a:rPr lang="en-US">
                <a:solidFill>
                  <a:schemeClr val="dk1"/>
                </a:solidFill>
              </a:rPr>
              <a:t>Sensitive Content Warning </a:t>
            </a:r>
            <a:endParaRPr>
              <a:solidFill>
                <a:schemeClr val="dk1"/>
              </a:solidFill>
            </a:endParaRPr>
          </a:p>
        </p:txBody>
      </p:sp>
      <p:sp>
        <p:nvSpPr>
          <p:cNvPr id="107" name="Google Shape;107;p3"/>
          <p:cNvSpPr txBox="1">
            <a:spLocks noGrp="1"/>
          </p:cNvSpPr>
          <p:nvPr>
            <p:ph type="body" idx="1"/>
          </p:nvPr>
        </p:nvSpPr>
        <p:spPr>
          <a:xfrm>
            <a:off x="312963" y="1275757"/>
            <a:ext cx="8537121" cy="3229865"/>
          </a:xfrm>
          <a:prstGeom prst="rect">
            <a:avLst/>
          </a:prstGeom>
          <a:noFill/>
          <a:ln>
            <a:noFill/>
          </a:ln>
        </p:spPr>
        <p:txBody>
          <a:bodyPr spcFirstLastPara="1" wrap="square" lIns="68550" tIns="34275" rIns="68550" bIns="34275" anchor="t" anchorCtr="0">
            <a:normAutofit/>
          </a:bodyPr>
          <a:lstStyle/>
          <a:p>
            <a:pPr marL="0" lvl="0" indent="0" algn="l" rtl="0">
              <a:lnSpc>
                <a:spcPct val="100000"/>
              </a:lnSpc>
              <a:spcBef>
                <a:spcPts val="0"/>
              </a:spcBef>
              <a:spcAft>
                <a:spcPts val="0"/>
              </a:spcAft>
              <a:buSzPts val="1800"/>
              <a:buNone/>
            </a:pPr>
            <a:r>
              <a:rPr lang="en-US" sz="1350"/>
              <a:t>Some students or their family members may have experienced earthquakes, resulting in loss, injuries, and possible trauma. It is therefore important to approach these lessons with sensitivity and awareness.  When students share information about their experiences with earthquakes in the first part of the lesson, make sure to scan the class and be aware of any heightened responses. Affirm students’ normal emotional responses. If students are too emotionally heightened, it may be prudent to allow them to forego the drill.   </a:t>
            </a:r>
            <a:endParaRPr/>
          </a:p>
          <a:p>
            <a:pPr marL="0" lvl="0" indent="0" algn="l" rtl="0">
              <a:lnSpc>
                <a:spcPct val="100000"/>
              </a:lnSpc>
              <a:spcBef>
                <a:spcPts val="0"/>
              </a:spcBef>
              <a:spcAft>
                <a:spcPts val="0"/>
              </a:spcAft>
              <a:buSzPts val="1800"/>
              <a:buNone/>
            </a:pPr>
            <a:endParaRPr sz="1350"/>
          </a:p>
          <a:p>
            <a:pPr marL="0" lvl="0" indent="0" algn="l" rtl="0">
              <a:lnSpc>
                <a:spcPct val="100000"/>
              </a:lnSpc>
              <a:spcBef>
                <a:spcPts val="0"/>
              </a:spcBef>
              <a:spcAft>
                <a:spcPts val="0"/>
              </a:spcAft>
              <a:buSzPts val="1800"/>
              <a:buNone/>
            </a:pPr>
            <a:r>
              <a:rPr lang="en-US" sz="1350"/>
              <a:t>Even students who have never experienced an earthquake may have a strong emotional response to talking about earthquakes. Explain to students that practicing earthquake drills helps our community to stay safe in an earthquake, but that it’s normal to feel strong feelings, such as fear, about earthquakes.  </a:t>
            </a:r>
            <a:endParaRPr/>
          </a:p>
          <a:p>
            <a:pPr marL="0" lvl="0" indent="0" algn="l" rtl="0">
              <a:lnSpc>
                <a:spcPct val="100000"/>
              </a:lnSpc>
              <a:spcBef>
                <a:spcPts val="0"/>
              </a:spcBef>
              <a:spcAft>
                <a:spcPts val="0"/>
              </a:spcAft>
              <a:buSzPts val="1800"/>
              <a:buNone/>
            </a:pPr>
            <a:endParaRPr sz="1350"/>
          </a:p>
          <a:p>
            <a:pPr marL="0" lvl="0" indent="0" algn="l" rtl="0">
              <a:lnSpc>
                <a:spcPct val="100000"/>
              </a:lnSpc>
              <a:spcBef>
                <a:spcPts val="0"/>
              </a:spcBef>
              <a:spcAft>
                <a:spcPts val="0"/>
              </a:spcAft>
              <a:buSzPts val="1800"/>
              <a:buNone/>
            </a:pPr>
            <a:r>
              <a:rPr lang="en-US" sz="1350"/>
              <a:t>Drills build muscle memory that ensures students take the appropriate protective actions during an earthquake. Practice makes perfect, so please insist that students take the exercise seriously, remain quiet, and follow instructions.  </a:t>
            </a:r>
            <a:endParaRPr/>
          </a:p>
        </p:txBody>
      </p:sp>
      <p:sp>
        <p:nvSpPr>
          <p:cNvPr id="108" name="Google Shape;108;p3"/>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2"/>
                </a:solidFill>
                <a:latin typeface="Arial"/>
                <a:ea typeface="Arial"/>
                <a:cs typeface="Arial"/>
                <a:sym typeface="Arial"/>
              </a:rPr>
              <a:t>3</a:t>
            </a:fld>
            <a:endParaRPr sz="1200" b="0" i="0" u="none" strike="noStrike" cap="none">
              <a:solidFill>
                <a:schemeClr val="dk2"/>
              </a:solidFill>
              <a:latin typeface="Arial"/>
              <a:ea typeface="Arial"/>
              <a:cs typeface="Arial"/>
              <a:sym typeface="Arial"/>
            </a:endParaRPr>
          </a:p>
        </p:txBody>
      </p:sp>
      <p:sp>
        <p:nvSpPr>
          <p:cNvPr id="2" name="Google Shape;221;g3216d1d7456_0_514">
            <a:extLst>
              <a:ext uri="{FF2B5EF4-FFF2-40B4-BE49-F238E27FC236}">
                <a16:creationId xmlns:a16="http://schemas.microsoft.com/office/drawing/2014/main" id="{4A5A6857-2FAA-7EF8-BB94-85B9FE2E2B98}"/>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3</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431"/>
        <p:cNvGrpSpPr/>
        <p:nvPr/>
      </p:nvGrpSpPr>
      <p:grpSpPr>
        <a:xfrm>
          <a:off x="0" y="0"/>
          <a:ext cx="0" cy="0"/>
          <a:chOff x="0" y="0"/>
          <a:chExt cx="0" cy="0"/>
        </a:xfrm>
      </p:grpSpPr>
      <p:sp>
        <p:nvSpPr>
          <p:cNvPr id="432" name="Google Shape;432;p39"/>
          <p:cNvSpPr txBox="1">
            <a:spLocks noGrp="1"/>
          </p:cNvSpPr>
          <p:nvPr>
            <p:ph type="title"/>
          </p:nvPr>
        </p:nvSpPr>
        <p:spPr>
          <a:xfrm>
            <a:off x="311700" y="553100"/>
            <a:ext cx="4014640" cy="572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b="1"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Additional</a:t>
            </a:r>
            <a:r>
              <a:rPr lang="en" b="1" dirty="0">
                <a:solidFill>
                  <a:schemeClr val="dk1"/>
                </a:solidFill>
              </a:rPr>
              <a:t> Resources</a:t>
            </a:r>
            <a:endParaRPr b="1" dirty="0">
              <a:solidFill>
                <a:schemeClr val="dk1"/>
              </a:solidFill>
            </a:endParaRPr>
          </a:p>
        </p:txBody>
      </p:sp>
      <p:sp>
        <p:nvSpPr>
          <p:cNvPr id="433" name="Google Shape;433;p39"/>
          <p:cNvSpPr txBox="1">
            <a:spLocks noGrp="1"/>
          </p:cNvSpPr>
          <p:nvPr>
            <p:ph type="body" idx="1"/>
          </p:nvPr>
        </p:nvSpPr>
        <p:spPr>
          <a:xfrm>
            <a:off x="311698" y="1190803"/>
            <a:ext cx="4260301" cy="3295808"/>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US" u="sng" dirty="0">
                <a:solidFill>
                  <a:schemeClr val="hlink"/>
                </a:solidFill>
                <a:hlinkClick r:id="rId4"/>
              </a:rPr>
              <a:t>ShakeAlert Website </a:t>
            </a:r>
            <a:endParaRPr lang="en" u="sng" dirty="0">
              <a:solidFill>
                <a:schemeClr val="hlink"/>
              </a:solidFill>
            </a:endParaRPr>
          </a:p>
          <a:p>
            <a:pPr marL="0" lvl="0" indent="0" algn="l" rtl="0">
              <a:lnSpc>
                <a:spcPct val="90000"/>
              </a:lnSpc>
              <a:spcBef>
                <a:spcPts val="0"/>
              </a:spcBef>
              <a:spcAft>
                <a:spcPts val="0"/>
              </a:spcAft>
              <a:buClr>
                <a:schemeClr val="dk1"/>
              </a:buClr>
              <a:buSzPts val="1100"/>
              <a:buFont typeface="Arial"/>
              <a:buNone/>
            </a:pPr>
            <a:endParaRPr lang="en" u="sng" dirty="0">
              <a:solidFill>
                <a:schemeClr val="hlink"/>
              </a:solidFill>
            </a:endParaRPr>
          </a:p>
          <a:p>
            <a:pPr marL="0" lvl="0" indent="0">
              <a:buClr>
                <a:schemeClr val="dk1"/>
              </a:buClr>
              <a:buSzPts val="1100"/>
              <a:buNone/>
            </a:pPr>
            <a:r>
              <a:rPr lang="en-US" u="sng" dirty="0">
                <a:solidFill>
                  <a:schemeClr val="hlink"/>
                </a:solidFill>
                <a:hlinkClick r:id="rId5"/>
              </a:rPr>
              <a:t>ShakeAlert Ready Schools</a:t>
            </a:r>
            <a:endParaRPr lang="en-US" u="sng" dirty="0">
              <a:solidFill>
                <a:schemeClr val="hlink"/>
              </a:solidFill>
            </a:endParaRPr>
          </a:p>
          <a:p>
            <a:pPr marL="0" lvl="0" indent="0">
              <a:buClr>
                <a:schemeClr val="dk1"/>
              </a:buClr>
              <a:buSzPts val="1100"/>
              <a:buNone/>
            </a:pPr>
            <a:endParaRPr lang="en-US" u="sng" dirty="0">
              <a:solidFill>
                <a:schemeClr val="hlink"/>
              </a:solidFill>
            </a:endParaRPr>
          </a:p>
          <a:p>
            <a:pPr marL="0" indent="0">
              <a:buClr>
                <a:schemeClr val="dk1"/>
              </a:buClr>
              <a:buSzPts val="1100"/>
              <a:buNone/>
            </a:pPr>
            <a:r>
              <a:rPr lang="en-US" u="sng" dirty="0">
                <a:solidFill>
                  <a:schemeClr val="hlink"/>
                </a:solidFill>
                <a:hlinkClick r:id="rId4"/>
              </a:rPr>
              <a:t>ShakeAlert Messaging Toolkit</a:t>
            </a:r>
            <a:r>
              <a:rPr lang="en-US" u="sng" dirty="0">
                <a:solidFill>
                  <a:schemeClr val="hlink"/>
                </a:solidFill>
              </a:rPr>
              <a:t>  (Videos, Graphics, Factsheets)</a:t>
            </a:r>
          </a:p>
          <a:p>
            <a:pPr marL="0" indent="0">
              <a:buClr>
                <a:schemeClr val="dk1"/>
              </a:buClr>
              <a:buSzPts val="1100"/>
              <a:buNone/>
            </a:pPr>
            <a:endParaRPr lang="en-US" u="sng" dirty="0">
              <a:solidFill>
                <a:schemeClr val="hlink"/>
              </a:solidFill>
            </a:endParaRPr>
          </a:p>
          <a:p>
            <a:pPr marL="0" indent="0">
              <a:buClr>
                <a:schemeClr val="dk1"/>
              </a:buClr>
              <a:buSzPts val="1100"/>
              <a:buNone/>
            </a:pPr>
            <a:r>
              <a:rPr lang="en-US" u="sng" dirty="0">
                <a:solidFill>
                  <a:schemeClr val="hlink"/>
                </a:solidFill>
                <a:hlinkClick r:id="rId6"/>
              </a:rPr>
              <a:t>The Hero in You Foundation  (PK-5 Educational Resources in Multiple Languages)</a:t>
            </a:r>
            <a:endParaRPr lang="en" u="sng" dirty="0">
              <a:solidFill>
                <a:schemeClr val="hlink"/>
              </a:solidFill>
            </a:endParaRPr>
          </a:p>
          <a:p>
            <a:pPr marL="0" lvl="0" indent="0" algn="l" rtl="0">
              <a:lnSpc>
                <a:spcPct val="90000"/>
              </a:lnSpc>
              <a:spcBef>
                <a:spcPts val="0"/>
              </a:spcBef>
              <a:spcAft>
                <a:spcPts val="0"/>
              </a:spcAft>
              <a:buSzPts val="1400"/>
              <a:buNone/>
            </a:pPr>
            <a:endParaRPr dirty="0"/>
          </a:p>
          <a:p>
            <a:pPr marL="0" lvl="0" indent="0" algn="l" rtl="0">
              <a:lnSpc>
                <a:spcPct val="90000"/>
              </a:lnSpc>
              <a:spcBef>
                <a:spcPts val="0"/>
              </a:spcBef>
              <a:spcAft>
                <a:spcPts val="0"/>
              </a:spcAft>
              <a:buSzPts val="1400"/>
              <a:buNone/>
            </a:pPr>
            <a:r>
              <a:rPr lang="en-US" u="sng" dirty="0">
                <a:solidFill>
                  <a:schemeClr val="hlink"/>
                </a:solidFill>
                <a:hlinkClick r:id="rId7"/>
              </a:rPr>
              <a:t>Great ShakeOut Educational Resources</a:t>
            </a:r>
            <a:endParaRPr dirty="0"/>
          </a:p>
          <a:p>
            <a:pPr marL="0" lvl="0" indent="0" algn="l" rtl="0">
              <a:lnSpc>
                <a:spcPct val="90000"/>
              </a:lnSpc>
              <a:spcBef>
                <a:spcPts val="0"/>
              </a:spcBef>
              <a:spcAft>
                <a:spcPts val="0"/>
              </a:spcAft>
              <a:buSzPts val="1400"/>
              <a:buNone/>
            </a:pPr>
            <a:endParaRPr dirty="0"/>
          </a:p>
          <a:p>
            <a:pPr marL="0" indent="0">
              <a:buNone/>
            </a:pPr>
            <a:r>
              <a:rPr lang="en-US" u="sng" dirty="0">
                <a:solidFill>
                  <a:schemeClr val="hlink"/>
                </a:solidFill>
                <a:hlinkClick r:id="rId8"/>
              </a:rPr>
              <a:t>Earthquake Country Alliance</a:t>
            </a:r>
            <a:endParaRPr lang="en-US" dirty="0"/>
          </a:p>
          <a:p>
            <a:pPr marL="0" lvl="0" indent="0" algn="l" rtl="0">
              <a:lnSpc>
                <a:spcPct val="90000"/>
              </a:lnSpc>
              <a:spcBef>
                <a:spcPts val="0"/>
              </a:spcBef>
              <a:spcAft>
                <a:spcPts val="0"/>
              </a:spcAft>
              <a:buSzPts val="1400"/>
              <a:buNone/>
            </a:pPr>
            <a:r>
              <a:rPr lang="en-US" u="sng" dirty="0">
                <a:solidFill>
                  <a:schemeClr val="hlink"/>
                </a:solidFill>
                <a:hlinkClick r:id="rId8"/>
              </a:rPr>
              <a:t>(Earthquake Resources in Multiple Languages</a:t>
            </a:r>
            <a:r>
              <a:rPr lang="en-US" u="sng" dirty="0">
                <a:solidFill>
                  <a:schemeClr val="hlink"/>
                </a:solidFill>
              </a:rPr>
              <a:t>)</a:t>
            </a:r>
            <a:endParaRPr dirty="0"/>
          </a:p>
          <a:p>
            <a:pPr marL="139700" indent="0">
              <a:buNone/>
            </a:pPr>
            <a:br>
              <a:rPr lang="en-US" dirty="0">
                <a:hlinkClick r:id="rId9"/>
              </a:rPr>
            </a:br>
            <a:br>
              <a:rPr lang="en-US" dirty="0">
                <a:hlinkClick r:id="rId10"/>
              </a:rPr>
            </a:br>
            <a:endParaRPr dirty="0"/>
          </a:p>
          <a:p>
            <a:pPr marL="0" lvl="0" indent="0" algn="l" rtl="0">
              <a:lnSpc>
                <a:spcPct val="90000"/>
              </a:lnSpc>
              <a:spcBef>
                <a:spcPts val="0"/>
              </a:spcBef>
              <a:spcAft>
                <a:spcPts val="0"/>
              </a:spcAft>
              <a:buSzPts val="1400"/>
              <a:buNone/>
            </a:pPr>
            <a:endParaRPr dirty="0"/>
          </a:p>
        </p:txBody>
      </p:sp>
      <p:sp>
        <p:nvSpPr>
          <p:cNvPr id="434" name="Google Shape;434;p39"/>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30</a:t>
            </a:fld>
            <a:endParaRPr sz="900" b="0" i="0" u="none" strike="noStrike" cap="none">
              <a:solidFill>
                <a:schemeClr val="dk1"/>
              </a:solidFill>
              <a:latin typeface="Arial"/>
              <a:ea typeface="Arial"/>
              <a:cs typeface="Arial"/>
              <a:sym typeface="Arial"/>
            </a:endParaRPr>
          </a:p>
        </p:txBody>
      </p:sp>
      <p:sp>
        <p:nvSpPr>
          <p:cNvPr id="2" name="Google Shape;433;p39">
            <a:extLst>
              <a:ext uri="{FF2B5EF4-FFF2-40B4-BE49-F238E27FC236}">
                <a16:creationId xmlns:a16="http://schemas.microsoft.com/office/drawing/2014/main" id="{3D5EF358-57AD-615B-5028-1D1ACE735575}"/>
              </a:ext>
            </a:extLst>
          </p:cNvPr>
          <p:cNvSpPr txBox="1">
            <a:spLocks/>
          </p:cNvSpPr>
          <p:nvPr/>
        </p:nvSpPr>
        <p:spPr>
          <a:xfrm>
            <a:off x="4954137" y="1392072"/>
            <a:ext cx="3878163" cy="29682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90000"/>
              </a:lnSpc>
              <a:spcBef>
                <a:spcPts val="0"/>
              </a:spcBef>
              <a:spcAft>
                <a:spcPts val="0"/>
              </a:spcAft>
              <a:buClr>
                <a:schemeClr val="accent1"/>
              </a:buClr>
              <a:buSzPts val="1400"/>
              <a:buFont typeface="Arial"/>
              <a:buChar char="●"/>
              <a:defRPr sz="1400" b="0" i="0" u="none" strike="noStrike" cap="none">
                <a:solidFill>
                  <a:schemeClr val="dk1"/>
                </a:solidFill>
                <a:latin typeface="Arial"/>
                <a:ea typeface="Arial"/>
                <a:cs typeface="Arial"/>
                <a:sym typeface="Arial"/>
              </a:defRPr>
            </a:lvl1pPr>
            <a:lvl2pPr marL="914400" marR="0" lvl="1" indent="-304800" algn="l" rtl="0">
              <a:lnSpc>
                <a:spcPct val="90000"/>
              </a:lnSpc>
              <a:spcBef>
                <a:spcPts val="0"/>
              </a:spcBef>
              <a:spcAft>
                <a:spcPts val="0"/>
              </a:spcAft>
              <a:buClr>
                <a:schemeClr val="accent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90000"/>
              </a:lnSpc>
              <a:spcBef>
                <a:spcPts val="0"/>
              </a:spcBef>
              <a:spcAft>
                <a:spcPts val="0"/>
              </a:spcAft>
              <a:buClr>
                <a:schemeClr val="accent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90000"/>
              </a:lnSpc>
              <a:spcBef>
                <a:spcPts val="0"/>
              </a:spcBef>
              <a:spcAft>
                <a:spcPts val="0"/>
              </a:spcAft>
              <a:buClr>
                <a:schemeClr val="accent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90000"/>
              </a:lnSpc>
              <a:spcBef>
                <a:spcPts val="0"/>
              </a:spcBef>
              <a:spcAft>
                <a:spcPts val="0"/>
              </a:spcAft>
              <a:buClr>
                <a:schemeClr val="accent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9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9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9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9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pPr marL="0" indent="0">
              <a:buFont typeface="Arial"/>
              <a:buNone/>
            </a:pPr>
            <a:endParaRPr lang="en-US" u="sng" kern="0" dirty="0">
              <a:solidFill>
                <a:srgbClr val="0D27C0"/>
              </a:solidFill>
              <a:hlinkClick r:id="rId10">
                <a:extLst>
                  <a:ext uri="{A12FA001-AC4F-418D-AE19-62706E023703}">
                    <ahyp:hlinkClr xmlns:ahyp="http://schemas.microsoft.com/office/drawing/2018/hyperlinkcolor" val="tx"/>
                  </a:ext>
                </a:extLst>
              </a:hlinkClick>
            </a:endParaRPr>
          </a:p>
          <a:p>
            <a:pPr marL="0" indent="0">
              <a:buFont typeface="Arial"/>
              <a:buNone/>
            </a:pPr>
            <a:r>
              <a:rPr lang="en-US" u="sng" kern="0" dirty="0">
                <a:solidFill>
                  <a:srgbClr val="0D27C0"/>
                </a:solidFill>
                <a:hlinkClick r:id="rId10">
                  <a:extLst>
                    <a:ext uri="{A12FA001-AC4F-418D-AE19-62706E023703}">
                      <ahyp:hlinkClr xmlns:ahyp="http://schemas.microsoft.com/office/drawing/2018/hyperlinkcolor" val="tx"/>
                    </a:ext>
                  </a:extLst>
                </a:hlinkClick>
              </a:rPr>
              <a:t>California Governor's Office of Emergency Services</a:t>
            </a:r>
          </a:p>
          <a:p>
            <a:pPr marL="139700" indent="0">
              <a:buFont typeface="Arial"/>
              <a:buNone/>
            </a:pPr>
            <a:endParaRPr lang="en-US" u="sng" kern="0" dirty="0">
              <a:hlinkClick r:id="rId9"/>
            </a:endParaRPr>
          </a:p>
          <a:p>
            <a:pPr marL="0" indent="0">
              <a:buFont typeface="Arial"/>
              <a:buNone/>
            </a:pPr>
            <a:r>
              <a:rPr lang="en-US" u="sng" kern="0" dirty="0">
                <a:hlinkClick r:id="rId9"/>
              </a:rPr>
              <a:t>Oregon Department of Emergency Management</a:t>
            </a:r>
          </a:p>
          <a:p>
            <a:pPr marL="0" indent="0">
              <a:buFont typeface="Arial"/>
              <a:buNone/>
            </a:pPr>
            <a:endParaRPr lang="en-US" u="sng" kern="0" dirty="0">
              <a:hlinkClick r:id="rId9"/>
            </a:endParaRPr>
          </a:p>
          <a:p>
            <a:pPr marL="0" indent="0">
              <a:buFont typeface="Arial"/>
              <a:buNone/>
            </a:pPr>
            <a:r>
              <a:rPr lang="en-US" u="sng" kern="0" dirty="0">
                <a:hlinkClick r:id="rId11"/>
              </a:rPr>
              <a:t>Washington Emergency Management Division</a:t>
            </a:r>
            <a:endParaRPr lang="en-US" u="sng" kern="0" dirty="0">
              <a:hlinkClick r:id="rId9"/>
            </a:endParaRPr>
          </a:p>
          <a:p>
            <a:pPr marL="139700" indent="0">
              <a:buFont typeface="Arial"/>
              <a:buNone/>
            </a:pPr>
            <a:br>
              <a:rPr lang="en-US" kern="0" dirty="0">
                <a:hlinkClick r:id="rId9"/>
              </a:rPr>
            </a:br>
            <a:br>
              <a:rPr lang="en-US" kern="0" dirty="0">
                <a:hlinkClick r:id="rId10"/>
              </a:rPr>
            </a:br>
            <a:endParaRPr lang="en-US" kern="0" dirty="0"/>
          </a:p>
          <a:p>
            <a:pPr marL="0" indent="0">
              <a:buFont typeface="Arial"/>
              <a:buNone/>
            </a:pPr>
            <a:endParaRPr lang="en-US" kern="0" dirty="0"/>
          </a:p>
        </p:txBody>
      </p:sp>
      <p:sp>
        <p:nvSpPr>
          <p:cNvPr id="3" name="Google Shape;432;p39">
            <a:extLst>
              <a:ext uri="{FF2B5EF4-FFF2-40B4-BE49-F238E27FC236}">
                <a16:creationId xmlns:a16="http://schemas.microsoft.com/office/drawing/2014/main" id="{9EA40AA6-08FF-FA9B-FF95-B99D429A9420}"/>
              </a:ext>
            </a:extLst>
          </p:cNvPr>
          <p:cNvSpPr txBox="1">
            <a:spLocks/>
          </p:cNvSpPr>
          <p:nvPr/>
        </p:nvSpPr>
        <p:spPr>
          <a:xfrm>
            <a:off x="4954137" y="696883"/>
            <a:ext cx="3632501"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400"/>
              <a:buFont typeface="Arial"/>
              <a:buChar char="●"/>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9pPr>
          </a:lstStyle>
          <a:p>
            <a:pPr>
              <a:buClr>
                <a:schemeClr val="dk1"/>
              </a:buClr>
              <a:buFont typeface="Arial"/>
              <a:buNone/>
            </a:pPr>
            <a:r>
              <a:rPr lang="en-US" kern="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State Emergency Management Departments</a:t>
            </a:r>
            <a:endParaRPr lang="en-US" kern="0" dirty="0">
              <a:solidFill>
                <a:schemeClr val="dk1"/>
              </a:solidFill>
            </a:endParaRPr>
          </a:p>
        </p:txBody>
      </p:sp>
      <p:cxnSp>
        <p:nvCxnSpPr>
          <p:cNvPr id="4" name="Google Shape;100;p2">
            <a:extLst>
              <a:ext uri="{FF2B5EF4-FFF2-40B4-BE49-F238E27FC236}">
                <a16:creationId xmlns:a16="http://schemas.microsoft.com/office/drawing/2014/main" id="{E8F78CD8-2DC9-0AD2-554D-DF80855C7E45}"/>
              </a:ext>
            </a:extLst>
          </p:cNvPr>
          <p:cNvCxnSpPr/>
          <p:nvPr/>
        </p:nvCxnSpPr>
        <p:spPr>
          <a:xfrm>
            <a:off x="4720359" y="656889"/>
            <a:ext cx="0" cy="3829722"/>
          </a:xfrm>
          <a:prstGeom prst="straightConnector1">
            <a:avLst/>
          </a:prstGeom>
          <a:noFill/>
          <a:ln w="19050" cap="flat" cmpd="sng">
            <a:solidFill>
              <a:schemeClr val="accent1"/>
            </a:solidFill>
            <a:prstDash val="solid"/>
            <a:miter lim="800000"/>
            <a:headEnd type="none" w="sm" len="sm"/>
            <a:tailEnd type="none" w="sm" len="sm"/>
          </a:ln>
        </p:spPr>
      </p:cxnSp>
    </p:spTree>
  </p:cSld>
  <p:clrMapOvr>
    <a:overrideClrMapping bg1="lt1" tx1="dk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13"/>
        <p:cNvGrpSpPr/>
        <p:nvPr/>
      </p:nvGrpSpPr>
      <p:grpSpPr>
        <a:xfrm>
          <a:off x="0" y="0"/>
          <a:ext cx="0" cy="0"/>
          <a:chOff x="0" y="0"/>
          <a:chExt cx="0" cy="0"/>
        </a:xfrm>
      </p:grpSpPr>
      <p:sp>
        <p:nvSpPr>
          <p:cNvPr id="114" name="Google Shape;114;p4"/>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dk1"/>
              </a:buClr>
              <a:buSzPts val="2800"/>
              <a:buFont typeface="Arial"/>
              <a:buNone/>
            </a:pPr>
            <a:r>
              <a:rPr lang="en-US">
                <a:solidFill>
                  <a:schemeClr val="dk1"/>
                </a:solidFill>
              </a:rPr>
              <a:t>Teaching Steps - </a:t>
            </a:r>
            <a:r>
              <a:rPr lang="en-US" i="1">
                <a:solidFill>
                  <a:schemeClr val="dk1"/>
                </a:solidFill>
              </a:rPr>
              <a:t>page 1</a:t>
            </a:r>
            <a:endParaRPr>
              <a:solidFill>
                <a:schemeClr val="dk1"/>
              </a:solidFill>
            </a:endParaRPr>
          </a:p>
        </p:txBody>
      </p:sp>
      <p:sp>
        <p:nvSpPr>
          <p:cNvPr id="115" name="Google Shape;115;p4"/>
          <p:cNvSpPr txBox="1">
            <a:spLocks noGrp="1"/>
          </p:cNvSpPr>
          <p:nvPr>
            <p:ph type="body" idx="1"/>
          </p:nvPr>
        </p:nvSpPr>
        <p:spPr>
          <a:xfrm>
            <a:off x="312963" y="1275757"/>
            <a:ext cx="8537121" cy="3229865"/>
          </a:xfrm>
          <a:prstGeom prst="rect">
            <a:avLst/>
          </a:prstGeom>
          <a:noFill/>
          <a:ln>
            <a:noFill/>
          </a:ln>
        </p:spPr>
        <p:txBody>
          <a:bodyPr spcFirstLastPara="1" wrap="square" lIns="68550" tIns="34275" rIns="68550" bIns="34275" anchor="t" anchorCtr="0">
            <a:noAutofit/>
          </a:bodyPr>
          <a:lstStyle/>
          <a:p>
            <a:pPr marL="258128" lvl="0" indent="-248603" algn="l" rtl="0">
              <a:lnSpc>
                <a:spcPct val="100000"/>
              </a:lnSpc>
              <a:spcBef>
                <a:spcPts val="0"/>
              </a:spcBef>
              <a:spcAft>
                <a:spcPts val="0"/>
              </a:spcAft>
              <a:buSzPts val="1500"/>
              <a:buAutoNum type="arabicPeriod"/>
            </a:pPr>
            <a:r>
              <a:rPr lang="en-US" sz="1200" u="sng" dirty="0">
                <a:solidFill>
                  <a:schemeClr val="tx1"/>
                </a:solidFill>
              </a:rPr>
              <a:t>SLIDE 9</a:t>
            </a:r>
            <a:r>
              <a:rPr lang="en-US" sz="1200" dirty="0">
                <a:solidFill>
                  <a:schemeClr val="tx1"/>
                </a:solidFill>
              </a:rPr>
              <a:t>: Tell students that today they are learning about how to react when there is an earthquake or earthquake early warning, which could happen anytime.</a:t>
            </a:r>
            <a:endParaRPr sz="1200" dirty="0">
              <a:solidFill>
                <a:schemeClr val="tx1"/>
              </a:solidFill>
            </a:endParaRPr>
          </a:p>
          <a:p>
            <a:pPr marL="258128" lvl="0" indent="-248603" algn="l" rtl="0">
              <a:lnSpc>
                <a:spcPct val="100000"/>
              </a:lnSpc>
              <a:spcBef>
                <a:spcPts val="900"/>
              </a:spcBef>
              <a:spcAft>
                <a:spcPts val="0"/>
              </a:spcAft>
              <a:buSzPts val="1500"/>
              <a:buAutoNum type="arabicPeriod"/>
            </a:pPr>
            <a:r>
              <a:rPr lang="en-US" sz="1200" u="sng" dirty="0">
                <a:solidFill>
                  <a:schemeClr val="tx1"/>
                </a:solidFill>
              </a:rPr>
              <a:t>SLIDE 10</a:t>
            </a:r>
            <a:r>
              <a:rPr lang="en-US" sz="1200" dirty="0">
                <a:solidFill>
                  <a:schemeClr val="tx1"/>
                </a:solidFill>
              </a:rPr>
              <a:t>: Ask students why we practice drills at school. They should respond that we conduct drills to practice how to respond so that if there’s ever a fire or earthquake, we’re prepared and know how to stay safe. We also practice drills so that we can help students feel safer and less afraid at school. Having fire and earthquake drills can help us to feel prepared.</a:t>
            </a:r>
            <a:endParaRPr sz="1200" dirty="0">
              <a:solidFill>
                <a:schemeClr val="tx1"/>
              </a:solidFill>
            </a:endParaRPr>
          </a:p>
          <a:p>
            <a:pPr marL="258128" lvl="0" indent="-248603" algn="l" rtl="0">
              <a:lnSpc>
                <a:spcPct val="100000"/>
              </a:lnSpc>
              <a:spcBef>
                <a:spcPts val="900"/>
              </a:spcBef>
              <a:spcAft>
                <a:spcPts val="0"/>
              </a:spcAft>
              <a:buSzPts val="1500"/>
              <a:buAutoNum type="arabicPeriod"/>
            </a:pPr>
            <a:r>
              <a:rPr lang="en-US" sz="1200" u="sng" dirty="0">
                <a:solidFill>
                  <a:schemeClr val="tx1"/>
                </a:solidFill>
              </a:rPr>
              <a:t>SLIDE 11</a:t>
            </a:r>
            <a:r>
              <a:rPr lang="en-US" sz="1200" dirty="0">
                <a:solidFill>
                  <a:schemeClr val="tx1"/>
                </a:solidFill>
              </a:rPr>
              <a:t>: Tell students that your school has an earthquake early warning system that can give school community members seconds of extra time to protect themselves before strong shaking arrives during an earthquake. </a:t>
            </a:r>
            <a:endParaRPr sz="1200" i="1" dirty="0">
              <a:solidFill>
                <a:schemeClr val="tx1"/>
              </a:solidFill>
            </a:endParaRPr>
          </a:p>
          <a:p>
            <a:pPr marL="258128" lvl="0" indent="-248603" algn="l" rtl="0">
              <a:lnSpc>
                <a:spcPct val="100000"/>
              </a:lnSpc>
              <a:spcBef>
                <a:spcPts val="900"/>
              </a:spcBef>
              <a:spcAft>
                <a:spcPts val="0"/>
              </a:spcAft>
              <a:buSzPts val="1500"/>
              <a:buAutoNum type="arabicPeriod"/>
            </a:pPr>
            <a:r>
              <a:rPr lang="en-US" sz="1200" u="sng" dirty="0">
                <a:solidFill>
                  <a:schemeClr val="tx1"/>
                </a:solidFill>
              </a:rPr>
              <a:t>SLIDE 12</a:t>
            </a:r>
            <a:r>
              <a:rPr lang="en-US" sz="1200" dirty="0">
                <a:solidFill>
                  <a:schemeClr val="tx1"/>
                </a:solidFill>
              </a:rPr>
              <a:t>: Ask </a:t>
            </a:r>
            <a:r>
              <a:rPr lang="en-US" sz="1200" dirty="0">
                <a:solidFill>
                  <a:schemeClr val="dk1"/>
                </a:solidFill>
              </a:rPr>
              <a:t>students what an earthquake is, what causes earthquakes to occur, and what the effects of earthquakes are.</a:t>
            </a:r>
            <a:endParaRPr sz="1200" dirty="0">
              <a:solidFill>
                <a:schemeClr val="dk1"/>
              </a:solidFill>
            </a:endParaRPr>
          </a:p>
          <a:p>
            <a:pPr marL="514350" lvl="1" indent="-171449" algn="l" rtl="0">
              <a:lnSpc>
                <a:spcPct val="100000"/>
              </a:lnSpc>
              <a:spcBef>
                <a:spcPts val="0"/>
              </a:spcBef>
              <a:spcAft>
                <a:spcPts val="0"/>
              </a:spcAft>
              <a:buSzPts val="1130"/>
              <a:buChar char="•"/>
            </a:pPr>
            <a:r>
              <a:rPr lang="en-US" sz="1200" i="1" dirty="0"/>
              <a:t>Sample Student Response: An earthquake is a sudden release of energy in the form of seismic waves that travel away from the earthquake focus. An earthquake occurs when the friction between pieces of earth is overcome, and elastic potential energy on a fault (including a tectonic plate boundary) is transformed into kinetic energy, along with sound and thermal energy. </a:t>
            </a:r>
            <a:r>
              <a:rPr lang="en-US" sz="1200" i="1" dirty="0">
                <a:solidFill>
                  <a:schemeClr val="dk1"/>
                </a:solidFill>
              </a:rPr>
              <a:t>Earthquakes can cause ground shaking</a:t>
            </a:r>
            <a:r>
              <a:rPr lang="en-US" sz="1200" i="1" dirty="0"/>
              <a:t> and</a:t>
            </a:r>
            <a:r>
              <a:rPr lang="en-US" sz="1200" i="1" dirty="0">
                <a:solidFill>
                  <a:schemeClr val="dk1"/>
                </a:solidFill>
              </a:rPr>
              <a:t> tsunamis, as well as injuries and destruction of property. </a:t>
            </a:r>
            <a:endParaRPr sz="1200" i="1" dirty="0"/>
          </a:p>
        </p:txBody>
      </p:sp>
      <p:sp>
        <p:nvSpPr>
          <p:cNvPr id="116" name="Google Shape;116;p4"/>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2"/>
                </a:solidFill>
                <a:latin typeface="Arial"/>
                <a:ea typeface="Arial"/>
                <a:cs typeface="Arial"/>
                <a:sym typeface="Arial"/>
              </a:rPr>
              <a:t>4</a:t>
            </a:fld>
            <a:endParaRPr sz="1200" b="0" i="0" u="none" strike="noStrike" cap="none">
              <a:solidFill>
                <a:schemeClr val="dk2"/>
              </a:solidFill>
              <a:latin typeface="Arial"/>
              <a:ea typeface="Arial"/>
              <a:cs typeface="Arial"/>
              <a:sym typeface="Arial"/>
            </a:endParaRPr>
          </a:p>
        </p:txBody>
      </p:sp>
      <p:sp>
        <p:nvSpPr>
          <p:cNvPr id="2" name="Google Shape;221;g3216d1d7456_0_514">
            <a:extLst>
              <a:ext uri="{FF2B5EF4-FFF2-40B4-BE49-F238E27FC236}">
                <a16:creationId xmlns:a16="http://schemas.microsoft.com/office/drawing/2014/main" id="{AEB3C681-4D19-FAEB-6B63-B18C7DA68E8F}"/>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4</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21"/>
        <p:cNvGrpSpPr/>
        <p:nvPr/>
      </p:nvGrpSpPr>
      <p:grpSpPr>
        <a:xfrm>
          <a:off x="0" y="0"/>
          <a:ext cx="0" cy="0"/>
          <a:chOff x="0" y="0"/>
          <a:chExt cx="0" cy="0"/>
        </a:xfrm>
      </p:grpSpPr>
      <p:sp>
        <p:nvSpPr>
          <p:cNvPr id="122" name="Google Shape;122;p5"/>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dk1"/>
              </a:buClr>
              <a:buSzPts val="2800"/>
              <a:buFont typeface="Arial"/>
              <a:buNone/>
            </a:pPr>
            <a:r>
              <a:rPr lang="en-US">
                <a:solidFill>
                  <a:schemeClr val="dk1"/>
                </a:solidFill>
              </a:rPr>
              <a:t>Teaching Steps - </a:t>
            </a:r>
            <a:r>
              <a:rPr lang="en-US" i="1">
                <a:solidFill>
                  <a:schemeClr val="dk1"/>
                </a:solidFill>
              </a:rPr>
              <a:t>page 2</a:t>
            </a:r>
            <a:endParaRPr i="1">
              <a:solidFill>
                <a:schemeClr val="dk1"/>
              </a:solidFill>
            </a:endParaRPr>
          </a:p>
        </p:txBody>
      </p:sp>
      <p:sp>
        <p:nvSpPr>
          <p:cNvPr id="123" name="Google Shape;123;p5"/>
          <p:cNvSpPr txBox="1">
            <a:spLocks noGrp="1"/>
          </p:cNvSpPr>
          <p:nvPr>
            <p:ph type="body" idx="1"/>
          </p:nvPr>
        </p:nvSpPr>
        <p:spPr>
          <a:xfrm>
            <a:off x="312963" y="1275757"/>
            <a:ext cx="8537121" cy="3229865"/>
          </a:xfrm>
          <a:prstGeom prst="rect">
            <a:avLst/>
          </a:prstGeom>
          <a:noFill/>
          <a:ln>
            <a:noFill/>
          </a:ln>
        </p:spPr>
        <p:txBody>
          <a:bodyPr spcFirstLastPara="1" wrap="square" lIns="68550" tIns="34275" rIns="68550" bIns="34275" anchor="t" anchorCtr="0">
            <a:noAutofit/>
          </a:bodyPr>
          <a:lstStyle/>
          <a:p>
            <a:pPr marL="266700" lvl="0" indent="-257175" algn="l" rtl="0">
              <a:lnSpc>
                <a:spcPct val="100000"/>
              </a:lnSpc>
              <a:spcBef>
                <a:spcPts val="0"/>
              </a:spcBef>
              <a:spcAft>
                <a:spcPts val="0"/>
              </a:spcAft>
              <a:buSzPts val="1500"/>
              <a:buFont typeface="Arial"/>
              <a:buAutoNum type="arabicPeriod" startAt="5"/>
            </a:pPr>
            <a:r>
              <a:rPr lang="en-US" sz="1200" u="sng" dirty="0">
                <a:solidFill>
                  <a:schemeClr val="tx1"/>
                </a:solidFill>
              </a:rPr>
              <a:t>SLIDE 13:</a:t>
            </a:r>
            <a:r>
              <a:rPr lang="en-US" sz="1200" dirty="0">
                <a:solidFill>
                  <a:schemeClr val="tx1"/>
                </a:solidFill>
              </a:rPr>
              <a:t>  Explain to students that the Earth’s surface is broken into many pieces that move around. Most of the time we don’t feel the movement, but sometimes we do. As the pieces of the Earth move, they can become stuck because of friction. An earthquake occurs when the moving pieces of Earth overcome friction and move suddenly. You can demonstrate this by snapping your fingers. Your thumb and finger model the pieces of Earth. At first when you press them together, they’re stuck because of friction. This models the friction between the pieces of Earth. When your finger snaps into the base of your thumb, that’s the earthquake.</a:t>
            </a:r>
            <a:endParaRPr sz="1200" dirty="0">
              <a:solidFill>
                <a:schemeClr val="tx1"/>
              </a:solidFill>
            </a:endParaRPr>
          </a:p>
          <a:p>
            <a:pPr marL="258128" lvl="0" indent="-248603" algn="l" rtl="0">
              <a:lnSpc>
                <a:spcPct val="100000"/>
              </a:lnSpc>
              <a:spcBef>
                <a:spcPts val="900"/>
              </a:spcBef>
              <a:spcAft>
                <a:spcPts val="0"/>
              </a:spcAft>
              <a:buSzPts val="1500"/>
              <a:buAutoNum type="arabicPeriod" startAt="5"/>
            </a:pPr>
            <a:r>
              <a:rPr lang="en-US" sz="1200" u="sng" dirty="0">
                <a:solidFill>
                  <a:schemeClr val="tx1"/>
                </a:solidFill>
              </a:rPr>
              <a:t>SLIDE 14</a:t>
            </a:r>
            <a:r>
              <a:rPr lang="en-US" sz="1200" dirty="0">
                <a:solidFill>
                  <a:schemeClr val="tx1"/>
                </a:solidFill>
              </a:rPr>
              <a:t>:  Review and model Drop, Cover, and Hold On. Make sure students know they should drop to their knees (not their bottoms), have one hand over their necks, and  get under a table or desk. Once there, they should hold on to the leg of the table so that if the table moves, they will move with it. If they can't get under a table, they should try to get away from glass or any other objects that could fall on them while still staying on their knees.</a:t>
            </a:r>
          </a:p>
          <a:p>
            <a:pPr marL="258128" lvl="0" indent="-248603" algn="l" rtl="0">
              <a:lnSpc>
                <a:spcPct val="100000"/>
              </a:lnSpc>
              <a:spcBef>
                <a:spcPts val="900"/>
              </a:spcBef>
              <a:spcAft>
                <a:spcPts val="0"/>
              </a:spcAft>
              <a:buSzPts val="1500"/>
              <a:buAutoNum type="arabicPeriod" startAt="5"/>
            </a:pPr>
            <a:r>
              <a:rPr lang="en-US" sz="1200" u="sng" dirty="0">
                <a:solidFill>
                  <a:schemeClr val="tx1"/>
                </a:solidFill>
              </a:rPr>
              <a:t>SLIDE 15</a:t>
            </a:r>
            <a:r>
              <a:rPr lang="en-US" sz="1200" dirty="0">
                <a:solidFill>
                  <a:schemeClr val="tx1"/>
                </a:solidFill>
              </a:rPr>
              <a:t>: Tell students </a:t>
            </a:r>
            <a:r>
              <a:rPr lang="en-US" sz="1200" dirty="0"/>
              <a:t>that Drop, Cover, and Hold On looks different for different bodies. Review modified protective actions for people who use wheelchairs. </a:t>
            </a:r>
          </a:p>
          <a:p>
            <a:pPr marL="434340" lvl="1" indent="-155733">
              <a:lnSpc>
                <a:spcPct val="100000"/>
              </a:lnSpc>
              <a:buSzPts val="1500"/>
            </a:pPr>
            <a:r>
              <a:rPr lang="en-US" sz="1200" i="1" dirty="0"/>
              <a:t>While you may not have students who use wheelchairs in your class, it is likely that there are members of your community who do. Have students repeat the phrase, “Drop, Cover, and Hold On” and then “Lock, Cover, and Hold On” after you’ve said it.  </a:t>
            </a:r>
          </a:p>
          <a:p>
            <a:pPr marL="9525" lvl="0" indent="0" algn="l" rtl="0">
              <a:lnSpc>
                <a:spcPct val="100000"/>
              </a:lnSpc>
              <a:spcBef>
                <a:spcPts val="900"/>
              </a:spcBef>
              <a:spcAft>
                <a:spcPts val="0"/>
              </a:spcAft>
              <a:buSzPts val="1500"/>
              <a:buNone/>
            </a:pPr>
            <a:endParaRPr sz="1200" dirty="0">
              <a:solidFill>
                <a:schemeClr val="dk1"/>
              </a:solidFill>
            </a:endParaRPr>
          </a:p>
          <a:p>
            <a:pPr marL="300038" lvl="0" indent="-290513" algn="l" rtl="0">
              <a:lnSpc>
                <a:spcPct val="100000"/>
              </a:lnSpc>
              <a:spcBef>
                <a:spcPts val="900"/>
              </a:spcBef>
              <a:spcAft>
                <a:spcPts val="0"/>
              </a:spcAft>
              <a:buSzPts val="1500"/>
              <a:buFont typeface="Arial"/>
              <a:buAutoNum type="arabicPeriod" startAt="5"/>
            </a:pPr>
            <a:endParaRPr sz="1200" dirty="0"/>
          </a:p>
        </p:txBody>
      </p:sp>
      <p:sp>
        <p:nvSpPr>
          <p:cNvPr id="124" name="Google Shape;124;p5"/>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2"/>
                </a:solidFill>
                <a:latin typeface="Arial"/>
                <a:ea typeface="Arial"/>
                <a:cs typeface="Arial"/>
                <a:sym typeface="Arial"/>
              </a:rPr>
              <a:t>5</a:t>
            </a:fld>
            <a:endParaRPr sz="1200" b="0" i="0" u="none" strike="noStrike" cap="none">
              <a:solidFill>
                <a:schemeClr val="dk2"/>
              </a:solidFill>
              <a:latin typeface="Arial"/>
              <a:ea typeface="Arial"/>
              <a:cs typeface="Arial"/>
              <a:sym typeface="Arial"/>
            </a:endParaRPr>
          </a:p>
        </p:txBody>
      </p:sp>
      <p:sp>
        <p:nvSpPr>
          <p:cNvPr id="2" name="Google Shape;221;g3216d1d7456_0_514">
            <a:extLst>
              <a:ext uri="{FF2B5EF4-FFF2-40B4-BE49-F238E27FC236}">
                <a16:creationId xmlns:a16="http://schemas.microsoft.com/office/drawing/2014/main" id="{2A043E95-043B-5253-44BB-40330B077EFE}"/>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5</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29"/>
        <p:cNvGrpSpPr/>
        <p:nvPr/>
      </p:nvGrpSpPr>
      <p:grpSpPr>
        <a:xfrm>
          <a:off x="0" y="0"/>
          <a:ext cx="0" cy="0"/>
          <a:chOff x="0" y="0"/>
          <a:chExt cx="0" cy="0"/>
        </a:xfrm>
      </p:grpSpPr>
      <p:sp>
        <p:nvSpPr>
          <p:cNvPr id="130" name="Google Shape;130;p6"/>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dk1"/>
              </a:buClr>
              <a:buSzPts val="2800"/>
              <a:buFont typeface="Arial"/>
              <a:buNone/>
            </a:pPr>
            <a:r>
              <a:rPr lang="en-US">
                <a:solidFill>
                  <a:schemeClr val="dk1"/>
                </a:solidFill>
              </a:rPr>
              <a:t>Teaching Steps - </a:t>
            </a:r>
            <a:r>
              <a:rPr lang="en-US" i="1">
                <a:solidFill>
                  <a:schemeClr val="dk1"/>
                </a:solidFill>
              </a:rPr>
              <a:t>page 3</a:t>
            </a:r>
            <a:endParaRPr i="1">
              <a:solidFill>
                <a:schemeClr val="dk1"/>
              </a:solidFill>
            </a:endParaRPr>
          </a:p>
        </p:txBody>
      </p:sp>
      <p:sp>
        <p:nvSpPr>
          <p:cNvPr id="131" name="Google Shape;131;p6"/>
          <p:cNvSpPr txBox="1">
            <a:spLocks noGrp="1"/>
          </p:cNvSpPr>
          <p:nvPr>
            <p:ph type="body" idx="1"/>
          </p:nvPr>
        </p:nvSpPr>
        <p:spPr>
          <a:xfrm>
            <a:off x="312963" y="1119673"/>
            <a:ext cx="8537121" cy="3301973"/>
          </a:xfrm>
          <a:prstGeom prst="rect">
            <a:avLst/>
          </a:prstGeom>
          <a:noFill/>
          <a:ln>
            <a:noFill/>
          </a:ln>
        </p:spPr>
        <p:txBody>
          <a:bodyPr spcFirstLastPara="1" wrap="square" lIns="68550" tIns="34275" rIns="68550" bIns="34275" anchor="t" anchorCtr="0">
            <a:noAutofit/>
          </a:bodyPr>
          <a:lstStyle/>
          <a:p>
            <a:pPr marL="247650" lvl="0" indent="-247650">
              <a:lnSpc>
                <a:spcPct val="100000"/>
              </a:lnSpc>
              <a:spcBef>
                <a:spcPts val="900"/>
              </a:spcBef>
              <a:buSzPts val="1500"/>
              <a:buAutoNum type="arabicPeriod" startAt="8"/>
            </a:pPr>
            <a:r>
              <a:rPr lang="en-US" sz="1200" u="sng" dirty="0">
                <a:solidFill>
                  <a:schemeClr val="tx1"/>
                </a:solidFill>
              </a:rPr>
              <a:t>SLIDE 16</a:t>
            </a:r>
            <a:r>
              <a:rPr lang="en-US" sz="1200" dirty="0">
                <a:solidFill>
                  <a:schemeClr val="tx1"/>
                </a:solidFill>
              </a:rPr>
              <a:t>: </a:t>
            </a:r>
            <a:r>
              <a:rPr lang="en-US" sz="1200" dirty="0"/>
              <a:t>Review modified protective actions for people who use a cane or walker. </a:t>
            </a:r>
          </a:p>
          <a:p>
            <a:pPr marL="704850" lvl="1" indent="-247650">
              <a:lnSpc>
                <a:spcPct val="100000"/>
              </a:lnSpc>
              <a:spcBef>
                <a:spcPts val="900"/>
              </a:spcBef>
              <a:buSzPts val="1500"/>
            </a:pPr>
            <a:r>
              <a:rPr lang="en-US" sz="1200" i="1" dirty="0"/>
              <a:t>While you may not have students who use a cane or walker in your class, it is likely that there are members of your community who do. Ask students to help their family members or friends who use a cane or walker by sharing the correct protective actions. Have students repeat the phrase, “Drop, Cover, and Hold On” and then “Lock, Cover, and Hold On” after you’ve said it. </a:t>
            </a:r>
          </a:p>
          <a:p>
            <a:pPr marL="247650" lvl="0" indent="-247650">
              <a:lnSpc>
                <a:spcPct val="100000"/>
              </a:lnSpc>
              <a:spcBef>
                <a:spcPts val="900"/>
              </a:spcBef>
              <a:buSzPts val="1500"/>
              <a:buAutoNum type="arabicPeriod" startAt="8"/>
            </a:pPr>
            <a:r>
              <a:rPr lang="en-US" sz="1200" u="sng" dirty="0"/>
              <a:t>SLIDE 17</a:t>
            </a:r>
            <a:r>
              <a:rPr lang="en-US" sz="1200" dirty="0"/>
              <a:t>: Tell students that if they are outside when they feel shaking or get an alert, they should immediately move to an open space away from power lines or other objects that could fall on them. They should then drop to their knees and use one arm to cover their head and neck. They should then hold on in that position until the shaking stops. </a:t>
            </a:r>
          </a:p>
          <a:p>
            <a:pPr marL="247650" lvl="0" indent="-247650">
              <a:lnSpc>
                <a:spcPct val="100000"/>
              </a:lnSpc>
              <a:spcBef>
                <a:spcPts val="900"/>
              </a:spcBef>
              <a:buSzPts val="1500"/>
              <a:buAutoNum type="arabicPeriod" startAt="8"/>
            </a:pPr>
            <a:r>
              <a:rPr lang="en-US" sz="1200" u="sng" dirty="0"/>
              <a:t>SLIDE 18</a:t>
            </a:r>
            <a:r>
              <a:rPr lang="en-US" sz="1200" dirty="0"/>
              <a:t>: Tell students that if they are visiting the coast, the earthquake could be followed by a tsunami, which is a large wave caused by the earthquake. If they are on the coast when they feel shaking or get an alert, they should wait for shaking to stop, and then immediately go to high ground or inland. They should stay there until local officials say it’s safe to return. Tell students that tsunami waves may arrive for hours after the earthquake. </a:t>
            </a:r>
          </a:p>
        </p:txBody>
      </p:sp>
      <p:sp>
        <p:nvSpPr>
          <p:cNvPr id="132" name="Google Shape;132;p6"/>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2"/>
                </a:solidFill>
                <a:latin typeface="Arial"/>
                <a:ea typeface="Arial"/>
                <a:cs typeface="Arial"/>
                <a:sym typeface="Arial"/>
              </a:rPr>
              <a:t>6</a:t>
            </a:fld>
            <a:endParaRPr sz="1200" b="0" i="0" u="none" strike="noStrike" cap="none">
              <a:solidFill>
                <a:schemeClr val="dk2"/>
              </a:solidFill>
              <a:latin typeface="Arial"/>
              <a:ea typeface="Arial"/>
              <a:cs typeface="Arial"/>
              <a:sym typeface="Arial"/>
            </a:endParaRPr>
          </a:p>
        </p:txBody>
      </p:sp>
      <p:sp>
        <p:nvSpPr>
          <p:cNvPr id="2" name="Google Shape;221;g3216d1d7456_0_514">
            <a:extLst>
              <a:ext uri="{FF2B5EF4-FFF2-40B4-BE49-F238E27FC236}">
                <a16:creationId xmlns:a16="http://schemas.microsoft.com/office/drawing/2014/main" id="{191ED24C-5483-B117-78AF-8F2772CADF09}"/>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6</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37"/>
        <p:cNvGrpSpPr/>
        <p:nvPr/>
      </p:nvGrpSpPr>
      <p:grpSpPr>
        <a:xfrm>
          <a:off x="0" y="0"/>
          <a:ext cx="0" cy="0"/>
          <a:chOff x="0" y="0"/>
          <a:chExt cx="0" cy="0"/>
        </a:xfrm>
      </p:grpSpPr>
      <p:sp>
        <p:nvSpPr>
          <p:cNvPr id="138" name="Google Shape;138;p7"/>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dk1"/>
              </a:buClr>
              <a:buSzPts val="2800"/>
              <a:buFont typeface="Arial"/>
              <a:buNone/>
            </a:pPr>
            <a:r>
              <a:rPr lang="en-US">
                <a:solidFill>
                  <a:schemeClr val="dk1"/>
                </a:solidFill>
              </a:rPr>
              <a:t>Teaching Steps - </a:t>
            </a:r>
            <a:r>
              <a:rPr lang="en-US" i="1">
                <a:solidFill>
                  <a:schemeClr val="dk1"/>
                </a:solidFill>
              </a:rPr>
              <a:t>page 4</a:t>
            </a:r>
            <a:endParaRPr i="1">
              <a:solidFill>
                <a:schemeClr val="dk1"/>
              </a:solidFill>
            </a:endParaRPr>
          </a:p>
        </p:txBody>
      </p:sp>
      <p:sp>
        <p:nvSpPr>
          <p:cNvPr id="139" name="Google Shape;139;p7"/>
          <p:cNvSpPr txBox="1">
            <a:spLocks noGrp="1"/>
          </p:cNvSpPr>
          <p:nvPr>
            <p:ph type="body" idx="1"/>
          </p:nvPr>
        </p:nvSpPr>
        <p:spPr>
          <a:xfrm>
            <a:off x="312963" y="1126837"/>
            <a:ext cx="8537121" cy="3378786"/>
          </a:xfrm>
          <a:prstGeom prst="rect">
            <a:avLst/>
          </a:prstGeom>
          <a:noFill/>
          <a:ln>
            <a:noFill/>
          </a:ln>
        </p:spPr>
        <p:txBody>
          <a:bodyPr spcFirstLastPara="1" wrap="square" lIns="68550" tIns="34275" rIns="68550" bIns="34275" anchor="t" anchorCtr="0">
            <a:noAutofit/>
          </a:bodyPr>
          <a:lstStyle/>
          <a:p>
            <a:pPr marL="247650" indent="-247650">
              <a:lnSpc>
                <a:spcPct val="100000"/>
              </a:lnSpc>
              <a:spcBef>
                <a:spcPts val="900"/>
              </a:spcBef>
              <a:buSzPts val="1500"/>
              <a:buFont typeface="+mj-lt"/>
              <a:buAutoNum type="arabicPeriod" startAt="11"/>
            </a:pPr>
            <a:r>
              <a:rPr lang="en-US" sz="1200" u="sng" dirty="0">
                <a:solidFill>
                  <a:schemeClr val="tx1"/>
                </a:solidFill>
              </a:rPr>
              <a:t>SLIDE 19</a:t>
            </a:r>
            <a:r>
              <a:rPr lang="en-US" sz="1200" dirty="0">
                <a:solidFill>
                  <a:schemeClr val="tx1"/>
                </a:solidFill>
              </a:rPr>
              <a:t>: Many earthquakes are followed by smaller earthquakes called aftershocks. Aftershocks can happen for even a few weeks after the main earthquake! Even though aftershocks are smaller than the main earthquake, they can still produce strong shaking and cause damage. Ask students what they should do if they feel shaking or get an alert. Remind students that they should stay alert and Drop, Cover, and Hold On if they feel shaking or get an earthquake early warning alert. </a:t>
            </a:r>
          </a:p>
          <a:p>
            <a:pPr marL="247650" lvl="0" indent="-247650">
              <a:lnSpc>
                <a:spcPct val="100000"/>
              </a:lnSpc>
              <a:spcBef>
                <a:spcPts val="900"/>
              </a:spcBef>
              <a:buSzPts val="1500"/>
              <a:buFont typeface="+mj-lt"/>
              <a:buAutoNum type="arabicPeriod" startAt="11"/>
            </a:pPr>
            <a:r>
              <a:rPr lang="en-US" sz="1200" u="sng" dirty="0">
                <a:solidFill>
                  <a:schemeClr val="tx1"/>
                </a:solidFill>
              </a:rPr>
              <a:t>SLIDE 20</a:t>
            </a:r>
            <a:r>
              <a:rPr lang="en-US" sz="1200" dirty="0">
                <a:solidFill>
                  <a:schemeClr val="tx1"/>
                </a:solidFill>
              </a:rPr>
              <a:t>:Tell students that they should take these protective actions when the ground shakes, if there’s an earthquake early warning alert, or if they’re doing an earthquake drill.</a:t>
            </a:r>
          </a:p>
          <a:p>
            <a:pPr marL="247650" lvl="0" indent="-247650">
              <a:lnSpc>
                <a:spcPct val="100000"/>
              </a:lnSpc>
              <a:spcBef>
                <a:spcPts val="900"/>
              </a:spcBef>
              <a:buSzPts val="1500"/>
              <a:buFont typeface="+mj-lt"/>
              <a:buAutoNum type="arabicPeriod" startAt="11"/>
            </a:pPr>
            <a:r>
              <a:rPr lang="en-US" sz="1200" u="sng" dirty="0">
                <a:solidFill>
                  <a:schemeClr val="tx1"/>
                </a:solidFill>
              </a:rPr>
              <a:t>SLIDE 21</a:t>
            </a:r>
            <a:r>
              <a:rPr lang="en-US" sz="1200" dirty="0">
                <a:solidFill>
                  <a:schemeClr val="tx1"/>
                </a:solidFill>
              </a:rPr>
              <a:t>: Tell students that as part of the Earthquake Early Warning system they will hear the alert coming over the intercom. Click to play the alert. Practice Drop, Cover, Hold On. Provide students with feedback on whether their protective actions were correct. </a:t>
            </a:r>
          </a:p>
          <a:p>
            <a:pPr marL="300038" indent="-290513">
              <a:lnSpc>
                <a:spcPct val="100000"/>
              </a:lnSpc>
              <a:spcBef>
                <a:spcPts val="0"/>
              </a:spcBef>
              <a:buSzPts val="1500"/>
              <a:buFont typeface="+mj-lt"/>
              <a:buAutoNum type="arabicPeriod" startAt="11"/>
            </a:pPr>
            <a:endParaRPr lang="en-US" sz="1200" dirty="0">
              <a:solidFill>
                <a:schemeClr val="tx1"/>
              </a:solidFill>
            </a:endParaRPr>
          </a:p>
          <a:p>
            <a:pPr marL="300038" indent="-290513">
              <a:lnSpc>
                <a:spcPct val="100000"/>
              </a:lnSpc>
              <a:spcBef>
                <a:spcPts val="0"/>
              </a:spcBef>
              <a:buSzPts val="1500"/>
              <a:buFont typeface="+mj-lt"/>
              <a:buAutoNum type="arabicPeriod" startAt="11"/>
            </a:pPr>
            <a:r>
              <a:rPr lang="en-US" sz="1200" u="sng" dirty="0">
                <a:solidFill>
                  <a:schemeClr val="tx1"/>
                </a:solidFill>
              </a:rPr>
              <a:t>SLIDE 22</a:t>
            </a:r>
            <a:r>
              <a:rPr lang="en-US" sz="1200" dirty="0">
                <a:solidFill>
                  <a:schemeClr val="tx1"/>
                </a:solidFill>
              </a:rPr>
              <a:t>:  Ask </a:t>
            </a:r>
            <a:r>
              <a:rPr lang="en-US" sz="1200" dirty="0"/>
              <a:t>students reflect on the earthquake drill with each other and discuss how they did, questions they have, and what things they think are important to remember. After reflecting, remind students of the key ways to stay safe during an earthquake, including immediately dropping to your knees, moving away from glass or heavy objects that could fall, etc. </a:t>
            </a:r>
            <a:endParaRPr sz="1200" dirty="0"/>
          </a:p>
          <a:p>
            <a:pPr marL="300038" lvl="0" indent="-290513">
              <a:lnSpc>
                <a:spcPct val="100000"/>
              </a:lnSpc>
              <a:spcBef>
                <a:spcPts val="900"/>
              </a:spcBef>
              <a:buSzPts val="1500"/>
              <a:buAutoNum type="arabicPeriod" startAt="11"/>
            </a:pPr>
            <a:endParaRPr lang="en-US" sz="1200" dirty="0"/>
          </a:p>
          <a:p>
            <a:pPr marL="300038" lvl="0" indent="-290513" algn="l" rtl="0">
              <a:lnSpc>
                <a:spcPct val="100000"/>
              </a:lnSpc>
              <a:spcBef>
                <a:spcPts val="900"/>
              </a:spcBef>
              <a:spcAft>
                <a:spcPts val="0"/>
              </a:spcAft>
              <a:buSzPts val="1500"/>
              <a:buAutoNum type="arabicPeriod" startAt="11"/>
            </a:pPr>
            <a:endParaRPr sz="1200" dirty="0">
              <a:solidFill>
                <a:schemeClr val="dk1"/>
              </a:solidFill>
            </a:endParaRPr>
          </a:p>
          <a:p>
            <a:pPr marL="300038" lvl="0" indent="-219075" algn="l" rtl="0">
              <a:lnSpc>
                <a:spcPct val="100000"/>
              </a:lnSpc>
              <a:spcBef>
                <a:spcPts val="900"/>
              </a:spcBef>
              <a:spcAft>
                <a:spcPts val="0"/>
              </a:spcAft>
              <a:buSzPts val="1500"/>
              <a:buNone/>
            </a:pPr>
            <a:endParaRPr sz="1200" dirty="0">
              <a:solidFill>
                <a:schemeClr val="dk1"/>
              </a:solidFill>
            </a:endParaRPr>
          </a:p>
        </p:txBody>
      </p:sp>
      <p:sp>
        <p:nvSpPr>
          <p:cNvPr id="140" name="Google Shape;140;p7"/>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2"/>
                </a:solidFill>
                <a:latin typeface="Arial"/>
                <a:ea typeface="Arial"/>
                <a:cs typeface="Arial"/>
                <a:sym typeface="Arial"/>
              </a:rPr>
              <a:t>7</a:t>
            </a:fld>
            <a:endParaRPr sz="1200" b="0" i="0" u="none" strike="noStrike" cap="none">
              <a:solidFill>
                <a:schemeClr val="dk2"/>
              </a:solidFill>
              <a:latin typeface="Arial"/>
              <a:ea typeface="Arial"/>
              <a:cs typeface="Arial"/>
              <a:sym typeface="Arial"/>
            </a:endParaRPr>
          </a:p>
        </p:txBody>
      </p:sp>
      <p:sp>
        <p:nvSpPr>
          <p:cNvPr id="2" name="Google Shape;221;g3216d1d7456_0_514">
            <a:extLst>
              <a:ext uri="{FF2B5EF4-FFF2-40B4-BE49-F238E27FC236}">
                <a16:creationId xmlns:a16="http://schemas.microsoft.com/office/drawing/2014/main" id="{08C3FD5F-B1F5-B44F-CB4C-768726CDA8C1}"/>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7</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37">
          <a:extLst>
            <a:ext uri="{FF2B5EF4-FFF2-40B4-BE49-F238E27FC236}">
              <a16:creationId xmlns:a16="http://schemas.microsoft.com/office/drawing/2014/main" id="{08A8DE42-3A11-615E-48A7-F3AA5FA92DE8}"/>
            </a:ext>
          </a:extLst>
        </p:cNvPr>
        <p:cNvGrpSpPr/>
        <p:nvPr/>
      </p:nvGrpSpPr>
      <p:grpSpPr>
        <a:xfrm>
          <a:off x="0" y="0"/>
          <a:ext cx="0" cy="0"/>
          <a:chOff x="0" y="0"/>
          <a:chExt cx="0" cy="0"/>
        </a:xfrm>
      </p:grpSpPr>
      <p:sp>
        <p:nvSpPr>
          <p:cNvPr id="138" name="Google Shape;138;p7">
            <a:extLst>
              <a:ext uri="{FF2B5EF4-FFF2-40B4-BE49-F238E27FC236}">
                <a16:creationId xmlns:a16="http://schemas.microsoft.com/office/drawing/2014/main" id="{957D74B5-C1C5-37F4-F71D-120B37025214}"/>
              </a:ext>
            </a:extLst>
          </p:cNvPr>
          <p:cNvSpPr txBox="1">
            <a:spLocks noGrp="1"/>
          </p:cNvSpPr>
          <p:nvPr>
            <p:ph type="title"/>
          </p:nvPr>
        </p:nvSpPr>
        <p:spPr>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dk1"/>
              </a:buClr>
              <a:buSzPts val="2800"/>
              <a:buFont typeface="Arial"/>
              <a:buNone/>
            </a:pPr>
            <a:r>
              <a:rPr lang="en-US" dirty="0">
                <a:solidFill>
                  <a:schemeClr val="dk1"/>
                </a:solidFill>
              </a:rPr>
              <a:t>Teaching Steps - </a:t>
            </a:r>
            <a:r>
              <a:rPr lang="en-US" i="1" dirty="0">
                <a:solidFill>
                  <a:schemeClr val="dk1"/>
                </a:solidFill>
              </a:rPr>
              <a:t>page 5</a:t>
            </a:r>
            <a:endParaRPr i="1" dirty="0">
              <a:solidFill>
                <a:schemeClr val="dk1"/>
              </a:solidFill>
            </a:endParaRPr>
          </a:p>
        </p:txBody>
      </p:sp>
      <p:sp>
        <p:nvSpPr>
          <p:cNvPr id="139" name="Google Shape;139;p7">
            <a:extLst>
              <a:ext uri="{FF2B5EF4-FFF2-40B4-BE49-F238E27FC236}">
                <a16:creationId xmlns:a16="http://schemas.microsoft.com/office/drawing/2014/main" id="{8C18B135-643D-6A12-E2E1-CB799E4E082B}"/>
              </a:ext>
            </a:extLst>
          </p:cNvPr>
          <p:cNvSpPr txBox="1">
            <a:spLocks noGrp="1"/>
          </p:cNvSpPr>
          <p:nvPr>
            <p:ph type="body" idx="1"/>
          </p:nvPr>
        </p:nvSpPr>
        <p:spPr>
          <a:xfrm>
            <a:off x="312963" y="1126837"/>
            <a:ext cx="8537121" cy="3378786"/>
          </a:xfrm>
          <a:prstGeom prst="rect">
            <a:avLst/>
          </a:prstGeom>
          <a:noFill/>
          <a:ln>
            <a:noFill/>
          </a:ln>
        </p:spPr>
        <p:txBody>
          <a:bodyPr spcFirstLastPara="1" wrap="square" lIns="68550" tIns="34275" rIns="68550" bIns="34275" anchor="t" anchorCtr="0">
            <a:noAutofit/>
          </a:bodyPr>
          <a:lstStyle/>
          <a:p>
            <a:pPr marL="300038" indent="-290513">
              <a:lnSpc>
                <a:spcPct val="100000"/>
              </a:lnSpc>
              <a:spcBef>
                <a:spcPts val="900"/>
              </a:spcBef>
              <a:buSzPts val="1500"/>
              <a:buFont typeface="+mj-lt"/>
              <a:buAutoNum type="arabicPeriod" startAt="15"/>
            </a:pPr>
            <a:r>
              <a:rPr lang="en-US" sz="1200" u="sng" dirty="0">
                <a:solidFill>
                  <a:schemeClr val="tx1"/>
                </a:solidFill>
              </a:rPr>
              <a:t>SLIDE 23</a:t>
            </a:r>
            <a:r>
              <a:rPr lang="en-US" sz="1200" dirty="0">
                <a:solidFill>
                  <a:schemeClr val="tx1"/>
                </a:solidFill>
              </a:rPr>
              <a:t>:  Remind students that emergencies are scary, and that people react differently, which is normal. Ask students why we conduct earthquake drills even though they can be uncomfortable. Students should note that practicing can help us to feel more prepared and less afraid. </a:t>
            </a:r>
            <a:endParaRPr lang="en-US" sz="1200" u="sng" dirty="0">
              <a:solidFill>
                <a:schemeClr val="tx1"/>
              </a:solidFill>
            </a:endParaRPr>
          </a:p>
          <a:p>
            <a:pPr marL="300038" lvl="0" indent="-290513">
              <a:lnSpc>
                <a:spcPct val="100000"/>
              </a:lnSpc>
              <a:spcBef>
                <a:spcPts val="900"/>
              </a:spcBef>
              <a:buSzPts val="1500"/>
              <a:buFont typeface="+mj-lt"/>
              <a:buAutoNum type="arabicPeriod" startAt="15"/>
            </a:pPr>
            <a:r>
              <a:rPr lang="en-US" sz="1200" u="sng" dirty="0">
                <a:solidFill>
                  <a:schemeClr val="tx1"/>
                </a:solidFill>
              </a:rPr>
              <a:t>SLIDE 24</a:t>
            </a:r>
            <a:r>
              <a:rPr lang="en-US" sz="1200" dirty="0">
                <a:solidFill>
                  <a:schemeClr val="tx1"/>
                </a:solidFill>
              </a:rPr>
              <a:t>:  Regardless of whether you are sending the Family Engagement letter or email home before or after the lesson, ask students to talk with their families or caregivers about how to stay safe in earthquakes. Provide students with the Family Engagement letter if you haven’t already done so. Ask students to consider signing up to receive ShakeAlert earthquake early warning alerts on their phones and to show others how to do it, too. </a:t>
            </a:r>
          </a:p>
          <a:p>
            <a:pPr marL="300038" lvl="0" indent="-290513">
              <a:lnSpc>
                <a:spcPct val="100000"/>
              </a:lnSpc>
              <a:spcBef>
                <a:spcPts val="900"/>
              </a:spcBef>
              <a:buSzPts val="1500"/>
              <a:buFont typeface="+mj-lt"/>
              <a:buAutoNum type="arabicPeriod" startAt="15"/>
            </a:pPr>
            <a:r>
              <a:rPr lang="en-US" sz="1200" u="sng" dirty="0">
                <a:solidFill>
                  <a:schemeClr val="tx1"/>
                </a:solidFill>
              </a:rPr>
              <a:t>SLIDE 25</a:t>
            </a:r>
            <a:r>
              <a:rPr lang="en-US" sz="1200" dirty="0">
                <a:solidFill>
                  <a:schemeClr val="tx1"/>
                </a:solidFill>
              </a:rPr>
              <a:t>: OPTIONAL </a:t>
            </a:r>
            <a:r>
              <a:rPr lang="en-US" sz="1200" dirty="0"/>
              <a:t>– Teachers, please complete the ShakeAlert Ready! Earthquake Drill Lesson Feedback Form.</a:t>
            </a:r>
          </a:p>
          <a:p>
            <a:pPr marL="116204" lvl="0" indent="0">
              <a:spcBef>
                <a:spcPts val="0"/>
              </a:spcBef>
              <a:buClr>
                <a:schemeClr val="dk1"/>
              </a:buClr>
              <a:buSzPts val="1200"/>
              <a:buNone/>
            </a:pPr>
            <a:endParaRPr lang="en-US" sz="1200" dirty="0"/>
          </a:p>
          <a:p>
            <a:pPr marL="116204" lvl="0" indent="0">
              <a:spcBef>
                <a:spcPts val="0"/>
              </a:spcBef>
              <a:buClr>
                <a:schemeClr val="dk1"/>
              </a:buClr>
              <a:buSzPts val="1200"/>
              <a:buNone/>
            </a:pPr>
            <a:r>
              <a:rPr lang="en-US" sz="1200" b="1" dirty="0">
                <a:solidFill>
                  <a:schemeClr val="accent1"/>
                </a:solidFill>
              </a:rPr>
              <a:t>NOTE:</a:t>
            </a:r>
            <a:r>
              <a:rPr lang="en-US" sz="1200" dirty="0"/>
              <a:t> Please see the green slides at the end of this deck for information on earthquakes and how earthquake early warning works</a:t>
            </a:r>
          </a:p>
          <a:p>
            <a:pPr marL="300038" lvl="0" indent="-219075" algn="l" rtl="0">
              <a:lnSpc>
                <a:spcPct val="100000"/>
              </a:lnSpc>
              <a:spcBef>
                <a:spcPts val="900"/>
              </a:spcBef>
              <a:spcAft>
                <a:spcPts val="0"/>
              </a:spcAft>
              <a:buSzPts val="1500"/>
              <a:buNone/>
            </a:pPr>
            <a:endParaRPr sz="1200" dirty="0">
              <a:solidFill>
                <a:schemeClr val="dk1"/>
              </a:solidFill>
            </a:endParaRPr>
          </a:p>
        </p:txBody>
      </p:sp>
      <p:sp>
        <p:nvSpPr>
          <p:cNvPr id="140" name="Google Shape;140;p7">
            <a:extLst>
              <a:ext uri="{FF2B5EF4-FFF2-40B4-BE49-F238E27FC236}">
                <a16:creationId xmlns:a16="http://schemas.microsoft.com/office/drawing/2014/main" id="{38B9C06B-37B5-B517-96A7-B93A4B2AE1D3}"/>
              </a:ext>
            </a:extLst>
          </p:cNvPr>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2"/>
                </a:solidFill>
                <a:latin typeface="Arial"/>
                <a:ea typeface="Arial"/>
                <a:cs typeface="Arial"/>
                <a:sym typeface="Arial"/>
              </a:rPr>
              <a:t>8</a:t>
            </a:fld>
            <a:endParaRPr sz="1200" b="0" i="0" u="none" strike="noStrike" cap="none">
              <a:solidFill>
                <a:schemeClr val="dk2"/>
              </a:solidFill>
              <a:latin typeface="Arial"/>
              <a:ea typeface="Arial"/>
              <a:cs typeface="Arial"/>
              <a:sym typeface="Arial"/>
            </a:endParaRPr>
          </a:p>
        </p:txBody>
      </p:sp>
      <p:sp>
        <p:nvSpPr>
          <p:cNvPr id="2" name="Google Shape;221;g3216d1d7456_0_514">
            <a:extLst>
              <a:ext uri="{FF2B5EF4-FFF2-40B4-BE49-F238E27FC236}">
                <a16:creationId xmlns:a16="http://schemas.microsoft.com/office/drawing/2014/main" id="{1CACA434-75DA-B829-72B4-BA45B1C0EA83}"/>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8</a:t>
            </a:fld>
            <a:endParaRPr sz="9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70885229"/>
      </p:ext>
    </p:extLst>
  </p:cSld>
  <p:clrMapOvr>
    <a:overrideClrMapping bg1="lt1" tx1="dk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8"/>
          <p:cNvSpPr txBox="1">
            <a:spLocks noGrp="1"/>
          </p:cNvSpPr>
          <p:nvPr>
            <p:ph type="title"/>
          </p:nvPr>
        </p:nvSpPr>
        <p:spPr>
          <a:xfrm>
            <a:off x="312963" y="858741"/>
            <a:ext cx="3105646" cy="407453"/>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SzPts val="3200"/>
              <a:buFont typeface="Arial"/>
              <a:buNone/>
            </a:pPr>
            <a:r>
              <a:rPr lang="en-US" sz="2400"/>
              <a:t>LEARNING TARGET</a:t>
            </a:r>
            <a:endParaRPr lang="en-US"/>
          </a:p>
        </p:txBody>
      </p:sp>
      <p:sp>
        <p:nvSpPr>
          <p:cNvPr id="147" name="Google Shape;147;p8"/>
          <p:cNvSpPr txBox="1"/>
          <p:nvPr/>
        </p:nvSpPr>
        <p:spPr>
          <a:xfrm>
            <a:off x="312956" y="1499738"/>
            <a:ext cx="3670425" cy="2839208"/>
          </a:xfrm>
          <a:prstGeom prst="rect">
            <a:avLst/>
          </a:prstGeom>
          <a:noFill/>
          <a:ln>
            <a:noFill/>
          </a:ln>
        </p:spPr>
        <p:txBody>
          <a:bodyPr spcFirstLastPara="1" wrap="square" lIns="68550" tIns="34275" rIns="68550" bIns="34275" anchor="t" anchorCtr="0">
            <a:spAutoFit/>
          </a:bodyPr>
          <a:lstStyle/>
          <a:p>
            <a:pPr marL="0" marR="0" lvl="0" indent="0" algn="l" rtl="0">
              <a:spcBef>
                <a:spcPts val="0"/>
              </a:spcBef>
              <a:spcAft>
                <a:spcPts val="0"/>
              </a:spcAft>
              <a:buNone/>
            </a:pPr>
            <a:r>
              <a:rPr lang="en-US" sz="3000" dirty="0">
                <a:solidFill>
                  <a:srgbClr val="073763"/>
                </a:solidFill>
                <a:latin typeface="Arial"/>
                <a:ea typeface="Arial"/>
                <a:cs typeface="Arial"/>
                <a:sym typeface="Arial"/>
              </a:rPr>
              <a:t>I can </a:t>
            </a:r>
            <a:r>
              <a:rPr lang="en-US" sz="3000" b="1" dirty="0">
                <a:solidFill>
                  <a:srgbClr val="073763"/>
                </a:solidFill>
                <a:latin typeface="Arial"/>
                <a:ea typeface="Arial"/>
                <a:cs typeface="Arial"/>
                <a:sym typeface="Arial"/>
              </a:rPr>
              <a:t>Drop</a:t>
            </a:r>
            <a:r>
              <a:rPr lang="en-US" sz="3000" dirty="0">
                <a:solidFill>
                  <a:srgbClr val="073763"/>
                </a:solidFill>
                <a:latin typeface="Arial"/>
                <a:ea typeface="Arial"/>
                <a:cs typeface="Arial"/>
                <a:sym typeface="Arial"/>
              </a:rPr>
              <a:t>, </a:t>
            </a:r>
            <a:r>
              <a:rPr lang="en-US" sz="3000" b="1" dirty="0">
                <a:solidFill>
                  <a:srgbClr val="073763"/>
                </a:solidFill>
                <a:latin typeface="Arial"/>
                <a:ea typeface="Arial"/>
                <a:cs typeface="Arial"/>
                <a:sym typeface="Arial"/>
              </a:rPr>
              <a:t>Cover</a:t>
            </a:r>
            <a:r>
              <a:rPr lang="en-US" sz="3000" dirty="0">
                <a:solidFill>
                  <a:srgbClr val="073763"/>
                </a:solidFill>
                <a:latin typeface="Arial"/>
                <a:ea typeface="Arial"/>
                <a:cs typeface="Arial"/>
                <a:sym typeface="Arial"/>
              </a:rPr>
              <a:t>, and </a:t>
            </a:r>
            <a:r>
              <a:rPr lang="en-US" sz="3000" b="1" dirty="0">
                <a:solidFill>
                  <a:srgbClr val="073763"/>
                </a:solidFill>
                <a:latin typeface="Arial"/>
                <a:ea typeface="Arial"/>
                <a:cs typeface="Arial"/>
                <a:sym typeface="Arial"/>
              </a:rPr>
              <a:t>Hold On </a:t>
            </a:r>
            <a:r>
              <a:rPr lang="en-US" sz="3000" dirty="0">
                <a:solidFill>
                  <a:srgbClr val="073763"/>
                </a:solidFill>
                <a:latin typeface="Arial"/>
                <a:ea typeface="Arial"/>
                <a:cs typeface="Arial"/>
                <a:sym typeface="Arial"/>
              </a:rPr>
              <a:t>if there’s ground shaking or if there is an earthquake early warning alert. </a:t>
            </a:r>
            <a:endParaRPr sz="3000" dirty="0">
              <a:solidFill>
                <a:schemeClr val="dk1"/>
              </a:solidFill>
              <a:latin typeface="Arial"/>
              <a:ea typeface="Arial"/>
              <a:cs typeface="Arial"/>
              <a:sym typeface="Arial"/>
            </a:endParaRPr>
          </a:p>
        </p:txBody>
      </p:sp>
      <p:sp>
        <p:nvSpPr>
          <p:cNvPr id="148" name="Google Shape;148;p8"/>
          <p:cNvSpPr txBox="1"/>
          <p:nvPr/>
        </p:nvSpPr>
        <p:spPr>
          <a:xfrm>
            <a:off x="5038026" y="3924394"/>
            <a:ext cx="3764700" cy="242550"/>
          </a:xfrm>
          <a:prstGeom prst="rect">
            <a:avLst/>
          </a:prstGeom>
          <a:noFill/>
          <a:ln>
            <a:noFill/>
          </a:ln>
        </p:spPr>
        <p:txBody>
          <a:bodyPr spcFirstLastPara="1" wrap="square" lIns="68550" tIns="68550" rIns="68550" bIns="68550" anchor="t" anchorCtr="0">
            <a:noAutofit/>
          </a:bodyPr>
          <a:lstStyle/>
          <a:p>
            <a:pPr marL="0" marR="0" lvl="0" indent="0" algn="r" rtl="0">
              <a:spcBef>
                <a:spcPts val="0"/>
              </a:spcBef>
              <a:spcAft>
                <a:spcPts val="0"/>
              </a:spcAft>
              <a:buNone/>
            </a:pPr>
            <a:endParaRPr sz="750" i="1">
              <a:solidFill>
                <a:schemeClr val="dk1"/>
              </a:solidFill>
              <a:latin typeface="Arial"/>
              <a:ea typeface="Arial"/>
              <a:cs typeface="Arial"/>
              <a:sym typeface="Arial"/>
            </a:endParaRPr>
          </a:p>
        </p:txBody>
      </p:sp>
      <p:pic>
        <p:nvPicPr>
          <p:cNvPr id="149" name="Google Shape;149;p8"/>
          <p:cNvPicPr preferRelativeResize="0"/>
          <p:nvPr/>
        </p:nvPicPr>
        <p:blipFill rotWithShape="1">
          <a:blip r:embed="rId3">
            <a:alphaModFix/>
          </a:blip>
          <a:srcRect/>
          <a:stretch/>
        </p:blipFill>
        <p:spPr>
          <a:xfrm>
            <a:off x="4230396" y="984169"/>
            <a:ext cx="4572225" cy="2893500"/>
          </a:xfrm>
          <a:prstGeom prst="roundRect">
            <a:avLst>
              <a:gd name="adj" fmla="val 5210"/>
            </a:avLst>
          </a:prstGeom>
          <a:noFill/>
          <a:ln w="9525" cap="flat" cmpd="sng">
            <a:solidFill>
              <a:schemeClr val="dk2"/>
            </a:solidFill>
            <a:prstDash val="solid"/>
            <a:round/>
            <a:headEnd type="none" w="sm" len="sm"/>
            <a:tailEnd type="none" w="sm" len="sm"/>
          </a:ln>
        </p:spPr>
      </p:pic>
      <p:sp>
        <p:nvSpPr>
          <p:cNvPr id="4" name="Google Shape;221;g3216d1d7456_0_514">
            <a:extLst>
              <a:ext uri="{FF2B5EF4-FFF2-40B4-BE49-F238E27FC236}">
                <a16:creationId xmlns:a16="http://schemas.microsoft.com/office/drawing/2014/main" id="{5B035797-678F-1233-E234-15F44CFDDE22}"/>
              </a:ext>
            </a:extLst>
          </p:cNvPr>
          <p:cNvSpPr txBox="1"/>
          <p:nvPr/>
        </p:nvSpPr>
        <p:spPr>
          <a:xfrm>
            <a:off x="7016665" y="4810865"/>
            <a:ext cx="2057400" cy="273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9</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USGS Theme">
  <a:themeElements>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2.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docProps/app.xml><?xml version="1.0" encoding="utf-8"?>
<Properties xmlns="http://schemas.openxmlformats.org/officeDocument/2006/extended-properties" xmlns:vt="http://schemas.openxmlformats.org/officeDocument/2006/docPropsVTypes">
  <Template/>
  <TotalTime>2583</TotalTime>
  <Words>4210</Words>
  <Application>Microsoft Office PowerPoint</Application>
  <PresentationFormat>On-screen Show (16:9)</PresentationFormat>
  <Paragraphs>271</Paragraphs>
  <Slides>30</Slides>
  <Notes>30</Notes>
  <HiddenSlides>13</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Calibri</vt:lpstr>
      <vt:lpstr>Arial</vt:lpstr>
      <vt:lpstr>Roboto</vt:lpstr>
      <vt:lpstr>NTR</vt:lpstr>
      <vt:lpstr>USGS Theme</vt:lpstr>
      <vt:lpstr>ShakeAlert® Earthquake Early Warning </vt:lpstr>
      <vt:lpstr>To Print</vt:lpstr>
      <vt:lpstr>Sensitive Content Warning </vt:lpstr>
      <vt:lpstr>Teaching Steps - page 1</vt:lpstr>
      <vt:lpstr>Teaching Steps - page 2</vt:lpstr>
      <vt:lpstr>Teaching Steps - page 3</vt:lpstr>
      <vt:lpstr>Teaching Steps - page 4</vt:lpstr>
      <vt:lpstr>Teaching Steps - page 5</vt:lpstr>
      <vt:lpstr>LEARNING TARGET</vt:lpstr>
      <vt:lpstr>PowerPoint Presentation</vt:lpstr>
      <vt:lpstr>Our school has Earthquake Early Warning! </vt:lpstr>
      <vt:lpstr>What is an earthquake?  Why do they happen?  What are some things that happen when there is an earthquake?</vt:lpstr>
      <vt:lpstr>Earthquakes &amp; Friction   </vt:lpstr>
      <vt:lpstr>What do we do at school if there’s an earthquake?</vt:lpstr>
      <vt:lpstr>If you or someone you know uses a wheelchair:</vt:lpstr>
      <vt:lpstr>If you or someone you know uses a cane or walker:</vt:lpstr>
      <vt:lpstr>If you are outside when you feeling shaking or get an alert:</vt:lpstr>
      <vt:lpstr>If you are on the coast, wait for shaking to stop, then …</vt:lpstr>
      <vt:lpstr>After an earthquake, there can be smaller earthquakes called aftershocks. </vt:lpstr>
      <vt:lpstr>Protect yourself when there is . . .</vt:lpstr>
      <vt:lpstr>What to Expect from an Alert </vt:lpstr>
      <vt:lpstr>PowerPoint Presentation</vt:lpstr>
      <vt:lpstr>PowerPoint Presentation</vt:lpstr>
      <vt:lpstr>Help the people in your home prepare! </vt:lpstr>
      <vt:lpstr>Teachers, please give us your feedback! </vt:lpstr>
      <vt:lpstr>Background - Earthquake Hazard</vt:lpstr>
      <vt:lpstr>Background - How ShakeAlertⓇ Earthquake Early Warning System Works</vt:lpstr>
      <vt:lpstr>Background - Effective Protective Actions</vt:lpstr>
      <vt:lpstr>Rationale</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mikearras</dc:creator>
  <cp:lastModifiedBy>Katrina Arras</cp:lastModifiedBy>
  <cp:revision>15</cp:revision>
  <dcterms:modified xsi:type="dcterms:W3CDTF">2025-08-12T23:20:38Z</dcterms:modified>
</cp:coreProperties>
</file>