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5"/>
  </p:notesMasterIdLst>
  <p:sldIdLst>
    <p:sldId id="256" r:id="rId2"/>
    <p:sldId id="257" r:id="rId3"/>
    <p:sldId id="258" r:id="rId4"/>
    <p:sldId id="259" r:id="rId5"/>
    <p:sldId id="260" r:id="rId6"/>
    <p:sldId id="261" r:id="rId7"/>
    <p:sldId id="262" r:id="rId8"/>
    <p:sldId id="263" r:id="rId9"/>
    <p:sldId id="264" r:id="rId10"/>
    <p:sldId id="265" r:id="rId11"/>
    <p:sldId id="266" r:id="rId12"/>
    <p:sldId id="311" r:id="rId13"/>
    <p:sldId id="268" r:id="rId14"/>
    <p:sldId id="269" r:id="rId15"/>
    <p:sldId id="270" r:id="rId16"/>
    <p:sldId id="312" r:id="rId17"/>
    <p:sldId id="272" r:id="rId18"/>
    <p:sldId id="273" r:id="rId19"/>
    <p:sldId id="313" r:id="rId20"/>
    <p:sldId id="314" r:id="rId21"/>
    <p:sldId id="276" r:id="rId22"/>
    <p:sldId id="277" r:id="rId23"/>
    <p:sldId id="315" r:id="rId24"/>
    <p:sldId id="279" r:id="rId25"/>
    <p:sldId id="280" r:id="rId26"/>
    <p:sldId id="281" r:id="rId27"/>
    <p:sldId id="282" r:id="rId28"/>
    <p:sldId id="283" r:id="rId29"/>
    <p:sldId id="316"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Lst>
  <p:sldSz cx="9144000" cy="5143500" type="screen16x9"/>
  <p:notesSz cx="6858000" cy="9144000"/>
  <p:embeddedFontLst>
    <p:embeddedFont>
      <p:font typeface="Public Sans" pitchFamily="2" charset="77"/>
      <p:regular r:id="rId46"/>
      <p:bold r:id="rId47"/>
      <p:italic r:id="rId48"/>
      <p:boldItalic r:id="rId49"/>
    </p:embeddedFont>
    <p:embeddedFont>
      <p:font typeface="Roboto" panose="02000000000000000000" pitchFamily="2" charset="0"/>
      <p:bold r:id="rId5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7" roundtripDataSignature="AMtx7mielE+bE9FrJP5zDyIUJCZEFLKPZ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67668" autoAdjust="0"/>
  </p:normalViewPr>
  <p:slideViewPr>
    <p:cSldViewPr snapToGrid="0">
      <p:cViewPr varScale="1">
        <p:scale>
          <a:sx n="100" d="100"/>
          <a:sy n="100" d="100"/>
        </p:scale>
        <p:origin x="2408"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2.fntdata"/><Relationship Id="rId50" Type="http://schemas.openxmlformats.org/officeDocument/2006/relationships/font" Target="fonts/font5.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3.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1.fntdata"/><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4.fntdata"/><Relationship Id="rId57"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3"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youtube.com/watch?v=cFy3uJYctZs"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earthquake.usgs.gov/monitoring/gps/about.php"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earthquake.usgs.gov/monitoring/gps/about.php"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docs.google.com/forms/d/e/1FAIpQLSeNHAr45fDTztflhJJD3_JVS8p0RiV1MW9sKyQgFucGJyKcCA/viewform?usp=sf_link"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www.iris.edu/hq/inclass/activities/introduction_to_faults_and_plate_tectonics" TargetMode="External"/><Relationship Id="rId2" Type="http://schemas.openxmlformats.org/officeDocument/2006/relationships/slide" Target="../slides/slide39.xml"/><Relationship Id="rId1" Type="http://schemas.openxmlformats.org/officeDocument/2006/relationships/notesMaster" Target="../notesMasters/notesMaster1.xml"/><Relationship Id="rId5" Type="http://schemas.openxmlformats.org/officeDocument/2006/relationships/hyperlink" Target="https://www.usgs.gov/programs/earthquake-hazards/science/southern-california-earthquake-hazards" TargetMode="External"/><Relationship Id="rId4" Type="http://schemas.openxmlformats.org/officeDocument/2006/relationships/hyperlink" Target="https://www.usgs.gov/programs/earthquake-hazards/science/pacific-northwest-hazards"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drive.google.com/drive/folders/1oQOHup9P_p3DUkyIOi9DwqAlLgzdY45A?usp=drive_link" TargetMode="External"/><Relationship Id="rId2" Type="http://schemas.openxmlformats.org/officeDocument/2006/relationships/slide" Target="../slides/slide40.xml"/><Relationship Id="rId1" Type="http://schemas.openxmlformats.org/officeDocument/2006/relationships/notesMaster" Target="../notesMasters/notesMaster1.xml"/><Relationship Id="rId4" Type="http://schemas.openxmlformats.org/officeDocument/2006/relationships/hyperlink" Target="https://www.iris.edu/hq/inclass/sequences/earthquake_early_warning" TargetMode="Externa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www.shakeout.org/whyparticipate/"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www.shakeout.org/whyparticipate/" TargetMode="External"/><Relationship Id="rId2" Type="http://schemas.openxmlformats.org/officeDocument/2006/relationships/slide" Target="../slides/slide42.xml"/><Relationship Id="rId1" Type="http://schemas.openxmlformats.org/officeDocument/2006/relationships/notesMaster" Target="../notesMasters/notesMaster1.xml"/><Relationship Id="rId4" Type="http://schemas.openxmlformats.org/officeDocument/2006/relationships/hyperlink" Target="https://www.shakealert.org/toolkit/introduction/" TargetMode="Externa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5" name="Google Shape;85;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
        <p:nvSpPr>
          <p:cNvPr id="86" name="Google Shape;86;p1: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fld id="{00000000-1234-1234-1234-123412341234}" type="slidenum">
              <a:rPr lang="en" sz="1800" b="0" i="0" u="none" strike="noStrike" cap="none">
                <a:solidFill>
                  <a:schemeClr val="dk1"/>
                </a:solidFill>
                <a:latin typeface="Arial"/>
                <a:ea typeface="Arial"/>
                <a:cs typeface="Arial"/>
                <a:sym typeface="Arial"/>
              </a:rPr>
              <a:t>1</a:t>
            </a:fld>
            <a:endParaRPr sz="1800">
              <a:solidFill>
                <a:schemeClr val="dk1"/>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3" name="Google Shape;153;p5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0" name="Google Shape;160;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Teacher Notes</a:t>
            </a:r>
            <a:r>
              <a:rPr lang="en"/>
              <a:t>: Tell students that today they are taking part in an earthquake drill and will practice how to protect themselves during an earthquake. If you are teaching this lesson as part of the Great ShakeOut, tell students that millions of people in countries around the world take part in the Great ShakeOut on the 3rd Thursday of October every year.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sz="1000"/>
              <a:t>IMAGES: </a:t>
            </a:r>
            <a:r>
              <a:rPr lang="en" sz="1000" i="1"/>
              <a:t>Images courtesy of USGS, and Roger Groom. Used with permission.</a:t>
            </a:r>
            <a:endParaRPr sz="1000" i="1"/>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0" name="Google Shape;200;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dirty="0"/>
              <a:t>Teacher Notes: </a:t>
            </a:r>
            <a:r>
              <a:rPr lang="en" i="1" dirty="0"/>
              <a:t>This slide is animated so the questions appear one at a time. </a:t>
            </a:r>
            <a:r>
              <a:rPr lang="en" dirty="0"/>
              <a:t>Ask students what other drills they’ve practiced at school. Students have probably practiced earthquake drills, shelter in place drills, and lockdowns among others.</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 dirty="0"/>
              <a:t>Ask students why we practice drills at school. They should respond that we conduct drills to practice how to respond so that if there’s ever a fire or earthquake, we’re prepared and know how to stay safe. We also practice drills so that we can help students feel safer and less afraid at school. Having fire and earthquake drills can help us to feel prepared and less scared!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Clr>
                <a:schemeClr val="dk1"/>
              </a:buClr>
              <a:buSzPts val="1100"/>
              <a:buFont typeface="Arial"/>
              <a:buNone/>
            </a:pPr>
            <a:r>
              <a:rPr lang="en-US" dirty="0">
                <a:solidFill>
                  <a:schemeClr val="dk1"/>
                </a:solidFill>
              </a:rPr>
              <a:t>Tell students</a:t>
            </a:r>
            <a:r>
              <a:rPr lang="en-US" dirty="0"/>
              <a:t> there are many ways to get alerts. Tell them if their school has a ShakeAlert-powered </a:t>
            </a:r>
            <a:r>
              <a:rPr lang="en-US" dirty="0">
                <a:solidFill>
                  <a:schemeClr val="dk1"/>
                </a:solidFill>
              </a:rPr>
              <a:t>earthquake early warning system (such as </a:t>
            </a:r>
            <a:r>
              <a:rPr lang="en-US" dirty="0"/>
              <a:t>the automated alert announcement through the PA system)</a:t>
            </a:r>
            <a:r>
              <a:rPr lang="en-US" dirty="0">
                <a:solidFill>
                  <a:schemeClr val="dk1"/>
                </a:solidFill>
              </a:rPr>
              <a:t> that can give </a:t>
            </a:r>
            <a:r>
              <a:rPr lang="en-US" dirty="0"/>
              <a:t>their</a:t>
            </a:r>
            <a:r>
              <a:rPr lang="en-US" dirty="0">
                <a:solidFill>
                  <a:schemeClr val="dk1"/>
                </a:solidFill>
              </a:rPr>
              <a:t> school community members </a:t>
            </a:r>
            <a:r>
              <a:rPr lang="en-US" dirty="0"/>
              <a:t>potential seconds</a:t>
            </a:r>
            <a:r>
              <a:rPr lang="en-US" dirty="0">
                <a:solidFill>
                  <a:schemeClr val="dk1"/>
                </a:solidFill>
              </a:rPr>
              <a:t> to protect </a:t>
            </a:r>
            <a:r>
              <a:rPr lang="en-US" dirty="0"/>
              <a:t>themselves</a:t>
            </a:r>
            <a:r>
              <a:rPr lang="en-US" dirty="0">
                <a:solidFill>
                  <a:schemeClr val="dk1"/>
                </a:solidFill>
              </a:rPr>
              <a:t> before strong shaking arrives during an earthquake. </a:t>
            </a:r>
            <a:endParaRPr lang="en-US" dirty="0"/>
          </a:p>
          <a:p>
            <a:pPr marL="0" marR="0" lvl="0" indent="0" algn="l" rtl="0">
              <a:lnSpc>
                <a:spcPct val="100000"/>
              </a:lnSpc>
              <a:spcBef>
                <a:spcPts val="0"/>
              </a:spcBef>
              <a:spcAft>
                <a:spcPts val="0"/>
              </a:spcAft>
              <a:buClr>
                <a:srgbClr val="000000"/>
              </a:buClr>
              <a:buSzPts val="1100"/>
              <a:buFont typeface="Arial"/>
              <a:buNone/>
            </a:pPr>
            <a:endParaRPr lang="en" sz="12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100"/>
              <a:buFont typeface="Arial"/>
              <a:buNone/>
            </a:pPr>
            <a:r>
              <a:rPr lang="en" sz="1200" b="0" i="0" u="none" strike="noStrike" cap="none" dirty="0">
                <a:solidFill>
                  <a:schemeClr val="dk1"/>
                </a:solidFill>
                <a:latin typeface="Calibri"/>
                <a:ea typeface="Calibri"/>
                <a:cs typeface="Calibri"/>
                <a:sym typeface="Calibri"/>
              </a:rPr>
              <a:t>IMA</a:t>
            </a:r>
            <a:r>
              <a:rPr lang="en" sz="1200" b="0" i="0" u="none" strike="noStrike" dirty="0">
                <a:solidFill>
                  <a:srgbClr val="000000"/>
                </a:solidFill>
                <a:latin typeface="Arial"/>
                <a:ea typeface="Arial"/>
                <a:cs typeface="Arial"/>
                <a:sym typeface="Arial"/>
              </a:rPr>
              <a:t>GES:</a:t>
            </a:r>
            <a:r>
              <a:rPr lang="en" sz="1200" b="1" i="0" u="none" strike="noStrike" dirty="0">
                <a:solidFill>
                  <a:srgbClr val="000000"/>
                </a:solidFill>
                <a:latin typeface="Calibri"/>
                <a:ea typeface="Calibri"/>
                <a:cs typeface="Calibri"/>
                <a:sym typeface="Calibri"/>
              </a:rPr>
              <a:t> </a:t>
            </a:r>
            <a:r>
              <a:rPr lang="en" sz="1200" b="0" i="1" u="none" strike="noStrike" dirty="0">
                <a:solidFill>
                  <a:srgbClr val="000000"/>
                </a:solidFill>
                <a:latin typeface="Calibri"/>
                <a:ea typeface="Calibri"/>
                <a:cs typeface="Calibri"/>
                <a:sym typeface="Calibri"/>
              </a:rPr>
              <a:t>Image credits from left to right. Image created with A.I. Image courtesy of Roger Groom. Used with permission. Image courtesy of USGS.</a:t>
            </a: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4" name="Google Shape;194;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sz="1200" b="1"/>
              <a:t>Teacher Note:</a:t>
            </a:r>
            <a:r>
              <a:rPr lang="en"/>
              <a:t> Students will likely have a lot of background knowledge about plate boundaries and earthquakes. </a:t>
            </a:r>
            <a:endParaRPr/>
          </a:p>
          <a:p>
            <a:pPr marL="0" lvl="0" indent="0" algn="l" rtl="0">
              <a:lnSpc>
                <a:spcPct val="100000"/>
              </a:lnSpc>
              <a:spcBef>
                <a:spcPts val="0"/>
              </a:spcBef>
              <a:spcAft>
                <a:spcPts val="0"/>
              </a:spcAft>
              <a:buSzPts val="1400"/>
              <a:buNone/>
            </a:pPr>
            <a:r>
              <a:rPr lang="en" i="1"/>
              <a:t>Sample Student Response</a:t>
            </a:r>
            <a:r>
              <a:rPr lang="en"/>
              <a:t>: An earthquake is a sudden release of energy in the form of seismic waves that travel away from the earthquake focus. An earthquake occurs when the friction between pieces of earth is overcome, and elastic potential energy on a fault (including a tectonic plate boundary) is transformed into kinetic energy, along with sound and thermal energy. </a:t>
            </a:r>
            <a:r>
              <a:rPr lang="en">
                <a:solidFill>
                  <a:schemeClr val="dk1"/>
                </a:solidFill>
              </a:rPr>
              <a:t>Earthquakes can cause ground shaking, tsunamis, as well as injuries and destruction of property.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i="1"/>
              <a:t>IMAGE:</a:t>
            </a:r>
            <a:r>
              <a:rPr lang="en" sz="1200" i="1">
                <a:solidFill>
                  <a:srgbClr val="444746"/>
                </a:solidFill>
                <a:latin typeface="Roboto"/>
                <a:ea typeface="Roboto"/>
                <a:cs typeface="Roboto"/>
                <a:sym typeface="Roboto"/>
              </a:rPr>
              <a:t> </a:t>
            </a:r>
            <a:r>
              <a:rPr lang="en" sz="1200" b="0" i="1" u="none" strike="noStrike" cap="none">
                <a:solidFill>
                  <a:schemeClr val="dk1"/>
                </a:solidFill>
                <a:latin typeface="Calibri"/>
                <a:ea typeface="Calibri"/>
                <a:cs typeface="Calibri"/>
                <a:sym typeface="Calibri"/>
              </a:rPr>
              <a:t>Earthquake damage in classroom of Dawson Elementary School in Coalinga, CA from the M6.7 May 2, 1983 Coalinga earthquake. The earthquake occurred when no students were at school.</a:t>
            </a:r>
            <a:endParaRPr i="1"/>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3" name="Google Shape;203;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Teacher Note:</a:t>
            </a:r>
            <a:r>
              <a:rPr lang="en" b="1" i="1"/>
              <a:t> </a:t>
            </a:r>
            <a:r>
              <a:rPr lang="en"/>
              <a:t>This map shows the chance of a strong earthquake in the next 100 years. </a:t>
            </a:r>
            <a:r>
              <a:rPr lang="en">
                <a:solidFill>
                  <a:schemeClr val="dk1"/>
                </a:solidFill>
              </a:rPr>
              <a:t>In this case, strong means an earthquake felt by all that frightens many, and moves heavy furniture, creating slight damage. Ask students to use the key to assess the chance of a strong earthquake in the next 100 years where they live. </a:t>
            </a:r>
            <a:r>
              <a:rPr lang="en" sz="1200">
                <a:solidFill>
                  <a:schemeClr val="dk1"/>
                </a:solidFill>
              </a:rPr>
              <a:t> </a:t>
            </a:r>
            <a:endParaRPr sz="1200">
              <a:solidFill>
                <a:schemeClr val="dk1"/>
              </a:solidFill>
            </a:endParaRPr>
          </a:p>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Clr>
                <a:srgbClr val="000000"/>
              </a:buClr>
              <a:buSzPts val="1400"/>
              <a:buFont typeface="Arial"/>
              <a:buNone/>
            </a:pPr>
            <a:r>
              <a:rPr lang="en" sz="1200"/>
              <a:t>IMAGE: </a:t>
            </a:r>
            <a:r>
              <a:rPr lang="en" sz="1200" i="1"/>
              <a:t>Image courtesy of USGS</a:t>
            </a:r>
            <a:endParaRPr/>
          </a:p>
          <a:p>
            <a:pPr marL="0" marR="0" lvl="0" indent="0" algn="l" rtl="0">
              <a:lnSpc>
                <a:spcPct val="100000"/>
              </a:lnSpc>
              <a:spcBef>
                <a:spcPts val="0"/>
              </a:spcBef>
              <a:spcAft>
                <a:spcPts val="0"/>
              </a:spcAft>
              <a:buClr>
                <a:srgbClr val="000000"/>
              </a:buClr>
              <a:buSzPts val="1400"/>
              <a:buFont typeface="Arial"/>
              <a:buNone/>
            </a:pPr>
            <a:r>
              <a:rPr lang="en"/>
              <a:t>SOURCE: </a:t>
            </a:r>
            <a:r>
              <a:rPr lang="en" b="0" i="0">
                <a:solidFill>
                  <a:srgbClr val="171717"/>
                </a:solidFill>
                <a:latin typeface="Public Sans"/>
                <a:ea typeface="Public Sans"/>
                <a:cs typeface="Public Sans"/>
                <a:sym typeface="Public Sans"/>
              </a:rPr>
              <a:t>National Seismic Hazard Model (2023) - Chance of Damaging Earthquake Shaking, January 2023</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Teacher Note: </a:t>
            </a:r>
            <a:r>
              <a:rPr lang="en"/>
              <a:t>Ask students to point out where they live on the map. Ask them what kind of plate boundary is nearby. Students in California will note that they live near a transform boundary, where the North American and Pacific Plates slide past each other. Students in Northern California will see they live near a subduction zone, which is a convergent boundary in which the denser plate (in this case the Juan de Fuca Plate) slides beneath the less dense plate (in this case the North American Plate). </a:t>
            </a:r>
            <a:r>
              <a:rPr lang="en">
                <a:solidFill>
                  <a:schemeClr val="dk1"/>
                </a:solidFill>
              </a:rPr>
              <a:t>If you live in Southern California, point out the Salton Sea, which is part of the Salton Trough formed at the divergent plate boundary (that is on land) between the North American and Pacific Plates.</a:t>
            </a:r>
            <a:endParaRPr/>
          </a:p>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Clr>
                <a:srgbClr val="000000"/>
              </a:buClr>
              <a:buSzPts val="1400"/>
              <a:buFont typeface="Arial"/>
              <a:buNone/>
            </a:pPr>
            <a:r>
              <a:rPr lang="en" sz="1200"/>
              <a:t>IMAGE:</a:t>
            </a:r>
            <a:r>
              <a:rPr lang="en" sz="1200" i="1"/>
              <a:t> Image courtesy of National Park Service, San Andreas Transform Plate Boundary</a:t>
            </a: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0" name="Google Shape;530;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dirty="0"/>
              <a:t>Teacher Note:</a:t>
            </a:r>
            <a:r>
              <a:rPr lang="en" i="1" dirty="0"/>
              <a:t> </a:t>
            </a:r>
            <a:r>
              <a:rPr lang="en" dirty="0">
                <a:solidFill>
                  <a:schemeClr val="dk1"/>
                </a:solidFill>
              </a:rPr>
              <a:t>Tell students that faults are cracks in Earth’s surface created at and around tectonic plate boundaries as the brittle earth material is deformed. Remind students that faults form at and around each kind of boundary, and that </a:t>
            </a:r>
            <a:r>
              <a:rPr lang="en" dirty="0"/>
              <a:t>earthquakes can occur along faults including plate boundaries. Ask students to compare the locations of plate boundaries and faults to the risk of earthquakes.</a:t>
            </a:r>
            <a:r>
              <a:rPr lang="en" i="1" dirty="0"/>
              <a:t> They should notice that there is a higher risk of earthquakes in areas that have many faults, and that there are many faults near plate boundaries. Students may need to be reminded that an observation is something you see, hear, smell, etc., whereas an inference is a reasonable deduction based on observations. </a:t>
            </a: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 sz="1000" dirty="0"/>
              <a:t>IMAGES</a:t>
            </a:r>
            <a:r>
              <a:rPr lang="en" sz="1000" i="1" dirty="0"/>
              <a:t>Images courtesy of (left) National Park Service, and (center and right) USGS</a:t>
            </a:r>
            <a:endParaRPr sz="1000" i="1"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 name="Google Shape;234;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Teacher Notes: </a:t>
            </a:r>
            <a:r>
              <a:rPr lang="en"/>
              <a:t>Remind students that because of the area’s chance of experiencing a strong earthquake, their school has ShakeAlert-powered earthquake early warning. Tell students that ShakeAlert uses information from two kinds of sensors: seismometers and GPS. Seismometers record how fast the ground is shaking, and GPS records how far the ground moves up, down, and sideways. Both sensors utilize waves; seismometers measure seismic waves, and GPS uses radio waves to send information.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sz="1000"/>
              <a:t>IMAGE: </a:t>
            </a:r>
            <a:r>
              <a:rPr lang="en" sz="1000" i="1"/>
              <a:t>Image courtesy of EarthScope Consortium. Image is a screenshot from the video, “Using GPS to Enhance the ShakeAlert Earthquake Early Warning System.” </a:t>
            </a:r>
            <a:endParaRPr sz="1000" i="1"/>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3" name="Google Shape;243;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solidFill>
                  <a:schemeClr val="dk1"/>
                </a:solidFill>
              </a:rPr>
              <a:t>TEACHER NOTE:</a:t>
            </a:r>
            <a:r>
              <a:rPr lang="en"/>
              <a:t> </a:t>
            </a:r>
            <a:r>
              <a:rPr lang="en" i="1"/>
              <a:t>This slide is animated. The snap is a gif, which will play on a loop. Clicking will play the apple tree animation.</a:t>
            </a:r>
            <a:endParaRPr i="1"/>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We can model an earthquake with a snap of a finger. When we press our two fingers together, there is friction between them which prevents them from moving in the direction of the force, creating a build up of stored potential energy. When friction is overcome, the potential energy is transformed into kinetic energy, or movement, much like an earthquake. Earthquakes can happen at faults, including plate boundaries. Ask students to share their observations of the earthquake animation. </a:t>
            </a:r>
            <a:r>
              <a:rPr lang="en" i="1"/>
              <a:t>In the animation, they should observe a buildup of potential energy, and then sudden, lurching motion, which sends seismic waves (earthquake waves) away from the fault in both directions. </a:t>
            </a:r>
            <a:endParaRPr i="1"/>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VIDEO</a:t>
            </a:r>
            <a:r>
              <a:rPr lang="en" sz="1000"/>
              <a:t>: </a:t>
            </a:r>
            <a:r>
              <a:rPr lang="en" sz="1000" i="1" u="none">
                <a:solidFill>
                  <a:schemeClr val="hlink"/>
                </a:solidFill>
              </a:rPr>
              <a:t>Video courtesy of Earthscope Consortium</a:t>
            </a:r>
            <a:r>
              <a:rPr lang="en" sz="1000" i="1" u="none"/>
              <a:t> </a:t>
            </a:r>
            <a:endParaRPr/>
          </a:p>
          <a:p>
            <a:pPr marL="0" lvl="0" indent="0" algn="l" rtl="0">
              <a:lnSpc>
                <a:spcPct val="100000"/>
              </a:lnSpc>
              <a:spcBef>
                <a:spcPts val="0"/>
              </a:spcBef>
              <a:spcAft>
                <a:spcPts val="0"/>
              </a:spcAft>
              <a:buClr>
                <a:schemeClr val="dk1"/>
              </a:buClr>
              <a:buSzPts val="1100"/>
              <a:buFont typeface="Arial"/>
              <a:buNone/>
            </a:pPr>
            <a:r>
              <a:rPr lang="en">
                <a:solidFill>
                  <a:schemeClr val="dk1"/>
                </a:solidFill>
              </a:rPr>
              <a:t>IMAGE: GIF made from: </a:t>
            </a:r>
            <a:r>
              <a:rPr lang="en" u="sng">
                <a:solidFill>
                  <a:schemeClr val="hlink"/>
                </a:solidFill>
                <a:hlinkClick r:id="rId3"/>
              </a:rPr>
              <a:t>https://www.youtube.com/watch?v=cFy3uJYctZs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 name="Google Shape;228;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dirty="0"/>
              <a:t>Teacher Notes:</a:t>
            </a:r>
            <a:r>
              <a:rPr lang="en" i="1" dirty="0"/>
              <a:t> The videos will play automatically after each question appears. To play either video again, click the white play button. NOTE: when bringing in the second question, click on the white space on the slide, not on the video.</a:t>
            </a:r>
            <a:endParaRPr i="1" dirty="0"/>
          </a:p>
          <a:p>
            <a:pPr marL="0" lvl="0" indent="0" algn="l" rtl="0">
              <a:lnSpc>
                <a:spcPct val="100000"/>
              </a:lnSpc>
              <a:spcBef>
                <a:spcPts val="0"/>
              </a:spcBef>
              <a:spcAft>
                <a:spcPts val="0"/>
              </a:spcAft>
              <a:buSzPts val="1400"/>
              <a:buNone/>
            </a:pPr>
            <a:r>
              <a:rPr lang="en" dirty="0"/>
              <a:t>Ask students what they observe about how the distance between waves changes as they travel away from where the earthquake started. They should notice that when the earthquake starts, the waves are right on top of each other. As the waves travel through the earth, the distance between them grows.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 dirty="0"/>
              <a:t>CREDIT: Videos from IRIS Earthquake Science. Video on the left is, “</a:t>
            </a:r>
            <a:r>
              <a:rPr lang="en" b="0" i="0" dirty="0">
                <a:solidFill>
                  <a:srgbClr val="0F0F0F"/>
                </a:solidFill>
                <a:latin typeface="Roboto"/>
                <a:ea typeface="Roboto"/>
                <a:cs typeface="Roboto"/>
                <a:sym typeface="Roboto"/>
              </a:rPr>
              <a:t>Seismic Waves--P- and S-wave particle motion and relative wave-front speeds,” and on the right is “1-Component Seismogram.” </a:t>
            </a: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 name="Google Shape;94;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26e880eb6c8_0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0" name="Google Shape;320;g26e880eb6c8_0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Teacher Notes: </a:t>
            </a:r>
            <a:r>
              <a:rPr lang="en" i="1" dirty="0"/>
              <a:t>The slide is animated. Point out the P-wave and S-wave in the diagram as the words appear. </a:t>
            </a:r>
            <a:endParaRPr i="1" dirty="0"/>
          </a:p>
          <a:p>
            <a:pPr marL="0" lvl="0" indent="0" algn="l" rtl="0">
              <a:spcBef>
                <a:spcPts val="0"/>
              </a:spcBef>
              <a:spcAft>
                <a:spcPts val="0"/>
              </a:spcAft>
              <a:buNone/>
            </a:pPr>
            <a:r>
              <a:rPr lang="en" dirty="0"/>
              <a:t>Remind students that seismic waves can affect people long distances from where they begin. Tell students that the p-waves move the fastest, but are less damaging, whereas s-waves are slower but are more damaging. Tell students that as soon as the first wave is detected, alerts are sent to areas that may experience damaging shaking. Therefore, as soon as you get an alert, you should Drop, Cover, and Hold On. </a:t>
            </a:r>
            <a:endParaRPr dirty="0"/>
          </a:p>
          <a:p>
            <a:pPr marL="0" lvl="0" indent="0" algn="l" rtl="0">
              <a:spcBef>
                <a:spcPts val="0"/>
              </a:spcBef>
              <a:spcAft>
                <a:spcPts val="0"/>
              </a:spcAft>
              <a:buNone/>
            </a:pPr>
            <a:endParaRPr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t>IMAGE: </a:t>
            </a:r>
            <a:r>
              <a:rPr lang="en-US" sz="1200" i="1" dirty="0"/>
              <a:t>Image courtesy of USGS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2" name="Google Shape;282;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Teacher Notes:</a:t>
            </a:r>
            <a:r>
              <a:rPr lang="en"/>
              <a:t> In addition to utilizing seismometers, ShakeAlert uses GPS during an earthquake to measure how far the ground moves. This helps to determine how large the intensity of an earthquake will be.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sz="1000"/>
              <a:t>IMAGE: </a:t>
            </a:r>
            <a:r>
              <a:rPr lang="en" sz="1000" i="1"/>
              <a:t>Images courtesy the Pacific Northwest Seismic Network and USGS  </a:t>
            </a:r>
            <a:endParaRPr/>
          </a:p>
          <a:p>
            <a:pPr marL="0" lvl="0" indent="0" algn="l" rtl="0">
              <a:lnSpc>
                <a:spcPct val="100000"/>
              </a:lnSpc>
              <a:spcBef>
                <a:spcPts val="0"/>
              </a:spcBef>
              <a:spcAft>
                <a:spcPts val="0"/>
              </a:spcAft>
              <a:buSzPts val="1400"/>
              <a:buNone/>
            </a:pPr>
            <a:r>
              <a:rPr lang="en"/>
              <a:t>Source: </a:t>
            </a:r>
            <a:r>
              <a:rPr lang="en" u="sng">
                <a:solidFill>
                  <a:schemeClr val="hlink"/>
                </a:solidFill>
                <a:hlinkClick r:id="rId3"/>
              </a:rPr>
              <a:t>https://earthquake.usgs.gov/monitoring/gps/about.php</a:t>
            </a:r>
            <a:r>
              <a:rPr lang="en"/>
              <a:t>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7" name="Google Shape;297;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dirty="0"/>
              <a:t>Teacher Notes: </a:t>
            </a:r>
            <a:r>
              <a:rPr lang="en" i="1" dirty="0"/>
              <a:t>The slide is animated so that the text comes in one point at a time. </a:t>
            </a:r>
            <a:endParaRPr i="1" dirty="0"/>
          </a:p>
          <a:p>
            <a:pPr marL="0" lvl="0" indent="0" algn="l" rtl="0">
              <a:lnSpc>
                <a:spcPct val="100000"/>
              </a:lnSpc>
              <a:spcBef>
                <a:spcPts val="0"/>
              </a:spcBef>
              <a:spcAft>
                <a:spcPts val="0"/>
              </a:spcAft>
              <a:buSzPts val="1400"/>
              <a:buNone/>
            </a:pPr>
            <a:r>
              <a:rPr lang="en" dirty="0">
                <a:solidFill>
                  <a:schemeClr val="dk1"/>
                </a:solidFill>
              </a:rPr>
              <a:t>Remind students that ShakeAlert also uses GPS, which stands for Global Positioning System. GPS uses a network of satellites that orbit the Earth twice a day. They continuously send radio waves to the ground with atomic clock-generated time, and the satellite’s position. Radio waves are a type of electromagnetic radiation, so they travel through the vacuum of space at the speed of light, which is 300,000 km per second. Each GPS receiver uses messages sent from more than 4 satellites to determine its position on Earth. It needs at least 4 to get a position, but it needs more than four to produce an accurate position. That’s because data is noisy; the radio waves are distorted by variations in the atmosphere (for instance pockets of hot and cold air) as they pass from the satellite to the receiver. Having more data overcomes this noise. The accuracy of GPS is oftentimes to 5 mm, or ¼ inch. </a:t>
            </a:r>
            <a:endParaRPr dirty="0">
              <a:solidFill>
                <a:schemeClr val="dk1"/>
              </a:solidFill>
            </a:endParaRPr>
          </a:p>
          <a:p>
            <a:pPr marL="0" lvl="0" indent="0" algn="l" rtl="0">
              <a:lnSpc>
                <a:spcPct val="100000"/>
              </a:lnSpc>
              <a:spcBef>
                <a:spcPts val="0"/>
              </a:spcBef>
              <a:spcAft>
                <a:spcPts val="0"/>
              </a:spcAft>
              <a:buSzPts val="1400"/>
              <a:buNone/>
            </a:pPr>
            <a:endParaRPr dirty="0">
              <a:solidFill>
                <a:schemeClr val="dk1"/>
              </a:solidFill>
            </a:endParaRPr>
          </a:p>
          <a:p>
            <a:pPr marL="0" lvl="0" indent="0" algn="l" rtl="0">
              <a:lnSpc>
                <a:spcPct val="100000"/>
              </a:lnSpc>
              <a:spcBef>
                <a:spcPts val="0"/>
              </a:spcBef>
              <a:spcAft>
                <a:spcPts val="0"/>
              </a:spcAft>
              <a:buSzPts val="1400"/>
              <a:buNone/>
            </a:pPr>
            <a:r>
              <a:rPr lang="en" sz="1000" dirty="0"/>
              <a:t>IMAGE: </a:t>
            </a:r>
            <a:r>
              <a:rPr lang="en" sz="1000" i="1" u="none" dirty="0">
                <a:solidFill>
                  <a:schemeClr val="hlink"/>
                </a:solidFill>
              </a:rPr>
              <a:t>Image courtesy of USGS. </a:t>
            </a:r>
            <a:r>
              <a:rPr lang="en" sz="1000" dirty="0"/>
              <a:t>Global Positioning System receiver (called a GPS monument) at North Rim Station, a monitoring location at Newberry volcano, Oregon.</a:t>
            </a:r>
            <a:endParaRPr sz="1000" dirty="0"/>
          </a:p>
          <a:p>
            <a:pPr marL="0" marR="0" lvl="0" indent="0" algn="l" rtl="0">
              <a:lnSpc>
                <a:spcPct val="100000"/>
              </a:lnSpc>
              <a:spcBef>
                <a:spcPts val="0"/>
              </a:spcBef>
              <a:spcAft>
                <a:spcPts val="0"/>
              </a:spcAft>
              <a:buClr>
                <a:srgbClr val="000000"/>
              </a:buClr>
              <a:buSzPts val="1400"/>
              <a:buFont typeface="Arial"/>
              <a:buNone/>
            </a:pPr>
            <a:r>
              <a:rPr lang="en" dirty="0"/>
              <a:t>Source: </a:t>
            </a:r>
            <a:r>
              <a:rPr lang="en" u="sng" dirty="0">
                <a:solidFill>
                  <a:schemeClr val="hlink"/>
                </a:solidFill>
                <a:hlinkClick r:id="rId3"/>
              </a:rPr>
              <a:t>https://earthquake.usgs.gov/monitoring/gps/about.php</a:t>
            </a:r>
            <a:r>
              <a:rPr lang="en" dirty="0"/>
              <a:t> </a:t>
            </a:r>
            <a:endParaRPr dirty="0"/>
          </a:p>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dirty="0"/>
              <a:t>Teacher Note: </a:t>
            </a:r>
            <a:r>
              <a:rPr lang="en" dirty="0"/>
              <a:t>Tell students that this video describes how ShakeAlert uses seismometers and GPS to send earthquake early warning alerts. Read the two questions on the slide to students before showing the video so that students know what to focus on. (This video (2:17) describes the USGS-managed ShakeAlert System, which senses earthquakes as soon as they begin, and sends alerts to buildings and schools like yours. These alerts can give people seconds of time to Drop, Cover, and Hold On before dangerous ground shaking occurs.) </a:t>
            </a:r>
            <a:r>
              <a:rPr lang="en" i="1" dirty="0"/>
              <a:t>Students should notice that ShakeAlert takes advantage of seismic wave behaviors by sending alerts as soon as faster-moving but less damaging p-waves are detected. This can give people further away from the earthquake focus time to Drop, Cover and Hold On before the slower and more damaging s-waves arrive. GPS helps to more accurately estimate the magnitude of the earthquake by measuring ground displacement during an earthquake. </a:t>
            </a:r>
            <a:endParaRPr i="1"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 dirty="0"/>
              <a:t>VIDEO: </a:t>
            </a:r>
            <a:r>
              <a:rPr lang="en" i="1" u="none" dirty="0"/>
              <a:t>Video courtesy Earthcope Consortium. </a:t>
            </a:r>
            <a:endParaRPr i="1" u="none"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5" name="Google Shape;315;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 b="1">
                <a:solidFill>
                  <a:schemeClr val="dk1"/>
                </a:solidFill>
              </a:rPr>
              <a:t>Teacher Note: </a:t>
            </a:r>
            <a:r>
              <a:rPr lang="en" i="1">
                <a:solidFill>
                  <a:schemeClr val="dk1"/>
                </a:solidFill>
              </a:rPr>
              <a:t>This is animated. Ask the question first to elicit student responses.</a:t>
            </a:r>
            <a:r>
              <a:rPr lang="en">
                <a:solidFill>
                  <a:schemeClr val="dk1"/>
                </a:solidFill>
              </a:rPr>
              <a:t> </a:t>
            </a:r>
            <a:endParaRPr/>
          </a:p>
          <a:p>
            <a:pPr marL="0" lvl="0" indent="0" algn="l" rtl="0">
              <a:lnSpc>
                <a:spcPct val="100000"/>
              </a:lnSpc>
              <a:spcBef>
                <a:spcPts val="0"/>
              </a:spcBef>
              <a:spcAft>
                <a:spcPts val="0"/>
              </a:spcAft>
              <a:buClr>
                <a:schemeClr val="dk1"/>
              </a:buClr>
              <a:buSzPts val="1100"/>
              <a:buFont typeface="Arial"/>
              <a:buNone/>
            </a:pPr>
            <a:r>
              <a:rPr lang="en">
                <a:solidFill>
                  <a:schemeClr val="dk1"/>
                </a:solidFill>
              </a:rPr>
              <a:t>Review and model correct protective actions - Drop, Cover, and Hold On. Make sure students know they should drop to their knees (not their bottoms), have one hand over their necks, and try to get away from glass or any other objects that could fall on them. If they’re able to get under a table or desk while staying on their knees, they should. Once there, they should hold on to the leg of the table/desk.  </a:t>
            </a:r>
            <a:endParaRPr/>
          </a:p>
          <a:p>
            <a:pPr marL="0" lvl="0" indent="0" algn="l" rtl="0">
              <a:lnSpc>
                <a:spcPct val="100000"/>
              </a:lnSpc>
              <a:spcBef>
                <a:spcPts val="0"/>
              </a:spcBef>
              <a:spcAft>
                <a:spcPts val="0"/>
              </a:spcAft>
              <a:buClr>
                <a:schemeClr val="dk1"/>
              </a:buClr>
              <a:buSzPts val="1100"/>
              <a:buFont typeface="Arial"/>
              <a:buNone/>
            </a:pPr>
            <a:endParaRPr b="1">
              <a:solidFill>
                <a:schemeClr val="dk1"/>
              </a:solidFill>
            </a:endParaRPr>
          </a:p>
          <a:p>
            <a:pPr marL="0" lvl="0" indent="0" algn="l" rtl="0">
              <a:lnSpc>
                <a:spcPct val="100000"/>
              </a:lnSpc>
              <a:spcBef>
                <a:spcPts val="0"/>
              </a:spcBef>
              <a:spcAft>
                <a:spcPts val="0"/>
              </a:spcAft>
              <a:buSzPts val="1400"/>
              <a:buNone/>
            </a:pPr>
            <a:r>
              <a:rPr lang="en" sz="1200"/>
              <a:t>IMAGE: </a:t>
            </a:r>
            <a:r>
              <a:rPr lang="en" sz="1200" i="1" u="none">
                <a:solidFill>
                  <a:schemeClr val="hlink"/>
                </a:solidFill>
              </a:rPr>
              <a:t>Image courtesy of USGS. </a:t>
            </a:r>
            <a:endParaRPr/>
          </a:p>
        </p:txBody>
      </p:sp>
      <p:sp>
        <p:nvSpPr>
          <p:cNvPr id="316" name="Google Shape;316;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5" name="Google Shape;325;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b="1"/>
              <a:t>Teacher Notes:</a:t>
            </a:r>
            <a:r>
              <a:rPr lang="en"/>
              <a:t> Tell students that Drop, Cover, and Hold On looks different for different bodies. Review modified protective actions for people who use wheelchairs. While you may not have students who use wheelchairs in your class, it is likely that there are members of your community who do. Ask students to help their family members or friends who use a wheelchair by sharing that “Lock, Cover, and Hold On” is how they can protect themselves during an earthquake. Have students repeat the phrase, “Lock, Cover, and Hold On” after you’ve said it.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Clr>
                <a:schemeClr val="dk1"/>
              </a:buClr>
              <a:buSzPts val="1100"/>
              <a:buFont typeface="Arial"/>
              <a:buNone/>
            </a:pPr>
            <a:r>
              <a:rPr lang="en" sz="1200"/>
              <a:t>IMAGE: </a:t>
            </a:r>
            <a:r>
              <a:rPr lang="en" sz="1200" i="1" u="none">
                <a:solidFill>
                  <a:schemeClr val="hlink"/>
                </a:solidFill>
              </a:rPr>
              <a:t>Image courtesy of USGS. </a:t>
            </a:r>
            <a:endParaRPr/>
          </a:p>
        </p:txBody>
      </p:sp>
      <p:sp>
        <p:nvSpPr>
          <p:cNvPr id="326" name="Google Shape;326;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5" name="Google Shape;33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 b="1">
                <a:solidFill>
                  <a:schemeClr val="dk1"/>
                </a:solidFill>
              </a:rPr>
              <a:t>Teacher Notes:</a:t>
            </a:r>
            <a:r>
              <a:rPr lang="en">
                <a:solidFill>
                  <a:schemeClr val="dk1"/>
                </a:solidFill>
              </a:rPr>
              <a:t> </a:t>
            </a:r>
            <a:r>
              <a:rPr lang="en" i="1">
                <a:solidFill>
                  <a:schemeClr val="dk1"/>
                </a:solidFill>
              </a:rPr>
              <a:t>Slide is animated so images come in when you click. </a:t>
            </a:r>
            <a:r>
              <a:rPr lang="en">
                <a:solidFill>
                  <a:schemeClr val="dk1"/>
                </a:solidFill>
              </a:rPr>
              <a:t>Review modified protective actions for people who use a cane or walker. While you may not have students who use a cane or walker in your class, it is likely that there are members of your community who do. Ask students to help their family members or friends who use a cane or walker by sharing the correct protective actions. Have students repeat the phrase, “Drop, Cover, and Hold On” and then “Lock, Cover, and Hold On” after you’ve said it.  </a:t>
            </a:r>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lvl="0" indent="0" algn="l" rtl="0">
              <a:lnSpc>
                <a:spcPct val="100000"/>
              </a:lnSpc>
              <a:spcBef>
                <a:spcPts val="0"/>
              </a:spcBef>
              <a:spcAft>
                <a:spcPts val="0"/>
              </a:spcAft>
              <a:buSzPts val="1400"/>
              <a:buNone/>
            </a:pPr>
            <a:r>
              <a:rPr lang="en" sz="1200"/>
              <a:t>IMAGE: </a:t>
            </a:r>
            <a:r>
              <a:rPr lang="en" sz="1200" i="1" u="none">
                <a:solidFill>
                  <a:schemeClr val="hlink"/>
                </a:solidFill>
              </a:rPr>
              <a:t>Image courtesy of USGS. </a:t>
            </a:r>
            <a:endParaRPr/>
          </a:p>
        </p:txBody>
      </p:sp>
      <p:sp>
        <p:nvSpPr>
          <p:cNvPr id="336" name="Google Shape;33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6" name="Google Shape;346;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 b="1">
                <a:solidFill>
                  <a:schemeClr val="dk1"/>
                </a:solidFill>
              </a:rPr>
              <a:t>Teacher Notes:</a:t>
            </a:r>
            <a:r>
              <a:rPr lang="en">
                <a:solidFill>
                  <a:schemeClr val="dk1"/>
                </a:solidFill>
              </a:rPr>
              <a:t> </a:t>
            </a:r>
            <a:r>
              <a:rPr lang="en" i="1">
                <a:solidFill>
                  <a:schemeClr val="dk1"/>
                </a:solidFill>
              </a:rPr>
              <a:t>Slide is animated so images appear when you click. </a:t>
            </a:r>
            <a:r>
              <a:rPr lang="en">
                <a:solidFill>
                  <a:schemeClr val="dk1"/>
                </a:solidFill>
              </a:rPr>
              <a:t>Tell students that if they are outside when they feel shaking or get an alert, they should immediately move to an open space away from power lines or other objects that could fall on them. They should then drop to their knees and use their arms to cover their head and neck and hold on in that position until the shaking stops. </a:t>
            </a:r>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marR="0" lvl="0" indent="0" algn="l" rtl="0">
              <a:lnSpc>
                <a:spcPct val="100000"/>
              </a:lnSpc>
              <a:spcBef>
                <a:spcPts val="0"/>
              </a:spcBef>
              <a:spcAft>
                <a:spcPts val="0"/>
              </a:spcAft>
              <a:buClr>
                <a:schemeClr val="dk1"/>
              </a:buClr>
              <a:buSzPts val="1100"/>
              <a:buFont typeface="Arial"/>
              <a:buNone/>
            </a:pPr>
            <a:r>
              <a:rPr lang="en" sz="1200"/>
              <a:t>IMAGE: </a:t>
            </a:r>
            <a:r>
              <a:rPr lang="en" sz="1200" i="1"/>
              <a:t>Image courtesy of U.S. Geological Survey</a:t>
            </a:r>
            <a:endParaRPr/>
          </a:p>
        </p:txBody>
      </p:sp>
      <p:sp>
        <p:nvSpPr>
          <p:cNvPr id="347" name="Google Shape;347;p5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8" name="Google Shape;358;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 b="1">
                <a:solidFill>
                  <a:schemeClr val="dk1"/>
                </a:solidFill>
              </a:rPr>
              <a:t>Teacher Notes: </a:t>
            </a:r>
            <a:r>
              <a:rPr lang="en" i="1">
                <a:solidFill>
                  <a:schemeClr val="dk1"/>
                </a:solidFill>
              </a:rPr>
              <a:t>Slide is animated so images appear when you click. </a:t>
            </a:r>
            <a:r>
              <a:rPr lang="en" b="0">
                <a:solidFill>
                  <a:schemeClr val="dk1"/>
                </a:solidFill>
              </a:rPr>
              <a:t>Tell students that if they are visiting the coast, the earthquake could be followed by a tsunami, which is a large wave caused by the earthquake. If they are on the coast when they feel shaking or get an alert, they should Drop, Cover and Hold On. When the shaking stops, immediately go inland, to high ground, or follow their school’s specific safety procedures. Tell students that it’s important to wait until they hear it’s safe to return because tsunami waves can continue to arrive for hours or even days after an earthquake. </a:t>
            </a:r>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marR="0" lvl="0" indent="0" algn="l" rtl="0">
              <a:lnSpc>
                <a:spcPct val="100000"/>
              </a:lnSpc>
              <a:spcBef>
                <a:spcPts val="0"/>
              </a:spcBef>
              <a:spcAft>
                <a:spcPts val="0"/>
              </a:spcAft>
              <a:buClr>
                <a:schemeClr val="dk1"/>
              </a:buClr>
              <a:buSzPts val="1100"/>
              <a:buFont typeface="Arial"/>
              <a:buNone/>
            </a:pPr>
            <a:r>
              <a:rPr lang="en" sz="1200"/>
              <a:t>IMAGE: </a:t>
            </a:r>
            <a:r>
              <a:rPr lang="en" sz="1200" i="1"/>
              <a:t>Image courtesy of USGS </a:t>
            </a:r>
            <a:endParaRPr/>
          </a:p>
        </p:txBody>
      </p:sp>
      <p:sp>
        <p:nvSpPr>
          <p:cNvPr id="359" name="Google Shape;359;p5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p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1" name="Google Shape;601;p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 b="1">
                <a:solidFill>
                  <a:schemeClr val="dk1"/>
                </a:solidFill>
              </a:rPr>
              <a:t>Teacher Notes:</a:t>
            </a:r>
            <a:r>
              <a:rPr lang="en">
                <a:solidFill>
                  <a:schemeClr val="dk1"/>
                </a:solidFill>
              </a:rPr>
              <a:t> </a:t>
            </a:r>
            <a:r>
              <a:rPr lang="en" i="1">
                <a:solidFill>
                  <a:schemeClr val="dk1"/>
                </a:solidFill>
              </a:rPr>
              <a:t>Slide is animated so images appear when you click. </a:t>
            </a:r>
            <a:r>
              <a:rPr lang="en">
                <a:solidFill>
                  <a:schemeClr val="dk1"/>
                </a:solidFill>
              </a:rPr>
              <a:t>Tell students that sometimes smaller earthquakes will occur before the main earthquake, which are called foreshocks. </a:t>
            </a:r>
            <a:r>
              <a:rPr lang="en" i="0">
                <a:solidFill>
                  <a:schemeClr val="dk1"/>
                </a:solidFill>
              </a:rPr>
              <a:t>Most large earthquakes are followed by smaller earthquakes called aftershocks. Aftershocks can occur hours, days, or weeks after the main earthquake. Foreshocks and aftershocks are smaller than the main earthquake but can still cause strong shaking and damage. Remind students that they should Drop, Cover, and Hold On if they feel shaking or get an earthquake early warning alert. Tell students you’ll watch an animation of foreshocks, mainshocks, and aftershocks now. Ask them what color foreshocks, mainshocks, and aftershocks are. (They should use the key and note that foreshocks are blue, mainshocks are red, and aftershocks are yellow.) Ask students what the difference is between the map view on the left and the cross-section view on the right. (They should note that the map view is an overhead or bird’s-eye view, and the cross-section view shows us what’s happening inside earth.) Play the animation and ask students what they observe. Stress the importance of staying vigilant and the need to immediately Drop, Cover, and Hold On </a:t>
            </a:r>
            <a:r>
              <a:rPr lang="en"/>
              <a:t>if they feel shaking or</a:t>
            </a:r>
            <a:r>
              <a:rPr lang="en" i="0">
                <a:solidFill>
                  <a:schemeClr val="dk1"/>
                </a:solidFill>
              </a:rPr>
              <a:t> get an alert.</a:t>
            </a:r>
            <a:endParaRPr/>
          </a:p>
          <a:p>
            <a:pPr marL="0" lvl="0" indent="0" algn="l" rtl="0">
              <a:lnSpc>
                <a:spcPct val="100000"/>
              </a:lnSpc>
              <a:spcBef>
                <a:spcPts val="0"/>
              </a:spcBef>
              <a:spcAft>
                <a:spcPts val="0"/>
              </a:spcAft>
              <a:buClr>
                <a:schemeClr val="dk1"/>
              </a:buClr>
              <a:buSzPts val="1100"/>
              <a:buFont typeface="Arial"/>
              <a:buNone/>
            </a:pPr>
            <a:endParaRPr i="0">
              <a:solidFill>
                <a:schemeClr val="dk1"/>
              </a:solidFill>
            </a:endParaRPr>
          </a:p>
          <a:p>
            <a:pPr marL="0" marR="0" lvl="0" indent="0" algn="l" rtl="0">
              <a:lnSpc>
                <a:spcPct val="100000"/>
              </a:lnSpc>
              <a:spcBef>
                <a:spcPts val="0"/>
              </a:spcBef>
              <a:spcAft>
                <a:spcPts val="0"/>
              </a:spcAft>
              <a:buClr>
                <a:schemeClr val="dk1"/>
              </a:buClr>
              <a:buSzPts val="1100"/>
              <a:buFont typeface="Arial"/>
              <a:buNone/>
            </a:pPr>
            <a:r>
              <a:rPr lang="en" sz="1200"/>
              <a:t>SOURCE: earthquake.usgs.gov/data/oaf/overview.php</a:t>
            </a:r>
            <a:endParaRPr sz="1200"/>
          </a:p>
          <a:p>
            <a:pPr marL="0" marR="0" lvl="0" indent="0" algn="l" rtl="0">
              <a:lnSpc>
                <a:spcPct val="100000"/>
              </a:lnSpc>
              <a:spcBef>
                <a:spcPts val="0"/>
              </a:spcBef>
              <a:spcAft>
                <a:spcPts val="0"/>
              </a:spcAft>
              <a:buClr>
                <a:schemeClr val="dk1"/>
              </a:buClr>
              <a:buSzPts val="1100"/>
              <a:buFont typeface="Arial"/>
              <a:buNone/>
            </a:pPr>
            <a:r>
              <a:rPr lang="en" sz="1200"/>
              <a:t>IMAGE</a:t>
            </a:r>
            <a:r>
              <a:rPr lang="en" sz="1200" i="1"/>
              <a:t>: Video and image courtesy of USGS</a:t>
            </a:r>
            <a:endParaRPr/>
          </a:p>
        </p:txBody>
      </p:sp>
      <p:sp>
        <p:nvSpPr>
          <p:cNvPr id="602" name="Google Shape;602;p7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 name="Google Shape;104;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2" name="Google Shape;382;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TEACHER NOTE</a:t>
            </a:r>
            <a:r>
              <a:rPr lang="en"/>
              <a:t>:</a:t>
            </a:r>
            <a:r>
              <a:rPr lang="en" i="1"/>
              <a:t> This slide is animated and the ‘Cover’ and ‘Hold On’ appear individually so you can discuss each action in turn. </a:t>
            </a:r>
            <a:r>
              <a:rPr lang="en"/>
              <a:t>Begin by eliciting student responses for each.  </a:t>
            </a:r>
            <a:r>
              <a:rPr lang="en" sz="1150">
                <a:solidFill>
                  <a:schemeClr val="dk1"/>
                </a:solidFill>
              </a:rPr>
              <a:t>Add on to student responses as necessary. </a:t>
            </a:r>
            <a:r>
              <a:rPr lang="en"/>
              <a:t> </a:t>
            </a:r>
            <a:endParaRPr sz="1150">
              <a:solidFill>
                <a:schemeClr val="dk1"/>
              </a:solidFill>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DROP: Dropping to your knees protects you from falling during ground shaking. </a:t>
            </a:r>
            <a:endParaRPr/>
          </a:p>
          <a:p>
            <a:pPr marL="0" lvl="0" indent="0" algn="l" rtl="0">
              <a:lnSpc>
                <a:spcPct val="100000"/>
              </a:lnSpc>
              <a:spcBef>
                <a:spcPts val="0"/>
              </a:spcBef>
              <a:spcAft>
                <a:spcPts val="0"/>
              </a:spcAft>
              <a:buClr>
                <a:schemeClr val="dk1"/>
              </a:buClr>
              <a:buSzPts val="1100"/>
              <a:buFont typeface="Arial"/>
              <a:buNone/>
            </a:pPr>
            <a:r>
              <a:rPr lang="en"/>
              <a:t>COVER: We cover our neck and head to protect them from becoming injured if something falls.</a:t>
            </a:r>
            <a:endParaRPr/>
          </a:p>
          <a:p>
            <a:pPr marL="0" lvl="0" indent="0" algn="l" rtl="0">
              <a:lnSpc>
                <a:spcPct val="100000"/>
              </a:lnSpc>
              <a:spcBef>
                <a:spcPts val="0"/>
              </a:spcBef>
              <a:spcAft>
                <a:spcPts val="0"/>
              </a:spcAft>
              <a:buClr>
                <a:schemeClr val="dk1"/>
              </a:buClr>
              <a:buSzPts val="1100"/>
              <a:buFont typeface="Arial"/>
              <a:buNone/>
            </a:pPr>
            <a:r>
              <a:rPr lang="en"/>
              <a:t>HOLD ON: We hold on to a table leg once we’re beneath a table so that the earthquake doesn’t move us out from underneath the table that is protecting us.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sz="1200"/>
              <a:t>IMAGE: </a:t>
            </a:r>
            <a:r>
              <a:rPr lang="en" sz="1200" i="1" u="none">
                <a:solidFill>
                  <a:schemeClr val="hlink"/>
                </a:solidFill>
              </a:rPr>
              <a:t>Image courtesy of USGS. </a:t>
            </a: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2" name="Google Shape;392;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 sz="1600" b="1">
                <a:solidFill>
                  <a:schemeClr val="dk1"/>
                </a:solidFill>
              </a:rPr>
              <a:t>Teacher Notes: </a:t>
            </a:r>
            <a:r>
              <a:rPr lang="en" sz="1600" i="1">
                <a:solidFill>
                  <a:schemeClr val="dk1"/>
                </a:solidFill>
              </a:rPr>
              <a:t>Slide is animated, so images appear when you click. </a:t>
            </a:r>
            <a:r>
              <a:rPr lang="en" sz="1600">
                <a:solidFill>
                  <a:schemeClr val="dk1"/>
                </a:solidFill>
              </a:rPr>
              <a:t>Tell students that they should take these protective actions when the ground shakes, if there’s an earthquake early warning alert, or if they’re participating in an earthquake drill, which we’ll do now. Tell students that it’s vital they Drop, Cover, and Hold On immediately and without hesitation. </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lvl="0" indent="0" algn="l" rtl="0">
              <a:lnSpc>
                <a:spcPct val="100000"/>
              </a:lnSpc>
              <a:spcBef>
                <a:spcPts val="0"/>
              </a:spcBef>
              <a:spcAft>
                <a:spcPts val="0"/>
              </a:spcAft>
              <a:buSzPts val="1400"/>
              <a:buNone/>
            </a:pPr>
            <a:r>
              <a:rPr lang="en" sz="1200"/>
              <a:t>IMAGES: </a:t>
            </a:r>
            <a:r>
              <a:rPr lang="en" sz="1200" i="1"/>
              <a:t>Gif created using A.I. Images courtesy of the USGS. </a:t>
            </a:r>
            <a:endParaRPr/>
          </a:p>
          <a:p>
            <a:pPr marL="0" lvl="0" indent="0" algn="l" rtl="0">
              <a:lnSpc>
                <a:spcPct val="100000"/>
              </a:lnSpc>
              <a:spcBef>
                <a:spcPts val="0"/>
              </a:spcBef>
              <a:spcAft>
                <a:spcPts val="0"/>
              </a:spcAft>
              <a:buSzPts val="1400"/>
              <a:buNone/>
            </a:pPr>
            <a:endParaRPr/>
          </a:p>
        </p:txBody>
      </p:sp>
      <p:sp>
        <p:nvSpPr>
          <p:cNvPr id="393" name="Google Shape;393;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800"/>
              <a:buFont typeface="Arial"/>
              <a:buNone/>
            </a:pPr>
            <a:fld id="{00000000-1234-1234-1234-123412341234}" type="slidenum">
              <a:rPr lang="en"/>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7" name="Google Shape;417;p5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b="1"/>
              <a:t>Teacher Notes: </a:t>
            </a:r>
            <a:r>
              <a:rPr lang="en"/>
              <a:t>Play the ShakeAlert alert. Have all students Drop, Cover, and Hold On. Ask students to stay in their protective positions while the teacher observes and offers corrections if necessary. Once the teacher has checked in with each student, ask them to return to their seats. </a:t>
            </a:r>
            <a:endParaRPr/>
          </a:p>
          <a:p>
            <a:pPr marL="0" lvl="0" indent="0" algn="l" rtl="0">
              <a:lnSpc>
                <a:spcPct val="100000"/>
              </a:lnSpc>
              <a:spcBef>
                <a:spcPts val="0"/>
              </a:spcBef>
              <a:spcAft>
                <a:spcPts val="0"/>
              </a:spcAft>
              <a:buSzPts val="1400"/>
              <a:buNone/>
            </a:pPr>
            <a:endParaRPr i="1"/>
          </a:p>
          <a:p>
            <a:pPr marL="0" lvl="0" indent="0" algn="l" rtl="0">
              <a:lnSpc>
                <a:spcPct val="100000"/>
              </a:lnSpc>
              <a:spcBef>
                <a:spcPts val="0"/>
              </a:spcBef>
              <a:spcAft>
                <a:spcPts val="0"/>
              </a:spcAft>
              <a:buSzPts val="1400"/>
              <a:buNone/>
            </a:pPr>
            <a:r>
              <a:rPr lang="en" i="1"/>
              <a:t>NOTE: Your EEW alert may sound and look different than the one pictured on the slide!  </a:t>
            </a:r>
            <a:endParaRPr/>
          </a:p>
          <a:p>
            <a:pPr marL="0" lvl="0" indent="0" algn="l" rtl="0">
              <a:lnSpc>
                <a:spcPct val="100000"/>
              </a:lnSpc>
              <a:spcBef>
                <a:spcPts val="0"/>
              </a:spcBef>
              <a:spcAft>
                <a:spcPts val="0"/>
              </a:spcAft>
              <a:buSzPts val="1400"/>
              <a:buNone/>
            </a:pPr>
            <a:endParaRPr i="1"/>
          </a:p>
          <a:p>
            <a:pPr marL="0" marR="0" lvl="0" indent="0" algn="l" rtl="0">
              <a:lnSpc>
                <a:spcPct val="100000"/>
              </a:lnSpc>
              <a:spcBef>
                <a:spcPts val="0"/>
              </a:spcBef>
              <a:spcAft>
                <a:spcPts val="0"/>
              </a:spcAft>
              <a:buClr>
                <a:srgbClr val="000000"/>
              </a:buClr>
              <a:buSzPts val="1400"/>
              <a:buFont typeface="Arial"/>
              <a:buNone/>
            </a:pPr>
            <a:r>
              <a:rPr lang="en" sz="1200"/>
              <a:t>IMAGES: </a:t>
            </a:r>
            <a:r>
              <a:rPr lang="en" sz="1200" i="1"/>
              <a:t>Images courtesy of USGS</a:t>
            </a:r>
            <a:endParaRPr/>
          </a:p>
          <a:p>
            <a:pPr marL="0" lvl="0" indent="0" algn="l" rtl="0">
              <a:lnSpc>
                <a:spcPct val="100000"/>
              </a:lnSpc>
              <a:spcBef>
                <a:spcPts val="0"/>
              </a:spcBef>
              <a:spcAft>
                <a:spcPts val="0"/>
              </a:spcAft>
              <a:buSzPts val="1400"/>
              <a:buNone/>
            </a:pPr>
            <a:endParaRPr i="1"/>
          </a:p>
        </p:txBody>
      </p:sp>
      <p:sp>
        <p:nvSpPr>
          <p:cNvPr id="418" name="Google Shape;418;p5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9" name="Google Shape;429;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Teacher Notes</a:t>
            </a:r>
            <a:r>
              <a:rPr lang="en"/>
              <a:t>: Ask students to turn and talk to reflect on the earthquake drill to discuss how they did, if they have questions, and what they think the key things to remember are. </a:t>
            </a:r>
            <a:r>
              <a:rPr lang="en" sz="1200"/>
              <a:t>After reflecting, remind students of the key takeaways to stay safe during an earthquake, including immediately dropping to your knees, getting under a table if you can and holding on to the table leg, facing away from glass or heavy objects that could fall, covering your head and neck, remaining silent so that you can hear teacher instructions, and holding this position until shaking stops. </a:t>
            </a: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7" name="Google Shape;437;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Teacher Notes: </a:t>
            </a:r>
            <a:r>
              <a:rPr lang="en" i="1"/>
              <a:t>This slide is animated. Elicit student responses first.</a:t>
            </a:r>
            <a:r>
              <a:rPr lang="en"/>
              <a:t> This is not a complete list. Validate / discuss other student ideas. Practice means to practice earthquake drills in multiple settings, and practice reunification with family after an earthquake.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sz="1000"/>
              <a:t>IMAGE: </a:t>
            </a:r>
            <a:r>
              <a:rPr lang="en" sz="1000" i="1"/>
              <a:t>Image credits from top to bottom. Image courtresy MyShake. Used with permission. Image courtesy Ready.gov.  </a:t>
            </a:r>
            <a:endParaRPr sz="1000" i="1"/>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p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7" name="Google Shape;447;p6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200" b="1">
                <a:solidFill>
                  <a:schemeClr val="dk1"/>
                </a:solidFill>
              </a:rPr>
              <a:t>Teacher Note: </a:t>
            </a:r>
            <a:r>
              <a:rPr lang="en">
                <a:solidFill>
                  <a:schemeClr val="dk1"/>
                </a:solidFill>
              </a:rPr>
              <a:t>Tell students that most of the adults they know have probably not taken part in an earthquake drill since they were students, and may have incorrect ideas about how to protect themselves in an earthquake. They can help the people they live with and community members prepare by teaching them about Drop, Cover, and Hold On, and informing them about ways to prepare, such as </a:t>
            </a:r>
            <a:r>
              <a:rPr lang="en" sz="1200">
                <a:solidFill>
                  <a:schemeClr val="dk1"/>
                </a:solidFill>
              </a:rPr>
              <a:t>making sure your cell phone is enabled to receive ShakeAlert-powered alerts</a:t>
            </a:r>
            <a:r>
              <a:rPr lang="en">
                <a:solidFill>
                  <a:schemeClr val="dk1"/>
                </a:solidFill>
              </a:rPr>
              <a:t> and preparing an emergency kit and plan. Ask them to share the Family Engagement Letter with their families tonight. </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marR="0" lvl="0" indent="0" algn="l" rtl="0">
              <a:lnSpc>
                <a:spcPct val="100000"/>
              </a:lnSpc>
              <a:spcBef>
                <a:spcPts val="0"/>
              </a:spcBef>
              <a:spcAft>
                <a:spcPts val="0"/>
              </a:spcAft>
              <a:buClr>
                <a:srgbClr val="000000"/>
              </a:buClr>
              <a:buSzPts val="1400"/>
              <a:buFont typeface="Arial"/>
              <a:buNone/>
            </a:pPr>
            <a:r>
              <a:rPr lang="en" sz="1200"/>
              <a:t>IMAGE: </a:t>
            </a:r>
            <a:r>
              <a:rPr lang="en" sz="1200" i="1"/>
              <a:t>Image courtesy of USGS</a:t>
            </a: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5" name="Google Shape;455;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b="1">
                <a:solidFill>
                  <a:schemeClr val="dk1"/>
                </a:solidFill>
              </a:rPr>
              <a:t>Teacher Notes: </a:t>
            </a:r>
            <a:r>
              <a:rPr lang="en">
                <a:solidFill>
                  <a:schemeClr val="dk1"/>
                </a:solidFill>
              </a:rPr>
              <a:t>NEXT DAY: Ask students how their conversations with their families went. Did their family members know that Drop, Cover, and Hold On are the correct protective actions? Did they talk about an emergency plan? </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marR="0" lvl="0" indent="0" algn="l" rtl="0">
              <a:lnSpc>
                <a:spcPct val="100000"/>
              </a:lnSpc>
              <a:spcBef>
                <a:spcPts val="0"/>
              </a:spcBef>
              <a:spcAft>
                <a:spcPts val="0"/>
              </a:spcAft>
              <a:buClr>
                <a:schemeClr val="dk1"/>
              </a:buClr>
              <a:buSzPts val="1100"/>
              <a:buFont typeface="Arial"/>
              <a:buNone/>
            </a:pPr>
            <a:r>
              <a:rPr lang="en" sz="1200"/>
              <a:t>IMAGE: </a:t>
            </a:r>
            <a:r>
              <a:rPr lang="en" sz="1200" i="1"/>
              <a:t>Image courtesy of USGS</a:t>
            </a:r>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4" name="Google Shape;464;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
              <a:t>LINK: </a:t>
            </a:r>
            <a:r>
              <a:rPr lang="en" u="sng">
                <a:solidFill>
                  <a:schemeClr val="hlink"/>
                </a:solidFill>
                <a:hlinkClick r:id="rId3"/>
              </a:rPr>
              <a:t>https://docs.google.com/forms/d/e/1FAIpQLSeNHAr45fDTztflhJJD3_JVS8p0RiV1MW9sKyQgFucGJyKcCA/viewform?usp=sf_link</a:t>
            </a:r>
            <a:r>
              <a:rPr lang="en"/>
              <a:t> </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465" name="Google Shape;465;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3" name="Google Shape;473;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1" name="Google Shape;481;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IMAGE: </a:t>
            </a:r>
            <a:r>
              <a:rPr lang="en" u="sng">
                <a:solidFill>
                  <a:schemeClr val="hlink"/>
                </a:solidFill>
                <a:hlinkClick r:id="rId3"/>
              </a:rPr>
              <a:t>https://www.iris.edu/hq/inclass/activities/introduction_to_faults_and_plate_tectonics</a:t>
            </a:r>
            <a:r>
              <a:rPr lang="en"/>
              <a:t> </a:t>
            </a:r>
            <a:endParaRPr/>
          </a:p>
          <a:p>
            <a:pPr marL="0" lvl="0" indent="0" algn="l" rtl="0">
              <a:lnSpc>
                <a:spcPct val="100000"/>
              </a:lnSpc>
              <a:spcBef>
                <a:spcPts val="0"/>
              </a:spcBef>
              <a:spcAft>
                <a:spcPts val="0"/>
              </a:spcAft>
              <a:buSzPts val="1400"/>
              <a:buNone/>
            </a:pPr>
            <a:r>
              <a:rPr lang="en"/>
              <a:t>SOURCE: </a:t>
            </a:r>
            <a:r>
              <a:rPr lang="en" u="sng">
                <a:solidFill>
                  <a:schemeClr val="hlink"/>
                </a:solidFill>
                <a:hlinkClick r:id="rId4"/>
              </a:rPr>
              <a:t>https://www.usgs.gov/programs/earthquake-hazards/science/pacific-northwest-hazards</a:t>
            </a:r>
            <a:endParaRPr/>
          </a:p>
          <a:p>
            <a:pPr marL="0" lvl="0" indent="0" algn="l" rtl="0">
              <a:lnSpc>
                <a:spcPct val="100000"/>
              </a:lnSpc>
              <a:spcBef>
                <a:spcPts val="0"/>
              </a:spcBef>
              <a:spcAft>
                <a:spcPts val="0"/>
              </a:spcAft>
              <a:buSzPts val="1400"/>
              <a:buNone/>
            </a:pPr>
            <a:r>
              <a:rPr lang="en" u="sng">
                <a:solidFill>
                  <a:schemeClr val="hlink"/>
                </a:solidFill>
                <a:hlinkClick r:id="rId5"/>
              </a:rPr>
              <a:t>https://www.usgs.gov/programs/earthquake-hazards/science/southern-california-earthquake-hazards</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482" name="Google Shape;482;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1" name="Google Shape;111;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0" name="Google Shape;490;p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u="sng">
                <a:solidFill>
                  <a:schemeClr val="hlink"/>
                </a:solidFill>
                <a:hlinkClick r:id="rId3"/>
              </a:rPr>
              <a:t>https://drive.google.com/drive/folders/1oQOHup9P_p3DUkyIOi9DwqAlLgzdY45A?usp=drive_link</a:t>
            </a:r>
            <a:endParaRPr/>
          </a:p>
          <a:p>
            <a:pPr marL="0" lvl="0" indent="0" algn="l" rtl="0">
              <a:lnSpc>
                <a:spcPct val="100000"/>
              </a:lnSpc>
              <a:spcBef>
                <a:spcPts val="0"/>
              </a:spcBef>
              <a:spcAft>
                <a:spcPts val="0"/>
              </a:spcAft>
              <a:buClr>
                <a:schemeClr val="dk1"/>
              </a:buClr>
              <a:buSzPts val="1100"/>
              <a:buFont typeface="Arial"/>
              <a:buNone/>
            </a:pPr>
            <a:r>
              <a:rPr lang="en">
                <a:solidFill>
                  <a:schemeClr val="dk1"/>
                </a:solidFill>
              </a:rPr>
              <a:t>For more information on Earthquake Early Warning, go to: </a:t>
            </a:r>
            <a:r>
              <a:rPr lang="en" u="sng">
                <a:solidFill>
                  <a:srgbClr val="0563C1"/>
                </a:solidFill>
                <a:hlinkClick r:id="rId4">
                  <a:extLst>
                    <a:ext uri="{A12FA001-AC4F-418D-AE19-62706E023703}">
                      <ahyp:hlinkClr xmlns:ahyp="http://schemas.microsoft.com/office/drawing/2018/hyperlinkcolor" val="tx"/>
                    </a:ext>
                  </a:extLst>
                </a:hlinkClick>
              </a:rPr>
              <a:t>https://www.iris.edu/hq/inclass/sequences/earthquake_early_warning</a:t>
            </a:r>
            <a:endParaRPr>
              <a:solidFill>
                <a:schemeClr val="dk1"/>
              </a:solidFill>
            </a:endParaRPr>
          </a:p>
          <a:p>
            <a:pPr marL="457200" lvl="0" indent="-228600" algn="l" rtl="0">
              <a:lnSpc>
                <a:spcPct val="100000"/>
              </a:lnSpc>
              <a:spcBef>
                <a:spcPts val="0"/>
              </a:spcBef>
              <a:spcAft>
                <a:spcPts val="0"/>
              </a:spcAft>
              <a:buSzPts val="1100"/>
              <a:buNone/>
            </a:pPr>
            <a:endParaRPr/>
          </a:p>
        </p:txBody>
      </p:sp>
      <p:sp>
        <p:nvSpPr>
          <p:cNvPr id="491" name="Google Shape;491;p36: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fld id="{00000000-1234-1234-1234-123412341234}" type="slidenum">
              <a:rPr lang="en" sz="1800">
                <a:solidFill>
                  <a:schemeClr val="dk1"/>
                </a:solidFill>
                <a:latin typeface="Arial"/>
                <a:ea typeface="Arial"/>
                <a:cs typeface="Arial"/>
                <a:sym typeface="Arial"/>
              </a:rPr>
              <a:t>40</a:t>
            </a:fld>
            <a:endParaRPr sz="1800">
              <a:solidFill>
                <a:schemeClr val="dk1"/>
              </a:solidFill>
              <a:latin typeface="Arial"/>
              <a:ea typeface="Arial"/>
              <a:cs typeface="Arial"/>
              <a:sym typeface="Aria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p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8" name="Google Shape;498;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SOURCE:  </a:t>
            </a:r>
            <a:r>
              <a:rPr lang="en" u="sng">
                <a:solidFill>
                  <a:schemeClr val="hlink"/>
                </a:solidFill>
                <a:hlinkClick r:id="rId3"/>
              </a:rPr>
              <a:t>https://www.shakeout.org/whyparticipate/</a:t>
            </a:r>
            <a:r>
              <a:rPr lang="en"/>
              <a:t> </a:t>
            </a:r>
            <a:endParaRPr/>
          </a:p>
          <a:p>
            <a:pPr marL="0" marR="0" lvl="0" indent="0" algn="l" rtl="0">
              <a:lnSpc>
                <a:spcPct val="100000"/>
              </a:lnSpc>
              <a:spcBef>
                <a:spcPts val="0"/>
              </a:spcBef>
              <a:spcAft>
                <a:spcPts val="0"/>
              </a:spcAft>
              <a:buClr>
                <a:schemeClr val="dk1"/>
              </a:buClr>
              <a:buSzPts val="1100"/>
              <a:buFont typeface="Arial"/>
              <a:buNone/>
            </a:pPr>
            <a:r>
              <a:rPr lang="en" sz="1200"/>
              <a:t>IMAGE: </a:t>
            </a:r>
            <a:r>
              <a:rPr lang="en" sz="1200" i="1"/>
              <a:t>Image courtesy of the USGS</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499" name="Google Shape;499;p6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7" name="Google Shape;507;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
              <a:t>SOURCE:  </a:t>
            </a:r>
            <a:r>
              <a:rPr lang="en" u="sng">
                <a:solidFill>
                  <a:schemeClr val="hlink"/>
                </a:solidFill>
                <a:hlinkClick r:id="rId3"/>
              </a:rPr>
              <a:t>https://www.shakeout.org/whyparticipate/</a:t>
            </a:r>
            <a:r>
              <a:rPr lang="en"/>
              <a:t> , </a:t>
            </a:r>
            <a:r>
              <a:rPr lang="en" u="sng">
                <a:solidFill>
                  <a:schemeClr val="hlink"/>
                </a:solidFill>
                <a:hlinkClick r:id="rId4"/>
              </a:rPr>
              <a:t>https://www.shakealert.org/toolkit/introduction/</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508" name="Google Shape;508;p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p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5" name="Google Shape;515;p6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 name="Google Shape;118;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 name="Google Shape;125;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 name="Google Shape;132;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 name="Google Shape;139;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 name="Google Shape;146;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17"/>
        <p:cNvGrpSpPr/>
        <p:nvPr/>
      </p:nvGrpSpPr>
      <p:grpSpPr>
        <a:xfrm>
          <a:off x="0" y="0"/>
          <a:ext cx="0" cy="0"/>
          <a:chOff x="0" y="0"/>
          <a:chExt cx="0" cy="0"/>
        </a:xfrm>
      </p:grpSpPr>
      <p:pic>
        <p:nvPicPr>
          <p:cNvPr id="18" name="Google Shape;18;p41"/>
          <p:cNvPicPr preferRelativeResize="0"/>
          <p:nvPr/>
        </p:nvPicPr>
        <p:blipFill rotWithShape="1">
          <a:blip r:embed="rId2">
            <a:alphaModFix/>
          </a:blip>
          <a:srcRect l="-15385"/>
          <a:stretch/>
        </p:blipFill>
        <p:spPr>
          <a:xfrm>
            <a:off x="1377941" y="0"/>
            <a:ext cx="7766057" cy="1489435"/>
          </a:xfrm>
          <a:prstGeom prst="rect">
            <a:avLst/>
          </a:prstGeom>
          <a:noFill/>
          <a:ln>
            <a:noFill/>
          </a:ln>
        </p:spPr>
      </p:pic>
      <p:sp>
        <p:nvSpPr>
          <p:cNvPr id="19" name="Google Shape;19;p41"/>
          <p:cNvSpPr txBox="1">
            <a:spLocks noGrp="1"/>
          </p:cNvSpPr>
          <p:nvPr>
            <p:ph type="subTitle" idx="1"/>
          </p:nvPr>
        </p:nvSpPr>
        <p:spPr>
          <a:xfrm>
            <a:off x="293916" y="3848276"/>
            <a:ext cx="8430359" cy="333980"/>
          </a:xfrm>
          <a:prstGeom prst="rect">
            <a:avLst/>
          </a:prstGeom>
          <a:noFill/>
          <a:ln>
            <a:noFill/>
          </a:ln>
        </p:spPr>
        <p:txBody>
          <a:bodyPr spcFirstLastPara="1" wrap="square" lIns="91425" tIns="45700" rIns="91425" bIns="45700" anchor="t" anchorCtr="0">
            <a:normAutofit/>
          </a:bodyPr>
          <a:lstStyle>
            <a:lvl1pPr lvl="0" algn="l">
              <a:lnSpc>
                <a:spcPct val="90000"/>
              </a:lnSpc>
              <a:spcBef>
                <a:spcPts val="750"/>
              </a:spcBef>
              <a:spcAft>
                <a:spcPts val="0"/>
              </a:spcAft>
              <a:buSzPts val="1800"/>
              <a:buNone/>
              <a:defRPr sz="1800">
                <a:solidFill>
                  <a:schemeClr val="dk2"/>
                </a:solidFill>
              </a:defRPr>
            </a:lvl1pPr>
            <a:lvl2pPr lvl="1" algn="ctr">
              <a:lnSpc>
                <a:spcPct val="90000"/>
              </a:lnSpc>
              <a:spcBef>
                <a:spcPts val="375"/>
              </a:spcBef>
              <a:spcAft>
                <a:spcPts val="0"/>
              </a:spcAft>
              <a:buSzPts val="1500"/>
              <a:buNone/>
              <a:defRPr sz="1500"/>
            </a:lvl2pPr>
            <a:lvl3pPr lvl="2" algn="ctr">
              <a:lnSpc>
                <a:spcPct val="90000"/>
              </a:lnSpc>
              <a:spcBef>
                <a:spcPts val="375"/>
              </a:spcBef>
              <a:spcAft>
                <a:spcPts val="0"/>
              </a:spcAft>
              <a:buSzPts val="1350"/>
              <a:buNone/>
              <a:defRPr sz="1350"/>
            </a:lvl3pPr>
            <a:lvl4pPr lvl="3" algn="ctr">
              <a:lnSpc>
                <a:spcPct val="90000"/>
              </a:lnSpc>
              <a:spcBef>
                <a:spcPts val="375"/>
              </a:spcBef>
              <a:spcAft>
                <a:spcPts val="0"/>
              </a:spcAft>
              <a:buSzPts val="1200"/>
              <a:buNone/>
              <a:defRPr sz="1200"/>
            </a:lvl4pPr>
            <a:lvl5pPr lvl="4" algn="ctr">
              <a:lnSpc>
                <a:spcPct val="90000"/>
              </a:lnSpc>
              <a:spcBef>
                <a:spcPts val="375"/>
              </a:spcBef>
              <a:spcAft>
                <a:spcPts val="0"/>
              </a:spcAft>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20" name="Google Shape;20;p41"/>
          <p:cNvSpPr/>
          <p:nvPr/>
        </p:nvSpPr>
        <p:spPr>
          <a:xfrm>
            <a:off x="1" y="0"/>
            <a:ext cx="2468879" cy="1489435"/>
          </a:xfrm>
          <a:prstGeom prst="rect">
            <a:avLst/>
          </a:prstGeom>
          <a:solidFill>
            <a:srgbClr val="0E7A4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lt1"/>
              </a:solidFill>
              <a:latin typeface="Arial"/>
              <a:ea typeface="Arial"/>
              <a:cs typeface="Arial"/>
              <a:sym typeface="Arial"/>
            </a:endParaRPr>
          </a:p>
        </p:txBody>
      </p:sp>
      <p:sp>
        <p:nvSpPr>
          <p:cNvPr id="21" name="Google Shape;21;p41"/>
          <p:cNvSpPr txBox="1">
            <a:spLocks noGrp="1"/>
          </p:cNvSpPr>
          <p:nvPr>
            <p:ph type="ctrTitle"/>
          </p:nvPr>
        </p:nvSpPr>
        <p:spPr>
          <a:xfrm>
            <a:off x="293916" y="2796758"/>
            <a:ext cx="8430359" cy="8953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000"/>
              <a:buFont typeface="Arial"/>
              <a:buNone/>
              <a:defRPr sz="30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41"/>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pic>
        <p:nvPicPr>
          <p:cNvPr id="23" name="Google Shape;23;p41" descr="ShakeAlert Ready Schools logo"/>
          <p:cNvPicPr preferRelativeResize="0"/>
          <p:nvPr/>
        </p:nvPicPr>
        <p:blipFill rotWithShape="1">
          <a:blip r:embed="rId3">
            <a:alphaModFix/>
          </a:blip>
          <a:srcRect/>
          <a:stretch/>
        </p:blipFill>
        <p:spPr>
          <a:xfrm>
            <a:off x="491878" y="135871"/>
            <a:ext cx="2288149" cy="1960092"/>
          </a:xfrm>
          <a:prstGeom prst="rect">
            <a:avLst/>
          </a:prstGeom>
          <a:noFill/>
          <a:ln>
            <a:noFill/>
          </a:ln>
        </p:spPr>
      </p:pic>
      <p:pic>
        <p:nvPicPr>
          <p:cNvPr id="24" name="Google Shape;24;p41" descr="A picture containing text, sign&#10;&#10;AI-generated content may be incorrect."/>
          <p:cNvPicPr preferRelativeResize="0"/>
          <p:nvPr/>
        </p:nvPicPr>
        <p:blipFill rotWithShape="1">
          <a:blip r:embed="rId4">
            <a:alphaModFix/>
          </a:blip>
          <a:srcRect/>
          <a:stretch/>
        </p:blipFill>
        <p:spPr>
          <a:xfrm>
            <a:off x="7902474" y="4612941"/>
            <a:ext cx="821801" cy="38649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8"/>
        <p:cNvGrpSpPr/>
        <p:nvPr/>
      </p:nvGrpSpPr>
      <p:grpSpPr>
        <a:xfrm>
          <a:off x="0" y="0"/>
          <a:ext cx="0" cy="0"/>
          <a:chOff x="0" y="0"/>
          <a:chExt cx="0" cy="0"/>
        </a:xfrm>
      </p:grpSpPr>
      <p:sp>
        <p:nvSpPr>
          <p:cNvPr id="69" name="Google Shape;69;p50"/>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50"/>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71" name="Google Shape;71;p50"/>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900" b="0" i="0" u="none" strike="noStrike" cap="none">
                <a:solidFill>
                  <a:schemeClr val="accent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2"/>
        <p:cNvGrpSpPr/>
        <p:nvPr/>
      </p:nvGrpSpPr>
      <p:grpSpPr>
        <a:xfrm>
          <a:off x="0" y="0"/>
          <a:ext cx="0" cy="0"/>
          <a:chOff x="0" y="0"/>
          <a:chExt cx="0" cy="0"/>
        </a:xfrm>
      </p:grpSpPr>
      <p:sp>
        <p:nvSpPr>
          <p:cNvPr id="73" name="Google Shape;73;p51"/>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74" name="Google Shape;74;p51"/>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900" b="0" i="0" u="none" strike="noStrike" cap="none">
                <a:solidFill>
                  <a:schemeClr val="accent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75"/>
        <p:cNvGrpSpPr/>
        <p:nvPr/>
      </p:nvGrpSpPr>
      <p:grpSpPr>
        <a:xfrm>
          <a:off x="0" y="0"/>
          <a:ext cx="0" cy="0"/>
          <a:chOff x="0" y="0"/>
          <a:chExt cx="0" cy="0"/>
        </a:xfrm>
      </p:grpSpPr>
      <p:sp>
        <p:nvSpPr>
          <p:cNvPr id="76" name="Google Shape;76;p53"/>
          <p:cNvSpPr>
            <a:spLocks noGrp="1"/>
          </p:cNvSpPr>
          <p:nvPr>
            <p:ph type="pic" idx="2"/>
          </p:nvPr>
        </p:nvSpPr>
        <p:spPr>
          <a:xfrm>
            <a:off x="3551464" y="740569"/>
            <a:ext cx="5131253" cy="3753872"/>
          </a:xfrm>
          <a:prstGeom prst="rect">
            <a:avLst/>
          </a:prstGeom>
          <a:solidFill>
            <a:schemeClr val="lt1"/>
          </a:solidFill>
          <a:ln>
            <a:noFill/>
          </a:ln>
        </p:spPr>
      </p:sp>
      <p:sp>
        <p:nvSpPr>
          <p:cNvPr id="77" name="Google Shape;77;p53"/>
          <p:cNvSpPr txBox="1">
            <a:spLocks noGrp="1"/>
          </p:cNvSpPr>
          <p:nvPr>
            <p:ph type="title"/>
          </p:nvPr>
        </p:nvSpPr>
        <p:spPr>
          <a:xfrm>
            <a:off x="348174" y="740569"/>
            <a:ext cx="2949178" cy="98617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2400"/>
              <a:buFont typeface="Arial"/>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53"/>
          <p:cNvSpPr txBox="1">
            <a:spLocks noGrp="1"/>
          </p:cNvSpPr>
          <p:nvPr>
            <p:ph type="body" idx="1"/>
          </p:nvPr>
        </p:nvSpPr>
        <p:spPr>
          <a:xfrm>
            <a:off x="348174" y="1873703"/>
            <a:ext cx="2949178" cy="26207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SzPts val="1350"/>
              <a:buNone/>
              <a:defRPr sz="1350" b="1">
                <a:solidFill>
                  <a:schemeClr val="dk2"/>
                </a:solidFill>
              </a:defRPr>
            </a:lvl1pPr>
            <a:lvl2pPr marL="914400" lvl="1" indent="-228600" algn="l">
              <a:lnSpc>
                <a:spcPct val="90000"/>
              </a:lnSpc>
              <a:spcBef>
                <a:spcPts val="375"/>
              </a:spcBef>
              <a:spcAft>
                <a:spcPts val="0"/>
              </a:spcAft>
              <a:buSzPts val="1050"/>
              <a:buNone/>
              <a:defRPr sz="1050"/>
            </a:lvl2pPr>
            <a:lvl3pPr marL="1371600" lvl="2" indent="-228600" algn="l">
              <a:lnSpc>
                <a:spcPct val="90000"/>
              </a:lnSpc>
              <a:spcBef>
                <a:spcPts val="375"/>
              </a:spcBef>
              <a:spcAft>
                <a:spcPts val="0"/>
              </a:spcAft>
              <a:buSzPts val="900"/>
              <a:buNone/>
              <a:defRPr sz="900"/>
            </a:lvl3pPr>
            <a:lvl4pPr marL="1828800" lvl="3" indent="-228600" algn="l">
              <a:lnSpc>
                <a:spcPct val="90000"/>
              </a:lnSpc>
              <a:spcBef>
                <a:spcPts val="375"/>
              </a:spcBef>
              <a:spcAft>
                <a:spcPts val="0"/>
              </a:spcAft>
              <a:buSzPts val="750"/>
              <a:buNone/>
              <a:defRPr sz="750"/>
            </a:lvl4pPr>
            <a:lvl5pPr marL="2286000" lvl="4" indent="-228600" algn="l">
              <a:lnSpc>
                <a:spcPct val="90000"/>
              </a:lnSpc>
              <a:spcBef>
                <a:spcPts val="375"/>
              </a:spcBef>
              <a:spcAft>
                <a:spcPts val="0"/>
              </a:spcAft>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Title and Content">
  <p:cSld name="2_Title and Content">
    <p:spTree>
      <p:nvGrpSpPr>
        <p:cNvPr id="1" name="Shape 79"/>
        <p:cNvGrpSpPr/>
        <p:nvPr/>
      </p:nvGrpSpPr>
      <p:grpSpPr>
        <a:xfrm>
          <a:off x="0" y="0"/>
          <a:ext cx="0" cy="0"/>
          <a:chOff x="0" y="0"/>
          <a:chExt cx="0" cy="0"/>
        </a:xfrm>
      </p:grpSpPr>
      <p:sp>
        <p:nvSpPr>
          <p:cNvPr id="80" name="Google Shape;80;p54"/>
          <p:cNvSpPr txBox="1">
            <a:spLocks noGrp="1"/>
          </p:cNvSpPr>
          <p:nvPr>
            <p:ph type="title"/>
          </p:nvPr>
        </p:nvSpPr>
        <p:spPr>
          <a:xfrm>
            <a:off x="259280" y="640235"/>
            <a:ext cx="8625300" cy="431400"/>
          </a:xfrm>
          <a:prstGeom prst="rect">
            <a:avLst/>
          </a:prstGeom>
          <a:noFill/>
          <a:ln>
            <a:noFill/>
          </a:ln>
        </p:spPr>
        <p:txBody>
          <a:bodyPr spcFirstLastPara="1" wrap="square" lIns="91425" tIns="45700" rIns="91425" bIns="45700" anchor="t" anchorCtr="0">
            <a:noAutofit/>
          </a:bodyPr>
          <a:lstStyle>
            <a:lvl1pPr marR="0" lvl="0" algn="ctr">
              <a:lnSpc>
                <a:spcPct val="90000"/>
              </a:lnSpc>
              <a:spcBef>
                <a:spcPts val="0"/>
              </a:spcBef>
              <a:spcAft>
                <a:spcPts val="0"/>
              </a:spcAft>
              <a:buClr>
                <a:srgbClr val="006F41"/>
              </a:buClr>
              <a:buSzPts val="2800"/>
              <a:buFont typeface="Arial"/>
              <a:buNone/>
              <a:defRPr sz="2800" b="1" i="0" u="none" strike="noStrike" cap="none">
                <a:solidFill>
                  <a:srgbClr val="006F41"/>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1" name="Google Shape;81;p54"/>
          <p:cNvSpPr txBox="1">
            <a:spLocks noGrp="1"/>
          </p:cNvSpPr>
          <p:nvPr>
            <p:ph type="body" idx="1"/>
          </p:nvPr>
        </p:nvSpPr>
        <p:spPr>
          <a:xfrm>
            <a:off x="628650" y="1169194"/>
            <a:ext cx="3943200" cy="3263400"/>
          </a:xfrm>
          <a:prstGeom prst="rect">
            <a:avLst/>
          </a:prstGeom>
          <a:noFill/>
          <a:ln>
            <a:noFill/>
          </a:ln>
        </p:spPr>
        <p:txBody>
          <a:bodyPr spcFirstLastPara="1" wrap="square" lIns="91425" tIns="45700" rIns="91425" bIns="45700" anchor="t" anchorCtr="0">
            <a:noAutofit/>
          </a:bodyPr>
          <a:lstStyle>
            <a:lvl1pPr marL="457200" marR="0" lvl="0" indent="-381000" algn="l">
              <a:lnSpc>
                <a:spcPct val="90000"/>
              </a:lnSpc>
              <a:spcBef>
                <a:spcPts val="750"/>
              </a:spcBef>
              <a:spcAft>
                <a:spcPts val="0"/>
              </a:spcAft>
              <a:buClr>
                <a:srgbClr val="006F4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a:lnSpc>
                <a:spcPct val="90000"/>
              </a:lnSpc>
              <a:spcBef>
                <a:spcPts val="375"/>
              </a:spcBef>
              <a:spcAft>
                <a:spcPts val="0"/>
              </a:spcAft>
              <a:buClr>
                <a:srgbClr val="006F4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30200" algn="l">
              <a:lnSpc>
                <a:spcPct val="90000"/>
              </a:lnSpc>
              <a:spcBef>
                <a:spcPts val="375"/>
              </a:spcBef>
              <a:spcAft>
                <a:spcPts val="0"/>
              </a:spcAft>
              <a:buClr>
                <a:srgbClr val="006F4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82" name="Google Shape;82;p54"/>
          <p:cNvSpPr txBox="1">
            <a:spLocks noGrp="1"/>
          </p:cNvSpPr>
          <p:nvPr>
            <p:ph type="body" idx="2"/>
          </p:nvPr>
        </p:nvSpPr>
        <p:spPr>
          <a:xfrm>
            <a:off x="4724400" y="1162136"/>
            <a:ext cx="3943200" cy="3263400"/>
          </a:xfrm>
          <a:prstGeom prst="rect">
            <a:avLst/>
          </a:prstGeom>
          <a:noFill/>
          <a:ln>
            <a:noFill/>
          </a:ln>
        </p:spPr>
        <p:txBody>
          <a:bodyPr spcFirstLastPara="1" wrap="square" lIns="91425" tIns="45700" rIns="91425" bIns="45700" anchor="t" anchorCtr="0">
            <a:noAutofit/>
          </a:bodyPr>
          <a:lstStyle>
            <a:lvl1pPr marL="457200" marR="0" lvl="0" indent="-381000" algn="l">
              <a:lnSpc>
                <a:spcPct val="90000"/>
              </a:lnSpc>
              <a:spcBef>
                <a:spcPts val="750"/>
              </a:spcBef>
              <a:spcAft>
                <a:spcPts val="0"/>
              </a:spcAft>
              <a:buClr>
                <a:srgbClr val="006F4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a:lnSpc>
                <a:spcPct val="90000"/>
              </a:lnSpc>
              <a:spcBef>
                <a:spcPts val="375"/>
              </a:spcBef>
              <a:spcAft>
                <a:spcPts val="0"/>
              </a:spcAft>
              <a:buClr>
                <a:srgbClr val="006F4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30200" algn="l">
              <a:lnSpc>
                <a:spcPct val="90000"/>
              </a:lnSpc>
              <a:spcBef>
                <a:spcPts val="375"/>
              </a:spcBef>
              <a:spcAft>
                <a:spcPts val="0"/>
              </a:spcAft>
              <a:buClr>
                <a:srgbClr val="006F4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
        <p:cNvGrpSpPr/>
        <p:nvPr/>
      </p:nvGrpSpPr>
      <p:grpSpPr>
        <a:xfrm>
          <a:off x="0" y="0"/>
          <a:ext cx="0" cy="0"/>
          <a:chOff x="0" y="0"/>
          <a:chExt cx="0" cy="0"/>
        </a:xfrm>
      </p:grpSpPr>
      <p:sp>
        <p:nvSpPr>
          <p:cNvPr id="26" name="Google Shape;26;p4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ctr" anchorCtr="0">
            <a:noAutofit/>
          </a:bodyPr>
          <a:lstStyle>
            <a:lvl1pPr lvl="0" algn="l">
              <a:lnSpc>
                <a:spcPct val="90000"/>
              </a:lnSpc>
              <a:spcBef>
                <a:spcPts val="0"/>
              </a:spcBef>
              <a:spcAft>
                <a:spcPts val="0"/>
              </a:spcAft>
              <a:buClr>
                <a:schemeClr val="accent1"/>
              </a:buClr>
              <a:buSzPts val="1400"/>
              <a:buFont typeface="Arial"/>
              <a:buChar char="●"/>
              <a:defRPr/>
            </a:lvl1pPr>
            <a:lvl2pPr lvl="1" algn="l">
              <a:lnSpc>
                <a:spcPct val="100000"/>
              </a:lnSpc>
              <a:spcBef>
                <a:spcPts val="0"/>
              </a:spcBef>
              <a:spcAft>
                <a:spcPts val="0"/>
              </a:spcAft>
              <a:buSzPts val="1400"/>
              <a:buChar char="○"/>
              <a:defRPr/>
            </a:lvl2pPr>
            <a:lvl3pPr lvl="2" algn="l">
              <a:lnSpc>
                <a:spcPct val="100000"/>
              </a:lnSpc>
              <a:spcBef>
                <a:spcPts val="0"/>
              </a:spcBef>
              <a:spcAft>
                <a:spcPts val="0"/>
              </a:spcAft>
              <a:buSzPts val="1400"/>
              <a:buChar char="■"/>
              <a:defRPr/>
            </a:lvl3pPr>
            <a:lvl4pPr lvl="3" algn="l">
              <a:lnSpc>
                <a:spcPct val="100000"/>
              </a:lnSpc>
              <a:spcBef>
                <a:spcPts val="0"/>
              </a:spcBef>
              <a:spcAft>
                <a:spcPts val="0"/>
              </a:spcAft>
              <a:buSzPts val="1400"/>
              <a:buChar char="●"/>
              <a:defRPr/>
            </a:lvl4pPr>
            <a:lvl5pPr lvl="4" algn="l">
              <a:lnSpc>
                <a:spcPct val="100000"/>
              </a:lnSpc>
              <a:spcBef>
                <a:spcPts val="0"/>
              </a:spcBef>
              <a:spcAft>
                <a:spcPts val="0"/>
              </a:spcAft>
              <a:buSzPts val="1400"/>
              <a:buChar char="○"/>
              <a:defRPr/>
            </a:lvl5pPr>
            <a:lvl6pPr lvl="5" algn="l">
              <a:lnSpc>
                <a:spcPct val="100000"/>
              </a:lnSpc>
              <a:spcBef>
                <a:spcPts val="0"/>
              </a:spcBef>
              <a:spcAft>
                <a:spcPts val="0"/>
              </a:spcAft>
              <a:buSzPts val="1400"/>
              <a:buChar char="■"/>
              <a:defRPr/>
            </a:lvl6pPr>
            <a:lvl7pPr lvl="6" algn="l">
              <a:lnSpc>
                <a:spcPct val="100000"/>
              </a:lnSpc>
              <a:spcBef>
                <a:spcPts val="0"/>
              </a:spcBef>
              <a:spcAft>
                <a:spcPts val="0"/>
              </a:spcAft>
              <a:buSzPts val="1400"/>
              <a:buChar char="●"/>
              <a:defRPr/>
            </a:lvl7pPr>
            <a:lvl8pPr lvl="7" algn="l">
              <a:lnSpc>
                <a:spcPct val="100000"/>
              </a:lnSpc>
              <a:spcBef>
                <a:spcPts val="0"/>
              </a:spcBef>
              <a:spcAft>
                <a:spcPts val="0"/>
              </a:spcAft>
              <a:buSzPts val="1400"/>
              <a:buChar char="○"/>
              <a:defRPr/>
            </a:lvl8pPr>
            <a:lvl9pPr lvl="8" algn="l">
              <a:lnSpc>
                <a:spcPct val="100000"/>
              </a:lnSpc>
              <a:spcBef>
                <a:spcPts val="0"/>
              </a:spcBef>
              <a:spcAft>
                <a:spcPts val="0"/>
              </a:spcAft>
              <a:buSzPts val="1400"/>
              <a:buChar char="■"/>
              <a:defRPr/>
            </a:lvl9pPr>
          </a:lstStyle>
          <a:p>
            <a:endParaRPr/>
          </a:p>
        </p:txBody>
      </p:sp>
      <p:sp>
        <p:nvSpPr>
          <p:cNvPr id="27" name="Google Shape;27;p42"/>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ctr" anchorCtr="0">
            <a:noAutofit/>
          </a:bodyPr>
          <a:lstStyle>
            <a:lvl1pPr marL="457200" lvl="0" indent="-317500" algn="l">
              <a:lnSpc>
                <a:spcPct val="90000"/>
              </a:lnSpc>
              <a:spcBef>
                <a:spcPts val="0"/>
              </a:spcBef>
              <a:spcAft>
                <a:spcPts val="0"/>
              </a:spcAft>
              <a:buSzPts val="1400"/>
              <a:buChar char="●"/>
              <a:defRPr sz="1400"/>
            </a:lvl1pPr>
            <a:lvl2pPr marL="914400" lvl="1" indent="-304800" algn="l">
              <a:lnSpc>
                <a:spcPct val="90000"/>
              </a:lnSpc>
              <a:spcBef>
                <a:spcPts val="0"/>
              </a:spcBef>
              <a:spcAft>
                <a:spcPts val="0"/>
              </a:spcAft>
              <a:buSzPts val="1200"/>
              <a:buChar char="○"/>
              <a:defRPr sz="1200"/>
            </a:lvl2pPr>
            <a:lvl3pPr marL="1371600" lvl="2" indent="-304800" algn="l">
              <a:lnSpc>
                <a:spcPct val="90000"/>
              </a:lnSpc>
              <a:spcBef>
                <a:spcPts val="0"/>
              </a:spcBef>
              <a:spcAft>
                <a:spcPts val="0"/>
              </a:spcAft>
              <a:buSzPts val="1200"/>
              <a:buChar char="■"/>
              <a:defRPr sz="1200"/>
            </a:lvl3pPr>
            <a:lvl4pPr marL="1828800" lvl="3" indent="-304800" algn="l">
              <a:lnSpc>
                <a:spcPct val="90000"/>
              </a:lnSpc>
              <a:spcBef>
                <a:spcPts val="0"/>
              </a:spcBef>
              <a:spcAft>
                <a:spcPts val="0"/>
              </a:spcAft>
              <a:buSzPts val="1200"/>
              <a:buChar char="●"/>
              <a:defRPr sz="1200"/>
            </a:lvl4pPr>
            <a:lvl5pPr marL="2286000" lvl="4" indent="-304800" algn="l">
              <a:lnSpc>
                <a:spcPct val="90000"/>
              </a:lnSpc>
              <a:spcBef>
                <a:spcPts val="0"/>
              </a:spcBef>
              <a:spcAft>
                <a:spcPts val="0"/>
              </a:spcAft>
              <a:buSzPts val="1200"/>
              <a:buChar char="○"/>
              <a:defRPr sz="1200"/>
            </a:lvl5pPr>
            <a:lvl6pPr marL="2743200" lvl="5" indent="-304800" algn="l">
              <a:lnSpc>
                <a:spcPct val="90000"/>
              </a:lnSpc>
              <a:spcBef>
                <a:spcPts val="0"/>
              </a:spcBef>
              <a:spcAft>
                <a:spcPts val="0"/>
              </a:spcAft>
              <a:buClr>
                <a:schemeClr val="dk1"/>
              </a:buClr>
              <a:buSzPts val="1200"/>
              <a:buChar char="■"/>
              <a:defRPr sz="1200"/>
            </a:lvl6pPr>
            <a:lvl7pPr marL="3200400" lvl="6" indent="-304800" algn="l">
              <a:lnSpc>
                <a:spcPct val="90000"/>
              </a:lnSpc>
              <a:spcBef>
                <a:spcPts val="0"/>
              </a:spcBef>
              <a:spcAft>
                <a:spcPts val="0"/>
              </a:spcAft>
              <a:buClr>
                <a:schemeClr val="dk1"/>
              </a:buClr>
              <a:buSzPts val="1200"/>
              <a:buChar char="●"/>
              <a:defRPr sz="1200"/>
            </a:lvl7pPr>
            <a:lvl8pPr marL="3657600" lvl="7" indent="-304800" algn="l">
              <a:lnSpc>
                <a:spcPct val="90000"/>
              </a:lnSpc>
              <a:spcBef>
                <a:spcPts val="0"/>
              </a:spcBef>
              <a:spcAft>
                <a:spcPts val="0"/>
              </a:spcAft>
              <a:buClr>
                <a:schemeClr val="dk1"/>
              </a:buClr>
              <a:buSzPts val="1200"/>
              <a:buChar char="○"/>
              <a:defRPr sz="1200"/>
            </a:lvl8pPr>
            <a:lvl9pPr marL="4114800" lvl="8" indent="-304800" algn="l">
              <a:lnSpc>
                <a:spcPct val="90000"/>
              </a:lnSpc>
              <a:spcBef>
                <a:spcPts val="0"/>
              </a:spcBef>
              <a:spcAft>
                <a:spcPts val="0"/>
              </a:spcAft>
              <a:buClr>
                <a:schemeClr val="dk1"/>
              </a:buClr>
              <a:buSzPts val="1200"/>
              <a:buChar char="■"/>
              <a:defRPr sz="1200"/>
            </a:lvl9pPr>
          </a:lstStyle>
          <a:p>
            <a:endParaRPr/>
          </a:p>
        </p:txBody>
      </p:sp>
      <p:sp>
        <p:nvSpPr>
          <p:cNvPr id="28" name="Google Shape;28;p42"/>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ctr" anchorCtr="0">
            <a:noAutofit/>
          </a:bodyPr>
          <a:lstStyle>
            <a:lvl1pPr marL="457200" lvl="0" indent="-317500" algn="l">
              <a:lnSpc>
                <a:spcPct val="90000"/>
              </a:lnSpc>
              <a:spcBef>
                <a:spcPts val="0"/>
              </a:spcBef>
              <a:spcAft>
                <a:spcPts val="0"/>
              </a:spcAft>
              <a:buSzPts val="1400"/>
              <a:buChar char="●"/>
              <a:defRPr sz="1400"/>
            </a:lvl1pPr>
            <a:lvl2pPr marL="914400" lvl="1" indent="-304800" algn="l">
              <a:lnSpc>
                <a:spcPct val="90000"/>
              </a:lnSpc>
              <a:spcBef>
                <a:spcPts val="0"/>
              </a:spcBef>
              <a:spcAft>
                <a:spcPts val="0"/>
              </a:spcAft>
              <a:buSzPts val="1200"/>
              <a:buChar char="○"/>
              <a:defRPr sz="1200"/>
            </a:lvl2pPr>
            <a:lvl3pPr marL="1371600" lvl="2" indent="-304800" algn="l">
              <a:lnSpc>
                <a:spcPct val="90000"/>
              </a:lnSpc>
              <a:spcBef>
                <a:spcPts val="0"/>
              </a:spcBef>
              <a:spcAft>
                <a:spcPts val="0"/>
              </a:spcAft>
              <a:buSzPts val="1200"/>
              <a:buChar char="■"/>
              <a:defRPr sz="1200"/>
            </a:lvl3pPr>
            <a:lvl4pPr marL="1828800" lvl="3" indent="-304800" algn="l">
              <a:lnSpc>
                <a:spcPct val="90000"/>
              </a:lnSpc>
              <a:spcBef>
                <a:spcPts val="0"/>
              </a:spcBef>
              <a:spcAft>
                <a:spcPts val="0"/>
              </a:spcAft>
              <a:buSzPts val="1200"/>
              <a:buChar char="●"/>
              <a:defRPr sz="1200"/>
            </a:lvl4pPr>
            <a:lvl5pPr marL="2286000" lvl="4" indent="-304800" algn="l">
              <a:lnSpc>
                <a:spcPct val="90000"/>
              </a:lnSpc>
              <a:spcBef>
                <a:spcPts val="0"/>
              </a:spcBef>
              <a:spcAft>
                <a:spcPts val="0"/>
              </a:spcAft>
              <a:buSzPts val="1200"/>
              <a:buChar char="○"/>
              <a:defRPr sz="1200"/>
            </a:lvl5pPr>
            <a:lvl6pPr marL="2743200" lvl="5" indent="-304800" algn="l">
              <a:lnSpc>
                <a:spcPct val="90000"/>
              </a:lnSpc>
              <a:spcBef>
                <a:spcPts val="0"/>
              </a:spcBef>
              <a:spcAft>
                <a:spcPts val="0"/>
              </a:spcAft>
              <a:buClr>
                <a:schemeClr val="dk1"/>
              </a:buClr>
              <a:buSzPts val="1200"/>
              <a:buChar char="■"/>
              <a:defRPr sz="1200"/>
            </a:lvl6pPr>
            <a:lvl7pPr marL="3200400" lvl="6" indent="-304800" algn="l">
              <a:lnSpc>
                <a:spcPct val="90000"/>
              </a:lnSpc>
              <a:spcBef>
                <a:spcPts val="0"/>
              </a:spcBef>
              <a:spcAft>
                <a:spcPts val="0"/>
              </a:spcAft>
              <a:buClr>
                <a:schemeClr val="dk1"/>
              </a:buClr>
              <a:buSzPts val="1200"/>
              <a:buChar char="●"/>
              <a:defRPr sz="1200"/>
            </a:lvl7pPr>
            <a:lvl8pPr marL="3657600" lvl="7" indent="-304800" algn="l">
              <a:lnSpc>
                <a:spcPct val="90000"/>
              </a:lnSpc>
              <a:spcBef>
                <a:spcPts val="0"/>
              </a:spcBef>
              <a:spcAft>
                <a:spcPts val="0"/>
              </a:spcAft>
              <a:buClr>
                <a:schemeClr val="dk1"/>
              </a:buClr>
              <a:buSzPts val="1200"/>
              <a:buChar char="○"/>
              <a:defRPr sz="1200"/>
            </a:lvl8pPr>
            <a:lvl9pPr marL="4114800" lvl="8" indent="-304800" algn="l">
              <a:lnSpc>
                <a:spcPct val="90000"/>
              </a:lnSpc>
              <a:spcBef>
                <a:spcPts val="0"/>
              </a:spcBef>
              <a:spcAft>
                <a:spcPts val="0"/>
              </a:spcAft>
              <a:buClr>
                <a:schemeClr val="dk1"/>
              </a:buClr>
              <a:buSzPts val="1200"/>
              <a:buChar char="■"/>
              <a:defRPr sz="12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9"/>
        <p:cNvGrpSpPr/>
        <p:nvPr/>
      </p:nvGrpSpPr>
      <p:grpSpPr>
        <a:xfrm>
          <a:off x="0" y="0"/>
          <a:ext cx="0" cy="0"/>
          <a:chOff x="0" y="0"/>
          <a:chExt cx="0" cy="0"/>
        </a:xfrm>
      </p:grpSpPr>
      <p:sp>
        <p:nvSpPr>
          <p:cNvPr id="30" name="Google Shape;30;p4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ctr" anchorCtr="0">
            <a:noAutofit/>
          </a:bodyPr>
          <a:lstStyle>
            <a:lvl1pPr lvl="0" algn="l">
              <a:lnSpc>
                <a:spcPct val="90000"/>
              </a:lnSpc>
              <a:spcBef>
                <a:spcPts val="0"/>
              </a:spcBef>
              <a:spcAft>
                <a:spcPts val="0"/>
              </a:spcAft>
              <a:buClr>
                <a:schemeClr val="accent1"/>
              </a:buClr>
              <a:buSzPts val="1400"/>
              <a:buFont typeface="Arial"/>
              <a:buChar char="●"/>
              <a:defRPr/>
            </a:lvl1pPr>
            <a:lvl2pPr lvl="1" algn="l">
              <a:lnSpc>
                <a:spcPct val="100000"/>
              </a:lnSpc>
              <a:spcBef>
                <a:spcPts val="0"/>
              </a:spcBef>
              <a:spcAft>
                <a:spcPts val="0"/>
              </a:spcAft>
              <a:buSzPts val="1400"/>
              <a:buChar char="○"/>
              <a:defRPr/>
            </a:lvl2pPr>
            <a:lvl3pPr lvl="2" algn="l">
              <a:lnSpc>
                <a:spcPct val="100000"/>
              </a:lnSpc>
              <a:spcBef>
                <a:spcPts val="0"/>
              </a:spcBef>
              <a:spcAft>
                <a:spcPts val="0"/>
              </a:spcAft>
              <a:buSzPts val="1400"/>
              <a:buChar char="■"/>
              <a:defRPr/>
            </a:lvl3pPr>
            <a:lvl4pPr lvl="3" algn="l">
              <a:lnSpc>
                <a:spcPct val="100000"/>
              </a:lnSpc>
              <a:spcBef>
                <a:spcPts val="0"/>
              </a:spcBef>
              <a:spcAft>
                <a:spcPts val="0"/>
              </a:spcAft>
              <a:buSzPts val="1400"/>
              <a:buChar char="●"/>
              <a:defRPr/>
            </a:lvl4pPr>
            <a:lvl5pPr lvl="4" algn="l">
              <a:lnSpc>
                <a:spcPct val="100000"/>
              </a:lnSpc>
              <a:spcBef>
                <a:spcPts val="0"/>
              </a:spcBef>
              <a:spcAft>
                <a:spcPts val="0"/>
              </a:spcAft>
              <a:buSzPts val="1400"/>
              <a:buChar char="○"/>
              <a:defRPr/>
            </a:lvl5pPr>
            <a:lvl6pPr lvl="5" algn="l">
              <a:lnSpc>
                <a:spcPct val="100000"/>
              </a:lnSpc>
              <a:spcBef>
                <a:spcPts val="0"/>
              </a:spcBef>
              <a:spcAft>
                <a:spcPts val="0"/>
              </a:spcAft>
              <a:buSzPts val="1400"/>
              <a:buChar char="■"/>
              <a:defRPr/>
            </a:lvl6pPr>
            <a:lvl7pPr lvl="6" algn="l">
              <a:lnSpc>
                <a:spcPct val="100000"/>
              </a:lnSpc>
              <a:spcBef>
                <a:spcPts val="0"/>
              </a:spcBef>
              <a:spcAft>
                <a:spcPts val="0"/>
              </a:spcAft>
              <a:buSzPts val="1400"/>
              <a:buChar char="●"/>
              <a:defRPr/>
            </a:lvl7pPr>
            <a:lvl8pPr lvl="7" algn="l">
              <a:lnSpc>
                <a:spcPct val="100000"/>
              </a:lnSpc>
              <a:spcBef>
                <a:spcPts val="0"/>
              </a:spcBef>
              <a:spcAft>
                <a:spcPts val="0"/>
              </a:spcAft>
              <a:buSzPts val="1400"/>
              <a:buChar char="○"/>
              <a:defRPr/>
            </a:lvl8pPr>
            <a:lvl9pPr lvl="8" algn="l">
              <a:lnSpc>
                <a:spcPct val="100000"/>
              </a:lnSpc>
              <a:spcBef>
                <a:spcPts val="0"/>
              </a:spcBef>
              <a:spcAft>
                <a:spcPts val="0"/>
              </a:spcAft>
              <a:buSzPts val="1400"/>
              <a:buChar char="■"/>
              <a:defRPr/>
            </a:lvl9pPr>
          </a:lstStyle>
          <a:p>
            <a:endParaRPr/>
          </a:p>
        </p:txBody>
      </p:sp>
      <p:sp>
        <p:nvSpPr>
          <p:cNvPr id="31" name="Google Shape;31;p4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ctr" anchorCtr="0">
            <a:noAutofit/>
          </a:bodyPr>
          <a:lstStyle>
            <a:lvl1pPr marL="457200" lvl="0" indent="-317500" algn="l">
              <a:lnSpc>
                <a:spcPct val="90000"/>
              </a:lnSpc>
              <a:spcBef>
                <a:spcPts val="0"/>
              </a:spcBef>
              <a:spcAft>
                <a:spcPts val="0"/>
              </a:spcAft>
              <a:buSzPts val="1400"/>
              <a:buChar char="●"/>
              <a:defRPr/>
            </a:lvl1pPr>
            <a:lvl2pPr marL="914400" lvl="1" indent="-317500" algn="l">
              <a:lnSpc>
                <a:spcPct val="90000"/>
              </a:lnSpc>
              <a:spcBef>
                <a:spcPts val="0"/>
              </a:spcBef>
              <a:spcAft>
                <a:spcPts val="0"/>
              </a:spcAft>
              <a:buSzPts val="1400"/>
              <a:buChar char="○"/>
              <a:defRPr/>
            </a:lvl2pPr>
            <a:lvl3pPr marL="1371600" lvl="2" indent="-317500" algn="l">
              <a:lnSpc>
                <a:spcPct val="90000"/>
              </a:lnSpc>
              <a:spcBef>
                <a:spcPts val="0"/>
              </a:spcBef>
              <a:spcAft>
                <a:spcPts val="0"/>
              </a:spcAft>
              <a:buSzPts val="1400"/>
              <a:buChar char="■"/>
              <a:defRPr/>
            </a:lvl3pPr>
            <a:lvl4pPr marL="1828800" lvl="3" indent="-317500" algn="l">
              <a:lnSpc>
                <a:spcPct val="90000"/>
              </a:lnSpc>
              <a:spcBef>
                <a:spcPts val="0"/>
              </a:spcBef>
              <a:spcAft>
                <a:spcPts val="0"/>
              </a:spcAft>
              <a:buSzPts val="1400"/>
              <a:buChar char="●"/>
              <a:defRPr/>
            </a:lvl4pPr>
            <a:lvl5pPr marL="2286000" lvl="4" indent="-317500" algn="l">
              <a:lnSpc>
                <a:spcPct val="90000"/>
              </a:lnSpc>
              <a:spcBef>
                <a:spcPts val="0"/>
              </a:spcBef>
              <a:spcAft>
                <a:spcPts val="0"/>
              </a:spcAft>
              <a:buSzPts val="1400"/>
              <a:buChar char="○"/>
              <a:defRPr/>
            </a:lvl5pPr>
            <a:lvl6pPr marL="2743200" lvl="5" indent="-317500" algn="l">
              <a:lnSpc>
                <a:spcPct val="90000"/>
              </a:lnSpc>
              <a:spcBef>
                <a:spcPts val="0"/>
              </a:spcBef>
              <a:spcAft>
                <a:spcPts val="0"/>
              </a:spcAft>
              <a:buClr>
                <a:schemeClr val="dk1"/>
              </a:buClr>
              <a:buSzPts val="1400"/>
              <a:buChar char="■"/>
              <a:defRPr/>
            </a:lvl6pPr>
            <a:lvl7pPr marL="3200400" lvl="6" indent="-317500" algn="l">
              <a:lnSpc>
                <a:spcPct val="90000"/>
              </a:lnSpc>
              <a:spcBef>
                <a:spcPts val="0"/>
              </a:spcBef>
              <a:spcAft>
                <a:spcPts val="0"/>
              </a:spcAft>
              <a:buClr>
                <a:schemeClr val="dk1"/>
              </a:buClr>
              <a:buSzPts val="1400"/>
              <a:buChar char="●"/>
              <a:defRPr/>
            </a:lvl7pPr>
            <a:lvl8pPr marL="3657600" lvl="7" indent="-317500" algn="l">
              <a:lnSpc>
                <a:spcPct val="90000"/>
              </a:lnSpc>
              <a:spcBef>
                <a:spcPts val="0"/>
              </a:spcBef>
              <a:spcAft>
                <a:spcPts val="0"/>
              </a:spcAft>
              <a:buClr>
                <a:schemeClr val="dk1"/>
              </a:buClr>
              <a:buSzPts val="1400"/>
              <a:buChar char="○"/>
              <a:defRPr/>
            </a:lvl8pPr>
            <a:lvl9pPr marL="4114800" lvl="8" indent="-317500" algn="l">
              <a:lnSpc>
                <a:spcPct val="90000"/>
              </a:lnSpc>
              <a:spcBef>
                <a:spcPts val="0"/>
              </a:spcBef>
              <a:spcAft>
                <a:spcPts val="0"/>
              </a:spcAft>
              <a:buClr>
                <a:schemeClr val="dk1"/>
              </a:buClr>
              <a:buSzPts val="14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Student Facing - no SA logo 1">
  <p:cSld name="Blank Student Facing - no SA logo 1">
    <p:spTree>
      <p:nvGrpSpPr>
        <p:cNvPr id="1" name="Shape 32"/>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3"/>
        <p:cNvGrpSpPr/>
        <p:nvPr/>
      </p:nvGrpSpPr>
      <p:grpSpPr>
        <a:xfrm>
          <a:off x="0" y="0"/>
          <a:ext cx="0" cy="0"/>
          <a:chOff x="0" y="0"/>
          <a:chExt cx="0" cy="0"/>
        </a:xfrm>
      </p:grpSpPr>
      <p:sp>
        <p:nvSpPr>
          <p:cNvPr id="34" name="Google Shape;34;p45"/>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5"/>
          <p:cNvSpPr txBox="1">
            <a:spLocks noGrp="1"/>
          </p:cNvSpPr>
          <p:nvPr>
            <p:ph type="body" idx="1"/>
          </p:nvPr>
        </p:nvSpPr>
        <p:spPr>
          <a:xfrm>
            <a:off x="312963" y="1275757"/>
            <a:ext cx="8537121" cy="322986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SzPts val="1800"/>
              <a:buChar char="•"/>
              <a:defRPr/>
            </a:lvl1pPr>
            <a:lvl2pPr marL="914400" lvl="1" indent="-342900" algn="l">
              <a:lnSpc>
                <a:spcPct val="90000"/>
              </a:lnSpc>
              <a:spcBef>
                <a:spcPts val="375"/>
              </a:spcBef>
              <a:spcAft>
                <a:spcPts val="0"/>
              </a:spcAft>
              <a:buSzPts val="1800"/>
              <a:buChar char="•"/>
              <a:defRPr/>
            </a:lvl2pPr>
            <a:lvl3pPr marL="1371600" lvl="2" indent="-342900" algn="l">
              <a:lnSpc>
                <a:spcPct val="90000"/>
              </a:lnSpc>
              <a:spcBef>
                <a:spcPts val="375"/>
              </a:spcBef>
              <a:spcAft>
                <a:spcPts val="0"/>
              </a:spcAft>
              <a:buSzPts val="1800"/>
              <a:buChar char="•"/>
              <a:defRPr/>
            </a:lvl3pPr>
            <a:lvl4pPr marL="1828800" lvl="3" indent="-342900" algn="l">
              <a:lnSpc>
                <a:spcPct val="90000"/>
              </a:lnSpc>
              <a:spcBef>
                <a:spcPts val="375"/>
              </a:spcBef>
              <a:spcAft>
                <a:spcPts val="0"/>
              </a:spcAft>
              <a:buSzPts val="1800"/>
              <a:buChar char="•"/>
              <a:defRPr/>
            </a:lvl4pPr>
            <a:lvl5pPr marL="2286000" lvl="4" indent="-342900" algn="l">
              <a:lnSpc>
                <a:spcPct val="90000"/>
              </a:lnSpc>
              <a:spcBef>
                <a:spcPts val="375"/>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6" name="Google Shape;36;p45"/>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7" name="Google Shape;37;p45"/>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900" b="0" i="0" u="none" strike="noStrike" cap="none">
                <a:solidFill>
                  <a:schemeClr val="accent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accent1">
            <a:alpha val="20000"/>
          </a:schemeClr>
        </a:solidFill>
        <a:effectLst/>
      </p:bgPr>
    </p:bg>
    <p:spTree>
      <p:nvGrpSpPr>
        <p:cNvPr id="1" name="Shape 45"/>
        <p:cNvGrpSpPr/>
        <p:nvPr/>
      </p:nvGrpSpPr>
      <p:grpSpPr>
        <a:xfrm>
          <a:off x="0" y="0"/>
          <a:ext cx="0" cy="0"/>
          <a:chOff x="0" y="0"/>
          <a:chExt cx="0" cy="0"/>
        </a:xfrm>
      </p:grpSpPr>
      <p:sp>
        <p:nvSpPr>
          <p:cNvPr id="46" name="Google Shape;46;p46"/>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2100"/>
              <a:buFont typeface="Arial"/>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46"/>
          <p:cNvSpPr txBox="1">
            <a:spLocks noGrp="1"/>
          </p:cNvSpPr>
          <p:nvPr>
            <p:ph type="body" idx="1"/>
          </p:nvPr>
        </p:nvSpPr>
        <p:spPr>
          <a:xfrm>
            <a:off x="312963" y="1275757"/>
            <a:ext cx="8537121" cy="322986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SzPts val="1800"/>
              <a:buChar char="•"/>
              <a:defRPr/>
            </a:lvl1pPr>
            <a:lvl2pPr marL="914400" lvl="1" indent="-342900" algn="l">
              <a:lnSpc>
                <a:spcPct val="90000"/>
              </a:lnSpc>
              <a:spcBef>
                <a:spcPts val="375"/>
              </a:spcBef>
              <a:spcAft>
                <a:spcPts val="0"/>
              </a:spcAft>
              <a:buSzPts val="1800"/>
              <a:buChar char="•"/>
              <a:defRPr/>
            </a:lvl2pPr>
            <a:lvl3pPr marL="1371600" lvl="2" indent="-342900" algn="l">
              <a:lnSpc>
                <a:spcPct val="90000"/>
              </a:lnSpc>
              <a:spcBef>
                <a:spcPts val="375"/>
              </a:spcBef>
              <a:spcAft>
                <a:spcPts val="0"/>
              </a:spcAft>
              <a:buSzPts val="1800"/>
              <a:buChar char="•"/>
              <a:defRPr/>
            </a:lvl3pPr>
            <a:lvl4pPr marL="1828800" lvl="3" indent="-342900" algn="l">
              <a:lnSpc>
                <a:spcPct val="90000"/>
              </a:lnSpc>
              <a:spcBef>
                <a:spcPts val="375"/>
              </a:spcBef>
              <a:spcAft>
                <a:spcPts val="0"/>
              </a:spcAft>
              <a:buSzPts val="1800"/>
              <a:buChar char="•"/>
              <a:defRPr/>
            </a:lvl4pPr>
            <a:lvl5pPr marL="2286000" lvl="4" indent="-342900" algn="l">
              <a:lnSpc>
                <a:spcPct val="90000"/>
              </a:lnSpc>
              <a:spcBef>
                <a:spcPts val="375"/>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8" name="Google Shape;48;p46"/>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49" name="Google Shape;49;p46"/>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900" b="0" i="0" u="none" strike="noStrike" cap="none">
                <a:solidFill>
                  <a:schemeClr val="accent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losing Slide">
  <p:cSld name="Closing Slide">
    <p:spTree>
      <p:nvGrpSpPr>
        <p:cNvPr id="1" name="Shape 50"/>
        <p:cNvGrpSpPr/>
        <p:nvPr/>
      </p:nvGrpSpPr>
      <p:grpSpPr>
        <a:xfrm>
          <a:off x="0" y="0"/>
          <a:ext cx="0" cy="0"/>
          <a:chOff x="0" y="0"/>
          <a:chExt cx="0" cy="0"/>
        </a:xfrm>
      </p:grpSpPr>
      <p:sp>
        <p:nvSpPr>
          <p:cNvPr id="51" name="Google Shape;51;p47"/>
          <p:cNvSpPr/>
          <p:nvPr/>
        </p:nvSpPr>
        <p:spPr>
          <a:xfrm>
            <a:off x="0" y="0"/>
            <a:ext cx="9025614" cy="3197333"/>
          </a:xfrm>
          <a:prstGeom prst="rect">
            <a:avLst/>
          </a:prstGeom>
          <a:solidFill>
            <a:srgbClr val="0E7A4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52" name="Google Shape;52;p47"/>
          <p:cNvPicPr preferRelativeResize="0"/>
          <p:nvPr/>
        </p:nvPicPr>
        <p:blipFill rotWithShape="1">
          <a:blip r:embed="rId2">
            <a:alphaModFix/>
          </a:blip>
          <a:srcRect l="-13889" r="13889"/>
          <a:stretch/>
        </p:blipFill>
        <p:spPr>
          <a:xfrm>
            <a:off x="455840" y="0"/>
            <a:ext cx="8688160" cy="3197333"/>
          </a:xfrm>
          <a:prstGeom prst="rect">
            <a:avLst/>
          </a:prstGeom>
          <a:noFill/>
          <a:ln>
            <a:noFill/>
          </a:ln>
        </p:spPr>
      </p:pic>
      <p:sp>
        <p:nvSpPr>
          <p:cNvPr id="53" name="Google Shape;53;p47"/>
          <p:cNvSpPr txBox="1">
            <a:spLocks noGrp="1"/>
          </p:cNvSpPr>
          <p:nvPr>
            <p:ph type="ctrTitle"/>
          </p:nvPr>
        </p:nvSpPr>
        <p:spPr>
          <a:xfrm>
            <a:off x="293916" y="1498324"/>
            <a:ext cx="8430359" cy="89535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3300"/>
              <a:buFont typeface="Arial"/>
              <a:buNone/>
              <a:defRPr sz="33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54" name="Google Shape;54;p47" descr="A green and black sign&#10;&#10;Description automatically generated"/>
          <p:cNvPicPr preferRelativeResize="0"/>
          <p:nvPr/>
        </p:nvPicPr>
        <p:blipFill rotWithShape="1">
          <a:blip r:embed="rId3">
            <a:alphaModFix/>
          </a:blip>
          <a:srcRect/>
          <a:stretch/>
        </p:blipFill>
        <p:spPr>
          <a:xfrm>
            <a:off x="2280132" y="3215351"/>
            <a:ext cx="4583736" cy="1353294"/>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Divider" type="secHead">
  <p:cSld name="SECTION_HEADER">
    <p:spTree>
      <p:nvGrpSpPr>
        <p:cNvPr id="1" name="Shape 55"/>
        <p:cNvGrpSpPr/>
        <p:nvPr/>
      </p:nvGrpSpPr>
      <p:grpSpPr>
        <a:xfrm>
          <a:off x="0" y="0"/>
          <a:ext cx="0" cy="0"/>
          <a:chOff x="0" y="0"/>
          <a:chExt cx="0" cy="0"/>
        </a:xfrm>
      </p:grpSpPr>
      <p:sp>
        <p:nvSpPr>
          <p:cNvPr id="56" name="Google Shape;56;p48"/>
          <p:cNvSpPr txBox="1">
            <a:spLocks noGrp="1"/>
          </p:cNvSpPr>
          <p:nvPr>
            <p:ph type="title"/>
          </p:nvPr>
        </p:nvSpPr>
        <p:spPr>
          <a:xfrm>
            <a:off x="393493" y="753900"/>
            <a:ext cx="6127229"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4500"/>
              <a:buFont typeface="Arial"/>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48"/>
          <p:cNvSpPr txBox="1">
            <a:spLocks noGrp="1"/>
          </p:cNvSpPr>
          <p:nvPr>
            <p:ph type="body" idx="1"/>
          </p:nvPr>
        </p:nvSpPr>
        <p:spPr>
          <a:xfrm>
            <a:off x="393493" y="3141006"/>
            <a:ext cx="6127229"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SzPts val="1800"/>
              <a:buNone/>
              <a:defRPr sz="1800" b="1">
                <a:solidFill>
                  <a:schemeClr val="dk2"/>
                </a:solidFill>
              </a:defRPr>
            </a:lvl1pPr>
            <a:lvl2pPr marL="914400" lvl="1" indent="-228600" algn="l">
              <a:lnSpc>
                <a:spcPct val="90000"/>
              </a:lnSpc>
              <a:spcBef>
                <a:spcPts val="375"/>
              </a:spcBef>
              <a:spcAft>
                <a:spcPts val="0"/>
              </a:spcAft>
              <a:buSzPts val="1500"/>
              <a:buNone/>
              <a:defRPr sz="1500">
                <a:solidFill>
                  <a:srgbClr val="757575"/>
                </a:solidFill>
              </a:defRPr>
            </a:lvl2pPr>
            <a:lvl3pPr marL="1371600" lvl="2" indent="-228600" algn="l">
              <a:lnSpc>
                <a:spcPct val="90000"/>
              </a:lnSpc>
              <a:spcBef>
                <a:spcPts val="375"/>
              </a:spcBef>
              <a:spcAft>
                <a:spcPts val="0"/>
              </a:spcAft>
              <a:buSzPts val="1350"/>
              <a:buNone/>
              <a:defRPr sz="1350">
                <a:solidFill>
                  <a:srgbClr val="757575"/>
                </a:solidFill>
              </a:defRPr>
            </a:lvl3pPr>
            <a:lvl4pPr marL="1828800" lvl="3" indent="-228600" algn="l">
              <a:lnSpc>
                <a:spcPct val="90000"/>
              </a:lnSpc>
              <a:spcBef>
                <a:spcPts val="375"/>
              </a:spcBef>
              <a:spcAft>
                <a:spcPts val="0"/>
              </a:spcAft>
              <a:buSzPts val="1200"/>
              <a:buNone/>
              <a:defRPr sz="1200">
                <a:solidFill>
                  <a:srgbClr val="757575"/>
                </a:solidFill>
              </a:defRPr>
            </a:lvl4pPr>
            <a:lvl5pPr marL="2286000" lvl="4" indent="-228600" algn="l">
              <a:lnSpc>
                <a:spcPct val="90000"/>
              </a:lnSpc>
              <a:spcBef>
                <a:spcPts val="375"/>
              </a:spcBef>
              <a:spcAft>
                <a:spcPts val="0"/>
              </a:spcAft>
              <a:buSzPts val="1200"/>
              <a:buNone/>
              <a:defRPr sz="1200">
                <a:solidFill>
                  <a:srgbClr val="757575"/>
                </a:solidFill>
              </a:defRPr>
            </a:lvl5pPr>
            <a:lvl6pPr marL="2743200" lvl="5" indent="-228600" algn="l">
              <a:lnSpc>
                <a:spcPct val="90000"/>
              </a:lnSpc>
              <a:spcBef>
                <a:spcPts val="375"/>
              </a:spcBef>
              <a:spcAft>
                <a:spcPts val="0"/>
              </a:spcAft>
              <a:buClr>
                <a:srgbClr val="757575"/>
              </a:buClr>
              <a:buSzPts val="1200"/>
              <a:buNone/>
              <a:defRPr sz="1200">
                <a:solidFill>
                  <a:srgbClr val="757575"/>
                </a:solidFill>
              </a:defRPr>
            </a:lvl6pPr>
            <a:lvl7pPr marL="3200400" lvl="6" indent="-228600" algn="l">
              <a:lnSpc>
                <a:spcPct val="90000"/>
              </a:lnSpc>
              <a:spcBef>
                <a:spcPts val="375"/>
              </a:spcBef>
              <a:spcAft>
                <a:spcPts val="0"/>
              </a:spcAft>
              <a:buClr>
                <a:srgbClr val="757575"/>
              </a:buClr>
              <a:buSzPts val="1200"/>
              <a:buNone/>
              <a:defRPr sz="1200">
                <a:solidFill>
                  <a:srgbClr val="757575"/>
                </a:solidFill>
              </a:defRPr>
            </a:lvl7pPr>
            <a:lvl8pPr marL="3657600" lvl="7" indent="-228600" algn="l">
              <a:lnSpc>
                <a:spcPct val="90000"/>
              </a:lnSpc>
              <a:spcBef>
                <a:spcPts val="375"/>
              </a:spcBef>
              <a:spcAft>
                <a:spcPts val="0"/>
              </a:spcAft>
              <a:buClr>
                <a:srgbClr val="757575"/>
              </a:buClr>
              <a:buSzPts val="1200"/>
              <a:buNone/>
              <a:defRPr sz="1200">
                <a:solidFill>
                  <a:srgbClr val="757575"/>
                </a:solidFill>
              </a:defRPr>
            </a:lvl8pPr>
            <a:lvl9pPr marL="4114800" lvl="8" indent="-228600" algn="l">
              <a:lnSpc>
                <a:spcPct val="90000"/>
              </a:lnSpc>
              <a:spcBef>
                <a:spcPts val="375"/>
              </a:spcBef>
              <a:spcAft>
                <a:spcPts val="0"/>
              </a:spcAft>
              <a:buClr>
                <a:srgbClr val="757575"/>
              </a:buClr>
              <a:buSzPts val="1200"/>
              <a:buNone/>
              <a:defRPr sz="1200">
                <a:solidFill>
                  <a:srgbClr val="757575"/>
                </a:solidFill>
              </a:defRPr>
            </a:lvl9pPr>
          </a:lstStyle>
          <a:p>
            <a:endParaRPr/>
          </a:p>
        </p:txBody>
      </p:sp>
      <p:pic>
        <p:nvPicPr>
          <p:cNvPr id="58" name="Google Shape;58;p48"/>
          <p:cNvPicPr preferRelativeResize="0"/>
          <p:nvPr/>
        </p:nvPicPr>
        <p:blipFill rotWithShape="1">
          <a:blip r:embed="rId2">
            <a:alphaModFix/>
          </a:blip>
          <a:srcRect l="-5769"/>
          <a:stretch/>
        </p:blipFill>
        <p:spPr>
          <a:xfrm>
            <a:off x="6638430" y="466165"/>
            <a:ext cx="2505569" cy="4260958"/>
          </a:xfrm>
          <a:prstGeom prst="rect">
            <a:avLst/>
          </a:prstGeom>
          <a:noFill/>
          <a:ln>
            <a:noFill/>
          </a:ln>
        </p:spPr>
      </p:pic>
      <p:sp>
        <p:nvSpPr>
          <p:cNvPr id="59" name="Google Shape;59;p48"/>
          <p:cNvSpPr txBox="1"/>
          <p:nvPr/>
        </p:nvSpPr>
        <p:spPr>
          <a:xfrm>
            <a:off x="10391361" y="-89453"/>
            <a:ext cx="184731" cy="25391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50"/>
              <a:buFont typeface="Arial"/>
              <a:buNone/>
            </a:pPr>
            <a:endParaRPr sz="1050" b="0" i="0" u="none" strike="noStrike" cap="none">
              <a:solidFill>
                <a:schemeClr val="dk1"/>
              </a:solidFill>
              <a:latin typeface="Arial"/>
              <a:ea typeface="Arial"/>
              <a:cs typeface="Arial"/>
              <a:sym typeface="Arial"/>
            </a:endParaRPr>
          </a:p>
        </p:txBody>
      </p:sp>
      <p:sp>
        <p:nvSpPr>
          <p:cNvPr id="60" name="Google Shape;60;p48"/>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1" name="Google Shape;61;p48"/>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900" b="0" i="0" u="none" strike="noStrike" cap="none">
                <a:solidFill>
                  <a:schemeClr val="accent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2"/>
        <p:cNvGrpSpPr/>
        <p:nvPr/>
      </p:nvGrpSpPr>
      <p:grpSpPr>
        <a:xfrm>
          <a:off x="0" y="0"/>
          <a:ext cx="0" cy="0"/>
          <a:chOff x="0" y="0"/>
          <a:chExt cx="0" cy="0"/>
        </a:xfrm>
      </p:grpSpPr>
      <p:sp>
        <p:nvSpPr>
          <p:cNvPr id="63" name="Google Shape;63;p49"/>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49"/>
          <p:cNvSpPr txBox="1">
            <a:spLocks noGrp="1"/>
          </p:cNvSpPr>
          <p:nvPr>
            <p:ph type="body" idx="1"/>
          </p:nvPr>
        </p:nvSpPr>
        <p:spPr>
          <a:xfrm>
            <a:off x="312963" y="1242118"/>
            <a:ext cx="4210052"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SzPts val="1800"/>
              <a:buChar char="•"/>
              <a:defRPr/>
            </a:lvl1pPr>
            <a:lvl2pPr marL="914400" lvl="1" indent="-342900" algn="l">
              <a:lnSpc>
                <a:spcPct val="90000"/>
              </a:lnSpc>
              <a:spcBef>
                <a:spcPts val="375"/>
              </a:spcBef>
              <a:spcAft>
                <a:spcPts val="0"/>
              </a:spcAft>
              <a:buSzPts val="1800"/>
              <a:buChar char="•"/>
              <a:defRPr/>
            </a:lvl2pPr>
            <a:lvl3pPr marL="1371600" lvl="2" indent="-342900" algn="l">
              <a:lnSpc>
                <a:spcPct val="90000"/>
              </a:lnSpc>
              <a:spcBef>
                <a:spcPts val="375"/>
              </a:spcBef>
              <a:spcAft>
                <a:spcPts val="0"/>
              </a:spcAft>
              <a:buSzPts val="1800"/>
              <a:buChar char="•"/>
              <a:defRPr/>
            </a:lvl3pPr>
            <a:lvl4pPr marL="1828800" lvl="3" indent="-342900" algn="l">
              <a:lnSpc>
                <a:spcPct val="90000"/>
              </a:lnSpc>
              <a:spcBef>
                <a:spcPts val="375"/>
              </a:spcBef>
              <a:spcAft>
                <a:spcPts val="0"/>
              </a:spcAft>
              <a:buSzPts val="1800"/>
              <a:buChar char="•"/>
              <a:defRPr/>
            </a:lvl4pPr>
            <a:lvl5pPr marL="2286000" lvl="4" indent="-342900" algn="l">
              <a:lnSpc>
                <a:spcPct val="90000"/>
              </a:lnSpc>
              <a:spcBef>
                <a:spcPts val="375"/>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65" name="Google Shape;65;p49"/>
          <p:cNvSpPr txBox="1">
            <a:spLocks noGrp="1"/>
          </p:cNvSpPr>
          <p:nvPr>
            <p:ph type="body" idx="2"/>
          </p:nvPr>
        </p:nvSpPr>
        <p:spPr>
          <a:xfrm>
            <a:off x="4640032" y="1242118"/>
            <a:ext cx="4210052"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SzPts val="1800"/>
              <a:buChar char="•"/>
              <a:defRPr/>
            </a:lvl1pPr>
            <a:lvl2pPr marL="914400" lvl="1" indent="-342900" algn="l">
              <a:lnSpc>
                <a:spcPct val="90000"/>
              </a:lnSpc>
              <a:spcBef>
                <a:spcPts val="375"/>
              </a:spcBef>
              <a:spcAft>
                <a:spcPts val="0"/>
              </a:spcAft>
              <a:buSzPts val="1800"/>
              <a:buChar char="•"/>
              <a:defRPr/>
            </a:lvl2pPr>
            <a:lvl3pPr marL="1371600" lvl="2" indent="-342900" algn="l">
              <a:lnSpc>
                <a:spcPct val="90000"/>
              </a:lnSpc>
              <a:spcBef>
                <a:spcPts val="375"/>
              </a:spcBef>
              <a:spcAft>
                <a:spcPts val="0"/>
              </a:spcAft>
              <a:buSzPts val="1800"/>
              <a:buChar char="•"/>
              <a:defRPr/>
            </a:lvl3pPr>
            <a:lvl4pPr marL="1828800" lvl="3" indent="-342900" algn="l">
              <a:lnSpc>
                <a:spcPct val="90000"/>
              </a:lnSpc>
              <a:spcBef>
                <a:spcPts val="375"/>
              </a:spcBef>
              <a:spcAft>
                <a:spcPts val="0"/>
              </a:spcAft>
              <a:buSzPts val="1800"/>
              <a:buChar char="•"/>
              <a:defRPr/>
            </a:lvl4pPr>
            <a:lvl5pPr marL="2286000" lvl="4" indent="-342900" algn="l">
              <a:lnSpc>
                <a:spcPct val="90000"/>
              </a:lnSpc>
              <a:spcBef>
                <a:spcPts val="375"/>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66" name="Google Shape;66;p49"/>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7" name="Google Shape;67;p49"/>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900" b="0" i="0" u="none" strike="noStrike" cap="none">
                <a:solidFill>
                  <a:schemeClr val="accent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0"/>
          <p:cNvSpPr/>
          <p:nvPr/>
        </p:nvSpPr>
        <p:spPr>
          <a:xfrm rot="10800000" flipH="1">
            <a:off x="0" y="4732973"/>
            <a:ext cx="9144000" cy="410527"/>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lt1"/>
              </a:solidFill>
              <a:latin typeface="Arial"/>
              <a:ea typeface="Arial"/>
              <a:cs typeface="Arial"/>
              <a:sym typeface="Arial"/>
            </a:endParaRPr>
          </a:p>
        </p:txBody>
      </p:sp>
      <p:sp>
        <p:nvSpPr>
          <p:cNvPr id="11" name="Google Shape;11;p40"/>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accent1"/>
              </a:buClr>
              <a:buSzPts val="2100"/>
              <a:buFont typeface="Arial"/>
              <a:buNone/>
              <a:defRPr sz="2100" b="1" i="0" u="none" strike="noStrike" cap="none">
                <a:solidFill>
                  <a:schemeClr val="accen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 name="Google Shape;12;p40"/>
          <p:cNvSpPr txBox="1">
            <a:spLocks noGrp="1"/>
          </p:cNvSpPr>
          <p:nvPr>
            <p:ph type="body" idx="1"/>
          </p:nvPr>
        </p:nvSpPr>
        <p:spPr>
          <a:xfrm>
            <a:off x="312963" y="1275757"/>
            <a:ext cx="8537121" cy="3229865"/>
          </a:xfrm>
          <a:prstGeom prst="rect">
            <a:avLst/>
          </a:prstGeom>
          <a:noFill/>
          <a:ln>
            <a:noFill/>
          </a:ln>
        </p:spPr>
        <p:txBody>
          <a:bodyPr spcFirstLastPara="1" wrap="square" lIns="91425" tIns="45700" rIns="91425" bIns="45700" anchor="t" anchorCtr="0">
            <a:normAutofit/>
          </a:bodyPr>
          <a:lstStyle>
            <a:lvl1pPr marL="457200" marR="0" lvl="0" indent="-323850" algn="l" rtl="0">
              <a:lnSpc>
                <a:spcPct val="90000"/>
              </a:lnSpc>
              <a:spcBef>
                <a:spcPts val="750"/>
              </a:spcBef>
              <a:spcAft>
                <a:spcPts val="0"/>
              </a:spcAft>
              <a:buClr>
                <a:schemeClr val="accent1"/>
              </a:buClr>
              <a:buSzPts val="1500"/>
              <a:buFont typeface="Arial"/>
              <a:buChar char="•"/>
              <a:defRPr sz="1500" b="0" i="0" u="none" strike="noStrike" cap="none">
                <a:solidFill>
                  <a:schemeClr val="dk1"/>
                </a:solidFill>
                <a:latin typeface="Arial"/>
                <a:ea typeface="Arial"/>
                <a:cs typeface="Arial"/>
                <a:sym typeface="Arial"/>
              </a:defRPr>
            </a:lvl1pPr>
            <a:lvl2pPr marL="914400" marR="0" lvl="1" indent="-323850" algn="l" rtl="0">
              <a:lnSpc>
                <a:spcPct val="90000"/>
              </a:lnSpc>
              <a:spcBef>
                <a:spcPts val="375"/>
              </a:spcBef>
              <a:spcAft>
                <a:spcPts val="0"/>
              </a:spcAft>
              <a:buClr>
                <a:schemeClr val="accent1"/>
              </a:buClr>
              <a:buSzPts val="1500"/>
              <a:buFont typeface="Arial"/>
              <a:buChar char="•"/>
              <a:defRPr sz="15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accent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23850" algn="l" rtl="0">
              <a:lnSpc>
                <a:spcPct val="90000"/>
              </a:lnSpc>
              <a:spcBef>
                <a:spcPts val="375"/>
              </a:spcBef>
              <a:spcAft>
                <a:spcPts val="0"/>
              </a:spcAft>
              <a:buClr>
                <a:schemeClr val="accent1"/>
              </a:buClr>
              <a:buSzPts val="1500"/>
              <a:buFont typeface="Arial"/>
              <a:buChar char="•"/>
              <a:defRPr sz="1500" b="0" i="0" u="none" strike="noStrike" cap="none">
                <a:solidFill>
                  <a:schemeClr val="dk1"/>
                </a:solidFill>
                <a:latin typeface="Arial"/>
                <a:ea typeface="Arial"/>
                <a:cs typeface="Arial"/>
                <a:sym typeface="Arial"/>
              </a:defRPr>
            </a:lvl4pPr>
            <a:lvl5pPr marL="2286000" marR="0" lvl="4" indent="-323850" algn="l" rtl="0">
              <a:lnSpc>
                <a:spcPct val="90000"/>
              </a:lnSpc>
              <a:spcBef>
                <a:spcPts val="375"/>
              </a:spcBef>
              <a:spcAft>
                <a:spcPts val="0"/>
              </a:spcAft>
              <a:buClr>
                <a:schemeClr val="accent1"/>
              </a:buClr>
              <a:buSzPts val="1500"/>
              <a:buFont typeface="Arial"/>
              <a:buChar char="•"/>
              <a:defRPr sz="150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
        <p:nvSpPr>
          <p:cNvPr id="13" name="Google Shape;13;p40"/>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14" name="Google Shape;14;p40"/>
          <p:cNvPicPr preferRelativeResize="0"/>
          <p:nvPr/>
        </p:nvPicPr>
        <p:blipFill rotWithShape="1">
          <a:blip r:embed="rId15">
            <a:alphaModFix/>
          </a:blip>
          <a:srcRect/>
          <a:stretch/>
        </p:blipFill>
        <p:spPr>
          <a:xfrm>
            <a:off x="0" y="0"/>
            <a:ext cx="9141714" cy="409472"/>
          </a:xfrm>
          <a:prstGeom prst="rect">
            <a:avLst/>
          </a:prstGeom>
          <a:noFill/>
          <a:ln>
            <a:noFill/>
          </a:ln>
        </p:spPr>
      </p:pic>
      <p:sp>
        <p:nvSpPr>
          <p:cNvPr id="15" name="Google Shape;15;p40"/>
          <p:cNvSpPr txBox="1"/>
          <p:nvPr/>
        </p:nvSpPr>
        <p:spPr>
          <a:xfrm>
            <a:off x="138640" y="4810865"/>
            <a:ext cx="86037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 sz="800" b="0" i="0" u="none" strike="noStrike" cap="none">
                <a:solidFill>
                  <a:srgbClr val="7F7F7F"/>
                </a:solidFill>
                <a:latin typeface="Arial"/>
                <a:ea typeface="Arial"/>
                <a:cs typeface="Arial"/>
                <a:sym typeface="Arial"/>
              </a:rPr>
              <a:t>ShakeAlert Ready Schools | 7.2026</a:t>
            </a:r>
            <a:endParaRPr sz="800" b="0" i="0" u="none" strike="noStrike" cap="none">
              <a:solidFill>
                <a:srgbClr val="7F7F7F"/>
              </a:solidFill>
              <a:latin typeface="Arial"/>
              <a:ea typeface="Arial"/>
              <a:cs typeface="Arial"/>
              <a:sym typeface="Arial"/>
            </a:endParaRPr>
          </a:p>
        </p:txBody>
      </p:sp>
      <p:pic>
        <p:nvPicPr>
          <p:cNvPr id="16" name="Google Shape;16;p40" descr="A picture containing text, sign&#10;&#10;AI-generated content may be incorrect."/>
          <p:cNvPicPr preferRelativeResize="0"/>
          <p:nvPr/>
        </p:nvPicPr>
        <p:blipFill rotWithShape="1">
          <a:blip r:embed="rId16">
            <a:alphaModFix/>
          </a:blip>
          <a:srcRect/>
          <a:stretch/>
        </p:blipFill>
        <p:spPr>
          <a:xfrm>
            <a:off x="7410483" y="4744991"/>
            <a:ext cx="821801" cy="38649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17.jp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4.xml"/><Relationship Id="rId1" Type="http://schemas.openxmlformats.org/officeDocument/2006/relationships/video" Target="https://www.youtube.com/embed/HQFTDAzhbZM?feature=oembed" TargetMode="External"/><Relationship Id="rId5" Type="http://schemas.openxmlformats.org/officeDocument/2006/relationships/image" Target="../media/image20.jpeg"/><Relationship Id="rId4" Type="http://schemas.openxmlformats.org/officeDocument/2006/relationships/image" Target="../media/image19.gif"/></Relationships>
</file>

<file path=ppt/slides/_rels/slide19.xml.rels><?xml version="1.0" encoding="UTF-8" standalone="yes"?>
<Relationships xmlns="http://schemas.openxmlformats.org/package/2006/relationships"><Relationship Id="rId3" Type="http://schemas.openxmlformats.org/officeDocument/2006/relationships/video" Target="https://www.youtube.com/embed/Y5xbgsPVfsA?feature=oembed" TargetMode="External"/><Relationship Id="rId7" Type="http://schemas.openxmlformats.org/officeDocument/2006/relationships/image" Target="../media/image22.jpe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1.png"/><Relationship Id="rId5" Type="http://schemas.openxmlformats.org/officeDocument/2006/relationships/notesSlide" Target="../notesSlides/notesSlide19.xml"/><Relationship Id="rId4"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hyperlink" Target="https://www.shakealert.org/f/family-engagement-letter/"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www.shakealert.org/f/spanish-family-engagement-letter/"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5.xml"/><Relationship Id="rId5" Type="http://schemas.openxmlformats.org/officeDocument/2006/relationships/image" Target="../media/image26.png"/><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4.xml"/><Relationship Id="rId1" Type="http://schemas.openxmlformats.org/officeDocument/2006/relationships/video" Target="https://www.youtube.com/embed/A_zQKW8ipL4?feature=oembed" TargetMode="External"/><Relationship Id="rId4" Type="http://schemas.openxmlformats.org/officeDocument/2006/relationships/image" Target="../media/image27.jpeg"/></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35.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0.xml"/><Relationship Id="rId1" Type="http://schemas.openxmlformats.org/officeDocument/2006/relationships/slideLayout" Target="../slideLayouts/slideLayout4.xml"/><Relationship Id="rId5" Type="http://schemas.openxmlformats.org/officeDocument/2006/relationships/image" Target="../media/image38.png"/><Relationship Id="rId4" Type="http://schemas.openxmlformats.org/officeDocument/2006/relationships/image" Target="../media/image37.png"/></Relationships>
</file>

<file path=ppt/slides/_rels/slide31.xml.rels><?xml version="1.0" encoding="UTF-8" standalone="yes"?>
<Relationships xmlns="http://schemas.openxmlformats.org/package/2006/relationships"><Relationship Id="rId3" Type="http://schemas.openxmlformats.org/officeDocument/2006/relationships/image" Target="../media/image39.gif"/><Relationship Id="rId7" Type="http://schemas.openxmlformats.org/officeDocument/2006/relationships/image" Target="../media/image42.png"/><Relationship Id="rId2" Type="http://schemas.openxmlformats.org/officeDocument/2006/relationships/notesSlide" Target="../notesSlides/notesSlide31.xml"/><Relationship Id="rId1" Type="http://schemas.openxmlformats.org/officeDocument/2006/relationships/slideLayout" Target="../slideLayouts/slideLayout5.xml"/><Relationship Id="rId6" Type="http://schemas.openxmlformats.org/officeDocument/2006/relationships/image" Target="../media/image41.png"/><Relationship Id="rId5" Type="http://schemas.openxmlformats.org/officeDocument/2006/relationships/image" Target="../media/image12.png"/><Relationship Id="rId4" Type="http://schemas.openxmlformats.org/officeDocument/2006/relationships/image" Target="../media/image40.png"/></Relationships>
</file>

<file path=ppt/slides/_rels/slide32.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slideLayout" Target="../slideLayouts/slideLayout5.xml"/><Relationship Id="rId7" Type="http://schemas.openxmlformats.org/officeDocument/2006/relationships/image" Target="../media/image12.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44.jpg"/><Relationship Id="rId5" Type="http://schemas.openxmlformats.org/officeDocument/2006/relationships/image" Target="../media/image43.png"/><Relationship Id="rId4" Type="http://schemas.openxmlformats.org/officeDocument/2006/relationships/notesSlide" Target="../notesSlides/notesSlide32.xml"/><Relationship Id="rId9" Type="http://schemas.openxmlformats.org/officeDocument/2006/relationships/image" Target="../media/image46.png"/></Relationships>
</file>

<file path=ppt/slides/_rels/slide3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4.xml"/><Relationship Id="rId1" Type="http://schemas.openxmlformats.org/officeDocument/2006/relationships/slideLayout" Target="../slideLayouts/slideLayout4.xml"/><Relationship Id="rId4" Type="http://schemas.openxmlformats.org/officeDocument/2006/relationships/image" Target="../media/image49.png"/></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hyperlink" Target="https://docs.google.com/forms/d/e/1FAIpQLSeNHAr45fDTztflhJJD3_JVS8p0RiV1MW9sKyQgFucGJyKcCA/viewform?usp=sf_link" TargetMode="External"/><Relationship Id="rId2" Type="http://schemas.openxmlformats.org/officeDocument/2006/relationships/notesSlide" Target="../notesSlides/notesSlide37.xml"/><Relationship Id="rId1" Type="http://schemas.openxmlformats.org/officeDocument/2006/relationships/slideLayout" Target="../slideLayouts/slideLayout6.xml"/><Relationship Id="rId4" Type="http://schemas.openxmlformats.org/officeDocument/2006/relationships/image" Target="../media/image50.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www.iris.edu/hq/inclass/sequences/faults_plate_tectonics_and_earthquake_hazards" TargetMode="External"/><Relationship Id="rId2" Type="http://schemas.openxmlformats.org/officeDocument/2006/relationships/notesSlide" Target="../notesSlides/notesSlide39.xml"/><Relationship Id="rId1" Type="http://schemas.openxmlformats.org/officeDocument/2006/relationships/slideLayout" Target="../slideLayouts/slideLayout6.xml"/><Relationship Id="rId4" Type="http://schemas.openxmlformats.org/officeDocument/2006/relationships/image" Target="../media/image5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hyperlink" Target="https://www.earthquakecountry.org/step5/" TargetMode="External"/><Relationship Id="rId2" Type="http://schemas.openxmlformats.org/officeDocument/2006/relationships/notesSlide" Target="../notesSlides/notesSlide41.xml"/><Relationship Id="rId1" Type="http://schemas.openxmlformats.org/officeDocument/2006/relationships/slideLayout" Target="../slideLayouts/slideLayout6.xml"/><Relationship Id="rId4" Type="http://schemas.openxmlformats.org/officeDocument/2006/relationships/image" Target="../media/image32.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8" Type="http://schemas.openxmlformats.org/officeDocument/2006/relationships/hyperlink" Target="https://www.oregon.gov/oem/pages/default.aspx" TargetMode="External"/><Relationship Id="rId3" Type="http://schemas.openxmlformats.org/officeDocument/2006/relationships/hyperlink" Target="https://www.shakealert.org/education-and-outreach/messaging_toolkit/" TargetMode="External"/><Relationship Id="rId7" Type="http://schemas.openxmlformats.org/officeDocument/2006/relationships/hyperlink" Target="https://www.earthquakecountry.org/languages/"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hyperlink" Target="https://www.shakeout.org/schools/resources/" TargetMode="External"/><Relationship Id="rId5" Type="http://schemas.openxmlformats.org/officeDocument/2006/relationships/hyperlink" Target="https://drive.google.com/drive/u/0/folders/15uvK1IVDAduCD_h7YgmqmBslZQoFSdhX" TargetMode="External"/><Relationship Id="rId10" Type="http://schemas.openxmlformats.org/officeDocument/2006/relationships/hyperlink" Target="https://mil.wa.gov/emergency-management-division" TargetMode="External"/><Relationship Id="rId4" Type="http://schemas.openxmlformats.org/officeDocument/2006/relationships/hyperlink" Target="https://www.shakealert.org/education-and-outreach/shakealert-ready-schools/" TargetMode="External"/><Relationship Id="rId9" Type="http://schemas.openxmlformats.org/officeDocument/2006/relationships/hyperlink" Target="https://www.caloes.ca.gov/"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txBox="1">
            <a:spLocks noGrp="1"/>
          </p:cNvSpPr>
          <p:nvPr>
            <p:ph type="subTitle" idx="1"/>
          </p:nvPr>
        </p:nvSpPr>
        <p:spPr>
          <a:xfrm>
            <a:off x="293916" y="3807840"/>
            <a:ext cx="8430359" cy="62061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1800"/>
              <a:buNone/>
            </a:pPr>
            <a:r>
              <a:rPr lang="en" b="1"/>
              <a:t>Grades 9-12</a:t>
            </a:r>
            <a:endParaRPr/>
          </a:p>
          <a:p>
            <a:pPr marL="0" lvl="0" indent="0" algn="l" rtl="0">
              <a:lnSpc>
                <a:spcPct val="90000"/>
              </a:lnSpc>
              <a:spcBef>
                <a:spcPts val="750"/>
              </a:spcBef>
              <a:spcAft>
                <a:spcPts val="0"/>
              </a:spcAft>
              <a:buSzPts val="1500"/>
              <a:buNone/>
            </a:pPr>
            <a:r>
              <a:rPr lang="en" sz="1500" i="1"/>
              <a:t>Lesson length: 30 minutes</a:t>
            </a:r>
            <a:endParaRPr/>
          </a:p>
        </p:txBody>
      </p:sp>
      <p:sp>
        <p:nvSpPr>
          <p:cNvPr id="89" name="Google Shape;89;p1"/>
          <p:cNvSpPr txBox="1">
            <a:spLocks noGrp="1"/>
          </p:cNvSpPr>
          <p:nvPr>
            <p:ph type="ctrTitle"/>
          </p:nvPr>
        </p:nvSpPr>
        <p:spPr>
          <a:xfrm>
            <a:off x="293916" y="2661981"/>
            <a:ext cx="8430359" cy="89535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100000"/>
              </a:lnSpc>
              <a:spcBef>
                <a:spcPts val="0"/>
              </a:spcBef>
              <a:spcAft>
                <a:spcPts val="0"/>
              </a:spcAft>
              <a:buClr>
                <a:schemeClr val="accent1"/>
              </a:buClr>
              <a:buSzPct val="100000"/>
              <a:buFont typeface="Arial"/>
              <a:buNone/>
            </a:pPr>
            <a:r>
              <a:rPr lang="en" sz="3100">
                <a:solidFill>
                  <a:schemeClr val="dk2"/>
                </a:solidFill>
                <a:latin typeface="Arial"/>
                <a:ea typeface="Arial"/>
                <a:cs typeface="Arial"/>
                <a:sym typeface="Arial"/>
              </a:rPr>
              <a:t>ShakeAlert</a:t>
            </a:r>
            <a:r>
              <a:rPr lang="en" sz="3100" baseline="30000">
                <a:solidFill>
                  <a:schemeClr val="dk2"/>
                </a:solidFill>
                <a:latin typeface="Arial"/>
                <a:ea typeface="Arial"/>
                <a:cs typeface="Arial"/>
                <a:sym typeface="Arial"/>
              </a:rPr>
              <a:t>®</a:t>
            </a:r>
            <a:r>
              <a:rPr lang="en" sz="3100">
                <a:solidFill>
                  <a:schemeClr val="dk2"/>
                </a:solidFill>
                <a:latin typeface="Arial"/>
                <a:ea typeface="Arial"/>
                <a:cs typeface="Arial"/>
                <a:sym typeface="Arial"/>
              </a:rPr>
              <a:t> Earthquake Early Warning </a:t>
            </a:r>
            <a:br>
              <a:rPr lang="en" sz="4050" b="0">
                <a:latin typeface="Arial"/>
                <a:ea typeface="Arial"/>
                <a:cs typeface="Arial"/>
                <a:sym typeface="Arial"/>
              </a:rPr>
            </a:br>
            <a:r>
              <a:rPr lang="en" sz="4500">
                <a:latin typeface="Arial"/>
                <a:ea typeface="Arial"/>
                <a:cs typeface="Arial"/>
                <a:sym typeface="Arial"/>
              </a:rPr>
              <a:t>Earthquake Drill Lesson</a:t>
            </a:r>
            <a:endParaRPr/>
          </a:p>
        </p:txBody>
      </p:sp>
      <p:sp>
        <p:nvSpPr>
          <p:cNvPr id="90" name="Google Shape;90;p1"/>
          <p:cNvSpPr/>
          <p:nvPr/>
        </p:nvSpPr>
        <p:spPr>
          <a:xfrm>
            <a:off x="4081422" y="626084"/>
            <a:ext cx="4659028" cy="267951"/>
          </a:xfrm>
          <a:prstGeom prst="roundRect">
            <a:avLst>
              <a:gd name="adj" fmla="val 16667"/>
            </a:avLst>
          </a:prstGeom>
          <a:solidFill>
            <a:srgbClr val="D9EAD3"/>
          </a:solidFill>
          <a:ln w="28575" cap="flat" cmpd="sng">
            <a:solidFill>
              <a:srgbClr val="006F41"/>
            </a:solidFill>
            <a:prstDash val="solid"/>
            <a:round/>
            <a:headEnd type="none" w="sm" len="sm"/>
            <a:tailEnd type="none" w="sm" len="sm"/>
          </a:ln>
        </p:spPr>
        <p:txBody>
          <a:bodyPr spcFirstLastPara="1" wrap="square" lIns="68550" tIns="68550" rIns="68550" bIns="68550" anchor="t" anchorCtr="0">
            <a:noAutofit/>
          </a:bodyPr>
          <a:lstStyle/>
          <a:p>
            <a:pPr marL="0" marR="0" lvl="0" indent="0" algn="ctr" rtl="0">
              <a:lnSpc>
                <a:spcPct val="80000"/>
              </a:lnSpc>
              <a:spcBef>
                <a:spcPts val="0"/>
              </a:spcBef>
              <a:spcAft>
                <a:spcPts val="0"/>
              </a:spcAft>
              <a:buClr>
                <a:srgbClr val="000000"/>
              </a:buClr>
              <a:buSzPts val="1350"/>
              <a:buFont typeface="Arial"/>
              <a:buNone/>
            </a:pPr>
            <a:r>
              <a:rPr lang="en" sz="1350" b="1" i="0" u="none" strike="noStrike" cap="none">
                <a:solidFill>
                  <a:srgbClr val="000000"/>
                </a:solidFill>
                <a:latin typeface="Arial"/>
                <a:ea typeface="Arial"/>
                <a:cs typeface="Arial"/>
                <a:sym typeface="Arial"/>
              </a:rPr>
              <a:t>GREEN SLIDES</a:t>
            </a:r>
            <a:r>
              <a:rPr lang="en" sz="1350" b="0" i="0" u="none" strike="noStrike" cap="none">
                <a:solidFill>
                  <a:srgbClr val="000000"/>
                </a:solidFill>
                <a:latin typeface="Arial"/>
                <a:ea typeface="Arial"/>
                <a:cs typeface="Arial"/>
                <a:sym typeface="Arial"/>
              </a:rPr>
              <a:t> = Teacher Preparation &amp; Information</a:t>
            </a:r>
            <a:endParaRPr sz="135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050"/>
              <a:buFont typeface="Arial"/>
              <a:buNone/>
            </a:pPr>
            <a:endParaRPr sz="1050" b="0" i="0" u="none" strike="noStrike" cap="none">
              <a:solidFill>
                <a:srgbClr val="000000"/>
              </a:solidFill>
              <a:latin typeface="Arial"/>
              <a:ea typeface="Arial"/>
              <a:cs typeface="Arial"/>
              <a:sym typeface="Arial"/>
            </a:endParaRPr>
          </a:p>
        </p:txBody>
      </p:sp>
      <p:sp>
        <p:nvSpPr>
          <p:cNvPr id="91" name="Google Shape;91;p1"/>
          <p:cNvSpPr/>
          <p:nvPr/>
        </p:nvSpPr>
        <p:spPr>
          <a:xfrm>
            <a:off x="4094900" y="954390"/>
            <a:ext cx="4629375" cy="249980"/>
          </a:xfrm>
          <a:prstGeom prst="roundRect">
            <a:avLst>
              <a:gd name="adj" fmla="val 16667"/>
            </a:avLst>
          </a:prstGeom>
          <a:solidFill>
            <a:schemeClr val="lt1"/>
          </a:solidFill>
          <a:ln>
            <a:noFill/>
          </a:ln>
        </p:spPr>
        <p:txBody>
          <a:bodyPr spcFirstLastPara="1" wrap="square" lIns="68550" tIns="68550" rIns="68550" bIns="68550" anchor="t" anchorCtr="0">
            <a:noAutofit/>
          </a:bodyPr>
          <a:lstStyle/>
          <a:p>
            <a:pPr marL="0" marR="0" lvl="0" indent="0" algn="ctr" rtl="0">
              <a:lnSpc>
                <a:spcPct val="80000"/>
              </a:lnSpc>
              <a:spcBef>
                <a:spcPts val="0"/>
              </a:spcBef>
              <a:spcAft>
                <a:spcPts val="0"/>
              </a:spcAft>
              <a:buClr>
                <a:srgbClr val="000000"/>
              </a:buClr>
              <a:buSzPts val="1350"/>
              <a:buFont typeface="Arial"/>
              <a:buNone/>
            </a:pPr>
            <a:r>
              <a:rPr lang="en" sz="1350" b="1" i="0" u="none" strike="noStrike" cap="none">
                <a:solidFill>
                  <a:srgbClr val="000000"/>
                </a:solidFill>
                <a:latin typeface="Arial"/>
                <a:ea typeface="Arial"/>
                <a:cs typeface="Arial"/>
                <a:sym typeface="Arial"/>
              </a:rPr>
              <a:t>WHITE SLIDES </a:t>
            </a:r>
            <a:r>
              <a:rPr lang="en" sz="1350" b="0" i="0" u="none" strike="noStrike" cap="none">
                <a:solidFill>
                  <a:srgbClr val="000000"/>
                </a:solidFill>
                <a:latin typeface="Arial"/>
                <a:ea typeface="Arial"/>
                <a:cs typeface="Arial"/>
                <a:sym typeface="Arial"/>
              </a:rPr>
              <a:t>= Present to Class</a:t>
            </a:r>
            <a:endParaRPr sz="135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050"/>
              <a:buFont typeface="Arial"/>
              <a:buNone/>
            </a:pPr>
            <a:endParaRPr sz="1050" b="0" i="0" u="none" strike="noStrike" cap="non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54"/>
        <p:cNvGrpSpPr/>
        <p:nvPr/>
      </p:nvGrpSpPr>
      <p:grpSpPr>
        <a:xfrm>
          <a:off x="0" y="0"/>
          <a:ext cx="0" cy="0"/>
          <a:chOff x="0" y="0"/>
          <a:chExt cx="0" cy="0"/>
        </a:xfrm>
      </p:grpSpPr>
      <p:sp>
        <p:nvSpPr>
          <p:cNvPr id="155" name="Google Shape;155;p55"/>
          <p:cNvSpPr txBox="1">
            <a:spLocks noGrp="1"/>
          </p:cNvSpPr>
          <p:nvPr>
            <p:ph type="body" idx="1"/>
          </p:nvPr>
        </p:nvSpPr>
        <p:spPr>
          <a:xfrm>
            <a:off x="51259" y="946900"/>
            <a:ext cx="8849100" cy="3555300"/>
          </a:xfrm>
          <a:prstGeom prst="rect">
            <a:avLst/>
          </a:prstGeom>
          <a:noFill/>
          <a:ln>
            <a:noFill/>
          </a:ln>
        </p:spPr>
        <p:txBody>
          <a:bodyPr spcFirstLastPara="1" wrap="square" lIns="91425" tIns="91425" rIns="91425" bIns="91425" anchor="t" anchorCtr="0">
            <a:noAutofit/>
          </a:bodyPr>
          <a:lstStyle/>
          <a:p>
            <a:pPr marL="514350" marR="0" lvl="0" indent="-285750" algn="l" rtl="0">
              <a:lnSpc>
                <a:spcPct val="90000"/>
              </a:lnSpc>
              <a:spcBef>
                <a:spcPts val="1000"/>
              </a:spcBef>
              <a:spcAft>
                <a:spcPts val="0"/>
              </a:spcAft>
              <a:buSzPts val="1200"/>
              <a:buFont typeface="Arial"/>
              <a:buAutoNum type="arabicPeriod" startAt="23"/>
            </a:pPr>
            <a:r>
              <a:rPr lang="en" sz="1200" u="sng" dirty="0">
                <a:solidFill>
                  <a:schemeClr val="dk1"/>
                </a:solidFill>
              </a:rPr>
              <a:t>SLIDE 34</a:t>
            </a:r>
            <a:r>
              <a:rPr lang="en" sz="1200" dirty="0">
                <a:solidFill>
                  <a:schemeClr val="dk1"/>
                </a:solidFill>
              </a:rPr>
              <a:t>: Ask students what else they can do to prepare for an earthquake. This slide is animated. Elicit student responses first. The slide contains some ideas. Validate/discuss other student ideas. “Practice” means to practice earthquake drills in multiple settings, and practice reunification with family after an earthquake.  </a:t>
            </a:r>
            <a:endParaRPr sz="1200" dirty="0">
              <a:solidFill>
                <a:schemeClr val="dk1"/>
              </a:solidFill>
            </a:endParaRPr>
          </a:p>
          <a:p>
            <a:pPr marL="514350" marR="0" lvl="0" indent="-285750" algn="l" rtl="0">
              <a:lnSpc>
                <a:spcPct val="90000"/>
              </a:lnSpc>
              <a:spcBef>
                <a:spcPts val="1000"/>
              </a:spcBef>
              <a:spcAft>
                <a:spcPts val="0"/>
              </a:spcAft>
              <a:buSzPts val="1200"/>
              <a:buFont typeface="Arial"/>
              <a:buAutoNum type="arabicPeriod" startAt="23"/>
            </a:pPr>
            <a:r>
              <a:rPr lang="en" sz="1200" u="sng" dirty="0">
                <a:solidFill>
                  <a:schemeClr val="dk1"/>
                </a:solidFill>
              </a:rPr>
              <a:t>SLIDE 35</a:t>
            </a:r>
            <a:r>
              <a:rPr lang="en" sz="1200" dirty="0">
                <a:solidFill>
                  <a:schemeClr val="dk1"/>
                </a:solidFill>
              </a:rPr>
              <a:t>: Tell students that most of the adults they know have probably not taken part in an earthquake drill since they were students, and may have incorrect ideas about how to protect themselves in an earthquake. They can help their family and community members prepare by teaching them about Drop, Cover, and Hold On, and informing them about ways to prepare, such as making sure your cell phone is enabled to receive ShakeAlert-powered alerts and preparing an emergency kit and plan. </a:t>
            </a:r>
            <a:endParaRPr sz="1200" dirty="0">
              <a:solidFill>
                <a:schemeClr val="dk1"/>
              </a:solidFill>
            </a:endParaRPr>
          </a:p>
          <a:p>
            <a:pPr marL="514350" marR="0" lvl="0" indent="-285750" algn="l" rtl="0">
              <a:lnSpc>
                <a:spcPct val="90000"/>
              </a:lnSpc>
              <a:spcBef>
                <a:spcPts val="1000"/>
              </a:spcBef>
              <a:spcAft>
                <a:spcPts val="0"/>
              </a:spcAft>
              <a:buSzPts val="1200"/>
              <a:buFont typeface="Arial"/>
              <a:buAutoNum type="arabicPeriod" startAt="23"/>
            </a:pPr>
            <a:r>
              <a:rPr lang="en" sz="1200" u="sng" dirty="0">
                <a:solidFill>
                  <a:schemeClr val="dk1"/>
                </a:solidFill>
              </a:rPr>
              <a:t>SLIDE 36</a:t>
            </a:r>
            <a:r>
              <a:rPr lang="en" sz="1200" dirty="0">
                <a:solidFill>
                  <a:schemeClr val="dk1"/>
                </a:solidFill>
              </a:rPr>
              <a:t>: Ask students to share any details about their experience after sharing what they learned with their families.  </a:t>
            </a:r>
            <a:endParaRPr sz="1200" dirty="0">
              <a:solidFill>
                <a:schemeClr val="dk1"/>
              </a:solidFill>
            </a:endParaRPr>
          </a:p>
          <a:p>
            <a:pPr marL="514350" lvl="0" indent="-285750" algn="l" rtl="0">
              <a:lnSpc>
                <a:spcPct val="90000"/>
              </a:lnSpc>
              <a:spcBef>
                <a:spcPts val="1000"/>
              </a:spcBef>
              <a:spcAft>
                <a:spcPts val="0"/>
              </a:spcAft>
              <a:buSzPts val="1200"/>
              <a:buFont typeface="Arial"/>
              <a:buAutoNum type="arabicPeriod" startAt="23"/>
            </a:pPr>
            <a:r>
              <a:rPr lang="en" sz="1200" u="sng" dirty="0">
                <a:solidFill>
                  <a:schemeClr val="dk1"/>
                </a:solidFill>
              </a:rPr>
              <a:t>SLIDE 37</a:t>
            </a:r>
            <a:r>
              <a:rPr lang="en" sz="1200" dirty="0">
                <a:solidFill>
                  <a:schemeClr val="dk1"/>
                </a:solidFill>
              </a:rPr>
              <a:t>: OPTIONAL </a:t>
            </a:r>
            <a:r>
              <a:rPr lang="en" sz="1200" dirty="0"/>
              <a:t>- Please complete the ShakeAlert Ready! Earthquake Drill Lesson Feedback Form. </a:t>
            </a:r>
            <a:endParaRPr dirty="0"/>
          </a:p>
          <a:p>
            <a:pPr marL="228600" lvl="0" indent="0" algn="l" rtl="0">
              <a:lnSpc>
                <a:spcPct val="90000"/>
              </a:lnSpc>
              <a:spcBef>
                <a:spcPts val="1000"/>
              </a:spcBef>
              <a:spcAft>
                <a:spcPts val="0"/>
              </a:spcAft>
              <a:buSzPts val="1200"/>
              <a:buNone/>
            </a:pPr>
            <a:r>
              <a:rPr lang="en" sz="1200" b="1" dirty="0">
                <a:solidFill>
                  <a:schemeClr val="accent1"/>
                </a:solidFill>
              </a:rPr>
              <a:t>NOTE:</a:t>
            </a:r>
            <a:r>
              <a:rPr lang="en" sz="1200" dirty="0"/>
              <a:t> Please see the green slides at the end of this deck for information on earthquakes and how earthquake early warning works</a:t>
            </a:r>
            <a:endParaRPr dirty="0"/>
          </a:p>
          <a:p>
            <a:pPr marL="514350" lvl="0" indent="-209550" algn="l" rtl="0">
              <a:lnSpc>
                <a:spcPct val="90000"/>
              </a:lnSpc>
              <a:spcBef>
                <a:spcPts val="1000"/>
              </a:spcBef>
              <a:spcAft>
                <a:spcPts val="0"/>
              </a:spcAft>
              <a:buSzPts val="1200"/>
              <a:buFont typeface="Arial"/>
              <a:buNone/>
            </a:pPr>
            <a:endParaRPr sz="1200" dirty="0"/>
          </a:p>
          <a:p>
            <a:pPr marL="514350" lvl="0" indent="-514350" algn="l" rtl="0">
              <a:lnSpc>
                <a:spcPct val="90000"/>
              </a:lnSpc>
              <a:spcBef>
                <a:spcPts val="0"/>
              </a:spcBef>
              <a:spcAft>
                <a:spcPts val="0"/>
              </a:spcAft>
              <a:buSzPts val="1400"/>
              <a:buNone/>
            </a:pPr>
            <a:endParaRPr sz="1200" dirty="0"/>
          </a:p>
        </p:txBody>
      </p:sp>
      <p:sp>
        <p:nvSpPr>
          <p:cNvPr id="156" name="Google Shape;156;p55"/>
          <p:cNvSpPr txBox="1"/>
          <p:nvPr/>
        </p:nvSpPr>
        <p:spPr>
          <a:xfrm>
            <a:off x="79826" y="603260"/>
            <a:ext cx="8775300" cy="4137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r>
              <a:rPr lang="en" sz="1800" b="1" i="0" u="none" strike="noStrike" cap="none">
                <a:solidFill>
                  <a:schemeClr val="dk1"/>
                </a:solidFill>
                <a:latin typeface="Arial"/>
                <a:ea typeface="Arial"/>
                <a:cs typeface="Arial"/>
                <a:sym typeface="Arial"/>
              </a:rPr>
              <a:t>Teaching Steps - </a:t>
            </a:r>
            <a:r>
              <a:rPr lang="en" sz="1800" b="1" i="1" u="none" strike="noStrike" cap="none">
                <a:solidFill>
                  <a:schemeClr val="dk1"/>
                </a:solidFill>
                <a:latin typeface="Arial"/>
                <a:ea typeface="Arial"/>
                <a:cs typeface="Arial"/>
                <a:sym typeface="Arial"/>
              </a:rPr>
              <a:t>page 7</a:t>
            </a:r>
            <a:endParaRPr sz="1800" b="1" i="1" u="none" strike="noStrike" cap="none">
              <a:solidFill>
                <a:schemeClr val="dk1"/>
              </a:solidFill>
              <a:latin typeface="Arial"/>
              <a:ea typeface="Arial"/>
              <a:cs typeface="Arial"/>
              <a:sym typeface="Arial"/>
            </a:endParaRPr>
          </a:p>
        </p:txBody>
      </p:sp>
      <p:sp>
        <p:nvSpPr>
          <p:cNvPr id="157" name="Google Shape;157;p55"/>
          <p:cNvSpPr txBox="1"/>
          <p:nvPr/>
        </p:nvSpPr>
        <p:spPr>
          <a:xfrm>
            <a:off x="7086600" y="4869656"/>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10</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0"/>
          <p:cNvSpPr txBox="1">
            <a:spLocks noGrp="1"/>
          </p:cNvSpPr>
          <p:nvPr>
            <p:ph type="title"/>
          </p:nvPr>
        </p:nvSpPr>
        <p:spPr>
          <a:xfrm>
            <a:off x="4873556" y="760996"/>
            <a:ext cx="4172853" cy="3621508"/>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accent1"/>
              </a:buClr>
              <a:buSzPts val="1400"/>
              <a:buFont typeface="Arial"/>
              <a:buNone/>
            </a:pPr>
            <a:r>
              <a:rPr lang="en" sz="2100" b="1"/>
              <a:t>Learning </a:t>
            </a:r>
            <a:r>
              <a:rPr lang="en"/>
              <a:t>Objectives</a:t>
            </a:r>
            <a:r>
              <a:rPr lang="en" sz="2100" b="1"/>
              <a:t>:</a:t>
            </a:r>
            <a:endParaRPr sz="2100" b="1"/>
          </a:p>
          <a:p>
            <a:pPr marL="457200" lvl="0" indent="-320040" algn="l" rtl="0">
              <a:lnSpc>
                <a:spcPct val="100000"/>
              </a:lnSpc>
              <a:spcBef>
                <a:spcPts val="1000"/>
              </a:spcBef>
              <a:spcAft>
                <a:spcPts val="0"/>
              </a:spcAft>
              <a:buClr>
                <a:schemeClr val="accent1"/>
              </a:buClr>
              <a:buSzPts val="2000"/>
              <a:buFont typeface="Arial"/>
              <a:buChar char="●"/>
            </a:pPr>
            <a:r>
              <a:rPr lang="en" sz="2000" b="0">
                <a:solidFill>
                  <a:schemeClr val="dk2"/>
                </a:solidFill>
              </a:rPr>
              <a:t>I can explain how ShakeAlert uses information carried by </a:t>
            </a:r>
            <a:r>
              <a:rPr lang="en" sz="2000">
                <a:solidFill>
                  <a:schemeClr val="dk2"/>
                </a:solidFill>
              </a:rPr>
              <a:t>waves </a:t>
            </a:r>
            <a:r>
              <a:rPr lang="en" sz="2000" b="0">
                <a:solidFill>
                  <a:schemeClr val="dk2"/>
                </a:solidFill>
              </a:rPr>
              <a:t>(including </a:t>
            </a:r>
            <a:r>
              <a:rPr lang="en" sz="2000">
                <a:solidFill>
                  <a:schemeClr val="dk2"/>
                </a:solidFill>
              </a:rPr>
              <a:t>seismic and radio waves</a:t>
            </a:r>
            <a:r>
              <a:rPr lang="en" sz="2000" b="0">
                <a:solidFill>
                  <a:schemeClr val="dk2"/>
                </a:solidFill>
              </a:rPr>
              <a:t>)</a:t>
            </a:r>
            <a:r>
              <a:rPr lang="en" sz="2000">
                <a:solidFill>
                  <a:schemeClr val="dk2"/>
                </a:solidFill>
              </a:rPr>
              <a:t> </a:t>
            </a:r>
            <a:r>
              <a:rPr lang="en" sz="2000" b="0">
                <a:solidFill>
                  <a:schemeClr val="dk2"/>
                </a:solidFill>
              </a:rPr>
              <a:t>to deliver earthquake early warning alerts.  </a:t>
            </a:r>
            <a:endParaRPr sz="2000" b="0">
              <a:solidFill>
                <a:schemeClr val="dk2"/>
              </a:solidFill>
            </a:endParaRPr>
          </a:p>
          <a:p>
            <a:pPr marL="457200" lvl="0" indent="-320040" algn="l" rtl="0">
              <a:lnSpc>
                <a:spcPct val="100000"/>
              </a:lnSpc>
              <a:spcBef>
                <a:spcPts val="1000"/>
              </a:spcBef>
              <a:spcAft>
                <a:spcPts val="0"/>
              </a:spcAft>
              <a:buClr>
                <a:schemeClr val="accent1"/>
              </a:buClr>
              <a:buSzPts val="2000"/>
              <a:buFont typeface="Arial"/>
              <a:buChar char="●"/>
            </a:pPr>
            <a:r>
              <a:rPr lang="en" sz="2000" b="0">
                <a:solidFill>
                  <a:schemeClr val="dk2"/>
                </a:solidFill>
              </a:rPr>
              <a:t>I know to </a:t>
            </a:r>
            <a:r>
              <a:rPr lang="en" sz="2000">
                <a:solidFill>
                  <a:schemeClr val="dk2"/>
                </a:solidFill>
              </a:rPr>
              <a:t>Drop, Cover, and Hold On </a:t>
            </a:r>
            <a:r>
              <a:rPr lang="en" sz="2000" b="0">
                <a:solidFill>
                  <a:schemeClr val="dk2"/>
                </a:solidFill>
              </a:rPr>
              <a:t>if the ground shakes or if I get an earthquake early warning alert.</a:t>
            </a:r>
            <a:endParaRPr sz="2000" b="0">
              <a:solidFill>
                <a:schemeClr val="dk2"/>
              </a:solidFill>
            </a:endParaRPr>
          </a:p>
          <a:p>
            <a:pPr marL="0" lvl="0" indent="0" algn="l" rtl="0">
              <a:lnSpc>
                <a:spcPct val="100000"/>
              </a:lnSpc>
              <a:spcBef>
                <a:spcPts val="0"/>
              </a:spcBef>
              <a:spcAft>
                <a:spcPts val="0"/>
              </a:spcAft>
              <a:buClr>
                <a:schemeClr val="accent1"/>
              </a:buClr>
              <a:buSzPts val="1400"/>
              <a:buFont typeface="Arial"/>
              <a:buNone/>
            </a:pPr>
            <a:endParaRPr sz="2900">
              <a:solidFill>
                <a:srgbClr val="0D4570"/>
              </a:solidFill>
            </a:endParaRPr>
          </a:p>
          <a:p>
            <a:pPr marL="0" lvl="0" indent="0" algn="l" rtl="0">
              <a:lnSpc>
                <a:spcPct val="100000"/>
              </a:lnSpc>
              <a:spcBef>
                <a:spcPts val="0"/>
              </a:spcBef>
              <a:spcAft>
                <a:spcPts val="0"/>
              </a:spcAft>
              <a:buClr>
                <a:schemeClr val="dk1"/>
              </a:buClr>
              <a:buSzPts val="1100"/>
              <a:buFont typeface="Arial"/>
              <a:buNone/>
            </a:pPr>
            <a:endParaRPr sz="2400"/>
          </a:p>
          <a:p>
            <a:pPr marL="0" lvl="0" indent="0" algn="l" rtl="0">
              <a:lnSpc>
                <a:spcPct val="100000"/>
              </a:lnSpc>
              <a:spcBef>
                <a:spcPts val="0"/>
              </a:spcBef>
              <a:spcAft>
                <a:spcPts val="0"/>
              </a:spcAft>
              <a:buClr>
                <a:schemeClr val="accent1"/>
              </a:buClr>
              <a:buSzPts val="1400"/>
              <a:buFont typeface="Arial"/>
              <a:buNone/>
            </a:pPr>
            <a:r>
              <a:rPr lang="en" sz="2400"/>
              <a:t>  </a:t>
            </a:r>
            <a:endParaRPr sz="2400"/>
          </a:p>
        </p:txBody>
      </p:sp>
      <p:sp>
        <p:nvSpPr>
          <p:cNvPr id="163" name="Google Shape;163;p10"/>
          <p:cNvSpPr txBox="1"/>
          <p:nvPr/>
        </p:nvSpPr>
        <p:spPr>
          <a:xfrm>
            <a:off x="7086600" y="4869656"/>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11</a:t>
            </a:fld>
            <a:endParaRPr sz="900" b="0" i="0" u="none" strike="noStrike" cap="none">
              <a:solidFill>
                <a:schemeClr val="dk1"/>
              </a:solidFill>
              <a:latin typeface="Arial"/>
              <a:ea typeface="Arial"/>
              <a:cs typeface="Arial"/>
              <a:sym typeface="Arial"/>
            </a:endParaRPr>
          </a:p>
        </p:txBody>
      </p:sp>
      <p:grpSp>
        <p:nvGrpSpPr>
          <p:cNvPr id="164" name="Google Shape;164;p10"/>
          <p:cNvGrpSpPr/>
          <p:nvPr/>
        </p:nvGrpSpPr>
        <p:grpSpPr>
          <a:xfrm>
            <a:off x="350680" y="619752"/>
            <a:ext cx="2830638" cy="2089480"/>
            <a:chOff x="350680" y="619752"/>
            <a:chExt cx="2830638" cy="2089480"/>
          </a:xfrm>
        </p:grpSpPr>
        <p:pic>
          <p:nvPicPr>
            <p:cNvPr id="165" name="Google Shape;165;p10"/>
            <p:cNvPicPr preferRelativeResize="0"/>
            <p:nvPr/>
          </p:nvPicPr>
          <p:blipFill rotWithShape="1">
            <a:blip r:embed="rId3">
              <a:alphaModFix/>
            </a:blip>
            <a:srcRect/>
            <a:stretch/>
          </p:blipFill>
          <p:spPr>
            <a:xfrm>
              <a:off x="350680" y="619752"/>
              <a:ext cx="2830638" cy="1982029"/>
            </a:xfrm>
            <a:prstGeom prst="rect">
              <a:avLst/>
            </a:prstGeom>
            <a:noFill/>
            <a:ln>
              <a:noFill/>
            </a:ln>
          </p:spPr>
        </p:pic>
        <p:sp>
          <p:nvSpPr>
            <p:cNvPr id="166" name="Google Shape;166;p10"/>
            <p:cNvSpPr txBox="1"/>
            <p:nvPr/>
          </p:nvSpPr>
          <p:spPr>
            <a:xfrm>
              <a:off x="602946" y="2493788"/>
              <a:ext cx="2326105"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rgbClr val="000000"/>
                  </a:solidFill>
                  <a:latin typeface="Arial"/>
                  <a:ea typeface="Arial"/>
                  <a:cs typeface="Arial"/>
                  <a:sym typeface="Arial"/>
                </a:rPr>
                <a:t>Image courtesy of USGS</a:t>
              </a:r>
              <a:endParaRPr/>
            </a:p>
          </p:txBody>
        </p:sp>
      </p:grpSp>
      <p:grpSp>
        <p:nvGrpSpPr>
          <p:cNvPr id="167" name="Google Shape;167;p10"/>
          <p:cNvGrpSpPr/>
          <p:nvPr/>
        </p:nvGrpSpPr>
        <p:grpSpPr>
          <a:xfrm>
            <a:off x="1765999" y="2898092"/>
            <a:ext cx="2892628" cy="1811508"/>
            <a:chOff x="1765999" y="2898092"/>
            <a:chExt cx="2892628" cy="1811508"/>
          </a:xfrm>
        </p:grpSpPr>
        <p:pic>
          <p:nvPicPr>
            <p:cNvPr id="168" name="Google Shape;168;p10"/>
            <p:cNvPicPr preferRelativeResize="0"/>
            <p:nvPr/>
          </p:nvPicPr>
          <p:blipFill rotWithShape="1">
            <a:blip r:embed="rId4">
              <a:alphaModFix/>
            </a:blip>
            <a:srcRect/>
            <a:stretch/>
          </p:blipFill>
          <p:spPr>
            <a:xfrm>
              <a:off x="1765999" y="2898092"/>
              <a:ext cx="2892628" cy="1625656"/>
            </a:xfrm>
            <a:prstGeom prst="roundRect">
              <a:avLst>
                <a:gd name="adj" fmla="val 8594"/>
              </a:avLst>
            </a:prstGeom>
            <a:solidFill>
              <a:srgbClr val="ECECEC"/>
            </a:solidFill>
            <a:ln>
              <a:noFill/>
            </a:ln>
          </p:spPr>
        </p:pic>
        <p:sp>
          <p:nvSpPr>
            <p:cNvPr id="169" name="Google Shape;169;p10"/>
            <p:cNvSpPr txBox="1"/>
            <p:nvPr/>
          </p:nvSpPr>
          <p:spPr>
            <a:xfrm>
              <a:off x="2049260" y="4494156"/>
              <a:ext cx="2326105"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rgbClr val="000000"/>
                  </a:solidFill>
                  <a:latin typeface="Arial"/>
                  <a:ea typeface="Arial"/>
                  <a:cs typeface="Arial"/>
                  <a:sym typeface="Arial"/>
                </a:rPr>
                <a:t>Image courtesy of Roger Groom</a:t>
              </a:r>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16"/>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12</a:t>
            </a:fld>
            <a:endParaRPr sz="900" b="0" i="0" u="none" strike="noStrike" cap="none">
              <a:solidFill>
                <a:schemeClr val="dk1"/>
              </a:solidFill>
              <a:latin typeface="Arial"/>
              <a:ea typeface="Arial"/>
              <a:cs typeface="Arial"/>
              <a:sym typeface="Arial"/>
            </a:endParaRPr>
          </a:p>
        </p:txBody>
      </p:sp>
      <p:grpSp>
        <p:nvGrpSpPr>
          <p:cNvPr id="203" name="Google Shape;203;p16"/>
          <p:cNvGrpSpPr/>
          <p:nvPr/>
        </p:nvGrpSpPr>
        <p:grpSpPr>
          <a:xfrm>
            <a:off x="192032" y="789249"/>
            <a:ext cx="2866397" cy="2749085"/>
            <a:chOff x="192032" y="789249"/>
            <a:chExt cx="2866397" cy="2749085"/>
          </a:xfrm>
        </p:grpSpPr>
        <p:sp>
          <p:nvSpPr>
            <p:cNvPr id="204" name="Google Shape;204;p16"/>
            <p:cNvSpPr txBox="1"/>
            <p:nvPr/>
          </p:nvSpPr>
          <p:spPr>
            <a:xfrm>
              <a:off x="234784" y="898514"/>
              <a:ext cx="2780892"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2"/>
                </a:buClr>
                <a:buSzPts val="1800"/>
                <a:buFont typeface="Arial"/>
                <a:buNone/>
              </a:pPr>
              <a:r>
                <a:rPr lang="en" sz="1800" b="1" i="0" u="none" strike="noStrike" cap="none">
                  <a:solidFill>
                    <a:schemeClr val="dk2"/>
                  </a:solidFill>
                  <a:latin typeface="Arial"/>
                  <a:ea typeface="Arial"/>
                  <a:cs typeface="Arial"/>
                  <a:sym typeface="Arial"/>
                </a:rPr>
                <a:t>What other safety drills have we had at school?</a:t>
              </a:r>
              <a:endParaRPr sz="1800" b="0" i="0" u="none" strike="noStrike" cap="none">
                <a:solidFill>
                  <a:schemeClr val="dk2"/>
                </a:solidFill>
                <a:latin typeface="Arial"/>
                <a:ea typeface="Arial"/>
                <a:cs typeface="Arial"/>
                <a:sym typeface="Arial"/>
              </a:endParaRPr>
            </a:p>
          </p:txBody>
        </p:sp>
        <p:sp>
          <p:nvSpPr>
            <p:cNvPr id="205" name="Google Shape;205;p16"/>
            <p:cNvSpPr/>
            <p:nvPr/>
          </p:nvSpPr>
          <p:spPr>
            <a:xfrm>
              <a:off x="192032" y="789249"/>
              <a:ext cx="2866397" cy="2749085"/>
            </a:xfrm>
            <a:prstGeom prst="roundRect">
              <a:avLst>
                <a:gd name="adj" fmla="val 6054"/>
              </a:avLst>
            </a:prstGeom>
            <a:noFill/>
            <a:ln w="19050" cap="flat" cmpd="sng">
              <a:solidFill>
                <a:srgbClr val="D0D0D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1" i="0" u="none" strike="noStrike" cap="none">
                <a:solidFill>
                  <a:schemeClr val="lt1"/>
                </a:solidFill>
                <a:latin typeface="Arial"/>
                <a:ea typeface="Arial"/>
                <a:cs typeface="Arial"/>
                <a:sym typeface="Arial"/>
              </a:endParaRPr>
            </a:p>
          </p:txBody>
        </p:sp>
        <p:pic>
          <p:nvPicPr>
            <p:cNvPr id="206" name="Google Shape;206;p16"/>
            <p:cNvPicPr preferRelativeResize="0"/>
            <p:nvPr/>
          </p:nvPicPr>
          <p:blipFill rotWithShape="1">
            <a:blip r:embed="rId3">
              <a:alphaModFix/>
            </a:blip>
            <a:srcRect/>
            <a:stretch/>
          </p:blipFill>
          <p:spPr>
            <a:xfrm>
              <a:off x="749932" y="1515968"/>
              <a:ext cx="1750595" cy="1750595"/>
            </a:xfrm>
            <a:prstGeom prst="roundRect">
              <a:avLst>
                <a:gd name="adj" fmla="val 8594"/>
              </a:avLst>
            </a:prstGeom>
            <a:solidFill>
              <a:srgbClr val="ECECEC"/>
            </a:solidFill>
            <a:ln>
              <a:noFill/>
            </a:ln>
          </p:spPr>
        </p:pic>
        <p:sp>
          <p:nvSpPr>
            <p:cNvPr id="207" name="Google Shape;207;p16"/>
            <p:cNvSpPr txBox="1"/>
            <p:nvPr/>
          </p:nvSpPr>
          <p:spPr>
            <a:xfrm>
              <a:off x="788049" y="3294726"/>
              <a:ext cx="1674360"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a:solidFill>
                    <a:schemeClr val="dk1"/>
                  </a:solidFill>
                  <a:latin typeface="Arial"/>
                  <a:ea typeface="Arial"/>
                  <a:cs typeface="Arial"/>
                  <a:sym typeface="Arial"/>
                </a:rPr>
                <a:t>Image created with A.I.</a:t>
              </a:r>
              <a:endParaRPr/>
            </a:p>
          </p:txBody>
        </p:sp>
      </p:grpSp>
      <p:grpSp>
        <p:nvGrpSpPr>
          <p:cNvPr id="208" name="Google Shape;208;p16"/>
          <p:cNvGrpSpPr/>
          <p:nvPr/>
        </p:nvGrpSpPr>
        <p:grpSpPr>
          <a:xfrm>
            <a:off x="3163885" y="1325509"/>
            <a:ext cx="2871216" cy="2606040"/>
            <a:chOff x="3163885" y="1141025"/>
            <a:chExt cx="2871216" cy="2606040"/>
          </a:xfrm>
        </p:grpSpPr>
        <p:grpSp>
          <p:nvGrpSpPr>
            <p:cNvPr id="209" name="Google Shape;209;p16"/>
            <p:cNvGrpSpPr/>
            <p:nvPr/>
          </p:nvGrpSpPr>
          <p:grpSpPr>
            <a:xfrm>
              <a:off x="3163885" y="1141025"/>
              <a:ext cx="2871216" cy="2606040"/>
              <a:chOff x="3163885" y="1141025"/>
              <a:chExt cx="2871216" cy="2606040"/>
            </a:xfrm>
          </p:grpSpPr>
          <p:sp>
            <p:nvSpPr>
              <p:cNvPr id="210" name="Google Shape;210;p16"/>
              <p:cNvSpPr txBox="1"/>
              <p:nvPr/>
            </p:nvSpPr>
            <p:spPr>
              <a:xfrm>
                <a:off x="3324448" y="1281687"/>
                <a:ext cx="2550090"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2"/>
                  </a:buClr>
                  <a:buSzPts val="1800"/>
                  <a:buFont typeface="Arial"/>
                  <a:buNone/>
                </a:pPr>
                <a:r>
                  <a:rPr lang="en" sz="1800" b="1" i="0" u="none" strike="noStrike" cap="none" dirty="0">
                    <a:solidFill>
                      <a:schemeClr val="dk2"/>
                    </a:solidFill>
                    <a:latin typeface="Arial"/>
                    <a:ea typeface="Arial"/>
                    <a:cs typeface="Arial"/>
                    <a:sym typeface="Arial"/>
                  </a:rPr>
                  <a:t>Why do we have drills at school?</a:t>
                </a:r>
                <a:endParaRPr sz="1800" b="0" i="0" u="none" strike="noStrike" cap="none" dirty="0">
                  <a:solidFill>
                    <a:schemeClr val="dk2"/>
                  </a:solidFill>
                  <a:latin typeface="Arial"/>
                  <a:ea typeface="Arial"/>
                  <a:cs typeface="Arial"/>
                  <a:sym typeface="Arial"/>
                </a:endParaRPr>
              </a:p>
            </p:txBody>
          </p:sp>
          <p:sp>
            <p:nvSpPr>
              <p:cNvPr id="211" name="Google Shape;211;p16"/>
              <p:cNvSpPr/>
              <p:nvPr/>
            </p:nvSpPr>
            <p:spPr>
              <a:xfrm>
                <a:off x="3163885" y="1141025"/>
                <a:ext cx="2871216" cy="2606040"/>
              </a:xfrm>
              <a:prstGeom prst="roundRect">
                <a:avLst>
                  <a:gd name="adj" fmla="val 6054"/>
                </a:avLst>
              </a:prstGeom>
              <a:noFill/>
              <a:ln w="19050" cap="flat" cmpd="sng">
                <a:solidFill>
                  <a:srgbClr val="D0D0D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1" i="0" u="none" strike="noStrike" cap="none">
                  <a:solidFill>
                    <a:schemeClr val="lt1"/>
                  </a:solidFill>
                  <a:latin typeface="Arial"/>
                  <a:ea typeface="Arial"/>
                  <a:cs typeface="Arial"/>
                  <a:sym typeface="Arial"/>
                </a:endParaRPr>
              </a:p>
            </p:txBody>
          </p:sp>
          <p:pic>
            <p:nvPicPr>
              <p:cNvPr id="212" name="Google Shape;212;p16"/>
              <p:cNvPicPr preferRelativeResize="0"/>
              <p:nvPr/>
            </p:nvPicPr>
            <p:blipFill rotWithShape="1">
              <a:blip r:embed="rId4">
                <a:alphaModFix/>
              </a:blip>
              <a:srcRect/>
              <a:stretch/>
            </p:blipFill>
            <p:spPr>
              <a:xfrm>
                <a:off x="3324448" y="2105185"/>
                <a:ext cx="2550090" cy="1433150"/>
              </a:xfrm>
              <a:prstGeom prst="roundRect">
                <a:avLst>
                  <a:gd name="adj" fmla="val 8594"/>
                </a:avLst>
              </a:prstGeom>
              <a:solidFill>
                <a:srgbClr val="ECECEC"/>
              </a:solidFill>
              <a:ln>
                <a:noFill/>
              </a:ln>
            </p:spPr>
          </p:pic>
        </p:grpSp>
        <p:sp>
          <p:nvSpPr>
            <p:cNvPr id="213" name="Google Shape;213;p16"/>
            <p:cNvSpPr txBox="1"/>
            <p:nvPr/>
          </p:nvSpPr>
          <p:spPr>
            <a:xfrm>
              <a:off x="3762313" y="3500058"/>
              <a:ext cx="1674360"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a:solidFill>
                    <a:schemeClr val="dk1"/>
                  </a:solidFill>
                  <a:latin typeface="Arial"/>
                  <a:ea typeface="Arial"/>
                  <a:cs typeface="Arial"/>
                  <a:sym typeface="Arial"/>
                </a:rPr>
                <a:t>Image courtesy or Roger Groom</a:t>
              </a:r>
              <a:endParaRPr/>
            </a:p>
          </p:txBody>
        </p:sp>
      </p:grpSp>
      <p:grpSp>
        <p:nvGrpSpPr>
          <p:cNvPr id="2" name="Group 1">
            <a:extLst>
              <a:ext uri="{FF2B5EF4-FFF2-40B4-BE49-F238E27FC236}">
                <a16:creationId xmlns:a16="http://schemas.microsoft.com/office/drawing/2014/main" id="{D676E890-B7B9-00AD-F35A-4E943E15EF21}"/>
              </a:ext>
            </a:extLst>
          </p:cNvPr>
          <p:cNvGrpSpPr/>
          <p:nvPr/>
        </p:nvGrpSpPr>
        <p:grpSpPr>
          <a:xfrm>
            <a:off x="6140557" y="1706669"/>
            <a:ext cx="2871216" cy="2807932"/>
            <a:chOff x="6140557" y="1706669"/>
            <a:chExt cx="2871216" cy="2807932"/>
          </a:xfrm>
        </p:grpSpPr>
        <p:sp>
          <p:nvSpPr>
            <p:cNvPr id="219" name="Google Shape;219;p16"/>
            <p:cNvSpPr txBox="1"/>
            <p:nvPr/>
          </p:nvSpPr>
          <p:spPr>
            <a:xfrm>
              <a:off x="6908112" y="4299157"/>
              <a:ext cx="1674360"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dirty="0">
                  <a:solidFill>
                    <a:schemeClr val="dk1"/>
                  </a:solidFill>
                  <a:latin typeface="Arial"/>
                  <a:ea typeface="Arial"/>
                  <a:cs typeface="Arial"/>
                  <a:sym typeface="Arial"/>
                </a:rPr>
                <a:t>Image courtesy of USGS</a:t>
              </a:r>
              <a:endParaRPr dirty="0"/>
            </a:p>
          </p:txBody>
        </p:sp>
        <p:grpSp>
          <p:nvGrpSpPr>
            <p:cNvPr id="7" name="Group 6">
              <a:extLst>
                <a:ext uri="{FF2B5EF4-FFF2-40B4-BE49-F238E27FC236}">
                  <a16:creationId xmlns:a16="http://schemas.microsoft.com/office/drawing/2014/main" id="{CA82C49B-E692-6F52-9B03-2BEE8CF2E1A3}"/>
                </a:ext>
              </a:extLst>
            </p:cNvPr>
            <p:cNvGrpSpPr/>
            <p:nvPr/>
          </p:nvGrpSpPr>
          <p:grpSpPr>
            <a:xfrm>
              <a:off x="6140557" y="1706669"/>
              <a:ext cx="2871216" cy="2807932"/>
              <a:chOff x="6140557" y="1706669"/>
              <a:chExt cx="2871216" cy="2807932"/>
            </a:xfrm>
          </p:grpSpPr>
          <p:sp>
            <p:nvSpPr>
              <p:cNvPr id="217" name="Google Shape;217;p16"/>
              <p:cNvSpPr txBox="1"/>
              <p:nvPr/>
            </p:nvSpPr>
            <p:spPr>
              <a:xfrm>
                <a:off x="6140557" y="1817452"/>
                <a:ext cx="2859962" cy="923330"/>
              </a:xfrm>
              <a:prstGeom prst="rect">
                <a:avLst/>
              </a:prstGeom>
              <a:noFill/>
              <a:ln>
                <a:noFill/>
              </a:ln>
            </p:spPr>
            <p:txBody>
              <a:bodyPr spcFirstLastPara="1" wrap="square" lIns="91425" tIns="45700" rIns="91425" bIns="45700" anchor="t" anchorCtr="0">
                <a:spAutoFit/>
              </a:bodyPr>
              <a:lstStyle/>
              <a:p>
                <a:pPr algn="ctr">
                  <a:buClr>
                    <a:schemeClr val="dk2"/>
                  </a:buClr>
                  <a:buSzPts val="1800"/>
                </a:pPr>
                <a:r>
                  <a:rPr lang="en-US" sz="1800" b="1" dirty="0">
                    <a:solidFill>
                      <a:schemeClr val="dk2"/>
                    </a:solidFill>
                  </a:rPr>
                  <a:t>We can stay safe at school during earthquakes.</a:t>
                </a:r>
              </a:p>
            </p:txBody>
          </p:sp>
          <p:sp>
            <p:nvSpPr>
              <p:cNvPr id="218" name="Google Shape;218;p16"/>
              <p:cNvSpPr/>
              <p:nvPr/>
            </p:nvSpPr>
            <p:spPr>
              <a:xfrm>
                <a:off x="6140557" y="1706669"/>
                <a:ext cx="2871216" cy="2807932"/>
              </a:xfrm>
              <a:prstGeom prst="roundRect">
                <a:avLst>
                  <a:gd name="adj" fmla="val 6054"/>
                </a:avLst>
              </a:prstGeom>
              <a:noFill/>
              <a:ln w="19050" cap="flat" cmpd="sng">
                <a:solidFill>
                  <a:srgbClr val="D0D0D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1" i="0" u="none" strike="noStrike" cap="none">
                  <a:solidFill>
                    <a:schemeClr val="lt1"/>
                  </a:solidFill>
                  <a:latin typeface="Arial"/>
                  <a:ea typeface="Arial"/>
                  <a:cs typeface="Arial"/>
                  <a:sym typeface="Arial"/>
                </a:endParaRPr>
              </a:p>
            </p:txBody>
          </p:sp>
          <p:grpSp>
            <p:nvGrpSpPr>
              <p:cNvPr id="6" name="Group 5">
                <a:extLst>
                  <a:ext uri="{FF2B5EF4-FFF2-40B4-BE49-F238E27FC236}">
                    <a16:creationId xmlns:a16="http://schemas.microsoft.com/office/drawing/2014/main" id="{25EDC955-AC5D-4654-668F-B80867B13744}"/>
                  </a:ext>
                </a:extLst>
              </p:cNvPr>
              <p:cNvGrpSpPr/>
              <p:nvPr/>
            </p:nvGrpSpPr>
            <p:grpSpPr>
              <a:xfrm>
                <a:off x="6472966" y="2726335"/>
                <a:ext cx="2344163" cy="1514578"/>
                <a:chOff x="6472966" y="2726335"/>
                <a:chExt cx="2344163" cy="1514578"/>
              </a:xfrm>
            </p:grpSpPr>
            <p:pic>
              <p:nvPicPr>
                <p:cNvPr id="3" name="Picture 2">
                  <a:extLst>
                    <a:ext uri="{FF2B5EF4-FFF2-40B4-BE49-F238E27FC236}">
                      <a16:creationId xmlns:a16="http://schemas.microsoft.com/office/drawing/2014/main" id="{681EA52A-7F24-72FB-9C83-E277CA20A880}"/>
                    </a:ext>
                  </a:extLst>
                </p:cNvPr>
                <p:cNvPicPr>
                  <a:picLocks noChangeAspect="1"/>
                </p:cNvPicPr>
                <p:nvPr/>
              </p:nvPicPr>
              <p:blipFill>
                <a:blip r:embed="rId5"/>
                <a:stretch>
                  <a:fillRect/>
                </a:stretch>
              </p:blipFill>
              <p:spPr>
                <a:xfrm>
                  <a:off x="6472966" y="2900630"/>
                  <a:ext cx="2161747" cy="1340283"/>
                </a:xfrm>
                <a:prstGeom prst="rect">
                  <a:avLst/>
                </a:prstGeom>
              </p:spPr>
            </p:pic>
            <p:pic>
              <p:nvPicPr>
                <p:cNvPr id="5" name="Google Shape;256;p19" title="Copy of 04_Public Announcements.png">
                  <a:extLst>
                    <a:ext uri="{FF2B5EF4-FFF2-40B4-BE49-F238E27FC236}">
                      <a16:creationId xmlns:a16="http://schemas.microsoft.com/office/drawing/2014/main" id="{A3ADF5C8-AF06-9936-6F42-164D335D0119}"/>
                    </a:ext>
                  </a:extLst>
                </p:cNvPr>
                <p:cNvPicPr preferRelativeResize="0"/>
                <p:nvPr/>
              </p:nvPicPr>
              <p:blipFill rotWithShape="1">
                <a:blip r:embed="rId6">
                  <a:alphaModFix/>
                </a:blip>
                <a:srcRect t="9903"/>
                <a:stretch/>
              </p:blipFill>
              <p:spPr>
                <a:xfrm flipH="1">
                  <a:off x="8288592" y="2726335"/>
                  <a:ext cx="528537" cy="487713"/>
                </a:xfrm>
                <a:prstGeom prst="rect">
                  <a:avLst/>
                </a:prstGeom>
                <a:noFill/>
                <a:ln>
                  <a:noFill/>
                </a:ln>
              </p:spPr>
            </p:pic>
          </p:gr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12"/>
          <p:cNvSpPr txBox="1">
            <a:spLocks noGrp="1"/>
          </p:cNvSpPr>
          <p:nvPr>
            <p:ph type="title" idx="4294967295"/>
          </p:nvPr>
        </p:nvSpPr>
        <p:spPr>
          <a:xfrm>
            <a:off x="1028699" y="1107281"/>
            <a:ext cx="3487153" cy="2928938"/>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1100"/>
              <a:buFont typeface="Arial"/>
              <a:buNone/>
            </a:pPr>
            <a:r>
              <a:rPr lang="en" sz="2400" b="0">
                <a:solidFill>
                  <a:schemeClr val="dk2"/>
                </a:solidFill>
              </a:rPr>
              <a:t>What is an earthquake?</a:t>
            </a:r>
            <a:endParaRPr sz="2400" b="0">
              <a:solidFill>
                <a:schemeClr val="dk2"/>
              </a:solidFill>
            </a:endParaRPr>
          </a:p>
          <a:p>
            <a:pPr marL="0" lvl="0" indent="0" algn="l" rtl="0">
              <a:lnSpc>
                <a:spcPct val="90000"/>
              </a:lnSpc>
              <a:spcBef>
                <a:spcPts val="0"/>
              </a:spcBef>
              <a:spcAft>
                <a:spcPts val="0"/>
              </a:spcAft>
              <a:buClr>
                <a:schemeClr val="accent1"/>
              </a:buClr>
              <a:buSzPts val="2200"/>
              <a:buFont typeface="Arial"/>
              <a:buNone/>
            </a:pPr>
            <a:endParaRPr sz="2400" b="0">
              <a:solidFill>
                <a:schemeClr val="dk2"/>
              </a:solidFill>
            </a:endParaRPr>
          </a:p>
          <a:p>
            <a:pPr marL="0" lvl="0" indent="0" algn="l" rtl="0">
              <a:lnSpc>
                <a:spcPct val="90000"/>
              </a:lnSpc>
              <a:spcBef>
                <a:spcPts val="0"/>
              </a:spcBef>
              <a:spcAft>
                <a:spcPts val="0"/>
              </a:spcAft>
              <a:buClr>
                <a:schemeClr val="dk1"/>
              </a:buClr>
              <a:buSzPts val="1100"/>
              <a:buFont typeface="Arial"/>
              <a:buNone/>
            </a:pPr>
            <a:r>
              <a:rPr lang="en" sz="2400" b="0">
                <a:solidFill>
                  <a:schemeClr val="dk2"/>
                </a:solidFill>
              </a:rPr>
              <a:t>Why do they happen?</a:t>
            </a:r>
            <a:endParaRPr sz="2400" b="0">
              <a:solidFill>
                <a:schemeClr val="dk2"/>
              </a:solidFill>
            </a:endParaRPr>
          </a:p>
          <a:p>
            <a:pPr marL="0" lvl="0" indent="0" algn="l" rtl="0">
              <a:lnSpc>
                <a:spcPct val="90000"/>
              </a:lnSpc>
              <a:spcBef>
                <a:spcPts val="0"/>
              </a:spcBef>
              <a:spcAft>
                <a:spcPts val="0"/>
              </a:spcAft>
              <a:buClr>
                <a:schemeClr val="accent1"/>
              </a:buClr>
              <a:buSzPts val="2200"/>
              <a:buFont typeface="Arial"/>
              <a:buNone/>
            </a:pPr>
            <a:endParaRPr sz="2400" b="0">
              <a:solidFill>
                <a:schemeClr val="dk2"/>
              </a:solidFill>
            </a:endParaRPr>
          </a:p>
          <a:p>
            <a:pPr marL="0" lvl="0" indent="0" algn="l" rtl="0">
              <a:lnSpc>
                <a:spcPct val="90000"/>
              </a:lnSpc>
              <a:spcBef>
                <a:spcPts val="0"/>
              </a:spcBef>
              <a:spcAft>
                <a:spcPts val="0"/>
              </a:spcAft>
              <a:buClr>
                <a:schemeClr val="dk1"/>
              </a:buClr>
              <a:buSzPts val="1100"/>
              <a:buFont typeface="Arial"/>
              <a:buNone/>
            </a:pPr>
            <a:r>
              <a:rPr lang="en" sz="2400" b="0">
                <a:solidFill>
                  <a:schemeClr val="dk2"/>
                </a:solidFill>
              </a:rPr>
              <a:t>What are some things that happen in our environments when there is an earthquake?</a:t>
            </a:r>
            <a:endParaRPr sz="2400" b="0">
              <a:solidFill>
                <a:schemeClr val="dk2"/>
              </a:solidFill>
            </a:endParaRPr>
          </a:p>
        </p:txBody>
      </p:sp>
      <p:sp>
        <p:nvSpPr>
          <p:cNvPr id="197" name="Google Shape;197;p12"/>
          <p:cNvSpPr txBox="1"/>
          <p:nvPr/>
        </p:nvSpPr>
        <p:spPr>
          <a:xfrm>
            <a:off x="7086600" y="4869656"/>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13</a:t>
            </a:fld>
            <a:endParaRPr sz="900" b="0" i="0" u="none" strike="noStrike" cap="none">
              <a:solidFill>
                <a:schemeClr val="dk1"/>
              </a:solidFill>
              <a:latin typeface="Arial"/>
              <a:ea typeface="Arial"/>
              <a:cs typeface="Arial"/>
              <a:sym typeface="Arial"/>
            </a:endParaRPr>
          </a:p>
        </p:txBody>
      </p:sp>
      <p:grpSp>
        <p:nvGrpSpPr>
          <p:cNvPr id="198" name="Google Shape;198;p12"/>
          <p:cNvGrpSpPr/>
          <p:nvPr/>
        </p:nvGrpSpPr>
        <p:grpSpPr>
          <a:xfrm>
            <a:off x="5438274" y="481264"/>
            <a:ext cx="2677026" cy="4287306"/>
            <a:chOff x="5999747" y="564732"/>
            <a:chExt cx="2666750" cy="4203837"/>
          </a:xfrm>
        </p:grpSpPr>
        <p:pic>
          <p:nvPicPr>
            <p:cNvPr id="199" name="Google Shape;199;p12"/>
            <p:cNvPicPr preferRelativeResize="0"/>
            <p:nvPr/>
          </p:nvPicPr>
          <p:blipFill rotWithShape="1">
            <a:blip r:embed="rId3">
              <a:alphaModFix/>
            </a:blip>
            <a:srcRect/>
            <a:stretch/>
          </p:blipFill>
          <p:spPr>
            <a:xfrm>
              <a:off x="5999747" y="564732"/>
              <a:ext cx="2666750" cy="3988393"/>
            </a:xfrm>
            <a:prstGeom prst="roundRect">
              <a:avLst>
                <a:gd name="adj" fmla="val 4151"/>
              </a:avLst>
            </a:prstGeom>
            <a:noFill/>
            <a:ln>
              <a:noFill/>
            </a:ln>
          </p:spPr>
        </p:pic>
        <p:sp>
          <p:nvSpPr>
            <p:cNvPr id="200" name="Google Shape;200;p12"/>
            <p:cNvSpPr txBox="1"/>
            <p:nvPr/>
          </p:nvSpPr>
          <p:spPr>
            <a:xfrm>
              <a:off x="6249392" y="4553125"/>
              <a:ext cx="2167459"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rgbClr val="000000"/>
                  </a:solidFill>
                  <a:latin typeface="Arial"/>
                  <a:ea typeface="Arial"/>
                  <a:cs typeface="Arial"/>
                  <a:sym typeface="Arial"/>
                </a:rPr>
                <a:t>Image courtesy of USGS</a:t>
              </a: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13"/>
          <p:cNvSpPr txBox="1">
            <a:spLocks noGrp="1"/>
          </p:cNvSpPr>
          <p:nvPr>
            <p:ph type="title" idx="4294967295"/>
          </p:nvPr>
        </p:nvSpPr>
        <p:spPr>
          <a:xfrm>
            <a:off x="163889" y="466885"/>
            <a:ext cx="4559572" cy="685639"/>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accent1"/>
              </a:buClr>
              <a:buSzPts val="2200"/>
              <a:buFont typeface="Arial"/>
              <a:buNone/>
            </a:pPr>
            <a:r>
              <a:rPr lang="en" sz="2200" b="1"/>
              <a:t>We Live in Earthquake Country!</a:t>
            </a:r>
            <a:endParaRPr sz="2200" b="1"/>
          </a:p>
        </p:txBody>
      </p:sp>
      <p:sp>
        <p:nvSpPr>
          <p:cNvPr id="206" name="Google Shape;206;p13"/>
          <p:cNvSpPr txBox="1">
            <a:spLocks noGrp="1"/>
          </p:cNvSpPr>
          <p:nvPr>
            <p:ph type="body" idx="4294967295"/>
          </p:nvPr>
        </p:nvSpPr>
        <p:spPr>
          <a:xfrm>
            <a:off x="427990" y="1152525"/>
            <a:ext cx="3958983" cy="3416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000"/>
              <a:buNone/>
            </a:pPr>
            <a:r>
              <a:rPr lang="en" sz="2000">
                <a:solidFill>
                  <a:schemeClr val="dk2"/>
                </a:solidFill>
              </a:rPr>
              <a:t>This map shows the chance of a strong, damaging earthquake in the next 100 years.  </a:t>
            </a:r>
            <a:endParaRPr sz="2000">
              <a:solidFill>
                <a:schemeClr val="dk2"/>
              </a:solidFill>
            </a:endParaRPr>
          </a:p>
          <a:p>
            <a:pPr marL="0" lvl="0" indent="0" algn="l" rtl="0">
              <a:lnSpc>
                <a:spcPct val="115000"/>
              </a:lnSpc>
              <a:spcBef>
                <a:spcPts val="0"/>
              </a:spcBef>
              <a:spcAft>
                <a:spcPts val="0"/>
              </a:spcAft>
              <a:buSzPts val="2000"/>
              <a:buNone/>
            </a:pPr>
            <a:endParaRPr sz="2000">
              <a:solidFill>
                <a:schemeClr val="dk2"/>
              </a:solidFill>
            </a:endParaRPr>
          </a:p>
          <a:p>
            <a:pPr marL="457200" lvl="0" indent="-355600" algn="l" rtl="0">
              <a:lnSpc>
                <a:spcPct val="115000"/>
              </a:lnSpc>
              <a:spcBef>
                <a:spcPts val="0"/>
              </a:spcBef>
              <a:spcAft>
                <a:spcPts val="0"/>
              </a:spcAft>
              <a:buSzPts val="2000"/>
              <a:buChar char="●"/>
            </a:pPr>
            <a:r>
              <a:rPr lang="en" sz="2000">
                <a:solidFill>
                  <a:schemeClr val="dk2"/>
                </a:solidFill>
              </a:rPr>
              <a:t>Where are we located?</a:t>
            </a:r>
            <a:endParaRPr sz="2000">
              <a:solidFill>
                <a:schemeClr val="dk2"/>
              </a:solidFill>
            </a:endParaRPr>
          </a:p>
          <a:p>
            <a:pPr marL="0" lvl="0" indent="0" algn="l" rtl="0">
              <a:lnSpc>
                <a:spcPct val="115000"/>
              </a:lnSpc>
              <a:spcBef>
                <a:spcPts val="0"/>
              </a:spcBef>
              <a:spcAft>
                <a:spcPts val="0"/>
              </a:spcAft>
              <a:buSzPts val="1300"/>
              <a:buNone/>
            </a:pPr>
            <a:endParaRPr sz="1300">
              <a:solidFill>
                <a:schemeClr val="dk2"/>
              </a:solidFill>
            </a:endParaRPr>
          </a:p>
          <a:p>
            <a:pPr marL="457200" lvl="0" indent="-355600" algn="l" rtl="0">
              <a:lnSpc>
                <a:spcPct val="115000"/>
              </a:lnSpc>
              <a:spcBef>
                <a:spcPts val="0"/>
              </a:spcBef>
              <a:spcAft>
                <a:spcPts val="0"/>
              </a:spcAft>
              <a:buSzPts val="2000"/>
              <a:buChar char="●"/>
            </a:pPr>
            <a:r>
              <a:rPr lang="en" sz="2000">
                <a:solidFill>
                  <a:schemeClr val="dk2"/>
                </a:solidFill>
              </a:rPr>
              <a:t>What is the chance in our area? </a:t>
            </a:r>
            <a:endParaRPr sz="2000">
              <a:solidFill>
                <a:schemeClr val="dk2"/>
              </a:solidFill>
            </a:endParaRPr>
          </a:p>
        </p:txBody>
      </p:sp>
      <p:sp>
        <p:nvSpPr>
          <p:cNvPr id="207" name="Google Shape;207;p13"/>
          <p:cNvSpPr txBox="1"/>
          <p:nvPr/>
        </p:nvSpPr>
        <p:spPr>
          <a:xfrm>
            <a:off x="7086600" y="4869656"/>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14</a:t>
            </a:fld>
            <a:endParaRPr sz="900" b="0" i="0" u="none" strike="noStrike" cap="none">
              <a:solidFill>
                <a:schemeClr val="dk1"/>
              </a:solidFill>
              <a:latin typeface="Arial"/>
              <a:ea typeface="Arial"/>
              <a:cs typeface="Arial"/>
              <a:sym typeface="Arial"/>
            </a:endParaRPr>
          </a:p>
        </p:txBody>
      </p:sp>
      <p:grpSp>
        <p:nvGrpSpPr>
          <p:cNvPr id="208" name="Google Shape;208;p13"/>
          <p:cNvGrpSpPr/>
          <p:nvPr/>
        </p:nvGrpSpPr>
        <p:grpSpPr>
          <a:xfrm>
            <a:off x="5092877" y="544329"/>
            <a:ext cx="3887234" cy="4190084"/>
            <a:chOff x="5092877" y="544329"/>
            <a:chExt cx="3887234" cy="4190084"/>
          </a:xfrm>
        </p:grpSpPr>
        <p:pic>
          <p:nvPicPr>
            <p:cNvPr id="209" name="Google Shape;209;p13"/>
            <p:cNvPicPr preferRelativeResize="0"/>
            <p:nvPr/>
          </p:nvPicPr>
          <p:blipFill rotWithShape="1">
            <a:blip r:embed="rId3">
              <a:alphaModFix/>
            </a:blip>
            <a:srcRect/>
            <a:stretch/>
          </p:blipFill>
          <p:spPr>
            <a:xfrm>
              <a:off x="5092877" y="544329"/>
              <a:ext cx="3887234" cy="4054842"/>
            </a:xfrm>
            <a:prstGeom prst="roundRect">
              <a:avLst>
                <a:gd name="adj" fmla="val 4986"/>
              </a:avLst>
            </a:prstGeom>
            <a:noFill/>
            <a:ln>
              <a:noFill/>
            </a:ln>
          </p:spPr>
        </p:pic>
        <p:sp>
          <p:nvSpPr>
            <p:cNvPr id="210" name="Google Shape;210;p13"/>
            <p:cNvSpPr txBox="1"/>
            <p:nvPr/>
          </p:nvSpPr>
          <p:spPr>
            <a:xfrm>
              <a:off x="5998694" y="4514691"/>
              <a:ext cx="2175811" cy="2197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rgbClr val="000000"/>
                  </a:solidFill>
                  <a:latin typeface="Arial"/>
                  <a:ea typeface="Arial"/>
                  <a:cs typeface="Arial"/>
                  <a:sym typeface="Arial"/>
                </a:rPr>
                <a:t>Image courtesy of USGS</a:t>
              </a:r>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14"/>
          <p:cNvSpPr txBox="1">
            <a:spLocks noGrp="1"/>
          </p:cNvSpPr>
          <p:nvPr>
            <p:ph type="title" idx="4294967295"/>
          </p:nvPr>
        </p:nvSpPr>
        <p:spPr>
          <a:xfrm>
            <a:off x="431800" y="833438"/>
            <a:ext cx="4717716" cy="720725"/>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Clr>
                <a:schemeClr val="accent1"/>
              </a:buClr>
              <a:buSzPts val="2300"/>
              <a:buFont typeface="Arial"/>
              <a:buNone/>
            </a:pPr>
            <a:r>
              <a:rPr lang="en" sz="2300" b="1"/>
              <a:t>We Live Near a Tectonic Plate Boundary!</a:t>
            </a:r>
            <a:endParaRPr sz="2300" b="1"/>
          </a:p>
        </p:txBody>
      </p:sp>
      <p:sp>
        <p:nvSpPr>
          <p:cNvPr id="216" name="Google Shape;216;p14"/>
          <p:cNvSpPr txBox="1">
            <a:spLocks noGrp="1"/>
          </p:cNvSpPr>
          <p:nvPr>
            <p:ph type="body" idx="4294967295"/>
          </p:nvPr>
        </p:nvSpPr>
        <p:spPr>
          <a:xfrm>
            <a:off x="431799" y="1554163"/>
            <a:ext cx="4549275" cy="2384425"/>
          </a:xfrm>
          <a:prstGeom prst="rect">
            <a:avLst/>
          </a:prstGeom>
          <a:noFill/>
          <a:ln>
            <a:noFill/>
          </a:ln>
        </p:spPr>
        <p:txBody>
          <a:bodyPr spcFirstLastPara="1" wrap="square" lIns="91425" tIns="91425" rIns="91425" bIns="91425" anchor="ctr" anchorCtr="0">
            <a:noAutofit/>
          </a:bodyPr>
          <a:lstStyle/>
          <a:p>
            <a:pPr marL="457200" lvl="0" indent="-374650" algn="l" rtl="0">
              <a:lnSpc>
                <a:spcPct val="90000"/>
              </a:lnSpc>
              <a:spcBef>
                <a:spcPts val="0"/>
              </a:spcBef>
              <a:spcAft>
                <a:spcPts val="0"/>
              </a:spcAft>
              <a:buSzPts val="2300"/>
              <a:buChar char="●"/>
            </a:pPr>
            <a:r>
              <a:rPr lang="en" sz="2300">
                <a:solidFill>
                  <a:schemeClr val="dk2"/>
                </a:solidFill>
              </a:rPr>
              <a:t>Where are we located?</a:t>
            </a:r>
            <a:endParaRPr sz="2300">
              <a:solidFill>
                <a:schemeClr val="dk2"/>
              </a:solidFill>
            </a:endParaRPr>
          </a:p>
          <a:p>
            <a:pPr marL="457200" lvl="0" indent="0" algn="l" rtl="0">
              <a:lnSpc>
                <a:spcPct val="90000"/>
              </a:lnSpc>
              <a:spcBef>
                <a:spcPts val="0"/>
              </a:spcBef>
              <a:spcAft>
                <a:spcPts val="0"/>
              </a:spcAft>
              <a:buSzPts val="2300"/>
              <a:buNone/>
            </a:pPr>
            <a:endParaRPr sz="2300">
              <a:solidFill>
                <a:schemeClr val="dk2"/>
              </a:solidFill>
            </a:endParaRPr>
          </a:p>
          <a:p>
            <a:pPr marL="457200" lvl="0" indent="-355600" algn="l" rtl="0">
              <a:lnSpc>
                <a:spcPct val="90000"/>
              </a:lnSpc>
              <a:spcBef>
                <a:spcPts val="0"/>
              </a:spcBef>
              <a:spcAft>
                <a:spcPts val="0"/>
              </a:spcAft>
              <a:buSzPts val="2000"/>
              <a:buChar char="●"/>
            </a:pPr>
            <a:r>
              <a:rPr lang="en" sz="2300">
                <a:solidFill>
                  <a:schemeClr val="dk2"/>
                </a:solidFill>
              </a:rPr>
              <a:t>What kind of plate boundary is nearby? </a:t>
            </a:r>
            <a:r>
              <a:rPr lang="en" sz="2000">
                <a:solidFill>
                  <a:schemeClr val="dk2"/>
                </a:solidFill>
              </a:rPr>
              <a:t> </a:t>
            </a:r>
            <a:endParaRPr sz="2000">
              <a:solidFill>
                <a:schemeClr val="dk2"/>
              </a:solidFill>
            </a:endParaRPr>
          </a:p>
        </p:txBody>
      </p:sp>
      <p:sp>
        <p:nvSpPr>
          <p:cNvPr id="217" name="Google Shape;217;p14"/>
          <p:cNvSpPr txBox="1"/>
          <p:nvPr/>
        </p:nvSpPr>
        <p:spPr>
          <a:xfrm>
            <a:off x="7086600" y="4869656"/>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15</a:t>
            </a:fld>
            <a:endParaRPr sz="900" b="0" i="0" u="none" strike="noStrike" cap="none">
              <a:solidFill>
                <a:schemeClr val="dk1"/>
              </a:solidFill>
              <a:latin typeface="Arial"/>
              <a:ea typeface="Arial"/>
              <a:cs typeface="Arial"/>
              <a:sym typeface="Arial"/>
            </a:endParaRPr>
          </a:p>
        </p:txBody>
      </p:sp>
      <p:grpSp>
        <p:nvGrpSpPr>
          <p:cNvPr id="218" name="Google Shape;218;p14"/>
          <p:cNvGrpSpPr/>
          <p:nvPr/>
        </p:nvGrpSpPr>
        <p:grpSpPr>
          <a:xfrm>
            <a:off x="5191125" y="554476"/>
            <a:ext cx="3417854" cy="4254270"/>
            <a:chOff x="5191125" y="554476"/>
            <a:chExt cx="3417854" cy="4254270"/>
          </a:xfrm>
        </p:grpSpPr>
        <p:pic>
          <p:nvPicPr>
            <p:cNvPr id="219" name="Google Shape;219;p14"/>
            <p:cNvPicPr preferRelativeResize="0"/>
            <p:nvPr/>
          </p:nvPicPr>
          <p:blipFill rotWithShape="1">
            <a:blip r:embed="rId3">
              <a:alphaModFix/>
            </a:blip>
            <a:srcRect l="1186" t="992" r="1367" b="724"/>
            <a:stretch/>
          </p:blipFill>
          <p:spPr>
            <a:xfrm>
              <a:off x="5191125" y="554476"/>
              <a:ext cx="3417854" cy="4046099"/>
            </a:xfrm>
            <a:prstGeom prst="roundRect">
              <a:avLst>
                <a:gd name="adj" fmla="val 2507"/>
              </a:avLst>
            </a:prstGeom>
            <a:noFill/>
            <a:ln w="9525" cap="flat" cmpd="sng">
              <a:solidFill>
                <a:schemeClr val="dk1"/>
              </a:solidFill>
              <a:prstDash val="solid"/>
              <a:round/>
              <a:headEnd type="none" w="sm" len="sm"/>
              <a:tailEnd type="none" w="sm" len="sm"/>
            </a:ln>
          </p:spPr>
        </p:pic>
        <p:sp>
          <p:nvSpPr>
            <p:cNvPr id="220" name="Google Shape;220;p14"/>
            <p:cNvSpPr txBox="1"/>
            <p:nvPr/>
          </p:nvSpPr>
          <p:spPr>
            <a:xfrm>
              <a:off x="5998694" y="4589024"/>
              <a:ext cx="2175811" cy="2197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rgbClr val="000000"/>
                  </a:solidFill>
                  <a:latin typeface="Arial"/>
                  <a:ea typeface="Arial"/>
                  <a:cs typeface="Arial"/>
                  <a:sym typeface="Arial"/>
                </a:rPr>
                <a:t>Image courtesy of National Park Service</a:t>
              </a:r>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sp>
        <p:nvSpPr>
          <p:cNvPr id="532" name="Google Shape;532;p32"/>
          <p:cNvSpPr txBox="1">
            <a:spLocks noGrp="1"/>
          </p:cNvSpPr>
          <p:nvPr>
            <p:ph type="title"/>
          </p:nvPr>
        </p:nvSpPr>
        <p:spPr>
          <a:xfrm>
            <a:off x="126225" y="519553"/>
            <a:ext cx="8930400" cy="572700"/>
          </a:xfrm>
          <a:prstGeom prst="rect">
            <a:avLst/>
          </a:prstGeom>
          <a:noFill/>
          <a:ln>
            <a:noFill/>
          </a:ln>
        </p:spPr>
        <p:txBody>
          <a:bodyPr spcFirstLastPara="1" wrap="square" lIns="91425" tIns="91425" rIns="91425" bIns="91425" anchor="ctr" anchorCtr="0">
            <a:noAutofit/>
          </a:bodyPr>
          <a:lstStyle/>
          <a:p>
            <a:pPr marL="0" lvl="0" indent="0" algn="ctr" rtl="0">
              <a:lnSpc>
                <a:spcPct val="90000"/>
              </a:lnSpc>
              <a:spcBef>
                <a:spcPts val="0"/>
              </a:spcBef>
              <a:spcAft>
                <a:spcPts val="0"/>
              </a:spcAft>
              <a:buClr>
                <a:schemeClr val="accent1"/>
              </a:buClr>
              <a:buSzPts val="1400"/>
              <a:buFont typeface="Arial"/>
              <a:buNone/>
            </a:pPr>
            <a:r>
              <a:rPr lang="en" sz="1800" b="1"/>
              <a:t>What relationship can you infer about the location of plate boundaries, faults, and the chance of strong earthquake shaking occurring in 100 years?</a:t>
            </a:r>
            <a:endParaRPr sz="1800" b="1"/>
          </a:p>
        </p:txBody>
      </p:sp>
      <p:sp>
        <p:nvSpPr>
          <p:cNvPr id="533" name="Google Shape;533;p32"/>
          <p:cNvSpPr txBox="1"/>
          <p:nvPr/>
        </p:nvSpPr>
        <p:spPr>
          <a:xfrm>
            <a:off x="7084916" y="4893875"/>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16</a:t>
            </a:fld>
            <a:endParaRPr sz="900" b="0" i="0" u="none" strike="noStrike" cap="none">
              <a:solidFill>
                <a:schemeClr val="dk1"/>
              </a:solidFill>
              <a:latin typeface="Arial"/>
              <a:ea typeface="Arial"/>
              <a:cs typeface="Arial"/>
              <a:sym typeface="Arial"/>
            </a:endParaRPr>
          </a:p>
        </p:txBody>
      </p:sp>
      <p:grpSp>
        <p:nvGrpSpPr>
          <p:cNvPr id="534" name="Google Shape;534;p32"/>
          <p:cNvGrpSpPr/>
          <p:nvPr/>
        </p:nvGrpSpPr>
        <p:grpSpPr>
          <a:xfrm>
            <a:off x="2286000" y="1092253"/>
            <a:ext cx="6770625" cy="3731407"/>
            <a:chOff x="2286000" y="1092253"/>
            <a:chExt cx="6770625" cy="3731407"/>
          </a:xfrm>
        </p:grpSpPr>
        <p:grpSp>
          <p:nvGrpSpPr>
            <p:cNvPr id="535" name="Google Shape;535;p32"/>
            <p:cNvGrpSpPr/>
            <p:nvPr/>
          </p:nvGrpSpPr>
          <p:grpSpPr>
            <a:xfrm>
              <a:off x="6322901" y="1092253"/>
              <a:ext cx="2733724" cy="3459049"/>
              <a:chOff x="5751584" y="-199481"/>
              <a:chExt cx="4246525" cy="5511427"/>
            </a:xfrm>
          </p:grpSpPr>
          <p:pic>
            <p:nvPicPr>
              <p:cNvPr id="536" name="Google Shape;536;p32"/>
              <p:cNvPicPr preferRelativeResize="0"/>
              <p:nvPr/>
            </p:nvPicPr>
            <p:blipFill rotWithShape="1">
              <a:blip r:embed="rId3">
                <a:alphaModFix/>
              </a:blip>
              <a:srcRect t="37089" r="67375" b="17832"/>
              <a:stretch/>
            </p:blipFill>
            <p:spPr>
              <a:xfrm>
                <a:off x="5751584" y="62873"/>
                <a:ext cx="3614476" cy="5249073"/>
              </a:xfrm>
              <a:prstGeom prst="roundRect">
                <a:avLst>
                  <a:gd name="adj" fmla="val 5826"/>
                </a:avLst>
              </a:prstGeom>
              <a:noFill/>
              <a:ln w="9525" cap="flat" cmpd="sng">
                <a:solidFill>
                  <a:schemeClr val="dk2"/>
                </a:solidFill>
                <a:prstDash val="solid"/>
                <a:round/>
                <a:headEnd type="none" w="sm" len="sm"/>
                <a:tailEnd type="none" w="sm" len="sm"/>
              </a:ln>
            </p:spPr>
          </p:pic>
          <p:pic>
            <p:nvPicPr>
              <p:cNvPr id="537" name="Google Shape;537;p32"/>
              <p:cNvPicPr preferRelativeResize="0"/>
              <p:nvPr/>
            </p:nvPicPr>
            <p:blipFill rotWithShape="1">
              <a:blip r:embed="rId3">
                <a:alphaModFix/>
              </a:blip>
              <a:srcRect l="68293" b="73791"/>
              <a:stretch/>
            </p:blipFill>
            <p:spPr>
              <a:xfrm>
                <a:off x="7366158" y="-199481"/>
                <a:ext cx="2631951" cy="2286627"/>
              </a:xfrm>
              <a:prstGeom prst="roundRect">
                <a:avLst>
                  <a:gd name="adj" fmla="val 6414"/>
                </a:avLst>
              </a:prstGeom>
              <a:noFill/>
              <a:ln w="9525" cap="flat" cmpd="sng">
                <a:solidFill>
                  <a:schemeClr val="dk2"/>
                </a:solidFill>
                <a:prstDash val="solid"/>
                <a:round/>
                <a:headEnd type="none" w="sm" len="sm"/>
                <a:tailEnd type="none" w="sm" len="sm"/>
              </a:ln>
            </p:spPr>
          </p:pic>
        </p:grpSp>
        <p:sp>
          <p:nvSpPr>
            <p:cNvPr id="539" name="Google Shape;539;p32"/>
            <p:cNvSpPr txBox="1"/>
            <p:nvPr/>
          </p:nvSpPr>
          <p:spPr>
            <a:xfrm>
              <a:off x="2286000" y="4608257"/>
              <a:ext cx="4572000" cy="215403"/>
            </a:xfrm>
            <a:prstGeom prst="rect">
              <a:avLst/>
            </a:prstGeom>
            <a:noFill/>
            <a:ln>
              <a:noFill/>
            </a:ln>
          </p:spPr>
          <p:txBody>
            <a:bodyPr spcFirstLastPara="1" wrap="square" lIns="91425" tIns="45700" rIns="91425" bIns="45700" anchor="t" anchorCtr="0">
              <a:spAutoFit/>
            </a:bodyPr>
            <a:lstStyle/>
            <a:p>
              <a:pPr lvl="0" algn="ctr"/>
              <a:r>
                <a:rPr lang="en" sz="800" i="1" dirty="0"/>
                <a:t>Images courtesy of (left) National Park Service, and (center and right) USGS</a:t>
              </a:r>
              <a:endParaRPr dirty="0"/>
            </a:p>
          </p:txBody>
        </p:sp>
      </p:grpSp>
      <p:pic>
        <p:nvPicPr>
          <p:cNvPr id="3" name="Picture 2">
            <a:extLst>
              <a:ext uri="{FF2B5EF4-FFF2-40B4-BE49-F238E27FC236}">
                <a16:creationId xmlns:a16="http://schemas.microsoft.com/office/drawing/2014/main" id="{A1484485-72D9-43FF-AD43-73C2A26613C4}"/>
              </a:ext>
            </a:extLst>
          </p:cNvPr>
          <p:cNvPicPr>
            <a:picLocks noChangeAspect="1"/>
          </p:cNvPicPr>
          <p:nvPr/>
        </p:nvPicPr>
        <p:blipFill>
          <a:blip r:embed="rId4">
            <a:alphaModFix/>
          </a:blip>
          <a:stretch>
            <a:fillRect/>
          </a:stretch>
        </p:blipFill>
        <p:spPr>
          <a:xfrm>
            <a:off x="3281341" y="1274245"/>
            <a:ext cx="2811714" cy="3294392"/>
          </a:xfrm>
          <a:prstGeom prst="roundRect">
            <a:avLst>
              <a:gd name="adj" fmla="val 5826"/>
            </a:avLst>
          </a:prstGeom>
          <a:noFill/>
          <a:ln w="9525" cap="flat" cmpd="sng">
            <a:solidFill>
              <a:schemeClr val="dk2"/>
            </a:solidFill>
            <a:prstDash val="solid"/>
            <a:round/>
            <a:headEnd type="none" w="sm" len="sm"/>
            <a:tailEnd type="none" w="sm" len="sm"/>
          </a:ln>
        </p:spPr>
      </p:pic>
      <p:pic>
        <p:nvPicPr>
          <p:cNvPr id="5" name="Google Shape;335;p21">
            <a:extLst>
              <a:ext uri="{FF2B5EF4-FFF2-40B4-BE49-F238E27FC236}">
                <a16:creationId xmlns:a16="http://schemas.microsoft.com/office/drawing/2014/main" id="{AFDAF791-BB05-3B71-81C2-4DD536E67194}"/>
              </a:ext>
            </a:extLst>
          </p:cNvPr>
          <p:cNvPicPr preferRelativeResize="0"/>
          <p:nvPr/>
        </p:nvPicPr>
        <p:blipFill rotWithShape="1">
          <a:blip r:embed="rId5">
            <a:alphaModFix/>
          </a:blip>
          <a:srcRect l="1432" t="3397" r="12598" b="530"/>
          <a:stretch>
            <a:fillRect/>
          </a:stretch>
        </p:blipFill>
        <p:spPr>
          <a:xfrm>
            <a:off x="415666" y="1291580"/>
            <a:ext cx="2635829" cy="3259722"/>
          </a:xfrm>
          <a:prstGeom prst="roundRect">
            <a:avLst>
              <a:gd name="adj" fmla="val 5826"/>
            </a:avLst>
          </a:prstGeom>
          <a:noFill/>
          <a:ln w="9525" cap="flat" cmpd="sng">
            <a:solidFill>
              <a:schemeClr val="dk2"/>
            </a:solidFill>
            <a:prstDash val="solid"/>
            <a:round/>
            <a:headEnd type="none" w="sm" len="sm"/>
            <a:tailEnd type="none" w="sm" len="sm"/>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16"/>
          <p:cNvSpPr txBox="1">
            <a:spLocks noGrp="1"/>
          </p:cNvSpPr>
          <p:nvPr>
            <p:ph type="title"/>
          </p:nvPr>
        </p:nvSpPr>
        <p:spPr>
          <a:xfrm>
            <a:off x="319225" y="518567"/>
            <a:ext cx="8619746" cy="10515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2700"/>
              <a:buFont typeface="Arial"/>
              <a:buNone/>
            </a:pPr>
            <a:endParaRPr sz="2400"/>
          </a:p>
          <a:p>
            <a:pPr marL="0" marR="0" lvl="0" indent="0" algn="ctr" rtl="0">
              <a:lnSpc>
                <a:spcPct val="100000"/>
              </a:lnSpc>
              <a:spcBef>
                <a:spcPts val="0"/>
              </a:spcBef>
              <a:spcAft>
                <a:spcPts val="0"/>
              </a:spcAft>
              <a:buClr>
                <a:schemeClr val="accent1"/>
              </a:buClr>
              <a:buSzPts val="2700"/>
              <a:buFont typeface="Arial"/>
              <a:buNone/>
            </a:pPr>
            <a:r>
              <a:rPr lang="en" sz="2400"/>
              <a:t>The ShakeAlert Earthquake Early Warning System Uses Earthquake Information from Seismometers &amp; GPS/GNSS</a:t>
            </a:r>
            <a:endParaRPr sz="2400"/>
          </a:p>
          <a:p>
            <a:pPr marL="0" marR="0" lvl="0" indent="0" algn="ctr" rtl="0">
              <a:lnSpc>
                <a:spcPct val="90000"/>
              </a:lnSpc>
              <a:spcBef>
                <a:spcPts val="0"/>
              </a:spcBef>
              <a:spcAft>
                <a:spcPts val="0"/>
              </a:spcAft>
              <a:buClr>
                <a:schemeClr val="accent1"/>
              </a:buClr>
              <a:buSzPts val="2700"/>
              <a:buFont typeface="Arial"/>
              <a:buNone/>
            </a:pPr>
            <a:endParaRPr sz="2400"/>
          </a:p>
        </p:txBody>
      </p:sp>
      <p:sp>
        <p:nvSpPr>
          <p:cNvPr id="237" name="Google Shape;237;p16"/>
          <p:cNvSpPr txBox="1"/>
          <p:nvPr/>
        </p:nvSpPr>
        <p:spPr>
          <a:xfrm>
            <a:off x="7086600" y="4869656"/>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17</a:t>
            </a:fld>
            <a:endParaRPr sz="900" b="0" i="0" u="none" strike="noStrike" cap="none">
              <a:solidFill>
                <a:schemeClr val="dk1"/>
              </a:solidFill>
              <a:latin typeface="Arial"/>
              <a:ea typeface="Arial"/>
              <a:cs typeface="Arial"/>
              <a:sym typeface="Arial"/>
            </a:endParaRPr>
          </a:p>
        </p:txBody>
      </p:sp>
      <p:grpSp>
        <p:nvGrpSpPr>
          <p:cNvPr id="238" name="Google Shape;238;p16"/>
          <p:cNvGrpSpPr/>
          <p:nvPr/>
        </p:nvGrpSpPr>
        <p:grpSpPr>
          <a:xfrm>
            <a:off x="1456658" y="1570067"/>
            <a:ext cx="6230683" cy="3203480"/>
            <a:chOff x="1456658" y="1570067"/>
            <a:chExt cx="6230683" cy="3203480"/>
          </a:xfrm>
        </p:grpSpPr>
        <p:pic>
          <p:nvPicPr>
            <p:cNvPr id="239" name="Google Shape;239;p16"/>
            <p:cNvPicPr preferRelativeResize="0"/>
            <p:nvPr/>
          </p:nvPicPr>
          <p:blipFill rotWithShape="1">
            <a:blip r:embed="rId3">
              <a:alphaModFix/>
            </a:blip>
            <a:srcRect t="12564"/>
            <a:stretch/>
          </p:blipFill>
          <p:spPr>
            <a:xfrm>
              <a:off x="1456658" y="1570067"/>
              <a:ext cx="6230683" cy="2983758"/>
            </a:xfrm>
            <a:prstGeom prst="roundRect">
              <a:avLst>
                <a:gd name="adj" fmla="val 4338"/>
              </a:avLst>
            </a:prstGeom>
            <a:noFill/>
            <a:ln w="19050" cap="flat" cmpd="sng">
              <a:solidFill>
                <a:schemeClr val="dk2"/>
              </a:solidFill>
              <a:prstDash val="solid"/>
              <a:round/>
              <a:headEnd type="none" w="sm" len="sm"/>
              <a:tailEnd type="none" w="sm" len="sm"/>
            </a:ln>
          </p:spPr>
        </p:pic>
        <p:sp>
          <p:nvSpPr>
            <p:cNvPr id="240" name="Google Shape;240;p16"/>
            <p:cNvSpPr txBox="1"/>
            <p:nvPr/>
          </p:nvSpPr>
          <p:spPr>
            <a:xfrm>
              <a:off x="3541192" y="4553825"/>
              <a:ext cx="2175811" cy="2197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rgbClr val="000000"/>
                  </a:solidFill>
                  <a:latin typeface="Arial"/>
                  <a:ea typeface="Arial"/>
                  <a:cs typeface="Arial"/>
                  <a:sym typeface="Arial"/>
                </a:rPr>
                <a:t>Image courtesy of Earthscope Consortium</a:t>
              </a:r>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17"/>
          <p:cNvSpPr txBox="1">
            <a:spLocks noGrp="1"/>
          </p:cNvSpPr>
          <p:nvPr>
            <p:ph type="title" idx="4294967295"/>
          </p:nvPr>
        </p:nvSpPr>
        <p:spPr>
          <a:xfrm>
            <a:off x="276974" y="592138"/>
            <a:ext cx="8566237" cy="589964"/>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Clr>
                <a:schemeClr val="accent1"/>
              </a:buClr>
              <a:buSzPts val="2700"/>
              <a:buFont typeface="Arial"/>
              <a:buNone/>
            </a:pPr>
            <a:r>
              <a:rPr lang="en" sz="2700" b="1"/>
              <a:t>Earthquakes Generate Seismic Waves</a:t>
            </a:r>
            <a:endParaRPr sz="2800" b="1"/>
          </a:p>
          <a:p>
            <a:pPr marL="0" lvl="0" indent="0" algn="ctr" rtl="0">
              <a:lnSpc>
                <a:spcPct val="90000"/>
              </a:lnSpc>
              <a:spcBef>
                <a:spcPts val="0"/>
              </a:spcBef>
              <a:spcAft>
                <a:spcPts val="0"/>
              </a:spcAft>
              <a:buClr>
                <a:schemeClr val="accent1"/>
              </a:buClr>
              <a:buSzPts val="2800"/>
              <a:buFont typeface="Arial"/>
              <a:buNone/>
            </a:pPr>
            <a:r>
              <a:rPr lang="en" sz="2800" b="1"/>
              <a:t>  </a:t>
            </a:r>
            <a:endParaRPr sz="2800" b="1"/>
          </a:p>
        </p:txBody>
      </p:sp>
      <p:sp>
        <p:nvSpPr>
          <p:cNvPr id="246" name="Google Shape;246;p17"/>
          <p:cNvSpPr txBox="1">
            <a:spLocks noGrp="1"/>
          </p:cNvSpPr>
          <p:nvPr>
            <p:ph type="body" idx="4294967295"/>
          </p:nvPr>
        </p:nvSpPr>
        <p:spPr>
          <a:xfrm>
            <a:off x="829895" y="3460750"/>
            <a:ext cx="3141663" cy="1090612"/>
          </a:xfrm>
          <a:prstGeom prst="rect">
            <a:avLst/>
          </a:prstGeom>
          <a:noFill/>
          <a:ln>
            <a:noFill/>
          </a:ln>
        </p:spPr>
        <p:txBody>
          <a:bodyPr spcFirstLastPara="1" wrap="square" lIns="91425" tIns="91425" rIns="91425" bIns="91425" anchor="t" anchorCtr="0">
            <a:noAutofit/>
          </a:bodyPr>
          <a:lstStyle/>
          <a:p>
            <a:pPr marL="0" lvl="0" indent="0" algn="r" rtl="0">
              <a:lnSpc>
                <a:spcPct val="90000"/>
              </a:lnSpc>
              <a:spcBef>
                <a:spcPts val="0"/>
              </a:spcBef>
              <a:spcAft>
                <a:spcPts val="0"/>
              </a:spcAft>
              <a:buSzPts val="2300"/>
              <a:buNone/>
            </a:pPr>
            <a:r>
              <a:rPr lang="en" sz="2300">
                <a:solidFill>
                  <a:schemeClr val="dk2"/>
                </a:solidFill>
              </a:rPr>
              <a:t>What observations do you have of the animation?</a:t>
            </a:r>
            <a:endParaRPr sz="2300">
              <a:solidFill>
                <a:schemeClr val="dk2"/>
              </a:solidFill>
            </a:endParaRPr>
          </a:p>
          <a:p>
            <a:pPr marL="0" lvl="0" indent="0" algn="l" rtl="0">
              <a:lnSpc>
                <a:spcPct val="90000"/>
              </a:lnSpc>
              <a:spcBef>
                <a:spcPts val="0"/>
              </a:spcBef>
              <a:spcAft>
                <a:spcPts val="0"/>
              </a:spcAft>
              <a:buSzPts val="2300"/>
              <a:buNone/>
            </a:pPr>
            <a:r>
              <a:rPr lang="en" sz="2300">
                <a:solidFill>
                  <a:schemeClr val="dk2"/>
                </a:solidFill>
              </a:rPr>
              <a:t> </a:t>
            </a:r>
            <a:r>
              <a:rPr lang="en" sz="2000">
                <a:solidFill>
                  <a:schemeClr val="dk2"/>
                </a:solidFill>
              </a:rPr>
              <a:t> </a:t>
            </a:r>
            <a:endParaRPr sz="2000">
              <a:solidFill>
                <a:schemeClr val="dk2"/>
              </a:solidFill>
            </a:endParaRPr>
          </a:p>
        </p:txBody>
      </p:sp>
      <p:pic>
        <p:nvPicPr>
          <p:cNvPr id="247" name="Google Shape;247;p17"/>
          <p:cNvPicPr preferRelativeResize="0"/>
          <p:nvPr/>
        </p:nvPicPr>
        <p:blipFill rotWithShape="1">
          <a:blip r:embed="rId4">
            <a:alphaModFix/>
          </a:blip>
          <a:srcRect l="20183" t="21042" r="10192"/>
          <a:stretch/>
        </p:blipFill>
        <p:spPr>
          <a:xfrm>
            <a:off x="1138122" y="1474599"/>
            <a:ext cx="2695328" cy="1693654"/>
          </a:xfrm>
          <a:prstGeom prst="roundRect">
            <a:avLst>
              <a:gd name="adj" fmla="val 4739"/>
            </a:avLst>
          </a:prstGeom>
          <a:noFill/>
          <a:ln w="9525" cap="flat" cmpd="sng">
            <a:solidFill>
              <a:srgbClr val="D0D0D0"/>
            </a:solidFill>
            <a:prstDash val="solid"/>
            <a:round/>
            <a:headEnd type="none" w="sm" len="sm"/>
            <a:tailEnd type="none" w="sm" len="sm"/>
          </a:ln>
        </p:spPr>
      </p:pic>
      <p:sp>
        <p:nvSpPr>
          <p:cNvPr id="248" name="Google Shape;248;p17"/>
          <p:cNvSpPr txBox="1"/>
          <p:nvPr/>
        </p:nvSpPr>
        <p:spPr>
          <a:xfrm>
            <a:off x="7086600" y="4869656"/>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18</a:t>
            </a:fld>
            <a:endParaRPr sz="900" b="0" i="0" u="none" strike="noStrike" cap="none">
              <a:solidFill>
                <a:schemeClr val="dk1"/>
              </a:solidFill>
              <a:latin typeface="Arial"/>
              <a:ea typeface="Arial"/>
              <a:cs typeface="Arial"/>
              <a:sym typeface="Arial"/>
            </a:endParaRPr>
          </a:p>
        </p:txBody>
      </p:sp>
      <p:sp>
        <p:nvSpPr>
          <p:cNvPr id="251" name="Google Shape;251;p17"/>
          <p:cNvSpPr txBox="1"/>
          <p:nvPr/>
        </p:nvSpPr>
        <p:spPr>
          <a:xfrm>
            <a:off x="5431984" y="4514218"/>
            <a:ext cx="2149643"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chemeClr val="dk2"/>
                </a:solidFill>
                <a:latin typeface="Arial"/>
                <a:ea typeface="Arial"/>
                <a:cs typeface="Arial"/>
                <a:sym typeface="Arial"/>
              </a:rPr>
              <a:t>Video courtesy of Earthscope Consortium </a:t>
            </a:r>
            <a:endParaRPr sz="800" b="0" i="0" u="none" strike="noStrike" cap="none">
              <a:solidFill>
                <a:schemeClr val="dk2"/>
              </a:solidFill>
              <a:latin typeface="Arial"/>
              <a:ea typeface="Arial"/>
              <a:cs typeface="Arial"/>
              <a:sym typeface="Arial"/>
            </a:endParaRPr>
          </a:p>
        </p:txBody>
      </p:sp>
      <p:sp>
        <p:nvSpPr>
          <p:cNvPr id="252" name="Google Shape;252;p17"/>
          <p:cNvSpPr txBox="1"/>
          <p:nvPr/>
        </p:nvSpPr>
        <p:spPr>
          <a:xfrm>
            <a:off x="1325904" y="3206779"/>
            <a:ext cx="2149643"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chemeClr val="dk2"/>
                </a:solidFill>
                <a:latin typeface="Arial"/>
                <a:ea typeface="Arial"/>
                <a:cs typeface="Arial"/>
                <a:sym typeface="Arial"/>
              </a:rPr>
              <a:t>Gif courtesy of Georgia Tech</a:t>
            </a:r>
            <a:endParaRPr sz="800" b="0" i="0" u="none" strike="noStrike" cap="none">
              <a:solidFill>
                <a:schemeClr val="dk2"/>
              </a:solidFill>
              <a:latin typeface="Arial"/>
              <a:ea typeface="Arial"/>
              <a:cs typeface="Arial"/>
              <a:sym typeface="Arial"/>
            </a:endParaRPr>
          </a:p>
        </p:txBody>
      </p:sp>
      <p:pic>
        <p:nvPicPr>
          <p:cNvPr id="2" name="Online Media 1" title="Elastic Rebound of the ground during an earthquake">
            <a:hlinkClick r:id="" action="ppaction://media"/>
            <a:extLst>
              <a:ext uri="{FF2B5EF4-FFF2-40B4-BE49-F238E27FC236}">
                <a16:creationId xmlns:a16="http://schemas.microsoft.com/office/drawing/2014/main" id="{B979DC38-BBBF-F10B-1091-D82D65D1F7DA}"/>
              </a:ext>
            </a:extLst>
          </p:cNvPr>
          <p:cNvPicPr>
            <a:picLocks noRot="1" noChangeAspect="1"/>
          </p:cNvPicPr>
          <p:nvPr>
            <a:videoFile r:link="rId1"/>
          </p:nvPr>
        </p:nvPicPr>
        <p:blipFill>
          <a:blip r:embed="rId5"/>
          <a:stretch>
            <a:fillRect/>
          </a:stretch>
        </p:blipFill>
        <p:spPr>
          <a:xfrm>
            <a:off x="4307685" y="1252680"/>
            <a:ext cx="4398242" cy="3298682"/>
          </a:xfrm>
          <a:prstGeom prst="roundRect">
            <a:avLst>
              <a:gd name="adj" fmla="val 2485"/>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18"/>
          <p:cNvSpPr txBox="1">
            <a:spLocks noGrp="1"/>
          </p:cNvSpPr>
          <p:nvPr>
            <p:ph type="title"/>
          </p:nvPr>
        </p:nvSpPr>
        <p:spPr>
          <a:xfrm>
            <a:off x="225475" y="564167"/>
            <a:ext cx="8656726" cy="431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accent1"/>
              </a:buClr>
              <a:buSzPts val="2700"/>
              <a:buFont typeface="Arial"/>
              <a:buNone/>
            </a:pPr>
            <a:r>
              <a:rPr lang="en" sz="2700"/>
              <a:t>Different Kinds of Seismic Waves</a:t>
            </a:r>
            <a:endParaRPr sz="2700"/>
          </a:p>
        </p:txBody>
      </p:sp>
      <p:sp>
        <p:nvSpPr>
          <p:cNvPr id="231" name="Google Shape;231;p18"/>
          <p:cNvSpPr txBox="1">
            <a:spLocks noGrp="1"/>
          </p:cNvSpPr>
          <p:nvPr>
            <p:ph type="body" idx="1"/>
          </p:nvPr>
        </p:nvSpPr>
        <p:spPr>
          <a:xfrm>
            <a:off x="652143" y="895149"/>
            <a:ext cx="3494433" cy="697303"/>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750"/>
              </a:spcBef>
              <a:spcAft>
                <a:spcPts val="0"/>
              </a:spcAft>
              <a:buSzPts val="1600"/>
              <a:buNone/>
            </a:pPr>
            <a:r>
              <a:rPr lang="en" sz="1600" dirty="0">
                <a:solidFill>
                  <a:schemeClr val="dk2"/>
                </a:solidFill>
              </a:rPr>
              <a:t>How do the speeds of different types of waves compare?</a:t>
            </a:r>
            <a:endParaRPr sz="1600" dirty="0">
              <a:solidFill>
                <a:schemeClr val="dk2"/>
              </a:solidFill>
            </a:endParaRPr>
          </a:p>
          <a:p>
            <a:pPr marL="0" lvl="0" indent="0" algn="ctr" rtl="0">
              <a:lnSpc>
                <a:spcPct val="100000"/>
              </a:lnSpc>
              <a:spcBef>
                <a:spcPts val="750"/>
              </a:spcBef>
              <a:spcAft>
                <a:spcPts val="0"/>
              </a:spcAft>
              <a:buSzPts val="1800"/>
              <a:buNone/>
            </a:pPr>
            <a:endParaRPr sz="1800" dirty="0">
              <a:solidFill>
                <a:schemeClr val="dk2"/>
              </a:solidFill>
            </a:endParaRPr>
          </a:p>
          <a:p>
            <a:pPr marL="0" lvl="0" indent="0" algn="ctr" rtl="0">
              <a:lnSpc>
                <a:spcPct val="90000"/>
              </a:lnSpc>
              <a:spcBef>
                <a:spcPts val="750"/>
              </a:spcBef>
              <a:spcAft>
                <a:spcPts val="0"/>
              </a:spcAft>
              <a:buSzPts val="1800"/>
              <a:buNone/>
            </a:pPr>
            <a:endParaRPr sz="1800" dirty="0">
              <a:solidFill>
                <a:schemeClr val="dk2"/>
              </a:solidFill>
            </a:endParaRPr>
          </a:p>
        </p:txBody>
      </p:sp>
      <p:sp>
        <p:nvSpPr>
          <p:cNvPr id="232" name="Google Shape;232;p18"/>
          <p:cNvSpPr txBox="1">
            <a:spLocks noGrp="1"/>
          </p:cNvSpPr>
          <p:nvPr>
            <p:ph type="body" idx="4294967295"/>
          </p:nvPr>
        </p:nvSpPr>
        <p:spPr>
          <a:xfrm>
            <a:off x="5070590" y="895149"/>
            <a:ext cx="3063267" cy="697303"/>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750"/>
              </a:spcBef>
              <a:spcAft>
                <a:spcPts val="0"/>
              </a:spcAft>
              <a:buSzPts val="1600"/>
              <a:buNone/>
            </a:pPr>
            <a:r>
              <a:rPr lang="en" sz="1600" dirty="0">
                <a:solidFill>
                  <a:schemeClr val="dk2"/>
                </a:solidFill>
              </a:rPr>
              <a:t>How does each type of wave affect the building?</a:t>
            </a:r>
            <a:r>
              <a:rPr lang="en" sz="1800" dirty="0">
                <a:solidFill>
                  <a:schemeClr val="dk2"/>
                </a:solidFill>
              </a:rPr>
              <a:t> </a:t>
            </a:r>
            <a:endParaRPr sz="1800" dirty="0">
              <a:solidFill>
                <a:schemeClr val="dk2"/>
              </a:solidFill>
            </a:endParaRPr>
          </a:p>
          <a:p>
            <a:pPr marL="0" lvl="0" indent="0" algn="ctr" rtl="0">
              <a:lnSpc>
                <a:spcPct val="90000"/>
              </a:lnSpc>
              <a:spcBef>
                <a:spcPts val="750"/>
              </a:spcBef>
              <a:spcAft>
                <a:spcPts val="0"/>
              </a:spcAft>
              <a:buSzPts val="1800"/>
              <a:buNone/>
            </a:pPr>
            <a:endParaRPr sz="1800" dirty="0">
              <a:solidFill>
                <a:schemeClr val="dk2"/>
              </a:solidFill>
            </a:endParaRPr>
          </a:p>
        </p:txBody>
      </p:sp>
      <p:sp>
        <p:nvSpPr>
          <p:cNvPr id="235" name="Google Shape;235;p18"/>
          <p:cNvSpPr txBox="1"/>
          <p:nvPr/>
        </p:nvSpPr>
        <p:spPr>
          <a:xfrm>
            <a:off x="7086600" y="486965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b="0" i="0" u="none" strike="noStrike" cap="none">
                <a:solidFill>
                  <a:schemeClr val="dk1"/>
                </a:solidFill>
                <a:latin typeface="Arial"/>
                <a:ea typeface="Arial"/>
                <a:cs typeface="Arial"/>
                <a:sym typeface="Arial"/>
              </a:rPr>
              <a:t>19</a:t>
            </a:fld>
            <a:endParaRPr sz="900" b="0" i="0" u="none" strike="noStrike" cap="none">
              <a:solidFill>
                <a:schemeClr val="dk1"/>
              </a:solidFill>
              <a:latin typeface="Arial"/>
              <a:ea typeface="Arial"/>
              <a:cs typeface="Arial"/>
              <a:sym typeface="Arial"/>
            </a:endParaRPr>
          </a:p>
        </p:txBody>
      </p:sp>
      <p:pic>
        <p:nvPicPr>
          <p:cNvPr id="2" name="1-seismicStation_Clock_Earthquake">
            <a:hlinkClick r:id="" action="ppaction://media"/>
            <a:extLst>
              <a:ext uri="{FF2B5EF4-FFF2-40B4-BE49-F238E27FC236}">
                <a16:creationId xmlns:a16="http://schemas.microsoft.com/office/drawing/2014/main" id="{83041569-6F16-F20F-068A-7CB9EEF418AD}"/>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4572000" y="1636225"/>
            <a:ext cx="4313347" cy="2903779"/>
          </a:xfrm>
          <a:prstGeom prst="rect">
            <a:avLst/>
          </a:prstGeom>
        </p:spPr>
      </p:pic>
      <p:pic>
        <p:nvPicPr>
          <p:cNvPr id="3" name="Online Media 1" title="Seismic Waves—P- and S-wave particle motion and relative wave-front speeds">
            <a:hlinkClick r:id="" action="ppaction://media"/>
            <a:extLst>
              <a:ext uri="{FF2B5EF4-FFF2-40B4-BE49-F238E27FC236}">
                <a16:creationId xmlns:a16="http://schemas.microsoft.com/office/drawing/2014/main" id="{5D63A74A-EB90-8D94-ABCF-1F01AAA89A8E}"/>
              </a:ext>
            </a:extLst>
          </p:cNvPr>
          <p:cNvPicPr>
            <a:picLocks noRot="1" noChangeAspect="1"/>
          </p:cNvPicPr>
          <p:nvPr>
            <a:videoFile r:link="rId3"/>
          </p:nvPr>
        </p:nvPicPr>
        <p:blipFill>
          <a:blip r:embed="rId7"/>
          <a:stretch>
            <a:fillRect/>
          </a:stretch>
        </p:blipFill>
        <p:spPr>
          <a:xfrm>
            <a:off x="458938" y="1634266"/>
            <a:ext cx="3880841" cy="2907695"/>
          </a:xfrm>
          <a:prstGeom prst="rect">
            <a:avLst/>
          </a:prstGeom>
        </p:spPr>
      </p:pic>
      <p:sp>
        <p:nvSpPr>
          <p:cNvPr id="4" name="TextBox 3">
            <a:extLst>
              <a:ext uri="{FF2B5EF4-FFF2-40B4-BE49-F238E27FC236}">
                <a16:creationId xmlns:a16="http://schemas.microsoft.com/office/drawing/2014/main" id="{C1773AE4-0B55-D11F-DB0C-3A437B49C927}"/>
              </a:ext>
            </a:extLst>
          </p:cNvPr>
          <p:cNvSpPr txBox="1"/>
          <p:nvPr/>
        </p:nvSpPr>
        <p:spPr>
          <a:xfrm>
            <a:off x="3165174" y="4579333"/>
            <a:ext cx="2813651" cy="215444"/>
          </a:xfrm>
          <a:prstGeom prst="rect">
            <a:avLst/>
          </a:prstGeom>
          <a:noFill/>
        </p:spPr>
        <p:txBody>
          <a:bodyPr wrap="square" rtlCol="0">
            <a:spAutoFit/>
          </a:bodyPr>
          <a:lstStyle/>
          <a:p>
            <a:pPr algn="ctr"/>
            <a:r>
              <a:rPr lang="en-US" sz="800" i="1" dirty="0"/>
              <a:t>Videos courtesy of </a:t>
            </a:r>
            <a:r>
              <a:rPr lang="en-US" sz="800" i="1" dirty="0" err="1"/>
              <a:t>Earthscope</a:t>
            </a:r>
            <a:r>
              <a:rPr lang="en-US" sz="800" i="1" dirty="0"/>
              <a:t> Consortium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3"/>
                                        </p:tgtEl>
                                      </p:cBhvr>
                                    </p:cmd>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2">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3172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9" fill="hold" display="0">
                  <p:stCondLst>
                    <p:cond delay="indefinite"/>
                  </p:stCondLst>
                </p:cTn>
                <p:tgtEl>
                  <p:spTgt spid="3"/>
                </p:tgtEl>
              </p:cMediaNode>
            </p:video>
            <p:seq concurrent="1" nextAc="seek">
              <p:cTn id="20" restart="whenNotActive" fill="hold" evtFilter="cancelBubble" nodeType="interactiveSeq">
                <p:stCondLst>
                  <p:cond evt="onClick" delay="0">
                    <p:tgtEl>
                      <p:spTgt spid="3"/>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p:cTn id="24" dur="1" fill="hold"/>
                                        <p:tgtEl>
                                          <p:spTgt spid="3"/>
                                        </p:tgtEl>
                                      </p:cBhvr>
                                    </p:cmd>
                                  </p:childTnLst>
                                </p:cTn>
                              </p:par>
                            </p:childTnLst>
                          </p:cTn>
                        </p:par>
                      </p:childTnLst>
                    </p:cTn>
                  </p:par>
                </p:childTnLst>
              </p:cTn>
              <p:nextCondLst>
                <p:cond evt="onClick" delay="0">
                  <p:tgtEl>
                    <p:spTgt spid="3"/>
                  </p:tgtEl>
                </p:cond>
              </p:nextCondLst>
            </p:seq>
            <p:video>
              <p:cMediaNode vol="80000">
                <p:cTn id="25" fill="hold" display="0">
                  <p:stCondLst>
                    <p:cond delay="indefinite"/>
                  </p:stCondLst>
                </p:cTn>
                <p:tgtEl>
                  <p:spTgt spid="2"/>
                </p:tgtEl>
              </p:cMediaNode>
            </p:video>
            <p:seq concurrent="1" nextAc="seek">
              <p:cTn id="26" restart="whenNotActive" fill="hold" evtFilter="cancelBubble" nodeType="interactiveSeq">
                <p:stCondLst>
                  <p:cond evt="onClick" delay="0">
                    <p:tgtEl>
                      <p:spTgt spid="2"/>
                    </p:tgtEl>
                  </p:cond>
                </p:stCondLst>
                <p:endSync evt="end" delay="0">
                  <p:rtn val="all"/>
                </p:endSync>
                <p:childTnLst>
                  <p:par>
                    <p:cTn id="27" fill="hold">
                      <p:stCondLst>
                        <p:cond delay="0"/>
                      </p:stCondLst>
                      <p:childTnLst>
                        <p:par>
                          <p:cTn id="28" fill="hold">
                            <p:stCondLst>
                              <p:cond delay="0"/>
                            </p:stCondLst>
                            <p:childTnLst>
                              <p:par>
                                <p:cTn id="29" presetID="2" presetClass="mediacall" presetSubtype="0" fill="hold" nodeType="clickEffect">
                                  <p:stCondLst>
                                    <p:cond delay="0"/>
                                  </p:stCondLst>
                                  <p:childTnLst>
                                    <p:cmd type="call" cmd="togglePause">
                                      <p:cBhvr>
                                        <p:cTn id="30" dur="1" fill="hold"/>
                                        <p:tgtEl>
                                          <p:spTgt spid="2"/>
                                        </p:tgtEl>
                                      </p:cBhvr>
                                    </p:cmd>
                                  </p:childTnLst>
                                </p:cTn>
                              </p:par>
                            </p:childTnLst>
                          </p:cTn>
                        </p:par>
                      </p:childTnLst>
                    </p:cTn>
                  </p:par>
                </p:childTnLst>
              </p:cTn>
              <p:nextCondLst>
                <p:cond evt="onClick" delay="0">
                  <p:tgtEl>
                    <p:spTgt spid="2"/>
                  </p:tgtEl>
                </p:cond>
              </p:nextCondLst>
            </p:seq>
          </p:childTnLst>
        </p:cTn>
      </p:par>
    </p:tnLst>
    <p:bldLst>
      <p:bldP spid="231" grpId="0" build="p"/>
      <p:bldP spid="232" grpId="0" build="p"/>
    </p:bldLst>
  </p:timing>
</p:sld>
</file>

<file path=ppt/slides/slide2.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95"/>
        <p:cNvGrpSpPr/>
        <p:nvPr/>
      </p:nvGrpSpPr>
      <p:grpSpPr>
        <a:xfrm>
          <a:off x="0" y="0"/>
          <a:ext cx="0" cy="0"/>
          <a:chOff x="0" y="0"/>
          <a:chExt cx="0" cy="0"/>
        </a:xfrm>
      </p:grpSpPr>
      <p:sp>
        <p:nvSpPr>
          <p:cNvPr id="96" name="Google Shape;96;p2"/>
          <p:cNvSpPr txBox="1">
            <a:spLocks noGrp="1"/>
          </p:cNvSpPr>
          <p:nvPr>
            <p:ph type="title"/>
          </p:nvPr>
        </p:nvSpPr>
        <p:spPr>
          <a:xfrm>
            <a:off x="311700" y="615425"/>
            <a:ext cx="2976900" cy="4710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400"/>
              <a:buFont typeface="Arial"/>
              <a:buNone/>
            </a:pPr>
            <a:r>
              <a:rPr lang="en" sz="1800" b="1">
                <a:solidFill>
                  <a:schemeClr val="dk1"/>
                </a:solidFill>
              </a:rPr>
              <a:t>To Print</a:t>
            </a:r>
            <a:endParaRPr sz="1800" b="1">
              <a:solidFill>
                <a:schemeClr val="dk1"/>
              </a:solidFill>
            </a:endParaRPr>
          </a:p>
        </p:txBody>
      </p:sp>
      <p:sp>
        <p:nvSpPr>
          <p:cNvPr id="97" name="Google Shape;97;p2"/>
          <p:cNvSpPr txBox="1">
            <a:spLocks noGrp="1"/>
          </p:cNvSpPr>
          <p:nvPr>
            <p:ph type="body" idx="1"/>
          </p:nvPr>
        </p:nvSpPr>
        <p:spPr>
          <a:xfrm>
            <a:off x="311700" y="1199075"/>
            <a:ext cx="2976900" cy="3326700"/>
          </a:xfrm>
          <a:prstGeom prst="rect">
            <a:avLst/>
          </a:prstGeom>
          <a:noFill/>
          <a:ln>
            <a:noFill/>
          </a:ln>
        </p:spPr>
        <p:txBody>
          <a:bodyPr spcFirstLastPara="1" wrap="square" lIns="91425" tIns="91425" rIns="91425" bIns="91425" anchor="ctr" anchorCtr="0">
            <a:noAutofit/>
          </a:bodyPr>
          <a:lstStyle/>
          <a:p>
            <a:pPr marL="0" lvl="0" indent="0" algn="l" rtl="0">
              <a:lnSpc>
                <a:spcPct val="200000"/>
              </a:lnSpc>
              <a:spcBef>
                <a:spcPts val="0"/>
              </a:spcBef>
              <a:spcAft>
                <a:spcPts val="0"/>
              </a:spcAft>
              <a:buSzPts val="1400"/>
              <a:buNone/>
            </a:pPr>
            <a:r>
              <a:rPr lang="en" b="1"/>
              <a:t>FAMILY ENGAGEMENT LETTER</a:t>
            </a:r>
            <a:endParaRPr/>
          </a:p>
          <a:p>
            <a:pPr marL="285750" lvl="0" indent="-285750" algn="l" rtl="0">
              <a:lnSpc>
                <a:spcPct val="200000"/>
              </a:lnSpc>
              <a:spcBef>
                <a:spcPts val="0"/>
              </a:spcBef>
              <a:spcAft>
                <a:spcPts val="0"/>
              </a:spcAft>
              <a:buSzPts val="1400"/>
              <a:buChar char="●"/>
            </a:pPr>
            <a:r>
              <a:rPr lang="en" b="1" u="sng">
                <a:solidFill>
                  <a:schemeClr val="hlink"/>
                </a:solidFill>
                <a:hlinkClick r:id="rId3"/>
              </a:rPr>
              <a:t>English</a:t>
            </a:r>
            <a:endParaRPr b="1"/>
          </a:p>
          <a:p>
            <a:pPr marL="285750" lvl="0" indent="-285750" algn="l" rtl="0">
              <a:lnSpc>
                <a:spcPct val="200000"/>
              </a:lnSpc>
              <a:spcBef>
                <a:spcPts val="0"/>
              </a:spcBef>
              <a:spcAft>
                <a:spcPts val="0"/>
              </a:spcAft>
              <a:buSzPts val="1400"/>
              <a:buChar char="●"/>
            </a:pPr>
            <a:r>
              <a:rPr lang="en" b="1" u="sng">
                <a:solidFill>
                  <a:schemeClr val="hlink"/>
                </a:solidFill>
                <a:hlinkClick r:id="rId4"/>
              </a:rPr>
              <a:t>Spanish</a:t>
            </a:r>
            <a:endParaRPr b="1"/>
          </a:p>
          <a:p>
            <a:pPr marL="0" lvl="0" indent="0" algn="l" rtl="0">
              <a:lnSpc>
                <a:spcPct val="200000"/>
              </a:lnSpc>
              <a:spcBef>
                <a:spcPts val="0"/>
              </a:spcBef>
              <a:spcAft>
                <a:spcPts val="0"/>
              </a:spcAft>
              <a:buSzPts val="1400"/>
              <a:buNone/>
            </a:pPr>
            <a:endParaRPr b="1"/>
          </a:p>
        </p:txBody>
      </p:sp>
      <p:sp>
        <p:nvSpPr>
          <p:cNvPr id="98" name="Google Shape;98;p2"/>
          <p:cNvSpPr txBox="1">
            <a:spLocks noGrp="1"/>
          </p:cNvSpPr>
          <p:nvPr>
            <p:ph type="body" idx="2"/>
          </p:nvPr>
        </p:nvSpPr>
        <p:spPr>
          <a:xfrm>
            <a:off x="3583800" y="1199075"/>
            <a:ext cx="5172300" cy="3326700"/>
          </a:xfrm>
          <a:prstGeom prst="rect">
            <a:avLst/>
          </a:prstGeom>
          <a:noFill/>
          <a:ln>
            <a:noFill/>
          </a:ln>
        </p:spPr>
        <p:txBody>
          <a:bodyPr spcFirstLastPara="1" wrap="square" lIns="91425" tIns="91425" rIns="91425" bIns="91425" anchor="ctr" anchorCtr="0">
            <a:noAutofit/>
          </a:bodyPr>
          <a:lstStyle/>
          <a:p>
            <a:pPr marL="457200" lvl="0" indent="-228600" algn="l" rtl="0">
              <a:lnSpc>
                <a:spcPct val="90000"/>
              </a:lnSpc>
              <a:spcBef>
                <a:spcPts val="0"/>
              </a:spcBef>
              <a:spcAft>
                <a:spcPts val="0"/>
              </a:spcAft>
              <a:buSzPts val="1400"/>
              <a:buChar char="●"/>
            </a:pPr>
            <a:r>
              <a:rPr lang="en" dirty="0"/>
              <a:t>Open and edit the Family Engagement Letter.  </a:t>
            </a:r>
            <a:endParaRPr dirty="0"/>
          </a:p>
          <a:p>
            <a:pPr marL="914400" lvl="1" indent="-228600" algn="l" rtl="0">
              <a:lnSpc>
                <a:spcPct val="90000"/>
              </a:lnSpc>
              <a:spcBef>
                <a:spcPts val="500"/>
              </a:spcBef>
              <a:spcAft>
                <a:spcPts val="0"/>
              </a:spcAft>
              <a:buSzPts val="1200"/>
              <a:buFont typeface="Arial"/>
              <a:buChar char="•"/>
            </a:pPr>
            <a:r>
              <a:rPr lang="en" dirty="0"/>
              <a:t>Add your school name at the bottom.  </a:t>
            </a:r>
            <a:endParaRPr dirty="0"/>
          </a:p>
          <a:p>
            <a:pPr marL="914400" lvl="1" indent="-228600" algn="l" rtl="0">
              <a:lnSpc>
                <a:spcPct val="90000"/>
              </a:lnSpc>
              <a:spcBef>
                <a:spcPts val="500"/>
              </a:spcBef>
              <a:spcAft>
                <a:spcPts val="0"/>
              </a:spcAft>
              <a:buSzPts val="1200"/>
              <a:buFont typeface="Arial"/>
              <a:buChar char="•"/>
            </a:pPr>
            <a:r>
              <a:rPr lang="en" dirty="0"/>
              <a:t>If you’re emailing the letter, you can remove the QR code.  </a:t>
            </a:r>
            <a:endParaRPr dirty="0"/>
          </a:p>
          <a:p>
            <a:pPr marL="457200" lvl="0" indent="-228600" algn="l" rtl="0">
              <a:lnSpc>
                <a:spcPct val="90000"/>
              </a:lnSpc>
              <a:spcBef>
                <a:spcPts val="1000"/>
              </a:spcBef>
              <a:spcAft>
                <a:spcPts val="0"/>
              </a:spcAft>
              <a:buSzPts val="1400"/>
              <a:buChar char="●"/>
            </a:pPr>
            <a:r>
              <a:rPr lang="en" dirty="0"/>
              <a:t>Make copies of the Family Engagement Letter and/or email to families a week before teaching the lesson. Encourage parents to discuss earthquakes with their children and to let their teachers know if it might be a difficult topic for their child.  </a:t>
            </a:r>
            <a:endParaRPr dirty="0"/>
          </a:p>
          <a:p>
            <a:pPr marL="457200" lvl="0" indent="-228600" algn="l" rtl="0">
              <a:lnSpc>
                <a:spcPct val="90000"/>
              </a:lnSpc>
              <a:spcBef>
                <a:spcPts val="1000"/>
              </a:spcBef>
              <a:spcAft>
                <a:spcPts val="0"/>
              </a:spcAft>
              <a:buSzPts val="1400"/>
              <a:buChar char="●"/>
            </a:pPr>
            <a:r>
              <a:rPr lang="en" dirty="0"/>
              <a:t>Preview Slides. You can print out the Teaching Steps slides. The teaching steps are also located in the Speaker Notes of each slide. </a:t>
            </a:r>
            <a:endParaRPr dirty="0"/>
          </a:p>
        </p:txBody>
      </p:sp>
      <p:sp>
        <p:nvSpPr>
          <p:cNvPr id="99" name="Google Shape;99;p2"/>
          <p:cNvSpPr txBox="1">
            <a:spLocks noGrp="1"/>
          </p:cNvSpPr>
          <p:nvPr>
            <p:ph type="title" idx="4294967295"/>
          </p:nvPr>
        </p:nvSpPr>
        <p:spPr>
          <a:xfrm>
            <a:off x="3971925" y="619125"/>
            <a:ext cx="5172075" cy="4699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800"/>
              <a:buFont typeface="Arial"/>
              <a:buNone/>
            </a:pPr>
            <a:r>
              <a:rPr lang="en" sz="1800" b="1">
                <a:solidFill>
                  <a:schemeClr val="dk1"/>
                </a:solidFill>
              </a:rPr>
              <a:t>Preparation</a:t>
            </a:r>
            <a:endParaRPr sz="1800" b="1">
              <a:solidFill>
                <a:schemeClr val="dk1"/>
              </a:solidFill>
            </a:endParaRPr>
          </a:p>
        </p:txBody>
      </p:sp>
      <p:sp>
        <p:nvSpPr>
          <p:cNvPr id="100" name="Google Shape;100;p2"/>
          <p:cNvSpPr txBox="1"/>
          <p:nvPr/>
        </p:nvSpPr>
        <p:spPr>
          <a:xfrm>
            <a:off x="7086600" y="4869656"/>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2</a:t>
            </a:fld>
            <a:endParaRPr sz="900" b="0" i="0" u="none" strike="noStrike" cap="none">
              <a:solidFill>
                <a:schemeClr val="dk1"/>
              </a:solidFill>
              <a:latin typeface="Arial"/>
              <a:ea typeface="Arial"/>
              <a:cs typeface="Arial"/>
              <a:sym typeface="Arial"/>
            </a:endParaRPr>
          </a:p>
        </p:txBody>
      </p:sp>
      <p:cxnSp>
        <p:nvCxnSpPr>
          <p:cNvPr id="101" name="Google Shape;101;p2"/>
          <p:cNvCxnSpPr/>
          <p:nvPr/>
        </p:nvCxnSpPr>
        <p:spPr>
          <a:xfrm>
            <a:off x="3433011" y="1086425"/>
            <a:ext cx="0" cy="3439350"/>
          </a:xfrm>
          <a:prstGeom prst="straightConnector1">
            <a:avLst/>
          </a:prstGeom>
          <a:noFill/>
          <a:ln w="19050" cap="flat" cmpd="sng">
            <a:solidFill>
              <a:schemeClr val="accent1"/>
            </a:solidFill>
            <a:prstDash val="solid"/>
            <a:miter lim="8000"/>
            <a:headEnd type="none" w="sm" len="sm"/>
            <a:tailEnd type="none" w="sm" len="sm"/>
          </a:ln>
        </p:spPr>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pic>
        <p:nvPicPr>
          <p:cNvPr id="13" name="Picture 12" descr="A diagram of a earthquake">
            <a:extLst>
              <a:ext uri="{FF2B5EF4-FFF2-40B4-BE49-F238E27FC236}">
                <a16:creationId xmlns:a16="http://schemas.microsoft.com/office/drawing/2014/main" id="{A2A11979-FB6B-127C-73D1-FBBFB00D66E5}"/>
              </a:ext>
            </a:extLst>
          </p:cNvPr>
          <p:cNvPicPr>
            <a:picLocks noChangeAspect="1"/>
          </p:cNvPicPr>
          <p:nvPr/>
        </p:nvPicPr>
        <p:blipFill>
          <a:blip r:embed="rId3">
            <a:alphaModFix/>
          </a:blip>
          <a:srcRect l="28037" t="12783"/>
          <a:stretch/>
        </p:blipFill>
        <p:spPr>
          <a:xfrm>
            <a:off x="3387172" y="1362086"/>
            <a:ext cx="5609784" cy="3295289"/>
          </a:xfrm>
          <a:prstGeom prst="roundRect">
            <a:avLst>
              <a:gd name="adj" fmla="val 4580"/>
            </a:avLst>
          </a:prstGeom>
          <a:noFill/>
          <a:ln>
            <a:noFill/>
          </a:ln>
          <a:effectLst/>
        </p:spPr>
      </p:pic>
      <p:sp>
        <p:nvSpPr>
          <p:cNvPr id="322" name="Google Shape;322;p40"/>
          <p:cNvSpPr txBox="1">
            <a:spLocks noGrp="1"/>
          </p:cNvSpPr>
          <p:nvPr>
            <p:ph type="title"/>
          </p:nvPr>
        </p:nvSpPr>
        <p:spPr>
          <a:xfrm>
            <a:off x="1132992" y="542901"/>
            <a:ext cx="6392165" cy="431400"/>
          </a:xfrm>
          <a:prstGeom prst="rect">
            <a:avLst/>
          </a:prstGeom>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en" sz="2700" dirty="0"/>
              <a:t>ShakeAlert Earthquake Early Warning</a:t>
            </a:r>
            <a:endParaRPr sz="2700" dirty="0"/>
          </a:p>
        </p:txBody>
      </p:sp>
      <p:sp>
        <p:nvSpPr>
          <p:cNvPr id="324" name="Google Shape;324;p40"/>
          <p:cNvSpPr txBox="1">
            <a:spLocks noGrp="1"/>
          </p:cNvSpPr>
          <p:nvPr>
            <p:ph idx="1"/>
          </p:nvPr>
        </p:nvSpPr>
        <p:spPr>
          <a:xfrm>
            <a:off x="106875" y="1021404"/>
            <a:ext cx="3307800" cy="3635971"/>
          </a:xfrm>
          <a:prstGeom prst="rect">
            <a:avLst/>
          </a:prstGeom>
        </p:spPr>
        <p:txBody>
          <a:bodyPr spcFirstLastPara="1" wrap="square" lIns="91425" tIns="45700" rIns="91425" bIns="45700" anchor="t" anchorCtr="0">
            <a:noAutofit/>
          </a:bodyPr>
          <a:lstStyle/>
          <a:p>
            <a:pPr marL="0" lvl="0" indent="0" algn="l" rtl="0">
              <a:spcBef>
                <a:spcPts val="750"/>
              </a:spcBef>
              <a:spcAft>
                <a:spcPts val="0"/>
              </a:spcAft>
              <a:buNone/>
            </a:pPr>
            <a:r>
              <a:rPr lang="en" sz="2000" b="1" dirty="0">
                <a:solidFill>
                  <a:srgbClr val="BF9000"/>
                </a:solidFill>
              </a:rPr>
              <a:t>P-waves</a:t>
            </a:r>
            <a:r>
              <a:rPr lang="en" sz="2000" dirty="0"/>
              <a:t>: faster &amp; less damaging</a:t>
            </a:r>
            <a:endParaRPr sz="2000" dirty="0"/>
          </a:p>
          <a:p>
            <a:pPr marL="0" lvl="0" indent="0" algn="l" rtl="0">
              <a:spcBef>
                <a:spcPts val="750"/>
              </a:spcBef>
              <a:spcAft>
                <a:spcPts val="0"/>
              </a:spcAft>
              <a:buNone/>
            </a:pPr>
            <a:endParaRPr sz="2000" dirty="0"/>
          </a:p>
          <a:p>
            <a:pPr marL="0" lvl="0" indent="0" algn="l" rtl="0">
              <a:spcBef>
                <a:spcPts val="750"/>
              </a:spcBef>
              <a:spcAft>
                <a:spcPts val="0"/>
              </a:spcAft>
              <a:buNone/>
            </a:pPr>
            <a:r>
              <a:rPr lang="en" sz="2000" b="1" dirty="0">
                <a:solidFill>
                  <a:srgbClr val="85200C"/>
                </a:solidFill>
              </a:rPr>
              <a:t>S-waves and Surface waves</a:t>
            </a:r>
            <a:r>
              <a:rPr lang="en" sz="2000" dirty="0"/>
              <a:t>: slower &amp; more damaging</a:t>
            </a:r>
            <a:endParaRPr sz="2000" dirty="0"/>
          </a:p>
          <a:p>
            <a:pPr marL="0" lvl="0" indent="0" algn="l" rtl="0">
              <a:spcBef>
                <a:spcPts val="750"/>
              </a:spcBef>
              <a:spcAft>
                <a:spcPts val="0"/>
              </a:spcAft>
              <a:buNone/>
            </a:pPr>
            <a:endParaRPr sz="2000" dirty="0"/>
          </a:p>
          <a:p>
            <a:pPr marL="0" lvl="0" indent="0" algn="l" rtl="0">
              <a:spcBef>
                <a:spcPts val="750"/>
              </a:spcBef>
              <a:spcAft>
                <a:spcPts val="0"/>
              </a:spcAft>
              <a:buNone/>
            </a:pPr>
            <a:r>
              <a:rPr lang="en" sz="2000" b="1" dirty="0">
                <a:solidFill>
                  <a:srgbClr val="006F41"/>
                </a:solidFill>
              </a:rPr>
              <a:t>Alerts</a:t>
            </a:r>
            <a:r>
              <a:rPr lang="en" sz="2000" dirty="0"/>
              <a:t>: delivered as soon as first earthquake wave detected.  </a:t>
            </a:r>
            <a:endParaRPr sz="2000" dirty="0"/>
          </a:p>
        </p:txBody>
      </p:sp>
      <p:sp>
        <p:nvSpPr>
          <p:cNvPr id="4" name="Slide Number Placeholder 11">
            <a:extLst>
              <a:ext uri="{FF2B5EF4-FFF2-40B4-BE49-F238E27FC236}">
                <a16:creationId xmlns:a16="http://schemas.microsoft.com/office/drawing/2014/main" id="{9AE3E2C6-8CEA-108B-8156-E295B75034B1}"/>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20</a:t>
            </a:fld>
            <a:endParaRPr lang="en-US" sz="900"/>
          </a:p>
        </p:txBody>
      </p:sp>
      <p:sp>
        <p:nvSpPr>
          <p:cNvPr id="5" name="Rectangle 4">
            <a:extLst>
              <a:ext uri="{FF2B5EF4-FFF2-40B4-BE49-F238E27FC236}">
                <a16:creationId xmlns:a16="http://schemas.microsoft.com/office/drawing/2014/main" id="{FF46D6B7-511B-2282-389A-CB779C7D90F2}"/>
              </a:ext>
            </a:extLst>
          </p:cNvPr>
          <p:cNvSpPr/>
          <p:nvPr/>
        </p:nvSpPr>
        <p:spPr>
          <a:xfrm>
            <a:off x="3414675" y="1706257"/>
            <a:ext cx="914400" cy="39463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20E1D9BF-15EB-A95B-CEB3-C66A1BC56FA1}"/>
              </a:ext>
            </a:extLst>
          </p:cNvPr>
          <p:cNvSpPr/>
          <p:nvPr/>
        </p:nvSpPr>
        <p:spPr>
          <a:xfrm>
            <a:off x="4398745" y="4196036"/>
            <a:ext cx="1703672" cy="26878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oogle Shape;260;p18">
            <a:extLst>
              <a:ext uri="{FF2B5EF4-FFF2-40B4-BE49-F238E27FC236}">
                <a16:creationId xmlns:a16="http://schemas.microsoft.com/office/drawing/2014/main" id="{E0360496-A6AA-2328-E25D-11C1C6D7A9C7}"/>
              </a:ext>
            </a:extLst>
          </p:cNvPr>
          <p:cNvPicPr preferRelativeResize="0"/>
          <p:nvPr/>
        </p:nvPicPr>
        <p:blipFill>
          <a:blip r:embed="rId4">
            <a:alphaModFix/>
          </a:blip>
          <a:stretch>
            <a:fillRect/>
          </a:stretch>
        </p:blipFill>
        <p:spPr>
          <a:xfrm>
            <a:off x="7687763" y="423512"/>
            <a:ext cx="1349363" cy="1318661"/>
          </a:xfrm>
          <a:prstGeom prst="rect">
            <a:avLst/>
          </a:prstGeom>
          <a:noFill/>
          <a:ln>
            <a:noFill/>
          </a:ln>
        </p:spPr>
      </p:pic>
      <p:sp>
        <p:nvSpPr>
          <p:cNvPr id="8" name="Rectangle 7">
            <a:extLst>
              <a:ext uri="{FF2B5EF4-FFF2-40B4-BE49-F238E27FC236}">
                <a16:creationId xmlns:a16="http://schemas.microsoft.com/office/drawing/2014/main" id="{FA6178CD-0277-D2C7-F742-426FAAAB022B}"/>
              </a:ext>
            </a:extLst>
          </p:cNvPr>
          <p:cNvSpPr/>
          <p:nvPr/>
        </p:nvSpPr>
        <p:spPr>
          <a:xfrm>
            <a:off x="7376905" y="591070"/>
            <a:ext cx="1660219" cy="108372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F1B1470-6E5A-592B-F3F9-7B33C9C4CDFF}"/>
              </a:ext>
            </a:extLst>
          </p:cNvPr>
          <p:cNvSpPr/>
          <p:nvPr/>
        </p:nvSpPr>
        <p:spPr>
          <a:xfrm>
            <a:off x="8297595" y="2062581"/>
            <a:ext cx="815798" cy="57307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2095FBA3-5C0F-6F1D-AF84-96057D0AF4C3}"/>
              </a:ext>
            </a:extLst>
          </p:cNvPr>
          <p:cNvSpPr/>
          <p:nvPr/>
        </p:nvSpPr>
        <p:spPr>
          <a:xfrm>
            <a:off x="3279080" y="1783727"/>
            <a:ext cx="1252497" cy="331712"/>
          </a:xfrm>
          <a:prstGeom prst="ellipse">
            <a:avLst/>
          </a:prstGeom>
          <a:noFill/>
          <a:ln>
            <a:solidFill>
              <a:srgbClr val="BF9000"/>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8B15579C-65CA-07C9-F8DE-B9FDF979B903}"/>
              </a:ext>
            </a:extLst>
          </p:cNvPr>
          <p:cNvSpPr/>
          <p:nvPr/>
        </p:nvSpPr>
        <p:spPr>
          <a:xfrm>
            <a:off x="4045120" y="4162201"/>
            <a:ext cx="2113109" cy="331712"/>
          </a:xfrm>
          <a:prstGeom prst="ellipse">
            <a:avLst/>
          </a:prstGeom>
          <a:noFill/>
          <a:ln>
            <a:solidFill>
              <a:srgbClr val="85200C"/>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63E3B36A-FFE6-C605-4A15-EEBB9C65F845}"/>
              </a:ext>
            </a:extLst>
          </p:cNvPr>
          <p:cNvSpPr txBox="1"/>
          <p:nvPr/>
        </p:nvSpPr>
        <p:spPr>
          <a:xfrm>
            <a:off x="5117910" y="4562060"/>
            <a:ext cx="2175811" cy="219722"/>
          </a:xfrm>
          <a:prstGeom prst="rect">
            <a:avLst/>
          </a:prstGeom>
          <a:noFill/>
        </p:spPr>
        <p:txBody>
          <a:bodyPr wrap="square" rtlCol="0">
            <a:spAutoFit/>
          </a:bodyPr>
          <a:lstStyle/>
          <a:p>
            <a:pPr algn="ctr"/>
            <a:r>
              <a:rPr lang="en-US" sz="800" i="1" dirty="0"/>
              <a:t>Image courtesy of USGS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4">
                                            <p:txEl>
                                              <p:pRg st="0" end="0"/>
                                            </p:txEl>
                                          </p:spTgt>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hidden"/>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4">
                                            <p:txEl>
                                              <p:pRg st="2" end="2"/>
                                            </p:txEl>
                                          </p:spTgt>
                                        </p:tgtEl>
                                        <p:attrNameLst>
                                          <p:attrName>style.visibility</p:attrName>
                                        </p:attrNameLst>
                                      </p:cBhvr>
                                      <p:to>
                                        <p:strVal val="visible"/>
                                      </p:to>
                                    </p:set>
                                  </p:childTnLst>
                                </p:cTn>
                              </p:par>
                              <p:par>
                                <p:cTn id="15" presetID="1" presetClass="exit" presetSubtype="0" fill="hold" grpId="1" nodeType="withEffect">
                                  <p:stCondLst>
                                    <p:cond delay="0"/>
                                  </p:stCondLst>
                                  <p:childTnLst>
                                    <p:set>
                                      <p:cBhvr>
                                        <p:cTn id="16" dur="1" fill="hold">
                                          <p:stCondLst>
                                            <p:cond delay="0"/>
                                          </p:stCondLst>
                                        </p:cTn>
                                        <p:tgtEl>
                                          <p:spTgt spid="3"/>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hidden"/>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24">
                                            <p:txEl>
                                              <p:pRg st="4" end="4"/>
                                            </p:txEl>
                                          </p:spTgt>
                                        </p:tgtEl>
                                        <p:attrNameLst>
                                          <p:attrName>style.visibility</p:attrName>
                                        </p:attrNameLst>
                                      </p:cBhvr>
                                      <p:to>
                                        <p:strVal val="visible"/>
                                      </p:to>
                                    </p:set>
                                  </p:childTnLst>
                                </p:cTn>
                              </p:par>
                              <p:par>
                                <p:cTn id="25" presetID="1" presetClass="exit" presetSubtype="0" fill="hold" grpId="1" nodeType="withEffect">
                                  <p:stCondLst>
                                    <p:cond delay="0"/>
                                  </p:stCondLst>
                                  <p:childTnLst>
                                    <p:set>
                                      <p:cBhvr>
                                        <p:cTn id="26" dur="1" fill="hold">
                                          <p:stCondLst>
                                            <p:cond delay="0"/>
                                          </p:stCondLst>
                                        </p:cTn>
                                        <p:tgtEl>
                                          <p:spTgt spid="11"/>
                                        </p:tgtEl>
                                        <p:attrNameLst>
                                          <p:attrName>style.visibility</p:attrName>
                                        </p:attrNameLst>
                                      </p:cBhvr>
                                      <p:to>
                                        <p:strVal val="hidden"/>
                                      </p:to>
                                    </p:set>
                                  </p:childTnLst>
                                </p:cTn>
                              </p:par>
                              <p:par>
                                <p:cTn id="27" presetID="1" presetClass="exit"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hidden"/>
                                      </p:to>
                                    </p:set>
                                  </p:childTnLst>
                                </p:cTn>
                              </p:par>
                              <p:par>
                                <p:cTn id="29" presetID="1" presetClass="exit" presetSubtype="0" fill="hold" grpId="0" nodeType="withEffect">
                                  <p:stCondLst>
                                    <p:cond delay="0"/>
                                  </p:stCondLst>
                                  <p:childTnLst>
                                    <p:set>
                                      <p:cBhvr>
                                        <p:cTn id="30" dur="1" fill="hold">
                                          <p:stCondLst>
                                            <p:cond delay="0"/>
                                          </p:stCondLst>
                                        </p:cTn>
                                        <p:tgtEl>
                                          <p:spTgt spid="8"/>
                                        </p:tgtEl>
                                        <p:attrNameLst>
                                          <p:attrName>style.visibility</p:attrName>
                                        </p:attrNameLst>
                                      </p:cBhvr>
                                      <p:to>
                                        <p:strVal val="hidden"/>
                                      </p:to>
                                    </p:set>
                                  </p:childTnLst>
                                </p:cTn>
                              </p:par>
                              <p:par>
                                <p:cTn id="31" presetID="26" presetClass="emph" presetSubtype="0" repeatCount="5000" fill="hold" nodeType="withEffect">
                                  <p:stCondLst>
                                    <p:cond delay="1000"/>
                                  </p:stCondLst>
                                  <p:childTnLst>
                                    <p:animEffect transition="out" filter="fade">
                                      <p:cBhvr>
                                        <p:cTn id="32" dur="500" tmFilter="0, 0; .2, .5; .8, .5; 1, 0"/>
                                        <p:tgtEl>
                                          <p:spTgt spid="7"/>
                                        </p:tgtEl>
                                      </p:cBhvr>
                                    </p:animEffect>
                                    <p:animScale>
                                      <p:cBhvr>
                                        <p:cTn id="33" dur="250" autoRev="1"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9" grpId="0" animBg="1"/>
      <p:bldP spid="3" grpId="0" animBg="1"/>
      <p:bldP spid="3" grpId="1" animBg="1"/>
      <p:bldP spid="11" grpId="0" animBg="1"/>
      <p:bldP spid="11"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20"/>
          <p:cNvSpPr txBox="1">
            <a:spLocks noGrp="1"/>
          </p:cNvSpPr>
          <p:nvPr>
            <p:ph type="title"/>
          </p:nvPr>
        </p:nvSpPr>
        <p:spPr>
          <a:xfrm>
            <a:off x="106875" y="645575"/>
            <a:ext cx="8584638" cy="8004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accent1"/>
              </a:buClr>
              <a:buSzPts val="2600"/>
              <a:buFont typeface="Arial"/>
              <a:buNone/>
            </a:pPr>
            <a:endParaRPr sz="2600"/>
          </a:p>
          <a:p>
            <a:pPr marL="0" lvl="0" indent="0" algn="ctr" rtl="0">
              <a:lnSpc>
                <a:spcPct val="100000"/>
              </a:lnSpc>
              <a:spcBef>
                <a:spcPts val="0"/>
              </a:spcBef>
              <a:spcAft>
                <a:spcPts val="0"/>
              </a:spcAft>
              <a:buClr>
                <a:schemeClr val="accent1"/>
              </a:buClr>
              <a:buSzPts val="2500"/>
              <a:buFont typeface="Arial"/>
              <a:buNone/>
            </a:pPr>
            <a:r>
              <a:rPr lang="en" sz="2500"/>
              <a:t>Example of Seismometer and GPS Station </a:t>
            </a:r>
            <a:br>
              <a:rPr lang="en" sz="2500"/>
            </a:br>
            <a:r>
              <a:rPr lang="en" sz="2500"/>
              <a:t>used for the ShakeAlert system</a:t>
            </a:r>
            <a:endParaRPr sz="2500"/>
          </a:p>
          <a:p>
            <a:pPr marL="0" marR="0" lvl="0" indent="0" algn="l" rtl="0">
              <a:lnSpc>
                <a:spcPct val="90000"/>
              </a:lnSpc>
              <a:spcBef>
                <a:spcPts val="0"/>
              </a:spcBef>
              <a:spcAft>
                <a:spcPts val="0"/>
              </a:spcAft>
              <a:buClr>
                <a:schemeClr val="accent1"/>
              </a:buClr>
              <a:buSzPts val="2600"/>
              <a:buFont typeface="Arial"/>
              <a:buNone/>
            </a:pPr>
            <a:endParaRPr sz="2600"/>
          </a:p>
        </p:txBody>
      </p:sp>
      <p:sp>
        <p:nvSpPr>
          <p:cNvPr id="285" name="Google Shape;285;p20"/>
          <p:cNvSpPr txBox="1"/>
          <p:nvPr/>
        </p:nvSpPr>
        <p:spPr>
          <a:xfrm>
            <a:off x="7086600" y="4869656"/>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21</a:t>
            </a:fld>
            <a:endParaRPr sz="900" b="0" i="0" u="none" strike="noStrike" cap="none">
              <a:solidFill>
                <a:schemeClr val="dk1"/>
              </a:solidFill>
              <a:latin typeface="Arial"/>
              <a:ea typeface="Arial"/>
              <a:cs typeface="Arial"/>
              <a:sym typeface="Arial"/>
            </a:endParaRPr>
          </a:p>
        </p:txBody>
      </p:sp>
      <p:grpSp>
        <p:nvGrpSpPr>
          <p:cNvPr id="286" name="Google Shape;286;p20"/>
          <p:cNvGrpSpPr/>
          <p:nvPr/>
        </p:nvGrpSpPr>
        <p:grpSpPr>
          <a:xfrm>
            <a:off x="226500" y="1640100"/>
            <a:ext cx="6124352" cy="2942021"/>
            <a:chOff x="226500" y="1640100"/>
            <a:chExt cx="6124352" cy="2942021"/>
          </a:xfrm>
        </p:grpSpPr>
        <p:pic>
          <p:nvPicPr>
            <p:cNvPr id="287" name="Google Shape;287;p20"/>
            <p:cNvPicPr preferRelativeResize="0"/>
            <p:nvPr/>
          </p:nvPicPr>
          <p:blipFill rotWithShape="1">
            <a:blip r:embed="rId3">
              <a:alphaModFix/>
            </a:blip>
            <a:srcRect/>
            <a:stretch/>
          </p:blipFill>
          <p:spPr>
            <a:xfrm>
              <a:off x="226500" y="1640101"/>
              <a:ext cx="3027725" cy="2332414"/>
            </a:xfrm>
            <a:prstGeom prst="roundRect">
              <a:avLst>
                <a:gd name="adj" fmla="val 4706"/>
              </a:avLst>
            </a:prstGeom>
            <a:noFill/>
            <a:ln w="9525" cap="flat" cmpd="sng">
              <a:solidFill>
                <a:schemeClr val="dk2"/>
              </a:solidFill>
              <a:prstDash val="solid"/>
              <a:round/>
              <a:headEnd type="none" w="sm" len="sm"/>
              <a:tailEnd type="none" w="sm" len="sm"/>
            </a:ln>
          </p:spPr>
        </p:pic>
        <p:pic>
          <p:nvPicPr>
            <p:cNvPr id="288" name="Google Shape;288;p20"/>
            <p:cNvPicPr preferRelativeResize="0"/>
            <p:nvPr/>
          </p:nvPicPr>
          <p:blipFill rotWithShape="1">
            <a:blip r:embed="rId4">
              <a:alphaModFix/>
            </a:blip>
            <a:srcRect/>
            <a:stretch/>
          </p:blipFill>
          <p:spPr>
            <a:xfrm>
              <a:off x="3335499" y="1640100"/>
              <a:ext cx="3015353" cy="2332413"/>
            </a:xfrm>
            <a:prstGeom prst="roundRect">
              <a:avLst>
                <a:gd name="adj" fmla="val 4554"/>
              </a:avLst>
            </a:prstGeom>
            <a:noFill/>
            <a:ln w="9525" cap="flat" cmpd="sng">
              <a:solidFill>
                <a:schemeClr val="dk2"/>
              </a:solidFill>
              <a:prstDash val="solid"/>
              <a:round/>
              <a:headEnd type="none" w="sm" len="sm"/>
              <a:tailEnd type="none" w="sm" len="sm"/>
            </a:ln>
          </p:spPr>
        </p:pic>
        <p:sp>
          <p:nvSpPr>
            <p:cNvPr id="289" name="Google Shape;289;p20"/>
            <p:cNvSpPr txBox="1"/>
            <p:nvPr/>
          </p:nvSpPr>
          <p:spPr>
            <a:xfrm>
              <a:off x="1613120" y="3966598"/>
              <a:ext cx="3343891" cy="400079"/>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2"/>
                </a:buClr>
                <a:buSzPts val="1400"/>
                <a:buFont typeface="Arial"/>
                <a:buNone/>
              </a:pPr>
              <a:r>
                <a:rPr lang="en" sz="1400" b="0" i="0" u="none" strike="noStrike" cap="none">
                  <a:solidFill>
                    <a:schemeClr val="dk2"/>
                  </a:solidFill>
                  <a:latin typeface="Arial"/>
                  <a:ea typeface="Arial"/>
                  <a:cs typeface="Arial"/>
                  <a:sym typeface="Arial"/>
                </a:rPr>
                <a:t>Example of seismometer, inside and out</a:t>
              </a:r>
              <a:endParaRPr sz="1400" b="0" i="0" u="none" strike="noStrike" cap="none">
                <a:solidFill>
                  <a:schemeClr val="dk2"/>
                </a:solidFill>
                <a:latin typeface="Arial"/>
                <a:ea typeface="Arial"/>
                <a:cs typeface="Arial"/>
                <a:sym typeface="Arial"/>
              </a:endParaRPr>
            </a:p>
          </p:txBody>
        </p:sp>
        <p:sp>
          <p:nvSpPr>
            <p:cNvPr id="290" name="Google Shape;290;p20"/>
            <p:cNvSpPr txBox="1"/>
            <p:nvPr/>
          </p:nvSpPr>
          <p:spPr>
            <a:xfrm>
              <a:off x="1663554" y="4366677"/>
              <a:ext cx="3343890"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rgbClr val="000000"/>
                  </a:solidFill>
                  <a:latin typeface="Arial"/>
                  <a:ea typeface="Arial"/>
                  <a:cs typeface="Arial"/>
                  <a:sym typeface="Arial"/>
                </a:rPr>
                <a:t>Images courtesy of Pacific Northwest Seismic Network</a:t>
              </a:r>
              <a:endParaRPr/>
            </a:p>
          </p:txBody>
        </p:sp>
      </p:grpSp>
      <p:grpSp>
        <p:nvGrpSpPr>
          <p:cNvPr id="291" name="Google Shape;291;p20"/>
          <p:cNvGrpSpPr/>
          <p:nvPr/>
        </p:nvGrpSpPr>
        <p:grpSpPr>
          <a:xfrm>
            <a:off x="6201162" y="1640099"/>
            <a:ext cx="3343891" cy="2946300"/>
            <a:chOff x="6201162" y="1640099"/>
            <a:chExt cx="3343891" cy="2946300"/>
          </a:xfrm>
        </p:grpSpPr>
        <p:pic>
          <p:nvPicPr>
            <p:cNvPr id="292" name="Google Shape;292;p20"/>
            <p:cNvPicPr preferRelativeResize="0"/>
            <p:nvPr/>
          </p:nvPicPr>
          <p:blipFill rotWithShape="1">
            <a:blip r:embed="rId5">
              <a:alphaModFix/>
            </a:blip>
            <a:srcRect t="23836" b="10661"/>
            <a:stretch/>
          </p:blipFill>
          <p:spPr>
            <a:xfrm>
              <a:off x="6445550" y="1640099"/>
              <a:ext cx="2383401" cy="2332414"/>
            </a:xfrm>
            <a:prstGeom prst="roundRect">
              <a:avLst>
                <a:gd name="adj" fmla="val 4312"/>
              </a:avLst>
            </a:prstGeom>
            <a:noFill/>
            <a:ln w="19050" cap="flat" cmpd="sng">
              <a:solidFill>
                <a:schemeClr val="dk2"/>
              </a:solidFill>
              <a:prstDash val="solid"/>
              <a:round/>
              <a:headEnd type="none" w="sm" len="sm"/>
              <a:tailEnd type="none" w="sm" len="sm"/>
            </a:ln>
          </p:spPr>
        </p:pic>
        <p:sp>
          <p:nvSpPr>
            <p:cNvPr id="293" name="Google Shape;293;p20"/>
            <p:cNvSpPr txBox="1"/>
            <p:nvPr/>
          </p:nvSpPr>
          <p:spPr>
            <a:xfrm>
              <a:off x="6549344" y="4366677"/>
              <a:ext cx="2175811" cy="2197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rgbClr val="000000"/>
                  </a:solidFill>
                  <a:latin typeface="Arial"/>
                  <a:ea typeface="Arial"/>
                  <a:cs typeface="Arial"/>
                  <a:sym typeface="Arial"/>
                </a:rPr>
                <a:t>Image courtesy of USGS</a:t>
              </a:r>
              <a:endParaRPr/>
            </a:p>
          </p:txBody>
        </p:sp>
        <p:sp>
          <p:nvSpPr>
            <p:cNvPr id="294" name="Google Shape;294;p20"/>
            <p:cNvSpPr txBox="1"/>
            <p:nvPr/>
          </p:nvSpPr>
          <p:spPr>
            <a:xfrm>
              <a:off x="6201162" y="3953780"/>
              <a:ext cx="3343891" cy="400079"/>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2"/>
                </a:buClr>
                <a:buSzPts val="1400"/>
                <a:buFont typeface="Arial"/>
                <a:buNone/>
              </a:pPr>
              <a:r>
                <a:rPr lang="en" sz="1400" b="0" i="0" u="none" strike="noStrike" cap="none">
                  <a:solidFill>
                    <a:schemeClr val="dk2"/>
                  </a:solidFill>
                  <a:latin typeface="Arial"/>
                  <a:ea typeface="Arial"/>
                  <a:cs typeface="Arial"/>
                  <a:sym typeface="Arial"/>
                </a:rPr>
                <a:t>Global Positioning System Receiver</a:t>
              </a:r>
              <a:endParaRPr sz="1400" b="0" i="0" u="none" strike="noStrike" cap="none">
                <a:solidFill>
                  <a:schemeClr val="dk2"/>
                </a:solidFill>
                <a:latin typeface="Arial"/>
                <a:ea typeface="Arial"/>
                <a:cs typeface="Arial"/>
                <a:sym typeface="Arial"/>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21"/>
          <p:cNvSpPr txBox="1">
            <a:spLocks noGrp="1"/>
          </p:cNvSpPr>
          <p:nvPr>
            <p:ph type="title"/>
          </p:nvPr>
        </p:nvSpPr>
        <p:spPr>
          <a:xfrm>
            <a:off x="385009" y="645585"/>
            <a:ext cx="5326713" cy="4314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accent1"/>
              </a:buClr>
              <a:buSzPts val="2700"/>
              <a:buFont typeface="Arial"/>
              <a:buNone/>
            </a:pPr>
            <a:r>
              <a:rPr lang="en" sz="2700" dirty="0"/>
              <a:t>GPS </a:t>
            </a:r>
            <a:r>
              <a:rPr lang="en" sz="2700" b="0" dirty="0"/>
              <a:t>(Global Positioning System) </a:t>
            </a:r>
            <a:endParaRPr sz="2700" b="0" dirty="0"/>
          </a:p>
        </p:txBody>
      </p:sp>
      <p:sp>
        <p:nvSpPr>
          <p:cNvPr id="300" name="Google Shape;300;p21"/>
          <p:cNvSpPr txBox="1">
            <a:spLocks noGrp="1"/>
          </p:cNvSpPr>
          <p:nvPr>
            <p:ph type="body" idx="1"/>
          </p:nvPr>
        </p:nvSpPr>
        <p:spPr>
          <a:xfrm>
            <a:off x="846924" y="1269541"/>
            <a:ext cx="4658330" cy="3126586"/>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750"/>
              </a:spcBef>
              <a:spcAft>
                <a:spcPts val="0"/>
              </a:spcAft>
              <a:buSzPts val="2300"/>
              <a:buChar char="•"/>
            </a:pPr>
            <a:r>
              <a:rPr lang="en" sz="2300" dirty="0">
                <a:solidFill>
                  <a:schemeClr val="dk2"/>
                </a:solidFill>
              </a:rPr>
              <a:t>Uses Radio Waves</a:t>
            </a:r>
            <a:endParaRPr sz="2100" dirty="0">
              <a:solidFill>
                <a:schemeClr val="dk2"/>
              </a:solidFill>
            </a:endParaRPr>
          </a:p>
          <a:p>
            <a:pPr marL="342900" lvl="0" indent="-209550" algn="l" rtl="0">
              <a:lnSpc>
                <a:spcPct val="90000"/>
              </a:lnSpc>
              <a:spcBef>
                <a:spcPts val="750"/>
              </a:spcBef>
              <a:spcAft>
                <a:spcPts val="0"/>
              </a:spcAft>
              <a:buSzPts val="2100"/>
              <a:buNone/>
            </a:pPr>
            <a:endParaRPr sz="2100" dirty="0">
              <a:solidFill>
                <a:schemeClr val="dk2"/>
              </a:solidFill>
            </a:endParaRPr>
          </a:p>
          <a:p>
            <a:pPr marL="342900" lvl="0" indent="-342900" algn="l" rtl="0">
              <a:lnSpc>
                <a:spcPct val="90000"/>
              </a:lnSpc>
              <a:spcBef>
                <a:spcPts val="750"/>
              </a:spcBef>
              <a:spcAft>
                <a:spcPts val="0"/>
              </a:spcAft>
              <a:buSzPts val="2300"/>
              <a:buChar char="•"/>
            </a:pPr>
            <a:r>
              <a:rPr lang="en" sz="2300" dirty="0">
                <a:solidFill>
                  <a:schemeClr val="dk2"/>
                </a:solidFill>
              </a:rPr>
              <a:t>Sent continuously from satellites to GPS receivers</a:t>
            </a:r>
            <a:endParaRPr sz="2100" dirty="0">
              <a:solidFill>
                <a:schemeClr val="dk2"/>
              </a:solidFill>
            </a:endParaRPr>
          </a:p>
          <a:p>
            <a:pPr marL="342900" lvl="0" indent="-209550" algn="l" rtl="0">
              <a:lnSpc>
                <a:spcPct val="90000"/>
              </a:lnSpc>
              <a:spcBef>
                <a:spcPts val="750"/>
              </a:spcBef>
              <a:spcAft>
                <a:spcPts val="0"/>
              </a:spcAft>
              <a:buSzPts val="2100"/>
              <a:buNone/>
            </a:pPr>
            <a:endParaRPr sz="2100" dirty="0">
              <a:solidFill>
                <a:schemeClr val="dk2"/>
              </a:solidFill>
            </a:endParaRPr>
          </a:p>
          <a:p>
            <a:pPr marL="342900" lvl="0" indent="-342900" algn="l" rtl="0">
              <a:lnSpc>
                <a:spcPct val="90000"/>
              </a:lnSpc>
              <a:spcBef>
                <a:spcPts val="750"/>
              </a:spcBef>
              <a:spcAft>
                <a:spcPts val="0"/>
              </a:spcAft>
              <a:buSzPts val="2300"/>
              <a:buChar char="•"/>
            </a:pPr>
            <a:r>
              <a:rPr lang="en" sz="2300" dirty="0">
                <a:solidFill>
                  <a:schemeClr val="dk2"/>
                </a:solidFill>
              </a:rPr>
              <a:t>Signal from &gt;4 satellites - latitude, longitude, elevation &amp; time check </a:t>
            </a:r>
            <a:endParaRPr sz="2100" dirty="0">
              <a:solidFill>
                <a:schemeClr val="dk2"/>
              </a:solidFill>
            </a:endParaRPr>
          </a:p>
        </p:txBody>
      </p:sp>
      <p:pic>
        <p:nvPicPr>
          <p:cNvPr id="301" name="Google Shape;301;p21"/>
          <p:cNvPicPr preferRelativeResize="0"/>
          <p:nvPr/>
        </p:nvPicPr>
        <p:blipFill rotWithShape="1">
          <a:blip r:embed="rId3">
            <a:alphaModFix/>
          </a:blip>
          <a:srcRect/>
          <a:stretch/>
        </p:blipFill>
        <p:spPr>
          <a:xfrm>
            <a:off x="6096732" y="541366"/>
            <a:ext cx="2662258" cy="4011784"/>
          </a:xfrm>
          <a:prstGeom prst="roundRect">
            <a:avLst>
              <a:gd name="adj" fmla="val 4151"/>
            </a:avLst>
          </a:prstGeom>
          <a:noFill/>
          <a:ln>
            <a:noFill/>
          </a:ln>
        </p:spPr>
      </p:pic>
      <p:sp>
        <p:nvSpPr>
          <p:cNvPr id="302" name="Google Shape;302;p21"/>
          <p:cNvSpPr txBox="1"/>
          <p:nvPr/>
        </p:nvSpPr>
        <p:spPr>
          <a:xfrm>
            <a:off x="7086600" y="4869656"/>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22</a:t>
            </a:fld>
            <a:endParaRPr sz="900" b="0" i="0" u="none" strike="noStrike" cap="none">
              <a:solidFill>
                <a:schemeClr val="dk1"/>
              </a:solidFill>
              <a:latin typeface="Arial"/>
              <a:ea typeface="Arial"/>
              <a:cs typeface="Arial"/>
              <a:sym typeface="Arial"/>
            </a:endParaRPr>
          </a:p>
        </p:txBody>
      </p:sp>
      <p:sp>
        <p:nvSpPr>
          <p:cNvPr id="303" name="Google Shape;303;p21"/>
          <p:cNvSpPr txBox="1"/>
          <p:nvPr/>
        </p:nvSpPr>
        <p:spPr>
          <a:xfrm>
            <a:off x="6339955" y="4553150"/>
            <a:ext cx="2175811" cy="2197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rgbClr val="000000"/>
                </a:solidFill>
                <a:latin typeface="Arial"/>
                <a:ea typeface="Arial"/>
                <a:cs typeface="Arial"/>
                <a:sym typeface="Arial"/>
              </a:rPr>
              <a:t>Image courtesy of USGS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22"/>
          <p:cNvSpPr txBox="1">
            <a:spLocks noGrp="1"/>
          </p:cNvSpPr>
          <p:nvPr>
            <p:ph type="title" idx="4294967295"/>
          </p:nvPr>
        </p:nvSpPr>
        <p:spPr>
          <a:xfrm>
            <a:off x="372979" y="596490"/>
            <a:ext cx="2832854" cy="3837147"/>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accent1"/>
              </a:buClr>
              <a:buSzPts val="2700"/>
              <a:buFont typeface="Arial"/>
              <a:buNone/>
            </a:pPr>
            <a:r>
              <a:rPr lang="en" sz="2700" dirty="0"/>
              <a:t>As you watch:</a:t>
            </a:r>
            <a:endParaRPr sz="2700" dirty="0"/>
          </a:p>
          <a:p>
            <a:pPr marL="0" lvl="0" indent="0" algn="l" rtl="0">
              <a:lnSpc>
                <a:spcPct val="90000"/>
              </a:lnSpc>
              <a:spcBef>
                <a:spcPts val="0"/>
              </a:spcBef>
              <a:spcAft>
                <a:spcPts val="0"/>
              </a:spcAft>
              <a:buClr>
                <a:schemeClr val="accent1"/>
              </a:buClr>
              <a:buSzPts val="2100"/>
              <a:buFont typeface="Arial"/>
              <a:buNone/>
            </a:pPr>
            <a:br>
              <a:rPr lang="en" sz="2100" b="0" dirty="0"/>
            </a:br>
            <a:r>
              <a:rPr lang="en" sz="2100" b="0" dirty="0">
                <a:solidFill>
                  <a:schemeClr val="dk2"/>
                </a:solidFill>
              </a:rPr>
              <a:t>How does ShakeAlert utilize P- and S-wave behavior? </a:t>
            </a:r>
            <a:endParaRPr sz="2100" b="0" dirty="0">
              <a:solidFill>
                <a:schemeClr val="dk2"/>
              </a:solidFill>
            </a:endParaRPr>
          </a:p>
          <a:p>
            <a:pPr marL="0" lvl="0" indent="0" algn="l" rtl="0">
              <a:lnSpc>
                <a:spcPct val="90000"/>
              </a:lnSpc>
              <a:spcBef>
                <a:spcPts val="0"/>
              </a:spcBef>
              <a:spcAft>
                <a:spcPts val="0"/>
              </a:spcAft>
              <a:buClr>
                <a:schemeClr val="accent1"/>
              </a:buClr>
              <a:buSzPts val="2100"/>
              <a:buFont typeface="Arial"/>
              <a:buNone/>
            </a:pPr>
            <a:endParaRPr sz="2100" b="0" dirty="0">
              <a:solidFill>
                <a:schemeClr val="dk2"/>
              </a:solidFill>
            </a:endParaRPr>
          </a:p>
          <a:p>
            <a:pPr marL="0" lvl="0" indent="0" algn="l" rtl="0">
              <a:lnSpc>
                <a:spcPct val="90000"/>
              </a:lnSpc>
              <a:spcBef>
                <a:spcPts val="0"/>
              </a:spcBef>
              <a:spcAft>
                <a:spcPts val="0"/>
              </a:spcAft>
              <a:buClr>
                <a:schemeClr val="dk2"/>
              </a:buClr>
              <a:buSzPts val="2100"/>
              <a:buFont typeface="Arial"/>
              <a:buNone/>
            </a:pPr>
            <a:r>
              <a:rPr lang="en" sz="2100" b="0" dirty="0">
                <a:solidFill>
                  <a:schemeClr val="dk2"/>
                </a:solidFill>
              </a:rPr>
              <a:t>How does GPS contribute to ShakeAlert alerting?   </a:t>
            </a:r>
            <a:endParaRPr sz="2100" b="0" dirty="0">
              <a:solidFill>
                <a:schemeClr val="dk2"/>
              </a:solidFill>
            </a:endParaRPr>
          </a:p>
        </p:txBody>
      </p:sp>
      <p:sp>
        <p:nvSpPr>
          <p:cNvPr id="276" name="Google Shape;276;p22"/>
          <p:cNvSpPr txBox="1"/>
          <p:nvPr/>
        </p:nvSpPr>
        <p:spPr>
          <a:xfrm>
            <a:off x="7086600" y="486965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b="0" i="0" u="none" strike="noStrike" cap="none">
                <a:solidFill>
                  <a:schemeClr val="dk1"/>
                </a:solidFill>
                <a:latin typeface="Arial"/>
                <a:ea typeface="Arial"/>
                <a:cs typeface="Arial"/>
                <a:sym typeface="Arial"/>
              </a:rPr>
              <a:t>23</a:t>
            </a:fld>
            <a:endParaRPr sz="900" b="0" i="0" u="none" strike="noStrike" cap="none">
              <a:solidFill>
                <a:schemeClr val="dk1"/>
              </a:solidFill>
              <a:latin typeface="Arial"/>
              <a:ea typeface="Arial"/>
              <a:cs typeface="Arial"/>
              <a:sym typeface="Arial"/>
            </a:endParaRPr>
          </a:p>
        </p:txBody>
      </p:sp>
      <p:grpSp>
        <p:nvGrpSpPr>
          <p:cNvPr id="4" name="Group 3">
            <a:extLst>
              <a:ext uri="{FF2B5EF4-FFF2-40B4-BE49-F238E27FC236}">
                <a16:creationId xmlns:a16="http://schemas.microsoft.com/office/drawing/2014/main" id="{CB341383-4E00-6008-A0F8-A208E88D9271}"/>
              </a:ext>
            </a:extLst>
          </p:cNvPr>
          <p:cNvGrpSpPr/>
          <p:nvPr/>
        </p:nvGrpSpPr>
        <p:grpSpPr>
          <a:xfrm>
            <a:off x="3680275" y="662720"/>
            <a:ext cx="5090746" cy="4037782"/>
            <a:chOff x="3680275" y="662720"/>
            <a:chExt cx="5090746" cy="4037782"/>
          </a:xfrm>
        </p:grpSpPr>
        <p:pic>
          <p:nvPicPr>
            <p:cNvPr id="2" name="Online Media 1" title="ShakeAlert® Gets a Boost with GPS Technology | What you need to know">
              <a:hlinkClick r:id="" action="ppaction://media"/>
              <a:extLst>
                <a:ext uri="{FF2B5EF4-FFF2-40B4-BE49-F238E27FC236}">
                  <a16:creationId xmlns:a16="http://schemas.microsoft.com/office/drawing/2014/main" id="{EA61A87C-0362-6FBB-5F16-1EA8315F57FC}"/>
                </a:ext>
              </a:extLst>
            </p:cNvPr>
            <p:cNvPicPr>
              <a:picLocks noRot="1" noChangeAspect="1"/>
            </p:cNvPicPr>
            <p:nvPr>
              <a:videoFile r:link="rId1"/>
            </p:nvPr>
          </p:nvPicPr>
          <p:blipFill>
            <a:blip r:embed="rId4"/>
            <a:stretch>
              <a:fillRect/>
            </a:stretch>
          </p:blipFill>
          <p:spPr>
            <a:xfrm>
              <a:off x="3680275" y="662720"/>
              <a:ext cx="5090746" cy="3818060"/>
            </a:xfrm>
            <a:prstGeom prst="rect">
              <a:avLst/>
            </a:prstGeom>
          </p:spPr>
        </p:pic>
        <p:sp>
          <p:nvSpPr>
            <p:cNvPr id="3" name="TextBox 2">
              <a:extLst>
                <a:ext uri="{FF2B5EF4-FFF2-40B4-BE49-F238E27FC236}">
                  <a16:creationId xmlns:a16="http://schemas.microsoft.com/office/drawing/2014/main" id="{66A7DC65-4D8B-D256-F52F-C80C9184835D}"/>
                </a:ext>
              </a:extLst>
            </p:cNvPr>
            <p:cNvSpPr txBox="1"/>
            <p:nvPr/>
          </p:nvSpPr>
          <p:spPr>
            <a:xfrm>
              <a:off x="5137742" y="4480780"/>
              <a:ext cx="2175811" cy="219722"/>
            </a:xfrm>
            <a:prstGeom prst="rect">
              <a:avLst/>
            </a:prstGeom>
            <a:noFill/>
          </p:spPr>
          <p:txBody>
            <a:bodyPr wrap="square" rtlCol="0">
              <a:spAutoFit/>
            </a:bodyPr>
            <a:lstStyle/>
            <a:p>
              <a:pPr algn="ctr"/>
              <a:r>
                <a:rPr lang="en-US" sz="800" i="1" dirty="0"/>
                <a:t>Video courtesy of </a:t>
              </a:r>
              <a:r>
                <a:rPr lang="en-US" sz="800" i="1" dirty="0" err="1"/>
                <a:t>Earthscope</a:t>
              </a:r>
              <a:r>
                <a:rPr lang="en-US" sz="800" i="1" dirty="0"/>
                <a:t> Consortium</a:t>
              </a:r>
            </a:p>
          </p:txBody>
        </p:sp>
      </p:grpSp>
    </p:spTree>
  </p:cSld>
  <p:clrMapOvr>
    <a:masterClrMapping/>
  </p:clrMapOvr>
  <p:timing>
    <p:tnLst>
      <p:par>
        <p:cTn id="1" dur="indefinite" restart="never" nodeType="tmRoot">
          <p:childTnLst>
            <p:video>
              <p:cMediaNode vol="80000">
                <p:cTn id="2" fill="hold" display="0">
                  <p:stCondLst>
                    <p:cond delay="indefinite"/>
                  </p:stCondLst>
                </p:cTn>
                <p:tgtEl>
                  <p:spTgt spid="2"/>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23"/>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accent1"/>
              </a:buClr>
              <a:buSzPct val="100000"/>
              <a:buFont typeface="Arial"/>
              <a:buNone/>
            </a:pPr>
            <a:r>
              <a:rPr lang="en" sz="2400">
                <a:highlight>
                  <a:srgbClr val="FFFFFF"/>
                </a:highlight>
              </a:rPr>
              <a:t>What should you do immediately </a:t>
            </a:r>
            <a:br>
              <a:rPr lang="en" sz="2400">
                <a:highlight>
                  <a:srgbClr val="FFFFFF"/>
                </a:highlight>
              </a:rPr>
            </a:br>
            <a:r>
              <a:rPr lang="en" sz="2400">
                <a:highlight>
                  <a:srgbClr val="FFFFFF"/>
                </a:highlight>
              </a:rPr>
              <a:t>if you feel shaking or get an alert?</a:t>
            </a:r>
            <a:endParaRPr sz="2400"/>
          </a:p>
        </p:txBody>
      </p:sp>
      <p:sp>
        <p:nvSpPr>
          <p:cNvPr id="319" name="Google Shape;319;p23"/>
          <p:cNvSpPr txBox="1"/>
          <p:nvPr/>
        </p:nvSpPr>
        <p:spPr>
          <a:xfrm>
            <a:off x="7086600" y="4869656"/>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24</a:t>
            </a:fld>
            <a:endParaRPr sz="900" b="0" i="0" u="none" strike="noStrike" cap="none">
              <a:solidFill>
                <a:schemeClr val="dk1"/>
              </a:solidFill>
              <a:latin typeface="Arial"/>
              <a:ea typeface="Arial"/>
              <a:cs typeface="Arial"/>
              <a:sym typeface="Arial"/>
            </a:endParaRPr>
          </a:p>
        </p:txBody>
      </p:sp>
      <p:grpSp>
        <p:nvGrpSpPr>
          <p:cNvPr id="320" name="Google Shape;320;p23"/>
          <p:cNvGrpSpPr/>
          <p:nvPr/>
        </p:nvGrpSpPr>
        <p:grpSpPr>
          <a:xfrm>
            <a:off x="312964" y="1627175"/>
            <a:ext cx="8039735" cy="2423883"/>
            <a:chOff x="312964" y="1627175"/>
            <a:chExt cx="8039735" cy="2423883"/>
          </a:xfrm>
        </p:grpSpPr>
        <p:pic>
          <p:nvPicPr>
            <p:cNvPr id="321" name="Google Shape;321;p23"/>
            <p:cNvPicPr preferRelativeResize="0"/>
            <p:nvPr/>
          </p:nvPicPr>
          <p:blipFill rotWithShape="1">
            <a:blip r:embed="rId3">
              <a:alphaModFix/>
            </a:blip>
            <a:srcRect/>
            <a:stretch/>
          </p:blipFill>
          <p:spPr>
            <a:xfrm>
              <a:off x="312964" y="1627175"/>
              <a:ext cx="8039735" cy="2204161"/>
            </a:xfrm>
            <a:prstGeom prst="rect">
              <a:avLst/>
            </a:prstGeom>
            <a:noFill/>
            <a:ln>
              <a:noFill/>
            </a:ln>
          </p:spPr>
        </p:pic>
        <p:sp>
          <p:nvSpPr>
            <p:cNvPr id="322" name="Google Shape;322;p23"/>
            <p:cNvSpPr txBox="1"/>
            <p:nvPr/>
          </p:nvSpPr>
          <p:spPr>
            <a:xfrm>
              <a:off x="3493618" y="3831336"/>
              <a:ext cx="2175811" cy="2197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rgbClr val="000000"/>
                  </a:solidFill>
                  <a:latin typeface="Arial"/>
                  <a:ea typeface="Arial"/>
                  <a:cs typeface="Arial"/>
                  <a:sym typeface="Arial"/>
                </a:rPr>
                <a:t>Image courtesy of USGS</a:t>
              </a: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24"/>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accent1"/>
              </a:buClr>
              <a:buSzPct val="100000"/>
              <a:buFont typeface="Arial"/>
              <a:buNone/>
            </a:pPr>
            <a:r>
              <a:rPr lang="en" sz="2400">
                <a:highlight>
                  <a:srgbClr val="FFFFFF"/>
                </a:highlight>
              </a:rPr>
              <a:t>If you or someone you know uses a wheelchair:</a:t>
            </a:r>
            <a:endParaRPr sz="2400"/>
          </a:p>
        </p:txBody>
      </p:sp>
      <p:sp>
        <p:nvSpPr>
          <p:cNvPr id="329" name="Google Shape;329;p24"/>
          <p:cNvSpPr txBox="1"/>
          <p:nvPr/>
        </p:nvSpPr>
        <p:spPr>
          <a:xfrm>
            <a:off x="7086600" y="4869656"/>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25</a:t>
            </a:fld>
            <a:endParaRPr sz="900" b="0" i="0" u="none" strike="noStrike" cap="none">
              <a:solidFill>
                <a:schemeClr val="dk1"/>
              </a:solidFill>
              <a:latin typeface="Arial"/>
              <a:ea typeface="Arial"/>
              <a:cs typeface="Arial"/>
              <a:sym typeface="Arial"/>
            </a:endParaRPr>
          </a:p>
        </p:txBody>
      </p:sp>
      <p:grpSp>
        <p:nvGrpSpPr>
          <p:cNvPr id="330" name="Google Shape;330;p24"/>
          <p:cNvGrpSpPr/>
          <p:nvPr/>
        </p:nvGrpSpPr>
        <p:grpSpPr>
          <a:xfrm>
            <a:off x="1178848" y="1593869"/>
            <a:ext cx="6767256" cy="2658517"/>
            <a:chOff x="1178848" y="1593869"/>
            <a:chExt cx="6767256" cy="2658517"/>
          </a:xfrm>
        </p:grpSpPr>
        <p:pic>
          <p:nvPicPr>
            <p:cNvPr id="331" name="Google Shape;331;p24"/>
            <p:cNvPicPr preferRelativeResize="0"/>
            <p:nvPr/>
          </p:nvPicPr>
          <p:blipFill rotWithShape="1">
            <a:blip r:embed="rId3">
              <a:alphaModFix/>
            </a:blip>
            <a:srcRect/>
            <a:stretch/>
          </p:blipFill>
          <p:spPr>
            <a:xfrm>
              <a:off x="1178848" y="1593869"/>
              <a:ext cx="6767256" cy="2438795"/>
            </a:xfrm>
            <a:prstGeom prst="rect">
              <a:avLst/>
            </a:prstGeom>
            <a:noFill/>
            <a:ln>
              <a:noFill/>
            </a:ln>
          </p:spPr>
        </p:pic>
        <p:sp>
          <p:nvSpPr>
            <p:cNvPr id="332" name="Google Shape;332;p24"/>
            <p:cNvSpPr txBox="1"/>
            <p:nvPr/>
          </p:nvSpPr>
          <p:spPr>
            <a:xfrm>
              <a:off x="3484094" y="4032664"/>
              <a:ext cx="2175811" cy="2197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rgbClr val="000000"/>
                  </a:solidFill>
                  <a:latin typeface="Arial"/>
                  <a:ea typeface="Arial"/>
                  <a:cs typeface="Arial"/>
                  <a:sym typeface="Arial"/>
                </a:rPr>
                <a:t>Image courtesy of USGS</a:t>
              </a:r>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25"/>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accent1"/>
              </a:buClr>
              <a:buSzPct val="100000"/>
              <a:buFont typeface="Arial"/>
              <a:buNone/>
            </a:pPr>
            <a:r>
              <a:rPr lang="en" sz="2400">
                <a:highlight>
                  <a:schemeClr val="lt1"/>
                </a:highlight>
              </a:rPr>
              <a:t>If you or someone you know uses a cane or walker:</a:t>
            </a:r>
            <a:endParaRPr sz="2400"/>
          </a:p>
        </p:txBody>
      </p:sp>
      <p:sp>
        <p:nvSpPr>
          <p:cNvPr id="339" name="Google Shape;339;p25"/>
          <p:cNvSpPr txBox="1"/>
          <p:nvPr/>
        </p:nvSpPr>
        <p:spPr>
          <a:xfrm>
            <a:off x="7086600" y="4869656"/>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26</a:t>
            </a:fld>
            <a:endParaRPr sz="900" b="0" i="0" u="none" strike="noStrike" cap="none">
              <a:solidFill>
                <a:schemeClr val="dk1"/>
              </a:solidFill>
              <a:latin typeface="Arial"/>
              <a:ea typeface="Arial"/>
              <a:cs typeface="Arial"/>
              <a:sym typeface="Arial"/>
            </a:endParaRPr>
          </a:p>
        </p:txBody>
      </p:sp>
      <p:grpSp>
        <p:nvGrpSpPr>
          <p:cNvPr id="340" name="Google Shape;340;p25"/>
          <p:cNvGrpSpPr/>
          <p:nvPr/>
        </p:nvGrpSpPr>
        <p:grpSpPr>
          <a:xfrm>
            <a:off x="1280688" y="1146298"/>
            <a:ext cx="5924865" cy="3574308"/>
            <a:chOff x="1280688" y="1146298"/>
            <a:chExt cx="5924865" cy="3574308"/>
          </a:xfrm>
        </p:grpSpPr>
        <p:pic>
          <p:nvPicPr>
            <p:cNvPr id="341" name="Google Shape;341;p25"/>
            <p:cNvPicPr preferRelativeResize="0"/>
            <p:nvPr/>
          </p:nvPicPr>
          <p:blipFill rotWithShape="1">
            <a:blip r:embed="rId3">
              <a:alphaModFix/>
            </a:blip>
            <a:srcRect/>
            <a:stretch/>
          </p:blipFill>
          <p:spPr>
            <a:xfrm>
              <a:off x="1280688" y="1146298"/>
              <a:ext cx="5924863" cy="1623092"/>
            </a:xfrm>
            <a:prstGeom prst="rect">
              <a:avLst/>
            </a:prstGeom>
            <a:noFill/>
            <a:ln>
              <a:noFill/>
            </a:ln>
          </p:spPr>
        </p:pic>
        <p:pic>
          <p:nvPicPr>
            <p:cNvPr id="342" name="Google Shape;342;p25"/>
            <p:cNvPicPr preferRelativeResize="0"/>
            <p:nvPr/>
          </p:nvPicPr>
          <p:blipFill rotWithShape="1">
            <a:blip r:embed="rId4">
              <a:alphaModFix/>
            </a:blip>
            <a:srcRect/>
            <a:stretch/>
          </p:blipFill>
          <p:spPr>
            <a:xfrm>
              <a:off x="1280690" y="2886686"/>
              <a:ext cx="5924863" cy="1623048"/>
            </a:xfrm>
            <a:prstGeom prst="rect">
              <a:avLst/>
            </a:prstGeom>
            <a:noFill/>
            <a:ln>
              <a:noFill/>
            </a:ln>
          </p:spPr>
        </p:pic>
        <p:sp>
          <p:nvSpPr>
            <p:cNvPr id="343" name="Google Shape;343;p25"/>
            <p:cNvSpPr txBox="1"/>
            <p:nvPr/>
          </p:nvSpPr>
          <p:spPr>
            <a:xfrm>
              <a:off x="3493618" y="4500884"/>
              <a:ext cx="2175811" cy="2197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rgbClr val="000000"/>
                  </a:solidFill>
                  <a:latin typeface="Arial"/>
                  <a:ea typeface="Arial"/>
                  <a:cs typeface="Arial"/>
                  <a:sym typeface="Arial"/>
                </a:rPr>
                <a:t>Image courtesy of USGS</a:t>
              </a: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56"/>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SzPct val="83333"/>
              <a:buNone/>
            </a:pPr>
            <a:r>
              <a:rPr lang="en" sz="2400">
                <a:solidFill>
                  <a:srgbClr val="016935"/>
                </a:solidFill>
                <a:highlight>
                  <a:schemeClr val="lt1"/>
                </a:highlight>
              </a:rPr>
              <a:t>If you are outside when you feeling shaking or get an alert:</a:t>
            </a:r>
            <a:endParaRPr sz="2400"/>
          </a:p>
        </p:txBody>
      </p:sp>
      <p:sp>
        <p:nvSpPr>
          <p:cNvPr id="350" name="Google Shape;350;p56"/>
          <p:cNvSpPr txBox="1"/>
          <p:nvPr/>
        </p:nvSpPr>
        <p:spPr>
          <a:xfrm>
            <a:off x="7084916" y="4893875"/>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fld id="{00000000-1234-1234-1234-123412341234}" type="slidenum">
              <a:rPr lang="en" sz="900" b="0" i="0" u="none" strike="noStrike" cap="none">
                <a:solidFill>
                  <a:schemeClr val="dk1"/>
                </a:solidFill>
                <a:latin typeface="Arial"/>
                <a:ea typeface="Arial"/>
                <a:cs typeface="Arial"/>
                <a:sym typeface="Arial"/>
              </a:rPr>
              <a:t>27</a:t>
            </a:fld>
            <a:endParaRPr sz="900" b="0" i="0" u="none" strike="noStrike" cap="none">
              <a:solidFill>
                <a:schemeClr val="dk1"/>
              </a:solidFill>
              <a:latin typeface="Arial"/>
              <a:ea typeface="Arial"/>
              <a:cs typeface="Arial"/>
              <a:sym typeface="Arial"/>
            </a:endParaRPr>
          </a:p>
        </p:txBody>
      </p:sp>
      <p:grpSp>
        <p:nvGrpSpPr>
          <p:cNvPr id="351" name="Google Shape;351;p56"/>
          <p:cNvGrpSpPr/>
          <p:nvPr/>
        </p:nvGrpSpPr>
        <p:grpSpPr>
          <a:xfrm>
            <a:off x="881835" y="1568490"/>
            <a:ext cx="7380330" cy="2937132"/>
            <a:chOff x="881835" y="1568490"/>
            <a:chExt cx="7380330" cy="2937132"/>
          </a:xfrm>
        </p:grpSpPr>
        <p:pic>
          <p:nvPicPr>
            <p:cNvPr id="352" name="Google Shape;352;p56" descr="A diagram of a warning&#10;&#10;AI-generated content may be incorrect."/>
            <p:cNvPicPr preferRelativeResize="0"/>
            <p:nvPr/>
          </p:nvPicPr>
          <p:blipFill rotWithShape="1">
            <a:blip r:embed="rId3">
              <a:alphaModFix/>
            </a:blip>
            <a:srcRect l="63768" t="25022" r="24390" b="55512"/>
            <a:stretch/>
          </p:blipFill>
          <p:spPr>
            <a:xfrm>
              <a:off x="881835" y="1568492"/>
              <a:ext cx="2050236" cy="2697741"/>
            </a:xfrm>
            <a:prstGeom prst="rect">
              <a:avLst/>
            </a:prstGeom>
            <a:noFill/>
            <a:ln>
              <a:noFill/>
            </a:ln>
          </p:spPr>
        </p:pic>
        <p:pic>
          <p:nvPicPr>
            <p:cNvPr id="353" name="Google Shape;353;p56" descr="A diagram of a warning&#10;&#10;AI-generated content may be incorrect."/>
            <p:cNvPicPr preferRelativeResize="0"/>
            <p:nvPr/>
          </p:nvPicPr>
          <p:blipFill rotWithShape="1">
            <a:blip r:embed="rId3">
              <a:alphaModFix/>
            </a:blip>
            <a:srcRect l="75543" t="25022" r="13961" b="55512"/>
            <a:stretch/>
          </p:blipFill>
          <p:spPr>
            <a:xfrm>
              <a:off x="3672985" y="1568491"/>
              <a:ext cx="1817077" cy="2697741"/>
            </a:xfrm>
            <a:prstGeom prst="rect">
              <a:avLst/>
            </a:prstGeom>
            <a:noFill/>
            <a:ln>
              <a:noFill/>
            </a:ln>
          </p:spPr>
        </p:pic>
        <p:pic>
          <p:nvPicPr>
            <p:cNvPr id="354" name="Google Shape;354;p56" descr="A diagram of a warning&#10;&#10;AI-generated content may be incorrect."/>
            <p:cNvPicPr preferRelativeResize="0"/>
            <p:nvPr/>
          </p:nvPicPr>
          <p:blipFill rotWithShape="1">
            <a:blip r:embed="rId3">
              <a:alphaModFix/>
            </a:blip>
            <a:srcRect l="85726" t="25022" r="2390" b="55512"/>
            <a:stretch/>
          </p:blipFill>
          <p:spPr>
            <a:xfrm>
              <a:off x="6204764" y="1568490"/>
              <a:ext cx="2057401" cy="2697741"/>
            </a:xfrm>
            <a:prstGeom prst="rect">
              <a:avLst/>
            </a:prstGeom>
            <a:noFill/>
            <a:ln>
              <a:noFill/>
            </a:ln>
          </p:spPr>
        </p:pic>
        <p:sp>
          <p:nvSpPr>
            <p:cNvPr id="355" name="Google Shape;355;p56"/>
            <p:cNvSpPr txBox="1"/>
            <p:nvPr/>
          </p:nvSpPr>
          <p:spPr>
            <a:xfrm>
              <a:off x="3484094" y="4285900"/>
              <a:ext cx="2175811" cy="2197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rgbClr val="000000"/>
                  </a:solidFill>
                  <a:latin typeface="Arial"/>
                  <a:ea typeface="Arial"/>
                  <a:cs typeface="Arial"/>
                  <a:sym typeface="Arial"/>
                </a:rPr>
                <a:t>Image courtesy of USGS</a:t>
              </a:r>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57"/>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SzPct val="83333"/>
              <a:buNone/>
            </a:pPr>
            <a:r>
              <a:rPr lang="en" sz="2400">
                <a:solidFill>
                  <a:srgbClr val="016935"/>
                </a:solidFill>
                <a:highlight>
                  <a:schemeClr val="lt1"/>
                </a:highlight>
              </a:rPr>
              <a:t>If you are on the coast, Drop, Cover, and Hold On. </a:t>
            </a:r>
            <a:br>
              <a:rPr lang="en" sz="2400">
                <a:solidFill>
                  <a:srgbClr val="016935"/>
                </a:solidFill>
                <a:highlight>
                  <a:schemeClr val="lt1"/>
                </a:highlight>
              </a:rPr>
            </a:br>
            <a:r>
              <a:rPr lang="en" sz="2400">
                <a:solidFill>
                  <a:srgbClr val="016935"/>
                </a:solidFill>
                <a:highlight>
                  <a:schemeClr val="lt1"/>
                </a:highlight>
              </a:rPr>
              <a:t>When the shaking stops…</a:t>
            </a:r>
            <a:endParaRPr sz="2400"/>
          </a:p>
        </p:txBody>
      </p:sp>
      <p:sp>
        <p:nvSpPr>
          <p:cNvPr id="362" name="Google Shape;362;p57"/>
          <p:cNvSpPr txBox="1"/>
          <p:nvPr/>
        </p:nvSpPr>
        <p:spPr>
          <a:xfrm>
            <a:off x="7084916" y="4893875"/>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fld id="{00000000-1234-1234-1234-123412341234}" type="slidenum">
              <a:rPr lang="en" sz="900" b="0" i="0" u="none" strike="noStrike" cap="none">
                <a:solidFill>
                  <a:schemeClr val="dk1"/>
                </a:solidFill>
                <a:latin typeface="Arial"/>
                <a:ea typeface="Arial"/>
                <a:cs typeface="Arial"/>
                <a:sym typeface="Arial"/>
              </a:rPr>
              <a:t>28</a:t>
            </a:fld>
            <a:endParaRPr sz="900" b="0" i="0" u="none" strike="noStrike" cap="none">
              <a:solidFill>
                <a:schemeClr val="dk1"/>
              </a:solidFill>
              <a:latin typeface="Arial"/>
              <a:ea typeface="Arial"/>
              <a:cs typeface="Arial"/>
              <a:sym typeface="Arial"/>
            </a:endParaRPr>
          </a:p>
        </p:txBody>
      </p:sp>
      <p:grpSp>
        <p:nvGrpSpPr>
          <p:cNvPr id="363" name="Google Shape;363;p57"/>
          <p:cNvGrpSpPr/>
          <p:nvPr/>
        </p:nvGrpSpPr>
        <p:grpSpPr>
          <a:xfrm>
            <a:off x="905069" y="1611400"/>
            <a:ext cx="7595119" cy="3125086"/>
            <a:chOff x="905069" y="1611400"/>
            <a:chExt cx="7595119" cy="3125086"/>
          </a:xfrm>
        </p:grpSpPr>
        <p:pic>
          <p:nvPicPr>
            <p:cNvPr id="364" name="Google Shape;364;p57" descr="A diagram of a warning&#10;&#10;AI-generated content may be incorrect."/>
            <p:cNvPicPr preferRelativeResize="0"/>
            <p:nvPr/>
          </p:nvPicPr>
          <p:blipFill rotWithShape="1">
            <a:blip r:embed="rId3">
              <a:alphaModFix/>
            </a:blip>
            <a:srcRect l="52108" t="70756" r="26128" b="13541"/>
            <a:stretch/>
          </p:blipFill>
          <p:spPr>
            <a:xfrm>
              <a:off x="905069" y="1611400"/>
              <a:ext cx="3514529" cy="2029916"/>
            </a:xfrm>
            <a:prstGeom prst="rect">
              <a:avLst/>
            </a:prstGeom>
            <a:noFill/>
            <a:ln>
              <a:noFill/>
            </a:ln>
          </p:spPr>
        </p:pic>
        <p:pic>
          <p:nvPicPr>
            <p:cNvPr id="365" name="Google Shape;365;p57" descr="A diagram of a warning&#10;&#10;AI-generated content may be incorrect."/>
            <p:cNvPicPr preferRelativeResize="0"/>
            <p:nvPr/>
          </p:nvPicPr>
          <p:blipFill rotWithShape="1">
            <a:blip r:embed="rId3">
              <a:alphaModFix/>
            </a:blip>
            <a:srcRect l="73872" t="70756" r="2213" b="13541"/>
            <a:stretch/>
          </p:blipFill>
          <p:spPr>
            <a:xfrm>
              <a:off x="4581524" y="1611400"/>
              <a:ext cx="3918664" cy="2059726"/>
            </a:xfrm>
            <a:prstGeom prst="rect">
              <a:avLst/>
            </a:prstGeom>
            <a:noFill/>
            <a:ln>
              <a:noFill/>
            </a:ln>
          </p:spPr>
        </p:pic>
        <p:pic>
          <p:nvPicPr>
            <p:cNvPr id="366" name="Google Shape;366;p57" descr="A diagram of a warning&#10;&#10;AI-generated content may be incorrect."/>
            <p:cNvPicPr preferRelativeResize="0"/>
            <p:nvPr/>
          </p:nvPicPr>
          <p:blipFill rotWithShape="1">
            <a:blip r:embed="rId3">
              <a:alphaModFix/>
            </a:blip>
            <a:srcRect l="52108" t="85116" r="2213" b="6722"/>
            <a:stretch/>
          </p:blipFill>
          <p:spPr>
            <a:xfrm>
              <a:off x="1345713" y="3671126"/>
              <a:ext cx="6471622" cy="925689"/>
            </a:xfrm>
            <a:prstGeom prst="rect">
              <a:avLst/>
            </a:prstGeom>
            <a:noFill/>
            <a:ln>
              <a:noFill/>
            </a:ln>
          </p:spPr>
        </p:pic>
        <p:sp>
          <p:nvSpPr>
            <p:cNvPr id="367" name="Google Shape;367;p57"/>
            <p:cNvSpPr txBox="1"/>
            <p:nvPr/>
          </p:nvSpPr>
          <p:spPr>
            <a:xfrm>
              <a:off x="3421429" y="4516764"/>
              <a:ext cx="2175811" cy="2197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rgbClr val="000000"/>
                  </a:solidFill>
                  <a:latin typeface="Arial"/>
                  <a:ea typeface="Arial"/>
                  <a:cs typeface="Arial"/>
                  <a:sym typeface="Arial"/>
                </a:rPr>
                <a:t>Image courtesy of USGS</a:t>
              </a:r>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pic>
        <p:nvPicPr>
          <p:cNvPr id="604" name="Google Shape;604;p74" descr="A diagram of a warning&#10;&#10;AI-generated content may be incorrect."/>
          <p:cNvPicPr preferRelativeResize="0"/>
          <p:nvPr/>
        </p:nvPicPr>
        <p:blipFill rotWithShape="1">
          <a:blip r:embed="rId5">
            <a:alphaModFix/>
          </a:blip>
          <a:srcRect t="42468" b="13129"/>
          <a:stretch/>
        </p:blipFill>
        <p:spPr>
          <a:xfrm>
            <a:off x="3469880" y="1981609"/>
            <a:ext cx="5674120" cy="1878763"/>
          </a:xfrm>
          <a:prstGeom prst="rect">
            <a:avLst/>
          </a:prstGeom>
          <a:noFill/>
          <a:ln>
            <a:noFill/>
          </a:ln>
        </p:spPr>
      </p:pic>
      <p:pic>
        <p:nvPicPr>
          <p:cNvPr id="605" name="Google Shape;605;p74"/>
          <p:cNvPicPr preferRelativeResize="0"/>
          <p:nvPr/>
        </p:nvPicPr>
        <p:blipFill rotWithShape="1">
          <a:blip r:embed="rId6">
            <a:alphaModFix/>
          </a:blip>
          <a:srcRect/>
          <a:stretch/>
        </p:blipFill>
        <p:spPr>
          <a:xfrm>
            <a:off x="4342384" y="897420"/>
            <a:ext cx="3704086" cy="868788"/>
          </a:xfrm>
          <a:prstGeom prst="rect">
            <a:avLst/>
          </a:prstGeom>
          <a:noFill/>
          <a:ln>
            <a:noFill/>
          </a:ln>
        </p:spPr>
      </p:pic>
      <p:sp>
        <p:nvSpPr>
          <p:cNvPr id="606" name="Google Shape;606;p74"/>
          <p:cNvSpPr txBox="1">
            <a:spLocks noGrp="1"/>
          </p:cNvSpPr>
          <p:nvPr>
            <p:ph type="title" idx="4294967295"/>
          </p:nvPr>
        </p:nvSpPr>
        <p:spPr>
          <a:xfrm>
            <a:off x="346775" y="741363"/>
            <a:ext cx="2602800" cy="98583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2400"/>
              <a:buFont typeface="Arial"/>
              <a:buNone/>
            </a:pPr>
            <a:r>
              <a:rPr lang="en" sz="2400" dirty="0">
                <a:highlight>
                  <a:schemeClr val="lt1"/>
                </a:highlight>
              </a:rPr>
              <a:t>Foreshocks &amp; Aftershocks</a:t>
            </a:r>
            <a:endParaRPr sz="2400" dirty="0"/>
          </a:p>
        </p:txBody>
      </p:sp>
      <p:sp>
        <p:nvSpPr>
          <p:cNvPr id="608" name="Google Shape;608;p74"/>
          <p:cNvSpPr txBox="1"/>
          <p:nvPr/>
        </p:nvSpPr>
        <p:spPr>
          <a:xfrm>
            <a:off x="348174" y="2182091"/>
            <a:ext cx="2602800" cy="738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 sz="1400" b="1" i="0" u="none" strike="noStrike" cap="none">
                <a:solidFill>
                  <a:srgbClr val="000000"/>
                </a:solidFill>
                <a:latin typeface="Arial"/>
                <a:ea typeface="Arial"/>
                <a:cs typeface="Arial"/>
                <a:sym typeface="Arial"/>
              </a:rPr>
              <a:t>Foreshocks</a:t>
            </a:r>
            <a:r>
              <a:rPr lang="en" sz="1400" b="0" i="0" u="none" strike="noStrike" cap="none">
                <a:solidFill>
                  <a:srgbClr val="000000"/>
                </a:solidFill>
                <a:latin typeface="Arial"/>
                <a:ea typeface="Arial"/>
                <a:cs typeface="Arial"/>
                <a:sym typeface="Arial"/>
              </a:rPr>
              <a:t> = </a:t>
            </a:r>
            <a:r>
              <a:rPr lang="en"/>
              <a:t>S</a:t>
            </a:r>
            <a:r>
              <a:rPr lang="en" sz="1400" b="0" i="0" u="none" strike="noStrike" cap="none">
                <a:solidFill>
                  <a:srgbClr val="000000"/>
                </a:solidFill>
                <a:latin typeface="Arial"/>
                <a:ea typeface="Arial"/>
                <a:cs typeface="Arial"/>
                <a:sym typeface="Arial"/>
              </a:rPr>
              <a:t>maller earthquakes </a:t>
            </a:r>
            <a:r>
              <a:rPr lang="en" sz="1400" b="1" i="0" u="sng" strike="noStrike" cap="none">
                <a:solidFill>
                  <a:srgbClr val="000000"/>
                </a:solidFill>
              </a:rPr>
              <a:t>before</a:t>
            </a:r>
            <a:r>
              <a:rPr lang="en" sz="1400" b="0" i="0" u="none" strike="noStrike" cap="none">
                <a:solidFill>
                  <a:srgbClr val="000000"/>
                </a:solidFill>
                <a:latin typeface="Arial"/>
                <a:ea typeface="Arial"/>
                <a:cs typeface="Arial"/>
                <a:sym typeface="Arial"/>
              </a:rPr>
              <a:t> the main earthquake</a:t>
            </a:r>
            <a:endParaRPr/>
          </a:p>
        </p:txBody>
      </p:sp>
      <p:sp>
        <p:nvSpPr>
          <p:cNvPr id="609" name="Google Shape;609;p74"/>
          <p:cNvSpPr txBox="1"/>
          <p:nvPr/>
        </p:nvSpPr>
        <p:spPr>
          <a:xfrm>
            <a:off x="348174" y="3416755"/>
            <a:ext cx="2602800" cy="738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 sz="1400" b="1" i="0" u="none" strike="noStrike" cap="none">
                <a:solidFill>
                  <a:srgbClr val="000000"/>
                </a:solidFill>
                <a:latin typeface="Arial"/>
                <a:ea typeface="Arial"/>
                <a:cs typeface="Arial"/>
                <a:sym typeface="Arial"/>
              </a:rPr>
              <a:t>Aftershocks</a:t>
            </a:r>
            <a:r>
              <a:rPr lang="en" sz="1400" b="0" i="0" u="none" strike="noStrike" cap="none">
                <a:solidFill>
                  <a:srgbClr val="000000"/>
                </a:solidFill>
                <a:latin typeface="Arial"/>
                <a:ea typeface="Arial"/>
                <a:cs typeface="Arial"/>
                <a:sym typeface="Arial"/>
              </a:rPr>
              <a:t> = </a:t>
            </a:r>
            <a:r>
              <a:rPr lang="en"/>
              <a:t>S</a:t>
            </a:r>
            <a:r>
              <a:rPr lang="en" sz="1400" b="0" i="0" u="none" strike="noStrike" cap="none">
                <a:solidFill>
                  <a:srgbClr val="000000"/>
                </a:solidFill>
                <a:latin typeface="Arial"/>
                <a:ea typeface="Arial"/>
                <a:cs typeface="Arial"/>
                <a:sym typeface="Arial"/>
              </a:rPr>
              <a:t>maller earthquakes </a:t>
            </a:r>
            <a:r>
              <a:rPr lang="en" sz="1400" b="1" i="0" u="sng" strike="noStrike" cap="none">
                <a:solidFill>
                  <a:srgbClr val="000000"/>
                </a:solidFill>
              </a:rPr>
              <a:t>after</a:t>
            </a:r>
            <a:r>
              <a:rPr lang="en" sz="1400" b="0" i="0" u="none" strike="noStrike" cap="none">
                <a:solidFill>
                  <a:srgbClr val="000000"/>
                </a:solidFill>
                <a:latin typeface="Arial"/>
                <a:ea typeface="Arial"/>
                <a:cs typeface="Arial"/>
                <a:sym typeface="Arial"/>
              </a:rPr>
              <a:t> the main earthquake </a:t>
            </a:r>
            <a:endParaRPr/>
          </a:p>
        </p:txBody>
      </p:sp>
      <p:sp>
        <p:nvSpPr>
          <p:cNvPr id="610" name="Google Shape;610;p74"/>
          <p:cNvSpPr txBox="1"/>
          <p:nvPr/>
        </p:nvSpPr>
        <p:spPr>
          <a:xfrm>
            <a:off x="3670614" y="4488630"/>
            <a:ext cx="4572000"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rgbClr val="000000"/>
                </a:solidFill>
                <a:latin typeface="Arial"/>
                <a:ea typeface="Arial"/>
                <a:cs typeface="Arial"/>
                <a:sym typeface="Arial"/>
              </a:rPr>
              <a:t>Video and image courtesy of USGS</a:t>
            </a:r>
            <a:endParaRPr/>
          </a:p>
        </p:txBody>
      </p:sp>
      <p:pic>
        <p:nvPicPr>
          <p:cNvPr id="2" name="aftershocks">
            <a:hlinkClick r:id="" action="ppaction://media"/>
            <a:extLst>
              <a:ext uri="{FF2B5EF4-FFF2-40B4-BE49-F238E27FC236}">
                <a16:creationId xmlns:a16="http://schemas.microsoft.com/office/drawing/2014/main" id="{1A8976FF-85D1-C5BE-7569-82D743621662}"/>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3207835" y="1051968"/>
            <a:ext cx="5678423" cy="319411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0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0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6034" fill="hold"/>
                                        <p:tgtEl>
                                          <p:spTgt spid="2"/>
                                        </p:tgtEl>
                                      </p:cBhvr>
                                    </p:cmd>
                                  </p:childTnLst>
                                  <p:subTnLst>
                                    <p:set>
                                      <p:cBhvr override="childStyle">
                                        <p:cTn dur="1" fill="hold" display="0" masterRel="sameClick" afterEffect="1">
                                          <p:stCondLst>
                                            <p:cond evt="end" delay="0">
                                              <p:tn val="13"/>
                                            </p:cond>
                                          </p:stCondLst>
                                        </p:cTn>
                                        <p:tgtEl>
                                          <p:spTgt spid="2"/>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0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1" fill="remove" display="0">
                  <p:stCondLst>
                    <p:cond delay="indefinite"/>
                  </p:stCondLst>
                </p:cTn>
                <p:tgtEl>
                  <p:spTgt spid="2"/>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05"/>
        <p:cNvGrpSpPr/>
        <p:nvPr/>
      </p:nvGrpSpPr>
      <p:grpSpPr>
        <a:xfrm>
          <a:off x="0" y="0"/>
          <a:ext cx="0" cy="0"/>
          <a:chOff x="0" y="0"/>
          <a:chExt cx="0" cy="0"/>
        </a:xfrm>
      </p:grpSpPr>
      <p:sp>
        <p:nvSpPr>
          <p:cNvPr id="106" name="Google Shape;106;p3"/>
          <p:cNvSpPr txBox="1">
            <a:spLocks noGrp="1"/>
          </p:cNvSpPr>
          <p:nvPr>
            <p:ph type="title"/>
          </p:nvPr>
        </p:nvSpPr>
        <p:spPr>
          <a:xfrm>
            <a:off x="311700" y="663125"/>
            <a:ext cx="8520600" cy="3546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400"/>
              <a:buFont typeface="Arial"/>
              <a:buNone/>
            </a:pPr>
            <a:r>
              <a:rPr lang="en" sz="2800" b="1">
                <a:solidFill>
                  <a:schemeClr val="dk1"/>
                </a:solidFill>
              </a:rPr>
              <a:t>Sensitive Content Warning! </a:t>
            </a:r>
            <a:endParaRPr sz="2800" b="1">
              <a:solidFill>
                <a:schemeClr val="dk1"/>
              </a:solidFill>
            </a:endParaRPr>
          </a:p>
        </p:txBody>
      </p:sp>
      <p:sp>
        <p:nvSpPr>
          <p:cNvPr id="107" name="Google Shape;107;p3"/>
          <p:cNvSpPr txBox="1">
            <a:spLocks noGrp="1"/>
          </p:cNvSpPr>
          <p:nvPr>
            <p:ph type="body" idx="1"/>
          </p:nvPr>
        </p:nvSpPr>
        <p:spPr>
          <a:xfrm>
            <a:off x="311700" y="1017725"/>
            <a:ext cx="8520600" cy="34164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SzPts val="1400"/>
              <a:buNone/>
            </a:pPr>
            <a:r>
              <a:rPr lang="en"/>
              <a:t>Some students or their family members may have experienced earthquakes, resulting in loss, injuries, and possible trauma. It is therefore important to approach these lessons with sensitivity and awareness.  When students share information about their experiences with earthquakes in the first part of the lesson, make sure to scan the class and be aware of any heightened responses. Affirm students’ normal emotional responses. If students are too emotionally heightened, it may be prudent to allow them to forego the drill.   </a:t>
            </a:r>
            <a:endParaRPr/>
          </a:p>
          <a:p>
            <a:pPr marL="0" lvl="0" indent="0" algn="l" rtl="0">
              <a:lnSpc>
                <a:spcPct val="90000"/>
              </a:lnSpc>
              <a:spcBef>
                <a:spcPts val="0"/>
              </a:spcBef>
              <a:spcAft>
                <a:spcPts val="0"/>
              </a:spcAft>
              <a:buSzPts val="1400"/>
              <a:buNone/>
            </a:pPr>
            <a:endParaRPr/>
          </a:p>
          <a:p>
            <a:pPr marL="0" lvl="0" indent="0" algn="l" rtl="0">
              <a:lnSpc>
                <a:spcPct val="90000"/>
              </a:lnSpc>
              <a:spcBef>
                <a:spcPts val="0"/>
              </a:spcBef>
              <a:spcAft>
                <a:spcPts val="0"/>
              </a:spcAft>
              <a:buSzPts val="1400"/>
              <a:buNone/>
            </a:pPr>
            <a:r>
              <a:rPr lang="en"/>
              <a:t>Even students who have never experienced an earthquake may have a strong emotional response to talking about earthquakes. Explain to students that practicing earthquake drills helps our community to stay safe in an earthquake, but that it’s normal to feel big feelings about earthquakes.  </a:t>
            </a:r>
            <a:endParaRPr/>
          </a:p>
          <a:p>
            <a:pPr marL="0" lvl="0" indent="0" algn="l" rtl="0">
              <a:lnSpc>
                <a:spcPct val="90000"/>
              </a:lnSpc>
              <a:spcBef>
                <a:spcPts val="0"/>
              </a:spcBef>
              <a:spcAft>
                <a:spcPts val="0"/>
              </a:spcAft>
              <a:buSzPts val="1400"/>
              <a:buNone/>
            </a:pPr>
            <a:endParaRPr/>
          </a:p>
          <a:p>
            <a:pPr marL="0" lvl="0" indent="0" algn="l" rtl="0">
              <a:lnSpc>
                <a:spcPct val="100000"/>
              </a:lnSpc>
              <a:spcBef>
                <a:spcPts val="0"/>
              </a:spcBef>
              <a:spcAft>
                <a:spcPts val="0"/>
              </a:spcAft>
              <a:buSzPts val="1800"/>
              <a:buNone/>
            </a:pPr>
            <a:r>
              <a:rPr lang="en"/>
              <a:t>Drills build muscle memory that ensures students take the appropriate protective actions during an earthquake. Practice makes perfect, so please insist that students take the exercise seriously, remain quiet, and follow instructions. </a:t>
            </a:r>
            <a:endParaRPr/>
          </a:p>
        </p:txBody>
      </p:sp>
      <p:sp>
        <p:nvSpPr>
          <p:cNvPr id="108" name="Google Shape;108;p3"/>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3</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26"/>
          <p:cNvSpPr txBox="1">
            <a:spLocks noGrp="1"/>
          </p:cNvSpPr>
          <p:nvPr>
            <p:ph type="title" idx="4294967295"/>
          </p:nvPr>
        </p:nvSpPr>
        <p:spPr>
          <a:xfrm>
            <a:off x="745067" y="580947"/>
            <a:ext cx="7652808" cy="860425"/>
          </a:xfrm>
          <a:prstGeom prst="rect">
            <a:avLst/>
          </a:prstGeom>
          <a:noFill/>
          <a:ln>
            <a:noFill/>
          </a:ln>
        </p:spPr>
        <p:txBody>
          <a:bodyPr spcFirstLastPara="1" wrap="square" lIns="91425" tIns="91425" rIns="91425" bIns="91425" anchor="ctr" anchorCtr="0">
            <a:noAutofit/>
          </a:bodyPr>
          <a:lstStyle/>
          <a:p>
            <a:pPr marL="342900" lvl="0" indent="-342900" algn="ctr" rtl="0">
              <a:lnSpc>
                <a:spcPct val="100000"/>
              </a:lnSpc>
              <a:spcBef>
                <a:spcPts val="0"/>
              </a:spcBef>
              <a:spcAft>
                <a:spcPts val="0"/>
              </a:spcAft>
              <a:buClr>
                <a:schemeClr val="accent1"/>
              </a:buClr>
              <a:buSzPts val="990"/>
              <a:buFont typeface="Arial"/>
              <a:buNone/>
            </a:pPr>
            <a:r>
              <a:rPr lang="en" sz="2400">
                <a:highlight>
                  <a:schemeClr val="lt1"/>
                </a:highlight>
              </a:rPr>
              <a:t>When the ground shakes or you get an alert, </a:t>
            </a:r>
            <a:endParaRPr sz="2400">
              <a:highlight>
                <a:schemeClr val="lt1"/>
              </a:highlight>
            </a:endParaRPr>
          </a:p>
          <a:p>
            <a:pPr marL="342900" lvl="0" indent="-342900" algn="ctr" rtl="0">
              <a:lnSpc>
                <a:spcPct val="100000"/>
              </a:lnSpc>
              <a:spcBef>
                <a:spcPts val="0"/>
              </a:spcBef>
              <a:spcAft>
                <a:spcPts val="0"/>
              </a:spcAft>
              <a:buClr>
                <a:schemeClr val="accent1"/>
              </a:buClr>
              <a:buSzPts val="990"/>
              <a:buFont typeface="Arial"/>
              <a:buNone/>
            </a:pPr>
            <a:r>
              <a:rPr lang="en" sz="2400">
                <a:highlight>
                  <a:schemeClr val="lt1"/>
                </a:highlight>
              </a:rPr>
              <a:t>why is it important to . . .?</a:t>
            </a:r>
            <a:endParaRPr sz="2400">
              <a:highlight>
                <a:schemeClr val="lt1"/>
              </a:highlight>
            </a:endParaRPr>
          </a:p>
        </p:txBody>
      </p:sp>
      <p:pic>
        <p:nvPicPr>
          <p:cNvPr id="385" name="Google Shape;385;p26"/>
          <p:cNvPicPr preferRelativeResize="0"/>
          <p:nvPr/>
        </p:nvPicPr>
        <p:blipFill rotWithShape="1">
          <a:blip r:embed="rId3">
            <a:alphaModFix/>
          </a:blip>
          <a:srcRect l="6189" r="6739" b="4451"/>
          <a:stretch/>
        </p:blipFill>
        <p:spPr>
          <a:xfrm>
            <a:off x="557855" y="1625225"/>
            <a:ext cx="2443373" cy="2656500"/>
          </a:xfrm>
          <a:prstGeom prst="rect">
            <a:avLst/>
          </a:prstGeom>
          <a:noFill/>
          <a:ln>
            <a:noFill/>
          </a:ln>
        </p:spPr>
      </p:pic>
      <p:pic>
        <p:nvPicPr>
          <p:cNvPr id="386" name="Google Shape;386;p26"/>
          <p:cNvPicPr preferRelativeResize="0"/>
          <p:nvPr/>
        </p:nvPicPr>
        <p:blipFill rotWithShape="1">
          <a:blip r:embed="rId4">
            <a:alphaModFix/>
          </a:blip>
          <a:srcRect l="5972" r="6955" b="4451"/>
          <a:stretch/>
        </p:blipFill>
        <p:spPr>
          <a:xfrm>
            <a:off x="3301418" y="1625225"/>
            <a:ext cx="2443373" cy="2656500"/>
          </a:xfrm>
          <a:prstGeom prst="rect">
            <a:avLst/>
          </a:prstGeom>
          <a:noFill/>
          <a:ln>
            <a:noFill/>
          </a:ln>
        </p:spPr>
      </p:pic>
      <p:pic>
        <p:nvPicPr>
          <p:cNvPr id="387" name="Google Shape;387;p26"/>
          <p:cNvPicPr preferRelativeResize="0"/>
          <p:nvPr/>
        </p:nvPicPr>
        <p:blipFill rotWithShape="1">
          <a:blip r:embed="rId5">
            <a:alphaModFix/>
          </a:blip>
          <a:srcRect l="7892" t="2523" r="4884" b="4339"/>
          <a:stretch/>
        </p:blipFill>
        <p:spPr>
          <a:xfrm>
            <a:off x="6047622" y="1625225"/>
            <a:ext cx="2510994" cy="2656500"/>
          </a:xfrm>
          <a:prstGeom prst="rect">
            <a:avLst/>
          </a:prstGeom>
          <a:noFill/>
          <a:ln>
            <a:noFill/>
          </a:ln>
        </p:spPr>
      </p:pic>
      <p:sp>
        <p:nvSpPr>
          <p:cNvPr id="388" name="Google Shape;388;p26"/>
          <p:cNvSpPr txBox="1"/>
          <p:nvPr/>
        </p:nvSpPr>
        <p:spPr>
          <a:xfrm>
            <a:off x="7086600" y="4869656"/>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30</a:t>
            </a:fld>
            <a:endParaRPr sz="900" b="0" i="0" u="none" strike="noStrike" cap="none">
              <a:solidFill>
                <a:schemeClr val="dk1"/>
              </a:solidFill>
              <a:latin typeface="Arial"/>
              <a:ea typeface="Arial"/>
              <a:cs typeface="Arial"/>
              <a:sym typeface="Arial"/>
            </a:endParaRPr>
          </a:p>
        </p:txBody>
      </p:sp>
      <p:sp>
        <p:nvSpPr>
          <p:cNvPr id="389" name="Google Shape;389;p26"/>
          <p:cNvSpPr txBox="1"/>
          <p:nvPr/>
        </p:nvSpPr>
        <p:spPr>
          <a:xfrm>
            <a:off x="3421429" y="4516764"/>
            <a:ext cx="2175811" cy="2197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rgbClr val="000000"/>
                </a:solidFill>
                <a:latin typeface="Arial"/>
                <a:ea typeface="Arial"/>
                <a:cs typeface="Arial"/>
                <a:sym typeface="Arial"/>
              </a:rPr>
              <a:t>Image courtesy of USGS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27"/>
          <p:cNvSpPr txBox="1">
            <a:spLocks noGrp="1"/>
          </p:cNvSpPr>
          <p:nvPr>
            <p:ph type="title"/>
          </p:nvPr>
        </p:nvSpPr>
        <p:spPr>
          <a:xfrm>
            <a:off x="312963" y="637878"/>
            <a:ext cx="8537122" cy="407453"/>
          </a:xfrm>
          <a:prstGeom prst="rect">
            <a:avLst/>
          </a:prstGeom>
          <a:noFill/>
          <a:ln>
            <a:noFill/>
          </a:ln>
        </p:spPr>
        <p:txBody>
          <a:bodyPr spcFirstLastPara="1" wrap="square" lIns="68550" tIns="34275" rIns="68550" bIns="34275" anchor="ctr" anchorCtr="0">
            <a:normAutofit/>
          </a:bodyPr>
          <a:lstStyle/>
          <a:p>
            <a:pPr marL="0" lvl="0" indent="0" algn="ctr" rtl="0">
              <a:lnSpc>
                <a:spcPct val="90000"/>
              </a:lnSpc>
              <a:spcBef>
                <a:spcPts val="0"/>
              </a:spcBef>
              <a:spcAft>
                <a:spcPts val="0"/>
              </a:spcAft>
              <a:buClr>
                <a:srgbClr val="1A6935"/>
              </a:buClr>
              <a:buSzPts val="3200"/>
              <a:buFont typeface="Arial"/>
              <a:buNone/>
            </a:pPr>
            <a:r>
              <a:rPr lang="en" sz="2400">
                <a:solidFill>
                  <a:srgbClr val="1A6935"/>
                </a:solidFill>
                <a:highlight>
                  <a:srgbClr val="FFFFFF"/>
                </a:highlight>
              </a:rPr>
              <a:t>Protect yourself when there is . . .</a:t>
            </a:r>
            <a:endParaRPr sz="2400"/>
          </a:p>
        </p:txBody>
      </p:sp>
      <p:pic>
        <p:nvPicPr>
          <p:cNvPr id="396" name="Google Shape;396;p27"/>
          <p:cNvPicPr preferRelativeResize="0"/>
          <p:nvPr/>
        </p:nvPicPr>
        <p:blipFill rotWithShape="1">
          <a:blip r:embed="rId3">
            <a:alphaModFix/>
          </a:blip>
          <a:srcRect l="11569" t="40259" r="13929"/>
          <a:stretch/>
        </p:blipFill>
        <p:spPr>
          <a:xfrm>
            <a:off x="180139" y="2034610"/>
            <a:ext cx="2564171" cy="2056273"/>
          </a:xfrm>
          <a:prstGeom prst="rect">
            <a:avLst/>
          </a:prstGeom>
          <a:noFill/>
          <a:ln>
            <a:noFill/>
          </a:ln>
        </p:spPr>
      </p:pic>
      <p:sp>
        <p:nvSpPr>
          <p:cNvPr id="397" name="Google Shape;397;p27"/>
          <p:cNvSpPr txBox="1"/>
          <p:nvPr/>
        </p:nvSpPr>
        <p:spPr>
          <a:xfrm>
            <a:off x="445208" y="1670366"/>
            <a:ext cx="2299102" cy="412842"/>
          </a:xfrm>
          <a:prstGeom prst="rect">
            <a:avLst/>
          </a:prstGeom>
          <a:noFill/>
          <a:ln>
            <a:noFill/>
          </a:ln>
        </p:spPr>
        <p:txBody>
          <a:bodyPr spcFirstLastPara="1" wrap="square" lIns="68550" tIns="68550" rIns="68550" bIns="68550" anchor="ctr" anchorCtr="0">
            <a:noAutofit/>
          </a:bodyPr>
          <a:lstStyle/>
          <a:p>
            <a:pPr marL="0" marR="0" lvl="0" indent="0" algn="ctr" rtl="0">
              <a:lnSpc>
                <a:spcPct val="90000"/>
              </a:lnSpc>
              <a:spcBef>
                <a:spcPts val="0"/>
              </a:spcBef>
              <a:spcAft>
                <a:spcPts val="0"/>
              </a:spcAft>
              <a:buClr>
                <a:srgbClr val="000000"/>
              </a:buClr>
              <a:buSzPts val="2100"/>
              <a:buFont typeface="Arial"/>
              <a:buNone/>
            </a:pPr>
            <a:r>
              <a:rPr lang="en" sz="2100" b="1">
                <a:solidFill>
                  <a:schemeClr val="dk2"/>
                </a:solidFill>
              </a:rPr>
              <a:t>G</a:t>
            </a:r>
            <a:r>
              <a:rPr lang="en" sz="2100" b="1" i="0" u="none" strike="noStrike" cap="none">
                <a:solidFill>
                  <a:schemeClr val="dk2"/>
                </a:solidFill>
                <a:latin typeface="Arial"/>
                <a:ea typeface="Arial"/>
                <a:cs typeface="Arial"/>
                <a:sym typeface="Arial"/>
              </a:rPr>
              <a:t>round </a:t>
            </a:r>
            <a:r>
              <a:rPr lang="en" sz="2100" b="1">
                <a:solidFill>
                  <a:schemeClr val="dk2"/>
                </a:solidFill>
              </a:rPr>
              <a:t>S</a:t>
            </a:r>
            <a:r>
              <a:rPr lang="en" sz="2100" b="1" i="0" u="none" strike="noStrike" cap="none">
                <a:solidFill>
                  <a:schemeClr val="dk2"/>
                </a:solidFill>
                <a:latin typeface="Arial"/>
                <a:ea typeface="Arial"/>
                <a:cs typeface="Arial"/>
                <a:sym typeface="Arial"/>
              </a:rPr>
              <a:t>haking</a:t>
            </a:r>
            <a:endParaRPr sz="1350" b="0" i="0" u="none" strike="noStrike" cap="none">
              <a:solidFill>
                <a:schemeClr val="dk1"/>
              </a:solidFill>
              <a:latin typeface="Arial"/>
              <a:ea typeface="Arial"/>
              <a:cs typeface="Arial"/>
              <a:sym typeface="Arial"/>
            </a:endParaRPr>
          </a:p>
        </p:txBody>
      </p:sp>
      <p:cxnSp>
        <p:nvCxnSpPr>
          <p:cNvPr id="398" name="Google Shape;398;p27"/>
          <p:cNvCxnSpPr/>
          <p:nvPr/>
        </p:nvCxnSpPr>
        <p:spPr>
          <a:xfrm>
            <a:off x="2846540" y="1474940"/>
            <a:ext cx="0" cy="2780778"/>
          </a:xfrm>
          <a:prstGeom prst="straightConnector1">
            <a:avLst/>
          </a:prstGeom>
          <a:noFill/>
          <a:ln w="19050" cap="flat" cmpd="sng">
            <a:solidFill>
              <a:schemeClr val="lt2"/>
            </a:solidFill>
            <a:prstDash val="solid"/>
            <a:miter lim="8000"/>
            <a:headEnd type="none" w="sm" len="sm"/>
            <a:tailEnd type="none" w="sm" len="sm"/>
          </a:ln>
        </p:spPr>
      </p:cxnSp>
      <p:cxnSp>
        <p:nvCxnSpPr>
          <p:cNvPr id="399" name="Google Shape;399;p27"/>
          <p:cNvCxnSpPr/>
          <p:nvPr/>
        </p:nvCxnSpPr>
        <p:spPr>
          <a:xfrm>
            <a:off x="5929508" y="1474940"/>
            <a:ext cx="0" cy="2780778"/>
          </a:xfrm>
          <a:prstGeom prst="straightConnector1">
            <a:avLst/>
          </a:prstGeom>
          <a:noFill/>
          <a:ln w="19050" cap="flat" cmpd="sng">
            <a:solidFill>
              <a:schemeClr val="lt2"/>
            </a:solidFill>
            <a:prstDash val="solid"/>
            <a:miter lim="8000"/>
            <a:headEnd type="none" w="sm" len="sm"/>
            <a:tailEnd type="none" w="sm" len="sm"/>
          </a:ln>
        </p:spPr>
      </p:cxnSp>
      <p:sp>
        <p:nvSpPr>
          <p:cNvPr id="400" name="Google Shape;400;p27"/>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900"/>
              <a:buFont typeface="Arial"/>
              <a:buNone/>
            </a:pPr>
            <a:fld id="{00000000-1234-1234-1234-123412341234}" type="slidenum">
              <a:rPr lang="en" sz="900" b="0" i="0" u="none" strike="noStrike" cap="none">
                <a:solidFill>
                  <a:schemeClr val="dk2"/>
                </a:solidFill>
                <a:latin typeface="Arial"/>
                <a:ea typeface="Arial"/>
                <a:cs typeface="Arial"/>
                <a:sym typeface="Arial"/>
              </a:rPr>
              <a:t>31</a:t>
            </a:fld>
            <a:endParaRPr sz="900" b="0" i="0" u="none" strike="noStrike" cap="none">
              <a:solidFill>
                <a:schemeClr val="dk2"/>
              </a:solidFill>
              <a:latin typeface="Arial"/>
              <a:ea typeface="Arial"/>
              <a:cs typeface="Arial"/>
              <a:sym typeface="Arial"/>
            </a:endParaRPr>
          </a:p>
        </p:txBody>
      </p:sp>
      <p:sp>
        <p:nvSpPr>
          <p:cNvPr id="401" name="Google Shape;401;p27"/>
          <p:cNvSpPr txBox="1"/>
          <p:nvPr/>
        </p:nvSpPr>
        <p:spPr>
          <a:xfrm>
            <a:off x="374318" y="4285900"/>
            <a:ext cx="2175811" cy="2197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rgbClr val="000000"/>
                </a:solidFill>
                <a:latin typeface="Arial"/>
                <a:ea typeface="Arial"/>
                <a:cs typeface="Arial"/>
                <a:sym typeface="Arial"/>
              </a:rPr>
              <a:t>Gif created using A.I.</a:t>
            </a:r>
            <a:endParaRPr/>
          </a:p>
        </p:txBody>
      </p:sp>
      <p:grpSp>
        <p:nvGrpSpPr>
          <p:cNvPr id="402" name="Google Shape;402;p27"/>
          <p:cNvGrpSpPr/>
          <p:nvPr/>
        </p:nvGrpSpPr>
        <p:grpSpPr>
          <a:xfrm>
            <a:off x="2997123" y="1360632"/>
            <a:ext cx="3147722" cy="3139095"/>
            <a:chOff x="2997123" y="1360632"/>
            <a:chExt cx="3147722" cy="3139095"/>
          </a:xfrm>
        </p:grpSpPr>
        <p:grpSp>
          <p:nvGrpSpPr>
            <p:cNvPr id="403" name="Google Shape;403;p27"/>
            <p:cNvGrpSpPr/>
            <p:nvPr/>
          </p:nvGrpSpPr>
          <p:grpSpPr>
            <a:xfrm>
              <a:off x="2997123" y="1360632"/>
              <a:ext cx="3147722" cy="2613251"/>
              <a:chOff x="3996163" y="1814175"/>
              <a:chExt cx="4196963" cy="3484335"/>
            </a:xfrm>
          </p:grpSpPr>
          <p:sp>
            <p:nvSpPr>
              <p:cNvPr id="404" name="Google Shape;404;p27"/>
              <p:cNvSpPr txBox="1"/>
              <p:nvPr/>
            </p:nvSpPr>
            <p:spPr>
              <a:xfrm>
                <a:off x="3996163" y="4748054"/>
                <a:ext cx="3730668" cy="550456"/>
              </a:xfrm>
              <a:prstGeom prst="rect">
                <a:avLst/>
              </a:prstGeom>
              <a:noFill/>
              <a:ln>
                <a:noFill/>
              </a:ln>
            </p:spPr>
            <p:txBody>
              <a:bodyPr spcFirstLastPara="1" wrap="square" lIns="68550" tIns="68550" rIns="68550" bIns="68550" anchor="ctr" anchorCtr="0">
                <a:noAutofit/>
              </a:bodyPr>
              <a:lstStyle/>
              <a:p>
                <a:pPr marL="0" marR="0" lvl="0" indent="0" algn="ctr" rtl="0">
                  <a:lnSpc>
                    <a:spcPct val="90000"/>
                  </a:lnSpc>
                  <a:spcBef>
                    <a:spcPts val="0"/>
                  </a:spcBef>
                  <a:spcAft>
                    <a:spcPts val="0"/>
                  </a:spcAft>
                  <a:buClr>
                    <a:srgbClr val="000000"/>
                  </a:buClr>
                  <a:buSzPts val="2100"/>
                  <a:buFont typeface="Arial"/>
                  <a:buNone/>
                </a:pPr>
                <a:r>
                  <a:rPr lang="en" sz="2100" b="1">
                    <a:solidFill>
                      <a:schemeClr val="dk2"/>
                    </a:solidFill>
                  </a:rPr>
                  <a:t>A</a:t>
                </a:r>
                <a:r>
                  <a:rPr lang="en" sz="2100" b="1" i="0" u="none" strike="noStrike" cap="none">
                    <a:solidFill>
                      <a:schemeClr val="dk2"/>
                    </a:solidFill>
                    <a:latin typeface="Arial"/>
                    <a:ea typeface="Arial"/>
                    <a:cs typeface="Arial"/>
                    <a:sym typeface="Arial"/>
                  </a:rPr>
                  <a:t>n </a:t>
                </a:r>
                <a:r>
                  <a:rPr lang="en" sz="2100" b="1">
                    <a:solidFill>
                      <a:schemeClr val="dk2"/>
                    </a:solidFill>
                  </a:rPr>
                  <a:t>E</a:t>
                </a:r>
                <a:r>
                  <a:rPr lang="en" sz="2100" b="1" i="0" u="none" strike="noStrike" cap="none">
                    <a:solidFill>
                      <a:schemeClr val="dk2"/>
                    </a:solidFill>
                    <a:latin typeface="Arial"/>
                    <a:ea typeface="Arial"/>
                    <a:cs typeface="Arial"/>
                    <a:sym typeface="Arial"/>
                  </a:rPr>
                  <a:t>arthquake </a:t>
                </a:r>
                <a:r>
                  <a:rPr lang="en" sz="2100" b="1">
                    <a:solidFill>
                      <a:schemeClr val="dk2"/>
                    </a:solidFill>
                  </a:rPr>
                  <a:t>E</a:t>
                </a:r>
                <a:r>
                  <a:rPr lang="en" sz="2100" b="1" i="0" u="none" strike="noStrike" cap="none">
                    <a:solidFill>
                      <a:schemeClr val="dk2"/>
                    </a:solidFill>
                    <a:latin typeface="Arial"/>
                    <a:ea typeface="Arial"/>
                    <a:cs typeface="Arial"/>
                    <a:sym typeface="Arial"/>
                  </a:rPr>
                  <a:t>arly </a:t>
                </a:r>
                <a:r>
                  <a:rPr lang="en" sz="2100" b="1">
                    <a:solidFill>
                      <a:schemeClr val="dk2"/>
                    </a:solidFill>
                  </a:rPr>
                  <a:t>W</a:t>
                </a:r>
                <a:r>
                  <a:rPr lang="en" sz="2100" b="1" i="0" u="none" strike="noStrike" cap="none">
                    <a:solidFill>
                      <a:schemeClr val="dk2"/>
                    </a:solidFill>
                    <a:latin typeface="Arial"/>
                    <a:ea typeface="Arial"/>
                    <a:cs typeface="Arial"/>
                    <a:sym typeface="Arial"/>
                  </a:rPr>
                  <a:t>arning </a:t>
                </a:r>
                <a:r>
                  <a:rPr lang="en" sz="2100" b="1">
                    <a:solidFill>
                      <a:schemeClr val="dk2"/>
                    </a:solidFill>
                  </a:rPr>
                  <a:t>A</a:t>
                </a:r>
                <a:r>
                  <a:rPr lang="en" sz="2100" b="1" i="0" u="none" strike="noStrike" cap="none">
                    <a:solidFill>
                      <a:schemeClr val="dk2"/>
                    </a:solidFill>
                    <a:latin typeface="Arial"/>
                    <a:ea typeface="Arial"/>
                    <a:cs typeface="Arial"/>
                    <a:sym typeface="Arial"/>
                  </a:rPr>
                  <a:t>lert</a:t>
                </a:r>
                <a:endParaRPr sz="1350" b="0" i="0" u="none" strike="noStrike" cap="none">
                  <a:solidFill>
                    <a:schemeClr val="dk1"/>
                  </a:solidFill>
                  <a:latin typeface="Arial"/>
                  <a:ea typeface="Arial"/>
                  <a:cs typeface="Arial"/>
                  <a:sym typeface="Arial"/>
                </a:endParaRPr>
              </a:p>
            </p:txBody>
          </p:sp>
          <p:grpSp>
            <p:nvGrpSpPr>
              <p:cNvPr id="405" name="Google Shape;405;p27"/>
              <p:cNvGrpSpPr/>
              <p:nvPr/>
            </p:nvGrpSpPr>
            <p:grpSpPr>
              <a:xfrm>
                <a:off x="4008425" y="1814175"/>
                <a:ext cx="4184701" cy="3194801"/>
                <a:chOff x="4008425" y="1814175"/>
                <a:chExt cx="4184701" cy="3194801"/>
              </a:xfrm>
            </p:grpSpPr>
            <p:pic>
              <p:nvPicPr>
                <p:cNvPr id="406" name="Google Shape;406;p27"/>
                <p:cNvPicPr preferRelativeResize="0"/>
                <p:nvPr/>
              </p:nvPicPr>
              <p:blipFill rotWithShape="1">
                <a:blip r:embed="rId4">
                  <a:alphaModFix/>
                </a:blip>
                <a:srcRect/>
                <a:stretch/>
              </p:blipFill>
              <p:spPr>
                <a:xfrm>
                  <a:off x="4008425" y="2712827"/>
                  <a:ext cx="2296149" cy="2296149"/>
                </a:xfrm>
                <a:prstGeom prst="rect">
                  <a:avLst/>
                </a:prstGeom>
                <a:noFill/>
                <a:ln>
                  <a:noFill/>
                </a:ln>
              </p:spPr>
            </p:pic>
            <p:pic>
              <p:nvPicPr>
                <p:cNvPr id="407" name="Google Shape;407;p27"/>
                <p:cNvPicPr preferRelativeResize="0"/>
                <p:nvPr/>
              </p:nvPicPr>
              <p:blipFill rotWithShape="1">
                <a:blip r:embed="rId5">
                  <a:alphaModFix/>
                </a:blip>
                <a:srcRect/>
                <a:stretch/>
              </p:blipFill>
              <p:spPr>
                <a:xfrm>
                  <a:off x="4662225" y="1814175"/>
                  <a:ext cx="1499700" cy="1499700"/>
                </a:xfrm>
                <a:prstGeom prst="rect">
                  <a:avLst/>
                </a:prstGeom>
                <a:noFill/>
                <a:ln>
                  <a:noFill/>
                </a:ln>
              </p:spPr>
            </p:pic>
            <p:pic>
              <p:nvPicPr>
                <p:cNvPr id="408" name="Google Shape;408;p27"/>
                <p:cNvPicPr preferRelativeResize="0"/>
                <p:nvPr/>
              </p:nvPicPr>
              <p:blipFill rotWithShape="1">
                <a:blip r:embed="rId6">
                  <a:alphaModFix/>
                </a:blip>
                <a:srcRect/>
                <a:stretch/>
              </p:blipFill>
              <p:spPr>
                <a:xfrm>
                  <a:off x="5529075" y="1828850"/>
                  <a:ext cx="2664051" cy="2664051"/>
                </a:xfrm>
                <a:prstGeom prst="rect">
                  <a:avLst/>
                </a:prstGeom>
                <a:noFill/>
                <a:ln>
                  <a:noFill/>
                </a:ln>
              </p:spPr>
            </p:pic>
          </p:grpSp>
        </p:grpSp>
        <p:sp>
          <p:nvSpPr>
            <p:cNvPr id="409" name="Google Shape;409;p27"/>
            <p:cNvSpPr txBox="1"/>
            <p:nvPr/>
          </p:nvSpPr>
          <p:spPr>
            <a:xfrm>
              <a:off x="3484094" y="4280005"/>
              <a:ext cx="2175811" cy="2197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rgbClr val="000000"/>
                  </a:solidFill>
                  <a:latin typeface="Arial"/>
                  <a:ea typeface="Arial"/>
                  <a:cs typeface="Arial"/>
                  <a:sym typeface="Arial"/>
                </a:rPr>
                <a:t>Image courtesy USGS</a:t>
              </a:r>
              <a:endParaRPr/>
            </a:p>
          </p:txBody>
        </p:sp>
      </p:grpSp>
      <p:grpSp>
        <p:nvGrpSpPr>
          <p:cNvPr id="410" name="Google Shape;410;p27"/>
          <p:cNvGrpSpPr/>
          <p:nvPr/>
        </p:nvGrpSpPr>
        <p:grpSpPr>
          <a:xfrm>
            <a:off x="6130836" y="1666622"/>
            <a:ext cx="2733252" cy="2839000"/>
            <a:chOff x="6130836" y="1666622"/>
            <a:chExt cx="2733252" cy="2839000"/>
          </a:xfrm>
        </p:grpSpPr>
        <p:grpSp>
          <p:nvGrpSpPr>
            <p:cNvPr id="411" name="Google Shape;411;p27"/>
            <p:cNvGrpSpPr/>
            <p:nvPr/>
          </p:nvGrpSpPr>
          <p:grpSpPr>
            <a:xfrm>
              <a:off x="6130836" y="1666622"/>
              <a:ext cx="2733252" cy="2504018"/>
              <a:chOff x="6130836" y="1666622"/>
              <a:chExt cx="2733252" cy="2504018"/>
            </a:xfrm>
          </p:grpSpPr>
          <p:sp>
            <p:nvSpPr>
              <p:cNvPr id="412" name="Google Shape;412;p27"/>
              <p:cNvSpPr txBox="1"/>
              <p:nvPr/>
            </p:nvSpPr>
            <p:spPr>
              <a:xfrm>
                <a:off x="6144839" y="1666622"/>
                <a:ext cx="2705246" cy="412842"/>
              </a:xfrm>
              <a:prstGeom prst="rect">
                <a:avLst/>
              </a:prstGeom>
              <a:noFill/>
              <a:ln>
                <a:noFill/>
              </a:ln>
            </p:spPr>
            <p:txBody>
              <a:bodyPr spcFirstLastPara="1" wrap="square" lIns="68550" tIns="68550" rIns="68550" bIns="68550" anchor="ctr" anchorCtr="0">
                <a:noAutofit/>
              </a:bodyPr>
              <a:lstStyle/>
              <a:p>
                <a:pPr marL="0" marR="0" lvl="0" indent="0" algn="ctr" rtl="0">
                  <a:lnSpc>
                    <a:spcPct val="90000"/>
                  </a:lnSpc>
                  <a:spcBef>
                    <a:spcPts val="0"/>
                  </a:spcBef>
                  <a:spcAft>
                    <a:spcPts val="0"/>
                  </a:spcAft>
                  <a:buClr>
                    <a:srgbClr val="000000"/>
                  </a:buClr>
                  <a:buSzPts val="2100"/>
                  <a:buFont typeface="Arial"/>
                  <a:buNone/>
                </a:pPr>
                <a:r>
                  <a:rPr lang="en" sz="2100" b="1">
                    <a:solidFill>
                      <a:schemeClr val="dk2"/>
                    </a:solidFill>
                  </a:rPr>
                  <a:t>A</a:t>
                </a:r>
                <a:r>
                  <a:rPr lang="en" sz="2100" b="1" i="0" u="none" strike="noStrike" cap="none">
                    <a:solidFill>
                      <a:schemeClr val="dk2"/>
                    </a:solidFill>
                    <a:latin typeface="Arial"/>
                    <a:ea typeface="Arial"/>
                    <a:cs typeface="Arial"/>
                    <a:sym typeface="Arial"/>
                  </a:rPr>
                  <a:t>n </a:t>
                </a:r>
                <a:r>
                  <a:rPr lang="en" sz="2100" b="1">
                    <a:solidFill>
                      <a:schemeClr val="dk2"/>
                    </a:solidFill>
                  </a:rPr>
                  <a:t>E</a:t>
                </a:r>
                <a:r>
                  <a:rPr lang="en" sz="2100" b="1" i="0" u="none" strike="noStrike" cap="none">
                    <a:solidFill>
                      <a:schemeClr val="dk2"/>
                    </a:solidFill>
                    <a:latin typeface="Arial"/>
                    <a:ea typeface="Arial"/>
                    <a:cs typeface="Arial"/>
                    <a:sym typeface="Arial"/>
                  </a:rPr>
                  <a:t>arthquake </a:t>
                </a:r>
                <a:r>
                  <a:rPr lang="en" sz="2100" b="1">
                    <a:solidFill>
                      <a:schemeClr val="dk2"/>
                    </a:solidFill>
                  </a:rPr>
                  <a:t>D</a:t>
                </a:r>
                <a:r>
                  <a:rPr lang="en" sz="2100" b="1" i="0" u="none" strike="noStrike" cap="none">
                    <a:solidFill>
                      <a:schemeClr val="dk2"/>
                    </a:solidFill>
                    <a:latin typeface="Arial"/>
                    <a:ea typeface="Arial"/>
                    <a:cs typeface="Arial"/>
                    <a:sym typeface="Arial"/>
                  </a:rPr>
                  <a:t>rill</a:t>
                </a:r>
                <a:endParaRPr sz="1350" b="0" i="0" u="none" strike="noStrike" cap="none">
                  <a:solidFill>
                    <a:schemeClr val="dk1"/>
                  </a:solidFill>
                  <a:latin typeface="Arial"/>
                  <a:ea typeface="Arial"/>
                  <a:cs typeface="Arial"/>
                  <a:sym typeface="Arial"/>
                </a:endParaRPr>
              </a:p>
            </p:txBody>
          </p:sp>
          <p:pic>
            <p:nvPicPr>
              <p:cNvPr id="413" name="Google Shape;413;p27" title="ShakeAlert-Ready-Schools_Chromebooks-Alerts-DCHO_03.2026.png"/>
              <p:cNvPicPr preferRelativeResize="0"/>
              <p:nvPr/>
            </p:nvPicPr>
            <p:blipFill rotWithShape="1">
              <a:blip r:embed="rId7">
                <a:alphaModFix/>
              </a:blip>
              <a:srcRect/>
              <a:stretch/>
            </p:blipFill>
            <p:spPr>
              <a:xfrm>
                <a:off x="6130836" y="2172602"/>
                <a:ext cx="2733252" cy="1998038"/>
              </a:xfrm>
              <a:prstGeom prst="rect">
                <a:avLst/>
              </a:prstGeom>
              <a:noFill/>
              <a:ln>
                <a:noFill/>
              </a:ln>
            </p:spPr>
          </p:pic>
        </p:grpSp>
        <p:sp>
          <p:nvSpPr>
            <p:cNvPr id="414" name="Google Shape;414;p27"/>
            <p:cNvSpPr txBox="1"/>
            <p:nvPr/>
          </p:nvSpPr>
          <p:spPr>
            <a:xfrm>
              <a:off x="6409556" y="4285900"/>
              <a:ext cx="2175811" cy="2197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rgbClr val="000000"/>
                  </a:solidFill>
                  <a:latin typeface="Arial"/>
                  <a:ea typeface="Arial"/>
                  <a:cs typeface="Arial"/>
                  <a:sym typeface="Arial"/>
                </a:rPr>
                <a:t>Image courtesy ShakeAlert</a:t>
              </a: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59"/>
          <p:cNvSpPr txBox="1">
            <a:spLocks noGrp="1"/>
          </p:cNvSpPr>
          <p:nvPr>
            <p:ph type="title"/>
          </p:nvPr>
        </p:nvSpPr>
        <p:spPr>
          <a:xfrm>
            <a:off x="281630" y="478835"/>
            <a:ext cx="8625300" cy="4314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1800"/>
              <a:buNone/>
            </a:pPr>
            <a:r>
              <a:rPr lang="en" sz="2400"/>
              <a:t>What to Expect from an Alert </a:t>
            </a:r>
            <a:endParaRPr sz="2400"/>
          </a:p>
        </p:txBody>
      </p:sp>
      <p:sp>
        <p:nvSpPr>
          <p:cNvPr id="422" name="Google Shape;422;p59"/>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fld id="{00000000-1234-1234-1234-123412341234}" type="slidenum">
              <a:rPr lang="en" sz="900" b="0" i="0" u="none" strike="noStrike" cap="none">
                <a:solidFill>
                  <a:schemeClr val="dk1"/>
                </a:solidFill>
                <a:latin typeface="Arial"/>
                <a:ea typeface="Arial"/>
                <a:cs typeface="Arial"/>
                <a:sym typeface="Arial"/>
              </a:rPr>
              <a:t>32</a:t>
            </a:fld>
            <a:endParaRPr sz="900" b="0" i="0" u="none" strike="noStrike" cap="none">
              <a:solidFill>
                <a:schemeClr val="dk1"/>
              </a:solidFill>
              <a:latin typeface="Arial"/>
              <a:ea typeface="Arial"/>
              <a:cs typeface="Arial"/>
              <a:sym typeface="Arial"/>
            </a:endParaRPr>
          </a:p>
        </p:txBody>
      </p:sp>
      <p:sp>
        <p:nvSpPr>
          <p:cNvPr id="425" name="Google Shape;425;p59"/>
          <p:cNvSpPr txBox="1"/>
          <p:nvPr/>
        </p:nvSpPr>
        <p:spPr>
          <a:xfrm>
            <a:off x="3506372" y="4550821"/>
            <a:ext cx="2175811" cy="2197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rgbClr val="000000"/>
                </a:solidFill>
                <a:latin typeface="Arial"/>
                <a:ea typeface="Arial"/>
                <a:cs typeface="Arial"/>
                <a:sym typeface="Arial"/>
              </a:rPr>
              <a:t>Image courtesy USGS</a:t>
            </a:r>
            <a:endParaRPr/>
          </a:p>
        </p:txBody>
      </p:sp>
      <p:pic>
        <p:nvPicPr>
          <p:cNvPr id="2" name="ShakeOut ShakeAlert_EarlyWarning_BD_JCCEO">
            <a:hlinkClick r:id="" action="ppaction://media"/>
            <a:extLst>
              <a:ext uri="{FF2B5EF4-FFF2-40B4-BE49-F238E27FC236}">
                <a16:creationId xmlns:a16="http://schemas.microsoft.com/office/drawing/2014/main" id="{4CF6AAE8-C388-4798-CBF8-1C0B1D6A0DA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56884" y="3638268"/>
            <a:ext cx="630232" cy="630232"/>
          </a:xfrm>
          <a:prstGeom prst="rect">
            <a:avLst/>
          </a:prstGeom>
        </p:spPr>
      </p:pic>
      <p:pic>
        <p:nvPicPr>
          <p:cNvPr id="3" name="Google Shape;423;p59" title="Copy of Hlthcare_14_PHONE_V01.jpg">
            <a:extLst>
              <a:ext uri="{FF2B5EF4-FFF2-40B4-BE49-F238E27FC236}">
                <a16:creationId xmlns:a16="http://schemas.microsoft.com/office/drawing/2014/main" id="{D669540A-0D72-C4DB-95E1-B7F0FE4049F3}"/>
              </a:ext>
            </a:extLst>
          </p:cNvPr>
          <p:cNvPicPr preferRelativeResize="0"/>
          <p:nvPr/>
        </p:nvPicPr>
        <p:blipFill rotWithShape="1">
          <a:blip r:embed="rId6">
            <a:alphaModFix/>
          </a:blip>
          <a:srcRect/>
          <a:stretch/>
        </p:blipFill>
        <p:spPr>
          <a:xfrm>
            <a:off x="6324600" y="2121319"/>
            <a:ext cx="1906268" cy="2147181"/>
          </a:xfrm>
          <a:prstGeom prst="rect">
            <a:avLst/>
          </a:prstGeom>
          <a:noFill/>
          <a:ln>
            <a:noFill/>
          </a:ln>
        </p:spPr>
      </p:pic>
      <p:pic>
        <p:nvPicPr>
          <p:cNvPr id="4" name="Google Shape;424;p59" title="Copy of 04_Public Announcements.png">
            <a:extLst>
              <a:ext uri="{FF2B5EF4-FFF2-40B4-BE49-F238E27FC236}">
                <a16:creationId xmlns:a16="http://schemas.microsoft.com/office/drawing/2014/main" id="{4345F54C-E45F-BA30-A597-F1B9E8883152}"/>
              </a:ext>
            </a:extLst>
          </p:cNvPr>
          <p:cNvPicPr preferRelativeResize="0"/>
          <p:nvPr/>
        </p:nvPicPr>
        <p:blipFill rotWithShape="1">
          <a:blip r:embed="rId7">
            <a:alphaModFix/>
          </a:blip>
          <a:srcRect t="9903"/>
          <a:stretch/>
        </p:blipFill>
        <p:spPr>
          <a:xfrm>
            <a:off x="3657600" y="1028179"/>
            <a:ext cx="2992510" cy="2762771"/>
          </a:xfrm>
          <a:prstGeom prst="rect">
            <a:avLst/>
          </a:prstGeom>
          <a:noFill/>
          <a:ln>
            <a:noFill/>
          </a:ln>
        </p:spPr>
      </p:pic>
      <p:pic>
        <p:nvPicPr>
          <p:cNvPr id="5" name="Google Shape;426;p59" title="Education_Chromebook_Alert (1).png">
            <a:extLst>
              <a:ext uri="{FF2B5EF4-FFF2-40B4-BE49-F238E27FC236}">
                <a16:creationId xmlns:a16="http://schemas.microsoft.com/office/drawing/2014/main" id="{672FDDB8-1B44-4A59-C178-A47795724612}"/>
              </a:ext>
            </a:extLst>
          </p:cNvPr>
          <p:cNvPicPr preferRelativeResize="0"/>
          <p:nvPr/>
        </p:nvPicPr>
        <p:blipFill rotWithShape="1">
          <a:blip r:embed="rId8">
            <a:alphaModFix/>
          </a:blip>
          <a:srcRect/>
          <a:stretch/>
        </p:blipFill>
        <p:spPr>
          <a:xfrm flipH="1">
            <a:off x="1676400" y="2419350"/>
            <a:ext cx="2133600" cy="2013793"/>
          </a:xfrm>
          <a:prstGeom prst="rect">
            <a:avLst/>
          </a:prstGeom>
          <a:noFill/>
          <a:ln>
            <a:noFill/>
          </a:ln>
        </p:spPr>
      </p:pic>
      <p:pic>
        <p:nvPicPr>
          <p:cNvPr id="6" name="Picture 5">
            <a:extLst>
              <a:ext uri="{FF2B5EF4-FFF2-40B4-BE49-F238E27FC236}">
                <a16:creationId xmlns:a16="http://schemas.microsoft.com/office/drawing/2014/main" id="{1B6D0CC4-C6C3-7B0A-7E57-AB413F6E48AA}"/>
              </a:ext>
            </a:extLst>
          </p:cNvPr>
          <p:cNvPicPr>
            <a:picLocks noChangeAspect="1"/>
          </p:cNvPicPr>
          <p:nvPr/>
        </p:nvPicPr>
        <p:blipFill>
          <a:blip r:embed="rId9"/>
          <a:stretch>
            <a:fillRect/>
          </a:stretch>
        </p:blipFill>
        <p:spPr>
          <a:xfrm>
            <a:off x="457200" y="1428750"/>
            <a:ext cx="1371600" cy="168510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243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29"/>
          <p:cNvSpPr txBox="1">
            <a:spLocks noGrp="1"/>
          </p:cNvSpPr>
          <p:nvPr>
            <p:ph type="title" idx="4294967295"/>
          </p:nvPr>
        </p:nvSpPr>
        <p:spPr>
          <a:xfrm>
            <a:off x="389466" y="842963"/>
            <a:ext cx="8132234" cy="573087"/>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accent1"/>
              </a:buClr>
              <a:buSzPts val="990"/>
              <a:buFont typeface="Arial"/>
              <a:buNone/>
            </a:pPr>
            <a:r>
              <a:rPr lang="en" sz="3020" b="1"/>
              <a:t>Let’s </a:t>
            </a:r>
            <a:r>
              <a:rPr lang="en" sz="3020"/>
              <a:t>R</a:t>
            </a:r>
            <a:r>
              <a:rPr lang="en" sz="3020" b="1"/>
              <a:t>eflect! </a:t>
            </a:r>
            <a:endParaRPr sz="3020" b="1"/>
          </a:p>
        </p:txBody>
      </p:sp>
      <p:sp>
        <p:nvSpPr>
          <p:cNvPr id="432" name="Google Shape;432;p29"/>
          <p:cNvSpPr txBox="1">
            <a:spLocks noGrp="1"/>
          </p:cNvSpPr>
          <p:nvPr>
            <p:ph type="body" idx="4294967295"/>
          </p:nvPr>
        </p:nvSpPr>
        <p:spPr>
          <a:xfrm>
            <a:off x="855320" y="1651987"/>
            <a:ext cx="4182534" cy="2541587"/>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SzPts val="2900"/>
              <a:buNone/>
            </a:pPr>
            <a:r>
              <a:rPr lang="en" sz="2900">
                <a:solidFill>
                  <a:schemeClr val="dk2"/>
                </a:solidFill>
              </a:rPr>
              <a:t>How did we do?  </a:t>
            </a:r>
            <a:endParaRPr sz="2900">
              <a:solidFill>
                <a:schemeClr val="dk2"/>
              </a:solidFill>
            </a:endParaRPr>
          </a:p>
          <a:p>
            <a:pPr marL="0" lvl="0" indent="0" algn="l" rtl="0">
              <a:lnSpc>
                <a:spcPct val="90000"/>
              </a:lnSpc>
              <a:spcBef>
                <a:spcPts val="0"/>
              </a:spcBef>
              <a:spcAft>
                <a:spcPts val="0"/>
              </a:spcAft>
              <a:buSzPts val="1500"/>
              <a:buNone/>
            </a:pPr>
            <a:endParaRPr sz="1500">
              <a:solidFill>
                <a:schemeClr val="dk2"/>
              </a:solidFill>
            </a:endParaRPr>
          </a:p>
          <a:p>
            <a:pPr marL="0" lvl="0" indent="0" algn="l" rtl="0">
              <a:lnSpc>
                <a:spcPct val="90000"/>
              </a:lnSpc>
              <a:spcBef>
                <a:spcPts val="0"/>
              </a:spcBef>
              <a:spcAft>
                <a:spcPts val="0"/>
              </a:spcAft>
              <a:buSzPts val="2900"/>
              <a:buNone/>
            </a:pPr>
            <a:r>
              <a:rPr lang="en" sz="2900">
                <a:solidFill>
                  <a:schemeClr val="dk2"/>
                </a:solidFill>
              </a:rPr>
              <a:t>Questions? </a:t>
            </a:r>
            <a:endParaRPr sz="2900">
              <a:solidFill>
                <a:schemeClr val="dk2"/>
              </a:solidFill>
            </a:endParaRPr>
          </a:p>
          <a:p>
            <a:pPr marL="0" lvl="0" indent="0" algn="l" rtl="0">
              <a:lnSpc>
                <a:spcPct val="90000"/>
              </a:lnSpc>
              <a:spcBef>
                <a:spcPts val="0"/>
              </a:spcBef>
              <a:spcAft>
                <a:spcPts val="0"/>
              </a:spcAft>
              <a:buSzPts val="1500"/>
              <a:buNone/>
            </a:pPr>
            <a:endParaRPr sz="1500">
              <a:solidFill>
                <a:schemeClr val="dk2"/>
              </a:solidFill>
            </a:endParaRPr>
          </a:p>
          <a:p>
            <a:pPr marL="0" lvl="0" indent="0" algn="l" rtl="0">
              <a:lnSpc>
                <a:spcPct val="90000"/>
              </a:lnSpc>
              <a:spcBef>
                <a:spcPts val="0"/>
              </a:spcBef>
              <a:spcAft>
                <a:spcPts val="0"/>
              </a:spcAft>
              <a:buSzPts val="2900"/>
              <a:buNone/>
            </a:pPr>
            <a:r>
              <a:rPr lang="en" sz="2900">
                <a:solidFill>
                  <a:schemeClr val="dk2"/>
                </a:solidFill>
              </a:rPr>
              <a:t>Key things to remember? </a:t>
            </a:r>
            <a:endParaRPr sz="2900">
              <a:solidFill>
                <a:schemeClr val="dk2"/>
              </a:solidFill>
            </a:endParaRPr>
          </a:p>
          <a:p>
            <a:pPr marL="457200" lvl="0" indent="0" algn="l" rtl="0">
              <a:lnSpc>
                <a:spcPct val="200000"/>
              </a:lnSpc>
              <a:spcBef>
                <a:spcPts val="0"/>
              </a:spcBef>
              <a:spcAft>
                <a:spcPts val="0"/>
              </a:spcAft>
              <a:buSzPts val="2900"/>
              <a:buNone/>
            </a:pPr>
            <a:endParaRPr sz="2900">
              <a:solidFill>
                <a:schemeClr val="dk2"/>
              </a:solidFill>
            </a:endParaRPr>
          </a:p>
        </p:txBody>
      </p:sp>
      <p:pic>
        <p:nvPicPr>
          <p:cNvPr id="433" name="Google Shape;433;p29"/>
          <p:cNvPicPr preferRelativeResize="0"/>
          <p:nvPr/>
        </p:nvPicPr>
        <p:blipFill rotWithShape="1">
          <a:blip r:embed="rId3">
            <a:alphaModFix/>
          </a:blip>
          <a:srcRect/>
          <a:stretch/>
        </p:blipFill>
        <p:spPr>
          <a:xfrm rot="435330">
            <a:off x="4723054" y="1151372"/>
            <a:ext cx="3355251" cy="2604825"/>
          </a:xfrm>
          <a:prstGeom prst="rect">
            <a:avLst/>
          </a:prstGeom>
          <a:noFill/>
          <a:ln>
            <a:noFill/>
          </a:ln>
        </p:spPr>
      </p:pic>
      <p:sp>
        <p:nvSpPr>
          <p:cNvPr id="434" name="Google Shape;434;p29"/>
          <p:cNvSpPr txBox="1"/>
          <p:nvPr/>
        </p:nvSpPr>
        <p:spPr>
          <a:xfrm>
            <a:off x="7086600" y="4869656"/>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33</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p30"/>
          <p:cNvSpPr txBox="1">
            <a:spLocks noGrp="1"/>
          </p:cNvSpPr>
          <p:nvPr>
            <p:ph type="title" idx="4294967295"/>
          </p:nvPr>
        </p:nvSpPr>
        <p:spPr>
          <a:xfrm>
            <a:off x="377794" y="691650"/>
            <a:ext cx="5280443" cy="1277938"/>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100"/>
              <a:buFont typeface="Arial"/>
              <a:buNone/>
            </a:pPr>
            <a:r>
              <a:rPr lang="en" sz="2400"/>
              <a:t>What else can the community do to prepare for an earthquake?</a:t>
            </a:r>
            <a:endParaRPr sz="2400"/>
          </a:p>
        </p:txBody>
      </p:sp>
      <p:sp>
        <p:nvSpPr>
          <p:cNvPr id="440" name="Google Shape;440;p30"/>
          <p:cNvSpPr txBox="1">
            <a:spLocks noGrp="1"/>
          </p:cNvSpPr>
          <p:nvPr>
            <p:ph type="body" idx="4294967295"/>
          </p:nvPr>
        </p:nvSpPr>
        <p:spPr>
          <a:xfrm>
            <a:off x="445169" y="2047274"/>
            <a:ext cx="4236492" cy="2404575"/>
          </a:xfrm>
          <a:prstGeom prst="rect">
            <a:avLst/>
          </a:prstGeom>
          <a:noFill/>
          <a:ln>
            <a:noFill/>
          </a:ln>
        </p:spPr>
        <p:txBody>
          <a:bodyPr spcFirstLastPara="1" wrap="square" lIns="91425" tIns="91425" rIns="91425" bIns="91425" anchor="t" anchorCtr="0">
            <a:noAutofit/>
          </a:bodyPr>
          <a:lstStyle/>
          <a:p>
            <a:pPr marL="457200" lvl="0" indent="-381000" algn="l" rtl="0">
              <a:lnSpc>
                <a:spcPct val="115000"/>
              </a:lnSpc>
              <a:spcBef>
                <a:spcPts val="0"/>
              </a:spcBef>
              <a:spcAft>
                <a:spcPts val="0"/>
              </a:spcAft>
              <a:buSzPts val="2400"/>
              <a:buChar char="•"/>
            </a:pPr>
            <a:r>
              <a:rPr lang="en" sz="220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Be sure cell phone settings are alert-enabled. </a:t>
            </a:r>
            <a:endParaRPr/>
          </a:p>
          <a:p>
            <a:pPr marL="457200" lvl="0" indent="-381000" algn="l" rtl="0">
              <a:lnSpc>
                <a:spcPct val="115000"/>
              </a:lnSpc>
              <a:spcBef>
                <a:spcPts val="0"/>
              </a:spcBef>
              <a:spcAft>
                <a:spcPts val="0"/>
              </a:spcAft>
              <a:buSzPts val="2400"/>
              <a:buChar char="•"/>
            </a:pPr>
            <a:r>
              <a:rPr lang="en" sz="2200">
                <a:solidFill>
                  <a:schemeClr val="dk2"/>
                </a:solidFill>
              </a:rPr>
              <a:t>Make an emergency plan.</a:t>
            </a:r>
            <a:endParaRPr sz="2200">
              <a:solidFill>
                <a:schemeClr val="dk2"/>
              </a:solidFill>
            </a:endParaRPr>
          </a:p>
          <a:p>
            <a:pPr marL="457200" lvl="0" indent="-381000" algn="l" rtl="0">
              <a:lnSpc>
                <a:spcPct val="115000"/>
              </a:lnSpc>
              <a:spcBef>
                <a:spcPts val="0"/>
              </a:spcBef>
              <a:spcAft>
                <a:spcPts val="0"/>
              </a:spcAft>
              <a:buSzPts val="2400"/>
              <a:buChar char="•"/>
            </a:pPr>
            <a:r>
              <a:rPr lang="en" sz="2200">
                <a:solidFill>
                  <a:schemeClr val="dk2"/>
                </a:solidFill>
              </a:rPr>
              <a:t>Practice! </a:t>
            </a:r>
            <a:endParaRPr sz="2200">
              <a:solidFill>
                <a:schemeClr val="dk2"/>
              </a:solidFill>
            </a:endParaRPr>
          </a:p>
          <a:p>
            <a:pPr marL="457200" lvl="0" indent="-381000" algn="l" rtl="0">
              <a:lnSpc>
                <a:spcPct val="115000"/>
              </a:lnSpc>
              <a:spcBef>
                <a:spcPts val="0"/>
              </a:spcBef>
              <a:spcAft>
                <a:spcPts val="0"/>
              </a:spcAft>
              <a:buSzPts val="2400"/>
              <a:buChar char="•"/>
            </a:pPr>
            <a:r>
              <a:rPr lang="en" sz="2200">
                <a:solidFill>
                  <a:schemeClr val="dk2"/>
                </a:solidFill>
              </a:rPr>
              <a:t>Make an emergency supply kit.</a:t>
            </a:r>
            <a:endParaRPr sz="2200">
              <a:solidFill>
                <a:schemeClr val="dk2"/>
              </a:solidFill>
            </a:endParaRPr>
          </a:p>
        </p:txBody>
      </p:sp>
      <p:pic>
        <p:nvPicPr>
          <p:cNvPr id="441" name="Google Shape;441;p30"/>
          <p:cNvPicPr preferRelativeResize="0"/>
          <p:nvPr/>
        </p:nvPicPr>
        <p:blipFill rotWithShape="1">
          <a:blip r:embed="rId3">
            <a:alphaModFix/>
          </a:blip>
          <a:srcRect r="25611"/>
          <a:stretch/>
        </p:blipFill>
        <p:spPr>
          <a:xfrm>
            <a:off x="4792069" y="2714492"/>
            <a:ext cx="4061334" cy="1887949"/>
          </a:xfrm>
          <a:prstGeom prst="rect">
            <a:avLst/>
          </a:prstGeom>
          <a:noFill/>
          <a:ln w="9525" cap="flat" cmpd="sng">
            <a:solidFill>
              <a:schemeClr val="dk2"/>
            </a:solidFill>
            <a:prstDash val="solid"/>
            <a:round/>
            <a:headEnd type="none" w="sm" len="sm"/>
            <a:tailEnd type="none" w="sm" len="sm"/>
          </a:ln>
        </p:spPr>
      </p:pic>
      <p:pic>
        <p:nvPicPr>
          <p:cNvPr id="442" name="Google Shape;442;p30"/>
          <p:cNvPicPr preferRelativeResize="0"/>
          <p:nvPr/>
        </p:nvPicPr>
        <p:blipFill rotWithShape="1">
          <a:blip r:embed="rId4">
            <a:alphaModFix/>
          </a:blip>
          <a:srcRect/>
          <a:stretch/>
        </p:blipFill>
        <p:spPr>
          <a:xfrm>
            <a:off x="5983851" y="758235"/>
            <a:ext cx="2852294" cy="1831266"/>
          </a:xfrm>
          <a:prstGeom prst="rect">
            <a:avLst/>
          </a:prstGeom>
          <a:noFill/>
          <a:ln>
            <a:noFill/>
          </a:ln>
        </p:spPr>
      </p:pic>
      <p:sp>
        <p:nvSpPr>
          <p:cNvPr id="443" name="Google Shape;443;p30"/>
          <p:cNvSpPr txBox="1"/>
          <p:nvPr/>
        </p:nvSpPr>
        <p:spPr>
          <a:xfrm>
            <a:off x="7084916" y="4893875"/>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34</a:t>
            </a:fld>
            <a:endParaRPr sz="900" b="0" i="0" u="none" strike="noStrike" cap="none">
              <a:solidFill>
                <a:schemeClr val="dk1"/>
              </a:solidFill>
              <a:latin typeface="Arial"/>
              <a:ea typeface="Arial"/>
              <a:cs typeface="Arial"/>
              <a:sym typeface="Arial"/>
            </a:endParaRPr>
          </a:p>
        </p:txBody>
      </p:sp>
      <p:sp>
        <p:nvSpPr>
          <p:cNvPr id="444" name="Google Shape;444;p30"/>
          <p:cNvSpPr txBox="1"/>
          <p:nvPr/>
        </p:nvSpPr>
        <p:spPr>
          <a:xfrm>
            <a:off x="5328289" y="4602441"/>
            <a:ext cx="2988894"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rgbClr val="000000"/>
                </a:solidFill>
                <a:latin typeface="Arial"/>
                <a:ea typeface="Arial"/>
                <a:cs typeface="Arial"/>
                <a:sym typeface="Arial"/>
              </a:rPr>
              <a:t>Images courtesy MyShake (top) and Ready.gov (bottom)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4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4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4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p60"/>
          <p:cNvSpPr txBox="1">
            <a:spLocks noGrp="1"/>
          </p:cNvSpPr>
          <p:nvPr>
            <p:ph type="title" idx="4294967295"/>
          </p:nvPr>
        </p:nvSpPr>
        <p:spPr>
          <a:xfrm>
            <a:off x="292547" y="386217"/>
            <a:ext cx="8361260" cy="669303"/>
          </a:xfrm>
          <a:prstGeom prst="rect">
            <a:avLst/>
          </a:prstGeom>
          <a:noFill/>
          <a:ln>
            <a:noFill/>
          </a:ln>
        </p:spPr>
        <p:txBody>
          <a:bodyPr spcFirstLastPara="1" wrap="square" lIns="91425" tIns="91425" rIns="91425" bIns="91425" anchor="ctr" anchorCtr="0">
            <a:noAutofit/>
          </a:bodyPr>
          <a:lstStyle/>
          <a:p>
            <a:pPr marL="0" lvl="0" indent="0" algn="ctr" rtl="0">
              <a:lnSpc>
                <a:spcPct val="90000"/>
              </a:lnSpc>
              <a:spcBef>
                <a:spcPts val="0"/>
              </a:spcBef>
              <a:spcAft>
                <a:spcPts val="0"/>
              </a:spcAft>
              <a:buClr>
                <a:schemeClr val="accent1"/>
              </a:buClr>
              <a:buSzPts val="990"/>
              <a:buFont typeface="Arial"/>
              <a:buNone/>
            </a:pPr>
            <a:r>
              <a:rPr lang="en" sz="2920"/>
              <a:t>Everyone Should Prepare</a:t>
            </a:r>
            <a:endParaRPr sz="2920" b="1"/>
          </a:p>
        </p:txBody>
      </p:sp>
      <p:sp>
        <p:nvSpPr>
          <p:cNvPr id="450" name="Google Shape;450;p60"/>
          <p:cNvSpPr txBox="1">
            <a:spLocks noGrp="1"/>
          </p:cNvSpPr>
          <p:nvPr>
            <p:ph type="body" idx="4294967295"/>
          </p:nvPr>
        </p:nvSpPr>
        <p:spPr>
          <a:xfrm>
            <a:off x="292547" y="1254181"/>
            <a:ext cx="3789900" cy="27528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SzPts val="2700"/>
              <a:buNone/>
            </a:pPr>
            <a:r>
              <a:rPr lang="en" sz="2700" b="1">
                <a:solidFill>
                  <a:schemeClr val="dk2"/>
                </a:solidFill>
              </a:rPr>
              <a:t>Spread the word! </a:t>
            </a:r>
            <a:br>
              <a:rPr lang="en" sz="2700" b="1">
                <a:solidFill>
                  <a:schemeClr val="dk2"/>
                </a:solidFill>
              </a:rPr>
            </a:br>
            <a:r>
              <a:rPr lang="en" sz="2700">
                <a:solidFill>
                  <a:schemeClr val="dk2"/>
                </a:solidFill>
              </a:rPr>
              <a:t>Tell your family and community what you learned about how to protect yourself during an earthquake.</a:t>
            </a:r>
            <a:endParaRPr sz="2700">
              <a:solidFill>
                <a:schemeClr val="dk2"/>
              </a:solidFill>
            </a:endParaRPr>
          </a:p>
          <a:p>
            <a:pPr marL="0" lvl="0" indent="0" algn="l" rtl="0">
              <a:lnSpc>
                <a:spcPct val="90000"/>
              </a:lnSpc>
              <a:spcBef>
                <a:spcPts val="0"/>
              </a:spcBef>
              <a:spcAft>
                <a:spcPts val="0"/>
              </a:spcAft>
              <a:buSzPts val="2700"/>
              <a:buNone/>
            </a:pPr>
            <a:endParaRPr sz="2700">
              <a:solidFill>
                <a:schemeClr val="dk2"/>
              </a:solidFill>
            </a:endParaRPr>
          </a:p>
          <a:p>
            <a:pPr marL="0" lvl="0" indent="0" algn="l" rtl="0">
              <a:lnSpc>
                <a:spcPct val="90000"/>
              </a:lnSpc>
              <a:spcBef>
                <a:spcPts val="0"/>
              </a:spcBef>
              <a:spcAft>
                <a:spcPts val="0"/>
              </a:spcAft>
              <a:buSzPts val="2700"/>
              <a:buNone/>
            </a:pPr>
            <a:r>
              <a:rPr lang="en" sz="2700">
                <a:solidFill>
                  <a:schemeClr val="dk2"/>
                </a:solidFill>
              </a:rPr>
              <a:t>Practice tonight! </a:t>
            </a:r>
            <a:r>
              <a:rPr lang="en" sz="2500">
                <a:solidFill>
                  <a:schemeClr val="dk2"/>
                </a:solidFill>
              </a:rPr>
              <a:t> </a:t>
            </a:r>
            <a:endParaRPr sz="2500">
              <a:solidFill>
                <a:schemeClr val="dk2"/>
              </a:solidFill>
            </a:endParaRPr>
          </a:p>
          <a:p>
            <a:pPr marL="0" lvl="0" indent="0" algn="l" rtl="0">
              <a:lnSpc>
                <a:spcPct val="90000"/>
              </a:lnSpc>
              <a:spcBef>
                <a:spcPts val="0"/>
              </a:spcBef>
              <a:spcAft>
                <a:spcPts val="0"/>
              </a:spcAft>
              <a:buSzPts val="2500"/>
              <a:buNone/>
            </a:pPr>
            <a:endParaRPr sz="2500">
              <a:solidFill>
                <a:schemeClr val="dk2"/>
              </a:solidFill>
            </a:endParaRPr>
          </a:p>
        </p:txBody>
      </p:sp>
      <p:sp>
        <p:nvSpPr>
          <p:cNvPr id="451" name="Google Shape;451;p60"/>
          <p:cNvSpPr txBox="1"/>
          <p:nvPr/>
        </p:nvSpPr>
        <p:spPr>
          <a:xfrm>
            <a:off x="7084916" y="4893875"/>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35</a:t>
            </a:fld>
            <a:endParaRPr sz="900" b="0" i="0" u="none" strike="noStrike" cap="none">
              <a:solidFill>
                <a:schemeClr val="dk1"/>
              </a:solidFill>
              <a:latin typeface="Arial"/>
              <a:ea typeface="Arial"/>
              <a:cs typeface="Arial"/>
              <a:sym typeface="Arial"/>
            </a:endParaRPr>
          </a:p>
        </p:txBody>
      </p:sp>
      <p:pic>
        <p:nvPicPr>
          <p:cNvPr id="452" name="Google Shape;452;p60" descr="A diagram of a warning&#10;&#10;AI-generated content may be incorrect."/>
          <p:cNvPicPr preferRelativeResize="0"/>
          <p:nvPr/>
        </p:nvPicPr>
        <p:blipFill rotWithShape="1">
          <a:blip r:embed="rId3">
            <a:alphaModFix/>
          </a:blip>
          <a:srcRect/>
          <a:stretch/>
        </p:blipFill>
        <p:spPr>
          <a:xfrm>
            <a:off x="4376883" y="1055520"/>
            <a:ext cx="4476897" cy="3583643"/>
          </a:xfrm>
          <a:prstGeom prst="roundRect">
            <a:avLst>
              <a:gd name="adj" fmla="val 2429"/>
            </a:avLst>
          </a:prstGeom>
          <a:noFill/>
          <a:ln w="9525" cap="flat" cmpd="sng">
            <a:solidFill>
              <a:schemeClr val="dk2"/>
            </a:solidFill>
            <a:prstDash val="solid"/>
            <a:round/>
            <a:headEnd type="none" w="sm" len="sm"/>
            <a:tailEnd type="none" w="sm" len="sm"/>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p32"/>
          <p:cNvSpPr txBox="1">
            <a:spLocks noGrp="1"/>
          </p:cNvSpPr>
          <p:nvPr>
            <p:ph type="title" idx="4294967295"/>
          </p:nvPr>
        </p:nvSpPr>
        <p:spPr>
          <a:xfrm>
            <a:off x="291977" y="631825"/>
            <a:ext cx="8228136" cy="573088"/>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accent1"/>
              </a:buClr>
              <a:buSzPts val="990"/>
              <a:buFont typeface="Arial"/>
              <a:buNone/>
            </a:pPr>
            <a:r>
              <a:rPr lang="en" sz="3020" b="1"/>
              <a:t>Welcome Back!  </a:t>
            </a:r>
            <a:endParaRPr sz="3020" b="1"/>
          </a:p>
        </p:txBody>
      </p:sp>
      <p:sp>
        <p:nvSpPr>
          <p:cNvPr id="458" name="Google Shape;458;p32"/>
          <p:cNvSpPr txBox="1">
            <a:spLocks noGrp="1"/>
          </p:cNvSpPr>
          <p:nvPr>
            <p:ph type="body" idx="4294967295"/>
          </p:nvPr>
        </p:nvSpPr>
        <p:spPr>
          <a:xfrm>
            <a:off x="291977" y="1152525"/>
            <a:ext cx="3440236" cy="34163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SzPts val="2500"/>
              <a:buNone/>
            </a:pPr>
            <a:r>
              <a:rPr lang="en" sz="2500" dirty="0">
                <a:solidFill>
                  <a:schemeClr val="dk2"/>
                </a:solidFill>
              </a:rPr>
              <a:t>How did your discussions go with your family?  </a:t>
            </a:r>
            <a:endParaRPr sz="2500" dirty="0">
              <a:solidFill>
                <a:schemeClr val="dk2"/>
              </a:solidFill>
            </a:endParaRPr>
          </a:p>
          <a:p>
            <a:pPr marL="0" lvl="0" indent="0" algn="l" rtl="0">
              <a:lnSpc>
                <a:spcPct val="90000"/>
              </a:lnSpc>
              <a:spcBef>
                <a:spcPts val="0"/>
              </a:spcBef>
              <a:spcAft>
                <a:spcPts val="0"/>
              </a:spcAft>
              <a:buSzPts val="1600"/>
              <a:buNone/>
            </a:pPr>
            <a:endParaRPr sz="1600" dirty="0">
              <a:solidFill>
                <a:schemeClr val="dk2"/>
              </a:solidFill>
            </a:endParaRPr>
          </a:p>
          <a:p>
            <a:pPr marL="0" lvl="0" indent="0" algn="l" rtl="0">
              <a:lnSpc>
                <a:spcPct val="90000"/>
              </a:lnSpc>
              <a:spcBef>
                <a:spcPts val="0"/>
              </a:spcBef>
              <a:spcAft>
                <a:spcPts val="0"/>
              </a:spcAft>
              <a:buSzPts val="2500"/>
              <a:buNone/>
            </a:pPr>
            <a:r>
              <a:rPr lang="en" sz="2500" dirty="0">
                <a:solidFill>
                  <a:schemeClr val="dk2"/>
                </a:solidFill>
              </a:rPr>
              <a:t>Did you show your family how to Drop, Cover, and Hold On if they were to feel shaking or get an alert?  </a:t>
            </a:r>
            <a:endParaRPr sz="2500" dirty="0">
              <a:solidFill>
                <a:schemeClr val="dk2"/>
              </a:solidFill>
            </a:endParaRPr>
          </a:p>
        </p:txBody>
      </p:sp>
      <p:sp>
        <p:nvSpPr>
          <p:cNvPr id="459" name="Google Shape;459;p32"/>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36</a:t>
            </a:fld>
            <a:endParaRPr sz="900" b="0" i="0" u="none" strike="noStrike" cap="none">
              <a:solidFill>
                <a:schemeClr val="dk1"/>
              </a:solidFill>
              <a:latin typeface="Arial"/>
              <a:ea typeface="Arial"/>
              <a:cs typeface="Arial"/>
              <a:sym typeface="Arial"/>
            </a:endParaRPr>
          </a:p>
        </p:txBody>
      </p:sp>
      <p:pic>
        <p:nvPicPr>
          <p:cNvPr id="460" name="Google Shape;460;p32"/>
          <p:cNvPicPr preferRelativeResize="0"/>
          <p:nvPr/>
        </p:nvPicPr>
        <p:blipFill rotWithShape="1">
          <a:blip r:embed="rId3">
            <a:alphaModFix/>
          </a:blip>
          <a:srcRect l="24314"/>
          <a:stretch/>
        </p:blipFill>
        <p:spPr>
          <a:xfrm>
            <a:off x="3857316" y="1465573"/>
            <a:ext cx="4848939" cy="1868619"/>
          </a:xfrm>
          <a:prstGeom prst="rect">
            <a:avLst/>
          </a:prstGeom>
          <a:noFill/>
          <a:ln>
            <a:noFill/>
          </a:ln>
        </p:spPr>
      </p:pic>
      <p:sp>
        <p:nvSpPr>
          <p:cNvPr id="461" name="Google Shape;461;p32"/>
          <p:cNvSpPr txBox="1"/>
          <p:nvPr/>
        </p:nvSpPr>
        <p:spPr>
          <a:xfrm>
            <a:off x="5193879" y="4349103"/>
            <a:ext cx="2175811" cy="2197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rgbClr val="000000"/>
                </a:solidFill>
                <a:latin typeface="Arial"/>
                <a:ea typeface="Arial"/>
                <a:cs typeface="Arial"/>
                <a:sym typeface="Arial"/>
              </a:rPr>
              <a:t>Image courtesy USGS</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Shape 466"/>
        <p:cNvGrpSpPr/>
        <p:nvPr/>
      </p:nvGrpSpPr>
      <p:grpSpPr>
        <a:xfrm>
          <a:off x="0" y="0"/>
          <a:ext cx="0" cy="0"/>
          <a:chOff x="0" y="0"/>
          <a:chExt cx="0" cy="0"/>
        </a:xfrm>
      </p:grpSpPr>
      <p:sp>
        <p:nvSpPr>
          <p:cNvPr id="467" name="Google Shape;467;p33"/>
          <p:cNvSpPr txBox="1">
            <a:spLocks noGrp="1"/>
          </p:cNvSpPr>
          <p:nvPr>
            <p:ph type="title"/>
          </p:nvPr>
        </p:nvSpPr>
        <p:spPr>
          <a:xfrm>
            <a:off x="256401" y="666159"/>
            <a:ext cx="4259037" cy="81385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400"/>
              <a:buFont typeface="Arial"/>
              <a:buNone/>
            </a:pPr>
            <a:r>
              <a:rPr lang="en" sz="2400"/>
              <a:t>Teachers, share your feedback, please! </a:t>
            </a:r>
            <a:endParaRPr sz="2400"/>
          </a:p>
        </p:txBody>
      </p:sp>
      <p:sp>
        <p:nvSpPr>
          <p:cNvPr id="468" name="Google Shape;468;p33"/>
          <p:cNvSpPr txBox="1"/>
          <p:nvPr/>
        </p:nvSpPr>
        <p:spPr>
          <a:xfrm>
            <a:off x="312963" y="1670823"/>
            <a:ext cx="4259037" cy="2213775"/>
          </a:xfrm>
          <a:prstGeom prst="rect">
            <a:avLst/>
          </a:prstGeom>
          <a:noFill/>
          <a:ln>
            <a:noFill/>
          </a:ln>
        </p:spPr>
        <p:txBody>
          <a:bodyPr spcFirstLastPara="1" wrap="square" lIns="68550" tIns="34275" rIns="68550" bIns="34275" anchor="t" anchorCtr="0">
            <a:noAutofit/>
          </a:bodyPr>
          <a:lstStyle/>
          <a:p>
            <a:pPr marL="0" marR="0" lvl="0" indent="0" algn="l" rtl="0">
              <a:lnSpc>
                <a:spcPct val="115000"/>
              </a:lnSpc>
              <a:spcBef>
                <a:spcPts val="563"/>
              </a:spcBef>
              <a:spcAft>
                <a:spcPts val="0"/>
              </a:spcAft>
              <a:buClr>
                <a:schemeClr val="accent1"/>
              </a:buClr>
              <a:buSzPts val="2400"/>
              <a:buFont typeface="Arial"/>
              <a:buNone/>
            </a:pPr>
            <a:r>
              <a:rPr lang="en" sz="2400" b="0" i="0" u="none" strike="noStrike" cap="none">
                <a:solidFill>
                  <a:schemeClr val="dk1"/>
                </a:solidFill>
                <a:latin typeface="Arial"/>
                <a:ea typeface="Arial"/>
                <a:cs typeface="Arial"/>
                <a:sym typeface="Arial"/>
              </a:rPr>
              <a:t>Please complete the short and anonymous </a:t>
            </a:r>
            <a:r>
              <a:rPr lang="en" sz="2400" b="0" i="0" u="sng" strike="noStrike" cap="none">
                <a:solidFill>
                  <a:srgbClr val="0070C0"/>
                </a:solidFill>
                <a:latin typeface="Arial"/>
                <a:ea typeface="Arial"/>
                <a:cs typeface="Arial"/>
                <a:sym typeface="Arial"/>
                <a:hlinkClick r:id="rId3">
                  <a:extLst>
                    <a:ext uri="{A12FA001-AC4F-418D-AE19-62706E023703}">
                      <ahyp:hlinkClr xmlns:ahyp="http://schemas.microsoft.com/office/drawing/2018/hyperlinkcolor" val="tx"/>
                    </a:ext>
                  </a:extLst>
                </a:hlinkClick>
              </a:rPr>
              <a:t>feedback form</a:t>
            </a:r>
            <a:r>
              <a:rPr lang="en" sz="2400" b="0" i="0" u="none" strike="noStrike" cap="none">
                <a:solidFill>
                  <a:schemeClr val="dk1"/>
                </a:solidFill>
                <a:latin typeface="Arial"/>
                <a:ea typeface="Arial"/>
                <a:cs typeface="Arial"/>
                <a:sym typeface="Arial"/>
              </a:rPr>
              <a:t> and help us to improve our ShakeAlert Ready lessons. </a:t>
            </a:r>
            <a:endParaRPr sz="1400" b="0" i="0" u="none" strike="noStrike" cap="none">
              <a:solidFill>
                <a:srgbClr val="000000"/>
              </a:solidFill>
              <a:latin typeface="Arial"/>
              <a:ea typeface="Arial"/>
              <a:cs typeface="Arial"/>
              <a:sym typeface="Arial"/>
            </a:endParaRPr>
          </a:p>
        </p:txBody>
      </p:sp>
      <p:sp>
        <p:nvSpPr>
          <p:cNvPr id="469" name="Google Shape;469;p33"/>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37</a:t>
            </a:fld>
            <a:endParaRPr sz="900" b="0" i="0" u="none" strike="noStrike" cap="none">
              <a:solidFill>
                <a:schemeClr val="dk1"/>
              </a:solidFill>
              <a:latin typeface="Arial"/>
              <a:ea typeface="Arial"/>
              <a:cs typeface="Arial"/>
              <a:sym typeface="Arial"/>
            </a:endParaRPr>
          </a:p>
        </p:txBody>
      </p:sp>
      <p:pic>
        <p:nvPicPr>
          <p:cNvPr id="470" name="Google Shape;470;p33"/>
          <p:cNvPicPr preferRelativeResize="0"/>
          <p:nvPr/>
        </p:nvPicPr>
        <p:blipFill rotWithShape="1">
          <a:blip r:embed="rId4">
            <a:alphaModFix/>
          </a:blip>
          <a:srcRect b="11235"/>
          <a:stretch/>
        </p:blipFill>
        <p:spPr>
          <a:xfrm>
            <a:off x="4726405" y="572552"/>
            <a:ext cx="4254926" cy="3998396"/>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474"/>
        <p:cNvGrpSpPr/>
        <p:nvPr/>
      </p:nvGrpSpPr>
      <p:grpSpPr>
        <a:xfrm>
          <a:off x="0" y="0"/>
          <a:ext cx="0" cy="0"/>
          <a:chOff x="0" y="0"/>
          <a:chExt cx="0" cy="0"/>
        </a:xfrm>
      </p:grpSpPr>
      <p:sp>
        <p:nvSpPr>
          <p:cNvPr id="475" name="Google Shape;475;p34"/>
          <p:cNvSpPr txBox="1">
            <a:spLocks noGrp="1"/>
          </p:cNvSpPr>
          <p:nvPr>
            <p:ph type="title"/>
          </p:nvPr>
        </p:nvSpPr>
        <p:spPr>
          <a:xfrm>
            <a:off x="149775" y="520875"/>
            <a:ext cx="8737200" cy="4793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400"/>
              <a:buFont typeface="Arial"/>
              <a:buNone/>
            </a:pPr>
            <a:r>
              <a:rPr lang="en" b="1" dirty="0">
                <a:solidFill>
                  <a:schemeClr val="dk1"/>
                </a:solidFill>
              </a:rPr>
              <a:t>Content Standards</a:t>
            </a:r>
            <a:endParaRPr b="1" dirty="0">
              <a:solidFill>
                <a:schemeClr val="dk1"/>
              </a:solidFill>
            </a:endParaRPr>
          </a:p>
        </p:txBody>
      </p:sp>
      <p:sp>
        <p:nvSpPr>
          <p:cNvPr id="476" name="Google Shape;476;p34"/>
          <p:cNvSpPr txBox="1">
            <a:spLocks noGrp="1"/>
          </p:cNvSpPr>
          <p:nvPr>
            <p:ph type="body" idx="1"/>
          </p:nvPr>
        </p:nvSpPr>
        <p:spPr>
          <a:xfrm>
            <a:off x="0" y="971300"/>
            <a:ext cx="4317399" cy="3553700"/>
          </a:xfrm>
          <a:prstGeom prst="rect">
            <a:avLst/>
          </a:prstGeom>
          <a:noFill/>
          <a:ln>
            <a:noFill/>
          </a:ln>
        </p:spPr>
        <p:txBody>
          <a:bodyPr spcFirstLastPara="1" wrap="square" lIns="91425" tIns="91425" rIns="91425" bIns="91425" anchor="t" anchorCtr="0">
            <a:noAutofit/>
          </a:bodyPr>
          <a:lstStyle/>
          <a:p>
            <a:pPr marL="139700" lvl="0" indent="0" algn="l" rtl="0">
              <a:lnSpc>
                <a:spcPct val="90000"/>
              </a:lnSpc>
              <a:spcBef>
                <a:spcPts val="0"/>
              </a:spcBef>
              <a:spcAft>
                <a:spcPts val="0"/>
              </a:spcAft>
              <a:buSzPts val="1400"/>
              <a:buNone/>
            </a:pPr>
            <a:r>
              <a:rPr lang="en" sz="750" b="0" i="0" u="sng" dirty="0">
                <a:solidFill>
                  <a:srgbClr val="000000"/>
                </a:solidFill>
                <a:latin typeface="Arial"/>
                <a:ea typeface="Arial"/>
                <a:cs typeface="Arial"/>
                <a:sym typeface="Arial"/>
              </a:rPr>
              <a:t>Common Core English Language Arts (CA, OR, WA) </a:t>
            </a:r>
            <a:endParaRPr sz="750" b="0" dirty="0"/>
          </a:p>
          <a:p>
            <a:pPr marL="139700" lvl="0" indent="0" algn="l" rtl="0">
              <a:lnSpc>
                <a:spcPct val="90000"/>
              </a:lnSpc>
              <a:spcBef>
                <a:spcPts val="0"/>
              </a:spcBef>
              <a:spcAft>
                <a:spcPts val="0"/>
              </a:spcAft>
              <a:buSzPts val="1400"/>
              <a:buNone/>
            </a:pPr>
            <a:r>
              <a:rPr lang="en" sz="750" b="0" i="0" u="none" strike="noStrike" dirty="0">
                <a:solidFill>
                  <a:srgbClr val="000000"/>
                </a:solidFill>
                <a:latin typeface="Arial"/>
                <a:ea typeface="Arial"/>
                <a:cs typeface="Arial"/>
                <a:sym typeface="Arial"/>
              </a:rPr>
              <a:t>CCSS.ELA-LITERACY.RST.9-10.7</a:t>
            </a:r>
            <a:endParaRPr sz="750" b="0" dirty="0"/>
          </a:p>
          <a:p>
            <a:pPr marL="139700" lvl="0" indent="0" algn="l" rtl="0">
              <a:lnSpc>
                <a:spcPct val="90000"/>
              </a:lnSpc>
              <a:spcBef>
                <a:spcPts val="0"/>
              </a:spcBef>
              <a:spcAft>
                <a:spcPts val="0"/>
              </a:spcAft>
              <a:buSzPts val="1400"/>
              <a:buNone/>
            </a:pPr>
            <a:r>
              <a:rPr lang="en" sz="750" b="0" i="0" u="none" strike="noStrike" dirty="0">
                <a:solidFill>
                  <a:srgbClr val="000000"/>
                </a:solidFill>
                <a:latin typeface="Arial"/>
                <a:ea typeface="Arial"/>
                <a:cs typeface="Arial"/>
                <a:sym typeface="Arial"/>
              </a:rPr>
              <a:t>Translate quantitative or technical information expressed in words in a text into visual form (e.g., a table or chart) and translate information expressed visually or mathematically (e.g., in an equation) into words.</a:t>
            </a:r>
            <a:endParaRPr sz="750" b="0" dirty="0"/>
          </a:p>
          <a:p>
            <a:pPr marL="139700" lvl="0" indent="0" algn="l" rtl="0">
              <a:lnSpc>
                <a:spcPct val="90000"/>
              </a:lnSpc>
              <a:spcBef>
                <a:spcPts val="0"/>
              </a:spcBef>
              <a:spcAft>
                <a:spcPts val="0"/>
              </a:spcAft>
              <a:buSzPts val="1400"/>
              <a:buNone/>
            </a:pPr>
            <a:r>
              <a:rPr lang="en" sz="750" b="0" i="0" u="none" strike="noStrike" dirty="0">
                <a:solidFill>
                  <a:srgbClr val="000000"/>
                </a:solidFill>
                <a:latin typeface="Arial"/>
                <a:ea typeface="Arial"/>
                <a:cs typeface="Arial"/>
                <a:sym typeface="Arial"/>
              </a:rPr>
              <a:t>CCSS.ELA-LITERACY.RST.11-12.7</a:t>
            </a:r>
            <a:endParaRPr sz="750" b="0" dirty="0"/>
          </a:p>
          <a:p>
            <a:pPr marL="139700" lvl="0" indent="0" algn="l" rtl="0">
              <a:lnSpc>
                <a:spcPct val="90000"/>
              </a:lnSpc>
              <a:spcBef>
                <a:spcPts val="0"/>
              </a:spcBef>
              <a:spcAft>
                <a:spcPts val="0"/>
              </a:spcAft>
              <a:buSzPts val="1400"/>
              <a:buNone/>
            </a:pPr>
            <a:r>
              <a:rPr lang="en" sz="750" b="0" i="0" u="none" strike="noStrike" dirty="0">
                <a:solidFill>
                  <a:srgbClr val="000000"/>
                </a:solidFill>
                <a:latin typeface="Arial"/>
                <a:ea typeface="Arial"/>
                <a:cs typeface="Arial"/>
                <a:sym typeface="Arial"/>
              </a:rPr>
              <a:t>Integrate and evaluate multiple sources of information presented in diverse formats and media (e.g., quantitative data, video, multimedia) in order to address a question or solve a problem.</a:t>
            </a:r>
            <a:endParaRPr sz="750" b="0" dirty="0"/>
          </a:p>
          <a:p>
            <a:pPr marL="139700" lvl="0" indent="0" algn="l" rtl="0">
              <a:lnSpc>
                <a:spcPct val="90000"/>
              </a:lnSpc>
              <a:spcBef>
                <a:spcPts val="0"/>
              </a:spcBef>
              <a:spcAft>
                <a:spcPts val="0"/>
              </a:spcAft>
              <a:buSzPts val="1400"/>
              <a:buNone/>
            </a:pPr>
            <a:br>
              <a:rPr lang="en" sz="750" b="0" dirty="0"/>
            </a:br>
            <a:r>
              <a:rPr lang="en" sz="750" b="0" i="0" u="sng" dirty="0">
                <a:solidFill>
                  <a:srgbClr val="000000"/>
                </a:solidFill>
                <a:latin typeface="Arial"/>
                <a:ea typeface="Arial"/>
                <a:cs typeface="Arial"/>
                <a:sym typeface="Arial"/>
              </a:rPr>
              <a:t>English Language Proficiency (OR) </a:t>
            </a:r>
            <a:endParaRPr sz="750" b="0" dirty="0"/>
          </a:p>
          <a:p>
            <a:pPr marL="139700" lvl="0" indent="0" algn="l" rtl="0">
              <a:lnSpc>
                <a:spcPct val="90000"/>
              </a:lnSpc>
              <a:spcBef>
                <a:spcPts val="0"/>
              </a:spcBef>
              <a:spcAft>
                <a:spcPts val="0"/>
              </a:spcAft>
              <a:buSzPts val="1400"/>
              <a:buNone/>
            </a:pPr>
            <a:r>
              <a:rPr lang="en" sz="750" b="0" i="0" u="none" strike="noStrike" dirty="0">
                <a:solidFill>
                  <a:srgbClr val="000000"/>
                </a:solidFill>
                <a:latin typeface="Arial"/>
                <a:ea typeface="Arial"/>
                <a:cs typeface="Arial"/>
                <a:sym typeface="Arial"/>
              </a:rPr>
              <a:t>9-12.2 An ELL can participate in grade-appropriate oral and written exchanges of information, ideas, and analyses, responding to peer, audience, or reader comments and questions.</a:t>
            </a:r>
            <a:endParaRPr sz="750" b="0" dirty="0"/>
          </a:p>
          <a:p>
            <a:pPr marL="139700" lvl="0" indent="0" algn="l" rtl="0">
              <a:lnSpc>
                <a:spcPct val="90000"/>
              </a:lnSpc>
              <a:spcBef>
                <a:spcPts val="0"/>
              </a:spcBef>
              <a:spcAft>
                <a:spcPts val="0"/>
              </a:spcAft>
              <a:buSzPts val="1400"/>
              <a:buNone/>
            </a:pPr>
            <a:r>
              <a:rPr lang="en" sz="750" b="0" i="0" u="none" strike="noStrike" dirty="0">
                <a:solidFill>
                  <a:srgbClr val="000000"/>
                </a:solidFill>
                <a:latin typeface="Arial"/>
                <a:ea typeface="Arial"/>
                <a:cs typeface="Arial"/>
                <a:sym typeface="Arial"/>
              </a:rPr>
              <a:t>9-12.9 An ELL can create clear and coherent grade-appropriate speech and text.</a:t>
            </a:r>
            <a:endParaRPr sz="750" b="0" dirty="0"/>
          </a:p>
          <a:p>
            <a:pPr marL="139700" lvl="0" indent="0" algn="l" rtl="0">
              <a:lnSpc>
                <a:spcPct val="90000"/>
              </a:lnSpc>
              <a:spcBef>
                <a:spcPts val="0"/>
              </a:spcBef>
              <a:spcAft>
                <a:spcPts val="0"/>
              </a:spcAft>
              <a:buSzPts val="1400"/>
              <a:buNone/>
            </a:pPr>
            <a:r>
              <a:rPr lang="en" sz="750" b="0" i="0" u="none" strike="noStrike" dirty="0">
                <a:solidFill>
                  <a:srgbClr val="000000"/>
                </a:solidFill>
                <a:latin typeface="Arial"/>
                <a:ea typeface="Arial"/>
                <a:cs typeface="Arial"/>
                <a:sym typeface="Arial"/>
              </a:rPr>
              <a:t>9-12.10 An ELL can make accurate use of standard English to communicate in grade-appropriate speech and writing</a:t>
            </a:r>
            <a:endParaRPr sz="750" b="0" dirty="0"/>
          </a:p>
          <a:p>
            <a:pPr marL="139700" lvl="0" indent="0" algn="l" rtl="0">
              <a:lnSpc>
                <a:spcPct val="90000"/>
              </a:lnSpc>
              <a:spcBef>
                <a:spcPts val="0"/>
              </a:spcBef>
              <a:spcAft>
                <a:spcPts val="0"/>
              </a:spcAft>
              <a:buSzPts val="1400"/>
              <a:buNone/>
            </a:pPr>
            <a:br>
              <a:rPr lang="en" sz="750" b="0" dirty="0"/>
            </a:br>
            <a:r>
              <a:rPr lang="en" sz="750" b="0" i="0" u="sng" dirty="0">
                <a:solidFill>
                  <a:srgbClr val="000000"/>
                </a:solidFill>
                <a:latin typeface="Arial"/>
                <a:ea typeface="Arial"/>
                <a:cs typeface="Arial"/>
                <a:sym typeface="Arial"/>
              </a:rPr>
              <a:t>English Language Proficiency (WA) </a:t>
            </a:r>
            <a:endParaRPr sz="750" b="0" dirty="0"/>
          </a:p>
          <a:p>
            <a:pPr marL="139700" lvl="0" indent="0" algn="l" rtl="0">
              <a:lnSpc>
                <a:spcPct val="90000"/>
              </a:lnSpc>
              <a:spcBef>
                <a:spcPts val="0"/>
              </a:spcBef>
              <a:spcAft>
                <a:spcPts val="0"/>
              </a:spcAft>
              <a:buSzPts val="1400"/>
              <a:buNone/>
            </a:pPr>
            <a:r>
              <a:rPr lang="en" sz="750" b="0" i="0" u="none" strike="noStrike" dirty="0">
                <a:solidFill>
                  <a:srgbClr val="000000"/>
                </a:solidFill>
                <a:latin typeface="Arial"/>
                <a:ea typeface="Arial"/>
                <a:cs typeface="Arial"/>
                <a:sym typeface="Arial"/>
              </a:rPr>
              <a:t>ELD-SI 4-12 Narrate </a:t>
            </a:r>
            <a:endParaRPr sz="750" b="0" dirty="0"/>
          </a:p>
          <a:p>
            <a:pPr marL="139700" lvl="0" indent="0" algn="l" rtl="0">
              <a:lnSpc>
                <a:spcPct val="90000"/>
              </a:lnSpc>
              <a:spcBef>
                <a:spcPts val="0"/>
              </a:spcBef>
              <a:spcAft>
                <a:spcPts val="0"/>
              </a:spcAft>
              <a:buSzPts val="1400"/>
              <a:buNone/>
            </a:pPr>
            <a:r>
              <a:rPr lang="en" sz="750" b="0" i="0" u="none" strike="noStrike" dirty="0">
                <a:solidFill>
                  <a:srgbClr val="000000"/>
                </a:solidFill>
                <a:latin typeface="Arial"/>
                <a:ea typeface="Arial"/>
                <a:cs typeface="Arial"/>
                <a:sym typeface="Arial"/>
              </a:rPr>
              <a:t>Share ideas about one’s own and others’ lived experiences and previous learning</a:t>
            </a:r>
            <a:endParaRPr dirty="0"/>
          </a:p>
          <a:p>
            <a:pPr marL="139700" lvl="0" indent="0" algn="l" rtl="0">
              <a:lnSpc>
                <a:spcPct val="90000"/>
              </a:lnSpc>
              <a:spcBef>
                <a:spcPts val="0"/>
              </a:spcBef>
              <a:spcAft>
                <a:spcPts val="0"/>
              </a:spcAft>
              <a:buSzPts val="1400"/>
              <a:buNone/>
            </a:pPr>
            <a:r>
              <a:rPr lang="en" sz="750" b="0" i="0" u="none" strike="noStrike" dirty="0">
                <a:solidFill>
                  <a:srgbClr val="000000"/>
                </a:solidFill>
                <a:latin typeface="Arial"/>
                <a:ea typeface="Arial"/>
                <a:cs typeface="Arial"/>
                <a:sym typeface="Arial"/>
              </a:rPr>
              <a:t>Connect stories with images and representations to add meaning </a:t>
            </a:r>
            <a:endParaRPr dirty="0"/>
          </a:p>
          <a:p>
            <a:pPr marL="139700" lvl="0" indent="0" algn="l" rtl="0">
              <a:lnSpc>
                <a:spcPct val="90000"/>
              </a:lnSpc>
              <a:spcBef>
                <a:spcPts val="0"/>
              </a:spcBef>
              <a:spcAft>
                <a:spcPts val="0"/>
              </a:spcAft>
              <a:buSzPts val="1400"/>
              <a:buNone/>
            </a:pPr>
            <a:r>
              <a:rPr lang="en" sz="750" b="0" i="0" u="none" strike="noStrike" dirty="0">
                <a:solidFill>
                  <a:srgbClr val="000000"/>
                </a:solidFill>
                <a:latin typeface="Arial"/>
                <a:ea typeface="Arial"/>
                <a:cs typeface="Arial"/>
                <a:sym typeface="Arial"/>
              </a:rPr>
              <a:t>Identify and raise questions about what might be unexplained, missing, or left unsaid </a:t>
            </a:r>
            <a:endParaRPr dirty="0"/>
          </a:p>
          <a:p>
            <a:pPr marL="139700" lvl="0" indent="0" algn="l" rtl="0">
              <a:lnSpc>
                <a:spcPct val="90000"/>
              </a:lnSpc>
              <a:spcBef>
                <a:spcPts val="0"/>
              </a:spcBef>
              <a:spcAft>
                <a:spcPts val="0"/>
              </a:spcAft>
              <a:buSzPts val="1400"/>
              <a:buNone/>
            </a:pPr>
            <a:r>
              <a:rPr lang="en" sz="750" b="0" i="0" u="none" strike="noStrike" dirty="0">
                <a:solidFill>
                  <a:srgbClr val="000000"/>
                </a:solidFill>
                <a:latin typeface="Arial"/>
                <a:ea typeface="Arial"/>
                <a:cs typeface="Arial"/>
                <a:sym typeface="Arial"/>
              </a:rPr>
              <a:t>ELD-SI 4-12 Inform</a:t>
            </a:r>
            <a:endParaRPr sz="750" b="0" dirty="0"/>
          </a:p>
          <a:p>
            <a:pPr marL="139700" lvl="0" indent="0" algn="l" rtl="0">
              <a:lnSpc>
                <a:spcPct val="90000"/>
              </a:lnSpc>
              <a:spcBef>
                <a:spcPts val="0"/>
              </a:spcBef>
              <a:spcAft>
                <a:spcPts val="0"/>
              </a:spcAft>
              <a:buSzPts val="1400"/>
              <a:buNone/>
            </a:pPr>
            <a:r>
              <a:rPr lang="en" sz="750" b="0" i="0" u="none" strike="noStrike" dirty="0">
                <a:solidFill>
                  <a:srgbClr val="000000"/>
                </a:solidFill>
                <a:latin typeface="Arial"/>
                <a:ea typeface="Arial"/>
                <a:cs typeface="Arial"/>
                <a:sym typeface="Arial"/>
              </a:rPr>
              <a:t>Report on explicit and inferred characteristics, patterns, or behavior</a:t>
            </a:r>
            <a:endParaRPr dirty="0"/>
          </a:p>
          <a:p>
            <a:pPr marL="139700" lvl="0" indent="0" algn="l" rtl="0">
              <a:lnSpc>
                <a:spcPct val="90000"/>
              </a:lnSpc>
              <a:spcBef>
                <a:spcPts val="0"/>
              </a:spcBef>
              <a:spcAft>
                <a:spcPts val="0"/>
              </a:spcAft>
              <a:buSzPts val="1400"/>
              <a:buNone/>
            </a:pPr>
            <a:r>
              <a:rPr lang="en" sz="750" b="0" i="0" u="none" strike="noStrike" dirty="0">
                <a:solidFill>
                  <a:srgbClr val="000000"/>
                </a:solidFill>
                <a:latin typeface="Arial"/>
                <a:ea typeface="Arial"/>
                <a:cs typeface="Arial"/>
                <a:sym typeface="Arial"/>
              </a:rPr>
              <a:t>Describe the parts and wholes of a system</a:t>
            </a:r>
            <a:endParaRPr dirty="0"/>
          </a:p>
          <a:p>
            <a:pPr marL="139700" lvl="0" indent="0" algn="l" rtl="0">
              <a:lnSpc>
                <a:spcPct val="90000"/>
              </a:lnSpc>
              <a:spcBef>
                <a:spcPts val="0"/>
              </a:spcBef>
              <a:spcAft>
                <a:spcPts val="0"/>
              </a:spcAft>
              <a:buSzPts val="1400"/>
              <a:buNone/>
            </a:pPr>
            <a:r>
              <a:rPr lang="en" sz="750" b="0" i="0" u="none" strike="noStrike" dirty="0">
                <a:solidFill>
                  <a:srgbClr val="000000"/>
                </a:solidFill>
                <a:latin typeface="Arial"/>
                <a:ea typeface="Arial"/>
                <a:cs typeface="Arial"/>
                <a:sym typeface="Arial"/>
              </a:rPr>
              <a:t>Summarize most important aspects of information </a:t>
            </a:r>
            <a:endParaRPr dirty="0"/>
          </a:p>
          <a:p>
            <a:pPr marL="139700" lvl="0" indent="0" algn="l" rtl="0">
              <a:lnSpc>
                <a:spcPct val="90000"/>
              </a:lnSpc>
              <a:spcBef>
                <a:spcPts val="0"/>
              </a:spcBef>
              <a:spcAft>
                <a:spcPts val="0"/>
              </a:spcAft>
              <a:buSzPts val="1400"/>
              <a:buNone/>
            </a:pPr>
            <a:br>
              <a:rPr lang="en" sz="750" b="0" dirty="0"/>
            </a:br>
            <a:r>
              <a:rPr lang="en" sz="750" b="0" u="sng" dirty="0"/>
              <a:t>Next Generation </a:t>
            </a:r>
            <a:r>
              <a:rPr lang="en" sz="750" b="0" i="0" u="sng" dirty="0">
                <a:solidFill>
                  <a:srgbClr val="000000"/>
                </a:solidFill>
                <a:latin typeface="Arial"/>
                <a:ea typeface="Arial"/>
                <a:cs typeface="Arial"/>
                <a:sym typeface="Arial"/>
              </a:rPr>
              <a:t>Science Standards (CA, OR, WA)</a:t>
            </a:r>
            <a:endParaRPr sz="750" b="0" dirty="0"/>
          </a:p>
          <a:p>
            <a:pPr marL="139700" lvl="0" indent="0" algn="l" rtl="0">
              <a:lnSpc>
                <a:spcPct val="90000"/>
              </a:lnSpc>
              <a:spcBef>
                <a:spcPts val="0"/>
              </a:spcBef>
              <a:spcAft>
                <a:spcPts val="0"/>
              </a:spcAft>
              <a:buSzPts val="1400"/>
              <a:buNone/>
            </a:pPr>
            <a:r>
              <a:rPr lang="en" sz="750" b="0" i="0" u="none" strike="noStrike" dirty="0">
                <a:solidFill>
                  <a:srgbClr val="000000"/>
                </a:solidFill>
                <a:latin typeface="Arial"/>
                <a:ea typeface="Arial"/>
                <a:cs typeface="Arial"/>
                <a:sym typeface="Arial"/>
              </a:rPr>
              <a:t>HS-PS4-5. Communicate technical information about how some technological devices use the principles of wave behavior and wave interactions with matter to transmit and capture information and energy.*</a:t>
            </a:r>
            <a:endParaRPr sz="750" b="0" dirty="0"/>
          </a:p>
          <a:p>
            <a:pPr marL="139700" lvl="0" indent="0" algn="l" rtl="0">
              <a:lnSpc>
                <a:spcPct val="90000"/>
              </a:lnSpc>
              <a:spcBef>
                <a:spcPts val="0"/>
              </a:spcBef>
              <a:spcAft>
                <a:spcPts val="0"/>
              </a:spcAft>
              <a:buSzPts val="1400"/>
              <a:buNone/>
            </a:pPr>
            <a:br>
              <a:rPr lang="en" sz="750" b="0" dirty="0"/>
            </a:br>
            <a:r>
              <a:rPr lang="en" sz="750" b="0" i="0" u="sng" dirty="0">
                <a:solidFill>
                  <a:srgbClr val="000000"/>
                </a:solidFill>
                <a:latin typeface="Arial"/>
                <a:ea typeface="Arial"/>
                <a:cs typeface="Arial"/>
                <a:sym typeface="Arial"/>
              </a:rPr>
              <a:t>Social Sciences (OR) </a:t>
            </a:r>
            <a:endParaRPr sz="750" b="0" dirty="0"/>
          </a:p>
          <a:p>
            <a:pPr marL="139700" lvl="0" indent="0" algn="l" rtl="0">
              <a:lnSpc>
                <a:spcPct val="90000"/>
              </a:lnSpc>
              <a:spcBef>
                <a:spcPts val="0"/>
              </a:spcBef>
              <a:spcAft>
                <a:spcPts val="0"/>
              </a:spcAft>
              <a:buSzPts val="1400"/>
              <a:buNone/>
            </a:pPr>
            <a:r>
              <a:rPr lang="en" sz="750" b="0" i="0" u="none" strike="noStrike" dirty="0">
                <a:solidFill>
                  <a:srgbClr val="000000"/>
                </a:solidFill>
                <a:latin typeface="Arial"/>
                <a:ea typeface="Arial"/>
                <a:cs typeface="Arial"/>
                <a:sym typeface="Arial"/>
              </a:rPr>
              <a:t>HS.G.GR.1 Use geographic tools, various kinds of maps, and geospatial technologies to examine geographic components of past and current world events or to solve geographic problems. </a:t>
            </a:r>
            <a:endParaRPr sz="750" b="0" dirty="0"/>
          </a:p>
          <a:p>
            <a:pPr marL="139700" lvl="0" indent="0" algn="l" rtl="0">
              <a:lnSpc>
                <a:spcPct val="90000"/>
              </a:lnSpc>
              <a:spcBef>
                <a:spcPts val="0"/>
              </a:spcBef>
              <a:spcAft>
                <a:spcPts val="0"/>
              </a:spcAft>
              <a:buSzPts val="1400"/>
              <a:buNone/>
            </a:pPr>
            <a:br>
              <a:rPr lang="en" sz="750" b="0" dirty="0"/>
            </a:br>
            <a:endParaRPr sz="750" dirty="0">
              <a:solidFill>
                <a:schemeClr val="dk1"/>
              </a:solidFill>
            </a:endParaRPr>
          </a:p>
        </p:txBody>
      </p:sp>
      <p:sp>
        <p:nvSpPr>
          <p:cNvPr id="477" name="Google Shape;477;p34"/>
          <p:cNvSpPr txBox="1">
            <a:spLocks noGrp="1"/>
          </p:cNvSpPr>
          <p:nvPr>
            <p:ph type="body" idx="2"/>
          </p:nvPr>
        </p:nvSpPr>
        <p:spPr>
          <a:xfrm>
            <a:off x="4518375" y="1012367"/>
            <a:ext cx="4513800" cy="3393300"/>
          </a:xfrm>
          <a:prstGeom prst="rect">
            <a:avLst/>
          </a:prstGeom>
          <a:noFill/>
          <a:ln>
            <a:noFill/>
          </a:ln>
        </p:spPr>
        <p:txBody>
          <a:bodyPr spcFirstLastPara="1" wrap="square" lIns="91425" tIns="91425" rIns="91425" bIns="91425" anchor="t" anchorCtr="0">
            <a:noAutofit/>
          </a:bodyPr>
          <a:lstStyle/>
          <a:p>
            <a:pPr marL="139700" lvl="0" indent="0" algn="l" rtl="0">
              <a:lnSpc>
                <a:spcPct val="90000"/>
              </a:lnSpc>
              <a:spcBef>
                <a:spcPts val="0"/>
              </a:spcBef>
              <a:spcAft>
                <a:spcPts val="0"/>
              </a:spcAft>
              <a:buSzPts val="1400"/>
              <a:buNone/>
            </a:pPr>
            <a:r>
              <a:rPr lang="en" sz="750" b="0" i="0" u="sng" dirty="0">
                <a:solidFill>
                  <a:srgbClr val="000000"/>
                </a:solidFill>
                <a:latin typeface="Arial"/>
                <a:ea typeface="Arial"/>
                <a:cs typeface="Arial"/>
                <a:sym typeface="Arial"/>
              </a:rPr>
              <a:t>Social Emotional Learning (OR) </a:t>
            </a:r>
            <a:endParaRPr sz="750" b="0" dirty="0"/>
          </a:p>
          <a:p>
            <a:pPr marL="139700" lvl="0" indent="0" algn="l" rtl="0">
              <a:lnSpc>
                <a:spcPct val="90000"/>
              </a:lnSpc>
              <a:spcBef>
                <a:spcPts val="0"/>
              </a:spcBef>
              <a:spcAft>
                <a:spcPts val="0"/>
              </a:spcAft>
              <a:buSzPts val="1400"/>
              <a:buNone/>
            </a:pPr>
            <a:r>
              <a:rPr lang="en" sz="750" b="0" i="0" u="none" strike="noStrike" dirty="0">
                <a:solidFill>
                  <a:srgbClr val="000000"/>
                </a:solidFill>
                <a:latin typeface="Arial"/>
                <a:ea typeface="Arial"/>
                <a:cs typeface="Arial"/>
                <a:sym typeface="Arial"/>
              </a:rPr>
              <a:t>Standard 5: Demonstrate curiosity and analysis of oneself and society in order to make caring choices that impact personal, social, and collective well-being across situations and environments.</a:t>
            </a:r>
            <a:endParaRPr sz="750" b="0" dirty="0"/>
          </a:p>
          <a:p>
            <a:pPr marL="139700" lvl="0" indent="0" algn="l" rtl="0">
              <a:lnSpc>
                <a:spcPct val="90000"/>
              </a:lnSpc>
              <a:spcBef>
                <a:spcPts val="0"/>
              </a:spcBef>
              <a:spcAft>
                <a:spcPts val="0"/>
              </a:spcAft>
              <a:buSzPts val="1400"/>
              <a:buNone/>
            </a:pPr>
            <a:br>
              <a:rPr lang="en" sz="750" b="0" dirty="0"/>
            </a:br>
            <a:r>
              <a:rPr lang="en" sz="750" b="0" i="0" u="sng" dirty="0">
                <a:solidFill>
                  <a:srgbClr val="000000"/>
                </a:solidFill>
                <a:latin typeface="Arial"/>
                <a:ea typeface="Arial"/>
                <a:cs typeface="Arial"/>
                <a:sym typeface="Arial"/>
              </a:rPr>
              <a:t>Health (OR)</a:t>
            </a:r>
            <a:endParaRPr sz="750" b="0" dirty="0"/>
          </a:p>
          <a:p>
            <a:pPr marL="139700" lvl="0" indent="0" algn="l" rtl="0">
              <a:lnSpc>
                <a:spcPct val="90000"/>
              </a:lnSpc>
              <a:spcBef>
                <a:spcPts val="0"/>
              </a:spcBef>
              <a:spcAft>
                <a:spcPts val="0"/>
              </a:spcAft>
              <a:buSzPts val="1400"/>
              <a:buNone/>
            </a:pPr>
            <a:r>
              <a:rPr lang="en" sz="750" b="0" i="0" u="none" strike="noStrike" dirty="0">
                <a:solidFill>
                  <a:srgbClr val="000000"/>
                </a:solidFill>
                <a:latin typeface="Arial"/>
                <a:ea typeface="Arial"/>
                <a:cs typeface="Arial"/>
                <a:sym typeface="Arial"/>
              </a:rPr>
              <a:t>HS.SFA.6 Analyze community and individual preparation and emergency response in case of natural disasters, including wildfires and earthquakes, and acts of violence.</a:t>
            </a:r>
            <a:endParaRPr sz="750" b="0" dirty="0"/>
          </a:p>
          <a:p>
            <a:pPr marL="139700" lvl="0" indent="0" algn="l" rtl="0">
              <a:lnSpc>
                <a:spcPct val="90000"/>
              </a:lnSpc>
              <a:spcBef>
                <a:spcPts val="0"/>
              </a:spcBef>
              <a:spcAft>
                <a:spcPts val="0"/>
              </a:spcAft>
              <a:buSzPts val="1400"/>
              <a:buNone/>
            </a:pPr>
            <a:br>
              <a:rPr lang="en" sz="750" b="0" dirty="0"/>
            </a:br>
            <a:r>
              <a:rPr lang="en" sz="750" b="0" i="0" u="sng" dirty="0">
                <a:solidFill>
                  <a:srgbClr val="000000"/>
                </a:solidFill>
                <a:latin typeface="Arial"/>
                <a:ea typeface="Arial"/>
                <a:cs typeface="Arial"/>
                <a:sym typeface="Arial"/>
              </a:rPr>
              <a:t>Health Education (CA)</a:t>
            </a:r>
            <a:endParaRPr sz="750" b="0" dirty="0"/>
          </a:p>
          <a:p>
            <a:pPr marL="139700" lvl="0" indent="0" algn="l" rtl="0">
              <a:lnSpc>
                <a:spcPct val="90000"/>
              </a:lnSpc>
              <a:spcBef>
                <a:spcPts val="0"/>
              </a:spcBef>
              <a:spcAft>
                <a:spcPts val="0"/>
              </a:spcAft>
              <a:buSzPts val="1400"/>
              <a:buNone/>
            </a:pPr>
            <a:r>
              <a:rPr lang="en" sz="750" b="0" i="0" u="none" strike="noStrike" dirty="0">
                <a:solidFill>
                  <a:srgbClr val="000000"/>
                </a:solidFill>
                <a:latin typeface="Arial"/>
                <a:ea typeface="Arial"/>
                <a:cs typeface="Arial"/>
                <a:sym typeface="Arial"/>
              </a:rPr>
              <a:t>1.3.S Analyze emergency preparedness plans for the home, the school, and the community.</a:t>
            </a:r>
            <a:endParaRPr sz="750" b="0" dirty="0"/>
          </a:p>
          <a:p>
            <a:pPr marL="139700" lvl="0" indent="0" algn="l" rtl="0">
              <a:lnSpc>
                <a:spcPct val="90000"/>
              </a:lnSpc>
              <a:spcBef>
                <a:spcPts val="0"/>
              </a:spcBef>
              <a:spcAft>
                <a:spcPts val="0"/>
              </a:spcAft>
              <a:buSzPts val="1400"/>
              <a:buNone/>
            </a:pPr>
            <a:r>
              <a:rPr lang="en" sz="750" b="0" i="0" u="none" strike="noStrike" dirty="0">
                <a:solidFill>
                  <a:srgbClr val="000000"/>
                </a:solidFill>
                <a:latin typeface="Arial"/>
                <a:ea typeface="Arial"/>
                <a:cs typeface="Arial"/>
                <a:sym typeface="Arial"/>
              </a:rPr>
              <a:t>1.11.S Identify ways to stay safe during natural disasters and emergency situations (e.g., landslides, floods, earthquakes, wildfires, electrical storms, winter storms, and terrorist attacks).</a:t>
            </a:r>
            <a:endParaRPr sz="750" b="0" dirty="0"/>
          </a:p>
          <a:p>
            <a:pPr marL="139700" lvl="0" indent="0" algn="l" rtl="0">
              <a:lnSpc>
                <a:spcPct val="90000"/>
              </a:lnSpc>
              <a:spcBef>
                <a:spcPts val="0"/>
              </a:spcBef>
              <a:spcAft>
                <a:spcPts val="0"/>
              </a:spcAft>
              <a:buSzPts val="1400"/>
              <a:buNone/>
            </a:pPr>
            <a:r>
              <a:rPr lang="en" sz="750" b="0" i="0" u="none" strike="noStrike" dirty="0">
                <a:solidFill>
                  <a:srgbClr val="000000"/>
                </a:solidFill>
                <a:latin typeface="Arial"/>
                <a:ea typeface="Arial"/>
                <a:cs typeface="Arial"/>
                <a:sym typeface="Arial"/>
              </a:rPr>
              <a:t>3.2.S Analyze community resources for disaster preparedness.</a:t>
            </a:r>
            <a:endParaRPr sz="750" b="0" dirty="0"/>
          </a:p>
          <a:p>
            <a:pPr marL="139700" lvl="0" indent="0" algn="l" rtl="0">
              <a:lnSpc>
                <a:spcPct val="90000"/>
              </a:lnSpc>
              <a:spcBef>
                <a:spcPts val="0"/>
              </a:spcBef>
              <a:spcAft>
                <a:spcPts val="0"/>
              </a:spcAft>
              <a:buSzPts val="1400"/>
              <a:buNone/>
            </a:pPr>
            <a:r>
              <a:rPr lang="en" sz="750" b="0" i="0" u="none" strike="noStrike" dirty="0">
                <a:solidFill>
                  <a:srgbClr val="000000"/>
                </a:solidFill>
                <a:latin typeface="Arial"/>
                <a:ea typeface="Arial"/>
                <a:cs typeface="Arial"/>
                <a:sym typeface="Arial"/>
              </a:rPr>
              <a:t>6.1.S Develop a plan to prevent injuries during emergencies and natural disasters.</a:t>
            </a:r>
            <a:endParaRPr sz="750" b="0" dirty="0"/>
          </a:p>
          <a:p>
            <a:pPr marL="139700" lvl="0" indent="0" algn="l" rtl="0">
              <a:lnSpc>
                <a:spcPct val="90000"/>
              </a:lnSpc>
              <a:spcBef>
                <a:spcPts val="0"/>
              </a:spcBef>
              <a:spcAft>
                <a:spcPts val="0"/>
              </a:spcAft>
              <a:buSzPts val="1400"/>
              <a:buNone/>
            </a:pPr>
            <a:br>
              <a:rPr lang="en" sz="750" b="0" dirty="0"/>
            </a:br>
            <a:r>
              <a:rPr lang="en" sz="750" b="0" i="0" u="sng" dirty="0">
                <a:solidFill>
                  <a:srgbClr val="000000"/>
                </a:solidFill>
                <a:latin typeface="Arial"/>
                <a:ea typeface="Arial"/>
                <a:cs typeface="Arial"/>
                <a:sym typeface="Arial"/>
              </a:rPr>
              <a:t>English Language Proficiency (CA) - 6 (Bridging Proficiency Levels)</a:t>
            </a:r>
            <a:endParaRPr sz="750" b="0" dirty="0"/>
          </a:p>
          <a:p>
            <a:pPr marL="139700" lvl="0" indent="0" algn="l" rtl="0">
              <a:lnSpc>
                <a:spcPct val="90000"/>
              </a:lnSpc>
              <a:spcBef>
                <a:spcPts val="0"/>
              </a:spcBef>
              <a:spcAft>
                <a:spcPts val="0"/>
              </a:spcAft>
              <a:buSzPts val="1400"/>
              <a:buNone/>
            </a:pPr>
            <a:r>
              <a:rPr lang="en" sz="750" b="0" i="0" u="none" strike="noStrike" dirty="0">
                <a:solidFill>
                  <a:srgbClr val="000000"/>
                </a:solidFill>
                <a:latin typeface="Arial"/>
                <a:ea typeface="Arial"/>
                <a:cs typeface="Arial"/>
                <a:sym typeface="Arial"/>
              </a:rPr>
              <a:t>1. 1. Exchanging information/ideas: Contribute to class, group, and partner discussions, sustaining conversations on a variety of age and grade-appropriate academic topics by following turn-taking rules, asking and answering relevant, on-topic questions, affirming others, and providing coherent and well-articulated comments and additional information.</a:t>
            </a:r>
            <a:endParaRPr sz="750" b="0" dirty="0"/>
          </a:p>
          <a:p>
            <a:pPr marL="139700" lvl="0" indent="0" algn="l" rtl="0">
              <a:lnSpc>
                <a:spcPct val="90000"/>
              </a:lnSpc>
              <a:spcBef>
                <a:spcPts val="0"/>
              </a:spcBef>
              <a:spcAft>
                <a:spcPts val="0"/>
              </a:spcAft>
              <a:buSzPts val="1400"/>
              <a:buNone/>
            </a:pPr>
            <a:r>
              <a:rPr lang="en" sz="750" b="0" i="0" u="none" strike="noStrike" dirty="0">
                <a:solidFill>
                  <a:srgbClr val="000000"/>
                </a:solidFill>
                <a:latin typeface="Arial"/>
                <a:ea typeface="Arial"/>
                <a:cs typeface="Arial"/>
                <a:sym typeface="Arial"/>
              </a:rPr>
              <a:t>3. Supporting opinions and persuading others: Negotiate with or persuade others in conversations in appropriate registers (e.g., to acknowledge new information in an academic conversation but then politely offer a counterpoint) using a variety of learned phrases, indirect reported speech (e.g., I heard you say X, and I haven’t thought about that before. However, ... ), and open responses to express and defend nuanced opinions. </a:t>
            </a:r>
            <a:endParaRPr sz="750" b="0" dirty="0"/>
          </a:p>
          <a:p>
            <a:pPr marL="139700" lvl="0" indent="0" algn="l" rtl="0">
              <a:lnSpc>
                <a:spcPct val="90000"/>
              </a:lnSpc>
              <a:spcBef>
                <a:spcPts val="0"/>
              </a:spcBef>
              <a:spcAft>
                <a:spcPts val="0"/>
              </a:spcAft>
              <a:buSzPts val="1400"/>
              <a:buNone/>
            </a:pPr>
            <a:r>
              <a:rPr lang="en" sz="750" b="0" i="0" u="none" strike="noStrike" dirty="0">
                <a:solidFill>
                  <a:srgbClr val="000000"/>
                </a:solidFill>
                <a:latin typeface="Arial"/>
                <a:ea typeface="Arial"/>
                <a:cs typeface="Arial"/>
                <a:sym typeface="Arial"/>
              </a:rPr>
              <a:t>5. Listening actively: Demonstrate comprehension of oral presentations and discussions on a variety of social and academic topics by asking and answering detailed and complex questions that show thoughtful consideration of the ideas and arguments, with light support.</a:t>
            </a:r>
            <a:endParaRPr sz="750" b="0" dirty="0"/>
          </a:p>
          <a:p>
            <a:pPr marL="139700" lvl="0" indent="0" algn="l" rtl="0">
              <a:lnSpc>
                <a:spcPct val="90000"/>
              </a:lnSpc>
              <a:spcBef>
                <a:spcPts val="0"/>
              </a:spcBef>
              <a:spcAft>
                <a:spcPts val="0"/>
              </a:spcAft>
              <a:buSzPts val="1400"/>
              <a:buNone/>
            </a:pPr>
            <a:br>
              <a:rPr lang="en" sz="750" dirty="0"/>
            </a:br>
            <a:endParaRPr sz="750" dirty="0"/>
          </a:p>
          <a:p>
            <a:pPr marL="0" lvl="0" indent="0" algn="l" rtl="0">
              <a:lnSpc>
                <a:spcPct val="90000"/>
              </a:lnSpc>
              <a:spcBef>
                <a:spcPts val="0"/>
              </a:spcBef>
              <a:spcAft>
                <a:spcPts val="0"/>
              </a:spcAft>
              <a:buClr>
                <a:schemeClr val="dk1"/>
              </a:buClr>
              <a:buSzPts val="1100"/>
              <a:buNone/>
            </a:pPr>
            <a:endParaRPr sz="750" dirty="0"/>
          </a:p>
        </p:txBody>
      </p:sp>
      <p:sp>
        <p:nvSpPr>
          <p:cNvPr id="478" name="Google Shape;478;p34"/>
          <p:cNvSpPr txBox="1"/>
          <p:nvPr/>
        </p:nvSpPr>
        <p:spPr>
          <a:xfrm>
            <a:off x="7086600" y="4869656"/>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38</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Shape 483"/>
        <p:cNvGrpSpPr/>
        <p:nvPr/>
      </p:nvGrpSpPr>
      <p:grpSpPr>
        <a:xfrm>
          <a:off x="0" y="0"/>
          <a:ext cx="0" cy="0"/>
          <a:chOff x="0" y="0"/>
          <a:chExt cx="0" cy="0"/>
        </a:xfrm>
      </p:grpSpPr>
      <p:sp>
        <p:nvSpPr>
          <p:cNvPr id="484" name="Google Shape;484;p35"/>
          <p:cNvSpPr txBox="1">
            <a:spLocks noGrp="1"/>
          </p:cNvSpPr>
          <p:nvPr>
            <p:ph type="title"/>
          </p:nvPr>
        </p:nvSpPr>
        <p:spPr>
          <a:xfrm>
            <a:off x="133853" y="562462"/>
            <a:ext cx="8537122" cy="40745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100"/>
              <a:buFont typeface="Arial"/>
              <a:buNone/>
            </a:pPr>
            <a:r>
              <a:rPr lang="en"/>
              <a:t>Background - Earthquake Hazard</a:t>
            </a:r>
            <a:endParaRPr>
              <a:solidFill>
                <a:schemeClr val="dk1"/>
              </a:solidFill>
            </a:endParaRPr>
          </a:p>
        </p:txBody>
      </p:sp>
      <p:sp>
        <p:nvSpPr>
          <p:cNvPr id="485" name="Google Shape;485;p35"/>
          <p:cNvSpPr txBox="1">
            <a:spLocks noGrp="1"/>
          </p:cNvSpPr>
          <p:nvPr>
            <p:ph type="body" idx="1"/>
          </p:nvPr>
        </p:nvSpPr>
        <p:spPr>
          <a:xfrm>
            <a:off x="162133" y="969915"/>
            <a:ext cx="4531598" cy="346029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None/>
            </a:pPr>
            <a:r>
              <a:rPr lang="en" sz="1200"/>
              <a:t>California, Oregon, and Washington all face hazards from earthquakes because of the underlying tectonic plates, which constantly grind against each other. </a:t>
            </a:r>
            <a:r>
              <a:rPr lang="en" sz="1200">
                <a:solidFill>
                  <a:schemeClr val="dk1"/>
                </a:solidFill>
              </a:rPr>
              <a:t>This friction creates "faults," lines of weakness in the Earth's tectonic plates (lithosphere) where earthquakes are most likely to occur. </a:t>
            </a:r>
            <a:endParaRPr sz="1200"/>
          </a:p>
          <a:p>
            <a:pPr marL="0" lvl="0" indent="0" algn="l" rtl="0">
              <a:lnSpc>
                <a:spcPct val="100000"/>
              </a:lnSpc>
              <a:spcBef>
                <a:spcPts val="0"/>
              </a:spcBef>
              <a:spcAft>
                <a:spcPts val="0"/>
              </a:spcAft>
              <a:buClr>
                <a:schemeClr val="dk1"/>
              </a:buClr>
              <a:buSzPts val="1100"/>
              <a:buNone/>
            </a:pPr>
            <a:endParaRPr sz="1200"/>
          </a:p>
          <a:p>
            <a:pPr marL="0" lvl="0" indent="0" algn="l" rtl="0">
              <a:lnSpc>
                <a:spcPct val="100000"/>
              </a:lnSpc>
              <a:spcBef>
                <a:spcPts val="0"/>
              </a:spcBef>
              <a:spcAft>
                <a:spcPts val="0"/>
              </a:spcAft>
              <a:buClr>
                <a:schemeClr val="dk1"/>
              </a:buClr>
              <a:buSzPts val="1100"/>
              <a:buNone/>
            </a:pPr>
            <a:r>
              <a:rPr lang="en" sz="1200">
                <a:solidFill>
                  <a:schemeClr val="dk1"/>
                </a:solidFill>
              </a:rPr>
              <a:t>California's San Andreas Fault is one example. Another example is the Cascadia Subduction Zone, which threatens all three states and British Columbia, Canada. This giant fault lies offshore, where the Juan de Fuca Plate dives beneath the North American Plate. This type of motion on other subduction zones can cause massive earthquakes, like the one that struck Japan in 2011.</a:t>
            </a:r>
            <a:endParaRPr sz="1200"/>
          </a:p>
          <a:p>
            <a:pPr marL="0" lvl="0" indent="0" algn="l" rtl="0">
              <a:lnSpc>
                <a:spcPct val="100000"/>
              </a:lnSpc>
              <a:spcBef>
                <a:spcPts val="0"/>
              </a:spcBef>
              <a:spcAft>
                <a:spcPts val="0"/>
              </a:spcAft>
              <a:buClr>
                <a:schemeClr val="dk1"/>
              </a:buClr>
              <a:buSzPts val="1100"/>
              <a:buNone/>
            </a:pPr>
            <a:endParaRPr sz="1200"/>
          </a:p>
          <a:p>
            <a:pPr marL="0" lvl="0" indent="0" algn="l" rtl="0">
              <a:lnSpc>
                <a:spcPct val="100000"/>
              </a:lnSpc>
              <a:spcBef>
                <a:spcPts val="0"/>
              </a:spcBef>
              <a:spcAft>
                <a:spcPts val="0"/>
              </a:spcAft>
              <a:buClr>
                <a:schemeClr val="dk1"/>
              </a:buClr>
              <a:buSzPts val="1100"/>
              <a:buNone/>
            </a:pPr>
            <a:r>
              <a:rPr lang="en" sz="1200"/>
              <a:t>While smaller</a:t>
            </a:r>
            <a:r>
              <a:rPr lang="en" sz="1200">
                <a:solidFill>
                  <a:schemeClr val="dk1"/>
                </a:solidFill>
              </a:rPr>
              <a:t> earthquakes happen often, scientists think a</a:t>
            </a:r>
            <a:r>
              <a:rPr lang="en" sz="1200"/>
              <a:t> major earthquake could happen any time, so it's important to be prepared.</a:t>
            </a:r>
            <a:endParaRPr/>
          </a:p>
          <a:p>
            <a:pPr marL="342900" lvl="0" indent="0" algn="l" rtl="0">
              <a:lnSpc>
                <a:spcPct val="100000"/>
              </a:lnSpc>
              <a:spcBef>
                <a:spcPts val="0"/>
              </a:spcBef>
              <a:spcAft>
                <a:spcPts val="0"/>
              </a:spcAft>
              <a:buSzPts val="1125"/>
              <a:buNone/>
            </a:pPr>
            <a:endParaRPr sz="1125"/>
          </a:p>
          <a:p>
            <a:pPr marL="0" lvl="0" indent="0" algn="l" rtl="0">
              <a:lnSpc>
                <a:spcPct val="100000"/>
              </a:lnSpc>
              <a:spcBef>
                <a:spcPts val="0"/>
              </a:spcBef>
              <a:spcAft>
                <a:spcPts val="0"/>
              </a:spcAft>
              <a:buSzPts val="1125"/>
              <a:buNone/>
            </a:pPr>
            <a:r>
              <a:rPr lang="en" sz="1125"/>
              <a:t>For more information: </a:t>
            </a:r>
            <a:r>
              <a:rPr lang="en" sz="1125">
                <a:solidFill>
                  <a:schemeClr val="hlink"/>
                </a:solidFill>
                <a:uFill>
                  <a:noFill/>
                </a:uFill>
                <a:hlinkClick r:id="rId3"/>
              </a:rPr>
              <a:t>Faults, Plate Tectonics &amp; Earthquake Hazards - Animations / Videos</a:t>
            </a:r>
            <a:endParaRPr sz="1125"/>
          </a:p>
          <a:p>
            <a:pPr marL="0" lvl="0" indent="0" algn="l" rtl="0">
              <a:lnSpc>
                <a:spcPct val="100000"/>
              </a:lnSpc>
              <a:spcBef>
                <a:spcPts val="750"/>
              </a:spcBef>
              <a:spcAft>
                <a:spcPts val="0"/>
              </a:spcAft>
              <a:buSzPts val="1125"/>
              <a:buNone/>
            </a:pPr>
            <a:endParaRPr sz="1125"/>
          </a:p>
        </p:txBody>
      </p:sp>
      <p:pic>
        <p:nvPicPr>
          <p:cNvPr id="486" name="Google Shape;486;p35"/>
          <p:cNvPicPr preferRelativeResize="0"/>
          <p:nvPr/>
        </p:nvPicPr>
        <p:blipFill rotWithShape="1">
          <a:blip r:embed="rId4">
            <a:alphaModFix/>
          </a:blip>
          <a:srcRect/>
          <a:stretch/>
        </p:blipFill>
        <p:spPr>
          <a:xfrm>
            <a:off x="4919031" y="684786"/>
            <a:ext cx="4003622" cy="3773929"/>
          </a:xfrm>
          <a:prstGeom prst="roundRect">
            <a:avLst>
              <a:gd name="adj" fmla="val 2429"/>
            </a:avLst>
          </a:prstGeom>
          <a:noFill/>
          <a:ln w="9525" cap="flat" cmpd="sng">
            <a:solidFill>
              <a:schemeClr val="dk2"/>
            </a:solidFill>
            <a:prstDash val="solid"/>
            <a:round/>
            <a:headEnd type="none" w="sm" len="sm"/>
            <a:tailEnd type="none" w="sm" len="sm"/>
          </a:ln>
        </p:spPr>
      </p:pic>
      <p:sp>
        <p:nvSpPr>
          <p:cNvPr id="487" name="Google Shape;487;p35"/>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39</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12"/>
        <p:cNvGrpSpPr/>
        <p:nvPr/>
      </p:nvGrpSpPr>
      <p:grpSpPr>
        <a:xfrm>
          <a:off x="0" y="0"/>
          <a:ext cx="0" cy="0"/>
          <a:chOff x="0" y="0"/>
          <a:chExt cx="0" cy="0"/>
        </a:xfrm>
      </p:grpSpPr>
      <p:sp>
        <p:nvSpPr>
          <p:cNvPr id="113" name="Google Shape;113;p4"/>
          <p:cNvSpPr txBox="1">
            <a:spLocks noGrp="1"/>
          </p:cNvSpPr>
          <p:nvPr>
            <p:ph type="body" idx="1"/>
          </p:nvPr>
        </p:nvSpPr>
        <p:spPr>
          <a:xfrm>
            <a:off x="57009" y="946900"/>
            <a:ext cx="8849100" cy="3555300"/>
          </a:xfrm>
          <a:prstGeom prst="rect">
            <a:avLst/>
          </a:prstGeom>
          <a:noFill/>
          <a:ln>
            <a:noFill/>
          </a:ln>
        </p:spPr>
        <p:txBody>
          <a:bodyPr spcFirstLastPara="1" wrap="square" lIns="91425" tIns="91425" rIns="91425" bIns="91425" anchor="t" anchorCtr="0">
            <a:noAutofit/>
          </a:bodyPr>
          <a:lstStyle/>
          <a:p>
            <a:pPr marL="457200" lvl="0" indent="-228600" algn="l" rtl="0">
              <a:lnSpc>
                <a:spcPct val="90000"/>
              </a:lnSpc>
              <a:spcBef>
                <a:spcPts val="1000"/>
              </a:spcBef>
              <a:spcAft>
                <a:spcPts val="0"/>
              </a:spcAft>
              <a:buSzPts val="1200"/>
              <a:buAutoNum type="arabicPeriod"/>
            </a:pPr>
            <a:r>
              <a:rPr lang="en" sz="1200" u="sng" dirty="0">
                <a:solidFill>
                  <a:schemeClr val="dk1"/>
                </a:solidFill>
              </a:rPr>
              <a:t>SLIDE 11</a:t>
            </a:r>
            <a:r>
              <a:rPr lang="en" sz="1200" dirty="0">
                <a:solidFill>
                  <a:schemeClr val="dk1"/>
                </a:solidFill>
              </a:rPr>
              <a:t>: Tell students that today they are taking part in an earthquake drill and will practice how to protect themselves during an earthquake. If you are teaching this lesson as part of the Great ShakeOut, tell students that millions of people in countries around the world take part in the Great ShakeOut on the 3rd Thursday of October every year.</a:t>
            </a:r>
            <a:endParaRPr sz="1200" dirty="0">
              <a:solidFill>
                <a:schemeClr val="dk1"/>
              </a:solidFill>
            </a:endParaRPr>
          </a:p>
          <a:p>
            <a:pPr marL="457200" lvl="0" indent="-228600" algn="l" rtl="0">
              <a:lnSpc>
                <a:spcPct val="90000"/>
              </a:lnSpc>
              <a:spcBef>
                <a:spcPts val="1000"/>
              </a:spcBef>
              <a:spcAft>
                <a:spcPts val="0"/>
              </a:spcAft>
              <a:buSzPts val="1200"/>
              <a:buFont typeface="Arial"/>
              <a:buAutoNum type="arabicPeriod"/>
            </a:pPr>
            <a:r>
              <a:rPr lang="en" sz="1200" u="sng" dirty="0">
                <a:solidFill>
                  <a:schemeClr val="dk1"/>
                </a:solidFill>
              </a:rPr>
              <a:t>SLIDE 12</a:t>
            </a:r>
            <a:r>
              <a:rPr lang="en" sz="1200" dirty="0">
                <a:solidFill>
                  <a:schemeClr val="dk1"/>
                </a:solidFill>
              </a:rPr>
              <a:t>: Ask students what other drills they’ve practiced at school. Students have probably practiced earthquake drills, shelter</a:t>
            </a:r>
            <a:r>
              <a:rPr lang="en" sz="1200" dirty="0"/>
              <a:t>-</a:t>
            </a:r>
            <a:r>
              <a:rPr lang="en" sz="1200" dirty="0">
                <a:solidFill>
                  <a:schemeClr val="dk1"/>
                </a:solidFill>
              </a:rPr>
              <a:t>in</a:t>
            </a:r>
            <a:r>
              <a:rPr lang="en" sz="1200" dirty="0"/>
              <a:t>-</a:t>
            </a:r>
            <a:r>
              <a:rPr lang="en" sz="1200" dirty="0">
                <a:solidFill>
                  <a:schemeClr val="dk1"/>
                </a:solidFill>
              </a:rPr>
              <a:t>place drills, and lockdowns, among others. Ask students why we practice drills at school. They should respond that we conduct drills to practice how to respond, so if there’s ever a fire or earthquake, we’re prepared and know how to stay safe. We also practice drills so that we can help students feel safer and less afraid at school. Having fire and earthquake drills can help us to feel prepared and less scared! Tell students that there are many ways to get earthquake early warning alerts (and indicate if their school has an earthquake early warning system </a:t>
            </a:r>
            <a:r>
              <a:rPr lang="en" sz="1200" dirty="0"/>
              <a:t>integrated into their public address system or other devices).</a:t>
            </a:r>
            <a:endParaRPr sz="1200" dirty="0">
              <a:solidFill>
                <a:schemeClr val="dk1"/>
              </a:solidFill>
            </a:endParaRPr>
          </a:p>
          <a:p>
            <a:pPr marL="457200" lvl="0" indent="-228600" algn="l" rtl="0">
              <a:lnSpc>
                <a:spcPct val="90000"/>
              </a:lnSpc>
              <a:spcBef>
                <a:spcPts val="1000"/>
              </a:spcBef>
              <a:spcAft>
                <a:spcPts val="0"/>
              </a:spcAft>
              <a:buSzPts val="1200"/>
              <a:buFont typeface="Arial"/>
              <a:buAutoNum type="arabicPeriod"/>
            </a:pPr>
            <a:r>
              <a:rPr lang="en" sz="1200" u="sng" dirty="0">
                <a:solidFill>
                  <a:schemeClr val="dk1"/>
                </a:solidFill>
              </a:rPr>
              <a:t>SLIDE 13</a:t>
            </a:r>
            <a:r>
              <a:rPr lang="en" sz="1200" dirty="0">
                <a:solidFill>
                  <a:schemeClr val="dk1"/>
                </a:solidFill>
              </a:rPr>
              <a:t>: Ask students what they already know about earthquakes, including what they are, causes and effects.</a:t>
            </a:r>
            <a:endParaRPr sz="1200" dirty="0">
              <a:solidFill>
                <a:schemeClr val="dk1"/>
              </a:solidFill>
            </a:endParaRPr>
          </a:p>
          <a:p>
            <a:pPr marL="457200" lvl="0" indent="-228600" algn="l" rtl="0">
              <a:lnSpc>
                <a:spcPct val="90000"/>
              </a:lnSpc>
              <a:spcBef>
                <a:spcPts val="1000"/>
              </a:spcBef>
              <a:spcAft>
                <a:spcPts val="0"/>
              </a:spcAft>
              <a:buSzPts val="1200"/>
              <a:buFont typeface="Arial"/>
              <a:buAutoNum type="arabicPeriod"/>
            </a:pPr>
            <a:r>
              <a:rPr lang="en" sz="1200" u="sng" dirty="0">
                <a:solidFill>
                  <a:schemeClr val="dk1"/>
                </a:solidFill>
              </a:rPr>
              <a:t>SLIDE 14</a:t>
            </a:r>
            <a:r>
              <a:rPr lang="en" sz="1200" dirty="0">
                <a:solidFill>
                  <a:schemeClr val="dk1"/>
                </a:solidFill>
              </a:rPr>
              <a:t>: This map shows the chance of a strong earthquake in the next 100 years. In this case, strong means an earthquake felt by all that frightens many, and moves heavy furniture, creating slight damage. Ask students to use the key to assess the chance of a strong earthquake in the next 100 years where they live.  </a:t>
            </a:r>
            <a:endParaRPr sz="1200" dirty="0">
              <a:solidFill>
                <a:schemeClr val="dk1"/>
              </a:solidFill>
            </a:endParaRPr>
          </a:p>
          <a:p>
            <a:pPr marL="0" lvl="0" indent="0" algn="l" rtl="0">
              <a:lnSpc>
                <a:spcPct val="90000"/>
              </a:lnSpc>
              <a:spcBef>
                <a:spcPts val="0"/>
              </a:spcBef>
              <a:spcAft>
                <a:spcPts val="0"/>
              </a:spcAft>
              <a:buSzPts val="1400"/>
              <a:buNone/>
            </a:pPr>
            <a:endParaRPr sz="1200" dirty="0">
              <a:solidFill>
                <a:schemeClr val="dk1"/>
              </a:solidFill>
            </a:endParaRPr>
          </a:p>
        </p:txBody>
      </p:sp>
      <p:sp>
        <p:nvSpPr>
          <p:cNvPr id="114" name="Google Shape;114;p4"/>
          <p:cNvSpPr txBox="1"/>
          <p:nvPr/>
        </p:nvSpPr>
        <p:spPr>
          <a:xfrm>
            <a:off x="85366" y="598600"/>
            <a:ext cx="8775300" cy="4137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r>
              <a:rPr lang="en" sz="1800" b="1" i="0" u="none" strike="noStrike" cap="none">
                <a:solidFill>
                  <a:schemeClr val="dk1"/>
                </a:solidFill>
                <a:latin typeface="Arial"/>
                <a:ea typeface="Arial"/>
                <a:cs typeface="Arial"/>
                <a:sym typeface="Arial"/>
              </a:rPr>
              <a:t>Teaching Steps - </a:t>
            </a:r>
            <a:r>
              <a:rPr lang="en" sz="1800" b="1" i="1" u="none" strike="noStrike" cap="none">
                <a:solidFill>
                  <a:schemeClr val="dk1"/>
                </a:solidFill>
                <a:latin typeface="Arial"/>
                <a:ea typeface="Arial"/>
                <a:cs typeface="Arial"/>
                <a:sym typeface="Arial"/>
              </a:rPr>
              <a:t>page 1</a:t>
            </a:r>
            <a:endParaRPr sz="1800" b="1" i="1" u="none" strike="noStrike" cap="none">
              <a:solidFill>
                <a:schemeClr val="dk1"/>
              </a:solidFill>
              <a:latin typeface="Arial"/>
              <a:ea typeface="Arial"/>
              <a:cs typeface="Arial"/>
              <a:sym typeface="Arial"/>
            </a:endParaRPr>
          </a:p>
        </p:txBody>
      </p:sp>
      <p:sp>
        <p:nvSpPr>
          <p:cNvPr id="115" name="Google Shape;115;p4"/>
          <p:cNvSpPr txBox="1"/>
          <p:nvPr/>
        </p:nvSpPr>
        <p:spPr>
          <a:xfrm>
            <a:off x="7086600" y="4869656"/>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4</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492"/>
        <p:cNvGrpSpPr/>
        <p:nvPr/>
      </p:nvGrpSpPr>
      <p:grpSpPr>
        <a:xfrm>
          <a:off x="0" y="0"/>
          <a:ext cx="0" cy="0"/>
          <a:chOff x="0" y="0"/>
          <a:chExt cx="0" cy="0"/>
        </a:xfrm>
      </p:grpSpPr>
      <p:sp>
        <p:nvSpPr>
          <p:cNvPr id="493" name="Google Shape;493;p36"/>
          <p:cNvSpPr txBox="1">
            <a:spLocks noGrp="1"/>
          </p:cNvSpPr>
          <p:nvPr>
            <p:ph type="title"/>
          </p:nvPr>
        </p:nvSpPr>
        <p:spPr>
          <a:xfrm>
            <a:off x="143875" y="553025"/>
            <a:ext cx="9000000" cy="4074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Arial"/>
              <a:buNone/>
            </a:pPr>
            <a:r>
              <a:rPr lang="en">
                <a:solidFill>
                  <a:schemeClr val="dk1"/>
                </a:solidFill>
              </a:rPr>
              <a:t>Background - How the ShakeAlert Earthquake Early Warning System Works</a:t>
            </a:r>
            <a:endParaRPr>
              <a:solidFill>
                <a:schemeClr val="dk1"/>
              </a:solidFill>
            </a:endParaRPr>
          </a:p>
        </p:txBody>
      </p:sp>
      <p:sp>
        <p:nvSpPr>
          <p:cNvPr id="494" name="Google Shape;494;p36"/>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40</a:t>
            </a:fld>
            <a:endParaRPr sz="900" b="0" i="0" u="none" strike="noStrike" cap="none">
              <a:solidFill>
                <a:schemeClr val="dk1"/>
              </a:solidFill>
              <a:latin typeface="Arial"/>
              <a:ea typeface="Arial"/>
              <a:cs typeface="Arial"/>
              <a:sym typeface="Arial"/>
            </a:endParaRPr>
          </a:p>
        </p:txBody>
      </p:sp>
      <p:pic>
        <p:nvPicPr>
          <p:cNvPr id="495" name="Google Shape;495;p36"/>
          <p:cNvPicPr preferRelativeResize="0"/>
          <p:nvPr/>
        </p:nvPicPr>
        <p:blipFill rotWithShape="1">
          <a:blip r:embed="rId3">
            <a:alphaModFix/>
          </a:blip>
          <a:srcRect/>
          <a:stretch/>
        </p:blipFill>
        <p:spPr>
          <a:xfrm>
            <a:off x="827196" y="960425"/>
            <a:ext cx="7489607" cy="3630050"/>
          </a:xfrm>
          <a:prstGeom prst="roundRect">
            <a:avLst>
              <a:gd name="adj" fmla="val 2429"/>
            </a:avLst>
          </a:prstGeom>
          <a:noFill/>
          <a:ln w="9525" cap="flat" cmpd="sng">
            <a:solidFill>
              <a:schemeClr val="dk2"/>
            </a:solidFill>
            <a:prstDash val="solid"/>
            <a:round/>
            <a:headEnd type="none" w="sm" len="sm"/>
            <a:tailEnd type="none" w="sm" len="sm"/>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Shape 500"/>
        <p:cNvGrpSpPr/>
        <p:nvPr/>
      </p:nvGrpSpPr>
      <p:grpSpPr>
        <a:xfrm>
          <a:off x="0" y="0"/>
          <a:ext cx="0" cy="0"/>
          <a:chOff x="0" y="0"/>
          <a:chExt cx="0" cy="0"/>
        </a:xfrm>
      </p:grpSpPr>
      <p:sp>
        <p:nvSpPr>
          <p:cNvPr id="501" name="Google Shape;501;p61"/>
          <p:cNvSpPr txBox="1">
            <a:spLocks noGrp="1"/>
          </p:cNvSpPr>
          <p:nvPr>
            <p:ph type="title"/>
          </p:nvPr>
        </p:nvSpPr>
        <p:spPr>
          <a:xfrm>
            <a:off x="123009" y="481152"/>
            <a:ext cx="8537122" cy="40745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100"/>
              <a:buFont typeface="Arial"/>
              <a:buNone/>
            </a:pPr>
            <a:r>
              <a:rPr lang="en"/>
              <a:t>Background - Effective Protective Actions</a:t>
            </a:r>
            <a:endParaRPr>
              <a:solidFill>
                <a:schemeClr val="dk1"/>
              </a:solidFill>
            </a:endParaRPr>
          </a:p>
        </p:txBody>
      </p:sp>
      <p:sp>
        <p:nvSpPr>
          <p:cNvPr id="502" name="Google Shape;502;p61"/>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
              <a:t>41</a:t>
            </a:fld>
            <a:endParaRPr/>
          </a:p>
        </p:txBody>
      </p:sp>
      <p:sp>
        <p:nvSpPr>
          <p:cNvPr id="503" name="Google Shape;503;p61"/>
          <p:cNvSpPr txBox="1"/>
          <p:nvPr/>
        </p:nvSpPr>
        <p:spPr>
          <a:xfrm>
            <a:off x="199723" y="1475934"/>
            <a:ext cx="4269477" cy="2562300"/>
          </a:xfrm>
          <a:prstGeom prst="rect">
            <a:avLst/>
          </a:prstGeom>
          <a:noFill/>
          <a:ln>
            <a:noFill/>
          </a:ln>
        </p:spPr>
        <p:txBody>
          <a:bodyPr spcFirstLastPara="1" wrap="square" lIns="68550" tIns="68550" rIns="68550" bIns="68550" anchor="ctr" anchorCtr="0">
            <a:noAutofit/>
          </a:bodyPr>
          <a:lstStyle/>
          <a:p>
            <a:pPr marL="0" marR="0" lvl="0" indent="0" algn="l" rtl="0">
              <a:lnSpc>
                <a:spcPct val="90000"/>
              </a:lnSpc>
              <a:spcBef>
                <a:spcPts val="0"/>
              </a:spcBef>
              <a:spcAft>
                <a:spcPts val="0"/>
              </a:spcAft>
              <a:buClr>
                <a:schemeClr val="accent1"/>
              </a:buClr>
              <a:buSzPts val="1500"/>
              <a:buFont typeface="Arial"/>
              <a:buNone/>
            </a:pPr>
            <a:r>
              <a:rPr lang="en" sz="1500" b="0" i="0" u="none" strike="noStrike" cap="none">
                <a:solidFill>
                  <a:schemeClr val="dk1"/>
                </a:solidFill>
                <a:latin typeface="Arial"/>
                <a:ea typeface="Arial"/>
                <a:cs typeface="Arial"/>
                <a:sym typeface="Arial"/>
              </a:rPr>
              <a:t>Most earthquake-related injuries and deaths are caused by collapsing walls and roofs, flying glass and falling objects. </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chemeClr val="accent1"/>
              </a:buClr>
              <a:buSzPts val="1500"/>
              <a:buFont typeface="Arial"/>
              <a:buNone/>
            </a:pPr>
            <a:endParaRPr sz="1500" b="0" i="0" u="none" strike="noStrike" cap="none">
              <a:solidFill>
                <a:schemeClr val="dk1"/>
              </a:solidFill>
              <a:latin typeface="Arial"/>
              <a:ea typeface="Arial"/>
              <a:cs typeface="Arial"/>
              <a:sym typeface="Arial"/>
            </a:endParaRPr>
          </a:p>
          <a:p>
            <a:pPr marL="342900" marR="0" lvl="0" indent="-238125" algn="l" rtl="0">
              <a:lnSpc>
                <a:spcPct val="90000"/>
              </a:lnSpc>
              <a:spcBef>
                <a:spcPts val="0"/>
              </a:spcBef>
              <a:spcAft>
                <a:spcPts val="0"/>
              </a:spcAft>
              <a:buClr>
                <a:schemeClr val="accent1"/>
              </a:buClr>
              <a:buSzPts val="1400"/>
              <a:buFont typeface="Arial"/>
              <a:buChar char="●"/>
            </a:pPr>
            <a:r>
              <a:rPr lang="en" sz="1500" b="0" i="0" u="none" strike="noStrike" cap="none">
                <a:solidFill>
                  <a:schemeClr val="dk1"/>
                </a:solidFill>
                <a:latin typeface="Arial"/>
                <a:ea typeface="Arial"/>
                <a:cs typeface="Arial"/>
                <a:sym typeface="Arial"/>
              </a:rPr>
              <a:t>If you are inside a building, move no more than a few steps, then Drop, Cover, and Hold On.</a:t>
            </a:r>
            <a:endParaRPr sz="1400" b="0" i="0" u="none" strike="noStrike" cap="none">
              <a:solidFill>
                <a:srgbClr val="000000"/>
              </a:solidFill>
              <a:latin typeface="Arial"/>
              <a:ea typeface="Arial"/>
              <a:cs typeface="Arial"/>
              <a:sym typeface="Arial"/>
            </a:endParaRPr>
          </a:p>
          <a:p>
            <a:pPr marL="342900" marR="0" lvl="0" indent="0" algn="l" rtl="0">
              <a:lnSpc>
                <a:spcPct val="90000"/>
              </a:lnSpc>
              <a:spcBef>
                <a:spcPts val="0"/>
              </a:spcBef>
              <a:spcAft>
                <a:spcPts val="0"/>
              </a:spcAft>
              <a:buClr>
                <a:schemeClr val="accent1"/>
              </a:buClr>
              <a:buSzPts val="1500"/>
              <a:buFont typeface="Arial"/>
              <a:buNone/>
            </a:pPr>
            <a:endParaRPr sz="1500" b="0" i="0" u="none" strike="noStrike" cap="none">
              <a:solidFill>
                <a:schemeClr val="dk1"/>
              </a:solidFill>
              <a:latin typeface="Arial"/>
              <a:ea typeface="Arial"/>
              <a:cs typeface="Arial"/>
              <a:sym typeface="Arial"/>
            </a:endParaRPr>
          </a:p>
          <a:p>
            <a:pPr marL="342900" marR="0" lvl="0" indent="-238125" algn="l" rtl="0">
              <a:lnSpc>
                <a:spcPct val="90000"/>
              </a:lnSpc>
              <a:spcBef>
                <a:spcPts val="0"/>
              </a:spcBef>
              <a:spcAft>
                <a:spcPts val="0"/>
              </a:spcAft>
              <a:buClr>
                <a:schemeClr val="accent1"/>
              </a:buClr>
              <a:buSzPts val="1400"/>
              <a:buFont typeface="Arial"/>
              <a:buChar char="●"/>
            </a:pPr>
            <a:r>
              <a:rPr lang="en" sz="1500" b="0" i="0" u="none" strike="noStrike" cap="none">
                <a:solidFill>
                  <a:schemeClr val="dk1"/>
                </a:solidFill>
                <a:latin typeface="Arial"/>
                <a:ea typeface="Arial"/>
                <a:cs typeface="Arial"/>
                <a:sym typeface="Arial"/>
              </a:rPr>
              <a:t>If you are outdoors when the shaking starts, you should find a clear spot away from buildings, trees, streetlights, and power lines, then Drop, Cover, and Hold On. Stay there until the shaking stops.</a:t>
            </a:r>
            <a:endParaRPr sz="1400" b="0" i="0" u="none" strike="noStrike" cap="none">
              <a:solidFill>
                <a:srgbClr val="000000"/>
              </a:solidFill>
              <a:latin typeface="Arial"/>
              <a:ea typeface="Arial"/>
              <a:cs typeface="Arial"/>
              <a:sym typeface="Arial"/>
            </a:endParaRPr>
          </a:p>
          <a:p>
            <a:pPr marL="342900" marR="0" lvl="0" indent="0" algn="l" rtl="0">
              <a:lnSpc>
                <a:spcPct val="90000"/>
              </a:lnSpc>
              <a:spcBef>
                <a:spcPts val="0"/>
              </a:spcBef>
              <a:spcAft>
                <a:spcPts val="0"/>
              </a:spcAft>
              <a:buClr>
                <a:schemeClr val="accent1"/>
              </a:buClr>
              <a:buSzPts val="1500"/>
              <a:buFont typeface="Arial"/>
              <a:buNone/>
            </a:pPr>
            <a:endParaRPr sz="1500" b="0" i="0" u="none" strike="noStrike" cap="none">
              <a:solidFill>
                <a:schemeClr val="dk1"/>
              </a:solidFill>
              <a:latin typeface="Arial"/>
              <a:ea typeface="Arial"/>
              <a:cs typeface="Arial"/>
              <a:sym typeface="Arial"/>
            </a:endParaRPr>
          </a:p>
          <a:p>
            <a:pPr marL="342900" marR="0" lvl="0" indent="0" algn="l" rtl="0">
              <a:lnSpc>
                <a:spcPct val="90000"/>
              </a:lnSpc>
              <a:spcBef>
                <a:spcPts val="0"/>
              </a:spcBef>
              <a:spcAft>
                <a:spcPts val="0"/>
              </a:spcAft>
              <a:buClr>
                <a:schemeClr val="accent1"/>
              </a:buClr>
              <a:buSzPts val="1500"/>
              <a:buFont typeface="Arial"/>
              <a:buNone/>
            </a:pPr>
            <a:endParaRPr sz="1500" b="0" i="0" u="none" strike="noStrike" cap="none">
              <a:solidFill>
                <a:schemeClr val="dk1"/>
              </a:solidFill>
              <a:latin typeface="Arial"/>
              <a:ea typeface="Arial"/>
              <a:cs typeface="Arial"/>
              <a:sym typeface="Arial"/>
            </a:endParaRPr>
          </a:p>
          <a:p>
            <a:pPr marL="0" marR="0" lvl="0" indent="0" algn="l" rtl="0">
              <a:lnSpc>
                <a:spcPct val="90000"/>
              </a:lnSpc>
              <a:spcBef>
                <a:spcPts val="0"/>
              </a:spcBef>
              <a:spcAft>
                <a:spcPts val="0"/>
              </a:spcAft>
              <a:buClr>
                <a:schemeClr val="accent1"/>
              </a:buClr>
              <a:buSzPts val="900"/>
              <a:buFont typeface="Arial"/>
              <a:buNone/>
            </a:pPr>
            <a:r>
              <a:rPr lang="en" sz="900" b="0" i="1" u="none" strike="noStrike" cap="none">
                <a:solidFill>
                  <a:schemeClr val="dk1"/>
                </a:solidFill>
                <a:latin typeface="Arial"/>
                <a:ea typeface="Arial"/>
                <a:cs typeface="Arial"/>
                <a:sym typeface="Arial"/>
              </a:rPr>
              <a:t>For protective actions in various settings (descriptions and gifs), go to </a:t>
            </a:r>
            <a:r>
              <a:rPr lang="en" sz="900" b="0" i="1" u="sng" strike="noStrike" cap="none">
                <a:solidFill>
                  <a:schemeClr val="hlink"/>
                </a:solidFill>
                <a:latin typeface="Arial"/>
                <a:ea typeface="Arial"/>
                <a:cs typeface="Arial"/>
                <a:sym typeface="Arial"/>
                <a:hlinkClick r:id="rId3"/>
              </a:rPr>
              <a:t>https://www.earthquakecountry.org/step5/</a:t>
            </a:r>
            <a:r>
              <a:rPr lang="en" sz="900" b="0" i="1"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pic>
        <p:nvPicPr>
          <p:cNvPr id="504" name="Google Shape;504;p61" descr="A diagram of a warning&#10;&#10;AI-generated content may be incorrect."/>
          <p:cNvPicPr preferRelativeResize="0"/>
          <p:nvPr/>
        </p:nvPicPr>
        <p:blipFill rotWithShape="1">
          <a:blip r:embed="rId4">
            <a:alphaModFix/>
          </a:blip>
          <a:srcRect/>
          <a:stretch/>
        </p:blipFill>
        <p:spPr>
          <a:xfrm>
            <a:off x="4469200" y="888605"/>
            <a:ext cx="4475077" cy="3582186"/>
          </a:xfrm>
          <a:prstGeom prst="roundRect">
            <a:avLst>
              <a:gd name="adj" fmla="val 2429"/>
            </a:avLst>
          </a:prstGeom>
          <a:noFill/>
          <a:ln w="9525" cap="flat" cmpd="sng">
            <a:solidFill>
              <a:schemeClr val="dk2"/>
            </a:solidFill>
            <a:prstDash val="solid"/>
            <a:round/>
            <a:headEnd type="none" w="sm" len="sm"/>
            <a:tailEnd type="none" w="sm" len="sm"/>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Shape 509"/>
        <p:cNvGrpSpPr/>
        <p:nvPr/>
      </p:nvGrpSpPr>
      <p:grpSpPr>
        <a:xfrm>
          <a:off x="0" y="0"/>
          <a:ext cx="0" cy="0"/>
          <a:chOff x="0" y="0"/>
          <a:chExt cx="0" cy="0"/>
        </a:xfrm>
      </p:grpSpPr>
      <p:sp>
        <p:nvSpPr>
          <p:cNvPr id="510" name="Google Shape;510;p38"/>
          <p:cNvSpPr txBox="1">
            <a:spLocks noGrp="1"/>
          </p:cNvSpPr>
          <p:nvPr>
            <p:ph type="title"/>
          </p:nvPr>
        </p:nvSpPr>
        <p:spPr>
          <a:xfrm>
            <a:off x="128897" y="480563"/>
            <a:ext cx="8537122" cy="40745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100"/>
              <a:buFont typeface="Arial"/>
              <a:buNone/>
            </a:pPr>
            <a:r>
              <a:rPr lang="en"/>
              <a:t>Rationale</a:t>
            </a:r>
            <a:endParaRPr>
              <a:solidFill>
                <a:schemeClr val="dk1"/>
              </a:solidFill>
            </a:endParaRPr>
          </a:p>
        </p:txBody>
      </p:sp>
      <p:sp>
        <p:nvSpPr>
          <p:cNvPr id="511" name="Google Shape;511;p38"/>
          <p:cNvSpPr txBox="1"/>
          <p:nvPr/>
        </p:nvSpPr>
        <p:spPr>
          <a:xfrm>
            <a:off x="312964" y="868352"/>
            <a:ext cx="8537122" cy="2628450"/>
          </a:xfrm>
          <a:prstGeom prst="rect">
            <a:avLst/>
          </a:prstGeom>
          <a:noFill/>
          <a:ln>
            <a:noFill/>
          </a:ln>
        </p:spPr>
        <p:txBody>
          <a:bodyPr spcFirstLastPara="1" wrap="square" lIns="68550" tIns="68550" rIns="68550" bIns="68550" anchor="t" anchorCtr="0">
            <a:noAutofit/>
          </a:bodyPr>
          <a:lstStyle/>
          <a:p>
            <a:pPr marL="0" marR="0" lvl="0" indent="0" algn="l" rtl="0">
              <a:lnSpc>
                <a:spcPct val="100000"/>
              </a:lnSpc>
              <a:spcBef>
                <a:spcPts val="0"/>
              </a:spcBef>
              <a:spcAft>
                <a:spcPts val="0"/>
              </a:spcAft>
              <a:buClr>
                <a:schemeClr val="accent1"/>
              </a:buClr>
              <a:buSzPts val="1050"/>
              <a:buFont typeface="Arial"/>
              <a:buNone/>
            </a:pPr>
            <a:r>
              <a:rPr lang="en" sz="1050" b="1" i="0" u="none" strike="noStrike" cap="none">
                <a:solidFill>
                  <a:schemeClr val="dk1"/>
                </a:solidFill>
                <a:latin typeface="Arial"/>
                <a:ea typeface="Arial"/>
                <a:cs typeface="Arial"/>
                <a:sym typeface="Arial"/>
              </a:rPr>
              <a:t>Why do we practice earthquake drills?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450"/>
              </a:spcBef>
              <a:spcAft>
                <a:spcPts val="0"/>
              </a:spcAft>
              <a:buClr>
                <a:schemeClr val="accent1"/>
              </a:buClr>
              <a:buSzPts val="1050"/>
              <a:buFont typeface="Arial"/>
              <a:buNone/>
            </a:pPr>
            <a:r>
              <a:rPr lang="en" sz="1050" b="0" i="0" u="none" strike="noStrike" cap="none">
                <a:solidFill>
                  <a:schemeClr val="dk1"/>
                </a:solidFill>
                <a:latin typeface="Arial"/>
                <a:ea typeface="Arial"/>
                <a:cs typeface="Arial"/>
                <a:sym typeface="Arial"/>
              </a:rPr>
              <a:t>To react quickly you must practice often. You may only have seconds to protect yourself in an earthquake, before strong shaking knocks you down--or drops something on you.</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450"/>
              </a:spcBef>
              <a:spcAft>
                <a:spcPts val="0"/>
              </a:spcAft>
              <a:buClr>
                <a:schemeClr val="dk1"/>
              </a:buClr>
              <a:buSzPts val="1100"/>
              <a:buFont typeface="Arial"/>
              <a:buNone/>
            </a:pPr>
            <a:r>
              <a:rPr lang="en" sz="1050" b="0" i="0" u="none" strike="noStrike" cap="none">
                <a:solidFill>
                  <a:schemeClr val="dk1"/>
                </a:solidFill>
                <a:latin typeface="Arial"/>
                <a:ea typeface="Arial"/>
                <a:cs typeface="Arial"/>
                <a:sym typeface="Arial"/>
              </a:rPr>
              <a:t>Social science research has long shown that people who practice actions are more likely to take those actions when a safety- threatening event occurs, such as an earthquake or fire. Tests, drills, and exercises that repeat concepts build “muscle memory” of procedural knowledge and timely reaction. The more frequently a person practices a procedure or self-protective action, such as Drop, Cover, and Hold On, the more likely they will employ it— almost without thinking—when they receive an alert or feel shaking.</a:t>
            </a:r>
            <a:br>
              <a:rPr lang="en" sz="1050" b="0" i="0" u="none" strike="noStrike" cap="none">
                <a:solidFill>
                  <a:schemeClr val="dk1"/>
                </a:solidFill>
                <a:latin typeface="Arial"/>
                <a:ea typeface="Arial"/>
                <a:cs typeface="Arial"/>
                <a:sym typeface="Arial"/>
              </a:rPr>
            </a:br>
            <a:endParaRPr sz="1050" b="0" i="0" u="sng" strike="noStrike" cap="none">
              <a:solidFill>
                <a:schemeClr val="dk1"/>
              </a:solidFill>
              <a:latin typeface="Arial"/>
              <a:ea typeface="Arial"/>
              <a:cs typeface="Arial"/>
              <a:sym typeface="Arial"/>
            </a:endParaRPr>
          </a:p>
          <a:p>
            <a:pPr marL="0" marR="0" lvl="0" indent="0" algn="l" rtl="0">
              <a:lnSpc>
                <a:spcPct val="100000"/>
              </a:lnSpc>
              <a:spcBef>
                <a:spcPts val="450"/>
              </a:spcBef>
              <a:spcAft>
                <a:spcPts val="0"/>
              </a:spcAft>
              <a:buClr>
                <a:schemeClr val="accent1"/>
              </a:buClr>
              <a:buSzPts val="1050"/>
              <a:buFont typeface="Arial"/>
              <a:buNone/>
            </a:pPr>
            <a:r>
              <a:rPr lang="en" sz="1050" b="1" i="0" u="none" strike="noStrike" cap="none">
                <a:solidFill>
                  <a:schemeClr val="dk1"/>
                </a:solidFill>
                <a:latin typeface="Arial"/>
                <a:ea typeface="Arial"/>
                <a:cs typeface="Arial"/>
                <a:sym typeface="Arial"/>
              </a:rPr>
              <a:t>Why share the Family Engagement Letter?</a:t>
            </a:r>
            <a:endParaRPr sz="1400" b="0" i="0" u="none" strike="noStrike" cap="none">
              <a:solidFill>
                <a:srgbClr val="000000"/>
              </a:solidFill>
              <a:latin typeface="Arial"/>
              <a:ea typeface="Arial"/>
              <a:cs typeface="Arial"/>
              <a:sym typeface="Arial"/>
            </a:endParaRPr>
          </a:p>
          <a:p>
            <a:pPr marL="292100" marR="0" lvl="0" indent="-200025" algn="l" rtl="0">
              <a:lnSpc>
                <a:spcPct val="100000"/>
              </a:lnSpc>
              <a:spcBef>
                <a:spcPts val="450"/>
              </a:spcBef>
              <a:spcAft>
                <a:spcPts val="0"/>
              </a:spcAft>
              <a:buClr>
                <a:schemeClr val="accent1"/>
              </a:buClr>
              <a:buSzPts val="1100"/>
              <a:buFont typeface="Arial"/>
              <a:buChar char="●"/>
            </a:pPr>
            <a:r>
              <a:rPr lang="en" sz="1050" b="0" i="0" u="none" strike="noStrike" cap="none">
                <a:solidFill>
                  <a:schemeClr val="dk1"/>
                </a:solidFill>
                <a:latin typeface="Arial"/>
                <a:ea typeface="Arial"/>
                <a:cs typeface="Arial"/>
                <a:sym typeface="Arial"/>
              </a:rPr>
              <a:t>While schools practice earthquake drills regularly, most other locations don’t. Some students’ family members may not have practiced earthquake drills since they were in school.  </a:t>
            </a:r>
            <a:endParaRPr sz="1400" b="0" i="0" u="none" strike="noStrike" cap="none">
              <a:solidFill>
                <a:srgbClr val="000000"/>
              </a:solidFill>
              <a:latin typeface="Arial"/>
              <a:ea typeface="Arial"/>
              <a:cs typeface="Arial"/>
              <a:sym typeface="Arial"/>
            </a:endParaRPr>
          </a:p>
          <a:p>
            <a:pPr marL="292100" marR="0" lvl="0" indent="-200025" algn="l" rtl="0">
              <a:lnSpc>
                <a:spcPct val="100000"/>
              </a:lnSpc>
              <a:spcBef>
                <a:spcPts val="300"/>
              </a:spcBef>
              <a:spcAft>
                <a:spcPts val="0"/>
              </a:spcAft>
              <a:buClr>
                <a:schemeClr val="accent1"/>
              </a:buClr>
              <a:buSzPts val="1100"/>
              <a:buFont typeface="Arial"/>
              <a:buChar char="●"/>
            </a:pPr>
            <a:r>
              <a:rPr lang="en" sz="1050" b="0" i="0" u="none" strike="noStrike" cap="none">
                <a:solidFill>
                  <a:schemeClr val="dk1"/>
                </a:solidFill>
                <a:latin typeface="Arial"/>
                <a:ea typeface="Arial"/>
                <a:cs typeface="Arial"/>
                <a:sym typeface="Arial"/>
              </a:rPr>
              <a:t>Family members may have outdated information about how to stay safe in an earthquake, such as the incorrect belief that standing in doorways or “the triangle of life” will keep one safe in an earthquake. Students will be able to share correct protective actions (Drop, Cover, and Hold On) with their family and community members.  </a:t>
            </a:r>
            <a:endParaRPr sz="1400" b="0" i="0" u="none" strike="noStrike" cap="none">
              <a:solidFill>
                <a:srgbClr val="000000"/>
              </a:solidFill>
              <a:latin typeface="Arial"/>
              <a:ea typeface="Arial"/>
              <a:cs typeface="Arial"/>
              <a:sym typeface="Arial"/>
            </a:endParaRPr>
          </a:p>
          <a:p>
            <a:pPr marL="292100" marR="0" lvl="0" indent="-200025" algn="l" rtl="0">
              <a:lnSpc>
                <a:spcPct val="100000"/>
              </a:lnSpc>
              <a:spcBef>
                <a:spcPts val="300"/>
              </a:spcBef>
              <a:spcAft>
                <a:spcPts val="0"/>
              </a:spcAft>
              <a:buClr>
                <a:schemeClr val="accent1"/>
              </a:buClr>
              <a:buSzPts val="1100"/>
              <a:buFont typeface="Arial"/>
              <a:buChar char="●"/>
            </a:pPr>
            <a:r>
              <a:rPr lang="en" sz="1050" b="0" i="0" u="none" strike="noStrike" cap="none">
                <a:solidFill>
                  <a:schemeClr val="dk1"/>
                </a:solidFill>
                <a:latin typeface="Arial"/>
                <a:ea typeface="Arial"/>
                <a:cs typeface="Arial"/>
                <a:sym typeface="Arial"/>
              </a:rPr>
              <a:t>Students spend more time at home than at school. Therefore, educating families will help keep students and our community safe. Additionally, families are more likely to understand their family and community members’ needs. This communication can prompt families to ensure they’re prepared to protect all members of their families in case of an earthquake. </a:t>
            </a:r>
            <a:endParaRPr sz="1400" b="0" i="0" u="none" strike="noStrike" cap="none">
              <a:solidFill>
                <a:srgbClr val="000000"/>
              </a:solidFill>
              <a:latin typeface="Arial"/>
              <a:ea typeface="Arial"/>
              <a:cs typeface="Arial"/>
              <a:sym typeface="Arial"/>
            </a:endParaRPr>
          </a:p>
          <a:p>
            <a:pPr marL="292100" marR="0" lvl="0" indent="-200025" algn="l" rtl="0">
              <a:lnSpc>
                <a:spcPct val="100000"/>
              </a:lnSpc>
              <a:spcBef>
                <a:spcPts val="300"/>
              </a:spcBef>
              <a:spcAft>
                <a:spcPts val="0"/>
              </a:spcAft>
              <a:buClr>
                <a:schemeClr val="accent1"/>
              </a:buClr>
              <a:buSzPts val="1100"/>
              <a:buFont typeface="Arial"/>
              <a:buChar char="●"/>
            </a:pPr>
            <a:r>
              <a:rPr lang="en" sz="1050" b="0" i="0" u="none" strike="noStrike" cap="none">
                <a:solidFill>
                  <a:schemeClr val="dk1"/>
                </a:solidFill>
                <a:latin typeface="Arial"/>
                <a:ea typeface="Arial"/>
                <a:cs typeface="Arial"/>
                <a:sym typeface="Arial"/>
              </a:rPr>
              <a:t>Because earthquakes are infrequent in Oregon and Washington, people may be unaware of the risk of an earthquake. </a:t>
            </a:r>
            <a:endParaRPr sz="1400" b="0" i="0" u="none" strike="noStrike" cap="none">
              <a:solidFill>
                <a:srgbClr val="000000"/>
              </a:solidFill>
              <a:latin typeface="Arial"/>
              <a:ea typeface="Arial"/>
              <a:cs typeface="Arial"/>
              <a:sym typeface="Arial"/>
            </a:endParaRPr>
          </a:p>
          <a:p>
            <a:pPr marL="292100" marR="0" lvl="0" indent="-200025" algn="l" rtl="0">
              <a:lnSpc>
                <a:spcPct val="100000"/>
              </a:lnSpc>
              <a:spcBef>
                <a:spcPts val="300"/>
              </a:spcBef>
              <a:spcAft>
                <a:spcPts val="300"/>
              </a:spcAft>
              <a:buClr>
                <a:schemeClr val="accent1"/>
              </a:buClr>
              <a:buSzPts val="1100"/>
              <a:buFont typeface="Arial"/>
              <a:buChar char="●"/>
            </a:pPr>
            <a:r>
              <a:rPr lang="en" sz="1050" b="0" i="0" u="none" strike="noStrike" cap="none">
                <a:solidFill>
                  <a:schemeClr val="dk1"/>
                </a:solidFill>
                <a:latin typeface="Arial"/>
                <a:ea typeface="Arial"/>
                <a:cs typeface="Arial"/>
                <a:sym typeface="Arial"/>
              </a:rPr>
              <a:t>The Family Engagement Letter has links for family members to learn more about earthquakes and protective actions. </a:t>
            </a:r>
            <a:endParaRPr sz="1400" b="0" i="0" u="none" strike="noStrike" cap="none">
              <a:solidFill>
                <a:srgbClr val="000000"/>
              </a:solidFill>
              <a:latin typeface="Arial"/>
              <a:ea typeface="Arial"/>
              <a:cs typeface="Arial"/>
              <a:sym typeface="Arial"/>
            </a:endParaRPr>
          </a:p>
        </p:txBody>
      </p:sp>
      <p:sp>
        <p:nvSpPr>
          <p:cNvPr id="512" name="Google Shape;512;p38"/>
          <p:cNvSpPr txBox="1"/>
          <p:nvPr/>
        </p:nvSpPr>
        <p:spPr>
          <a:xfrm>
            <a:off x="7086600" y="4869656"/>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42</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516"/>
        <p:cNvGrpSpPr/>
        <p:nvPr/>
      </p:nvGrpSpPr>
      <p:grpSpPr>
        <a:xfrm>
          <a:off x="0" y="0"/>
          <a:ext cx="0" cy="0"/>
          <a:chOff x="0" y="0"/>
          <a:chExt cx="0" cy="0"/>
        </a:xfrm>
      </p:grpSpPr>
      <p:sp>
        <p:nvSpPr>
          <p:cNvPr id="517" name="Google Shape;517;p62"/>
          <p:cNvSpPr txBox="1">
            <a:spLocks noGrp="1"/>
          </p:cNvSpPr>
          <p:nvPr>
            <p:ph type="title"/>
          </p:nvPr>
        </p:nvSpPr>
        <p:spPr>
          <a:xfrm>
            <a:off x="311700" y="553100"/>
            <a:ext cx="4014640" cy="5727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400"/>
              <a:buFont typeface="Arial"/>
              <a:buNone/>
            </a:pPr>
            <a:r>
              <a:rPr lang="en" b="1">
                <a:solidFill>
                  <a:schemeClr val="dk1"/>
                </a:solidFill>
              </a:rPr>
              <a:t>Additional Resources</a:t>
            </a:r>
            <a:endParaRPr b="1">
              <a:solidFill>
                <a:schemeClr val="dk1"/>
              </a:solidFill>
            </a:endParaRPr>
          </a:p>
        </p:txBody>
      </p:sp>
      <p:sp>
        <p:nvSpPr>
          <p:cNvPr id="518" name="Google Shape;518;p62"/>
          <p:cNvSpPr txBox="1">
            <a:spLocks noGrp="1"/>
          </p:cNvSpPr>
          <p:nvPr>
            <p:ph type="body" idx="1"/>
          </p:nvPr>
        </p:nvSpPr>
        <p:spPr>
          <a:xfrm>
            <a:off x="311698" y="1190803"/>
            <a:ext cx="4260301" cy="3295808"/>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1100"/>
              <a:buFont typeface="Arial"/>
              <a:buNone/>
            </a:pPr>
            <a:r>
              <a:rPr lang="en" u="sng">
                <a:solidFill>
                  <a:schemeClr val="hlink"/>
                </a:solidFill>
                <a:hlinkClick r:id="rId3"/>
              </a:rPr>
              <a:t>ShakeAlert Website </a:t>
            </a:r>
            <a:endParaRPr u="sng">
              <a:solidFill>
                <a:schemeClr val="hlink"/>
              </a:solidFill>
            </a:endParaRPr>
          </a:p>
          <a:p>
            <a:pPr marL="0" lvl="0" indent="0" algn="l" rtl="0">
              <a:lnSpc>
                <a:spcPct val="90000"/>
              </a:lnSpc>
              <a:spcBef>
                <a:spcPts val="0"/>
              </a:spcBef>
              <a:spcAft>
                <a:spcPts val="0"/>
              </a:spcAft>
              <a:buClr>
                <a:schemeClr val="dk1"/>
              </a:buClr>
              <a:buSzPts val="1100"/>
              <a:buFont typeface="Arial"/>
              <a:buNone/>
            </a:pPr>
            <a:endParaRPr u="sng">
              <a:solidFill>
                <a:schemeClr val="hlink"/>
              </a:solidFill>
            </a:endParaRPr>
          </a:p>
          <a:p>
            <a:pPr marL="0" lvl="0" indent="0" algn="l" rtl="0">
              <a:lnSpc>
                <a:spcPct val="90000"/>
              </a:lnSpc>
              <a:spcBef>
                <a:spcPts val="0"/>
              </a:spcBef>
              <a:spcAft>
                <a:spcPts val="0"/>
              </a:spcAft>
              <a:buClr>
                <a:schemeClr val="dk1"/>
              </a:buClr>
              <a:buSzPts val="1100"/>
              <a:buNone/>
            </a:pPr>
            <a:r>
              <a:rPr lang="en" u="sng">
                <a:solidFill>
                  <a:schemeClr val="hlink"/>
                </a:solidFill>
                <a:hlinkClick r:id="rId4"/>
              </a:rPr>
              <a:t>ShakeAlert Ready Schools</a:t>
            </a:r>
            <a:endParaRPr u="sng">
              <a:solidFill>
                <a:schemeClr val="hlink"/>
              </a:solidFill>
            </a:endParaRPr>
          </a:p>
          <a:p>
            <a:pPr marL="0" lvl="0" indent="0" algn="l" rtl="0">
              <a:lnSpc>
                <a:spcPct val="90000"/>
              </a:lnSpc>
              <a:spcBef>
                <a:spcPts val="0"/>
              </a:spcBef>
              <a:spcAft>
                <a:spcPts val="0"/>
              </a:spcAft>
              <a:buClr>
                <a:schemeClr val="dk1"/>
              </a:buClr>
              <a:buSzPts val="1100"/>
              <a:buNone/>
            </a:pPr>
            <a:endParaRPr u="sng">
              <a:solidFill>
                <a:schemeClr val="hlink"/>
              </a:solidFill>
            </a:endParaRPr>
          </a:p>
          <a:p>
            <a:pPr marL="0" lvl="0" indent="0" algn="l" rtl="0">
              <a:lnSpc>
                <a:spcPct val="90000"/>
              </a:lnSpc>
              <a:spcBef>
                <a:spcPts val="0"/>
              </a:spcBef>
              <a:spcAft>
                <a:spcPts val="0"/>
              </a:spcAft>
              <a:buClr>
                <a:schemeClr val="dk1"/>
              </a:buClr>
              <a:buSzPts val="1100"/>
              <a:buNone/>
            </a:pPr>
            <a:r>
              <a:rPr lang="en" u="sng">
                <a:solidFill>
                  <a:schemeClr val="hlink"/>
                </a:solidFill>
                <a:hlinkClick r:id="rId3"/>
              </a:rPr>
              <a:t>ShakeAlert Messaging Toolkit</a:t>
            </a:r>
            <a:r>
              <a:rPr lang="en" u="sng">
                <a:solidFill>
                  <a:schemeClr val="hlink"/>
                </a:solidFill>
              </a:rPr>
              <a:t>  (Videos, Graphics, Factsheets)</a:t>
            </a:r>
            <a:endParaRPr/>
          </a:p>
          <a:p>
            <a:pPr marL="0" lvl="0" indent="0" algn="l" rtl="0">
              <a:lnSpc>
                <a:spcPct val="90000"/>
              </a:lnSpc>
              <a:spcBef>
                <a:spcPts val="0"/>
              </a:spcBef>
              <a:spcAft>
                <a:spcPts val="0"/>
              </a:spcAft>
              <a:buClr>
                <a:schemeClr val="dk1"/>
              </a:buClr>
              <a:buSzPts val="1100"/>
              <a:buNone/>
            </a:pPr>
            <a:endParaRPr u="sng">
              <a:solidFill>
                <a:schemeClr val="hlink"/>
              </a:solidFill>
            </a:endParaRPr>
          </a:p>
          <a:p>
            <a:pPr marL="0" lvl="0" indent="0" algn="l" rtl="0">
              <a:lnSpc>
                <a:spcPct val="90000"/>
              </a:lnSpc>
              <a:spcBef>
                <a:spcPts val="0"/>
              </a:spcBef>
              <a:spcAft>
                <a:spcPts val="0"/>
              </a:spcAft>
              <a:buClr>
                <a:schemeClr val="dk1"/>
              </a:buClr>
              <a:buSzPts val="1100"/>
              <a:buNone/>
            </a:pPr>
            <a:r>
              <a:rPr lang="en" u="sng">
                <a:solidFill>
                  <a:schemeClr val="hlink"/>
                </a:solidFill>
                <a:hlinkClick r:id="rId5"/>
              </a:rPr>
              <a:t>The Hero in You Foundation  (PK-5 Educational Resources in Multiple Languages)</a:t>
            </a:r>
            <a:endParaRPr u="sng">
              <a:solidFill>
                <a:schemeClr val="hlink"/>
              </a:solidFill>
            </a:endParaRPr>
          </a:p>
          <a:p>
            <a:pPr marL="0" lvl="0" indent="0" algn="l" rtl="0">
              <a:lnSpc>
                <a:spcPct val="90000"/>
              </a:lnSpc>
              <a:spcBef>
                <a:spcPts val="0"/>
              </a:spcBef>
              <a:spcAft>
                <a:spcPts val="0"/>
              </a:spcAft>
              <a:buSzPts val="1400"/>
              <a:buNone/>
            </a:pPr>
            <a:endParaRPr/>
          </a:p>
          <a:p>
            <a:pPr marL="0" lvl="0" indent="0" algn="l" rtl="0">
              <a:lnSpc>
                <a:spcPct val="90000"/>
              </a:lnSpc>
              <a:spcBef>
                <a:spcPts val="0"/>
              </a:spcBef>
              <a:spcAft>
                <a:spcPts val="0"/>
              </a:spcAft>
              <a:buSzPts val="1400"/>
              <a:buNone/>
            </a:pPr>
            <a:r>
              <a:rPr lang="en" u="sng">
                <a:solidFill>
                  <a:schemeClr val="hlink"/>
                </a:solidFill>
                <a:hlinkClick r:id="rId6"/>
              </a:rPr>
              <a:t>Great ShakeOut Educational Resources</a:t>
            </a:r>
            <a:endParaRPr/>
          </a:p>
          <a:p>
            <a:pPr marL="0" lvl="0" indent="0" algn="l" rtl="0">
              <a:lnSpc>
                <a:spcPct val="90000"/>
              </a:lnSpc>
              <a:spcBef>
                <a:spcPts val="0"/>
              </a:spcBef>
              <a:spcAft>
                <a:spcPts val="0"/>
              </a:spcAft>
              <a:buSzPts val="1400"/>
              <a:buNone/>
            </a:pPr>
            <a:endParaRPr/>
          </a:p>
          <a:p>
            <a:pPr marL="0" lvl="0" indent="0" algn="l" rtl="0">
              <a:lnSpc>
                <a:spcPct val="90000"/>
              </a:lnSpc>
              <a:spcBef>
                <a:spcPts val="0"/>
              </a:spcBef>
              <a:spcAft>
                <a:spcPts val="0"/>
              </a:spcAft>
              <a:buSzPts val="1400"/>
              <a:buNone/>
            </a:pPr>
            <a:r>
              <a:rPr lang="en" u="sng">
                <a:solidFill>
                  <a:schemeClr val="hlink"/>
                </a:solidFill>
                <a:hlinkClick r:id="rId7"/>
              </a:rPr>
              <a:t>Earthquake Country Alliance</a:t>
            </a:r>
            <a:endParaRPr/>
          </a:p>
          <a:p>
            <a:pPr marL="0" lvl="0" indent="0" algn="l" rtl="0">
              <a:lnSpc>
                <a:spcPct val="90000"/>
              </a:lnSpc>
              <a:spcBef>
                <a:spcPts val="0"/>
              </a:spcBef>
              <a:spcAft>
                <a:spcPts val="0"/>
              </a:spcAft>
              <a:buSzPts val="1400"/>
              <a:buNone/>
            </a:pPr>
            <a:r>
              <a:rPr lang="en" u="sng">
                <a:solidFill>
                  <a:schemeClr val="hlink"/>
                </a:solidFill>
                <a:hlinkClick r:id="rId7"/>
              </a:rPr>
              <a:t>(Earthquake Resources in Multiple Languages</a:t>
            </a:r>
            <a:r>
              <a:rPr lang="en" u="sng">
                <a:solidFill>
                  <a:schemeClr val="hlink"/>
                </a:solidFill>
              </a:rPr>
              <a:t>)</a:t>
            </a:r>
            <a:endParaRPr/>
          </a:p>
          <a:p>
            <a:pPr marL="139700" lvl="0" indent="0" algn="l" rtl="0">
              <a:lnSpc>
                <a:spcPct val="90000"/>
              </a:lnSpc>
              <a:spcBef>
                <a:spcPts val="0"/>
              </a:spcBef>
              <a:spcAft>
                <a:spcPts val="0"/>
              </a:spcAft>
              <a:buSzPts val="1400"/>
              <a:buNone/>
            </a:pPr>
            <a:br>
              <a:rPr lang="en" u="sng">
                <a:solidFill>
                  <a:schemeClr val="hlink"/>
                </a:solidFill>
                <a:hlinkClick r:id="rId8"/>
              </a:rPr>
            </a:br>
            <a:br>
              <a:rPr lang="en" u="sng">
                <a:solidFill>
                  <a:schemeClr val="hlink"/>
                </a:solidFill>
                <a:hlinkClick r:id="rId9"/>
              </a:rPr>
            </a:br>
            <a:endParaRPr/>
          </a:p>
          <a:p>
            <a:pPr marL="0" lvl="0" indent="0" algn="l" rtl="0">
              <a:lnSpc>
                <a:spcPct val="90000"/>
              </a:lnSpc>
              <a:spcBef>
                <a:spcPts val="0"/>
              </a:spcBef>
              <a:spcAft>
                <a:spcPts val="0"/>
              </a:spcAft>
              <a:buSzPts val="1400"/>
              <a:buNone/>
            </a:pPr>
            <a:endParaRPr/>
          </a:p>
        </p:txBody>
      </p:sp>
      <p:sp>
        <p:nvSpPr>
          <p:cNvPr id="519" name="Google Shape;519;p62"/>
          <p:cNvSpPr txBox="1"/>
          <p:nvPr/>
        </p:nvSpPr>
        <p:spPr>
          <a:xfrm>
            <a:off x="7086600" y="4869656"/>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43</a:t>
            </a:fld>
            <a:endParaRPr sz="900" b="0" i="0" u="none" strike="noStrike" cap="none">
              <a:solidFill>
                <a:schemeClr val="dk1"/>
              </a:solidFill>
              <a:latin typeface="Arial"/>
              <a:ea typeface="Arial"/>
              <a:cs typeface="Arial"/>
              <a:sym typeface="Arial"/>
            </a:endParaRPr>
          </a:p>
        </p:txBody>
      </p:sp>
      <p:sp>
        <p:nvSpPr>
          <p:cNvPr id="520" name="Google Shape;520;p62"/>
          <p:cNvSpPr txBox="1"/>
          <p:nvPr/>
        </p:nvSpPr>
        <p:spPr>
          <a:xfrm>
            <a:off x="4954137" y="1392072"/>
            <a:ext cx="3878163" cy="296822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accent1"/>
              </a:buClr>
              <a:buSzPts val="1400"/>
              <a:buFont typeface="Arial"/>
              <a:buNone/>
            </a:pPr>
            <a:endParaRPr sz="1400" b="0" i="0" u="sng" strike="noStrike" cap="none">
              <a:solidFill>
                <a:srgbClr val="0D27C0"/>
              </a:solidFill>
              <a:latin typeface="Arial"/>
              <a:ea typeface="Arial"/>
              <a:cs typeface="Arial"/>
              <a:sym typeface="Arial"/>
              <a:hlinkClick r:id="rId9">
                <a:extLst>
                  <a:ext uri="{A12FA001-AC4F-418D-AE19-62706E023703}">
                    <ahyp:hlinkClr xmlns:ahyp="http://schemas.microsoft.com/office/drawing/2018/hyperlinkcolor" val="tx"/>
                  </a:ext>
                </a:extLst>
              </a:hlinkClick>
            </a:endParaRPr>
          </a:p>
          <a:p>
            <a:pPr marL="0" marR="0" lvl="0" indent="0" algn="l" rtl="0">
              <a:lnSpc>
                <a:spcPct val="90000"/>
              </a:lnSpc>
              <a:spcBef>
                <a:spcPts val="0"/>
              </a:spcBef>
              <a:spcAft>
                <a:spcPts val="0"/>
              </a:spcAft>
              <a:buClr>
                <a:schemeClr val="accent1"/>
              </a:buClr>
              <a:buSzPts val="1400"/>
              <a:buFont typeface="Arial"/>
              <a:buNone/>
            </a:pPr>
            <a:r>
              <a:rPr lang="en" sz="1400" b="0" i="0" u="sng" strike="noStrike" cap="none">
                <a:solidFill>
                  <a:srgbClr val="0D27C0"/>
                </a:solidFill>
                <a:latin typeface="Arial"/>
                <a:ea typeface="Arial"/>
                <a:cs typeface="Arial"/>
                <a:sym typeface="Arial"/>
                <a:hlinkClick r:id="rId9">
                  <a:extLst>
                    <a:ext uri="{A12FA001-AC4F-418D-AE19-62706E023703}">
                      <ahyp:hlinkClr xmlns:ahyp="http://schemas.microsoft.com/office/drawing/2018/hyperlinkcolor" val="tx"/>
                    </a:ext>
                  </a:extLst>
                </a:hlinkClick>
              </a:rPr>
              <a:t>California Governor's Office of Emergency Services</a:t>
            </a:r>
            <a:endParaRPr/>
          </a:p>
          <a:p>
            <a:pPr marL="139700" marR="0" lvl="0" indent="0" algn="l" rtl="0">
              <a:lnSpc>
                <a:spcPct val="90000"/>
              </a:lnSpc>
              <a:spcBef>
                <a:spcPts val="0"/>
              </a:spcBef>
              <a:spcAft>
                <a:spcPts val="0"/>
              </a:spcAft>
              <a:buClr>
                <a:schemeClr val="accent1"/>
              </a:buClr>
              <a:buSzPts val="1400"/>
              <a:buFont typeface="Arial"/>
              <a:buNone/>
            </a:pPr>
            <a:endParaRPr sz="1400" b="0" i="0" u="sng" strike="noStrike" cap="none">
              <a:solidFill>
                <a:schemeClr val="dk1"/>
              </a:solidFill>
              <a:latin typeface="Arial"/>
              <a:ea typeface="Arial"/>
              <a:cs typeface="Arial"/>
              <a:sym typeface="Arial"/>
              <a:hlinkClick r:id="rId8">
                <a:extLst>
                  <a:ext uri="{A12FA001-AC4F-418D-AE19-62706E023703}">
                    <ahyp:hlinkClr xmlns:ahyp="http://schemas.microsoft.com/office/drawing/2018/hyperlinkcolor" val="tx"/>
                  </a:ext>
                </a:extLst>
              </a:hlinkClick>
            </a:endParaRPr>
          </a:p>
          <a:p>
            <a:pPr marL="0" marR="0" lvl="0" indent="0" algn="l" rtl="0">
              <a:lnSpc>
                <a:spcPct val="90000"/>
              </a:lnSpc>
              <a:spcBef>
                <a:spcPts val="0"/>
              </a:spcBef>
              <a:spcAft>
                <a:spcPts val="0"/>
              </a:spcAft>
              <a:buClr>
                <a:schemeClr val="accent1"/>
              </a:buClr>
              <a:buSzPts val="1400"/>
              <a:buFont typeface="Arial"/>
              <a:buNone/>
            </a:pPr>
            <a:r>
              <a:rPr lang="en" sz="1400" b="0" i="0" u="sng" strike="noStrike" cap="none">
                <a:solidFill>
                  <a:schemeClr val="dk1"/>
                </a:solidFill>
                <a:latin typeface="Arial"/>
                <a:ea typeface="Arial"/>
                <a:cs typeface="Arial"/>
                <a:sym typeface="Arial"/>
                <a:hlinkClick r:id="rId8">
                  <a:extLst>
                    <a:ext uri="{A12FA001-AC4F-418D-AE19-62706E023703}">
                      <ahyp:hlinkClr xmlns:ahyp="http://schemas.microsoft.com/office/drawing/2018/hyperlinkcolor" val="tx"/>
                    </a:ext>
                  </a:extLst>
                </a:hlinkClick>
              </a:rPr>
              <a:t>Oregon Department of Emergency Management</a:t>
            </a:r>
            <a:endParaRPr/>
          </a:p>
          <a:p>
            <a:pPr marL="0" marR="0" lvl="0" indent="0" algn="l" rtl="0">
              <a:lnSpc>
                <a:spcPct val="90000"/>
              </a:lnSpc>
              <a:spcBef>
                <a:spcPts val="0"/>
              </a:spcBef>
              <a:spcAft>
                <a:spcPts val="0"/>
              </a:spcAft>
              <a:buClr>
                <a:schemeClr val="accent1"/>
              </a:buClr>
              <a:buSzPts val="1400"/>
              <a:buFont typeface="Arial"/>
              <a:buNone/>
            </a:pPr>
            <a:endParaRPr sz="1400" b="0" i="0" u="sng" strike="noStrike" cap="none">
              <a:solidFill>
                <a:schemeClr val="dk1"/>
              </a:solidFill>
              <a:latin typeface="Arial"/>
              <a:ea typeface="Arial"/>
              <a:cs typeface="Arial"/>
              <a:sym typeface="Arial"/>
              <a:hlinkClick r:id="rId8">
                <a:extLst>
                  <a:ext uri="{A12FA001-AC4F-418D-AE19-62706E023703}">
                    <ahyp:hlinkClr xmlns:ahyp="http://schemas.microsoft.com/office/drawing/2018/hyperlinkcolor" val="tx"/>
                  </a:ext>
                </a:extLst>
              </a:hlinkClick>
            </a:endParaRPr>
          </a:p>
          <a:p>
            <a:pPr marL="0" marR="0" lvl="0" indent="0" algn="l" rtl="0">
              <a:lnSpc>
                <a:spcPct val="90000"/>
              </a:lnSpc>
              <a:spcBef>
                <a:spcPts val="0"/>
              </a:spcBef>
              <a:spcAft>
                <a:spcPts val="0"/>
              </a:spcAft>
              <a:buClr>
                <a:schemeClr val="accent1"/>
              </a:buClr>
              <a:buSzPts val="1400"/>
              <a:buFont typeface="Arial"/>
              <a:buNone/>
            </a:pPr>
            <a:r>
              <a:rPr lang="en" sz="1400" b="0" i="0" u="sng" strike="noStrike" cap="none">
                <a:solidFill>
                  <a:schemeClr val="dk1"/>
                </a:solidFill>
                <a:latin typeface="Arial"/>
                <a:ea typeface="Arial"/>
                <a:cs typeface="Arial"/>
                <a:sym typeface="Arial"/>
                <a:hlinkClick r:id="rId10">
                  <a:extLst>
                    <a:ext uri="{A12FA001-AC4F-418D-AE19-62706E023703}">
                      <ahyp:hlinkClr xmlns:ahyp="http://schemas.microsoft.com/office/drawing/2018/hyperlinkcolor" val="tx"/>
                    </a:ext>
                  </a:extLst>
                </a:hlinkClick>
              </a:rPr>
              <a:t>Washington Emergency Management Division</a:t>
            </a:r>
            <a:endParaRPr sz="1400" b="0" i="0" u="sng" strike="noStrike" cap="none">
              <a:solidFill>
                <a:schemeClr val="dk1"/>
              </a:solidFill>
              <a:latin typeface="Arial"/>
              <a:ea typeface="Arial"/>
              <a:cs typeface="Arial"/>
              <a:sym typeface="Arial"/>
              <a:hlinkClick r:id="rId8">
                <a:extLst>
                  <a:ext uri="{A12FA001-AC4F-418D-AE19-62706E023703}">
                    <ahyp:hlinkClr xmlns:ahyp="http://schemas.microsoft.com/office/drawing/2018/hyperlinkcolor" val="tx"/>
                  </a:ext>
                </a:extLst>
              </a:hlinkClick>
            </a:endParaRPr>
          </a:p>
          <a:p>
            <a:pPr marL="139700" marR="0" lvl="0" indent="0" algn="l" rtl="0">
              <a:lnSpc>
                <a:spcPct val="90000"/>
              </a:lnSpc>
              <a:spcBef>
                <a:spcPts val="0"/>
              </a:spcBef>
              <a:spcAft>
                <a:spcPts val="0"/>
              </a:spcAft>
              <a:buClr>
                <a:schemeClr val="accent1"/>
              </a:buClr>
              <a:buSzPts val="1400"/>
              <a:buFont typeface="Arial"/>
              <a:buNone/>
            </a:pPr>
            <a:br>
              <a:rPr lang="en" sz="1400" b="0" i="0" u="sng" strike="noStrike" cap="none">
                <a:solidFill>
                  <a:schemeClr val="dk1"/>
                </a:solidFill>
                <a:latin typeface="Arial"/>
                <a:ea typeface="Arial"/>
                <a:cs typeface="Arial"/>
                <a:sym typeface="Arial"/>
                <a:hlinkClick r:id="rId8">
                  <a:extLst>
                    <a:ext uri="{A12FA001-AC4F-418D-AE19-62706E023703}">
                      <ahyp:hlinkClr xmlns:ahyp="http://schemas.microsoft.com/office/drawing/2018/hyperlinkcolor" val="tx"/>
                    </a:ext>
                  </a:extLst>
                </a:hlinkClick>
              </a:rPr>
            </a:br>
            <a:br>
              <a:rPr lang="en" sz="1400" b="0" i="0" u="sng" strike="noStrike" cap="none">
                <a:solidFill>
                  <a:schemeClr val="dk1"/>
                </a:solidFill>
                <a:latin typeface="Arial"/>
                <a:ea typeface="Arial"/>
                <a:cs typeface="Arial"/>
                <a:sym typeface="Arial"/>
                <a:hlinkClick r:id="rId9">
                  <a:extLst>
                    <a:ext uri="{A12FA001-AC4F-418D-AE19-62706E023703}">
                      <ahyp:hlinkClr xmlns:ahyp="http://schemas.microsoft.com/office/drawing/2018/hyperlinkcolor" val="tx"/>
                    </a:ext>
                  </a:extLst>
                </a:hlinkClick>
              </a:rPr>
            </a:br>
            <a:endParaRPr sz="1400" b="0" i="0" u="none" strike="noStrike" cap="none">
              <a:solidFill>
                <a:schemeClr val="dk1"/>
              </a:solidFill>
              <a:latin typeface="Arial"/>
              <a:ea typeface="Arial"/>
              <a:cs typeface="Arial"/>
              <a:sym typeface="Arial"/>
            </a:endParaRPr>
          </a:p>
          <a:p>
            <a:pPr marL="0" marR="0" lvl="0" indent="0" algn="l" rtl="0">
              <a:lnSpc>
                <a:spcPct val="90000"/>
              </a:lnSpc>
              <a:spcBef>
                <a:spcPts val="0"/>
              </a:spcBef>
              <a:spcAft>
                <a:spcPts val="0"/>
              </a:spcAft>
              <a:buClr>
                <a:schemeClr val="accent1"/>
              </a:buClr>
              <a:buSzPts val="1400"/>
              <a:buFont typeface="Arial"/>
              <a:buNone/>
            </a:pPr>
            <a:endParaRPr sz="1400" b="0" i="0" u="none" strike="noStrike" cap="none">
              <a:solidFill>
                <a:schemeClr val="dk1"/>
              </a:solidFill>
              <a:latin typeface="Arial"/>
              <a:ea typeface="Arial"/>
              <a:cs typeface="Arial"/>
              <a:sym typeface="Arial"/>
            </a:endParaRPr>
          </a:p>
        </p:txBody>
      </p:sp>
      <p:sp>
        <p:nvSpPr>
          <p:cNvPr id="521" name="Google Shape;521;p62"/>
          <p:cNvSpPr txBox="1"/>
          <p:nvPr/>
        </p:nvSpPr>
        <p:spPr>
          <a:xfrm>
            <a:off x="4954137" y="696883"/>
            <a:ext cx="3632501" cy="572700"/>
          </a:xfrm>
          <a:prstGeom prst="rect">
            <a:avLst/>
          </a:prstGeom>
          <a:noFill/>
          <a:ln>
            <a:noFill/>
          </a:ln>
        </p:spPr>
        <p:txBody>
          <a:bodyPr spcFirstLastPara="1" wrap="square" lIns="91425" tIns="91425" rIns="91425" bIns="91425" anchor="ctr" anchorCtr="0">
            <a:noAutofit/>
          </a:bodyPr>
          <a:lstStyle/>
          <a:p>
            <a:pPr marL="0" marR="0" lvl="0" indent="0" algn="l" rtl="0">
              <a:lnSpc>
                <a:spcPct val="90000"/>
              </a:lnSpc>
              <a:spcBef>
                <a:spcPts val="0"/>
              </a:spcBef>
              <a:spcAft>
                <a:spcPts val="0"/>
              </a:spcAft>
              <a:buClr>
                <a:schemeClr val="dk1"/>
              </a:buClr>
              <a:buSzPts val="1400"/>
              <a:buFont typeface="Arial"/>
              <a:buNone/>
            </a:pPr>
            <a:r>
              <a:rPr lang="en" sz="2100" b="1" i="0" u="none" strike="noStrike" cap="none">
                <a:solidFill>
                  <a:schemeClr val="dk1"/>
                </a:solidFill>
                <a:latin typeface="Arial"/>
                <a:ea typeface="Arial"/>
                <a:cs typeface="Arial"/>
                <a:sym typeface="Arial"/>
              </a:rPr>
              <a:t>State Emergency Management Departments</a:t>
            </a:r>
            <a:endParaRPr sz="2100" b="1" i="0" u="none" strike="noStrike" cap="none">
              <a:solidFill>
                <a:schemeClr val="dk1"/>
              </a:solidFill>
              <a:latin typeface="Arial"/>
              <a:ea typeface="Arial"/>
              <a:cs typeface="Arial"/>
              <a:sym typeface="Arial"/>
            </a:endParaRPr>
          </a:p>
        </p:txBody>
      </p:sp>
      <p:cxnSp>
        <p:nvCxnSpPr>
          <p:cNvPr id="522" name="Google Shape;522;p62"/>
          <p:cNvCxnSpPr/>
          <p:nvPr/>
        </p:nvCxnSpPr>
        <p:spPr>
          <a:xfrm>
            <a:off x="4720359" y="656889"/>
            <a:ext cx="0" cy="3829722"/>
          </a:xfrm>
          <a:prstGeom prst="straightConnector1">
            <a:avLst/>
          </a:prstGeom>
          <a:noFill/>
          <a:ln w="19050" cap="flat" cmpd="sng">
            <a:solidFill>
              <a:schemeClr val="accent1"/>
            </a:solidFill>
            <a:prstDash val="solid"/>
            <a:miter lim="8000"/>
            <a:headEnd type="none" w="sm" len="sm"/>
            <a:tailEnd type="none" w="sm" len="sm"/>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19"/>
        <p:cNvGrpSpPr/>
        <p:nvPr/>
      </p:nvGrpSpPr>
      <p:grpSpPr>
        <a:xfrm>
          <a:off x="0" y="0"/>
          <a:ext cx="0" cy="0"/>
          <a:chOff x="0" y="0"/>
          <a:chExt cx="0" cy="0"/>
        </a:xfrm>
      </p:grpSpPr>
      <p:sp>
        <p:nvSpPr>
          <p:cNvPr id="120" name="Google Shape;120;p5"/>
          <p:cNvSpPr txBox="1">
            <a:spLocks noGrp="1"/>
          </p:cNvSpPr>
          <p:nvPr>
            <p:ph type="body" idx="1"/>
          </p:nvPr>
        </p:nvSpPr>
        <p:spPr>
          <a:xfrm>
            <a:off x="75700" y="946900"/>
            <a:ext cx="8849100" cy="3555300"/>
          </a:xfrm>
          <a:prstGeom prst="rect">
            <a:avLst/>
          </a:prstGeom>
          <a:noFill/>
          <a:ln>
            <a:noFill/>
          </a:ln>
        </p:spPr>
        <p:txBody>
          <a:bodyPr spcFirstLastPara="1" wrap="square" lIns="91425" tIns="91425" rIns="91425" bIns="91425" anchor="t" anchorCtr="0">
            <a:noAutofit/>
          </a:bodyPr>
          <a:lstStyle/>
          <a:p>
            <a:pPr marL="457200" marR="0" lvl="0" indent="-228600" algn="l" rtl="0">
              <a:lnSpc>
                <a:spcPct val="90000"/>
              </a:lnSpc>
              <a:spcBef>
                <a:spcPts val="1000"/>
              </a:spcBef>
              <a:spcAft>
                <a:spcPts val="0"/>
              </a:spcAft>
              <a:buSzPts val="1200"/>
              <a:buAutoNum type="arabicPeriod" startAt="5"/>
            </a:pPr>
            <a:r>
              <a:rPr lang="en" sz="1200" u="sng">
                <a:solidFill>
                  <a:schemeClr val="dk1"/>
                </a:solidFill>
              </a:rPr>
              <a:t>SLIDE 15</a:t>
            </a:r>
            <a:r>
              <a:rPr lang="en" sz="1200">
                <a:solidFill>
                  <a:schemeClr val="dk1"/>
                </a:solidFill>
              </a:rPr>
              <a:t>: Ask students to point out where they live on the map. Ask them what kind of plate boundary is nearby. Students in California will note that they live near a transform boundary, where the North American and Pacific Plates slide past each other. Students in Washington, Oregon, and Northern California will see they live near a subduction zone, which is a convergent boundary in which the denser plate (in this case the Juan de Fuca Plate) slides beneath the less dense plate (in this case the North American Plate). If you live in Southern California, point out the Salton Sea, which is part of the Salton Trough formed at the divergent plate boundary (that is on land) between the North American and Pacific Plates.</a:t>
            </a:r>
            <a:endParaRPr sz="1200">
              <a:solidFill>
                <a:schemeClr val="dk1"/>
              </a:solidFill>
            </a:endParaRPr>
          </a:p>
          <a:p>
            <a:pPr marL="457200" marR="0" lvl="0" indent="-228600" algn="l" rtl="0">
              <a:lnSpc>
                <a:spcPct val="90000"/>
              </a:lnSpc>
              <a:spcBef>
                <a:spcPts val="1000"/>
              </a:spcBef>
              <a:spcAft>
                <a:spcPts val="0"/>
              </a:spcAft>
              <a:buSzPts val="1200"/>
              <a:buAutoNum type="arabicPeriod" startAt="5"/>
            </a:pPr>
            <a:r>
              <a:rPr lang="en" sz="1200" u="sng">
                <a:solidFill>
                  <a:schemeClr val="dk1"/>
                </a:solidFill>
              </a:rPr>
              <a:t>SLIDE 16</a:t>
            </a:r>
            <a:r>
              <a:rPr lang="en" sz="1200">
                <a:solidFill>
                  <a:schemeClr val="dk1"/>
                </a:solidFill>
              </a:rPr>
              <a:t>: Tell students that faults are cracks in the Earth’s surface created at and around tectonic plate boundaries as the brittle material is deformed. Remind students that faults form at and around each kind of boundary, and that earthquakes can occur along faults, including plate boundaries. Ask students to compare the locations of plate boundaries and faults to the risk of earthquakes. </a:t>
            </a:r>
            <a:endParaRPr sz="1200">
              <a:solidFill>
                <a:schemeClr val="dk1"/>
              </a:solidFill>
            </a:endParaRPr>
          </a:p>
          <a:p>
            <a:pPr marL="457200" marR="0" lvl="0" indent="-228600" algn="l" rtl="0">
              <a:lnSpc>
                <a:spcPct val="90000"/>
              </a:lnSpc>
              <a:spcBef>
                <a:spcPts val="1000"/>
              </a:spcBef>
              <a:spcAft>
                <a:spcPts val="0"/>
              </a:spcAft>
              <a:buSzPts val="1200"/>
              <a:buAutoNum type="arabicPeriod" startAt="5"/>
            </a:pPr>
            <a:r>
              <a:rPr lang="en" sz="1200" u="sng">
                <a:solidFill>
                  <a:schemeClr val="dk1"/>
                </a:solidFill>
              </a:rPr>
              <a:t>SLIDE 17</a:t>
            </a:r>
            <a:r>
              <a:rPr lang="en" sz="1200">
                <a:solidFill>
                  <a:schemeClr val="dk1"/>
                </a:solidFill>
              </a:rPr>
              <a:t>: [PROVI</a:t>
            </a:r>
            <a:r>
              <a:rPr lang="en" sz="1200"/>
              <a:t>SIONAL, depending on whether or not your school as integrated ShakeAlert-powered alerting into the public address system or other devices [not personal cell phones.] Tell students that ShakeAlert uses information from two kinds of sensors: seismometers and GPS/GNSS. Seismometers record how fast the ground is shaking, and GPS/GNSS records how far the ground moves up, down, and sideways. Both sensors utilize waves; seismometers measure seismic waves, and GPS uses radio waves to send information. </a:t>
            </a:r>
            <a:endParaRPr sz="1200"/>
          </a:p>
        </p:txBody>
      </p:sp>
      <p:sp>
        <p:nvSpPr>
          <p:cNvPr id="121" name="Google Shape;121;p5"/>
          <p:cNvSpPr txBox="1"/>
          <p:nvPr/>
        </p:nvSpPr>
        <p:spPr>
          <a:xfrm>
            <a:off x="83100" y="598600"/>
            <a:ext cx="8775300" cy="4137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r>
              <a:rPr lang="en" sz="1800" b="1" i="0" u="none" strike="noStrike" cap="none">
                <a:solidFill>
                  <a:schemeClr val="dk1"/>
                </a:solidFill>
                <a:latin typeface="Arial"/>
                <a:ea typeface="Arial"/>
                <a:cs typeface="Arial"/>
                <a:sym typeface="Arial"/>
              </a:rPr>
              <a:t>Teaching Steps - </a:t>
            </a:r>
            <a:r>
              <a:rPr lang="en" sz="1800" b="1" i="1" u="none" strike="noStrike" cap="none">
                <a:solidFill>
                  <a:schemeClr val="dk1"/>
                </a:solidFill>
                <a:latin typeface="Arial"/>
                <a:ea typeface="Arial"/>
                <a:cs typeface="Arial"/>
                <a:sym typeface="Arial"/>
              </a:rPr>
              <a:t>page 2</a:t>
            </a:r>
            <a:endParaRPr sz="1800" b="1" i="1" u="none" strike="noStrike" cap="none">
              <a:solidFill>
                <a:schemeClr val="dk1"/>
              </a:solidFill>
              <a:latin typeface="Arial"/>
              <a:ea typeface="Arial"/>
              <a:cs typeface="Arial"/>
              <a:sym typeface="Arial"/>
            </a:endParaRPr>
          </a:p>
        </p:txBody>
      </p:sp>
      <p:sp>
        <p:nvSpPr>
          <p:cNvPr id="122" name="Google Shape;122;p5"/>
          <p:cNvSpPr txBox="1"/>
          <p:nvPr/>
        </p:nvSpPr>
        <p:spPr>
          <a:xfrm>
            <a:off x="7086600" y="4869656"/>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5</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26"/>
        <p:cNvGrpSpPr/>
        <p:nvPr/>
      </p:nvGrpSpPr>
      <p:grpSpPr>
        <a:xfrm>
          <a:off x="0" y="0"/>
          <a:ext cx="0" cy="0"/>
          <a:chOff x="0" y="0"/>
          <a:chExt cx="0" cy="0"/>
        </a:xfrm>
      </p:grpSpPr>
      <p:sp>
        <p:nvSpPr>
          <p:cNvPr id="127" name="Google Shape;127;p6"/>
          <p:cNvSpPr txBox="1">
            <a:spLocks noGrp="1"/>
          </p:cNvSpPr>
          <p:nvPr>
            <p:ph type="body" idx="1"/>
          </p:nvPr>
        </p:nvSpPr>
        <p:spPr>
          <a:xfrm>
            <a:off x="75700" y="946900"/>
            <a:ext cx="8849100" cy="3555300"/>
          </a:xfrm>
          <a:prstGeom prst="rect">
            <a:avLst/>
          </a:prstGeom>
          <a:noFill/>
          <a:ln>
            <a:noFill/>
          </a:ln>
        </p:spPr>
        <p:txBody>
          <a:bodyPr spcFirstLastPara="1" wrap="square" lIns="91425" tIns="91425" rIns="91425" bIns="91425" anchor="t" anchorCtr="0">
            <a:noAutofit/>
          </a:bodyPr>
          <a:lstStyle/>
          <a:p>
            <a:pPr marL="457200" marR="0" lvl="0" indent="-228600" algn="l" rtl="0">
              <a:lnSpc>
                <a:spcPct val="90000"/>
              </a:lnSpc>
              <a:spcBef>
                <a:spcPts val="1000"/>
              </a:spcBef>
              <a:spcAft>
                <a:spcPts val="0"/>
              </a:spcAft>
              <a:buSzPts val="1200"/>
              <a:buAutoNum type="arabicPeriod" startAt="8"/>
            </a:pPr>
            <a:r>
              <a:rPr lang="en" sz="1200" u="sng">
                <a:solidFill>
                  <a:schemeClr val="dk1"/>
                </a:solidFill>
              </a:rPr>
              <a:t>SLIDE 18</a:t>
            </a:r>
            <a:r>
              <a:rPr lang="en" sz="1200">
                <a:solidFill>
                  <a:schemeClr val="dk1"/>
                </a:solidFill>
              </a:rPr>
              <a:t>: Tell students that earthquakes generate seismic waves. We can model an earthquake with a snap of a finger. When we press our two fingers together, there is friction between them </a:t>
            </a:r>
            <a:r>
              <a:rPr lang="en" sz="1200"/>
              <a:t>that </a:t>
            </a:r>
            <a:r>
              <a:rPr lang="en" sz="1200">
                <a:solidFill>
                  <a:schemeClr val="dk1"/>
                </a:solidFill>
              </a:rPr>
              <a:t>prevents them from moving in the direction of the force, </a:t>
            </a:r>
            <a:r>
              <a:rPr lang="en" sz="1200"/>
              <a:t>and building up</a:t>
            </a:r>
            <a:r>
              <a:rPr lang="en" sz="1200">
                <a:solidFill>
                  <a:schemeClr val="dk1"/>
                </a:solidFill>
              </a:rPr>
              <a:t> stored potential energy. When friction is overcome, the potential energy is transformed into kinetic energy, or movement, much like an earthquake. Earthquakes can happen at faults, including plate boundaries. Ask students to share their observations of the earthquake animation. </a:t>
            </a:r>
            <a:endParaRPr sz="1200">
              <a:solidFill>
                <a:schemeClr val="dk1"/>
              </a:solidFill>
            </a:endParaRPr>
          </a:p>
          <a:p>
            <a:pPr marL="457200" marR="0" lvl="0" indent="-228600" algn="l" rtl="0">
              <a:lnSpc>
                <a:spcPct val="90000"/>
              </a:lnSpc>
              <a:spcBef>
                <a:spcPts val="1000"/>
              </a:spcBef>
              <a:spcAft>
                <a:spcPts val="0"/>
              </a:spcAft>
              <a:buSzPts val="1200"/>
              <a:buAutoNum type="arabicPeriod" startAt="8"/>
            </a:pPr>
            <a:r>
              <a:rPr lang="en" sz="1200" u="sng">
                <a:solidFill>
                  <a:schemeClr val="dk1"/>
                </a:solidFill>
              </a:rPr>
              <a:t>SLIDE 19</a:t>
            </a:r>
            <a:r>
              <a:rPr lang="en" sz="1200">
                <a:solidFill>
                  <a:schemeClr val="dk1"/>
                </a:solidFill>
              </a:rPr>
              <a:t>: Show the videos about different types of seismic waves. Ask students what they observe about how the distance between waves changes as they travel away from where the earthquake started. They should notice that when the earthquake starts, the waves are right on top of each other. As the waves travel through the </a:t>
            </a:r>
            <a:r>
              <a:rPr lang="en" sz="1200"/>
              <a:t>E</a:t>
            </a:r>
            <a:r>
              <a:rPr lang="en" sz="1200">
                <a:solidFill>
                  <a:schemeClr val="dk1"/>
                </a:solidFill>
              </a:rPr>
              <a:t>arth, the distance between them grows.</a:t>
            </a:r>
            <a:endParaRPr sz="1200">
              <a:solidFill>
                <a:schemeClr val="dk1"/>
              </a:solidFill>
            </a:endParaRPr>
          </a:p>
          <a:p>
            <a:pPr marL="457200" marR="0" lvl="0" indent="-228600" algn="l" rtl="0">
              <a:lnSpc>
                <a:spcPct val="90000"/>
              </a:lnSpc>
              <a:spcBef>
                <a:spcPts val="1000"/>
              </a:spcBef>
              <a:spcAft>
                <a:spcPts val="0"/>
              </a:spcAft>
              <a:buSzPts val="1200"/>
              <a:buAutoNum type="arabicPeriod" startAt="8"/>
            </a:pPr>
            <a:r>
              <a:rPr lang="en" sz="1200" u="sng">
                <a:solidFill>
                  <a:schemeClr val="dk1"/>
                </a:solidFill>
              </a:rPr>
              <a:t>SLIDE 20</a:t>
            </a:r>
            <a:r>
              <a:rPr lang="en" sz="1200">
                <a:solidFill>
                  <a:schemeClr val="dk1"/>
                </a:solidFill>
              </a:rPr>
              <a:t>: Tell students that seismic waves can affect people long distances from where they begin. Remind students that the P-waves move the fastest, but are less damaging, whereas S-waves and surface waves are slower but are more damaging. Tell students that as soon as the first wave is detected, alerts are sent to areas that may experience strong shaking. Therefore, as soon as you get an alert or feel shaking, you should Drop, Cover, and Hold On or take another appropriate protective action</a:t>
            </a:r>
            <a:r>
              <a:rPr lang="en" sz="1200"/>
              <a:t> that is appropriate for your situation</a:t>
            </a:r>
            <a:r>
              <a:rPr lang="en" sz="1200">
                <a:solidFill>
                  <a:schemeClr val="dk1"/>
                </a:solidFill>
              </a:rPr>
              <a:t>.</a:t>
            </a:r>
            <a:endParaRPr sz="1200">
              <a:solidFill>
                <a:schemeClr val="dk1"/>
              </a:solidFill>
            </a:endParaRPr>
          </a:p>
          <a:p>
            <a:pPr marL="457200" marR="0" lvl="0" indent="-228600" algn="l" rtl="0">
              <a:lnSpc>
                <a:spcPct val="90000"/>
              </a:lnSpc>
              <a:spcBef>
                <a:spcPts val="1000"/>
              </a:spcBef>
              <a:spcAft>
                <a:spcPts val="0"/>
              </a:spcAft>
              <a:buSzPts val="1200"/>
              <a:buAutoNum type="arabicPeriod" startAt="8"/>
            </a:pPr>
            <a:r>
              <a:rPr lang="en" sz="1200" u="sng">
                <a:solidFill>
                  <a:schemeClr val="dk1"/>
                </a:solidFill>
              </a:rPr>
              <a:t>SLIDE 21</a:t>
            </a:r>
            <a:r>
              <a:rPr lang="en" sz="1200">
                <a:solidFill>
                  <a:schemeClr val="dk1"/>
                </a:solidFill>
              </a:rPr>
              <a:t>: Remind </a:t>
            </a:r>
            <a:r>
              <a:rPr lang="en" sz="1200"/>
              <a:t>students that in addition to utilizing seismometers, ShakeAlert uses GPS/GNSS during an earthquake to measure how far the ground moves. This helps to determine how great the intensity of an earthquake will be. </a:t>
            </a:r>
            <a:endParaRPr sz="1200"/>
          </a:p>
          <a:p>
            <a:pPr marL="0" lvl="0" indent="0" algn="l" rtl="0">
              <a:lnSpc>
                <a:spcPct val="90000"/>
              </a:lnSpc>
              <a:spcBef>
                <a:spcPts val="0"/>
              </a:spcBef>
              <a:spcAft>
                <a:spcPts val="0"/>
              </a:spcAft>
              <a:buSzPts val="1400"/>
              <a:buNone/>
            </a:pPr>
            <a:endParaRPr sz="1200"/>
          </a:p>
        </p:txBody>
      </p:sp>
      <p:sp>
        <p:nvSpPr>
          <p:cNvPr id="128" name="Google Shape;128;p6"/>
          <p:cNvSpPr txBox="1"/>
          <p:nvPr/>
        </p:nvSpPr>
        <p:spPr>
          <a:xfrm>
            <a:off x="83100" y="598600"/>
            <a:ext cx="8775300" cy="4137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r>
              <a:rPr lang="en" sz="1800" b="1" i="0" u="none" strike="noStrike" cap="none">
                <a:solidFill>
                  <a:schemeClr val="dk1"/>
                </a:solidFill>
                <a:latin typeface="Arial"/>
                <a:ea typeface="Arial"/>
                <a:cs typeface="Arial"/>
                <a:sym typeface="Arial"/>
              </a:rPr>
              <a:t>Teaching Steps - </a:t>
            </a:r>
            <a:r>
              <a:rPr lang="en" sz="1800" b="1" i="1" u="none" strike="noStrike" cap="none">
                <a:solidFill>
                  <a:schemeClr val="dk1"/>
                </a:solidFill>
                <a:latin typeface="Arial"/>
                <a:ea typeface="Arial"/>
                <a:cs typeface="Arial"/>
                <a:sym typeface="Arial"/>
              </a:rPr>
              <a:t>page 3</a:t>
            </a:r>
            <a:endParaRPr sz="1800" b="1" i="1" u="none" strike="noStrike" cap="none">
              <a:solidFill>
                <a:schemeClr val="dk1"/>
              </a:solidFill>
              <a:latin typeface="Arial"/>
              <a:ea typeface="Arial"/>
              <a:cs typeface="Arial"/>
              <a:sym typeface="Arial"/>
            </a:endParaRPr>
          </a:p>
        </p:txBody>
      </p:sp>
      <p:sp>
        <p:nvSpPr>
          <p:cNvPr id="129" name="Google Shape;129;p6"/>
          <p:cNvSpPr txBox="1"/>
          <p:nvPr/>
        </p:nvSpPr>
        <p:spPr>
          <a:xfrm>
            <a:off x="7086600" y="4869656"/>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6</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33"/>
        <p:cNvGrpSpPr/>
        <p:nvPr/>
      </p:nvGrpSpPr>
      <p:grpSpPr>
        <a:xfrm>
          <a:off x="0" y="0"/>
          <a:ext cx="0" cy="0"/>
          <a:chOff x="0" y="0"/>
          <a:chExt cx="0" cy="0"/>
        </a:xfrm>
      </p:grpSpPr>
      <p:sp>
        <p:nvSpPr>
          <p:cNvPr id="134" name="Google Shape;134;p7"/>
          <p:cNvSpPr txBox="1">
            <a:spLocks noGrp="1"/>
          </p:cNvSpPr>
          <p:nvPr>
            <p:ph type="body" idx="1"/>
          </p:nvPr>
        </p:nvSpPr>
        <p:spPr>
          <a:xfrm>
            <a:off x="51600" y="922800"/>
            <a:ext cx="9008100" cy="3641400"/>
          </a:xfrm>
          <a:prstGeom prst="rect">
            <a:avLst/>
          </a:prstGeom>
          <a:noFill/>
          <a:ln>
            <a:noFill/>
          </a:ln>
        </p:spPr>
        <p:txBody>
          <a:bodyPr spcFirstLastPara="1" wrap="square" lIns="171450" tIns="91425" rIns="91425" bIns="91425" anchor="t" anchorCtr="0">
            <a:noAutofit/>
          </a:bodyPr>
          <a:lstStyle/>
          <a:p>
            <a:pPr marL="400050" marR="0" lvl="0" indent="-304800" algn="l" rtl="0">
              <a:lnSpc>
                <a:spcPct val="100000"/>
              </a:lnSpc>
              <a:spcBef>
                <a:spcPts val="0"/>
              </a:spcBef>
              <a:spcAft>
                <a:spcPts val="0"/>
              </a:spcAft>
              <a:buSzPts val="1200"/>
              <a:buFont typeface="Arial"/>
              <a:buAutoNum type="arabicPeriod" startAt="12"/>
            </a:pPr>
            <a:r>
              <a:rPr lang="en" sz="1160" u="sng" dirty="0">
                <a:solidFill>
                  <a:schemeClr val="dk1"/>
                </a:solidFill>
              </a:rPr>
              <a:t>SLIDE 22</a:t>
            </a:r>
            <a:r>
              <a:rPr lang="en" sz="1160" dirty="0">
                <a:solidFill>
                  <a:schemeClr val="dk1"/>
                </a:solidFill>
              </a:rPr>
              <a:t>: Remind students that ShakeAlert also uses GPS/GNSS, which stands for Global Positioning System. Global Navigation Satellite System (GNSS) refers to a network of satellites that provide positioning, navigation, and timing services globally. GNSS encompasses various systems, including</a:t>
            </a:r>
            <a:r>
              <a:rPr lang="en" sz="1160" dirty="0"/>
              <a:t> GPS.</a:t>
            </a:r>
            <a:endParaRPr sz="1160" dirty="0">
              <a:solidFill>
                <a:schemeClr val="dk1"/>
              </a:solidFill>
            </a:endParaRPr>
          </a:p>
          <a:p>
            <a:pPr marL="400050" marR="0" lvl="0" indent="-304800" algn="l" rtl="0">
              <a:lnSpc>
                <a:spcPct val="100000"/>
              </a:lnSpc>
              <a:spcBef>
                <a:spcPts val="0"/>
              </a:spcBef>
              <a:spcAft>
                <a:spcPts val="0"/>
              </a:spcAft>
              <a:buSzPts val="1200"/>
              <a:buFont typeface="Arial"/>
              <a:buAutoNum type="arabicPeriod" startAt="12"/>
            </a:pPr>
            <a:r>
              <a:rPr lang="en" sz="1160" dirty="0">
                <a:solidFill>
                  <a:schemeClr val="dk1"/>
                </a:solidFill>
              </a:rPr>
              <a:t>GPSGPS uses a network of satellites that orbit the Earth twice a day. They continuously send radio waves to the ground with atomic clock-generated time, and the satellite’s position. Radio waves are a type of electromagnetic radiation, so they travel through the vacuum of space at the speed of light, which is 300,000 km per second. Each GPS receiver uses messages sent from more than 4 satellites to determine its position on Earth. It needs at least 4 to get a position, but it needs more than four to produce an accurate position. That’s because data is noisy; the radio waves are distorted by variations in the atmosphere (for instance pockets of hot and cold air) as they pass from the satellite to the receiver. Having more data overcomes this noise. The accuracy of GPS is oftentimes to 5 mm, or ¼ inch. </a:t>
            </a:r>
            <a:endParaRPr sz="1160" u="sng" dirty="0">
              <a:solidFill>
                <a:schemeClr val="dk1"/>
              </a:solidFill>
            </a:endParaRPr>
          </a:p>
          <a:p>
            <a:pPr marL="400050" marR="0" lvl="0" indent="-304800" algn="l" rtl="0">
              <a:lnSpc>
                <a:spcPct val="100000"/>
              </a:lnSpc>
              <a:spcBef>
                <a:spcPts val="0"/>
              </a:spcBef>
              <a:spcAft>
                <a:spcPts val="0"/>
              </a:spcAft>
              <a:buSzPts val="1200"/>
              <a:buFont typeface="Arial"/>
              <a:buAutoNum type="arabicPeriod" startAt="12"/>
            </a:pPr>
            <a:r>
              <a:rPr lang="en" sz="1160" u="sng" dirty="0">
                <a:solidFill>
                  <a:schemeClr val="dk1"/>
                </a:solidFill>
              </a:rPr>
              <a:t>SLIDE 23</a:t>
            </a:r>
            <a:r>
              <a:rPr lang="en" sz="1160" dirty="0">
                <a:solidFill>
                  <a:schemeClr val="dk1"/>
                </a:solidFill>
              </a:rPr>
              <a:t>: Tell students that this video describes how ShakeAlert uses seismometers and GPS to send earthquake early warning alerts. Read the two questions on the slide to students before showing the video so that students know what to focus on. This video (2:17) describes the USGS-managed ShakeAlert System, which senses earthquakes as soon as they begin, and sends alerts to buildings and schools like yours. These alerts can give people seconds of time to Drop, Cover, and Hold On before dangerous ground shaking occurs.</a:t>
            </a:r>
            <a:endParaRPr sz="1160" u="sng" dirty="0">
              <a:solidFill>
                <a:schemeClr val="dk1"/>
              </a:solidFill>
            </a:endParaRPr>
          </a:p>
          <a:p>
            <a:pPr marL="400050" marR="0" lvl="0" indent="-304800" algn="l" rtl="0">
              <a:lnSpc>
                <a:spcPct val="100000"/>
              </a:lnSpc>
              <a:spcBef>
                <a:spcPts val="0"/>
              </a:spcBef>
              <a:spcAft>
                <a:spcPts val="0"/>
              </a:spcAft>
              <a:buSzPts val="1200"/>
              <a:buFont typeface="Arial"/>
              <a:buAutoNum type="arabicPeriod" startAt="12"/>
            </a:pPr>
            <a:r>
              <a:rPr lang="en" sz="1160" u="sng" dirty="0">
                <a:solidFill>
                  <a:schemeClr val="dk1"/>
                </a:solidFill>
              </a:rPr>
              <a:t>SLIDE 24</a:t>
            </a:r>
            <a:r>
              <a:rPr lang="en" sz="1160" dirty="0">
                <a:solidFill>
                  <a:schemeClr val="dk1"/>
                </a:solidFill>
              </a:rPr>
              <a:t>: Ask students what we do when there’s an earthquake or we hear an alert. They may know about Drop, Cover, and Hold On. </a:t>
            </a:r>
            <a:endParaRPr sz="1160" u="sng" dirty="0">
              <a:solidFill>
                <a:schemeClr val="dk1"/>
              </a:solidFill>
            </a:endParaRPr>
          </a:p>
          <a:p>
            <a:pPr marL="400050" marR="0" lvl="0" indent="-304800" algn="l" rtl="0">
              <a:lnSpc>
                <a:spcPct val="100000"/>
              </a:lnSpc>
              <a:spcBef>
                <a:spcPts val="0"/>
              </a:spcBef>
              <a:spcAft>
                <a:spcPts val="0"/>
              </a:spcAft>
              <a:buSzPts val="1200"/>
              <a:buFont typeface="Arial"/>
              <a:buAutoNum type="arabicPeriod" startAt="12"/>
            </a:pPr>
            <a:r>
              <a:rPr lang="en" sz="1160" u="sng" dirty="0">
                <a:solidFill>
                  <a:schemeClr val="dk1"/>
                </a:solidFill>
              </a:rPr>
              <a:t>SLIDE 25</a:t>
            </a:r>
            <a:r>
              <a:rPr lang="en" sz="1160" dirty="0">
                <a:solidFill>
                  <a:schemeClr val="dk1"/>
                </a:solidFill>
              </a:rPr>
              <a:t> &amp; </a:t>
            </a:r>
            <a:r>
              <a:rPr lang="en" sz="1160" u="sng" dirty="0">
                <a:solidFill>
                  <a:schemeClr val="dk1"/>
                </a:solidFill>
              </a:rPr>
              <a:t>26</a:t>
            </a:r>
            <a:r>
              <a:rPr lang="en" sz="1160" dirty="0">
                <a:solidFill>
                  <a:schemeClr val="dk1"/>
                </a:solidFill>
              </a:rPr>
              <a:t>: Tell students </a:t>
            </a:r>
            <a:r>
              <a:rPr lang="en" sz="1160" dirty="0"/>
              <a:t>that Drop, Cover, and Hold On looks different for different bodies. Review modified protective actions for people who use wheelchairs, walkers or canes. While you may not have students who use wheelchairs, walkers, or canes in your class, it is likely that there are members of your community who do. </a:t>
            </a:r>
            <a:endParaRPr sz="1160" dirty="0"/>
          </a:p>
        </p:txBody>
      </p:sp>
      <p:sp>
        <p:nvSpPr>
          <p:cNvPr id="135" name="Google Shape;135;p7"/>
          <p:cNvSpPr txBox="1"/>
          <p:nvPr/>
        </p:nvSpPr>
        <p:spPr>
          <a:xfrm>
            <a:off x="7086600" y="4869656"/>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7</a:t>
            </a:fld>
            <a:endParaRPr sz="900" b="0" i="0" u="none" strike="noStrike" cap="none">
              <a:solidFill>
                <a:schemeClr val="dk1"/>
              </a:solidFill>
              <a:latin typeface="Arial"/>
              <a:ea typeface="Arial"/>
              <a:cs typeface="Arial"/>
              <a:sym typeface="Arial"/>
            </a:endParaRPr>
          </a:p>
        </p:txBody>
      </p:sp>
      <p:sp>
        <p:nvSpPr>
          <p:cNvPr id="136" name="Google Shape;136;p7"/>
          <p:cNvSpPr txBox="1"/>
          <p:nvPr/>
        </p:nvSpPr>
        <p:spPr>
          <a:xfrm>
            <a:off x="83100" y="598600"/>
            <a:ext cx="8775300" cy="4137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r>
              <a:rPr lang="en" sz="1800" b="1" i="0" u="none" strike="noStrike" cap="none">
                <a:solidFill>
                  <a:schemeClr val="dk1"/>
                </a:solidFill>
                <a:latin typeface="Arial"/>
                <a:ea typeface="Arial"/>
                <a:cs typeface="Arial"/>
                <a:sym typeface="Arial"/>
              </a:rPr>
              <a:t>Teaching Steps - </a:t>
            </a:r>
            <a:r>
              <a:rPr lang="en" sz="1800" b="1" i="1" u="none" strike="noStrike" cap="none">
                <a:solidFill>
                  <a:schemeClr val="dk1"/>
                </a:solidFill>
                <a:latin typeface="Arial"/>
                <a:ea typeface="Arial"/>
                <a:cs typeface="Arial"/>
                <a:sym typeface="Arial"/>
              </a:rPr>
              <a:t>page 4</a:t>
            </a:r>
            <a:endParaRPr sz="1800" b="1" i="1" u="none" strike="noStrike" cap="none">
              <a:solidFill>
                <a:schemeClr val="dk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40"/>
        <p:cNvGrpSpPr/>
        <p:nvPr/>
      </p:nvGrpSpPr>
      <p:grpSpPr>
        <a:xfrm>
          <a:off x="0" y="0"/>
          <a:ext cx="0" cy="0"/>
          <a:chOff x="0" y="0"/>
          <a:chExt cx="0" cy="0"/>
        </a:xfrm>
      </p:grpSpPr>
      <p:sp>
        <p:nvSpPr>
          <p:cNvPr id="141" name="Google Shape;141;p8"/>
          <p:cNvSpPr txBox="1">
            <a:spLocks noGrp="1"/>
          </p:cNvSpPr>
          <p:nvPr>
            <p:ph type="body" idx="1"/>
          </p:nvPr>
        </p:nvSpPr>
        <p:spPr>
          <a:xfrm>
            <a:off x="44071" y="946900"/>
            <a:ext cx="8849100" cy="3555300"/>
          </a:xfrm>
          <a:prstGeom prst="rect">
            <a:avLst/>
          </a:prstGeom>
          <a:noFill/>
          <a:ln>
            <a:noFill/>
          </a:ln>
        </p:spPr>
        <p:txBody>
          <a:bodyPr spcFirstLastPara="1" wrap="square" lIns="91425" tIns="91425" rIns="91425" bIns="91425" anchor="t" anchorCtr="0">
            <a:noAutofit/>
          </a:bodyPr>
          <a:lstStyle/>
          <a:p>
            <a:pPr marL="514350" lvl="0" indent="-285750" algn="l" rtl="0">
              <a:lnSpc>
                <a:spcPct val="90000"/>
              </a:lnSpc>
              <a:spcBef>
                <a:spcPts val="1000"/>
              </a:spcBef>
              <a:spcAft>
                <a:spcPts val="0"/>
              </a:spcAft>
              <a:buSzPts val="1200"/>
              <a:buFont typeface="Arial"/>
              <a:buAutoNum type="arabicPeriod" startAt="16"/>
            </a:pPr>
            <a:r>
              <a:rPr lang="en" sz="1200" u="sng">
                <a:solidFill>
                  <a:schemeClr val="dk1"/>
                </a:solidFill>
              </a:rPr>
              <a:t>SLIDE 27</a:t>
            </a:r>
            <a:r>
              <a:rPr lang="en" sz="1200" i="1">
                <a:solidFill>
                  <a:schemeClr val="dk1"/>
                </a:solidFill>
              </a:rPr>
              <a:t>: </a:t>
            </a:r>
            <a:r>
              <a:rPr lang="en" sz="1200">
                <a:solidFill>
                  <a:schemeClr val="dk1"/>
                </a:solidFill>
              </a:rPr>
              <a:t>Tell students that if they are outside when they feel shaking or get an alert, they should immediately move to an open space away from power lines or other objects that could fall on them. They should then drop to their knees and use one arm to cover their head and neck. They should then hold on in that position until the shaking stops. </a:t>
            </a:r>
            <a:endParaRPr/>
          </a:p>
          <a:p>
            <a:pPr marL="514350" lvl="0" indent="-285750" algn="l" rtl="0">
              <a:lnSpc>
                <a:spcPct val="90000"/>
              </a:lnSpc>
              <a:spcBef>
                <a:spcPts val="1000"/>
              </a:spcBef>
              <a:spcAft>
                <a:spcPts val="0"/>
              </a:spcAft>
              <a:buSzPts val="1200"/>
              <a:buFont typeface="Arial"/>
              <a:buAutoNum type="arabicPeriod" startAt="16"/>
            </a:pPr>
            <a:r>
              <a:rPr lang="en" sz="1200" u="sng">
                <a:solidFill>
                  <a:schemeClr val="dk1"/>
                </a:solidFill>
              </a:rPr>
              <a:t>SLIDE 28</a:t>
            </a:r>
            <a:r>
              <a:rPr lang="en" sz="1200">
                <a:solidFill>
                  <a:schemeClr val="dk1"/>
                </a:solidFill>
              </a:rPr>
              <a:t>: </a:t>
            </a:r>
            <a:r>
              <a:rPr lang="en" sz="1200"/>
              <a:t>Tell students that if they are visiting the coast, the earthquake could be followed by a tsunami, which is a large wave caused by the earthquake. If they are on the coast when they feel shaking or get an alert, they should Drop, Cover and Hold On. When the shaking stops, immediately go inland, to high ground, or follow their school’s specific safety procedures. Tell students that it’s important to wait until they hear it’s safe to return because tsunami waves can continue to arrive for hours or even days after an earthquake. </a:t>
            </a:r>
            <a:endParaRPr/>
          </a:p>
          <a:p>
            <a:pPr marL="514350" lvl="0" indent="-285750" algn="l" rtl="0">
              <a:lnSpc>
                <a:spcPct val="90000"/>
              </a:lnSpc>
              <a:spcBef>
                <a:spcPts val="1000"/>
              </a:spcBef>
              <a:spcAft>
                <a:spcPts val="0"/>
              </a:spcAft>
              <a:buSzPts val="1200"/>
              <a:buFont typeface="Arial"/>
              <a:buAutoNum type="arabicPeriod" startAt="16"/>
            </a:pPr>
            <a:r>
              <a:rPr lang="en" sz="1200" u="sng">
                <a:solidFill>
                  <a:schemeClr val="dk1"/>
                </a:solidFill>
              </a:rPr>
              <a:t>SLIDE 29</a:t>
            </a:r>
            <a:r>
              <a:rPr lang="en" sz="1200">
                <a:solidFill>
                  <a:schemeClr val="dk1"/>
                </a:solidFill>
              </a:rPr>
              <a:t>: Tell students that sometimes, smaller earthquakes will occur before the main earthquake, which are called foreshocks. Most large </a:t>
            </a:r>
            <a:r>
              <a:rPr lang="en" sz="1200"/>
              <a:t>earthquakes are followed by smaller earthquakes, called aftershocks. Aftershocks can occur hours, days, or weeks after the main earthquake. Foreshocks and aftershocks are smaller than the main earthquake but can still cause strong shaking and damage. Remind students that they should Drop, Cover, and Hold On if they feel shaking or get an earthquake early warning alert. Tell students you’ll watch an animation of foreshocks, mainshocks, and aftershocks now. Ask them what color foreshocks, mainshocks, and aftershocks are. (They should use the key and note that foreshocks are blue, mainshocks are red, and aftershocks are yellow.) Ask students what the difference is between the map view on the left and the cross-section view on the right. (They should note that the map view is an overhead or bird’s-eye view, and the cross-section view shows us what’s happening inside earth.) Play the animation and ask students what they observe. Stress the importance of staying vigilant and the need to immediately Drop, Cover, and Hold On when they get an alert.</a:t>
            </a:r>
            <a:endParaRPr sz="1200" u="sng">
              <a:solidFill>
                <a:schemeClr val="hlink"/>
              </a:solidFill>
              <a:hlinkClick r:id="rId3" action="ppaction://hlinksldjump"/>
            </a:endParaRPr>
          </a:p>
        </p:txBody>
      </p:sp>
      <p:sp>
        <p:nvSpPr>
          <p:cNvPr id="142" name="Google Shape;142;p8"/>
          <p:cNvSpPr txBox="1"/>
          <p:nvPr/>
        </p:nvSpPr>
        <p:spPr>
          <a:xfrm>
            <a:off x="84686" y="603260"/>
            <a:ext cx="8775300" cy="4137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r>
              <a:rPr lang="en" sz="1800" b="1" i="0" u="none" strike="noStrike" cap="none">
                <a:solidFill>
                  <a:schemeClr val="dk1"/>
                </a:solidFill>
                <a:latin typeface="Arial"/>
                <a:ea typeface="Arial"/>
                <a:cs typeface="Arial"/>
                <a:sym typeface="Arial"/>
              </a:rPr>
              <a:t>Teaching Steps - </a:t>
            </a:r>
            <a:r>
              <a:rPr lang="en" sz="1800" b="1" i="1" u="none" strike="noStrike" cap="none">
                <a:solidFill>
                  <a:schemeClr val="dk1"/>
                </a:solidFill>
                <a:latin typeface="Arial"/>
                <a:ea typeface="Arial"/>
                <a:cs typeface="Arial"/>
                <a:sym typeface="Arial"/>
              </a:rPr>
              <a:t>page 5</a:t>
            </a:r>
            <a:endParaRPr sz="1800" b="1" i="1" u="none" strike="noStrike" cap="none">
              <a:solidFill>
                <a:schemeClr val="dk1"/>
              </a:solidFill>
              <a:latin typeface="Arial"/>
              <a:ea typeface="Arial"/>
              <a:cs typeface="Arial"/>
              <a:sym typeface="Arial"/>
            </a:endParaRPr>
          </a:p>
        </p:txBody>
      </p:sp>
      <p:sp>
        <p:nvSpPr>
          <p:cNvPr id="143" name="Google Shape;143;p8"/>
          <p:cNvSpPr txBox="1"/>
          <p:nvPr/>
        </p:nvSpPr>
        <p:spPr>
          <a:xfrm>
            <a:off x="7086600" y="4869656"/>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8</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47"/>
        <p:cNvGrpSpPr/>
        <p:nvPr/>
      </p:nvGrpSpPr>
      <p:grpSpPr>
        <a:xfrm>
          <a:off x="0" y="0"/>
          <a:ext cx="0" cy="0"/>
          <a:chOff x="0" y="0"/>
          <a:chExt cx="0" cy="0"/>
        </a:xfrm>
      </p:grpSpPr>
      <p:sp>
        <p:nvSpPr>
          <p:cNvPr id="148" name="Google Shape;148;p9"/>
          <p:cNvSpPr txBox="1">
            <a:spLocks noGrp="1"/>
          </p:cNvSpPr>
          <p:nvPr>
            <p:ph type="body" idx="1"/>
          </p:nvPr>
        </p:nvSpPr>
        <p:spPr>
          <a:xfrm>
            <a:off x="51259" y="946900"/>
            <a:ext cx="8849100" cy="3555300"/>
          </a:xfrm>
          <a:prstGeom prst="rect">
            <a:avLst/>
          </a:prstGeom>
          <a:noFill/>
          <a:ln>
            <a:noFill/>
          </a:ln>
        </p:spPr>
        <p:txBody>
          <a:bodyPr spcFirstLastPara="1" wrap="square" lIns="91425" tIns="91425" rIns="91425" bIns="91425" anchor="t" anchorCtr="0">
            <a:noAutofit/>
          </a:bodyPr>
          <a:lstStyle/>
          <a:p>
            <a:pPr marL="514350" lvl="0" indent="-285750" algn="l" rtl="0">
              <a:lnSpc>
                <a:spcPct val="90000"/>
              </a:lnSpc>
              <a:spcBef>
                <a:spcPts val="1000"/>
              </a:spcBef>
              <a:spcAft>
                <a:spcPts val="0"/>
              </a:spcAft>
              <a:buSzPts val="1200"/>
              <a:buFont typeface="Arial"/>
              <a:buAutoNum type="arabicPeriod" startAt="19"/>
            </a:pPr>
            <a:r>
              <a:rPr lang="en" sz="1200" u="sng">
                <a:solidFill>
                  <a:schemeClr val="dk1"/>
                </a:solidFill>
              </a:rPr>
              <a:t>SLIDE 30</a:t>
            </a:r>
            <a:r>
              <a:rPr lang="en" sz="1200">
                <a:solidFill>
                  <a:schemeClr val="dk1"/>
                </a:solidFill>
              </a:rPr>
              <a:t>: Ask students why we Drop, Cover, and Hold On if there’s ground shaking or we receive an alert. This slide is animated and the ‘Cover’ and ‘Hold On’ will appear individually so you can discuss each action in turn. </a:t>
            </a:r>
            <a:endParaRPr/>
          </a:p>
          <a:p>
            <a:pPr marL="857250" lvl="1" indent="-228600" algn="l" rtl="0">
              <a:lnSpc>
                <a:spcPct val="90000"/>
              </a:lnSpc>
              <a:spcBef>
                <a:spcPts val="500"/>
              </a:spcBef>
              <a:spcAft>
                <a:spcPts val="0"/>
              </a:spcAft>
              <a:buSzPts val="1200"/>
              <a:buFont typeface="Arial"/>
              <a:buChar char="•"/>
            </a:pPr>
            <a:r>
              <a:rPr lang="en" sz="1200">
                <a:solidFill>
                  <a:schemeClr val="dk1"/>
                </a:solidFill>
              </a:rPr>
              <a:t>DROP: Dropping to your knees protects you from falling during ground shaking. </a:t>
            </a:r>
            <a:endParaRPr/>
          </a:p>
          <a:p>
            <a:pPr marL="857250" lvl="1" indent="-228600" algn="l" rtl="0">
              <a:lnSpc>
                <a:spcPct val="90000"/>
              </a:lnSpc>
              <a:spcBef>
                <a:spcPts val="500"/>
              </a:spcBef>
              <a:spcAft>
                <a:spcPts val="0"/>
              </a:spcAft>
              <a:buSzPts val="1200"/>
              <a:buFont typeface="Arial"/>
              <a:buChar char="•"/>
            </a:pPr>
            <a:r>
              <a:rPr lang="en" sz="1200">
                <a:solidFill>
                  <a:schemeClr val="dk1"/>
                </a:solidFill>
              </a:rPr>
              <a:t>COVER: We cover our neck and head to protect them from becoming injured if something falls.</a:t>
            </a:r>
            <a:endParaRPr/>
          </a:p>
          <a:p>
            <a:pPr marL="857250" lvl="1" indent="-228600" algn="l" rtl="0">
              <a:lnSpc>
                <a:spcPct val="90000"/>
              </a:lnSpc>
              <a:spcBef>
                <a:spcPts val="500"/>
              </a:spcBef>
              <a:spcAft>
                <a:spcPts val="0"/>
              </a:spcAft>
              <a:buSzPts val="1200"/>
              <a:buFont typeface="Arial"/>
              <a:buChar char="•"/>
            </a:pPr>
            <a:r>
              <a:rPr lang="en" sz="1200">
                <a:solidFill>
                  <a:schemeClr val="dk1"/>
                </a:solidFill>
              </a:rPr>
              <a:t>HOLD ON: We hold on to a table/desk leg once we’re beneath so the earthquake doesn’t move us out from beneath it. We may move with the table/desk if shaking shifts its position. Holding on means we stay protected..</a:t>
            </a:r>
            <a:endParaRPr/>
          </a:p>
          <a:p>
            <a:pPr marL="514350" lvl="0" indent="-285750" algn="l" rtl="0">
              <a:lnSpc>
                <a:spcPct val="90000"/>
              </a:lnSpc>
              <a:spcBef>
                <a:spcPts val="1000"/>
              </a:spcBef>
              <a:spcAft>
                <a:spcPts val="0"/>
              </a:spcAft>
              <a:buSzPts val="1200"/>
              <a:buFont typeface="Arial"/>
              <a:buAutoNum type="arabicPeriod" startAt="19"/>
            </a:pPr>
            <a:r>
              <a:rPr lang="en" sz="1200" u="sng">
                <a:solidFill>
                  <a:schemeClr val="dk1"/>
                </a:solidFill>
              </a:rPr>
              <a:t>SLIDE 31</a:t>
            </a:r>
            <a:r>
              <a:rPr lang="en" sz="1200">
                <a:solidFill>
                  <a:schemeClr val="dk1"/>
                </a:solidFill>
              </a:rPr>
              <a:t>: Tell students that they should take these protective actions when the ground shakes, if there’s an earthquake alert, or if they’re doing an earthquake drill, which we’ll do now. Tell students that it’s vital they Drop, Cover, and Hold On immediately and without hesitation (or take the appropriate modi</a:t>
            </a:r>
            <a:r>
              <a:rPr lang="en" sz="1200"/>
              <a:t>fied protective action, depending on their situation)</a:t>
            </a:r>
            <a:r>
              <a:rPr lang="en" sz="1200">
                <a:solidFill>
                  <a:schemeClr val="dk1"/>
                </a:solidFill>
              </a:rPr>
              <a:t>. </a:t>
            </a:r>
            <a:endParaRPr/>
          </a:p>
          <a:p>
            <a:pPr marL="514350" lvl="0" indent="-285750" algn="l" rtl="0">
              <a:lnSpc>
                <a:spcPct val="90000"/>
              </a:lnSpc>
              <a:spcBef>
                <a:spcPts val="1000"/>
              </a:spcBef>
              <a:spcAft>
                <a:spcPts val="0"/>
              </a:spcAft>
              <a:buSzPts val="1200"/>
              <a:buFont typeface="Arial"/>
              <a:buAutoNum type="arabicPeriod" startAt="19"/>
            </a:pPr>
            <a:r>
              <a:rPr lang="en" sz="1200" u="sng">
                <a:solidFill>
                  <a:schemeClr val="dk1"/>
                </a:solidFill>
              </a:rPr>
              <a:t>SLIDE 32</a:t>
            </a:r>
            <a:r>
              <a:rPr lang="en" sz="1200">
                <a:solidFill>
                  <a:schemeClr val="dk1"/>
                </a:solidFill>
              </a:rPr>
              <a:t>: Play the ShakeAlert alert message. Have all students Drop, Cover, and Hold On. Ask students to stay in their protective positions while the teacher observes and offers corrections if necessary. Once the teacher has checked in with each student, ask them to return to their seats.  </a:t>
            </a:r>
            <a:endParaRPr/>
          </a:p>
          <a:p>
            <a:pPr marL="742950" lvl="1" indent="-228600" algn="l" rtl="0">
              <a:lnSpc>
                <a:spcPct val="90000"/>
              </a:lnSpc>
              <a:spcBef>
                <a:spcPts val="1000"/>
              </a:spcBef>
              <a:spcAft>
                <a:spcPts val="0"/>
              </a:spcAft>
              <a:buSzPts val="1400"/>
              <a:buFont typeface="Arial"/>
              <a:buChar char="•"/>
            </a:pPr>
            <a:r>
              <a:rPr lang="en" sz="1200" u="sng">
                <a:solidFill>
                  <a:schemeClr val="dk1"/>
                </a:solidFill>
              </a:rPr>
              <a:t>NOTE</a:t>
            </a:r>
            <a:r>
              <a:rPr lang="en" sz="1200">
                <a:solidFill>
                  <a:schemeClr val="dk1"/>
                </a:solidFill>
              </a:rPr>
              <a:t>: Your EEW alert may sound and look differently than the one pictured on the slide! </a:t>
            </a:r>
            <a:endParaRPr/>
          </a:p>
          <a:p>
            <a:pPr marL="514350" lvl="0" indent="-285750" algn="l" rtl="0">
              <a:lnSpc>
                <a:spcPct val="90000"/>
              </a:lnSpc>
              <a:spcBef>
                <a:spcPts val="1000"/>
              </a:spcBef>
              <a:spcAft>
                <a:spcPts val="0"/>
              </a:spcAft>
              <a:buSzPts val="1200"/>
              <a:buFont typeface="Arial"/>
              <a:buAutoNum type="arabicPeriod" startAt="19"/>
            </a:pPr>
            <a:r>
              <a:rPr lang="en" sz="1200" u="sng">
                <a:solidFill>
                  <a:schemeClr val="dk1"/>
                </a:solidFill>
              </a:rPr>
              <a:t>SLIDE 33</a:t>
            </a:r>
            <a:r>
              <a:rPr lang="en" sz="1200">
                <a:solidFill>
                  <a:schemeClr val="dk1"/>
                </a:solidFill>
              </a:rPr>
              <a:t>: Refl</a:t>
            </a:r>
            <a:r>
              <a:rPr lang="en" sz="1200"/>
              <a:t>ect on your earthquake drill by asking students how they did, and if they have questions. After reflecting, remind students of the key takeaways to stay safe during an earthquake, including immediately dropping to your knees, getting under a table/desk, and holding on to the table/desk leg, facing away from glass or heavy objects that could fall, covering your head and neck, remaining silent so that you can hear teacher instructions, and holding this position until shaking stops. </a:t>
            </a:r>
            <a:endParaRPr/>
          </a:p>
          <a:p>
            <a:pPr marL="514350" marR="0" lvl="0" indent="-209550" algn="l" rtl="0">
              <a:lnSpc>
                <a:spcPct val="90000"/>
              </a:lnSpc>
              <a:spcBef>
                <a:spcPts val="1000"/>
              </a:spcBef>
              <a:spcAft>
                <a:spcPts val="0"/>
              </a:spcAft>
              <a:buSzPts val="1200"/>
              <a:buFont typeface="Arial"/>
              <a:buNone/>
            </a:pPr>
            <a:endParaRPr sz="1200" u="sng">
              <a:solidFill>
                <a:schemeClr val="hlink"/>
              </a:solidFill>
            </a:endParaRPr>
          </a:p>
          <a:p>
            <a:pPr marL="514350" lvl="0" indent="-514350" algn="l" rtl="0">
              <a:lnSpc>
                <a:spcPct val="90000"/>
              </a:lnSpc>
              <a:spcBef>
                <a:spcPts val="0"/>
              </a:spcBef>
              <a:spcAft>
                <a:spcPts val="0"/>
              </a:spcAft>
              <a:buSzPts val="1400"/>
              <a:buNone/>
            </a:pPr>
            <a:endParaRPr sz="1200"/>
          </a:p>
        </p:txBody>
      </p:sp>
      <p:sp>
        <p:nvSpPr>
          <p:cNvPr id="149" name="Google Shape;149;p9"/>
          <p:cNvSpPr txBox="1"/>
          <p:nvPr/>
        </p:nvSpPr>
        <p:spPr>
          <a:xfrm>
            <a:off x="79826" y="603260"/>
            <a:ext cx="8775300" cy="4137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r>
              <a:rPr lang="en" sz="1800" b="1" i="0" u="none" strike="noStrike" cap="none">
                <a:solidFill>
                  <a:schemeClr val="dk1"/>
                </a:solidFill>
                <a:latin typeface="Arial"/>
                <a:ea typeface="Arial"/>
                <a:cs typeface="Arial"/>
                <a:sym typeface="Arial"/>
              </a:rPr>
              <a:t>Teaching Steps - </a:t>
            </a:r>
            <a:r>
              <a:rPr lang="en" sz="1800" b="1" i="1" u="none" strike="noStrike" cap="none">
                <a:solidFill>
                  <a:schemeClr val="dk1"/>
                </a:solidFill>
                <a:latin typeface="Arial"/>
                <a:ea typeface="Arial"/>
                <a:cs typeface="Arial"/>
                <a:sym typeface="Arial"/>
              </a:rPr>
              <a:t>page 6</a:t>
            </a:r>
            <a:endParaRPr sz="1800" b="1" i="1" u="none" strike="noStrike" cap="none">
              <a:solidFill>
                <a:schemeClr val="dk1"/>
              </a:solidFill>
              <a:latin typeface="Arial"/>
              <a:ea typeface="Arial"/>
              <a:cs typeface="Arial"/>
              <a:sym typeface="Arial"/>
            </a:endParaRPr>
          </a:p>
        </p:txBody>
      </p:sp>
      <p:sp>
        <p:nvSpPr>
          <p:cNvPr id="150" name="Google Shape;150;p9"/>
          <p:cNvSpPr txBox="1"/>
          <p:nvPr/>
        </p:nvSpPr>
        <p:spPr>
          <a:xfrm>
            <a:off x="7086600" y="4869656"/>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9</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USGS Theme">
  <a:themeElements>
    <a:clrScheme name="ShakeAlert">
      <a:dk1>
        <a:srgbClr val="000000"/>
      </a:dk1>
      <a:lt1>
        <a:srgbClr val="FFFFFF"/>
      </a:lt1>
      <a:dk2>
        <a:srgbClr val="0E2849"/>
      </a:dk2>
      <a:lt2>
        <a:srgbClr val="E8E8E8"/>
      </a:lt2>
      <a:accent1>
        <a:srgbClr val="006F41"/>
      </a:accent1>
      <a:accent2>
        <a:srgbClr val="748591"/>
      </a:accent2>
      <a:accent3>
        <a:srgbClr val="C3151B"/>
      </a:accent3>
      <a:accent4>
        <a:srgbClr val="FBBC3B"/>
      </a:accent4>
      <a:accent5>
        <a:srgbClr val="6C94BF"/>
      </a:accent5>
      <a:accent6>
        <a:srgbClr val="4EA72E"/>
      </a:accent6>
      <a:hlink>
        <a:srgbClr val="0D27C0"/>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TotalTime>
  <Words>8273</Words>
  <Application>Microsoft Macintosh PowerPoint</Application>
  <PresentationFormat>On-screen Show (16:9)</PresentationFormat>
  <Paragraphs>432</Paragraphs>
  <Slides>43</Slides>
  <Notes>43</Notes>
  <HiddenSlides>16</HiddenSlides>
  <MMClips>6</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43</vt:i4>
      </vt:variant>
    </vt:vector>
  </HeadingPairs>
  <TitlesOfParts>
    <vt:vector size="48" baseType="lpstr">
      <vt:lpstr>Roboto</vt:lpstr>
      <vt:lpstr>Arial</vt:lpstr>
      <vt:lpstr>Calibri</vt:lpstr>
      <vt:lpstr>Public Sans</vt:lpstr>
      <vt:lpstr>USGS Theme</vt:lpstr>
      <vt:lpstr>ShakeAlert® Earthquake Early Warning  Earthquake Drill Lesson</vt:lpstr>
      <vt:lpstr>To Print</vt:lpstr>
      <vt:lpstr>Sensitive Content Warning!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Learning Objectives: I can explain how ShakeAlert uses information carried by waves (including seismic and radio waves) to deliver earthquake early warning alerts.   I know to Drop, Cover, and Hold On if the ground shakes or if I get an earthquake early warning alert.     </vt:lpstr>
      <vt:lpstr>PowerPoint Presentation</vt:lpstr>
      <vt:lpstr>What is an earthquake?  Why do they happen?  What are some things that happen in our environments when there is an earthquake?</vt:lpstr>
      <vt:lpstr>We Live in Earthquake Country!</vt:lpstr>
      <vt:lpstr>We Live Near a Tectonic Plate Boundary!</vt:lpstr>
      <vt:lpstr>What relationship can you infer about the location of plate boundaries, faults, and the chance of strong earthquake shaking occurring in 100 years?</vt:lpstr>
      <vt:lpstr> The ShakeAlert Earthquake Early Warning System Uses Earthquake Information from Seismometers &amp; GPS/GNSS </vt:lpstr>
      <vt:lpstr>Earthquakes Generate Seismic Waves   </vt:lpstr>
      <vt:lpstr>Different Kinds of Seismic Waves</vt:lpstr>
      <vt:lpstr>ShakeAlert Earthquake Early Warning</vt:lpstr>
      <vt:lpstr> Example of Seismometer and GPS Station  used for the ShakeAlert system </vt:lpstr>
      <vt:lpstr>GPS (Global Positioning System) </vt:lpstr>
      <vt:lpstr>As you watch:  How does ShakeAlert utilize P- and S-wave behavior?   How does GPS contribute to ShakeAlert alerting?   </vt:lpstr>
      <vt:lpstr>What should you do immediately  if you feel shaking or get an alert?</vt:lpstr>
      <vt:lpstr>If you or someone you know uses a wheelchair:</vt:lpstr>
      <vt:lpstr>If you or someone you know uses a cane or walker:</vt:lpstr>
      <vt:lpstr>If you are outside when you feeling shaking or get an alert:</vt:lpstr>
      <vt:lpstr>If you are on the coast, Drop, Cover, and Hold On.  When the shaking stops…</vt:lpstr>
      <vt:lpstr>Foreshocks &amp; Aftershocks</vt:lpstr>
      <vt:lpstr>When the ground shakes or you get an alert,  why is it important to . . .?</vt:lpstr>
      <vt:lpstr>Protect yourself when there is . . .</vt:lpstr>
      <vt:lpstr>What to Expect from an Alert </vt:lpstr>
      <vt:lpstr>Let’s Reflect! </vt:lpstr>
      <vt:lpstr>What else can the community do to prepare for an earthquake?</vt:lpstr>
      <vt:lpstr>Everyone Should Prepare</vt:lpstr>
      <vt:lpstr>Welcome Back!  </vt:lpstr>
      <vt:lpstr>Teachers, share your feedback, please! </vt:lpstr>
      <vt:lpstr>Content Standards</vt:lpstr>
      <vt:lpstr>Background - Earthquake Hazard</vt:lpstr>
      <vt:lpstr>Background - How the ShakeAlert Earthquake Early Warning System Works</vt:lpstr>
      <vt:lpstr>Background - Effective Protective Actions</vt:lpstr>
      <vt:lpstr>Rationale</vt:lpstr>
      <vt:lpstr>Additional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3</cp:revision>
  <dcterms:modified xsi:type="dcterms:W3CDTF">2026-08-06T20:10:37Z</dcterms:modified>
</cp:coreProperties>
</file>