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47"/>
  </p:notesMasterIdLst>
  <p:sldIdLst>
    <p:sldId id="327" r:id="rId2"/>
    <p:sldId id="257" r:id="rId3"/>
    <p:sldId id="266" r:id="rId4"/>
    <p:sldId id="267" r:id="rId5"/>
    <p:sldId id="268" r:id="rId6"/>
    <p:sldId id="269" r:id="rId7"/>
    <p:sldId id="328" r:id="rId8"/>
    <p:sldId id="271" r:id="rId9"/>
    <p:sldId id="272" r:id="rId10"/>
    <p:sldId id="337" r:id="rId11"/>
    <p:sldId id="265" r:id="rId12"/>
    <p:sldId id="273" r:id="rId13"/>
    <p:sldId id="329" r:id="rId14"/>
    <p:sldId id="330" r:id="rId15"/>
    <p:sldId id="276" r:id="rId16"/>
    <p:sldId id="277" r:id="rId17"/>
    <p:sldId id="278" r:id="rId18"/>
    <p:sldId id="335" r:id="rId19"/>
    <p:sldId id="332" r:id="rId20"/>
    <p:sldId id="333" r:id="rId21"/>
    <p:sldId id="282" r:id="rId22"/>
    <p:sldId id="283" r:id="rId23"/>
    <p:sldId id="336" r:id="rId24"/>
    <p:sldId id="285" r:id="rId25"/>
    <p:sldId id="286" r:id="rId26"/>
    <p:sldId id="287" r:id="rId27"/>
    <p:sldId id="288" r:id="rId28"/>
    <p:sldId id="289" r:id="rId29"/>
    <p:sldId id="290" r:id="rId30"/>
    <p:sldId id="311" r:id="rId31"/>
    <p:sldId id="292" r:id="rId32"/>
    <p:sldId id="316" r:id="rId33"/>
    <p:sldId id="318" r:id="rId34"/>
    <p:sldId id="293" r:id="rId35"/>
    <p:sldId id="294" r:id="rId36"/>
    <p:sldId id="295" r:id="rId37"/>
    <p:sldId id="296" r:id="rId38"/>
    <p:sldId id="297" r:id="rId39"/>
    <p:sldId id="298" r:id="rId40"/>
    <p:sldId id="313" r:id="rId41"/>
    <p:sldId id="300" r:id="rId42"/>
    <p:sldId id="280" r:id="rId43"/>
    <p:sldId id="303" r:id="rId44"/>
    <p:sldId id="338" r:id="rId45"/>
    <p:sldId id="339"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327"/>
            <p14:sldId id="257"/>
            <p14:sldId id="266"/>
            <p14:sldId id="267"/>
            <p14:sldId id="268"/>
            <p14:sldId id="269"/>
            <p14:sldId id="328"/>
            <p14:sldId id="271"/>
            <p14:sldId id="272"/>
            <p14:sldId id="337"/>
            <p14:sldId id="265"/>
            <p14:sldId id="273"/>
            <p14:sldId id="329"/>
            <p14:sldId id="330"/>
            <p14:sldId id="276"/>
            <p14:sldId id="277"/>
            <p14:sldId id="278"/>
            <p14:sldId id="335"/>
            <p14:sldId id="332"/>
            <p14:sldId id="333"/>
            <p14:sldId id="282"/>
            <p14:sldId id="283"/>
            <p14:sldId id="336"/>
            <p14:sldId id="285"/>
            <p14:sldId id="286"/>
            <p14:sldId id="287"/>
            <p14:sldId id="288"/>
            <p14:sldId id="289"/>
            <p14:sldId id="290"/>
            <p14:sldId id="311"/>
            <p14:sldId id="292"/>
            <p14:sldId id="316"/>
            <p14:sldId id="318"/>
            <p14:sldId id="293"/>
            <p14:sldId id="294"/>
            <p14:sldId id="295"/>
            <p14:sldId id="296"/>
            <p14:sldId id="297"/>
            <p14:sldId id="298"/>
            <p14:sldId id="313"/>
            <p14:sldId id="300"/>
            <p14:sldId id="280"/>
            <p14:sldId id="303"/>
            <p14:sldId id="338"/>
            <p14:sldId id="339"/>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6562" autoAdjust="0"/>
  </p:normalViewPr>
  <p:slideViewPr>
    <p:cSldViewPr snapToGrid="0">
      <p:cViewPr varScale="1">
        <p:scale>
          <a:sx n="111" d="100"/>
          <a:sy n="111" d="100"/>
        </p:scale>
        <p:origin x="1572" y="31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ocketrules.org/earthquake-activity-books-video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q1wg2IbA0oo"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84" name="Google Shape;84;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b="0" i="0" u="none" strike="noStrike" cap="none">
                <a:solidFill>
                  <a:schemeClr val="dk1"/>
                </a:solidFill>
                <a:latin typeface="Arial"/>
                <a:ea typeface="Arial"/>
                <a:cs typeface="Arial"/>
                <a:sym typeface="Arial"/>
              </a:rPr>
              <a:t>1</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if they or their family members have experienced an earthquake. It’s likely that many of them have not experienced an earthquake. They may have heard from family members about shaking, objects breaking, or even possibly injuries. Validate students’ experiences, and scan for students that may need some extra support.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16</a:t>
            </a:fld>
            <a:endParaRPr lang="en-US"/>
          </a:p>
        </p:txBody>
      </p:sp>
    </p:spTree>
    <p:extLst>
      <p:ext uri="{BB962C8B-B14F-4D97-AF65-F5344CB8AC3E}">
        <p14:creationId xmlns:p14="http://schemas.microsoft.com/office/powerpoint/2010/main" val="21310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This slide is animated, so pictures and prompts appear when you click starting with the school and then zooming out to planet Earth.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Ask students where they are located, starting with the school they’re in, and then progressively zooming out.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credits from left to right. Image courtesy of The Hero in You Foundation. Used with permission. Image courtesy of USGS. Image courtesy of NASA. </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17</a:t>
            </a:fld>
            <a:endParaRPr lang="en-US"/>
          </a:p>
        </p:txBody>
      </p:sp>
    </p:spTree>
    <p:extLst>
      <p:ext uri="{BB962C8B-B14F-4D97-AF65-F5344CB8AC3E}">
        <p14:creationId xmlns:p14="http://schemas.microsoft.com/office/powerpoint/2010/main" val="2568308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b="1" dirty="0"/>
              <a:t>Teacher Notes: </a:t>
            </a:r>
            <a:r>
              <a:rPr lang="en" sz="1400" i="1" dirty="0"/>
              <a:t>Slide is animated. When you click, the second text box appears and after a short delay the image appears and shakes for seven seconds.</a:t>
            </a:r>
          </a:p>
          <a:p>
            <a:pPr marL="0" lvl="0" indent="0" algn="l" rtl="0">
              <a:lnSpc>
                <a:spcPct val="100000"/>
              </a:lnSpc>
              <a:spcBef>
                <a:spcPts val="0"/>
              </a:spcBef>
              <a:spcAft>
                <a:spcPts val="0"/>
              </a:spcAft>
              <a:buSzPts val="1100"/>
              <a:buNone/>
            </a:pPr>
            <a:endParaRPr sz="1400" dirty="0"/>
          </a:p>
          <a:p>
            <a:pPr marL="0" lvl="0" indent="0" algn="l" rtl="0">
              <a:lnSpc>
                <a:spcPct val="100000"/>
              </a:lnSpc>
              <a:spcBef>
                <a:spcPts val="0"/>
              </a:spcBef>
              <a:spcAft>
                <a:spcPts val="0"/>
              </a:spcAft>
              <a:buSzPts val="1100"/>
              <a:buNone/>
            </a:pPr>
            <a:r>
              <a:rPr lang="en" sz="140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r>
              <a:rPr lang="en-US" sz="1400" dirty="0"/>
              <a:t>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lang="en" sz="1400"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Images courtesy of The Hero in You Foundation. Used with permission</a:t>
            </a:r>
            <a:endParaRPr lang="en-US" dirty="0"/>
          </a:p>
          <a:p>
            <a:pPr marL="457200" lvl="0" indent="-228600" algn="l" rtl="0">
              <a:lnSpc>
                <a:spcPct val="100000"/>
              </a:lnSpc>
              <a:spcBef>
                <a:spcPts val="0"/>
              </a:spcBef>
              <a:spcAft>
                <a:spcPts val="0"/>
              </a:spcAft>
              <a:buSzPts val="1100"/>
              <a:buNone/>
            </a:pPr>
            <a:endParaRPr dirty="0"/>
          </a:p>
        </p:txBody>
      </p:sp>
      <p:sp>
        <p:nvSpPr>
          <p:cNvPr id="231" name="Google Shape;231;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Arial"/>
                <a:ea typeface="Arial"/>
                <a:cs typeface="Arial"/>
                <a:sym typeface="Arial"/>
              </a:rPr>
              <a:t>18</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 </a:t>
            </a:r>
            <a:r>
              <a:rPr lang="en-US" i="1" dirty="0">
                <a:solidFill>
                  <a:schemeClr val="dk1"/>
                </a:solidFill>
              </a:rPr>
              <a:t>This is animated. Ask the question first to elicit student responses.</a:t>
            </a:r>
            <a:r>
              <a:rPr lang="en-US" dirty="0">
                <a:solidFill>
                  <a:schemeClr val="dk1"/>
                </a:solidFill>
              </a:rPr>
              <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19</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20</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000" dirty="0"/>
              <a:t>IMAGE: </a:t>
            </a:r>
            <a:r>
              <a:rPr lang="en-US" sz="10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21</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p>
          <a:p>
            <a:pPr marL="0" lvl="0" indent="0" algn="l" rtl="0">
              <a:spcBef>
                <a:spcPts val="0"/>
              </a:spcBef>
              <a:spcAft>
                <a:spcPts val="0"/>
              </a:spcAft>
              <a:buClr>
                <a:schemeClr val="dk1"/>
              </a:buClr>
              <a:buSzPts val="1100"/>
              <a:buFont typeface="Arial"/>
              <a:buNone/>
            </a:pPr>
            <a:endParaRPr lang="en-US" i="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Tell students that they should take these protective actions when the ground shakes, if there’s an earthquake early warning alert, or if they’re doing an earthquake drill, which we’ll do now. Tell students that it’s vital they Drop, Cover, and Hold On immediately and without hesitation.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dirty="0"/>
              <a:t>IMAGES: </a:t>
            </a:r>
            <a:r>
              <a:rPr lang="en-US" sz="1200" i="1" dirty="0"/>
              <a:t>Images courtesy of The Hero in You Foundation and the Great ShakeOut. Used with permission.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22</a:t>
            </a:fld>
            <a:endParaRPr lang="en-US"/>
          </a:p>
        </p:txBody>
      </p:sp>
    </p:spTree>
    <p:extLst>
      <p:ext uri="{BB962C8B-B14F-4D97-AF65-F5344CB8AC3E}">
        <p14:creationId xmlns:p14="http://schemas.microsoft.com/office/powerpoint/2010/main" val="3587552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r>
              <a:rPr lang="en-US" i="1" dirty="0"/>
              <a:t> </a:t>
            </a: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r>
              <a:rPr lang="en-US" sz="1200" dirty="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9"/>
                  </a:ext>
                </a:extLst>
              </a:rPr>
              <a:t>dropping to your knees, </a:t>
            </a:r>
            <a:r>
              <a:rPr lang="en-US" sz="1200" dirty="0"/>
              <a:t>getting under a table if you can and holding on to the table leg,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facing away from glass or heavy objects that could fall, covering your head and neck</a:t>
            </a:r>
            <a:r>
              <a:rPr lang="en-US" sz="1200" dirty="0"/>
              <a:t>, remaining silent to hear teacher instructions, and holding this position until shaking stops. </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24</a:t>
            </a:fld>
            <a:endParaRPr lang="en-US"/>
          </a:p>
        </p:txBody>
      </p:sp>
    </p:spTree>
    <p:extLst>
      <p:ext uri="{BB962C8B-B14F-4D97-AF65-F5344CB8AC3E}">
        <p14:creationId xmlns:p14="http://schemas.microsoft.com/office/powerpoint/2010/main" val="151400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dirty="0">
                <a:solidFill>
                  <a:schemeClr val="dk1"/>
                </a:solidFill>
              </a:rPr>
              <a:t>Tell students that they will be sharing information about how to stay safe in earthquakes with the adults in their homes. Provide students with the Family Engagement letter, and/or copies of the Rocket’s Earthquake Safety Activity Book to share with their family. You could also share a student sheet from the </a:t>
            </a:r>
            <a:r>
              <a:rPr lang="en-US" u="sng" dirty="0">
                <a:solidFill>
                  <a:schemeClr val="hlink"/>
                </a:solidFill>
                <a:hlinkClick r:id="rId3"/>
              </a:rPr>
              <a:t>Rocket Rules website</a:t>
            </a:r>
            <a:r>
              <a:rPr lang="en-US" dirty="0">
                <a:solidFill>
                  <a:schemeClr val="dk1"/>
                </a:solidFill>
              </a:rPr>
              <a:t> that families can complete with their student.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IMAGES: </a:t>
            </a:r>
            <a:r>
              <a:rPr lang="en-US" sz="1200" i="1" dirty="0"/>
              <a:t>Image credits from left to right. Image courtesy USGS. Image courtesy of The Hero in You Foundation. Used with permission. </a:t>
            </a:r>
          </a:p>
          <a:p>
            <a:pPr marL="0" lvl="0" indent="0" algn="l" rtl="0">
              <a:spcBef>
                <a:spcPts val="0"/>
              </a:spcBef>
              <a:spcAft>
                <a:spcPts val="0"/>
              </a:spcAft>
              <a:buClr>
                <a:schemeClr val="dk1"/>
              </a:buClr>
              <a:buSzPts val="1100"/>
              <a:buFont typeface="Arial"/>
              <a:buNone/>
            </a:pPr>
            <a:endParaRPr lang="en-US" dirty="0">
              <a:solidFill>
                <a:schemeClr val="dk1"/>
              </a:solidFill>
            </a:endParaRPr>
          </a:p>
        </p:txBody>
      </p:sp>
      <p:sp>
        <p:nvSpPr>
          <p:cNvPr id="4" name="Slide Number Placeholder 3"/>
          <p:cNvSpPr>
            <a:spLocks noGrp="1"/>
          </p:cNvSpPr>
          <p:nvPr>
            <p:ph type="sldNum" sz="quarter" idx="5"/>
          </p:nvPr>
        </p:nvSpPr>
        <p:spPr/>
        <p:txBody>
          <a:bodyPr/>
          <a:lstStyle/>
          <a:p>
            <a:fld id="{D9D3EB9B-9D7A-7A42-83C0-FE02F9BF119F}" type="slidenum">
              <a:rPr lang="en-US" smtClean="0"/>
              <a:t>25</a:t>
            </a:fld>
            <a:endParaRPr lang="en-US"/>
          </a:p>
        </p:txBody>
      </p:sp>
    </p:spTree>
    <p:extLst>
      <p:ext uri="{BB962C8B-B14F-4D97-AF65-F5344CB8AC3E}">
        <p14:creationId xmlns:p14="http://schemas.microsoft.com/office/powerpoint/2010/main" val="281490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a:t>
            </a:fld>
            <a:endParaRPr lang="en-US"/>
          </a:p>
        </p:txBody>
      </p:sp>
    </p:spTree>
    <p:extLst>
      <p:ext uri="{BB962C8B-B14F-4D97-AF65-F5344CB8AC3E}">
        <p14:creationId xmlns:p14="http://schemas.microsoft.com/office/powerpoint/2010/main" val="115586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This slide is animated. Drop, Cover, and Hold On appear on each click.</a:t>
            </a:r>
            <a:r>
              <a:rPr lang="en-US" dirty="0">
                <a:solidFill>
                  <a:schemeClr val="dk1"/>
                </a:solidFill>
              </a:rPr>
              <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27</a:t>
            </a:fld>
            <a:endParaRPr lang="en-US"/>
          </a:p>
        </p:txBody>
      </p:sp>
    </p:spTree>
    <p:extLst>
      <p:ext uri="{BB962C8B-B14F-4D97-AF65-F5344CB8AC3E}">
        <p14:creationId xmlns:p14="http://schemas.microsoft.com/office/powerpoint/2010/main" val="1284625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This slide is animated. The “Drop, Cover, Hold On“ image appears when clicked.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Review with students what to do if there’s an earthquake while they’re at school. They should remember Drop, Cover, and Hold On.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28</a:t>
            </a:fld>
            <a:endParaRPr lang="en-US"/>
          </a:p>
        </p:txBody>
      </p:sp>
    </p:spTree>
    <p:extLst>
      <p:ext uri="{BB962C8B-B14F-4D97-AF65-F5344CB8AC3E}">
        <p14:creationId xmlns:p14="http://schemas.microsoft.com/office/powerpoint/2010/main" val="2407438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solidFill>
                  <a:schemeClr val="dk1"/>
                </a:solidFill>
              </a:rPr>
              <a:t>Slide is animated, so images appear individually when you click. </a:t>
            </a:r>
            <a:r>
              <a:rPr lang="en-US" dirty="0"/>
              <a:t>Review with students why each protective action is important during an earthquake. </a:t>
            </a:r>
            <a:r>
              <a:rPr lang="en-US" dirty="0">
                <a:solidFill>
                  <a:schemeClr val="dk1"/>
                </a:solidFill>
              </a:rPr>
              <a:t>Begin by eliciting student responses for each. </a:t>
            </a:r>
            <a:r>
              <a:rPr lang="en-US" sz="1400" dirty="0">
                <a:solidFill>
                  <a:schemeClr val="dk1"/>
                </a:solidFill>
              </a:rPr>
              <a:t>Add on to student responses, as necessary. </a:t>
            </a:r>
            <a:r>
              <a:rPr lang="en-US" dirty="0">
                <a:solidFill>
                  <a:schemeClr val="dk1"/>
                </a:solidFill>
              </a:rPr>
              <a:t> </a:t>
            </a:r>
            <a:endParaRPr lang="en-US" sz="1400"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DROP: Dropping to your knees protects you from falling during ground shaking. </a:t>
            </a:r>
          </a:p>
          <a:p>
            <a:pPr marL="0" lvl="0" indent="0" algn="l" rtl="0">
              <a:lnSpc>
                <a:spcPct val="100000"/>
              </a:lnSpc>
              <a:spcBef>
                <a:spcPts val="0"/>
              </a:spcBef>
              <a:spcAft>
                <a:spcPts val="0"/>
              </a:spcAft>
              <a:buClr>
                <a:schemeClr val="dk1"/>
              </a:buClr>
              <a:buSzPts val="1100"/>
              <a:buFont typeface="Arial"/>
              <a:buNone/>
            </a:pPr>
            <a:r>
              <a:rPr lang="en-US" dirty="0"/>
              <a:t>COVER: </a:t>
            </a:r>
            <a:r>
              <a:rPr lang="en-US" sz="1200" dirty="0"/>
              <a:t>We cover our neck </a:t>
            </a:r>
            <a:r>
              <a:rPr lang="en-US"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0" lvl="0" indent="0" algn="l" rtl="0">
              <a:lnSpc>
                <a:spcPct val="100000"/>
              </a:lnSpc>
              <a:spcBef>
                <a:spcPts val="0"/>
              </a:spcBef>
              <a:spcAft>
                <a:spcPts val="0"/>
              </a:spcAft>
              <a:buClr>
                <a:schemeClr val="dk1"/>
              </a:buClr>
              <a:buSzPts val="1100"/>
              <a:buFont typeface="Arial"/>
              <a:buNone/>
            </a:pPr>
            <a:r>
              <a:rPr lang="en-US" sz="1200" dirty="0"/>
              <a:t>HOLD ON: We hold on to a table leg once we’re beneath a table so that the earthquake doesn’t move us out from underneath the table that is protecting us.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29</a:t>
            </a:fld>
            <a:endParaRPr lang="en-US"/>
          </a:p>
        </p:txBody>
      </p:sp>
    </p:spTree>
    <p:extLst>
      <p:ext uri="{BB962C8B-B14F-4D97-AF65-F5344CB8AC3E}">
        <p14:creationId xmlns:p14="http://schemas.microsoft.com/office/powerpoint/2010/main" val="2592661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600" b="1" dirty="0"/>
              <a:t>Animation Note:  </a:t>
            </a:r>
            <a:r>
              <a:rPr lang="en-US" sz="1600" i="1" dirty="0"/>
              <a:t>Click anywhere will do two things—the audio will play, and the building image will start shaking. The audio and shaking will continue until you click to the next slide.  </a:t>
            </a:r>
            <a:endParaRPr sz="1600" i="1" dirty="0"/>
          </a:p>
          <a:p>
            <a:pPr marL="0" lvl="0" indent="0" algn="l" rtl="0">
              <a:lnSpc>
                <a:spcPct val="100000"/>
              </a:lnSpc>
              <a:spcBef>
                <a:spcPts val="0"/>
              </a:spcBef>
              <a:spcAft>
                <a:spcPts val="0"/>
              </a:spcAft>
              <a:buClr>
                <a:schemeClr val="dk1"/>
              </a:buClr>
              <a:buSzPts val="1100"/>
              <a:buFont typeface="Arial"/>
              <a:buNone/>
            </a:pPr>
            <a:endParaRPr sz="1600" dirty="0"/>
          </a:p>
          <a:p>
            <a:pPr marL="0" lvl="0" indent="0" algn="l" rtl="0">
              <a:lnSpc>
                <a:spcPct val="100000"/>
              </a:lnSpc>
              <a:spcBef>
                <a:spcPts val="0"/>
              </a:spcBef>
              <a:spcAft>
                <a:spcPts val="0"/>
              </a:spcAft>
              <a:buClr>
                <a:schemeClr val="dk1"/>
              </a:buClr>
              <a:buSzPts val="1100"/>
              <a:buFont typeface="Arial"/>
              <a:buNone/>
            </a:pPr>
            <a:r>
              <a:rPr lang="en-US" sz="1600" b="1" dirty="0">
                <a:solidFill>
                  <a:schemeClr val="dk1"/>
                </a:solidFill>
              </a:rPr>
              <a:t>Teacher Notes: </a:t>
            </a:r>
            <a:r>
              <a:rPr lang="en-US" sz="1600" dirty="0">
                <a:solidFill>
                  <a:schemeClr val="dk1"/>
                </a:solidFill>
              </a:rPr>
              <a:t>Tell students that they will hear sound effects like earthquake shaking. This is just pretend! But it is similar to what you might hear in a real earthquake. Click to play the ground shaking noises and animation, and practice Drop, Cover, and Hold On. </a:t>
            </a:r>
            <a:r>
              <a:rPr lang="en-US" sz="1600" dirty="0"/>
              <a:t>Ask students to stay in their protective positions while you observe and offer corrections if necessary. Once you’ve checked each student, ask them to return to their seats.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SOUND: </a:t>
            </a:r>
            <a:r>
              <a:rPr lang="en-US" u="sng" dirty="0">
                <a:solidFill>
                  <a:schemeClr val="hlink"/>
                </a:solidFill>
                <a:hlinkClick r:id="rId3"/>
              </a:rPr>
              <a:t>https://www.youtube.com/watch?v=q1wg2IbA0oo</a:t>
            </a:r>
            <a:r>
              <a:rPr lang="en-US" dirty="0">
                <a:solidFill>
                  <a:schemeClr val="dk1"/>
                </a:solidFill>
              </a:rPr>
              <a:t> Georgia Tech - Hearing the Japanese Earthquake - Clip 3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92" name="Google Shape;1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30</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dirty="0">
                <a:solidFill>
                  <a:schemeClr val="dk1"/>
                </a:solidFill>
              </a:rPr>
              <a:t>Students may wonder what to do if they’re outside when they feel shaking or get an alert. Tell them to find a clear spot away from buildings, trees, streetlights, and power lines, then Drop, Cover, and Hold On. Stay there until the shaking stops.</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31</a:t>
            </a:fld>
            <a:endParaRPr lang="en-US"/>
          </a:p>
        </p:txBody>
      </p:sp>
    </p:spTree>
    <p:extLst>
      <p:ext uri="{BB962C8B-B14F-4D97-AF65-F5344CB8AC3E}">
        <p14:creationId xmlns:p14="http://schemas.microsoft.com/office/powerpoint/2010/main" val="2981953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32</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33</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courtesy of Ready.gov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34</a:t>
            </a:fld>
            <a:endParaRPr lang="en-US"/>
          </a:p>
        </p:txBody>
      </p:sp>
    </p:spTree>
    <p:extLst>
      <p:ext uri="{BB962C8B-B14F-4D97-AF65-F5344CB8AC3E}">
        <p14:creationId xmlns:p14="http://schemas.microsoft.com/office/powerpoint/2010/main" val="1558533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how they feel now that they’ve learned how to protect themselves if there’s an earthquake or an earthquake early warning alert, and whether their feelings have changed. Ask them to Turn and Talk to a student nearby.</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IMAGE: </a:t>
            </a:r>
            <a:r>
              <a:rPr lang="en-US" sz="1200" i="1" dirty="0"/>
              <a:t>Image courtesy of the Nebraska Department of Education</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35</a:t>
            </a:fld>
            <a:endParaRPr lang="en-US"/>
          </a:p>
        </p:txBody>
      </p:sp>
    </p:spTree>
    <p:extLst>
      <p:ext uri="{BB962C8B-B14F-4D97-AF65-F5344CB8AC3E}">
        <p14:creationId xmlns:p14="http://schemas.microsoft.com/office/powerpoint/2010/main" val="3024801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Notes:</a:t>
            </a:r>
            <a:r>
              <a:rPr lang="en-US" dirty="0"/>
              <a:t> Provide students with the student sheet to give them the chance to review the correct protective actions if there is ground shaking or if they get an earthquake early warning alert.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36</a:t>
            </a:fld>
            <a:endParaRPr lang="en-US"/>
          </a:p>
        </p:txBody>
      </p:sp>
    </p:spTree>
    <p:extLst>
      <p:ext uri="{BB962C8B-B14F-4D97-AF65-F5344CB8AC3E}">
        <p14:creationId xmlns:p14="http://schemas.microsoft.com/office/powerpoint/2010/main" val="368795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9</a:t>
            </a:fld>
            <a:endParaRPr lang="en-US"/>
          </a:p>
        </p:txBody>
      </p:sp>
    </p:spTree>
    <p:extLst>
      <p:ext uri="{BB962C8B-B14F-4D97-AF65-F5344CB8AC3E}">
        <p14:creationId xmlns:p14="http://schemas.microsoft.com/office/powerpoint/2010/main" val="1831504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u="sng" dirty="0">
                <a:solidFill>
                  <a:schemeClr val="hlink"/>
                </a:solidFill>
                <a:hlinkClick r:id="rId3"/>
              </a:rPr>
              <a:t>https://docs.google.com/forms/d/e/1FAIpQLSeNHAr45fDTztflhJJD3_JVS8p0RiV1MW9sKyQgFucGJyKcCA/viewform?usp=sf_link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37</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405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IMAGE: </a:t>
            </a:r>
            <a:r>
              <a:rPr lang="en-US" u="sng">
                <a:solidFill>
                  <a:schemeClr val="hlink"/>
                </a:solidFill>
                <a:hlinkClick r:id="rId3"/>
              </a:rPr>
              <a:t>https://www.iris.edu/hq/inclass/activities/introduction_to_faults_and_plate_tectonics</a:t>
            </a:r>
            <a:r>
              <a:rPr lang="en-US"/>
              <a:t> </a:t>
            </a:r>
          </a:p>
          <a:p>
            <a:pPr marL="0" lvl="0" indent="0" algn="l" rtl="0">
              <a:spcBef>
                <a:spcPts val="0"/>
              </a:spcBef>
              <a:spcAft>
                <a:spcPts val="0"/>
              </a:spcAft>
              <a:buNone/>
            </a:pPr>
            <a:r>
              <a:rPr lang="en-US"/>
              <a:t>SOURCE: </a:t>
            </a:r>
            <a:r>
              <a:rPr lang="en-US" u="sng">
                <a:solidFill>
                  <a:schemeClr val="hlink"/>
                </a:solidFill>
                <a:hlinkClick r:id="rId4"/>
              </a:rPr>
              <a:t>https://www.usgs.gov/programs/earthquake-hazards/science/pacific-northwest-hazards</a:t>
            </a:r>
            <a:endParaRPr lang="en-US"/>
          </a:p>
          <a:p>
            <a:pPr marL="0" lvl="0" indent="0" algn="l" rtl="0">
              <a:spcBef>
                <a:spcPts val="0"/>
              </a:spcBef>
              <a:spcAft>
                <a:spcPts val="0"/>
              </a:spcAft>
              <a:buNone/>
            </a:pPr>
            <a:r>
              <a:rPr lang="en-US" u="sng">
                <a:solidFill>
                  <a:schemeClr val="hlink"/>
                </a:solidFill>
                <a:hlinkClick r:id="rId5"/>
              </a:rPr>
              <a:t>https://www.usgs.gov/programs/earthquake-hazards/science/southern-california-earthquake-hazards</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41</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42</a:t>
            </a:fld>
            <a:endParaRPr sz="18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44</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796CC-5546-F18C-413E-6C782E775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03B27-21A7-8F07-3423-532BF476B08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0CF714-932F-999D-099D-4281B3C6B3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B4527C-0AF4-2C5B-56F2-24B5B1796B7C}"/>
              </a:ext>
            </a:extLst>
          </p:cNvPr>
          <p:cNvSpPr>
            <a:spLocks noGrp="1"/>
          </p:cNvSpPr>
          <p:nvPr>
            <p:ph type="sldNum" sz="quarter" idx="5"/>
          </p:nvPr>
        </p:nvSpPr>
        <p:spPr/>
        <p:txBody>
          <a:bodyPr/>
          <a:lstStyle/>
          <a:p>
            <a:fld id="{D9D3EB9B-9D7A-7A42-83C0-FE02F9BF119F}" type="slidenum">
              <a:rPr lang="en-US" smtClean="0"/>
              <a:t>10</a:t>
            </a:fld>
            <a:endParaRPr lang="en-US"/>
          </a:p>
        </p:txBody>
      </p:sp>
    </p:spTree>
    <p:extLst>
      <p:ext uri="{BB962C8B-B14F-4D97-AF65-F5344CB8AC3E}">
        <p14:creationId xmlns:p14="http://schemas.microsoft.com/office/powerpoint/2010/main" val="813812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fontAlgn="base">
              <a:lnSpc>
                <a:spcPct val="100000"/>
              </a:lnSpc>
              <a:spcBef>
                <a:spcPts val="0"/>
              </a:spcBef>
              <a:spcAft>
                <a:spcPts val="0"/>
              </a:spcAft>
              <a:buClr>
                <a:srgbClr val="000000"/>
              </a:buClr>
              <a:buSzPts val="1400"/>
              <a:buFont typeface="Arial"/>
              <a:buNone/>
            </a:pPr>
            <a:r>
              <a:rPr lang="en-US" sz="1200" b="1" i="0" u="none" strike="noStrike" cap="none" dirty="0">
                <a:solidFill>
                  <a:schemeClr val="dk1"/>
                </a:solidFill>
                <a:latin typeface="Calibri"/>
                <a:ea typeface="Calibri"/>
                <a:cs typeface="Calibri"/>
                <a:sym typeface="Calibri"/>
              </a:rPr>
              <a:t>Teacher Notes</a:t>
            </a:r>
            <a:r>
              <a:rPr lang="en-US" sz="1200" b="0" i="0" u="none" strike="noStrike" cap="none" dirty="0">
                <a:solidFill>
                  <a:schemeClr val="dk1"/>
                </a:solidFill>
                <a:latin typeface="Calibri"/>
                <a:ea typeface="Calibri"/>
                <a:cs typeface="Calibri"/>
                <a:sym typeface="Calibri"/>
              </a:rPr>
              <a:t>: 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a:t>
            </a:r>
          </a:p>
          <a:p>
            <a:pPr marL="0" marR="0" lvl="0" indent="0" algn="l" rtl="0" fontAlgn="base">
              <a:lnSpc>
                <a:spcPct val="100000"/>
              </a:lnSpc>
              <a:spcBef>
                <a:spcPts val="0"/>
              </a:spcBef>
              <a:spcAft>
                <a:spcPts val="0"/>
              </a:spcAft>
              <a:buClr>
                <a:srgbClr val="000000"/>
              </a:buClr>
              <a:buSzPts val="1400"/>
              <a:buFont typeface="Arial"/>
              <a:buNone/>
            </a:pPr>
            <a:r>
              <a:rPr lang="en-US" sz="1000" b="0" i="0" u="none" strike="noStrike" cap="none" dirty="0">
                <a:solidFill>
                  <a:schemeClr val="dk1"/>
                </a:solidFill>
                <a:latin typeface="Calibri"/>
                <a:ea typeface="Calibri"/>
                <a:cs typeface="Calibri"/>
                <a:sym typeface="Calibri"/>
              </a:rPr>
              <a:t>IMA</a:t>
            </a:r>
            <a:r>
              <a:rPr lang="en-US" sz="1000" b="0" i="0" u="none" strike="noStrike" dirty="0">
                <a:solidFill>
                  <a:srgbClr val="000000"/>
                </a:solidFill>
                <a:effectLst/>
                <a:latin typeface="Aptos" panose="020B0004020202020204" pitchFamily="34" charset="0"/>
              </a:rPr>
              <a:t>GE: </a:t>
            </a:r>
            <a:r>
              <a:rPr lang="en-US" sz="1000" b="0" i="1" u="none" strike="noStrike" dirty="0">
                <a:solidFill>
                  <a:srgbClr val="000000"/>
                </a:solidFill>
                <a:effectLst/>
                <a:latin typeface="Calibri" panose="020F0502020204030204" pitchFamily="34" charset="0"/>
              </a:rPr>
              <a:t>Image courtesy of The Hero in You Foundation. Used with permission.</a:t>
            </a:r>
            <a:endParaRPr lang="en-US" sz="1000" b="0" i="0" dirty="0">
              <a:solidFill>
                <a:srgbClr val="444444"/>
              </a:solidFill>
              <a:effectLst/>
              <a:latin typeface="Aptos" panose="020B00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843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what other drills they’ve practiced at school. Kindergarten students may have only had fire drills at this point in the year, but first grade students have probably practiced earthquake drills, shelter in place drills, and lockdown drills, among others.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a:solidFill>
                  <a:schemeClr val="dk1"/>
                </a:solidFill>
                <a:latin typeface="Calibri"/>
                <a:ea typeface="Calibri"/>
                <a:cs typeface="Calibri"/>
                <a:sym typeface="Calibri"/>
              </a:rPr>
              <a:t>IMA</a:t>
            </a:r>
            <a:r>
              <a:rPr lang="en-US" sz="1000" b="0" i="0" u="none" strike="noStrike" dirty="0">
                <a:solidFill>
                  <a:srgbClr val="000000"/>
                </a:solidFill>
                <a:effectLst/>
                <a:latin typeface="Aptos" panose="020B0004020202020204" pitchFamily="34" charset="0"/>
              </a:rPr>
              <a:t>GES:</a:t>
            </a:r>
            <a:r>
              <a:rPr lang="en-US" sz="1000" b="1" i="0" u="none" strike="noStrike" dirty="0">
                <a:solidFill>
                  <a:srgbClr val="000000"/>
                </a:solidFill>
                <a:effectLst/>
                <a:latin typeface="Calibri" panose="020F0502020204030204" pitchFamily="34" charset="0"/>
              </a:rPr>
              <a:t> </a:t>
            </a:r>
            <a:r>
              <a:rPr lang="en-US" sz="1000" b="0" i="1" u="none" strike="noStrike" dirty="0">
                <a:solidFill>
                  <a:srgbClr val="000000"/>
                </a:solidFill>
                <a:effectLst/>
                <a:latin typeface="Calibri" panose="020F0502020204030204" pitchFamily="34" charset="0"/>
              </a:rPr>
              <a:t>Image credits from left to right. Image courtesy of Educator Clips. Image courtesy of The Hero in You Foundation and Educator Clips. Used with permission.</a:t>
            </a:r>
            <a:endParaRPr lang="en-US" sz="1000" b="0" i="0" dirty="0">
              <a:solidFill>
                <a:srgbClr val="444444"/>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D9D3EB9B-9D7A-7A42-83C0-FE02F9BF119F}" type="slidenum">
              <a:rPr lang="en-US" smtClean="0"/>
              <a:t>12</a:t>
            </a:fld>
            <a:endParaRPr lang="en-US"/>
          </a:p>
        </p:txBody>
      </p:sp>
    </p:spTree>
    <p:extLst>
      <p:ext uri="{BB962C8B-B14F-4D97-AF65-F5344CB8AC3E}">
        <p14:creationId xmlns:p14="http://schemas.microsoft.com/office/powerpoint/2010/main" val="556560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Tell students that our school has an earthquake early warning system that can give our school community members seconds of extra time to protect ourselves before damaging shaking arrives during an earthquake.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USGS</a:t>
            </a:r>
          </a:p>
        </p:txBody>
      </p:sp>
      <p:sp>
        <p:nvSpPr>
          <p:cNvPr id="4" name="Slide Number Placeholder 3"/>
          <p:cNvSpPr>
            <a:spLocks noGrp="1"/>
          </p:cNvSpPr>
          <p:nvPr>
            <p:ph type="sldNum" sz="quarter" idx="5"/>
          </p:nvPr>
        </p:nvSpPr>
        <p:spPr/>
        <p:txBody>
          <a:bodyPr/>
          <a:lstStyle/>
          <a:p>
            <a:fld id="{D9D3EB9B-9D7A-7A42-83C0-FE02F9BF119F}" type="slidenum">
              <a:rPr lang="en-US" smtClean="0"/>
              <a:t>13</a:t>
            </a:fld>
            <a:endParaRPr lang="en-US"/>
          </a:p>
        </p:txBody>
      </p:sp>
    </p:spTree>
    <p:extLst>
      <p:ext uri="{BB962C8B-B14F-4D97-AF65-F5344CB8AC3E}">
        <p14:creationId xmlns:p14="http://schemas.microsoft.com/office/powerpoint/2010/main" val="156942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Sometimes drills can be scary because we don't know what to do or what is happening around us. During these lessons you will practice the drill many times. After practicing, you should feel more confident and hopefully less scared or nervous. When thinking about earthquake drills, how do you feel right now? Turn to a student sitting next to you and talk about where you’re at.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IMAGE: </a:t>
            </a:r>
            <a:r>
              <a:rPr lang="en-US" sz="1000" i="1" dirty="0"/>
              <a:t>Image courtesy of the Nebraska Department of Education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14</a:t>
            </a:fld>
            <a:endParaRPr lang="en-US"/>
          </a:p>
        </p:txBody>
      </p:sp>
    </p:spTree>
    <p:extLst>
      <p:ext uri="{BB962C8B-B14F-4D97-AF65-F5344CB8AC3E}">
        <p14:creationId xmlns:p14="http://schemas.microsoft.com/office/powerpoint/2010/main" val="172088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dirty="0"/>
              <a:t>Ask students what they’ve seen and heard about earthquakes. They may have seen images of people or buildings shaking. They may have seen a cartoon in which a giant fissure opens in Earth’s surface (which is incorrect). Tell students that we’ll learn more about what an earthquake is in this lesson. Consider recording students’ questions so that you can return to them at the end of the lesson to see which have been addressed through the lesson and try to answer the others.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15</a:t>
            </a:fld>
            <a:endParaRPr lang="en-US"/>
          </a:p>
        </p:txBody>
      </p:sp>
    </p:spTree>
    <p:extLst>
      <p:ext uri="{BB962C8B-B14F-4D97-AF65-F5344CB8AC3E}">
        <p14:creationId xmlns:p14="http://schemas.microsoft.com/office/powerpoint/2010/main" val="21288825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01016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rocketrules.org/" TargetMode="External"/><Relationship Id="rId3" Type="http://schemas.openxmlformats.org/officeDocument/2006/relationships/hyperlink" Target="https://www.shakealert.org/f/kindergarten-student-worksheet/" TargetMode="External"/><Relationship Id="rId7" Type="http://schemas.openxmlformats.org/officeDocument/2006/relationships/hyperlink" Target="https://rocketrules.org/earthquake-activity-books-video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shakealert.org/f/spanish-family-engagement-letter/" TargetMode="External"/><Relationship Id="rId5" Type="http://schemas.openxmlformats.org/officeDocument/2006/relationships/hyperlink" Target="https://www.shakealert.org/f/family-engagement-letter/" TargetMode="External"/><Relationship Id="rId4" Type="http://schemas.openxmlformats.org/officeDocument/2006/relationships/hyperlink" Target="https://www.shakealert.org/f/1st-grade-student-sheet/" TargetMode="External"/><Relationship Id="rId9" Type="http://schemas.openxmlformats.org/officeDocument/2006/relationships/hyperlink" Target="https://docs.google.com/forms/d/e/1FAIpQLScK-wkerGAJ6_5mnTumQNVis67kVD43sVuKziZVABgnVCNhJQ/viewform?embedded=tru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ideo" Target="https://www.youtube.com/embed/q1wg2IbA0oo?feature=oembed" TargetMode="Externa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gif"/></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hemeOverride" Target="../theme/themeOverride2.xml"/><Relationship Id="rId5" Type="http://schemas.openxmlformats.org/officeDocument/2006/relationships/image" Target="../media/image47.png"/><Relationship Id="rId4" Type="http://schemas.openxmlformats.org/officeDocument/2006/relationships/hyperlink" Target="https://www.earthquakecountry.org/step5/"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36.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293917" y="3807840"/>
            <a:ext cx="8430359" cy="709575"/>
          </a:xfrm>
          <a:prstGeom prst="rect">
            <a:avLst/>
          </a:prstGeom>
          <a:noFill/>
          <a:ln>
            <a:noFill/>
          </a:ln>
        </p:spPr>
        <p:txBody>
          <a:bodyPr spcFirstLastPara="1" vert="horz" wrap="square" lIns="91425" tIns="45700" rIns="91425" bIns="45700" rtlCol="0" anchor="t" anchorCtr="0">
            <a:noAutofit/>
          </a:bodyPr>
          <a:lstStyle/>
          <a:p>
            <a:r>
              <a:rPr lang="en-US" b="1" dirty="0"/>
              <a:t>Kindergarten to First Grade</a:t>
            </a:r>
          </a:p>
          <a:p>
            <a:r>
              <a:rPr lang="en-US" i="1" dirty="0"/>
              <a:t>Lesson Length: Two 30-Minute Lessons or one 1-Hour Lesson</a:t>
            </a:r>
          </a:p>
        </p:txBody>
      </p:sp>
      <p:sp>
        <p:nvSpPr>
          <p:cNvPr id="87" name="Google Shape;87;p1"/>
          <p:cNvSpPr txBox="1">
            <a:spLocks noGrp="1"/>
          </p:cNvSpPr>
          <p:nvPr>
            <p:ph type="ctrTitle"/>
          </p:nvPr>
        </p:nvSpPr>
        <p:spPr>
          <a:xfrm>
            <a:off x="293917" y="2661981"/>
            <a:ext cx="8430359" cy="895350"/>
          </a:xfrm>
          <a:prstGeom prst="rect">
            <a:avLst/>
          </a:prstGeom>
          <a:noFill/>
          <a:ln>
            <a:noFill/>
          </a:ln>
        </p:spPr>
        <p:txBody>
          <a:bodyPr spcFirstLastPara="1" vert="horz" wrap="square" lIns="91425" tIns="45700" rIns="91425" bIns="45700" rtlCol="0" anchor="b" anchorCtr="0">
            <a:normAutofit fontScale="90000"/>
          </a:bodyPr>
          <a:lstStyle/>
          <a:p>
            <a:pPr>
              <a:lnSpc>
                <a:spcPct val="100000"/>
              </a:lnSpc>
              <a:spcBef>
                <a:spcPts val="0"/>
              </a:spcBef>
              <a:buClr>
                <a:schemeClr val="accent1"/>
              </a:buClr>
              <a:buSzPct val="100000"/>
            </a:pPr>
            <a:r>
              <a:rPr lang="en" sz="3100" kern="0" dirty="0">
                <a:solidFill>
                  <a:schemeClr val="tx2"/>
                </a:solidFill>
                <a:latin typeface="Arial"/>
                <a:cs typeface="Arial"/>
                <a:sym typeface="Arial"/>
              </a:rPr>
              <a:t>ShakeAlert</a:t>
            </a:r>
            <a:r>
              <a:rPr lang="en" sz="3100" kern="0" baseline="30000" dirty="0">
                <a:solidFill>
                  <a:schemeClr val="tx2"/>
                </a:solidFill>
                <a:latin typeface="Arial"/>
                <a:cs typeface="Arial"/>
                <a:sym typeface="Arial"/>
              </a:rPr>
              <a:t>®</a:t>
            </a:r>
            <a:r>
              <a:rPr lang="en" sz="3100" kern="0" dirty="0">
                <a:solidFill>
                  <a:schemeClr val="tx2"/>
                </a:solidFill>
                <a:latin typeface="Arial"/>
                <a:cs typeface="Arial"/>
                <a:sym typeface="Arial"/>
              </a:rPr>
              <a:t> Earthquake Early Warning </a:t>
            </a:r>
            <a:br>
              <a:rPr lang="en" sz="4050" b="0" dirty="0">
                <a:latin typeface="Arial"/>
                <a:ea typeface="Arial"/>
                <a:cs typeface="Arial"/>
                <a:sym typeface="Arial"/>
              </a:rPr>
            </a:br>
            <a:r>
              <a:rPr lang="en" sz="4500" dirty="0">
                <a:latin typeface="Arial"/>
                <a:ea typeface="Arial"/>
                <a:cs typeface="Arial"/>
                <a:sym typeface="Arial"/>
              </a:rPr>
              <a:t>Earthquake Drill Lesson</a:t>
            </a:r>
            <a:endParaRPr dirty="0"/>
          </a:p>
        </p:txBody>
      </p:sp>
      <p:sp>
        <p:nvSpPr>
          <p:cNvPr id="88" name="Google Shape;88;p1"/>
          <p:cNvSpPr txBox="1">
            <a:spLocks noGrp="1"/>
          </p:cNvSpPr>
          <p:nvPr>
            <p:ph type="sldNum" idx="12"/>
          </p:nvPr>
        </p:nvSpPr>
        <p:spPr>
          <a:xfrm>
            <a:off x="6792684" y="4818459"/>
            <a:ext cx="2057400" cy="27384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fld id="{00000000-1234-1234-1234-123412341234}" type="slidenum">
              <a:rPr lang="en" smtClean="0"/>
              <a:pPr/>
              <a:t>1</a:t>
            </a:fld>
            <a:endParaRPr/>
          </a:p>
        </p:txBody>
      </p:sp>
      <p:sp>
        <p:nvSpPr>
          <p:cNvPr id="89" name="Google Shape;89;p1"/>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algn="ctr">
              <a:lnSpc>
                <a:spcPct val="80000"/>
              </a:lnSpc>
            </a:pPr>
            <a:r>
              <a:rPr lang="en" sz="1350" b="1" dirty="0">
                <a:solidFill>
                  <a:srgbClr val="000000"/>
                </a:solidFill>
                <a:latin typeface="Arial"/>
                <a:ea typeface="Arial"/>
                <a:cs typeface="Arial"/>
                <a:sym typeface="Arial"/>
              </a:rPr>
              <a:t>GREEN SLIDES</a:t>
            </a:r>
            <a:r>
              <a:rPr lang="en" sz="1350" dirty="0">
                <a:solidFill>
                  <a:srgbClr val="000000"/>
                </a:solidFill>
                <a:latin typeface="Arial"/>
                <a:ea typeface="Arial"/>
                <a:cs typeface="Arial"/>
                <a:sym typeface="Arial"/>
              </a:rPr>
              <a:t> = Teacher Preparation &amp; Information</a:t>
            </a:r>
            <a:endParaRPr sz="1350" dirty="0">
              <a:solidFill>
                <a:srgbClr val="000000"/>
              </a:solidFill>
              <a:latin typeface="Arial"/>
              <a:ea typeface="Arial"/>
              <a:cs typeface="Arial"/>
              <a:sym typeface="Arial"/>
            </a:endParaRPr>
          </a:p>
          <a:p>
            <a:endParaRPr sz="1050" dirty="0">
              <a:solidFill>
                <a:srgbClr val="000000"/>
              </a:solidFill>
              <a:latin typeface="Arial"/>
              <a:ea typeface="Arial"/>
              <a:cs typeface="Arial"/>
              <a:sym typeface="Arial"/>
            </a:endParaRPr>
          </a:p>
        </p:txBody>
      </p:sp>
      <p:sp>
        <p:nvSpPr>
          <p:cNvPr id="90" name="Google Shape;90;p1"/>
          <p:cNvSpPr/>
          <p:nvPr/>
        </p:nvSpPr>
        <p:spPr>
          <a:xfrm>
            <a:off x="4094900" y="954391"/>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algn="ctr">
              <a:lnSpc>
                <a:spcPct val="80000"/>
              </a:lnSpc>
            </a:pPr>
            <a:r>
              <a:rPr lang="en" sz="1350" b="1">
                <a:solidFill>
                  <a:srgbClr val="000000"/>
                </a:solidFill>
                <a:latin typeface="Arial"/>
                <a:ea typeface="Arial"/>
                <a:cs typeface="Arial"/>
                <a:sym typeface="Arial"/>
              </a:rPr>
              <a:t>WHITE SLIDES </a:t>
            </a:r>
            <a:r>
              <a:rPr lang="en" sz="1350">
                <a:solidFill>
                  <a:srgbClr val="000000"/>
                </a:solidFill>
                <a:latin typeface="Arial"/>
                <a:ea typeface="Arial"/>
                <a:cs typeface="Arial"/>
                <a:sym typeface="Arial"/>
              </a:rPr>
              <a:t>= Present to Class</a:t>
            </a:r>
            <a:endParaRPr sz="1350">
              <a:solidFill>
                <a:srgbClr val="000000"/>
              </a:solidFill>
              <a:latin typeface="Arial"/>
              <a:ea typeface="Arial"/>
              <a:cs typeface="Arial"/>
              <a:sym typeface="Arial"/>
            </a:endParaRPr>
          </a:p>
          <a:p>
            <a:endParaRPr sz="105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BC90CE-85D0-65C3-13FB-E71DD7D5E0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07D296-BBC0-7837-0BB8-E00FEB3A4251}"/>
              </a:ext>
            </a:extLst>
          </p:cNvPr>
          <p:cNvSpPr>
            <a:spLocks noGrp="1"/>
          </p:cNvSpPr>
          <p:nvPr>
            <p:ph type="title"/>
          </p:nvPr>
        </p:nvSpPr>
        <p:spPr/>
        <p:txBody>
          <a:bodyPr/>
          <a:lstStyle/>
          <a:p>
            <a:r>
              <a:rPr lang="en-US" dirty="0"/>
              <a:t>Teaching Steps - </a:t>
            </a:r>
            <a:r>
              <a:rPr lang="en-US" i="1" dirty="0"/>
              <a:t>page 7</a:t>
            </a:r>
            <a:endParaRPr lang="en-US" i="1" dirty="0">
              <a:solidFill>
                <a:schemeClr val="tx1"/>
              </a:solidFill>
            </a:endParaRPr>
          </a:p>
        </p:txBody>
      </p:sp>
      <p:sp>
        <p:nvSpPr>
          <p:cNvPr id="9" name="Content Placeholder 8">
            <a:extLst>
              <a:ext uri="{FF2B5EF4-FFF2-40B4-BE49-F238E27FC236}">
                <a16:creationId xmlns:a16="http://schemas.microsoft.com/office/drawing/2014/main" id="{DBB227CE-5390-9645-8BB9-28C314A0D983}"/>
              </a:ext>
            </a:extLst>
          </p:cNvPr>
          <p:cNvSpPr>
            <a:spLocks noGrp="1"/>
          </p:cNvSpPr>
          <p:nvPr>
            <p:ph idx="1"/>
          </p:nvPr>
        </p:nvSpPr>
        <p:spPr/>
        <p:txBody>
          <a:bodyPr>
            <a:noAutofit/>
          </a:bodyPr>
          <a:lstStyle/>
          <a:p>
            <a:pPr marL="342900" indent="-333375">
              <a:lnSpc>
                <a:spcPct val="100000"/>
              </a:lnSpc>
              <a:spcBef>
                <a:spcPts val="0"/>
              </a:spcBef>
              <a:spcAft>
                <a:spcPts val="900"/>
              </a:spcAft>
              <a:buSzPct val="100000"/>
              <a:buFont typeface="+mj-lt"/>
              <a:buAutoNum type="arabicPeriod" startAt="25"/>
            </a:pPr>
            <a:r>
              <a:rPr lang="en-US" sz="1130" u="sng" dirty="0"/>
              <a:t>SLIDE 35</a:t>
            </a:r>
            <a:r>
              <a:rPr lang="en-US" sz="1130" dirty="0"/>
              <a:t>: Ask students how they feel now that they’ve learned how to protect themselves if there’s an earthquake or an earthquake early warning alert, and whether their feelings have changed. Ask them to Turn and Talk to a student nearby.</a:t>
            </a:r>
          </a:p>
          <a:p>
            <a:pPr marL="342900" indent="-333375">
              <a:lnSpc>
                <a:spcPct val="100000"/>
              </a:lnSpc>
              <a:spcBef>
                <a:spcPts val="0"/>
              </a:spcBef>
              <a:spcAft>
                <a:spcPts val="900"/>
              </a:spcAft>
              <a:buSzPct val="100000"/>
              <a:buFont typeface="+mj-lt"/>
              <a:buAutoNum type="arabicPeriod" startAt="25"/>
            </a:pPr>
            <a:r>
              <a:rPr lang="en-US" sz="1130" u="sng" dirty="0"/>
              <a:t>SLIDE 36</a:t>
            </a:r>
            <a:r>
              <a:rPr lang="en-US" sz="1130" dirty="0"/>
              <a:t>: Provide students with the student sheet to give them the chance to review the correct protective actions if there is ground shaking or if they get an earthquake early warning alert.  </a:t>
            </a:r>
          </a:p>
          <a:p>
            <a:pPr marL="342900" indent="-333375">
              <a:lnSpc>
                <a:spcPct val="100000"/>
              </a:lnSpc>
              <a:spcBef>
                <a:spcPts val="0"/>
              </a:spcBef>
              <a:spcAft>
                <a:spcPts val="900"/>
              </a:spcAft>
              <a:buSzPct val="100000"/>
              <a:buFont typeface="+mj-lt"/>
              <a:buAutoNum type="arabicPeriod" startAt="25"/>
            </a:pPr>
            <a:r>
              <a:rPr lang="en-US" sz="1130" u="sng" dirty="0"/>
              <a:t>SLIDE 37</a:t>
            </a:r>
            <a:r>
              <a:rPr lang="en-US" sz="1130" dirty="0">
                <a:solidFill>
                  <a:schemeClr val="dk1"/>
                </a:solidFill>
              </a:rPr>
              <a:t>: OPTIONAL - Please complete the </a:t>
            </a:r>
            <a:r>
              <a:rPr lang="en-US" sz="1130" dirty="0"/>
              <a:t>ShakeAlert Ready! Great ShakeOut Lesson Feedback Form. </a:t>
            </a:r>
          </a:p>
          <a:p>
            <a:pPr marL="342900" indent="-333375">
              <a:lnSpc>
                <a:spcPct val="100000"/>
              </a:lnSpc>
              <a:spcBef>
                <a:spcPts val="0"/>
              </a:spcBef>
              <a:spcAft>
                <a:spcPts val="900"/>
              </a:spcAft>
              <a:buSzPct val="100000"/>
              <a:buAutoNum type="arabicPeriod" startAt="25"/>
            </a:pPr>
            <a:endParaRPr lang="en-US" sz="1130" dirty="0">
              <a:solidFill>
                <a:schemeClr val="dk1"/>
              </a:solidFill>
            </a:endParaRPr>
          </a:p>
          <a:p>
            <a:pPr marL="9525" indent="0">
              <a:lnSpc>
                <a:spcPct val="100000"/>
              </a:lnSpc>
              <a:spcBef>
                <a:spcPts val="0"/>
              </a:spcBef>
              <a:spcAft>
                <a:spcPts val="900"/>
              </a:spcAft>
              <a:buSzPct val="100000"/>
              <a:buNone/>
            </a:pPr>
            <a:r>
              <a:rPr lang="en-US" sz="1130" b="1" dirty="0">
                <a:solidFill>
                  <a:schemeClr val="accent1"/>
                </a:solidFill>
              </a:rPr>
              <a:t>NOTE:</a:t>
            </a:r>
            <a:r>
              <a:rPr lang="en-US" sz="1130" dirty="0">
                <a:latin typeface="Arial"/>
                <a:ea typeface="Arial"/>
                <a:cs typeface="Arial"/>
                <a:sym typeface="Arial"/>
              </a:rPr>
              <a:t> Please see the green slides at the end of this deck for information on earthquakes and how earthquake early warning works</a:t>
            </a:r>
            <a:endParaRPr lang="en-US" sz="1130" dirty="0">
              <a:solidFill>
                <a:schemeClr val="dk1"/>
              </a:solidFill>
            </a:endParaRPr>
          </a:p>
          <a:p>
            <a:pPr marL="342900" indent="-333375">
              <a:lnSpc>
                <a:spcPct val="100000"/>
              </a:lnSpc>
              <a:spcBef>
                <a:spcPts val="0"/>
              </a:spcBef>
              <a:spcAft>
                <a:spcPts val="900"/>
              </a:spcAft>
              <a:buSzPct val="100000"/>
              <a:buAutoNum type="arabicPeriod" startAt="22"/>
            </a:pPr>
            <a:endParaRPr lang="en-US" sz="1130" dirty="0">
              <a:solidFill>
                <a:schemeClr val="dk1"/>
              </a:solidFill>
            </a:endParaRPr>
          </a:p>
        </p:txBody>
      </p:sp>
      <p:sp>
        <p:nvSpPr>
          <p:cNvPr id="6" name="Slide Number Placeholder 16">
            <a:extLst>
              <a:ext uri="{FF2B5EF4-FFF2-40B4-BE49-F238E27FC236}">
                <a16:creationId xmlns:a16="http://schemas.microsoft.com/office/drawing/2014/main" id="{40E2430B-E966-9BEF-B0F2-D863935DF9F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10</a:t>
            </a:fld>
            <a:endParaRPr lang="en-US"/>
          </a:p>
        </p:txBody>
      </p:sp>
    </p:spTree>
    <p:extLst>
      <p:ext uri="{BB962C8B-B14F-4D97-AF65-F5344CB8AC3E}">
        <p14:creationId xmlns:p14="http://schemas.microsoft.com/office/powerpoint/2010/main" val="356507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D09C-26C1-81E2-C8A7-125532543294}"/>
              </a:ext>
            </a:extLst>
          </p:cNvPr>
          <p:cNvSpPr>
            <a:spLocks noGrp="1"/>
          </p:cNvSpPr>
          <p:nvPr>
            <p:ph type="title"/>
          </p:nvPr>
        </p:nvSpPr>
        <p:spPr>
          <a:xfrm>
            <a:off x="312963" y="858741"/>
            <a:ext cx="3105646" cy="407453"/>
          </a:xfrm>
        </p:spPr>
        <p:txBody>
          <a:bodyPr>
            <a:normAutofit fontScale="90000"/>
          </a:bodyPr>
          <a:lstStyle/>
          <a:p>
            <a:r>
              <a:rPr lang="en-US" sz="2400" dirty="0"/>
              <a:t>LEARNING TARGET</a:t>
            </a:r>
          </a:p>
        </p:txBody>
      </p:sp>
      <p:grpSp>
        <p:nvGrpSpPr>
          <p:cNvPr id="5" name="Google Shape;113;p19">
            <a:extLst>
              <a:ext uri="{FF2B5EF4-FFF2-40B4-BE49-F238E27FC236}">
                <a16:creationId xmlns:a16="http://schemas.microsoft.com/office/drawing/2014/main" id="{8CF6EF5D-592A-9ED2-02E8-A52A36104CF9}"/>
              </a:ext>
            </a:extLst>
          </p:cNvPr>
          <p:cNvGrpSpPr/>
          <p:nvPr/>
        </p:nvGrpSpPr>
        <p:grpSpPr>
          <a:xfrm>
            <a:off x="4002997" y="637878"/>
            <a:ext cx="4817649" cy="3799499"/>
            <a:chOff x="4242950" y="523575"/>
            <a:chExt cx="4730975" cy="3742579"/>
          </a:xfrm>
        </p:grpSpPr>
        <p:pic>
          <p:nvPicPr>
            <p:cNvPr id="7" name="Google Shape;114;p19">
              <a:extLst>
                <a:ext uri="{FF2B5EF4-FFF2-40B4-BE49-F238E27FC236}">
                  <a16:creationId xmlns:a16="http://schemas.microsoft.com/office/drawing/2014/main" id="{7DF4AD7E-4BEF-AE7F-5E17-FB7DEA07367F}"/>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8" name="Google Shape;115;p19">
              <a:extLst>
                <a:ext uri="{FF2B5EF4-FFF2-40B4-BE49-F238E27FC236}">
                  <a16:creationId xmlns:a16="http://schemas.microsoft.com/office/drawing/2014/main" id="{A994CB65-CA58-6B1B-259D-A28F8F14B839}"/>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0" name="TextBox 9">
            <a:extLst>
              <a:ext uri="{FF2B5EF4-FFF2-40B4-BE49-F238E27FC236}">
                <a16:creationId xmlns:a16="http://schemas.microsoft.com/office/drawing/2014/main" id="{77A38B1B-66D0-A89B-1CE3-2C7DD208891F}"/>
              </a:ext>
            </a:extLst>
          </p:cNvPr>
          <p:cNvSpPr txBox="1"/>
          <p:nvPr/>
        </p:nvSpPr>
        <p:spPr>
          <a:xfrm>
            <a:off x="312963" y="1499732"/>
            <a:ext cx="3255523" cy="2400657"/>
          </a:xfrm>
          <a:prstGeom prst="rect">
            <a:avLst/>
          </a:prstGeom>
          <a:noFill/>
        </p:spPr>
        <p:txBody>
          <a:bodyPr wrap="square">
            <a:spAutoFit/>
          </a:bodyPr>
          <a:lstStyle/>
          <a:p>
            <a:r>
              <a:rPr lang="en" sz="3000" dirty="0">
                <a:solidFill>
                  <a:srgbClr val="073763"/>
                </a:solidFill>
              </a:rPr>
              <a:t>I can </a:t>
            </a:r>
            <a:r>
              <a:rPr lang="en" sz="3000" b="1" dirty="0">
                <a:solidFill>
                  <a:srgbClr val="073763"/>
                </a:solidFill>
              </a:rPr>
              <a:t>Drop</a:t>
            </a:r>
            <a:r>
              <a:rPr lang="en" sz="3000" dirty="0">
                <a:solidFill>
                  <a:srgbClr val="073763"/>
                </a:solidFill>
              </a:rPr>
              <a:t>, </a:t>
            </a:r>
            <a:r>
              <a:rPr lang="en" sz="3000" b="1" dirty="0">
                <a:solidFill>
                  <a:srgbClr val="073763"/>
                </a:solidFill>
              </a:rPr>
              <a:t>Cover</a:t>
            </a:r>
            <a:r>
              <a:rPr lang="en" sz="3000" dirty="0">
                <a:solidFill>
                  <a:srgbClr val="073763"/>
                </a:solidFill>
              </a:rPr>
              <a:t>, and </a:t>
            </a:r>
            <a:br>
              <a:rPr lang="en" sz="3000" dirty="0">
                <a:solidFill>
                  <a:srgbClr val="073763"/>
                </a:solidFill>
              </a:rPr>
            </a:br>
            <a:r>
              <a:rPr lang="en" sz="3000" b="1" dirty="0">
                <a:solidFill>
                  <a:srgbClr val="073763"/>
                </a:solidFill>
              </a:rPr>
              <a:t>Hold On </a:t>
            </a:r>
            <a:r>
              <a:rPr lang="en" sz="3000" dirty="0">
                <a:solidFill>
                  <a:srgbClr val="073763"/>
                </a:solidFill>
              </a:rPr>
              <a:t>if there’s ground shaking or if there is an alert. </a:t>
            </a:r>
            <a:endParaRPr lang="en-US" sz="3000" dirty="0"/>
          </a:p>
        </p:txBody>
      </p:sp>
      <p:sp>
        <p:nvSpPr>
          <p:cNvPr id="9" name="Slide Number Placeholder 16">
            <a:extLst>
              <a:ext uri="{FF2B5EF4-FFF2-40B4-BE49-F238E27FC236}">
                <a16:creationId xmlns:a16="http://schemas.microsoft.com/office/drawing/2014/main" id="{04DA6BA1-298F-8D0A-3580-99C04D8E708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11</a:t>
            </a:fld>
            <a:endParaRPr lang="en-US"/>
          </a:p>
        </p:txBody>
      </p:sp>
    </p:spTree>
    <p:extLst>
      <p:ext uri="{BB962C8B-B14F-4D97-AF65-F5344CB8AC3E}">
        <p14:creationId xmlns:p14="http://schemas.microsoft.com/office/powerpoint/2010/main" val="207373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0DB3BA4-0897-B896-C101-728329045428}"/>
              </a:ext>
            </a:extLst>
          </p:cNvPr>
          <p:cNvSpPr/>
          <p:nvPr/>
        </p:nvSpPr>
        <p:spPr>
          <a:xfrm>
            <a:off x="312964" y="857249"/>
            <a:ext cx="4162023" cy="3433032"/>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609CE10-A70E-3B93-D194-677CF6D01D5C}"/>
              </a:ext>
            </a:extLst>
          </p:cNvPr>
          <p:cNvSpPr>
            <a:spLocks noGrp="1"/>
          </p:cNvSpPr>
          <p:nvPr>
            <p:ph type="title"/>
          </p:nvPr>
        </p:nvSpPr>
        <p:spPr>
          <a:xfrm>
            <a:off x="591770" y="930601"/>
            <a:ext cx="3604410" cy="941540"/>
          </a:xfrm>
        </p:spPr>
        <p:txBody>
          <a:bodyPr/>
          <a:lstStyle/>
          <a:p>
            <a:pPr algn="ctr"/>
            <a:r>
              <a:rPr lang="en-US" dirty="0"/>
              <a:t>What other safety drills have we had at school?</a:t>
            </a:r>
          </a:p>
        </p:txBody>
      </p:sp>
      <p:pic>
        <p:nvPicPr>
          <p:cNvPr id="13" name="Google Shape;132;p20">
            <a:extLst>
              <a:ext uri="{FF2B5EF4-FFF2-40B4-BE49-F238E27FC236}">
                <a16:creationId xmlns:a16="http://schemas.microsoft.com/office/drawing/2014/main" id="{B0928E41-F13E-F43C-A6DE-5048212368F0}"/>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268468" y="1867699"/>
            <a:ext cx="2189321" cy="2069597"/>
          </a:xfrm>
          <a:prstGeom prst="rect">
            <a:avLst/>
          </a:prstGeom>
          <a:noFill/>
          <a:ln>
            <a:noFill/>
          </a:ln>
        </p:spPr>
      </p:pic>
      <p:sp>
        <p:nvSpPr>
          <p:cNvPr id="4" name="Slide Number Placeholder 16">
            <a:extLst>
              <a:ext uri="{FF2B5EF4-FFF2-40B4-BE49-F238E27FC236}">
                <a16:creationId xmlns:a16="http://schemas.microsoft.com/office/drawing/2014/main" id="{F5B67863-ADEF-4857-04E5-BC7AC42D522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12</a:t>
            </a:fld>
            <a:endParaRPr lang="en-US"/>
          </a:p>
        </p:txBody>
      </p:sp>
      <p:grpSp>
        <p:nvGrpSpPr>
          <p:cNvPr id="16" name="Group 15">
            <a:extLst>
              <a:ext uri="{FF2B5EF4-FFF2-40B4-BE49-F238E27FC236}">
                <a16:creationId xmlns:a16="http://schemas.microsoft.com/office/drawing/2014/main" id="{0F34F716-CE6D-BC01-905F-E008F58483C8}"/>
              </a:ext>
            </a:extLst>
          </p:cNvPr>
          <p:cNvGrpSpPr/>
          <p:nvPr/>
        </p:nvGrpSpPr>
        <p:grpSpPr>
          <a:xfrm>
            <a:off x="4669013" y="853218"/>
            <a:ext cx="4162023" cy="3433032"/>
            <a:chOff x="6225351" y="1137624"/>
            <a:chExt cx="5549364" cy="4577376"/>
          </a:xfrm>
        </p:grpSpPr>
        <p:sp>
          <p:nvSpPr>
            <p:cNvPr id="10" name="Rounded Rectangle 9">
              <a:extLst>
                <a:ext uri="{FF2B5EF4-FFF2-40B4-BE49-F238E27FC236}">
                  <a16:creationId xmlns:a16="http://schemas.microsoft.com/office/drawing/2014/main" id="{DC31D3F8-6287-4D08-608E-4F1674C00964}"/>
                </a:ext>
              </a:extLst>
            </p:cNvPr>
            <p:cNvSpPr/>
            <p:nvPr/>
          </p:nvSpPr>
          <p:spPr>
            <a:xfrm>
              <a:off x="6225351" y="1137624"/>
              <a:ext cx="5549364" cy="4577376"/>
            </a:xfrm>
            <a:prstGeom prst="roundRect">
              <a:avLst>
                <a:gd name="adj" fmla="val 5118"/>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a:extLst>
                <a:ext uri="{FF2B5EF4-FFF2-40B4-BE49-F238E27FC236}">
                  <a16:creationId xmlns:a16="http://schemas.microsoft.com/office/drawing/2014/main" id="{BDFABAC3-964C-86A2-EE31-072728AE55AE}"/>
                </a:ext>
              </a:extLst>
            </p:cNvPr>
            <p:cNvSpPr txBox="1">
              <a:spLocks/>
            </p:cNvSpPr>
            <p:nvPr/>
          </p:nvSpPr>
          <p:spPr>
            <a:xfrm>
              <a:off x="7241330" y="1240801"/>
              <a:ext cx="3517406" cy="12553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r>
                <a:rPr lang="en-US" sz="2100"/>
                <a:t>Why do we have drills at school?</a:t>
              </a:r>
            </a:p>
          </p:txBody>
        </p:sp>
        <p:pic>
          <p:nvPicPr>
            <p:cNvPr id="1026" name="Picture 2">
              <a:extLst>
                <a:ext uri="{FF2B5EF4-FFF2-40B4-BE49-F238E27FC236}">
                  <a16:creationId xmlns:a16="http://schemas.microsoft.com/office/drawing/2014/main" id="{1C68DCE4-13D0-0DAC-C861-6300CE11C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365" y="2527594"/>
              <a:ext cx="3879336" cy="2759464"/>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76146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8;p21" title="Education_15_SmallKids_V01.jpg">
            <a:extLst>
              <a:ext uri="{FF2B5EF4-FFF2-40B4-BE49-F238E27FC236}">
                <a16:creationId xmlns:a16="http://schemas.microsoft.com/office/drawing/2014/main" id="{D7C7CFCD-F5DA-E8E3-5C12-2EBE6B06092F}"/>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149730" y="484955"/>
            <a:ext cx="5994271" cy="3912240"/>
          </a:xfrm>
          <a:prstGeom prst="rect">
            <a:avLst/>
          </a:prstGeom>
          <a:noFill/>
          <a:ln>
            <a:noFill/>
          </a:ln>
        </p:spPr>
      </p:pic>
      <p:sp>
        <p:nvSpPr>
          <p:cNvPr id="2" name="Title 1">
            <a:extLst>
              <a:ext uri="{FF2B5EF4-FFF2-40B4-BE49-F238E27FC236}">
                <a16:creationId xmlns:a16="http://schemas.microsoft.com/office/drawing/2014/main" id="{DDE34FF3-3541-1B0A-F50E-EB2E6ABE7E1F}"/>
              </a:ext>
            </a:extLst>
          </p:cNvPr>
          <p:cNvSpPr>
            <a:spLocks noGrp="1"/>
          </p:cNvSpPr>
          <p:nvPr>
            <p:ph type="title"/>
          </p:nvPr>
        </p:nvSpPr>
        <p:spPr>
          <a:xfrm>
            <a:off x="333746" y="1261332"/>
            <a:ext cx="2908218" cy="1918286"/>
          </a:xfrm>
        </p:spPr>
        <p:txBody>
          <a:bodyPr>
            <a:normAutofit/>
          </a:bodyPr>
          <a:lstStyle/>
          <a:p>
            <a:r>
              <a:rPr lang="en" sz="3000" b="0">
                <a:solidFill>
                  <a:srgbClr val="1A6935"/>
                </a:solidFill>
                <a:highlight>
                  <a:srgbClr val="FFFFFF"/>
                </a:highlight>
              </a:rPr>
              <a:t>Our school has </a:t>
            </a:r>
            <a:r>
              <a:rPr lang="en" sz="3000">
                <a:solidFill>
                  <a:srgbClr val="1A6935"/>
                </a:solidFill>
                <a:highlight>
                  <a:srgbClr val="FFFFFF"/>
                </a:highlight>
              </a:rPr>
              <a:t>Earthquake Early Warning! </a:t>
            </a:r>
            <a:endParaRPr lang="en-US" sz="3000"/>
          </a:p>
        </p:txBody>
      </p:sp>
      <p:sp>
        <p:nvSpPr>
          <p:cNvPr id="3" name="Slide Number Placeholder 16">
            <a:extLst>
              <a:ext uri="{FF2B5EF4-FFF2-40B4-BE49-F238E27FC236}">
                <a16:creationId xmlns:a16="http://schemas.microsoft.com/office/drawing/2014/main" id="{9E5EEA5B-F7F3-F6CA-E233-B6D743CEA34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13</a:t>
            </a:fld>
            <a:endParaRPr lang="en-US"/>
          </a:p>
        </p:txBody>
      </p:sp>
    </p:spTree>
    <p:extLst>
      <p:ext uri="{BB962C8B-B14F-4D97-AF65-F5344CB8AC3E}">
        <p14:creationId xmlns:p14="http://schemas.microsoft.com/office/powerpoint/2010/main" val="381809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4893-CF58-F257-ACBA-2AE4A9D78037}"/>
              </a:ext>
            </a:extLst>
          </p:cNvPr>
          <p:cNvSpPr>
            <a:spLocks noGrp="1"/>
          </p:cNvSpPr>
          <p:nvPr>
            <p:ph type="title"/>
          </p:nvPr>
        </p:nvSpPr>
        <p:spPr/>
        <p:txBody>
          <a:bodyPr>
            <a:normAutofit fontScale="90000"/>
          </a:bodyPr>
          <a:lstStyle/>
          <a:p>
            <a:pPr algn="ctr"/>
            <a:r>
              <a:rPr lang="en" sz="2400">
                <a:solidFill>
                  <a:srgbClr val="1A6935"/>
                </a:solidFill>
              </a:rPr>
              <a:t>How do you feel? </a:t>
            </a:r>
            <a:r>
              <a:rPr lang="en" b="0" i="1">
                <a:solidFill>
                  <a:srgbClr val="1A6935"/>
                </a:solidFill>
              </a:rPr>
              <a:t>Turn and talk to a partner!</a:t>
            </a:r>
            <a:endParaRPr lang="en-US" b="0"/>
          </a:p>
        </p:txBody>
      </p:sp>
      <p:pic>
        <p:nvPicPr>
          <p:cNvPr id="3" name="Google Shape;146;p22">
            <a:extLst>
              <a:ext uri="{FF2B5EF4-FFF2-40B4-BE49-F238E27FC236}">
                <a16:creationId xmlns:a16="http://schemas.microsoft.com/office/drawing/2014/main" id="{C24B3D31-FB14-4EDB-34F3-3564EA26B090}"/>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589809" y="1182489"/>
            <a:ext cx="5953991" cy="3158260"/>
          </a:xfrm>
          <a:prstGeom prst="roundRect">
            <a:avLst>
              <a:gd name="adj" fmla="val 3091"/>
            </a:avLst>
          </a:prstGeom>
          <a:noFill/>
          <a:ln>
            <a:noFill/>
          </a:ln>
        </p:spPr>
      </p:pic>
      <p:sp>
        <p:nvSpPr>
          <p:cNvPr id="4" name="Slide Number Placeholder 16">
            <a:extLst>
              <a:ext uri="{FF2B5EF4-FFF2-40B4-BE49-F238E27FC236}">
                <a16:creationId xmlns:a16="http://schemas.microsoft.com/office/drawing/2014/main" id="{F8AEB0A6-C9EC-5698-FB39-FC54445B664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14</a:t>
            </a:fld>
            <a:endParaRPr lang="en-US"/>
          </a:p>
        </p:txBody>
      </p:sp>
    </p:spTree>
    <p:extLst>
      <p:ext uri="{BB962C8B-B14F-4D97-AF65-F5344CB8AC3E}">
        <p14:creationId xmlns:p14="http://schemas.microsoft.com/office/powerpoint/2010/main" val="1412496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41BA68A-F636-8940-9089-657C56820B4B}"/>
              </a:ext>
            </a:extLst>
          </p:cNvPr>
          <p:cNvSpPr txBox="1"/>
          <p:nvPr/>
        </p:nvSpPr>
        <p:spPr>
          <a:xfrm>
            <a:off x="312962" y="942173"/>
            <a:ext cx="3791447" cy="1846659"/>
          </a:xfrm>
          <a:prstGeom prst="rect">
            <a:avLst/>
          </a:prstGeom>
          <a:noFill/>
        </p:spPr>
        <p:txBody>
          <a:bodyPr wrap="square">
            <a:spAutoFit/>
          </a:bodyPr>
          <a:lstStyle/>
          <a:p>
            <a:r>
              <a:rPr lang="en-US" sz="2850">
                <a:solidFill>
                  <a:srgbClr val="1A6935"/>
                </a:solidFill>
              </a:rPr>
              <a:t>What are some </a:t>
            </a:r>
            <a:br>
              <a:rPr lang="en-US" sz="2850">
                <a:solidFill>
                  <a:srgbClr val="1A6935"/>
                </a:solidFill>
              </a:rPr>
            </a:br>
            <a:r>
              <a:rPr lang="en-US" sz="2850">
                <a:solidFill>
                  <a:srgbClr val="1A6935"/>
                </a:solidFill>
              </a:rPr>
              <a:t>things you have </a:t>
            </a:r>
            <a:br>
              <a:rPr lang="en-US" sz="2850">
                <a:solidFill>
                  <a:srgbClr val="1A6935"/>
                </a:solidFill>
              </a:rPr>
            </a:br>
            <a:r>
              <a:rPr lang="en-US" sz="2850" b="1">
                <a:solidFill>
                  <a:srgbClr val="1A6935"/>
                </a:solidFill>
              </a:rPr>
              <a:t>seen</a:t>
            </a:r>
            <a:r>
              <a:rPr lang="en-US" sz="2850">
                <a:solidFill>
                  <a:srgbClr val="1A6935"/>
                </a:solidFill>
              </a:rPr>
              <a:t> or </a:t>
            </a:r>
            <a:r>
              <a:rPr lang="en-US" sz="2850" b="1">
                <a:solidFill>
                  <a:srgbClr val="1A6935"/>
                </a:solidFill>
              </a:rPr>
              <a:t>heard</a:t>
            </a:r>
            <a:r>
              <a:rPr lang="en-US" sz="2850">
                <a:solidFill>
                  <a:srgbClr val="1A6935"/>
                </a:solidFill>
              </a:rPr>
              <a:t> </a:t>
            </a:r>
            <a:br>
              <a:rPr lang="en-US" sz="2850">
                <a:solidFill>
                  <a:srgbClr val="1A6935"/>
                </a:solidFill>
              </a:rPr>
            </a:br>
            <a:r>
              <a:rPr lang="en-US" sz="2850">
                <a:solidFill>
                  <a:srgbClr val="1A6935"/>
                </a:solidFill>
              </a:rPr>
              <a:t>about earthquakes? </a:t>
            </a:r>
          </a:p>
        </p:txBody>
      </p:sp>
      <p:grpSp>
        <p:nvGrpSpPr>
          <p:cNvPr id="11" name="Google Shape;113;p19">
            <a:extLst>
              <a:ext uri="{FF2B5EF4-FFF2-40B4-BE49-F238E27FC236}">
                <a16:creationId xmlns:a16="http://schemas.microsoft.com/office/drawing/2014/main" id="{18D7A410-E25C-E4FD-C5A3-64515941C8EA}"/>
              </a:ext>
            </a:extLst>
          </p:cNvPr>
          <p:cNvGrpSpPr/>
          <p:nvPr/>
        </p:nvGrpSpPr>
        <p:grpSpPr>
          <a:xfrm>
            <a:off x="4025452" y="592810"/>
            <a:ext cx="4830038" cy="3809270"/>
            <a:chOff x="4242950" y="523575"/>
            <a:chExt cx="4730975" cy="3742579"/>
          </a:xfrm>
        </p:grpSpPr>
        <p:pic>
          <p:nvPicPr>
            <p:cNvPr id="13" name="Google Shape;114;p19">
              <a:extLst>
                <a:ext uri="{FF2B5EF4-FFF2-40B4-BE49-F238E27FC236}">
                  <a16:creationId xmlns:a16="http://schemas.microsoft.com/office/drawing/2014/main" id="{EC77577E-025D-2128-9FAF-9AE3F03B08D4}"/>
                </a:ext>
              </a:extLst>
            </p:cNvPr>
            <p:cNvPicPr preferRelativeResize="0"/>
            <p:nvPr/>
          </p:nvPicPr>
          <p:blipFill>
            <a:blip r:embed="rId3">
              <a:alphaModFix/>
            </a:blip>
            <a:stretch>
              <a:fillRect/>
            </a:stretch>
          </p:blipFill>
          <p:spPr>
            <a:xfrm>
              <a:off x="4242950" y="523575"/>
              <a:ext cx="4730975" cy="3742579"/>
            </a:xfrm>
            <a:prstGeom prst="roundRect">
              <a:avLst>
                <a:gd name="adj" fmla="val 2900"/>
              </a:avLst>
            </a:prstGeom>
            <a:noFill/>
            <a:ln w="9525" cap="flat" cmpd="sng">
              <a:noFill/>
              <a:prstDash val="solid"/>
              <a:round/>
              <a:headEnd type="none" w="sm" len="sm"/>
              <a:tailEnd type="none" w="sm" len="sm"/>
            </a:ln>
          </p:spPr>
        </p:pic>
        <p:pic>
          <p:nvPicPr>
            <p:cNvPr id="14" name="Google Shape;115;p19">
              <a:extLst>
                <a:ext uri="{FF2B5EF4-FFF2-40B4-BE49-F238E27FC236}">
                  <a16:creationId xmlns:a16="http://schemas.microsoft.com/office/drawing/2014/main" id="{8588934D-5D8E-6C54-A20C-3BC0D3CF848F}"/>
                </a:ext>
              </a:extLst>
            </p:cNvPr>
            <p:cNvPicPr preferRelativeResize="0"/>
            <p:nvPr/>
          </p:nvPicPr>
          <p:blipFill>
            <a:blip r:embed="rId4">
              <a:alphaModFix/>
            </a:blip>
            <a:stretch>
              <a:fillRect/>
            </a:stretch>
          </p:blipFill>
          <p:spPr>
            <a:xfrm>
              <a:off x="4572000" y="3934900"/>
              <a:ext cx="1566800" cy="331250"/>
            </a:xfrm>
            <a:prstGeom prst="rect">
              <a:avLst/>
            </a:prstGeom>
            <a:noFill/>
            <a:ln w="9525" cap="flat" cmpd="sng">
              <a:noFill/>
              <a:prstDash val="solid"/>
              <a:round/>
              <a:headEnd type="none" w="sm" len="sm"/>
              <a:tailEnd type="none" w="sm" len="sm"/>
            </a:ln>
          </p:spPr>
        </p:pic>
      </p:grpSp>
      <p:sp>
        <p:nvSpPr>
          <p:cNvPr id="16" name="TextBox 15">
            <a:extLst>
              <a:ext uri="{FF2B5EF4-FFF2-40B4-BE49-F238E27FC236}">
                <a16:creationId xmlns:a16="http://schemas.microsoft.com/office/drawing/2014/main" id="{B80E3A08-75B2-2B36-B09A-D8BEEBE74E41}"/>
              </a:ext>
            </a:extLst>
          </p:cNvPr>
          <p:cNvSpPr txBox="1"/>
          <p:nvPr/>
        </p:nvSpPr>
        <p:spPr>
          <a:xfrm>
            <a:off x="295115" y="3118511"/>
            <a:ext cx="3730337" cy="969496"/>
          </a:xfrm>
          <a:prstGeom prst="rect">
            <a:avLst/>
          </a:prstGeom>
          <a:noFill/>
        </p:spPr>
        <p:txBody>
          <a:bodyPr wrap="square">
            <a:spAutoFit/>
          </a:bodyPr>
          <a:lstStyle/>
          <a:p>
            <a:r>
              <a:rPr lang="en-US" sz="2850">
                <a:solidFill>
                  <a:srgbClr val="1A6935"/>
                </a:solidFill>
              </a:rPr>
              <a:t>What do you </a:t>
            </a:r>
            <a:r>
              <a:rPr lang="en-US" sz="2850" b="1">
                <a:solidFill>
                  <a:srgbClr val="1A6935"/>
                </a:solidFill>
              </a:rPr>
              <a:t>wonder</a:t>
            </a:r>
            <a:r>
              <a:rPr lang="en-US" sz="2850">
                <a:solidFill>
                  <a:srgbClr val="1A6935"/>
                </a:solidFill>
              </a:rPr>
              <a:t> about earthquakes? </a:t>
            </a:r>
            <a:endParaRPr lang="en-US" sz="2850"/>
          </a:p>
        </p:txBody>
      </p:sp>
      <p:sp>
        <p:nvSpPr>
          <p:cNvPr id="2" name="Slide Number Placeholder 16">
            <a:extLst>
              <a:ext uri="{FF2B5EF4-FFF2-40B4-BE49-F238E27FC236}">
                <a16:creationId xmlns:a16="http://schemas.microsoft.com/office/drawing/2014/main" id="{4C461BCE-ABFE-BE6F-D233-3D966607129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15</a:t>
            </a:fld>
            <a:endParaRPr lang="en-US"/>
          </a:p>
        </p:txBody>
      </p:sp>
    </p:spTree>
    <p:extLst>
      <p:ext uri="{BB962C8B-B14F-4D97-AF65-F5344CB8AC3E}">
        <p14:creationId xmlns:p14="http://schemas.microsoft.com/office/powerpoint/2010/main" val="30505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CC4618-C188-9CC1-56C3-AD240EA44651}"/>
              </a:ext>
            </a:extLst>
          </p:cNvPr>
          <p:cNvSpPr txBox="1"/>
          <p:nvPr/>
        </p:nvSpPr>
        <p:spPr>
          <a:xfrm>
            <a:off x="312962" y="637878"/>
            <a:ext cx="5983929" cy="3716402"/>
          </a:xfrm>
          <a:prstGeom prst="rect">
            <a:avLst/>
          </a:prstGeom>
          <a:noFill/>
        </p:spPr>
        <p:txBody>
          <a:bodyPr wrap="square">
            <a:spAutoFit/>
          </a:bodyPr>
          <a:lstStyle/>
          <a:p>
            <a:r>
              <a:rPr lang="en-US" sz="2850" b="1" dirty="0">
                <a:solidFill>
                  <a:srgbClr val="1A6935"/>
                </a:solidFill>
              </a:rPr>
              <a:t>Have you experienced an earthquake? What about </a:t>
            </a:r>
            <a:br>
              <a:rPr lang="en-US" sz="2850" b="1" dirty="0">
                <a:solidFill>
                  <a:srgbClr val="1A6935"/>
                </a:solidFill>
              </a:rPr>
            </a:br>
            <a:r>
              <a:rPr lang="en-US" sz="2850" b="1" dirty="0">
                <a:solidFill>
                  <a:srgbClr val="1A6935"/>
                </a:solidFill>
              </a:rPr>
              <a:t>your family members? </a:t>
            </a:r>
          </a:p>
          <a:p>
            <a:pPr>
              <a:lnSpc>
                <a:spcPct val="200000"/>
              </a:lnSpc>
            </a:pPr>
            <a:r>
              <a:rPr lang="en-US" sz="2700" dirty="0">
                <a:solidFill>
                  <a:schemeClr val="tx2"/>
                </a:solidFill>
              </a:rPr>
              <a:t>What did you or family members:  </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SEE? </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HEAR?</a:t>
            </a:r>
          </a:p>
          <a:p>
            <a:pPr marL="351235" indent="-308372">
              <a:spcAft>
                <a:spcPts val="900"/>
              </a:spcAft>
              <a:buClr>
                <a:schemeClr val="accent1"/>
              </a:buClr>
              <a:buSzPct val="100000"/>
              <a:buFont typeface="Arial" panose="020B0604020202020204" pitchFamily="34" charset="0"/>
              <a:buChar char="•"/>
            </a:pPr>
            <a:r>
              <a:rPr lang="en-US" sz="2700" dirty="0">
                <a:solidFill>
                  <a:schemeClr val="tx2"/>
                </a:solidFill>
              </a:rPr>
              <a:t>FEEL? </a:t>
            </a:r>
          </a:p>
        </p:txBody>
      </p:sp>
      <p:pic>
        <p:nvPicPr>
          <p:cNvPr id="2" name="Picture 1">
            <a:extLst>
              <a:ext uri="{FF2B5EF4-FFF2-40B4-BE49-F238E27FC236}">
                <a16:creationId xmlns:a16="http://schemas.microsoft.com/office/drawing/2014/main" id="{A5629FA2-03C5-80AE-FEEB-15885B0F50A4}"/>
              </a:ext>
            </a:extLst>
          </p:cNvPr>
          <p:cNvPicPr>
            <a:picLocks noChangeAspect="1"/>
          </p:cNvPicPr>
          <p:nvPr/>
        </p:nvPicPr>
        <p:blipFill>
          <a:blip r:embed="rId3"/>
          <a:srcRect b="40212"/>
          <a:stretch/>
        </p:blipFill>
        <p:spPr>
          <a:xfrm>
            <a:off x="1615034" y="2741009"/>
            <a:ext cx="866775" cy="495450"/>
          </a:xfrm>
          <a:prstGeom prst="rect">
            <a:avLst/>
          </a:prstGeom>
        </p:spPr>
      </p:pic>
      <p:pic>
        <p:nvPicPr>
          <p:cNvPr id="4" name="Picture 3">
            <a:extLst>
              <a:ext uri="{FF2B5EF4-FFF2-40B4-BE49-F238E27FC236}">
                <a16:creationId xmlns:a16="http://schemas.microsoft.com/office/drawing/2014/main" id="{1AF1E230-D0B0-DF00-3F29-9435C6D843C6}"/>
              </a:ext>
            </a:extLst>
          </p:cNvPr>
          <p:cNvPicPr>
            <a:picLocks noChangeAspect="1"/>
          </p:cNvPicPr>
          <p:nvPr/>
        </p:nvPicPr>
        <p:blipFill>
          <a:blip r:embed="rId4"/>
          <a:stretch>
            <a:fillRect/>
          </a:stretch>
        </p:blipFill>
        <p:spPr>
          <a:xfrm>
            <a:off x="1732597" y="3279322"/>
            <a:ext cx="1209675" cy="752475"/>
          </a:xfrm>
          <a:prstGeom prst="rect">
            <a:avLst/>
          </a:prstGeom>
        </p:spPr>
      </p:pic>
      <p:pic>
        <p:nvPicPr>
          <p:cNvPr id="11" name="Picture 10">
            <a:extLst>
              <a:ext uri="{FF2B5EF4-FFF2-40B4-BE49-F238E27FC236}">
                <a16:creationId xmlns:a16="http://schemas.microsoft.com/office/drawing/2014/main" id="{7E8BF119-50A6-5042-F5B5-40B1AD764DAE}"/>
              </a:ext>
            </a:extLst>
          </p:cNvPr>
          <p:cNvPicPr>
            <a:picLocks noChangeAspect="1"/>
          </p:cNvPicPr>
          <p:nvPr/>
        </p:nvPicPr>
        <p:blipFill>
          <a:blip r:embed="rId5"/>
          <a:stretch>
            <a:fillRect/>
          </a:stretch>
        </p:blipFill>
        <p:spPr>
          <a:xfrm>
            <a:off x="1476922" y="3711177"/>
            <a:ext cx="1143000" cy="1085850"/>
          </a:xfrm>
          <a:prstGeom prst="rect">
            <a:avLst/>
          </a:prstGeom>
        </p:spPr>
      </p:pic>
      <p:grpSp>
        <p:nvGrpSpPr>
          <p:cNvPr id="7" name="Group 6">
            <a:extLst>
              <a:ext uri="{FF2B5EF4-FFF2-40B4-BE49-F238E27FC236}">
                <a16:creationId xmlns:a16="http://schemas.microsoft.com/office/drawing/2014/main" id="{6F511396-FC7B-44E1-FBAD-8A244BC58A53}"/>
              </a:ext>
            </a:extLst>
          </p:cNvPr>
          <p:cNvGrpSpPr/>
          <p:nvPr/>
        </p:nvGrpSpPr>
        <p:grpSpPr>
          <a:xfrm>
            <a:off x="5711428" y="592810"/>
            <a:ext cx="3144062" cy="3809270"/>
            <a:chOff x="7615238" y="790414"/>
            <a:chExt cx="4192082" cy="5079026"/>
          </a:xfrm>
        </p:grpSpPr>
        <p:pic>
          <p:nvPicPr>
            <p:cNvPr id="3" name="Google Shape;114;p19">
              <a:extLst>
                <a:ext uri="{FF2B5EF4-FFF2-40B4-BE49-F238E27FC236}">
                  <a16:creationId xmlns:a16="http://schemas.microsoft.com/office/drawing/2014/main" id="{9F13E922-6AAD-0EA6-9E0F-97B54A198EED}"/>
                </a:ext>
              </a:extLst>
            </p:cNvPr>
            <p:cNvPicPr preferRelativeResize="0"/>
            <p:nvPr/>
          </p:nvPicPr>
          <p:blipFill>
            <a:blip r:embed="rId6">
              <a:alphaModFix/>
            </a:blip>
            <a:srcRect l="34905" r="1"/>
            <a:stretch/>
          </p:blipFill>
          <p:spPr>
            <a:xfrm>
              <a:off x="7615238" y="790414"/>
              <a:ext cx="4192082" cy="5079026"/>
            </a:xfrm>
            <a:prstGeom prst="roundRect">
              <a:avLst>
                <a:gd name="adj" fmla="val 2900"/>
              </a:avLst>
            </a:prstGeom>
            <a:noFill/>
            <a:ln w="9525" cap="flat" cmpd="sng">
              <a:noFill/>
              <a:prstDash val="solid"/>
              <a:round/>
              <a:headEnd type="none" w="sm" len="sm"/>
              <a:tailEnd type="none" w="sm" len="sm"/>
            </a:ln>
          </p:spPr>
        </p:pic>
        <p:sp>
          <p:nvSpPr>
            <p:cNvPr id="6" name="Rectangle 5">
              <a:extLst>
                <a:ext uri="{FF2B5EF4-FFF2-40B4-BE49-F238E27FC236}">
                  <a16:creationId xmlns:a16="http://schemas.microsoft.com/office/drawing/2014/main" id="{0ABE6FB9-7456-C5EA-9ADE-2504CC4A7720}"/>
                </a:ext>
              </a:extLst>
            </p:cNvPr>
            <p:cNvSpPr/>
            <p:nvPr/>
          </p:nvSpPr>
          <p:spPr>
            <a:xfrm>
              <a:off x="7615238" y="5375729"/>
              <a:ext cx="292073" cy="335523"/>
            </a:xfrm>
            <a:prstGeom prst="rect">
              <a:avLst/>
            </a:prstGeom>
            <a:solidFill>
              <a:srgbClr val="C18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Slide Number Placeholder 16">
            <a:extLst>
              <a:ext uri="{FF2B5EF4-FFF2-40B4-BE49-F238E27FC236}">
                <a16:creationId xmlns:a16="http://schemas.microsoft.com/office/drawing/2014/main" id="{A53594C2-C8C4-26FC-CCDD-D1278D21DD7E}"/>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16</a:t>
            </a:fld>
            <a:endParaRPr lang="en-US"/>
          </a:p>
        </p:txBody>
      </p:sp>
    </p:spTree>
    <p:extLst>
      <p:ext uri="{BB962C8B-B14F-4D97-AF65-F5344CB8AC3E}">
        <p14:creationId xmlns:p14="http://schemas.microsoft.com/office/powerpoint/2010/main" val="1976474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0574-BD0F-E80E-BD81-D3FB13EAFEAB}"/>
              </a:ext>
            </a:extLst>
          </p:cNvPr>
          <p:cNvSpPr>
            <a:spLocks noGrp="1"/>
          </p:cNvSpPr>
          <p:nvPr>
            <p:ph type="title"/>
          </p:nvPr>
        </p:nvSpPr>
        <p:spPr/>
        <p:txBody>
          <a:bodyPr>
            <a:normAutofit fontScale="90000"/>
          </a:bodyPr>
          <a:lstStyle/>
          <a:p>
            <a:r>
              <a:rPr lang="en" sz="2400">
                <a:solidFill>
                  <a:srgbClr val="006F41"/>
                </a:solidFill>
              </a:rPr>
              <a:t>Where are we?</a:t>
            </a:r>
            <a:endParaRPr lang="en-US" sz="2400"/>
          </a:p>
        </p:txBody>
      </p:sp>
      <p:sp>
        <p:nvSpPr>
          <p:cNvPr id="5" name="Google Shape;173;p25">
            <a:extLst>
              <a:ext uri="{FF2B5EF4-FFF2-40B4-BE49-F238E27FC236}">
                <a16:creationId xmlns:a16="http://schemas.microsoft.com/office/drawing/2014/main" id="{FC6AB1D5-1FB9-2CB0-0051-6A96CCB090EE}"/>
              </a:ext>
            </a:extLst>
          </p:cNvPr>
          <p:cNvSpPr txBox="1">
            <a:spLocks/>
          </p:cNvSpPr>
          <p:nvPr/>
        </p:nvSpPr>
        <p:spPr>
          <a:xfrm>
            <a:off x="684810" y="1046264"/>
            <a:ext cx="1214697" cy="412842"/>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50" b="1" dirty="0">
                <a:solidFill>
                  <a:schemeClr val="tx2"/>
                </a:solidFill>
              </a:rPr>
              <a:t>School</a:t>
            </a:r>
          </a:p>
        </p:txBody>
      </p:sp>
      <p:pic>
        <p:nvPicPr>
          <p:cNvPr id="6" name="Google Shape;174;p25">
            <a:extLst>
              <a:ext uri="{FF2B5EF4-FFF2-40B4-BE49-F238E27FC236}">
                <a16:creationId xmlns:a16="http://schemas.microsoft.com/office/drawing/2014/main" id="{B044C075-BC12-1221-628F-A6488052E6DF}"/>
              </a:ext>
            </a:extLst>
          </p:cNvPr>
          <p:cNvPicPr preferRelativeResize="0"/>
          <p:nvPr/>
        </p:nvPicPr>
        <p:blipFill>
          <a:blip r:embed="rId3">
            <a:alphaModFix/>
          </a:blip>
          <a:stretch>
            <a:fillRect/>
          </a:stretch>
        </p:blipFill>
        <p:spPr>
          <a:xfrm>
            <a:off x="358101" y="1499207"/>
            <a:ext cx="1958392" cy="2145087"/>
          </a:xfrm>
          <a:prstGeom prst="roundRect">
            <a:avLst>
              <a:gd name="adj" fmla="val 8951"/>
            </a:avLst>
          </a:prstGeom>
          <a:noFill/>
          <a:ln w="9525" cap="flat" cmpd="sng">
            <a:noFill/>
            <a:prstDash val="solid"/>
            <a:round/>
            <a:headEnd type="none" w="sm" len="sm"/>
            <a:tailEnd type="none" w="sm" len="sm"/>
          </a:ln>
        </p:spPr>
      </p:pic>
      <p:sp>
        <p:nvSpPr>
          <p:cNvPr id="7" name="Google Shape;176;p25">
            <a:extLst>
              <a:ext uri="{FF2B5EF4-FFF2-40B4-BE49-F238E27FC236}">
                <a16:creationId xmlns:a16="http://schemas.microsoft.com/office/drawing/2014/main" id="{6026340D-AF2A-85D8-4FDA-275C7086F822}"/>
              </a:ext>
            </a:extLst>
          </p:cNvPr>
          <p:cNvSpPr txBox="1">
            <a:spLocks/>
          </p:cNvSpPr>
          <p:nvPr/>
        </p:nvSpPr>
        <p:spPr>
          <a:xfrm>
            <a:off x="2852511" y="1210224"/>
            <a:ext cx="812478"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50" b="1" dirty="0">
                <a:solidFill>
                  <a:schemeClr val="tx2"/>
                </a:solidFill>
              </a:rPr>
              <a:t>City </a:t>
            </a:r>
          </a:p>
        </p:txBody>
      </p:sp>
      <p:sp>
        <p:nvSpPr>
          <p:cNvPr id="8" name="Google Shape;177;p25">
            <a:extLst>
              <a:ext uri="{FF2B5EF4-FFF2-40B4-BE49-F238E27FC236}">
                <a16:creationId xmlns:a16="http://schemas.microsoft.com/office/drawing/2014/main" id="{F5AF5BB4-5F2A-690B-BA0E-31F575D7AF7D}"/>
              </a:ext>
            </a:extLst>
          </p:cNvPr>
          <p:cNvSpPr txBox="1">
            <a:spLocks/>
          </p:cNvSpPr>
          <p:nvPr/>
        </p:nvSpPr>
        <p:spPr>
          <a:xfrm>
            <a:off x="4236712" y="1469026"/>
            <a:ext cx="1214697" cy="412842"/>
          </a:xfrm>
          <a:prstGeom prst="rect">
            <a:avLst/>
          </a:prstGeom>
          <a:noFill/>
          <a:ln>
            <a:noFill/>
          </a:ln>
        </p:spPr>
        <p:txBody>
          <a:bodyPr spcFirstLastPara="1" wrap="square" lIns="68569" tIns="68569" rIns="68569" bIns="68569" anchor="ctr" anchorCtr="0">
            <a:noAutofit/>
          </a:bodyPr>
          <a:lstStyle>
            <a:defPPr>
              <a:defRPr lang="en-US"/>
            </a:defPPr>
            <a:lvl1pPr marL="0" algn="ct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50" b="1" dirty="0">
                <a:solidFill>
                  <a:schemeClr val="tx2"/>
                </a:solidFill>
              </a:rPr>
              <a:t>State</a:t>
            </a:r>
          </a:p>
        </p:txBody>
      </p:sp>
      <p:sp>
        <p:nvSpPr>
          <p:cNvPr id="9" name="Google Shape;178;p25">
            <a:extLst>
              <a:ext uri="{FF2B5EF4-FFF2-40B4-BE49-F238E27FC236}">
                <a16:creationId xmlns:a16="http://schemas.microsoft.com/office/drawing/2014/main" id="{2B9020EA-326D-1597-201C-92FECAB4E1CD}"/>
              </a:ext>
            </a:extLst>
          </p:cNvPr>
          <p:cNvSpPr txBox="1">
            <a:spLocks/>
          </p:cNvSpPr>
          <p:nvPr/>
        </p:nvSpPr>
        <p:spPr>
          <a:xfrm>
            <a:off x="5717416" y="1623066"/>
            <a:ext cx="1214697" cy="412842"/>
          </a:xfrm>
          <a:prstGeom prst="rect">
            <a:avLst/>
          </a:prstGeom>
          <a:noFill/>
          <a:ln>
            <a:noFill/>
          </a:ln>
        </p:spPr>
        <p:txBody>
          <a:bodyPr spcFirstLastPara="1" vert="horz" wrap="square" lIns="68569" tIns="68569" rIns="68569" bIns="68569" rtlCol="0" anchor="ctr" anchorCtr="0">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50" b="1" dirty="0"/>
              <a:t>Country</a:t>
            </a:r>
          </a:p>
        </p:txBody>
      </p:sp>
      <p:grpSp>
        <p:nvGrpSpPr>
          <p:cNvPr id="19" name="Group 18">
            <a:extLst>
              <a:ext uri="{FF2B5EF4-FFF2-40B4-BE49-F238E27FC236}">
                <a16:creationId xmlns:a16="http://schemas.microsoft.com/office/drawing/2014/main" id="{F5E6B4E3-B6D4-C0D4-CB1E-E48CF8787450}"/>
              </a:ext>
            </a:extLst>
          </p:cNvPr>
          <p:cNvGrpSpPr/>
          <p:nvPr/>
        </p:nvGrpSpPr>
        <p:grpSpPr>
          <a:xfrm>
            <a:off x="6989223" y="1867500"/>
            <a:ext cx="1860862" cy="2345174"/>
            <a:chOff x="8898352" y="2473268"/>
            <a:chExt cx="2481149" cy="3126898"/>
          </a:xfrm>
        </p:grpSpPr>
        <p:sp>
          <p:nvSpPr>
            <p:cNvPr id="10" name="Google Shape;179;p25">
              <a:extLst>
                <a:ext uri="{FF2B5EF4-FFF2-40B4-BE49-F238E27FC236}">
                  <a16:creationId xmlns:a16="http://schemas.microsoft.com/office/drawing/2014/main" id="{EA66C9FB-7271-7525-391F-7C8471B25C33}"/>
                </a:ext>
              </a:extLst>
            </p:cNvPr>
            <p:cNvSpPr txBox="1">
              <a:spLocks/>
            </p:cNvSpPr>
            <p:nvPr/>
          </p:nvSpPr>
          <p:spPr>
            <a:xfrm>
              <a:off x="9329128" y="2473268"/>
              <a:ext cx="1619596"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50" b="1">
                  <a:solidFill>
                    <a:schemeClr val="tx2"/>
                  </a:solidFill>
                </a:rPr>
                <a:t>Planet</a:t>
              </a:r>
            </a:p>
          </p:txBody>
        </p:sp>
        <p:pic>
          <p:nvPicPr>
            <p:cNvPr id="11" name="Google Shape;180;p25">
              <a:extLst>
                <a:ext uri="{FF2B5EF4-FFF2-40B4-BE49-F238E27FC236}">
                  <a16:creationId xmlns:a16="http://schemas.microsoft.com/office/drawing/2014/main" id="{29087B1F-0033-76E2-D312-175A95CE6374}"/>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8898352" y="3124987"/>
              <a:ext cx="2481149" cy="2475179"/>
            </a:xfrm>
            <a:prstGeom prst="ellipse">
              <a:avLst/>
            </a:prstGeom>
            <a:noFill/>
            <a:ln w="19050" cap="flat" cmpd="sng">
              <a:solidFill>
                <a:schemeClr val="tx2">
                  <a:lumMod val="10000"/>
                  <a:lumOff val="90000"/>
                </a:schemeClr>
              </a:solidFill>
              <a:prstDash val="solid"/>
              <a:round/>
              <a:headEnd type="none" w="sm" len="sm"/>
              <a:tailEnd type="none" w="sm" len="sm"/>
            </a:ln>
          </p:spPr>
        </p:pic>
      </p:grpSp>
      <p:grpSp>
        <p:nvGrpSpPr>
          <p:cNvPr id="12" name="Google Shape;181;p25">
            <a:extLst>
              <a:ext uri="{FF2B5EF4-FFF2-40B4-BE49-F238E27FC236}">
                <a16:creationId xmlns:a16="http://schemas.microsoft.com/office/drawing/2014/main" id="{BCE7EB0E-4FC1-5DCB-B438-8F2E8BEA4481}"/>
              </a:ext>
            </a:extLst>
          </p:cNvPr>
          <p:cNvGrpSpPr/>
          <p:nvPr/>
        </p:nvGrpSpPr>
        <p:grpSpPr>
          <a:xfrm>
            <a:off x="2760478" y="1963139"/>
            <a:ext cx="3642092" cy="2371568"/>
            <a:chOff x="2633200" y="2497675"/>
            <a:chExt cx="3357575" cy="2138200"/>
          </a:xfrm>
        </p:grpSpPr>
        <p:pic>
          <p:nvPicPr>
            <p:cNvPr id="13" name="Google Shape;182;p25">
              <a:extLst>
                <a:ext uri="{FF2B5EF4-FFF2-40B4-BE49-F238E27FC236}">
                  <a16:creationId xmlns:a16="http://schemas.microsoft.com/office/drawing/2014/main" id="{5D305B77-59D3-B672-6797-74D516390E9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b="17046"/>
            <a:stretch/>
          </p:blipFill>
          <p:spPr>
            <a:xfrm>
              <a:off x="2690650" y="2497675"/>
              <a:ext cx="3300125" cy="2068350"/>
            </a:xfrm>
            <a:prstGeom prst="rect">
              <a:avLst/>
            </a:prstGeom>
            <a:noFill/>
            <a:ln>
              <a:noFill/>
            </a:ln>
          </p:spPr>
        </p:pic>
        <p:sp>
          <p:nvSpPr>
            <p:cNvPr id="14" name="Google Shape;183;p25">
              <a:extLst>
                <a:ext uri="{FF2B5EF4-FFF2-40B4-BE49-F238E27FC236}">
                  <a16:creationId xmlns:a16="http://schemas.microsoft.com/office/drawing/2014/main" id="{A00152CF-64BD-0983-1D5E-DD79966BE338}"/>
                </a:ext>
              </a:extLst>
            </p:cNvPr>
            <p:cNvSpPr/>
            <p:nvPr/>
          </p:nvSpPr>
          <p:spPr>
            <a:xfrm>
              <a:off x="2633200" y="3974705"/>
              <a:ext cx="640200" cy="65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sp>
          <p:nvSpPr>
            <p:cNvPr id="15" name="Google Shape;184;p25">
              <a:extLst>
                <a:ext uri="{FF2B5EF4-FFF2-40B4-BE49-F238E27FC236}">
                  <a16:creationId xmlns:a16="http://schemas.microsoft.com/office/drawing/2014/main" id="{BCCFDFE2-4463-208B-CF89-8DD1357EEA8B}"/>
                </a:ext>
              </a:extLst>
            </p:cNvPr>
            <p:cNvSpPr/>
            <p:nvPr/>
          </p:nvSpPr>
          <p:spPr>
            <a:xfrm>
              <a:off x="3221725" y="4507475"/>
              <a:ext cx="12345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sp>
          <p:nvSpPr>
            <p:cNvPr id="16" name="Google Shape;185;p25">
              <a:extLst>
                <a:ext uri="{FF2B5EF4-FFF2-40B4-BE49-F238E27FC236}">
                  <a16:creationId xmlns:a16="http://schemas.microsoft.com/office/drawing/2014/main" id="{F5B204C1-7BD9-6429-4BF2-8EEB7297C906}"/>
                </a:ext>
              </a:extLst>
            </p:cNvPr>
            <p:cNvSpPr/>
            <p:nvPr/>
          </p:nvSpPr>
          <p:spPr>
            <a:xfrm>
              <a:off x="4456225" y="4437625"/>
              <a:ext cx="891600" cy="12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350"/>
            </a:p>
          </p:txBody>
        </p:sp>
      </p:grpSp>
      <p:sp>
        <p:nvSpPr>
          <p:cNvPr id="3" name="Slide Number Placeholder 16">
            <a:extLst>
              <a:ext uri="{FF2B5EF4-FFF2-40B4-BE49-F238E27FC236}">
                <a16:creationId xmlns:a16="http://schemas.microsoft.com/office/drawing/2014/main" id="{D14EC4E6-95F6-AB6A-0083-26F79859B778}"/>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17</a:t>
            </a:fld>
            <a:endParaRPr lang="en-US"/>
          </a:p>
        </p:txBody>
      </p:sp>
    </p:spTree>
    <p:extLst>
      <p:ext uri="{BB962C8B-B14F-4D97-AF65-F5344CB8AC3E}">
        <p14:creationId xmlns:p14="http://schemas.microsoft.com/office/powerpoint/2010/main" val="515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17"/>
          <p:cNvSpPr txBox="1">
            <a:spLocks noGrp="1"/>
          </p:cNvSpPr>
          <p:nvPr>
            <p:ph type="title"/>
          </p:nvPr>
        </p:nvSpPr>
        <p:spPr>
          <a:xfrm>
            <a:off x="400050" y="627431"/>
            <a:ext cx="3732503" cy="636075"/>
          </a:xfrm>
          <a:prstGeom prst="rect">
            <a:avLst/>
          </a:prstGeom>
          <a:noFill/>
          <a:ln>
            <a:noFill/>
          </a:ln>
        </p:spPr>
        <p:txBody>
          <a:bodyPr spcFirstLastPara="1" wrap="square" lIns="68550" tIns="68550" rIns="68550" bIns="68550" anchor="t" anchorCtr="0">
            <a:noAutofit/>
          </a:bodyPr>
          <a:lstStyle/>
          <a:p>
            <a:pPr marL="0" lvl="0" indent="0" algn="ctr" rtl="0">
              <a:lnSpc>
                <a:spcPct val="90000"/>
              </a:lnSpc>
              <a:spcBef>
                <a:spcPts val="0"/>
              </a:spcBef>
              <a:spcAft>
                <a:spcPts val="0"/>
              </a:spcAft>
              <a:buClr>
                <a:schemeClr val="accent1"/>
              </a:buClr>
              <a:buSzPts val="1500"/>
              <a:buFont typeface="Arial"/>
              <a:buNone/>
            </a:pPr>
            <a:r>
              <a:rPr lang="en" sz="1500"/>
              <a:t>The surface of the Earth is broken into many pieces that move around.  </a:t>
            </a:r>
            <a:endParaRPr sz="1500"/>
          </a:p>
          <a:p>
            <a:pPr marL="0" lvl="0" indent="0" algn="ctr" rtl="0">
              <a:lnSpc>
                <a:spcPct val="90000"/>
              </a:lnSpc>
              <a:spcBef>
                <a:spcPts val="0"/>
              </a:spcBef>
              <a:spcAft>
                <a:spcPts val="0"/>
              </a:spcAft>
              <a:buClr>
                <a:schemeClr val="dk1"/>
              </a:buClr>
              <a:buSzPts val="1100"/>
              <a:buFont typeface="Arial"/>
              <a:buNone/>
            </a:pPr>
            <a:endParaRPr sz="1500"/>
          </a:p>
          <a:p>
            <a:pPr marL="0" lvl="0" indent="0" algn="ctr" rtl="0">
              <a:lnSpc>
                <a:spcPct val="90000"/>
              </a:lnSpc>
              <a:spcBef>
                <a:spcPts val="0"/>
              </a:spcBef>
              <a:spcAft>
                <a:spcPts val="0"/>
              </a:spcAft>
              <a:buClr>
                <a:schemeClr val="accent1"/>
              </a:buClr>
              <a:buSzPts val="1500"/>
              <a:buFont typeface="Arial"/>
              <a:buNone/>
            </a:pPr>
            <a:r>
              <a:rPr lang="en" sz="1500"/>
              <a:t>  </a:t>
            </a:r>
            <a:endParaRPr sz="1500"/>
          </a:p>
        </p:txBody>
      </p:sp>
      <p:sp>
        <p:nvSpPr>
          <p:cNvPr id="235" name="Google Shape;235;p17"/>
          <p:cNvSpPr txBox="1"/>
          <p:nvPr/>
        </p:nvSpPr>
        <p:spPr>
          <a:xfrm>
            <a:off x="4419460" y="627431"/>
            <a:ext cx="4423619" cy="636075"/>
          </a:xfrm>
          <a:prstGeom prst="rect">
            <a:avLst/>
          </a:prstGeom>
          <a:noFill/>
          <a:ln>
            <a:noFill/>
          </a:ln>
        </p:spPr>
        <p:txBody>
          <a:bodyPr spcFirstLastPara="1" wrap="square" lIns="68550" tIns="68550" rIns="68550" bIns="68550"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The pieces of the Earth get stuck together. When they break free, an earthquake happens!  </a:t>
            </a:r>
            <a:endParaRPr dirty="0"/>
          </a:p>
          <a:p>
            <a:pPr marL="0" marR="0" lvl="0" indent="0" algn="ctr" rtl="0">
              <a:lnSpc>
                <a:spcPct val="90000"/>
              </a:lnSpc>
              <a:spcBef>
                <a:spcPts val="0"/>
              </a:spcBef>
              <a:spcAft>
                <a:spcPts val="0"/>
              </a:spcAft>
              <a:buClr>
                <a:schemeClr val="dk1"/>
              </a:buClr>
              <a:buSzPts val="1100"/>
              <a:buFont typeface="Arial"/>
              <a:buNone/>
            </a:pPr>
            <a:endParaRPr sz="1500" b="1" dirty="0">
              <a:solidFill>
                <a:schemeClr val="accent1"/>
              </a:solidFill>
              <a:latin typeface="Arial"/>
              <a:ea typeface="Arial"/>
              <a:cs typeface="Arial"/>
              <a:sym typeface="Arial"/>
            </a:endParaRPr>
          </a:p>
          <a:p>
            <a:pPr marL="0" marR="0" lvl="0" indent="0" algn="ctr" rtl="0">
              <a:lnSpc>
                <a:spcPct val="90000"/>
              </a:lnSpc>
              <a:spcBef>
                <a:spcPts val="0"/>
              </a:spcBef>
              <a:spcAft>
                <a:spcPts val="0"/>
              </a:spcAft>
              <a:buClr>
                <a:schemeClr val="accent1"/>
              </a:buClr>
              <a:buSzPts val="1500"/>
              <a:buFont typeface="Arial"/>
              <a:buNone/>
            </a:pPr>
            <a:r>
              <a:rPr lang="en" sz="1500" b="1" dirty="0">
                <a:solidFill>
                  <a:schemeClr val="accent1"/>
                </a:solidFill>
                <a:latin typeface="Arial"/>
                <a:ea typeface="Arial"/>
                <a:cs typeface="Arial"/>
                <a:sym typeface="Arial"/>
              </a:rPr>
              <a:t>  </a:t>
            </a:r>
            <a:endParaRPr dirty="0"/>
          </a:p>
        </p:txBody>
      </p:sp>
      <p:pic>
        <p:nvPicPr>
          <p:cNvPr id="240" name="Google Shape;240;p17"/>
          <p:cNvPicPr preferRelativeResize="0"/>
          <p:nvPr/>
        </p:nvPicPr>
        <p:blipFill>
          <a:blip r:embed="rId3">
            <a:alphaModFix/>
          </a:blip>
          <a:stretch>
            <a:fillRect/>
          </a:stretch>
        </p:blipFill>
        <p:spPr>
          <a:xfrm>
            <a:off x="4595150" y="1502796"/>
            <a:ext cx="4114660" cy="2540721"/>
          </a:xfrm>
          <a:prstGeom prst="rect">
            <a:avLst/>
          </a:prstGeom>
          <a:noFill/>
          <a:ln>
            <a:noFill/>
          </a:ln>
        </p:spPr>
      </p:pic>
      <p:sp>
        <p:nvSpPr>
          <p:cNvPr id="2" name="Google Shape;100;p2">
            <a:extLst>
              <a:ext uri="{FF2B5EF4-FFF2-40B4-BE49-F238E27FC236}">
                <a16:creationId xmlns:a16="http://schemas.microsoft.com/office/drawing/2014/main" id="{71A24741-E949-7E16-08D1-4F0D0A05BC2B}"/>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18</a:t>
            </a:fld>
            <a:endParaRPr sz="9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FA9F2B58-EA35-6588-A28E-F54145FECEC4}"/>
              </a:ext>
            </a:extLst>
          </p:cNvPr>
          <p:cNvPicPr>
            <a:picLocks noChangeAspect="1"/>
          </p:cNvPicPr>
          <p:nvPr/>
        </p:nvPicPr>
        <p:blipFill>
          <a:blip r:embed="rId4">
            <a:alphaModFix/>
          </a:blip>
          <a:stretch>
            <a:fillRect/>
          </a:stretch>
        </p:blipFill>
        <p:spPr>
          <a:xfrm>
            <a:off x="978048" y="1391389"/>
            <a:ext cx="2576506" cy="2540721"/>
          </a:xfrm>
          <a:prstGeom prst="roundRect">
            <a:avLst>
              <a:gd name="adj" fmla="val 4842"/>
            </a:avLst>
          </a:prstGeom>
          <a:solidFill>
            <a:srgbClr val="FFFFFF">
              <a:shade val="85000"/>
            </a:srgbClr>
          </a:solid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0"/>
                                        </p:tgtEl>
                                        <p:attrNameLst>
                                          <p:attrName>style.visibility</p:attrName>
                                        </p:attrNameLst>
                                      </p:cBhvr>
                                      <p:to>
                                        <p:strVal val="visible"/>
                                      </p:to>
                                    </p:set>
                                  </p:childTnLst>
                                </p:cTn>
                              </p:par>
                              <p:par>
                                <p:cTn id="10" presetID="0" presetClass="path" presetSubtype="0" repeatCount="0" decel="50000" autoRev="1" fill="hold" nodeType="withEffect">
                                  <p:stCondLst>
                                    <p:cond delay="0"/>
                                  </p:stCondLst>
                                  <p:childTnLst>
                                    <p:animMotion origin="layout" path="M -0.03854 -0.02901 L -0.03854 -0.02871 C -0.03368 -0.0284 -0.0283 -0.02809 -0.02309 -0.02716 C -0.02031 -0.02655 -0.01615 -0.02716 -0.01406 -0.025 C -0.01267 -0.02346 -0.01771 -0.02377 -0.01927 -0.02284 C -0.02552 -0.01574 -0.02465 -0.01821 -0.0125 -0.02284 C -0.01059 -0.02377 -0.00868 -0.02377 -0.00677 -0.025 C -0.00521 -0.02655 -0.00365 -0.02901 -0.00156 -0.02901 C -0.00035 -0.02901 -0.00365 -0.02593 -0.00521 -0.025 C -0.00868 -0.02315 -0.0125 -0.02222 -0.0158 -0.02068 L -0.02118 -0.01883 C -0.02309 -0.01945 -0.02483 -0.01945 -0.02639 -0.02068 C -0.02795 -0.02253 -0.03212 -0.02655 -0.02986 -0.02716 C -0.02483 -0.02871 -0.01927 -0.02562 -0.01406 -0.025 C -0.01528 -0.02377 -0.01615 -0.02192 -0.01771 -0.02068 C -0.02344 -0.01698 -0.02552 -0.02161 -0.01927 -0.01482 C -0.01371 -0.01574 -0.00677 -0.01297 -0.00156 -0.01698 C 0.00851 -0.02469 -0.00816 -0.02871 -0.00903 -0.02901 C -0.01302 -0.0284 -0.01736 -0.02932 -0.02118 -0.02716 C -0.02517 -0.02469 -0.02153 -0.01451 -0.02118 -0.01266 C 0.00556 -0.01729 -0.01736 -0.01235 -0.02986 -0.01698 C -0.03177 -0.0176 -0.03108 -0.02068 -0.03177 -0.02284 C -0.03108 -0.025 -0.03142 -0.02809 -0.02986 -0.02901 C -0.02465 -0.03364 -0.00903 -0.02963 -0.00521 -0.02901 C -0.00469 -0.02716 -0.00365 -0.025 -0.00365 -0.02284 C -0.00365 -0.01976 -0.00365 -0.01698 -0.00521 -0.01482 C -0.0066 -0.01297 -0.00868 -0.01327 -0.01059 -0.01266 C -0.01458 -0.01173 -0.01892 -0.01142 -0.02309 -0.0108 C -0.02344 -0.00834 -0.02778 0.00216 -0.02309 0.0037 C -0.01649 0.00586 -0.01215 -0.00216 -0.00677 -0.00463 C -0.00469 -0.00587 -0.00243 -0.00587 -5.55556E-7 -0.00648 C 0.01215 -0.0108 -0.00312 -0.0071 0.01632 -0.0108 C 0.01528 -0.01327 0.01632 -0.01698 0.01406 -0.01883 C 0.01163 -0.02161 0.00347 -0.02284 0.00347 -0.02253 C 0.00191 -0.02222 -0.00121 -0.02284 -0.00156 -0.02068 C -0.00365 -0.01574 0.00104 -0.01142 0.00347 -0.00864 C -0.01371 -0.00371 0.0007 -0.00926 0.00191 -0.00463 C 0.00278 -0.00124 0.0007 0.00216 -5.55556E-7 0.00586 C -0.00243 0.00494 -0.00469 0.00494 -0.00677 0.0037 C -0.0099 0.00185 -0.0125 -0.00432 -0.01406 -0.00648 C -0.01528 -0.00834 -0.01927 -0.0105 -0.01771 -0.0108 C -0.0125 -0.01142 -0.00677 -0.00926 -0.00156 -0.00864 C -0.00365 -0.00803 -0.00521 -0.00648 -0.00677 -0.00648 C -0.01371 -0.00648 -0.01371 -0.00834 -0.01771 -0.01266 C -0.0158 -0.01327 -0.01424 -0.01451 -0.0125 -0.01482 C -0.00781 -0.01574 -0.00243 -0.01482 0.00191 -0.01698 C 0.00347 -0.0179 0.00278 -0.02068 0.00347 -0.02284 C 0.00538 -0.02068 0.01024 -0.01914 0.00868 -0.01698 C 0.00747 -0.01451 -0.00816 -0.01142 -0.01059 -0.0108 C -0.0125 -0.00926 -0.01458 -0.00864 -0.0158 -0.00648 C -0.01805 -0.00278 -0.02309 0.00648 -0.01927 0.00586 L -0.00903 0.0037 C -0.00677 0.00308 -0.00399 0.0037 -0.00365 0.00154 C -0.00121 -0.00741 -0.00469 -0.01019 -0.00903 -0.01482 C -0.00625 -0.01698 -0.00191 -0.02068 0.00191 -0.02068 C 0.00504 -0.02068 0.00747 -0.01945 0.01059 -0.01883 C 0.00868 -0.0176 0.0066 -0.01667 0.00538 -0.01482 C 0.00399 -0.01297 0.00504 -0.00988 0.00347 -0.00864 C 0.0007 -0.00648 -0.00677 -0.00463 -0.00677 -0.00432 C -0.01059 -0.00525 -0.01493 -0.00401 -0.01771 -0.00648 C -0.02049 -0.00926 -0.01875 -0.01574 -0.02118 -0.01883 L -0.02639 -0.025 C -0.02465 -0.02655 -0.02344 -0.02871 -0.02118 -0.02901 C -0.01927 -0.02932 -0.01771 -0.02716 -0.0158 -0.02716 C -0.0118 -0.02624 -0.00781 -0.02562 -0.00365 -0.025 C -0.00278 -0.01574 0.00469 -0.00031 -0.00677 -0.00031 C -0.01024 -0.00031 -0.01302 -0.00155 -0.0158 -0.00247 C -0.01406 -0.0034 -0.0125 -0.00401 -0.01059 -0.00463 C -0.00816 -0.00556 -0.0059 -0.00556 -0.00365 -0.00648 C -0.00156 -0.00741 -5.55556E-7 -0.00926 0.00191 -0.0108 C -0.00677 0.00401 0.00104 -0.01019 0.00347 -0.0108 C 0.00747 -0.01142 0.01163 -0.00926 0.01632 -0.00864 C 0.01406 -0.00648 0.01285 -0.00401 0.01059 -0.00247 C 0.00712 2.46914E-6 0.00382 -0.00031 -5.55556E-7 -0.00031 L -5.55556E-7 2.46914E-6 " pathEditMode="relative" rAng="0" ptsTypes="AAAAAAAAAAAAAAAAAAAAAAAAAAAAAAAAAAAAAAAAAAAAAAAAAAAAAAAAAAAAAAAAAAAAAAAAAAA">
                                      <p:cBhvr>
                                        <p:cTn id="11" dur="7000" fill="hold"/>
                                        <p:tgtEl>
                                          <p:spTgt spid="240"/>
                                        </p:tgtEl>
                                        <p:attrNameLst>
                                          <p:attrName>ppt_x</p:attrName>
                                          <p:attrName>ppt_y</p:attrName>
                                        </p:attrNameLst>
                                      </p:cBhvr>
                                      <p:rCtr x="2743"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rmAutofit fontScale="90000"/>
          </a:bodyPr>
          <a:lstStyle/>
          <a:p>
            <a:pPr algn="ctr"/>
            <a:r>
              <a:rPr lang="en-US" sz="2400">
                <a:solidFill>
                  <a:srgbClr val="1A6935"/>
                </a:solidFill>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3" name="Slide Number Placeholder 16">
            <a:extLst>
              <a:ext uri="{FF2B5EF4-FFF2-40B4-BE49-F238E27FC236}">
                <a16:creationId xmlns:a16="http://schemas.microsoft.com/office/drawing/2014/main" id="{127A6534-C072-67F7-32FD-54751437F8B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19</a:t>
            </a:fld>
            <a:endParaRPr lang="en-US"/>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8392783-BB00-0C2D-A2BD-79C456043FD4}"/>
              </a:ext>
            </a:extLst>
          </p:cNvPr>
          <p:cNvSpPr>
            <a:spLocks noGrp="1"/>
          </p:cNvSpPr>
          <p:nvPr>
            <p:ph type="title"/>
          </p:nvPr>
        </p:nvSpPr>
        <p:spPr/>
        <p:txBody>
          <a:bodyPr/>
          <a:lstStyle/>
          <a:p>
            <a:r>
              <a:rPr lang="en" dirty="0">
                <a:solidFill>
                  <a:schemeClr val="tx1"/>
                </a:solidFill>
              </a:rPr>
              <a:t>To Print</a:t>
            </a:r>
            <a:endParaRPr lang="en-US" dirty="0">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a:xfrm>
            <a:off x="312964" y="1275757"/>
            <a:ext cx="3212753" cy="3229865"/>
          </a:xfrm>
        </p:spPr>
        <p:txBody>
          <a:bodyPr vert="horz" lIns="68580" tIns="34290" rIns="68580" bIns="34290" rtlCol="0" anchor="t">
            <a:normAutofit/>
          </a:bodyPr>
          <a:lstStyle/>
          <a:p>
            <a:pPr marL="0" indent="0">
              <a:buNone/>
            </a:pPr>
            <a:r>
              <a:rPr lang="en-US" sz="1800" b="1" dirty="0"/>
              <a:t>Student Worksheets</a:t>
            </a:r>
          </a:p>
          <a:p>
            <a:pPr>
              <a:lnSpc>
                <a:spcPct val="150000"/>
              </a:lnSpc>
            </a:pPr>
            <a:r>
              <a:rPr lang="en-US" sz="1800" b="1" dirty="0">
                <a:hlinkClick r:id="rId3"/>
              </a:rPr>
              <a:t>Kindergarten</a:t>
            </a:r>
            <a:endParaRPr lang="en-US" sz="1800" b="1" dirty="0"/>
          </a:p>
          <a:p>
            <a:pPr>
              <a:lnSpc>
                <a:spcPct val="150000"/>
              </a:lnSpc>
            </a:pPr>
            <a:r>
              <a:rPr lang="en-US" sz="1800" b="1" dirty="0">
                <a:hlinkClick r:id="rId4"/>
              </a:rPr>
              <a:t>1st Grade</a:t>
            </a:r>
            <a:endParaRPr lang="en-US" sz="1800" b="1" dirty="0"/>
          </a:p>
          <a:p>
            <a:pPr marL="0" indent="0">
              <a:buNone/>
            </a:pPr>
            <a:br>
              <a:rPr lang="en-US" b="1" dirty="0"/>
            </a:br>
            <a:br>
              <a:rPr lang="en-US" b="1" dirty="0"/>
            </a:br>
            <a:r>
              <a:rPr lang="en-US" sz="1800" b="1" dirty="0"/>
              <a:t>Family Engagement Letter</a:t>
            </a:r>
          </a:p>
          <a:p>
            <a:pPr marL="285750" indent="-285750">
              <a:lnSpc>
                <a:spcPct val="150000"/>
              </a:lnSpc>
            </a:pPr>
            <a:r>
              <a:rPr lang="en-US" sz="1800" b="1" dirty="0">
                <a:hlinkClick r:id="rId5"/>
              </a:rPr>
              <a:t>English</a:t>
            </a:r>
            <a:endParaRPr lang="en-US" sz="1800" b="1" dirty="0"/>
          </a:p>
          <a:p>
            <a:pPr marL="285750" indent="-285750">
              <a:lnSpc>
                <a:spcPct val="150000"/>
              </a:lnSpc>
            </a:pPr>
            <a:r>
              <a:rPr lang="en-US" sz="1800" b="1" dirty="0">
                <a:hlinkClick r:id="rId6"/>
              </a:rPr>
              <a:t>Spanish</a:t>
            </a:r>
            <a:endParaRPr lang="en-US" sz="1800" b="1" dirty="0"/>
          </a:p>
          <a:p>
            <a:pPr marL="0" indent="0">
              <a:buNone/>
            </a:pPr>
            <a:endParaRPr lang="en-US" sz="1800" b="1" dirty="0"/>
          </a:p>
        </p:txBody>
      </p:sp>
      <p:sp>
        <p:nvSpPr>
          <p:cNvPr id="17" name="Slide Number Placeholder 16">
            <a:extLst>
              <a:ext uri="{FF2B5EF4-FFF2-40B4-BE49-F238E27FC236}">
                <a16:creationId xmlns:a16="http://schemas.microsoft.com/office/drawing/2014/main" id="{E00384B8-A291-DA17-8293-0DC0A1591163}"/>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a:t>
            </a:fld>
            <a:endParaRPr lang="en-US"/>
          </a:p>
        </p:txBody>
      </p:sp>
      <p:sp>
        <p:nvSpPr>
          <p:cNvPr id="7" name="Content Placeholder 8">
            <a:extLst>
              <a:ext uri="{FF2B5EF4-FFF2-40B4-BE49-F238E27FC236}">
                <a16:creationId xmlns:a16="http://schemas.microsoft.com/office/drawing/2014/main" id="{5427E2FE-B249-DD1F-BD3D-11B2E713F12A}"/>
              </a:ext>
            </a:extLst>
          </p:cNvPr>
          <p:cNvSpPr txBox="1">
            <a:spLocks/>
          </p:cNvSpPr>
          <p:nvPr/>
        </p:nvSpPr>
        <p:spPr>
          <a:xfrm>
            <a:off x="4020587" y="1249507"/>
            <a:ext cx="4624650" cy="32289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541" indent="-153591">
              <a:lnSpc>
                <a:spcPct val="100000"/>
              </a:lnSpc>
              <a:spcBef>
                <a:spcPts val="0"/>
              </a:spcBef>
              <a:spcAft>
                <a:spcPts val="450"/>
              </a:spcAft>
              <a:buSzPts val="1300"/>
              <a:buChar char="●"/>
            </a:pPr>
            <a:r>
              <a:rPr lang="en-US" sz="1200" dirty="0"/>
              <a:t>Open and edit the Family Engagement Letter.  </a:t>
            </a:r>
          </a:p>
          <a:p>
            <a:pPr marL="519113" lvl="1" indent="-214313">
              <a:lnSpc>
                <a:spcPct val="100000"/>
              </a:lnSpc>
              <a:spcBef>
                <a:spcPts val="0"/>
              </a:spcBef>
              <a:spcAft>
                <a:spcPts val="450"/>
              </a:spcAft>
              <a:buSzPct val="100000"/>
              <a:buFont typeface="System Font Regular"/>
              <a:buChar char="－"/>
            </a:pPr>
            <a:r>
              <a:rPr lang="en-US" sz="1200" dirty="0"/>
              <a:t>Add your school name at the bottom.  </a:t>
            </a:r>
          </a:p>
          <a:p>
            <a:pPr marL="519113" lvl="1" indent="-214313">
              <a:lnSpc>
                <a:spcPct val="100000"/>
              </a:lnSpc>
              <a:spcBef>
                <a:spcPts val="0"/>
              </a:spcBef>
              <a:spcAft>
                <a:spcPts val="450"/>
              </a:spcAft>
              <a:buSzPct val="100000"/>
              <a:buFont typeface="System Font Regular"/>
              <a:buChar char="－"/>
            </a:pPr>
            <a:r>
              <a:rPr lang="en-US" sz="1200" dirty="0"/>
              <a:t>If you’re emailing the letter, you can remove the QR code.  </a:t>
            </a:r>
          </a:p>
          <a:p>
            <a:pPr marL="175022" indent="-194072">
              <a:lnSpc>
                <a:spcPct val="100000"/>
              </a:lnSpc>
              <a:spcBef>
                <a:spcPts val="450"/>
              </a:spcBef>
              <a:spcAft>
                <a:spcPts val="450"/>
              </a:spcAft>
              <a:buSzPts val="1300"/>
              <a:buFont typeface="Arial" panose="020B0604020202020204" pitchFamily="34" charset="0"/>
              <a:buChar char="●"/>
            </a:pPr>
            <a:r>
              <a:rPr lang="en-US" sz="1200" dirty="0"/>
              <a:t>Make copies of the Family Engagement Letter and/or email to families a week before teaching the lesson. Encourage parents to discuss earthquakes with their kids and to let their teachers know if it might be a difficult topic for their child. </a:t>
            </a:r>
          </a:p>
          <a:p>
            <a:pPr marL="175022" indent="-194072">
              <a:lnSpc>
                <a:spcPct val="100000"/>
              </a:lnSpc>
              <a:spcBef>
                <a:spcPts val="450"/>
              </a:spcBef>
              <a:spcAft>
                <a:spcPts val="450"/>
              </a:spcAft>
              <a:buSzPts val="1300"/>
              <a:buChar char="●"/>
            </a:pPr>
            <a:r>
              <a:rPr lang="en-US" sz="1200" dirty="0">
                <a:solidFill>
                  <a:schemeClr val="dk1"/>
                </a:solidFill>
              </a:rPr>
              <a:t>Preview Slides. You can print out the Teaching Steps slides. The teaching steps are also located in the Speaker Notes of each slide. </a:t>
            </a:r>
            <a:endParaRPr lang="en-US" sz="1200" dirty="0"/>
          </a:p>
          <a:p>
            <a:pPr marL="175022" indent="-194072">
              <a:lnSpc>
                <a:spcPct val="100000"/>
              </a:lnSpc>
              <a:spcBef>
                <a:spcPts val="450"/>
              </a:spcBef>
              <a:spcAft>
                <a:spcPts val="450"/>
              </a:spcAft>
              <a:buSzPts val="1300"/>
              <a:buChar char="●"/>
            </a:pPr>
            <a:r>
              <a:rPr lang="en-US" sz="1200" dirty="0"/>
              <a:t>Copy Student Sheet or go to the </a:t>
            </a:r>
            <a:r>
              <a:rPr lang="en-US" sz="1200" u="sng" dirty="0">
                <a:solidFill>
                  <a:schemeClr val="hlink"/>
                </a:solidFill>
                <a:hlinkClick r:id="rId7"/>
              </a:rPr>
              <a:t>Rocket Rules website</a:t>
            </a:r>
            <a:r>
              <a:rPr lang="en-US" sz="1200" dirty="0"/>
              <a:t> to find additional student sheets, including some in Spanish.</a:t>
            </a:r>
          </a:p>
          <a:p>
            <a:pPr marL="175022" indent="-194072">
              <a:lnSpc>
                <a:spcPct val="100000"/>
              </a:lnSpc>
              <a:spcBef>
                <a:spcPts val="450"/>
              </a:spcBef>
              <a:spcAft>
                <a:spcPts val="450"/>
              </a:spcAft>
              <a:buSzPts val="1300"/>
              <a:buChar char="●"/>
            </a:pPr>
            <a:r>
              <a:rPr lang="en-US" sz="1200" dirty="0"/>
              <a:t>OPTIONAL (FREE): Go to the </a:t>
            </a:r>
            <a:r>
              <a:rPr lang="en-US" sz="1200" u="sng" dirty="0">
                <a:solidFill>
                  <a:schemeClr val="hlink"/>
                </a:solidFill>
                <a:hlinkClick r:id="rId8"/>
              </a:rPr>
              <a:t>Rocket Rules</a:t>
            </a:r>
            <a:r>
              <a:rPr lang="en-US" sz="1200" dirty="0">
                <a:solidFill>
                  <a:schemeClr val="hlink"/>
                </a:solidFill>
                <a:uFill>
                  <a:noFill/>
                </a:uFill>
                <a:hlinkClick r:id="rId8"/>
              </a:rPr>
              <a:t> </a:t>
            </a:r>
            <a:r>
              <a:rPr lang="en-US" sz="1200" dirty="0"/>
              <a:t>website to </a:t>
            </a:r>
            <a:r>
              <a:rPr lang="en-US" sz="1200" u="sng" dirty="0">
                <a:solidFill>
                  <a:schemeClr val="hlink"/>
                </a:solidFill>
                <a:hlinkClick r:id="rId9"/>
              </a:rPr>
              <a:t>sign up for Rocket Live!</a:t>
            </a:r>
            <a:r>
              <a:rPr lang="en-US" sz="1200" dirty="0">
                <a:solidFill>
                  <a:schemeClr val="dk1"/>
                </a:solidFill>
                <a:uFill>
                  <a:noFill/>
                </a:uFill>
                <a:hlinkClick r:id="rId9">
                  <a:extLst>
                    <a:ext uri="{A12FA001-AC4F-418D-AE19-62706E023703}">
                      <ahyp:hlinkClr xmlns:ahyp="http://schemas.microsoft.com/office/drawing/2018/hyperlinkcolor" val="tx"/>
                    </a:ext>
                  </a:extLst>
                </a:hlinkClick>
              </a:rPr>
              <a:t>,</a:t>
            </a:r>
            <a:r>
              <a:rPr lang="en-US" sz="1200" dirty="0"/>
              <a:t> a 20 minute cost-free live Zoom interactive lesson. </a:t>
            </a:r>
          </a:p>
        </p:txBody>
      </p:sp>
      <p:cxnSp>
        <p:nvCxnSpPr>
          <p:cNvPr id="10" name="Straight Connector 9">
            <a:extLst>
              <a:ext uri="{FF2B5EF4-FFF2-40B4-BE49-F238E27FC236}">
                <a16:creationId xmlns:a16="http://schemas.microsoft.com/office/drawing/2014/main" id="{D822BFD9-6ECD-FA9B-84B0-FEFF255D799D}"/>
              </a:ext>
            </a:extLst>
          </p:cNvPr>
          <p:cNvCxnSpPr>
            <a:cxnSpLocks/>
          </p:cNvCxnSpPr>
          <p:nvPr/>
        </p:nvCxnSpPr>
        <p:spPr>
          <a:xfrm>
            <a:off x="3647209" y="638175"/>
            <a:ext cx="0" cy="3900488"/>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itle 3">
            <a:extLst>
              <a:ext uri="{FF2B5EF4-FFF2-40B4-BE49-F238E27FC236}">
                <a16:creationId xmlns:a16="http://schemas.microsoft.com/office/drawing/2014/main" id="{A3CB2625-504E-FB69-E3C1-EF653CA6A70A}"/>
              </a:ext>
            </a:extLst>
          </p:cNvPr>
          <p:cNvSpPr txBox="1">
            <a:spLocks/>
          </p:cNvSpPr>
          <p:nvPr/>
        </p:nvSpPr>
        <p:spPr>
          <a:xfrm>
            <a:off x="4020586" y="638175"/>
            <a:ext cx="3676974" cy="40719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US" sz="2100">
                <a:solidFill>
                  <a:schemeClr val="tx1"/>
                </a:solidFill>
              </a:rPr>
              <a:t>Preparation</a:t>
            </a:r>
          </a:p>
        </p:txBody>
      </p:sp>
    </p:spTree>
    <p:extLst>
      <p:ext uri="{BB962C8B-B14F-4D97-AF65-F5344CB8AC3E}">
        <p14:creationId xmlns:p14="http://schemas.microsoft.com/office/powerpoint/2010/main" val="186069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rmAutofit fontScale="90000"/>
          </a:bodyPr>
          <a:lstStyle/>
          <a:p>
            <a:pPr algn="ctr"/>
            <a:r>
              <a:rPr lang="en" sz="2400" dirty="0">
                <a:solidFill>
                  <a:srgbClr val="016935"/>
                </a:solidFill>
                <a:highlight>
                  <a:srgbClr val="FFFFFF"/>
                </a:highlight>
              </a:rPr>
              <a:t>If you or someone you know uses a </a:t>
            </a:r>
            <a:r>
              <a:rPr lang="en" sz="2400" u="sng" dirty="0">
                <a:solidFill>
                  <a:srgbClr val="016935"/>
                </a:solidFill>
                <a:highlight>
                  <a:srgbClr val="FFFFFF"/>
                </a:highlight>
              </a:rPr>
              <a:t>wheelchair</a:t>
            </a:r>
            <a:r>
              <a:rPr lang="en" sz="2400" dirty="0">
                <a:solidFill>
                  <a:srgbClr val="016935"/>
                </a:solidFill>
                <a:highlight>
                  <a:srgbClr val="FFFFFF"/>
                </a:highlight>
              </a:rPr>
              <a:t>:</a:t>
            </a:r>
            <a:endParaRPr lang="en-US" sz="2400" dirty="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3" name="Slide Number Placeholder 16">
            <a:extLst>
              <a:ext uri="{FF2B5EF4-FFF2-40B4-BE49-F238E27FC236}">
                <a16:creationId xmlns:a16="http://schemas.microsoft.com/office/drawing/2014/main" id="{0EF2452D-78EC-A92D-FD25-28BAAC76983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20</a:t>
            </a:fld>
            <a:endParaRPr lang="en-US"/>
          </a:p>
        </p:txBody>
      </p:sp>
    </p:spTree>
    <p:extLst>
      <p:ext uri="{BB962C8B-B14F-4D97-AF65-F5344CB8AC3E}">
        <p14:creationId xmlns:p14="http://schemas.microsoft.com/office/powerpoint/2010/main" val="269013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or someone you know uses a </a:t>
            </a:r>
            <a:r>
              <a:rPr lang="en" sz="2400" u="sng" dirty="0">
                <a:solidFill>
                  <a:srgbClr val="016935"/>
                </a:solidFill>
                <a:highlight>
                  <a:schemeClr val="lt1"/>
                </a:highlight>
              </a:rPr>
              <a:t>cane</a:t>
            </a:r>
            <a:r>
              <a:rPr lang="en" sz="2400" dirty="0">
                <a:solidFill>
                  <a:srgbClr val="016935"/>
                </a:solidFill>
                <a:highlight>
                  <a:schemeClr val="lt1"/>
                </a:highlight>
              </a:rPr>
              <a:t> or </a:t>
            </a:r>
            <a:r>
              <a:rPr lang="en" sz="2400" u="sng" dirty="0">
                <a:solidFill>
                  <a:srgbClr val="016935"/>
                </a:solidFill>
                <a:highlight>
                  <a:schemeClr val="lt1"/>
                </a:highlight>
              </a:rPr>
              <a:t>walker</a:t>
            </a:r>
            <a:r>
              <a:rPr lang="en" sz="2400" dirty="0">
                <a:solidFill>
                  <a:srgbClr val="016935"/>
                </a:solidFill>
                <a:highlight>
                  <a:schemeClr val="lt1"/>
                </a:highlight>
              </a:rPr>
              <a:t>:</a:t>
            </a:r>
            <a:endParaRPr lang="en-US" sz="2400" dirty="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3" name="Slide Number Placeholder 16">
            <a:extLst>
              <a:ext uri="{FF2B5EF4-FFF2-40B4-BE49-F238E27FC236}">
                <a16:creationId xmlns:a16="http://schemas.microsoft.com/office/drawing/2014/main" id="{58D63927-54AB-287F-346C-17F0FB01FF3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21</a:t>
            </a:fld>
            <a:endParaRPr lang="en-US"/>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4B2B-BC6B-1FC5-D55E-D415ADA772B1}"/>
              </a:ext>
            </a:extLst>
          </p:cNvPr>
          <p:cNvSpPr>
            <a:spLocks noGrp="1"/>
          </p:cNvSpPr>
          <p:nvPr>
            <p:ph type="title"/>
          </p:nvPr>
        </p:nvSpPr>
        <p:spPr/>
        <p:txBody>
          <a:bodyPr>
            <a:normAutofit fontScale="90000"/>
          </a:bodyPr>
          <a:lstStyle/>
          <a:p>
            <a:pPr algn="ctr"/>
            <a:r>
              <a:rPr lang="en" sz="2400" dirty="0">
                <a:solidFill>
                  <a:srgbClr val="1A6935"/>
                </a:solidFill>
                <a:highlight>
                  <a:srgbClr val="FFFFFF"/>
                </a:highlight>
              </a:rPr>
              <a:t>Protect yourself when there is . . .</a:t>
            </a:r>
            <a:endParaRPr lang="en-US" sz="2400" dirty="0"/>
          </a:p>
        </p:txBody>
      </p:sp>
      <p:pic>
        <p:nvPicPr>
          <p:cNvPr id="5" name="Google Shape;229;p30">
            <a:extLst>
              <a:ext uri="{FF2B5EF4-FFF2-40B4-BE49-F238E27FC236}">
                <a16:creationId xmlns:a16="http://schemas.microsoft.com/office/drawing/2014/main" id="{B47A2C93-33B3-CD5F-EE6D-123AECAF7AC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1569" t="40259" r="13931"/>
          <a:stretch/>
        </p:blipFill>
        <p:spPr>
          <a:xfrm>
            <a:off x="180139" y="2034610"/>
            <a:ext cx="2564171" cy="2056273"/>
          </a:xfrm>
          <a:prstGeom prst="rect">
            <a:avLst/>
          </a:prstGeom>
          <a:noFill/>
          <a:ln>
            <a:noFill/>
          </a:ln>
        </p:spPr>
      </p:pic>
      <p:grpSp>
        <p:nvGrpSpPr>
          <p:cNvPr id="16" name="Group 15">
            <a:extLst>
              <a:ext uri="{FF2B5EF4-FFF2-40B4-BE49-F238E27FC236}">
                <a16:creationId xmlns:a16="http://schemas.microsoft.com/office/drawing/2014/main" id="{8FDCB856-A7E5-07B7-6FAC-BCBCA310AED8}"/>
              </a:ext>
            </a:extLst>
          </p:cNvPr>
          <p:cNvGrpSpPr/>
          <p:nvPr/>
        </p:nvGrpSpPr>
        <p:grpSpPr>
          <a:xfrm>
            <a:off x="6144839" y="1666622"/>
            <a:ext cx="2705246" cy="2232105"/>
            <a:chOff x="8193118" y="2222162"/>
            <a:chExt cx="3606995" cy="2976140"/>
          </a:xfrm>
        </p:grpSpPr>
        <p:pic>
          <p:nvPicPr>
            <p:cNvPr id="8" name="Google Shape;226;p30">
              <a:extLst>
                <a:ext uri="{FF2B5EF4-FFF2-40B4-BE49-F238E27FC236}">
                  <a16:creationId xmlns:a16="http://schemas.microsoft.com/office/drawing/2014/main" id="{A5C285B8-3623-9ABD-9781-6E6D87915D16}"/>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195838" y="3319398"/>
              <a:ext cx="3578877" cy="1878904"/>
            </a:xfrm>
            <a:prstGeom prst="rect">
              <a:avLst/>
            </a:prstGeom>
            <a:noFill/>
            <a:ln>
              <a:noFill/>
            </a:ln>
          </p:spPr>
        </p:pic>
        <p:sp>
          <p:nvSpPr>
            <p:cNvPr id="9" name="Google Shape;176;p25">
              <a:extLst>
                <a:ext uri="{FF2B5EF4-FFF2-40B4-BE49-F238E27FC236}">
                  <a16:creationId xmlns:a16="http://schemas.microsoft.com/office/drawing/2014/main" id="{217DFC89-38C1-012B-9F7A-EEC55F1991F2}"/>
                </a:ext>
              </a:extLst>
            </p:cNvPr>
            <p:cNvSpPr txBox="1">
              <a:spLocks/>
            </p:cNvSpPr>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drill</a:t>
              </a:r>
            </a:p>
          </p:txBody>
        </p:sp>
      </p:grpSp>
      <p:sp>
        <p:nvSpPr>
          <p:cNvPr id="10" name="Google Shape;176;p25">
            <a:extLst>
              <a:ext uri="{FF2B5EF4-FFF2-40B4-BE49-F238E27FC236}">
                <a16:creationId xmlns:a16="http://schemas.microsoft.com/office/drawing/2014/main" id="{13962B88-9E28-6DC9-C888-799645E83A1D}"/>
              </a:ext>
            </a:extLst>
          </p:cNvPr>
          <p:cNvSpPr txBox="1">
            <a:spLocks/>
          </p:cNvSpPr>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ground shaking</a:t>
            </a:r>
          </a:p>
        </p:txBody>
      </p:sp>
      <p:grpSp>
        <p:nvGrpSpPr>
          <p:cNvPr id="15" name="Group 14">
            <a:extLst>
              <a:ext uri="{FF2B5EF4-FFF2-40B4-BE49-F238E27FC236}">
                <a16:creationId xmlns:a16="http://schemas.microsoft.com/office/drawing/2014/main" id="{328A0F5F-17D8-ADF8-910F-93B2AB2357D3}"/>
              </a:ext>
            </a:extLst>
          </p:cNvPr>
          <p:cNvGrpSpPr/>
          <p:nvPr/>
        </p:nvGrpSpPr>
        <p:grpSpPr>
          <a:xfrm>
            <a:off x="2997122" y="1606344"/>
            <a:ext cx="2798001" cy="2367539"/>
            <a:chOff x="3996163" y="2141791"/>
            <a:chExt cx="3730668" cy="3156719"/>
          </a:xfrm>
        </p:grpSpPr>
        <p:pic>
          <p:nvPicPr>
            <p:cNvPr id="7" name="Google Shape;223;p30">
              <a:extLst>
                <a:ext uri="{FF2B5EF4-FFF2-40B4-BE49-F238E27FC236}">
                  <a16:creationId xmlns:a16="http://schemas.microsoft.com/office/drawing/2014/main" id="{23EBFEDF-EEAF-0B3C-1B76-CF319C6EB94C}"/>
                </a:ext>
              </a:extLst>
            </p:cNvPr>
            <p:cNvPicPr preferRelativeResize="0"/>
            <p:nvPr/>
          </p:nvPicPr>
          <p:blipFill>
            <a:blip r:embed="rId5" cstate="print">
              <a:alphaModFix/>
              <a:extLst>
                <a:ext uri="{28A0092B-C50C-407E-A947-70E740481C1C}">
                  <a14:useLocalDpi xmlns:a14="http://schemas.microsoft.com/office/drawing/2010/main"/>
                </a:ext>
              </a:extLst>
            </a:blip>
            <a:srcRect/>
            <a:stretch/>
          </p:blipFill>
          <p:spPr>
            <a:xfrm>
              <a:off x="4101627" y="2141791"/>
              <a:ext cx="3412671" cy="2100942"/>
            </a:xfrm>
            <a:prstGeom prst="rect">
              <a:avLst/>
            </a:prstGeom>
            <a:noFill/>
            <a:ln>
              <a:noFill/>
            </a:ln>
          </p:spPr>
        </p:pic>
        <p:sp>
          <p:nvSpPr>
            <p:cNvPr id="11" name="Google Shape;176;p25">
              <a:extLst>
                <a:ext uri="{FF2B5EF4-FFF2-40B4-BE49-F238E27FC236}">
                  <a16:creationId xmlns:a16="http://schemas.microsoft.com/office/drawing/2014/main" id="{09C47BEC-A5BB-F9CD-E971-37951FC0945F}"/>
                </a:ext>
              </a:extLst>
            </p:cNvPr>
            <p:cNvSpPr txBox="1">
              <a:spLocks/>
            </p:cNvSpPr>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100" b="1">
                  <a:solidFill>
                    <a:schemeClr val="tx2"/>
                  </a:solidFill>
                </a:rPr>
                <a:t>an earthquake early warning alert</a:t>
              </a:r>
            </a:p>
          </p:txBody>
        </p:sp>
      </p:grpSp>
      <p:cxnSp>
        <p:nvCxnSpPr>
          <p:cNvPr id="13" name="Straight Connector 12">
            <a:extLst>
              <a:ext uri="{FF2B5EF4-FFF2-40B4-BE49-F238E27FC236}">
                <a16:creationId xmlns:a16="http://schemas.microsoft.com/office/drawing/2014/main" id="{C30CA4FB-F9DA-0161-C1F1-1634AA711C6F}"/>
              </a:ext>
            </a:extLst>
          </p:cNvPr>
          <p:cNvCxnSpPr/>
          <p:nvPr/>
        </p:nvCxnSpPr>
        <p:spPr>
          <a:xfrm>
            <a:off x="2846540"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BEEF8B-6FF2-CB74-CFB9-E2D458AC7F10}"/>
              </a:ext>
            </a:extLst>
          </p:cNvPr>
          <p:cNvCxnSpPr/>
          <p:nvPr/>
        </p:nvCxnSpPr>
        <p:spPr>
          <a:xfrm>
            <a:off x="5929508" y="1474940"/>
            <a:ext cx="0" cy="278077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 name="Slide Number Placeholder 16">
            <a:extLst>
              <a:ext uri="{FF2B5EF4-FFF2-40B4-BE49-F238E27FC236}">
                <a16:creationId xmlns:a16="http://schemas.microsoft.com/office/drawing/2014/main" id="{19FFC4EF-A251-D4C4-49ED-5D76F8B0C18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22</a:t>
            </a:fld>
            <a:endParaRPr lang="en-US"/>
          </a:p>
        </p:txBody>
      </p:sp>
    </p:spTree>
    <p:extLst>
      <p:ext uri="{BB962C8B-B14F-4D97-AF65-F5344CB8AC3E}">
        <p14:creationId xmlns:p14="http://schemas.microsoft.com/office/powerpoint/2010/main" val="8676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66731" y="3839699"/>
            <a:ext cx="630232" cy="630232"/>
          </a:xfrm>
          <a:prstGeom prst="rect">
            <a:avLst/>
          </a:prstGeom>
        </p:spPr>
      </p:pic>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6">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7">
              <a:alphaModFix/>
            </a:blip>
            <a:srcRect t="9903"/>
            <a:stretch/>
          </p:blipFill>
          <p:spPr>
            <a:xfrm>
              <a:off x="2649550" y="1275373"/>
              <a:ext cx="2894826" cy="2608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par>
                                <p:cTn id="7" presetID="26" presetClass="emph" presetSubtype="0" repeatCount="indefinite" fill="hold" nodeType="withEffect">
                                  <p:stCondLst>
                                    <p:cond delay="90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DD3B6-DBD9-837D-C4D0-1F907A444A66}"/>
              </a:ext>
            </a:extLst>
          </p:cNvPr>
          <p:cNvSpPr>
            <a:spLocks noGrp="1"/>
          </p:cNvSpPr>
          <p:nvPr>
            <p:ph idx="1"/>
          </p:nvPr>
        </p:nvSpPr>
        <p:spPr>
          <a:xfrm>
            <a:off x="447963" y="1577974"/>
            <a:ext cx="4017429" cy="2269481"/>
          </a:xfrm>
        </p:spPr>
        <p:txBody>
          <a:bodyPr>
            <a:normAutofit/>
          </a:bodyPr>
          <a:lstStyle/>
          <a:p>
            <a:pPr marL="0" indent="0">
              <a:spcBef>
                <a:spcPts val="0"/>
              </a:spcBef>
              <a:buNone/>
            </a:pPr>
            <a:r>
              <a:rPr lang="en-US" sz="2400" dirty="0">
                <a:solidFill>
                  <a:schemeClr val="tx2"/>
                </a:solidFill>
              </a:rPr>
              <a:t>How did we do on the drill?  </a:t>
            </a:r>
          </a:p>
          <a:p>
            <a:pPr marL="0" indent="0">
              <a:spcBef>
                <a:spcPts val="0"/>
              </a:spcBef>
              <a:buNone/>
            </a:pPr>
            <a:endParaRPr lang="en-US" sz="2400" dirty="0">
              <a:solidFill>
                <a:schemeClr val="tx2"/>
              </a:solidFill>
            </a:endParaRPr>
          </a:p>
          <a:p>
            <a:pPr marL="0" indent="0">
              <a:spcBef>
                <a:spcPts val="0"/>
              </a:spcBef>
              <a:buNone/>
            </a:pPr>
            <a:r>
              <a:rPr lang="en-US" sz="2400" dirty="0">
                <a:solidFill>
                  <a:schemeClr val="tx2"/>
                </a:solidFill>
              </a:rPr>
              <a:t>Questions? </a:t>
            </a:r>
          </a:p>
          <a:p>
            <a:pPr marL="0" indent="0">
              <a:spcBef>
                <a:spcPts val="0"/>
              </a:spcBef>
              <a:buNone/>
            </a:pPr>
            <a:endParaRPr lang="en-US" sz="2400" dirty="0">
              <a:solidFill>
                <a:schemeClr val="tx2"/>
              </a:solidFill>
            </a:endParaRPr>
          </a:p>
          <a:p>
            <a:pPr marL="0" indent="0">
              <a:spcBef>
                <a:spcPts val="0"/>
              </a:spcBef>
              <a:buNone/>
            </a:pPr>
            <a:r>
              <a:rPr lang="en-US" sz="2400" dirty="0">
                <a:solidFill>
                  <a:schemeClr val="tx2"/>
                </a:solidFill>
              </a:rPr>
              <a:t>Key things to remember? </a:t>
            </a:r>
          </a:p>
        </p:txBody>
      </p:sp>
      <p:pic>
        <p:nvPicPr>
          <p:cNvPr id="4" name="Google Shape;246;p32">
            <a:extLst>
              <a:ext uri="{FF2B5EF4-FFF2-40B4-BE49-F238E27FC236}">
                <a16:creationId xmlns:a16="http://schemas.microsoft.com/office/drawing/2014/main" id="{E675CFBD-B1C0-248F-3D85-7F5F4EFA2195}"/>
              </a:ext>
            </a:extLst>
          </p:cNvPr>
          <p:cNvPicPr preferRelativeResize="0"/>
          <p:nvPr/>
        </p:nvPicPr>
        <p:blipFill>
          <a:blip r:embed="rId3">
            <a:alphaModFix/>
          </a:blip>
          <a:stretch>
            <a:fillRect/>
          </a:stretch>
        </p:blipFill>
        <p:spPr>
          <a:xfrm rot="540000">
            <a:off x="4834055" y="847003"/>
            <a:ext cx="3527426" cy="2738492"/>
          </a:xfrm>
          <a:prstGeom prst="rect">
            <a:avLst/>
          </a:prstGeom>
          <a:noFill/>
          <a:ln>
            <a:noFill/>
          </a:ln>
        </p:spPr>
      </p:pic>
      <p:sp>
        <p:nvSpPr>
          <p:cNvPr id="7" name="Title 1">
            <a:extLst>
              <a:ext uri="{FF2B5EF4-FFF2-40B4-BE49-F238E27FC236}">
                <a16:creationId xmlns:a16="http://schemas.microsoft.com/office/drawing/2014/main" id="{A4A27F0B-698E-A624-9803-A8489394EE7F}"/>
              </a:ext>
            </a:extLst>
          </p:cNvPr>
          <p:cNvSpPr txBox="1">
            <a:spLocks/>
          </p:cNvSpPr>
          <p:nvPr/>
        </p:nvSpPr>
        <p:spPr>
          <a:xfrm>
            <a:off x="312963" y="844557"/>
            <a:ext cx="8537122" cy="4074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 sz="2400">
                <a:solidFill>
                  <a:srgbClr val="1A6935"/>
                </a:solidFill>
              </a:rPr>
              <a:t>LET’S REFLECT! </a:t>
            </a:r>
            <a:endParaRPr lang="en-US" sz="2400"/>
          </a:p>
        </p:txBody>
      </p:sp>
      <p:sp>
        <p:nvSpPr>
          <p:cNvPr id="2" name="Slide Number Placeholder 16">
            <a:extLst>
              <a:ext uri="{FF2B5EF4-FFF2-40B4-BE49-F238E27FC236}">
                <a16:creationId xmlns:a16="http://schemas.microsoft.com/office/drawing/2014/main" id="{A3D4C1DD-87A0-DEC6-8A06-F76006FE3AD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24</a:t>
            </a:fld>
            <a:endParaRPr lang="en-US"/>
          </a:p>
        </p:txBody>
      </p:sp>
    </p:spTree>
    <p:extLst>
      <p:ext uri="{BB962C8B-B14F-4D97-AF65-F5344CB8AC3E}">
        <p14:creationId xmlns:p14="http://schemas.microsoft.com/office/powerpoint/2010/main" val="454127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A77F-F200-F6C2-71E0-00D084F4DEE3}"/>
              </a:ext>
            </a:extLst>
          </p:cNvPr>
          <p:cNvSpPr>
            <a:spLocks noGrp="1"/>
          </p:cNvSpPr>
          <p:nvPr>
            <p:ph type="title"/>
          </p:nvPr>
        </p:nvSpPr>
        <p:spPr/>
        <p:txBody>
          <a:bodyPr>
            <a:normAutofit fontScale="90000"/>
          </a:bodyPr>
          <a:lstStyle/>
          <a:p>
            <a:r>
              <a:rPr lang="en-US" sz="2400"/>
              <a:t>Help the people in your home prepare! </a:t>
            </a:r>
          </a:p>
        </p:txBody>
      </p:sp>
      <p:sp>
        <p:nvSpPr>
          <p:cNvPr id="3" name="Content Placeholder 2">
            <a:extLst>
              <a:ext uri="{FF2B5EF4-FFF2-40B4-BE49-F238E27FC236}">
                <a16:creationId xmlns:a16="http://schemas.microsoft.com/office/drawing/2014/main" id="{3A790345-87AB-A40F-7075-B6DF68D778A2}"/>
              </a:ext>
            </a:extLst>
          </p:cNvPr>
          <p:cNvSpPr>
            <a:spLocks noGrp="1"/>
          </p:cNvSpPr>
          <p:nvPr>
            <p:ph idx="1"/>
          </p:nvPr>
        </p:nvSpPr>
        <p:spPr>
          <a:xfrm>
            <a:off x="312964" y="1275757"/>
            <a:ext cx="4778867" cy="1223186"/>
          </a:xfrm>
        </p:spPr>
        <p:txBody>
          <a:bodyPr>
            <a:normAutofit/>
          </a:bodyPr>
          <a:lstStyle/>
          <a:p>
            <a:pPr marL="0" indent="0">
              <a:lnSpc>
                <a:spcPct val="100000"/>
              </a:lnSpc>
              <a:buNone/>
            </a:pPr>
            <a:r>
              <a:rPr lang="en-US" sz="2400">
                <a:solidFill>
                  <a:schemeClr val="tx2"/>
                </a:solidFill>
              </a:rPr>
              <a:t>Tell the people in your home what you learned about protecting yourself in an earthquake.  </a:t>
            </a:r>
          </a:p>
          <a:p>
            <a:pPr marL="0" indent="0">
              <a:lnSpc>
                <a:spcPct val="100000"/>
              </a:lnSpc>
              <a:buNone/>
            </a:pPr>
            <a:endParaRPr lang="en-US" sz="2400">
              <a:solidFill>
                <a:schemeClr val="tx2"/>
              </a:solidFill>
            </a:endParaRPr>
          </a:p>
        </p:txBody>
      </p:sp>
      <p:grpSp>
        <p:nvGrpSpPr>
          <p:cNvPr id="8" name="Group 7">
            <a:extLst>
              <a:ext uri="{FF2B5EF4-FFF2-40B4-BE49-F238E27FC236}">
                <a16:creationId xmlns:a16="http://schemas.microsoft.com/office/drawing/2014/main" id="{3AC21D28-25E9-6F6A-30F8-C076CA248C2B}"/>
              </a:ext>
            </a:extLst>
          </p:cNvPr>
          <p:cNvGrpSpPr/>
          <p:nvPr/>
        </p:nvGrpSpPr>
        <p:grpSpPr>
          <a:xfrm>
            <a:off x="5903417" y="898365"/>
            <a:ext cx="2642403" cy="3367583"/>
            <a:chOff x="7717774" y="1346434"/>
            <a:chExt cx="3755269" cy="4785863"/>
          </a:xfrm>
        </p:grpSpPr>
        <p:pic>
          <p:nvPicPr>
            <p:cNvPr id="5" name="Google Shape;253;p33">
              <a:extLst>
                <a:ext uri="{FF2B5EF4-FFF2-40B4-BE49-F238E27FC236}">
                  <a16:creationId xmlns:a16="http://schemas.microsoft.com/office/drawing/2014/main" id="{89C3352B-B8CE-55F2-1403-5AF72CBB9619}"/>
                </a:ext>
              </a:extLst>
            </p:cNvPr>
            <p:cNvPicPr preferRelativeResize="0"/>
            <p:nvPr/>
          </p:nvPicPr>
          <p:blipFill>
            <a:blip r:embed="rId3">
              <a:alphaModFix/>
            </a:blip>
            <a:stretch>
              <a:fillRect/>
            </a:stretch>
          </p:blipFill>
          <p:spPr>
            <a:xfrm rot="508464">
              <a:off x="8107230" y="1346434"/>
              <a:ext cx="3365813" cy="4343517"/>
            </a:xfrm>
            <a:prstGeom prst="rect">
              <a:avLst/>
            </a:prstGeom>
            <a:noFill/>
            <a:ln w="9525" cap="flat" cmpd="sng">
              <a:solidFill>
                <a:schemeClr val="dk2"/>
              </a:solidFill>
              <a:prstDash val="solid"/>
              <a:round/>
              <a:headEnd type="none" w="sm" len="sm"/>
              <a:tailEnd type="none" w="sm" len="sm"/>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00CAC80-0D8F-A1F4-7274-554629E2D26C}"/>
                </a:ext>
              </a:extLst>
            </p:cNvPr>
            <p:cNvSpPr txBox="1"/>
            <p:nvPr/>
          </p:nvSpPr>
          <p:spPr>
            <a:xfrm rot="458604">
              <a:off x="7717774" y="5673029"/>
              <a:ext cx="3437633" cy="459268"/>
            </a:xfrm>
            <a:prstGeom prst="rect">
              <a:avLst/>
            </a:prstGeom>
            <a:noFill/>
          </p:spPr>
          <p:txBody>
            <a:bodyPr wrap="square">
              <a:spAutoFit/>
            </a:bodyPr>
            <a:lstStyle/>
            <a:p>
              <a:pPr algn="ctr"/>
              <a:r>
                <a:rPr lang="en-US" sz="1500" b="1">
                  <a:solidFill>
                    <a:schemeClr val="tx2"/>
                  </a:solidFill>
                </a:rPr>
                <a:t>Learn more with Rocket!</a:t>
              </a:r>
            </a:p>
          </p:txBody>
        </p:sp>
      </p:grpSp>
      <p:sp>
        <p:nvSpPr>
          <p:cNvPr id="6" name="Slide Number Placeholder 16">
            <a:extLst>
              <a:ext uri="{FF2B5EF4-FFF2-40B4-BE49-F238E27FC236}">
                <a16:creationId xmlns:a16="http://schemas.microsoft.com/office/drawing/2014/main" id="{714E8DAD-3110-025C-DD6D-BE6CDB5F2B0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25</a:t>
            </a:fld>
            <a:endParaRPr lang="en-US"/>
          </a:p>
        </p:txBody>
      </p:sp>
      <p:pic>
        <p:nvPicPr>
          <p:cNvPr id="10" name="Google Shape;368;p27">
            <a:extLst>
              <a:ext uri="{FF2B5EF4-FFF2-40B4-BE49-F238E27FC236}">
                <a16:creationId xmlns:a16="http://schemas.microsoft.com/office/drawing/2014/main" id="{066B61CF-C390-3A7E-E967-E1D041A0D43B}"/>
              </a:ext>
            </a:extLst>
          </p:cNvPr>
          <p:cNvPicPr preferRelativeResize="0"/>
          <p:nvPr/>
        </p:nvPicPr>
        <p:blipFill rotWithShape="1">
          <a:blip r:embed="rId4">
            <a:alphaModFix/>
          </a:blip>
          <a:srcRect l="24314"/>
          <a:stretch/>
        </p:blipFill>
        <p:spPr>
          <a:xfrm>
            <a:off x="545755" y="2729369"/>
            <a:ext cx="4035769" cy="1527048"/>
          </a:xfrm>
          <a:prstGeom prst="rect">
            <a:avLst/>
          </a:prstGeom>
          <a:noFill/>
          <a:ln>
            <a:noFill/>
          </a:ln>
        </p:spPr>
      </p:pic>
    </p:spTree>
    <p:extLst>
      <p:ext uri="{BB962C8B-B14F-4D97-AF65-F5344CB8AC3E}">
        <p14:creationId xmlns:p14="http://schemas.microsoft.com/office/powerpoint/2010/main" val="447501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6E63-79EB-4DE7-98B6-F04C94ADFF16}"/>
              </a:ext>
            </a:extLst>
          </p:cNvPr>
          <p:cNvSpPr>
            <a:spLocks noGrp="1"/>
          </p:cNvSpPr>
          <p:nvPr>
            <p:ph type="title"/>
          </p:nvPr>
        </p:nvSpPr>
        <p:spPr/>
        <p:txBody>
          <a:bodyPr/>
          <a:lstStyle/>
          <a:p>
            <a:r>
              <a:rPr lang="en-US">
                <a:solidFill>
                  <a:schemeClr val="tx1"/>
                </a:solidFill>
              </a:rPr>
              <a:t>Lesson Break</a:t>
            </a:r>
          </a:p>
        </p:txBody>
      </p:sp>
      <p:sp>
        <p:nvSpPr>
          <p:cNvPr id="3" name="Content Placeholder 2">
            <a:extLst>
              <a:ext uri="{FF2B5EF4-FFF2-40B4-BE49-F238E27FC236}">
                <a16:creationId xmlns:a16="http://schemas.microsoft.com/office/drawing/2014/main" id="{FC745881-A46E-AABB-7392-9AC8DA0C8D16}"/>
              </a:ext>
            </a:extLst>
          </p:cNvPr>
          <p:cNvSpPr>
            <a:spLocks noGrp="1"/>
          </p:cNvSpPr>
          <p:nvPr>
            <p:ph idx="1"/>
          </p:nvPr>
        </p:nvSpPr>
        <p:spPr/>
        <p:txBody>
          <a:bodyPr/>
          <a:lstStyle/>
          <a:p>
            <a:pPr marL="0" indent="0">
              <a:lnSpc>
                <a:spcPct val="115000"/>
              </a:lnSpc>
              <a:spcBef>
                <a:spcPts val="563"/>
              </a:spcBef>
              <a:buNone/>
            </a:pPr>
            <a:r>
              <a:rPr lang="en-US" b="1" dirty="0"/>
              <a:t>Advanced Preparation</a:t>
            </a:r>
          </a:p>
          <a:p>
            <a:pPr marL="342900" indent="-285750">
              <a:lnSpc>
                <a:spcPct val="115000"/>
              </a:lnSpc>
              <a:spcBef>
                <a:spcPts val="0"/>
              </a:spcBef>
              <a:buSzPts val="2400"/>
            </a:pPr>
            <a:r>
              <a:rPr lang="en-US" dirty="0"/>
              <a:t>Photocopy student worksheet (if you’re using it). </a:t>
            </a:r>
          </a:p>
        </p:txBody>
      </p:sp>
      <p:sp>
        <p:nvSpPr>
          <p:cNvPr id="7" name="Slide Number Placeholder 16">
            <a:extLst>
              <a:ext uri="{FF2B5EF4-FFF2-40B4-BE49-F238E27FC236}">
                <a16:creationId xmlns:a16="http://schemas.microsoft.com/office/drawing/2014/main" id="{9C05F2F3-524A-7242-84B9-424BE042DD84}"/>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26</a:t>
            </a:fld>
            <a:endParaRPr lang="en-US"/>
          </a:p>
        </p:txBody>
      </p:sp>
    </p:spTree>
    <p:extLst>
      <p:ext uri="{BB962C8B-B14F-4D97-AF65-F5344CB8AC3E}">
        <p14:creationId xmlns:p14="http://schemas.microsoft.com/office/powerpoint/2010/main" val="1850300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CC75-75C1-AF5D-65B3-64764016C550}"/>
              </a:ext>
            </a:extLst>
          </p:cNvPr>
          <p:cNvSpPr>
            <a:spLocks noGrp="1"/>
          </p:cNvSpPr>
          <p:nvPr>
            <p:ph type="title"/>
          </p:nvPr>
        </p:nvSpPr>
        <p:spPr/>
        <p:txBody>
          <a:bodyPr>
            <a:normAutofit fontScale="90000"/>
          </a:bodyPr>
          <a:lstStyle/>
          <a:p>
            <a:r>
              <a:rPr lang="en" sz="2400">
                <a:solidFill>
                  <a:srgbClr val="1A6935"/>
                </a:solidFill>
              </a:rPr>
              <a:t>Welcome Back! </a:t>
            </a:r>
            <a:endParaRPr lang="en-US" sz="2400"/>
          </a:p>
        </p:txBody>
      </p:sp>
      <p:sp>
        <p:nvSpPr>
          <p:cNvPr id="6" name="Google Shape;267;p35">
            <a:extLst>
              <a:ext uri="{FF2B5EF4-FFF2-40B4-BE49-F238E27FC236}">
                <a16:creationId xmlns:a16="http://schemas.microsoft.com/office/drawing/2014/main" id="{A835796F-DC10-5BBE-1CF3-CB0BBE74BF2F}"/>
              </a:ext>
            </a:extLst>
          </p:cNvPr>
          <p:cNvSpPr txBox="1">
            <a:spLocks/>
          </p:cNvSpPr>
          <p:nvPr/>
        </p:nvSpPr>
        <p:spPr>
          <a:xfrm>
            <a:off x="355226" y="1305671"/>
            <a:ext cx="3057918" cy="1250550"/>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 sz="2100">
                <a:solidFill>
                  <a:schemeClr val="tx2"/>
                </a:solidFill>
              </a:rPr>
              <a:t>👍</a:t>
            </a:r>
            <a:r>
              <a:rPr lang="en-US" sz="2100">
                <a:solidFill>
                  <a:schemeClr val="tx2"/>
                </a:solidFill>
              </a:rPr>
              <a:t>Thumbs up if you demonstrated how to stay safe during an earthquake by…  </a:t>
            </a:r>
          </a:p>
        </p:txBody>
      </p:sp>
      <p:sp>
        <p:nvSpPr>
          <p:cNvPr id="7" name="Google Shape;278;p35">
            <a:extLst>
              <a:ext uri="{FF2B5EF4-FFF2-40B4-BE49-F238E27FC236}">
                <a16:creationId xmlns:a16="http://schemas.microsoft.com/office/drawing/2014/main" id="{2227E836-7BA5-EB3E-A637-78616C5441DC}"/>
              </a:ext>
            </a:extLst>
          </p:cNvPr>
          <p:cNvSpPr txBox="1">
            <a:spLocks/>
          </p:cNvSpPr>
          <p:nvPr/>
        </p:nvSpPr>
        <p:spPr>
          <a:xfrm>
            <a:off x="355226" y="2992025"/>
            <a:ext cx="3609556" cy="1250550"/>
          </a:xfrm>
          <a:prstGeom prst="rect">
            <a:avLst/>
          </a:prstGeom>
          <a:noFill/>
          <a:ln>
            <a:noFill/>
          </a:ln>
        </p:spPr>
        <p:txBody>
          <a:bodyPr spcFirstLastPara="1" wrap="square" lIns="68569" tIns="68569" rIns="68569" bIns="68569"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100">
                <a:solidFill>
                  <a:schemeClr val="tx2"/>
                </a:solidFill>
              </a:rPr>
              <a:t>Did the people in your house know that Drop, Cover, and Hold On are the correct protective actions?  </a:t>
            </a:r>
          </a:p>
        </p:txBody>
      </p:sp>
      <p:grpSp>
        <p:nvGrpSpPr>
          <p:cNvPr id="8" name="Google Shape;269;p35">
            <a:extLst>
              <a:ext uri="{FF2B5EF4-FFF2-40B4-BE49-F238E27FC236}">
                <a16:creationId xmlns:a16="http://schemas.microsoft.com/office/drawing/2014/main" id="{50E4A34B-15F1-41E2-0C05-14E2DE018FD0}"/>
              </a:ext>
            </a:extLst>
          </p:cNvPr>
          <p:cNvGrpSpPr/>
          <p:nvPr/>
        </p:nvGrpSpPr>
        <p:grpSpPr>
          <a:xfrm>
            <a:off x="4829813" y="1566113"/>
            <a:ext cx="1802092" cy="2046068"/>
            <a:chOff x="4981158" y="1980501"/>
            <a:chExt cx="1799125" cy="2042699"/>
          </a:xfrm>
        </p:grpSpPr>
        <p:pic>
          <p:nvPicPr>
            <p:cNvPr id="9" name="Google Shape;270;p35">
              <a:extLst>
                <a:ext uri="{FF2B5EF4-FFF2-40B4-BE49-F238E27FC236}">
                  <a16:creationId xmlns:a16="http://schemas.microsoft.com/office/drawing/2014/main" id="{95312108-F7B7-0F47-C705-D62794A9C54E}"/>
                </a:ext>
              </a:extLst>
            </p:cNvPr>
            <p:cNvPicPr preferRelativeResize="0"/>
            <p:nvPr/>
          </p:nvPicPr>
          <p:blipFill>
            <a:blip r:embed="rId3">
              <a:alphaModFix/>
              <a:duotone>
                <a:schemeClr val="accent5">
                  <a:shade val="45000"/>
                  <a:satMod val="135000"/>
                </a:schemeClr>
                <a:prstClr val="white"/>
              </a:duotone>
            </a:blip>
            <a:stretch>
              <a:fillRect/>
            </a:stretch>
          </p:blipFill>
          <p:spPr>
            <a:xfrm>
              <a:off x="5089616" y="1980501"/>
              <a:ext cx="1451196" cy="415843"/>
            </a:xfrm>
            <a:prstGeom prst="rect">
              <a:avLst/>
            </a:prstGeom>
            <a:noFill/>
            <a:ln w="19050" cap="flat" cmpd="sng">
              <a:noFill/>
              <a:prstDash val="solid"/>
              <a:round/>
              <a:headEnd type="none" w="sm" len="sm"/>
              <a:tailEnd type="none" w="sm" len="sm"/>
            </a:ln>
          </p:spPr>
        </p:pic>
        <p:pic>
          <p:nvPicPr>
            <p:cNvPr id="10" name="Google Shape;271;p35">
              <a:extLst>
                <a:ext uri="{FF2B5EF4-FFF2-40B4-BE49-F238E27FC236}">
                  <a16:creationId xmlns:a16="http://schemas.microsoft.com/office/drawing/2014/main" id="{D0BBEC85-6D0F-450A-D6D4-4EA2A856F7E7}"/>
                </a:ext>
              </a:extLst>
            </p:cNvPr>
            <p:cNvPicPr preferRelativeResize="0"/>
            <p:nvPr/>
          </p:nvPicPr>
          <p:blipFill rotWithShape="1">
            <a:blip r:embed="rId4" cstate="print">
              <a:alphaModFix/>
              <a:extLst>
                <a:ext uri="{28A0092B-C50C-407E-A947-70E740481C1C}">
                  <a14:useLocalDpi xmlns:a14="http://schemas.microsoft.com/office/drawing/2010/main"/>
                </a:ext>
              </a:extLst>
            </a:blip>
            <a:srcRect l="18835" t="20222" r="22135" b="8471"/>
            <a:stretch/>
          </p:blipFill>
          <p:spPr>
            <a:xfrm>
              <a:off x="4981158" y="2345500"/>
              <a:ext cx="1799125" cy="1677700"/>
            </a:xfrm>
            <a:prstGeom prst="rect">
              <a:avLst/>
            </a:prstGeom>
            <a:noFill/>
            <a:ln>
              <a:noFill/>
            </a:ln>
          </p:spPr>
        </p:pic>
      </p:grpSp>
      <p:grpSp>
        <p:nvGrpSpPr>
          <p:cNvPr id="11" name="Google Shape;272;p35">
            <a:extLst>
              <a:ext uri="{FF2B5EF4-FFF2-40B4-BE49-F238E27FC236}">
                <a16:creationId xmlns:a16="http://schemas.microsoft.com/office/drawing/2014/main" id="{3E485BE4-6B1E-E226-E873-7B7088E1A7CA}"/>
              </a:ext>
            </a:extLst>
          </p:cNvPr>
          <p:cNvGrpSpPr/>
          <p:nvPr/>
        </p:nvGrpSpPr>
        <p:grpSpPr>
          <a:xfrm>
            <a:off x="3173278" y="770120"/>
            <a:ext cx="1802092" cy="2004279"/>
            <a:chOff x="3148450" y="631496"/>
            <a:chExt cx="1799125" cy="2000979"/>
          </a:xfrm>
        </p:grpSpPr>
        <p:pic>
          <p:nvPicPr>
            <p:cNvPr id="12" name="Google Shape;273;p35">
              <a:extLst>
                <a:ext uri="{FF2B5EF4-FFF2-40B4-BE49-F238E27FC236}">
                  <a16:creationId xmlns:a16="http://schemas.microsoft.com/office/drawing/2014/main" id="{F7F5FF8B-E5E5-98A7-66AF-4F413ADE65A0}"/>
                </a:ext>
              </a:extLst>
            </p:cNvPr>
            <p:cNvPicPr preferRelativeResize="0"/>
            <p:nvPr/>
          </p:nvPicPr>
          <p:blipFill>
            <a:blip r:embed="rId5">
              <a:alphaModFix/>
              <a:duotone>
                <a:schemeClr val="accent5">
                  <a:shade val="45000"/>
                  <a:satMod val="135000"/>
                </a:schemeClr>
                <a:prstClr val="white"/>
              </a:duotone>
            </a:blip>
            <a:stretch>
              <a:fillRect/>
            </a:stretch>
          </p:blipFill>
          <p:spPr>
            <a:xfrm>
              <a:off x="3311612" y="631496"/>
              <a:ext cx="1258319" cy="406782"/>
            </a:xfrm>
            <a:prstGeom prst="rect">
              <a:avLst/>
            </a:prstGeom>
            <a:noFill/>
            <a:ln w="19050" cap="flat" cmpd="sng">
              <a:noFill/>
              <a:prstDash val="solid"/>
              <a:round/>
              <a:headEnd type="none" w="sm" len="sm"/>
              <a:tailEnd type="none" w="sm" len="sm"/>
            </a:ln>
          </p:spPr>
        </p:pic>
        <p:pic>
          <p:nvPicPr>
            <p:cNvPr id="13" name="Google Shape;274;p35">
              <a:extLst>
                <a:ext uri="{FF2B5EF4-FFF2-40B4-BE49-F238E27FC236}">
                  <a16:creationId xmlns:a16="http://schemas.microsoft.com/office/drawing/2014/main" id="{27EA42AD-0B27-9659-7356-536CCBD14486}"/>
                </a:ext>
              </a:extLst>
            </p:cNvPr>
            <p:cNvPicPr preferRelativeResize="0"/>
            <p:nvPr/>
          </p:nvPicPr>
          <p:blipFill rotWithShape="1">
            <a:blip r:embed="rId6" cstate="print">
              <a:alphaModFix/>
              <a:extLst>
                <a:ext uri="{28A0092B-C50C-407E-A947-70E740481C1C}">
                  <a14:useLocalDpi xmlns:a14="http://schemas.microsoft.com/office/drawing/2010/main"/>
                </a:ext>
              </a:extLst>
            </a:blip>
            <a:srcRect l="20488" t="28009" r="20482" b="5190"/>
            <a:stretch/>
          </p:blipFill>
          <p:spPr>
            <a:xfrm>
              <a:off x="3148450" y="1060875"/>
              <a:ext cx="1799125" cy="1571600"/>
            </a:xfrm>
            <a:prstGeom prst="rect">
              <a:avLst/>
            </a:prstGeom>
            <a:noFill/>
            <a:ln>
              <a:noFill/>
            </a:ln>
          </p:spPr>
        </p:pic>
      </p:grpSp>
      <p:grpSp>
        <p:nvGrpSpPr>
          <p:cNvPr id="14" name="Google Shape;275;p35">
            <a:extLst>
              <a:ext uri="{FF2B5EF4-FFF2-40B4-BE49-F238E27FC236}">
                <a16:creationId xmlns:a16="http://schemas.microsoft.com/office/drawing/2014/main" id="{33BD93E2-A0A1-FE66-4DA6-5D465B9799F4}"/>
              </a:ext>
            </a:extLst>
          </p:cNvPr>
          <p:cNvGrpSpPr/>
          <p:nvPr/>
        </p:nvGrpSpPr>
        <p:grpSpPr>
          <a:xfrm>
            <a:off x="6650649" y="2266627"/>
            <a:ext cx="2138126" cy="2238995"/>
            <a:chOff x="6757541" y="2825879"/>
            <a:chExt cx="2134606" cy="2235309"/>
          </a:xfrm>
        </p:grpSpPr>
        <p:pic>
          <p:nvPicPr>
            <p:cNvPr id="15" name="Google Shape;276;p35">
              <a:extLst>
                <a:ext uri="{FF2B5EF4-FFF2-40B4-BE49-F238E27FC236}">
                  <a16:creationId xmlns:a16="http://schemas.microsoft.com/office/drawing/2014/main" id="{5B34F685-17A8-72C3-CE09-64459193FF75}"/>
                </a:ext>
              </a:extLst>
            </p:cNvPr>
            <p:cNvPicPr preferRelativeResize="0"/>
            <p:nvPr/>
          </p:nvPicPr>
          <p:blipFill>
            <a:blip r:embed="rId7">
              <a:alphaModFix/>
              <a:duotone>
                <a:schemeClr val="accent5">
                  <a:shade val="45000"/>
                  <a:satMod val="135000"/>
                </a:schemeClr>
                <a:prstClr val="white"/>
              </a:duotone>
            </a:blip>
            <a:stretch>
              <a:fillRect/>
            </a:stretch>
          </p:blipFill>
          <p:spPr>
            <a:xfrm>
              <a:off x="6757541" y="2825879"/>
              <a:ext cx="2129482" cy="489446"/>
            </a:xfrm>
            <a:prstGeom prst="rect">
              <a:avLst/>
            </a:prstGeom>
            <a:noFill/>
            <a:ln w="19050" cap="flat" cmpd="sng">
              <a:noFill/>
              <a:prstDash val="solid"/>
              <a:round/>
              <a:headEnd type="none" w="sm" len="sm"/>
              <a:tailEnd type="none" w="sm" len="sm"/>
            </a:ln>
          </p:spPr>
        </p:pic>
        <p:pic>
          <p:nvPicPr>
            <p:cNvPr id="16" name="Google Shape;277;p35">
              <a:extLst>
                <a:ext uri="{FF2B5EF4-FFF2-40B4-BE49-F238E27FC236}">
                  <a16:creationId xmlns:a16="http://schemas.microsoft.com/office/drawing/2014/main" id="{88CFE4BF-5BAC-D9EF-19D3-E3678DC8277B}"/>
                </a:ext>
              </a:extLst>
            </p:cNvPr>
            <p:cNvPicPr preferRelativeResize="0"/>
            <p:nvPr/>
          </p:nvPicPr>
          <p:blipFill rotWithShape="1">
            <a:blip r:embed="rId8" cstate="print">
              <a:alphaModFix/>
              <a:extLst>
                <a:ext uri="{28A0092B-C50C-407E-A947-70E740481C1C}">
                  <a14:useLocalDpi xmlns:a14="http://schemas.microsoft.com/office/drawing/2010/main"/>
                </a:ext>
              </a:extLst>
            </a:blip>
            <a:srcRect l="13785" r="15302"/>
            <a:stretch/>
          </p:blipFill>
          <p:spPr>
            <a:xfrm>
              <a:off x="6909745" y="2903388"/>
              <a:ext cx="1982402" cy="2157800"/>
            </a:xfrm>
            <a:prstGeom prst="rect">
              <a:avLst/>
            </a:prstGeom>
            <a:noFill/>
            <a:ln>
              <a:noFill/>
            </a:ln>
          </p:spPr>
        </p:pic>
      </p:grpSp>
      <p:sp>
        <p:nvSpPr>
          <p:cNvPr id="3" name="Slide Number Placeholder 16">
            <a:extLst>
              <a:ext uri="{FF2B5EF4-FFF2-40B4-BE49-F238E27FC236}">
                <a16:creationId xmlns:a16="http://schemas.microsoft.com/office/drawing/2014/main" id="{4977EA97-DD53-97E2-7BE5-C5BDAAE6FB82}"/>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27</a:t>
            </a:fld>
            <a:endParaRPr lang="en-US"/>
          </a:p>
        </p:txBody>
      </p:sp>
    </p:spTree>
    <p:extLst>
      <p:ext uri="{BB962C8B-B14F-4D97-AF65-F5344CB8AC3E}">
        <p14:creationId xmlns:p14="http://schemas.microsoft.com/office/powerpoint/2010/main" val="93293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D493-2EC3-C2DC-31D3-87B6795BFCFD}"/>
              </a:ext>
            </a:extLst>
          </p:cNvPr>
          <p:cNvSpPr>
            <a:spLocks noGrp="1"/>
          </p:cNvSpPr>
          <p:nvPr>
            <p:ph type="title"/>
          </p:nvPr>
        </p:nvSpPr>
        <p:spPr>
          <a:xfrm>
            <a:off x="312963" y="803094"/>
            <a:ext cx="8537122" cy="407453"/>
          </a:xfrm>
        </p:spPr>
        <p:txBody>
          <a:bodyPr>
            <a:normAutofit fontScale="90000"/>
          </a:bodyPr>
          <a:lstStyle/>
          <a:p>
            <a:pPr algn="ctr"/>
            <a:r>
              <a:rPr lang="en" sz="2400" dirty="0">
                <a:solidFill>
                  <a:srgbClr val="1A6935"/>
                </a:solidFill>
                <a:highlight>
                  <a:srgbClr val="FFFFFF"/>
                </a:highlight>
              </a:rPr>
              <a:t>What do we do at </a:t>
            </a:r>
            <a:r>
              <a:rPr lang="en" sz="2400" u="sng" dirty="0">
                <a:solidFill>
                  <a:srgbClr val="1A6935"/>
                </a:solidFill>
                <a:highlight>
                  <a:srgbClr val="FFFFFF"/>
                </a:highlight>
              </a:rPr>
              <a:t>school</a:t>
            </a:r>
            <a:r>
              <a:rPr lang="en" sz="2400" dirty="0">
                <a:solidFill>
                  <a:srgbClr val="1A6935"/>
                </a:solidFill>
                <a:highlight>
                  <a:srgbClr val="FFFFFF"/>
                </a:highlight>
              </a:rPr>
              <a:t> if there’s an earthquake?</a:t>
            </a:r>
            <a:endParaRPr lang="en-US" sz="2400" dirty="0"/>
          </a:p>
        </p:txBody>
      </p:sp>
      <p:sp>
        <p:nvSpPr>
          <p:cNvPr id="8" name="Slide Number Placeholder 16">
            <a:extLst>
              <a:ext uri="{FF2B5EF4-FFF2-40B4-BE49-F238E27FC236}">
                <a16:creationId xmlns:a16="http://schemas.microsoft.com/office/drawing/2014/main" id="{5C1E711C-E142-6BD8-819B-FD138F8845B8}"/>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28</a:t>
            </a:fld>
            <a:endParaRPr lang="en-US"/>
          </a:p>
        </p:txBody>
      </p:sp>
      <p:pic>
        <p:nvPicPr>
          <p:cNvPr id="7" name="Google Shape;368;p27">
            <a:extLst>
              <a:ext uri="{FF2B5EF4-FFF2-40B4-BE49-F238E27FC236}">
                <a16:creationId xmlns:a16="http://schemas.microsoft.com/office/drawing/2014/main" id="{E944373B-1E36-6FBD-E774-CA628D578FE1}"/>
              </a:ext>
            </a:extLst>
          </p:cNvPr>
          <p:cNvPicPr preferRelativeResize="0"/>
          <p:nvPr/>
        </p:nvPicPr>
        <p:blipFill rotWithShape="1">
          <a:blip r:embed="rId3">
            <a:alphaModFix/>
          </a:blip>
          <a:srcRect l="24314"/>
          <a:stretch/>
        </p:blipFill>
        <p:spPr>
          <a:xfrm>
            <a:off x="1181961" y="1654097"/>
            <a:ext cx="6780078" cy="2577661"/>
          </a:xfrm>
          <a:prstGeom prst="rect">
            <a:avLst/>
          </a:prstGeom>
          <a:noFill/>
          <a:ln>
            <a:noFill/>
          </a:ln>
        </p:spPr>
      </p:pic>
    </p:spTree>
    <p:extLst>
      <p:ext uri="{BB962C8B-B14F-4D97-AF65-F5344CB8AC3E}">
        <p14:creationId xmlns:p14="http://schemas.microsoft.com/office/powerpoint/2010/main" val="22063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CA68-5BF8-411A-8DFE-E67857FA3A98}"/>
              </a:ext>
            </a:extLst>
          </p:cNvPr>
          <p:cNvSpPr>
            <a:spLocks noGrp="1"/>
          </p:cNvSpPr>
          <p:nvPr>
            <p:ph type="title"/>
          </p:nvPr>
        </p:nvSpPr>
        <p:spPr>
          <a:xfrm>
            <a:off x="336211" y="616770"/>
            <a:ext cx="8478336" cy="637879"/>
          </a:xfrm>
        </p:spPr>
        <p:txBody>
          <a:bodyPr>
            <a:noAutofit/>
          </a:bodyPr>
          <a:lstStyle/>
          <a:p>
            <a:pPr algn="ctr"/>
            <a:r>
              <a:rPr lang="en" sz="2400" dirty="0">
                <a:solidFill>
                  <a:srgbClr val="1A6935"/>
                </a:solidFill>
                <a:highlight>
                  <a:srgbClr val="FFFFFF"/>
                </a:highlight>
              </a:rPr>
              <a:t>When the ground shakes, or you get an alert, </a:t>
            </a:r>
            <a:br>
              <a:rPr lang="en" sz="2400" dirty="0">
                <a:solidFill>
                  <a:srgbClr val="1A6935"/>
                </a:solidFill>
                <a:highlight>
                  <a:srgbClr val="FFFFFF"/>
                </a:highlight>
              </a:rPr>
            </a:br>
            <a:r>
              <a:rPr lang="en" sz="2400" dirty="0">
                <a:solidFill>
                  <a:srgbClr val="1A6935"/>
                </a:solidFill>
                <a:highlight>
                  <a:srgbClr val="FFFFFF"/>
                </a:highlight>
              </a:rPr>
              <a:t>why is it important to . . .?</a:t>
            </a:r>
            <a:endParaRPr lang="en-US" sz="2400" dirty="0"/>
          </a:p>
        </p:txBody>
      </p:sp>
      <p:pic>
        <p:nvPicPr>
          <p:cNvPr id="4" name="Google Shape;294;p37">
            <a:extLst>
              <a:ext uri="{FF2B5EF4-FFF2-40B4-BE49-F238E27FC236}">
                <a16:creationId xmlns:a16="http://schemas.microsoft.com/office/drawing/2014/main" id="{F8B2B58C-3A5A-FD0A-3D06-B7B1F683DD0C}"/>
              </a:ext>
            </a:extLst>
          </p:cNvPr>
          <p:cNvPicPr preferRelativeResize="0"/>
          <p:nvPr/>
        </p:nvPicPr>
        <p:blipFill>
          <a:blip r:embed="rId3"/>
          <a:stretch>
            <a:fillRect/>
          </a:stretch>
        </p:blipFill>
        <p:spPr>
          <a:xfrm>
            <a:off x="5540281" y="1708689"/>
            <a:ext cx="3079298" cy="2499101"/>
          </a:xfrm>
          <a:prstGeom prst="rect">
            <a:avLst/>
          </a:prstGeom>
        </p:spPr>
      </p:pic>
      <p:pic>
        <p:nvPicPr>
          <p:cNvPr id="5" name="Google Shape;295;p37">
            <a:extLst>
              <a:ext uri="{FF2B5EF4-FFF2-40B4-BE49-F238E27FC236}">
                <a16:creationId xmlns:a16="http://schemas.microsoft.com/office/drawing/2014/main" id="{9003AE19-D5E5-2932-F63E-C2E4D8CDEFD4}"/>
              </a:ext>
            </a:extLst>
          </p:cNvPr>
          <p:cNvPicPr preferRelativeResize="0"/>
          <p:nvPr/>
        </p:nvPicPr>
        <p:blipFill>
          <a:blip r:embed="rId4"/>
          <a:stretch>
            <a:fillRect/>
          </a:stretch>
        </p:blipFill>
        <p:spPr>
          <a:xfrm>
            <a:off x="2807979" y="1708690"/>
            <a:ext cx="2363665" cy="2499101"/>
          </a:xfrm>
          <a:prstGeom prst="rect">
            <a:avLst/>
          </a:prstGeom>
        </p:spPr>
      </p:pic>
      <p:pic>
        <p:nvPicPr>
          <p:cNvPr id="6" name="Google Shape;296;p37">
            <a:extLst>
              <a:ext uri="{FF2B5EF4-FFF2-40B4-BE49-F238E27FC236}">
                <a16:creationId xmlns:a16="http://schemas.microsoft.com/office/drawing/2014/main" id="{2EE90BE1-066F-8C22-A268-5CD689D060D7}"/>
              </a:ext>
            </a:extLst>
          </p:cNvPr>
          <p:cNvPicPr preferRelativeResize="0"/>
          <p:nvPr/>
        </p:nvPicPr>
        <p:blipFill>
          <a:blip r:embed="rId5"/>
          <a:stretch>
            <a:fillRect/>
          </a:stretch>
        </p:blipFill>
        <p:spPr>
          <a:xfrm>
            <a:off x="336211" y="1708689"/>
            <a:ext cx="2131903" cy="2499089"/>
          </a:xfrm>
          <a:prstGeom prst="rect">
            <a:avLst/>
          </a:prstGeom>
        </p:spPr>
      </p:pic>
      <p:sp>
        <p:nvSpPr>
          <p:cNvPr id="9" name="Slide Number Placeholder 16">
            <a:extLst>
              <a:ext uri="{FF2B5EF4-FFF2-40B4-BE49-F238E27FC236}">
                <a16:creationId xmlns:a16="http://schemas.microsoft.com/office/drawing/2014/main" id="{3CF34B5D-105F-60E9-AC2E-322E8C51D06E}"/>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29</a:t>
            </a:fld>
            <a:endParaRPr lang="en-US"/>
          </a:p>
        </p:txBody>
      </p:sp>
    </p:spTree>
    <p:extLst>
      <p:ext uri="{BB962C8B-B14F-4D97-AF65-F5344CB8AC3E}">
        <p14:creationId xmlns:p14="http://schemas.microsoft.com/office/powerpoint/2010/main" val="37395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Sensitive Content Warning </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rmAutofit/>
          </a:bodyPr>
          <a:lstStyle/>
          <a:p>
            <a:pPr marL="0" indent="0">
              <a:lnSpc>
                <a:spcPct val="100000"/>
              </a:lnSpc>
              <a:spcBef>
                <a:spcPts val="0"/>
              </a:spcBef>
              <a:buNone/>
            </a:pPr>
            <a:r>
              <a:rPr lang="en-US" sz="1400"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p>
          <a:p>
            <a:pPr marL="0" indent="0">
              <a:lnSpc>
                <a:spcPct val="100000"/>
              </a:lnSpc>
              <a:spcBef>
                <a:spcPts val="0"/>
              </a:spcBef>
              <a:buNone/>
            </a:pPr>
            <a:endParaRPr lang="en-US" sz="1400" dirty="0"/>
          </a:p>
          <a:p>
            <a:pPr marL="0" indent="0">
              <a:lnSpc>
                <a:spcPct val="100000"/>
              </a:lnSpc>
              <a:spcBef>
                <a:spcPts val="0"/>
              </a:spcBef>
              <a:buNone/>
            </a:pPr>
            <a:r>
              <a:rPr lang="en-US" sz="1400" dirty="0"/>
              <a:t>Even students who have never experienced an earthquake may have a strong emotional response to talking about earthquakes. Explain to students that practicing earthquake drills helps our community to stay safe in an earthquake, but that it’s normal to feel strong feelings, such as fear, about earthquakes.  </a:t>
            </a:r>
          </a:p>
          <a:p>
            <a:pPr marL="0" indent="0">
              <a:lnSpc>
                <a:spcPct val="100000"/>
              </a:lnSpc>
              <a:spcBef>
                <a:spcPts val="0"/>
              </a:spcBef>
              <a:buNone/>
            </a:pPr>
            <a:endParaRPr lang="en-US" sz="1400" dirty="0"/>
          </a:p>
          <a:p>
            <a:pPr marL="0" lvl="0" indent="0" algn="l" rtl="0">
              <a:lnSpc>
                <a:spcPct val="100000"/>
              </a:lnSpc>
              <a:spcBef>
                <a:spcPts val="0"/>
              </a:spcBef>
              <a:spcAft>
                <a:spcPts val="0"/>
              </a:spcAft>
              <a:buSzPts val="1800"/>
              <a:buNone/>
            </a:pPr>
            <a:r>
              <a:rPr lang="en-US" sz="1400"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7" name="Slide Number Placeholder 16">
            <a:extLst>
              <a:ext uri="{FF2B5EF4-FFF2-40B4-BE49-F238E27FC236}">
                <a16:creationId xmlns:a16="http://schemas.microsoft.com/office/drawing/2014/main" id="{F037B45C-6E10-2E43-3501-B7446BD96E3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a:t>
            </a:fld>
            <a:endParaRPr lang="en-US"/>
          </a:p>
        </p:txBody>
      </p:sp>
    </p:spTree>
    <p:extLst>
      <p:ext uri="{BB962C8B-B14F-4D97-AF65-F5344CB8AC3E}">
        <p14:creationId xmlns:p14="http://schemas.microsoft.com/office/powerpoint/2010/main" val="362389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4" title="Untitled design (1).gif"/>
          <p:cNvPicPr preferRelativeResize="0"/>
          <p:nvPr/>
        </p:nvPicPr>
        <p:blipFill rotWithShape="1">
          <a:blip r:embed="rId4">
            <a:alphaModFix/>
          </a:blip>
          <a:srcRect l="10002" t="24938" r="10487" b="24831"/>
          <a:stretch/>
        </p:blipFill>
        <p:spPr>
          <a:xfrm>
            <a:off x="3545100" y="1252000"/>
            <a:ext cx="5461769" cy="3450324"/>
          </a:xfrm>
          <a:prstGeom prst="rect">
            <a:avLst/>
          </a:prstGeom>
          <a:noFill/>
          <a:ln>
            <a:noFill/>
          </a:ln>
        </p:spPr>
      </p:pic>
      <p:sp>
        <p:nvSpPr>
          <p:cNvPr id="195" name="Google Shape;195;p14"/>
          <p:cNvSpPr txBox="1"/>
          <p:nvPr/>
        </p:nvSpPr>
        <p:spPr>
          <a:xfrm>
            <a:off x="312963" y="1465334"/>
            <a:ext cx="4882800" cy="24009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dk2"/>
                </a:solidFill>
                <a:latin typeface="Arial"/>
                <a:ea typeface="Arial"/>
                <a:cs typeface="Arial"/>
                <a:sym typeface="Arial"/>
              </a:rPr>
              <a:t>If you experience ground shaking: </a:t>
            </a:r>
            <a:endParaRPr sz="2400" b="0" i="0" u="none" strike="noStrike" cap="none">
              <a:solidFill>
                <a:schemeClr val="dk2"/>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350"/>
              <a:buFont typeface="Arial"/>
              <a:buNone/>
            </a:pPr>
            <a:endParaRPr sz="1350" b="0" i="0" u="none" strike="noStrike" cap="none">
              <a:solidFill>
                <a:schemeClr val="dk2"/>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DROP</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COVER</a:t>
            </a:r>
            <a:endParaRPr sz="1350" b="0" i="0" u="none" strike="noStrike" cap="none">
              <a:solidFill>
                <a:schemeClr val="dk1"/>
              </a:solidFill>
              <a:latin typeface="Arial"/>
              <a:ea typeface="Arial"/>
              <a:cs typeface="Arial"/>
              <a:sym typeface="Arial"/>
            </a:endParaRPr>
          </a:p>
          <a:p>
            <a:pPr marL="651272" marR="0" lvl="0" indent="-251222" algn="l" rtl="0">
              <a:lnSpc>
                <a:spcPct val="200000"/>
              </a:lnSpc>
              <a:spcBef>
                <a:spcPts val="0"/>
              </a:spcBef>
              <a:spcAft>
                <a:spcPts val="0"/>
              </a:spcAft>
              <a:buClr>
                <a:schemeClr val="accent1"/>
              </a:buClr>
              <a:buSzPts val="2900"/>
              <a:buFont typeface="Arial"/>
              <a:buChar char="•"/>
            </a:pPr>
            <a:r>
              <a:rPr lang="en-US" sz="2400" b="1" i="0" u="none" strike="noStrike" cap="none">
                <a:solidFill>
                  <a:schemeClr val="dk2"/>
                </a:solidFill>
                <a:latin typeface="Arial"/>
                <a:ea typeface="Arial"/>
                <a:cs typeface="Arial"/>
                <a:sym typeface="Arial"/>
              </a:rPr>
              <a:t>HOLD ON </a:t>
            </a:r>
            <a:endParaRPr sz="1350" b="0" i="0" u="none" strike="noStrike" cap="none">
              <a:solidFill>
                <a:schemeClr val="dk1"/>
              </a:solidFill>
              <a:latin typeface="Arial"/>
              <a:ea typeface="Arial"/>
              <a:cs typeface="Arial"/>
              <a:sym typeface="Arial"/>
            </a:endParaRPr>
          </a:p>
        </p:txBody>
      </p:sp>
      <p:sp>
        <p:nvSpPr>
          <p:cNvPr id="196" name="Google Shape;196;p14"/>
          <p:cNvSpPr txBox="1"/>
          <p:nvPr/>
        </p:nvSpPr>
        <p:spPr>
          <a:xfrm>
            <a:off x="312963" y="692157"/>
            <a:ext cx="8537100" cy="407400"/>
          </a:xfrm>
          <a:prstGeom prst="rect">
            <a:avLst/>
          </a:prstGeom>
          <a:noFill/>
          <a:ln>
            <a:noFill/>
          </a:ln>
        </p:spPr>
        <p:txBody>
          <a:bodyPr spcFirstLastPara="1" wrap="square" lIns="68550" tIns="34275" rIns="68550" bIns="34275" anchor="ctr"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1A6935"/>
                </a:solidFill>
                <a:latin typeface="Arial"/>
                <a:ea typeface="Arial"/>
                <a:cs typeface="Arial"/>
                <a:sym typeface="Arial"/>
              </a:rPr>
              <a:t>LET’S PRACTICE! </a:t>
            </a:r>
            <a:endParaRPr sz="2400" b="1" i="0" u="none" strike="noStrike" cap="none">
              <a:solidFill>
                <a:schemeClr val="accent1"/>
              </a:solidFill>
              <a:latin typeface="Arial"/>
              <a:ea typeface="Arial"/>
              <a:cs typeface="Arial"/>
              <a:sym typeface="Arial"/>
            </a:endParaRPr>
          </a:p>
        </p:txBody>
      </p:sp>
      <p:sp>
        <p:nvSpPr>
          <p:cNvPr id="198" name="Google Shape;198;p14"/>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en-US" sz="900" b="0" i="0" u="none" strike="noStrike" cap="none">
                <a:solidFill>
                  <a:schemeClr val="dk1"/>
                </a:solidFill>
                <a:latin typeface="Arial"/>
                <a:ea typeface="Arial"/>
                <a:cs typeface="Arial"/>
                <a:sym typeface="Arial"/>
              </a:rPr>
              <a:t>30</a:t>
            </a:fld>
            <a:endParaRPr sz="900" b="0" i="0" u="none" strike="noStrike" cap="none">
              <a:solidFill>
                <a:schemeClr val="dk1"/>
              </a:solidFill>
              <a:latin typeface="Arial"/>
              <a:ea typeface="Arial"/>
              <a:cs typeface="Arial"/>
              <a:sym typeface="Arial"/>
            </a:endParaRPr>
          </a:p>
        </p:txBody>
      </p:sp>
      <p:pic>
        <p:nvPicPr>
          <p:cNvPr id="199" name="Google Shape;199;p14" title="Education_11_Elementary_V02.jpg"/>
          <p:cNvPicPr preferRelativeResize="0"/>
          <p:nvPr/>
        </p:nvPicPr>
        <p:blipFill rotWithShape="1">
          <a:blip r:embed="rId5">
            <a:alphaModFix/>
          </a:blip>
          <a:srcRect/>
          <a:stretch/>
        </p:blipFill>
        <p:spPr>
          <a:xfrm>
            <a:off x="3035300" y="1866900"/>
            <a:ext cx="5971574" cy="2542599"/>
          </a:xfrm>
          <a:prstGeom prst="rect">
            <a:avLst/>
          </a:prstGeom>
          <a:noFill/>
          <a:ln>
            <a:noFill/>
          </a:ln>
        </p:spPr>
      </p:pic>
      <p:pic>
        <p:nvPicPr>
          <p:cNvPr id="2" name="Online Media 1" title="Hearing the Japanese Earthquake - Clip 3">
            <a:hlinkClick r:id="" action="ppaction://media"/>
            <a:extLst>
              <a:ext uri="{FF2B5EF4-FFF2-40B4-BE49-F238E27FC236}">
                <a16:creationId xmlns:a16="http://schemas.microsoft.com/office/drawing/2014/main" id="{C4B5A910-8C07-CEE6-6819-0873CC7F819A}"/>
              </a:ext>
            </a:extLst>
          </p:cNvPr>
          <p:cNvPicPr>
            <a:picLocks noRot="1" noChangeAspect="1"/>
          </p:cNvPicPr>
          <p:nvPr>
            <a:videoFile r:link="rId1"/>
          </p:nvPr>
        </p:nvPicPr>
        <p:blipFill>
          <a:blip r:embed="rId6"/>
          <a:stretch>
            <a:fillRect/>
          </a:stretch>
        </p:blipFill>
        <p:spPr>
          <a:xfrm>
            <a:off x="8261828" y="565674"/>
            <a:ext cx="588235" cy="441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800"/>
                                        <p:tgtEl>
                                          <p:spTgt spid="199"/>
                                        </p:tgtEl>
                                      </p:cBhvr>
                                    </p:animEffect>
                                    <p:set>
                                      <p:cBhvr>
                                        <p:cTn id="11" dur="1" fill="hold">
                                          <p:stCondLst>
                                            <p:cond delay="800"/>
                                          </p:stCondLst>
                                        </p:cTn>
                                        <p:tgtEl>
                                          <p:spTgt spid="19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4"/>
                                        </p:tgtEl>
                                        <p:attrNameLst>
                                          <p:attrName>style.visibility</p:attrName>
                                        </p:attrNameLst>
                                      </p:cBhvr>
                                      <p:to>
                                        <p:strVal val="visible"/>
                                      </p:to>
                                    </p:set>
                                  </p:childTnLst>
                                </p:cTn>
                              </p:par>
                              <p:par>
                                <p:cTn id="14" presetID="2" presetClass="mediacall" presetSubtype="0" fill="hold" nodeType="withEffect">
                                  <p:stCondLst>
                                    <p:cond delay="0"/>
                                  </p:stCondLst>
                                  <p:childTnLst>
                                    <p:cmd type="call" cmd="togglePause">
                                      <p:cBhvr>
                                        <p:cTn id="15" dur="1"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034D-F4C4-751F-B597-7E4D19F68513}"/>
              </a:ext>
            </a:extLst>
          </p:cNvPr>
          <p:cNvSpPr>
            <a:spLocks noGrp="1"/>
          </p:cNvSpPr>
          <p:nvPr>
            <p:ph type="title"/>
          </p:nvPr>
        </p:nvSpPr>
        <p:spPr/>
        <p:txBody>
          <a:bodyPr>
            <a:noAutofit/>
          </a:bodyPr>
          <a:lstStyle/>
          <a:p>
            <a:pPr algn="ctr"/>
            <a:r>
              <a:rPr lang="en" b="1" dirty="0"/>
              <a:t>What if you’re outside when you get an alert or feel shaking? </a:t>
            </a:r>
            <a:endParaRPr lang="en-US" dirty="0"/>
          </a:p>
        </p:txBody>
      </p:sp>
      <p:grpSp>
        <p:nvGrpSpPr>
          <p:cNvPr id="6" name="Group 5">
            <a:extLst>
              <a:ext uri="{FF2B5EF4-FFF2-40B4-BE49-F238E27FC236}">
                <a16:creationId xmlns:a16="http://schemas.microsoft.com/office/drawing/2014/main" id="{284A5435-B699-7767-FA04-EE05A65D278A}"/>
              </a:ext>
            </a:extLst>
          </p:cNvPr>
          <p:cNvGrpSpPr/>
          <p:nvPr/>
        </p:nvGrpSpPr>
        <p:grpSpPr>
          <a:xfrm>
            <a:off x="732719" y="1173997"/>
            <a:ext cx="7678562" cy="3215388"/>
            <a:chOff x="546134" y="1656492"/>
            <a:chExt cx="7836381" cy="3281475"/>
          </a:xfrm>
        </p:grpSpPr>
        <p:pic>
          <p:nvPicPr>
            <p:cNvPr id="4" name="Google Shape;313;p39">
              <a:extLst>
                <a:ext uri="{FF2B5EF4-FFF2-40B4-BE49-F238E27FC236}">
                  <a16:creationId xmlns:a16="http://schemas.microsoft.com/office/drawing/2014/main" id="{93EE6133-4F99-3D92-4594-574125E8ABB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46134" y="1656492"/>
              <a:ext cx="3511325" cy="3281475"/>
            </a:xfrm>
            <a:prstGeom prst="roundRect">
              <a:avLst>
                <a:gd name="adj" fmla="val 2956"/>
              </a:avLst>
            </a:prstGeom>
            <a:noFill/>
            <a:ln w="9525" cap="flat" cmpd="sng">
              <a:noFill/>
              <a:prstDash val="solid"/>
              <a:round/>
              <a:headEnd type="none" w="sm" len="sm"/>
              <a:tailEnd type="none" w="sm" len="sm"/>
            </a:ln>
          </p:spPr>
        </p:pic>
        <p:pic>
          <p:nvPicPr>
            <p:cNvPr id="5" name="Google Shape;314;p39">
              <a:extLst>
                <a:ext uri="{FF2B5EF4-FFF2-40B4-BE49-F238E27FC236}">
                  <a16:creationId xmlns:a16="http://schemas.microsoft.com/office/drawing/2014/main" id="{970BBF1A-A52C-AE88-2A6B-1257C136AB72}"/>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87612" y="1656492"/>
              <a:ext cx="3994903" cy="3281475"/>
            </a:xfrm>
            <a:prstGeom prst="roundRect">
              <a:avLst>
                <a:gd name="adj" fmla="val 2346"/>
              </a:avLst>
            </a:prstGeom>
            <a:noFill/>
            <a:ln w="9525" cap="flat" cmpd="sng">
              <a:noFill/>
              <a:prstDash val="solid"/>
              <a:round/>
              <a:headEnd type="none" w="sm" len="sm"/>
              <a:tailEnd type="none" w="sm" len="sm"/>
            </a:ln>
          </p:spPr>
        </p:pic>
      </p:grpSp>
      <p:sp>
        <p:nvSpPr>
          <p:cNvPr id="3" name="Slide Number Placeholder 16">
            <a:extLst>
              <a:ext uri="{FF2B5EF4-FFF2-40B4-BE49-F238E27FC236}">
                <a16:creationId xmlns:a16="http://schemas.microsoft.com/office/drawing/2014/main" id="{A86727A1-D1C9-CD7C-B213-63DA421A124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31</a:t>
            </a:fld>
            <a:endParaRPr lang="en-US"/>
          </a:p>
        </p:txBody>
      </p:sp>
    </p:spTree>
    <p:extLst>
      <p:ext uri="{BB962C8B-B14F-4D97-AF65-F5344CB8AC3E}">
        <p14:creationId xmlns:p14="http://schemas.microsoft.com/office/powerpoint/2010/main" val="3245865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828E-D055-C671-80BC-51862E3AC93A}"/>
              </a:ext>
            </a:extLst>
          </p:cNvPr>
          <p:cNvSpPr>
            <a:spLocks noGrp="1"/>
          </p:cNvSpPr>
          <p:nvPr>
            <p:ph type="title"/>
          </p:nvPr>
        </p:nvSpPr>
        <p:spPr>
          <a:xfrm>
            <a:off x="312963" y="637878"/>
            <a:ext cx="3034671" cy="1204400"/>
          </a:xfrm>
        </p:spPr>
        <p:txBody>
          <a:bodyPr>
            <a:normAutofit/>
          </a:bodyPr>
          <a:lstStyle/>
          <a:p>
            <a:r>
              <a:rPr lang="en" sz="2700" dirty="0">
                <a:solidFill>
                  <a:srgbClr val="1A6935"/>
                </a:solidFill>
              </a:rPr>
              <a:t>Keeping Our Community Safe</a:t>
            </a:r>
            <a:endParaRPr lang="en-US" sz="2700" dirty="0"/>
          </a:p>
        </p:txBody>
      </p:sp>
      <p:sp>
        <p:nvSpPr>
          <p:cNvPr id="4" name="Google Shape;320;p40">
            <a:extLst>
              <a:ext uri="{FF2B5EF4-FFF2-40B4-BE49-F238E27FC236}">
                <a16:creationId xmlns:a16="http://schemas.microsoft.com/office/drawing/2014/main" id="{0827D025-829D-9040-12FC-A58279A97F0C}"/>
              </a:ext>
            </a:extLst>
          </p:cNvPr>
          <p:cNvSpPr txBox="1">
            <a:spLocks/>
          </p:cNvSpPr>
          <p:nvPr/>
        </p:nvSpPr>
        <p:spPr>
          <a:xfrm>
            <a:off x="312964" y="1731131"/>
            <a:ext cx="3476372" cy="2479050"/>
          </a:xfrm>
          <a:prstGeom prst="rect">
            <a:avLst/>
          </a:prstGeom>
          <a:noFill/>
          <a:ln>
            <a:noFill/>
          </a:ln>
        </p:spPr>
        <p:txBody>
          <a:bodyPr spcFirstLastPara="1" vert="horz" wrap="square" lIns="68569" tIns="68569" rIns="68569" bIns="68569" rtlCol="0" anchor="ctr"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None/>
            </a:pPr>
            <a:r>
              <a:rPr lang="en-US" sz="2100" dirty="0">
                <a:solidFill>
                  <a:schemeClr val="tx2"/>
                </a:solidFill>
              </a:rPr>
              <a:t>How does practicing staying safe in an earthquake help to keep </a:t>
            </a:r>
            <a:r>
              <a:rPr lang="en-US" sz="2100" b="1" dirty="0">
                <a:solidFill>
                  <a:schemeClr val="tx2"/>
                </a:solidFill>
              </a:rPr>
              <a:t>you</a:t>
            </a:r>
            <a:r>
              <a:rPr lang="en-US" sz="2100" dirty="0">
                <a:solidFill>
                  <a:schemeClr val="tx2"/>
                </a:solidFill>
              </a:rPr>
              <a:t> safe? </a:t>
            </a:r>
          </a:p>
          <a:p>
            <a:pPr marL="0" indent="0">
              <a:lnSpc>
                <a:spcPct val="115000"/>
              </a:lnSpc>
              <a:spcBef>
                <a:spcPts val="0"/>
              </a:spcBef>
              <a:buNone/>
            </a:pPr>
            <a:endParaRPr lang="en-US" sz="2100" dirty="0">
              <a:solidFill>
                <a:schemeClr val="tx2"/>
              </a:solidFill>
            </a:endParaRPr>
          </a:p>
          <a:p>
            <a:pPr marL="0" indent="0">
              <a:lnSpc>
                <a:spcPct val="115000"/>
              </a:lnSpc>
              <a:spcBef>
                <a:spcPts val="0"/>
              </a:spcBef>
              <a:buNone/>
            </a:pPr>
            <a:r>
              <a:rPr lang="en-US" sz="2100" dirty="0">
                <a:solidFill>
                  <a:schemeClr val="tx2"/>
                </a:solidFill>
              </a:rPr>
              <a:t>How does it help your </a:t>
            </a:r>
            <a:r>
              <a:rPr lang="en-US" sz="2100" b="1" dirty="0">
                <a:solidFill>
                  <a:schemeClr val="tx2"/>
                </a:solidFill>
              </a:rPr>
              <a:t>community</a:t>
            </a:r>
            <a:r>
              <a:rPr lang="en-US" sz="2100" dirty="0">
                <a:solidFill>
                  <a:schemeClr val="tx2"/>
                </a:solidFill>
              </a:rPr>
              <a:t> stay safe? </a:t>
            </a:r>
          </a:p>
        </p:txBody>
      </p:sp>
      <p:pic>
        <p:nvPicPr>
          <p:cNvPr id="5" name="Picture 4">
            <a:extLst>
              <a:ext uri="{FF2B5EF4-FFF2-40B4-BE49-F238E27FC236}">
                <a16:creationId xmlns:a16="http://schemas.microsoft.com/office/drawing/2014/main" id="{16135246-8264-227B-FB08-9E3D99A27C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7833" y="637878"/>
            <a:ext cx="2548847" cy="1204400"/>
          </a:xfrm>
          <a:prstGeom prst="rect">
            <a:avLst/>
          </a:prstGeom>
        </p:spPr>
      </p:pic>
      <p:pic>
        <p:nvPicPr>
          <p:cNvPr id="1026" name="Picture 2">
            <a:extLst>
              <a:ext uri="{FF2B5EF4-FFF2-40B4-BE49-F238E27FC236}">
                <a16:creationId xmlns:a16="http://schemas.microsoft.com/office/drawing/2014/main" id="{A41811CA-C45F-7A5F-C9FF-EEFE5D6371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1" y="2176193"/>
            <a:ext cx="4100513" cy="2186941"/>
          </a:xfrm>
          <a:prstGeom prst="roundRect">
            <a:avLst>
              <a:gd name="adj" fmla="val 3675"/>
            </a:avLst>
          </a:prstGeom>
          <a:noFill/>
          <a:extLst>
            <a:ext uri="{909E8E84-426E-40DD-AFC4-6F175D3DCCD1}">
              <a14:hiddenFill xmlns:a14="http://schemas.microsoft.com/office/drawing/2010/main">
                <a:solidFill>
                  <a:srgbClr val="FFFFFF"/>
                </a:solidFill>
              </a14:hiddenFill>
            </a:ext>
          </a:extLst>
        </p:spPr>
      </p:pic>
      <p:sp>
        <p:nvSpPr>
          <p:cNvPr id="6" name="Slide Number Placeholder 16">
            <a:extLst>
              <a:ext uri="{FF2B5EF4-FFF2-40B4-BE49-F238E27FC236}">
                <a16:creationId xmlns:a16="http://schemas.microsoft.com/office/drawing/2014/main" id="{43CCE87E-8579-0CEE-34B6-39A184B333D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34</a:t>
            </a:fld>
            <a:endParaRPr lang="en-US"/>
          </a:p>
        </p:txBody>
      </p:sp>
    </p:spTree>
    <p:extLst>
      <p:ext uri="{BB962C8B-B14F-4D97-AF65-F5344CB8AC3E}">
        <p14:creationId xmlns:p14="http://schemas.microsoft.com/office/powerpoint/2010/main" val="3807497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DB689B-47F4-738F-1E4B-44F4C7938F75}"/>
              </a:ext>
            </a:extLst>
          </p:cNvPr>
          <p:cNvSpPr>
            <a:spLocks noGrp="1"/>
          </p:cNvSpPr>
          <p:nvPr>
            <p:ph type="title"/>
          </p:nvPr>
        </p:nvSpPr>
        <p:spPr>
          <a:xfrm>
            <a:off x="312963" y="637878"/>
            <a:ext cx="8537122" cy="407453"/>
          </a:xfrm>
        </p:spPr>
        <p:txBody>
          <a:bodyPr>
            <a:normAutofit fontScale="90000"/>
          </a:bodyPr>
          <a:lstStyle/>
          <a:p>
            <a:pPr algn="ctr"/>
            <a:r>
              <a:rPr lang="en" sz="2400" dirty="0">
                <a:solidFill>
                  <a:srgbClr val="1A6935"/>
                </a:solidFill>
              </a:rPr>
              <a:t>How do you feel? </a:t>
            </a:r>
            <a:r>
              <a:rPr lang="en" i="1" dirty="0">
                <a:solidFill>
                  <a:srgbClr val="1A6935"/>
                </a:solidFill>
              </a:rPr>
              <a:t>Turn and talk!</a:t>
            </a:r>
            <a:endParaRPr lang="en-US" dirty="0"/>
          </a:p>
        </p:txBody>
      </p:sp>
      <p:pic>
        <p:nvPicPr>
          <p:cNvPr id="7" name="Google Shape;146;p22">
            <a:extLst>
              <a:ext uri="{FF2B5EF4-FFF2-40B4-BE49-F238E27FC236}">
                <a16:creationId xmlns:a16="http://schemas.microsoft.com/office/drawing/2014/main" id="{4F96EF31-BF22-8BB9-7B85-3A71FAC96C61}"/>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589809" y="1182489"/>
            <a:ext cx="5953991" cy="3158260"/>
          </a:xfrm>
          <a:prstGeom prst="roundRect">
            <a:avLst>
              <a:gd name="adj" fmla="val 3091"/>
            </a:avLst>
          </a:prstGeom>
          <a:noFill/>
          <a:ln>
            <a:noFill/>
          </a:ln>
        </p:spPr>
      </p:pic>
      <p:sp>
        <p:nvSpPr>
          <p:cNvPr id="2" name="Slide Number Placeholder 16">
            <a:extLst>
              <a:ext uri="{FF2B5EF4-FFF2-40B4-BE49-F238E27FC236}">
                <a16:creationId xmlns:a16="http://schemas.microsoft.com/office/drawing/2014/main" id="{C52EBF93-9A04-D74B-BF4F-D9990E2958B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35</a:t>
            </a:fld>
            <a:endParaRPr lang="en-US"/>
          </a:p>
        </p:txBody>
      </p:sp>
    </p:spTree>
    <p:extLst>
      <p:ext uri="{BB962C8B-B14F-4D97-AF65-F5344CB8AC3E}">
        <p14:creationId xmlns:p14="http://schemas.microsoft.com/office/powerpoint/2010/main" val="209536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F4D5-9BAB-F804-54EF-4FD9A0FFD54D}"/>
              </a:ext>
            </a:extLst>
          </p:cNvPr>
          <p:cNvSpPr>
            <a:spLocks noGrp="1"/>
          </p:cNvSpPr>
          <p:nvPr>
            <p:ph type="title"/>
          </p:nvPr>
        </p:nvSpPr>
        <p:spPr/>
        <p:txBody>
          <a:bodyPr>
            <a:noAutofit/>
          </a:bodyPr>
          <a:lstStyle/>
          <a:p>
            <a:r>
              <a:rPr lang="en" sz="2700" dirty="0">
                <a:solidFill>
                  <a:srgbClr val="1A6935"/>
                </a:solidFill>
              </a:rPr>
              <a:t>Review</a:t>
            </a:r>
            <a:endParaRPr lang="en-US" sz="2700" dirty="0"/>
          </a:p>
        </p:txBody>
      </p:sp>
      <p:pic>
        <p:nvPicPr>
          <p:cNvPr id="4" name="Google Shape;335;p42">
            <a:extLst>
              <a:ext uri="{FF2B5EF4-FFF2-40B4-BE49-F238E27FC236}">
                <a16:creationId xmlns:a16="http://schemas.microsoft.com/office/drawing/2014/main" id="{7FCA52BE-59D9-A98D-EBDB-240EBE44AF04}"/>
              </a:ext>
            </a:extLst>
          </p:cNvPr>
          <p:cNvPicPr preferRelativeResize="0"/>
          <p:nvPr/>
        </p:nvPicPr>
        <p:blipFill>
          <a:blip r:embed="rId3">
            <a:alphaModFix/>
          </a:blip>
          <a:stretch>
            <a:fillRect/>
          </a:stretch>
        </p:blipFill>
        <p:spPr>
          <a:xfrm rot="445151">
            <a:off x="5202455" y="1217777"/>
            <a:ext cx="2440939" cy="3113316"/>
          </a:xfrm>
          <a:prstGeom prst="rect">
            <a:avLst/>
          </a:prstGeom>
          <a:noFill/>
          <a:ln w="19050" cap="flat" cmpd="sng">
            <a:solidFill>
              <a:schemeClr val="bg2">
                <a:lumMod val="90000"/>
              </a:schemeClr>
            </a:solidFill>
            <a:prstDash val="solid"/>
            <a:round/>
            <a:headEnd type="none" w="sm" len="sm"/>
            <a:tailEnd type="none" w="sm" len="sm"/>
          </a:ln>
        </p:spPr>
      </p:pic>
      <p:pic>
        <p:nvPicPr>
          <p:cNvPr id="5" name="Google Shape;336;p42">
            <a:extLst>
              <a:ext uri="{FF2B5EF4-FFF2-40B4-BE49-F238E27FC236}">
                <a16:creationId xmlns:a16="http://schemas.microsoft.com/office/drawing/2014/main" id="{A42E69C5-9CCB-C2D8-A0BE-EF7A67F68204}"/>
              </a:ext>
            </a:extLst>
          </p:cNvPr>
          <p:cNvPicPr preferRelativeResize="0"/>
          <p:nvPr/>
        </p:nvPicPr>
        <p:blipFill>
          <a:blip r:embed="rId4">
            <a:alphaModFix/>
          </a:blip>
          <a:stretch>
            <a:fillRect/>
          </a:stretch>
        </p:blipFill>
        <p:spPr>
          <a:xfrm rot="21097489">
            <a:off x="1614907" y="1232148"/>
            <a:ext cx="2404121" cy="3028808"/>
          </a:xfrm>
          <a:prstGeom prst="rect">
            <a:avLst/>
          </a:prstGeom>
          <a:noFill/>
          <a:ln w="19050" cap="flat" cmpd="sng">
            <a:solidFill>
              <a:schemeClr val="bg2">
                <a:lumMod val="90000"/>
              </a:schemeClr>
            </a:solidFill>
            <a:prstDash val="solid"/>
            <a:round/>
            <a:headEnd type="none" w="sm" len="sm"/>
            <a:tailEnd type="none" w="sm" len="sm"/>
          </a:ln>
        </p:spPr>
      </p:pic>
      <p:sp>
        <p:nvSpPr>
          <p:cNvPr id="3" name="Slide Number Placeholder 16">
            <a:extLst>
              <a:ext uri="{FF2B5EF4-FFF2-40B4-BE49-F238E27FC236}">
                <a16:creationId xmlns:a16="http://schemas.microsoft.com/office/drawing/2014/main" id="{E1FB16E8-2A71-F691-011E-BD4292FD3A7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36</a:t>
            </a:fld>
            <a:endParaRPr lang="en-US"/>
          </a:p>
        </p:txBody>
      </p:sp>
    </p:spTree>
    <p:extLst>
      <p:ext uri="{BB962C8B-B14F-4D97-AF65-F5344CB8AC3E}">
        <p14:creationId xmlns:p14="http://schemas.microsoft.com/office/powerpoint/2010/main" val="323763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312963" y="637878"/>
            <a:ext cx="4043884" cy="784148"/>
          </a:xfrm>
        </p:spPr>
        <p:txBody>
          <a:bodyPr>
            <a:normAutofit/>
          </a:bodyPr>
          <a:lstStyle/>
          <a:p>
            <a:r>
              <a:rPr lang="en" sz="2400" dirty="0"/>
              <a:t>Teachers, share your feedback, please! </a:t>
            </a:r>
            <a:endParaRPr lang="en-US" sz="2400" dirty="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dirty="0"/>
              <a:t>Please complete the short and anonymous </a:t>
            </a:r>
            <a:r>
              <a:rPr lang="en-US" sz="2400" u="sng" dirty="0">
                <a:solidFill>
                  <a:srgbClr val="0070C0"/>
                </a:solidFill>
                <a:hlinkClick r:id="rId3">
                  <a:extLst>
                    <a:ext uri="{A12FA001-AC4F-418D-AE19-62706E023703}">
                      <ahyp:hlinkClr xmlns:ahyp="http://schemas.microsoft.com/office/drawing/2018/hyperlinkcolor" val="tx"/>
                    </a:ext>
                  </a:extLst>
                </a:hlinkClick>
              </a:rPr>
              <a:t>feedback form</a:t>
            </a:r>
            <a:r>
              <a:rPr lang="en-US" sz="2400" dirty="0"/>
              <a:t> and help us to improve our ShakeAlert Ready lessons. </a:t>
            </a:r>
          </a:p>
        </p:txBody>
      </p:sp>
      <p:sp>
        <p:nvSpPr>
          <p:cNvPr id="8" name="Slide Number Placeholder 16">
            <a:extLst>
              <a:ext uri="{FF2B5EF4-FFF2-40B4-BE49-F238E27FC236}">
                <a16:creationId xmlns:a16="http://schemas.microsoft.com/office/drawing/2014/main" id="{7565CE2F-0F02-4412-33DC-DB540364D1A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37</a:t>
            </a:fld>
            <a:endParaRPr lang="en-US"/>
          </a:p>
        </p:txBody>
      </p:sp>
      <p:pic>
        <p:nvPicPr>
          <p:cNvPr id="2051" name="Picture 3">
            <a:extLst>
              <a:ext uri="{FF2B5EF4-FFF2-40B4-BE49-F238E27FC236}">
                <a16:creationId xmlns:a16="http://schemas.microsoft.com/office/drawing/2014/main" id="{9421E421-8C5B-D9DA-733A-03F128302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099" y="734818"/>
            <a:ext cx="3360492" cy="367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97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Content Standards: Kindergarten</a:t>
            </a:r>
            <a:endParaRPr lang="en-US">
              <a:solidFill>
                <a:schemeClr val="tx1"/>
              </a:solidFill>
            </a:endParaRPr>
          </a:p>
        </p:txBody>
      </p:sp>
      <p:graphicFrame>
        <p:nvGraphicFramePr>
          <p:cNvPr id="7" name="Google Shape;354;p44">
            <a:extLst>
              <a:ext uri="{FF2B5EF4-FFF2-40B4-BE49-F238E27FC236}">
                <a16:creationId xmlns:a16="http://schemas.microsoft.com/office/drawing/2014/main" id="{AC4CBFC3-0FAA-1CF6-04FD-04C4E1A285B7}"/>
              </a:ext>
            </a:extLst>
          </p:cNvPr>
          <p:cNvGraphicFramePr/>
          <p:nvPr>
            <p:extLst>
              <p:ext uri="{D42A27DB-BD31-4B8C-83A1-F6EECF244321}">
                <p14:modId xmlns:p14="http://schemas.microsoft.com/office/powerpoint/2010/main" val="4219215149"/>
              </p:ext>
            </p:extLst>
          </p:nvPr>
        </p:nvGraphicFramePr>
        <p:xfrm>
          <a:off x="304172" y="1197938"/>
          <a:ext cx="8169650" cy="1094501"/>
        </p:xfrm>
        <a:graphic>
          <a:graphicData uri="http://schemas.openxmlformats.org/drawingml/2006/table">
            <a:tbl>
              <a:tblPr>
                <a:noFill/>
              </a:tblPr>
              <a:tblGrid>
                <a:gridCol w="662982">
                  <a:extLst>
                    <a:ext uri="{9D8B030D-6E8A-4147-A177-3AD203B41FA5}">
                      <a16:colId xmlns:a16="http://schemas.microsoft.com/office/drawing/2014/main" val="20000"/>
                    </a:ext>
                  </a:extLst>
                </a:gridCol>
                <a:gridCol w="509954">
                  <a:extLst>
                    <a:ext uri="{9D8B030D-6E8A-4147-A177-3AD203B41FA5}">
                      <a16:colId xmlns:a16="http://schemas.microsoft.com/office/drawing/2014/main" val="20001"/>
                    </a:ext>
                  </a:extLst>
                </a:gridCol>
                <a:gridCol w="1635369">
                  <a:extLst>
                    <a:ext uri="{9D8B030D-6E8A-4147-A177-3AD203B41FA5}">
                      <a16:colId xmlns:a16="http://schemas.microsoft.com/office/drawing/2014/main" val="20002"/>
                    </a:ext>
                  </a:extLst>
                </a:gridCol>
                <a:gridCol w="5361345">
                  <a:extLst>
                    <a:ext uri="{9D8B030D-6E8A-4147-A177-3AD203B41FA5}">
                      <a16:colId xmlns:a16="http://schemas.microsoft.com/office/drawing/2014/main" val="20003"/>
                    </a:ext>
                  </a:extLst>
                </a:gridCol>
              </a:tblGrid>
              <a:tr h="630260">
                <a:tc rowSpan="2">
                  <a:txBody>
                    <a:bodyPr/>
                    <a:lstStyle/>
                    <a:p>
                      <a:pPr marL="0" lvl="0" indent="0" algn="l" rtl="0">
                        <a:spcBef>
                          <a:spcPts val="0"/>
                        </a:spcBef>
                        <a:spcAft>
                          <a:spcPts val="0"/>
                        </a:spcAft>
                        <a:buNone/>
                      </a:pPr>
                      <a:r>
                        <a:rPr lang="en" sz="1000" b="1" dirty="0">
                          <a:latin typeface="Calibri"/>
                          <a:ea typeface="Calibri"/>
                          <a:cs typeface="Calibri"/>
                          <a:sym typeface="Calibri"/>
                        </a:rPr>
                        <a:t>Common Core English Language Arts</a:t>
                      </a:r>
                      <a:endParaRPr sz="1000" b="1"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1000" dirty="0">
                          <a:latin typeface="Calibri"/>
                          <a:ea typeface="Calibri"/>
                          <a:cs typeface="Calibri"/>
                          <a:sym typeface="Calibri"/>
                        </a:rPr>
                        <a:t>CA, OR, WA</a:t>
                      </a:r>
                      <a:endParaRPr sz="1000"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a:latin typeface="Calibri"/>
                          <a:ea typeface="Calibri"/>
                          <a:cs typeface="Calibri"/>
                          <a:sym typeface="Calibri"/>
                        </a:rPr>
                        <a:t>Common Core CCSS.ELA-Literacy.SL.K.1</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a:latin typeface="Calibri"/>
                          <a:ea typeface="Calibri"/>
                          <a:cs typeface="Calibri"/>
                          <a:sym typeface="Calibri"/>
                        </a:rPr>
                        <a:t>Participate in collaborative conversations with diverse partners about kindergarten topics and texts with peers and adults in small and larger groups.</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4241">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Common Core CCSS.ELA-LITERACY.SL.K.3</a:t>
                      </a:r>
                      <a:endParaRPr sz="10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1000" dirty="0">
                          <a:solidFill>
                            <a:schemeClr val="dk1"/>
                          </a:solidFill>
                          <a:latin typeface="Calibri"/>
                          <a:ea typeface="Calibri"/>
                          <a:cs typeface="Calibri"/>
                          <a:sym typeface="Calibri"/>
                        </a:rPr>
                        <a:t>Ask and answer questions in order to seek help, get information, or clarify something that is not understood.</a:t>
                      </a:r>
                      <a:endParaRPr sz="1000"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Slide Number Placeholder 16">
            <a:extLst>
              <a:ext uri="{FF2B5EF4-FFF2-40B4-BE49-F238E27FC236}">
                <a16:creationId xmlns:a16="http://schemas.microsoft.com/office/drawing/2014/main" id="{BC3800D0-CF62-4CD0-9EE2-AF61AAE575CB}"/>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38</a:t>
            </a:fld>
            <a:endParaRPr lang="en-US"/>
          </a:p>
        </p:txBody>
      </p:sp>
    </p:spTree>
    <p:extLst>
      <p:ext uri="{BB962C8B-B14F-4D97-AF65-F5344CB8AC3E}">
        <p14:creationId xmlns:p14="http://schemas.microsoft.com/office/powerpoint/2010/main" val="1049414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dirty="0"/>
              <a:t>Content Standards: First Grade</a:t>
            </a:r>
            <a:endParaRPr lang="en-US" dirty="0">
              <a:solidFill>
                <a:schemeClr val="tx1"/>
              </a:solidFill>
            </a:endParaRPr>
          </a:p>
        </p:txBody>
      </p:sp>
      <p:graphicFrame>
        <p:nvGraphicFramePr>
          <p:cNvPr id="4" name="Google Shape;363;p45">
            <a:extLst>
              <a:ext uri="{FF2B5EF4-FFF2-40B4-BE49-F238E27FC236}">
                <a16:creationId xmlns:a16="http://schemas.microsoft.com/office/drawing/2014/main" id="{6A417A96-582D-F4DD-5C9A-204B7DD232D9}"/>
              </a:ext>
            </a:extLst>
          </p:cNvPr>
          <p:cNvGraphicFramePr/>
          <p:nvPr>
            <p:extLst>
              <p:ext uri="{D42A27DB-BD31-4B8C-83A1-F6EECF244321}">
                <p14:modId xmlns:p14="http://schemas.microsoft.com/office/powerpoint/2010/main" val="2127157546"/>
              </p:ext>
            </p:extLst>
          </p:nvPr>
        </p:nvGraphicFramePr>
        <p:xfrm>
          <a:off x="312964" y="1076363"/>
          <a:ext cx="8537122" cy="2664520"/>
        </p:xfrm>
        <a:graphic>
          <a:graphicData uri="http://schemas.openxmlformats.org/drawingml/2006/table">
            <a:tbl>
              <a:tblPr>
                <a:noFill/>
              </a:tblPr>
              <a:tblGrid>
                <a:gridCol w="648596">
                  <a:extLst>
                    <a:ext uri="{9D8B030D-6E8A-4147-A177-3AD203B41FA5}">
                      <a16:colId xmlns:a16="http://schemas.microsoft.com/office/drawing/2014/main" val="20000"/>
                    </a:ext>
                  </a:extLst>
                </a:gridCol>
                <a:gridCol w="690047">
                  <a:extLst>
                    <a:ext uri="{9D8B030D-6E8A-4147-A177-3AD203B41FA5}">
                      <a16:colId xmlns:a16="http://schemas.microsoft.com/office/drawing/2014/main" val="20001"/>
                    </a:ext>
                  </a:extLst>
                </a:gridCol>
                <a:gridCol w="1597990">
                  <a:extLst>
                    <a:ext uri="{9D8B030D-6E8A-4147-A177-3AD203B41FA5}">
                      <a16:colId xmlns:a16="http://schemas.microsoft.com/office/drawing/2014/main" val="20002"/>
                    </a:ext>
                  </a:extLst>
                </a:gridCol>
                <a:gridCol w="5600489">
                  <a:extLst>
                    <a:ext uri="{9D8B030D-6E8A-4147-A177-3AD203B41FA5}">
                      <a16:colId xmlns:a16="http://schemas.microsoft.com/office/drawing/2014/main" val="20003"/>
                    </a:ext>
                  </a:extLst>
                </a:gridCol>
              </a:tblGrid>
              <a:tr h="366071">
                <a:tc rowSpan="2">
                  <a:txBody>
                    <a:bodyPr/>
                    <a:lstStyle/>
                    <a:p>
                      <a:pPr marL="0" lvl="0" indent="0" algn="l" rtl="0">
                        <a:spcBef>
                          <a:spcPts val="0"/>
                        </a:spcBef>
                        <a:spcAft>
                          <a:spcPts val="0"/>
                        </a:spcAft>
                        <a:buNone/>
                      </a:pPr>
                      <a:r>
                        <a:rPr lang="en" sz="900" b="1" dirty="0">
                          <a:latin typeface="Calibri"/>
                          <a:ea typeface="Calibri"/>
                          <a:cs typeface="Calibri"/>
                          <a:sym typeface="Calibri"/>
                        </a:rPr>
                        <a:t>Common Core English Language Arts</a:t>
                      </a:r>
                      <a:endParaRPr sz="900" b="1" dirty="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lvl="0" indent="0" algn="l" rtl="0">
                        <a:spcBef>
                          <a:spcPts val="0"/>
                        </a:spcBef>
                        <a:spcAft>
                          <a:spcPts val="0"/>
                        </a:spcAft>
                        <a:buNone/>
                      </a:pPr>
                      <a:r>
                        <a:rPr lang="en" sz="900">
                          <a:latin typeface="Calibri"/>
                          <a:ea typeface="Calibri"/>
                          <a:cs typeface="Calibri"/>
                          <a:sym typeface="Calibri"/>
                        </a:rPr>
                        <a:t>CA, OR, WA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Common Core CCSS.ELA-Literacy.SL.1.1</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Participate in collaborative conversations with diverse partners about grade 1 topics and texts with peers and adults in small and larger groups.</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7729">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Common Core CCSS.ELA-LITERACY.SL.1.3</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latin typeface="Calibri"/>
                          <a:ea typeface="Calibri"/>
                          <a:cs typeface="Calibri"/>
                          <a:sym typeface="Calibri"/>
                        </a:rPr>
                        <a:t>Ask and answer questions about what a speaker says in order to gather additional information or clarify something that is not understood.</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3840">
                <a:tc rowSpan="8">
                  <a:txBody>
                    <a:bodyPr/>
                    <a:lstStyle/>
                    <a:p>
                      <a:pPr marL="0" lvl="0" indent="0" algn="l" rtl="0">
                        <a:spcBef>
                          <a:spcPts val="0"/>
                        </a:spcBef>
                        <a:spcAft>
                          <a:spcPts val="0"/>
                        </a:spcAft>
                        <a:buNone/>
                      </a:pPr>
                      <a:r>
                        <a:rPr lang="en" sz="900" b="1">
                          <a:latin typeface="Calibri"/>
                          <a:ea typeface="Calibri"/>
                          <a:cs typeface="Calibri"/>
                          <a:sym typeface="Calibri"/>
                        </a:rPr>
                        <a:t>Health</a:t>
                      </a:r>
                      <a:endParaRPr sz="900" b="1">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latin typeface="Calibri"/>
                          <a:ea typeface="Calibri"/>
                          <a:cs typeface="Calibri"/>
                          <a:sym typeface="Calibri"/>
                        </a:rPr>
                        <a:t>OR</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1.SFA.2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rPr>
                        <a:t>List the steps to identify and respond to emergency situations.</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43840">
                <a:tc vMerge="1">
                  <a:txBody>
                    <a:bodyPr/>
                    <a:lstStyle/>
                    <a:p>
                      <a:endParaRPr lang="en-US"/>
                    </a:p>
                  </a:txBody>
                  <a:tcPr/>
                </a:tc>
                <a:tc>
                  <a:txBody>
                    <a:bodyPr/>
                    <a:lstStyle/>
                    <a:p>
                      <a:pPr marL="0" lvl="0" indent="0" algn="l" rtl="0">
                        <a:spcBef>
                          <a:spcPts val="0"/>
                        </a:spcBef>
                        <a:spcAft>
                          <a:spcPts val="0"/>
                        </a:spcAft>
                        <a:buNone/>
                      </a:pPr>
                      <a:r>
                        <a:rPr lang="en" sz="900">
                          <a:latin typeface="Calibri"/>
                          <a:ea typeface="Calibri"/>
                          <a:cs typeface="Calibri"/>
                          <a:sym typeface="Calibri"/>
                        </a:rPr>
                        <a:t>WA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900">
                          <a:solidFill>
                            <a:schemeClr val="dk1"/>
                          </a:solidFill>
                        </a:rPr>
                        <a:t>H1.Sa1.1a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a:solidFill>
                            <a:schemeClr val="dk1"/>
                          </a:solidFill>
                        </a:rPr>
                        <a:t>Identify safety hazards in the school.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3840">
                <a:tc vMerge="1">
                  <a:txBody>
                    <a:bodyPr/>
                    <a:lstStyle/>
                    <a:p>
                      <a:endParaRPr lang="en-US"/>
                    </a:p>
                  </a:txBody>
                  <a:tcPr/>
                </a:tc>
                <a:tc rowSpan="6">
                  <a:txBody>
                    <a:bodyPr/>
                    <a:lstStyle/>
                    <a:p>
                      <a:pPr marL="0" lvl="0" indent="0" algn="l" rtl="0">
                        <a:spcBef>
                          <a:spcPts val="0"/>
                        </a:spcBef>
                        <a:spcAft>
                          <a:spcPts val="0"/>
                        </a:spcAft>
                        <a:buNone/>
                      </a:pPr>
                      <a:r>
                        <a:rPr lang="en" sz="900">
                          <a:latin typeface="Calibri"/>
                          <a:ea typeface="Calibri"/>
                          <a:cs typeface="Calibri"/>
                          <a:sym typeface="Calibri"/>
                        </a:rPr>
                        <a:t>CA</a:t>
                      </a:r>
                      <a:endParaRPr sz="900">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1.2.S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dirty="0">
                          <a:solidFill>
                            <a:schemeClr val="dk1"/>
                          </a:solidFill>
                        </a:rPr>
                        <a:t>Identify emergency situations.</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7.1.S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Practice ways to stay safe at home, at school, and in the community. </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7.2.S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Practice emergency, fire, and safety plans at home and at school.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1.9.P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a:solidFill>
                            <a:schemeClr val="dk1"/>
                          </a:solidFill>
                        </a:rPr>
                        <a:t>Identify emergency situations (e.g., injuries, abductions, fires, floods, earthquakes)</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4.2.P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a:solidFill>
                            <a:schemeClr val="dk1"/>
                          </a:solidFill>
                        </a:rPr>
                        <a:t>Demonstrate effective communication skills in an emergency situation.</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43840">
                <a:tc vMerge="1">
                  <a:txBody>
                    <a:bodyPr/>
                    <a:lstStyle/>
                    <a:p>
                      <a:endParaRPr lang="en-US"/>
                    </a:p>
                  </a:txBody>
                  <a:tcPr/>
                </a:tc>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7.4.P	 </a:t>
                      </a:r>
                      <a:endParaRPr sz="90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lnSpc>
                          <a:spcPct val="80000"/>
                        </a:lnSpc>
                        <a:spcBef>
                          <a:spcPts val="0"/>
                        </a:spcBef>
                        <a:spcAft>
                          <a:spcPts val="0"/>
                        </a:spcAft>
                        <a:buNone/>
                      </a:pPr>
                      <a:r>
                        <a:rPr lang="en" sz="900" dirty="0">
                          <a:solidFill>
                            <a:schemeClr val="dk1"/>
                          </a:solidFill>
                        </a:rPr>
                        <a:t>Demonstrate appropriate behaviors during fire drills, earthquake drills, and other disaster drills.</a:t>
                      </a:r>
                      <a:endParaRPr sz="900" dirty="0">
                        <a:solidFill>
                          <a:schemeClr val="dk1"/>
                        </a:solidFill>
                        <a:latin typeface="Calibri"/>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7" name="Slide Number Placeholder 16">
            <a:extLst>
              <a:ext uri="{FF2B5EF4-FFF2-40B4-BE49-F238E27FC236}">
                <a16:creationId xmlns:a16="http://schemas.microsoft.com/office/drawing/2014/main" id="{7B2CAA3A-21F8-B669-34A7-46276BC56E4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39</a:t>
            </a:fld>
            <a:endParaRPr lang="en-US"/>
          </a:p>
        </p:txBody>
      </p:sp>
    </p:spTree>
    <p:extLst>
      <p:ext uri="{BB962C8B-B14F-4D97-AF65-F5344CB8AC3E}">
        <p14:creationId xmlns:p14="http://schemas.microsoft.com/office/powerpoint/2010/main" val="3021066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
              <a:t>Teaching Steps - </a:t>
            </a:r>
            <a:r>
              <a:rPr lang="en" i="1"/>
              <a:t>page 1</a:t>
            </a:r>
            <a:endParaRPr lang="en-US">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58366" indent="-248841">
              <a:lnSpc>
                <a:spcPct val="100000"/>
              </a:lnSpc>
              <a:spcBef>
                <a:spcPts val="0"/>
              </a:spcBef>
              <a:spcAft>
                <a:spcPts val="900"/>
              </a:spcAft>
              <a:buSzPct val="100000"/>
              <a:buAutoNum type="arabicPeriod"/>
            </a:pPr>
            <a:r>
              <a:rPr lang="en-US" sz="1125" u="sng" dirty="0"/>
              <a:t>SLIDE 11</a:t>
            </a:r>
            <a:r>
              <a:rPr lang="en-US" sz="1050" b="0" i="0" u="none" strike="noStrike" dirty="0">
                <a:effectLst/>
                <a:latin typeface="Aptos" panose="020B0004020202020204" pitchFamily="34" charset="0"/>
              </a:rPr>
              <a:t>: </a:t>
            </a:r>
            <a:r>
              <a:rPr lang="en-US" sz="1125" dirty="0"/>
              <a:t>Tell students that today they are taking part in an earthquake drill and will practice how to protect themselves during an earthquake. If you are teaching this lesson as part of the Great ShakeOut, tell students that millions of people in countries around the world take part in the Great ShakeOut on the 3rd Thursday of October every year.​</a:t>
            </a:r>
          </a:p>
          <a:p>
            <a:pPr marL="258366" indent="-248841">
              <a:lnSpc>
                <a:spcPct val="100000"/>
              </a:lnSpc>
              <a:spcBef>
                <a:spcPts val="0"/>
              </a:spcBef>
              <a:spcAft>
                <a:spcPts val="900"/>
              </a:spcAft>
              <a:buSzPct val="100000"/>
              <a:buAutoNum type="arabicPeriod"/>
            </a:pPr>
            <a:r>
              <a:rPr lang="en-US" sz="1125" u="sng" dirty="0"/>
              <a:t>SLIDE 12</a:t>
            </a:r>
            <a:r>
              <a:rPr lang="en-US" sz="1125" dirty="0"/>
              <a:t>: Ask students what other drills they’ve practiced at school. Kindergarten students may have only had fire drills at this point in the year, but first grade students have probably practiced earthquake drills, shelter in place drills, and lockdown drills, among others. </a:t>
            </a:r>
            <a:br>
              <a:rPr lang="en-US" sz="1125" dirty="0"/>
            </a:br>
            <a:br>
              <a:rPr lang="en-US" sz="1125" dirty="0"/>
            </a:br>
            <a:r>
              <a:rPr lang="en-US" sz="1125"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p>
          <a:p>
            <a:pPr marL="258366" indent="-248841">
              <a:lnSpc>
                <a:spcPct val="100000"/>
              </a:lnSpc>
              <a:spcBef>
                <a:spcPts val="0"/>
              </a:spcBef>
              <a:spcAft>
                <a:spcPts val="900"/>
              </a:spcAft>
              <a:buSzPct val="100000"/>
              <a:buAutoNum type="arabicPeriod"/>
            </a:pPr>
            <a:r>
              <a:rPr lang="en-US" sz="1125" u="sng" dirty="0"/>
              <a:t>SLIDE 13</a:t>
            </a:r>
            <a:r>
              <a:rPr lang="en-US" sz="1125" dirty="0"/>
              <a:t>: Tell students that our school has an earthquake early warning system that can give our school community members seconds of extra time to protect ourselves before damaging shaking arrives during an earthquake. </a:t>
            </a:r>
            <a:endParaRPr lang="en-US" sz="1125" i="1" dirty="0"/>
          </a:p>
          <a:p>
            <a:pPr marL="258366" indent="-248841">
              <a:lnSpc>
                <a:spcPct val="100000"/>
              </a:lnSpc>
              <a:spcBef>
                <a:spcPts val="0"/>
              </a:spcBef>
              <a:spcAft>
                <a:spcPts val="900"/>
              </a:spcAft>
              <a:buSzPct val="100000"/>
              <a:buAutoNum type="arabicPeriod"/>
            </a:pPr>
            <a:r>
              <a:rPr lang="en-US" sz="1125" u="sng" dirty="0"/>
              <a:t>SLIDE 14</a:t>
            </a:r>
            <a:r>
              <a:rPr lang="en-US" sz="1125" dirty="0"/>
              <a:t>: Sometimes drills can be scary because we don't know what to do or what is happening around us. During these lessons you will practice the drill many times. After practicing, you should feel more confident and hopefully less scared or nervous. When thinking </a:t>
            </a:r>
            <a:r>
              <a:rPr lang="en-US" sz="1125" dirty="0">
                <a:solidFill>
                  <a:schemeClr val="dk1"/>
                </a:solidFill>
              </a:rPr>
              <a:t>about earthquake drills, how do you feel right now? Turn to a student sitting next to you and talk about where you’re at. </a:t>
            </a:r>
          </a:p>
        </p:txBody>
      </p:sp>
      <p:sp>
        <p:nvSpPr>
          <p:cNvPr id="6" name="Slide Number Placeholder 16">
            <a:extLst>
              <a:ext uri="{FF2B5EF4-FFF2-40B4-BE49-F238E27FC236}">
                <a16:creationId xmlns:a16="http://schemas.microsoft.com/office/drawing/2014/main" id="{669E25E6-F84B-F4BC-0C9F-4DD1B41C930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a:t>
            </a:fld>
            <a:endParaRPr lang="en-US"/>
          </a:p>
        </p:txBody>
      </p:sp>
    </p:spTree>
    <p:extLst>
      <p:ext uri="{BB962C8B-B14F-4D97-AF65-F5344CB8AC3E}">
        <p14:creationId xmlns:p14="http://schemas.microsoft.com/office/powerpoint/2010/main" val="2567727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45CAF-DF6E-C8F7-E219-C70B126C38F2}"/>
              </a:ext>
            </a:extLst>
          </p:cNvPr>
          <p:cNvSpPr>
            <a:spLocks noGrp="1"/>
          </p:cNvSpPr>
          <p:nvPr>
            <p:ph type="title"/>
          </p:nvPr>
        </p:nvSpPr>
        <p:spPr/>
        <p:txBody>
          <a:bodyPr/>
          <a:lstStyle/>
          <a:p>
            <a:r>
              <a:rPr lang="en-US" dirty="0"/>
              <a:t>Content Standards: Kindergarten &amp; First Grade</a:t>
            </a:r>
            <a:endParaRPr lang="en-US" dirty="0">
              <a:solidFill>
                <a:schemeClr val="tx1"/>
              </a:solidFill>
            </a:endParaRPr>
          </a:p>
        </p:txBody>
      </p:sp>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3886562635"/>
              </p:ext>
            </p:extLst>
          </p:nvPr>
        </p:nvGraphicFramePr>
        <p:xfrm>
          <a:off x="312963" y="1103934"/>
          <a:ext cx="8444889" cy="3376626"/>
        </p:xfrm>
        <a:graphic>
          <a:graphicData uri="http://schemas.openxmlformats.org/drawingml/2006/table">
            <a:tbl>
              <a:tblPr>
                <a:noFill/>
              </a:tblPr>
              <a:tblGrid>
                <a:gridCol w="749604">
                  <a:extLst>
                    <a:ext uri="{9D8B030D-6E8A-4147-A177-3AD203B41FA5}">
                      <a16:colId xmlns:a16="http://schemas.microsoft.com/office/drawing/2014/main" val="20000"/>
                    </a:ext>
                  </a:extLst>
                </a:gridCol>
                <a:gridCol w="600454">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51460">
                <a:tc rowSpan="4">
                  <a:txBody>
                    <a:bodyPr/>
                    <a:lstStyle/>
                    <a:p>
                      <a:pPr marL="0" lvl="0" indent="0" algn="l" rtl="0">
                        <a:spcBef>
                          <a:spcPts val="0"/>
                        </a:spcBef>
                        <a:spcAft>
                          <a:spcPts val="0"/>
                        </a:spcAft>
                        <a:buNone/>
                      </a:pPr>
                      <a:r>
                        <a:rPr lang="en" sz="800" b="1" dirty="0">
                          <a:latin typeface="+mn-lt"/>
                          <a:ea typeface="Calibri"/>
                          <a:cs typeface="Calibri"/>
                          <a:sym typeface="Calibri"/>
                        </a:rPr>
                        <a:t>English Language Proficiency</a:t>
                      </a:r>
                      <a:endParaRPr sz="800" b="1"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latin typeface="+mn-lt"/>
                          <a:ea typeface="Calibri"/>
                          <a:cs typeface="Calibri"/>
                          <a:sym typeface="Calibri"/>
                        </a:rPr>
                        <a:t>OR</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377190">
                <a:tc vMerge="1">
                  <a:txBody>
                    <a:bodyPr/>
                    <a:lstStyle/>
                    <a:p>
                      <a:endParaRPr lang="en-US"/>
                    </a:p>
                  </a:txBody>
                  <a:tcPr/>
                </a:tc>
                <a:tc rowSpan="2">
                  <a:txBody>
                    <a:bodyPr/>
                    <a:lstStyle/>
                    <a:p>
                      <a:pPr marL="0" lvl="0" indent="0" algn="l" rtl="0">
                        <a:spcBef>
                          <a:spcPts val="0"/>
                        </a:spcBef>
                        <a:spcAft>
                          <a:spcPts val="0"/>
                        </a:spcAft>
                        <a:buNone/>
                      </a:pPr>
                      <a:r>
                        <a:rPr lang="en" sz="800">
                          <a:latin typeface="+mn-lt"/>
                          <a:ea typeface="Calibri"/>
                          <a:cs typeface="Calibri"/>
                          <a:sym typeface="Calibri"/>
                        </a:rPr>
                        <a:t>WA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ELD-SI.K-3.Narrate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Share ideas about one’s own and others’ lived experiences and previous learning</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Connect stories with images and representations to add meaning</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Ask questions about what others have shared</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Recount and restate ideas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719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ELD-SI.K-3.Inform</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characteristics, patterns, or behavior</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Summarize information from interaction with others and from learning experiences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Sort, clarify, and summarize ideas</a:t>
                      </a:r>
                      <a:endParaRPr sz="800">
                        <a:solidFill>
                          <a:schemeClr val="dk1"/>
                        </a:solidFill>
                        <a:latin typeface="+mn-lt"/>
                        <a:ea typeface="Calibri"/>
                        <a:cs typeface="Calibri"/>
                        <a:sym typeface="Calibri"/>
                      </a:endParaRPr>
                    </a:p>
                    <a:p>
                      <a:pPr marL="114300" lvl="0" indent="-171450" algn="l" rtl="0">
                        <a:spcBef>
                          <a:spcPts val="0"/>
                        </a:spcBef>
                        <a:spcAft>
                          <a:spcPts val="0"/>
                        </a:spcAft>
                        <a:buClr>
                          <a:schemeClr val="dk1"/>
                        </a:buClr>
                        <a:buSzPts val="900"/>
                        <a:buFont typeface="Calibri"/>
                        <a:buChar char="●"/>
                      </a:pPr>
                      <a:r>
                        <a:rPr lang="en" sz="800">
                          <a:solidFill>
                            <a:schemeClr val="dk1"/>
                          </a:solidFill>
                          <a:latin typeface="+mn-lt"/>
                          <a:ea typeface="Calibri"/>
                          <a:cs typeface="Calibri"/>
                          <a:sym typeface="Calibri"/>
                        </a:rPr>
                        <a:t>Describe parts and wholes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131570">
                <a:tc vMerge="1">
                  <a:txBody>
                    <a:bodyPr/>
                    <a:lstStyle/>
                    <a:p>
                      <a:endParaRPr lang="en-US"/>
                    </a:p>
                  </a:txBody>
                  <a:tcPr/>
                </a:tc>
                <a:tc>
                  <a:txBody>
                    <a:bodyPr/>
                    <a:lstStyle/>
                    <a:p>
                      <a:pPr marL="0" lvl="0" indent="0" algn="l" rtl="0">
                        <a:spcBef>
                          <a:spcPts val="0"/>
                        </a:spcBef>
                        <a:spcAft>
                          <a:spcPts val="0"/>
                        </a:spcAft>
                        <a:buNone/>
                      </a:pPr>
                      <a:r>
                        <a:rPr lang="en" sz="800">
                          <a:latin typeface="+mn-lt"/>
                          <a:ea typeface="Calibri"/>
                          <a:cs typeface="Calibri"/>
                          <a:sym typeface="Calibri"/>
                        </a:rPr>
                        <a:t>CA</a:t>
                      </a:r>
                      <a:endParaRPr sz="80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a:solidFill>
                            <a:schemeClr val="dk1"/>
                          </a:solidFill>
                          <a:latin typeface="+mn-lt"/>
                          <a:ea typeface="Calibri"/>
                          <a:cs typeface="Calibri"/>
                          <a:sym typeface="Calibri"/>
                        </a:rPr>
                        <a:t>Exchanging information and ideas: Contribute to class, group, and partner discussions, including sustained dialogue by listening attentively, following turn-taking rules, asking relevant questions, affirming others, adding pertinent information, building on responses, and providing useful feedback.  </a:t>
                      </a:r>
                      <a:endParaRPr sz="800">
                        <a:solidFill>
                          <a:schemeClr val="dk1"/>
                        </a:solidFill>
                        <a:latin typeface="+mn-lt"/>
                        <a:ea typeface="Calibri"/>
                        <a:cs typeface="Calibri"/>
                        <a:sym typeface="Calibri"/>
                      </a:endParaRPr>
                    </a:p>
                    <a:p>
                      <a:pPr marL="57150" lvl="0" indent="-85725" algn="l" rtl="0">
                        <a:spcBef>
                          <a:spcPts val="0"/>
                        </a:spcBef>
                        <a:spcAft>
                          <a:spcPts val="0"/>
                        </a:spcAft>
                        <a:buNone/>
                      </a:pPr>
                      <a:r>
                        <a:rPr lang="en" sz="800">
                          <a:solidFill>
                            <a:schemeClr val="dk1"/>
                          </a:solidFill>
                          <a:latin typeface="+mn-lt"/>
                          <a:ea typeface="Calibri"/>
                          <a:cs typeface="Calibri"/>
                          <a:sym typeface="Calibri"/>
                        </a:rPr>
                        <a:t>3. Offering opinions: Offer opinions and negotiate with others in conversations using a variety of learned phrases (e.g., That’s a good idea, but X), as well as open responses in order to gain and/or hold the floor, provide counterarguments, elaborate on an idea, and the like. </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2124">
                <a:tc rowSpan="3">
                  <a:txBody>
                    <a:bodyPr/>
                    <a:lstStyle/>
                    <a:p>
                      <a:pPr marL="0" marR="0" lvl="0" indent="0" algn="l" rtl="0">
                        <a:spcBef>
                          <a:spcPts val="0"/>
                        </a:spcBef>
                        <a:spcAft>
                          <a:spcPts val="0"/>
                        </a:spcAft>
                        <a:buClr>
                          <a:schemeClr val="dk1"/>
                        </a:buClr>
                        <a:buSzPts val="1100"/>
                        <a:buFont typeface="Arial"/>
                        <a:buNone/>
                      </a:pPr>
                      <a:r>
                        <a:rPr lang="en-US" sz="800" b="1" u="none" strike="noStrike" cap="none" dirty="0"/>
                        <a:t>Transformative Social Emotional Learning Competencies </a:t>
                      </a: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US" sz="800" u="none" strike="noStrike" kern="1200" cap="none" dirty="0">
                          <a:solidFill>
                            <a:schemeClr val="tx1"/>
                          </a:solidFill>
                          <a:latin typeface="+mn-lt"/>
                          <a:ea typeface="+mn-ea"/>
                          <a:cs typeface="+mn-cs"/>
                        </a:rPr>
                        <a:t>CA</a:t>
                      </a:r>
                    </a:p>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332509">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p>
                      <a:pPr marL="57150" lvl="0" indent="-85725" algn="l" rtl="0">
                        <a:spcBef>
                          <a:spcPts val="0"/>
                        </a:spcBef>
                        <a:spcAft>
                          <a:spcPts val="0"/>
                        </a:spcAft>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556953">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Responsible Decision Making</a:t>
                      </a: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u="none" strike="noStrike" kern="1200" cap="none" dirty="0">
                          <a:solidFill>
                            <a:schemeClr val="tx1"/>
                          </a:solidFill>
                          <a:latin typeface="+mn-lt"/>
                          <a:ea typeface="+mn-ea"/>
                          <a:cs typeface="+mn-cs"/>
                        </a:rPr>
                        <a:t>Reflecting on one’s role to promote personal, family, and community well-being </a:t>
                      </a:r>
                    </a:p>
                    <a:p>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40</a:t>
            </a:fld>
            <a:endParaRPr lang="en-US"/>
          </a:p>
        </p:txBody>
      </p:sp>
    </p:spTree>
    <p:extLst>
      <p:ext uri="{BB962C8B-B14F-4D97-AF65-F5344CB8AC3E}">
        <p14:creationId xmlns:p14="http://schemas.microsoft.com/office/powerpoint/2010/main" val="1795784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p:txBody>
          <a:bodyPr/>
          <a:lstStyle/>
          <a:p>
            <a:r>
              <a:rPr lang="en"/>
              <a:t>Background - Earthquake Hazard</a:t>
            </a:r>
            <a:endParaRPr lang="en-US">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312964" y="1045331"/>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1702"/>
            </a:avLst>
          </a:prstGeom>
          <a:noFill/>
          <a:ln w="9525" cap="flat" cmpd="sng">
            <a:solidFill>
              <a:schemeClr val="dk2"/>
            </a:solidFill>
            <a:prstDash val="solid"/>
            <a:round/>
            <a:headEnd type="none" w="sm" len="sm"/>
            <a:tailEnd type="none" w="sm" len="sm"/>
          </a:ln>
        </p:spPr>
      </p:pic>
      <p:sp>
        <p:nvSpPr>
          <p:cNvPr id="8" name="Slide Number Placeholder 16">
            <a:extLst>
              <a:ext uri="{FF2B5EF4-FFF2-40B4-BE49-F238E27FC236}">
                <a16:creationId xmlns:a16="http://schemas.microsoft.com/office/drawing/2014/main" id="{798500C0-C81B-7A3C-B658-F2EE8DBBD9B1}"/>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41</a:t>
            </a:fld>
            <a:endParaRPr lang="en-US"/>
          </a:p>
        </p:txBody>
      </p:sp>
    </p:spTree>
    <p:extLst>
      <p:ext uri="{BB962C8B-B14F-4D97-AF65-F5344CB8AC3E}">
        <p14:creationId xmlns:p14="http://schemas.microsoft.com/office/powerpoint/2010/main" val="2064142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42</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43</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spTree>
    <p:extLst>
      <p:ext uri="{BB962C8B-B14F-4D97-AF65-F5344CB8AC3E}">
        <p14:creationId xmlns:p14="http://schemas.microsoft.com/office/powerpoint/2010/main" val="1010564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45</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2</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66700" indent="-257175">
              <a:lnSpc>
                <a:spcPct val="100000"/>
              </a:lnSpc>
              <a:spcBef>
                <a:spcPts val="0"/>
              </a:spcBef>
              <a:spcAft>
                <a:spcPts val="900"/>
              </a:spcAft>
              <a:buSzPct val="100000"/>
              <a:buFont typeface="+mj-lt"/>
              <a:buAutoNum type="arabicPeriod" startAt="5"/>
            </a:pPr>
            <a:r>
              <a:rPr lang="en-US" sz="1125" u="sng" dirty="0"/>
              <a:t>SLIDE 15</a:t>
            </a:r>
            <a:r>
              <a:rPr lang="en-US" sz="1125" dirty="0"/>
              <a:t>: Ask students what they’ve seen and heard about earthquakes. They may have seen images of people or buildings shaking. They may have seen a cartoon in which a giant fissure opens in Earth’s surface (which is incorrect). Tell students that we’ll learn more about what an earthquake is in this lesson. Consider recording students’ questions so that you can return to them at them end of the lesson to see which have been addressed through the lesson and try to answer the others.</a:t>
            </a:r>
          </a:p>
          <a:p>
            <a:pPr marL="258366" indent="-248841">
              <a:lnSpc>
                <a:spcPct val="100000"/>
              </a:lnSpc>
              <a:spcBef>
                <a:spcPts val="0"/>
              </a:spcBef>
              <a:spcAft>
                <a:spcPts val="450"/>
              </a:spcAft>
              <a:buSzPct val="100000"/>
              <a:buAutoNum type="arabicPeriod" startAt="5"/>
            </a:pPr>
            <a:r>
              <a:rPr lang="en-US" sz="1125" u="sng" dirty="0"/>
              <a:t>SLIDE 16</a:t>
            </a:r>
            <a:r>
              <a:rPr lang="en-US" sz="1125" dirty="0"/>
              <a:t>: Ask students if they or family members have ever experienced an earthquake. If they have, what did they see, hear, and feel? </a:t>
            </a:r>
          </a:p>
          <a:p>
            <a:pPr marL="516731" lvl="1" indent="-165497">
              <a:lnSpc>
                <a:spcPct val="100000"/>
              </a:lnSpc>
              <a:spcBef>
                <a:spcPts val="0"/>
              </a:spcBef>
              <a:spcAft>
                <a:spcPts val="1350"/>
              </a:spcAft>
              <a:buSzPct val="100000"/>
            </a:pPr>
            <a:r>
              <a:rPr lang="en-US" sz="1125" i="1" dirty="0"/>
              <a:t>It’s likely that students have not experienced an earthquake but have heard family members discuss their experiences. Validate students’ experiences, and scan for students who may need some extra support. </a:t>
            </a:r>
          </a:p>
          <a:p>
            <a:pPr marL="258366" indent="-248841">
              <a:lnSpc>
                <a:spcPct val="100000"/>
              </a:lnSpc>
              <a:spcBef>
                <a:spcPts val="0"/>
              </a:spcBef>
              <a:spcAft>
                <a:spcPts val="900"/>
              </a:spcAft>
              <a:buSzPct val="100000"/>
              <a:buAutoNum type="arabicPeriod" startAt="5"/>
            </a:pPr>
            <a:r>
              <a:rPr lang="en-US" sz="1125" u="sng" dirty="0"/>
              <a:t>SLIDE 17</a:t>
            </a:r>
            <a:r>
              <a:rPr lang="en-US" sz="1125" i="1" dirty="0"/>
              <a:t>: </a:t>
            </a:r>
            <a:r>
              <a:rPr lang="en-US" sz="1125" dirty="0"/>
              <a:t>Ask students where they are located, starting with the school they’re in, and then progressively zooming out.  </a:t>
            </a:r>
          </a:p>
          <a:p>
            <a:pPr marL="258366" indent="-248841">
              <a:lnSpc>
                <a:spcPct val="100000"/>
              </a:lnSpc>
              <a:spcBef>
                <a:spcPts val="0"/>
              </a:spcBef>
              <a:spcAft>
                <a:spcPts val="900"/>
              </a:spcAft>
              <a:buSzPct val="100000"/>
              <a:buFont typeface="Arial" panose="020B0604020202020204" pitchFamily="34" charset="0"/>
              <a:buAutoNum type="arabicPeriod" startAt="5"/>
            </a:pPr>
            <a:r>
              <a:rPr lang="en-US" sz="1125" u="sng" dirty="0"/>
              <a:t>SLIDE 18</a:t>
            </a:r>
            <a:r>
              <a:rPr lang="en-US" sz="1125" dirty="0"/>
              <a:t>: </a:t>
            </a:r>
            <a:r>
              <a:rPr lang="en" sz="1130" dirty="0"/>
              <a:t>Tell students that the surface of the Earth that we stand on may seem like it is so solid it could never be moved. But actually, the surface of the Earth is broken into many pieces that move around. Most of the time we don’t feel the movement, but sometimes we do. As the pieces of the Earth move, they can become stuck because of friction. </a:t>
            </a:r>
            <a:r>
              <a:rPr lang="en-US" sz="1130" dirty="0"/>
              <a:t>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p:txBody>
      </p:sp>
      <p:sp>
        <p:nvSpPr>
          <p:cNvPr id="6" name="Slide Number Placeholder 16">
            <a:extLst>
              <a:ext uri="{FF2B5EF4-FFF2-40B4-BE49-F238E27FC236}">
                <a16:creationId xmlns:a16="http://schemas.microsoft.com/office/drawing/2014/main" id="{D42BE922-B934-8620-8562-69593EF512C9}"/>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5</a:t>
            </a:fld>
            <a:endParaRPr lang="en-US"/>
          </a:p>
        </p:txBody>
      </p:sp>
    </p:spTree>
    <p:extLst>
      <p:ext uri="{BB962C8B-B14F-4D97-AF65-F5344CB8AC3E}">
        <p14:creationId xmlns:p14="http://schemas.microsoft.com/office/powerpoint/2010/main" val="1286208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3</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257175" indent="-257175">
              <a:lnSpc>
                <a:spcPct val="100000"/>
              </a:lnSpc>
              <a:spcBef>
                <a:spcPts val="0"/>
              </a:spcBef>
              <a:spcAft>
                <a:spcPts val="450"/>
              </a:spcAft>
              <a:buSzPct val="100000"/>
              <a:buFont typeface="+mj-lt"/>
              <a:buAutoNum type="arabicPeriod" startAt="9"/>
            </a:pPr>
            <a:r>
              <a:rPr lang="en-US" sz="1130" u="sng" dirty="0"/>
              <a:t>SLIDE 19</a:t>
            </a:r>
            <a:r>
              <a:rPr lang="en-US" sz="1130" dirty="0"/>
              <a:t>: 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247650" indent="-247650">
              <a:lnSpc>
                <a:spcPct val="100000"/>
              </a:lnSpc>
              <a:spcBef>
                <a:spcPts val="0"/>
              </a:spcBef>
              <a:buSzPct val="100000"/>
              <a:buAutoNum type="arabicPeriod" startAt="9"/>
            </a:pPr>
            <a:r>
              <a:rPr lang="en-US" sz="1130" u="sng" dirty="0"/>
              <a:t>SLIDE 20</a:t>
            </a:r>
            <a:r>
              <a:rPr lang="en-US" sz="1130" dirty="0"/>
              <a:t>: Tell students that Drop, Cover, and Hold On looks different for different bodies. Review modified protective actions for people who use wheelchairs. </a:t>
            </a:r>
          </a:p>
          <a:p>
            <a:pPr marL="434579" lvl="1" indent="-155972">
              <a:lnSpc>
                <a:spcPct val="100000"/>
              </a:lnSpc>
              <a:spcAft>
                <a:spcPts val="450"/>
              </a:spcAft>
              <a:buSzPct val="100000"/>
            </a:pPr>
            <a:r>
              <a:rPr lang="en-US" sz="1130" i="1" dirty="0"/>
              <a:t>While you may not have students who use wheelchairs in your class, it is likely that there are members of your community who do. Have students repeat the phrase, “Drop, Cover, and Hold On” and then “Lock, Cover, and Hold On” after you’ve said it.  </a:t>
            </a:r>
          </a:p>
          <a:p>
            <a:pPr marL="247650" indent="-247650">
              <a:lnSpc>
                <a:spcPct val="100000"/>
              </a:lnSpc>
              <a:spcBef>
                <a:spcPts val="450"/>
              </a:spcBef>
              <a:buSzPct val="100000"/>
              <a:buAutoNum type="arabicPeriod" startAt="9"/>
            </a:pPr>
            <a:r>
              <a:rPr lang="en-US" sz="1130" u="sng" dirty="0"/>
              <a:t>SLIDE 21</a:t>
            </a:r>
            <a:r>
              <a:rPr lang="en-US" sz="1130" dirty="0"/>
              <a:t>: Review modified protective actions for people who use a cane or walker. </a:t>
            </a:r>
          </a:p>
          <a:p>
            <a:pPr marL="434579" lvl="1" indent="-155972">
              <a:lnSpc>
                <a:spcPct val="100000"/>
              </a:lnSpc>
              <a:spcAft>
                <a:spcPts val="450"/>
              </a:spcAft>
              <a:buSzPct val="100000"/>
            </a:pPr>
            <a:r>
              <a:rPr lang="en-US" sz="1130" i="1" dirty="0"/>
              <a:t>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247650" indent="-247650">
              <a:lnSpc>
                <a:spcPct val="100000"/>
              </a:lnSpc>
              <a:spcBef>
                <a:spcPts val="450"/>
              </a:spcBef>
              <a:spcAft>
                <a:spcPts val="450"/>
              </a:spcAft>
              <a:buSzPct val="100000"/>
              <a:buFont typeface="Arial" panose="020B0604020202020204" pitchFamily="34" charset="0"/>
              <a:buAutoNum type="arabicPeriod" startAt="9"/>
            </a:pPr>
            <a:r>
              <a:rPr lang="en-US" sz="1130" u="sng" dirty="0"/>
              <a:t>SLIDE 22</a:t>
            </a:r>
            <a:r>
              <a:rPr lang="en-US" sz="1130" dirty="0"/>
              <a:t>: Tell students that they should take these protective actions when the ground shakes, if there’s an earthquake early warning alert, or if they’re doing an earthquake drill, which we’ll do now. </a:t>
            </a:r>
            <a:r>
              <a:rPr lang="en-US" sz="1130" dirty="0">
                <a:solidFill>
                  <a:schemeClr val="dk1"/>
                </a:solidFill>
              </a:rPr>
              <a:t>Tell students that it’s vital they Drop, Cover, and Hold On immediately and without hesitation. </a:t>
            </a:r>
          </a:p>
          <a:p>
            <a:pPr marL="247650" indent="-247650">
              <a:lnSpc>
                <a:spcPct val="100000"/>
              </a:lnSpc>
              <a:spcBef>
                <a:spcPts val="450"/>
              </a:spcBef>
              <a:spcAft>
                <a:spcPts val="450"/>
              </a:spcAft>
              <a:buSzPct val="100000"/>
              <a:buAutoNum type="arabicPeriod" startAt="9"/>
            </a:pPr>
            <a:endParaRPr lang="en-US" sz="1130" dirty="0"/>
          </a:p>
        </p:txBody>
      </p:sp>
      <p:sp>
        <p:nvSpPr>
          <p:cNvPr id="6" name="Slide Number Placeholder 16">
            <a:extLst>
              <a:ext uri="{FF2B5EF4-FFF2-40B4-BE49-F238E27FC236}">
                <a16:creationId xmlns:a16="http://schemas.microsoft.com/office/drawing/2014/main" id="{6F0634B5-76D3-BB59-A8F6-AB92164E5AFD}"/>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6</a:t>
            </a:fld>
            <a:endParaRPr lang="en-US"/>
          </a:p>
        </p:txBody>
      </p:sp>
    </p:spTree>
    <p:extLst>
      <p:ext uri="{BB962C8B-B14F-4D97-AF65-F5344CB8AC3E}">
        <p14:creationId xmlns:p14="http://schemas.microsoft.com/office/powerpoint/2010/main" val="348813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4</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00038" indent="-290513">
              <a:lnSpc>
                <a:spcPct val="100000"/>
              </a:lnSpc>
              <a:spcBef>
                <a:spcPts val="0"/>
              </a:spcBef>
              <a:spcAft>
                <a:spcPts val="900"/>
              </a:spcAft>
              <a:buSzPct val="100000"/>
              <a:buFont typeface="Arial" panose="020B0604020202020204" pitchFamily="34" charset="0"/>
              <a:buAutoNum type="arabicPeriod" startAt="13"/>
            </a:pPr>
            <a:r>
              <a:rPr lang="en-US" sz="1130" u="sng" dirty="0"/>
              <a:t>SLIDE 23</a:t>
            </a:r>
            <a:r>
              <a:rPr lang="en-US" sz="1130" dirty="0"/>
              <a:t>: </a:t>
            </a:r>
            <a:r>
              <a:rPr lang="en-US" sz="1130" b="0" dirty="0"/>
              <a:t>Inform students that when you click on the slide that, after a brief introduction, an alert will </a:t>
            </a:r>
            <a:r>
              <a:rPr lang="en-US" sz="1130" dirty="0"/>
              <a:t>sound</a:t>
            </a:r>
            <a:r>
              <a:rPr lang="en-US" sz="1130" b="0" dirty="0"/>
              <a:t> and students should practice Drop, Cover, and Hold On immediately with the alert. Remind students this is only a drill. </a:t>
            </a:r>
            <a:r>
              <a:rPr lang="en-US" sz="1130" dirty="0"/>
              <a:t>Play the ShakeAlert alert by clicking anywhere on the slide. Have all students Drop, Cover, and Hold On. Ask students to stay in their protective positions while the teacher observes and offers corrections if necessary. Once the teacher has checked in with each student, ask them to return to their seats. </a:t>
            </a:r>
          </a:p>
          <a:p>
            <a:pPr marL="300038" indent="-290513">
              <a:lnSpc>
                <a:spcPct val="100000"/>
              </a:lnSpc>
              <a:spcBef>
                <a:spcPts val="0"/>
              </a:spcBef>
              <a:spcAft>
                <a:spcPts val="900"/>
              </a:spcAft>
              <a:buSzPct val="100000"/>
              <a:buAutoNum type="arabicPeriod" startAt="13"/>
            </a:pPr>
            <a:r>
              <a:rPr lang="en-US" sz="1125" u="sng" dirty="0"/>
              <a:t>SLIDE 24</a:t>
            </a:r>
            <a:r>
              <a:rPr lang="en-US" sz="1125" dirty="0"/>
              <a:t>: </a:t>
            </a:r>
            <a:r>
              <a:rPr lang="en-US" sz="11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1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9"/>
                  </a:ext>
                </a:extLst>
              </a:rPr>
              <a:t>dropping to your knees, </a:t>
            </a:r>
            <a:r>
              <a:rPr lang="en-US" sz="1100" dirty="0"/>
              <a:t>getting under a table if you can and holding on to the table leg, </a:t>
            </a:r>
            <a:r>
              <a:rPr lang="en-US" sz="11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facing away from glass or heavy objects that could fall, covering your head and neck</a:t>
            </a:r>
            <a:r>
              <a:rPr lang="en-US" sz="1100" dirty="0"/>
              <a:t>, remaining silent to hear teacher instructions, and holding this position until shaking stops. </a:t>
            </a:r>
          </a:p>
          <a:p>
            <a:pPr marL="300038" indent="-290513">
              <a:lnSpc>
                <a:spcPct val="100000"/>
              </a:lnSpc>
              <a:spcBef>
                <a:spcPts val="0"/>
              </a:spcBef>
              <a:spcAft>
                <a:spcPts val="900"/>
              </a:spcAft>
              <a:buSzPct val="100000"/>
              <a:buAutoNum type="arabicPeriod" startAt="13"/>
            </a:pPr>
            <a:r>
              <a:rPr lang="en-US" sz="1125" u="sng" dirty="0"/>
              <a:t>SLIDE 25</a:t>
            </a:r>
            <a:r>
              <a:rPr lang="en-US" sz="1125" dirty="0"/>
              <a:t>: Tell students that they will be sharing information about how to stay safe in earthquakes with the adults in their homes. Provide students with the Family Engagement letter, and/or copies of the Rocket’s Earthquake Safety Activity Book to share with their family.</a:t>
            </a:r>
          </a:p>
          <a:p>
            <a:pPr marL="300038" indent="-290513">
              <a:lnSpc>
                <a:spcPct val="100000"/>
              </a:lnSpc>
              <a:spcBef>
                <a:spcPts val="0"/>
              </a:spcBef>
              <a:spcAft>
                <a:spcPts val="900"/>
              </a:spcAft>
              <a:buSzPct val="100000"/>
              <a:buAutoNum type="arabicPeriod" startAt="13"/>
            </a:pPr>
            <a:r>
              <a:rPr lang="en-US" sz="1125" u="sng" dirty="0"/>
              <a:t>SLIDE 26</a:t>
            </a:r>
            <a:r>
              <a:rPr lang="en-US" sz="1125" dirty="0"/>
              <a:t>: LESSON BREAK - If you haven’t already, please send the family engagement letter home, and photocopy the student sheet for </a:t>
            </a:r>
            <a:r>
              <a:rPr lang="en-US" sz="1125" dirty="0">
                <a:solidFill>
                  <a:schemeClr val="dk1"/>
                </a:solidFill>
              </a:rPr>
              <a:t>use tomorrow. If you have extra time, consider reading the green teacher-facing slides at the end to learn more about earthquake risk in your area, how earthquake early warning works, and the rationale for teaching this lesson and sharing family engagement materials. </a:t>
            </a:r>
          </a:p>
        </p:txBody>
      </p:sp>
      <p:sp>
        <p:nvSpPr>
          <p:cNvPr id="6" name="Slide Number Placeholder 16">
            <a:extLst>
              <a:ext uri="{FF2B5EF4-FFF2-40B4-BE49-F238E27FC236}">
                <a16:creationId xmlns:a16="http://schemas.microsoft.com/office/drawing/2014/main" id="{0C2FA9B0-C04C-AEF7-66C5-E299D60CC545}"/>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7</a:t>
            </a:fld>
            <a:endParaRPr lang="en-US"/>
          </a:p>
        </p:txBody>
      </p:sp>
    </p:spTree>
    <p:extLst>
      <p:ext uri="{BB962C8B-B14F-4D97-AF65-F5344CB8AC3E}">
        <p14:creationId xmlns:p14="http://schemas.microsoft.com/office/powerpoint/2010/main" val="131597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5</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00038" indent="-290513">
              <a:lnSpc>
                <a:spcPct val="100000"/>
              </a:lnSpc>
              <a:spcBef>
                <a:spcPts val="0"/>
              </a:spcBef>
              <a:spcAft>
                <a:spcPts val="900"/>
              </a:spcAft>
              <a:buSzPct val="100000"/>
              <a:buFont typeface="+mj-lt"/>
              <a:buAutoNum type="arabicPeriod" startAt="17"/>
            </a:pPr>
            <a:r>
              <a:rPr lang="en-US" sz="1125" u="sng" dirty="0"/>
              <a:t>SLIDE 27</a:t>
            </a:r>
            <a:r>
              <a:rPr lang="en-US" sz="1125" dirty="0"/>
              <a:t>: NEXT DAY - Ask students how their conversations with the people in their homes went. Ask students to give you a thumbs up if they showed their families how to Drop, Cover, and Hold On. Did the people in their homes know that Drop, Cover, and Hold On are the correct protective actions? Did they talk about an emergency plan? </a:t>
            </a:r>
            <a:endParaRPr lang="en-US" sz="1125" u="sng" dirty="0"/>
          </a:p>
          <a:p>
            <a:pPr marL="300038" indent="-290513">
              <a:lnSpc>
                <a:spcPct val="100000"/>
              </a:lnSpc>
              <a:spcBef>
                <a:spcPts val="0"/>
              </a:spcBef>
              <a:spcAft>
                <a:spcPts val="900"/>
              </a:spcAft>
              <a:buSzPct val="100000"/>
              <a:buAutoNum type="arabicPeriod" startAt="17"/>
            </a:pPr>
            <a:r>
              <a:rPr lang="en-US" sz="1125" u="sng" dirty="0"/>
              <a:t>SLIDE 28</a:t>
            </a:r>
            <a:r>
              <a:rPr lang="en-US" sz="1125" dirty="0"/>
              <a:t>: Review with students what to do if there’s an earthquake while they’re at school. They should remember Drop, Cover, and Hold On.  </a:t>
            </a:r>
          </a:p>
          <a:p>
            <a:pPr marL="300038" indent="-290513">
              <a:lnSpc>
                <a:spcPct val="100000"/>
              </a:lnSpc>
              <a:spcBef>
                <a:spcPts val="0"/>
              </a:spcBef>
              <a:spcAft>
                <a:spcPts val="900"/>
              </a:spcAft>
              <a:buSzPct val="100000"/>
              <a:buAutoNum type="arabicPeriod" startAt="17"/>
            </a:pPr>
            <a:r>
              <a:rPr lang="en-US" sz="1125" u="sng" dirty="0"/>
              <a:t>SLIDE 29</a:t>
            </a:r>
            <a:r>
              <a:rPr lang="en-US" sz="1125" dirty="0"/>
              <a:t>: Review with students why each protective action is important during an earthquake.  </a:t>
            </a:r>
            <a:br>
              <a:rPr lang="en-US" sz="1125" dirty="0"/>
            </a:br>
            <a:br>
              <a:rPr lang="en-US" sz="1125" dirty="0"/>
            </a:br>
            <a:r>
              <a:rPr lang="en-US" sz="1125" dirty="0"/>
              <a:t>DROP: Dropping to your knees protects you from falling during ground shaking. </a:t>
            </a:r>
            <a:br>
              <a:rPr lang="en-US" sz="1125" dirty="0"/>
            </a:br>
            <a:r>
              <a:rPr lang="en-US" sz="1125" dirty="0"/>
              <a:t>COVER: We cover our neck and head to protect them from becoming injured if something falls. </a:t>
            </a:r>
            <a:br>
              <a:rPr lang="en-US" sz="1125" dirty="0"/>
            </a:br>
            <a:r>
              <a:rPr lang="en-US" sz="1125" dirty="0"/>
              <a:t>HOLD ON: We hold on to a table leg once we’re beneath a table so that the earthquake doesn’t move us out from underneath the table that is protecting us.  </a:t>
            </a:r>
          </a:p>
          <a:p>
            <a:pPr marL="300038" indent="-290513">
              <a:lnSpc>
                <a:spcPct val="100000"/>
              </a:lnSpc>
              <a:spcBef>
                <a:spcPts val="0"/>
              </a:spcBef>
              <a:spcAft>
                <a:spcPts val="900"/>
              </a:spcAft>
              <a:buSzPct val="100000"/>
              <a:buAutoNum type="arabicPeriod" startAt="17"/>
            </a:pPr>
            <a:r>
              <a:rPr lang="en-US" sz="1125" u="sng" dirty="0"/>
              <a:t>SLIDE 30</a:t>
            </a:r>
            <a:r>
              <a:rPr lang="en-US" sz="1125" dirty="0"/>
              <a:t>: Remind students that they should drop, cover, and hold on if they get an alert, or if there’s ground shaking. Tell students that they will hear sound effects like earthquake shaking. This is just pretend! But it is similar to what you might hear in a real earthquake. Play the ground shaking noises, and practice Drop, Cover, and Hold On.</a:t>
            </a:r>
          </a:p>
          <a:p>
            <a:pPr marL="300038" indent="-290513">
              <a:lnSpc>
                <a:spcPct val="100000"/>
              </a:lnSpc>
              <a:spcBef>
                <a:spcPts val="0"/>
              </a:spcBef>
              <a:spcAft>
                <a:spcPts val="900"/>
              </a:spcAft>
              <a:buSzPct val="100000"/>
              <a:buAutoNum type="arabicPeriod" startAt="17"/>
            </a:pPr>
            <a:r>
              <a:rPr lang="en-US" sz="1125" u="sng" dirty="0"/>
              <a:t>SLIDE 31</a:t>
            </a:r>
            <a:r>
              <a:rPr lang="en-US" sz="1125" dirty="0"/>
              <a:t>: Students may wonder what to do if they’re outside when they feel shaking or get an alert. Tell them to find a clear spot away from buildings</a:t>
            </a:r>
            <a:r>
              <a:rPr lang="en-US" sz="1125" dirty="0">
                <a:solidFill>
                  <a:schemeClr val="dk1"/>
                </a:solidFill>
              </a:rPr>
              <a:t>, trees, streetlights, and power lines, then Drop, Cover, and Hold On. Stay there until the shaking stops.</a:t>
            </a:r>
          </a:p>
        </p:txBody>
      </p:sp>
      <p:sp>
        <p:nvSpPr>
          <p:cNvPr id="6" name="Slide Number Placeholder 16">
            <a:extLst>
              <a:ext uri="{FF2B5EF4-FFF2-40B4-BE49-F238E27FC236}">
                <a16:creationId xmlns:a16="http://schemas.microsoft.com/office/drawing/2014/main" id="{AF4F83EF-E37E-5445-092C-7476DE0A393C}"/>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8</a:t>
            </a:fld>
            <a:endParaRPr lang="en-US"/>
          </a:p>
        </p:txBody>
      </p:sp>
    </p:spTree>
    <p:extLst>
      <p:ext uri="{BB962C8B-B14F-4D97-AF65-F5344CB8AC3E}">
        <p14:creationId xmlns:p14="http://schemas.microsoft.com/office/powerpoint/2010/main" val="980840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9CF4B-5F7B-3953-A7D1-495CB1945AC2}"/>
              </a:ext>
            </a:extLst>
          </p:cNvPr>
          <p:cNvSpPr>
            <a:spLocks noGrp="1"/>
          </p:cNvSpPr>
          <p:nvPr>
            <p:ph type="title"/>
          </p:nvPr>
        </p:nvSpPr>
        <p:spPr/>
        <p:txBody>
          <a:bodyPr/>
          <a:lstStyle/>
          <a:p>
            <a:r>
              <a:rPr lang="en-US"/>
              <a:t>Teaching Steps - </a:t>
            </a:r>
            <a:r>
              <a:rPr lang="en-US" i="1"/>
              <a:t>page 6</a:t>
            </a:r>
            <a:endParaRPr lang="en-US" i="1">
              <a:solidFill>
                <a:schemeClr val="tx1"/>
              </a:solidFill>
            </a:endParaRPr>
          </a:p>
        </p:txBody>
      </p:sp>
      <p:sp>
        <p:nvSpPr>
          <p:cNvPr id="9" name="Content Placeholder 8">
            <a:extLst>
              <a:ext uri="{FF2B5EF4-FFF2-40B4-BE49-F238E27FC236}">
                <a16:creationId xmlns:a16="http://schemas.microsoft.com/office/drawing/2014/main" id="{C6351AC9-B03C-F8BE-DB4F-ECF2967BF8F8}"/>
              </a:ext>
            </a:extLst>
          </p:cNvPr>
          <p:cNvSpPr>
            <a:spLocks noGrp="1"/>
          </p:cNvSpPr>
          <p:nvPr>
            <p:ph idx="1"/>
          </p:nvPr>
        </p:nvSpPr>
        <p:spPr/>
        <p:txBody>
          <a:bodyPr>
            <a:noAutofit/>
          </a:bodyPr>
          <a:lstStyle/>
          <a:p>
            <a:pPr marL="342900" indent="-333375">
              <a:lnSpc>
                <a:spcPct val="100000"/>
              </a:lnSpc>
              <a:spcBef>
                <a:spcPts val="0"/>
              </a:spcBef>
              <a:spcAft>
                <a:spcPts val="900"/>
              </a:spcAft>
              <a:buSzPct val="100000"/>
              <a:buAutoNum type="arabicPeriod" startAt="22"/>
            </a:pPr>
            <a:r>
              <a:rPr lang="en-US" sz="1130" u="sng" dirty="0"/>
              <a:t>SLIDE 32</a:t>
            </a:r>
            <a:r>
              <a:rPr lang="en-US" sz="1130" dirty="0"/>
              <a:t>: </a:t>
            </a:r>
            <a:r>
              <a:rPr lang="en-US" sz="110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endParaRPr lang="en-US" sz="1130" u="sng" dirty="0"/>
          </a:p>
          <a:p>
            <a:pPr marL="342900" indent="-333375">
              <a:lnSpc>
                <a:spcPct val="100000"/>
              </a:lnSpc>
              <a:spcBef>
                <a:spcPts val="0"/>
              </a:spcBef>
              <a:spcAft>
                <a:spcPts val="900"/>
              </a:spcAft>
              <a:buSzPct val="100000"/>
              <a:buFont typeface="Arial" panose="020B0604020202020204" pitchFamily="34" charset="0"/>
              <a:buAutoNum type="arabicPeriod" startAt="22"/>
            </a:pPr>
            <a:r>
              <a:rPr lang="en-US" sz="1130" u="sng" dirty="0"/>
              <a:t>SLIDE 33</a:t>
            </a:r>
            <a:r>
              <a:rPr lang="en-US" sz="1130" dirty="0"/>
              <a:t>: </a:t>
            </a:r>
            <a:r>
              <a:rPr lang="en-US" sz="110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endParaRPr lang="en-US" sz="1130" u="sng" dirty="0"/>
          </a:p>
          <a:p>
            <a:pPr marL="342900" indent="-333375">
              <a:lnSpc>
                <a:spcPct val="100000"/>
              </a:lnSpc>
              <a:spcBef>
                <a:spcPts val="0"/>
              </a:spcBef>
              <a:spcAft>
                <a:spcPts val="900"/>
              </a:spcAft>
              <a:buSzPct val="100000"/>
              <a:buAutoNum type="arabicPeriod" startAt="22"/>
            </a:pPr>
            <a:r>
              <a:rPr lang="en-US" sz="1130" u="sng" dirty="0"/>
              <a:t>SLIDE 34</a:t>
            </a:r>
            <a:r>
              <a:rPr lang="en-US" sz="1130" dirty="0"/>
              <a:t>: Ask students to turn and talk to a student nearby and then share out with the entire class. Reflect with students on how taking protective actions during an earthquake will help us protect ourselves as well as our community. Students may note that they now know how to stay safe if there is ground shaking or an alert, and that they can tell others in their communities how to stay safe as well. </a:t>
            </a:r>
          </a:p>
          <a:p>
            <a:pPr marL="9525" indent="0">
              <a:lnSpc>
                <a:spcPct val="100000"/>
              </a:lnSpc>
              <a:spcBef>
                <a:spcPts val="0"/>
              </a:spcBef>
              <a:spcAft>
                <a:spcPts val="900"/>
              </a:spcAft>
              <a:buSzPct val="100000"/>
              <a:buNone/>
            </a:pPr>
            <a:endParaRPr lang="en-US" sz="1130" dirty="0">
              <a:solidFill>
                <a:schemeClr val="dk1"/>
              </a:solidFill>
            </a:endParaRPr>
          </a:p>
        </p:txBody>
      </p:sp>
      <p:sp>
        <p:nvSpPr>
          <p:cNvPr id="6" name="Slide Number Placeholder 16">
            <a:extLst>
              <a:ext uri="{FF2B5EF4-FFF2-40B4-BE49-F238E27FC236}">
                <a16:creationId xmlns:a16="http://schemas.microsoft.com/office/drawing/2014/main" id="{633F4F6D-4A1C-E6FC-EAC5-C8455435BA3F}"/>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9</a:t>
            </a:fld>
            <a:endParaRPr lang="en-US"/>
          </a:p>
        </p:txBody>
      </p:sp>
    </p:spTree>
    <p:extLst>
      <p:ext uri="{BB962C8B-B14F-4D97-AF65-F5344CB8AC3E}">
        <p14:creationId xmlns:p14="http://schemas.microsoft.com/office/powerpoint/2010/main" val="3891375316"/>
      </p:ext>
    </p:extLst>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5432</TotalTime>
  <Words>6875</Words>
  <Application>Microsoft Office PowerPoint</Application>
  <PresentationFormat>On-screen Show (16:9)</PresentationFormat>
  <Paragraphs>434</Paragraphs>
  <Slides>45</Slides>
  <Notes>36</Notes>
  <HiddenSlides>19</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Aptos</vt:lpstr>
      <vt:lpstr>Arial</vt:lpstr>
      <vt:lpstr>Calibri</vt:lpstr>
      <vt:lpstr>System Font Regular</vt:lpstr>
      <vt:lpstr>USGS Theme</vt:lpstr>
      <vt:lpstr>ShakeAlert® Earthquake Early Warning  Earthquake Drill Lesson</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LEARNING TARGET</vt:lpstr>
      <vt:lpstr>What other safety drills have we had at school?</vt:lpstr>
      <vt:lpstr>Our school has Earthquake Early Warning! </vt:lpstr>
      <vt:lpstr>How do you feel? Turn and talk to a partner!</vt:lpstr>
      <vt:lpstr>PowerPoint Presentation</vt:lpstr>
      <vt:lpstr>PowerPoint Presentation</vt:lpstr>
      <vt:lpstr>Where are we?</vt:lpstr>
      <vt:lpstr>The surface of the Earth is broken into many pieces that move around.      </vt:lpstr>
      <vt:lpstr>What do you do if you feel shaking or get an alert?</vt:lpstr>
      <vt:lpstr>If you or someone you know uses a wheelchair:</vt:lpstr>
      <vt:lpstr>If you or someone you know uses a cane or walker:</vt:lpstr>
      <vt:lpstr>Protect yourself when there is . . .</vt:lpstr>
      <vt:lpstr>What to Expect from an Alert </vt:lpstr>
      <vt:lpstr>PowerPoint Presentation</vt:lpstr>
      <vt:lpstr>Help the people in your home prepare! </vt:lpstr>
      <vt:lpstr>Lesson Break</vt:lpstr>
      <vt:lpstr>Welcome Back! </vt:lpstr>
      <vt:lpstr>What do we do at school if there’s an earthquake?</vt:lpstr>
      <vt:lpstr>When the ground shakes, or you get an alert,  why is it important to . . .?</vt:lpstr>
      <vt:lpstr>PowerPoint Presentation</vt:lpstr>
      <vt:lpstr>What if you’re outside when you get an alert or feel shaking? </vt:lpstr>
      <vt:lpstr>If you are on the coast, wait for shaking to stop, then …</vt:lpstr>
      <vt:lpstr>After an earthquake, there can be smaller earthquakes called aftershocks. </vt:lpstr>
      <vt:lpstr>Keeping Our Community Safe</vt:lpstr>
      <vt:lpstr>How do you feel? Turn and talk!</vt:lpstr>
      <vt:lpstr>Review</vt:lpstr>
      <vt:lpstr>Teachers, share your feedback, please! </vt:lpstr>
      <vt:lpstr>Content Standards: Kindergarten</vt:lpstr>
      <vt:lpstr>Content Standards: First Grade</vt:lpstr>
      <vt:lpstr>Content Standards: Kindergarten &amp; First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90</cp:revision>
  <dcterms:modified xsi:type="dcterms:W3CDTF">2025-08-13T15:12:55Z</dcterms:modified>
  <cp:category/>
</cp:coreProperties>
</file>