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i77YyvBejQEy555p6nH2CRsc36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oseann Cordelli"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EEA9B2-82A2-4CF9-A545-795D8F1542E5}">
  <a:tblStyle styleId="{40EEA9B2-82A2-4CF9-A545-795D8F1542E5}"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930" autoAdjust="0"/>
  </p:normalViewPr>
  <p:slideViewPr>
    <p:cSldViewPr snapToGrid="0">
      <p:cViewPr varScale="1">
        <p:scale>
          <a:sx n="116" d="100"/>
          <a:sy n="116" d="100"/>
        </p:scale>
        <p:origin x="47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5"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commentAuthors" Target="commentAuthor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5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youtube.com/watch?v=q1wg2IbA0oo"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iris.edu/hq/inclass/activities/introduction_to_faults_and_plate_tectonics" TargetMode="External"/><Relationship Id="rId2" Type="http://schemas.openxmlformats.org/officeDocument/2006/relationships/slide" Target="../slides/slide41.xml"/><Relationship Id="rId1" Type="http://schemas.openxmlformats.org/officeDocument/2006/relationships/notesMaster" Target="../notesMasters/notesMaster1.xml"/><Relationship Id="rId5" Type="http://schemas.openxmlformats.org/officeDocument/2006/relationships/hyperlink" Target="https://www.usgs.gov/programs/earthquake-hazards/science/southern-california-earthquake-hazards" TargetMode="External"/><Relationship Id="rId4" Type="http://schemas.openxmlformats.org/officeDocument/2006/relationships/hyperlink" Target="https://www.usgs.gov/programs/earthquake-hazards/science/pacific-northwest-hazards" TargetMode="Externa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www.iris.edu/hq/inclass/sequences/earthquake_early_warning"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shakeout.org/whyparticipate/"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www.shakealert.org/toolkit/introduction/"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
        <p:nvSpPr>
          <p:cNvPr id="84" name="Google Shape;84;p1: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b="0" i="0" u="none" strike="noStrike" cap="none">
                <a:solidFill>
                  <a:schemeClr val="dk1"/>
                </a:solidFill>
                <a:latin typeface="Arial"/>
                <a:ea typeface="Arial"/>
                <a:cs typeface="Arial"/>
                <a:sym typeface="Arial"/>
              </a:rPr>
              <a:t>1</a:t>
            </a:fld>
            <a:endParaRPr sz="1800">
              <a:solidFill>
                <a:schemeClr val="dk1"/>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54" name="Google Shape;15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200" b="1" i="0" u="none" strike="noStrike" cap="none">
                <a:solidFill>
                  <a:schemeClr val="dk1"/>
                </a:solidFill>
                <a:latin typeface="Calibri"/>
                <a:ea typeface="Calibri"/>
                <a:cs typeface="Calibri"/>
                <a:sym typeface="Calibri"/>
              </a:rPr>
              <a:t>Teacher Notes</a:t>
            </a:r>
            <a:r>
              <a:rPr lang="en-US" sz="1200" b="0" i="0" u="none" strike="noStrike" cap="none">
                <a:solidFill>
                  <a:schemeClr val="dk1"/>
                </a:solidFill>
                <a:latin typeface="Calibri"/>
                <a:ea typeface="Calibri"/>
                <a:cs typeface="Calibri"/>
                <a:sym typeface="Calibri"/>
              </a:rPr>
              <a:t>: 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a:t>
            </a:r>
            <a:endParaRP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a:solidFill>
                  <a:schemeClr val="dk1"/>
                </a:solidFill>
                <a:latin typeface="Calibri"/>
                <a:ea typeface="Calibri"/>
                <a:cs typeface="Calibri"/>
                <a:sym typeface="Calibri"/>
              </a:rPr>
              <a:t>IMA</a:t>
            </a:r>
            <a:r>
              <a:rPr lang="en-US" sz="1000" b="0" i="0" u="none" strike="noStrike">
                <a:solidFill>
                  <a:srgbClr val="000000"/>
                </a:solidFill>
                <a:latin typeface="Arial"/>
                <a:ea typeface="Arial"/>
                <a:cs typeface="Arial"/>
                <a:sym typeface="Arial"/>
              </a:rPr>
              <a:t>GE: </a:t>
            </a:r>
            <a:r>
              <a:rPr lang="en-US" sz="1000" b="0" i="1" u="none" strike="noStrike">
                <a:solidFill>
                  <a:srgbClr val="000000"/>
                </a:solidFill>
                <a:latin typeface="Calibri"/>
                <a:ea typeface="Calibri"/>
                <a:cs typeface="Calibri"/>
                <a:sym typeface="Calibri"/>
              </a:rPr>
              <a:t>Image courtesy of The Hero in You Foundation. Used with permission.</a:t>
            </a:r>
            <a:endParaRPr sz="1000" b="0" i="0">
              <a:solidFill>
                <a:srgbClr val="444444"/>
              </a:solidFill>
              <a:latin typeface="Arial"/>
              <a:ea typeface="Arial"/>
              <a:cs typeface="Arial"/>
              <a:sym typeface="Arial"/>
            </a:endParaRPr>
          </a:p>
        </p:txBody>
      </p:sp>
      <p:sp>
        <p:nvSpPr>
          <p:cNvPr id="162" name="Google Shape;16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a:t>Ask students what other drills they’ve practiced at school. Kindergarten students may have only had fire drills at this point in the year, but first-grade students have probably practiced earthquake drills, shelter-in-place drills, and lockdown drills, among others.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a:t>Consider recording students’ responses on the board or on chart paper.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sz="1000" b="0" i="0" u="none" strike="noStrike" cap="none">
                <a:solidFill>
                  <a:schemeClr val="dk1"/>
                </a:solidFill>
                <a:latin typeface="Calibri"/>
                <a:ea typeface="Calibri"/>
                <a:cs typeface="Calibri"/>
                <a:sym typeface="Calibri"/>
              </a:rPr>
              <a:t>IMA</a:t>
            </a:r>
            <a:r>
              <a:rPr lang="en-US" sz="1000" b="0" i="0" u="none" strike="noStrike">
                <a:solidFill>
                  <a:srgbClr val="000000"/>
                </a:solidFill>
                <a:latin typeface="Arial"/>
                <a:ea typeface="Arial"/>
                <a:cs typeface="Arial"/>
                <a:sym typeface="Arial"/>
              </a:rPr>
              <a:t>GES:</a:t>
            </a:r>
            <a:r>
              <a:rPr lang="en-US" sz="1000" b="1" i="0" u="none" strike="noStrike">
                <a:solidFill>
                  <a:srgbClr val="000000"/>
                </a:solidFill>
                <a:latin typeface="Calibri"/>
                <a:ea typeface="Calibri"/>
                <a:cs typeface="Calibri"/>
                <a:sym typeface="Calibri"/>
              </a:rPr>
              <a:t> </a:t>
            </a:r>
            <a:r>
              <a:rPr lang="en-US" sz="1000" b="0" i="1" u="none" strike="noStrike">
                <a:solidFill>
                  <a:srgbClr val="000000"/>
                </a:solidFill>
                <a:latin typeface="Calibri"/>
                <a:ea typeface="Calibri"/>
                <a:cs typeface="Calibri"/>
                <a:sym typeface="Calibri"/>
              </a:rPr>
              <a:t>Image credits from left to right. Image courtesy of Educator Clips. Image courtesy of The Hero in You Foundation and Educator Clips. Used with permission.</a:t>
            </a:r>
            <a:endParaRPr sz="1000" b="0" i="0">
              <a:solidFill>
                <a:srgbClr val="444444"/>
              </a:solidFill>
              <a:latin typeface="Arial"/>
              <a:ea typeface="Arial"/>
              <a:cs typeface="Arial"/>
              <a:sym typeface="Arial"/>
            </a:endParaRPr>
          </a:p>
        </p:txBody>
      </p:sp>
      <p:sp>
        <p:nvSpPr>
          <p:cNvPr id="174" name="Google Shape;17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8" name="Google Shape;18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a:t>Tell students there are many ways they can stay safe during an earthquake and if your school has earthquake early warning integrated into their public address system, or if they can get alerts over learning devices (e.g., Chromebooks) protect ourselves before strong shaking arrives during an earthquake. </a:t>
            </a:r>
            <a:endParaRPr/>
          </a:p>
          <a:p>
            <a:pPr marL="0" lvl="0" indent="0" algn="l" rtl="0">
              <a:lnSpc>
                <a:spcPct val="100000"/>
              </a:lnSpc>
              <a:spcBef>
                <a:spcPts val="0"/>
              </a:spcBef>
              <a:spcAft>
                <a:spcPts val="0"/>
              </a:spcAft>
              <a:buSzPts val="1400"/>
              <a:buNone/>
            </a:pPr>
            <a:r>
              <a:rPr lang="en-US" sz="1000"/>
              <a:t>IMAGE: </a:t>
            </a:r>
            <a:r>
              <a:rPr lang="en-US" sz="1000" i="1"/>
              <a:t>Image courtesy of USGS</a:t>
            </a:r>
            <a:endParaRPr/>
          </a:p>
        </p:txBody>
      </p:sp>
      <p:sp>
        <p:nvSpPr>
          <p:cNvPr id="189" name="Google Shape;18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500" b="1"/>
              <a:t>Teacher Notes: </a:t>
            </a:r>
            <a:r>
              <a:rPr lang="en-US" sz="1500" b="0"/>
              <a:t>Tell students that sometimes </a:t>
            </a:r>
            <a:r>
              <a:rPr lang="en-US" sz="1500"/>
              <a:t>drills can be scary because we don't know what to do or what is happening around us. During this lesson, we will practice DROP, COVER, and HOLD ON twice. After practicing, you should feel more confident and hopefully less scared or nervous. Ask students how they feel right now thinking about earthquakes and earthquake drills. Ask them </a:t>
            </a:r>
            <a:r>
              <a:rPr lang="en-US" sz="1500" b="0"/>
              <a:t>to </a:t>
            </a:r>
            <a:r>
              <a:rPr lang="en-US" sz="1200" b="0" i="0" u="none" strike="noStrike" cap="none">
                <a:solidFill>
                  <a:schemeClr val="dk1"/>
                </a:solidFill>
                <a:latin typeface="Calibri"/>
                <a:ea typeface="Calibri"/>
                <a:cs typeface="Calibri"/>
                <a:sym typeface="Calibri"/>
              </a:rPr>
              <a:t>turn and tell a partner using the colors or the words to describe their feelings. </a:t>
            </a:r>
            <a:r>
              <a:rPr lang="en-US" sz="1600" b="0"/>
              <a:t>After students have had a chance to share with a partner, ask if any volunteers would like to share with the class. Acknowledge to students that it’s normal to feel afraid or nervous, and that </a:t>
            </a:r>
            <a:r>
              <a:rPr lang="en-US" sz="1600"/>
              <a:t>we practice so we’ll feel less scared and more prepared! </a:t>
            </a:r>
            <a:endParaRPr/>
          </a:p>
          <a:p>
            <a:pPr marL="0" lvl="0" indent="0" algn="l" rtl="0">
              <a:lnSpc>
                <a:spcPct val="100000"/>
              </a:lnSpc>
              <a:spcBef>
                <a:spcPts val="0"/>
              </a:spcBef>
              <a:spcAft>
                <a:spcPts val="0"/>
              </a:spcAft>
              <a:buSzPts val="1100"/>
              <a:buNone/>
            </a:pPr>
            <a:endParaRPr sz="1500"/>
          </a:p>
          <a:p>
            <a:pPr marL="0" lvl="0" indent="0" algn="l" rtl="0">
              <a:lnSpc>
                <a:spcPct val="100000"/>
              </a:lnSpc>
              <a:spcBef>
                <a:spcPts val="0"/>
              </a:spcBef>
              <a:spcAft>
                <a:spcPts val="0"/>
              </a:spcAft>
              <a:buSzPts val="1100"/>
              <a:buNone/>
            </a:pPr>
            <a:r>
              <a:rPr lang="en-US"/>
              <a:t>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a:t>Ask students what they’ve seen and heard about earthquakes. They may have seen images of people or buildings shaking. They may have seen a cartoon in which a giant fissure opens in Earth’s surface (which is incorrect, even though they may have also seen images of roadways cracking). Tell students that we’ll learn more about what an earthquake is in this lesson. Consider recording students’ questions so that you can return to them at the end of the lesson to see which have been addressed through the lesson and try to answer the others.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 </a:t>
            </a:r>
            <a:r>
              <a:rPr lang="en-US" sz="1200" b="0" i="1" u="none" strike="noStrike">
                <a:solidFill>
                  <a:srgbClr val="000000"/>
                </a:solidFill>
                <a:latin typeface="Calibri"/>
                <a:ea typeface="Calibri"/>
                <a:cs typeface="Calibri"/>
                <a:sym typeface="Calibri"/>
              </a:rPr>
              <a:t>Image courtesy of The Hero in You Foundation. Used with permission.</a:t>
            </a:r>
            <a:endParaRPr/>
          </a:p>
        </p:txBody>
      </p:sp>
      <p:sp>
        <p:nvSpPr>
          <p:cNvPr id="205" name="Google Shape;205;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6" name="Google Shape;21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a:t>Ask students if they or their family members have experienced an earthquake. It’s likely that many of them have not experienced an earthquake. They may have heard from family members about shaking, objects breaking, or even possibly injuries. Validate students’ experiences, and scan for students that may need some extra support.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a:t>
            </a:r>
            <a:r>
              <a:rPr lang="en-US" sz="1200" b="1" i="0" u="none" strike="noStrike">
                <a:solidFill>
                  <a:srgbClr val="000000"/>
                </a:solidFill>
                <a:latin typeface="Calibri"/>
                <a:ea typeface="Calibri"/>
                <a:cs typeface="Calibri"/>
                <a:sym typeface="Calibri"/>
              </a:rPr>
              <a:t> </a:t>
            </a:r>
            <a:r>
              <a:rPr lang="en-US" sz="1200" b="0" i="1" u="none" strike="noStrike">
                <a:solidFill>
                  <a:srgbClr val="000000"/>
                </a:solidFill>
                <a:latin typeface="Calibri"/>
                <a:ea typeface="Calibri"/>
                <a:cs typeface="Calibri"/>
                <a:sym typeface="Calibri"/>
              </a:rPr>
              <a:t>Image courtesy of The Hero in You Foundation. Used with permission</a:t>
            </a:r>
            <a:endParaRPr/>
          </a:p>
        </p:txBody>
      </p:sp>
      <p:sp>
        <p:nvSpPr>
          <p:cNvPr id="217" name="Google Shape;21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i="1"/>
              <a:t>This slide is animated, so pictures and prompts appear when you click starting with the school and then zooming out to planet Earth.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a:t>Ask students where they are located, starting with the school they’re in, and then progressively zooming out.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 </a:t>
            </a:r>
            <a:r>
              <a:rPr lang="en-US" sz="1200" b="0" i="1" u="none" strike="noStrike">
                <a:solidFill>
                  <a:srgbClr val="000000"/>
                </a:solidFill>
                <a:latin typeface="Calibri"/>
                <a:ea typeface="Calibri"/>
                <a:cs typeface="Calibri"/>
                <a:sym typeface="Calibri"/>
              </a:rPr>
              <a:t>Image credits from left to right. Image courtesy of The Hero in You Foundation. Used with permission. Image courtesy of USGS. Image courtesy of NASA. </a:t>
            </a:r>
            <a:endParaRPr/>
          </a:p>
          <a:p>
            <a:pPr marL="0" lvl="0" indent="0" algn="l" rtl="0">
              <a:lnSpc>
                <a:spcPct val="100000"/>
              </a:lnSpc>
              <a:spcBef>
                <a:spcPts val="0"/>
              </a:spcBef>
              <a:spcAft>
                <a:spcPts val="0"/>
              </a:spcAft>
              <a:buSzPts val="1400"/>
              <a:buNone/>
            </a:pPr>
            <a:endParaRPr/>
          </a:p>
        </p:txBody>
      </p:sp>
      <p:sp>
        <p:nvSpPr>
          <p:cNvPr id="228" name="Google Shape;22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400" b="1"/>
              <a:t>Teacher Notes: </a:t>
            </a:r>
            <a:r>
              <a:rPr lang="en-US" sz="1400" i="1"/>
              <a:t>Slide is animated. When you click, the second text box appears and after a short delay the image appears and shakes for seven seconds.</a:t>
            </a:r>
            <a:endParaRPr/>
          </a:p>
          <a:p>
            <a:pPr marL="0" lvl="0" indent="0" algn="l" rtl="0">
              <a:lnSpc>
                <a:spcPct val="100000"/>
              </a:lnSpc>
              <a:spcBef>
                <a:spcPts val="0"/>
              </a:spcBef>
              <a:spcAft>
                <a:spcPts val="0"/>
              </a:spcAft>
              <a:buSzPts val="1100"/>
              <a:buNone/>
            </a:pPr>
            <a:endParaRPr sz="1400"/>
          </a:p>
          <a:p>
            <a:pPr marL="0" lvl="0" indent="0" algn="l" rtl="0">
              <a:lnSpc>
                <a:spcPct val="100000"/>
              </a:lnSpc>
              <a:spcBef>
                <a:spcPts val="0"/>
              </a:spcBef>
              <a:spcAft>
                <a:spcPts val="0"/>
              </a:spcAft>
              <a:buSzPts val="1100"/>
              <a:buNone/>
            </a:pPr>
            <a:r>
              <a:rPr lang="en-US" sz="1400"/>
              <a:t>Tell students that now we’ll learn more about earthquakes. Tell students that the surface of the Earth that we stand on may seem like it is so solid it could never be moved. But actually, the surface of the Earth is broken into many pieces that move around. Most of the time we don’t feel the movement, but sometimes we do. As the pieces of the Earth move, they can become stuck because of friction. </a:t>
            </a:r>
            <a:r>
              <a:rPr lang="en-US" sz="1200"/>
              <a:t>When the pieces break free, an earthquake happens, causing ground shaking! </a:t>
            </a:r>
            <a:r>
              <a:rPr lang="en-US" sz="1200" b="0" i="0" u="none" strike="noStrike" cap="none">
                <a:solidFill>
                  <a:schemeClr val="dk1"/>
                </a:solidFill>
                <a:latin typeface="Calibri"/>
                <a:ea typeface="Calibri"/>
                <a:cs typeface="Calibri"/>
                <a:sym typeface="Calibri"/>
              </a:rPr>
              <a:t>This is natural, and it happens all the time. It’s happening right now! </a:t>
            </a:r>
            <a:br>
              <a:rPr lang="en-US" sz="1400"/>
            </a:br>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GES:</a:t>
            </a:r>
            <a:r>
              <a:rPr lang="en-US" sz="1200" b="1" i="0" u="none" strike="noStrike">
                <a:solidFill>
                  <a:srgbClr val="000000"/>
                </a:solidFill>
                <a:latin typeface="Calibri"/>
                <a:ea typeface="Calibri"/>
                <a:cs typeface="Calibri"/>
                <a:sym typeface="Calibri"/>
              </a:rPr>
              <a:t> </a:t>
            </a:r>
            <a:r>
              <a:rPr lang="en-US" sz="1200" b="0" i="1" u="none" strike="noStrike">
                <a:solidFill>
                  <a:srgbClr val="000000"/>
                </a:solidFill>
                <a:latin typeface="Calibri"/>
                <a:ea typeface="Calibri"/>
                <a:cs typeface="Calibri"/>
                <a:sym typeface="Calibri"/>
              </a:rPr>
              <a:t>Images courtesy of The Hero in You Foundation. Used with permission</a:t>
            </a:r>
            <a:endParaRPr/>
          </a:p>
          <a:p>
            <a:pPr marL="457200" lvl="0" indent="-228600" algn="l" rtl="0">
              <a:lnSpc>
                <a:spcPct val="100000"/>
              </a:lnSpc>
              <a:spcBef>
                <a:spcPts val="0"/>
              </a:spcBef>
              <a:spcAft>
                <a:spcPts val="0"/>
              </a:spcAft>
              <a:buSzPts val="1100"/>
              <a:buNone/>
            </a:pPr>
            <a:endParaRPr/>
          </a:p>
        </p:txBody>
      </p:sp>
      <p:sp>
        <p:nvSpPr>
          <p:cNvPr id="251" name="Google Shape;251;p18: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a:solidFill>
                  <a:schemeClr val="dk1"/>
                </a:solidFill>
                <a:latin typeface="Arial"/>
                <a:ea typeface="Arial"/>
                <a:cs typeface="Arial"/>
                <a:sym typeface="Arial"/>
              </a:rPr>
              <a:t>18</a:t>
            </a:fld>
            <a:endParaRPr sz="1800">
              <a:solidFill>
                <a:schemeClr val="dk1"/>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1" name="Google Shape;26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 </a:t>
            </a:r>
            <a:r>
              <a:rPr lang="en-US" i="1">
                <a:solidFill>
                  <a:schemeClr val="dk1"/>
                </a:solidFill>
              </a:rPr>
              <a:t>This is animated. Ask the question first to elicit student responses.</a:t>
            </a:r>
            <a:r>
              <a:rPr lang="en-US">
                <a:solidFill>
                  <a:schemeClr val="dk1"/>
                </a:solidFill>
              </a:rPr>
              <a:t>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Review and model correct protective actions -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a:t>
            </a:r>
            <a:endParaRPr/>
          </a:p>
          <a:p>
            <a:pPr marL="0" lvl="0" indent="0" algn="l" rtl="0">
              <a:lnSpc>
                <a:spcPct val="100000"/>
              </a:lnSpc>
              <a:spcBef>
                <a:spcPts val="0"/>
              </a:spcBef>
              <a:spcAft>
                <a:spcPts val="0"/>
              </a:spcAft>
              <a:buClr>
                <a:schemeClr val="dk1"/>
              </a:buClr>
              <a:buSzPts val="1100"/>
              <a:buFont typeface="Arial"/>
              <a:buNone/>
            </a:pPr>
            <a:endParaRPr b="1">
              <a:solidFill>
                <a:schemeClr val="dk1"/>
              </a:solidFill>
            </a:endParaRPr>
          </a:p>
          <a:p>
            <a:pPr marL="0" lvl="0" indent="0" algn="l" rtl="0">
              <a:lnSpc>
                <a:spcPct val="100000"/>
              </a:lnSpc>
              <a:spcBef>
                <a:spcPts val="0"/>
              </a:spcBef>
              <a:spcAft>
                <a:spcPts val="0"/>
              </a:spcAft>
              <a:buSzPts val="1400"/>
              <a:buNone/>
            </a:pPr>
            <a:r>
              <a:rPr lang="en-US" sz="1000"/>
              <a:t>IMAGE: </a:t>
            </a:r>
            <a:r>
              <a:rPr lang="en-US" sz="10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62" name="Google Shape;262;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a:t>
            </a:r>
            <a:r>
              <a:rPr lang="en-US"/>
              <a:t> Tell students that Drop, Cover, and Hold On looks different for different bodies. Review modified protective actions for people who use wheelchairs. While you may not have students who use wheelchairs in your class, it is likely that there are members of your community who do. Ask students to help their family members or friends who use a wheelchair by sharing that “Lock, Cover, and Hold On” is how they can protect themselves during an earthquake. Have students repeat the phrase, “Lock, Cover, and Hold On” after you’ve said it.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000"/>
              <a:t>IMAGE: </a:t>
            </a:r>
            <a:r>
              <a:rPr lang="en-US" sz="10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71" name="Google Shape;271;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9" name="Google Shape;27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Notes:</a:t>
            </a:r>
            <a:r>
              <a:rPr lang="en-US">
                <a:solidFill>
                  <a:schemeClr val="dk1"/>
                </a:solidFill>
              </a:rPr>
              <a:t> </a:t>
            </a:r>
            <a:r>
              <a:rPr lang="en-US" i="1">
                <a:solidFill>
                  <a:schemeClr val="dk1"/>
                </a:solidFill>
              </a:rPr>
              <a:t>Slide is animated, so images appear when you click. </a:t>
            </a:r>
            <a:endParaRPr/>
          </a:p>
          <a:p>
            <a:pPr marL="0" lvl="0" indent="0" algn="l" rtl="0">
              <a:lnSpc>
                <a:spcPct val="100000"/>
              </a:lnSpc>
              <a:spcBef>
                <a:spcPts val="0"/>
              </a:spcBef>
              <a:spcAft>
                <a:spcPts val="0"/>
              </a:spcAft>
              <a:buClr>
                <a:schemeClr val="dk1"/>
              </a:buClr>
              <a:buSzPts val="1100"/>
              <a:buFont typeface="Arial"/>
              <a:buNone/>
            </a:pPr>
            <a:endParaRPr i="1">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Review modified protective actions for people who use a cane or walker. 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Remind students that all these positions protect a person’s head and neck.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US" sz="1000"/>
              <a:t>IMAGE: </a:t>
            </a:r>
            <a:r>
              <a:rPr lang="en-US" sz="1000" i="1"/>
              <a:t>Image courtesy of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280" name="Google Shape;28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rPr>
              <a:t>Teacher Notes: </a:t>
            </a:r>
            <a:r>
              <a:rPr lang="en-US" sz="1600" i="1">
                <a:solidFill>
                  <a:schemeClr val="dk1"/>
                </a:solidFill>
              </a:rPr>
              <a:t>Slide is animated, so images appear when you click. </a:t>
            </a:r>
            <a:r>
              <a:rPr lang="en-US" sz="1600">
                <a:solidFill>
                  <a:schemeClr val="dk1"/>
                </a:solidFill>
              </a:rPr>
              <a:t>Tell students that they should take these protective actions when the ground shakes, if there’s an earthquake early warning alert, or if they’re participating in an earthquake drill, which we’ll do now. Tell students that it’s vital they Drop, Cover, and Hold On immediately and without hesitation.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US" sz="1200"/>
              <a:t>IMAGES: </a:t>
            </a:r>
            <a:r>
              <a:rPr lang="en-US" sz="1200" i="1"/>
              <a:t>Gif created using A.I. Images courtesy of the USGS.</a:t>
            </a:r>
            <a:endParaRPr/>
          </a:p>
        </p:txBody>
      </p:sp>
      <p:sp>
        <p:nvSpPr>
          <p:cNvPr id="290" name="Google Shape;290;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dk1"/>
              </a:buClr>
              <a:buSzPts val="18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b="1"/>
              <a:t>Teacher Notes: </a:t>
            </a:r>
            <a:r>
              <a:rPr lang="en-US" sz="1200" b="0"/>
              <a:t>Inform students that when you click on the slide that, after a brief introduction, an alert will play and students should practice Drop, Cover, and Hold On immediately with the alert. Remind students this is only a drill. </a:t>
            </a:r>
            <a:r>
              <a:rPr lang="en-US" sz="1200" b="0" i="0" u="none" strike="noStrike" cap="none">
                <a:solidFill>
                  <a:schemeClr val="dk1"/>
                </a:solidFill>
                <a:latin typeface="Calibri"/>
                <a:ea typeface="Calibri"/>
                <a:cs typeface="Calibri"/>
                <a:sym typeface="Calibri"/>
              </a:rPr>
              <a:t>Consider having one student demonstrate how to drop, cover, and hold in front of the class before having the whole class practice. </a:t>
            </a:r>
            <a:r>
              <a:rPr lang="en-US" sz="1200"/>
              <a:t>Play the ShakeAlert alert by clicking anywhere on the slide. Have all students Drop, Cover, and Hold On. Ask students to stay in their protective positions while the teacher observes and offers corrections if necessary. Once the teacher has checked in with each student, ask them to return to their seats. </a:t>
            </a:r>
            <a:endParaRPr b="0" i="0"/>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i="1"/>
              <a:t>NOTE: Your EEW alert may sound and look different than the one pictured on the slide!  </a:t>
            </a:r>
            <a:endParaRPr/>
          </a:p>
          <a:p>
            <a:pPr marL="0" lvl="0" indent="0" algn="l" rtl="0">
              <a:lnSpc>
                <a:spcPct val="100000"/>
              </a:lnSpc>
              <a:spcBef>
                <a:spcPts val="0"/>
              </a:spcBef>
              <a:spcAft>
                <a:spcPts val="0"/>
              </a:spcAft>
              <a:buSzPts val="1400"/>
              <a:buNone/>
            </a:pPr>
            <a:endParaRPr i="1"/>
          </a:p>
          <a:p>
            <a:pPr marL="0" marR="0" lvl="0" indent="0" algn="l" rtl="0">
              <a:lnSpc>
                <a:spcPct val="100000"/>
              </a:lnSpc>
              <a:spcBef>
                <a:spcPts val="0"/>
              </a:spcBef>
              <a:spcAft>
                <a:spcPts val="0"/>
              </a:spcAft>
              <a:buClr>
                <a:srgbClr val="000000"/>
              </a:buClr>
              <a:buSzPts val="1400"/>
              <a:buFont typeface="Arial"/>
              <a:buNone/>
            </a:pPr>
            <a:r>
              <a:rPr lang="en-US" sz="1200"/>
              <a:t>IMAGES: </a:t>
            </a:r>
            <a:r>
              <a:rPr lang="en-US" sz="1200" i="1"/>
              <a:t>Images courtesy of USGS</a:t>
            </a:r>
            <a:endParaRPr/>
          </a:p>
          <a:p>
            <a:pPr marL="0" lvl="0" indent="0" algn="l" rtl="0">
              <a:lnSpc>
                <a:spcPct val="100000"/>
              </a:lnSpc>
              <a:spcBef>
                <a:spcPts val="0"/>
              </a:spcBef>
              <a:spcAft>
                <a:spcPts val="0"/>
              </a:spcAft>
              <a:buSzPts val="1400"/>
              <a:buNone/>
            </a:pPr>
            <a:endParaRPr i="1"/>
          </a:p>
        </p:txBody>
      </p:sp>
      <p:sp>
        <p:nvSpPr>
          <p:cNvPr id="315" name="Google Shape;315;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6" name="Google Shape;326;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sz="1500" b="1"/>
              <a:t>Teacher Notes</a:t>
            </a:r>
            <a:r>
              <a:rPr lang="en-US" sz="1500"/>
              <a:t>: </a:t>
            </a:r>
            <a:r>
              <a:rPr lang="en-US" sz="1400" i="1">
                <a:solidFill>
                  <a:schemeClr val="dk1"/>
                </a:solidFill>
              </a:rPr>
              <a:t>Slide is animated so prompts appear when you click. </a:t>
            </a:r>
            <a:r>
              <a:rPr lang="en-US" sz="1400"/>
              <a:t>Ask students to turn and talk to each other about the earthquake drill, how they did, if they have questions, and what they think important things to remember are. After reflecting, remind students of the key takeaways to stay safe during an earthquake, including immediately dropping to your knees, getting under a table if you can and holding on to the table leg, facing away from glass or heavy objects that could fall, covering your head and neck, remaining silent so that you can hear teacher instructions, and holding this position until shaking stops.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6" name="Google Shape;336;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Notes: </a:t>
            </a:r>
            <a:r>
              <a:rPr lang="en-US">
                <a:solidFill>
                  <a:schemeClr val="dk1"/>
                </a:solidFill>
              </a:rPr>
              <a:t>Tell students that they will be sharing information about how to stay safe in earthquakes with</a:t>
            </a:r>
            <a:r>
              <a:rPr lang="en-US"/>
              <a:t> others </a:t>
            </a:r>
            <a:r>
              <a:rPr lang="en-US">
                <a:solidFill>
                  <a:schemeClr val="dk1"/>
                </a:solidFill>
              </a:rPr>
              <a:t>in their homes. Provide students with the Family Engagement letter. You could also share a student sheet from RocketRules.org/ShakeAlert that families can complete with their child.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US" sz="1200"/>
              <a:t>IMAGES:</a:t>
            </a:r>
            <a:r>
              <a:rPr lang="en-US" sz="1200" i="1"/>
              <a:t> Images courtesy USGS.</a:t>
            </a:r>
            <a:endParaRPr>
              <a:solidFill>
                <a:schemeClr val="dk1"/>
              </a:solidFill>
            </a:endParaRPr>
          </a:p>
        </p:txBody>
      </p:sp>
      <p:sp>
        <p:nvSpPr>
          <p:cNvPr id="337" name="Google Shape;337;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7" name="Google Shape;347;p26: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Notes: </a:t>
            </a:r>
            <a:r>
              <a:rPr lang="en-US" i="1">
                <a:solidFill>
                  <a:schemeClr val="dk1"/>
                </a:solidFill>
              </a:rPr>
              <a:t>This slide is animated. Drop, Cover, and Hold On appear on each click.</a:t>
            </a:r>
            <a:r>
              <a:rPr lang="en-US">
                <a:solidFill>
                  <a:schemeClr val="dk1"/>
                </a:solidFill>
              </a:rPr>
              <a:t>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Ask students how their conversations with the people in their homes went. Ask students to give you a thumbs up if they showed their families how to Drop, Cover, and Hold On. Did the people in their homes know that Drop, Cover, and Hold On are the correct protective actions? Did they talk about an emergency plan?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a:t>
            </a:r>
            <a:r>
              <a:rPr lang="en-US" sz="1200" b="1" i="0" u="none" strike="noStrike">
                <a:solidFill>
                  <a:srgbClr val="000000"/>
                </a:solidFill>
                <a:latin typeface="Calibri"/>
                <a:ea typeface="Calibri"/>
                <a:cs typeface="Calibri"/>
                <a:sym typeface="Calibri"/>
              </a:rPr>
              <a:t> </a:t>
            </a:r>
            <a:r>
              <a:rPr lang="en-US" sz="1200" b="0" i="1" u="none" strike="noStrike">
                <a:solidFill>
                  <a:srgbClr val="000000"/>
                </a:solidFill>
                <a:latin typeface="Calibri"/>
                <a:ea typeface="Calibri"/>
                <a:cs typeface="Calibri"/>
                <a:sym typeface="Calibri"/>
              </a:rPr>
              <a:t>Image courtesy of The Hero in You Foundation. Used with permission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55" name="Google Shape;355;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i="1"/>
              <a:t>This slide is animated. The “Drop, Cover, Hold On“ image appears when clicked. </a:t>
            </a:r>
            <a:endParaRPr/>
          </a:p>
          <a:p>
            <a:pPr marL="0" lvl="0" indent="0" algn="l" rtl="0">
              <a:lnSpc>
                <a:spcPct val="100000"/>
              </a:lnSpc>
              <a:spcBef>
                <a:spcPts val="0"/>
              </a:spcBef>
              <a:spcAft>
                <a:spcPts val="0"/>
              </a:spcAft>
              <a:buSzPts val="1400"/>
              <a:buNone/>
            </a:pPr>
            <a:endParaRPr i="1"/>
          </a:p>
          <a:p>
            <a:pPr marL="0" lvl="0" indent="0" algn="l" rtl="0">
              <a:lnSpc>
                <a:spcPct val="100000"/>
              </a:lnSpc>
              <a:spcBef>
                <a:spcPts val="0"/>
              </a:spcBef>
              <a:spcAft>
                <a:spcPts val="0"/>
              </a:spcAft>
              <a:buSzPts val="1400"/>
              <a:buNone/>
            </a:pPr>
            <a:r>
              <a:rPr lang="en-US"/>
              <a:t>Review with students what to do if there’s an earthquake while they’re at school. They should remember Drop, Cover, and Hold On.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sz="1200"/>
              <a:t>IMAGE: </a:t>
            </a:r>
            <a:r>
              <a:rPr lang="en-US" sz="1200" i="1"/>
              <a:t>Image courtesy of USGS</a:t>
            </a:r>
            <a:endParaRPr/>
          </a:p>
          <a:p>
            <a:pPr marL="0" lvl="0" indent="0" algn="l" rtl="0">
              <a:lnSpc>
                <a:spcPct val="100000"/>
              </a:lnSpc>
              <a:spcBef>
                <a:spcPts val="0"/>
              </a:spcBef>
              <a:spcAft>
                <a:spcPts val="0"/>
              </a:spcAft>
              <a:buSzPts val="1400"/>
              <a:buNone/>
            </a:pPr>
            <a:endParaRPr/>
          </a:p>
        </p:txBody>
      </p:sp>
      <p:sp>
        <p:nvSpPr>
          <p:cNvPr id="374" name="Google Shape;37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 name="Google Shape;382;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i="1">
                <a:solidFill>
                  <a:schemeClr val="dk1"/>
                </a:solidFill>
              </a:rPr>
              <a:t>Slide is animated, so images appear individually when you click. </a:t>
            </a:r>
            <a:r>
              <a:rPr lang="en-US"/>
              <a:t>Review with students why each protective action is important during an earthquake. </a:t>
            </a:r>
            <a:r>
              <a:rPr lang="en-US">
                <a:solidFill>
                  <a:schemeClr val="dk1"/>
                </a:solidFill>
              </a:rPr>
              <a:t>Begin by eliciting student responses for each. </a:t>
            </a:r>
            <a:r>
              <a:rPr lang="en-US" sz="1400">
                <a:solidFill>
                  <a:schemeClr val="dk1"/>
                </a:solidFill>
              </a:rPr>
              <a:t>Add on to student responses, as necessary. </a:t>
            </a:r>
            <a:r>
              <a:rPr lang="en-US">
                <a:solidFill>
                  <a:schemeClr val="dk1"/>
                </a:solidFill>
              </a:rPr>
              <a:t> </a:t>
            </a:r>
            <a:endParaRPr sz="1400">
              <a:solidFill>
                <a:schemeClr val="dk1"/>
              </a:solidFill>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Clr>
                <a:schemeClr val="dk1"/>
              </a:buClr>
              <a:buSzPts val="1100"/>
              <a:buFont typeface="Arial"/>
              <a:buNone/>
            </a:pPr>
            <a:r>
              <a:rPr lang="en-US"/>
              <a:t>DROP: Dropping to your knees protects you from falling during ground shaking. </a:t>
            </a:r>
            <a:endParaRPr/>
          </a:p>
          <a:p>
            <a:pPr marL="0" lvl="0" indent="0" algn="l" rtl="0">
              <a:lnSpc>
                <a:spcPct val="100000"/>
              </a:lnSpc>
              <a:spcBef>
                <a:spcPts val="0"/>
              </a:spcBef>
              <a:spcAft>
                <a:spcPts val="0"/>
              </a:spcAft>
              <a:buClr>
                <a:schemeClr val="dk1"/>
              </a:buClr>
              <a:buSzPts val="1100"/>
              <a:buFont typeface="Arial"/>
              <a:buNone/>
            </a:pPr>
            <a:r>
              <a:rPr lang="en-US"/>
              <a:t>COVER: </a:t>
            </a:r>
            <a:r>
              <a:rPr lang="en-US" sz="1200"/>
              <a:t>We cover our neck and head with one arm and hand to protect them from becoming injured if something falls. The back of the neck is particularly important to protect because your head has a skull to protect it. </a:t>
            </a:r>
            <a:endParaRPr/>
          </a:p>
          <a:p>
            <a:pPr marL="0" lvl="0" indent="0" algn="l" rtl="0">
              <a:lnSpc>
                <a:spcPct val="100000"/>
              </a:lnSpc>
              <a:spcBef>
                <a:spcPts val="0"/>
              </a:spcBef>
              <a:spcAft>
                <a:spcPts val="0"/>
              </a:spcAft>
              <a:buClr>
                <a:schemeClr val="dk1"/>
              </a:buClr>
              <a:buSzPts val="1100"/>
              <a:buFont typeface="Arial"/>
              <a:buNone/>
            </a:pPr>
            <a:r>
              <a:rPr lang="en-US" sz="1200"/>
              <a:t>HOLD ON: We hold on to a table or desk  leg once we’re beneath a table so that the earthquake doesn’t move us out from underneath the table that is protecting us.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a:t>
            </a:r>
            <a:r>
              <a:rPr lang="en-US" sz="1200" b="1" i="0" u="none" strike="noStrike">
                <a:solidFill>
                  <a:srgbClr val="000000"/>
                </a:solidFill>
                <a:latin typeface="Calibri"/>
                <a:ea typeface="Calibri"/>
                <a:cs typeface="Calibri"/>
                <a:sym typeface="Calibri"/>
              </a:rPr>
              <a:t> </a:t>
            </a:r>
            <a:r>
              <a:rPr lang="en-US" sz="1200" b="0" i="1" u="none" strike="noStrike">
                <a:solidFill>
                  <a:srgbClr val="000000"/>
                </a:solidFill>
                <a:latin typeface="Calibri"/>
                <a:ea typeface="Calibri"/>
                <a:cs typeface="Calibri"/>
                <a:sym typeface="Calibri"/>
              </a:rPr>
              <a:t>Image courtesy of The Hero in You Foundation. Used with permission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383" name="Google Shape;383;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 name="Google Shape;393;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sz="1600" b="1"/>
              <a:t>Animation Note:  </a:t>
            </a:r>
            <a:r>
              <a:rPr lang="en-US" sz="1600" i="1"/>
              <a:t>Click anywhere will do two things—the audio will play, and the building image will start shaking. The audio and shaking will continue until you click to the next slide.  </a:t>
            </a:r>
            <a:endParaRPr sz="1600" i="1"/>
          </a:p>
          <a:p>
            <a:pPr marL="0" lvl="0" indent="0" algn="l" rtl="0">
              <a:lnSpc>
                <a:spcPct val="100000"/>
              </a:lnSpc>
              <a:spcBef>
                <a:spcPts val="0"/>
              </a:spcBef>
              <a:spcAft>
                <a:spcPts val="0"/>
              </a:spcAft>
              <a:buClr>
                <a:schemeClr val="dk1"/>
              </a:buClr>
              <a:buSzPts val="1100"/>
              <a:buFont typeface="Arial"/>
              <a:buNone/>
            </a:pPr>
            <a:endParaRPr sz="1600"/>
          </a:p>
          <a:p>
            <a:pPr marL="0" lvl="0" indent="0" algn="l" rtl="0">
              <a:lnSpc>
                <a:spcPct val="100000"/>
              </a:lnSpc>
              <a:spcBef>
                <a:spcPts val="0"/>
              </a:spcBef>
              <a:spcAft>
                <a:spcPts val="0"/>
              </a:spcAft>
              <a:buClr>
                <a:schemeClr val="dk1"/>
              </a:buClr>
              <a:buSzPts val="1100"/>
              <a:buFont typeface="Arial"/>
              <a:buNone/>
            </a:pPr>
            <a:r>
              <a:rPr lang="en-US" sz="1600" b="1">
                <a:solidFill>
                  <a:schemeClr val="dk1"/>
                </a:solidFill>
              </a:rPr>
              <a:t>Teacher Notes: </a:t>
            </a:r>
            <a:r>
              <a:rPr lang="en-US" sz="1600">
                <a:solidFill>
                  <a:schemeClr val="dk1"/>
                </a:solidFill>
              </a:rPr>
              <a:t>Tell students that they will hear sound effects like earthquake shaking. This is just pretend! But it is similar to what you might hear in a real earthquake. Click to play the ground shaking noises and animation, and practice Drop, Cover, and Hold On. </a:t>
            </a:r>
            <a:r>
              <a:rPr lang="en-US" sz="1600"/>
              <a:t>Ask students to stay in their protective positions while you observe and offer corrections if necessary. Once you’ve checked each student, ask them to return to their seats.</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US">
                <a:solidFill>
                  <a:schemeClr val="dk1"/>
                </a:solidFill>
              </a:rPr>
              <a:t>SOUND: </a:t>
            </a:r>
            <a:r>
              <a:rPr lang="en-US" u="sng">
                <a:solidFill>
                  <a:schemeClr val="hlink"/>
                </a:solidFill>
                <a:hlinkClick r:id="rId3"/>
              </a:rPr>
              <a:t>https://www.youtube.com/watch?v=q1wg2IbA0oo</a:t>
            </a:r>
            <a:r>
              <a:rPr lang="en-US">
                <a:solidFill>
                  <a:schemeClr val="dk1"/>
                </a:solidFill>
              </a:rPr>
              <a:t> Georgia Tech - Hearing the Japanese Earthquake - Clip 3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marR="0" lvl="0" indent="0" algn="l" rtl="0">
              <a:lnSpc>
                <a:spcPct val="100000"/>
              </a:lnSpc>
              <a:spcBef>
                <a:spcPts val="0"/>
              </a:spcBef>
              <a:spcAft>
                <a:spcPts val="0"/>
              </a:spcAft>
              <a:buClr>
                <a:schemeClr val="dk1"/>
              </a:buClr>
              <a:buSzPts val="1100"/>
              <a:buFont typeface="Arial"/>
              <a:buNone/>
            </a:pPr>
            <a:r>
              <a:rPr lang="en-US" sz="1200"/>
              <a:t>IMAGE: </a:t>
            </a:r>
            <a:r>
              <a:rPr lang="en-US" sz="1200" i="1"/>
              <a:t>Image courtesy of USGS</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400"/>
              <a:buNone/>
            </a:pPr>
            <a:endParaRPr/>
          </a:p>
        </p:txBody>
      </p:sp>
      <p:sp>
        <p:nvSpPr>
          <p:cNvPr id="394" name="Google Shape;394;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800"/>
              <a:buFont typeface="Arial"/>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Notes: </a:t>
            </a:r>
            <a:r>
              <a:rPr lang="en-US">
                <a:solidFill>
                  <a:schemeClr val="dk1"/>
                </a:solidFill>
              </a:rPr>
              <a:t>Students may wonder what to do if they’re outside when they feel shaking or get an alert. Tell them to find a clear spot away from buildings, trees, streetlights, and power lines, then Drop, Cover, and Hold On. Stay there until the shaking stops.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lvl="0" indent="0" algn="l" rtl="0">
              <a:lnSpc>
                <a:spcPct val="100000"/>
              </a:lnSpc>
              <a:spcBef>
                <a:spcPts val="0"/>
              </a:spcBef>
              <a:spcAft>
                <a:spcPts val="0"/>
              </a:spcAft>
              <a:buSzPts val="1400"/>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a:t>
            </a:r>
            <a:r>
              <a:rPr lang="en-US" sz="1200" b="1" i="0" u="none" strike="noStrike">
                <a:solidFill>
                  <a:srgbClr val="000000"/>
                </a:solidFill>
                <a:latin typeface="Calibri"/>
                <a:ea typeface="Calibri"/>
                <a:cs typeface="Calibri"/>
                <a:sym typeface="Calibri"/>
              </a:rPr>
              <a:t> </a:t>
            </a:r>
            <a:r>
              <a:rPr lang="en-US" sz="1200" b="0" i="1" u="none" strike="noStrike">
                <a:solidFill>
                  <a:srgbClr val="000000"/>
                </a:solidFill>
                <a:latin typeface="Calibri"/>
                <a:ea typeface="Calibri"/>
                <a:cs typeface="Calibri"/>
                <a:sym typeface="Calibri"/>
              </a:rPr>
              <a:t>Image courtesy of The Hero in You Foundation. Used with permission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06" name="Google Shape;406;p3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31</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Notes: </a:t>
            </a:r>
            <a:r>
              <a:rPr lang="en-US" i="1">
                <a:solidFill>
                  <a:schemeClr val="dk1"/>
                </a:solidFill>
              </a:rPr>
              <a:t>Slide is animated so images appear when you click. </a:t>
            </a:r>
            <a:r>
              <a:rPr lang="en-US" b="0">
                <a:solidFill>
                  <a:schemeClr val="dk1"/>
                </a:solidFill>
              </a:rPr>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 to high ground, or follow their school’s specific safety procedures. Tell students that it’s important to wait until they hear it’s safe to return because tsunami waves can continue to arrive for hours or even days after an earthquake. </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US" sz="1200"/>
              <a:t>IMAGE: </a:t>
            </a:r>
            <a:r>
              <a:rPr lang="en-US" sz="1200" i="1"/>
              <a:t>Image courtesy of U.S. Geological Survey</a:t>
            </a:r>
            <a:endParaRPr/>
          </a:p>
        </p:txBody>
      </p:sp>
      <p:sp>
        <p:nvSpPr>
          <p:cNvPr id="417" name="Google Shape;417;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Google Shape;42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8" name="Google Shape;428;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r>
              <a:rPr lang="en-US" b="1">
                <a:solidFill>
                  <a:schemeClr val="dk1"/>
                </a:solidFill>
              </a:rPr>
              <a:t>Teacher Notes:</a:t>
            </a:r>
            <a:r>
              <a:rPr lang="en-US">
                <a:solidFill>
                  <a:schemeClr val="dk1"/>
                </a:solidFill>
              </a:rPr>
              <a:t> </a:t>
            </a:r>
            <a:r>
              <a:rPr lang="en-US" i="1">
                <a:solidFill>
                  <a:schemeClr val="dk1"/>
                </a:solidFill>
              </a:rPr>
              <a:t>Slide is animated so images appear when you click. </a:t>
            </a:r>
            <a:r>
              <a:rPr lang="en-US" i="0">
                <a:solidFill>
                  <a:schemeClr val="dk1"/>
                </a:solidFill>
              </a:rPr>
              <a:t>Many earthquakes are followed by smaller earthquakes called aftershocks. Aftershocks can happen for even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a:p>
          <a:p>
            <a:pPr marL="0" lvl="0" indent="0" algn="l" rtl="0">
              <a:lnSpc>
                <a:spcPct val="100000"/>
              </a:lnSpc>
              <a:spcBef>
                <a:spcPts val="0"/>
              </a:spcBef>
              <a:spcAft>
                <a:spcPts val="0"/>
              </a:spcAft>
              <a:buClr>
                <a:schemeClr val="dk1"/>
              </a:buClr>
              <a:buSzPts val="1100"/>
              <a:buFont typeface="Arial"/>
              <a:buNone/>
            </a:pPr>
            <a:endParaRPr i="0">
              <a:solidFill>
                <a:schemeClr val="dk1"/>
              </a:solidFill>
            </a:endParaRPr>
          </a:p>
          <a:p>
            <a:pPr marL="0" marR="0" lvl="0" indent="0" algn="l" rtl="0">
              <a:lnSpc>
                <a:spcPct val="100000"/>
              </a:lnSpc>
              <a:spcBef>
                <a:spcPts val="0"/>
              </a:spcBef>
              <a:spcAft>
                <a:spcPts val="0"/>
              </a:spcAft>
              <a:buClr>
                <a:schemeClr val="dk1"/>
              </a:buClr>
              <a:buSzPts val="1100"/>
              <a:buFont typeface="Arial"/>
              <a:buNone/>
            </a:pPr>
            <a:r>
              <a:rPr lang="en-US" sz="1200"/>
              <a:t>SOURCE: earthquake.usgs.gov/data/oaf/overview.php</a:t>
            </a:r>
            <a:endParaRPr sz="1200"/>
          </a:p>
          <a:p>
            <a:pPr marL="0" marR="0" lvl="0" indent="0" algn="l" rtl="0">
              <a:lnSpc>
                <a:spcPct val="100000"/>
              </a:lnSpc>
              <a:spcBef>
                <a:spcPts val="0"/>
              </a:spcBef>
              <a:spcAft>
                <a:spcPts val="0"/>
              </a:spcAft>
              <a:buClr>
                <a:schemeClr val="dk1"/>
              </a:buClr>
              <a:buSzPts val="1100"/>
              <a:buFont typeface="Arial"/>
              <a:buNone/>
            </a:pPr>
            <a:r>
              <a:rPr lang="en-US" sz="1200"/>
              <a:t>IMAGE: </a:t>
            </a:r>
            <a:r>
              <a:rPr lang="en-US" sz="1200" i="1"/>
              <a:t>Image courtesy of U.S. Geological Survey</a:t>
            </a:r>
            <a:endParaRPr/>
          </a:p>
        </p:txBody>
      </p:sp>
      <p:sp>
        <p:nvSpPr>
          <p:cNvPr id="429" name="Google Shape;429;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a:t>Teacher Notes:  </a:t>
            </a:r>
            <a:r>
              <a:rPr lang="en-US"/>
              <a:t>Ask students to turn and talk to a student nearby and then share out with the entire class. Reflect with students on how taking protective actions during an earthquake will help us protect ourselves as well as our community. Students may note that they now know how to stay safe if there is ground shaking or an alert, and that they can tell others in their communities how to stay safe as well. </a:t>
            </a:r>
            <a:endParaRPr/>
          </a:p>
          <a:p>
            <a:pPr marL="0" lvl="0" indent="0" algn="l" rtl="0">
              <a:lnSpc>
                <a:spcPct val="100000"/>
              </a:lnSpc>
              <a:spcBef>
                <a:spcPts val="0"/>
              </a:spcBef>
              <a:spcAft>
                <a:spcPts val="0"/>
              </a:spcAft>
              <a:buSzPts val="1400"/>
              <a:buNone/>
            </a:pPr>
            <a:endParaRPr/>
          </a:p>
          <a:p>
            <a:pPr marL="0" marR="0" lvl="0" indent="0" algn="l" rtl="0">
              <a:lnSpc>
                <a:spcPct val="100000"/>
              </a:lnSpc>
              <a:spcBef>
                <a:spcPts val="0"/>
              </a:spcBef>
              <a:spcAft>
                <a:spcPts val="0"/>
              </a:spcAft>
              <a:buClr>
                <a:srgbClr val="000000"/>
              </a:buClr>
              <a:buSzPts val="1400"/>
              <a:buFont typeface="Arial"/>
              <a:buNone/>
            </a:pPr>
            <a:r>
              <a:rPr lang="en-US" sz="1200" b="0" i="0" u="none" strike="noStrike" cap="none">
                <a:solidFill>
                  <a:schemeClr val="dk1"/>
                </a:solidFill>
                <a:latin typeface="Calibri"/>
                <a:ea typeface="Calibri"/>
                <a:cs typeface="Calibri"/>
                <a:sym typeface="Calibri"/>
              </a:rPr>
              <a:t>IMA</a:t>
            </a:r>
            <a:r>
              <a:rPr lang="en-US" sz="1200" b="0" i="0" u="none" strike="noStrike">
                <a:solidFill>
                  <a:srgbClr val="000000"/>
                </a:solidFill>
                <a:latin typeface="Arial"/>
                <a:ea typeface="Arial"/>
                <a:cs typeface="Arial"/>
                <a:sym typeface="Arial"/>
              </a:rPr>
              <a:t>GE:</a:t>
            </a:r>
            <a:r>
              <a:rPr lang="en-US" sz="1200" b="1" i="0" u="none" strike="noStrike">
                <a:solidFill>
                  <a:srgbClr val="000000"/>
                </a:solidFill>
                <a:latin typeface="Calibri"/>
                <a:ea typeface="Calibri"/>
                <a:cs typeface="Calibri"/>
                <a:sym typeface="Calibri"/>
              </a:rPr>
              <a:t> </a:t>
            </a:r>
            <a:r>
              <a:rPr lang="en-US" sz="1200" b="0" i="1" u="none" strike="noStrike">
                <a:solidFill>
                  <a:srgbClr val="000000"/>
                </a:solidFill>
                <a:latin typeface="Calibri"/>
                <a:ea typeface="Calibri"/>
                <a:cs typeface="Calibri"/>
                <a:sym typeface="Calibri"/>
              </a:rPr>
              <a:t>Image courtesy of Ready.gov </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endParaRPr/>
          </a:p>
        </p:txBody>
      </p:sp>
      <p:sp>
        <p:nvSpPr>
          <p:cNvPr id="439" name="Google Shape;439;p3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8" name="Google Shape;448;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US" sz="1500" b="1"/>
              <a:t>Teacher Notes: </a:t>
            </a:r>
            <a:r>
              <a:rPr lang="en-US" sz="1600"/>
              <a:t>Ask students how they feel now that they’ve learned how to protect themselves if there’s an earthquake or an earthquake early warning alert, and whether their feelings have changed. Ask them to Turn and Talk to a student nearby. </a:t>
            </a:r>
            <a:r>
              <a:rPr lang="en-US" sz="1400" b="0"/>
              <a:t>After students have had a chance to share with a partner, ask if any volunteers would like to share with the class. Acknowledge to students that it’s normal to feel afraid or nervous, and that </a:t>
            </a:r>
            <a:r>
              <a:rPr lang="en-US" sz="1400"/>
              <a:t>we practice so we’ll feel less scared and more prepared! </a:t>
            </a:r>
            <a:endParaRPr sz="1500" b="1"/>
          </a:p>
          <a:p>
            <a:pPr marL="0" marR="0" lvl="0" indent="0" algn="l" rtl="0">
              <a:lnSpc>
                <a:spcPct val="100000"/>
              </a:lnSpc>
              <a:spcBef>
                <a:spcPts val="0"/>
              </a:spcBef>
              <a:spcAft>
                <a:spcPts val="0"/>
              </a:spcAft>
              <a:buClr>
                <a:srgbClr val="000000"/>
              </a:buClr>
              <a:buSzPts val="1100"/>
              <a:buFont typeface="Arial"/>
              <a:buNone/>
            </a:pPr>
            <a:endParaRPr sz="1500" b="1"/>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t>Teacher Notes:</a:t>
            </a:r>
            <a:r>
              <a:rPr lang="en-US"/>
              <a:t> Provide students with the student sheet to give them the chance to review the correct protective actions if there is ground shaking or if they get an earthquake early warning alert.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56" name="Google Shape;456;p3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4" name="Google Shape;464;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LINK: </a:t>
            </a:r>
            <a:r>
              <a:rPr lang="en-US" u="sng">
                <a:solidFill>
                  <a:schemeClr val="hlink"/>
                </a:solidFill>
                <a:hlinkClick r:id="rId3"/>
              </a:rPr>
              <a:t>https://docs.google.com/forms/d/e/1FAIpQLSeNHAr45fDTztflhJJD3_JVS8p0RiV1MW9sKyQgFucGJyKcCA/viewform?usp=sf_link</a:t>
            </a:r>
            <a:r>
              <a:rPr lang="en-US"/>
              <a:t> </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65" name="Google Shape;465;p3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3" name="Google Shape;473;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0" name="Google Shape;48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4: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7" name="Google Shape;487;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488" name="Google Shape;488;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40</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5" name="Google Shape;495;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IMAGE: </a:t>
            </a:r>
            <a:r>
              <a:rPr lang="en-US" u="sng">
                <a:solidFill>
                  <a:schemeClr val="hlink"/>
                </a:solidFill>
                <a:hlinkClick r:id="rId3"/>
              </a:rPr>
              <a:t>https://www.iris.edu/hq/inclass/activities/introduction_to_faults_and_plate_tectonics</a:t>
            </a:r>
            <a:r>
              <a:rPr lang="en-US"/>
              <a:t> </a:t>
            </a:r>
            <a:endParaRPr/>
          </a:p>
          <a:p>
            <a:pPr marL="0" lvl="0" indent="0" algn="l" rtl="0">
              <a:lnSpc>
                <a:spcPct val="100000"/>
              </a:lnSpc>
              <a:spcBef>
                <a:spcPts val="0"/>
              </a:spcBef>
              <a:spcAft>
                <a:spcPts val="0"/>
              </a:spcAft>
              <a:buSzPts val="1400"/>
              <a:buNone/>
            </a:pPr>
            <a:r>
              <a:rPr lang="en-US"/>
              <a:t>SOURCE: </a:t>
            </a:r>
            <a:r>
              <a:rPr lang="en-US" u="sng">
                <a:solidFill>
                  <a:schemeClr val="hlink"/>
                </a:solidFill>
                <a:hlinkClick r:id="rId4"/>
              </a:rPr>
              <a:t>https://www.usgs.gov/programs/earthquake-hazards/science/pacific-northwest-hazards</a:t>
            </a:r>
            <a:endParaRPr/>
          </a:p>
          <a:p>
            <a:pPr marL="0" lvl="0" indent="0" algn="l" rtl="0">
              <a:lnSpc>
                <a:spcPct val="100000"/>
              </a:lnSpc>
              <a:spcBef>
                <a:spcPts val="0"/>
              </a:spcBef>
              <a:spcAft>
                <a:spcPts val="0"/>
              </a:spcAft>
              <a:buSzPts val="1400"/>
              <a:buNone/>
            </a:pPr>
            <a:r>
              <a:rPr lang="en-US" u="sng">
                <a:solidFill>
                  <a:schemeClr val="hlink"/>
                </a:solidFill>
                <a:hlinkClick r:id="rId5"/>
              </a:rPr>
              <a:t>https://www.usgs.gov/programs/earthquake-hazards/science/southern-california-earthquake-hazards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496" name="Google Shape;496;p4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4" name="Google Shape;50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US">
                <a:solidFill>
                  <a:schemeClr val="dk1"/>
                </a:solidFill>
              </a:rPr>
              <a:t>For more information on Earthquake Early Warning, go to: </a:t>
            </a:r>
            <a:r>
              <a:rPr lang="en-US" u="sng">
                <a:solidFill>
                  <a:srgbClr val="0563C1"/>
                </a:solidFill>
                <a:hlinkClick r:id="rId3">
                  <a:extLst>
                    <a:ext uri="{A12FA001-AC4F-418D-AE19-62706E023703}">
                      <ahyp:hlinkClr xmlns:ahyp="http://schemas.microsoft.com/office/drawing/2018/hyperlinkcolor" val="tx"/>
                    </a:ext>
                  </a:extLst>
                </a:hlinkClick>
              </a:rPr>
              <a:t>https://www.iris.edu/hq/inclass/sequences/earthquake_early_warning</a:t>
            </a:r>
            <a:endParaRPr u="sng">
              <a:solidFill>
                <a:srgbClr val="0563C1"/>
              </a:solidFill>
            </a:endParaRPr>
          </a:p>
          <a:p>
            <a:pPr marL="0" marR="0" lvl="0" indent="0" algn="l" rtl="0">
              <a:lnSpc>
                <a:spcPct val="100000"/>
              </a:lnSpc>
              <a:spcBef>
                <a:spcPts val="0"/>
              </a:spcBef>
              <a:spcAft>
                <a:spcPts val="0"/>
              </a:spcAft>
              <a:buClr>
                <a:schemeClr val="dk1"/>
              </a:buClr>
              <a:buSzPts val="1100"/>
              <a:buFont typeface="Arial"/>
              <a:buNone/>
            </a:pPr>
            <a:r>
              <a:rPr lang="en-US" sz="1200"/>
              <a:t>IMAGE: </a:t>
            </a:r>
            <a:r>
              <a:rPr lang="en-US" sz="1200" i="1"/>
              <a:t>Image courtesy of the USGS</a:t>
            </a:r>
            <a:endParaRPr/>
          </a:p>
          <a:p>
            <a:pPr marL="0" lvl="0" indent="0" algn="l" rtl="0">
              <a:lnSpc>
                <a:spcPct val="100000"/>
              </a:lnSpc>
              <a:spcBef>
                <a:spcPts val="0"/>
              </a:spcBef>
              <a:spcAft>
                <a:spcPts val="0"/>
              </a:spcAft>
              <a:buClr>
                <a:schemeClr val="dk1"/>
              </a:buClr>
              <a:buSzPts val="1100"/>
              <a:buFont typeface="Arial"/>
              <a:buNone/>
            </a:pPr>
            <a:endParaRPr>
              <a:solidFill>
                <a:schemeClr val="dk1"/>
              </a:solidFill>
            </a:endParaRPr>
          </a:p>
          <a:p>
            <a:pPr marL="457200" lvl="0" indent="-228600" algn="l" rtl="0">
              <a:lnSpc>
                <a:spcPct val="100000"/>
              </a:lnSpc>
              <a:spcBef>
                <a:spcPts val="0"/>
              </a:spcBef>
              <a:spcAft>
                <a:spcPts val="0"/>
              </a:spcAft>
              <a:buSzPts val="1100"/>
              <a:buNone/>
            </a:pPr>
            <a:endParaRPr/>
          </a:p>
        </p:txBody>
      </p:sp>
      <p:sp>
        <p:nvSpPr>
          <p:cNvPr id="505" name="Google Shape;505;p42:notes"/>
          <p:cNvSpPr txBox="1">
            <a:spLocks noGrp="1"/>
          </p:cNvSpPr>
          <p:nvPr>
            <p:ph type="sldNum" idx="12"/>
          </p:nvPr>
        </p:nvSpPr>
        <p:spPr>
          <a:xfrm>
            <a:off x="0" y="0"/>
            <a:ext cx="3000000" cy="30000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800"/>
              <a:buFont typeface="Arial"/>
              <a:buNone/>
            </a:pPr>
            <a:fld id="{00000000-1234-1234-1234-123412341234}" type="slidenum">
              <a:rPr lang="en-US" sz="1800">
                <a:solidFill>
                  <a:schemeClr val="dk1"/>
                </a:solidFill>
                <a:latin typeface="Arial"/>
                <a:ea typeface="Arial"/>
                <a:cs typeface="Arial"/>
                <a:sym typeface="Arial"/>
              </a:rPr>
              <a:t>42</a:t>
            </a:fld>
            <a:endParaRPr sz="1800">
              <a:solidFill>
                <a:schemeClr val="dk1"/>
              </a:solidFill>
              <a:latin typeface="Arial"/>
              <a:ea typeface="Arial"/>
              <a:cs typeface="Arial"/>
              <a:sym typeface="Arial"/>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2" name="Google Shape;512;p4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SOURCE:  </a:t>
            </a:r>
            <a:r>
              <a:rPr lang="en-US" u="sng">
                <a:solidFill>
                  <a:schemeClr val="hlink"/>
                </a:solidFill>
                <a:hlinkClick r:id="rId3"/>
              </a:rPr>
              <a:t>https://www.shakeout.org/whyparticipate/</a:t>
            </a:r>
            <a:r>
              <a:rPr lang="en-US"/>
              <a:t> </a:t>
            </a:r>
            <a:endParaRPr/>
          </a:p>
          <a:p>
            <a:pPr marL="0" marR="0" lvl="0" indent="0" algn="l" rtl="0">
              <a:lnSpc>
                <a:spcPct val="100000"/>
              </a:lnSpc>
              <a:spcBef>
                <a:spcPts val="0"/>
              </a:spcBef>
              <a:spcAft>
                <a:spcPts val="0"/>
              </a:spcAft>
              <a:buClr>
                <a:schemeClr val="dk1"/>
              </a:buClr>
              <a:buSzPts val="1100"/>
              <a:buFont typeface="Arial"/>
              <a:buNone/>
            </a:pPr>
            <a:r>
              <a:rPr lang="en-US" sz="1200"/>
              <a:t>IMAGE: </a:t>
            </a:r>
            <a:r>
              <a:rPr lang="en-US" sz="1200" i="1"/>
              <a:t>Image courtesy of the USGS</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513" name="Google Shape;513;p4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1"/>
              </a:buClr>
              <a:buSzPts val="1800"/>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4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SOURCE:  </a:t>
            </a:r>
            <a:r>
              <a:rPr lang="en-US" u="sng">
                <a:solidFill>
                  <a:schemeClr val="hlink"/>
                </a:solidFill>
                <a:hlinkClick r:id="rId3"/>
              </a:rPr>
              <a:t>https://www.shakeout.org/whyparticipate/</a:t>
            </a:r>
            <a:r>
              <a:rPr lang="en-US"/>
              <a:t> , </a:t>
            </a:r>
            <a:r>
              <a:rPr lang="en-US" u="sng">
                <a:solidFill>
                  <a:schemeClr val="hlink"/>
                </a:solidFill>
                <a:hlinkClick r:id="rId4"/>
              </a:rPr>
              <a:t>https://www.shakealert.org/toolkit/introduction/</a:t>
            </a:r>
            <a:endParaRPr/>
          </a:p>
          <a:p>
            <a:pPr marL="457200" marR="0" lvl="0" indent="-228600" algn="l" rtl="0">
              <a:lnSpc>
                <a:spcPct val="100000"/>
              </a:lnSpc>
              <a:spcBef>
                <a:spcPts val="0"/>
              </a:spcBef>
              <a:spcAft>
                <a:spcPts val="0"/>
              </a:spcAft>
              <a:buClr>
                <a:srgbClr val="000000"/>
              </a:buClr>
              <a:buSzPts val="1400"/>
              <a:buFont typeface="Arial"/>
              <a:buNone/>
            </a:pPr>
            <a:endParaRPr/>
          </a:p>
        </p:txBody>
      </p:sp>
      <p:sp>
        <p:nvSpPr>
          <p:cNvPr id="522" name="Google Shape;522;p4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5: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4" name="Google Shape;124;p6: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7: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p8:notes"/>
          <p:cNvSpPr>
            <a:spLocks noGrp="1" noRot="1" noChangeAspect="1"/>
          </p:cNvSpPr>
          <p:nvPr>
            <p:ph type="sldImg" idx="2"/>
          </p:nvPr>
        </p:nvSpPr>
        <p:spPr>
          <a:xfrm>
            <a:off x="685803"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rgbClr val="000000"/>
              </a:buClr>
              <a:buSzPts val="1400"/>
              <a:buFont typeface="Arial"/>
              <a:buNone/>
            </a:pPr>
            <a:endParaRPr/>
          </a:p>
        </p:txBody>
      </p:sp>
      <p:sp>
        <p:nvSpPr>
          <p:cNvPr id="146" name="Google Shape;14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7"/>
        <p:cNvGrpSpPr/>
        <p:nvPr/>
      </p:nvGrpSpPr>
      <p:grpSpPr>
        <a:xfrm>
          <a:off x="0" y="0"/>
          <a:ext cx="0" cy="0"/>
          <a:chOff x="0" y="0"/>
          <a:chExt cx="0" cy="0"/>
        </a:xfrm>
      </p:grpSpPr>
      <p:pic>
        <p:nvPicPr>
          <p:cNvPr id="18" name="Google Shape;18;p47"/>
          <p:cNvPicPr preferRelativeResize="0"/>
          <p:nvPr/>
        </p:nvPicPr>
        <p:blipFill rotWithShape="1">
          <a:blip r:embed="rId2">
            <a:alphaModFix/>
          </a:blip>
          <a:srcRect l="-15385"/>
          <a:stretch/>
        </p:blipFill>
        <p:spPr>
          <a:xfrm>
            <a:off x="1377941" y="0"/>
            <a:ext cx="7766057" cy="1489435"/>
          </a:xfrm>
          <a:prstGeom prst="rect">
            <a:avLst/>
          </a:prstGeom>
          <a:noFill/>
          <a:ln>
            <a:noFill/>
          </a:ln>
        </p:spPr>
      </p:pic>
      <p:sp>
        <p:nvSpPr>
          <p:cNvPr id="19" name="Google Shape;19;p47"/>
          <p:cNvSpPr txBox="1">
            <a:spLocks noGrp="1"/>
          </p:cNvSpPr>
          <p:nvPr>
            <p:ph type="subTitle" idx="1"/>
          </p:nvPr>
        </p:nvSpPr>
        <p:spPr>
          <a:xfrm>
            <a:off x="293916" y="3848276"/>
            <a:ext cx="8430359" cy="333980"/>
          </a:xfrm>
          <a:prstGeom prst="rect">
            <a:avLst/>
          </a:prstGeom>
          <a:noFill/>
          <a:ln>
            <a:noFill/>
          </a:ln>
        </p:spPr>
        <p:txBody>
          <a:bodyPr spcFirstLastPara="1" wrap="square" lIns="91425" tIns="45700" rIns="91425" bIns="45700" anchor="t" anchorCtr="0">
            <a:normAutofit/>
          </a:bodyPr>
          <a:lstStyle>
            <a:lvl1pPr lvl="0" algn="l">
              <a:lnSpc>
                <a:spcPct val="90000"/>
              </a:lnSpc>
              <a:spcBef>
                <a:spcPts val="750"/>
              </a:spcBef>
              <a:spcAft>
                <a:spcPts val="0"/>
              </a:spcAft>
              <a:buSzPts val="1800"/>
              <a:buNone/>
              <a:defRPr sz="1800">
                <a:solidFill>
                  <a:schemeClr val="dk2"/>
                </a:solidFill>
              </a:defRPr>
            </a:lvl1pPr>
            <a:lvl2pPr lvl="1" algn="ctr">
              <a:lnSpc>
                <a:spcPct val="90000"/>
              </a:lnSpc>
              <a:spcBef>
                <a:spcPts val="375"/>
              </a:spcBef>
              <a:spcAft>
                <a:spcPts val="0"/>
              </a:spcAft>
              <a:buSzPts val="1500"/>
              <a:buNone/>
              <a:defRPr sz="1500"/>
            </a:lvl2pPr>
            <a:lvl3pPr lvl="2" algn="ctr">
              <a:lnSpc>
                <a:spcPct val="90000"/>
              </a:lnSpc>
              <a:spcBef>
                <a:spcPts val="375"/>
              </a:spcBef>
              <a:spcAft>
                <a:spcPts val="0"/>
              </a:spcAft>
              <a:buSzPts val="1350"/>
              <a:buNone/>
              <a:defRPr sz="1350"/>
            </a:lvl3pPr>
            <a:lvl4pPr lvl="3" algn="ctr">
              <a:lnSpc>
                <a:spcPct val="90000"/>
              </a:lnSpc>
              <a:spcBef>
                <a:spcPts val="375"/>
              </a:spcBef>
              <a:spcAft>
                <a:spcPts val="0"/>
              </a:spcAft>
              <a:buSzPts val="1200"/>
              <a:buNone/>
              <a:defRPr sz="1200"/>
            </a:lvl4pPr>
            <a:lvl5pPr lvl="4" algn="ctr">
              <a:lnSpc>
                <a:spcPct val="90000"/>
              </a:lnSpc>
              <a:spcBef>
                <a:spcPts val="375"/>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0" name="Google Shape;20;p47"/>
          <p:cNvSpPr/>
          <p:nvPr/>
        </p:nvSpPr>
        <p:spPr>
          <a:xfrm>
            <a:off x="1" y="0"/>
            <a:ext cx="2468879" cy="1489435"/>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21" name="Google Shape;21;p47"/>
          <p:cNvSpPr txBox="1">
            <a:spLocks noGrp="1"/>
          </p:cNvSpPr>
          <p:nvPr>
            <p:ph type="ctrTitle"/>
          </p:nvPr>
        </p:nvSpPr>
        <p:spPr>
          <a:xfrm>
            <a:off x="293916" y="2796758"/>
            <a:ext cx="8430359" cy="8953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3000"/>
              <a:buFont typeface="Arial"/>
              <a:buNone/>
              <a:defRPr sz="30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7"/>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 name="Google Shape;23;p47"/>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24" name="Google Shape;24;p47" descr="ShakeAlert Ready Schools logo"/>
          <p:cNvPicPr preferRelativeResize="0"/>
          <p:nvPr/>
        </p:nvPicPr>
        <p:blipFill rotWithShape="1">
          <a:blip r:embed="rId3">
            <a:alphaModFix/>
          </a:blip>
          <a:srcRect/>
          <a:stretch/>
        </p:blipFill>
        <p:spPr>
          <a:xfrm>
            <a:off x="491878" y="135871"/>
            <a:ext cx="2288149" cy="1960092"/>
          </a:xfrm>
          <a:prstGeom prst="rect">
            <a:avLst/>
          </a:prstGeom>
          <a:noFill/>
          <a:ln>
            <a:noFill/>
          </a:ln>
        </p:spPr>
      </p:pic>
      <p:pic>
        <p:nvPicPr>
          <p:cNvPr id="25" name="Google Shape;25;p47" descr="A picture containing text, sign&#10;&#10;AI-generated content may be incorrect."/>
          <p:cNvPicPr preferRelativeResize="0"/>
          <p:nvPr/>
        </p:nvPicPr>
        <p:blipFill rotWithShape="1">
          <a:blip r:embed="rId4">
            <a:alphaModFix/>
          </a:blip>
          <a:srcRect/>
          <a:stretch/>
        </p:blipFill>
        <p:spPr>
          <a:xfrm>
            <a:off x="7902474" y="4612941"/>
            <a:ext cx="821801" cy="38649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6"/>
        <p:cNvGrpSpPr/>
        <p:nvPr/>
      </p:nvGrpSpPr>
      <p:grpSpPr>
        <a:xfrm>
          <a:off x="0" y="0"/>
          <a:ext cx="0" cy="0"/>
          <a:chOff x="0" y="0"/>
          <a:chExt cx="0" cy="0"/>
        </a:xfrm>
      </p:grpSpPr>
      <p:sp>
        <p:nvSpPr>
          <p:cNvPr id="67" name="Google Shape;67;p5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56"/>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9" name="Google Shape;69;p56"/>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57"/>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72" name="Google Shape;72;p57"/>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3"/>
        <p:cNvGrpSpPr/>
        <p:nvPr/>
      </p:nvGrpSpPr>
      <p:grpSpPr>
        <a:xfrm>
          <a:off x="0" y="0"/>
          <a:ext cx="0" cy="0"/>
          <a:chOff x="0" y="0"/>
          <a:chExt cx="0" cy="0"/>
        </a:xfrm>
      </p:grpSpPr>
      <p:sp>
        <p:nvSpPr>
          <p:cNvPr id="74" name="Google Shape;74;p58"/>
          <p:cNvSpPr>
            <a:spLocks noGrp="1"/>
          </p:cNvSpPr>
          <p:nvPr>
            <p:ph type="pic" idx="2"/>
          </p:nvPr>
        </p:nvSpPr>
        <p:spPr>
          <a:xfrm>
            <a:off x="3551464" y="740569"/>
            <a:ext cx="5131253" cy="3753872"/>
          </a:xfrm>
          <a:prstGeom prst="rect">
            <a:avLst/>
          </a:prstGeom>
          <a:solidFill>
            <a:schemeClr val="lt1"/>
          </a:solidFill>
          <a:ln>
            <a:noFill/>
          </a:ln>
        </p:spPr>
      </p:sp>
      <p:sp>
        <p:nvSpPr>
          <p:cNvPr id="75" name="Google Shape;75;p58"/>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8"/>
          <p:cNvSpPr txBox="1">
            <a:spLocks noGrp="1"/>
          </p:cNvSpPr>
          <p:nvPr>
            <p:ph type="body" idx="1"/>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and Content">
  <p:cSld name="2_Title and Content">
    <p:spTree>
      <p:nvGrpSpPr>
        <p:cNvPr id="1" name="Shape 77"/>
        <p:cNvGrpSpPr/>
        <p:nvPr/>
      </p:nvGrpSpPr>
      <p:grpSpPr>
        <a:xfrm>
          <a:off x="0" y="0"/>
          <a:ext cx="0" cy="0"/>
          <a:chOff x="0" y="0"/>
          <a:chExt cx="0" cy="0"/>
        </a:xfrm>
      </p:grpSpPr>
      <p:sp>
        <p:nvSpPr>
          <p:cNvPr id="78" name="Google Shape;78;p59"/>
          <p:cNvSpPr txBox="1">
            <a:spLocks noGrp="1"/>
          </p:cNvSpPr>
          <p:nvPr>
            <p:ph type="title"/>
          </p:nvPr>
        </p:nvSpPr>
        <p:spPr>
          <a:xfrm>
            <a:off x="259280" y="640235"/>
            <a:ext cx="8625300" cy="431400"/>
          </a:xfrm>
          <a:prstGeom prst="rect">
            <a:avLst/>
          </a:prstGeom>
          <a:noFill/>
          <a:ln>
            <a:noFill/>
          </a:ln>
        </p:spPr>
        <p:txBody>
          <a:bodyPr spcFirstLastPara="1" wrap="square" lIns="91425" tIns="45700" rIns="91425" bIns="45700" anchor="t" anchorCtr="0">
            <a:noAutofit/>
          </a:bodyPr>
          <a:lstStyle>
            <a:lvl1pPr marR="0" lvl="0" algn="ctr">
              <a:lnSpc>
                <a:spcPct val="90000"/>
              </a:lnSpc>
              <a:spcBef>
                <a:spcPts val="0"/>
              </a:spcBef>
              <a:spcAft>
                <a:spcPts val="0"/>
              </a:spcAft>
              <a:buClr>
                <a:srgbClr val="006F41"/>
              </a:buClr>
              <a:buSzPts val="2800"/>
              <a:buFont typeface="Arial"/>
              <a:buNone/>
              <a:defRPr sz="2800" b="1" i="0" u="none" strike="noStrike" cap="none">
                <a:solidFill>
                  <a:srgbClr val="006F4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9" name="Google Shape;79;p59"/>
          <p:cNvSpPr txBox="1">
            <a:spLocks noGrp="1"/>
          </p:cNvSpPr>
          <p:nvPr>
            <p:ph type="body" idx="1"/>
          </p:nvPr>
        </p:nvSpPr>
        <p:spPr>
          <a:xfrm>
            <a:off x="628650" y="1169194"/>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80" name="Google Shape;80;p59"/>
          <p:cNvSpPr txBox="1">
            <a:spLocks noGrp="1"/>
          </p:cNvSpPr>
          <p:nvPr>
            <p:ph type="body" idx="2"/>
          </p:nvPr>
        </p:nvSpPr>
        <p:spPr>
          <a:xfrm>
            <a:off x="4724400" y="1162136"/>
            <a:ext cx="3943200" cy="3263400"/>
          </a:xfrm>
          <a:prstGeom prst="rect">
            <a:avLst/>
          </a:prstGeom>
          <a:noFill/>
          <a:ln>
            <a:noFill/>
          </a:ln>
        </p:spPr>
        <p:txBody>
          <a:bodyPr spcFirstLastPara="1" wrap="square" lIns="91425" tIns="45700" rIns="91425" bIns="45700" anchor="t" anchorCtr="0">
            <a:noAutofit/>
          </a:bodyPr>
          <a:lstStyle>
            <a:lvl1pPr marL="457200" marR="0" lvl="0" indent="-381000" algn="l">
              <a:lnSpc>
                <a:spcPct val="90000"/>
              </a:lnSpc>
              <a:spcBef>
                <a:spcPts val="750"/>
              </a:spcBef>
              <a:spcAft>
                <a:spcPts val="0"/>
              </a:spcAft>
              <a:buClr>
                <a:srgbClr val="006F41"/>
              </a:buClr>
              <a:buSzPts val="2400"/>
              <a:buFont typeface="Arial"/>
              <a:buChar char="•"/>
              <a:defRPr sz="2400" b="0" i="0" u="none" strike="noStrike" cap="none">
                <a:solidFill>
                  <a:schemeClr val="dk1"/>
                </a:solidFill>
                <a:latin typeface="Arial"/>
                <a:ea typeface="Arial"/>
                <a:cs typeface="Arial"/>
                <a:sym typeface="Arial"/>
              </a:defRPr>
            </a:lvl1pPr>
            <a:lvl2pPr marL="914400" marR="0" lvl="1" indent="-355600" algn="l">
              <a:lnSpc>
                <a:spcPct val="90000"/>
              </a:lnSpc>
              <a:spcBef>
                <a:spcPts val="375"/>
              </a:spcBef>
              <a:spcAft>
                <a:spcPts val="0"/>
              </a:spcAft>
              <a:buClr>
                <a:srgbClr val="006F4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30200" algn="l">
              <a:lnSpc>
                <a:spcPct val="90000"/>
              </a:lnSpc>
              <a:spcBef>
                <a:spcPts val="375"/>
              </a:spcBef>
              <a:spcAft>
                <a:spcPts val="0"/>
              </a:spcAft>
              <a:buClr>
                <a:srgbClr val="006F4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type="obj">
  <p:cSld name="OBJECT">
    <p:bg>
      <p:bgPr>
        <a:solidFill>
          <a:schemeClr val="accent1">
            <a:alpha val="20000"/>
          </a:schemeClr>
        </a:solidFill>
        <a:effectLst/>
      </p:bgPr>
    </p:bg>
    <p:spTree>
      <p:nvGrpSpPr>
        <p:cNvPr id="1" name="Shape 26"/>
        <p:cNvGrpSpPr/>
        <p:nvPr/>
      </p:nvGrpSpPr>
      <p:grpSpPr>
        <a:xfrm>
          <a:off x="0" y="0"/>
          <a:ext cx="0" cy="0"/>
          <a:chOff x="0" y="0"/>
          <a:chExt cx="0" cy="0"/>
        </a:xfrm>
      </p:grpSpPr>
      <p:sp>
        <p:nvSpPr>
          <p:cNvPr id="27" name="Google Shape;27;p4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2100"/>
              <a:buFont typeface="Arial"/>
              <a:buNone/>
              <a:defRPr>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48"/>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48"/>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0" name="Google Shape;30;p48"/>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31"/>
        <p:cNvGrpSpPr/>
        <p:nvPr/>
      </p:nvGrpSpPr>
      <p:grpSpPr>
        <a:xfrm>
          <a:off x="0" y="0"/>
          <a:ext cx="0" cy="0"/>
          <a:chOff x="0" y="0"/>
          <a:chExt cx="0" cy="0"/>
        </a:xfrm>
      </p:grpSpPr>
      <p:sp>
        <p:nvSpPr>
          <p:cNvPr id="32" name="Google Shape;32;p4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49"/>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 name="Google Shape;34;p49"/>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5" name="Google Shape;35;p49"/>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Student Facing - no SA logo 1">
  <p:cSld name="Blank Student Facing - no SA logo 1">
    <p:spTree>
      <p:nvGrpSpPr>
        <p:cNvPr id="1" name="Shape 3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51"/>
          <p:cNvSpPr txBox="1">
            <a:spLocks noGrp="1"/>
          </p:cNvSpPr>
          <p:nvPr>
            <p:ph type="title"/>
          </p:nvPr>
        </p:nvSpPr>
        <p:spPr>
          <a:xfrm>
            <a:off x="348174" y="740569"/>
            <a:ext cx="2949178" cy="98617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2400"/>
              <a:buFont typeface="Arial"/>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51"/>
          <p:cNvSpPr txBox="1">
            <a:spLocks noGrp="1"/>
          </p:cNvSpPr>
          <p:nvPr>
            <p:ph type="body" idx="1"/>
          </p:nvPr>
        </p:nvSpPr>
        <p:spPr>
          <a:xfrm>
            <a:off x="3563710" y="740569"/>
            <a:ext cx="5232116" cy="3753872"/>
          </a:xfrm>
          <a:prstGeom prst="rect">
            <a:avLst/>
          </a:prstGeom>
          <a:noFill/>
          <a:ln>
            <a:noFill/>
          </a:ln>
        </p:spPr>
        <p:txBody>
          <a:bodyPr spcFirstLastPara="1" wrap="square" lIns="91425" tIns="45700" rIns="91425" bIns="45700" anchor="t" anchorCtr="0">
            <a:normAutofit/>
          </a:bodyPr>
          <a:lstStyle>
            <a:lvl1pPr marL="457200" lvl="0" indent="-323850" algn="l">
              <a:lnSpc>
                <a:spcPct val="90000"/>
              </a:lnSpc>
              <a:spcBef>
                <a:spcPts val="750"/>
              </a:spcBef>
              <a:spcAft>
                <a:spcPts val="0"/>
              </a:spcAft>
              <a:buSzPts val="1500"/>
              <a:buChar char="•"/>
              <a:defRPr sz="1500"/>
            </a:lvl1pPr>
            <a:lvl2pPr marL="914400" lvl="1" indent="-323850" algn="l">
              <a:lnSpc>
                <a:spcPct val="90000"/>
              </a:lnSpc>
              <a:spcBef>
                <a:spcPts val="375"/>
              </a:spcBef>
              <a:spcAft>
                <a:spcPts val="0"/>
              </a:spcAft>
              <a:buSzPts val="1500"/>
              <a:buChar char="•"/>
              <a:defRPr sz="1500"/>
            </a:lvl2pPr>
            <a:lvl3pPr marL="1371600" lvl="2" indent="-323850" algn="l">
              <a:lnSpc>
                <a:spcPct val="90000"/>
              </a:lnSpc>
              <a:spcBef>
                <a:spcPts val="375"/>
              </a:spcBef>
              <a:spcAft>
                <a:spcPts val="0"/>
              </a:spcAft>
              <a:buSzPts val="1500"/>
              <a:buChar char="•"/>
              <a:defRPr sz="1500"/>
            </a:lvl3pPr>
            <a:lvl4pPr marL="1828800" lvl="3" indent="-323850" algn="l">
              <a:lnSpc>
                <a:spcPct val="90000"/>
              </a:lnSpc>
              <a:spcBef>
                <a:spcPts val="375"/>
              </a:spcBef>
              <a:spcAft>
                <a:spcPts val="0"/>
              </a:spcAft>
              <a:buSzPts val="1500"/>
              <a:buChar char="•"/>
              <a:defRPr sz="1500"/>
            </a:lvl4pPr>
            <a:lvl5pPr marL="2286000" lvl="4" indent="-323850" algn="l">
              <a:lnSpc>
                <a:spcPct val="90000"/>
              </a:lnSpc>
              <a:spcBef>
                <a:spcPts val="375"/>
              </a:spcBef>
              <a:spcAft>
                <a:spcPts val="0"/>
              </a:spcAft>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40" name="Google Shape;40;p51"/>
          <p:cNvSpPr txBox="1">
            <a:spLocks noGrp="1"/>
          </p:cNvSpPr>
          <p:nvPr>
            <p:ph type="body" idx="2"/>
          </p:nvPr>
        </p:nvSpPr>
        <p:spPr>
          <a:xfrm>
            <a:off x="348174" y="1873703"/>
            <a:ext cx="2949178" cy="262073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350"/>
              <a:buNone/>
              <a:defRPr sz="1350" b="1">
                <a:solidFill>
                  <a:schemeClr val="dk2"/>
                </a:solidFill>
              </a:defRPr>
            </a:lvl1pPr>
            <a:lvl2pPr marL="914400" lvl="1" indent="-228600" algn="l">
              <a:lnSpc>
                <a:spcPct val="90000"/>
              </a:lnSpc>
              <a:spcBef>
                <a:spcPts val="375"/>
              </a:spcBef>
              <a:spcAft>
                <a:spcPts val="0"/>
              </a:spcAft>
              <a:buSzPts val="1050"/>
              <a:buNone/>
              <a:defRPr sz="1050"/>
            </a:lvl2pPr>
            <a:lvl3pPr marL="1371600" lvl="2" indent="-228600" algn="l">
              <a:lnSpc>
                <a:spcPct val="90000"/>
              </a:lnSpc>
              <a:spcBef>
                <a:spcPts val="375"/>
              </a:spcBef>
              <a:spcAft>
                <a:spcPts val="0"/>
              </a:spcAft>
              <a:buSzPts val="900"/>
              <a:buNone/>
              <a:defRPr sz="900"/>
            </a:lvl3pPr>
            <a:lvl4pPr marL="1828800" lvl="3" indent="-228600" algn="l">
              <a:lnSpc>
                <a:spcPct val="90000"/>
              </a:lnSpc>
              <a:spcBef>
                <a:spcPts val="375"/>
              </a:spcBef>
              <a:spcAft>
                <a:spcPts val="0"/>
              </a:spcAft>
              <a:buSzPts val="750"/>
              <a:buNone/>
              <a:defRPr sz="750"/>
            </a:lvl4pPr>
            <a:lvl5pPr marL="2286000" lvl="4" indent="-228600" algn="l">
              <a:lnSpc>
                <a:spcPct val="90000"/>
              </a:lnSpc>
              <a:spcBef>
                <a:spcPts val="375"/>
              </a:spcBef>
              <a:spcAft>
                <a:spcPts val="0"/>
              </a:spcAft>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41" name="Google Shape;41;p51"/>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42" name="Google Shape;42;p51"/>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cxnSp>
        <p:nvCxnSpPr>
          <p:cNvPr id="43" name="Google Shape;43;p51"/>
          <p:cNvCxnSpPr/>
          <p:nvPr/>
        </p:nvCxnSpPr>
        <p:spPr>
          <a:xfrm>
            <a:off x="3416753" y="740569"/>
            <a:ext cx="0" cy="3753872"/>
          </a:xfrm>
          <a:prstGeom prst="straightConnector1">
            <a:avLst/>
          </a:prstGeom>
          <a:noFill/>
          <a:ln w="19050" cap="flat" cmpd="sng">
            <a:solidFill>
              <a:srgbClr val="C7CDD2"/>
            </a:solidFill>
            <a:prstDash val="solid"/>
            <a:miter lim="8000"/>
            <a:headEnd type="none" w="sm" len="sm"/>
            <a:tailEnd type="none" w="sm" len="sm"/>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4"/>
        <p:cNvGrpSpPr/>
        <p:nvPr/>
      </p:nvGrpSpPr>
      <p:grpSpPr>
        <a:xfrm>
          <a:off x="0" y="0"/>
          <a:ext cx="0" cy="0"/>
          <a:chOff x="0" y="0"/>
          <a:chExt cx="0" cy="0"/>
        </a:xfrm>
      </p:grpSpPr>
      <p:sp>
        <p:nvSpPr>
          <p:cNvPr id="45" name="Google Shape;45;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ctr" anchorCtr="0">
            <a:noAutofit/>
          </a:bodyPr>
          <a:lstStyle>
            <a:lvl1pPr lvl="0" algn="l">
              <a:lnSpc>
                <a:spcPct val="90000"/>
              </a:lnSpc>
              <a:spcBef>
                <a:spcPts val="0"/>
              </a:spcBef>
              <a:spcAft>
                <a:spcPts val="0"/>
              </a:spcAft>
              <a:buClr>
                <a:schemeClr val="accent1"/>
              </a:buClr>
              <a:buSzPts val="1400"/>
              <a:buFont typeface="Arial"/>
              <a:buChar char="●"/>
              <a:defRPr/>
            </a:lvl1pPr>
            <a:lvl2pPr lvl="1">
              <a:spcBef>
                <a:spcPts val="0"/>
              </a:spcBef>
              <a:spcAft>
                <a:spcPts val="0"/>
              </a:spcAft>
              <a:buSzPts val="1400"/>
              <a:buChar char="○"/>
              <a:defRPr/>
            </a:lvl2pPr>
            <a:lvl3pPr lvl="2">
              <a:spcBef>
                <a:spcPts val="0"/>
              </a:spcBef>
              <a:spcAft>
                <a:spcPts val="0"/>
              </a:spcAft>
              <a:buSzPts val="1400"/>
              <a:buChar char="■"/>
              <a:defRPr/>
            </a:lvl3pPr>
            <a:lvl4pPr lvl="3">
              <a:spcBef>
                <a:spcPts val="0"/>
              </a:spcBef>
              <a:spcAft>
                <a:spcPts val="0"/>
              </a:spcAft>
              <a:buSzPts val="1400"/>
              <a:buChar char="●"/>
              <a:defRPr/>
            </a:lvl4pPr>
            <a:lvl5pPr lvl="4">
              <a:spcBef>
                <a:spcPts val="0"/>
              </a:spcBef>
              <a:spcAft>
                <a:spcPts val="0"/>
              </a:spcAft>
              <a:buSzPts val="1400"/>
              <a:buChar char="○"/>
              <a:defRPr/>
            </a:lvl5pPr>
            <a:lvl6pPr lvl="5">
              <a:spcBef>
                <a:spcPts val="0"/>
              </a:spcBef>
              <a:spcAft>
                <a:spcPts val="0"/>
              </a:spcAft>
              <a:buSzPts val="1400"/>
              <a:buChar char="■"/>
              <a:defRPr/>
            </a:lvl6pPr>
            <a:lvl7pPr lvl="6">
              <a:spcBef>
                <a:spcPts val="0"/>
              </a:spcBef>
              <a:spcAft>
                <a:spcPts val="0"/>
              </a:spcAft>
              <a:buSzPts val="1400"/>
              <a:buChar char="●"/>
              <a:defRPr/>
            </a:lvl7pPr>
            <a:lvl8pPr lvl="7">
              <a:spcBef>
                <a:spcPts val="0"/>
              </a:spcBef>
              <a:spcAft>
                <a:spcPts val="0"/>
              </a:spcAft>
              <a:buSzPts val="1400"/>
              <a:buChar char="○"/>
              <a:defRPr/>
            </a:lvl8pPr>
            <a:lvl9pPr lvl="8">
              <a:spcBef>
                <a:spcPts val="0"/>
              </a:spcBef>
              <a:spcAft>
                <a:spcPts val="0"/>
              </a:spcAft>
              <a:buSzPts val="1400"/>
              <a:buChar char="■"/>
              <a:defRPr/>
            </a:lvl9pPr>
          </a:lstStyle>
          <a:p>
            <a:endParaRPr/>
          </a:p>
        </p:txBody>
      </p:sp>
      <p:sp>
        <p:nvSpPr>
          <p:cNvPr id="46" name="Google Shape;46;p5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
        <p:nvSpPr>
          <p:cNvPr id="47" name="Google Shape;47;p5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ctr" anchorCtr="0">
            <a:noAutofit/>
          </a:bodyPr>
          <a:lstStyle>
            <a:lvl1pPr marL="457200" lvl="0" indent="-317500" algn="l">
              <a:lnSpc>
                <a:spcPct val="90000"/>
              </a:lnSpc>
              <a:spcBef>
                <a:spcPts val="0"/>
              </a:spcBef>
              <a:spcAft>
                <a:spcPts val="0"/>
              </a:spcAft>
              <a:buSzPts val="1400"/>
              <a:buChar char="●"/>
              <a:defRPr sz="1400"/>
            </a:lvl1pPr>
            <a:lvl2pPr marL="914400" lvl="1" indent="-304800" algn="l">
              <a:lnSpc>
                <a:spcPct val="90000"/>
              </a:lnSpc>
              <a:spcBef>
                <a:spcPts val="0"/>
              </a:spcBef>
              <a:spcAft>
                <a:spcPts val="0"/>
              </a:spcAft>
              <a:buSzPts val="1200"/>
              <a:buChar char="○"/>
              <a:defRPr sz="1200"/>
            </a:lvl2pPr>
            <a:lvl3pPr marL="1371600" lvl="2" indent="-304800" algn="l">
              <a:lnSpc>
                <a:spcPct val="90000"/>
              </a:lnSpc>
              <a:spcBef>
                <a:spcPts val="0"/>
              </a:spcBef>
              <a:spcAft>
                <a:spcPts val="0"/>
              </a:spcAft>
              <a:buSzPts val="1200"/>
              <a:buChar char="■"/>
              <a:defRPr sz="1200"/>
            </a:lvl3pPr>
            <a:lvl4pPr marL="1828800" lvl="3" indent="-304800" algn="l">
              <a:lnSpc>
                <a:spcPct val="90000"/>
              </a:lnSpc>
              <a:spcBef>
                <a:spcPts val="0"/>
              </a:spcBef>
              <a:spcAft>
                <a:spcPts val="0"/>
              </a:spcAft>
              <a:buSzPts val="1200"/>
              <a:buChar char="●"/>
              <a:defRPr sz="1200"/>
            </a:lvl4pPr>
            <a:lvl5pPr marL="2286000" lvl="4" indent="-304800" algn="l">
              <a:lnSpc>
                <a:spcPct val="90000"/>
              </a:lnSpc>
              <a:spcBef>
                <a:spcPts val="0"/>
              </a:spcBef>
              <a:spcAft>
                <a:spcPts val="0"/>
              </a:spcAft>
              <a:buSzPts val="1200"/>
              <a:buChar char="○"/>
              <a:defRPr sz="1200"/>
            </a:lvl5pPr>
            <a:lvl6pPr marL="2743200" lvl="5" indent="-304800" algn="l">
              <a:lnSpc>
                <a:spcPct val="90000"/>
              </a:lnSpc>
              <a:spcBef>
                <a:spcPts val="0"/>
              </a:spcBef>
              <a:spcAft>
                <a:spcPts val="0"/>
              </a:spcAft>
              <a:buClr>
                <a:schemeClr val="dk1"/>
              </a:buClr>
              <a:buSzPts val="1200"/>
              <a:buChar char="■"/>
              <a:defRPr sz="1200"/>
            </a:lvl6pPr>
            <a:lvl7pPr marL="3200400" lvl="6" indent="-304800" algn="l">
              <a:lnSpc>
                <a:spcPct val="90000"/>
              </a:lnSpc>
              <a:spcBef>
                <a:spcPts val="0"/>
              </a:spcBef>
              <a:spcAft>
                <a:spcPts val="0"/>
              </a:spcAft>
              <a:buClr>
                <a:schemeClr val="dk1"/>
              </a:buClr>
              <a:buSzPts val="1200"/>
              <a:buChar char="●"/>
              <a:defRPr sz="1200"/>
            </a:lvl7pPr>
            <a:lvl8pPr marL="3657600" lvl="7" indent="-304800" algn="l">
              <a:lnSpc>
                <a:spcPct val="90000"/>
              </a:lnSpc>
              <a:spcBef>
                <a:spcPts val="0"/>
              </a:spcBef>
              <a:spcAft>
                <a:spcPts val="0"/>
              </a:spcAft>
              <a:buClr>
                <a:schemeClr val="dk1"/>
              </a:buClr>
              <a:buSzPts val="1200"/>
              <a:buChar char="○"/>
              <a:defRPr sz="1200"/>
            </a:lvl8pPr>
            <a:lvl9pPr marL="4114800" lvl="8" indent="-304800" algn="l">
              <a:lnSpc>
                <a:spcPct val="90000"/>
              </a:lnSpc>
              <a:spcBef>
                <a:spcPts val="0"/>
              </a:spcBef>
              <a:spcAft>
                <a:spcPts val="0"/>
              </a:spcAft>
              <a:buClr>
                <a:schemeClr val="dk1"/>
              </a:buClr>
              <a:buSzPts val="1200"/>
              <a:buChar char="■"/>
              <a:defRPr sz="12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losing Slide">
  <p:cSld name="Closing Slide">
    <p:spTree>
      <p:nvGrpSpPr>
        <p:cNvPr id="1" name="Shape 48"/>
        <p:cNvGrpSpPr/>
        <p:nvPr/>
      </p:nvGrpSpPr>
      <p:grpSpPr>
        <a:xfrm>
          <a:off x="0" y="0"/>
          <a:ext cx="0" cy="0"/>
          <a:chOff x="0" y="0"/>
          <a:chExt cx="0" cy="0"/>
        </a:xfrm>
      </p:grpSpPr>
      <p:sp>
        <p:nvSpPr>
          <p:cNvPr id="49" name="Google Shape;49;p53"/>
          <p:cNvSpPr/>
          <p:nvPr/>
        </p:nvSpPr>
        <p:spPr>
          <a:xfrm>
            <a:off x="0" y="0"/>
            <a:ext cx="9025614" cy="3197333"/>
          </a:xfrm>
          <a:prstGeom prst="rect">
            <a:avLst/>
          </a:prstGeom>
          <a:solidFill>
            <a:srgbClr val="0E7A4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pic>
        <p:nvPicPr>
          <p:cNvPr id="50" name="Google Shape;50;p53"/>
          <p:cNvPicPr preferRelativeResize="0"/>
          <p:nvPr/>
        </p:nvPicPr>
        <p:blipFill rotWithShape="1">
          <a:blip r:embed="rId2">
            <a:alphaModFix/>
          </a:blip>
          <a:srcRect l="-13889" r="13889"/>
          <a:stretch/>
        </p:blipFill>
        <p:spPr>
          <a:xfrm>
            <a:off x="455840" y="0"/>
            <a:ext cx="8688160" cy="3197333"/>
          </a:xfrm>
          <a:prstGeom prst="rect">
            <a:avLst/>
          </a:prstGeom>
          <a:noFill/>
          <a:ln>
            <a:noFill/>
          </a:ln>
        </p:spPr>
      </p:pic>
      <p:sp>
        <p:nvSpPr>
          <p:cNvPr id="51" name="Google Shape;51;p53"/>
          <p:cNvSpPr txBox="1">
            <a:spLocks noGrp="1"/>
          </p:cNvSpPr>
          <p:nvPr>
            <p:ph type="ctrTitle"/>
          </p:nvPr>
        </p:nvSpPr>
        <p:spPr>
          <a:xfrm>
            <a:off x="293916" y="1498324"/>
            <a:ext cx="8430359" cy="895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3300"/>
              <a:buFont typeface="Arial"/>
              <a:buNone/>
              <a:defRPr sz="33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pic>
        <p:nvPicPr>
          <p:cNvPr id="52" name="Google Shape;52;p53" descr="A green and black sign&#10;&#10;Description automatically generated"/>
          <p:cNvPicPr preferRelativeResize="0"/>
          <p:nvPr/>
        </p:nvPicPr>
        <p:blipFill rotWithShape="1">
          <a:blip r:embed="rId3">
            <a:alphaModFix/>
          </a:blip>
          <a:srcRect/>
          <a:stretch/>
        </p:blipFill>
        <p:spPr>
          <a:xfrm>
            <a:off x="2280132" y="3215351"/>
            <a:ext cx="4583736" cy="1353294"/>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Divider" type="secHead">
  <p:cSld name="SECTION_HEADER">
    <p:spTree>
      <p:nvGrpSpPr>
        <p:cNvPr id="1" name="Shape 53"/>
        <p:cNvGrpSpPr/>
        <p:nvPr/>
      </p:nvGrpSpPr>
      <p:grpSpPr>
        <a:xfrm>
          <a:off x="0" y="0"/>
          <a:ext cx="0" cy="0"/>
          <a:chOff x="0" y="0"/>
          <a:chExt cx="0" cy="0"/>
        </a:xfrm>
      </p:grpSpPr>
      <p:sp>
        <p:nvSpPr>
          <p:cNvPr id="54" name="Google Shape;54;p54"/>
          <p:cNvSpPr txBox="1">
            <a:spLocks noGrp="1"/>
          </p:cNvSpPr>
          <p:nvPr>
            <p:ph type="title"/>
          </p:nvPr>
        </p:nvSpPr>
        <p:spPr>
          <a:xfrm>
            <a:off x="393493" y="753900"/>
            <a:ext cx="6127229"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4500"/>
              <a:buFont typeface="Arial"/>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54"/>
          <p:cNvSpPr txBox="1">
            <a:spLocks noGrp="1"/>
          </p:cNvSpPr>
          <p:nvPr>
            <p:ph type="body" idx="1"/>
          </p:nvPr>
        </p:nvSpPr>
        <p:spPr>
          <a:xfrm>
            <a:off x="393493" y="3141006"/>
            <a:ext cx="6127229"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SzPts val="1800"/>
              <a:buNone/>
              <a:defRPr sz="1800" b="1">
                <a:solidFill>
                  <a:schemeClr val="dk2"/>
                </a:solidFill>
              </a:defRPr>
            </a:lvl1pPr>
            <a:lvl2pPr marL="914400" lvl="1" indent="-228600" algn="l">
              <a:lnSpc>
                <a:spcPct val="90000"/>
              </a:lnSpc>
              <a:spcBef>
                <a:spcPts val="375"/>
              </a:spcBef>
              <a:spcAft>
                <a:spcPts val="0"/>
              </a:spcAft>
              <a:buSzPts val="1500"/>
              <a:buNone/>
              <a:defRPr sz="1500">
                <a:solidFill>
                  <a:srgbClr val="757575"/>
                </a:solidFill>
              </a:defRPr>
            </a:lvl2pPr>
            <a:lvl3pPr marL="1371600" lvl="2" indent="-228600" algn="l">
              <a:lnSpc>
                <a:spcPct val="90000"/>
              </a:lnSpc>
              <a:spcBef>
                <a:spcPts val="375"/>
              </a:spcBef>
              <a:spcAft>
                <a:spcPts val="0"/>
              </a:spcAft>
              <a:buSzPts val="1350"/>
              <a:buNone/>
              <a:defRPr sz="1350">
                <a:solidFill>
                  <a:srgbClr val="757575"/>
                </a:solidFill>
              </a:defRPr>
            </a:lvl3pPr>
            <a:lvl4pPr marL="1828800" lvl="3" indent="-228600" algn="l">
              <a:lnSpc>
                <a:spcPct val="90000"/>
              </a:lnSpc>
              <a:spcBef>
                <a:spcPts val="375"/>
              </a:spcBef>
              <a:spcAft>
                <a:spcPts val="0"/>
              </a:spcAft>
              <a:buSzPts val="1200"/>
              <a:buNone/>
              <a:defRPr sz="1200">
                <a:solidFill>
                  <a:srgbClr val="757575"/>
                </a:solidFill>
              </a:defRPr>
            </a:lvl4pPr>
            <a:lvl5pPr marL="2286000" lvl="4" indent="-228600" algn="l">
              <a:lnSpc>
                <a:spcPct val="90000"/>
              </a:lnSpc>
              <a:spcBef>
                <a:spcPts val="375"/>
              </a:spcBef>
              <a:spcAft>
                <a:spcPts val="0"/>
              </a:spcAft>
              <a:buSzPts val="1200"/>
              <a:buNone/>
              <a:defRPr sz="1200">
                <a:solidFill>
                  <a:srgbClr val="757575"/>
                </a:solidFill>
              </a:defRPr>
            </a:lvl5pPr>
            <a:lvl6pPr marL="2743200" lvl="5" indent="-228600" algn="l">
              <a:lnSpc>
                <a:spcPct val="90000"/>
              </a:lnSpc>
              <a:spcBef>
                <a:spcPts val="375"/>
              </a:spcBef>
              <a:spcAft>
                <a:spcPts val="0"/>
              </a:spcAft>
              <a:buClr>
                <a:srgbClr val="757575"/>
              </a:buClr>
              <a:buSzPts val="1200"/>
              <a:buNone/>
              <a:defRPr sz="1200">
                <a:solidFill>
                  <a:srgbClr val="757575"/>
                </a:solidFill>
              </a:defRPr>
            </a:lvl6pPr>
            <a:lvl7pPr marL="3200400" lvl="6" indent="-228600" algn="l">
              <a:lnSpc>
                <a:spcPct val="90000"/>
              </a:lnSpc>
              <a:spcBef>
                <a:spcPts val="375"/>
              </a:spcBef>
              <a:spcAft>
                <a:spcPts val="0"/>
              </a:spcAft>
              <a:buClr>
                <a:srgbClr val="757575"/>
              </a:buClr>
              <a:buSzPts val="1200"/>
              <a:buNone/>
              <a:defRPr sz="1200">
                <a:solidFill>
                  <a:srgbClr val="757575"/>
                </a:solidFill>
              </a:defRPr>
            </a:lvl7pPr>
            <a:lvl8pPr marL="3657600" lvl="7" indent="-228600" algn="l">
              <a:lnSpc>
                <a:spcPct val="90000"/>
              </a:lnSpc>
              <a:spcBef>
                <a:spcPts val="375"/>
              </a:spcBef>
              <a:spcAft>
                <a:spcPts val="0"/>
              </a:spcAft>
              <a:buClr>
                <a:srgbClr val="757575"/>
              </a:buClr>
              <a:buSzPts val="1200"/>
              <a:buNone/>
              <a:defRPr sz="1200">
                <a:solidFill>
                  <a:srgbClr val="757575"/>
                </a:solidFill>
              </a:defRPr>
            </a:lvl8pPr>
            <a:lvl9pPr marL="4114800" lvl="8" indent="-228600" algn="l">
              <a:lnSpc>
                <a:spcPct val="90000"/>
              </a:lnSpc>
              <a:spcBef>
                <a:spcPts val="375"/>
              </a:spcBef>
              <a:spcAft>
                <a:spcPts val="0"/>
              </a:spcAft>
              <a:buClr>
                <a:srgbClr val="757575"/>
              </a:buClr>
              <a:buSzPts val="1200"/>
              <a:buNone/>
              <a:defRPr sz="1200">
                <a:solidFill>
                  <a:srgbClr val="757575"/>
                </a:solidFill>
              </a:defRPr>
            </a:lvl9pPr>
          </a:lstStyle>
          <a:p>
            <a:endParaRPr/>
          </a:p>
        </p:txBody>
      </p:sp>
      <p:pic>
        <p:nvPicPr>
          <p:cNvPr id="56" name="Google Shape;56;p54"/>
          <p:cNvPicPr preferRelativeResize="0"/>
          <p:nvPr/>
        </p:nvPicPr>
        <p:blipFill rotWithShape="1">
          <a:blip r:embed="rId2">
            <a:alphaModFix/>
          </a:blip>
          <a:srcRect l="-5769"/>
          <a:stretch/>
        </p:blipFill>
        <p:spPr>
          <a:xfrm>
            <a:off x="6638430" y="466165"/>
            <a:ext cx="2505569" cy="4260958"/>
          </a:xfrm>
          <a:prstGeom prst="rect">
            <a:avLst/>
          </a:prstGeom>
          <a:noFill/>
          <a:ln>
            <a:noFill/>
          </a:ln>
        </p:spPr>
      </p:pic>
      <p:sp>
        <p:nvSpPr>
          <p:cNvPr id="57" name="Google Shape;57;p54"/>
          <p:cNvSpPr txBox="1"/>
          <p:nvPr/>
        </p:nvSpPr>
        <p:spPr>
          <a:xfrm>
            <a:off x="10391361" y="-89453"/>
            <a:ext cx="18473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050">
              <a:solidFill>
                <a:schemeClr val="dk1"/>
              </a:solidFill>
              <a:latin typeface="Arial"/>
              <a:ea typeface="Arial"/>
              <a:cs typeface="Arial"/>
              <a:sym typeface="Arial"/>
            </a:endParaRPr>
          </a:p>
        </p:txBody>
      </p:sp>
      <p:sp>
        <p:nvSpPr>
          <p:cNvPr id="58" name="Google Shape;58;p54"/>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59" name="Google Shape;59;p54"/>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0"/>
        <p:cNvGrpSpPr/>
        <p:nvPr/>
      </p:nvGrpSpPr>
      <p:grpSpPr>
        <a:xfrm>
          <a:off x="0" y="0"/>
          <a:ext cx="0" cy="0"/>
          <a:chOff x="0" y="0"/>
          <a:chExt cx="0" cy="0"/>
        </a:xfrm>
      </p:grpSpPr>
      <p:sp>
        <p:nvSpPr>
          <p:cNvPr id="61" name="Google Shape;61;p5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55"/>
          <p:cNvSpPr txBox="1">
            <a:spLocks noGrp="1"/>
          </p:cNvSpPr>
          <p:nvPr>
            <p:ph type="body" idx="1"/>
          </p:nvPr>
        </p:nvSpPr>
        <p:spPr>
          <a:xfrm>
            <a:off x="312963"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3" name="Google Shape;63;p55"/>
          <p:cNvSpPr txBox="1">
            <a:spLocks noGrp="1"/>
          </p:cNvSpPr>
          <p:nvPr>
            <p:ph type="body" idx="2"/>
          </p:nvPr>
        </p:nvSpPr>
        <p:spPr>
          <a:xfrm>
            <a:off x="4640032" y="1242118"/>
            <a:ext cx="4210052"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SzPts val="1800"/>
              <a:buChar char="•"/>
              <a:defRPr/>
            </a:lvl1pPr>
            <a:lvl2pPr marL="914400" lvl="1" indent="-342900" algn="l">
              <a:lnSpc>
                <a:spcPct val="90000"/>
              </a:lnSpc>
              <a:spcBef>
                <a:spcPts val="375"/>
              </a:spcBef>
              <a:spcAft>
                <a:spcPts val="0"/>
              </a:spcAft>
              <a:buSzPts val="1800"/>
              <a:buChar char="•"/>
              <a:defRPr/>
            </a:lvl2pPr>
            <a:lvl3pPr marL="1371600" lvl="2" indent="-342900" algn="l">
              <a:lnSpc>
                <a:spcPct val="90000"/>
              </a:lnSpc>
              <a:spcBef>
                <a:spcPts val="375"/>
              </a:spcBef>
              <a:spcAft>
                <a:spcPts val="0"/>
              </a:spcAft>
              <a:buSzPts val="1800"/>
              <a:buChar char="•"/>
              <a:defRPr/>
            </a:lvl3pPr>
            <a:lvl4pPr marL="1828800" lvl="3" indent="-342900" algn="l">
              <a:lnSpc>
                <a:spcPct val="90000"/>
              </a:lnSpc>
              <a:spcBef>
                <a:spcPts val="375"/>
              </a:spcBef>
              <a:spcAft>
                <a:spcPts val="0"/>
              </a:spcAft>
              <a:buSzPts val="1800"/>
              <a:buChar char="•"/>
              <a:defRPr/>
            </a:lvl4pPr>
            <a:lvl5pPr marL="2286000" lvl="4" indent="-342900" algn="l">
              <a:lnSpc>
                <a:spcPct val="90000"/>
              </a:lnSpc>
              <a:spcBef>
                <a:spcPts val="375"/>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64" name="Google Shape;64;p55"/>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900">
                <a:solidFill>
                  <a:schemeClr val="dk2"/>
                </a:solidFill>
                <a:latin typeface="Arial"/>
                <a:ea typeface="Arial"/>
                <a:cs typeface="Arial"/>
                <a:sym typeface="Arial"/>
              </a:defRPr>
            </a:lvl1pPr>
            <a:lvl2pPr marL="0" lvl="1" indent="0" algn="r">
              <a:spcBef>
                <a:spcPts val="0"/>
              </a:spcBef>
              <a:buNone/>
              <a:defRPr sz="900">
                <a:solidFill>
                  <a:schemeClr val="dk2"/>
                </a:solidFill>
                <a:latin typeface="Arial"/>
                <a:ea typeface="Arial"/>
                <a:cs typeface="Arial"/>
                <a:sym typeface="Arial"/>
              </a:defRPr>
            </a:lvl2pPr>
            <a:lvl3pPr marL="0" lvl="2" indent="0" algn="r">
              <a:spcBef>
                <a:spcPts val="0"/>
              </a:spcBef>
              <a:buNone/>
              <a:defRPr sz="900">
                <a:solidFill>
                  <a:schemeClr val="dk2"/>
                </a:solidFill>
                <a:latin typeface="Arial"/>
                <a:ea typeface="Arial"/>
                <a:cs typeface="Arial"/>
                <a:sym typeface="Arial"/>
              </a:defRPr>
            </a:lvl3pPr>
            <a:lvl4pPr marL="0" lvl="3" indent="0" algn="r">
              <a:spcBef>
                <a:spcPts val="0"/>
              </a:spcBef>
              <a:buNone/>
              <a:defRPr sz="900">
                <a:solidFill>
                  <a:schemeClr val="dk2"/>
                </a:solidFill>
                <a:latin typeface="Arial"/>
                <a:ea typeface="Arial"/>
                <a:cs typeface="Arial"/>
                <a:sym typeface="Arial"/>
              </a:defRPr>
            </a:lvl4pPr>
            <a:lvl5pPr marL="0" lvl="4" indent="0" algn="r">
              <a:spcBef>
                <a:spcPts val="0"/>
              </a:spcBef>
              <a:buNone/>
              <a:defRPr sz="900">
                <a:solidFill>
                  <a:schemeClr val="dk2"/>
                </a:solidFill>
                <a:latin typeface="Arial"/>
                <a:ea typeface="Arial"/>
                <a:cs typeface="Arial"/>
                <a:sym typeface="Arial"/>
              </a:defRPr>
            </a:lvl5pPr>
            <a:lvl6pPr marL="0" lvl="5" indent="0" algn="r">
              <a:spcBef>
                <a:spcPts val="0"/>
              </a:spcBef>
              <a:buNone/>
              <a:defRPr sz="900">
                <a:solidFill>
                  <a:schemeClr val="dk2"/>
                </a:solidFill>
                <a:latin typeface="Arial"/>
                <a:ea typeface="Arial"/>
                <a:cs typeface="Arial"/>
                <a:sym typeface="Arial"/>
              </a:defRPr>
            </a:lvl6pPr>
            <a:lvl7pPr marL="0" lvl="6" indent="0" algn="r">
              <a:spcBef>
                <a:spcPts val="0"/>
              </a:spcBef>
              <a:buNone/>
              <a:defRPr sz="900">
                <a:solidFill>
                  <a:schemeClr val="dk2"/>
                </a:solidFill>
                <a:latin typeface="Arial"/>
                <a:ea typeface="Arial"/>
                <a:cs typeface="Arial"/>
                <a:sym typeface="Arial"/>
              </a:defRPr>
            </a:lvl7pPr>
            <a:lvl8pPr marL="0" lvl="7" indent="0" algn="r">
              <a:spcBef>
                <a:spcPts val="0"/>
              </a:spcBef>
              <a:buNone/>
              <a:defRPr sz="900">
                <a:solidFill>
                  <a:schemeClr val="dk2"/>
                </a:solidFill>
                <a:latin typeface="Arial"/>
                <a:ea typeface="Arial"/>
                <a:cs typeface="Arial"/>
                <a:sym typeface="Arial"/>
              </a:defRPr>
            </a:lvl8pPr>
            <a:lvl9pPr marL="0" lvl="8" indent="0" algn="r">
              <a:spcBef>
                <a:spcPts val="0"/>
              </a:spcBef>
              <a:buNone/>
              <a:defRPr sz="900">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55"/>
          <p:cNvSpPr txBox="1">
            <a:spLocks noGrp="1"/>
          </p:cNvSpPr>
          <p:nvPr>
            <p:ph type="ftr" idx="11"/>
          </p:nvPr>
        </p:nvSpPr>
        <p:spPr>
          <a:xfrm>
            <a:off x="3028950" y="481404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a:solidFill>
                  <a:schemeClr val="accent2"/>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p:nvPr/>
        </p:nvSpPr>
        <p:spPr>
          <a:xfrm rot="10800000" flipH="1">
            <a:off x="0" y="4732973"/>
            <a:ext cx="9144000" cy="410527"/>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50" b="0" i="0" u="none" strike="noStrike" cap="none">
              <a:solidFill>
                <a:schemeClr val="lt1"/>
              </a:solidFill>
              <a:latin typeface="Arial"/>
              <a:ea typeface="Arial"/>
              <a:cs typeface="Arial"/>
              <a:sym typeface="Arial"/>
            </a:endParaRPr>
          </a:p>
        </p:txBody>
      </p:sp>
      <p:sp>
        <p:nvSpPr>
          <p:cNvPr id="11" name="Google Shape;11;p4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accent1"/>
              </a:buClr>
              <a:buSzPts val="2100"/>
              <a:buFont typeface="Arial"/>
              <a:buNone/>
              <a:defRPr sz="2100" b="1" i="0" u="none" strike="noStrike" cap="none">
                <a:solidFill>
                  <a:schemeClr val="accen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46"/>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90000"/>
              </a:lnSpc>
              <a:spcBef>
                <a:spcPts val="750"/>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1pPr>
            <a:lvl2pPr marL="914400" marR="0" lvl="1"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4pPr>
            <a:lvl5pPr marL="2286000" marR="0" lvl="4" indent="-323850" algn="l" rtl="0">
              <a:lnSpc>
                <a:spcPct val="90000"/>
              </a:lnSpc>
              <a:spcBef>
                <a:spcPts val="375"/>
              </a:spcBef>
              <a:spcAft>
                <a:spcPts val="0"/>
              </a:spcAft>
              <a:buClr>
                <a:schemeClr val="accent1"/>
              </a:buClr>
              <a:buSzPts val="1500"/>
              <a:buFont typeface="Arial"/>
              <a:buChar char="•"/>
              <a:defRPr sz="150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
        <p:nvSpPr>
          <p:cNvPr id="13" name="Google Shape;13;p46"/>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dk2"/>
                </a:solidFill>
                <a:latin typeface="Arial"/>
                <a:ea typeface="Arial"/>
                <a:cs typeface="Arial"/>
                <a:sym typeface="Arial"/>
              </a:defRPr>
            </a:lvl1pPr>
            <a:lvl2pPr marL="0" marR="0" lvl="1" indent="0" algn="r" rtl="0">
              <a:spcBef>
                <a:spcPts val="0"/>
              </a:spcBef>
              <a:buNone/>
              <a:defRPr sz="900" b="0" i="0" u="none" strike="noStrike" cap="none">
                <a:solidFill>
                  <a:schemeClr val="dk2"/>
                </a:solidFill>
                <a:latin typeface="Arial"/>
                <a:ea typeface="Arial"/>
                <a:cs typeface="Arial"/>
                <a:sym typeface="Arial"/>
              </a:defRPr>
            </a:lvl2pPr>
            <a:lvl3pPr marL="0" marR="0" lvl="2" indent="0" algn="r" rtl="0">
              <a:spcBef>
                <a:spcPts val="0"/>
              </a:spcBef>
              <a:buNone/>
              <a:defRPr sz="900" b="0" i="0" u="none" strike="noStrike" cap="none">
                <a:solidFill>
                  <a:schemeClr val="dk2"/>
                </a:solidFill>
                <a:latin typeface="Arial"/>
                <a:ea typeface="Arial"/>
                <a:cs typeface="Arial"/>
                <a:sym typeface="Arial"/>
              </a:defRPr>
            </a:lvl3pPr>
            <a:lvl4pPr marL="0" marR="0" lvl="3" indent="0" algn="r" rtl="0">
              <a:spcBef>
                <a:spcPts val="0"/>
              </a:spcBef>
              <a:buNone/>
              <a:defRPr sz="900" b="0" i="0" u="none" strike="noStrike" cap="none">
                <a:solidFill>
                  <a:schemeClr val="dk2"/>
                </a:solidFill>
                <a:latin typeface="Arial"/>
                <a:ea typeface="Arial"/>
                <a:cs typeface="Arial"/>
                <a:sym typeface="Arial"/>
              </a:defRPr>
            </a:lvl4pPr>
            <a:lvl5pPr marL="0" marR="0" lvl="4" indent="0" algn="r" rtl="0">
              <a:spcBef>
                <a:spcPts val="0"/>
              </a:spcBef>
              <a:buNone/>
              <a:defRPr sz="900" b="0" i="0" u="none" strike="noStrike" cap="none">
                <a:solidFill>
                  <a:schemeClr val="dk2"/>
                </a:solidFill>
                <a:latin typeface="Arial"/>
                <a:ea typeface="Arial"/>
                <a:cs typeface="Arial"/>
                <a:sym typeface="Arial"/>
              </a:defRPr>
            </a:lvl5pPr>
            <a:lvl6pPr marL="0" marR="0" lvl="5" indent="0" algn="r" rtl="0">
              <a:spcBef>
                <a:spcPts val="0"/>
              </a:spcBef>
              <a:buNone/>
              <a:defRPr sz="900" b="0" i="0" u="none" strike="noStrike" cap="none">
                <a:solidFill>
                  <a:schemeClr val="dk2"/>
                </a:solidFill>
                <a:latin typeface="Arial"/>
                <a:ea typeface="Arial"/>
                <a:cs typeface="Arial"/>
                <a:sym typeface="Arial"/>
              </a:defRPr>
            </a:lvl6pPr>
            <a:lvl7pPr marL="0" marR="0" lvl="6" indent="0" algn="r" rtl="0">
              <a:spcBef>
                <a:spcPts val="0"/>
              </a:spcBef>
              <a:buNone/>
              <a:defRPr sz="900" b="0" i="0" u="none" strike="noStrike" cap="none">
                <a:solidFill>
                  <a:schemeClr val="dk2"/>
                </a:solidFill>
                <a:latin typeface="Arial"/>
                <a:ea typeface="Arial"/>
                <a:cs typeface="Arial"/>
                <a:sym typeface="Arial"/>
              </a:defRPr>
            </a:lvl7pPr>
            <a:lvl8pPr marL="0" marR="0" lvl="7" indent="0" algn="r" rtl="0">
              <a:spcBef>
                <a:spcPts val="0"/>
              </a:spcBef>
              <a:buNone/>
              <a:defRPr sz="900" b="0" i="0" u="none" strike="noStrike" cap="none">
                <a:solidFill>
                  <a:schemeClr val="dk2"/>
                </a:solidFill>
                <a:latin typeface="Arial"/>
                <a:ea typeface="Arial"/>
                <a:cs typeface="Arial"/>
                <a:sym typeface="Arial"/>
              </a:defRPr>
            </a:lvl8pPr>
            <a:lvl9pPr marL="0" marR="0" lvl="8" indent="0" algn="r" rtl="0">
              <a:spcBef>
                <a:spcPts val="0"/>
              </a:spcBef>
              <a:buNone/>
              <a:defRPr sz="9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pic>
        <p:nvPicPr>
          <p:cNvPr id="14" name="Google Shape;14;p46"/>
          <p:cNvPicPr preferRelativeResize="0"/>
          <p:nvPr/>
        </p:nvPicPr>
        <p:blipFill rotWithShape="1">
          <a:blip r:embed="rId15">
            <a:alphaModFix/>
          </a:blip>
          <a:srcRect/>
          <a:stretch/>
        </p:blipFill>
        <p:spPr>
          <a:xfrm>
            <a:off x="0" y="0"/>
            <a:ext cx="9141714" cy="409472"/>
          </a:xfrm>
          <a:prstGeom prst="rect">
            <a:avLst/>
          </a:prstGeom>
          <a:noFill/>
          <a:ln>
            <a:noFill/>
          </a:ln>
        </p:spPr>
      </p:pic>
      <p:sp>
        <p:nvSpPr>
          <p:cNvPr id="15" name="Google Shape;15;p46"/>
          <p:cNvSpPr txBox="1"/>
          <p:nvPr/>
        </p:nvSpPr>
        <p:spPr>
          <a:xfrm>
            <a:off x="138640" y="4810865"/>
            <a:ext cx="86037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7F7F7F"/>
                </a:solidFill>
                <a:latin typeface="Arial"/>
                <a:ea typeface="Arial"/>
                <a:cs typeface="Arial"/>
                <a:sym typeface="Arial"/>
              </a:rPr>
              <a:t>ShakeAlert Ready Schools | 7.2026</a:t>
            </a:r>
            <a:endParaRPr sz="800" b="0" i="0" u="none" strike="noStrike" cap="none">
              <a:solidFill>
                <a:srgbClr val="7F7F7F"/>
              </a:solidFill>
              <a:latin typeface="Arial"/>
              <a:ea typeface="Arial"/>
              <a:cs typeface="Arial"/>
              <a:sym typeface="Arial"/>
            </a:endParaRPr>
          </a:p>
        </p:txBody>
      </p:sp>
      <p:pic>
        <p:nvPicPr>
          <p:cNvPr id="16" name="Google Shape;16;p46" descr="A picture containing text, sign&#10;&#10;AI-generated content may be incorrect."/>
          <p:cNvPicPr preferRelativeResize="0"/>
          <p:nvPr/>
        </p:nvPicPr>
        <p:blipFill rotWithShape="1">
          <a:blip r:embed="rId16">
            <a:alphaModFix/>
          </a:blip>
          <a:srcRect/>
          <a:stretch/>
        </p:blipFill>
        <p:spPr>
          <a:xfrm>
            <a:off x="7410483" y="4744991"/>
            <a:ext cx="821801" cy="38649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6.pn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shakealert.org/f/kindergarten-student-worksheet/"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shakealert.org/f/spanish-family-engagement-letter/" TargetMode="External"/><Relationship Id="rId5" Type="http://schemas.openxmlformats.org/officeDocument/2006/relationships/hyperlink" Target="https://www.shakealert.org/f/family-engagement-letter/" TargetMode="External"/><Relationship Id="rId4" Type="http://schemas.openxmlformats.org/officeDocument/2006/relationships/hyperlink" Target="https://www.shakealert.org/f/1st-grade-student-sheet/"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3.gif"/><Relationship Id="rId7"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slideLayout" Target="../slideLayouts/slideLayout3.xml"/><Relationship Id="rId7" Type="http://schemas.openxmlformats.org/officeDocument/2006/relationships/image" Target="../media/image2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5.png"/><Relationship Id="rId5" Type="http://schemas.openxmlformats.org/officeDocument/2006/relationships/image" Target="../media/image28.jp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3.svg"/><Relationship Id="rId4" Type="http://schemas.openxmlformats.org/officeDocument/2006/relationships/image" Target="../media/image32.sv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3.xml"/><Relationship Id="rId1" Type="http://schemas.openxmlformats.org/officeDocument/2006/relationships/video" Target="https://www.youtube.com/embed/q1wg2IbA0oo?feature=oembed" TargetMode="External"/><Relationship Id="rId6" Type="http://schemas.openxmlformats.org/officeDocument/2006/relationships/image" Target="../media/image46.jpeg"/><Relationship Id="rId5" Type="http://schemas.openxmlformats.org/officeDocument/2006/relationships/image" Target="../media/image45.jpg"/><Relationship Id="rId4" Type="http://schemas.openxmlformats.org/officeDocument/2006/relationships/image" Target="../media/image44.gif"/></Relationships>
</file>

<file path=ppt/slides/_rels/slide31.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51.png"/></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4.png"/></Relationships>
</file>

<file path=ppt/slides/_rels/slide37.xml.rels><?xml version="1.0" encoding="UTF-8" standalone="yes"?>
<Relationships xmlns="http://schemas.openxmlformats.org/package/2006/relationships"><Relationship Id="rId3" Type="http://schemas.openxmlformats.org/officeDocument/2006/relationships/hyperlink" Target="https://docs.google.com/forms/d/e/1FAIpQLSeNHAr45fDTztflhJJD3_JVS8p0RiV1MW9sKyQgFucGJyKcCA/viewform?usp=sf_link"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s://www.iris.edu/hq/inclass/sequences/faults_plate_tectonics_and_earthquake_hazards"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hyperlink" Target="https://www.earthquakecountry.org/step5/"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8" Type="http://schemas.openxmlformats.org/officeDocument/2006/relationships/hyperlink" Target="https://www.oregon.gov/oem/pages/default.aspx" TargetMode="External"/><Relationship Id="rId3" Type="http://schemas.openxmlformats.org/officeDocument/2006/relationships/hyperlink" Target="https://www.shakealert.org/education-and-outreach/messaging_toolkit/" TargetMode="External"/><Relationship Id="rId7" Type="http://schemas.openxmlformats.org/officeDocument/2006/relationships/hyperlink" Target="https://www.earthquakecountry.org/languages/" TargetMode="External"/><Relationship Id="rId2" Type="http://schemas.openxmlformats.org/officeDocument/2006/relationships/notesSlide" Target="../notesSlides/notesSlide45.xml"/><Relationship Id="rId1" Type="http://schemas.openxmlformats.org/officeDocument/2006/relationships/slideLayout" Target="../slideLayouts/slideLayout6.xml"/><Relationship Id="rId6" Type="http://schemas.openxmlformats.org/officeDocument/2006/relationships/hyperlink" Target="https://www.shakeout.org/schools/resources/" TargetMode="External"/><Relationship Id="rId5" Type="http://schemas.openxmlformats.org/officeDocument/2006/relationships/hyperlink" Target="https://drive.google.com/drive/u/0/folders/15uvK1IVDAduCD_h7YgmqmBslZQoFSdhX" TargetMode="External"/><Relationship Id="rId10" Type="http://schemas.openxmlformats.org/officeDocument/2006/relationships/hyperlink" Target="https://mil.wa.gov/emergency-management-division" TargetMode="External"/><Relationship Id="rId4" Type="http://schemas.openxmlformats.org/officeDocument/2006/relationships/hyperlink" Target="https://www.shakealert.org/education-and-outreach/shakealert-ready-schools/" TargetMode="External"/><Relationship Id="rId9" Type="http://schemas.openxmlformats.org/officeDocument/2006/relationships/hyperlink" Target="https://www.caloes.ca.gov/"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
          <p:cNvSpPr txBox="1">
            <a:spLocks noGrp="1"/>
          </p:cNvSpPr>
          <p:nvPr>
            <p:ph type="subTitle" idx="1"/>
          </p:nvPr>
        </p:nvSpPr>
        <p:spPr>
          <a:xfrm>
            <a:off x="293917" y="3807840"/>
            <a:ext cx="8430359" cy="7095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750"/>
              </a:spcBef>
              <a:spcAft>
                <a:spcPts val="0"/>
              </a:spcAft>
              <a:buSzPts val="1800"/>
              <a:buNone/>
            </a:pPr>
            <a:r>
              <a:rPr lang="en-US" b="1"/>
              <a:t>Grades K-1</a:t>
            </a:r>
            <a:endParaRPr/>
          </a:p>
          <a:p>
            <a:pPr marL="0" lvl="0" indent="0" algn="l" rtl="0">
              <a:lnSpc>
                <a:spcPct val="90000"/>
              </a:lnSpc>
              <a:spcBef>
                <a:spcPts val="750"/>
              </a:spcBef>
              <a:spcAft>
                <a:spcPts val="0"/>
              </a:spcAft>
              <a:buSzPts val="1800"/>
              <a:buNone/>
            </a:pPr>
            <a:r>
              <a:rPr lang="en-US" i="1"/>
              <a:t>Lesson Length: two 30-Minute Lessons or one 1-Hour Lesson</a:t>
            </a:r>
            <a:endParaRPr/>
          </a:p>
        </p:txBody>
      </p:sp>
      <p:sp>
        <p:nvSpPr>
          <p:cNvPr id="87" name="Google Shape;87;p1"/>
          <p:cNvSpPr txBox="1">
            <a:spLocks noGrp="1"/>
          </p:cNvSpPr>
          <p:nvPr>
            <p:ph type="ctrTitle"/>
          </p:nvPr>
        </p:nvSpPr>
        <p:spPr>
          <a:xfrm>
            <a:off x="293917" y="2661981"/>
            <a:ext cx="8430359" cy="89535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chemeClr val="accent1"/>
              </a:buClr>
              <a:buSzPct val="100000"/>
              <a:buFont typeface="Arial"/>
              <a:buNone/>
            </a:pPr>
            <a:r>
              <a:rPr lang="en-US" sz="3100">
                <a:solidFill>
                  <a:schemeClr val="dk2"/>
                </a:solidFill>
                <a:latin typeface="Arial"/>
                <a:ea typeface="Arial"/>
                <a:cs typeface="Arial"/>
                <a:sym typeface="Arial"/>
              </a:rPr>
              <a:t>ShakeAlert</a:t>
            </a:r>
            <a:r>
              <a:rPr lang="en-US" sz="3100" baseline="30000">
                <a:solidFill>
                  <a:schemeClr val="dk2"/>
                </a:solidFill>
                <a:latin typeface="Arial"/>
                <a:ea typeface="Arial"/>
                <a:cs typeface="Arial"/>
                <a:sym typeface="Arial"/>
              </a:rPr>
              <a:t>®</a:t>
            </a:r>
            <a:r>
              <a:rPr lang="en-US" sz="3100">
                <a:solidFill>
                  <a:schemeClr val="dk2"/>
                </a:solidFill>
                <a:latin typeface="Arial"/>
                <a:ea typeface="Arial"/>
                <a:cs typeface="Arial"/>
                <a:sym typeface="Arial"/>
              </a:rPr>
              <a:t> Earthquake Early Warning </a:t>
            </a:r>
            <a:br>
              <a:rPr lang="en-US" sz="4050" b="0">
                <a:latin typeface="Arial"/>
                <a:ea typeface="Arial"/>
                <a:cs typeface="Arial"/>
                <a:sym typeface="Arial"/>
              </a:rPr>
            </a:br>
            <a:r>
              <a:rPr lang="en-US" sz="4500">
                <a:latin typeface="Arial"/>
                <a:ea typeface="Arial"/>
                <a:cs typeface="Arial"/>
                <a:sym typeface="Arial"/>
              </a:rPr>
              <a:t>Earthquake Drill Lesson</a:t>
            </a:r>
            <a:endParaRPr/>
          </a:p>
        </p:txBody>
      </p:sp>
      <p:sp>
        <p:nvSpPr>
          <p:cNvPr id="88" name="Google Shape;88;p1"/>
          <p:cNvSpPr/>
          <p:nvPr/>
        </p:nvSpPr>
        <p:spPr>
          <a:xfrm>
            <a:off x="4081422" y="626084"/>
            <a:ext cx="4659028" cy="267951"/>
          </a:xfrm>
          <a:prstGeom prst="roundRect">
            <a:avLst>
              <a:gd name="adj" fmla="val 16667"/>
            </a:avLst>
          </a:prstGeom>
          <a:solidFill>
            <a:srgbClr val="D9EAD3"/>
          </a:solidFill>
          <a:ln w="28575" cap="flat" cmpd="sng">
            <a:solidFill>
              <a:srgbClr val="006F41"/>
            </a:solidFill>
            <a:prstDash val="solid"/>
            <a:round/>
            <a:headEnd type="none" w="sm" len="sm"/>
            <a:tailEnd type="none" w="sm" len="sm"/>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None/>
            </a:pPr>
            <a:r>
              <a:rPr lang="en-US" sz="1350" b="1" i="0" u="none" strike="noStrike" cap="none">
                <a:solidFill>
                  <a:srgbClr val="000000"/>
                </a:solidFill>
                <a:latin typeface="Arial"/>
                <a:ea typeface="Arial"/>
                <a:cs typeface="Arial"/>
                <a:sym typeface="Arial"/>
              </a:rPr>
              <a:t>GREEN SLIDES</a:t>
            </a:r>
            <a:r>
              <a:rPr lang="en-US" sz="1350" b="0" i="0" u="none" strike="noStrike" cap="none">
                <a:solidFill>
                  <a:srgbClr val="000000"/>
                </a:solidFill>
                <a:latin typeface="Arial"/>
                <a:ea typeface="Arial"/>
                <a:cs typeface="Arial"/>
                <a:sym typeface="Arial"/>
              </a:rPr>
              <a:t> = Teacher Preparation &amp; Information</a:t>
            </a:r>
            <a:endParaRPr sz="1350" b="0" i="0" u="none" strike="noStrike" cap="none">
              <a:solidFill>
                <a:srgbClr val="000000"/>
              </a:solidFill>
              <a:latin typeface="Arial"/>
              <a:ea typeface="Arial"/>
              <a:cs typeface="Arial"/>
              <a:sym typeface="Arial"/>
            </a:endParaRPr>
          </a:p>
          <a:p>
            <a:pPr marL="0" marR="0" lvl="0" indent="0" algn="l" rtl="0">
              <a:spcBef>
                <a:spcPts val="0"/>
              </a:spcBef>
              <a:spcAft>
                <a:spcPts val="0"/>
              </a:spcAft>
              <a:buNone/>
            </a:pPr>
            <a:endParaRPr sz="1050">
              <a:solidFill>
                <a:srgbClr val="000000"/>
              </a:solidFill>
              <a:latin typeface="Arial"/>
              <a:ea typeface="Arial"/>
              <a:cs typeface="Arial"/>
              <a:sym typeface="Arial"/>
            </a:endParaRPr>
          </a:p>
        </p:txBody>
      </p:sp>
      <p:sp>
        <p:nvSpPr>
          <p:cNvPr id="89" name="Google Shape;89;p1"/>
          <p:cNvSpPr/>
          <p:nvPr/>
        </p:nvSpPr>
        <p:spPr>
          <a:xfrm>
            <a:off x="4094900" y="954391"/>
            <a:ext cx="4629375" cy="249980"/>
          </a:xfrm>
          <a:prstGeom prst="roundRect">
            <a:avLst>
              <a:gd name="adj" fmla="val 16667"/>
            </a:avLst>
          </a:prstGeom>
          <a:solidFill>
            <a:schemeClr val="lt1"/>
          </a:solidFill>
          <a:ln>
            <a:noFill/>
          </a:ln>
        </p:spPr>
        <p:txBody>
          <a:bodyPr spcFirstLastPara="1" wrap="square" lIns="68550" tIns="68550" rIns="68550" bIns="68550" anchor="t" anchorCtr="0">
            <a:noAutofit/>
          </a:bodyPr>
          <a:lstStyle/>
          <a:p>
            <a:pPr marL="0" marR="0" lvl="0" indent="0" algn="ctr" rtl="0">
              <a:lnSpc>
                <a:spcPct val="80000"/>
              </a:lnSpc>
              <a:spcBef>
                <a:spcPts val="0"/>
              </a:spcBef>
              <a:spcAft>
                <a:spcPts val="0"/>
              </a:spcAft>
              <a:buNone/>
            </a:pPr>
            <a:r>
              <a:rPr lang="en-US" sz="1350" b="1">
                <a:solidFill>
                  <a:srgbClr val="000000"/>
                </a:solidFill>
                <a:latin typeface="Arial"/>
                <a:ea typeface="Arial"/>
                <a:cs typeface="Arial"/>
                <a:sym typeface="Arial"/>
              </a:rPr>
              <a:t>WHITE SLIDES </a:t>
            </a:r>
            <a:r>
              <a:rPr lang="en-US" sz="1350">
                <a:solidFill>
                  <a:srgbClr val="000000"/>
                </a:solidFill>
                <a:latin typeface="Arial"/>
                <a:ea typeface="Arial"/>
                <a:cs typeface="Arial"/>
                <a:sym typeface="Arial"/>
              </a:rPr>
              <a:t>= Present to Class</a:t>
            </a:r>
            <a:endParaRPr sz="1350">
              <a:solidFill>
                <a:srgbClr val="000000"/>
              </a:solidFill>
              <a:latin typeface="Arial"/>
              <a:ea typeface="Arial"/>
              <a:cs typeface="Arial"/>
              <a:sym typeface="Arial"/>
            </a:endParaRPr>
          </a:p>
          <a:p>
            <a:pPr marL="0" marR="0" lvl="0" indent="0" algn="l" rtl="0">
              <a:spcBef>
                <a:spcPts val="0"/>
              </a:spcBef>
              <a:spcAft>
                <a:spcPts val="0"/>
              </a:spcAft>
              <a:buNone/>
            </a:pPr>
            <a:endParaRPr sz="105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Shape 155"/>
        <p:cNvGrpSpPr/>
        <p:nvPr/>
      </p:nvGrpSpPr>
      <p:grpSpPr>
        <a:xfrm>
          <a:off x="0" y="0"/>
          <a:ext cx="0" cy="0"/>
          <a:chOff x="0" y="0"/>
          <a:chExt cx="0" cy="0"/>
        </a:xfrm>
      </p:grpSpPr>
      <p:sp>
        <p:nvSpPr>
          <p:cNvPr id="156" name="Google Shape;156;p1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Teaching Steps - </a:t>
            </a:r>
            <a:r>
              <a:rPr lang="en-US" i="1"/>
              <a:t>page 7</a:t>
            </a:r>
            <a:endParaRPr i="1">
              <a:solidFill>
                <a:schemeClr val="dk1"/>
              </a:solidFill>
            </a:endParaRPr>
          </a:p>
        </p:txBody>
      </p:sp>
      <p:sp>
        <p:nvSpPr>
          <p:cNvPr id="157" name="Google Shape;157;p10"/>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Autofit/>
          </a:bodyPr>
          <a:lstStyle/>
          <a:p>
            <a:pPr marL="342900" lvl="0" indent="-333375" algn="l" rtl="0">
              <a:lnSpc>
                <a:spcPct val="100000"/>
              </a:lnSpc>
              <a:spcBef>
                <a:spcPts val="0"/>
              </a:spcBef>
              <a:spcAft>
                <a:spcPts val="0"/>
              </a:spcAft>
              <a:buSzPts val="1130"/>
              <a:buFont typeface="Arial"/>
              <a:buAutoNum type="arabicPeriod" startAt="25"/>
            </a:pPr>
            <a:r>
              <a:rPr lang="en-US" sz="1130" u="sng"/>
              <a:t>SLIDE 35</a:t>
            </a:r>
            <a:r>
              <a:rPr lang="en-US" sz="1130"/>
              <a:t>: Ask students how they feel now that they’ve learned how to protect themselves if there’s an earthquake or an earthquake early warning alert, and whether their feelings have changed. Ask them to Turn and Talk to a student nearby.</a:t>
            </a:r>
            <a:endParaRPr/>
          </a:p>
          <a:p>
            <a:pPr marL="342900" lvl="0" indent="-333375" algn="l" rtl="0">
              <a:lnSpc>
                <a:spcPct val="100000"/>
              </a:lnSpc>
              <a:spcBef>
                <a:spcPts val="900"/>
              </a:spcBef>
              <a:spcAft>
                <a:spcPts val="0"/>
              </a:spcAft>
              <a:buSzPts val="1130"/>
              <a:buFont typeface="Arial"/>
              <a:buAutoNum type="arabicPeriod" startAt="25"/>
            </a:pPr>
            <a:r>
              <a:rPr lang="en-US" sz="1130" u="sng"/>
              <a:t>SLIDE 36</a:t>
            </a:r>
            <a:r>
              <a:rPr lang="en-US" sz="1130"/>
              <a:t>: Provide students with the student sheet to give them the chance to review the correct protective actions if there is ground shaking or if they get an earthquake early warning alert.  </a:t>
            </a:r>
            <a:endParaRPr/>
          </a:p>
          <a:p>
            <a:pPr marL="342900" lvl="0" indent="-333375" algn="l" rtl="0">
              <a:lnSpc>
                <a:spcPct val="100000"/>
              </a:lnSpc>
              <a:spcBef>
                <a:spcPts val="900"/>
              </a:spcBef>
              <a:spcAft>
                <a:spcPts val="0"/>
              </a:spcAft>
              <a:buSzPts val="1130"/>
              <a:buFont typeface="Arial"/>
              <a:buAutoNum type="arabicPeriod" startAt="25"/>
            </a:pPr>
            <a:r>
              <a:rPr lang="en-US" sz="1130" u="sng"/>
              <a:t>SLIDE 37</a:t>
            </a:r>
            <a:r>
              <a:rPr lang="en-US" sz="1130">
                <a:solidFill>
                  <a:schemeClr val="dk1"/>
                </a:solidFill>
              </a:rPr>
              <a:t>: OPTIONAL - Please complete the </a:t>
            </a:r>
            <a:r>
              <a:rPr lang="en-US" sz="1130"/>
              <a:t>ShakeAlert Ready Great ShakeOut Lesson Feedback Form. </a:t>
            </a:r>
            <a:endParaRPr/>
          </a:p>
          <a:p>
            <a:pPr marL="342900" lvl="0" indent="-261620" algn="l" rtl="0">
              <a:lnSpc>
                <a:spcPct val="100000"/>
              </a:lnSpc>
              <a:spcBef>
                <a:spcPts val="900"/>
              </a:spcBef>
              <a:spcAft>
                <a:spcPts val="0"/>
              </a:spcAft>
              <a:buSzPts val="1130"/>
              <a:buNone/>
            </a:pPr>
            <a:endParaRPr sz="1130">
              <a:solidFill>
                <a:schemeClr val="dk1"/>
              </a:solidFill>
            </a:endParaRPr>
          </a:p>
          <a:p>
            <a:pPr marL="9525" lvl="0" indent="0" algn="l" rtl="0">
              <a:lnSpc>
                <a:spcPct val="100000"/>
              </a:lnSpc>
              <a:spcBef>
                <a:spcPts val="900"/>
              </a:spcBef>
              <a:spcAft>
                <a:spcPts val="0"/>
              </a:spcAft>
              <a:buSzPts val="1130"/>
              <a:buNone/>
            </a:pPr>
            <a:r>
              <a:rPr lang="en-US" sz="1130" b="1">
                <a:solidFill>
                  <a:schemeClr val="accent1"/>
                </a:solidFill>
              </a:rPr>
              <a:t>NOTE:</a:t>
            </a:r>
            <a:r>
              <a:rPr lang="en-US" sz="1130">
                <a:latin typeface="Arial"/>
                <a:ea typeface="Arial"/>
                <a:cs typeface="Arial"/>
                <a:sym typeface="Arial"/>
              </a:rPr>
              <a:t> Please see the green slides at the end of this deck for information on earthquakes and how earthquake early warning works</a:t>
            </a:r>
            <a:endParaRPr sz="1130">
              <a:solidFill>
                <a:schemeClr val="dk1"/>
              </a:solidFill>
            </a:endParaRPr>
          </a:p>
          <a:p>
            <a:pPr marL="342900" lvl="0" indent="-261620" algn="l" rtl="0">
              <a:lnSpc>
                <a:spcPct val="100000"/>
              </a:lnSpc>
              <a:spcBef>
                <a:spcPts val="900"/>
              </a:spcBef>
              <a:spcAft>
                <a:spcPts val="0"/>
              </a:spcAft>
              <a:buSzPts val="1130"/>
              <a:buNone/>
            </a:pPr>
            <a:endParaRPr sz="1130">
              <a:solidFill>
                <a:schemeClr val="dk1"/>
              </a:solidFill>
            </a:endParaRPr>
          </a:p>
        </p:txBody>
      </p:sp>
      <p:sp>
        <p:nvSpPr>
          <p:cNvPr id="158" name="Google Shape;158;p10"/>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1"/>
          <p:cNvSpPr txBox="1">
            <a:spLocks noGrp="1"/>
          </p:cNvSpPr>
          <p:nvPr>
            <p:ph type="title"/>
          </p:nvPr>
        </p:nvSpPr>
        <p:spPr>
          <a:xfrm>
            <a:off x="312963" y="858741"/>
            <a:ext cx="3255522" cy="4074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1"/>
              </a:buClr>
              <a:buSzPts val="3200"/>
              <a:buFont typeface="Arial"/>
              <a:buNone/>
            </a:pPr>
            <a:r>
              <a:rPr lang="en-US" sz="3200"/>
              <a:t>Learning Target</a:t>
            </a:r>
            <a:endParaRPr/>
          </a:p>
        </p:txBody>
      </p:sp>
      <p:grpSp>
        <p:nvGrpSpPr>
          <p:cNvPr id="165" name="Google Shape;165;p11"/>
          <p:cNvGrpSpPr/>
          <p:nvPr/>
        </p:nvGrpSpPr>
        <p:grpSpPr>
          <a:xfrm>
            <a:off x="4002997" y="637878"/>
            <a:ext cx="4817649" cy="3799499"/>
            <a:chOff x="4242950" y="523575"/>
            <a:chExt cx="4730975" cy="3742579"/>
          </a:xfrm>
        </p:grpSpPr>
        <p:pic>
          <p:nvPicPr>
            <p:cNvPr id="166" name="Google Shape;166;p11"/>
            <p:cNvPicPr preferRelativeResize="0"/>
            <p:nvPr/>
          </p:nvPicPr>
          <p:blipFill rotWithShape="1">
            <a:blip r:embed="rId3">
              <a:alphaModFix/>
            </a:blip>
            <a:srcRect/>
            <a:stretch/>
          </p:blipFill>
          <p:spPr>
            <a:xfrm>
              <a:off x="4242950" y="523575"/>
              <a:ext cx="4730975" cy="3742579"/>
            </a:xfrm>
            <a:prstGeom prst="roundRect">
              <a:avLst>
                <a:gd name="adj" fmla="val 2900"/>
              </a:avLst>
            </a:prstGeom>
            <a:noFill/>
            <a:ln>
              <a:noFill/>
            </a:ln>
          </p:spPr>
        </p:pic>
        <p:pic>
          <p:nvPicPr>
            <p:cNvPr id="167" name="Google Shape;167;p11"/>
            <p:cNvPicPr preferRelativeResize="0"/>
            <p:nvPr/>
          </p:nvPicPr>
          <p:blipFill rotWithShape="1">
            <a:blip r:embed="rId4">
              <a:alphaModFix/>
            </a:blip>
            <a:srcRect/>
            <a:stretch/>
          </p:blipFill>
          <p:spPr>
            <a:xfrm>
              <a:off x="4572000" y="3934900"/>
              <a:ext cx="1566800" cy="331250"/>
            </a:xfrm>
            <a:prstGeom prst="rect">
              <a:avLst/>
            </a:prstGeom>
            <a:noFill/>
            <a:ln>
              <a:noFill/>
            </a:ln>
          </p:spPr>
        </p:pic>
      </p:grpSp>
      <p:sp>
        <p:nvSpPr>
          <p:cNvPr id="168" name="Google Shape;168;p11"/>
          <p:cNvSpPr txBox="1"/>
          <p:nvPr/>
        </p:nvSpPr>
        <p:spPr>
          <a:xfrm>
            <a:off x="312963" y="1499732"/>
            <a:ext cx="3255523" cy="240065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000">
                <a:solidFill>
                  <a:srgbClr val="073763"/>
                </a:solidFill>
                <a:latin typeface="Arial"/>
                <a:ea typeface="Arial"/>
                <a:cs typeface="Arial"/>
                <a:sym typeface="Arial"/>
              </a:rPr>
              <a:t>I can </a:t>
            </a:r>
            <a:r>
              <a:rPr lang="en-US" sz="3000" b="1">
                <a:solidFill>
                  <a:srgbClr val="073763"/>
                </a:solidFill>
                <a:latin typeface="Arial"/>
                <a:ea typeface="Arial"/>
                <a:cs typeface="Arial"/>
                <a:sym typeface="Arial"/>
              </a:rPr>
              <a:t>Drop</a:t>
            </a:r>
            <a:r>
              <a:rPr lang="en-US" sz="3000">
                <a:solidFill>
                  <a:srgbClr val="073763"/>
                </a:solidFill>
                <a:latin typeface="Arial"/>
                <a:ea typeface="Arial"/>
                <a:cs typeface="Arial"/>
                <a:sym typeface="Arial"/>
              </a:rPr>
              <a:t>, </a:t>
            </a:r>
            <a:r>
              <a:rPr lang="en-US" sz="3000" b="1">
                <a:solidFill>
                  <a:srgbClr val="073763"/>
                </a:solidFill>
                <a:latin typeface="Arial"/>
                <a:ea typeface="Arial"/>
                <a:cs typeface="Arial"/>
                <a:sym typeface="Arial"/>
              </a:rPr>
              <a:t>Cover</a:t>
            </a:r>
            <a:r>
              <a:rPr lang="en-US" sz="3000">
                <a:solidFill>
                  <a:srgbClr val="073763"/>
                </a:solidFill>
                <a:latin typeface="Arial"/>
                <a:ea typeface="Arial"/>
                <a:cs typeface="Arial"/>
                <a:sym typeface="Arial"/>
              </a:rPr>
              <a:t>, and </a:t>
            </a:r>
            <a:br>
              <a:rPr lang="en-US" sz="3000">
                <a:solidFill>
                  <a:srgbClr val="073763"/>
                </a:solidFill>
                <a:latin typeface="Arial"/>
                <a:ea typeface="Arial"/>
                <a:cs typeface="Arial"/>
                <a:sym typeface="Arial"/>
              </a:rPr>
            </a:br>
            <a:r>
              <a:rPr lang="en-US" sz="3000" b="1">
                <a:solidFill>
                  <a:srgbClr val="073763"/>
                </a:solidFill>
                <a:latin typeface="Arial"/>
                <a:ea typeface="Arial"/>
                <a:cs typeface="Arial"/>
                <a:sym typeface="Arial"/>
              </a:rPr>
              <a:t>Hold On </a:t>
            </a:r>
            <a:r>
              <a:rPr lang="en-US" sz="3000">
                <a:solidFill>
                  <a:srgbClr val="073763"/>
                </a:solidFill>
                <a:latin typeface="Arial"/>
                <a:ea typeface="Arial"/>
                <a:cs typeface="Arial"/>
                <a:sym typeface="Arial"/>
              </a:rPr>
              <a:t>if there’s ground shaking or if there is an alert. </a:t>
            </a:r>
            <a:endParaRPr sz="3000">
              <a:solidFill>
                <a:schemeClr val="dk1"/>
              </a:solidFill>
              <a:latin typeface="Arial"/>
              <a:ea typeface="Arial"/>
              <a:cs typeface="Arial"/>
              <a:sym typeface="Arial"/>
            </a:endParaRPr>
          </a:p>
        </p:txBody>
      </p:sp>
      <p:sp>
        <p:nvSpPr>
          <p:cNvPr id="169" name="Google Shape;169;p11"/>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a:t> </a:t>
            </a:r>
            <a:fld id="{00000000-1234-1234-1234-123412341234}" type="slidenum">
              <a:rPr lang="en-US"/>
              <a:t>11</a:t>
            </a:fld>
            <a:endParaRPr/>
          </a:p>
        </p:txBody>
      </p:sp>
      <p:sp>
        <p:nvSpPr>
          <p:cNvPr id="170" name="Google Shape;170;p11"/>
          <p:cNvSpPr txBox="1"/>
          <p:nvPr/>
        </p:nvSpPr>
        <p:spPr>
          <a:xfrm>
            <a:off x="5107224" y="4465971"/>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The Hero in You Foundation</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2"/>
          <p:cNvSpPr/>
          <p:nvPr/>
        </p:nvSpPr>
        <p:spPr>
          <a:xfrm>
            <a:off x="312964" y="857249"/>
            <a:ext cx="4162023" cy="3433032"/>
          </a:xfrm>
          <a:prstGeom prst="roundRect">
            <a:avLst>
              <a:gd name="adj" fmla="val 6054"/>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77" name="Google Shape;177;p12"/>
          <p:cNvSpPr txBox="1">
            <a:spLocks noGrp="1"/>
          </p:cNvSpPr>
          <p:nvPr>
            <p:ph type="title"/>
          </p:nvPr>
        </p:nvSpPr>
        <p:spPr>
          <a:xfrm>
            <a:off x="591770" y="930601"/>
            <a:ext cx="3604410" cy="94154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accent1"/>
              </a:buClr>
              <a:buSzPts val="2100"/>
              <a:buFont typeface="Arial"/>
              <a:buNone/>
            </a:pPr>
            <a:r>
              <a:rPr lang="en-US"/>
              <a:t>What other safety drills have we had at school?</a:t>
            </a:r>
            <a:endParaRPr/>
          </a:p>
        </p:txBody>
      </p:sp>
      <p:sp>
        <p:nvSpPr>
          <p:cNvPr id="178" name="Google Shape;178;p12"/>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12</a:t>
            </a:fld>
            <a:endParaRPr/>
          </a:p>
        </p:txBody>
      </p:sp>
      <p:grpSp>
        <p:nvGrpSpPr>
          <p:cNvPr id="179" name="Google Shape;179;p12"/>
          <p:cNvGrpSpPr/>
          <p:nvPr/>
        </p:nvGrpSpPr>
        <p:grpSpPr>
          <a:xfrm>
            <a:off x="4669013" y="853218"/>
            <a:ext cx="4162023" cy="3433032"/>
            <a:chOff x="4669013" y="853218"/>
            <a:chExt cx="4162023" cy="3433032"/>
          </a:xfrm>
        </p:grpSpPr>
        <p:sp>
          <p:nvSpPr>
            <p:cNvPr id="180" name="Google Shape;180;p12"/>
            <p:cNvSpPr/>
            <p:nvPr/>
          </p:nvSpPr>
          <p:spPr>
            <a:xfrm>
              <a:off x="4669013" y="853218"/>
              <a:ext cx="4162023" cy="3433032"/>
            </a:xfrm>
            <a:prstGeom prst="roundRect">
              <a:avLst>
                <a:gd name="adj" fmla="val 5118"/>
              </a:avLst>
            </a:prstGeom>
            <a:noFill/>
            <a:ln w="19050" cap="flat" cmpd="sng">
              <a:solidFill>
                <a:srgbClr val="D0D0D0"/>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181" name="Google Shape;181;p12"/>
            <p:cNvSpPr txBox="1"/>
            <p:nvPr/>
          </p:nvSpPr>
          <p:spPr>
            <a:xfrm>
              <a:off x="5430997" y="930601"/>
              <a:ext cx="2638055" cy="941540"/>
            </a:xfrm>
            <a:prstGeom prst="rect">
              <a:avLst/>
            </a:prstGeom>
            <a:no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chemeClr val="accent1"/>
                </a:buClr>
                <a:buSzPts val="2100"/>
                <a:buFont typeface="Arial"/>
                <a:buNone/>
              </a:pPr>
              <a:r>
                <a:rPr lang="en-US" sz="2100" b="1">
                  <a:solidFill>
                    <a:schemeClr val="accent1"/>
                  </a:solidFill>
                  <a:latin typeface="Arial"/>
                  <a:ea typeface="Arial"/>
                  <a:cs typeface="Arial"/>
                  <a:sym typeface="Arial"/>
                </a:rPr>
                <a:t>Why do we have drills at school?</a:t>
              </a:r>
              <a:endParaRPr/>
            </a:p>
          </p:txBody>
        </p:sp>
        <p:pic>
          <p:nvPicPr>
            <p:cNvPr id="182" name="Google Shape;182;p12"/>
            <p:cNvPicPr preferRelativeResize="0"/>
            <p:nvPr/>
          </p:nvPicPr>
          <p:blipFill rotWithShape="1">
            <a:blip r:embed="rId3">
              <a:alphaModFix/>
            </a:blip>
            <a:srcRect/>
            <a:stretch/>
          </p:blipFill>
          <p:spPr>
            <a:xfrm>
              <a:off x="5295274" y="1895696"/>
              <a:ext cx="2909502" cy="2069598"/>
            </a:xfrm>
            <a:prstGeom prst="roundRect">
              <a:avLst>
                <a:gd name="adj" fmla="val 8594"/>
              </a:avLst>
            </a:prstGeom>
            <a:solidFill>
              <a:srgbClr val="ECECEC"/>
            </a:solidFill>
            <a:ln>
              <a:noFill/>
            </a:ln>
          </p:spPr>
        </p:pic>
        <p:sp>
          <p:nvSpPr>
            <p:cNvPr id="183" name="Google Shape;183;p12"/>
            <p:cNvSpPr txBox="1"/>
            <p:nvPr/>
          </p:nvSpPr>
          <p:spPr>
            <a:xfrm>
              <a:off x="5445427" y="3997455"/>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The Hero in You Foundation</a:t>
              </a:r>
              <a:endParaRPr/>
            </a:p>
          </p:txBody>
        </p:sp>
      </p:grpSp>
      <p:pic>
        <p:nvPicPr>
          <p:cNvPr id="184" name="Google Shape;184;p12"/>
          <p:cNvPicPr preferRelativeResize="0"/>
          <p:nvPr/>
        </p:nvPicPr>
        <p:blipFill rotWithShape="1">
          <a:blip r:embed="rId4">
            <a:alphaModFix/>
          </a:blip>
          <a:srcRect t="10894" b="8578"/>
          <a:stretch/>
        </p:blipFill>
        <p:spPr>
          <a:xfrm>
            <a:off x="1127136" y="1895696"/>
            <a:ext cx="2570005" cy="2069597"/>
          </a:xfrm>
          <a:prstGeom prst="roundRect">
            <a:avLst>
              <a:gd name="adj" fmla="val 8594"/>
            </a:avLst>
          </a:prstGeom>
          <a:solidFill>
            <a:srgbClr val="ECECEC"/>
          </a:solidFill>
          <a:ln>
            <a:noFill/>
          </a:ln>
        </p:spPr>
      </p:pic>
      <p:sp>
        <p:nvSpPr>
          <p:cNvPr id="185" name="Google Shape;185;p12"/>
          <p:cNvSpPr txBox="1"/>
          <p:nvPr/>
        </p:nvSpPr>
        <p:spPr>
          <a:xfrm>
            <a:off x="1293827" y="3997455"/>
            <a:ext cx="2236621"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created with A.I.</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pic>
        <p:nvPicPr>
          <p:cNvPr id="191" name="Google Shape;191;p13" title="Education_15_SmallKids_V01.jpg"/>
          <p:cNvPicPr preferRelativeResize="0"/>
          <p:nvPr/>
        </p:nvPicPr>
        <p:blipFill rotWithShape="1">
          <a:blip r:embed="rId3">
            <a:alphaModFix/>
          </a:blip>
          <a:srcRect/>
          <a:stretch/>
        </p:blipFill>
        <p:spPr>
          <a:xfrm>
            <a:off x="3149730" y="484955"/>
            <a:ext cx="5994271" cy="3912240"/>
          </a:xfrm>
          <a:prstGeom prst="rect">
            <a:avLst/>
          </a:prstGeom>
          <a:noFill/>
          <a:ln>
            <a:noFill/>
          </a:ln>
        </p:spPr>
      </p:pic>
      <p:sp>
        <p:nvSpPr>
          <p:cNvPr id="192" name="Google Shape;192;p13"/>
          <p:cNvSpPr txBox="1">
            <a:spLocks noGrp="1"/>
          </p:cNvSpPr>
          <p:nvPr>
            <p:ph type="title"/>
          </p:nvPr>
        </p:nvSpPr>
        <p:spPr>
          <a:xfrm>
            <a:off x="333746" y="1261332"/>
            <a:ext cx="2987952" cy="1918286"/>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A6935"/>
              </a:buClr>
              <a:buSzPct val="100000"/>
              <a:buFont typeface="Arial"/>
              <a:buNone/>
            </a:pPr>
            <a:r>
              <a:rPr lang="en-US" sz="3000">
                <a:solidFill>
                  <a:srgbClr val="1A6935"/>
                </a:solidFill>
                <a:highlight>
                  <a:srgbClr val="FFFFFF"/>
                </a:highlight>
              </a:rPr>
              <a:t>There are many ways we can stay safe at school during earthquakes!</a:t>
            </a:r>
            <a:endParaRPr sz="3000"/>
          </a:p>
        </p:txBody>
      </p:sp>
      <p:sp>
        <p:nvSpPr>
          <p:cNvPr id="193" name="Google Shape;193;p13"/>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sp>
        <p:nvSpPr>
          <p:cNvPr id="194" name="Google Shape;194;p13"/>
          <p:cNvSpPr txBox="1"/>
          <p:nvPr/>
        </p:nvSpPr>
        <p:spPr>
          <a:xfrm>
            <a:off x="5309685" y="4417982"/>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14"/>
          <p:cNvSpPr txBox="1">
            <a:spLocks noGrp="1"/>
          </p:cNvSpPr>
          <p:nvPr>
            <p:ph type="title" idx="4294967295"/>
          </p:nvPr>
        </p:nvSpPr>
        <p:spPr>
          <a:xfrm>
            <a:off x="304799" y="842963"/>
            <a:ext cx="3462900" cy="2738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US" sz="3020" b="1"/>
              <a:t>How do you feel? </a:t>
            </a:r>
            <a:endParaRPr sz="3020" b="1"/>
          </a:p>
          <a:p>
            <a:pPr marL="0" lvl="0" indent="0" algn="l" rtl="0">
              <a:lnSpc>
                <a:spcPct val="90000"/>
              </a:lnSpc>
              <a:spcBef>
                <a:spcPts val="0"/>
              </a:spcBef>
              <a:spcAft>
                <a:spcPts val="0"/>
              </a:spcAft>
              <a:buClr>
                <a:schemeClr val="accent1"/>
              </a:buClr>
              <a:buSzPts val="990"/>
              <a:buFont typeface="Arial"/>
              <a:buNone/>
            </a:pPr>
            <a:endParaRPr sz="2720" i="1"/>
          </a:p>
          <a:p>
            <a:pPr marL="0" lvl="0" indent="0" algn="l" rtl="0">
              <a:lnSpc>
                <a:spcPct val="90000"/>
              </a:lnSpc>
              <a:spcBef>
                <a:spcPts val="0"/>
              </a:spcBef>
              <a:spcAft>
                <a:spcPts val="0"/>
              </a:spcAft>
              <a:buClr>
                <a:schemeClr val="accent1"/>
              </a:buClr>
              <a:buSzPts val="990"/>
              <a:buFont typeface="Arial"/>
              <a:buNone/>
            </a:pPr>
            <a:r>
              <a:rPr lang="en-US" sz="2720" i="1"/>
              <a:t>Turn and talk to a partner!</a:t>
            </a:r>
            <a:endParaRPr sz="2720" i="1"/>
          </a:p>
          <a:p>
            <a:pPr marL="0" lvl="0" indent="0" algn="l" rtl="0">
              <a:lnSpc>
                <a:spcPct val="90000"/>
              </a:lnSpc>
              <a:spcBef>
                <a:spcPts val="0"/>
              </a:spcBef>
              <a:spcAft>
                <a:spcPts val="0"/>
              </a:spcAft>
              <a:buClr>
                <a:schemeClr val="accent1"/>
              </a:buClr>
              <a:buSzPts val="990"/>
              <a:buFont typeface="Arial"/>
              <a:buNone/>
            </a:pPr>
            <a:endParaRPr sz="2720" i="1"/>
          </a:p>
        </p:txBody>
      </p:sp>
      <p:pic>
        <p:nvPicPr>
          <p:cNvPr id="200" name="Google Shape;200;p14"/>
          <p:cNvPicPr preferRelativeResize="0"/>
          <p:nvPr/>
        </p:nvPicPr>
        <p:blipFill rotWithShape="1">
          <a:blip r:embed="rId3">
            <a:alphaModFix/>
          </a:blip>
          <a:srcRect/>
          <a:stretch/>
        </p:blipFill>
        <p:spPr>
          <a:xfrm>
            <a:off x="3863170" y="601225"/>
            <a:ext cx="5136955" cy="3941050"/>
          </a:xfrm>
          <a:prstGeom prst="roundRect">
            <a:avLst>
              <a:gd name="adj" fmla="val 4842"/>
            </a:avLst>
          </a:prstGeom>
          <a:solidFill>
            <a:srgbClr val="ECECEC"/>
          </a:solidFill>
          <a:ln>
            <a:noFill/>
          </a:ln>
        </p:spPr>
      </p:pic>
      <p:sp>
        <p:nvSpPr>
          <p:cNvPr id="201" name="Google Shape;201;p1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14</a:t>
            </a:fld>
            <a:endParaRPr sz="900">
              <a:solidFill>
                <a:schemeClr val="dk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15"/>
          <p:cNvSpPr txBox="1"/>
          <p:nvPr/>
        </p:nvSpPr>
        <p:spPr>
          <a:xfrm>
            <a:off x="312962" y="942173"/>
            <a:ext cx="3791447" cy="184665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50">
                <a:solidFill>
                  <a:schemeClr val="dk2"/>
                </a:solidFill>
                <a:latin typeface="Arial"/>
                <a:ea typeface="Arial"/>
                <a:cs typeface="Arial"/>
                <a:sym typeface="Arial"/>
              </a:rPr>
              <a:t>What are some </a:t>
            </a:r>
            <a:br>
              <a:rPr lang="en-US" sz="2850">
                <a:solidFill>
                  <a:schemeClr val="dk2"/>
                </a:solidFill>
                <a:latin typeface="Arial"/>
                <a:ea typeface="Arial"/>
                <a:cs typeface="Arial"/>
                <a:sym typeface="Arial"/>
              </a:rPr>
            </a:br>
            <a:r>
              <a:rPr lang="en-US" sz="2850">
                <a:solidFill>
                  <a:schemeClr val="dk2"/>
                </a:solidFill>
                <a:latin typeface="Arial"/>
                <a:ea typeface="Arial"/>
                <a:cs typeface="Arial"/>
                <a:sym typeface="Arial"/>
              </a:rPr>
              <a:t>things you have </a:t>
            </a:r>
            <a:br>
              <a:rPr lang="en-US" sz="2850">
                <a:solidFill>
                  <a:schemeClr val="dk2"/>
                </a:solidFill>
                <a:latin typeface="Arial"/>
                <a:ea typeface="Arial"/>
                <a:cs typeface="Arial"/>
                <a:sym typeface="Arial"/>
              </a:rPr>
            </a:br>
            <a:r>
              <a:rPr lang="en-US" sz="2850" b="1">
                <a:solidFill>
                  <a:schemeClr val="dk2"/>
                </a:solidFill>
                <a:latin typeface="Arial"/>
                <a:ea typeface="Arial"/>
                <a:cs typeface="Arial"/>
                <a:sym typeface="Arial"/>
              </a:rPr>
              <a:t>seen</a:t>
            </a:r>
            <a:r>
              <a:rPr lang="en-US" sz="2850">
                <a:solidFill>
                  <a:schemeClr val="dk2"/>
                </a:solidFill>
                <a:latin typeface="Arial"/>
                <a:ea typeface="Arial"/>
                <a:cs typeface="Arial"/>
                <a:sym typeface="Arial"/>
              </a:rPr>
              <a:t> or </a:t>
            </a:r>
            <a:r>
              <a:rPr lang="en-US" sz="2850" b="1">
                <a:solidFill>
                  <a:schemeClr val="dk2"/>
                </a:solidFill>
                <a:latin typeface="Arial"/>
                <a:ea typeface="Arial"/>
                <a:cs typeface="Arial"/>
                <a:sym typeface="Arial"/>
              </a:rPr>
              <a:t>heard</a:t>
            </a:r>
            <a:r>
              <a:rPr lang="en-US" sz="2850">
                <a:solidFill>
                  <a:schemeClr val="dk2"/>
                </a:solidFill>
                <a:latin typeface="Arial"/>
                <a:ea typeface="Arial"/>
                <a:cs typeface="Arial"/>
                <a:sym typeface="Arial"/>
              </a:rPr>
              <a:t> </a:t>
            </a:r>
            <a:br>
              <a:rPr lang="en-US" sz="2850">
                <a:solidFill>
                  <a:schemeClr val="dk2"/>
                </a:solidFill>
                <a:latin typeface="Arial"/>
                <a:ea typeface="Arial"/>
                <a:cs typeface="Arial"/>
                <a:sym typeface="Arial"/>
              </a:rPr>
            </a:br>
            <a:r>
              <a:rPr lang="en-US" sz="2850">
                <a:solidFill>
                  <a:schemeClr val="dk2"/>
                </a:solidFill>
                <a:latin typeface="Arial"/>
                <a:ea typeface="Arial"/>
                <a:cs typeface="Arial"/>
                <a:sym typeface="Arial"/>
              </a:rPr>
              <a:t>about earthquakes? </a:t>
            </a:r>
            <a:endParaRPr/>
          </a:p>
        </p:txBody>
      </p:sp>
      <p:grpSp>
        <p:nvGrpSpPr>
          <p:cNvPr id="208" name="Google Shape;208;p15"/>
          <p:cNvGrpSpPr/>
          <p:nvPr/>
        </p:nvGrpSpPr>
        <p:grpSpPr>
          <a:xfrm>
            <a:off x="4025452" y="592810"/>
            <a:ext cx="4830038" cy="3809270"/>
            <a:chOff x="4242950" y="523575"/>
            <a:chExt cx="4730975" cy="3742579"/>
          </a:xfrm>
        </p:grpSpPr>
        <p:pic>
          <p:nvPicPr>
            <p:cNvPr id="209" name="Google Shape;209;p15"/>
            <p:cNvPicPr preferRelativeResize="0"/>
            <p:nvPr/>
          </p:nvPicPr>
          <p:blipFill rotWithShape="1">
            <a:blip r:embed="rId3">
              <a:alphaModFix/>
            </a:blip>
            <a:srcRect/>
            <a:stretch/>
          </p:blipFill>
          <p:spPr>
            <a:xfrm>
              <a:off x="4242950" y="523575"/>
              <a:ext cx="4730975" cy="3742579"/>
            </a:xfrm>
            <a:prstGeom prst="roundRect">
              <a:avLst>
                <a:gd name="adj" fmla="val 2900"/>
              </a:avLst>
            </a:prstGeom>
            <a:noFill/>
            <a:ln>
              <a:noFill/>
            </a:ln>
          </p:spPr>
        </p:pic>
        <p:pic>
          <p:nvPicPr>
            <p:cNvPr id="210" name="Google Shape;210;p15"/>
            <p:cNvPicPr preferRelativeResize="0"/>
            <p:nvPr/>
          </p:nvPicPr>
          <p:blipFill rotWithShape="1">
            <a:blip r:embed="rId4">
              <a:alphaModFix/>
            </a:blip>
            <a:srcRect/>
            <a:stretch/>
          </p:blipFill>
          <p:spPr>
            <a:xfrm>
              <a:off x="4572000" y="3934900"/>
              <a:ext cx="1566800" cy="331250"/>
            </a:xfrm>
            <a:prstGeom prst="rect">
              <a:avLst/>
            </a:prstGeom>
            <a:noFill/>
            <a:ln>
              <a:noFill/>
            </a:ln>
          </p:spPr>
        </p:pic>
      </p:grpSp>
      <p:sp>
        <p:nvSpPr>
          <p:cNvPr id="211" name="Google Shape;211;p15"/>
          <p:cNvSpPr txBox="1"/>
          <p:nvPr/>
        </p:nvSpPr>
        <p:spPr>
          <a:xfrm>
            <a:off x="295115" y="3118511"/>
            <a:ext cx="3730337" cy="9694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50">
                <a:solidFill>
                  <a:schemeClr val="dk2"/>
                </a:solidFill>
                <a:latin typeface="Arial"/>
                <a:ea typeface="Arial"/>
                <a:cs typeface="Arial"/>
                <a:sym typeface="Arial"/>
              </a:rPr>
              <a:t>What do you </a:t>
            </a:r>
            <a:r>
              <a:rPr lang="en-US" sz="2850" b="1">
                <a:solidFill>
                  <a:schemeClr val="dk2"/>
                </a:solidFill>
                <a:latin typeface="Arial"/>
                <a:ea typeface="Arial"/>
                <a:cs typeface="Arial"/>
                <a:sym typeface="Arial"/>
              </a:rPr>
              <a:t>wonder</a:t>
            </a:r>
            <a:r>
              <a:rPr lang="en-US" sz="2850">
                <a:solidFill>
                  <a:schemeClr val="dk2"/>
                </a:solidFill>
                <a:latin typeface="Arial"/>
                <a:ea typeface="Arial"/>
                <a:cs typeface="Arial"/>
                <a:sym typeface="Arial"/>
              </a:rPr>
              <a:t> about earthquakes? </a:t>
            </a:r>
            <a:endParaRPr/>
          </a:p>
        </p:txBody>
      </p:sp>
      <p:sp>
        <p:nvSpPr>
          <p:cNvPr id="212" name="Google Shape;212;p15"/>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
        <p:nvSpPr>
          <p:cNvPr id="213" name="Google Shape;213;p15"/>
          <p:cNvSpPr txBox="1"/>
          <p:nvPr/>
        </p:nvSpPr>
        <p:spPr>
          <a:xfrm>
            <a:off x="5135874" y="4442968"/>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The Hero in You Foundation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1"/>
                                        </p:tgtEl>
                                        <p:attrNameLst>
                                          <p:attrName>style.visibility</p:attrName>
                                        </p:attrNameLst>
                                      </p:cBhvr>
                                      <p:to>
                                        <p:strVal val="visible"/>
                                      </p:to>
                                    </p:set>
                                    <p:animEffect transition="in" filter="fade">
                                      <p:cBhvr>
                                        <p:cTn id="7" dur="500"/>
                                        <p:tgtEl>
                                          <p:spTgt spid="2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6"/>
          <p:cNvSpPr txBox="1"/>
          <p:nvPr/>
        </p:nvSpPr>
        <p:spPr>
          <a:xfrm>
            <a:off x="312962" y="637878"/>
            <a:ext cx="5983800" cy="3717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50" b="1">
                <a:solidFill>
                  <a:srgbClr val="1A6935"/>
                </a:solidFill>
                <a:latin typeface="Arial"/>
                <a:ea typeface="Arial"/>
                <a:cs typeface="Arial"/>
                <a:sym typeface="Arial"/>
              </a:rPr>
              <a:t>Have you or family members experienced an earthquake? </a:t>
            </a:r>
            <a:br>
              <a:rPr lang="en-US" sz="2850" b="1">
                <a:solidFill>
                  <a:srgbClr val="1A6935"/>
                </a:solidFill>
                <a:latin typeface="Arial"/>
                <a:ea typeface="Arial"/>
                <a:cs typeface="Arial"/>
                <a:sym typeface="Arial"/>
              </a:rPr>
            </a:br>
            <a:r>
              <a:rPr lang="en-US" sz="2850" b="1">
                <a:solidFill>
                  <a:srgbClr val="1A6935"/>
                </a:solidFill>
              </a:rPr>
              <a:t> </a:t>
            </a:r>
            <a:endParaRPr/>
          </a:p>
          <a:p>
            <a:pPr marL="0" marR="0" lvl="0" indent="0" algn="l" rtl="0">
              <a:lnSpc>
                <a:spcPct val="200000"/>
              </a:lnSpc>
              <a:spcBef>
                <a:spcPts val="0"/>
              </a:spcBef>
              <a:spcAft>
                <a:spcPts val="0"/>
              </a:spcAft>
              <a:buNone/>
            </a:pPr>
            <a:r>
              <a:rPr lang="en-US" sz="2700">
                <a:solidFill>
                  <a:schemeClr val="dk2"/>
                </a:solidFill>
                <a:latin typeface="Arial"/>
                <a:ea typeface="Arial"/>
                <a:cs typeface="Arial"/>
                <a:sym typeface="Arial"/>
              </a:rPr>
              <a:t>What did you or family members:  </a:t>
            </a:r>
            <a:endParaRPr/>
          </a:p>
          <a:p>
            <a:pPr marL="351235" marR="0" lvl="0" indent="-308372" algn="l" rtl="0">
              <a:spcBef>
                <a:spcPts val="0"/>
              </a:spcBef>
              <a:spcAft>
                <a:spcPts val="0"/>
              </a:spcAft>
              <a:buClr>
                <a:schemeClr val="accent1"/>
              </a:buClr>
              <a:buSzPts val="2700"/>
              <a:buFont typeface="Arial"/>
              <a:buChar char="•"/>
            </a:pPr>
            <a:r>
              <a:rPr lang="en-US" sz="2700">
                <a:solidFill>
                  <a:schemeClr val="dk2"/>
                </a:solidFill>
                <a:latin typeface="Arial"/>
                <a:ea typeface="Arial"/>
                <a:cs typeface="Arial"/>
                <a:sym typeface="Arial"/>
              </a:rPr>
              <a:t>SEE? </a:t>
            </a:r>
            <a:endParaRPr/>
          </a:p>
          <a:p>
            <a:pPr marL="351235" marR="0" lvl="0" indent="-308372" algn="l" rtl="0">
              <a:spcBef>
                <a:spcPts val="900"/>
              </a:spcBef>
              <a:spcAft>
                <a:spcPts val="0"/>
              </a:spcAft>
              <a:buClr>
                <a:schemeClr val="accent1"/>
              </a:buClr>
              <a:buSzPts val="2700"/>
              <a:buFont typeface="Arial"/>
              <a:buChar char="•"/>
            </a:pPr>
            <a:r>
              <a:rPr lang="en-US" sz="2700">
                <a:solidFill>
                  <a:schemeClr val="dk2"/>
                </a:solidFill>
                <a:latin typeface="Arial"/>
                <a:ea typeface="Arial"/>
                <a:cs typeface="Arial"/>
                <a:sym typeface="Arial"/>
              </a:rPr>
              <a:t>HEAR?</a:t>
            </a:r>
            <a:endParaRPr/>
          </a:p>
          <a:p>
            <a:pPr marL="351235" marR="0" lvl="0" indent="-308372" algn="l" rtl="0">
              <a:spcBef>
                <a:spcPts val="900"/>
              </a:spcBef>
              <a:spcAft>
                <a:spcPts val="0"/>
              </a:spcAft>
              <a:buClr>
                <a:schemeClr val="accent1"/>
              </a:buClr>
              <a:buSzPts val="2700"/>
              <a:buFont typeface="Arial"/>
              <a:buChar char="•"/>
            </a:pPr>
            <a:r>
              <a:rPr lang="en-US" sz="2700">
                <a:solidFill>
                  <a:schemeClr val="dk2"/>
                </a:solidFill>
                <a:latin typeface="Arial"/>
                <a:ea typeface="Arial"/>
                <a:cs typeface="Arial"/>
                <a:sym typeface="Arial"/>
              </a:rPr>
              <a:t>FEEL? </a:t>
            </a:r>
            <a:endParaRPr/>
          </a:p>
        </p:txBody>
      </p:sp>
      <p:grpSp>
        <p:nvGrpSpPr>
          <p:cNvPr id="220" name="Google Shape;220;p16"/>
          <p:cNvGrpSpPr/>
          <p:nvPr/>
        </p:nvGrpSpPr>
        <p:grpSpPr>
          <a:xfrm>
            <a:off x="5711428" y="592810"/>
            <a:ext cx="3144062" cy="3809270"/>
            <a:chOff x="7615238" y="790414"/>
            <a:chExt cx="4192082" cy="5079026"/>
          </a:xfrm>
        </p:grpSpPr>
        <p:pic>
          <p:nvPicPr>
            <p:cNvPr id="221" name="Google Shape;221;p16"/>
            <p:cNvPicPr preferRelativeResize="0"/>
            <p:nvPr/>
          </p:nvPicPr>
          <p:blipFill rotWithShape="1">
            <a:blip r:embed="rId3">
              <a:alphaModFix/>
            </a:blip>
            <a:srcRect l="34905" r="1"/>
            <a:stretch/>
          </p:blipFill>
          <p:spPr>
            <a:xfrm>
              <a:off x="7615238" y="790414"/>
              <a:ext cx="4192082" cy="5079026"/>
            </a:xfrm>
            <a:prstGeom prst="roundRect">
              <a:avLst>
                <a:gd name="adj" fmla="val 2900"/>
              </a:avLst>
            </a:prstGeom>
            <a:noFill/>
            <a:ln>
              <a:noFill/>
            </a:ln>
          </p:spPr>
        </p:pic>
        <p:sp>
          <p:nvSpPr>
            <p:cNvPr id="222" name="Google Shape;222;p16"/>
            <p:cNvSpPr/>
            <p:nvPr/>
          </p:nvSpPr>
          <p:spPr>
            <a:xfrm>
              <a:off x="7615238" y="5375729"/>
              <a:ext cx="292073" cy="335523"/>
            </a:xfrm>
            <a:prstGeom prst="rect">
              <a:avLst/>
            </a:prstGeom>
            <a:solidFill>
              <a:srgbClr val="C18F5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grpSp>
      <p:sp>
        <p:nvSpPr>
          <p:cNvPr id="223" name="Google Shape;223;p16"/>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
        <p:nvSpPr>
          <p:cNvPr id="224" name="Google Shape;224;p16"/>
          <p:cNvSpPr txBox="1"/>
          <p:nvPr/>
        </p:nvSpPr>
        <p:spPr>
          <a:xfrm>
            <a:off x="5978862" y="4442968"/>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The Hero in You Foundation</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1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6F41"/>
              </a:buClr>
              <a:buSzPts val="2160"/>
              <a:buFont typeface="Arial"/>
              <a:buNone/>
            </a:pPr>
            <a:r>
              <a:rPr lang="en-US" sz="3860">
                <a:solidFill>
                  <a:srgbClr val="006F41"/>
                </a:solidFill>
              </a:rPr>
              <a:t>Where are We?</a:t>
            </a:r>
            <a:endParaRPr sz="3860"/>
          </a:p>
        </p:txBody>
      </p:sp>
      <p:sp>
        <p:nvSpPr>
          <p:cNvPr id="231" name="Google Shape;231;p17"/>
          <p:cNvSpPr txBox="1"/>
          <p:nvPr/>
        </p:nvSpPr>
        <p:spPr>
          <a:xfrm>
            <a:off x="684810" y="1046264"/>
            <a:ext cx="1214697"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accent1"/>
              </a:buClr>
              <a:buSzPts val="1650"/>
              <a:buFont typeface="Arial"/>
              <a:buNone/>
            </a:pPr>
            <a:r>
              <a:rPr lang="en-US" sz="1650" b="1">
                <a:solidFill>
                  <a:schemeClr val="dk2"/>
                </a:solidFill>
                <a:latin typeface="Arial"/>
                <a:ea typeface="Arial"/>
                <a:cs typeface="Arial"/>
                <a:sym typeface="Arial"/>
              </a:rPr>
              <a:t>School</a:t>
            </a:r>
            <a:endParaRPr/>
          </a:p>
        </p:txBody>
      </p:sp>
      <p:pic>
        <p:nvPicPr>
          <p:cNvPr id="232" name="Google Shape;232;p17"/>
          <p:cNvPicPr preferRelativeResize="0"/>
          <p:nvPr/>
        </p:nvPicPr>
        <p:blipFill rotWithShape="1">
          <a:blip r:embed="rId3">
            <a:alphaModFix/>
          </a:blip>
          <a:srcRect/>
          <a:stretch/>
        </p:blipFill>
        <p:spPr>
          <a:xfrm>
            <a:off x="358101" y="1499207"/>
            <a:ext cx="1958392" cy="2145087"/>
          </a:xfrm>
          <a:prstGeom prst="roundRect">
            <a:avLst>
              <a:gd name="adj" fmla="val 8951"/>
            </a:avLst>
          </a:prstGeom>
          <a:noFill/>
          <a:ln>
            <a:noFill/>
          </a:ln>
        </p:spPr>
      </p:pic>
      <p:sp>
        <p:nvSpPr>
          <p:cNvPr id="233" name="Google Shape;233;p17"/>
          <p:cNvSpPr txBox="1"/>
          <p:nvPr/>
        </p:nvSpPr>
        <p:spPr>
          <a:xfrm>
            <a:off x="2852511" y="1210224"/>
            <a:ext cx="812478" cy="412842"/>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650"/>
              <a:buFont typeface="Arial"/>
              <a:buNone/>
            </a:pPr>
            <a:r>
              <a:rPr lang="en-US" sz="1650" b="1">
                <a:solidFill>
                  <a:schemeClr val="dk2"/>
                </a:solidFill>
                <a:latin typeface="Arial"/>
                <a:ea typeface="Arial"/>
                <a:cs typeface="Arial"/>
                <a:sym typeface="Arial"/>
              </a:rPr>
              <a:t>City </a:t>
            </a:r>
            <a:endParaRPr/>
          </a:p>
        </p:txBody>
      </p:sp>
      <p:sp>
        <p:nvSpPr>
          <p:cNvPr id="234" name="Google Shape;234;p17"/>
          <p:cNvSpPr txBox="1"/>
          <p:nvPr/>
        </p:nvSpPr>
        <p:spPr>
          <a:xfrm>
            <a:off x="4236712" y="1469026"/>
            <a:ext cx="1214697" cy="412842"/>
          </a:xfrm>
          <a:prstGeom prst="rect">
            <a:avLst/>
          </a:prstGeom>
          <a:noFill/>
          <a:ln>
            <a:noFill/>
          </a:ln>
        </p:spPr>
        <p:txBody>
          <a:bodyPr spcFirstLastPara="1" wrap="square" lIns="68550" tIns="68550" rIns="68550" bIns="68550" anchor="ctr" anchorCtr="0">
            <a:noAutofit/>
          </a:bodyPr>
          <a:lstStyle/>
          <a:p>
            <a:pPr marL="0" marR="0" lvl="0" indent="0" algn="l" rtl="0">
              <a:spcBef>
                <a:spcPts val="0"/>
              </a:spcBef>
              <a:spcAft>
                <a:spcPts val="0"/>
              </a:spcAft>
              <a:buNone/>
            </a:pPr>
            <a:r>
              <a:rPr lang="en-US" sz="1650" b="1">
                <a:solidFill>
                  <a:schemeClr val="dk2"/>
                </a:solidFill>
                <a:latin typeface="Arial"/>
                <a:ea typeface="Arial"/>
                <a:cs typeface="Arial"/>
                <a:sym typeface="Arial"/>
              </a:rPr>
              <a:t>State</a:t>
            </a:r>
            <a:endParaRPr/>
          </a:p>
        </p:txBody>
      </p:sp>
      <p:sp>
        <p:nvSpPr>
          <p:cNvPr id="235" name="Google Shape;235;p17"/>
          <p:cNvSpPr txBox="1"/>
          <p:nvPr/>
        </p:nvSpPr>
        <p:spPr>
          <a:xfrm>
            <a:off x="5717416" y="1623066"/>
            <a:ext cx="1214697" cy="412842"/>
          </a:xfrm>
          <a:prstGeom prst="rect">
            <a:avLst/>
          </a:prstGeom>
          <a:noFill/>
          <a:ln>
            <a:noFill/>
          </a:ln>
        </p:spPr>
        <p:txBody>
          <a:bodyPr spcFirstLastPara="1" wrap="square" lIns="68550" tIns="68550" rIns="68550" bIns="68550" anchor="ctr" anchorCtr="0">
            <a:noAutofit/>
          </a:bodyPr>
          <a:lstStyle/>
          <a:p>
            <a:pPr marL="0" marR="0" lvl="0" indent="0" algn="l" rtl="0">
              <a:spcBef>
                <a:spcPts val="0"/>
              </a:spcBef>
              <a:spcAft>
                <a:spcPts val="0"/>
              </a:spcAft>
              <a:buNone/>
            </a:pPr>
            <a:r>
              <a:rPr lang="en-US" sz="1650" b="1">
                <a:solidFill>
                  <a:schemeClr val="dk2"/>
                </a:solidFill>
                <a:latin typeface="Arial"/>
                <a:ea typeface="Arial"/>
                <a:cs typeface="Arial"/>
                <a:sym typeface="Arial"/>
              </a:rPr>
              <a:t>Country</a:t>
            </a:r>
            <a:endParaRPr/>
          </a:p>
        </p:txBody>
      </p:sp>
      <p:grpSp>
        <p:nvGrpSpPr>
          <p:cNvPr id="236" name="Google Shape;236;p17"/>
          <p:cNvGrpSpPr/>
          <p:nvPr/>
        </p:nvGrpSpPr>
        <p:grpSpPr>
          <a:xfrm>
            <a:off x="6989223" y="1867500"/>
            <a:ext cx="1860862" cy="2345174"/>
            <a:chOff x="8898352" y="2473268"/>
            <a:chExt cx="2481149" cy="3126898"/>
          </a:xfrm>
        </p:grpSpPr>
        <p:sp>
          <p:nvSpPr>
            <p:cNvPr id="237" name="Google Shape;237;p17"/>
            <p:cNvSpPr txBox="1"/>
            <p:nvPr/>
          </p:nvSpPr>
          <p:spPr>
            <a:xfrm>
              <a:off x="9329128" y="2473268"/>
              <a:ext cx="1619596"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accent1"/>
                </a:buClr>
                <a:buSzPts val="1650"/>
                <a:buFont typeface="Arial"/>
                <a:buNone/>
              </a:pPr>
              <a:r>
                <a:rPr lang="en-US" sz="1650" b="1">
                  <a:solidFill>
                    <a:schemeClr val="dk2"/>
                  </a:solidFill>
                  <a:latin typeface="Arial"/>
                  <a:ea typeface="Arial"/>
                  <a:cs typeface="Arial"/>
                  <a:sym typeface="Arial"/>
                </a:rPr>
                <a:t>Planet</a:t>
              </a:r>
              <a:endParaRPr/>
            </a:p>
          </p:txBody>
        </p:sp>
        <p:pic>
          <p:nvPicPr>
            <p:cNvPr id="238" name="Google Shape;238;p17"/>
            <p:cNvPicPr preferRelativeResize="0"/>
            <p:nvPr/>
          </p:nvPicPr>
          <p:blipFill rotWithShape="1">
            <a:blip r:embed="rId4">
              <a:alphaModFix/>
            </a:blip>
            <a:srcRect/>
            <a:stretch/>
          </p:blipFill>
          <p:spPr>
            <a:xfrm>
              <a:off x="8898352" y="3124987"/>
              <a:ext cx="2481149" cy="2475179"/>
            </a:xfrm>
            <a:prstGeom prst="ellipse">
              <a:avLst/>
            </a:prstGeom>
            <a:noFill/>
            <a:ln w="19050" cap="flat" cmpd="sng">
              <a:solidFill>
                <a:srgbClr val="D9E9F9"/>
              </a:solidFill>
              <a:prstDash val="solid"/>
              <a:round/>
              <a:headEnd type="none" w="sm" len="sm"/>
              <a:tailEnd type="none" w="sm" len="sm"/>
            </a:ln>
          </p:spPr>
        </p:pic>
      </p:grpSp>
      <p:grpSp>
        <p:nvGrpSpPr>
          <p:cNvPr id="239" name="Google Shape;239;p17"/>
          <p:cNvGrpSpPr/>
          <p:nvPr/>
        </p:nvGrpSpPr>
        <p:grpSpPr>
          <a:xfrm>
            <a:off x="2760478" y="1963139"/>
            <a:ext cx="3642092" cy="2371568"/>
            <a:chOff x="2633200" y="2497675"/>
            <a:chExt cx="3357575" cy="2138200"/>
          </a:xfrm>
        </p:grpSpPr>
        <p:pic>
          <p:nvPicPr>
            <p:cNvPr id="240" name="Google Shape;240;p17"/>
            <p:cNvPicPr preferRelativeResize="0"/>
            <p:nvPr/>
          </p:nvPicPr>
          <p:blipFill rotWithShape="1">
            <a:blip r:embed="rId5">
              <a:alphaModFix/>
            </a:blip>
            <a:srcRect b="17046"/>
            <a:stretch/>
          </p:blipFill>
          <p:spPr>
            <a:xfrm>
              <a:off x="2690650" y="2497675"/>
              <a:ext cx="3300125" cy="2068350"/>
            </a:xfrm>
            <a:prstGeom prst="rect">
              <a:avLst/>
            </a:prstGeom>
            <a:noFill/>
            <a:ln>
              <a:noFill/>
            </a:ln>
          </p:spPr>
        </p:pic>
        <p:sp>
          <p:nvSpPr>
            <p:cNvPr id="241" name="Google Shape;241;p17"/>
            <p:cNvSpPr/>
            <p:nvPr/>
          </p:nvSpPr>
          <p:spPr>
            <a:xfrm>
              <a:off x="2633200" y="3974705"/>
              <a:ext cx="640200" cy="6522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endParaRPr sz="1350">
                <a:solidFill>
                  <a:schemeClr val="dk1"/>
                </a:solidFill>
                <a:latin typeface="Arial"/>
                <a:ea typeface="Arial"/>
                <a:cs typeface="Arial"/>
                <a:sym typeface="Arial"/>
              </a:endParaRPr>
            </a:p>
          </p:txBody>
        </p:sp>
        <p:sp>
          <p:nvSpPr>
            <p:cNvPr id="242" name="Google Shape;242;p17"/>
            <p:cNvSpPr/>
            <p:nvPr/>
          </p:nvSpPr>
          <p:spPr>
            <a:xfrm>
              <a:off x="3221725" y="4507475"/>
              <a:ext cx="1234500" cy="128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endParaRPr sz="1350">
                <a:solidFill>
                  <a:schemeClr val="dk1"/>
                </a:solidFill>
                <a:latin typeface="Arial"/>
                <a:ea typeface="Arial"/>
                <a:cs typeface="Arial"/>
                <a:sym typeface="Arial"/>
              </a:endParaRPr>
            </a:p>
          </p:txBody>
        </p:sp>
        <p:sp>
          <p:nvSpPr>
            <p:cNvPr id="243" name="Google Shape;243;p17"/>
            <p:cNvSpPr/>
            <p:nvPr/>
          </p:nvSpPr>
          <p:spPr>
            <a:xfrm>
              <a:off x="4456225" y="4437625"/>
              <a:ext cx="891600" cy="1284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68550" tIns="68550" rIns="68550" bIns="68550" anchor="ctr" anchorCtr="0">
              <a:noAutofit/>
            </a:bodyPr>
            <a:lstStyle/>
            <a:p>
              <a:pPr marL="0" marR="0" lvl="0" indent="0" algn="ctr" rtl="0">
                <a:spcBef>
                  <a:spcPts val="0"/>
                </a:spcBef>
                <a:spcAft>
                  <a:spcPts val="0"/>
                </a:spcAft>
                <a:buNone/>
              </a:pPr>
              <a:endParaRPr sz="1350">
                <a:solidFill>
                  <a:schemeClr val="dk1"/>
                </a:solidFill>
                <a:latin typeface="Arial"/>
                <a:ea typeface="Arial"/>
                <a:cs typeface="Arial"/>
                <a:sym typeface="Arial"/>
              </a:endParaRPr>
            </a:p>
          </p:txBody>
        </p:sp>
      </p:grpSp>
      <p:sp>
        <p:nvSpPr>
          <p:cNvPr id="244" name="Google Shape;244;p17"/>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17</a:t>
            </a:fld>
            <a:endParaRPr/>
          </a:p>
        </p:txBody>
      </p:sp>
      <p:sp>
        <p:nvSpPr>
          <p:cNvPr id="245" name="Google Shape;245;p17"/>
          <p:cNvSpPr txBox="1"/>
          <p:nvPr/>
        </p:nvSpPr>
        <p:spPr>
          <a:xfrm>
            <a:off x="32700" y="3684395"/>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The Hero in You Foundation</a:t>
            </a:r>
            <a:endParaRPr/>
          </a:p>
        </p:txBody>
      </p:sp>
      <p:sp>
        <p:nvSpPr>
          <p:cNvPr id="246" name="Google Shape;246;p17"/>
          <p:cNvSpPr txBox="1"/>
          <p:nvPr/>
        </p:nvSpPr>
        <p:spPr>
          <a:xfrm>
            <a:off x="3308086" y="4212674"/>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
        <p:nvSpPr>
          <p:cNvPr id="247" name="Google Shape;247;p17"/>
          <p:cNvSpPr txBox="1"/>
          <p:nvPr/>
        </p:nvSpPr>
        <p:spPr>
          <a:xfrm>
            <a:off x="6615056" y="4334707"/>
            <a:ext cx="2609193"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NASA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3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2"/>
        <p:cNvGrpSpPr/>
        <p:nvPr/>
      </p:nvGrpSpPr>
      <p:grpSpPr>
        <a:xfrm>
          <a:off x="0" y="0"/>
          <a:ext cx="0" cy="0"/>
          <a:chOff x="0" y="0"/>
          <a:chExt cx="0" cy="0"/>
        </a:xfrm>
      </p:grpSpPr>
      <p:sp>
        <p:nvSpPr>
          <p:cNvPr id="253" name="Google Shape;253;p18"/>
          <p:cNvSpPr txBox="1">
            <a:spLocks noGrp="1"/>
          </p:cNvSpPr>
          <p:nvPr>
            <p:ph type="title"/>
          </p:nvPr>
        </p:nvSpPr>
        <p:spPr>
          <a:xfrm>
            <a:off x="386300" y="627481"/>
            <a:ext cx="3732600" cy="636000"/>
          </a:xfrm>
          <a:prstGeom prst="rect">
            <a:avLst/>
          </a:prstGeom>
          <a:noFill/>
          <a:ln>
            <a:noFill/>
          </a:ln>
        </p:spPr>
        <p:txBody>
          <a:bodyPr spcFirstLastPara="1" wrap="square" lIns="68550" tIns="68550" rIns="68550" bIns="68550" anchor="t" anchorCtr="0">
            <a:noAutofit/>
          </a:bodyPr>
          <a:lstStyle/>
          <a:p>
            <a:pPr marL="0" lvl="0" indent="0" algn="l" rtl="0">
              <a:lnSpc>
                <a:spcPct val="90000"/>
              </a:lnSpc>
              <a:spcBef>
                <a:spcPts val="0"/>
              </a:spcBef>
              <a:spcAft>
                <a:spcPts val="0"/>
              </a:spcAft>
              <a:buClr>
                <a:schemeClr val="accent1"/>
              </a:buClr>
              <a:buSzPts val="1500"/>
              <a:buFont typeface="Arial"/>
              <a:buNone/>
            </a:pPr>
            <a:r>
              <a:rPr lang="en-US" sz="1800"/>
              <a:t>The surface of the Earth is broken into many pieces that move around.  </a:t>
            </a:r>
            <a:endParaRPr sz="1800"/>
          </a:p>
          <a:p>
            <a:pPr marL="0" lvl="0" indent="0" algn="l" rtl="0">
              <a:lnSpc>
                <a:spcPct val="90000"/>
              </a:lnSpc>
              <a:spcBef>
                <a:spcPts val="0"/>
              </a:spcBef>
              <a:spcAft>
                <a:spcPts val="0"/>
              </a:spcAft>
              <a:buClr>
                <a:schemeClr val="dk1"/>
              </a:buClr>
              <a:buSzPts val="1100"/>
              <a:buFont typeface="Arial"/>
              <a:buNone/>
            </a:pPr>
            <a:endParaRPr sz="1800"/>
          </a:p>
          <a:p>
            <a:pPr marL="0" lvl="0" indent="0" algn="l" rtl="0">
              <a:lnSpc>
                <a:spcPct val="90000"/>
              </a:lnSpc>
              <a:spcBef>
                <a:spcPts val="0"/>
              </a:spcBef>
              <a:spcAft>
                <a:spcPts val="0"/>
              </a:spcAft>
              <a:buClr>
                <a:schemeClr val="accent1"/>
              </a:buClr>
              <a:buSzPts val="1500"/>
              <a:buFont typeface="Arial"/>
              <a:buNone/>
            </a:pPr>
            <a:r>
              <a:rPr lang="en-US" sz="1800"/>
              <a:t>  </a:t>
            </a:r>
            <a:endParaRPr sz="1800"/>
          </a:p>
        </p:txBody>
      </p:sp>
      <p:sp>
        <p:nvSpPr>
          <p:cNvPr id="254" name="Google Shape;254;p18"/>
          <p:cNvSpPr txBox="1"/>
          <p:nvPr/>
        </p:nvSpPr>
        <p:spPr>
          <a:xfrm>
            <a:off x="4595160" y="627481"/>
            <a:ext cx="4423500" cy="636000"/>
          </a:xfrm>
          <a:prstGeom prst="rect">
            <a:avLst/>
          </a:prstGeom>
          <a:noFill/>
          <a:ln>
            <a:noFill/>
          </a:ln>
        </p:spPr>
        <p:txBody>
          <a:bodyPr spcFirstLastPara="1" wrap="square" lIns="68550" tIns="68550" rIns="68550" bIns="68550" anchor="t" anchorCtr="0">
            <a:noAutofit/>
          </a:bodyPr>
          <a:lstStyle/>
          <a:p>
            <a:pPr marL="0" marR="0" lvl="0" indent="0" algn="l" rtl="0">
              <a:lnSpc>
                <a:spcPct val="90000"/>
              </a:lnSpc>
              <a:spcBef>
                <a:spcPts val="0"/>
              </a:spcBef>
              <a:spcAft>
                <a:spcPts val="0"/>
              </a:spcAft>
              <a:buClr>
                <a:schemeClr val="accent1"/>
              </a:buClr>
              <a:buSzPts val="1500"/>
              <a:buFont typeface="Arial"/>
              <a:buNone/>
            </a:pPr>
            <a:r>
              <a:rPr lang="en-US" sz="1800" b="1">
                <a:solidFill>
                  <a:schemeClr val="accent1"/>
                </a:solidFill>
                <a:latin typeface="Arial"/>
                <a:ea typeface="Arial"/>
                <a:cs typeface="Arial"/>
                <a:sym typeface="Arial"/>
              </a:rPr>
              <a:t>The pieces of the Earth get stuck together. When they break free, an earthquake happens!  </a:t>
            </a: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1100"/>
              <a:buFont typeface="Arial"/>
              <a:buNone/>
            </a:pPr>
            <a:endParaRPr sz="1800" b="1">
              <a:solidFill>
                <a:schemeClr val="accent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r>
              <a:rPr lang="en-US" sz="1800" b="1">
                <a:solidFill>
                  <a:schemeClr val="accent1"/>
                </a:solidFill>
                <a:latin typeface="Arial"/>
                <a:ea typeface="Arial"/>
                <a:cs typeface="Arial"/>
                <a:sym typeface="Arial"/>
              </a:rPr>
              <a:t>  </a:t>
            </a:r>
            <a:endParaRPr sz="1800">
              <a:solidFill>
                <a:schemeClr val="dk1"/>
              </a:solidFill>
              <a:latin typeface="Arial"/>
              <a:ea typeface="Arial"/>
              <a:cs typeface="Arial"/>
              <a:sym typeface="Arial"/>
            </a:endParaRPr>
          </a:p>
        </p:txBody>
      </p:sp>
      <p:sp>
        <p:nvSpPr>
          <p:cNvPr id="256" name="Google Shape;256;p18"/>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18</a:t>
            </a:fld>
            <a:endParaRPr sz="900">
              <a:solidFill>
                <a:schemeClr val="dk1"/>
              </a:solidFill>
              <a:latin typeface="Arial"/>
              <a:ea typeface="Arial"/>
              <a:cs typeface="Arial"/>
              <a:sym typeface="Arial"/>
            </a:endParaRPr>
          </a:p>
        </p:txBody>
      </p:sp>
      <p:pic>
        <p:nvPicPr>
          <p:cNvPr id="257" name="Google Shape;257;p18"/>
          <p:cNvPicPr preferRelativeResize="0"/>
          <p:nvPr/>
        </p:nvPicPr>
        <p:blipFill rotWithShape="1">
          <a:blip r:embed="rId3">
            <a:alphaModFix/>
          </a:blip>
          <a:srcRect/>
          <a:stretch/>
        </p:blipFill>
        <p:spPr>
          <a:xfrm>
            <a:off x="881798" y="1619427"/>
            <a:ext cx="2576400" cy="2540700"/>
          </a:xfrm>
          <a:prstGeom prst="roundRect">
            <a:avLst>
              <a:gd name="adj" fmla="val 4842"/>
            </a:avLst>
          </a:prstGeom>
          <a:solidFill>
            <a:srgbClr val="ECECEC"/>
          </a:solidFill>
          <a:ln>
            <a:noFill/>
          </a:ln>
        </p:spPr>
      </p:pic>
      <p:sp>
        <p:nvSpPr>
          <p:cNvPr id="258" name="Google Shape;258;p18"/>
          <p:cNvSpPr txBox="1"/>
          <p:nvPr/>
        </p:nvSpPr>
        <p:spPr>
          <a:xfrm>
            <a:off x="3232417" y="4516069"/>
            <a:ext cx="237408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Images courtesy of The Hero in You Foundation</a:t>
            </a:r>
            <a:endParaRPr/>
          </a:p>
        </p:txBody>
      </p:sp>
      <p:pic>
        <p:nvPicPr>
          <p:cNvPr id="2" name="Google Shape;240;p17">
            <a:extLst>
              <a:ext uri="{FF2B5EF4-FFF2-40B4-BE49-F238E27FC236}">
                <a16:creationId xmlns:a16="http://schemas.microsoft.com/office/drawing/2014/main" id="{ED6F9D0A-22FB-95D6-2F36-CE5867211EF3}"/>
              </a:ext>
            </a:extLst>
          </p:cNvPr>
          <p:cNvPicPr preferRelativeResize="0"/>
          <p:nvPr/>
        </p:nvPicPr>
        <p:blipFill>
          <a:blip r:embed="rId4">
            <a:alphaModFix/>
          </a:blip>
          <a:stretch>
            <a:fillRect/>
          </a:stretch>
        </p:blipFill>
        <p:spPr>
          <a:xfrm>
            <a:off x="4595160" y="1619416"/>
            <a:ext cx="4114660" cy="254072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0" presetClass="path" presetSubtype="0" repeatCount="0" decel="50000" autoRev="1" fill="hold" nodeType="clickEffect">
                                  <p:stCondLst>
                                    <p:cond delay="0"/>
                                  </p:stCondLst>
                                  <p:childTnLst>
                                    <p:animMotion origin="layout" path="M -0.03854 -0.02901 L -0.03854 -0.02871 C -0.03368 -0.0284 -0.02829 -0.02809 -0.02309 -0.02716 C -0.02031 -0.02654 -0.01614 -0.02716 -0.01406 -0.025 C -0.01267 -0.02346 -0.0177 -0.02377 -0.01927 -0.02284 C -0.02552 -0.01574 -0.02465 -0.01821 -0.0125 -0.02284 C -0.01059 -0.02377 -0.00868 -0.02377 -0.00677 -0.025 C -0.0052 -0.02654 -0.00364 -0.02901 -0.00156 -0.02901 C -0.00034 -0.02901 -0.00364 -0.02593 -0.0052 -0.025 C -0.00868 -0.02315 -0.0125 -0.02222 -0.01579 -0.02068 L -0.02118 -0.01883 C -0.02309 -0.01945 -0.02482 -0.01945 -0.02638 -0.02068 C -0.02795 -0.02253 -0.03211 -0.02654 -0.02986 -0.02716 C -0.02482 -0.02871 -0.01927 -0.02562 -0.01406 -0.025 C -0.01527 -0.02377 -0.01614 -0.02192 -0.0177 -0.02068 C -0.02343 -0.01698 -0.02552 -0.02161 -0.01927 -0.01482 C -0.01371 -0.01574 -0.00677 -0.01296 -0.00156 -0.01698 C 0.00851 -0.02469 -0.00816 -0.02871 -0.00902 -0.02901 C -0.01302 -0.0284 -0.01736 -0.02932 -0.02118 -0.02716 C -0.02517 -0.02469 -0.02152 -0.01451 -0.02118 -0.01266 C 0.00556 -0.01729 -0.01736 -0.01235 -0.02986 -0.01698 C -0.03177 -0.01759 -0.03107 -0.02068 -0.03177 -0.02284 C -0.03107 -0.025 -0.03142 -0.02809 -0.02986 -0.02901 C -0.02465 -0.03364 -0.00902 -0.02963 -0.0052 -0.02901 C -0.00468 -0.02716 -0.00364 -0.025 -0.00364 -0.02284 C -0.00364 -0.01975 -0.00364 -0.01698 -0.0052 -0.01482 C -0.00659 -0.01296 -0.00868 -0.01327 -0.01059 -0.01266 C -0.01458 -0.01173 -0.01892 -0.01142 -0.02309 -0.0108 C -0.02343 -0.00833 -0.02777 0.00216 -0.02309 0.0037 C -0.01649 0.00586 -0.01215 -0.00216 -0.00677 -0.00463 C -0.00468 -0.00587 -0.00243 -0.00587 -4.16667E-6 -0.00648 C 0.01216 -0.0108 -0.00312 -0.0071 0.01632 -0.0108 C 0.01528 -0.01327 0.01632 -0.01698 0.01407 -0.01883 C 0.01164 -0.02161 0.00348 -0.02284 0.00348 -0.02253 C 0.00191 -0.02222 -0.00121 -0.02284 -0.00156 -0.02068 C -0.00364 -0.01574 0.00105 -0.01142 0.00348 -0.00864 C -0.01371 -0.00371 0.0007 -0.00926 0.00191 -0.00463 C 0.00278 -0.00124 0.0007 0.00216 -4.16667E-6 0.00586 C -0.00243 0.00494 -0.00468 0.00494 -0.00677 0.0037 C -0.00989 0.00185 -0.0125 -0.00432 -0.01406 -0.00648 C -0.01527 -0.00833 -0.01927 -0.0105 -0.0177 -0.0108 C -0.0125 -0.01142 -0.00677 -0.00926 -0.00156 -0.00864 C -0.00364 -0.00803 -0.0052 -0.00648 -0.00677 -0.00648 C -0.01371 -0.00648 -0.01371 -0.00833 -0.0177 -0.01266 C -0.01579 -0.01327 -0.01423 -0.01451 -0.0125 -0.01482 C -0.00781 -0.01574 -0.00243 -0.01482 0.00191 -0.01698 C 0.00348 -0.0179 0.00278 -0.02068 0.00348 -0.02284 C 0.00539 -0.02068 0.01025 -0.01914 0.00868 -0.01698 C 0.00747 -0.01451 -0.00816 -0.01142 -0.01059 -0.0108 C -0.0125 -0.00926 -0.01458 -0.00864 -0.01579 -0.00648 C -0.01805 -0.00278 -0.02309 0.00648 -0.01927 0.00586 L -0.00902 0.0037 C -0.00677 0.00308 -0.00399 0.0037 -0.00364 0.00154 C -0.00121 -0.00741 -0.00468 -0.01019 -0.00902 -0.01482 C -0.00625 -0.01698 -0.00191 -0.02068 0.00191 -0.02068 C 0.00504 -0.02068 0.00747 -0.01945 0.01059 -0.01883 C 0.00868 -0.01759 0.0066 -0.01667 0.00539 -0.01482 C 0.004 -0.01296 0.00504 -0.00988 0.00348 -0.00864 C 0.0007 -0.00648 -0.00677 -0.00463 -0.00677 -0.00432 C -0.01059 -0.00525 -0.01493 -0.00401 -0.0177 -0.00648 C -0.02048 -0.00926 -0.01875 -0.01574 -0.02118 -0.01883 L -0.02638 -0.025 C -0.02465 -0.02654 -0.02343 -0.02871 -0.02118 -0.02901 C -0.01927 -0.02932 -0.0177 -0.02716 -0.01579 -0.02716 C -0.0118 -0.02624 -0.00781 -0.02562 -0.00364 -0.025 C -0.00277 -0.01574 0.00469 -0.00031 -0.00677 -0.00031 C -0.01024 -0.00031 -0.01302 -0.00154 -0.01579 -0.00247 C -0.01406 -0.0034 -0.0125 -0.00401 -0.01059 -0.00463 C -0.00816 -0.00556 -0.0059 -0.00556 -0.00364 -0.00648 C -0.00156 -0.00741 -4.16667E-6 -0.00926 0.00191 -0.0108 C -0.00677 0.00401 0.00105 -0.01019 0.00348 -0.0108 C 0.00747 -0.01142 0.01164 -0.00926 0.01632 -0.00864 C 0.01407 -0.00648 0.01285 -0.00401 0.01059 -0.00247 C 0.00712 1.60494E-6 0.00382 -0.00031 -4.16667E-6 -0.00031 L -4.16667E-6 1.60494E-6 " pathEditMode="relative" rAng="0" ptsTypes="AAAAAAAAAAAAAAAAAAAAAAAAAAAAAAAAAAAAAAAAAAAAAAAAAAAAAAAAAAAAAAAAAAAAAAAAAAA">
                                      <p:cBhvr>
                                        <p:cTn id="12" dur="7000" fill="hold"/>
                                        <p:tgtEl>
                                          <p:spTgt spid="2"/>
                                        </p:tgtEl>
                                        <p:attrNameLst>
                                          <p:attrName>ppt_x</p:attrName>
                                          <p:attrName>ppt_y</p:attrName>
                                        </p:attrNameLst>
                                      </p:cBhvr>
                                      <p:rCtr x="2743" y="16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1A6935"/>
              </a:buClr>
              <a:buSzPct val="100000"/>
              <a:buFont typeface="Arial"/>
              <a:buNone/>
            </a:pPr>
            <a:r>
              <a:rPr lang="en-US" sz="2400">
                <a:solidFill>
                  <a:srgbClr val="1A6935"/>
                </a:solidFill>
                <a:highlight>
                  <a:srgbClr val="FFFFFF"/>
                </a:highlight>
              </a:rPr>
              <a:t>What Should You Do if You Feel Shaking or Get an Alert?</a:t>
            </a:r>
            <a:endParaRPr sz="2400"/>
          </a:p>
        </p:txBody>
      </p:sp>
      <p:pic>
        <p:nvPicPr>
          <p:cNvPr id="265" name="Google Shape;265;p19"/>
          <p:cNvPicPr preferRelativeResize="0"/>
          <p:nvPr/>
        </p:nvPicPr>
        <p:blipFill rotWithShape="1">
          <a:blip r:embed="rId3">
            <a:alphaModFix/>
          </a:blip>
          <a:srcRect/>
          <a:stretch/>
        </p:blipFill>
        <p:spPr>
          <a:xfrm>
            <a:off x="312964" y="1627175"/>
            <a:ext cx="8039735" cy="2204161"/>
          </a:xfrm>
          <a:prstGeom prst="rect">
            <a:avLst/>
          </a:prstGeom>
          <a:noFill/>
          <a:ln>
            <a:noFill/>
          </a:ln>
        </p:spPr>
      </p:pic>
      <p:sp>
        <p:nvSpPr>
          <p:cNvPr id="266" name="Google Shape;266;p19"/>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sp>
        <p:nvSpPr>
          <p:cNvPr id="267" name="Google Shape;267;p19"/>
          <p:cNvSpPr txBox="1"/>
          <p:nvPr/>
        </p:nvSpPr>
        <p:spPr>
          <a:xfrm>
            <a:off x="3495651" y="4413180"/>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dirty="0">
                <a:solidFill>
                  <a:schemeClr val="dk1"/>
                </a:solidFill>
              </a:rPr>
              <a:t>To Print</a:t>
            </a:r>
            <a:endParaRPr dirty="0">
              <a:solidFill>
                <a:schemeClr val="dk1"/>
              </a:solidFill>
            </a:endParaRPr>
          </a:p>
        </p:txBody>
      </p:sp>
      <p:sp>
        <p:nvSpPr>
          <p:cNvPr id="96" name="Google Shape;96;p2"/>
          <p:cNvSpPr txBox="1">
            <a:spLocks noGrp="1"/>
          </p:cNvSpPr>
          <p:nvPr>
            <p:ph type="body" idx="1"/>
          </p:nvPr>
        </p:nvSpPr>
        <p:spPr>
          <a:xfrm>
            <a:off x="312964" y="1275757"/>
            <a:ext cx="3212753" cy="3229865"/>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800"/>
              <a:buNone/>
            </a:pPr>
            <a:r>
              <a:rPr lang="en-US" sz="1800" b="1" dirty="0"/>
              <a:t>Student Worksheets</a:t>
            </a:r>
            <a:endParaRPr dirty="0"/>
          </a:p>
          <a:p>
            <a:pPr marL="171450" lvl="0" indent="-171450" algn="l" rtl="0">
              <a:lnSpc>
                <a:spcPct val="150000"/>
              </a:lnSpc>
              <a:spcBef>
                <a:spcPts val="750"/>
              </a:spcBef>
              <a:spcAft>
                <a:spcPts val="0"/>
              </a:spcAft>
              <a:buSzPts val="1800"/>
              <a:buChar char="•"/>
            </a:pPr>
            <a:r>
              <a:rPr lang="en-US" sz="1800" b="1" u="sng" dirty="0">
                <a:solidFill>
                  <a:schemeClr val="hlink"/>
                </a:solidFill>
                <a:hlinkClick r:id="rId3"/>
              </a:rPr>
              <a:t>Kindergarten</a:t>
            </a:r>
            <a:endParaRPr sz="1800" b="1" dirty="0"/>
          </a:p>
          <a:p>
            <a:pPr marL="171450" lvl="0" indent="-171450" algn="l" rtl="0">
              <a:lnSpc>
                <a:spcPct val="150000"/>
              </a:lnSpc>
              <a:spcBef>
                <a:spcPts val="750"/>
              </a:spcBef>
              <a:spcAft>
                <a:spcPts val="0"/>
              </a:spcAft>
              <a:buSzPts val="1800"/>
              <a:buChar char="•"/>
            </a:pPr>
            <a:r>
              <a:rPr lang="en-US" sz="1800" b="1" u="sng" dirty="0">
                <a:solidFill>
                  <a:schemeClr val="hlink"/>
                </a:solidFill>
                <a:hlinkClick r:id="rId4"/>
              </a:rPr>
              <a:t>1st Grade</a:t>
            </a:r>
            <a:endParaRPr sz="1800" b="1" dirty="0"/>
          </a:p>
          <a:p>
            <a:pPr marL="0" lvl="0" indent="0" algn="l" rtl="0">
              <a:lnSpc>
                <a:spcPct val="90000"/>
              </a:lnSpc>
              <a:spcBef>
                <a:spcPts val="750"/>
              </a:spcBef>
              <a:spcAft>
                <a:spcPts val="0"/>
              </a:spcAft>
              <a:buSzPts val="1500"/>
              <a:buNone/>
            </a:pPr>
            <a:br>
              <a:rPr lang="en-US" b="1" dirty="0"/>
            </a:br>
            <a:br>
              <a:rPr lang="en-US" b="1" dirty="0"/>
            </a:br>
            <a:r>
              <a:rPr lang="en-US" sz="1800" b="1" dirty="0"/>
              <a:t>Family Engagement Letter</a:t>
            </a:r>
            <a:endParaRPr dirty="0"/>
          </a:p>
          <a:p>
            <a:pPr marL="285750" lvl="0" indent="-285750" algn="l" rtl="0">
              <a:lnSpc>
                <a:spcPct val="150000"/>
              </a:lnSpc>
              <a:spcBef>
                <a:spcPts val="750"/>
              </a:spcBef>
              <a:spcAft>
                <a:spcPts val="0"/>
              </a:spcAft>
              <a:buSzPts val="1800"/>
              <a:buChar char="•"/>
            </a:pPr>
            <a:r>
              <a:rPr lang="en-US" sz="1800" b="1" u="sng" dirty="0">
                <a:solidFill>
                  <a:schemeClr val="hlink"/>
                </a:solidFill>
                <a:hlinkClick r:id="rId5"/>
              </a:rPr>
              <a:t>English</a:t>
            </a:r>
            <a:endParaRPr sz="1800" b="1" dirty="0"/>
          </a:p>
          <a:p>
            <a:pPr marL="285750" lvl="0" indent="-285750" algn="l" rtl="0">
              <a:lnSpc>
                <a:spcPct val="150000"/>
              </a:lnSpc>
              <a:spcBef>
                <a:spcPts val="750"/>
              </a:spcBef>
              <a:spcAft>
                <a:spcPts val="0"/>
              </a:spcAft>
              <a:buSzPts val="1800"/>
              <a:buChar char="•"/>
            </a:pPr>
            <a:r>
              <a:rPr lang="en-US" sz="1800" b="1" u="sng" dirty="0">
                <a:solidFill>
                  <a:schemeClr val="hlink"/>
                </a:solidFill>
                <a:hlinkClick r:id="rId6"/>
              </a:rPr>
              <a:t>Spanish</a:t>
            </a:r>
            <a:endParaRPr sz="1800" b="1" dirty="0"/>
          </a:p>
          <a:p>
            <a:pPr marL="0" lvl="0" indent="0" algn="l" rtl="0">
              <a:lnSpc>
                <a:spcPct val="90000"/>
              </a:lnSpc>
              <a:spcBef>
                <a:spcPts val="750"/>
              </a:spcBef>
              <a:spcAft>
                <a:spcPts val="0"/>
              </a:spcAft>
              <a:buSzPts val="1800"/>
              <a:buNone/>
            </a:pPr>
            <a:endParaRPr sz="1800" b="1" dirty="0"/>
          </a:p>
        </p:txBody>
      </p:sp>
      <p:sp>
        <p:nvSpPr>
          <p:cNvPr id="97" name="Google Shape;97;p2"/>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a:t>
            </a:fld>
            <a:endParaRPr/>
          </a:p>
        </p:txBody>
      </p:sp>
      <p:sp>
        <p:nvSpPr>
          <p:cNvPr id="98" name="Google Shape;98;p2"/>
          <p:cNvSpPr txBox="1"/>
          <p:nvPr/>
        </p:nvSpPr>
        <p:spPr>
          <a:xfrm>
            <a:off x="4020587" y="1125733"/>
            <a:ext cx="4624800" cy="3393300"/>
          </a:xfrm>
          <a:prstGeom prst="rect">
            <a:avLst/>
          </a:prstGeom>
          <a:noFill/>
          <a:ln>
            <a:noFill/>
          </a:ln>
        </p:spPr>
        <p:txBody>
          <a:bodyPr spcFirstLastPara="1" wrap="square" lIns="68575" tIns="34275" rIns="68575" bIns="34275" anchor="t" anchorCtr="0">
            <a:noAutofit/>
          </a:bodyPr>
          <a:lstStyle/>
          <a:p>
            <a:pPr marL="134541" marR="0" lvl="0" indent="-134541" algn="l" rtl="0">
              <a:lnSpc>
                <a:spcPct val="100000"/>
              </a:lnSpc>
              <a:spcBef>
                <a:spcPts val="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Open and edit the Family Engagement Letter.  </a:t>
            </a:r>
            <a:endParaRPr dirty="0"/>
          </a:p>
          <a:p>
            <a:pPr marL="519113" marR="0" lvl="1" indent="-214313" algn="l" rtl="0">
              <a:lnSpc>
                <a:spcPct val="100000"/>
              </a:lnSpc>
              <a:spcBef>
                <a:spcPts val="450"/>
              </a:spcBef>
              <a:spcAft>
                <a:spcPts val="0"/>
              </a:spcAft>
              <a:buClr>
                <a:schemeClr val="accent1"/>
              </a:buClr>
              <a:buSzPts val="1200"/>
              <a:buFont typeface="NTR"/>
              <a:buChar char="－"/>
            </a:pPr>
            <a:r>
              <a:rPr lang="en-US" sz="1200" b="0" i="0" u="none" strike="noStrike" cap="none" dirty="0">
                <a:solidFill>
                  <a:schemeClr val="dk1"/>
                </a:solidFill>
                <a:latin typeface="Arial"/>
                <a:ea typeface="Arial"/>
                <a:cs typeface="Arial"/>
                <a:sym typeface="Arial"/>
              </a:rPr>
              <a:t>Add your school name at the bottom.  </a:t>
            </a:r>
            <a:endParaRPr dirty="0"/>
          </a:p>
          <a:p>
            <a:pPr marL="519113" marR="0" lvl="1" indent="-214313" algn="l" rtl="0">
              <a:lnSpc>
                <a:spcPct val="100000"/>
              </a:lnSpc>
              <a:spcBef>
                <a:spcPts val="450"/>
              </a:spcBef>
              <a:spcAft>
                <a:spcPts val="0"/>
              </a:spcAft>
              <a:buClr>
                <a:schemeClr val="accent1"/>
              </a:buClr>
              <a:buSzPts val="1200"/>
              <a:buFont typeface="NTR"/>
              <a:buChar char="－"/>
            </a:pPr>
            <a:r>
              <a:rPr lang="en-US" sz="1200" b="0" i="0" u="none" strike="noStrike" cap="none" dirty="0">
                <a:solidFill>
                  <a:schemeClr val="dk1"/>
                </a:solidFill>
                <a:latin typeface="Arial"/>
                <a:ea typeface="Arial"/>
                <a:cs typeface="Arial"/>
                <a:sym typeface="Arial"/>
              </a:rPr>
              <a:t>If you’re emailing the letter, you can remove the QR code.  </a:t>
            </a:r>
            <a:endParaRPr dirty="0"/>
          </a:p>
          <a:p>
            <a:pPr marL="175022" marR="0" lvl="0" indent="-175022" algn="l" rtl="0">
              <a:lnSpc>
                <a:spcPct val="100000"/>
              </a:lnSpc>
              <a:spcBef>
                <a:spcPts val="90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Make copies of the Family Engagement Letter and/or email to families a week before teaching the lesson. Encourage parents to discuss earthquakes with their </a:t>
            </a:r>
            <a:r>
              <a:rPr lang="en-US" sz="1200" dirty="0">
                <a:solidFill>
                  <a:schemeClr val="dk1"/>
                </a:solidFill>
              </a:rPr>
              <a:t>children</a:t>
            </a:r>
            <a:r>
              <a:rPr lang="en-US" sz="1200" dirty="0">
                <a:solidFill>
                  <a:schemeClr val="dk1"/>
                </a:solidFill>
                <a:latin typeface="Arial"/>
                <a:ea typeface="Arial"/>
                <a:cs typeface="Arial"/>
                <a:sym typeface="Arial"/>
              </a:rPr>
              <a:t> and to let their teachers know if it might be a difficult topic for their child. </a:t>
            </a:r>
            <a:endParaRPr dirty="0"/>
          </a:p>
          <a:p>
            <a:pPr marL="175022" marR="0" lvl="0" indent="-175022" algn="l" rtl="0">
              <a:lnSpc>
                <a:spcPct val="100000"/>
              </a:lnSpc>
              <a:spcBef>
                <a:spcPts val="90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Preview </a:t>
            </a:r>
            <a:r>
              <a:rPr lang="en-US" sz="1200" dirty="0">
                <a:solidFill>
                  <a:schemeClr val="dk1"/>
                </a:solidFill>
              </a:rPr>
              <a:t>slides</a:t>
            </a:r>
            <a:r>
              <a:rPr lang="en-US" sz="1200" dirty="0">
                <a:solidFill>
                  <a:schemeClr val="dk1"/>
                </a:solidFill>
                <a:latin typeface="Arial"/>
                <a:ea typeface="Arial"/>
                <a:cs typeface="Arial"/>
                <a:sym typeface="Arial"/>
              </a:rPr>
              <a:t>. You can print out the Teaching Steps slides. The teaching steps are also located in the Speaker Notes of each slide. </a:t>
            </a:r>
            <a:endParaRPr sz="1200" dirty="0">
              <a:solidFill>
                <a:schemeClr val="dk1"/>
              </a:solidFill>
              <a:latin typeface="Arial"/>
              <a:ea typeface="Arial"/>
              <a:cs typeface="Arial"/>
              <a:sym typeface="Arial"/>
            </a:endParaRPr>
          </a:p>
          <a:p>
            <a:pPr marL="175022" marR="0" lvl="0" indent="-175022" algn="l" rtl="0">
              <a:lnSpc>
                <a:spcPct val="100000"/>
              </a:lnSpc>
              <a:spcBef>
                <a:spcPts val="90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Copy the Student Sheet or go to RocketRules.org/ShakeAlert to find additional student sheets, including some in Spanish.</a:t>
            </a:r>
            <a:endParaRPr dirty="0"/>
          </a:p>
          <a:p>
            <a:pPr marL="175022" marR="0" lvl="0" indent="-175022" algn="l" rtl="0">
              <a:lnSpc>
                <a:spcPct val="100000"/>
              </a:lnSpc>
              <a:spcBef>
                <a:spcPts val="900"/>
              </a:spcBef>
              <a:spcAft>
                <a:spcPts val="0"/>
              </a:spcAft>
              <a:buClr>
                <a:schemeClr val="accent1"/>
              </a:buClr>
              <a:buSzPts val="1300"/>
              <a:buFont typeface="Arial"/>
              <a:buChar char="●"/>
            </a:pPr>
            <a:r>
              <a:rPr lang="en-US" sz="1200" dirty="0">
                <a:solidFill>
                  <a:schemeClr val="dk1"/>
                </a:solidFill>
                <a:latin typeface="Arial"/>
                <a:ea typeface="Arial"/>
                <a:cs typeface="Arial"/>
                <a:sym typeface="Arial"/>
              </a:rPr>
              <a:t>OPTIONAL (FREE): Sign up for Rocket Live, a 20</a:t>
            </a:r>
            <a:r>
              <a:rPr lang="en-US" sz="1200" dirty="0">
                <a:solidFill>
                  <a:schemeClr val="dk1"/>
                </a:solidFill>
              </a:rPr>
              <a:t>-</a:t>
            </a:r>
            <a:r>
              <a:rPr lang="en-US" sz="1200" dirty="0">
                <a:solidFill>
                  <a:schemeClr val="dk1"/>
                </a:solidFill>
                <a:latin typeface="Arial"/>
                <a:ea typeface="Arial"/>
                <a:cs typeface="Arial"/>
                <a:sym typeface="Arial"/>
              </a:rPr>
              <a:t>minute, cost-free, live Zoom interactive lesson on RocketRules.org/ShakeAlert.</a:t>
            </a:r>
            <a:endParaRPr dirty="0"/>
          </a:p>
        </p:txBody>
      </p:sp>
      <p:cxnSp>
        <p:nvCxnSpPr>
          <p:cNvPr id="99" name="Google Shape;99;p2"/>
          <p:cNvCxnSpPr/>
          <p:nvPr/>
        </p:nvCxnSpPr>
        <p:spPr>
          <a:xfrm>
            <a:off x="3647209" y="638175"/>
            <a:ext cx="0" cy="3900488"/>
          </a:xfrm>
          <a:prstGeom prst="straightConnector1">
            <a:avLst/>
          </a:prstGeom>
          <a:noFill/>
          <a:ln w="9525" cap="flat" cmpd="sng">
            <a:solidFill>
              <a:schemeClr val="dk1"/>
            </a:solidFill>
            <a:prstDash val="solid"/>
            <a:miter lim="8000"/>
            <a:headEnd type="none" w="sm" len="sm"/>
            <a:tailEnd type="none" w="sm" len="sm"/>
          </a:ln>
        </p:spPr>
      </p:cxnSp>
      <p:sp>
        <p:nvSpPr>
          <p:cNvPr id="100" name="Google Shape;100;p2"/>
          <p:cNvSpPr txBox="1"/>
          <p:nvPr/>
        </p:nvSpPr>
        <p:spPr>
          <a:xfrm>
            <a:off x="4020586" y="638175"/>
            <a:ext cx="3676974" cy="407194"/>
          </a:xfrm>
          <a:prstGeom prst="rect">
            <a:avLst/>
          </a:prstGeom>
          <a:noFill/>
          <a:ln>
            <a:noFill/>
          </a:ln>
        </p:spPr>
        <p:txBody>
          <a:bodyPr spcFirstLastPara="1" wrap="square" lIns="68575" tIns="34275" rIns="68575" bIns="34275" anchor="ctr" anchorCtr="0">
            <a:normAutofit/>
          </a:bodyPr>
          <a:lstStyle/>
          <a:p>
            <a:pPr marL="0" marR="0" lvl="0" indent="0" algn="l" rtl="0">
              <a:lnSpc>
                <a:spcPct val="90000"/>
              </a:lnSpc>
              <a:spcBef>
                <a:spcPts val="0"/>
              </a:spcBef>
              <a:spcAft>
                <a:spcPts val="0"/>
              </a:spcAft>
              <a:buClr>
                <a:schemeClr val="dk1"/>
              </a:buClr>
              <a:buSzPts val="2100"/>
              <a:buFont typeface="Arial"/>
              <a:buNone/>
            </a:pPr>
            <a:r>
              <a:rPr lang="en-US" sz="2100" b="1">
                <a:solidFill>
                  <a:schemeClr val="dk1"/>
                </a:solidFill>
                <a:latin typeface="Arial"/>
                <a:ea typeface="Arial"/>
                <a:cs typeface="Arial"/>
                <a:sym typeface="Arial"/>
              </a:rPr>
              <a:t>Preparation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2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US" sz="2400">
                <a:solidFill>
                  <a:srgbClr val="016935"/>
                </a:solidFill>
                <a:highlight>
                  <a:srgbClr val="FFFFFF"/>
                </a:highlight>
              </a:rPr>
              <a:t>If You or Someone You Know Uses a Wheelchair:</a:t>
            </a:r>
            <a:endParaRPr sz="2400"/>
          </a:p>
        </p:txBody>
      </p:sp>
      <p:pic>
        <p:nvPicPr>
          <p:cNvPr id="274" name="Google Shape;274;p20"/>
          <p:cNvPicPr preferRelativeResize="0"/>
          <p:nvPr/>
        </p:nvPicPr>
        <p:blipFill rotWithShape="1">
          <a:blip r:embed="rId3">
            <a:alphaModFix/>
          </a:blip>
          <a:srcRect/>
          <a:stretch/>
        </p:blipFill>
        <p:spPr>
          <a:xfrm>
            <a:off x="1188372" y="1529701"/>
            <a:ext cx="6767256" cy="2438795"/>
          </a:xfrm>
          <a:prstGeom prst="rect">
            <a:avLst/>
          </a:prstGeom>
          <a:noFill/>
          <a:ln>
            <a:noFill/>
          </a:ln>
        </p:spPr>
      </p:pic>
      <p:sp>
        <p:nvSpPr>
          <p:cNvPr id="275" name="Google Shape;275;p20"/>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276" name="Google Shape;276;p20"/>
          <p:cNvSpPr txBox="1"/>
          <p:nvPr/>
        </p:nvSpPr>
        <p:spPr>
          <a:xfrm>
            <a:off x="3495651" y="4413180"/>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US" sz="2400">
                <a:solidFill>
                  <a:srgbClr val="016935"/>
                </a:solidFill>
                <a:highlight>
                  <a:schemeClr val="lt1"/>
                </a:highlight>
              </a:rPr>
              <a:t>If You or Someone You Know Uses a Cane or Walker:</a:t>
            </a:r>
            <a:endParaRPr sz="2400"/>
          </a:p>
        </p:txBody>
      </p:sp>
      <p:pic>
        <p:nvPicPr>
          <p:cNvPr id="283" name="Google Shape;283;p21"/>
          <p:cNvPicPr preferRelativeResize="0"/>
          <p:nvPr/>
        </p:nvPicPr>
        <p:blipFill rotWithShape="1">
          <a:blip r:embed="rId3">
            <a:alphaModFix/>
          </a:blip>
          <a:srcRect/>
          <a:stretch/>
        </p:blipFill>
        <p:spPr>
          <a:xfrm>
            <a:off x="1280688" y="1178954"/>
            <a:ext cx="5924863" cy="1623092"/>
          </a:xfrm>
          <a:prstGeom prst="rect">
            <a:avLst/>
          </a:prstGeom>
          <a:noFill/>
          <a:ln>
            <a:noFill/>
          </a:ln>
        </p:spPr>
      </p:pic>
      <p:pic>
        <p:nvPicPr>
          <p:cNvPr id="284" name="Google Shape;284;p21"/>
          <p:cNvPicPr preferRelativeResize="0"/>
          <p:nvPr/>
        </p:nvPicPr>
        <p:blipFill rotWithShape="1">
          <a:blip r:embed="rId4">
            <a:alphaModFix/>
          </a:blip>
          <a:srcRect/>
          <a:stretch/>
        </p:blipFill>
        <p:spPr>
          <a:xfrm>
            <a:off x="1280690" y="2935670"/>
            <a:ext cx="5924863" cy="1623048"/>
          </a:xfrm>
          <a:prstGeom prst="rect">
            <a:avLst/>
          </a:prstGeom>
          <a:noFill/>
          <a:ln>
            <a:noFill/>
          </a:ln>
        </p:spPr>
      </p:pic>
      <p:sp>
        <p:nvSpPr>
          <p:cNvPr id="285" name="Google Shape;285;p21"/>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286" name="Google Shape;286;p21"/>
          <p:cNvSpPr txBox="1"/>
          <p:nvPr/>
        </p:nvSpPr>
        <p:spPr>
          <a:xfrm>
            <a:off x="3495651" y="4505622"/>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22"/>
          <p:cNvSpPr txBox="1">
            <a:spLocks noGrp="1"/>
          </p:cNvSpPr>
          <p:nvPr>
            <p:ph type="title"/>
          </p:nvPr>
        </p:nvSpPr>
        <p:spPr>
          <a:xfrm>
            <a:off x="312963" y="637878"/>
            <a:ext cx="8537122" cy="407453"/>
          </a:xfrm>
          <a:prstGeom prst="rect">
            <a:avLst/>
          </a:prstGeom>
          <a:noFill/>
          <a:ln>
            <a:noFill/>
          </a:ln>
        </p:spPr>
        <p:txBody>
          <a:bodyPr spcFirstLastPara="1" wrap="square" lIns="68550" tIns="34275" rIns="68550" bIns="34275" anchor="ctr" anchorCtr="0">
            <a:normAutofit/>
          </a:bodyPr>
          <a:lstStyle/>
          <a:p>
            <a:pPr marL="0" lvl="0" indent="0" algn="ctr" rtl="0">
              <a:lnSpc>
                <a:spcPct val="90000"/>
              </a:lnSpc>
              <a:spcBef>
                <a:spcPts val="0"/>
              </a:spcBef>
              <a:spcAft>
                <a:spcPts val="0"/>
              </a:spcAft>
              <a:buClr>
                <a:srgbClr val="1A6935"/>
              </a:buClr>
              <a:buSzPts val="3200"/>
              <a:buFont typeface="Arial"/>
              <a:buNone/>
            </a:pPr>
            <a:r>
              <a:rPr lang="en-US" sz="2400">
                <a:solidFill>
                  <a:srgbClr val="1A6935"/>
                </a:solidFill>
                <a:highlight>
                  <a:srgbClr val="FFFFFF"/>
                </a:highlight>
              </a:rPr>
              <a:t>Protect Yourself When There Is . . .</a:t>
            </a:r>
            <a:endParaRPr sz="2400"/>
          </a:p>
        </p:txBody>
      </p:sp>
      <p:pic>
        <p:nvPicPr>
          <p:cNvPr id="293" name="Google Shape;293;p22"/>
          <p:cNvPicPr preferRelativeResize="0"/>
          <p:nvPr/>
        </p:nvPicPr>
        <p:blipFill rotWithShape="1">
          <a:blip r:embed="rId3">
            <a:alphaModFix/>
          </a:blip>
          <a:srcRect l="11569" t="40259" r="13929"/>
          <a:stretch/>
        </p:blipFill>
        <p:spPr>
          <a:xfrm>
            <a:off x="180139" y="2034610"/>
            <a:ext cx="2564171" cy="2056273"/>
          </a:xfrm>
          <a:prstGeom prst="rect">
            <a:avLst/>
          </a:prstGeom>
          <a:noFill/>
          <a:ln>
            <a:noFill/>
          </a:ln>
        </p:spPr>
      </p:pic>
      <p:sp>
        <p:nvSpPr>
          <p:cNvPr id="294" name="Google Shape;294;p22"/>
          <p:cNvSpPr txBox="1"/>
          <p:nvPr/>
        </p:nvSpPr>
        <p:spPr>
          <a:xfrm>
            <a:off x="445208" y="1670366"/>
            <a:ext cx="2299102"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US" sz="2100" b="1">
                <a:solidFill>
                  <a:schemeClr val="dk2"/>
                </a:solidFill>
              </a:rPr>
              <a:t>G</a:t>
            </a:r>
            <a:r>
              <a:rPr lang="en-US" sz="2100" b="1" i="0" u="none" strike="noStrike" cap="none">
                <a:solidFill>
                  <a:schemeClr val="dk2"/>
                </a:solidFill>
                <a:latin typeface="Arial"/>
                <a:ea typeface="Arial"/>
                <a:cs typeface="Arial"/>
                <a:sym typeface="Arial"/>
              </a:rPr>
              <a:t>round </a:t>
            </a:r>
            <a:r>
              <a:rPr lang="en-US" sz="2100" b="1">
                <a:solidFill>
                  <a:schemeClr val="dk2"/>
                </a:solidFill>
              </a:rPr>
              <a:t>S</a:t>
            </a:r>
            <a:r>
              <a:rPr lang="en-US" sz="2100" b="1" i="0" u="none" strike="noStrike" cap="none">
                <a:solidFill>
                  <a:schemeClr val="dk2"/>
                </a:solidFill>
                <a:latin typeface="Arial"/>
                <a:ea typeface="Arial"/>
                <a:cs typeface="Arial"/>
                <a:sym typeface="Arial"/>
              </a:rPr>
              <a:t>haking</a:t>
            </a:r>
            <a:endParaRPr sz="1350" b="0" i="0" u="none" strike="noStrike" cap="none">
              <a:solidFill>
                <a:schemeClr val="dk1"/>
              </a:solidFill>
              <a:latin typeface="Arial"/>
              <a:ea typeface="Arial"/>
              <a:cs typeface="Arial"/>
              <a:sym typeface="Arial"/>
            </a:endParaRPr>
          </a:p>
        </p:txBody>
      </p:sp>
      <p:cxnSp>
        <p:nvCxnSpPr>
          <p:cNvPr id="295" name="Google Shape;295;p22"/>
          <p:cNvCxnSpPr/>
          <p:nvPr/>
        </p:nvCxnSpPr>
        <p:spPr>
          <a:xfrm>
            <a:off x="2846540" y="1474940"/>
            <a:ext cx="0" cy="2780778"/>
          </a:xfrm>
          <a:prstGeom prst="straightConnector1">
            <a:avLst/>
          </a:prstGeom>
          <a:noFill/>
          <a:ln w="19050" cap="flat" cmpd="sng">
            <a:solidFill>
              <a:schemeClr val="lt2"/>
            </a:solidFill>
            <a:prstDash val="solid"/>
            <a:miter lim="8000"/>
            <a:headEnd type="none" w="sm" len="sm"/>
            <a:tailEnd type="none" w="sm" len="sm"/>
          </a:ln>
        </p:spPr>
      </p:cxnSp>
      <p:cxnSp>
        <p:nvCxnSpPr>
          <p:cNvPr id="296" name="Google Shape;296;p22"/>
          <p:cNvCxnSpPr/>
          <p:nvPr/>
        </p:nvCxnSpPr>
        <p:spPr>
          <a:xfrm>
            <a:off x="5929508" y="1474940"/>
            <a:ext cx="0" cy="2780778"/>
          </a:xfrm>
          <a:prstGeom prst="straightConnector1">
            <a:avLst/>
          </a:prstGeom>
          <a:noFill/>
          <a:ln w="19050" cap="flat" cmpd="sng">
            <a:solidFill>
              <a:schemeClr val="lt2"/>
            </a:solidFill>
            <a:prstDash val="solid"/>
            <a:miter lim="8000"/>
            <a:headEnd type="none" w="sm" len="sm"/>
            <a:tailEnd type="none" w="sm" len="sm"/>
          </a:ln>
        </p:spPr>
      </p:cxnSp>
      <p:sp>
        <p:nvSpPr>
          <p:cNvPr id="297" name="Google Shape;297;p22"/>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2"/>
              </a:buClr>
              <a:buSzPts val="900"/>
              <a:buFont typeface="Arial"/>
              <a:buNone/>
            </a:pPr>
            <a:fld id="{00000000-1234-1234-1234-123412341234}" type="slidenum">
              <a:rPr lang="en-US" sz="900" b="0" i="0" u="none" strike="noStrike" cap="none">
                <a:solidFill>
                  <a:schemeClr val="dk2"/>
                </a:solidFill>
                <a:latin typeface="Arial"/>
                <a:ea typeface="Arial"/>
                <a:cs typeface="Arial"/>
                <a:sym typeface="Arial"/>
              </a:rPr>
              <a:t>22</a:t>
            </a:fld>
            <a:endParaRPr sz="900" b="0" i="0" u="none" strike="noStrike" cap="none">
              <a:solidFill>
                <a:schemeClr val="dk2"/>
              </a:solidFill>
              <a:latin typeface="Arial"/>
              <a:ea typeface="Arial"/>
              <a:cs typeface="Arial"/>
              <a:sym typeface="Arial"/>
            </a:endParaRPr>
          </a:p>
        </p:txBody>
      </p:sp>
      <p:sp>
        <p:nvSpPr>
          <p:cNvPr id="298" name="Google Shape;298;p22"/>
          <p:cNvSpPr txBox="1"/>
          <p:nvPr/>
        </p:nvSpPr>
        <p:spPr>
          <a:xfrm>
            <a:off x="374318"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Gif created using A.I.</a:t>
            </a:r>
            <a:endParaRPr/>
          </a:p>
        </p:txBody>
      </p:sp>
      <p:grpSp>
        <p:nvGrpSpPr>
          <p:cNvPr id="299" name="Google Shape;299;p22"/>
          <p:cNvGrpSpPr/>
          <p:nvPr/>
        </p:nvGrpSpPr>
        <p:grpSpPr>
          <a:xfrm>
            <a:off x="2997123" y="1360632"/>
            <a:ext cx="3147722" cy="3139095"/>
            <a:chOff x="2997123" y="1360632"/>
            <a:chExt cx="3147722" cy="3139095"/>
          </a:xfrm>
        </p:grpSpPr>
        <p:grpSp>
          <p:nvGrpSpPr>
            <p:cNvPr id="300" name="Google Shape;300;p22"/>
            <p:cNvGrpSpPr/>
            <p:nvPr/>
          </p:nvGrpSpPr>
          <p:grpSpPr>
            <a:xfrm>
              <a:off x="2997123" y="1360632"/>
              <a:ext cx="3147722" cy="2613251"/>
              <a:chOff x="3996163" y="1814175"/>
              <a:chExt cx="4196963" cy="3484335"/>
            </a:xfrm>
          </p:grpSpPr>
          <p:sp>
            <p:nvSpPr>
              <p:cNvPr id="301" name="Google Shape;301;p22"/>
              <p:cNvSpPr txBox="1"/>
              <p:nvPr/>
            </p:nvSpPr>
            <p:spPr>
              <a:xfrm>
                <a:off x="3996163" y="4748054"/>
                <a:ext cx="3730668" cy="550456"/>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US" sz="2100" b="1">
                    <a:solidFill>
                      <a:schemeClr val="dk2"/>
                    </a:solidFill>
                  </a:rPr>
                  <a:t>A</a:t>
                </a:r>
                <a:r>
                  <a:rPr lang="en-US" sz="2100" b="1" i="0" u="none" strike="noStrike" cap="none">
                    <a:solidFill>
                      <a:schemeClr val="dk2"/>
                    </a:solidFill>
                    <a:latin typeface="Arial"/>
                    <a:ea typeface="Arial"/>
                    <a:cs typeface="Arial"/>
                    <a:sym typeface="Arial"/>
                  </a:rPr>
                  <a:t>n </a:t>
                </a:r>
                <a:r>
                  <a:rPr lang="en-US" sz="2100" b="1">
                    <a:solidFill>
                      <a:schemeClr val="dk2"/>
                    </a:solidFill>
                  </a:rPr>
                  <a:t>E</a:t>
                </a:r>
                <a:r>
                  <a:rPr lang="en-US" sz="2100" b="1" i="0" u="none" strike="noStrike" cap="none">
                    <a:solidFill>
                      <a:schemeClr val="dk2"/>
                    </a:solidFill>
                    <a:latin typeface="Arial"/>
                    <a:ea typeface="Arial"/>
                    <a:cs typeface="Arial"/>
                    <a:sym typeface="Arial"/>
                  </a:rPr>
                  <a:t>arthquake </a:t>
                </a:r>
                <a:r>
                  <a:rPr lang="en-US" sz="2100" b="1">
                    <a:solidFill>
                      <a:schemeClr val="dk2"/>
                    </a:solidFill>
                  </a:rPr>
                  <a:t>E</a:t>
                </a:r>
                <a:r>
                  <a:rPr lang="en-US" sz="2100" b="1" i="0" u="none" strike="noStrike" cap="none">
                    <a:solidFill>
                      <a:schemeClr val="dk2"/>
                    </a:solidFill>
                    <a:latin typeface="Arial"/>
                    <a:ea typeface="Arial"/>
                    <a:cs typeface="Arial"/>
                    <a:sym typeface="Arial"/>
                  </a:rPr>
                  <a:t>arly </a:t>
                </a:r>
                <a:r>
                  <a:rPr lang="en-US" sz="2100" b="1">
                    <a:solidFill>
                      <a:schemeClr val="dk2"/>
                    </a:solidFill>
                  </a:rPr>
                  <a:t>W</a:t>
                </a:r>
                <a:r>
                  <a:rPr lang="en-US" sz="2100" b="1" i="0" u="none" strike="noStrike" cap="none">
                    <a:solidFill>
                      <a:schemeClr val="dk2"/>
                    </a:solidFill>
                    <a:latin typeface="Arial"/>
                    <a:ea typeface="Arial"/>
                    <a:cs typeface="Arial"/>
                    <a:sym typeface="Arial"/>
                  </a:rPr>
                  <a:t>arning </a:t>
                </a:r>
                <a:r>
                  <a:rPr lang="en-US" sz="2100" b="1">
                    <a:solidFill>
                      <a:schemeClr val="dk2"/>
                    </a:solidFill>
                  </a:rPr>
                  <a:t>A</a:t>
                </a:r>
                <a:r>
                  <a:rPr lang="en-US" sz="2100" b="1" i="0" u="none" strike="noStrike" cap="none">
                    <a:solidFill>
                      <a:schemeClr val="dk2"/>
                    </a:solidFill>
                    <a:latin typeface="Arial"/>
                    <a:ea typeface="Arial"/>
                    <a:cs typeface="Arial"/>
                    <a:sym typeface="Arial"/>
                  </a:rPr>
                  <a:t>lert</a:t>
                </a:r>
                <a:endParaRPr sz="1350" b="0" i="0" u="none" strike="noStrike" cap="none">
                  <a:solidFill>
                    <a:schemeClr val="dk1"/>
                  </a:solidFill>
                  <a:latin typeface="Arial"/>
                  <a:ea typeface="Arial"/>
                  <a:cs typeface="Arial"/>
                  <a:sym typeface="Arial"/>
                </a:endParaRPr>
              </a:p>
            </p:txBody>
          </p:sp>
          <p:grpSp>
            <p:nvGrpSpPr>
              <p:cNvPr id="302" name="Google Shape;302;p22"/>
              <p:cNvGrpSpPr/>
              <p:nvPr/>
            </p:nvGrpSpPr>
            <p:grpSpPr>
              <a:xfrm>
                <a:off x="4008425" y="1814175"/>
                <a:ext cx="4184701" cy="3194801"/>
                <a:chOff x="4008425" y="1814175"/>
                <a:chExt cx="4184701" cy="3194801"/>
              </a:xfrm>
            </p:grpSpPr>
            <p:pic>
              <p:nvPicPr>
                <p:cNvPr id="303" name="Google Shape;303;p22"/>
                <p:cNvPicPr preferRelativeResize="0"/>
                <p:nvPr/>
              </p:nvPicPr>
              <p:blipFill rotWithShape="1">
                <a:blip r:embed="rId4">
                  <a:alphaModFix/>
                </a:blip>
                <a:srcRect/>
                <a:stretch/>
              </p:blipFill>
              <p:spPr>
                <a:xfrm>
                  <a:off x="4008425" y="2712827"/>
                  <a:ext cx="2296149" cy="2296149"/>
                </a:xfrm>
                <a:prstGeom prst="rect">
                  <a:avLst/>
                </a:prstGeom>
                <a:noFill/>
                <a:ln>
                  <a:noFill/>
                </a:ln>
              </p:spPr>
            </p:pic>
            <p:pic>
              <p:nvPicPr>
                <p:cNvPr id="304" name="Google Shape;304;p22"/>
                <p:cNvPicPr preferRelativeResize="0"/>
                <p:nvPr/>
              </p:nvPicPr>
              <p:blipFill rotWithShape="1">
                <a:blip r:embed="rId5">
                  <a:alphaModFix/>
                </a:blip>
                <a:srcRect/>
                <a:stretch/>
              </p:blipFill>
              <p:spPr>
                <a:xfrm>
                  <a:off x="4662225" y="1814175"/>
                  <a:ext cx="1499700" cy="1499700"/>
                </a:xfrm>
                <a:prstGeom prst="rect">
                  <a:avLst/>
                </a:prstGeom>
                <a:noFill/>
                <a:ln>
                  <a:noFill/>
                </a:ln>
              </p:spPr>
            </p:pic>
            <p:pic>
              <p:nvPicPr>
                <p:cNvPr id="305" name="Google Shape;305;p22"/>
                <p:cNvPicPr preferRelativeResize="0"/>
                <p:nvPr/>
              </p:nvPicPr>
              <p:blipFill rotWithShape="1">
                <a:blip r:embed="rId6">
                  <a:alphaModFix/>
                </a:blip>
                <a:srcRect/>
                <a:stretch/>
              </p:blipFill>
              <p:spPr>
                <a:xfrm>
                  <a:off x="5529075" y="1828850"/>
                  <a:ext cx="2664051" cy="2664051"/>
                </a:xfrm>
                <a:prstGeom prst="rect">
                  <a:avLst/>
                </a:prstGeom>
                <a:noFill/>
                <a:ln>
                  <a:noFill/>
                </a:ln>
              </p:spPr>
            </p:pic>
          </p:grpSp>
        </p:grpSp>
        <p:sp>
          <p:nvSpPr>
            <p:cNvPr id="306" name="Google Shape;306;p22"/>
            <p:cNvSpPr txBox="1"/>
            <p:nvPr/>
          </p:nvSpPr>
          <p:spPr>
            <a:xfrm>
              <a:off x="3484094" y="4280005"/>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grpSp>
      <p:grpSp>
        <p:nvGrpSpPr>
          <p:cNvPr id="307" name="Google Shape;307;p22"/>
          <p:cNvGrpSpPr/>
          <p:nvPr/>
        </p:nvGrpSpPr>
        <p:grpSpPr>
          <a:xfrm>
            <a:off x="6130836" y="1666622"/>
            <a:ext cx="2733252" cy="2839000"/>
            <a:chOff x="6130836" y="1666622"/>
            <a:chExt cx="2733252" cy="2839000"/>
          </a:xfrm>
        </p:grpSpPr>
        <p:grpSp>
          <p:nvGrpSpPr>
            <p:cNvPr id="308" name="Google Shape;308;p22"/>
            <p:cNvGrpSpPr/>
            <p:nvPr/>
          </p:nvGrpSpPr>
          <p:grpSpPr>
            <a:xfrm>
              <a:off x="6130836" y="1666622"/>
              <a:ext cx="2733252" cy="2504018"/>
              <a:chOff x="6130836" y="1666622"/>
              <a:chExt cx="2733252" cy="2504018"/>
            </a:xfrm>
          </p:grpSpPr>
          <p:sp>
            <p:nvSpPr>
              <p:cNvPr id="309" name="Google Shape;309;p22"/>
              <p:cNvSpPr txBox="1"/>
              <p:nvPr/>
            </p:nvSpPr>
            <p:spPr>
              <a:xfrm>
                <a:off x="6144839" y="1666622"/>
                <a:ext cx="2705246" cy="412842"/>
              </a:xfrm>
              <a:prstGeom prst="rect">
                <a:avLst/>
              </a:prstGeom>
              <a:noFill/>
              <a:ln>
                <a:noFill/>
              </a:ln>
            </p:spPr>
            <p:txBody>
              <a:bodyPr spcFirstLastPara="1" wrap="square" lIns="68550" tIns="68550" rIns="68550" bIns="68550" anchor="ctr" anchorCtr="0">
                <a:noAutofit/>
              </a:bodyPr>
              <a:lstStyle/>
              <a:p>
                <a:pPr marL="0" marR="0" lvl="0" indent="0" algn="ctr" rtl="0">
                  <a:lnSpc>
                    <a:spcPct val="90000"/>
                  </a:lnSpc>
                  <a:spcBef>
                    <a:spcPts val="0"/>
                  </a:spcBef>
                  <a:spcAft>
                    <a:spcPts val="0"/>
                  </a:spcAft>
                  <a:buClr>
                    <a:schemeClr val="dk2"/>
                  </a:buClr>
                  <a:buSzPts val="2100"/>
                  <a:buFont typeface="Arial"/>
                  <a:buNone/>
                </a:pPr>
                <a:r>
                  <a:rPr lang="en-US" sz="2100" b="1">
                    <a:solidFill>
                      <a:schemeClr val="dk2"/>
                    </a:solidFill>
                  </a:rPr>
                  <a:t>A</a:t>
                </a:r>
                <a:r>
                  <a:rPr lang="en-US" sz="2100" b="1" i="0" u="none" strike="noStrike" cap="none">
                    <a:solidFill>
                      <a:schemeClr val="dk2"/>
                    </a:solidFill>
                    <a:latin typeface="Arial"/>
                    <a:ea typeface="Arial"/>
                    <a:cs typeface="Arial"/>
                    <a:sym typeface="Arial"/>
                  </a:rPr>
                  <a:t>n </a:t>
                </a:r>
                <a:r>
                  <a:rPr lang="en-US" sz="2100" b="1">
                    <a:solidFill>
                      <a:schemeClr val="dk2"/>
                    </a:solidFill>
                  </a:rPr>
                  <a:t>E</a:t>
                </a:r>
                <a:r>
                  <a:rPr lang="en-US" sz="2100" b="1" i="0" u="none" strike="noStrike" cap="none">
                    <a:solidFill>
                      <a:schemeClr val="dk2"/>
                    </a:solidFill>
                    <a:latin typeface="Arial"/>
                    <a:ea typeface="Arial"/>
                    <a:cs typeface="Arial"/>
                    <a:sym typeface="Arial"/>
                  </a:rPr>
                  <a:t>arthquake </a:t>
                </a:r>
                <a:r>
                  <a:rPr lang="en-US" sz="2100" b="1">
                    <a:solidFill>
                      <a:schemeClr val="dk2"/>
                    </a:solidFill>
                  </a:rPr>
                  <a:t>D</a:t>
                </a:r>
                <a:r>
                  <a:rPr lang="en-US" sz="2100" b="1" i="0" u="none" strike="noStrike" cap="none">
                    <a:solidFill>
                      <a:schemeClr val="dk2"/>
                    </a:solidFill>
                    <a:latin typeface="Arial"/>
                    <a:ea typeface="Arial"/>
                    <a:cs typeface="Arial"/>
                    <a:sym typeface="Arial"/>
                  </a:rPr>
                  <a:t>rill</a:t>
                </a:r>
                <a:endParaRPr sz="1350" b="0" i="0" u="none" strike="noStrike" cap="none">
                  <a:solidFill>
                    <a:schemeClr val="dk1"/>
                  </a:solidFill>
                  <a:latin typeface="Arial"/>
                  <a:ea typeface="Arial"/>
                  <a:cs typeface="Arial"/>
                  <a:sym typeface="Arial"/>
                </a:endParaRPr>
              </a:p>
            </p:txBody>
          </p:sp>
          <p:pic>
            <p:nvPicPr>
              <p:cNvPr id="310" name="Google Shape;310;p22" title="ShakeAlert-Ready-Schools_Chromebooks-Alerts-DCHO_03.2026.png"/>
              <p:cNvPicPr preferRelativeResize="0"/>
              <p:nvPr/>
            </p:nvPicPr>
            <p:blipFill rotWithShape="1">
              <a:blip r:embed="rId7">
                <a:alphaModFix/>
              </a:blip>
              <a:srcRect/>
              <a:stretch/>
            </p:blipFill>
            <p:spPr>
              <a:xfrm>
                <a:off x="6130836" y="2172602"/>
                <a:ext cx="2733252" cy="1998038"/>
              </a:xfrm>
              <a:prstGeom prst="rect">
                <a:avLst/>
              </a:prstGeom>
              <a:noFill/>
              <a:ln>
                <a:noFill/>
              </a:ln>
            </p:spPr>
          </p:pic>
        </p:grpSp>
        <p:sp>
          <p:nvSpPr>
            <p:cNvPr id="311" name="Google Shape;311;p22"/>
            <p:cNvSpPr txBox="1"/>
            <p:nvPr/>
          </p:nvSpPr>
          <p:spPr>
            <a:xfrm>
              <a:off x="6409556" y="4285900"/>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23"/>
          <p:cNvSpPr txBox="1">
            <a:spLocks noGrp="1"/>
          </p:cNvSpPr>
          <p:nvPr>
            <p:ph type="title"/>
          </p:nvPr>
        </p:nvSpPr>
        <p:spPr>
          <a:xfrm>
            <a:off x="259355" y="557285"/>
            <a:ext cx="8625300" cy="4314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accent1"/>
              </a:buClr>
              <a:buSzPts val="2400"/>
              <a:buFont typeface="Arial"/>
              <a:buNone/>
            </a:pPr>
            <a:r>
              <a:rPr lang="en-US" sz="2400"/>
              <a:t>Let’s Practice!</a:t>
            </a:r>
            <a:endParaRPr sz="2400"/>
          </a:p>
        </p:txBody>
      </p:sp>
      <p:sp>
        <p:nvSpPr>
          <p:cNvPr id="319" name="Google Shape;319;p23"/>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00">
                <a:solidFill>
                  <a:schemeClr val="dk1"/>
                </a:solidFill>
                <a:latin typeface="Arial"/>
                <a:ea typeface="Arial"/>
                <a:cs typeface="Arial"/>
                <a:sym typeface="Arial"/>
              </a:rPr>
              <a:t>23</a:t>
            </a:fld>
            <a:endParaRPr sz="900">
              <a:solidFill>
                <a:schemeClr val="dk1"/>
              </a:solidFill>
              <a:latin typeface="Arial"/>
              <a:ea typeface="Arial"/>
              <a:cs typeface="Arial"/>
              <a:sym typeface="Arial"/>
            </a:endParaRPr>
          </a:p>
        </p:txBody>
      </p:sp>
      <p:pic>
        <p:nvPicPr>
          <p:cNvPr id="320" name="Google Shape;320;p23" title="Copy of Hlthcare_14_PHONE_V01.jpg"/>
          <p:cNvPicPr preferRelativeResize="0"/>
          <p:nvPr/>
        </p:nvPicPr>
        <p:blipFill rotWithShape="1">
          <a:blip r:embed="rId5">
            <a:alphaModFix/>
          </a:blip>
          <a:srcRect/>
          <a:stretch/>
        </p:blipFill>
        <p:spPr>
          <a:xfrm>
            <a:off x="5402692" y="2121319"/>
            <a:ext cx="1906268" cy="2147181"/>
          </a:xfrm>
          <a:prstGeom prst="rect">
            <a:avLst/>
          </a:prstGeom>
          <a:noFill/>
          <a:ln>
            <a:noFill/>
          </a:ln>
        </p:spPr>
      </p:pic>
      <p:pic>
        <p:nvPicPr>
          <p:cNvPr id="321" name="Google Shape;321;p23" title="Copy of 04_Public Announcements.png"/>
          <p:cNvPicPr preferRelativeResize="0"/>
          <p:nvPr/>
        </p:nvPicPr>
        <p:blipFill rotWithShape="1">
          <a:blip r:embed="rId6">
            <a:alphaModFix/>
          </a:blip>
          <a:srcRect t="9903"/>
          <a:stretch/>
        </p:blipFill>
        <p:spPr>
          <a:xfrm>
            <a:off x="3041703" y="875000"/>
            <a:ext cx="3105147" cy="2866760"/>
          </a:xfrm>
          <a:prstGeom prst="rect">
            <a:avLst/>
          </a:prstGeom>
          <a:noFill/>
          <a:ln>
            <a:noFill/>
          </a:ln>
        </p:spPr>
      </p:pic>
      <p:sp>
        <p:nvSpPr>
          <p:cNvPr id="322" name="Google Shape;322;p23"/>
          <p:cNvSpPr txBox="1"/>
          <p:nvPr/>
        </p:nvSpPr>
        <p:spPr>
          <a:xfrm>
            <a:off x="3506372" y="4550821"/>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USGS</a:t>
            </a:r>
            <a:endParaRPr/>
          </a:p>
        </p:txBody>
      </p:sp>
      <p:pic>
        <p:nvPicPr>
          <p:cNvPr id="323" name="Google Shape;323;p23" title="Education_Chromebook_Alert (1).png"/>
          <p:cNvPicPr preferRelativeResize="0"/>
          <p:nvPr/>
        </p:nvPicPr>
        <p:blipFill rotWithShape="1">
          <a:blip r:embed="rId7">
            <a:alphaModFix/>
          </a:blip>
          <a:srcRect/>
          <a:stretch/>
        </p:blipFill>
        <p:spPr>
          <a:xfrm flipH="1">
            <a:off x="1356302" y="2188254"/>
            <a:ext cx="2204006" cy="2080246"/>
          </a:xfrm>
          <a:prstGeom prst="rect">
            <a:avLst/>
          </a:prstGeom>
          <a:noFill/>
          <a:ln>
            <a:noFill/>
          </a:ln>
        </p:spPr>
      </p:pic>
      <p:pic>
        <p:nvPicPr>
          <p:cNvPr id="2" name="ShakeOut ShakeAlert_EarlyWarning_BD_JCCEO (1)">
            <a:hlinkClick r:id="" action="ppaction://media"/>
            <a:extLst>
              <a:ext uri="{FF2B5EF4-FFF2-40B4-BE49-F238E27FC236}">
                <a16:creationId xmlns:a16="http://schemas.microsoft.com/office/drawing/2014/main" id="{7A223194-F12F-C4A0-F787-4EF53443AAAE}"/>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4267200" y="385857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243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24"/>
          <p:cNvSpPr txBox="1">
            <a:spLocks noGrp="1"/>
          </p:cNvSpPr>
          <p:nvPr>
            <p:ph type="title" idx="4294967295"/>
          </p:nvPr>
        </p:nvSpPr>
        <p:spPr>
          <a:xfrm>
            <a:off x="389465" y="642507"/>
            <a:ext cx="8132234" cy="573087"/>
          </a:xfrm>
          <a:prstGeom prst="rect">
            <a:avLst/>
          </a:prstGeom>
          <a:noFill/>
          <a:ln>
            <a:noFill/>
          </a:ln>
        </p:spPr>
        <p:txBody>
          <a:bodyPr spcFirstLastPara="1" wrap="square" lIns="91425" tIns="91425" rIns="91425" bIns="91425" anchor="ctr" anchorCtr="0">
            <a:noAutofit/>
          </a:bodyPr>
          <a:lstStyle/>
          <a:p>
            <a:pPr marL="0" lvl="0" indent="0" algn="ctr" rtl="0">
              <a:lnSpc>
                <a:spcPct val="90000"/>
              </a:lnSpc>
              <a:spcBef>
                <a:spcPts val="0"/>
              </a:spcBef>
              <a:spcAft>
                <a:spcPts val="0"/>
              </a:spcAft>
              <a:buClr>
                <a:schemeClr val="accent1"/>
              </a:buClr>
              <a:buSzPts val="990"/>
              <a:buFont typeface="Arial"/>
              <a:buNone/>
            </a:pPr>
            <a:r>
              <a:rPr lang="en-US" sz="3020" b="1"/>
              <a:t>Let’s Reflect! </a:t>
            </a:r>
            <a:endParaRPr sz="3020" b="1"/>
          </a:p>
        </p:txBody>
      </p:sp>
      <p:sp>
        <p:nvSpPr>
          <p:cNvPr id="329" name="Google Shape;329;p24"/>
          <p:cNvSpPr txBox="1">
            <a:spLocks noGrp="1"/>
          </p:cNvSpPr>
          <p:nvPr>
            <p:ph type="body" idx="4294967295"/>
          </p:nvPr>
        </p:nvSpPr>
        <p:spPr>
          <a:xfrm>
            <a:off x="389465" y="1215594"/>
            <a:ext cx="7858796" cy="3035731"/>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SzPts val="2900"/>
              <a:buNone/>
            </a:pPr>
            <a:r>
              <a:rPr lang="en-US" sz="2400" dirty="0">
                <a:solidFill>
                  <a:schemeClr val="dk2"/>
                </a:solidFill>
              </a:rPr>
              <a:t>    </a:t>
            </a:r>
            <a:r>
              <a:rPr lang="en-US" sz="2400" b="1" dirty="0"/>
              <a:t>or</a:t>
            </a:r>
            <a:r>
              <a:rPr lang="en-US" sz="2400" dirty="0">
                <a:solidFill>
                  <a:schemeClr val="dk2"/>
                </a:solidFill>
              </a:rPr>
              <a:t>        </a:t>
            </a:r>
            <a:endParaRPr dirty="0"/>
          </a:p>
          <a:p>
            <a:pPr marL="457200" lvl="0" indent="-330200" algn="l" rtl="0">
              <a:lnSpc>
                <a:spcPct val="90000"/>
              </a:lnSpc>
              <a:spcBef>
                <a:spcPts val="0"/>
              </a:spcBef>
              <a:spcAft>
                <a:spcPts val="0"/>
              </a:spcAft>
              <a:buSzPts val="2000"/>
              <a:buFont typeface="Arial"/>
              <a:buNone/>
            </a:pPr>
            <a:endParaRPr sz="2000" dirty="0">
              <a:solidFill>
                <a:schemeClr val="dk2"/>
              </a:solidFill>
            </a:endParaRPr>
          </a:p>
          <a:p>
            <a:pPr marL="512763" lvl="0" indent="-457200" algn="l" rtl="0">
              <a:lnSpc>
                <a:spcPct val="90000"/>
              </a:lnSpc>
              <a:spcBef>
                <a:spcPts val="0"/>
              </a:spcBef>
              <a:spcAft>
                <a:spcPts val="0"/>
              </a:spcAft>
              <a:buSzPts val="2000"/>
              <a:buFont typeface="Noto Sans Symbols"/>
              <a:buChar char="❑"/>
            </a:pPr>
            <a:r>
              <a:rPr lang="en-US" sz="2000" dirty="0">
                <a:solidFill>
                  <a:schemeClr val="dk2"/>
                </a:solidFill>
              </a:rPr>
              <a:t>I can </a:t>
            </a:r>
            <a:r>
              <a:rPr lang="en-US" sz="2000" b="1" dirty="0">
                <a:solidFill>
                  <a:schemeClr val="dk2"/>
                </a:solidFill>
              </a:rPr>
              <a:t>Drop</a:t>
            </a:r>
            <a:r>
              <a:rPr lang="en-US" sz="2000" dirty="0">
                <a:solidFill>
                  <a:schemeClr val="dk2"/>
                </a:solidFill>
              </a:rPr>
              <a:t>, </a:t>
            </a:r>
            <a:r>
              <a:rPr lang="en-US" sz="2000" b="1" dirty="0">
                <a:solidFill>
                  <a:schemeClr val="dk2"/>
                </a:solidFill>
              </a:rPr>
              <a:t>Cover</a:t>
            </a:r>
            <a:r>
              <a:rPr lang="en-US" sz="2000" dirty="0">
                <a:solidFill>
                  <a:schemeClr val="dk2"/>
                </a:solidFill>
              </a:rPr>
              <a:t>, and </a:t>
            </a:r>
            <a:r>
              <a:rPr lang="en-US" sz="2000" b="1" dirty="0">
                <a:solidFill>
                  <a:schemeClr val="dk2"/>
                </a:solidFill>
              </a:rPr>
              <a:t>Hold On </a:t>
            </a:r>
            <a:r>
              <a:rPr lang="en-US" sz="2000" dirty="0">
                <a:solidFill>
                  <a:schemeClr val="dk2"/>
                </a:solidFill>
              </a:rPr>
              <a:t>if there’s ground shaking or I get an alert.</a:t>
            </a:r>
            <a:endParaRPr dirty="0"/>
          </a:p>
          <a:p>
            <a:pPr marL="0" lvl="0" indent="0" algn="l" rtl="0">
              <a:lnSpc>
                <a:spcPct val="90000"/>
              </a:lnSpc>
              <a:spcBef>
                <a:spcPts val="0"/>
              </a:spcBef>
              <a:spcAft>
                <a:spcPts val="0"/>
              </a:spcAft>
              <a:buSzPts val="2900"/>
              <a:buNone/>
            </a:pPr>
            <a:endParaRPr sz="2000" dirty="0">
              <a:solidFill>
                <a:schemeClr val="dk2"/>
              </a:solidFill>
            </a:endParaRPr>
          </a:p>
          <a:p>
            <a:pPr marL="519113" lvl="0" indent="-400050" algn="l" rtl="0">
              <a:lnSpc>
                <a:spcPct val="90000"/>
              </a:lnSpc>
              <a:spcBef>
                <a:spcPts val="750"/>
              </a:spcBef>
              <a:spcAft>
                <a:spcPts val="0"/>
              </a:spcAft>
              <a:buSzPts val="2400"/>
              <a:buNone/>
            </a:pPr>
            <a:r>
              <a:rPr lang="en-US" sz="2400" b="1" dirty="0"/>
              <a:t>Turn and talk:</a:t>
            </a:r>
            <a:endParaRPr dirty="0"/>
          </a:p>
          <a:p>
            <a:pPr marL="519113" lvl="0" indent="-400050" algn="l" rtl="0">
              <a:lnSpc>
                <a:spcPct val="90000"/>
              </a:lnSpc>
              <a:spcBef>
                <a:spcPts val="750"/>
              </a:spcBef>
              <a:spcAft>
                <a:spcPts val="0"/>
              </a:spcAft>
              <a:buSzPts val="1600"/>
              <a:buNone/>
            </a:pPr>
            <a:endParaRPr sz="1600" dirty="0">
              <a:solidFill>
                <a:schemeClr val="dk2"/>
              </a:solidFill>
            </a:endParaRPr>
          </a:p>
          <a:p>
            <a:pPr marL="519113" lvl="0" indent="-400050" algn="l" rtl="0">
              <a:lnSpc>
                <a:spcPct val="90000"/>
              </a:lnSpc>
              <a:spcBef>
                <a:spcPts val="750"/>
              </a:spcBef>
              <a:spcAft>
                <a:spcPts val="0"/>
              </a:spcAft>
              <a:buSzPts val="2000"/>
              <a:buChar char="•"/>
            </a:pPr>
            <a:r>
              <a:rPr lang="en-US" sz="2000" dirty="0">
                <a:solidFill>
                  <a:schemeClr val="dk2"/>
                </a:solidFill>
              </a:rPr>
              <a:t>I can stay safe by ___, ___ and ____.</a:t>
            </a:r>
            <a:endParaRPr dirty="0"/>
          </a:p>
          <a:p>
            <a:pPr marL="519113" lvl="0" indent="-400050" algn="l" rtl="0">
              <a:lnSpc>
                <a:spcPct val="90000"/>
              </a:lnSpc>
              <a:spcBef>
                <a:spcPts val="750"/>
              </a:spcBef>
              <a:spcAft>
                <a:spcPts val="0"/>
              </a:spcAft>
              <a:buSzPts val="1600"/>
              <a:buNone/>
            </a:pPr>
            <a:endParaRPr sz="1600" dirty="0">
              <a:solidFill>
                <a:schemeClr val="dk2"/>
              </a:solidFill>
            </a:endParaRPr>
          </a:p>
          <a:p>
            <a:pPr marL="519113" lvl="0" indent="-400050" algn="l" rtl="0">
              <a:lnSpc>
                <a:spcPct val="90000"/>
              </a:lnSpc>
              <a:spcBef>
                <a:spcPts val="750"/>
              </a:spcBef>
              <a:spcAft>
                <a:spcPts val="0"/>
              </a:spcAft>
              <a:buSzPts val="2000"/>
              <a:buChar char="•"/>
            </a:pPr>
            <a:r>
              <a:rPr lang="en-US" sz="2000" dirty="0">
                <a:solidFill>
                  <a:schemeClr val="dk2"/>
                </a:solidFill>
              </a:rPr>
              <a:t>A question that I still have is______</a:t>
            </a:r>
            <a:endParaRPr dirty="0"/>
          </a:p>
          <a:p>
            <a:pPr marL="457200" lvl="0" indent="0" algn="l" rtl="0">
              <a:lnSpc>
                <a:spcPct val="200000"/>
              </a:lnSpc>
              <a:spcBef>
                <a:spcPts val="0"/>
              </a:spcBef>
              <a:spcAft>
                <a:spcPts val="0"/>
              </a:spcAft>
              <a:buSzPts val="2900"/>
              <a:buNone/>
            </a:pPr>
            <a:endParaRPr sz="2900" dirty="0">
              <a:solidFill>
                <a:schemeClr val="dk2"/>
              </a:solidFill>
            </a:endParaRPr>
          </a:p>
        </p:txBody>
      </p:sp>
      <p:pic>
        <p:nvPicPr>
          <p:cNvPr id="330" name="Google Shape;330;p24"/>
          <p:cNvPicPr preferRelativeResize="0"/>
          <p:nvPr/>
        </p:nvPicPr>
        <p:blipFill rotWithShape="1">
          <a:blip r:embed="rId3">
            <a:alphaModFix/>
          </a:blip>
          <a:srcRect/>
          <a:stretch/>
        </p:blipFill>
        <p:spPr>
          <a:xfrm rot="462324">
            <a:off x="5923337" y="2659880"/>
            <a:ext cx="2086179" cy="1718438"/>
          </a:xfrm>
          <a:prstGeom prst="rect">
            <a:avLst/>
          </a:prstGeom>
          <a:noFill/>
          <a:ln>
            <a:noFill/>
          </a:ln>
        </p:spPr>
      </p:pic>
      <p:sp>
        <p:nvSpPr>
          <p:cNvPr id="331" name="Google Shape;331;p24"/>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24</a:t>
            </a:fld>
            <a:endParaRPr sz="900">
              <a:solidFill>
                <a:schemeClr val="dk1"/>
              </a:solidFill>
              <a:latin typeface="Arial"/>
              <a:ea typeface="Arial"/>
              <a:cs typeface="Arial"/>
              <a:sym typeface="Arial"/>
            </a:endParaRPr>
          </a:p>
        </p:txBody>
      </p:sp>
      <p:sp>
        <p:nvSpPr>
          <p:cNvPr id="332" name="Google Shape;332;p24" descr="Thumbs up sign with solid fill"/>
          <p:cNvSpPr/>
          <p:nvPr/>
        </p:nvSpPr>
        <p:spPr>
          <a:xfrm>
            <a:off x="328152" y="1176080"/>
            <a:ext cx="456489" cy="456489"/>
          </a:xfrm>
          <a:prstGeom prst="rect">
            <a:avLst/>
          </a:prstGeom>
          <a:noFill/>
          <a:ln>
            <a:noFill/>
          </a:ln>
        </p:spPr>
        <p:txBody>
          <a:bodyPr/>
          <a:lstStyle/>
          <a:p>
            <a:endParaRPr lang="en-US"/>
          </a:p>
        </p:txBody>
      </p:sp>
      <p:sp>
        <p:nvSpPr>
          <p:cNvPr id="333" name="Google Shape;333;p24" descr="Thumbs Down with solid fill"/>
          <p:cNvSpPr/>
          <p:nvPr/>
        </p:nvSpPr>
        <p:spPr>
          <a:xfrm>
            <a:off x="1218925" y="1211036"/>
            <a:ext cx="456489" cy="456489"/>
          </a:xfrm>
          <a:prstGeom prst="rect">
            <a:avLst/>
          </a:prstGeom>
          <a:noFill/>
          <a:ln>
            <a:noFill/>
          </a:ln>
        </p:spPr>
        <p:txBody>
          <a:bodyPr/>
          <a:lstStyle/>
          <a:p>
            <a:endParaRPr lang="en-US"/>
          </a:p>
        </p:txBody>
      </p:sp>
      <p:pic>
        <p:nvPicPr>
          <p:cNvPr id="3" name="Graphic 2" descr="Thumbs up sign with solid fill">
            <a:extLst>
              <a:ext uri="{FF2B5EF4-FFF2-40B4-BE49-F238E27FC236}">
                <a16:creationId xmlns:a16="http://schemas.microsoft.com/office/drawing/2014/main" id="{0A849112-B83B-7606-0083-AE1174DA3C4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8152" y="1255108"/>
            <a:ext cx="456489" cy="456489"/>
          </a:xfrm>
          <a:prstGeom prst="rect">
            <a:avLst/>
          </a:prstGeom>
        </p:spPr>
      </p:pic>
      <p:pic>
        <p:nvPicPr>
          <p:cNvPr id="5" name="Graphic 4" descr="Thumbs Down with solid fill">
            <a:extLst>
              <a:ext uri="{FF2B5EF4-FFF2-40B4-BE49-F238E27FC236}">
                <a16:creationId xmlns:a16="http://schemas.microsoft.com/office/drawing/2014/main" id="{C2429314-13A0-8318-D85C-48B5D1F6044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218925" y="1327634"/>
            <a:ext cx="456489" cy="45648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9">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3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9">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2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2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accent1"/>
              </a:buClr>
              <a:buSzPct val="100000"/>
              <a:buFont typeface="Arial"/>
              <a:buNone/>
            </a:pPr>
            <a:r>
              <a:rPr lang="en-US" sz="2400"/>
              <a:t>Help Family Members Prepare! </a:t>
            </a:r>
            <a:endParaRPr/>
          </a:p>
        </p:txBody>
      </p:sp>
      <p:sp>
        <p:nvSpPr>
          <p:cNvPr id="340" name="Google Shape;340;p25"/>
          <p:cNvSpPr txBox="1">
            <a:spLocks noGrp="1"/>
          </p:cNvSpPr>
          <p:nvPr>
            <p:ph type="body" idx="1"/>
          </p:nvPr>
        </p:nvSpPr>
        <p:spPr>
          <a:xfrm>
            <a:off x="312984" y="1275750"/>
            <a:ext cx="8518200" cy="12231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SzPts val="2400"/>
              <a:buNone/>
            </a:pPr>
            <a:r>
              <a:rPr lang="en-US" sz="2400">
                <a:solidFill>
                  <a:schemeClr val="dk2"/>
                </a:solidFill>
              </a:rPr>
              <a:t>Tell the people in your home what you learned about protecting themselves in an earthquake.  </a:t>
            </a:r>
            <a:endParaRPr/>
          </a:p>
          <a:p>
            <a:pPr marL="0" lvl="0" indent="0" algn="l" rtl="0">
              <a:lnSpc>
                <a:spcPct val="100000"/>
              </a:lnSpc>
              <a:spcBef>
                <a:spcPts val="750"/>
              </a:spcBef>
              <a:spcAft>
                <a:spcPts val="0"/>
              </a:spcAft>
              <a:buSzPts val="2400"/>
              <a:buNone/>
            </a:pPr>
            <a:endParaRPr sz="2400">
              <a:solidFill>
                <a:schemeClr val="dk2"/>
              </a:solidFill>
            </a:endParaRPr>
          </a:p>
        </p:txBody>
      </p:sp>
      <p:sp>
        <p:nvSpPr>
          <p:cNvPr id="341" name="Google Shape;341;p25"/>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pic>
        <p:nvPicPr>
          <p:cNvPr id="342" name="Google Shape;342;p25"/>
          <p:cNvPicPr preferRelativeResize="0"/>
          <p:nvPr/>
        </p:nvPicPr>
        <p:blipFill rotWithShape="1">
          <a:blip r:embed="rId3">
            <a:alphaModFix/>
          </a:blip>
          <a:srcRect l="24314"/>
          <a:stretch/>
        </p:blipFill>
        <p:spPr>
          <a:xfrm>
            <a:off x="545755" y="2729369"/>
            <a:ext cx="4035769" cy="1527048"/>
          </a:xfrm>
          <a:prstGeom prst="rect">
            <a:avLst/>
          </a:prstGeom>
          <a:noFill/>
          <a:ln>
            <a:noFill/>
          </a:ln>
        </p:spPr>
      </p:pic>
      <p:pic>
        <p:nvPicPr>
          <p:cNvPr id="343" name="Google Shape;343;p25" title="Screenshot 2025-03-21 at 10.21.58 AM.png"/>
          <p:cNvPicPr preferRelativeResize="0"/>
          <p:nvPr/>
        </p:nvPicPr>
        <p:blipFill rotWithShape="1">
          <a:blip r:embed="rId4">
            <a:alphaModFix/>
          </a:blip>
          <a:srcRect/>
          <a:stretch/>
        </p:blipFill>
        <p:spPr>
          <a:xfrm>
            <a:off x="5274299" y="2132839"/>
            <a:ext cx="3556717" cy="2168813"/>
          </a:xfrm>
          <a:prstGeom prst="rect">
            <a:avLst/>
          </a:prstGeom>
          <a:noFill/>
          <a:ln>
            <a:noFill/>
          </a:ln>
        </p:spPr>
      </p:pic>
      <p:sp>
        <p:nvSpPr>
          <p:cNvPr id="344" name="Google Shape;344;p25"/>
          <p:cNvSpPr txBox="1"/>
          <p:nvPr/>
        </p:nvSpPr>
        <p:spPr>
          <a:xfrm>
            <a:off x="5982492" y="4301652"/>
            <a:ext cx="1674360"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Images courtesy of USGS</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Shape 348"/>
        <p:cNvGrpSpPr/>
        <p:nvPr/>
      </p:nvGrpSpPr>
      <p:grpSpPr>
        <a:xfrm>
          <a:off x="0" y="0"/>
          <a:ext cx="0" cy="0"/>
          <a:chOff x="0" y="0"/>
          <a:chExt cx="0" cy="0"/>
        </a:xfrm>
      </p:grpSpPr>
      <p:sp>
        <p:nvSpPr>
          <p:cNvPr id="349" name="Google Shape;349;p2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solidFill>
                  <a:schemeClr val="dk1"/>
                </a:solidFill>
              </a:rPr>
              <a:t>Lesson Break</a:t>
            </a:r>
            <a:endParaRPr/>
          </a:p>
        </p:txBody>
      </p:sp>
      <p:sp>
        <p:nvSpPr>
          <p:cNvPr id="350" name="Google Shape;350;p26"/>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SzPts val="1500"/>
              <a:buNone/>
            </a:pPr>
            <a:r>
              <a:rPr lang="en-US" b="1"/>
              <a:t>Advanced Preparation</a:t>
            </a:r>
            <a:endParaRPr/>
          </a:p>
          <a:p>
            <a:pPr marL="342900" lvl="0" indent="-285750" algn="l" rtl="0">
              <a:lnSpc>
                <a:spcPct val="115000"/>
              </a:lnSpc>
              <a:spcBef>
                <a:spcPts val="0"/>
              </a:spcBef>
              <a:spcAft>
                <a:spcPts val="0"/>
              </a:spcAft>
              <a:buSzPts val="2400"/>
              <a:buChar char="•"/>
            </a:pPr>
            <a:r>
              <a:rPr lang="en-US"/>
              <a:t>Photocopy student worksheet (if you’re using it). </a:t>
            </a:r>
            <a:endParaRPr/>
          </a:p>
        </p:txBody>
      </p:sp>
      <p:sp>
        <p:nvSpPr>
          <p:cNvPr id="351" name="Google Shape;351;p26"/>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2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1A6935"/>
              </a:buClr>
              <a:buSzPct val="100000"/>
              <a:buFont typeface="Arial"/>
              <a:buNone/>
            </a:pPr>
            <a:r>
              <a:rPr lang="en-US" sz="2400">
                <a:solidFill>
                  <a:srgbClr val="1A6935"/>
                </a:solidFill>
              </a:rPr>
              <a:t>Welcome Back! </a:t>
            </a:r>
            <a:endParaRPr sz="2400"/>
          </a:p>
        </p:txBody>
      </p:sp>
      <p:sp>
        <p:nvSpPr>
          <p:cNvPr id="358" name="Google Shape;358;p27"/>
          <p:cNvSpPr txBox="1"/>
          <p:nvPr/>
        </p:nvSpPr>
        <p:spPr>
          <a:xfrm>
            <a:off x="355226" y="1305671"/>
            <a:ext cx="3057918" cy="1250550"/>
          </a:xfrm>
          <a:prstGeom prst="rect">
            <a:avLst/>
          </a:prstGeom>
          <a:no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chemeClr val="accent1"/>
              </a:buClr>
              <a:buSzPts val="2100"/>
              <a:buFont typeface="Arial"/>
              <a:buNone/>
            </a:pPr>
            <a:r>
              <a:rPr lang="en-US" sz="2100">
                <a:solidFill>
                  <a:schemeClr val="dk2"/>
                </a:solidFill>
                <a:latin typeface="Arial"/>
                <a:ea typeface="Arial"/>
                <a:cs typeface="Arial"/>
                <a:sym typeface="Arial"/>
              </a:rPr>
              <a:t>👍Thumbs up if you demonstrated how to stay safe during an earthquake by …  </a:t>
            </a:r>
            <a:endParaRPr/>
          </a:p>
        </p:txBody>
      </p:sp>
      <p:sp>
        <p:nvSpPr>
          <p:cNvPr id="359" name="Google Shape;359;p27"/>
          <p:cNvSpPr txBox="1"/>
          <p:nvPr/>
        </p:nvSpPr>
        <p:spPr>
          <a:xfrm>
            <a:off x="355226" y="2992025"/>
            <a:ext cx="3609556" cy="1250550"/>
          </a:xfrm>
          <a:prstGeom prst="rect">
            <a:avLst/>
          </a:prstGeom>
          <a:noFill/>
          <a:ln>
            <a:noFill/>
          </a:ln>
        </p:spPr>
        <p:txBody>
          <a:bodyPr spcFirstLastPara="1" wrap="square" lIns="68550" tIns="68550" rIns="68550" bIns="68550" anchor="ctr" anchorCtr="0">
            <a:noAutofit/>
          </a:bodyPr>
          <a:lstStyle/>
          <a:p>
            <a:pPr marL="0" marR="0" lvl="0" indent="0" algn="l" rtl="0">
              <a:lnSpc>
                <a:spcPct val="100000"/>
              </a:lnSpc>
              <a:spcBef>
                <a:spcPts val="0"/>
              </a:spcBef>
              <a:spcAft>
                <a:spcPts val="0"/>
              </a:spcAft>
              <a:buClr>
                <a:schemeClr val="accent1"/>
              </a:buClr>
              <a:buSzPts val="2100"/>
              <a:buFont typeface="Arial"/>
              <a:buNone/>
            </a:pPr>
            <a:r>
              <a:rPr lang="en-US" sz="2100">
                <a:solidFill>
                  <a:schemeClr val="dk2"/>
                </a:solidFill>
                <a:latin typeface="Arial"/>
                <a:ea typeface="Arial"/>
                <a:cs typeface="Arial"/>
                <a:sym typeface="Arial"/>
              </a:rPr>
              <a:t>Did the people in your </a:t>
            </a:r>
            <a:r>
              <a:rPr lang="en-US" sz="2100">
                <a:solidFill>
                  <a:schemeClr val="dk2"/>
                </a:solidFill>
              </a:rPr>
              <a:t>home</a:t>
            </a:r>
            <a:r>
              <a:rPr lang="en-US" sz="2100">
                <a:solidFill>
                  <a:schemeClr val="dk2"/>
                </a:solidFill>
                <a:latin typeface="Arial"/>
                <a:ea typeface="Arial"/>
                <a:cs typeface="Arial"/>
                <a:sym typeface="Arial"/>
              </a:rPr>
              <a:t> know that Drop, Cover, and Hold On </a:t>
            </a:r>
            <a:r>
              <a:rPr lang="en-US" sz="2100">
                <a:solidFill>
                  <a:schemeClr val="dk2"/>
                </a:solidFill>
              </a:rPr>
              <a:t>is the best protective action?</a:t>
            </a:r>
            <a:endParaRPr/>
          </a:p>
        </p:txBody>
      </p:sp>
      <p:grpSp>
        <p:nvGrpSpPr>
          <p:cNvPr id="360" name="Google Shape;360;p27"/>
          <p:cNvGrpSpPr/>
          <p:nvPr/>
        </p:nvGrpSpPr>
        <p:grpSpPr>
          <a:xfrm>
            <a:off x="4829813" y="1566113"/>
            <a:ext cx="1802092" cy="2046068"/>
            <a:chOff x="4981158" y="1980501"/>
            <a:chExt cx="1799125" cy="2042699"/>
          </a:xfrm>
        </p:grpSpPr>
        <p:pic>
          <p:nvPicPr>
            <p:cNvPr id="361" name="Google Shape;361;p27"/>
            <p:cNvPicPr preferRelativeResize="0"/>
            <p:nvPr/>
          </p:nvPicPr>
          <p:blipFill rotWithShape="1">
            <a:blip r:embed="rId3">
              <a:alphaModFix/>
            </a:blip>
            <a:srcRect/>
            <a:stretch/>
          </p:blipFill>
          <p:spPr>
            <a:xfrm>
              <a:off x="5089616" y="1980501"/>
              <a:ext cx="1451196" cy="415843"/>
            </a:xfrm>
            <a:prstGeom prst="rect">
              <a:avLst/>
            </a:prstGeom>
            <a:noFill/>
            <a:ln>
              <a:noFill/>
            </a:ln>
          </p:spPr>
        </p:pic>
        <p:pic>
          <p:nvPicPr>
            <p:cNvPr id="362" name="Google Shape;362;p27"/>
            <p:cNvPicPr preferRelativeResize="0"/>
            <p:nvPr/>
          </p:nvPicPr>
          <p:blipFill rotWithShape="1">
            <a:blip r:embed="rId4">
              <a:alphaModFix/>
            </a:blip>
            <a:srcRect l="18835" t="20222" r="22135" b="8471"/>
            <a:stretch/>
          </p:blipFill>
          <p:spPr>
            <a:xfrm>
              <a:off x="4981158" y="2345500"/>
              <a:ext cx="1799125" cy="1677700"/>
            </a:xfrm>
            <a:prstGeom prst="rect">
              <a:avLst/>
            </a:prstGeom>
            <a:noFill/>
            <a:ln>
              <a:noFill/>
            </a:ln>
          </p:spPr>
        </p:pic>
      </p:grpSp>
      <p:grpSp>
        <p:nvGrpSpPr>
          <p:cNvPr id="363" name="Google Shape;363;p27"/>
          <p:cNvGrpSpPr/>
          <p:nvPr/>
        </p:nvGrpSpPr>
        <p:grpSpPr>
          <a:xfrm>
            <a:off x="3173278" y="770120"/>
            <a:ext cx="1802092" cy="2004279"/>
            <a:chOff x="3148450" y="631496"/>
            <a:chExt cx="1799125" cy="2000979"/>
          </a:xfrm>
        </p:grpSpPr>
        <p:pic>
          <p:nvPicPr>
            <p:cNvPr id="364" name="Google Shape;364;p27"/>
            <p:cNvPicPr preferRelativeResize="0"/>
            <p:nvPr/>
          </p:nvPicPr>
          <p:blipFill rotWithShape="1">
            <a:blip r:embed="rId5">
              <a:alphaModFix/>
            </a:blip>
            <a:srcRect/>
            <a:stretch/>
          </p:blipFill>
          <p:spPr>
            <a:xfrm>
              <a:off x="3311612" y="631496"/>
              <a:ext cx="1258319" cy="406782"/>
            </a:xfrm>
            <a:prstGeom prst="rect">
              <a:avLst/>
            </a:prstGeom>
            <a:noFill/>
            <a:ln>
              <a:noFill/>
            </a:ln>
          </p:spPr>
        </p:pic>
        <p:pic>
          <p:nvPicPr>
            <p:cNvPr id="365" name="Google Shape;365;p27"/>
            <p:cNvPicPr preferRelativeResize="0"/>
            <p:nvPr/>
          </p:nvPicPr>
          <p:blipFill rotWithShape="1">
            <a:blip r:embed="rId6">
              <a:alphaModFix/>
            </a:blip>
            <a:srcRect l="20488" t="28009" r="20482" b="5190"/>
            <a:stretch/>
          </p:blipFill>
          <p:spPr>
            <a:xfrm>
              <a:off x="3148450" y="1060875"/>
              <a:ext cx="1799125" cy="1571600"/>
            </a:xfrm>
            <a:prstGeom prst="rect">
              <a:avLst/>
            </a:prstGeom>
            <a:noFill/>
            <a:ln>
              <a:noFill/>
            </a:ln>
          </p:spPr>
        </p:pic>
      </p:grpSp>
      <p:grpSp>
        <p:nvGrpSpPr>
          <p:cNvPr id="366" name="Google Shape;366;p27"/>
          <p:cNvGrpSpPr/>
          <p:nvPr/>
        </p:nvGrpSpPr>
        <p:grpSpPr>
          <a:xfrm>
            <a:off x="6717093" y="2033150"/>
            <a:ext cx="2132994" cy="2406485"/>
            <a:chOff x="6823875" y="2658665"/>
            <a:chExt cx="2129482" cy="2402523"/>
          </a:xfrm>
        </p:grpSpPr>
        <p:pic>
          <p:nvPicPr>
            <p:cNvPr id="367" name="Google Shape;367;p27"/>
            <p:cNvPicPr preferRelativeResize="0"/>
            <p:nvPr/>
          </p:nvPicPr>
          <p:blipFill rotWithShape="1">
            <a:blip r:embed="rId7">
              <a:alphaModFix/>
            </a:blip>
            <a:srcRect/>
            <a:stretch/>
          </p:blipFill>
          <p:spPr>
            <a:xfrm>
              <a:off x="6823875" y="2658665"/>
              <a:ext cx="2129482" cy="489446"/>
            </a:xfrm>
            <a:prstGeom prst="rect">
              <a:avLst/>
            </a:prstGeom>
            <a:noFill/>
            <a:ln>
              <a:noFill/>
            </a:ln>
          </p:spPr>
        </p:pic>
        <p:pic>
          <p:nvPicPr>
            <p:cNvPr id="368" name="Google Shape;368;p27"/>
            <p:cNvPicPr preferRelativeResize="0"/>
            <p:nvPr/>
          </p:nvPicPr>
          <p:blipFill rotWithShape="1">
            <a:blip r:embed="rId8">
              <a:alphaModFix/>
            </a:blip>
            <a:srcRect l="13785" r="15302"/>
            <a:stretch/>
          </p:blipFill>
          <p:spPr>
            <a:xfrm>
              <a:off x="6909745" y="2903388"/>
              <a:ext cx="1982402" cy="2157800"/>
            </a:xfrm>
            <a:prstGeom prst="rect">
              <a:avLst/>
            </a:prstGeom>
            <a:noFill/>
            <a:ln>
              <a:noFill/>
            </a:ln>
          </p:spPr>
        </p:pic>
      </p:grpSp>
      <p:sp>
        <p:nvSpPr>
          <p:cNvPr id="369" name="Google Shape;369;p27"/>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370" name="Google Shape;370;p27"/>
          <p:cNvSpPr txBox="1"/>
          <p:nvPr/>
        </p:nvSpPr>
        <p:spPr>
          <a:xfrm>
            <a:off x="3232417" y="4516069"/>
            <a:ext cx="237408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Images courtesy of The Hero in You Foundation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6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8"/>
          <p:cNvSpPr txBox="1">
            <a:spLocks noGrp="1"/>
          </p:cNvSpPr>
          <p:nvPr>
            <p:ph type="title"/>
          </p:nvPr>
        </p:nvSpPr>
        <p:spPr>
          <a:xfrm>
            <a:off x="312963" y="803094"/>
            <a:ext cx="8537122" cy="407453"/>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1A6935"/>
              </a:buClr>
              <a:buSzPct val="100000"/>
              <a:buFont typeface="Arial"/>
              <a:buNone/>
            </a:pPr>
            <a:r>
              <a:rPr lang="en-US" sz="2700" dirty="0">
                <a:solidFill>
                  <a:srgbClr val="1A6935"/>
                </a:solidFill>
                <a:highlight>
                  <a:srgbClr val="FFFFFF"/>
                </a:highlight>
              </a:rPr>
              <a:t>What</a:t>
            </a:r>
            <a:r>
              <a:rPr lang="en-US" sz="2622" dirty="0">
                <a:solidFill>
                  <a:srgbClr val="1A6935"/>
                </a:solidFill>
                <a:highlight>
                  <a:srgbClr val="FFFFFF"/>
                </a:highlight>
              </a:rPr>
              <a:t> Do We Do at School if There’s an Earthquake?</a:t>
            </a:r>
            <a:endParaRPr sz="2622" dirty="0"/>
          </a:p>
        </p:txBody>
      </p:sp>
      <p:sp>
        <p:nvSpPr>
          <p:cNvPr id="377" name="Google Shape;377;p28"/>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pic>
        <p:nvPicPr>
          <p:cNvPr id="378" name="Google Shape;378;p28"/>
          <p:cNvPicPr preferRelativeResize="0"/>
          <p:nvPr/>
        </p:nvPicPr>
        <p:blipFill rotWithShape="1">
          <a:blip r:embed="rId3">
            <a:alphaModFix/>
          </a:blip>
          <a:srcRect l="24314"/>
          <a:stretch/>
        </p:blipFill>
        <p:spPr>
          <a:xfrm>
            <a:off x="1181961" y="1654097"/>
            <a:ext cx="6780078" cy="2577661"/>
          </a:xfrm>
          <a:prstGeom prst="rect">
            <a:avLst/>
          </a:prstGeom>
          <a:noFill/>
          <a:ln>
            <a:noFill/>
          </a:ln>
        </p:spPr>
      </p:pic>
      <p:sp>
        <p:nvSpPr>
          <p:cNvPr id="379" name="Google Shape;379;p28"/>
          <p:cNvSpPr txBox="1"/>
          <p:nvPr/>
        </p:nvSpPr>
        <p:spPr>
          <a:xfrm>
            <a:off x="3493618" y="4455586"/>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29"/>
          <p:cNvSpPr txBox="1">
            <a:spLocks noGrp="1"/>
          </p:cNvSpPr>
          <p:nvPr>
            <p:ph type="title"/>
          </p:nvPr>
        </p:nvSpPr>
        <p:spPr>
          <a:xfrm>
            <a:off x="336211" y="616770"/>
            <a:ext cx="8478336" cy="637879"/>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1A6935"/>
              </a:buClr>
              <a:buSzPts val="2400"/>
              <a:buFont typeface="Arial"/>
              <a:buNone/>
            </a:pPr>
            <a:r>
              <a:rPr lang="en-US" sz="2400">
                <a:solidFill>
                  <a:srgbClr val="1A6935"/>
                </a:solidFill>
                <a:highlight>
                  <a:srgbClr val="FFFFFF"/>
                </a:highlight>
              </a:rPr>
              <a:t>Why is it Important to . . .?</a:t>
            </a:r>
            <a:endParaRPr sz="2400"/>
          </a:p>
        </p:txBody>
      </p:sp>
      <p:pic>
        <p:nvPicPr>
          <p:cNvPr id="386" name="Google Shape;386;p29"/>
          <p:cNvPicPr preferRelativeResize="0"/>
          <p:nvPr/>
        </p:nvPicPr>
        <p:blipFill rotWithShape="1">
          <a:blip r:embed="rId3">
            <a:alphaModFix/>
          </a:blip>
          <a:srcRect/>
          <a:stretch/>
        </p:blipFill>
        <p:spPr>
          <a:xfrm>
            <a:off x="5540281" y="1708689"/>
            <a:ext cx="3079298" cy="2499101"/>
          </a:xfrm>
          <a:prstGeom prst="rect">
            <a:avLst/>
          </a:prstGeom>
          <a:noFill/>
          <a:ln>
            <a:noFill/>
          </a:ln>
        </p:spPr>
      </p:pic>
      <p:pic>
        <p:nvPicPr>
          <p:cNvPr id="387" name="Google Shape;387;p29"/>
          <p:cNvPicPr preferRelativeResize="0"/>
          <p:nvPr/>
        </p:nvPicPr>
        <p:blipFill rotWithShape="1">
          <a:blip r:embed="rId4">
            <a:alphaModFix/>
          </a:blip>
          <a:srcRect/>
          <a:stretch/>
        </p:blipFill>
        <p:spPr>
          <a:xfrm>
            <a:off x="2807979" y="1708690"/>
            <a:ext cx="2363665" cy="2499101"/>
          </a:xfrm>
          <a:prstGeom prst="rect">
            <a:avLst/>
          </a:prstGeom>
          <a:noFill/>
          <a:ln>
            <a:noFill/>
          </a:ln>
        </p:spPr>
      </p:pic>
      <p:pic>
        <p:nvPicPr>
          <p:cNvPr id="388" name="Google Shape;388;p29"/>
          <p:cNvPicPr preferRelativeResize="0"/>
          <p:nvPr/>
        </p:nvPicPr>
        <p:blipFill rotWithShape="1">
          <a:blip r:embed="rId5">
            <a:alphaModFix/>
          </a:blip>
          <a:srcRect/>
          <a:stretch/>
        </p:blipFill>
        <p:spPr>
          <a:xfrm>
            <a:off x="336211" y="1708689"/>
            <a:ext cx="2131903" cy="2499089"/>
          </a:xfrm>
          <a:prstGeom prst="rect">
            <a:avLst/>
          </a:prstGeom>
          <a:noFill/>
          <a:ln>
            <a:noFill/>
          </a:ln>
        </p:spPr>
      </p:pic>
      <p:sp>
        <p:nvSpPr>
          <p:cNvPr id="389" name="Google Shape;389;p29"/>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
        <p:nvSpPr>
          <p:cNvPr id="390" name="Google Shape;390;p29"/>
          <p:cNvSpPr txBox="1"/>
          <p:nvPr/>
        </p:nvSpPr>
        <p:spPr>
          <a:xfrm>
            <a:off x="3232417" y="4516069"/>
            <a:ext cx="237408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Images courtesy of The Hero in You Foundation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Shape 104"/>
        <p:cNvGrpSpPr/>
        <p:nvPr/>
      </p:nvGrpSpPr>
      <p:grpSpPr>
        <a:xfrm>
          <a:off x="0" y="0"/>
          <a:ext cx="0" cy="0"/>
          <a:chOff x="0" y="0"/>
          <a:chExt cx="0" cy="0"/>
        </a:xfrm>
      </p:grpSpPr>
      <p:sp>
        <p:nvSpPr>
          <p:cNvPr id="105" name="Google Shape;105;p3"/>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dirty="0"/>
              <a:t>Sensitive Content Warning </a:t>
            </a:r>
            <a:endParaRPr dirty="0">
              <a:solidFill>
                <a:schemeClr val="dk1"/>
              </a:solidFill>
            </a:endParaRPr>
          </a:p>
        </p:txBody>
      </p:sp>
      <p:sp>
        <p:nvSpPr>
          <p:cNvPr id="106" name="Google Shape;106;p3"/>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r>
              <a:rPr lang="en-US" sz="1400" dirty="0"/>
              <a:t>Some students or their family members may have experienced earthquakes, resulting in loss, injuries, and possible trauma. It is important to approach these lessons with sensitivity and awareness. When students share information about their experiences with earthquakes in the first part of the lesson, make sure to scan the class and be aware of any heightened responses. Affirm students’ normal emotional responses. If students are too emotionally heightened, it may be prudent to allow them to forego the drill.   </a:t>
            </a:r>
            <a:endParaRPr dirty="0"/>
          </a:p>
          <a:p>
            <a:pPr marL="0" lvl="0" indent="0" algn="l" rtl="0">
              <a:lnSpc>
                <a:spcPct val="100000"/>
              </a:lnSpc>
              <a:spcBef>
                <a:spcPts val="0"/>
              </a:spcBef>
              <a:spcAft>
                <a:spcPts val="0"/>
              </a:spcAft>
              <a:buSzPts val="1400"/>
              <a:buNone/>
            </a:pPr>
            <a:endParaRPr sz="1400" dirty="0"/>
          </a:p>
          <a:p>
            <a:pPr marL="0" lvl="0" indent="0" algn="l" rtl="0">
              <a:lnSpc>
                <a:spcPct val="100000"/>
              </a:lnSpc>
              <a:spcBef>
                <a:spcPts val="0"/>
              </a:spcBef>
              <a:spcAft>
                <a:spcPts val="0"/>
              </a:spcAft>
              <a:buSzPts val="1400"/>
              <a:buNone/>
            </a:pPr>
            <a:r>
              <a:rPr lang="en-US" sz="1400" dirty="0"/>
              <a:t>Even students who have never experienced an earthquake may have a strong emotional response to talking about earthquakes. Explain to students that practicing earthquake drills helps our community to stay safe in an earthquake, but that it’s normal to feel afraid about earthquakes.  </a:t>
            </a:r>
            <a:endParaRPr dirty="0"/>
          </a:p>
          <a:p>
            <a:pPr marL="0" lvl="0" indent="0" algn="l" rtl="0">
              <a:lnSpc>
                <a:spcPct val="100000"/>
              </a:lnSpc>
              <a:spcBef>
                <a:spcPts val="0"/>
              </a:spcBef>
              <a:spcAft>
                <a:spcPts val="0"/>
              </a:spcAft>
              <a:buSzPts val="1400"/>
              <a:buNone/>
            </a:pPr>
            <a:endParaRPr sz="1400" dirty="0"/>
          </a:p>
          <a:p>
            <a:pPr marL="0" lvl="0" indent="0" algn="l" rtl="0">
              <a:lnSpc>
                <a:spcPct val="100000"/>
              </a:lnSpc>
              <a:spcBef>
                <a:spcPts val="0"/>
              </a:spcBef>
              <a:spcAft>
                <a:spcPts val="0"/>
              </a:spcAft>
              <a:buSzPts val="1800"/>
              <a:buNone/>
            </a:pPr>
            <a:r>
              <a:rPr lang="en-US" sz="1400" dirty="0"/>
              <a:t>Drills build muscle memory that ensures students take the appropriate protective action during an earthquake. Practice makes prepared, so please insist that students take the exercise seriously, remain quiet, and follow instructions. </a:t>
            </a:r>
            <a:endParaRPr dirty="0"/>
          </a:p>
        </p:txBody>
      </p:sp>
      <p:sp>
        <p:nvSpPr>
          <p:cNvPr id="107" name="Google Shape;107;p3"/>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95"/>
        <p:cNvGrpSpPr/>
        <p:nvPr/>
      </p:nvGrpSpPr>
      <p:grpSpPr>
        <a:xfrm>
          <a:off x="0" y="0"/>
          <a:ext cx="0" cy="0"/>
          <a:chOff x="0" y="0"/>
          <a:chExt cx="0" cy="0"/>
        </a:xfrm>
      </p:grpSpPr>
      <p:pic>
        <p:nvPicPr>
          <p:cNvPr id="396" name="Google Shape;396;p30" title="Untitled design (1).gif"/>
          <p:cNvPicPr preferRelativeResize="0"/>
          <p:nvPr/>
        </p:nvPicPr>
        <p:blipFill rotWithShape="1">
          <a:blip r:embed="rId4">
            <a:alphaModFix/>
          </a:blip>
          <a:srcRect l="10002" t="24938" r="10487" b="24831"/>
          <a:stretch/>
        </p:blipFill>
        <p:spPr>
          <a:xfrm>
            <a:off x="3545100" y="1252000"/>
            <a:ext cx="5461769" cy="3450324"/>
          </a:xfrm>
          <a:prstGeom prst="rect">
            <a:avLst/>
          </a:prstGeom>
          <a:noFill/>
          <a:ln>
            <a:noFill/>
          </a:ln>
        </p:spPr>
      </p:pic>
      <p:sp>
        <p:nvSpPr>
          <p:cNvPr id="397" name="Google Shape;397;p30"/>
          <p:cNvSpPr txBox="1"/>
          <p:nvPr/>
        </p:nvSpPr>
        <p:spPr>
          <a:xfrm>
            <a:off x="312963" y="1465334"/>
            <a:ext cx="4882800" cy="24009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400" b="0" i="0" u="none" strike="noStrike" cap="none">
                <a:solidFill>
                  <a:schemeClr val="dk2"/>
                </a:solidFill>
                <a:latin typeface="Arial"/>
                <a:ea typeface="Arial"/>
                <a:cs typeface="Arial"/>
                <a:sym typeface="Arial"/>
              </a:rPr>
              <a:t>If you experience ground shaking: </a:t>
            </a:r>
            <a:endParaRPr sz="2400" b="0" i="0" u="none" strike="noStrike" cap="none">
              <a:solidFill>
                <a:schemeClr val="dk2"/>
              </a:solidFill>
              <a:latin typeface="Arial"/>
              <a:ea typeface="Arial"/>
              <a:cs typeface="Arial"/>
              <a:sym typeface="Arial"/>
            </a:endParaRPr>
          </a:p>
          <a:p>
            <a:pPr marL="0" marR="0" lvl="0" indent="0" algn="l" rtl="0">
              <a:lnSpc>
                <a:spcPct val="90000"/>
              </a:lnSpc>
              <a:spcBef>
                <a:spcPts val="0"/>
              </a:spcBef>
              <a:spcAft>
                <a:spcPts val="0"/>
              </a:spcAft>
              <a:buClr>
                <a:srgbClr val="000000"/>
              </a:buClr>
              <a:buSzPts val="1350"/>
              <a:buFont typeface="Arial"/>
              <a:buNone/>
            </a:pPr>
            <a:endParaRPr sz="1350" b="0" i="0" u="none" strike="noStrike" cap="none">
              <a:solidFill>
                <a:schemeClr val="dk2"/>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a:solidFill>
                  <a:schemeClr val="dk2"/>
                </a:solidFill>
                <a:latin typeface="Arial"/>
                <a:ea typeface="Arial"/>
                <a:cs typeface="Arial"/>
                <a:sym typeface="Arial"/>
              </a:rPr>
              <a:t>DROP</a:t>
            </a:r>
            <a:endParaRPr sz="1350" b="0" i="0" u="none" strike="noStrike" cap="none">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a:solidFill>
                  <a:schemeClr val="dk2"/>
                </a:solidFill>
                <a:latin typeface="Arial"/>
                <a:ea typeface="Arial"/>
                <a:cs typeface="Arial"/>
                <a:sym typeface="Arial"/>
              </a:rPr>
              <a:t>COVER</a:t>
            </a:r>
            <a:endParaRPr sz="1350" b="0" i="0" u="none" strike="noStrike" cap="none">
              <a:solidFill>
                <a:schemeClr val="dk1"/>
              </a:solidFill>
              <a:latin typeface="Arial"/>
              <a:ea typeface="Arial"/>
              <a:cs typeface="Arial"/>
              <a:sym typeface="Arial"/>
            </a:endParaRPr>
          </a:p>
          <a:p>
            <a:pPr marL="651272" marR="0" lvl="0" indent="-251222" algn="l" rtl="0">
              <a:lnSpc>
                <a:spcPct val="200000"/>
              </a:lnSpc>
              <a:spcBef>
                <a:spcPts val="0"/>
              </a:spcBef>
              <a:spcAft>
                <a:spcPts val="0"/>
              </a:spcAft>
              <a:buClr>
                <a:schemeClr val="accent1"/>
              </a:buClr>
              <a:buSzPts val="2900"/>
              <a:buFont typeface="Arial"/>
              <a:buChar char="•"/>
            </a:pPr>
            <a:r>
              <a:rPr lang="en-US" sz="2400" b="1" i="0" u="none" strike="noStrike" cap="none">
                <a:solidFill>
                  <a:schemeClr val="dk2"/>
                </a:solidFill>
                <a:latin typeface="Arial"/>
                <a:ea typeface="Arial"/>
                <a:cs typeface="Arial"/>
                <a:sym typeface="Arial"/>
              </a:rPr>
              <a:t>HOLD ON </a:t>
            </a:r>
            <a:endParaRPr sz="1350" b="0" i="0" u="none" strike="noStrike" cap="none">
              <a:solidFill>
                <a:schemeClr val="dk1"/>
              </a:solidFill>
              <a:latin typeface="Arial"/>
              <a:ea typeface="Arial"/>
              <a:cs typeface="Arial"/>
              <a:sym typeface="Arial"/>
            </a:endParaRPr>
          </a:p>
        </p:txBody>
      </p:sp>
      <p:sp>
        <p:nvSpPr>
          <p:cNvPr id="398" name="Google Shape;398;p30"/>
          <p:cNvSpPr txBox="1"/>
          <p:nvPr/>
        </p:nvSpPr>
        <p:spPr>
          <a:xfrm>
            <a:off x="312963" y="692157"/>
            <a:ext cx="8537100" cy="407400"/>
          </a:xfrm>
          <a:prstGeom prst="rect">
            <a:avLst/>
          </a:prstGeom>
          <a:noFill/>
          <a:ln>
            <a:noFill/>
          </a:ln>
        </p:spPr>
        <p:txBody>
          <a:bodyPr spcFirstLastPara="1" wrap="square" lIns="68550" tIns="34275" rIns="68550" bIns="34275" anchor="ctr" anchorCtr="0">
            <a:noAutofit/>
          </a:bodyPr>
          <a:lstStyle/>
          <a:p>
            <a:pPr marL="0" marR="0" lvl="0" indent="0" algn="l" rtl="0">
              <a:lnSpc>
                <a:spcPct val="90000"/>
              </a:lnSpc>
              <a:spcBef>
                <a:spcPts val="0"/>
              </a:spcBef>
              <a:spcAft>
                <a:spcPts val="0"/>
              </a:spcAft>
              <a:buClr>
                <a:srgbClr val="000000"/>
              </a:buClr>
              <a:buSzPts val="2400"/>
              <a:buFont typeface="Arial"/>
              <a:buNone/>
            </a:pPr>
            <a:r>
              <a:rPr lang="en-US" sz="2800" b="1" i="0" u="none" strike="noStrike" cap="none">
                <a:solidFill>
                  <a:srgbClr val="1A6935"/>
                </a:solidFill>
                <a:latin typeface="Arial"/>
                <a:ea typeface="Arial"/>
                <a:cs typeface="Arial"/>
                <a:sym typeface="Arial"/>
              </a:rPr>
              <a:t>Let’s Practice!</a:t>
            </a:r>
            <a:endParaRPr sz="2800" b="1" i="0" u="none" strike="noStrike" cap="none">
              <a:solidFill>
                <a:schemeClr val="accent1"/>
              </a:solidFill>
              <a:latin typeface="Arial"/>
              <a:ea typeface="Arial"/>
              <a:cs typeface="Arial"/>
              <a:sym typeface="Arial"/>
            </a:endParaRPr>
          </a:p>
        </p:txBody>
      </p:sp>
      <p:sp>
        <p:nvSpPr>
          <p:cNvPr id="399" name="Google Shape;399;p30"/>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30</a:t>
            </a:fld>
            <a:endParaRPr sz="900" b="0" i="0" u="none" strike="noStrike" cap="none">
              <a:solidFill>
                <a:schemeClr val="dk1"/>
              </a:solidFill>
              <a:latin typeface="Arial"/>
              <a:ea typeface="Arial"/>
              <a:cs typeface="Arial"/>
              <a:sym typeface="Arial"/>
            </a:endParaRPr>
          </a:p>
        </p:txBody>
      </p:sp>
      <p:pic>
        <p:nvPicPr>
          <p:cNvPr id="400" name="Google Shape;400;p30" title="Education_11_Elementary_V02.jpg"/>
          <p:cNvPicPr preferRelativeResize="0"/>
          <p:nvPr/>
        </p:nvPicPr>
        <p:blipFill rotWithShape="1">
          <a:blip r:embed="rId5">
            <a:alphaModFix/>
          </a:blip>
          <a:srcRect/>
          <a:stretch/>
        </p:blipFill>
        <p:spPr>
          <a:xfrm>
            <a:off x="3035300" y="1866900"/>
            <a:ext cx="5971574" cy="2542599"/>
          </a:xfrm>
          <a:prstGeom prst="rect">
            <a:avLst/>
          </a:prstGeom>
          <a:noFill/>
          <a:ln>
            <a:noFill/>
          </a:ln>
        </p:spPr>
      </p:pic>
      <p:sp>
        <p:nvSpPr>
          <p:cNvPr id="402" name="Google Shape;402;p30"/>
          <p:cNvSpPr txBox="1"/>
          <p:nvPr/>
        </p:nvSpPr>
        <p:spPr>
          <a:xfrm>
            <a:off x="4581513" y="4491649"/>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Images courtesy of USGS</a:t>
            </a:r>
            <a:endParaRPr/>
          </a:p>
        </p:txBody>
      </p:sp>
      <p:pic>
        <p:nvPicPr>
          <p:cNvPr id="2" name="Online Media 1" title="Hearing the Japanese Earthquake - Clip 3">
            <a:hlinkClick r:id="" action="ppaction://media"/>
            <a:extLst>
              <a:ext uri="{FF2B5EF4-FFF2-40B4-BE49-F238E27FC236}">
                <a16:creationId xmlns:a16="http://schemas.microsoft.com/office/drawing/2014/main" id="{C29533EA-8117-4BF7-8BBC-AF51093F4BE1}"/>
              </a:ext>
            </a:extLst>
          </p:cNvPr>
          <p:cNvPicPr>
            <a:picLocks noRot="1" noChangeAspect="1"/>
          </p:cNvPicPr>
          <p:nvPr>
            <a:videoFile r:link="rId1"/>
          </p:nvPr>
        </p:nvPicPr>
        <p:blipFill>
          <a:blip r:embed="rId6"/>
          <a:stretch>
            <a:fillRect/>
          </a:stretch>
        </p:blipFill>
        <p:spPr>
          <a:xfrm>
            <a:off x="8414228" y="718074"/>
            <a:ext cx="588235" cy="4411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800"/>
                                        <p:tgtEl>
                                          <p:spTgt spid="400"/>
                                        </p:tgtEl>
                                      </p:cBhvr>
                                    </p:animEffect>
                                    <p:set>
                                      <p:cBhvr>
                                        <p:cTn id="7" dur="1" fill="hold">
                                          <p:stCondLst>
                                            <p:cond delay="800"/>
                                          </p:stCondLst>
                                        </p:cTn>
                                        <p:tgtEl>
                                          <p:spTgt spid="400"/>
                                        </p:tgtEl>
                                        <p:attrNameLst>
                                          <p:attrName>style.visibility</p:attrName>
                                        </p:attrNameLst>
                                      </p:cBhvr>
                                      <p:to>
                                        <p:strVal val="hidden"/>
                                      </p:to>
                                    </p:set>
                                  </p:childTnLst>
                                </p:cTn>
                              </p:par>
                              <p:par>
                                <p:cTn id="8" presetID="1" presetClass="entr" presetSubtype="0" fill="hold" nodeType="withEffect">
                                  <p:stCondLst>
                                    <p:cond delay="0"/>
                                  </p:stCondLst>
                                  <p:childTnLst>
                                    <p:set>
                                      <p:cBhvr>
                                        <p:cTn id="9" dur="1" fill="hold">
                                          <p:stCondLst>
                                            <p:cond delay="0"/>
                                          </p:stCondLst>
                                        </p:cTn>
                                        <p:tgtEl>
                                          <p:spTgt spid="396"/>
                                        </p:tgtEl>
                                        <p:attrNameLst>
                                          <p:attrName>style.visibility</p:attrName>
                                        </p:attrNameLst>
                                      </p:cBhvr>
                                      <p:to>
                                        <p:strVal val="visible"/>
                                      </p:to>
                                    </p:set>
                                  </p:childTnLst>
                                </p:cTn>
                              </p:par>
                              <p:par>
                                <p:cTn id="10" presetID="2" presetClass="mediacall" presetSubtype="0" fill="hold" nodeType="withEffect">
                                  <p:stCondLst>
                                    <p:cond delay="0"/>
                                  </p:stCondLst>
                                  <p:childTnLst>
                                    <p:cmd type="call" cmd="togglePause">
                                      <p:cBhvr>
                                        <p:cTn id="11" dur="1" fill="hold"/>
                                        <p:tgtEl>
                                          <p:spTgt spid="2"/>
                                        </p:tgtEl>
                                      </p:cBhvr>
                                    </p:cmd>
                                  </p:childTnLst>
                                </p:cTn>
                              </p:par>
                              <p:par>
                                <p:cTn id="12" presetID="1" presetClass="mediacall" presetSubtype="0" fill="hold" nodeType="withEffect">
                                  <p:stCondLst>
                                    <p:cond delay="0"/>
                                  </p:stCondLst>
                                  <p:childTnLst>
                                    <p:cmd type="call" cmd="playFrom(0.0)">
                                      <p:cBhvr>
                                        <p:cTn id="13"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2"/>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accent1"/>
              </a:buClr>
              <a:buSzPts val="2100"/>
              <a:buFont typeface="Arial"/>
              <a:buNone/>
            </a:pPr>
            <a:r>
              <a:rPr lang="en-US"/>
              <a:t>I</a:t>
            </a:r>
            <a:r>
              <a:rPr lang="en-US" b="1"/>
              <a:t>f </a:t>
            </a:r>
            <a:r>
              <a:rPr lang="en-US"/>
              <a:t>Y</a:t>
            </a:r>
            <a:r>
              <a:rPr lang="en-US" b="1"/>
              <a:t>ou</a:t>
            </a:r>
            <a:r>
              <a:rPr lang="en-US"/>
              <a:t> Are</a:t>
            </a:r>
            <a:r>
              <a:rPr lang="en-US" b="1"/>
              <a:t> </a:t>
            </a:r>
            <a:r>
              <a:rPr lang="en-US"/>
              <a:t>O</a:t>
            </a:r>
            <a:r>
              <a:rPr lang="en-US" b="1"/>
              <a:t>utside </a:t>
            </a:r>
            <a:r>
              <a:rPr lang="en-US"/>
              <a:t>W</a:t>
            </a:r>
            <a:r>
              <a:rPr lang="en-US" b="1"/>
              <a:t>hen </a:t>
            </a:r>
            <a:r>
              <a:rPr lang="en-US"/>
              <a:t>Y</a:t>
            </a:r>
            <a:r>
              <a:rPr lang="en-US" b="1"/>
              <a:t>ou </a:t>
            </a:r>
            <a:r>
              <a:rPr lang="en-US"/>
              <a:t>G</a:t>
            </a:r>
            <a:r>
              <a:rPr lang="en-US" b="1"/>
              <a:t>et an </a:t>
            </a:r>
            <a:r>
              <a:rPr lang="en-US"/>
              <a:t>A</a:t>
            </a:r>
            <a:r>
              <a:rPr lang="en-US" b="1"/>
              <a:t>lert or </a:t>
            </a:r>
            <a:r>
              <a:rPr lang="en-US"/>
              <a:t>F</a:t>
            </a:r>
            <a:r>
              <a:rPr lang="en-US" b="1"/>
              <a:t>eel </a:t>
            </a:r>
            <a:r>
              <a:rPr lang="en-US"/>
              <a:t>S</a:t>
            </a:r>
            <a:r>
              <a:rPr lang="en-US" b="1"/>
              <a:t>haking</a:t>
            </a:r>
            <a:r>
              <a:rPr lang="en-US"/>
              <a:t> …</a:t>
            </a:r>
            <a:r>
              <a:rPr lang="en-US" b="1"/>
              <a:t> </a:t>
            </a:r>
            <a:endParaRPr/>
          </a:p>
        </p:txBody>
      </p:sp>
      <p:grpSp>
        <p:nvGrpSpPr>
          <p:cNvPr id="409" name="Google Shape;409;p31"/>
          <p:cNvGrpSpPr/>
          <p:nvPr/>
        </p:nvGrpSpPr>
        <p:grpSpPr>
          <a:xfrm>
            <a:off x="732719" y="1173997"/>
            <a:ext cx="7678562" cy="3215388"/>
            <a:chOff x="546134" y="1656492"/>
            <a:chExt cx="7836381" cy="3281475"/>
          </a:xfrm>
        </p:grpSpPr>
        <p:pic>
          <p:nvPicPr>
            <p:cNvPr id="410" name="Google Shape;410;p31"/>
            <p:cNvPicPr preferRelativeResize="0"/>
            <p:nvPr/>
          </p:nvPicPr>
          <p:blipFill rotWithShape="1">
            <a:blip r:embed="rId3">
              <a:alphaModFix/>
            </a:blip>
            <a:srcRect/>
            <a:stretch/>
          </p:blipFill>
          <p:spPr>
            <a:xfrm>
              <a:off x="546134" y="1656492"/>
              <a:ext cx="3511325" cy="3281475"/>
            </a:xfrm>
            <a:prstGeom prst="roundRect">
              <a:avLst>
                <a:gd name="adj" fmla="val 2956"/>
              </a:avLst>
            </a:prstGeom>
            <a:noFill/>
            <a:ln>
              <a:noFill/>
            </a:ln>
          </p:spPr>
        </p:pic>
        <p:pic>
          <p:nvPicPr>
            <p:cNvPr id="411" name="Google Shape;411;p31"/>
            <p:cNvPicPr preferRelativeResize="0"/>
            <p:nvPr/>
          </p:nvPicPr>
          <p:blipFill rotWithShape="1">
            <a:blip r:embed="rId4">
              <a:alphaModFix/>
            </a:blip>
            <a:srcRect/>
            <a:stretch/>
          </p:blipFill>
          <p:spPr>
            <a:xfrm>
              <a:off x="4387612" y="1656492"/>
              <a:ext cx="3994903" cy="3281475"/>
            </a:xfrm>
            <a:prstGeom prst="roundRect">
              <a:avLst>
                <a:gd name="adj" fmla="val 2346"/>
              </a:avLst>
            </a:prstGeom>
            <a:noFill/>
            <a:ln>
              <a:noFill/>
            </a:ln>
          </p:spPr>
        </p:pic>
      </p:grpSp>
      <p:sp>
        <p:nvSpPr>
          <p:cNvPr id="412" name="Google Shape;412;p31"/>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31</a:t>
            </a:fld>
            <a:endParaRPr/>
          </a:p>
        </p:txBody>
      </p:sp>
      <p:sp>
        <p:nvSpPr>
          <p:cNvPr id="413" name="Google Shape;413;p31"/>
          <p:cNvSpPr txBox="1"/>
          <p:nvPr/>
        </p:nvSpPr>
        <p:spPr>
          <a:xfrm>
            <a:off x="3232417" y="4516069"/>
            <a:ext cx="2374085"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Images courtesy of The Hero in You Foundation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Google Shape;419;p32"/>
          <p:cNvSpPr txBox="1">
            <a:spLocks noGrp="1"/>
          </p:cNvSpPr>
          <p:nvPr>
            <p:ph type="title"/>
          </p:nvPr>
        </p:nvSpPr>
        <p:spPr>
          <a:xfrm>
            <a:off x="303438" y="857903"/>
            <a:ext cx="8537100" cy="4074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rgbClr val="016935"/>
              </a:buClr>
              <a:buSzPct val="100000"/>
              <a:buFont typeface="Arial"/>
              <a:buNone/>
            </a:pPr>
            <a:r>
              <a:rPr lang="en-US" sz="2400">
                <a:solidFill>
                  <a:srgbClr val="016935"/>
                </a:solidFill>
                <a:highlight>
                  <a:schemeClr val="lt1"/>
                </a:highlight>
              </a:rPr>
              <a:t>If You Are on the Coast, Drop, Cover, and Hold On. </a:t>
            </a:r>
            <a:br>
              <a:rPr lang="en-US" sz="2400">
                <a:solidFill>
                  <a:srgbClr val="016935"/>
                </a:solidFill>
                <a:highlight>
                  <a:schemeClr val="lt1"/>
                </a:highlight>
              </a:rPr>
            </a:br>
            <a:endParaRPr sz="2400">
              <a:solidFill>
                <a:srgbClr val="016935"/>
              </a:solidFill>
              <a:highlight>
                <a:schemeClr val="lt1"/>
              </a:highlight>
            </a:endParaRPr>
          </a:p>
          <a:p>
            <a:pPr marL="0" lvl="0" indent="0" algn="ctr" rtl="0">
              <a:lnSpc>
                <a:spcPct val="90000"/>
              </a:lnSpc>
              <a:spcBef>
                <a:spcPts val="0"/>
              </a:spcBef>
              <a:spcAft>
                <a:spcPts val="0"/>
              </a:spcAft>
              <a:buClr>
                <a:srgbClr val="016935"/>
              </a:buClr>
              <a:buSzPct val="100000"/>
              <a:buFont typeface="Arial"/>
              <a:buNone/>
            </a:pPr>
            <a:r>
              <a:rPr lang="en-US" sz="2400">
                <a:solidFill>
                  <a:srgbClr val="016935"/>
                </a:solidFill>
                <a:highlight>
                  <a:schemeClr val="lt1"/>
                </a:highlight>
              </a:rPr>
              <a:t>When the shaking stops …</a:t>
            </a:r>
            <a:endParaRPr sz="2400"/>
          </a:p>
        </p:txBody>
      </p:sp>
      <p:sp>
        <p:nvSpPr>
          <p:cNvPr id="420" name="Google Shape;420;p32"/>
          <p:cNvSpPr txBox="1"/>
          <p:nvPr/>
        </p:nvSpPr>
        <p:spPr>
          <a:xfrm>
            <a:off x="7084916" y="4893875"/>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00">
                <a:solidFill>
                  <a:schemeClr val="dk1"/>
                </a:solidFill>
                <a:latin typeface="Arial"/>
                <a:ea typeface="Arial"/>
                <a:cs typeface="Arial"/>
                <a:sym typeface="Arial"/>
              </a:rPr>
              <a:t>32</a:t>
            </a:fld>
            <a:endParaRPr sz="900">
              <a:solidFill>
                <a:schemeClr val="dk1"/>
              </a:solidFill>
              <a:latin typeface="Arial"/>
              <a:ea typeface="Arial"/>
              <a:cs typeface="Arial"/>
              <a:sym typeface="Arial"/>
            </a:endParaRPr>
          </a:p>
        </p:txBody>
      </p:sp>
      <p:grpSp>
        <p:nvGrpSpPr>
          <p:cNvPr id="421" name="Google Shape;421;p32"/>
          <p:cNvGrpSpPr/>
          <p:nvPr/>
        </p:nvGrpSpPr>
        <p:grpSpPr>
          <a:xfrm>
            <a:off x="905069" y="1611400"/>
            <a:ext cx="7595119" cy="3125086"/>
            <a:chOff x="905069" y="1611400"/>
            <a:chExt cx="7595119" cy="3125086"/>
          </a:xfrm>
        </p:grpSpPr>
        <p:pic>
          <p:nvPicPr>
            <p:cNvPr id="422" name="Google Shape;422;p32" descr="A diagram of a warning&#10;&#10;AI-generated content may be incorrect."/>
            <p:cNvPicPr preferRelativeResize="0"/>
            <p:nvPr/>
          </p:nvPicPr>
          <p:blipFill rotWithShape="1">
            <a:blip r:embed="rId3">
              <a:alphaModFix/>
            </a:blip>
            <a:srcRect l="52108" t="70756" r="26128" b="13541"/>
            <a:stretch/>
          </p:blipFill>
          <p:spPr>
            <a:xfrm>
              <a:off x="905069" y="1611400"/>
              <a:ext cx="3514529" cy="2029916"/>
            </a:xfrm>
            <a:prstGeom prst="rect">
              <a:avLst/>
            </a:prstGeom>
            <a:noFill/>
            <a:ln>
              <a:noFill/>
            </a:ln>
          </p:spPr>
        </p:pic>
        <p:pic>
          <p:nvPicPr>
            <p:cNvPr id="423" name="Google Shape;423;p32" descr="A diagram of a warning&#10;&#10;AI-generated content may be incorrect."/>
            <p:cNvPicPr preferRelativeResize="0"/>
            <p:nvPr/>
          </p:nvPicPr>
          <p:blipFill rotWithShape="1">
            <a:blip r:embed="rId3">
              <a:alphaModFix/>
            </a:blip>
            <a:srcRect l="73872" t="70756" r="2213" b="13541"/>
            <a:stretch/>
          </p:blipFill>
          <p:spPr>
            <a:xfrm>
              <a:off x="4581524" y="1611400"/>
              <a:ext cx="3918664" cy="2059726"/>
            </a:xfrm>
            <a:prstGeom prst="rect">
              <a:avLst/>
            </a:prstGeom>
            <a:noFill/>
            <a:ln>
              <a:noFill/>
            </a:ln>
          </p:spPr>
        </p:pic>
        <p:pic>
          <p:nvPicPr>
            <p:cNvPr id="424" name="Google Shape;424;p32" descr="A diagram of a warning&#10;&#10;AI-generated content may be incorrect."/>
            <p:cNvPicPr preferRelativeResize="0"/>
            <p:nvPr/>
          </p:nvPicPr>
          <p:blipFill rotWithShape="1">
            <a:blip r:embed="rId3">
              <a:alphaModFix/>
            </a:blip>
            <a:srcRect l="52108" t="85116" r="2213" b="6722"/>
            <a:stretch/>
          </p:blipFill>
          <p:spPr>
            <a:xfrm>
              <a:off x="1345713" y="3671126"/>
              <a:ext cx="6471622" cy="925689"/>
            </a:xfrm>
            <a:prstGeom prst="rect">
              <a:avLst/>
            </a:prstGeom>
            <a:noFill/>
            <a:ln>
              <a:noFill/>
            </a:ln>
          </p:spPr>
        </p:pic>
        <p:sp>
          <p:nvSpPr>
            <p:cNvPr id="425" name="Google Shape;425;p32"/>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33"/>
          <p:cNvSpPr txBox="1">
            <a:spLocks noGrp="1"/>
          </p:cNvSpPr>
          <p:nvPr>
            <p:ph type="title"/>
          </p:nvPr>
        </p:nvSpPr>
        <p:spPr>
          <a:xfrm>
            <a:off x="270588" y="983826"/>
            <a:ext cx="2949178" cy="213082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50000"/>
              </a:lnSpc>
              <a:spcBef>
                <a:spcPts val="0"/>
              </a:spcBef>
              <a:spcAft>
                <a:spcPts val="0"/>
              </a:spcAft>
              <a:buClr>
                <a:srgbClr val="042143"/>
              </a:buClr>
              <a:buSzPct val="100000"/>
              <a:buFont typeface="Arial"/>
              <a:buNone/>
            </a:pPr>
            <a:r>
              <a:rPr lang="en-US">
                <a:solidFill>
                  <a:srgbClr val="042143"/>
                </a:solidFill>
                <a:highlight>
                  <a:schemeClr val="lt1"/>
                </a:highlight>
              </a:rPr>
              <a:t>After an earthquake, there can be smaller earthquakes called </a:t>
            </a:r>
            <a:r>
              <a:rPr lang="en-US" u="sng">
                <a:solidFill>
                  <a:srgbClr val="042143"/>
                </a:solidFill>
                <a:highlight>
                  <a:schemeClr val="lt1"/>
                </a:highlight>
              </a:rPr>
              <a:t>aftershocks</a:t>
            </a:r>
            <a:r>
              <a:rPr lang="en-US">
                <a:solidFill>
                  <a:srgbClr val="042143"/>
                </a:solidFill>
                <a:highlight>
                  <a:schemeClr val="lt1"/>
                </a:highlight>
              </a:rPr>
              <a:t>. </a:t>
            </a:r>
            <a:endParaRPr>
              <a:solidFill>
                <a:srgbClr val="042143"/>
              </a:solidFill>
            </a:endParaRPr>
          </a:p>
        </p:txBody>
      </p:sp>
      <p:sp>
        <p:nvSpPr>
          <p:cNvPr id="432" name="Google Shape;432;p33"/>
          <p:cNvSpPr txBox="1"/>
          <p:nvPr/>
        </p:nvSpPr>
        <p:spPr>
          <a:xfrm>
            <a:off x="3634472" y="1075643"/>
            <a:ext cx="5238940" cy="76944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200" b="1">
                <a:solidFill>
                  <a:srgbClr val="042143"/>
                </a:solidFill>
                <a:latin typeface="Arial"/>
                <a:ea typeface="Arial"/>
                <a:cs typeface="Arial"/>
                <a:sym typeface="Arial"/>
              </a:rPr>
              <a:t>What should you do if you feel shaking or get an alert? </a:t>
            </a:r>
            <a:endParaRPr/>
          </a:p>
        </p:txBody>
      </p:sp>
      <p:pic>
        <p:nvPicPr>
          <p:cNvPr id="433" name="Google Shape;433;p33" descr="A diagram of a warning&#10;&#10;AI-generated content may be incorrect."/>
          <p:cNvPicPr preferRelativeResize="0"/>
          <p:nvPr/>
        </p:nvPicPr>
        <p:blipFill rotWithShape="1">
          <a:blip r:embed="rId3">
            <a:alphaModFix/>
          </a:blip>
          <a:srcRect t="42468" b="13129"/>
          <a:stretch/>
        </p:blipFill>
        <p:spPr>
          <a:xfrm>
            <a:off x="3469880" y="2280911"/>
            <a:ext cx="5674120" cy="1878763"/>
          </a:xfrm>
          <a:prstGeom prst="rect">
            <a:avLst/>
          </a:prstGeom>
          <a:noFill/>
          <a:ln>
            <a:noFill/>
          </a:ln>
        </p:spPr>
      </p:pic>
      <p:pic>
        <p:nvPicPr>
          <p:cNvPr id="434" name="Google Shape;434;p33"/>
          <p:cNvPicPr preferRelativeResize="0"/>
          <p:nvPr/>
        </p:nvPicPr>
        <p:blipFill rotWithShape="1">
          <a:blip r:embed="rId4">
            <a:alphaModFix/>
          </a:blip>
          <a:srcRect/>
          <a:stretch/>
        </p:blipFill>
        <p:spPr>
          <a:xfrm>
            <a:off x="111263" y="3441852"/>
            <a:ext cx="3060441" cy="717822"/>
          </a:xfrm>
          <a:prstGeom prst="rect">
            <a:avLst/>
          </a:prstGeom>
          <a:noFill/>
          <a:ln>
            <a:noFill/>
          </a:ln>
        </p:spPr>
      </p:pic>
      <p:sp>
        <p:nvSpPr>
          <p:cNvPr id="435" name="Google Shape;435;p33"/>
          <p:cNvSpPr txBox="1"/>
          <p:nvPr/>
        </p:nvSpPr>
        <p:spPr>
          <a:xfrm>
            <a:off x="3421429" y="4516764"/>
            <a:ext cx="2175811" cy="2197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i="1">
                <a:solidFill>
                  <a:schemeClr val="dk1"/>
                </a:solidFill>
                <a:latin typeface="Arial"/>
                <a:ea typeface="Arial"/>
                <a:cs typeface="Arial"/>
                <a:sym typeface="Arial"/>
              </a:rPr>
              <a:t>Image courtesy of USGS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3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34"/>
          <p:cNvSpPr txBox="1">
            <a:spLocks noGrp="1"/>
          </p:cNvSpPr>
          <p:nvPr>
            <p:ph type="title"/>
          </p:nvPr>
        </p:nvSpPr>
        <p:spPr>
          <a:xfrm>
            <a:off x="312963" y="637878"/>
            <a:ext cx="3034671" cy="1204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1A6935"/>
              </a:buClr>
              <a:buSzPts val="2700"/>
              <a:buFont typeface="Arial"/>
              <a:buNone/>
            </a:pPr>
            <a:r>
              <a:rPr lang="en-US" sz="2700">
                <a:solidFill>
                  <a:srgbClr val="1A6935"/>
                </a:solidFill>
              </a:rPr>
              <a:t>Keeping Our Community Safe</a:t>
            </a:r>
            <a:endParaRPr sz="2700"/>
          </a:p>
        </p:txBody>
      </p:sp>
      <p:sp>
        <p:nvSpPr>
          <p:cNvPr id="442" name="Google Shape;442;p34"/>
          <p:cNvSpPr txBox="1"/>
          <p:nvPr/>
        </p:nvSpPr>
        <p:spPr>
          <a:xfrm>
            <a:off x="312964" y="1731131"/>
            <a:ext cx="3476372" cy="2479050"/>
          </a:xfrm>
          <a:prstGeom prst="rect">
            <a:avLst/>
          </a:prstGeom>
          <a:noFill/>
          <a:ln>
            <a:noFill/>
          </a:ln>
        </p:spPr>
        <p:txBody>
          <a:bodyPr spcFirstLastPara="1" wrap="square" lIns="68550" tIns="68550" rIns="68550" bIns="68550" anchor="ctr" anchorCtr="0">
            <a:noAutofit/>
          </a:bodyPr>
          <a:lstStyle/>
          <a:p>
            <a:pPr marL="0" marR="0" lvl="0" indent="0" algn="l" rtl="0">
              <a:lnSpc>
                <a:spcPct val="115000"/>
              </a:lnSpc>
              <a:spcBef>
                <a:spcPts val="0"/>
              </a:spcBef>
              <a:spcAft>
                <a:spcPts val="0"/>
              </a:spcAft>
              <a:buClr>
                <a:schemeClr val="accent1"/>
              </a:buClr>
              <a:buSzPts val="2100"/>
              <a:buFont typeface="Arial"/>
              <a:buNone/>
            </a:pPr>
            <a:r>
              <a:rPr lang="en-US" sz="2100">
                <a:solidFill>
                  <a:schemeClr val="dk2"/>
                </a:solidFill>
                <a:latin typeface="Arial"/>
                <a:ea typeface="Arial"/>
                <a:cs typeface="Arial"/>
                <a:sym typeface="Arial"/>
              </a:rPr>
              <a:t>How does practicing </a:t>
            </a:r>
            <a:r>
              <a:rPr lang="en-US" sz="2100">
                <a:solidFill>
                  <a:schemeClr val="dk2"/>
                </a:solidFill>
              </a:rPr>
              <a:t>to stay</a:t>
            </a:r>
            <a:r>
              <a:rPr lang="en-US" sz="2100">
                <a:solidFill>
                  <a:schemeClr val="dk2"/>
                </a:solidFill>
                <a:latin typeface="Arial"/>
                <a:ea typeface="Arial"/>
                <a:cs typeface="Arial"/>
                <a:sym typeface="Arial"/>
              </a:rPr>
              <a:t> safe in an earthquake help to keep </a:t>
            </a:r>
            <a:r>
              <a:rPr lang="en-US" sz="2100" b="1">
                <a:solidFill>
                  <a:schemeClr val="dk2"/>
                </a:solidFill>
                <a:latin typeface="Arial"/>
                <a:ea typeface="Arial"/>
                <a:cs typeface="Arial"/>
                <a:sym typeface="Arial"/>
              </a:rPr>
              <a:t>you</a:t>
            </a:r>
            <a:r>
              <a:rPr lang="en-US" sz="2100">
                <a:solidFill>
                  <a:schemeClr val="dk2"/>
                </a:solidFill>
                <a:latin typeface="Arial"/>
                <a:ea typeface="Arial"/>
                <a:cs typeface="Arial"/>
                <a:sym typeface="Arial"/>
              </a:rPr>
              <a:t> safe? </a:t>
            </a:r>
            <a:endParaRPr/>
          </a:p>
          <a:p>
            <a:pPr marL="0" marR="0" lvl="0" indent="0" algn="l" rtl="0">
              <a:lnSpc>
                <a:spcPct val="115000"/>
              </a:lnSpc>
              <a:spcBef>
                <a:spcPts val="0"/>
              </a:spcBef>
              <a:spcAft>
                <a:spcPts val="0"/>
              </a:spcAft>
              <a:buClr>
                <a:schemeClr val="accent1"/>
              </a:buClr>
              <a:buSzPts val="2100"/>
              <a:buFont typeface="Arial"/>
              <a:buNone/>
            </a:pPr>
            <a:endParaRPr sz="2100">
              <a:solidFill>
                <a:schemeClr val="dk2"/>
              </a:solidFill>
              <a:latin typeface="Arial"/>
              <a:ea typeface="Arial"/>
              <a:cs typeface="Arial"/>
              <a:sym typeface="Arial"/>
            </a:endParaRPr>
          </a:p>
          <a:p>
            <a:pPr marL="0" marR="0" lvl="0" indent="0" algn="l" rtl="0">
              <a:lnSpc>
                <a:spcPct val="115000"/>
              </a:lnSpc>
              <a:spcBef>
                <a:spcPts val="0"/>
              </a:spcBef>
              <a:spcAft>
                <a:spcPts val="0"/>
              </a:spcAft>
              <a:buClr>
                <a:schemeClr val="accent1"/>
              </a:buClr>
              <a:buSzPts val="2100"/>
              <a:buFont typeface="Arial"/>
              <a:buNone/>
            </a:pPr>
            <a:r>
              <a:rPr lang="en-US" sz="2100">
                <a:solidFill>
                  <a:schemeClr val="dk2"/>
                </a:solidFill>
                <a:latin typeface="Arial"/>
                <a:ea typeface="Arial"/>
                <a:cs typeface="Arial"/>
                <a:sym typeface="Arial"/>
              </a:rPr>
              <a:t>How does it help your </a:t>
            </a:r>
            <a:r>
              <a:rPr lang="en-US" sz="2100" b="1">
                <a:solidFill>
                  <a:schemeClr val="dk2"/>
                </a:solidFill>
                <a:latin typeface="Arial"/>
                <a:ea typeface="Arial"/>
                <a:cs typeface="Arial"/>
                <a:sym typeface="Arial"/>
              </a:rPr>
              <a:t>community</a:t>
            </a:r>
            <a:r>
              <a:rPr lang="en-US" sz="2100">
                <a:solidFill>
                  <a:schemeClr val="dk2"/>
                </a:solidFill>
                <a:latin typeface="Arial"/>
                <a:ea typeface="Arial"/>
                <a:cs typeface="Arial"/>
                <a:sym typeface="Arial"/>
              </a:rPr>
              <a:t> stay safe? </a:t>
            </a:r>
            <a:endParaRPr/>
          </a:p>
        </p:txBody>
      </p:sp>
      <p:pic>
        <p:nvPicPr>
          <p:cNvPr id="443" name="Google Shape;443;p34"/>
          <p:cNvPicPr preferRelativeResize="0"/>
          <p:nvPr/>
        </p:nvPicPr>
        <p:blipFill rotWithShape="1">
          <a:blip r:embed="rId3">
            <a:alphaModFix/>
          </a:blip>
          <a:srcRect/>
          <a:stretch/>
        </p:blipFill>
        <p:spPr>
          <a:xfrm>
            <a:off x="4572000" y="1478279"/>
            <a:ext cx="4100513" cy="2186941"/>
          </a:xfrm>
          <a:prstGeom prst="roundRect">
            <a:avLst>
              <a:gd name="adj" fmla="val 3675"/>
            </a:avLst>
          </a:prstGeom>
          <a:noFill/>
          <a:ln>
            <a:noFill/>
          </a:ln>
        </p:spPr>
      </p:pic>
      <p:sp>
        <p:nvSpPr>
          <p:cNvPr id="444" name="Google Shape;444;p34"/>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34</a:t>
            </a:fld>
            <a:endParaRPr/>
          </a:p>
        </p:txBody>
      </p:sp>
      <p:sp>
        <p:nvSpPr>
          <p:cNvPr id="445" name="Google Shape;445;p34"/>
          <p:cNvSpPr txBox="1"/>
          <p:nvPr/>
        </p:nvSpPr>
        <p:spPr>
          <a:xfrm>
            <a:off x="5348627" y="3772957"/>
            <a:ext cx="2547258" cy="21544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00" b="1">
                <a:solidFill>
                  <a:srgbClr val="000000"/>
                </a:solidFill>
                <a:latin typeface="Calibri"/>
                <a:ea typeface="Calibri"/>
                <a:cs typeface="Calibri"/>
                <a:sym typeface="Calibri"/>
              </a:rPr>
              <a:t> </a:t>
            </a:r>
            <a:r>
              <a:rPr lang="en-US" sz="800" i="1">
                <a:solidFill>
                  <a:srgbClr val="000000"/>
                </a:solidFill>
                <a:latin typeface="Calibri"/>
                <a:ea typeface="Calibri"/>
                <a:cs typeface="Calibri"/>
                <a:sym typeface="Calibri"/>
              </a:rPr>
              <a:t>Image courtesy of Ready.gov </a:t>
            </a:r>
            <a:endParaRPr sz="800">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4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49"/>
        <p:cNvGrpSpPr/>
        <p:nvPr/>
      </p:nvGrpSpPr>
      <p:grpSpPr>
        <a:xfrm>
          <a:off x="0" y="0"/>
          <a:ext cx="0" cy="0"/>
          <a:chOff x="0" y="0"/>
          <a:chExt cx="0" cy="0"/>
        </a:xfrm>
      </p:grpSpPr>
      <p:sp>
        <p:nvSpPr>
          <p:cNvPr id="450" name="Google Shape;450;p35"/>
          <p:cNvSpPr txBox="1">
            <a:spLocks noGrp="1"/>
          </p:cNvSpPr>
          <p:nvPr>
            <p:ph type="title" idx="4294967295"/>
          </p:nvPr>
        </p:nvSpPr>
        <p:spPr>
          <a:xfrm>
            <a:off x="304799" y="842963"/>
            <a:ext cx="3462900" cy="27384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accent1"/>
              </a:buClr>
              <a:buSzPts val="990"/>
              <a:buFont typeface="Arial"/>
              <a:buNone/>
            </a:pPr>
            <a:r>
              <a:rPr lang="en-US" sz="3020" b="1"/>
              <a:t>How do you feel? </a:t>
            </a:r>
            <a:endParaRPr sz="3020" b="1"/>
          </a:p>
          <a:p>
            <a:pPr marL="0" lvl="0" indent="0" algn="l" rtl="0">
              <a:lnSpc>
                <a:spcPct val="90000"/>
              </a:lnSpc>
              <a:spcBef>
                <a:spcPts val="0"/>
              </a:spcBef>
              <a:spcAft>
                <a:spcPts val="0"/>
              </a:spcAft>
              <a:buClr>
                <a:schemeClr val="accent1"/>
              </a:buClr>
              <a:buSzPts val="990"/>
              <a:buFont typeface="Arial"/>
              <a:buNone/>
            </a:pPr>
            <a:endParaRPr sz="2720" i="1"/>
          </a:p>
          <a:p>
            <a:pPr marL="0" lvl="0" indent="0" algn="l" rtl="0">
              <a:lnSpc>
                <a:spcPct val="90000"/>
              </a:lnSpc>
              <a:spcBef>
                <a:spcPts val="0"/>
              </a:spcBef>
              <a:spcAft>
                <a:spcPts val="0"/>
              </a:spcAft>
              <a:buClr>
                <a:schemeClr val="accent1"/>
              </a:buClr>
              <a:buSzPts val="990"/>
              <a:buFont typeface="Arial"/>
              <a:buNone/>
            </a:pPr>
            <a:r>
              <a:rPr lang="en-US" sz="2720" i="1"/>
              <a:t>Turn and talk to a partner!</a:t>
            </a:r>
            <a:endParaRPr sz="2720" i="1"/>
          </a:p>
          <a:p>
            <a:pPr marL="0" lvl="0" indent="0" algn="l" rtl="0">
              <a:lnSpc>
                <a:spcPct val="90000"/>
              </a:lnSpc>
              <a:spcBef>
                <a:spcPts val="0"/>
              </a:spcBef>
              <a:spcAft>
                <a:spcPts val="0"/>
              </a:spcAft>
              <a:buClr>
                <a:schemeClr val="accent1"/>
              </a:buClr>
              <a:buSzPts val="990"/>
              <a:buFont typeface="Arial"/>
              <a:buNone/>
            </a:pPr>
            <a:endParaRPr sz="2720" i="1"/>
          </a:p>
        </p:txBody>
      </p:sp>
      <p:pic>
        <p:nvPicPr>
          <p:cNvPr id="451" name="Google Shape;451;p35"/>
          <p:cNvPicPr preferRelativeResize="0"/>
          <p:nvPr/>
        </p:nvPicPr>
        <p:blipFill rotWithShape="1">
          <a:blip r:embed="rId3">
            <a:alphaModFix/>
          </a:blip>
          <a:srcRect/>
          <a:stretch/>
        </p:blipFill>
        <p:spPr>
          <a:xfrm>
            <a:off x="3863170" y="601225"/>
            <a:ext cx="5136955" cy="3941050"/>
          </a:xfrm>
          <a:prstGeom prst="roundRect">
            <a:avLst>
              <a:gd name="adj" fmla="val 4842"/>
            </a:avLst>
          </a:prstGeom>
          <a:solidFill>
            <a:srgbClr val="ECECEC"/>
          </a:solidFill>
          <a:ln>
            <a:noFill/>
          </a:ln>
        </p:spPr>
      </p:pic>
      <p:sp>
        <p:nvSpPr>
          <p:cNvPr id="452" name="Google Shape;452;p35"/>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35</a:t>
            </a:fld>
            <a:endParaRPr sz="9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sp>
        <p:nvSpPr>
          <p:cNvPr id="458" name="Google Shape;458;p3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1A6935"/>
              </a:buClr>
              <a:buSzPts val="2700"/>
              <a:buFont typeface="Arial"/>
              <a:buNone/>
            </a:pPr>
            <a:r>
              <a:rPr lang="en-US" sz="2700">
                <a:solidFill>
                  <a:srgbClr val="1A6935"/>
                </a:solidFill>
              </a:rPr>
              <a:t>Review</a:t>
            </a:r>
            <a:endParaRPr sz="2700"/>
          </a:p>
        </p:txBody>
      </p:sp>
      <p:pic>
        <p:nvPicPr>
          <p:cNvPr id="459" name="Google Shape;459;p36"/>
          <p:cNvPicPr preferRelativeResize="0"/>
          <p:nvPr/>
        </p:nvPicPr>
        <p:blipFill rotWithShape="1">
          <a:blip r:embed="rId3">
            <a:alphaModFix/>
          </a:blip>
          <a:srcRect/>
          <a:stretch/>
        </p:blipFill>
        <p:spPr>
          <a:xfrm rot="-502511">
            <a:off x="1614907" y="1232148"/>
            <a:ext cx="2404121" cy="3028808"/>
          </a:xfrm>
          <a:prstGeom prst="rect">
            <a:avLst/>
          </a:prstGeom>
          <a:noFill/>
          <a:ln w="19050" cap="flat" cmpd="sng">
            <a:solidFill>
              <a:srgbClr val="D0D0D0"/>
            </a:solidFill>
            <a:prstDash val="solid"/>
            <a:round/>
            <a:headEnd type="none" w="sm" len="sm"/>
            <a:tailEnd type="none" w="sm" len="sm"/>
          </a:ln>
        </p:spPr>
      </p:pic>
      <p:sp>
        <p:nvSpPr>
          <p:cNvPr id="460" name="Google Shape;460;p36"/>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36</a:t>
            </a:fld>
            <a:endParaRPr/>
          </a:p>
        </p:txBody>
      </p:sp>
      <p:pic>
        <p:nvPicPr>
          <p:cNvPr id="461" name="Google Shape;461;p36"/>
          <p:cNvPicPr preferRelativeResize="0"/>
          <p:nvPr/>
        </p:nvPicPr>
        <p:blipFill rotWithShape="1">
          <a:blip r:embed="rId4">
            <a:alphaModFix/>
          </a:blip>
          <a:srcRect/>
          <a:stretch/>
        </p:blipFill>
        <p:spPr>
          <a:xfrm rot="467376">
            <a:off x="5121840" y="1078836"/>
            <a:ext cx="2475058" cy="3188036"/>
          </a:xfrm>
          <a:prstGeom prst="rect">
            <a:avLst/>
          </a:prstGeom>
          <a:noFill/>
          <a:ln w="19050" cap="flat" cmpd="sng">
            <a:solidFill>
              <a:srgbClr val="D0D0D0"/>
            </a:solidFill>
            <a:prstDash val="solid"/>
            <a:round/>
            <a:headEnd type="none" w="sm" len="sm"/>
            <a:tailEnd type="none" w="sm" len="sm"/>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Shape 466"/>
        <p:cNvGrpSpPr/>
        <p:nvPr/>
      </p:nvGrpSpPr>
      <p:grpSpPr>
        <a:xfrm>
          <a:off x="0" y="0"/>
          <a:ext cx="0" cy="0"/>
          <a:chOff x="0" y="0"/>
          <a:chExt cx="0" cy="0"/>
        </a:xfrm>
      </p:grpSpPr>
      <p:sp>
        <p:nvSpPr>
          <p:cNvPr id="467" name="Google Shape;467;p37"/>
          <p:cNvSpPr txBox="1">
            <a:spLocks noGrp="1"/>
          </p:cNvSpPr>
          <p:nvPr>
            <p:ph type="title"/>
          </p:nvPr>
        </p:nvSpPr>
        <p:spPr>
          <a:xfrm>
            <a:off x="312963" y="637878"/>
            <a:ext cx="4043884" cy="78414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400"/>
              <a:buFont typeface="Arial"/>
              <a:buNone/>
            </a:pPr>
            <a:r>
              <a:rPr lang="en-US" sz="2400"/>
              <a:t>Teachers, share your feedback, please! </a:t>
            </a:r>
            <a:endParaRPr sz="2400"/>
          </a:p>
        </p:txBody>
      </p:sp>
      <p:sp>
        <p:nvSpPr>
          <p:cNvPr id="468" name="Google Shape;468;p37"/>
          <p:cNvSpPr txBox="1"/>
          <p:nvPr/>
        </p:nvSpPr>
        <p:spPr>
          <a:xfrm>
            <a:off x="312963" y="1670823"/>
            <a:ext cx="4259037" cy="2213775"/>
          </a:xfrm>
          <a:prstGeom prst="rect">
            <a:avLst/>
          </a:prstGeom>
          <a:noFill/>
          <a:ln>
            <a:noFill/>
          </a:ln>
        </p:spPr>
        <p:txBody>
          <a:bodyPr spcFirstLastPara="1" wrap="square" lIns="68550" tIns="34275" rIns="68550" bIns="34275" anchor="t" anchorCtr="0">
            <a:noAutofit/>
          </a:bodyPr>
          <a:lstStyle/>
          <a:p>
            <a:pPr marL="0" marR="0" lvl="0" indent="0" algn="l" rtl="0">
              <a:lnSpc>
                <a:spcPct val="115000"/>
              </a:lnSpc>
              <a:spcBef>
                <a:spcPts val="563"/>
              </a:spcBef>
              <a:spcAft>
                <a:spcPts val="0"/>
              </a:spcAft>
              <a:buClr>
                <a:schemeClr val="accent1"/>
              </a:buClr>
              <a:buSzPts val="2400"/>
              <a:buFont typeface="Arial"/>
              <a:buNone/>
            </a:pPr>
            <a:r>
              <a:rPr lang="en-US" sz="2400">
                <a:solidFill>
                  <a:schemeClr val="dk1"/>
                </a:solidFill>
                <a:latin typeface="Arial"/>
                <a:ea typeface="Arial"/>
                <a:cs typeface="Arial"/>
                <a:sym typeface="Arial"/>
              </a:rPr>
              <a:t>Please complete the short and anonymous </a:t>
            </a:r>
            <a:r>
              <a:rPr lang="en-US" sz="2400" u="sng">
                <a:solidFill>
                  <a:srgbClr val="0070C0"/>
                </a:solidFill>
                <a:latin typeface="Arial"/>
                <a:ea typeface="Arial"/>
                <a:cs typeface="Arial"/>
                <a:sym typeface="Arial"/>
                <a:hlinkClick r:id="rId3">
                  <a:extLst>
                    <a:ext uri="{A12FA001-AC4F-418D-AE19-62706E023703}">
                      <ahyp:hlinkClr xmlns:ahyp="http://schemas.microsoft.com/office/drawing/2018/hyperlinkcolor" val="tx"/>
                    </a:ext>
                  </a:extLst>
                </a:hlinkClick>
              </a:rPr>
              <a:t>feedback form</a:t>
            </a:r>
            <a:r>
              <a:rPr lang="en-US" sz="2400">
                <a:solidFill>
                  <a:schemeClr val="dk1"/>
                </a:solidFill>
                <a:latin typeface="Arial"/>
                <a:ea typeface="Arial"/>
                <a:cs typeface="Arial"/>
                <a:sym typeface="Arial"/>
              </a:rPr>
              <a:t> and help us to improve our ShakeAlert Ready lessons. </a:t>
            </a:r>
            <a:endParaRPr/>
          </a:p>
        </p:txBody>
      </p:sp>
      <p:sp>
        <p:nvSpPr>
          <p:cNvPr id="469" name="Google Shape;469;p37"/>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37</a:t>
            </a:fld>
            <a:endParaRPr/>
          </a:p>
        </p:txBody>
      </p:sp>
      <p:pic>
        <p:nvPicPr>
          <p:cNvPr id="470" name="Google Shape;470;p37"/>
          <p:cNvPicPr preferRelativeResize="0"/>
          <p:nvPr/>
        </p:nvPicPr>
        <p:blipFill rotWithShape="1">
          <a:blip r:embed="rId4">
            <a:alphaModFix/>
          </a:blip>
          <a:srcRect/>
          <a:stretch/>
        </p:blipFill>
        <p:spPr>
          <a:xfrm>
            <a:off x="5175099" y="734818"/>
            <a:ext cx="3360492" cy="3673864"/>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Shape 474"/>
        <p:cNvGrpSpPr/>
        <p:nvPr/>
      </p:nvGrpSpPr>
      <p:grpSpPr>
        <a:xfrm>
          <a:off x="0" y="0"/>
          <a:ext cx="0" cy="0"/>
          <a:chOff x="0" y="0"/>
          <a:chExt cx="0" cy="0"/>
        </a:xfrm>
      </p:grpSpPr>
      <p:sp>
        <p:nvSpPr>
          <p:cNvPr id="475" name="Google Shape;475;p3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Content Standards: Kindergarten</a:t>
            </a:r>
            <a:endParaRPr>
              <a:solidFill>
                <a:schemeClr val="dk1"/>
              </a:solidFill>
            </a:endParaRPr>
          </a:p>
        </p:txBody>
      </p:sp>
      <p:graphicFrame>
        <p:nvGraphicFramePr>
          <p:cNvPr id="476" name="Google Shape;476;p38"/>
          <p:cNvGraphicFramePr/>
          <p:nvPr/>
        </p:nvGraphicFramePr>
        <p:xfrm>
          <a:off x="304172" y="1197938"/>
          <a:ext cx="8169650" cy="1094500"/>
        </p:xfrm>
        <a:graphic>
          <a:graphicData uri="http://schemas.openxmlformats.org/drawingml/2006/table">
            <a:tbl>
              <a:tblPr>
                <a:noFill/>
                <a:tableStyleId>{40EEA9B2-82A2-4CF9-A545-795D8F1542E5}</a:tableStyleId>
              </a:tblPr>
              <a:tblGrid>
                <a:gridCol w="662975">
                  <a:extLst>
                    <a:ext uri="{9D8B030D-6E8A-4147-A177-3AD203B41FA5}">
                      <a16:colId xmlns:a16="http://schemas.microsoft.com/office/drawing/2014/main" val="20000"/>
                    </a:ext>
                  </a:extLst>
                </a:gridCol>
                <a:gridCol w="509950">
                  <a:extLst>
                    <a:ext uri="{9D8B030D-6E8A-4147-A177-3AD203B41FA5}">
                      <a16:colId xmlns:a16="http://schemas.microsoft.com/office/drawing/2014/main" val="20001"/>
                    </a:ext>
                  </a:extLst>
                </a:gridCol>
                <a:gridCol w="1635375">
                  <a:extLst>
                    <a:ext uri="{9D8B030D-6E8A-4147-A177-3AD203B41FA5}">
                      <a16:colId xmlns:a16="http://schemas.microsoft.com/office/drawing/2014/main" val="20002"/>
                    </a:ext>
                  </a:extLst>
                </a:gridCol>
                <a:gridCol w="5361350">
                  <a:extLst>
                    <a:ext uri="{9D8B030D-6E8A-4147-A177-3AD203B41FA5}">
                      <a16:colId xmlns:a16="http://schemas.microsoft.com/office/drawing/2014/main" val="20003"/>
                    </a:ext>
                  </a:extLst>
                </a:gridCol>
              </a:tblGrid>
              <a:tr h="630250">
                <a:tc rowSpan="2">
                  <a:txBody>
                    <a:bodyPr/>
                    <a:lstStyle/>
                    <a:p>
                      <a:pPr marL="0" marR="0" lvl="0" indent="0" algn="l" rtl="0">
                        <a:spcBef>
                          <a:spcPts val="0"/>
                        </a:spcBef>
                        <a:spcAft>
                          <a:spcPts val="0"/>
                        </a:spcAft>
                        <a:buClr>
                          <a:schemeClr val="dk1"/>
                        </a:buClr>
                        <a:buSzPts val="1000"/>
                        <a:buFont typeface="Calibri"/>
                        <a:buNone/>
                      </a:pPr>
                      <a:r>
                        <a:rPr lang="en-US" sz="1000" b="1" u="none" strike="noStrike" cap="none">
                          <a:latin typeface="Calibri"/>
                          <a:ea typeface="Calibri"/>
                          <a:cs typeface="Calibri"/>
                          <a:sym typeface="Calibri"/>
                        </a:rPr>
                        <a:t>Common Core English Language Arts</a:t>
                      </a:r>
                      <a:endParaRPr sz="1000" b="1"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l" rtl="0">
                        <a:spcBef>
                          <a:spcPts val="0"/>
                        </a:spcBef>
                        <a:spcAft>
                          <a:spcPts val="0"/>
                        </a:spcAft>
                        <a:buClr>
                          <a:schemeClr val="dk1"/>
                        </a:buClr>
                        <a:buSzPts val="1000"/>
                        <a:buFont typeface="Calibri"/>
                        <a:buNone/>
                      </a:pPr>
                      <a:r>
                        <a:rPr lang="en-US" sz="1000" u="none" strike="noStrike" cap="none">
                          <a:latin typeface="Calibri"/>
                          <a:ea typeface="Calibri"/>
                          <a:cs typeface="Calibri"/>
                          <a:sym typeface="Calibri"/>
                        </a:rPr>
                        <a:t>CA, OR, WA</a:t>
                      </a:r>
                      <a:endParaRPr sz="10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000"/>
                        <a:buFont typeface="Calibri"/>
                        <a:buNone/>
                      </a:pPr>
                      <a:r>
                        <a:rPr lang="en-US" sz="1000" u="none" strike="noStrike" cap="none">
                          <a:latin typeface="Calibri"/>
                          <a:ea typeface="Calibri"/>
                          <a:cs typeface="Calibri"/>
                          <a:sym typeface="Calibri"/>
                        </a:rPr>
                        <a:t>Common Core CCSS.ELA-Literacy.SL.K.1</a:t>
                      </a:r>
                      <a:endParaRPr sz="10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000"/>
                        <a:buFont typeface="Calibri"/>
                        <a:buNone/>
                      </a:pPr>
                      <a:r>
                        <a:rPr lang="en-US" sz="1000" u="none" strike="noStrike" cap="none">
                          <a:latin typeface="Calibri"/>
                          <a:ea typeface="Calibri"/>
                          <a:cs typeface="Calibri"/>
                          <a:sym typeface="Calibri"/>
                        </a:rPr>
                        <a:t>Participate in collaborative conversations with diverse partners about kindergarten topics and texts with peers and adults in small and larger groups.</a:t>
                      </a:r>
                      <a:endParaRPr sz="10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46425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100"/>
                        <a:buFont typeface="Arial"/>
                        <a:buNone/>
                      </a:pPr>
                      <a:r>
                        <a:rPr lang="en-US" sz="1000" u="none" strike="noStrike" cap="none">
                          <a:solidFill>
                            <a:schemeClr val="dk1"/>
                          </a:solidFill>
                          <a:latin typeface="Calibri"/>
                          <a:ea typeface="Calibri"/>
                          <a:cs typeface="Calibri"/>
                          <a:sym typeface="Calibri"/>
                        </a:rPr>
                        <a:t>Common Core CCSS.ELA-LITERACY.SL.K.3</a:t>
                      </a:r>
                      <a:endParaRPr sz="10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000"/>
                        <a:buFont typeface="Calibri"/>
                        <a:buNone/>
                      </a:pPr>
                      <a:r>
                        <a:rPr lang="en-US" sz="1000" u="none" strike="noStrike" cap="none">
                          <a:solidFill>
                            <a:schemeClr val="dk1"/>
                          </a:solidFill>
                          <a:latin typeface="Calibri"/>
                          <a:ea typeface="Calibri"/>
                          <a:cs typeface="Calibri"/>
                          <a:sym typeface="Calibri"/>
                        </a:rPr>
                        <a:t>Ask and answer questions in order to seek help, get information, or clarify something that is not understood.</a:t>
                      </a:r>
                      <a:endParaRPr sz="10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477" name="Google Shape;477;p38"/>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Shape 481"/>
        <p:cNvGrpSpPr/>
        <p:nvPr/>
      </p:nvGrpSpPr>
      <p:grpSpPr>
        <a:xfrm>
          <a:off x="0" y="0"/>
          <a:ext cx="0" cy="0"/>
          <a:chOff x="0" y="0"/>
          <a:chExt cx="0" cy="0"/>
        </a:xfrm>
      </p:grpSpPr>
      <p:sp>
        <p:nvSpPr>
          <p:cNvPr id="482" name="Google Shape;482;p3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Content Standards: First Grade</a:t>
            </a:r>
            <a:endParaRPr>
              <a:solidFill>
                <a:schemeClr val="dk1"/>
              </a:solidFill>
            </a:endParaRPr>
          </a:p>
        </p:txBody>
      </p:sp>
      <p:graphicFrame>
        <p:nvGraphicFramePr>
          <p:cNvPr id="483" name="Google Shape;483;p39"/>
          <p:cNvGraphicFramePr/>
          <p:nvPr/>
        </p:nvGraphicFramePr>
        <p:xfrm>
          <a:off x="312964" y="1076363"/>
          <a:ext cx="8537150" cy="2664600"/>
        </p:xfrm>
        <a:graphic>
          <a:graphicData uri="http://schemas.openxmlformats.org/drawingml/2006/table">
            <a:tbl>
              <a:tblPr>
                <a:noFill/>
                <a:tableStyleId>{40EEA9B2-82A2-4CF9-A545-795D8F1542E5}</a:tableStyleId>
              </a:tblPr>
              <a:tblGrid>
                <a:gridCol w="648600">
                  <a:extLst>
                    <a:ext uri="{9D8B030D-6E8A-4147-A177-3AD203B41FA5}">
                      <a16:colId xmlns:a16="http://schemas.microsoft.com/office/drawing/2014/main" val="20000"/>
                    </a:ext>
                  </a:extLst>
                </a:gridCol>
                <a:gridCol w="690050">
                  <a:extLst>
                    <a:ext uri="{9D8B030D-6E8A-4147-A177-3AD203B41FA5}">
                      <a16:colId xmlns:a16="http://schemas.microsoft.com/office/drawing/2014/main" val="20001"/>
                    </a:ext>
                  </a:extLst>
                </a:gridCol>
                <a:gridCol w="1598000">
                  <a:extLst>
                    <a:ext uri="{9D8B030D-6E8A-4147-A177-3AD203B41FA5}">
                      <a16:colId xmlns:a16="http://schemas.microsoft.com/office/drawing/2014/main" val="20002"/>
                    </a:ext>
                  </a:extLst>
                </a:gridCol>
                <a:gridCol w="5600500">
                  <a:extLst>
                    <a:ext uri="{9D8B030D-6E8A-4147-A177-3AD203B41FA5}">
                      <a16:colId xmlns:a16="http://schemas.microsoft.com/office/drawing/2014/main" val="20003"/>
                    </a:ext>
                  </a:extLst>
                </a:gridCol>
              </a:tblGrid>
              <a:tr h="366075">
                <a:tc rowSpan="2">
                  <a:txBody>
                    <a:bodyPr/>
                    <a:lstStyle/>
                    <a:p>
                      <a:pPr marL="0" marR="0" lvl="0" indent="0" algn="l" rtl="0">
                        <a:spcBef>
                          <a:spcPts val="0"/>
                        </a:spcBef>
                        <a:spcAft>
                          <a:spcPts val="0"/>
                        </a:spcAft>
                        <a:buClr>
                          <a:schemeClr val="dk1"/>
                        </a:buClr>
                        <a:buSzPts val="900"/>
                        <a:buFont typeface="Calibri"/>
                        <a:buNone/>
                      </a:pPr>
                      <a:r>
                        <a:rPr lang="en-US" sz="900" b="1" u="none" strike="noStrike" cap="none">
                          <a:latin typeface="Calibri"/>
                          <a:ea typeface="Calibri"/>
                          <a:cs typeface="Calibri"/>
                          <a:sym typeface="Calibri"/>
                        </a:rPr>
                        <a:t>Common Core English Language Arts</a:t>
                      </a:r>
                      <a:endParaRPr sz="900" b="1"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l" rtl="0">
                        <a:spcBef>
                          <a:spcPts val="0"/>
                        </a:spcBef>
                        <a:spcAft>
                          <a:spcPts val="0"/>
                        </a:spcAft>
                        <a:buClr>
                          <a:schemeClr val="dk1"/>
                        </a:buClr>
                        <a:buSzPts val="900"/>
                        <a:buFont typeface="Calibri"/>
                        <a:buNone/>
                      </a:pPr>
                      <a:r>
                        <a:rPr lang="en-US" sz="900" u="none" strike="noStrike" cap="none">
                          <a:latin typeface="Calibri"/>
                          <a:ea typeface="Calibri"/>
                          <a:cs typeface="Calibri"/>
                          <a:sym typeface="Calibri"/>
                        </a:rPr>
                        <a:t>CA, OR, WA</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Calibri"/>
                        <a:buNone/>
                      </a:pPr>
                      <a:r>
                        <a:rPr lang="en-US" sz="900" u="none" strike="noStrike" cap="none">
                          <a:latin typeface="Calibri"/>
                          <a:ea typeface="Calibri"/>
                          <a:cs typeface="Calibri"/>
                          <a:sym typeface="Calibri"/>
                        </a:rPr>
                        <a:t>Common Core CCSS.ELA-Literacy.SL.1.1</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Calibri"/>
                        <a:buNone/>
                      </a:pPr>
                      <a:r>
                        <a:rPr lang="en-US" sz="900" u="none" strike="noStrike" cap="none">
                          <a:latin typeface="Calibri"/>
                          <a:ea typeface="Calibri"/>
                          <a:cs typeface="Calibri"/>
                          <a:sym typeface="Calibri"/>
                        </a:rPr>
                        <a:t>Participate in collaborative conversations with diverse partners about grade 1 topics and texts with peers and adults in small and larger groups.</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47725">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1100"/>
                        <a:buFont typeface="Arial"/>
                        <a:buNone/>
                      </a:pPr>
                      <a:r>
                        <a:rPr lang="en-US" sz="900" u="none" strike="noStrike" cap="none">
                          <a:solidFill>
                            <a:schemeClr val="dk1"/>
                          </a:solidFill>
                          <a:latin typeface="Calibri"/>
                          <a:ea typeface="Calibri"/>
                          <a:cs typeface="Calibri"/>
                          <a:sym typeface="Calibri"/>
                        </a:rPr>
                        <a:t>Common Core CCSS.ELA-LITERACY.SL.1.3</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Calibri"/>
                        <a:buNone/>
                      </a:pPr>
                      <a:r>
                        <a:rPr lang="en-US" sz="900" u="none" strike="noStrike" cap="none">
                          <a:solidFill>
                            <a:schemeClr val="dk1"/>
                          </a:solidFill>
                          <a:latin typeface="Calibri"/>
                          <a:ea typeface="Calibri"/>
                          <a:cs typeface="Calibri"/>
                          <a:sym typeface="Calibri"/>
                        </a:rPr>
                        <a:t>Ask and answer questions about what a speaker says in order to gather additional information or clarify something that is not understood.</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43850">
                <a:tc rowSpan="8">
                  <a:txBody>
                    <a:bodyPr/>
                    <a:lstStyle/>
                    <a:p>
                      <a:pPr marL="0" marR="0" lvl="0" indent="0" algn="l" rtl="0">
                        <a:spcBef>
                          <a:spcPts val="0"/>
                        </a:spcBef>
                        <a:spcAft>
                          <a:spcPts val="0"/>
                        </a:spcAft>
                        <a:buClr>
                          <a:schemeClr val="dk1"/>
                        </a:buClr>
                        <a:buSzPts val="900"/>
                        <a:buFont typeface="Calibri"/>
                        <a:buNone/>
                      </a:pPr>
                      <a:r>
                        <a:rPr lang="en-US" sz="900" b="1" u="none" strike="noStrike" cap="none">
                          <a:latin typeface="Calibri"/>
                          <a:ea typeface="Calibri"/>
                          <a:cs typeface="Calibri"/>
                          <a:sym typeface="Calibri"/>
                        </a:rPr>
                        <a:t>Health</a:t>
                      </a:r>
                      <a:endParaRPr sz="900" b="1"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Calibri"/>
                        <a:buNone/>
                      </a:pPr>
                      <a:r>
                        <a:rPr lang="en-US" sz="900" u="none" strike="noStrike" cap="none">
                          <a:latin typeface="Calibri"/>
                          <a:ea typeface="Calibri"/>
                          <a:cs typeface="Calibri"/>
                          <a:sym typeface="Calibri"/>
                        </a:rPr>
                        <a:t>OR</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US" sz="900" u="none" strike="noStrike" cap="none">
                          <a:solidFill>
                            <a:schemeClr val="dk1"/>
                          </a:solidFill>
                        </a:rPr>
                        <a:t>1.SFA.2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US" sz="900" u="none" strike="noStrike" cap="none">
                          <a:solidFill>
                            <a:schemeClr val="dk1"/>
                          </a:solidFill>
                        </a:rPr>
                        <a:t>List the steps to identify and respond to emergency situations.</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43850">
                <a:tc vMerge="1">
                  <a:txBody>
                    <a:bodyPr/>
                    <a:lstStyle/>
                    <a:p>
                      <a:endParaRPr lang="en-US"/>
                    </a:p>
                  </a:txBody>
                  <a:tcPr/>
                </a:tc>
                <a:tc>
                  <a:txBody>
                    <a:bodyPr/>
                    <a:lstStyle/>
                    <a:p>
                      <a:pPr marL="0" marR="0" lvl="0" indent="0" algn="l" rtl="0">
                        <a:spcBef>
                          <a:spcPts val="0"/>
                        </a:spcBef>
                        <a:spcAft>
                          <a:spcPts val="0"/>
                        </a:spcAft>
                        <a:buClr>
                          <a:schemeClr val="dk1"/>
                        </a:buClr>
                        <a:buSzPts val="900"/>
                        <a:buFont typeface="Calibri"/>
                        <a:buNone/>
                      </a:pPr>
                      <a:r>
                        <a:rPr lang="en-US" sz="900" u="none" strike="noStrike" cap="none">
                          <a:latin typeface="Calibri"/>
                          <a:ea typeface="Calibri"/>
                          <a:cs typeface="Calibri"/>
                          <a:sym typeface="Calibri"/>
                        </a:rPr>
                        <a:t>WA</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US" sz="900" u="none" strike="noStrike" cap="none">
                          <a:solidFill>
                            <a:schemeClr val="dk1"/>
                          </a:solidFill>
                        </a:rPr>
                        <a:t>H1.Sa1.1a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900"/>
                        <a:buFont typeface="Arial"/>
                        <a:buNone/>
                      </a:pPr>
                      <a:r>
                        <a:rPr lang="en-US" sz="900" u="none" strike="noStrike" cap="none">
                          <a:solidFill>
                            <a:schemeClr val="dk1"/>
                          </a:solidFill>
                        </a:rPr>
                        <a:t>Identify safety hazards in the school.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43850">
                <a:tc vMerge="1">
                  <a:txBody>
                    <a:bodyPr/>
                    <a:lstStyle/>
                    <a:p>
                      <a:endParaRPr lang="en-US"/>
                    </a:p>
                  </a:txBody>
                  <a:tcPr/>
                </a:tc>
                <a:tc rowSpan="6">
                  <a:txBody>
                    <a:bodyPr/>
                    <a:lstStyle/>
                    <a:p>
                      <a:pPr marL="0" marR="0" lvl="0" indent="0" algn="l" rtl="0">
                        <a:spcBef>
                          <a:spcPts val="0"/>
                        </a:spcBef>
                        <a:spcAft>
                          <a:spcPts val="0"/>
                        </a:spcAft>
                        <a:buClr>
                          <a:schemeClr val="dk1"/>
                        </a:buClr>
                        <a:buSzPts val="900"/>
                        <a:buFont typeface="Calibri"/>
                        <a:buNone/>
                      </a:pPr>
                      <a:r>
                        <a:rPr lang="en-US" sz="900" u="none" strike="noStrike" cap="none">
                          <a:latin typeface="Calibri"/>
                          <a:ea typeface="Calibri"/>
                          <a:cs typeface="Calibri"/>
                          <a:sym typeface="Calibri"/>
                        </a:rPr>
                        <a:t>CA</a:t>
                      </a:r>
                      <a:endParaRPr sz="900" u="none" strike="noStrike" cap="none">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1.2.S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US" sz="900" u="none" strike="noStrike" cap="none">
                          <a:solidFill>
                            <a:schemeClr val="dk1"/>
                          </a:solidFill>
                        </a:rPr>
                        <a:t>Identify emergency situations.</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43850">
                <a:tc vMerge="1">
                  <a:txBody>
                    <a:bodyPr/>
                    <a:lstStyle/>
                    <a:p>
                      <a:endParaRPr lang="en-US"/>
                    </a:p>
                  </a:txBody>
                  <a:tcPr/>
                </a:tc>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7.1.S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Practice ways to stay safe at home, at school, and in the community.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243850">
                <a:tc vMerge="1">
                  <a:txBody>
                    <a:bodyPr/>
                    <a:lstStyle/>
                    <a:p>
                      <a:endParaRPr lang="en-US"/>
                    </a:p>
                  </a:txBody>
                  <a:tcPr/>
                </a:tc>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7.2.S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Practice emergency, fire, and safety plans at home and at school.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43850">
                <a:tc vMerge="1">
                  <a:txBody>
                    <a:bodyPr/>
                    <a:lstStyle/>
                    <a:p>
                      <a:endParaRPr lang="en-US"/>
                    </a:p>
                  </a:txBody>
                  <a:tcPr/>
                </a:tc>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1.9.P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US" sz="900" u="none" strike="noStrike" cap="none">
                          <a:solidFill>
                            <a:schemeClr val="dk1"/>
                          </a:solidFill>
                        </a:rPr>
                        <a:t>Identify emergency situations (e.g., injuries, abductions, fires, floods, earthquakes)</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243850">
                <a:tc vMerge="1">
                  <a:txBody>
                    <a:bodyPr/>
                    <a:lstStyle/>
                    <a:p>
                      <a:endParaRPr lang="en-US"/>
                    </a:p>
                  </a:txBody>
                  <a:tcPr/>
                </a:tc>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4.2.P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US" sz="900" u="none" strike="noStrike" cap="none">
                          <a:solidFill>
                            <a:schemeClr val="dk1"/>
                          </a:solidFill>
                        </a:rPr>
                        <a:t>Demonstrate effective communication skills in an emergency situation.</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243850">
                <a:tc vMerge="1">
                  <a:txBody>
                    <a:bodyPr/>
                    <a:lstStyle/>
                    <a:p>
                      <a:endParaRPr lang="en-US"/>
                    </a:p>
                  </a:txBody>
                  <a:tcPr/>
                </a:tc>
                <a:tc vMerge="1">
                  <a:txBody>
                    <a:bodyPr/>
                    <a:lstStyle/>
                    <a:p>
                      <a:endParaRPr lang="en-US"/>
                    </a:p>
                  </a:txBody>
                  <a:tcPr/>
                </a:tc>
                <a:tc>
                  <a:txBody>
                    <a:bodyPr/>
                    <a:lstStyle/>
                    <a:p>
                      <a:pPr marL="0" marR="0" lvl="0" indent="0" algn="l" rtl="0">
                        <a:lnSpc>
                          <a:spcPct val="80000"/>
                        </a:lnSpc>
                        <a:spcBef>
                          <a:spcPts val="0"/>
                        </a:spcBef>
                        <a:spcAft>
                          <a:spcPts val="0"/>
                        </a:spcAft>
                        <a:buClr>
                          <a:schemeClr val="dk1"/>
                        </a:buClr>
                        <a:buSzPts val="1100"/>
                        <a:buFont typeface="Arial"/>
                        <a:buNone/>
                      </a:pPr>
                      <a:r>
                        <a:rPr lang="en-US" sz="900" u="none" strike="noStrike" cap="none">
                          <a:solidFill>
                            <a:schemeClr val="dk1"/>
                          </a:solidFill>
                        </a:rPr>
                        <a:t>7.4.P	 </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80000"/>
                        </a:lnSpc>
                        <a:spcBef>
                          <a:spcPts val="0"/>
                        </a:spcBef>
                        <a:spcAft>
                          <a:spcPts val="0"/>
                        </a:spcAft>
                        <a:buClr>
                          <a:schemeClr val="dk1"/>
                        </a:buClr>
                        <a:buSzPts val="900"/>
                        <a:buFont typeface="Arial"/>
                        <a:buNone/>
                      </a:pPr>
                      <a:r>
                        <a:rPr lang="en-US" sz="900" u="none" strike="noStrike" cap="none">
                          <a:solidFill>
                            <a:schemeClr val="dk1"/>
                          </a:solidFill>
                        </a:rPr>
                        <a:t>Demonstrate appropriate behaviors during fire drills, earthquake drills, and other disaster drills.</a:t>
                      </a:r>
                      <a:endParaRPr sz="900" u="none" strike="noStrike" cap="none">
                        <a:solidFill>
                          <a:schemeClr val="dk1"/>
                        </a:solidFill>
                        <a:latin typeface="Calibri"/>
                        <a:ea typeface="Calibri"/>
                        <a:cs typeface="Calibri"/>
                        <a:sym typeface="Calibri"/>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bl>
          </a:graphicData>
        </a:graphic>
      </p:graphicFrame>
      <p:sp>
        <p:nvSpPr>
          <p:cNvPr id="484" name="Google Shape;484;p39"/>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303438" y="549403"/>
            <a:ext cx="8537100" cy="40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dirty="0"/>
              <a:t>Teaching Steps - </a:t>
            </a:r>
            <a:r>
              <a:rPr lang="en-US" i="1" dirty="0"/>
              <a:t>page 1</a:t>
            </a:r>
            <a:endParaRPr dirty="0">
              <a:solidFill>
                <a:schemeClr val="dk1"/>
              </a:solidFill>
            </a:endParaRPr>
          </a:p>
        </p:txBody>
      </p:sp>
      <p:sp>
        <p:nvSpPr>
          <p:cNvPr id="113" name="Google Shape;113;p4"/>
          <p:cNvSpPr txBox="1">
            <a:spLocks noGrp="1"/>
          </p:cNvSpPr>
          <p:nvPr>
            <p:ph type="body" idx="1"/>
          </p:nvPr>
        </p:nvSpPr>
        <p:spPr>
          <a:xfrm>
            <a:off x="303438" y="956857"/>
            <a:ext cx="8537100" cy="3229800"/>
          </a:xfrm>
          <a:prstGeom prst="rect">
            <a:avLst/>
          </a:prstGeom>
          <a:noFill/>
          <a:ln>
            <a:noFill/>
          </a:ln>
        </p:spPr>
        <p:txBody>
          <a:bodyPr spcFirstLastPara="1" wrap="square" lIns="91425" tIns="45700" rIns="91425" bIns="45700" anchor="t" anchorCtr="0">
            <a:noAutofit/>
          </a:bodyPr>
          <a:lstStyle/>
          <a:p>
            <a:pPr marL="258366" lvl="0" indent="-248841" algn="l" rtl="0">
              <a:lnSpc>
                <a:spcPct val="100000"/>
              </a:lnSpc>
              <a:spcBef>
                <a:spcPts val="0"/>
              </a:spcBef>
              <a:spcAft>
                <a:spcPts val="0"/>
              </a:spcAft>
              <a:buSzPts val="1125"/>
              <a:buAutoNum type="arabicPeriod"/>
            </a:pPr>
            <a:r>
              <a:rPr lang="en-US" sz="1125" u="sng" dirty="0"/>
              <a:t>SLIDE 11</a:t>
            </a:r>
            <a:r>
              <a:rPr lang="en-US" sz="1050" b="0" i="0" u="none" strike="noStrike" dirty="0">
                <a:latin typeface="Arial"/>
                <a:ea typeface="Arial"/>
                <a:cs typeface="Arial"/>
                <a:sym typeface="Arial"/>
              </a:rPr>
              <a:t>: </a:t>
            </a:r>
            <a:r>
              <a:rPr lang="en-US" sz="1125" dirty="0"/>
              <a:t>Tell students that today they are taking part in an earthquake drill and will practice how to protect themselves during an earthquake. If you are teaching this lesson as part of the Great ShakeOut, tell students that millions of people in countries around the world take part in the Great ShakeOut on the 3rd Thursday of October every year.​</a:t>
            </a:r>
            <a:endParaRPr dirty="0"/>
          </a:p>
          <a:p>
            <a:pPr marL="258366" lvl="0" indent="-248841" algn="l" rtl="0">
              <a:lnSpc>
                <a:spcPct val="100000"/>
              </a:lnSpc>
              <a:spcBef>
                <a:spcPts val="900"/>
              </a:spcBef>
              <a:spcAft>
                <a:spcPts val="0"/>
              </a:spcAft>
              <a:buSzPts val="1125"/>
              <a:buAutoNum type="arabicPeriod"/>
            </a:pPr>
            <a:r>
              <a:rPr lang="en-US" sz="1125" u="sng" dirty="0"/>
              <a:t>SLIDE 12</a:t>
            </a:r>
            <a:r>
              <a:rPr lang="en-US" sz="1125" dirty="0"/>
              <a:t>: Ask students what other drills they’ve practiced at school. Kindergarten students may have only had fire drills at this point in the year, but first grade students have probably practiced earthquake drills, shelter in place drills, and lockdown drills, among others. </a:t>
            </a:r>
            <a:br>
              <a:rPr lang="en-US" sz="1125" dirty="0"/>
            </a:br>
            <a:br>
              <a:rPr lang="en-US" sz="1125" dirty="0"/>
            </a:br>
            <a:r>
              <a:rPr lang="en-US" sz="1125" dirty="0"/>
              <a:t>Ask students why we practice drills at school. They should respond that we conduct drills to practice how to respond, so that if there’s ever a fire or earthquake, we’re prepared and know how to stay safe. We also practice drills so that we can help students feel safer and less afraid at school. Having fire and earthquake drills can help us to feel prepared and less scared! </a:t>
            </a:r>
            <a:endParaRPr dirty="0"/>
          </a:p>
          <a:p>
            <a:pPr marL="258366" lvl="0" indent="-248841" algn="l" rtl="0">
              <a:lnSpc>
                <a:spcPct val="100000"/>
              </a:lnSpc>
              <a:spcBef>
                <a:spcPts val="900"/>
              </a:spcBef>
              <a:spcAft>
                <a:spcPts val="0"/>
              </a:spcAft>
              <a:buSzPts val="1125"/>
              <a:buFont typeface="Arial"/>
              <a:buAutoNum type="arabicPeriod"/>
            </a:pPr>
            <a:r>
              <a:rPr lang="en-US" sz="1125" u="sng" dirty="0"/>
              <a:t>SLIDE 13</a:t>
            </a:r>
            <a:r>
              <a:rPr lang="en-US" sz="1125" dirty="0"/>
              <a:t>: Tell students if your school has an earthquake early warning system that can give school community members potential seconds to take protective action before strong shaking arrives. This Early Warning System will tell us WHEN we need to use our learning target- Drop, Cover, and Hold On.</a:t>
            </a:r>
            <a:endParaRPr sz="1125" dirty="0"/>
          </a:p>
          <a:p>
            <a:pPr marL="258366" lvl="0" indent="-248841" algn="l" rtl="0">
              <a:lnSpc>
                <a:spcPct val="100000"/>
              </a:lnSpc>
              <a:spcBef>
                <a:spcPts val="900"/>
              </a:spcBef>
              <a:spcAft>
                <a:spcPts val="0"/>
              </a:spcAft>
              <a:buSzPts val="1125"/>
              <a:buFont typeface="Arial"/>
              <a:buAutoNum type="arabicPeriod"/>
            </a:pPr>
            <a:r>
              <a:rPr lang="en-US" sz="1125" u="sng" dirty="0"/>
              <a:t>SLIDE 14</a:t>
            </a:r>
            <a:r>
              <a:rPr lang="en-US" sz="1125" dirty="0"/>
              <a:t>: Tell students that sometimes drills can be scary because we don't know what to do or what is happening around us. During this lesson, we will practice DROP, COVER, and HOLD ON twice. After practicing, you should feel more confident and hopefully less scared or nervous. Ask students how they feel right now thinking about earthquakes and earthquake drills. Ask them to turn and tell a partner using colors or the words to describe their feelings. After students have had a chance to share with a partner, ask if any volunteers would like to share with the class. Acknowledge to students that it’s normal to feel afraid or nervous, and that we practice so we’ll feel less scared and more prepared! </a:t>
            </a:r>
            <a:endParaRPr dirty="0"/>
          </a:p>
          <a:p>
            <a:pPr marL="258366" lvl="0" indent="-177403" algn="l" rtl="0">
              <a:lnSpc>
                <a:spcPct val="100000"/>
              </a:lnSpc>
              <a:spcBef>
                <a:spcPts val="900"/>
              </a:spcBef>
              <a:spcAft>
                <a:spcPts val="0"/>
              </a:spcAft>
              <a:buSzPts val="1125"/>
              <a:buNone/>
            </a:pPr>
            <a:endParaRPr sz="1125" dirty="0">
              <a:solidFill>
                <a:schemeClr val="dk1"/>
              </a:solidFill>
            </a:endParaRPr>
          </a:p>
        </p:txBody>
      </p:sp>
      <p:sp>
        <p:nvSpPr>
          <p:cNvPr id="114" name="Google Shape;114;p4"/>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Shape 489"/>
        <p:cNvGrpSpPr/>
        <p:nvPr/>
      </p:nvGrpSpPr>
      <p:grpSpPr>
        <a:xfrm>
          <a:off x="0" y="0"/>
          <a:ext cx="0" cy="0"/>
          <a:chOff x="0" y="0"/>
          <a:chExt cx="0" cy="0"/>
        </a:xfrm>
      </p:grpSpPr>
      <p:sp>
        <p:nvSpPr>
          <p:cNvPr id="490" name="Google Shape;490;p40"/>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Content Standards: Kindergarten &amp; First Grade</a:t>
            </a:r>
            <a:endParaRPr>
              <a:solidFill>
                <a:schemeClr val="dk1"/>
              </a:solidFill>
            </a:endParaRPr>
          </a:p>
        </p:txBody>
      </p:sp>
      <p:graphicFrame>
        <p:nvGraphicFramePr>
          <p:cNvPr id="491" name="Google Shape;491;p40"/>
          <p:cNvGraphicFramePr/>
          <p:nvPr/>
        </p:nvGraphicFramePr>
        <p:xfrm>
          <a:off x="312963" y="1103934"/>
          <a:ext cx="8444875" cy="3376625"/>
        </p:xfrm>
        <a:graphic>
          <a:graphicData uri="http://schemas.openxmlformats.org/drawingml/2006/table">
            <a:tbl>
              <a:tblPr>
                <a:noFill/>
                <a:tableStyleId>{40EEA9B2-82A2-4CF9-A545-795D8F1542E5}</a:tableStyleId>
              </a:tblPr>
              <a:tblGrid>
                <a:gridCol w="749600">
                  <a:extLst>
                    <a:ext uri="{9D8B030D-6E8A-4147-A177-3AD203B41FA5}">
                      <a16:colId xmlns:a16="http://schemas.microsoft.com/office/drawing/2014/main" val="20000"/>
                    </a:ext>
                  </a:extLst>
                </a:gridCol>
                <a:gridCol w="600450">
                  <a:extLst>
                    <a:ext uri="{9D8B030D-6E8A-4147-A177-3AD203B41FA5}">
                      <a16:colId xmlns:a16="http://schemas.microsoft.com/office/drawing/2014/main" val="20001"/>
                    </a:ext>
                  </a:extLst>
                </a:gridCol>
                <a:gridCol w="1369050">
                  <a:extLst>
                    <a:ext uri="{9D8B030D-6E8A-4147-A177-3AD203B41FA5}">
                      <a16:colId xmlns:a16="http://schemas.microsoft.com/office/drawing/2014/main" val="20002"/>
                    </a:ext>
                  </a:extLst>
                </a:gridCol>
                <a:gridCol w="3353750">
                  <a:extLst>
                    <a:ext uri="{9D8B030D-6E8A-4147-A177-3AD203B41FA5}">
                      <a16:colId xmlns:a16="http://schemas.microsoft.com/office/drawing/2014/main" val="20003"/>
                    </a:ext>
                  </a:extLst>
                </a:gridCol>
                <a:gridCol w="2372025">
                  <a:extLst>
                    <a:ext uri="{9D8B030D-6E8A-4147-A177-3AD203B41FA5}">
                      <a16:colId xmlns:a16="http://schemas.microsoft.com/office/drawing/2014/main" val="20004"/>
                    </a:ext>
                  </a:extLst>
                </a:gridCol>
              </a:tblGrid>
              <a:tr h="251450">
                <a:tc rowSpan="4">
                  <a:txBody>
                    <a:bodyPr/>
                    <a:lstStyle/>
                    <a:p>
                      <a:pPr marL="0" marR="0" lvl="0" indent="0" algn="l" rtl="0">
                        <a:spcBef>
                          <a:spcPts val="0"/>
                        </a:spcBef>
                        <a:spcAft>
                          <a:spcPts val="0"/>
                        </a:spcAft>
                        <a:buClr>
                          <a:schemeClr val="dk1"/>
                        </a:buClr>
                        <a:buSzPts val="800"/>
                        <a:buFont typeface="Arial"/>
                        <a:buNone/>
                      </a:pPr>
                      <a:r>
                        <a:rPr lang="en-US" sz="800" b="1" u="none" strike="noStrike" cap="none">
                          <a:latin typeface="Arial"/>
                          <a:ea typeface="Arial"/>
                          <a:cs typeface="Arial"/>
                          <a:sym typeface="Arial"/>
                        </a:rPr>
                        <a:t>English Language Proficiency</a:t>
                      </a:r>
                      <a:endParaRPr sz="800" b="1"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US" sz="800" u="none" strike="noStrike" cap="none">
                          <a:latin typeface="Arial"/>
                          <a:ea typeface="Arial"/>
                          <a:cs typeface="Arial"/>
                          <a:sym typeface="Arial"/>
                        </a:rPr>
                        <a:t>OR</a:t>
                      </a:r>
                      <a:endParaRPr sz="80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gridSpan="2">
                  <a:txBody>
                    <a:bodyPr/>
                    <a:lstStyle/>
                    <a:p>
                      <a:pPr marL="0" marR="0" lvl="0" indent="0" algn="l" rtl="0">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An ELL can construct meaning from oral presentations and literary and informational text through grade-appropriate listening, reading, and viewing.</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377200">
                <a:tc vMerge="1">
                  <a:txBody>
                    <a:bodyPr/>
                    <a:lstStyle/>
                    <a:p>
                      <a:endParaRPr lang="en-US"/>
                    </a:p>
                  </a:txBody>
                  <a:tcPr/>
                </a:tc>
                <a:tc rowSpan="2">
                  <a:txBody>
                    <a:bodyPr/>
                    <a:lstStyle/>
                    <a:p>
                      <a:pPr marL="0" marR="0" lvl="0" indent="0" algn="l" rtl="0">
                        <a:spcBef>
                          <a:spcPts val="0"/>
                        </a:spcBef>
                        <a:spcAft>
                          <a:spcPts val="0"/>
                        </a:spcAft>
                        <a:buClr>
                          <a:schemeClr val="dk1"/>
                        </a:buClr>
                        <a:buSzPts val="800"/>
                        <a:buFont typeface="Arial"/>
                        <a:buNone/>
                      </a:pPr>
                      <a:r>
                        <a:rPr lang="en-US" sz="800" u="none" strike="noStrike" cap="none">
                          <a:latin typeface="Arial"/>
                          <a:ea typeface="Arial"/>
                          <a:cs typeface="Arial"/>
                          <a:sym typeface="Arial"/>
                        </a:rPr>
                        <a:t>WA</a:t>
                      </a:r>
                      <a:endParaRPr sz="80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ELD-SI.K-3.Narrate</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Share ideas about one’s own and others’ lived experiences and previous learning</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Connect stories with images and representations to add meaning</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Ask questions about what others have shared</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Recount and restate ideas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7720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ELD-SI.K-3.Inform</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Describe characteristics, patterns, or behavior</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Summarize information from interaction with others and from learning experiences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Sort, clarify, and summarize ideas</a:t>
                      </a:r>
                      <a:endParaRPr sz="800" u="none" strike="noStrike" cap="none">
                        <a:solidFill>
                          <a:schemeClr val="dk1"/>
                        </a:solidFill>
                        <a:latin typeface="Arial"/>
                        <a:ea typeface="Arial"/>
                        <a:cs typeface="Arial"/>
                        <a:sym typeface="Arial"/>
                      </a:endParaRPr>
                    </a:p>
                    <a:p>
                      <a:pPr marL="114300" marR="0" lvl="0" indent="-114300" algn="l" rtl="0">
                        <a:spcBef>
                          <a:spcPts val="0"/>
                        </a:spcBef>
                        <a:spcAft>
                          <a:spcPts val="0"/>
                        </a:spcAft>
                        <a:buClr>
                          <a:schemeClr val="dk1"/>
                        </a:buClr>
                        <a:buSzPts val="900"/>
                        <a:buFont typeface="Calibri"/>
                        <a:buChar char="●"/>
                      </a:pPr>
                      <a:r>
                        <a:rPr lang="en-US" sz="800" u="none" strike="noStrike" cap="none">
                          <a:solidFill>
                            <a:schemeClr val="dk1"/>
                          </a:solidFill>
                          <a:latin typeface="Arial"/>
                          <a:ea typeface="Arial"/>
                          <a:cs typeface="Arial"/>
                          <a:sym typeface="Arial"/>
                        </a:rPr>
                        <a:t>Describe parts and wholes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131575">
                <a:tc vMerge="1">
                  <a:txBody>
                    <a:bodyPr/>
                    <a:lstStyle/>
                    <a:p>
                      <a:endParaRPr lang="en-US"/>
                    </a:p>
                  </a:txBody>
                  <a:tcPr/>
                </a:tc>
                <a:tc>
                  <a:txBody>
                    <a:bodyPr/>
                    <a:lstStyle/>
                    <a:p>
                      <a:pPr marL="0" marR="0" lvl="0" indent="0" algn="l" rtl="0">
                        <a:spcBef>
                          <a:spcPts val="0"/>
                        </a:spcBef>
                        <a:spcAft>
                          <a:spcPts val="0"/>
                        </a:spcAft>
                        <a:buClr>
                          <a:schemeClr val="dk1"/>
                        </a:buClr>
                        <a:buSzPts val="800"/>
                        <a:buFont typeface="Arial"/>
                        <a:buNone/>
                      </a:pPr>
                      <a:r>
                        <a:rPr lang="en-US" sz="800" u="none" strike="noStrike" cap="none">
                          <a:latin typeface="Arial"/>
                          <a:ea typeface="Arial"/>
                          <a:cs typeface="Arial"/>
                          <a:sym typeface="Arial"/>
                        </a:rPr>
                        <a:t>CA</a:t>
                      </a:r>
                      <a:endParaRPr sz="800" u="none" strike="noStrike" cap="none">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Bridging Proficiency Levels</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spcBef>
                          <a:spcPts val="0"/>
                        </a:spcBef>
                        <a:spcAft>
                          <a:spcPts val="0"/>
                        </a:spcAft>
                        <a:buClr>
                          <a:schemeClr val="dk1"/>
                        </a:buClr>
                        <a:buSzPts val="900"/>
                        <a:buFont typeface="Calibri"/>
                        <a:buAutoNum type="arabicPeriod"/>
                      </a:pPr>
                      <a:r>
                        <a:rPr lang="en-US" sz="800" u="none" strike="noStrike" cap="none">
                          <a:solidFill>
                            <a:schemeClr val="dk1"/>
                          </a:solidFill>
                          <a:latin typeface="Arial"/>
                          <a:ea typeface="Arial"/>
                          <a:cs typeface="Arial"/>
                          <a:sym typeface="Arial"/>
                        </a:rPr>
                        <a:t>Exchanging information and ideas: Contribute to class, group, and partner discussions, including sustained dialogue by listening attentively, following turn-taking rules, asking relevant questions, affirming others, adding pertinent information, building on responses, and providing useful feedback.  </a:t>
                      </a:r>
                      <a:endParaRPr sz="800" u="none" strike="noStrike" cap="none">
                        <a:solidFill>
                          <a:schemeClr val="dk1"/>
                        </a:solidFill>
                        <a:latin typeface="Arial"/>
                        <a:ea typeface="Arial"/>
                        <a:cs typeface="Arial"/>
                        <a:sym typeface="Arial"/>
                      </a:endParaRPr>
                    </a:p>
                    <a:p>
                      <a:pPr marL="57150" marR="0" lvl="0" indent="-57150" algn="l" rtl="0">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3. Offering opinions: Offer opinions and negotiate with others in conversations using a variety of learned phrases (e.g., That’s a good idea, but X), as well as open responses in order to gain and/or hold the floor, provide counterarguments, elaborate on an idea, and the like.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r>
                        <a:rPr lang="en-US" sz="800" u="none" strike="noStrike" cap="none">
                          <a:solidFill>
                            <a:schemeClr val="dk1"/>
                          </a:solidFill>
                          <a:latin typeface="Arial"/>
                          <a:ea typeface="Arial"/>
                          <a:cs typeface="Arial"/>
                          <a:sym typeface="Arial"/>
                        </a:rPr>
                        <a:t>5. Listening actively:  Demonstrate active listening to read-alouds and oral presentations by asking and answering detailed questions, with minimal prompting and light support. </a:t>
                      </a:r>
                      <a:endParaRPr sz="800" u="none" strike="noStrike" cap="none">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62125">
                <a:tc rowSpan="3">
                  <a:txBody>
                    <a:bodyPr/>
                    <a:lstStyle/>
                    <a:p>
                      <a:pPr marL="0" marR="0" lvl="0" indent="0" algn="l" rtl="0">
                        <a:spcBef>
                          <a:spcPts val="0"/>
                        </a:spcBef>
                        <a:spcAft>
                          <a:spcPts val="0"/>
                        </a:spcAft>
                        <a:buClr>
                          <a:schemeClr val="dk1"/>
                        </a:buClr>
                        <a:buSzPts val="1100"/>
                        <a:buFont typeface="Arial"/>
                        <a:buNone/>
                      </a:pPr>
                      <a:r>
                        <a:rPr lang="en-US" sz="800" b="1" u="none" strike="noStrike" cap="none"/>
                        <a:t>Transformative Social Emotional Learning Competencies </a:t>
                      </a:r>
                      <a:endParaRPr sz="800" b="1" u="none" strike="noStrike" cap="none"/>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3">
                  <a:txBody>
                    <a:bodyPr/>
                    <a:lstStyle/>
                    <a:p>
                      <a:pPr marL="0" marR="0" lvl="0" indent="0" algn="l" rtl="0">
                        <a:spcBef>
                          <a:spcPts val="0"/>
                        </a:spcBef>
                        <a:spcAft>
                          <a:spcPts val="0"/>
                        </a:spcAft>
                        <a:buNone/>
                      </a:pPr>
                      <a:r>
                        <a:rPr lang="en-US" sz="800" u="none" strike="noStrike" cap="none">
                          <a:solidFill>
                            <a:schemeClr val="dk1"/>
                          </a:solidFill>
                          <a:latin typeface="Arial"/>
                          <a:ea typeface="Arial"/>
                          <a:cs typeface="Arial"/>
                          <a:sym typeface="Arial"/>
                        </a:rPr>
                        <a:t>CA</a:t>
                      </a:r>
                      <a:endParaRPr/>
                    </a:p>
                    <a:p>
                      <a:pPr marL="0" marR="0" lvl="0" indent="0" algn="l" rtl="0">
                        <a:spcBef>
                          <a:spcPts val="0"/>
                        </a:spcBef>
                        <a:spcAft>
                          <a:spcPts val="0"/>
                        </a:spcAft>
                        <a:buNone/>
                      </a:pPr>
                      <a:endParaRPr sz="800" u="none" strike="noStrike" cap="none">
                        <a:solidFill>
                          <a:schemeClr val="dk1"/>
                        </a:solidFill>
                        <a:latin typeface="Arial"/>
                        <a:ea typeface="Arial"/>
                        <a:cs typeface="Arial"/>
                        <a:sym typeface="Arial"/>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100"/>
                        <a:buFont typeface="Arial"/>
                        <a:buNone/>
                      </a:pPr>
                      <a:r>
                        <a:rPr lang="en-US" sz="800" u="none" strike="noStrike" cap="none">
                          <a:solidFill>
                            <a:schemeClr val="dk1"/>
                          </a:solidFill>
                          <a:latin typeface="Arial"/>
                          <a:ea typeface="Arial"/>
                          <a:cs typeface="Arial"/>
                          <a:sym typeface="Arial"/>
                        </a:rPr>
                        <a:t>Self-Awareness</a:t>
                      </a:r>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lnSpc>
                          <a:spcPct val="100000"/>
                        </a:lnSpc>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Identifying one’s emotions</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32500">
                <a:tc vMerge="1">
                  <a:txBody>
                    <a:bodyPr/>
                    <a:lstStyle/>
                    <a:p>
                      <a:endParaRPr lang="en-US"/>
                    </a:p>
                  </a:txBody>
                  <a:tcPr/>
                </a:tc>
                <a:tc vMerge="1">
                  <a:txBody>
                    <a:bodyPr/>
                    <a:lstStyle/>
                    <a:p>
                      <a:endParaRPr lang="en-US"/>
                    </a:p>
                  </a:txBody>
                  <a:tcPr/>
                </a:tc>
                <a:tc>
                  <a:txBody>
                    <a:bodyPr/>
                    <a:lstStyle/>
                    <a:p>
                      <a:pPr marL="0" marR="0" lvl="0" indent="0" algn="l" rtl="0">
                        <a:lnSpc>
                          <a:spcPct val="100000"/>
                        </a:lnSpc>
                        <a:spcBef>
                          <a:spcPts val="0"/>
                        </a:spcBef>
                        <a:spcAft>
                          <a:spcPts val="0"/>
                        </a:spcAft>
                        <a:buClr>
                          <a:schemeClr val="dk1"/>
                        </a:buClr>
                        <a:buSzPts val="1100"/>
                        <a:buFont typeface="Arial"/>
                        <a:buNone/>
                      </a:pPr>
                      <a:r>
                        <a:rPr lang="en-US" sz="800" u="none" strike="noStrike" cap="none">
                          <a:solidFill>
                            <a:schemeClr val="dk1"/>
                          </a:solidFill>
                          <a:latin typeface="Arial"/>
                          <a:ea typeface="Arial"/>
                          <a:cs typeface="Arial"/>
                          <a:sym typeface="Arial"/>
                        </a:rPr>
                        <a:t>Relationship Skills</a:t>
                      </a:r>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57150" marR="0" lvl="0" indent="-57150" algn="l" rtl="0">
                        <a:lnSpc>
                          <a:spcPct val="100000"/>
                        </a:lnSpc>
                        <a:spcBef>
                          <a:spcPts val="0"/>
                        </a:spcBef>
                        <a:spcAft>
                          <a:spcPts val="0"/>
                        </a:spcAft>
                        <a:buClr>
                          <a:schemeClr val="dk1"/>
                        </a:buClr>
                        <a:buSzPts val="800"/>
                        <a:buFont typeface="Arial"/>
                        <a:buNone/>
                      </a:pPr>
                      <a:r>
                        <a:rPr lang="en-US" sz="800" u="none" strike="noStrike" cap="none">
                          <a:solidFill>
                            <a:schemeClr val="dk1"/>
                          </a:solidFill>
                          <a:latin typeface="Arial"/>
                          <a:ea typeface="Arial"/>
                          <a:cs typeface="Arial"/>
                          <a:sym typeface="Arial"/>
                        </a:rPr>
                        <a:t>Listening actively, communicating effectively, and self-advocating</a:t>
                      </a:r>
                      <a:endParaRPr/>
                    </a:p>
                    <a:p>
                      <a:pPr marL="57150" marR="0" lvl="0" indent="-57150" algn="l" rtl="0">
                        <a:spcBef>
                          <a:spcPts val="0"/>
                        </a:spcBef>
                        <a:spcAft>
                          <a:spcPts val="0"/>
                        </a:spcAft>
                        <a:buClr>
                          <a:schemeClr val="dk1"/>
                        </a:buClr>
                        <a:buSzPts val="8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556950">
                <a:tc vMerge="1">
                  <a:txBody>
                    <a:bodyPr/>
                    <a:lstStyle/>
                    <a:p>
                      <a:endParaRPr lang="en-US"/>
                    </a:p>
                  </a:txBody>
                  <a:tcPr/>
                </a:tc>
                <a:tc vMerge="1">
                  <a:txBody>
                    <a:bodyPr/>
                    <a:lstStyle/>
                    <a:p>
                      <a:endParaRPr lang="en-US"/>
                    </a:p>
                  </a:txBody>
                  <a:tcPr/>
                </a:tc>
                <a:tc>
                  <a:txBody>
                    <a:bodyPr/>
                    <a:lstStyle/>
                    <a:p>
                      <a:pPr marL="0" marR="0" lvl="0" indent="0" algn="l" rtl="0">
                        <a:spcBef>
                          <a:spcPts val="0"/>
                        </a:spcBef>
                        <a:spcAft>
                          <a:spcPts val="0"/>
                        </a:spcAft>
                        <a:buNone/>
                      </a:pPr>
                      <a:r>
                        <a:rPr lang="en-US" sz="800" u="none" strike="noStrike" cap="none">
                          <a:solidFill>
                            <a:schemeClr val="dk1"/>
                          </a:solidFill>
                          <a:latin typeface="Arial"/>
                          <a:ea typeface="Arial"/>
                          <a:cs typeface="Arial"/>
                          <a:sym typeface="Arial"/>
                        </a:rPr>
                        <a:t>Responsible Decision Making</a:t>
                      </a:r>
                      <a:endParaRPr/>
                    </a:p>
                  </a:txBody>
                  <a:tcPr marL="91425" marR="91425" marT="91425" marB="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800" u="none" strike="noStrike" cap="none">
                          <a:solidFill>
                            <a:schemeClr val="dk1"/>
                          </a:solidFill>
                          <a:latin typeface="Arial"/>
                          <a:ea typeface="Arial"/>
                          <a:cs typeface="Arial"/>
                          <a:sym typeface="Arial"/>
                        </a:rPr>
                        <a:t>Reflecting on one’s role to promote personal, family, and community well-being </a:t>
                      </a:r>
                      <a:endParaRPr/>
                    </a:p>
                    <a:p>
                      <a:pPr marL="0" marR="0" lvl="0" indent="0" algn="l" rtl="0">
                        <a:spcBef>
                          <a:spcPts val="0"/>
                        </a:spcBef>
                        <a:spcAft>
                          <a:spcPts val="0"/>
                        </a:spcAft>
                        <a:buNone/>
                      </a:pPr>
                      <a:r>
                        <a:rPr lang="en-US" sz="800" u="none" strike="noStrike" cap="none">
                          <a:solidFill>
                            <a:schemeClr val="dk1"/>
                          </a:solidFill>
                          <a:latin typeface="Arial"/>
                          <a:ea typeface="Arial"/>
                          <a:cs typeface="Arial"/>
                          <a:sym typeface="Arial"/>
                        </a:rPr>
                        <a:t>Considering personal and collective safety concerns</a:t>
                      </a:r>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Clr>
                          <a:schemeClr val="dk1"/>
                        </a:buClr>
                        <a:buSzPts val="1100"/>
                        <a:buFont typeface="Arial"/>
                        <a:buNone/>
                      </a:pPr>
                      <a:endParaRPr sz="800">
                        <a:solidFill>
                          <a:schemeClr val="dk1"/>
                        </a:solidFill>
                        <a:latin typeface="Arial"/>
                        <a:ea typeface="Arial"/>
                        <a:cs typeface="Arial"/>
                        <a:sym typeface="Arial"/>
                      </a:endParaRPr>
                    </a:p>
                  </a:txBody>
                  <a:tcPr marL="68575" marR="68575"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
        <p:nvSpPr>
          <p:cNvPr id="492" name="Google Shape;492;p40"/>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Shape 497"/>
        <p:cNvGrpSpPr/>
        <p:nvPr/>
      </p:nvGrpSpPr>
      <p:grpSpPr>
        <a:xfrm>
          <a:off x="0" y="0"/>
          <a:ext cx="0" cy="0"/>
          <a:chOff x="0" y="0"/>
          <a:chExt cx="0" cy="0"/>
        </a:xfrm>
      </p:grpSpPr>
      <p:sp>
        <p:nvSpPr>
          <p:cNvPr id="498" name="Google Shape;498;p41"/>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Background - Earthquake Hazard</a:t>
            </a:r>
            <a:endParaRPr>
              <a:solidFill>
                <a:schemeClr val="dk1"/>
              </a:solidFill>
            </a:endParaRPr>
          </a:p>
        </p:txBody>
      </p:sp>
      <p:sp>
        <p:nvSpPr>
          <p:cNvPr id="499" name="Google Shape;499;p41"/>
          <p:cNvSpPr txBox="1">
            <a:spLocks noGrp="1"/>
          </p:cNvSpPr>
          <p:nvPr>
            <p:ph type="body" idx="1"/>
          </p:nvPr>
        </p:nvSpPr>
        <p:spPr>
          <a:xfrm>
            <a:off x="312964" y="1045331"/>
            <a:ext cx="4531598" cy="346029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None/>
            </a:pPr>
            <a:r>
              <a:rPr lang="en-US" sz="1200"/>
              <a:t>California, Oregon, and Washington all face earthquake hazards because of the underlying tectonic plates, which constantly grind against each other. </a:t>
            </a:r>
            <a:r>
              <a:rPr lang="en-US" sz="1200">
                <a:solidFill>
                  <a:schemeClr val="dk1"/>
                </a:solidFill>
              </a:rPr>
              <a:t>This friction creates "faults," lines of weakness in the Earth's tectonic plates (lithosphere) where earthquakes are most likely to occur. </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US" sz="1200">
                <a:solidFill>
                  <a:schemeClr val="dk1"/>
                </a:solidFill>
              </a:rPr>
              <a:t>California's San Andreas Fault is one example. Another example is the Cascadia Subduction Zone, which threatens all three states and British Columbia, Canada. This giant fault lies offshore, where the Juan de Fuca Plate dives beneath the North American Plate. This type of motion on other subduction zones can cause massive earthquakes, like the one that struck Japan in 2011.</a:t>
            </a:r>
            <a:endParaRPr sz="1200"/>
          </a:p>
          <a:p>
            <a:pPr marL="0" lvl="0" indent="0" algn="l" rtl="0">
              <a:lnSpc>
                <a:spcPct val="100000"/>
              </a:lnSpc>
              <a:spcBef>
                <a:spcPts val="0"/>
              </a:spcBef>
              <a:spcAft>
                <a:spcPts val="0"/>
              </a:spcAft>
              <a:buClr>
                <a:schemeClr val="dk1"/>
              </a:buClr>
              <a:buSzPts val="1100"/>
              <a:buNone/>
            </a:pPr>
            <a:endParaRPr sz="1200"/>
          </a:p>
          <a:p>
            <a:pPr marL="0" lvl="0" indent="0" algn="l" rtl="0">
              <a:lnSpc>
                <a:spcPct val="100000"/>
              </a:lnSpc>
              <a:spcBef>
                <a:spcPts val="0"/>
              </a:spcBef>
              <a:spcAft>
                <a:spcPts val="0"/>
              </a:spcAft>
              <a:buClr>
                <a:schemeClr val="dk1"/>
              </a:buClr>
              <a:buSzPts val="1100"/>
              <a:buNone/>
            </a:pPr>
            <a:r>
              <a:rPr lang="en-US" sz="1200"/>
              <a:t>While smaller</a:t>
            </a:r>
            <a:r>
              <a:rPr lang="en-US" sz="1200">
                <a:solidFill>
                  <a:schemeClr val="dk1"/>
                </a:solidFill>
              </a:rPr>
              <a:t> earthquakes happen often, scientists think a</a:t>
            </a:r>
            <a:r>
              <a:rPr lang="en-US" sz="1200"/>
              <a:t> major earthquake could happen any time, so it's important to be prepared.</a:t>
            </a:r>
            <a:endParaRPr/>
          </a:p>
          <a:p>
            <a:pPr marL="342900" lvl="0" indent="0" algn="l" rtl="0">
              <a:lnSpc>
                <a:spcPct val="100000"/>
              </a:lnSpc>
              <a:spcBef>
                <a:spcPts val="0"/>
              </a:spcBef>
              <a:spcAft>
                <a:spcPts val="0"/>
              </a:spcAft>
              <a:buSzPts val="1125"/>
              <a:buNone/>
            </a:pPr>
            <a:endParaRPr sz="1125"/>
          </a:p>
          <a:p>
            <a:pPr marL="0" lvl="0" indent="0" algn="l" rtl="0">
              <a:lnSpc>
                <a:spcPct val="100000"/>
              </a:lnSpc>
              <a:spcBef>
                <a:spcPts val="0"/>
              </a:spcBef>
              <a:spcAft>
                <a:spcPts val="0"/>
              </a:spcAft>
              <a:buSzPts val="1125"/>
              <a:buNone/>
            </a:pPr>
            <a:r>
              <a:rPr lang="en-US" sz="1125"/>
              <a:t>For more information: </a:t>
            </a:r>
            <a:r>
              <a:rPr lang="en-US" sz="1125">
                <a:solidFill>
                  <a:schemeClr val="hlink"/>
                </a:solidFill>
                <a:uFill>
                  <a:noFill/>
                </a:uFill>
                <a:hlinkClick r:id="rId3"/>
              </a:rPr>
              <a:t>Faults, Plate Tectonics &amp; Earthquake Hazards - Animations / Videos</a:t>
            </a:r>
            <a:endParaRPr sz="1125"/>
          </a:p>
          <a:p>
            <a:pPr marL="0" lvl="0" indent="0" algn="l" rtl="0">
              <a:lnSpc>
                <a:spcPct val="100000"/>
              </a:lnSpc>
              <a:spcBef>
                <a:spcPts val="750"/>
              </a:spcBef>
              <a:spcAft>
                <a:spcPts val="0"/>
              </a:spcAft>
              <a:buSzPts val="1125"/>
              <a:buNone/>
            </a:pPr>
            <a:endParaRPr sz="1125"/>
          </a:p>
        </p:txBody>
      </p:sp>
      <p:pic>
        <p:nvPicPr>
          <p:cNvPr id="500" name="Google Shape;500;p41"/>
          <p:cNvPicPr preferRelativeResize="0"/>
          <p:nvPr/>
        </p:nvPicPr>
        <p:blipFill rotWithShape="1">
          <a:blip r:embed="rId4">
            <a:alphaModFix/>
          </a:blip>
          <a:srcRect/>
          <a:stretch/>
        </p:blipFill>
        <p:spPr>
          <a:xfrm>
            <a:off x="4919031" y="684786"/>
            <a:ext cx="4003622" cy="3773929"/>
          </a:xfrm>
          <a:prstGeom prst="roundRect">
            <a:avLst>
              <a:gd name="adj" fmla="val 1702"/>
            </a:avLst>
          </a:prstGeom>
          <a:noFill/>
          <a:ln w="9525" cap="flat" cmpd="sng">
            <a:solidFill>
              <a:schemeClr val="dk2"/>
            </a:solidFill>
            <a:prstDash val="solid"/>
            <a:round/>
            <a:headEnd type="none" w="sm" len="sm"/>
            <a:tailEnd type="none" w="sm" len="sm"/>
          </a:ln>
        </p:spPr>
      </p:pic>
      <p:sp>
        <p:nvSpPr>
          <p:cNvPr id="501" name="Google Shape;501;p41"/>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06"/>
        <p:cNvGrpSpPr/>
        <p:nvPr/>
      </p:nvGrpSpPr>
      <p:grpSpPr>
        <a:xfrm>
          <a:off x="0" y="0"/>
          <a:ext cx="0" cy="0"/>
          <a:chOff x="0" y="0"/>
          <a:chExt cx="0" cy="0"/>
        </a:xfrm>
      </p:grpSpPr>
      <p:sp>
        <p:nvSpPr>
          <p:cNvPr id="507" name="Google Shape;507;p42"/>
          <p:cNvSpPr txBox="1">
            <a:spLocks noGrp="1"/>
          </p:cNvSpPr>
          <p:nvPr>
            <p:ph type="title"/>
          </p:nvPr>
        </p:nvSpPr>
        <p:spPr>
          <a:xfrm>
            <a:off x="143878" y="553035"/>
            <a:ext cx="8677926" cy="40745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Arial"/>
              <a:buNone/>
            </a:pPr>
            <a:r>
              <a:rPr lang="en-US">
                <a:solidFill>
                  <a:schemeClr val="dk1"/>
                </a:solidFill>
              </a:rPr>
              <a:t>Background - How ShakeAlert</a:t>
            </a:r>
            <a:r>
              <a:rPr lang="en-US" baseline="30000">
                <a:solidFill>
                  <a:schemeClr val="dk1"/>
                </a:solidFill>
              </a:rPr>
              <a:t>Ⓡ</a:t>
            </a:r>
            <a:r>
              <a:rPr lang="en-US">
                <a:solidFill>
                  <a:schemeClr val="dk1"/>
                </a:solidFill>
              </a:rPr>
              <a:t> Earthquake Early Warning System Works</a:t>
            </a:r>
            <a:endParaRPr>
              <a:solidFill>
                <a:schemeClr val="dk1"/>
              </a:solidFill>
            </a:endParaRPr>
          </a:p>
        </p:txBody>
      </p:sp>
      <p:sp>
        <p:nvSpPr>
          <p:cNvPr id="508" name="Google Shape;508;p42"/>
          <p:cNvSpPr txBox="1"/>
          <p:nvPr/>
        </p:nvSpPr>
        <p:spPr>
          <a:xfrm>
            <a:off x="7086600" y="4793522"/>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a:solidFill>
                  <a:schemeClr val="dk1"/>
                </a:solidFill>
                <a:latin typeface="Arial"/>
                <a:ea typeface="Arial"/>
                <a:cs typeface="Arial"/>
                <a:sym typeface="Arial"/>
              </a:rPr>
              <a:t>42</a:t>
            </a:fld>
            <a:endParaRPr sz="900">
              <a:solidFill>
                <a:schemeClr val="dk1"/>
              </a:solidFill>
              <a:latin typeface="Arial"/>
              <a:ea typeface="Arial"/>
              <a:cs typeface="Arial"/>
              <a:sym typeface="Arial"/>
            </a:endParaRPr>
          </a:p>
        </p:txBody>
      </p:sp>
      <p:pic>
        <p:nvPicPr>
          <p:cNvPr id="509" name="Google Shape;509;p42" descr="A diagram of a earthquake"/>
          <p:cNvPicPr preferRelativeResize="0"/>
          <p:nvPr/>
        </p:nvPicPr>
        <p:blipFill rotWithShape="1">
          <a:blip r:embed="rId3">
            <a:alphaModFix/>
          </a:blip>
          <a:srcRect t="12783"/>
          <a:stretch/>
        </p:blipFill>
        <p:spPr>
          <a:xfrm>
            <a:off x="444752" y="960488"/>
            <a:ext cx="8254495" cy="3489351"/>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14"/>
        <p:cNvGrpSpPr/>
        <p:nvPr/>
      </p:nvGrpSpPr>
      <p:grpSpPr>
        <a:xfrm>
          <a:off x="0" y="0"/>
          <a:ext cx="0" cy="0"/>
          <a:chOff x="0" y="0"/>
          <a:chExt cx="0" cy="0"/>
        </a:xfrm>
      </p:grpSpPr>
      <p:sp>
        <p:nvSpPr>
          <p:cNvPr id="515" name="Google Shape;515;p43"/>
          <p:cNvSpPr txBox="1">
            <a:spLocks noGrp="1"/>
          </p:cNvSpPr>
          <p:nvPr>
            <p:ph type="title"/>
          </p:nvPr>
        </p:nvSpPr>
        <p:spPr>
          <a:xfrm>
            <a:off x="123009" y="481152"/>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solidFill>
                  <a:schemeClr val="dk1"/>
                </a:solidFill>
              </a:rPr>
              <a:t>Background - Effective Protective Actions</a:t>
            </a:r>
            <a:endParaRPr>
              <a:solidFill>
                <a:schemeClr val="dk1"/>
              </a:solidFill>
            </a:endParaRPr>
          </a:p>
        </p:txBody>
      </p:sp>
      <p:sp>
        <p:nvSpPr>
          <p:cNvPr id="516" name="Google Shape;516;p43"/>
          <p:cNvSpPr txBox="1">
            <a:spLocks noGrp="1"/>
          </p:cNvSpPr>
          <p:nvPr>
            <p:ph type="sldNum" idx="12"/>
          </p:nvPr>
        </p:nvSpPr>
        <p:spPr>
          <a:xfrm>
            <a:off x="6792684" y="4818459"/>
            <a:ext cx="2057400" cy="273844"/>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900"/>
              <a:buFont typeface="Arial"/>
              <a:buNone/>
            </a:pPr>
            <a:fld id="{00000000-1234-1234-1234-123412341234}" type="slidenum">
              <a:rPr lang="en-US" sz="900" b="0" i="0" u="none" strike="noStrike" cap="none">
                <a:solidFill>
                  <a:schemeClr val="dk2"/>
                </a:solidFill>
                <a:latin typeface="Arial"/>
                <a:ea typeface="Arial"/>
                <a:cs typeface="Arial"/>
                <a:sym typeface="Arial"/>
              </a:rPr>
              <a:t>43</a:t>
            </a:fld>
            <a:endParaRPr sz="900" b="0" i="0" u="none" strike="noStrike" cap="none">
              <a:solidFill>
                <a:schemeClr val="dk2"/>
              </a:solidFill>
              <a:latin typeface="Arial"/>
              <a:ea typeface="Arial"/>
              <a:cs typeface="Arial"/>
              <a:sym typeface="Arial"/>
            </a:endParaRPr>
          </a:p>
        </p:txBody>
      </p:sp>
      <p:sp>
        <p:nvSpPr>
          <p:cNvPr id="517" name="Google Shape;517;p43"/>
          <p:cNvSpPr txBox="1"/>
          <p:nvPr/>
        </p:nvSpPr>
        <p:spPr>
          <a:xfrm>
            <a:off x="199723" y="1475934"/>
            <a:ext cx="4269477" cy="2562300"/>
          </a:xfrm>
          <a:prstGeom prst="rect">
            <a:avLst/>
          </a:prstGeom>
          <a:noFill/>
          <a:ln>
            <a:noFill/>
          </a:ln>
        </p:spPr>
        <p:txBody>
          <a:bodyPr spcFirstLastPara="1" wrap="square" lIns="68550" tIns="68550" rIns="68550" bIns="68550" anchor="ctr" anchorCtr="0">
            <a:noAutofit/>
          </a:bodyPr>
          <a:lstStyle/>
          <a:p>
            <a:pPr marL="0" marR="0" lvl="0" indent="0" algn="l" rtl="0">
              <a:lnSpc>
                <a:spcPct val="90000"/>
              </a:lnSpc>
              <a:spcBef>
                <a:spcPts val="0"/>
              </a:spcBef>
              <a:spcAft>
                <a:spcPts val="0"/>
              </a:spcAft>
              <a:buClr>
                <a:schemeClr val="accent1"/>
              </a:buClr>
              <a:buSzPts val="1500"/>
              <a:buFont typeface="Arial"/>
              <a:buNone/>
            </a:pPr>
            <a:r>
              <a:rPr lang="en-US" sz="1500">
                <a:solidFill>
                  <a:schemeClr val="dk1"/>
                </a:solidFill>
                <a:latin typeface="Arial"/>
                <a:ea typeface="Arial"/>
                <a:cs typeface="Arial"/>
                <a:sym typeface="Arial"/>
              </a:rPr>
              <a:t>Most earthquake-related injuries and deaths are caused by collapsing walls and roofs, flying glass and falling objects. </a:t>
            </a:r>
            <a:endParaRPr sz="18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US" sz="1500">
                <a:solidFill>
                  <a:schemeClr val="dk1"/>
                </a:solidFill>
                <a:latin typeface="Arial"/>
                <a:ea typeface="Arial"/>
                <a:cs typeface="Arial"/>
                <a:sym typeface="Arial"/>
              </a:rPr>
              <a:t>If you are inside a building, move no more than a few steps, then Drop, Cover, and Hold On.</a:t>
            </a:r>
            <a:endParaRPr sz="180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342900" marR="0" lvl="0" indent="-238125" algn="l" rtl="0">
              <a:lnSpc>
                <a:spcPct val="90000"/>
              </a:lnSpc>
              <a:spcBef>
                <a:spcPts val="0"/>
              </a:spcBef>
              <a:spcAft>
                <a:spcPts val="0"/>
              </a:spcAft>
              <a:buClr>
                <a:schemeClr val="accent1"/>
              </a:buClr>
              <a:buSzPts val="1400"/>
              <a:buFont typeface="Arial"/>
              <a:buChar char="●"/>
            </a:pPr>
            <a:r>
              <a:rPr lang="en-US" sz="1500">
                <a:solidFill>
                  <a:schemeClr val="dk1"/>
                </a:solidFill>
                <a:latin typeface="Arial"/>
                <a:ea typeface="Arial"/>
                <a:cs typeface="Arial"/>
                <a:sym typeface="Arial"/>
              </a:rPr>
              <a:t>If you are outdoors when the shaking starts, you should find a clear spot away from buildings, trees, streetlights, and power lines, then Drop, Cover, and Hold On. Stay there until the shaking stops.</a:t>
            </a:r>
            <a:endParaRPr sz="180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342900" marR="0" lvl="0" indent="0" algn="l" rtl="0">
              <a:lnSpc>
                <a:spcPct val="90000"/>
              </a:lnSpc>
              <a:spcBef>
                <a:spcPts val="0"/>
              </a:spcBef>
              <a:spcAft>
                <a:spcPts val="0"/>
              </a:spcAft>
              <a:buClr>
                <a:schemeClr val="accent1"/>
              </a:buClr>
              <a:buSzPts val="1500"/>
              <a:buFont typeface="Arial"/>
              <a:buNone/>
            </a:pPr>
            <a:endParaRPr sz="1500">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900"/>
              <a:buFont typeface="Arial"/>
              <a:buNone/>
            </a:pPr>
            <a:r>
              <a:rPr lang="en-US" sz="900" i="1">
                <a:solidFill>
                  <a:schemeClr val="dk1"/>
                </a:solidFill>
                <a:latin typeface="Arial"/>
                <a:ea typeface="Arial"/>
                <a:cs typeface="Arial"/>
                <a:sym typeface="Arial"/>
              </a:rPr>
              <a:t>For protective actions in various settings (descriptions and gifs), go to </a:t>
            </a:r>
            <a:r>
              <a:rPr lang="en-US" sz="900" i="1" u="sng">
                <a:solidFill>
                  <a:schemeClr val="hlink"/>
                </a:solidFill>
                <a:latin typeface="Arial"/>
                <a:ea typeface="Arial"/>
                <a:cs typeface="Arial"/>
                <a:sym typeface="Arial"/>
                <a:hlinkClick r:id="rId3"/>
              </a:rPr>
              <a:t>https://www.earthquakecountry.org/step5/</a:t>
            </a:r>
            <a:r>
              <a:rPr lang="en-US" sz="900" i="1">
                <a:solidFill>
                  <a:schemeClr val="dk1"/>
                </a:solidFill>
                <a:latin typeface="Arial"/>
                <a:ea typeface="Arial"/>
                <a:cs typeface="Arial"/>
                <a:sym typeface="Arial"/>
              </a:rPr>
              <a:t> </a:t>
            </a:r>
            <a:endParaRPr sz="1800">
              <a:solidFill>
                <a:schemeClr val="dk1"/>
              </a:solidFill>
              <a:latin typeface="Arial"/>
              <a:ea typeface="Arial"/>
              <a:cs typeface="Arial"/>
              <a:sym typeface="Arial"/>
            </a:endParaRPr>
          </a:p>
        </p:txBody>
      </p:sp>
      <p:pic>
        <p:nvPicPr>
          <p:cNvPr id="518" name="Google Shape;518;p43" descr="A diagram of a warning&#10;&#10;AI-generated content may be incorrect."/>
          <p:cNvPicPr preferRelativeResize="0"/>
          <p:nvPr/>
        </p:nvPicPr>
        <p:blipFill rotWithShape="1">
          <a:blip r:embed="rId4">
            <a:alphaModFix/>
          </a:blip>
          <a:srcRect/>
          <a:stretch/>
        </p:blipFill>
        <p:spPr>
          <a:xfrm>
            <a:off x="4469200" y="888605"/>
            <a:ext cx="4475077" cy="3582186"/>
          </a:xfrm>
          <a:prstGeom prst="roundRect">
            <a:avLst>
              <a:gd name="adj" fmla="val 2429"/>
            </a:avLst>
          </a:prstGeom>
          <a:noFill/>
          <a:ln w="9525" cap="flat" cmpd="sng">
            <a:solidFill>
              <a:schemeClr val="dk2"/>
            </a:solidFill>
            <a:prstDash val="solid"/>
            <a:round/>
            <a:headEnd type="none" w="sm" len="sm"/>
            <a:tailEnd type="none" w="sm" len="sm"/>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Shape 523"/>
        <p:cNvGrpSpPr/>
        <p:nvPr/>
      </p:nvGrpSpPr>
      <p:grpSpPr>
        <a:xfrm>
          <a:off x="0" y="0"/>
          <a:ext cx="0" cy="0"/>
          <a:chOff x="0" y="0"/>
          <a:chExt cx="0" cy="0"/>
        </a:xfrm>
      </p:grpSpPr>
      <p:sp>
        <p:nvSpPr>
          <p:cNvPr id="524" name="Google Shape;524;p44"/>
          <p:cNvSpPr txBox="1">
            <a:spLocks noGrp="1"/>
          </p:cNvSpPr>
          <p:nvPr>
            <p:ph type="title"/>
          </p:nvPr>
        </p:nvSpPr>
        <p:spPr>
          <a:xfrm>
            <a:off x="128897" y="562464"/>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Rationale</a:t>
            </a:r>
            <a:endParaRPr>
              <a:solidFill>
                <a:schemeClr val="dk1"/>
              </a:solidFill>
            </a:endParaRPr>
          </a:p>
        </p:txBody>
      </p:sp>
      <p:sp>
        <p:nvSpPr>
          <p:cNvPr id="525" name="Google Shape;525;p44"/>
          <p:cNvSpPr txBox="1"/>
          <p:nvPr/>
        </p:nvSpPr>
        <p:spPr>
          <a:xfrm>
            <a:off x="190413" y="979342"/>
            <a:ext cx="8623649" cy="2628450"/>
          </a:xfrm>
          <a:prstGeom prst="rect">
            <a:avLst/>
          </a:prstGeom>
          <a:noFill/>
          <a:ln>
            <a:noFill/>
          </a:ln>
        </p:spPr>
        <p:txBody>
          <a:bodyPr spcFirstLastPara="1" wrap="square" lIns="68550" tIns="68550" rIns="68550" bIns="68550" anchor="t" anchorCtr="0">
            <a:noAutofit/>
          </a:bodyPr>
          <a:lstStyle/>
          <a:p>
            <a:pPr marL="0" marR="0" lvl="0" indent="0" algn="l" rtl="0">
              <a:lnSpc>
                <a:spcPct val="100000"/>
              </a:lnSpc>
              <a:spcBef>
                <a:spcPts val="0"/>
              </a:spcBef>
              <a:spcAft>
                <a:spcPts val="0"/>
              </a:spcAft>
              <a:buClr>
                <a:schemeClr val="accent1"/>
              </a:buClr>
              <a:buSzPts val="1050"/>
              <a:buFont typeface="Arial"/>
              <a:buNone/>
            </a:pPr>
            <a:r>
              <a:rPr lang="en-US" sz="1050" b="1">
                <a:solidFill>
                  <a:schemeClr val="dk1"/>
                </a:solidFill>
                <a:latin typeface="Arial"/>
                <a:ea typeface="Arial"/>
                <a:cs typeface="Arial"/>
                <a:sym typeface="Arial"/>
              </a:rPr>
              <a:t>Why do we practice earthquake drills? </a:t>
            </a:r>
            <a:endParaRPr/>
          </a:p>
          <a:p>
            <a:pPr marL="0" marR="0" lvl="0" indent="0" algn="l" rtl="0">
              <a:lnSpc>
                <a:spcPct val="100000"/>
              </a:lnSpc>
              <a:spcBef>
                <a:spcPts val="450"/>
              </a:spcBef>
              <a:spcAft>
                <a:spcPts val="0"/>
              </a:spcAft>
              <a:buClr>
                <a:schemeClr val="accent1"/>
              </a:buClr>
              <a:buSzPts val="1050"/>
              <a:buFont typeface="Arial"/>
              <a:buNone/>
            </a:pPr>
            <a:r>
              <a:rPr lang="en-US" sz="1050">
                <a:solidFill>
                  <a:schemeClr val="dk1"/>
                </a:solidFill>
                <a:latin typeface="Arial"/>
                <a:ea typeface="Arial"/>
                <a:cs typeface="Arial"/>
                <a:sym typeface="Arial"/>
              </a:rPr>
              <a:t>To react quickly you must practice often. You may only have seconds to protect yourself in an earthquake, before strong shaking knocks you down--or drops something on you.</a:t>
            </a:r>
            <a:endParaRPr/>
          </a:p>
          <a:p>
            <a:pPr marL="0" marR="0" lvl="0" indent="0" algn="l" rtl="0">
              <a:lnSpc>
                <a:spcPct val="100000"/>
              </a:lnSpc>
              <a:spcBef>
                <a:spcPts val="450"/>
              </a:spcBef>
              <a:spcAft>
                <a:spcPts val="0"/>
              </a:spcAft>
              <a:buClr>
                <a:schemeClr val="dk1"/>
              </a:buClr>
              <a:buSzPts val="1100"/>
              <a:buFont typeface="Arial"/>
              <a:buNone/>
            </a:pPr>
            <a:r>
              <a:rPr lang="en-US" sz="1050">
                <a:solidFill>
                  <a:schemeClr val="dk1"/>
                </a:solidFill>
                <a:latin typeface="Arial"/>
                <a:ea typeface="Arial"/>
                <a:cs typeface="Arial"/>
                <a:sym typeface="Arial"/>
              </a:rPr>
              <a:t>Social science research has long shown that people who practice actions are more likely to take those actions when a safety- threatening event occurs, such as an earthquake or fire. Tests, drills, and exercises that repeat concepts build “muscle memory” of procedural knowledge and timely reaction. The more frequently a person practices a procedure or self-protective action, such as Drop, Cover, and Hold On, the more likely they will employ it— almost without thinking—when they receive an alert or feel shaking.</a:t>
            </a:r>
            <a:br>
              <a:rPr lang="en-US" sz="1050">
                <a:solidFill>
                  <a:schemeClr val="dk1"/>
                </a:solidFill>
                <a:latin typeface="Arial"/>
                <a:ea typeface="Arial"/>
                <a:cs typeface="Arial"/>
                <a:sym typeface="Arial"/>
              </a:rPr>
            </a:br>
            <a:endParaRPr sz="1050" u="sng">
              <a:solidFill>
                <a:schemeClr val="dk1"/>
              </a:solidFill>
              <a:latin typeface="Arial"/>
              <a:ea typeface="Arial"/>
              <a:cs typeface="Arial"/>
              <a:sym typeface="Arial"/>
            </a:endParaRPr>
          </a:p>
          <a:p>
            <a:pPr marL="0" marR="0" lvl="0" indent="0" algn="l" rtl="0">
              <a:lnSpc>
                <a:spcPct val="100000"/>
              </a:lnSpc>
              <a:spcBef>
                <a:spcPts val="450"/>
              </a:spcBef>
              <a:spcAft>
                <a:spcPts val="0"/>
              </a:spcAft>
              <a:buClr>
                <a:schemeClr val="accent1"/>
              </a:buClr>
              <a:buSzPts val="1050"/>
              <a:buFont typeface="Arial"/>
              <a:buNone/>
            </a:pPr>
            <a:r>
              <a:rPr lang="en-US" sz="1050" b="1">
                <a:solidFill>
                  <a:schemeClr val="dk1"/>
                </a:solidFill>
                <a:latin typeface="Arial"/>
                <a:ea typeface="Arial"/>
                <a:cs typeface="Arial"/>
                <a:sym typeface="Arial"/>
              </a:rPr>
              <a:t>Why share the Family Engagement Letter?</a:t>
            </a:r>
            <a:endParaRPr/>
          </a:p>
          <a:p>
            <a:pPr marL="287338" marR="0" lvl="0" indent="-123825" algn="l" rtl="0">
              <a:lnSpc>
                <a:spcPct val="100000"/>
              </a:lnSpc>
              <a:spcBef>
                <a:spcPts val="450"/>
              </a:spcBef>
              <a:spcAft>
                <a:spcPts val="0"/>
              </a:spcAft>
              <a:buClr>
                <a:schemeClr val="accent1"/>
              </a:buClr>
              <a:buSzPts val="1100"/>
              <a:buFont typeface="Arial"/>
              <a:buChar char="●"/>
            </a:pPr>
            <a:r>
              <a:rPr lang="en-US" sz="1050">
                <a:solidFill>
                  <a:schemeClr val="dk1"/>
                </a:solidFill>
                <a:latin typeface="Arial"/>
                <a:ea typeface="Arial"/>
                <a:cs typeface="Arial"/>
                <a:sym typeface="Arial"/>
              </a:rPr>
              <a:t>While schools practice earthquake drills regularly, most other locations d</a:t>
            </a:r>
            <a:r>
              <a:rPr lang="en-US" sz="1050">
                <a:solidFill>
                  <a:schemeClr val="dk1"/>
                </a:solidFill>
              </a:rPr>
              <a:t>o not</a:t>
            </a:r>
            <a:r>
              <a:rPr lang="en-US" sz="1050">
                <a:solidFill>
                  <a:schemeClr val="dk1"/>
                </a:solidFill>
                <a:latin typeface="Arial"/>
                <a:ea typeface="Arial"/>
                <a:cs typeface="Arial"/>
                <a:sym typeface="Arial"/>
              </a:rPr>
              <a:t>. Some students’ family members may not have practiced earthquake drills since they were in school.  </a:t>
            </a:r>
            <a:endParaRPr/>
          </a:p>
          <a:p>
            <a:pPr marL="287338" marR="0" lvl="0" indent="-123825" algn="l" rtl="0">
              <a:lnSpc>
                <a:spcPct val="100000"/>
              </a:lnSpc>
              <a:spcBef>
                <a:spcPts val="300"/>
              </a:spcBef>
              <a:spcAft>
                <a:spcPts val="0"/>
              </a:spcAft>
              <a:buClr>
                <a:schemeClr val="accent1"/>
              </a:buClr>
              <a:buSzPts val="1100"/>
              <a:buFont typeface="Arial"/>
              <a:buChar char="●"/>
            </a:pPr>
            <a:r>
              <a:rPr lang="en-US" sz="1050">
                <a:solidFill>
                  <a:schemeClr val="dk1"/>
                </a:solidFill>
                <a:latin typeface="Arial"/>
                <a:ea typeface="Arial"/>
                <a:cs typeface="Arial"/>
                <a:sym typeface="Arial"/>
              </a:rPr>
              <a:t>Family members may have outdated information about how to stay safe in an earthquake, such as the incorrect belief that standing in doorways or “the triangle of life” will keep one safe in an earthquake. Students will be able to share correct protective actions (Drop, Cover, and Hold On) with their family and community members.  </a:t>
            </a:r>
            <a:endParaRPr/>
          </a:p>
          <a:p>
            <a:pPr marL="287338" marR="0" lvl="0" indent="-123825" algn="l" rtl="0">
              <a:lnSpc>
                <a:spcPct val="100000"/>
              </a:lnSpc>
              <a:spcBef>
                <a:spcPts val="300"/>
              </a:spcBef>
              <a:spcAft>
                <a:spcPts val="0"/>
              </a:spcAft>
              <a:buClr>
                <a:schemeClr val="accent1"/>
              </a:buClr>
              <a:buSzPts val="1100"/>
              <a:buFont typeface="Arial"/>
              <a:buChar char="●"/>
            </a:pPr>
            <a:r>
              <a:rPr lang="en-US" sz="1050">
                <a:solidFill>
                  <a:schemeClr val="dk1"/>
                </a:solidFill>
                <a:latin typeface="Arial"/>
                <a:ea typeface="Arial"/>
                <a:cs typeface="Arial"/>
                <a:sym typeface="Arial"/>
              </a:rPr>
              <a:t>Students spend more time at home than at school. Therefore, educating families will help keep students and our community safe. Additionally, families are more likely to understand their family and community members’ needs. This communication can prompt families to ensure they’re prepared to protect all members of their families in case of an earthquake. </a:t>
            </a:r>
            <a:endParaRPr/>
          </a:p>
          <a:p>
            <a:pPr marL="287338" marR="0" lvl="0" indent="-123825" algn="l" rtl="0">
              <a:lnSpc>
                <a:spcPct val="90000"/>
              </a:lnSpc>
              <a:spcBef>
                <a:spcPts val="600"/>
              </a:spcBef>
              <a:spcAft>
                <a:spcPts val="0"/>
              </a:spcAft>
              <a:buClr>
                <a:schemeClr val="accent1"/>
              </a:buClr>
              <a:buSzPts val="1100"/>
              <a:buFont typeface="Arial"/>
              <a:buChar char="●"/>
            </a:pPr>
            <a:r>
              <a:rPr lang="en-US" sz="1050">
                <a:solidFill>
                  <a:schemeClr val="dk1"/>
                </a:solidFill>
                <a:latin typeface="Arial"/>
                <a:ea typeface="Arial"/>
                <a:cs typeface="Arial"/>
                <a:sym typeface="Arial"/>
              </a:rPr>
              <a:t>I</a:t>
            </a:r>
            <a:r>
              <a:rPr lang="en-US" sz="1050">
                <a:solidFill>
                  <a:schemeClr val="dk1"/>
                </a:solidFill>
              </a:rPr>
              <a:t>n</a:t>
            </a:r>
            <a:r>
              <a:rPr lang="en-US" sz="1050">
                <a:solidFill>
                  <a:schemeClr val="dk1"/>
                </a:solidFill>
                <a:latin typeface="Arial"/>
                <a:ea typeface="Arial"/>
                <a:cs typeface="Arial"/>
                <a:sym typeface="Arial"/>
              </a:rPr>
              <a:t> Oregon and Washington where earthquakes are less frequent, people might be unaware of the risk of an earthquake. </a:t>
            </a:r>
            <a:endParaRPr sz="1350">
              <a:solidFill>
                <a:schemeClr val="dk1"/>
              </a:solidFill>
              <a:latin typeface="Arial"/>
              <a:ea typeface="Arial"/>
              <a:cs typeface="Arial"/>
              <a:sym typeface="Arial"/>
            </a:endParaRPr>
          </a:p>
          <a:p>
            <a:pPr marL="287338" marR="0" lvl="0" indent="-123825" algn="l" rtl="0">
              <a:lnSpc>
                <a:spcPct val="90000"/>
              </a:lnSpc>
              <a:spcBef>
                <a:spcPts val="300"/>
              </a:spcBef>
              <a:spcAft>
                <a:spcPts val="300"/>
              </a:spcAft>
              <a:buClr>
                <a:schemeClr val="accent1"/>
              </a:buClr>
              <a:buSzPts val="1100"/>
              <a:buFont typeface="Arial"/>
              <a:buChar char="●"/>
            </a:pPr>
            <a:r>
              <a:rPr lang="en-US" sz="1050">
                <a:solidFill>
                  <a:schemeClr val="dk1"/>
                </a:solidFill>
                <a:latin typeface="Arial"/>
                <a:ea typeface="Arial"/>
                <a:cs typeface="Arial"/>
                <a:sym typeface="Arial"/>
              </a:rPr>
              <a:t>The Family Engagement Letter has links for family members to learn more about earthquakes and protective actions. </a:t>
            </a:r>
            <a:endParaRPr sz="1350">
              <a:solidFill>
                <a:schemeClr val="dk1"/>
              </a:solidFill>
              <a:latin typeface="Arial"/>
              <a:ea typeface="Arial"/>
              <a:cs typeface="Arial"/>
              <a:sym typeface="Arial"/>
            </a:endParaRPr>
          </a:p>
        </p:txBody>
      </p:sp>
      <p:sp>
        <p:nvSpPr>
          <p:cNvPr id="526" name="Google Shape;526;p44"/>
          <p:cNvSpPr txBox="1"/>
          <p:nvPr/>
        </p:nvSpPr>
        <p:spPr>
          <a:xfrm>
            <a:off x="7086600" y="486797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fld id="{00000000-1234-1234-1234-123412341234}" type="slidenum">
              <a:rPr lang="en-US" sz="900">
                <a:solidFill>
                  <a:schemeClr val="dk1"/>
                </a:solidFill>
                <a:latin typeface="Arial"/>
                <a:ea typeface="Arial"/>
                <a:cs typeface="Arial"/>
                <a:sym typeface="Arial"/>
              </a:rPr>
              <a:t>44</a:t>
            </a:fld>
            <a:endParaRPr sz="900">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bg>
      <p:bgPr>
        <a:solidFill>
          <a:schemeClr val="accent1">
            <a:alpha val="20000"/>
          </a:schemeClr>
        </a:solidFill>
        <a:effectLst/>
      </p:bgPr>
    </p:bg>
    <p:spTree>
      <p:nvGrpSpPr>
        <p:cNvPr id="1" name="Shape 530"/>
        <p:cNvGrpSpPr/>
        <p:nvPr/>
      </p:nvGrpSpPr>
      <p:grpSpPr>
        <a:xfrm>
          <a:off x="0" y="0"/>
          <a:ext cx="0" cy="0"/>
          <a:chOff x="0" y="0"/>
          <a:chExt cx="0" cy="0"/>
        </a:xfrm>
      </p:grpSpPr>
      <p:sp>
        <p:nvSpPr>
          <p:cNvPr id="531" name="Google Shape;531;p45"/>
          <p:cNvSpPr txBox="1">
            <a:spLocks noGrp="1"/>
          </p:cNvSpPr>
          <p:nvPr>
            <p:ph type="title"/>
          </p:nvPr>
        </p:nvSpPr>
        <p:spPr>
          <a:xfrm>
            <a:off x="311700" y="553100"/>
            <a:ext cx="4014640" cy="572700"/>
          </a:xfrm>
          <a:prstGeom prst="rect">
            <a:avLst/>
          </a:prstGeom>
          <a:noFill/>
          <a:ln>
            <a:noFill/>
          </a:ln>
        </p:spPr>
        <p:txBody>
          <a:bodyPr spcFirstLastPara="1" wrap="square" lIns="91425" tIns="91425" rIns="91425" bIns="91425" anchor="ctr" anchorCtr="0">
            <a:noAutofit/>
          </a:bodyPr>
          <a:lstStyle/>
          <a:p>
            <a:pPr marL="0" lvl="0" indent="0" algn="l" rtl="0">
              <a:lnSpc>
                <a:spcPct val="90000"/>
              </a:lnSpc>
              <a:spcBef>
                <a:spcPts val="0"/>
              </a:spcBef>
              <a:spcAft>
                <a:spcPts val="0"/>
              </a:spcAft>
              <a:buClr>
                <a:schemeClr val="dk1"/>
              </a:buClr>
              <a:buSzPts val="1400"/>
              <a:buFont typeface="Arial"/>
              <a:buNone/>
            </a:pPr>
            <a:r>
              <a:rPr lang="en-US" b="1" dirty="0">
                <a:solidFill>
                  <a:schemeClr val="dk1"/>
                </a:solidFill>
              </a:rPr>
              <a:t>Additional Resources</a:t>
            </a:r>
            <a:endParaRPr b="1" dirty="0">
              <a:solidFill>
                <a:schemeClr val="dk1"/>
              </a:solidFill>
            </a:endParaRPr>
          </a:p>
        </p:txBody>
      </p:sp>
      <p:sp>
        <p:nvSpPr>
          <p:cNvPr id="532" name="Google Shape;532;p45"/>
          <p:cNvSpPr txBox="1">
            <a:spLocks noGrp="1"/>
          </p:cNvSpPr>
          <p:nvPr>
            <p:ph type="body" idx="1"/>
          </p:nvPr>
        </p:nvSpPr>
        <p:spPr>
          <a:xfrm>
            <a:off x="311698" y="1190803"/>
            <a:ext cx="4260301" cy="3295808"/>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0"/>
              </a:spcBef>
              <a:spcAft>
                <a:spcPts val="0"/>
              </a:spcAft>
              <a:buClr>
                <a:schemeClr val="dk1"/>
              </a:buClr>
              <a:buSzPts val="1100"/>
              <a:buFont typeface="Arial"/>
              <a:buNone/>
            </a:pPr>
            <a:r>
              <a:rPr lang="en-US" u="sng" dirty="0">
                <a:solidFill>
                  <a:schemeClr val="hlink"/>
                </a:solidFill>
                <a:hlinkClick r:id="rId3"/>
              </a:rPr>
              <a:t>ShakeAlert Website </a:t>
            </a:r>
            <a:endParaRPr u="sng" dirty="0">
              <a:solidFill>
                <a:schemeClr val="hlink"/>
              </a:solidFill>
            </a:endParaRPr>
          </a:p>
          <a:p>
            <a:pPr marL="0" lvl="0" indent="0" algn="l" rtl="0">
              <a:lnSpc>
                <a:spcPct val="90000"/>
              </a:lnSpc>
              <a:spcBef>
                <a:spcPts val="0"/>
              </a:spcBef>
              <a:spcAft>
                <a:spcPts val="0"/>
              </a:spcAft>
              <a:buClr>
                <a:schemeClr val="dk1"/>
              </a:buClr>
              <a:buSzPts val="1100"/>
              <a:buFont typeface="Arial"/>
              <a:buNone/>
            </a:pPr>
            <a:endParaRPr u="sng" dirty="0">
              <a:solidFill>
                <a:schemeClr val="hlink"/>
              </a:solidFill>
            </a:endParaRPr>
          </a:p>
          <a:p>
            <a:pPr marL="0" lvl="0" indent="0" algn="l" rtl="0">
              <a:lnSpc>
                <a:spcPct val="90000"/>
              </a:lnSpc>
              <a:spcBef>
                <a:spcPts val="0"/>
              </a:spcBef>
              <a:spcAft>
                <a:spcPts val="0"/>
              </a:spcAft>
              <a:buClr>
                <a:schemeClr val="dk1"/>
              </a:buClr>
              <a:buSzPts val="1100"/>
              <a:buNone/>
            </a:pPr>
            <a:r>
              <a:rPr lang="en-US" u="sng" dirty="0">
                <a:solidFill>
                  <a:schemeClr val="hlink"/>
                </a:solidFill>
                <a:hlinkClick r:id="rId4"/>
              </a:rPr>
              <a:t>ShakeAlert Ready Schools</a:t>
            </a:r>
            <a:endParaRPr u="sng" dirty="0">
              <a:solidFill>
                <a:schemeClr val="hlink"/>
              </a:solidFill>
            </a:endParaRPr>
          </a:p>
          <a:p>
            <a:pPr marL="0" lvl="0" indent="0" algn="l" rtl="0">
              <a:lnSpc>
                <a:spcPct val="90000"/>
              </a:lnSpc>
              <a:spcBef>
                <a:spcPts val="0"/>
              </a:spcBef>
              <a:spcAft>
                <a:spcPts val="0"/>
              </a:spcAft>
              <a:buClr>
                <a:schemeClr val="dk1"/>
              </a:buClr>
              <a:buSzPts val="1100"/>
              <a:buNone/>
            </a:pPr>
            <a:endParaRPr u="sng" dirty="0">
              <a:solidFill>
                <a:schemeClr val="hlink"/>
              </a:solidFill>
            </a:endParaRPr>
          </a:p>
          <a:p>
            <a:pPr marL="0" lvl="0" indent="0" algn="l" rtl="0">
              <a:lnSpc>
                <a:spcPct val="90000"/>
              </a:lnSpc>
              <a:spcBef>
                <a:spcPts val="0"/>
              </a:spcBef>
              <a:spcAft>
                <a:spcPts val="0"/>
              </a:spcAft>
              <a:buClr>
                <a:schemeClr val="dk1"/>
              </a:buClr>
              <a:buSzPts val="1100"/>
              <a:buNone/>
            </a:pPr>
            <a:r>
              <a:rPr lang="en-US" u="sng" dirty="0">
                <a:solidFill>
                  <a:schemeClr val="hlink"/>
                </a:solidFill>
                <a:hlinkClick r:id="rId3"/>
              </a:rPr>
              <a:t>ShakeAlert Messaging Toolkit</a:t>
            </a:r>
            <a:r>
              <a:rPr lang="en-US" u="sng" dirty="0">
                <a:solidFill>
                  <a:schemeClr val="hlink"/>
                </a:solidFill>
              </a:rPr>
              <a:t>  (Videos, Graphics, Factsheets)</a:t>
            </a:r>
            <a:endParaRPr dirty="0"/>
          </a:p>
          <a:p>
            <a:pPr marL="0" lvl="0" indent="0" algn="l" rtl="0">
              <a:lnSpc>
                <a:spcPct val="90000"/>
              </a:lnSpc>
              <a:spcBef>
                <a:spcPts val="0"/>
              </a:spcBef>
              <a:spcAft>
                <a:spcPts val="0"/>
              </a:spcAft>
              <a:buClr>
                <a:schemeClr val="dk1"/>
              </a:buClr>
              <a:buSzPts val="1100"/>
              <a:buNone/>
            </a:pPr>
            <a:endParaRPr u="sng" dirty="0">
              <a:solidFill>
                <a:schemeClr val="hlink"/>
              </a:solidFill>
            </a:endParaRPr>
          </a:p>
          <a:p>
            <a:pPr marL="0" lvl="0" indent="0" algn="l" rtl="0">
              <a:lnSpc>
                <a:spcPct val="90000"/>
              </a:lnSpc>
              <a:spcBef>
                <a:spcPts val="0"/>
              </a:spcBef>
              <a:spcAft>
                <a:spcPts val="0"/>
              </a:spcAft>
              <a:buClr>
                <a:schemeClr val="dk1"/>
              </a:buClr>
              <a:buSzPts val="1100"/>
              <a:buNone/>
            </a:pPr>
            <a:r>
              <a:rPr lang="en-US" u="sng" dirty="0">
                <a:solidFill>
                  <a:schemeClr val="hlink"/>
                </a:solidFill>
                <a:hlinkClick r:id="rId5"/>
              </a:rPr>
              <a:t>The Hero in You Foundation  (PK-5 Educational Resources in Multiple Languages)</a:t>
            </a:r>
            <a:endParaRPr u="sng" dirty="0">
              <a:solidFill>
                <a:schemeClr val="hlink"/>
              </a:solidFill>
            </a:endParaRPr>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US" u="sng" dirty="0">
                <a:solidFill>
                  <a:schemeClr val="hlink"/>
                </a:solidFill>
                <a:hlinkClick r:id="rId6"/>
              </a:rPr>
              <a:t>Great ShakeOut Educational Resources</a:t>
            </a:r>
            <a:endParaRPr dirty="0"/>
          </a:p>
          <a:p>
            <a:pPr marL="0" lvl="0" indent="0" algn="l" rtl="0">
              <a:lnSpc>
                <a:spcPct val="90000"/>
              </a:lnSpc>
              <a:spcBef>
                <a:spcPts val="0"/>
              </a:spcBef>
              <a:spcAft>
                <a:spcPts val="0"/>
              </a:spcAft>
              <a:buSzPts val="1400"/>
              <a:buNone/>
            </a:pPr>
            <a:endParaRPr dirty="0"/>
          </a:p>
          <a:p>
            <a:pPr marL="0" lvl="0" indent="0" algn="l" rtl="0">
              <a:lnSpc>
                <a:spcPct val="90000"/>
              </a:lnSpc>
              <a:spcBef>
                <a:spcPts val="0"/>
              </a:spcBef>
              <a:spcAft>
                <a:spcPts val="0"/>
              </a:spcAft>
              <a:buSzPts val="1400"/>
              <a:buNone/>
            </a:pPr>
            <a:r>
              <a:rPr lang="en-US" u="sng" dirty="0">
                <a:solidFill>
                  <a:schemeClr val="hlink"/>
                </a:solidFill>
                <a:hlinkClick r:id="rId7"/>
              </a:rPr>
              <a:t>Earthquake Country Alliance</a:t>
            </a:r>
            <a:endParaRPr dirty="0"/>
          </a:p>
          <a:p>
            <a:pPr marL="0" lvl="0" indent="0" algn="l" rtl="0">
              <a:lnSpc>
                <a:spcPct val="90000"/>
              </a:lnSpc>
              <a:spcBef>
                <a:spcPts val="0"/>
              </a:spcBef>
              <a:spcAft>
                <a:spcPts val="0"/>
              </a:spcAft>
              <a:buSzPts val="1400"/>
              <a:buNone/>
            </a:pPr>
            <a:r>
              <a:rPr lang="en-US" u="sng" dirty="0">
                <a:solidFill>
                  <a:schemeClr val="hlink"/>
                </a:solidFill>
                <a:hlinkClick r:id="rId7"/>
              </a:rPr>
              <a:t>(Earthquake Resources in Multiple Languages</a:t>
            </a:r>
            <a:r>
              <a:rPr lang="en-US" u="sng" dirty="0">
                <a:solidFill>
                  <a:schemeClr val="hlink"/>
                </a:solidFill>
              </a:rPr>
              <a:t>)</a:t>
            </a:r>
            <a:endParaRPr dirty="0"/>
          </a:p>
          <a:p>
            <a:pPr marL="139700" lvl="0" indent="0" algn="l" rtl="0">
              <a:lnSpc>
                <a:spcPct val="90000"/>
              </a:lnSpc>
              <a:spcBef>
                <a:spcPts val="0"/>
              </a:spcBef>
              <a:spcAft>
                <a:spcPts val="0"/>
              </a:spcAft>
              <a:buSzPts val="1400"/>
              <a:buNone/>
            </a:pPr>
            <a:br>
              <a:rPr lang="en-US" u="sng" dirty="0">
                <a:solidFill>
                  <a:schemeClr val="hlink"/>
                </a:solidFill>
                <a:hlinkClick r:id="rId8"/>
              </a:rPr>
            </a:br>
            <a:br>
              <a:rPr lang="en-US" u="sng" dirty="0">
                <a:solidFill>
                  <a:schemeClr val="hlink"/>
                </a:solidFill>
                <a:hlinkClick r:id="rId9"/>
              </a:rPr>
            </a:br>
            <a:endParaRPr dirty="0"/>
          </a:p>
          <a:p>
            <a:pPr marL="0" lvl="0" indent="0" algn="l" rtl="0">
              <a:lnSpc>
                <a:spcPct val="90000"/>
              </a:lnSpc>
              <a:spcBef>
                <a:spcPts val="0"/>
              </a:spcBef>
              <a:spcAft>
                <a:spcPts val="0"/>
              </a:spcAft>
              <a:buSzPts val="1400"/>
              <a:buNone/>
            </a:pPr>
            <a:endParaRPr dirty="0"/>
          </a:p>
        </p:txBody>
      </p:sp>
      <p:sp>
        <p:nvSpPr>
          <p:cNvPr id="533" name="Google Shape;533;p45"/>
          <p:cNvSpPr txBox="1"/>
          <p:nvPr/>
        </p:nvSpPr>
        <p:spPr>
          <a:xfrm>
            <a:off x="7086600" y="4869656"/>
            <a:ext cx="2057400" cy="27384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45</a:t>
            </a:fld>
            <a:endParaRPr sz="900" b="0" i="0" u="none" strike="noStrike" cap="none">
              <a:solidFill>
                <a:schemeClr val="dk1"/>
              </a:solidFill>
              <a:latin typeface="Arial"/>
              <a:ea typeface="Arial"/>
              <a:cs typeface="Arial"/>
              <a:sym typeface="Arial"/>
            </a:endParaRPr>
          </a:p>
        </p:txBody>
      </p:sp>
      <p:sp>
        <p:nvSpPr>
          <p:cNvPr id="534" name="Google Shape;534;p45"/>
          <p:cNvSpPr txBox="1"/>
          <p:nvPr/>
        </p:nvSpPr>
        <p:spPr>
          <a:xfrm>
            <a:off x="4954137" y="1392072"/>
            <a:ext cx="3878163" cy="296822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US" sz="1400" b="0" i="0" u="sng" strike="noStrike" cap="none">
                <a:solidFill>
                  <a:srgbClr val="0D27C0"/>
                </a:solidFill>
                <a:latin typeface="Arial"/>
                <a:ea typeface="Arial"/>
                <a:cs typeface="Arial"/>
                <a:sym typeface="Arial"/>
                <a:hlinkClick r:id="rId9">
                  <a:extLst>
                    <a:ext uri="{A12FA001-AC4F-418D-AE19-62706E023703}">
                      <ahyp:hlinkClr xmlns:ahyp="http://schemas.microsoft.com/office/drawing/2018/hyperlinkcolor" val="tx"/>
                    </a:ext>
                  </a:extLst>
                </a:hlinkClick>
              </a:rPr>
              <a:t>California Governor's Office of Emergency Services</a:t>
            </a:r>
            <a:endParaRPr/>
          </a:p>
          <a:p>
            <a:pPr marL="13970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US"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t>Oregon Department of Emergency Management</a:t>
            </a:r>
            <a:endParaRPr/>
          </a:p>
          <a:p>
            <a:pPr marL="0" marR="0" lvl="0" indent="0" algn="l" rtl="0">
              <a:lnSpc>
                <a:spcPct val="90000"/>
              </a:lnSpc>
              <a:spcBef>
                <a:spcPts val="0"/>
              </a:spcBef>
              <a:spcAft>
                <a:spcPts val="0"/>
              </a:spcAft>
              <a:buClr>
                <a:schemeClr val="accent1"/>
              </a:buClr>
              <a:buSzPts val="1400"/>
              <a:buFont typeface="Arial"/>
              <a:buNone/>
            </a:pP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0" marR="0" lvl="0" indent="0" algn="l" rtl="0">
              <a:lnSpc>
                <a:spcPct val="90000"/>
              </a:lnSpc>
              <a:spcBef>
                <a:spcPts val="0"/>
              </a:spcBef>
              <a:spcAft>
                <a:spcPts val="0"/>
              </a:spcAft>
              <a:buClr>
                <a:schemeClr val="accent1"/>
              </a:buClr>
              <a:buSzPts val="1400"/>
              <a:buFont typeface="Arial"/>
              <a:buNone/>
            </a:pPr>
            <a:r>
              <a:rPr lang="en-US" sz="1400" b="0" i="0" u="sng" strike="noStrike" cap="none">
                <a:solidFill>
                  <a:schemeClr val="dk1"/>
                </a:solidFill>
                <a:latin typeface="Arial"/>
                <a:ea typeface="Arial"/>
                <a:cs typeface="Arial"/>
                <a:sym typeface="Arial"/>
                <a:hlinkClick r:id="rId10">
                  <a:extLst>
                    <a:ext uri="{A12FA001-AC4F-418D-AE19-62706E023703}">
                      <ahyp:hlinkClr xmlns:ahyp="http://schemas.microsoft.com/office/drawing/2018/hyperlinkcolor" val="tx"/>
                    </a:ext>
                  </a:extLst>
                </a:hlinkClick>
              </a:rPr>
              <a:t>Washington Emergency Management Division</a:t>
            </a:r>
            <a:endParaRPr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endParaRPr>
          </a:p>
          <a:p>
            <a:pPr marL="139700" marR="0" lvl="0" indent="0" algn="l" rtl="0">
              <a:lnSpc>
                <a:spcPct val="90000"/>
              </a:lnSpc>
              <a:spcBef>
                <a:spcPts val="0"/>
              </a:spcBef>
              <a:spcAft>
                <a:spcPts val="0"/>
              </a:spcAft>
              <a:buClr>
                <a:schemeClr val="accent1"/>
              </a:buClr>
              <a:buSzPts val="1400"/>
              <a:buFont typeface="Arial"/>
              <a:buNone/>
            </a:pPr>
            <a:br>
              <a:rPr lang="en-US" sz="1400" b="0" i="0" u="sng" strike="noStrike" cap="none">
                <a:solidFill>
                  <a:schemeClr val="dk1"/>
                </a:solidFill>
                <a:latin typeface="Arial"/>
                <a:ea typeface="Arial"/>
                <a:cs typeface="Arial"/>
                <a:sym typeface="Arial"/>
                <a:hlinkClick r:id="rId8">
                  <a:extLst>
                    <a:ext uri="{A12FA001-AC4F-418D-AE19-62706E023703}">
                      <ahyp:hlinkClr xmlns:ahyp="http://schemas.microsoft.com/office/drawing/2018/hyperlinkcolor" val="tx"/>
                    </a:ext>
                  </a:extLst>
                </a:hlinkClick>
              </a:rPr>
            </a:br>
            <a:br>
              <a:rPr lang="en-US" sz="14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br>
            <a:endParaRPr sz="1400" b="0" i="0" u="none" strike="noStrike" cap="none">
              <a:solidFill>
                <a:schemeClr val="dk1"/>
              </a:solidFill>
              <a:latin typeface="Arial"/>
              <a:ea typeface="Arial"/>
              <a:cs typeface="Arial"/>
              <a:sym typeface="Arial"/>
            </a:endParaRPr>
          </a:p>
          <a:p>
            <a:pPr marL="0" marR="0" lvl="0" indent="0" algn="l" rtl="0">
              <a:lnSpc>
                <a:spcPct val="90000"/>
              </a:lnSpc>
              <a:spcBef>
                <a:spcPts val="0"/>
              </a:spcBef>
              <a:spcAft>
                <a:spcPts val="0"/>
              </a:spcAft>
              <a:buClr>
                <a:schemeClr val="accent1"/>
              </a:buClr>
              <a:buSzPts val="1400"/>
              <a:buFont typeface="Arial"/>
              <a:buNone/>
            </a:pPr>
            <a:endParaRPr sz="1400" b="0" i="0" u="none" strike="noStrike" cap="none">
              <a:solidFill>
                <a:schemeClr val="dk1"/>
              </a:solidFill>
              <a:latin typeface="Arial"/>
              <a:ea typeface="Arial"/>
              <a:cs typeface="Arial"/>
              <a:sym typeface="Arial"/>
            </a:endParaRPr>
          </a:p>
        </p:txBody>
      </p:sp>
      <p:sp>
        <p:nvSpPr>
          <p:cNvPr id="535" name="Google Shape;535;p45"/>
          <p:cNvSpPr txBox="1"/>
          <p:nvPr/>
        </p:nvSpPr>
        <p:spPr>
          <a:xfrm>
            <a:off x="4954137" y="696883"/>
            <a:ext cx="3632501" cy="5727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chemeClr val="dk1"/>
              </a:buClr>
              <a:buSzPts val="1400"/>
              <a:buFont typeface="Arial"/>
              <a:buNone/>
            </a:pPr>
            <a:r>
              <a:rPr lang="en-US" sz="2100" b="1" i="0" u="none" strike="noStrike" cap="none">
                <a:solidFill>
                  <a:schemeClr val="dk1"/>
                </a:solidFill>
                <a:latin typeface="Arial"/>
                <a:ea typeface="Arial"/>
                <a:cs typeface="Arial"/>
                <a:sym typeface="Arial"/>
              </a:rPr>
              <a:t>State Emergency Management Departments</a:t>
            </a:r>
            <a:endParaRPr sz="2100" b="1" i="0" u="none" strike="noStrike" cap="none">
              <a:solidFill>
                <a:schemeClr val="dk1"/>
              </a:solidFill>
              <a:latin typeface="Arial"/>
              <a:ea typeface="Arial"/>
              <a:cs typeface="Arial"/>
              <a:sym typeface="Arial"/>
            </a:endParaRPr>
          </a:p>
        </p:txBody>
      </p:sp>
      <p:cxnSp>
        <p:nvCxnSpPr>
          <p:cNvPr id="536" name="Google Shape;536;p45"/>
          <p:cNvCxnSpPr/>
          <p:nvPr/>
        </p:nvCxnSpPr>
        <p:spPr>
          <a:xfrm>
            <a:off x="4720359" y="656889"/>
            <a:ext cx="0" cy="3829722"/>
          </a:xfrm>
          <a:prstGeom prst="straightConnector1">
            <a:avLst/>
          </a:prstGeom>
          <a:noFill/>
          <a:ln w="19050" cap="flat" cmpd="sng">
            <a:solidFill>
              <a:schemeClr val="accent1"/>
            </a:solidFill>
            <a:prstDash val="solid"/>
            <a:miter lim="8000"/>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118"/>
        <p:cNvGrpSpPr/>
        <p:nvPr/>
      </p:nvGrpSpPr>
      <p:grpSpPr>
        <a:xfrm>
          <a:off x="0" y="0"/>
          <a:ext cx="0" cy="0"/>
          <a:chOff x="0" y="0"/>
          <a:chExt cx="0" cy="0"/>
        </a:xfrm>
      </p:grpSpPr>
      <p:sp>
        <p:nvSpPr>
          <p:cNvPr id="119" name="Google Shape;119;p5"/>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Teaching Steps - </a:t>
            </a:r>
            <a:r>
              <a:rPr lang="en-US" i="1"/>
              <a:t>page 2</a:t>
            </a:r>
            <a:endParaRPr i="1">
              <a:solidFill>
                <a:schemeClr val="dk1"/>
              </a:solidFill>
            </a:endParaRPr>
          </a:p>
        </p:txBody>
      </p:sp>
      <p:sp>
        <p:nvSpPr>
          <p:cNvPr id="120" name="Google Shape;120;p5"/>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Autofit/>
          </a:bodyPr>
          <a:lstStyle/>
          <a:p>
            <a:pPr marL="266700" lvl="0" indent="-257175" algn="l" rtl="0">
              <a:lnSpc>
                <a:spcPct val="100000"/>
              </a:lnSpc>
              <a:spcBef>
                <a:spcPts val="0"/>
              </a:spcBef>
              <a:spcAft>
                <a:spcPts val="0"/>
              </a:spcAft>
              <a:buSzPts val="1125"/>
              <a:buFont typeface="Arial"/>
              <a:buAutoNum type="arabicPeriod" startAt="5"/>
            </a:pPr>
            <a:r>
              <a:rPr lang="en-US" sz="1125" u="sng"/>
              <a:t>SLIDE 15</a:t>
            </a:r>
            <a:r>
              <a:rPr lang="en-US" sz="1125"/>
              <a:t>: Ask students what they’ve seen and heard about earthquakes. They may have seen images of people or buildings shaking. They may have seen a cartoon in which a giant fissure opens in Earth’s surface (which is incorrect). Tell students that we’ll learn more about what an earthquake is in this lesson. Consider recording students’ questions so that you can return to them at them end of the lesson to see which have been addressed through the lesson and try to answer the others.</a:t>
            </a:r>
            <a:endParaRPr/>
          </a:p>
          <a:p>
            <a:pPr marL="258366" lvl="0" indent="-248841" algn="l" rtl="0">
              <a:lnSpc>
                <a:spcPct val="100000"/>
              </a:lnSpc>
              <a:spcBef>
                <a:spcPts val="900"/>
              </a:spcBef>
              <a:spcAft>
                <a:spcPts val="0"/>
              </a:spcAft>
              <a:buSzPts val="1125"/>
              <a:buAutoNum type="arabicPeriod" startAt="5"/>
            </a:pPr>
            <a:r>
              <a:rPr lang="en-US" sz="1125" u="sng"/>
              <a:t>SLIDE 16</a:t>
            </a:r>
            <a:r>
              <a:rPr lang="en-US" sz="1125"/>
              <a:t>: Ask students if they or family members have ever experienced an earthquake. If they have, what did they see, hear, and feel? </a:t>
            </a:r>
            <a:endParaRPr/>
          </a:p>
          <a:p>
            <a:pPr marL="516731" lvl="1" indent="-165497" algn="l" rtl="0">
              <a:lnSpc>
                <a:spcPct val="100000"/>
              </a:lnSpc>
              <a:spcBef>
                <a:spcPts val="450"/>
              </a:spcBef>
              <a:spcAft>
                <a:spcPts val="0"/>
              </a:spcAft>
              <a:buSzPts val="1125"/>
              <a:buChar char="•"/>
            </a:pPr>
            <a:r>
              <a:rPr lang="en-US" sz="1125" i="1"/>
              <a:t>It’s likely that students have not experienced an earthquake but have heard family members discuss their experiences. Validate students’ experiences, and scan for students who may need some extra support. </a:t>
            </a:r>
            <a:endParaRPr/>
          </a:p>
          <a:p>
            <a:pPr marL="258366" lvl="0" indent="-248841" algn="l" rtl="0">
              <a:lnSpc>
                <a:spcPct val="100000"/>
              </a:lnSpc>
              <a:spcBef>
                <a:spcPts val="1350"/>
              </a:spcBef>
              <a:spcAft>
                <a:spcPts val="0"/>
              </a:spcAft>
              <a:buSzPts val="1125"/>
              <a:buAutoNum type="arabicPeriod" startAt="5"/>
            </a:pPr>
            <a:r>
              <a:rPr lang="en-US" sz="1125" u="sng"/>
              <a:t>SLIDE 17</a:t>
            </a:r>
            <a:r>
              <a:rPr lang="en-US" sz="1125" i="1"/>
              <a:t>: </a:t>
            </a:r>
            <a:r>
              <a:rPr lang="en-US" sz="1125"/>
              <a:t>Ask students where they are located, starting with the school they’re in, and then progressively zooming out.  </a:t>
            </a:r>
            <a:endParaRPr/>
          </a:p>
          <a:p>
            <a:pPr marL="258366" lvl="0" indent="-248841" algn="l" rtl="0">
              <a:lnSpc>
                <a:spcPct val="100000"/>
              </a:lnSpc>
              <a:spcBef>
                <a:spcPts val="900"/>
              </a:spcBef>
              <a:spcAft>
                <a:spcPts val="0"/>
              </a:spcAft>
              <a:buSzPts val="1125"/>
              <a:buFont typeface="Arial"/>
              <a:buAutoNum type="arabicPeriod" startAt="5"/>
            </a:pPr>
            <a:r>
              <a:rPr lang="en-US" sz="1125" u="sng"/>
              <a:t>SLIDE 18</a:t>
            </a:r>
            <a:r>
              <a:rPr lang="en-US" sz="1125"/>
              <a:t>: </a:t>
            </a:r>
            <a:r>
              <a:rPr lang="en-US" sz="1200"/>
              <a:t>Tell students that now we’ll learn more about earthquakes. Tell students that the surface of the Earth that we stand on may seem like it is so solid it could never be moved. But actually, the surface of the Earth is broken into many pieces that move around. Most of the time we don’t feel the movement, but sometimes we do. As the pieces of the Earth move, they can become stuck because of friction. </a:t>
            </a:r>
            <a:r>
              <a:rPr lang="en-US" sz="1100"/>
              <a:t>When the </a:t>
            </a:r>
            <a:r>
              <a:rPr lang="en-US" sz="1200"/>
              <a:t>pieces break free, an earthquake happens, causing ground shaking! This is natural, and it happens all the time. It’s happening right now! </a:t>
            </a:r>
            <a:endParaRPr sz="1200"/>
          </a:p>
        </p:txBody>
      </p:sp>
      <p:sp>
        <p:nvSpPr>
          <p:cNvPr id="121" name="Google Shape;121;p5"/>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Shape 125"/>
        <p:cNvGrpSpPr/>
        <p:nvPr/>
      </p:nvGrpSpPr>
      <p:grpSpPr>
        <a:xfrm>
          <a:off x="0" y="0"/>
          <a:ext cx="0" cy="0"/>
          <a:chOff x="0" y="0"/>
          <a:chExt cx="0" cy="0"/>
        </a:xfrm>
      </p:grpSpPr>
      <p:sp>
        <p:nvSpPr>
          <p:cNvPr id="126" name="Google Shape;126;p6"/>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Teaching Steps - </a:t>
            </a:r>
            <a:r>
              <a:rPr lang="en-US" i="1"/>
              <a:t>page 3</a:t>
            </a:r>
            <a:endParaRPr i="1">
              <a:solidFill>
                <a:schemeClr val="dk1"/>
              </a:solidFill>
            </a:endParaRPr>
          </a:p>
        </p:txBody>
      </p:sp>
      <p:sp>
        <p:nvSpPr>
          <p:cNvPr id="127" name="Google Shape;127;p6"/>
          <p:cNvSpPr txBox="1">
            <a:spLocks noGrp="1"/>
          </p:cNvSpPr>
          <p:nvPr>
            <p:ph type="body" idx="1"/>
          </p:nvPr>
        </p:nvSpPr>
        <p:spPr>
          <a:xfrm>
            <a:off x="312963" y="1110707"/>
            <a:ext cx="8537100" cy="3229800"/>
          </a:xfrm>
          <a:prstGeom prst="rect">
            <a:avLst/>
          </a:prstGeom>
          <a:noFill/>
          <a:ln>
            <a:noFill/>
          </a:ln>
        </p:spPr>
        <p:txBody>
          <a:bodyPr spcFirstLastPara="1" wrap="square" lIns="91425" tIns="45700" rIns="91425" bIns="45700" anchor="t" anchorCtr="0">
            <a:noAutofit/>
          </a:bodyPr>
          <a:lstStyle/>
          <a:p>
            <a:pPr marL="257175" lvl="0" indent="-257175" algn="l" rtl="0">
              <a:lnSpc>
                <a:spcPct val="100000"/>
              </a:lnSpc>
              <a:spcBef>
                <a:spcPts val="0"/>
              </a:spcBef>
              <a:spcAft>
                <a:spcPts val="0"/>
              </a:spcAft>
              <a:buSzPts val="1130"/>
              <a:buFont typeface="Arial"/>
              <a:buAutoNum type="arabicPeriod" startAt="9"/>
            </a:pPr>
            <a:r>
              <a:rPr lang="en-US" sz="1130" u="sng"/>
              <a:t>SLIDE 19</a:t>
            </a:r>
            <a:r>
              <a:rPr lang="en-US" sz="1130"/>
              <a:t>: Review and model correct protective action, such as  Drop, Cover, and Hold On. Make sure students know they should drop to their knees (not their bottoms), have one hand over their necks, and try to get away from glass or any other objects that could fall on them. If they’re able to get under a table or desk while staying on their knees, they should. Once there, they should hold on to the leg of the table or desk.  </a:t>
            </a:r>
            <a:endParaRPr/>
          </a:p>
          <a:p>
            <a:pPr marL="247650" lvl="0" indent="-247650" algn="l" rtl="0">
              <a:lnSpc>
                <a:spcPct val="100000"/>
              </a:lnSpc>
              <a:spcBef>
                <a:spcPts val="450"/>
              </a:spcBef>
              <a:spcAft>
                <a:spcPts val="0"/>
              </a:spcAft>
              <a:buSzPts val="1130"/>
              <a:buAutoNum type="arabicPeriod" startAt="9"/>
            </a:pPr>
            <a:r>
              <a:rPr lang="en-US" sz="1130" u="sng"/>
              <a:t>SLIDE 20</a:t>
            </a:r>
            <a:r>
              <a:rPr lang="en-US" sz="1130"/>
              <a:t>: Tell students that Drop, Cover, and Hold On looks different for different bodies. Review modified protective actions for people who use wheelchairs, walkers, or canes. </a:t>
            </a:r>
            <a:endParaRPr/>
          </a:p>
          <a:p>
            <a:pPr marL="434579" lvl="1" indent="-155972" algn="l" rtl="0">
              <a:lnSpc>
                <a:spcPct val="100000"/>
              </a:lnSpc>
              <a:spcBef>
                <a:spcPts val="375"/>
              </a:spcBef>
              <a:spcAft>
                <a:spcPts val="0"/>
              </a:spcAft>
              <a:buSzPts val="1130"/>
              <a:buChar char="•"/>
            </a:pPr>
            <a:r>
              <a:rPr lang="en-US" sz="1130" i="1"/>
              <a:t>While you may not have students who use these assistive tools/devices in your class, it is likely that there are members of your community who do. Have students repeat the phrase, “Drop, Cover, and Hold On” and then “Lock, Cover, and Hold On” after you’ve said it.  </a:t>
            </a:r>
            <a:endParaRPr/>
          </a:p>
          <a:p>
            <a:pPr marL="247650" lvl="0" indent="-247650" algn="l" rtl="0">
              <a:lnSpc>
                <a:spcPct val="100000"/>
              </a:lnSpc>
              <a:spcBef>
                <a:spcPts val="900"/>
              </a:spcBef>
              <a:spcAft>
                <a:spcPts val="0"/>
              </a:spcAft>
              <a:buSzPts val="1130"/>
              <a:buAutoNum type="arabicPeriod" startAt="9"/>
            </a:pPr>
            <a:r>
              <a:rPr lang="en-US" sz="1130" u="sng"/>
              <a:t>SLIDE 21</a:t>
            </a:r>
            <a:r>
              <a:rPr lang="en-US" sz="1130"/>
              <a:t>: Review modified protective actions for people who use a cane or walker. </a:t>
            </a:r>
            <a:endParaRPr/>
          </a:p>
          <a:p>
            <a:pPr marL="434579" lvl="1" indent="-155972" algn="l" rtl="0">
              <a:lnSpc>
                <a:spcPct val="100000"/>
              </a:lnSpc>
              <a:spcBef>
                <a:spcPts val="375"/>
              </a:spcBef>
              <a:spcAft>
                <a:spcPts val="0"/>
              </a:spcAft>
              <a:buSzPts val="1130"/>
              <a:buChar char="•"/>
            </a:pPr>
            <a:r>
              <a:rPr lang="en-US" sz="1130" i="1"/>
              <a:t>While you may not have students who use a cane or walker in your class, it is likely that there are members of your community who do. Ask students to help their family members or friends who use a cane or walker by sharing the correct protective actions. Have students repeat the phrase, “Drop, Cover, and Hold On” and then “Lock, Cover, and Hold On” after you’ve said it.  </a:t>
            </a:r>
            <a:endParaRPr/>
          </a:p>
          <a:p>
            <a:pPr marL="247650" lvl="0" indent="-247650" algn="l" rtl="0">
              <a:lnSpc>
                <a:spcPct val="100000"/>
              </a:lnSpc>
              <a:spcBef>
                <a:spcPts val="900"/>
              </a:spcBef>
              <a:spcAft>
                <a:spcPts val="0"/>
              </a:spcAft>
              <a:buSzPts val="1130"/>
              <a:buFont typeface="Arial"/>
              <a:buAutoNum type="arabicPeriod" startAt="9"/>
            </a:pPr>
            <a:r>
              <a:rPr lang="en-US" sz="1130" u="sng"/>
              <a:t>SLIDE 22</a:t>
            </a:r>
            <a:r>
              <a:rPr lang="en-US" sz="1130"/>
              <a:t>: Tell students that they should take the protective action appropriate to their situation when the ground shakes, if there’s an earthquake early warning alert, or if they’re doing an earthquake drill, which we’ll do now. </a:t>
            </a:r>
            <a:r>
              <a:rPr lang="en-US" sz="1130">
                <a:solidFill>
                  <a:schemeClr val="dk1"/>
                </a:solidFill>
              </a:rPr>
              <a:t>Tell students that it’s vital they Drop, Cover, and Hold On immediately and without hesitation. </a:t>
            </a:r>
            <a:endParaRPr/>
          </a:p>
          <a:p>
            <a:pPr marL="247650" lvl="0" indent="-175895" algn="l" rtl="0">
              <a:lnSpc>
                <a:spcPct val="100000"/>
              </a:lnSpc>
              <a:spcBef>
                <a:spcPts val="900"/>
              </a:spcBef>
              <a:spcAft>
                <a:spcPts val="0"/>
              </a:spcAft>
              <a:buSzPts val="1130"/>
              <a:buNone/>
            </a:pPr>
            <a:endParaRPr sz="1130"/>
          </a:p>
        </p:txBody>
      </p:sp>
      <p:sp>
        <p:nvSpPr>
          <p:cNvPr id="128" name="Google Shape;128;p6"/>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Shape 132"/>
        <p:cNvGrpSpPr/>
        <p:nvPr/>
      </p:nvGrpSpPr>
      <p:grpSpPr>
        <a:xfrm>
          <a:off x="0" y="0"/>
          <a:ext cx="0" cy="0"/>
          <a:chOff x="0" y="0"/>
          <a:chExt cx="0" cy="0"/>
        </a:xfrm>
      </p:grpSpPr>
      <p:sp>
        <p:nvSpPr>
          <p:cNvPr id="133" name="Google Shape;133;p7"/>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Teaching Steps - </a:t>
            </a:r>
            <a:r>
              <a:rPr lang="en-US" i="1"/>
              <a:t>page 4</a:t>
            </a:r>
            <a:endParaRPr i="1">
              <a:solidFill>
                <a:schemeClr val="dk1"/>
              </a:solidFill>
            </a:endParaRPr>
          </a:p>
        </p:txBody>
      </p:sp>
      <p:sp>
        <p:nvSpPr>
          <p:cNvPr id="134" name="Google Shape;134;p7"/>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Autofit/>
          </a:bodyPr>
          <a:lstStyle/>
          <a:p>
            <a:pPr marL="300038" lvl="0" indent="-290513" algn="l" rtl="0">
              <a:lnSpc>
                <a:spcPct val="100000"/>
              </a:lnSpc>
              <a:spcBef>
                <a:spcPts val="0"/>
              </a:spcBef>
              <a:spcAft>
                <a:spcPts val="0"/>
              </a:spcAft>
              <a:buSzPts val="1130"/>
              <a:buFont typeface="Arial"/>
              <a:buAutoNum type="arabicPeriod" startAt="13"/>
            </a:pPr>
            <a:r>
              <a:rPr lang="en-US" sz="1130" u="sng" dirty="0"/>
              <a:t>SLIDE 23</a:t>
            </a:r>
            <a:r>
              <a:rPr lang="en-US" sz="1130" dirty="0"/>
              <a:t>: </a:t>
            </a:r>
            <a:r>
              <a:rPr lang="en-US" sz="1130" b="0" dirty="0"/>
              <a:t>Inform students that when you click on the slide that, after a brief introduction, an alert will </a:t>
            </a:r>
            <a:r>
              <a:rPr lang="en-US" sz="1130" dirty="0"/>
              <a:t>sound</a:t>
            </a:r>
            <a:r>
              <a:rPr lang="en-US" sz="1130" b="0" dirty="0"/>
              <a:t> and students should practice Drop, Cover, and Hold On immediately with the alert. Remind students this is only a drill. </a:t>
            </a:r>
            <a:r>
              <a:rPr lang="en-US" sz="1130" dirty="0"/>
              <a:t>Play the ShakeAlert alert by clicking anywhere on the slide. Have all students Drop, Cover, and Hold On. Ask students to stay in their protective positions while the teacher observes and offers corrections, if necessary. Once the teacher has checked in with each student, ask them to return to their seats. </a:t>
            </a:r>
            <a:endParaRPr dirty="0"/>
          </a:p>
          <a:p>
            <a:pPr marL="300038" lvl="0" indent="-290513" algn="l" rtl="0">
              <a:lnSpc>
                <a:spcPct val="100000"/>
              </a:lnSpc>
              <a:spcBef>
                <a:spcPts val="900"/>
              </a:spcBef>
              <a:spcAft>
                <a:spcPts val="0"/>
              </a:spcAft>
              <a:buSzPts val="1125"/>
              <a:buAutoNum type="arabicPeriod" startAt="13"/>
            </a:pPr>
            <a:r>
              <a:rPr lang="en-US" sz="1125" u="sng" dirty="0"/>
              <a:t>SLIDE 24</a:t>
            </a:r>
            <a:r>
              <a:rPr lang="en-US" sz="1125" dirty="0"/>
              <a:t>: </a:t>
            </a:r>
            <a:r>
              <a:rPr lang="en-US" sz="1100" dirty="0"/>
              <a:t>Ask students to turn and talk to each other about the earthquake drill, how they did, if they have questions, and what they think important things to remember are. After reflecting, remind students of the key takeaways to stay safe during an earthquake, including Drop, Cover, and Hold On.</a:t>
            </a:r>
            <a:endParaRPr sz="1100" dirty="0"/>
          </a:p>
          <a:p>
            <a:pPr marL="300038" lvl="0" indent="-290513" algn="l" rtl="0">
              <a:lnSpc>
                <a:spcPct val="100000"/>
              </a:lnSpc>
              <a:spcBef>
                <a:spcPts val="900"/>
              </a:spcBef>
              <a:spcAft>
                <a:spcPts val="0"/>
              </a:spcAft>
              <a:buSzPts val="1125"/>
              <a:buAutoNum type="arabicPeriod" startAt="13"/>
            </a:pPr>
            <a:r>
              <a:rPr lang="en-US" sz="1125" u="sng" dirty="0"/>
              <a:t>SLIDE 25</a:t>
            </a:r>
            <a:r>
              <a:rPr lang="en-US" sz="1125" dirty="0"/>
              <a:t>: Tell students that they will be sharing information about how to stay safe in earthquakes with the adults in their homes. Provide students with the Family Engagement letter to share with their family.</a:t>
            </a:r>
            <a:endParaRPr dirty="0"/>
          </a:p>
          <a:p>
            <a:pPr marL="300038" lvl="0" indent="-290513" algn="l" rtl="0">
              <a:lnSpc>
                <a:spcPct val="100000"/>
              </a:lnSpc>
              <a:spcBef>
                <a:spcPts val="900"/>
              </a:spcBef>
              <a:spcAft>
                <a:spcPts val="0"/>
              </a:spcAft>
              <a:buSzPts val="1125"/>
              <a:buAutoNum type="arabicPeriod" startAt="13"/>
            </a:pPr>
            <a:r>
              <a:rPr lang="en-US" sz="1125" u="sng" dirty="0"/>
              <a:t>SLIDE 26</a:t>
            </a:r>
            <a:r>
              <a:rPr lang="en-US" sz="1125" dirty="0"/>
              <a:t>: LESSON BREAK - If you haven’t already, please send the Family Engagement Letter home, and photocopy the student sheet for </a:t>
            </a:r>
            <a:r>
              <a:rPr lang="en-US" sz="1125" dirty="0">
                <a:solidFill>
                  <a:schemeClr val="dk1"/>
                </a:solidFill>
              </a:rPr>
              <a:t>use tomorrow. If you have extra time, consider reading the green teacher-facing slides at the end to learn more about earthquake risk in your area, how earthquake early warning works, and the rationale for teaching this lesson and sharing family engagement materials. </a:t>
            </a:r>
            <a:endParaRPr dirty="0"/>
          </a:p>
        </p:txBody>
      </p:sp>
      <p:sp>
        <p:nvSpPr>
          <p:cNvPr id="135" name="Google Shape;135;p7"/>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Shape 139"/>
        <p:cNvGrpSpPr/>
        <p:nvPr/>
      </p:nvGrpSpPr>
      <p:grpSpPr>
        <a:xfrm>
          <a:off x="0" y="0"/>
          <a:ext cx="0" cy="0"/>
          <a:chOff x="0" y="0"/>
          <a:chExt cx="0" cy="0"/>
        </a:xfrm>
      </p:grpSpPr>
      <p:sp>
        <p:nvSpPr>
          <p:cNvPr id="140" name="Google Shape;140;p8"/>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Teaching Steps - </a:t>
            </a:r>
            <a:r>
              <a:rPr lang="en-US" i="1"/>
              <a:t>page 5</a:t>
            </a:r>
            <a:endParaRPr i="1">
              <a:solidFill>
                <a:schemeClr val="dk1"/>
              </a:solidFill>
            </a:endParaRPr>
          </a:p>
        </p:txBody>
      </p:sp>
      <p:sp>
        <p:nvSpPr>
          <p:cNvPr id="141" name="Google Shape;141;p8"/>
          <p:cNvSpPr txBox="1">
            <a:spLocks noGrp="1"/>
          </p:cNvSpPr>
          <p:nvPr>
            <p:ph type="body" idx="1"/>
          </p:nvPr>
        </p:nvSpPr>
        <p:spPr>
          <a:xfrm>
            <a:off x="303438" y="1045332"/>
            <a:ext cx="8537100" cy="3229800"/>
          </a:xfrm>
          <a:prstGeom prst="rect">
            <a:avLst/>
          </a:prstGeom>
          <a:noFill/>
          <a:ln>
            <a:noFill/>
          </a:ln>
        </p:spPr>
        <p:txBody>
          <a:bodyPr spcFirstLastPara="1" wrap="square" lIns="91425" tIns="45700" rIns="91425" bIns="45700" anchor="t" anchorCtr="0">
            <a:noAutofit/>
          </a:bodyPr>
          <a:lstStyle/>
          <a:p>
            <a:pPr marL="300038" lvl="0" indent="-290513" algn="l" rtl="0">
              <a:lnSpc>
                <a:spcPct val="100000"/>
              </a:lnSpc>
              <a:spcBef>
                <a:spcPts val="0"/>
              </a:spcBef>
              <a:spcAft>
                <a:spcPts val="0"/>
              </a:spcAft>
              <a:buSzPts val="1125"/>
              <a:buFont typeface="Arial"/>
              <a:buAutoNum type="arabicPeriod" startAt="17"/>
            </a:pPr>
            <a:r>
              <a:rPr lang="en-US" sz="1125" u="sng"/>
              <a:t>SLIDE 27</a:t>
            </a:r>
            <a:r>
              <a:rPr lang="en-US" sz="1125"/>
              <a:t>: NEXT DAY - Ask students how their conversations with the people in their homes went. Ask students to give you a thumbs up if they showed their families how to Drop, Cover, and Hold On. Did the people in their homes know that Drop, Cover, and Hold On is the correct/preferred protective action? Did they talk about an emergency plan? </a:t>
            </a:r>
            <a:endParaRPr sz="1125" u="sng"/>
          </a:p>
          <a:p>
            <a:pPr marL="300038" lvl="0" indent="-290513" algn="l" rtl="0">
              <a:lnSpc>
                <a:spcPct val="100000"/>
              </a:lnSpc>
              <a:spcBef>
                <a:spcPts val="900"/>
              </a:spcBef>
              <a:spcAft>
                <a:spcPts val="0"/>
              </a:spcAft>
              <a:buSzPts val="1125"/>
              <a:buAutoNum type="arabicPeriod" startAt="17"/>
            </a:pPr>
            <a:r>
              <a:rPr lang="en-US" sz="1125" u="sng"/>
              <a:t>SLIDE 28</a:t>
            </a:r>
            <a:r>
              <a:rPr lang="en-US" sz="1125"/>
              <a:t>: Review  what to do if there’s an earthquake while they’re at school. They should remember Drop, Cover, and Hold On.  </a:t>
            </a:r>
            <a:endParaRPr/>
          </a:p>
          <a:p>
            <a:pPr marL="300038" lvl="0" indent="-290513" algn="l" rtl="0">
              <a:lnSpc>
                <a:spcPct val="100000"/>
              </a:lnSpc>
              <a:spcBef>
                <a:spcPts val="900"/>
              </a:spcBef>
              <a:spcAft>
                <a:spcPts val="0"/>
              </a:spcAft>
              <a:buSzPts val="1125"/>
              <a:buAutoNum type="arabicPeriod" startAt="17"/>
            </a:pPr>
            <a:r>
              <a:rPr lang="en-US" sz="1125" u="sng"/>
              <a:t>SLIDE 29</a:t>
            </a:r>
            <a:r>
              <a:rPr lang="en-US" sz="1125"/>
              <a:t>: Review with students why protective action is important during an earthquake.  </a:t>
            </a:r>
            <a:br>
              <a:rPr lang="en-US" sz="1125"/>
            </a:br>
            <a:br>
              <a:rPr lang="en-US" sz="1125"/>
            </a:br>
            <a:r>
              <a:rPr lang="en-US" sz="1125"/>
              <a:t>DROP: Dropping to your knees protects you from falling during ground shaking. </a:t>
            </a:r>
            <a:br>
              <a:rPr lang="en-US" sz="1125"/>
            </a:br>
            <a:r>
              <a:rPr lang="en-US" sz="1125"/>
              <a:t>COVER: We cover our neck and head to protect them from becoming injured if something falls. </a:t>
            </a:r>
            <a:br>
              <a:rPr lang="en-US" sz="1125"/>
            </a:br>
            <a:r>
              <a:rPr lang="en-US" sz="1125"/>
              <a:t>HOLD ON: We hold on to a table/desk leg once we’re beneath a table so that the earthquake doesn’t move us out from underneath the table that is protecting us. If there is strong shaking, we may move with the table/desk.</a:t>
            </a:r>
            <a:endParaRPr/>
          </a:p>
          <a:p>
            <a:pPr marL="300038" lvl="0" indent="-290513" algn="l" rtl="0">
              <a:lnSpc>
                <a:spcPct val="100000"/>
              </a:lnSpc>
              <a:spcBef>
                <a:spcPts val="900"/>
              </a:spcBef>
              <a:spcAft>
                <a:spcPts val="0"/>
              </a:spcAft>
              <a:buSzPts val="1125"/>
              <a:buAutoNum type="arabicPeriod" startAt="17"/>
            </a:pPr>
            <a:r>
              <a:rPr lang="en-US" sz="1125" u="sng"/>
              <a:t>SLIDE 30</a:t>
            </a:r>
            <a:r>
              <a:rPr lang="en-US" sz="1125"/>
              <a:t>: Remind students that they should Drop, Cover, and Hold On if they get an alert, or if there’s ground shaking. Tell students that they will hear sound effects like earthquake shaking. This is just pretend! But it is similar to what you might hear in a real earthquake. Play the ground shaking noises, and practice Drop, Cover, and Hold On.</a:t>
            </a:r>
            <a:endParaRPr/>
          </a:p>
          <a:p>
            <a:pPr marL="300038" lvl="0" indent="-290513" algn="l" rtl="0">
              <a:lnSpc>
                <a:spcPct val="100000"/>
              </a:lnSpc>
              <a:spcBef>
                <a:spcPts val="900"/>
              </a:spcBef>
              <a:spcAft>
                <a:spcPts val="0"/>
              </a:spcAft>
              <a:buSzPts val="1125"/>
              <a:buAutoNum type="arabicPeriod" startAt="17"/>
            </a:pPr>
            <a:r>
              <a:rPr lang="en-US" sz="1125" u="sng"/>
              <a:t>SLIDE 31</a:t>
            </a:r>
            <a:r>
              <a:rPr lang="en-US" sz="1125"/>
              <a:t>: Students may wonder what to do if they’re outside when they feel shaking or get an alert. Tell them to find a clear spot away from buildings</a:t>
            </a:r>
            <a:r>
              <a:rPr lang="en-US" sz="1125">
                <a:solidFill>
                  <a:schemeClr val="dk1"/>
                </a:solidFill>
              </a:rPr>
              <a:t>, trees, streetlights, and power lines, then Drop, Cover, and Hold On. Stay there until the shaking stops. </a:t>
            </a:r>
            <a:endParaRPr/>
          </a:p>
        </p:txBody>
      </p:sp>
      <p:sp>
        <p:nvSpPr>
          <p:cNvPr id="142" name="Google Shape;142;p8"/>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Shape 147"/>
        <p:cNvGrpSpPr/>
        <p:nvPr/>
      </p:nvGrpSpPr>
      <p:grpSpPr>
        <a:xfrm>
          <a:off x="0" y="0"/>
          <a:ext cx="0" cy="0"/>
          <a:chOff x="0" y="0"/>
          <a:chExt cx="0" cy="0"/>
        </a:xfrm>
      </p:grpSpPr>
      <p:sp>
        <p:nvSpPr>
          <p:cNvPr id="148" name="Google Shape;148;p9"/>
          <p:cNvSpPr txBox="1">
            <a:spLocks noGrp="1"/>
          </p:cNvSpPr>
          <p:nvPr>
            <p:ph type="title"/>
          </p:nvPr>
        </p:nvSpPr>
        <p:spPr>
          <a:xfrm>
            <a:off x="312963" y="637878"/>
            <a:ext cx="8537122" cy="40745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2100"/>
              <a:buFont typeface="Arial"/>
              <a:buNone/>
            </a:pPr>
            <a:r>
              <a:rPr lang="en-US"/>
              <a:t>Teaching Steps - </a:t>
            </a:r>
            <a:r>
              <a:rPr lang="en-US" i="1"/>
              <a:t>page 6</a:t>
            </a:r>
            <a:endParaRPr i="1">
              <a:solidFill>
                <a:schemeClr val="dk1"/>
              </a:solidFill>
            </a:endParaRPr>
          </a:p>
        </p:txBody>
      </p:sp>
      <p:sp>
        <p:nvSpPr>
          <p:cNvPr id="149" name="Google Shape;149;p9"/>
          <p:cNvSpPr txBox="1">
            <a:spLocks noGrp="1"/>
          </p:cNvSpPr>
          <p:nvPr>
            <p:ph type="body" idx="1"/>
          </p:nvPr>
        </p:nvSpPr>
        <p:spPr>
          <a:xfrm>
            <a:off x="312963" y="1275757"/>
            <a:ext cx="8537121" cy="3229865"/>
          </a:xfrm>
          <a:prstGeom prst="rect">
            <a:avLst/>
          </a:prstGeom>
          <a:noFill/>
          <a:ln>
            <a:noFill/>
          </a:ln>
        </p:spPr>
        <p:txBody>
          <a:bodyPr spcFirstLastPara="1" wrap="square" lIns="91425" tIns="45700" rIns="91425" bIns="45700" anchor="t" anchorCtr="0">
            <a:noAutofit/>
          </a:bodyPr>
          <a:lstStyle/>
          <a:p>
            <a:pPr marL="342900" lvl="0" indent="-333375" algn="l" rtl="0">
              <a:lnSpc>
                <a:spcPct val="100000"/>
              </a:lnSpc>
              <a:spcBef>
                <a:spcPts val="0"/>
              </a:spcBef>
              <a:spcAft>
                <a:spcPts val="0"/>
              </a:spcAft>
              <a:buSzPts val="1130"/>
              <a:buAutoNum type="arabicPeriod" startAt="22"/>
            </a:pPr>
            <a:r>
              <a:rPr lang="en-US" sz="1130" u="sng"/>
              <a:t>SLIDE 32</a:t>
            </a:r>
            <a:r>
              <a:rPr lang="en-US" sz="1130"/>
              <a:t>: </a:t>
            </a:r>
            <a:r>
              <a:rPr lang="en-US" sz="1100">
                <a:solidFill>
                  <a:schemeClr val="dk1"/>
                </a:solidFill>
              </a:rPr>
              <a:t>Tell students that if they are visiting the coast, the earthquake could be followed by a tsunami, which is a large wave caused by the earthquake. If they are on the coast when they feel shaking or get an alert, they should Drop, Cover and Hold On. When the shaking stops, immediately go inland</a:t>
            </a:r>
            <a:r>
              <a:rPr lang="en-US" sz="1100"/>
              <a:t> </a:t>
            </a:r>
            <a:r>
              <a:rPr lang="en-US" sz="1100">
                <a:solidFill>
                  <a:schemeClr val="dk1"/>
                </a:solidFill>
              </a:rPr>
              <a:t>to high ground, or follow their school’s specific safety procedures. Tell students that it’s important to wait until they hear it’s safe to return because tsunami waves can continue to arrive for hours or even days after an earthquake. </a:t>
            </a:r>
            <a:endParaRPr sz="1130" u="sng"/>
          </a:p>
          <a:p>
            <a:pPr marL="342900" lvl="0" indent="-333375" algn="l" rtl="0">
              <a:lnSpc>
                <a:spcPct val="100000"/>
              </a:lnSpc>
              <a:spcBef>
                <a:spcPts val="900"/>
              </a:spcBef>
              <a:spcAft>
                <a:spcPts val="0"/>
              </a:spcAft>
              <a:buSzPts val="1130"/>
              <a:buFont typeface="Arial"/>
              <a:buAutoNum type="arabicPeriod" startAt="22"/>
            </a:pPr>
            <a:r>
              <a:rPr lang="en-US" sz="1130" u="sng"/>
              <a:t>SLIDE 33</a:t>
            </a:r>
            <a:r>
              <a:rPr lang="en-US" sz="1130"/>
              <a:t>: </a:t>
            </a:r>
            <a:r>
              <a:rPr lang="en-US" sz="1100">
                <a:solidFill>
                  <a:schemeClr val="dk1"/>
                </a:solidFill>
              </a:rPr>
              <a:t>Many earthquakes are followed by smaller earthquakes called aftershocks. Aftershocks can happen for a few weeks after the main earthquake! Even though aftershocks are smaller than the main earthquake, they can still produce strong shaking and cause damage. Ask students what they should do if they feel shaking or get an alert. Remind students that they should stay alert and Drop, Cover, and Hold On if they feel shaking or get an earthquake early warning alert. </a:t>
            </a:r>
            <a:endParaRPr sz="1130" u="sng"/>
          </a:p>
          <a:p>
            <a:pPr marL="342900" lvl="0" indent="-333375" algn="l" rtl="0">
              <a:lnSpc>
                <a:spcPct val="100000"/>
              </a:lnSpc>
              <a:spcBef>
                <a:spcPts val="900"/>
              </a:spcBef>
              <a:spcAft>
                <a:spcPts val="0"/>
              </a:spcAft>
              <a:buSzPts val="1130"/>
              <a:buAutoNum type="arabicPeriod" startAt="22"/>
            </a:pPr>
            <a:r>
              <a:rPr lang="en-US" sz="1130" u="sng"/>
              <a:t>SLIDE 34</a:t>
            </a:r>
            <a:r>
              <a:rPr lang="en-US" sz="1130"/>
              <a:t>: Ask students to turn and talk to a student nearby and then share out with the entire class. Reflect with students on how taking protective actions during an earthquake will help us protect ourselves as well as our community. Students may note that they now know how to stay safe if there is ground shaking or an alert, and that they can tell others in their communities how to stay safe, as well. </a:t>
            </a:r>
            <a:endParaRPr/>
          </a:p>
          <a:p>
            <a:pPr marL="9525" lvl="0" indent="0" algn="l" rtl="0">
              <a:lnSpc>
                <a:spcPct val="100000"/>
              </a:lnSpc>
              <a:spcBef>
                <a:spcPts val="900"/>
              </a:spcBef>
              <a:spcAft>
                <a:spcPts val="0"/>
              </a:spcAft>
              <a:buSzPts val="1130"/>
              <a:buNone/>
            </a:pPr>
            <a:endParaRPr sz="1130">
              <a:solidFill>
                <a:schemeClr val="dk1"/>
              </a:solidFill>
            </a:endParaRPr>
          </a:p>
        </p:txBody>
      </p:sp>
      <p:sp>
        <p:nvSpPr>
          <p:cNvPr id="150" name="Google Shape;150;p9"/>
          <p:cNvSpPr txBox="1">
            <a:spLocks noGrp="1"/>
          </p:cNvSpPr>
          <p:nvPr>
            <p:ph type="sldNum" idx="12"/>
          </p:nvPr>
        </p:nvSpPr>
        <p:spPr>
          <a:xfrm>
            <a:off x="7086600" y="4869657"/>
            <a:ext cx="2057400" cy="273844"/>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sld>
</file>

<file path=ppt/theme/theme1.xml><?xml version="1.0" encoding="utf-8"?>
<a:theme xmlns:a="http://schemas.openxmlformats.org/drawingml/2006/main" name="USGS Theme">
  <a:themeElements>
    <a:clrScheme name="ShakeAlert">
      <a:dk1>
        <a:srgbClr val="000000"/>
      </a:dk1>
      <a:lt1>
        <a:srgbClr val="FFFFFF"/>
      </a:lt1>
      <a:dk2>
        <a:srgbClr val="0E2849"/>
      </a:dk2>
      <a:lt2>
        <a:srgbClr val="E8E8E8"/>
      </a:lt2>
      <a:accent1>
        <a:srgbClr val="006F41"/>
      </a:accent1>
      <a:accent2>
        <a:srgbClr val="748591"/>
      </a:accent2>
      <a:accent3>
        <a:srgbClr val="C3151B"/>
      </a:accent3>
      <a:accent4>
        <a:srgbClr val="FBBC3B"/>
      </a:accent4>
      <a:accent5>
        <a:srgbClr val="6C94BF"/>
      </a:accent5>
      <a:accent6>
        <a:srgbClr val="4EA72E"/>
      </a:accent6>
      <a:hlink>
        <a:srgbClr val="0D27C0"/>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7225</Words>
  <Application>Microsoft Office PowerPoint</Application>
  <PresentationFormat>On-screen Show (16:9)</PresentationFormat>
  <Paragraphs>459</Paragraphs>
  <Slides>45</Slides>
  <Notes>45</Notes>
  <HiddenSlides>19</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45</vt:i4>
      </vt:variant>
    </vt:vector>
  </HeadingPairs>
  <TitlesOfParts>
    <vt:vector size="50" baseType="lpstr">
      <vt:lpstr>Arial</vt:lpstr>
      <vt:lpstr>Calibri</vt:lpstr>
      <vt:lpstr>Noto Sans Symbols</vt:lpstr>
      <vt:lpstr>NTR</vt:lpstr>
      <vt:lpstr>USGS Theme</vt:lpstr>
      <vt:lpstr>ShakeAlert® Earthquake Early Warning  Earthquake Drill Lesson</vt:lpstr>
      <vt:lpstr>To Print</vt:lpstr>
      <vt:lpstr>Sensitive Content Warning </vt:lpstr>
      <vt:lpstr>Teaching Steps - page 1</vt:lpstr>
      <vt:lpstr>Teaching Steps - page 2</vt:lpstr>
      <vt:lpstr>Teaching Steps - page 3</vt:lpstr>
      <vt:lpstr>Teaching Steps - page 4</vt:lpstr>
      <vt:lpstr>Teaching Steps - page 5</vt:lpstr>
      <vt:lpstr>Teaching Steps - page 6</vt:lpstr>
      <vt:lpstr>Teaching Steps - page 7</vt:lpstr>
      <vt:lpstr>Learning Target</vt:lpstr>
      <vt:lpstr>What other safety drills have we had at school?</vt:lpstr>
      <vt:lpstr>There are many ways we can stay safe at school during earthquakes!</vt:lpstr>
      <vt:lpstr>How do you feel?   Turn and talk to a partner! </vt:lpstr>
      <vt:lpstr>PowerPoint Presentation</vt:lpstr>
      <vt:lpstr>PowerPoint Presentation</vt:lpstr>
      <vt:lpstr>Where are We?</vt:lpstr>
      <vt:lpstr>The surface of the Earth is broken into many pieces that move around.      </vt:lpstr>
      <vt:lpstr>What Should You Do if You Feel Shaking or Get an Alert?</vt:lpstr>
      <vt:lpstr>If You or Someone You Know Uses a Wheelchair:</vt:lpstr>
      <vt:lpstr>If You or Someone You Know Uses a Cane or Walker:</vt:lpstr>
      <vt:lpstr>Protect Yourself When There Is . . .</vt:lpstr>
      <vt:lpstr>Let’s Practice!</vt:lpstr>
      <vt:lpstr>Let’s Reflect! </vt:lpstr>
      <vt:lpstr>Help Family Members Prepare! </vt:lpstr>
      <vt:lpstr>Lesson Break</vt:lpstr>
      <vt:lpstr>Welcome Back! </vt:lpstr>
      <vt:lpstr>What Do We Do at School if There’s an Earthquake?</vt:lpstr>
      <vt:lpstr>Why is it Important to . . .?</vt:lpstr>
      <vt:lpstr>PowerPoint Presentation</vt:lpstr>
      <vt:lpstr>If You Are Outside When You Get an Alert or Feel Shaking … </vt:lpstr>
      <vt:lpstr>If You Are on the Coast, Drop, Cover, and Hold On.   When the shaking stops …</vt:lpstr>
      <vt:lpstr>After an earthquake, there can be smaller earthquakes called aftershocks. </vt:lpstr>
      <vt:lpstr>Keeping Our Community Safe</vt:lpstr>
      <vt:lpstr>How do you feel?   Turn and talk to a partner! </vt:lpstr>
      <vt:lpstr>Review</vt:lpstr>
      <vt:lpstr>Teachers, share your feedback, please! </vt:lpstr>
      <vt:lpstr>Content Standards: Kindergarten</vt:lpstr>
      <vt:lpstr>Content Standards: First Grade</vt:lpstr>
      <vt:lpstr>Content Standards: Kindergarten &amp; First Grade</vt:lpstr>
      <vt:lpstr>Background - Earthquake Hazard</vt:lpstr>
      <vt:lpstr>Background - How ShakeAlertⓇ Earthquake Early Warning System Works</vt:lpstr>
      <vt:lpstr>Background - Effective Protective Actions</vt:lpstr>
      <vt:lpstr>Rationale</vt:lpstr>
      <vt:lpstr>Additional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6</cp:revision>
  <dcterms:modified xsi:type="dcterms:W3CDTF">2026-08-04T21:14:27Z</dcterms:modified>
</cp:coreProperties>
</file>