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333" r:id="rId8"/>
    <p:sldId id="262" r:id="rId9"/>
    <p:sldId id="263" r:id="rId10"/>
    <p:sldId id="264" r:id="rId11"/>
    <p:sldId id="265" r:id="rId12"/>
    <p:sldId id="266" r:id="rId13"/>
    <p:sldId id="267" r:id="rId14"/>
    <p:sldId id="268" r:id="rId15"/>
    <p:sldId id="269" r:id="rId16"/>
    <p:sldId id="317" r:id="rId17"/>
    <p:sldId id="271" r:id="rId18"/>
    <p:sldId id="272" r:id="rId19"/>
    <p:sldId id="316" r:id="rId20"/>
    <p:sldId id="318" r:id="rId21"/>
    <p:sldId id="273" r:id="rId22"/>
    <p:sldId id="332" r:id="rId23"/>
    <p:sldId id="275" r:id="rId24"/>
    <p:sldId id="276" r:id="rId25"/>
    <p:sldId id="277" r:id="rId26"/>
    <p:sldId id="278" r:id="rId27"/>
    <p:sldId id="300" r:id="rId28"/>
    <p:sldId id="280" r:id="rId29"/>
    <p:sldId id="303" r:id="rId30"/>
    <p:sldId id="338" r:id="rId31"/>
    <p:sldId id="339"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cufl9s72IRnFUiJ+N15MOksb9q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4" clrIdx="0"/>
  <p:cmAuthor id="1" name="Katrina Arras" initials="" lastIdx="1" clrIdx="1"/>
  <p:cmAuthor id="2" name="Roger Groom"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1474"/>
  </p:normalViewPr>
  <p:slideViewPr>
    <p:cSldViewPr snapToGrid="0">
      <p:cViewPr varScale="1">
        <p:scale>
          <a:sx n="103" d="100"/>
          <a:sy n="103" d="100"/>
        </p:scale>
        <p:origin x="96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4-28T21:20:00.158" idx="1">
    <p:pos x="2049" y="54"/>
    <p:text>AI-generated image from FreePik</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fBfMkis"/>
      </p:ext>
    </p:extLst>
  </p:cm>
  <p:cm authorId="0" dt="2025-04-28T21:20:00.158" idx="4">
    <p:pos x="2049" y="54"/>
    <p:text>Rubi and Roseann, what's our policy on AI images?
If we can use these two on the left, could you delete the one on the right and rearrange them?</p:text>
    <p:extLst>
      <p:ext uri="{C676402C-5697-4E1C-873F-D02D1690AC5C}">
        <p15:threadingInfo xmlns:p15="http://schemas.microsoft.com/office/powerpoint/2012/main" timeZoneBias="0">
          <p15:parentCm authorId="2"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SSD1v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sgs.gov/media/images/drop-cover-and-hold-2021-great-hawaii-shakeou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bey_N-Kk5RGJhFgTLFIgTZLeorlPEFIm/vi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5BgKKutxB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akeout.org/dropcoverholdo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isa.gov/audiences/educational-institution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wQ8vlM3KebN_mcLluX37N9BgF1n6ZNB9/view?usp=drive_lin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cross.org/local/texas/north-texas/about-us/news-and-events/news/national-preparedness-month--how-to-make-a-plan-and-build-an-eme.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ema.gov/emergency-managers/risk-management/building-science/publications?name=&amp;field_keywords_target_id=49441&amp;field_document_type_target_id=All&amp;field_audience_target_id=505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4" name="Google Shape;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what other drills they’ve practiced at school. Kindergarten students may only have had fire drills at this point in the year, but older students have probably practiced earthquake drills, shelter in place drills, and lockdowns, among others.</a:t>
            </a:r>
            <a:endParaRPr sz="1600"/>
          </a:p>
          <a:p>
            <a:pPr marL="0" lvl="0" indent="0" algn="l" rtl="0">
              <a:lnSpc>
                <a:spcPct val="100000"/>
              </a:lnSpc>
              <a:spcBef>
                <a:spcPts val="0"/>
              </a:spcBef>
              <a:spcAft>
                <a:spcPts val="0"/>
              </a:spcAft>
              <a:buClr>
                <a:schemeClr val="dk1"/>
              </a:buClr>
              <a:buSzPts val="1200"/>
              <a:buFont typeface="Arial"/>
              <a:buNone/>
            </a:pPr>
            <a:endParaRPr sz="1600"/>
          </a:p>
          <a:p>
            <a:pPr marL="0" lvl="0" indent="0" algn="l" rtl="0">
              <a:lnSpc>
                <a:spcPct val="100000"/>
              </a:lnSpc>
              <a:spcBef>
                <a:spcPts val="0"/>
              </a:spcBef>
              <a:spcAft>
                <a:spcPts val="0"/>
              </a:spcAft>
              <a:buClr>
                <a:schemeClr val="dk1"/>
              </a:buClr>
              <a:buSzPts val="1200"/>
              <a:buFont typeface="Arial"/>
              <a:buNone/>
            </a:pPr>
            <a:r>
              <a:rPr lang="en-US" sz="160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https://www.usgs.gov/media/images/drop-cover-and-hold-2021-great-hawaii-shakeout</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our school has an earthquake early warning system that can give our school community members seconds of extra time to protect ourselves before ground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https://drive.google.com/file/d/1bey_N-Kk5RGJhFgTLFIgTZLeorlPEFIm/view</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53" name="Google Shape;1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if they or their family members have experienced an earthquake. </a:t>
            </a:r>
            <a:r>
              <a:rPr lang="en-US" sz="1500"/>
              <a:t>They may have seen images of people or buildings shaking. They may have seen a cartoon in which a giant fissure opens in Earth’s surface (which is incorrect). They may have heard from family members talk about shaking, objects breaking, or even injuries. Tell students that we’ll learn a little bit about what an earthquake is in this lesson.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Validate their feelings, </a:t>
            </a:r>
            <a:r>
              <a:rPr lang="en-US" sz="1600"/>
              <a:t>and scan for students that may need some extra support. Keep this conversation brief!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IMAGES: </a:t>
            </a:r>
            <a:r>
              <a:rPr lang="en-US" u="sng">
                <a:solidFill>
                  <a:schemeClr val="hlink"/>
                </a:solidFill>
                <a:hlinkClick r:id="rId3"/>
              </a:rPr>
              <a:t>https://rocketrules.org/wp-content/uploads/2020/09/Earthquake_Story_Full_optimized.pdf</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1" name="Google Shape;1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Slide is animated so video plays when you click anywhere. A second click will move you to the next slide. If you want to start and pause the video, click on the red video play button instead.  When done, click anywhere else on slide to advance to the next slide.</a:t>
            </a:r>
            <a:endParaRPr dirty="0"/>
          </a:p>
          <a:p>
            <a:pPr marL="0" lvl="0" indent="0" algn="l" rtl="0">
              <a:lnSpc>
                <a:spcPct val="100000"/>
              </a:lnSpc>
              <a:spcBef>
                <a:spcPts val="0"/>
              </a:spcBef>
              <a:spcAft>
                <a:spcPts val="0"/>
              </a:spcAft>
              <a:buClr>
                <a:schemeClr val="dk1"/>
              </a:buClr>
              <a:buSzPts val="1200"/>
              <a:buFont typeface="Arial"/>
              <a:buNone/>
            </a:pPr>
            <a:endParaRPr sz="1600" i="1" dirty="0"/>
          </a:p>
          <a:p>
            <a:pPr marL="0" lvl="0" indent="0" algn="l" rtl="0">
              <a:lnSpc>
                <a:spcPct val="100000"/>
              </a:lnSpc>
              <a:spcBef>
                <a:spcPts val="0"/>
              </a:spcBef>
              <a:spcAft>
                <a:spcPts val="0"/>
              </a:spcAft>
              <a:buClr>
                <a:schemeClr val="dk1"/>
              </a:buClr>
              <a:buSzPts val="1200"/>
              <a:buFont typeface="Arial"/>
              <a:buNone/>
            </a:pPr>
            <a:r>
              <a:rPr lang="en-US" sz="1600" dirty="0"/>
              <a:t>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VIDEO: </a:t>
            </a:r>
            <a:r>
              <a:rPr lang="en-US" u="sng" dirty="0">
                <a:solidFill>
                  <a:schemeClr val="hlink"/>
                </a:solidFill>
                <a:hlinkClick r:id="rId3"/>
              </a:rPr>
              <a:t>https://www.youtube.com/watch?v=-5BgKKutxBs</a:t>
            </a:r>
            <a:r>
              <a:rPr lang="en-US" dirty="0"/>
              <a:t> (IRIS Earthquake Science)</a:t>
            </a:r>
            <a:endParaRPr dirty="0"/>
          </a:p>
          <a:p>
            <a:pPr marL="0" lvl="0" indent="0" algn="l" rtl="0">
              <a:lnSpc>
                <a:spcPct val="100000"/>
              </a:lnSpc>
              <a:spcBef>
                <a:spcPts val="0"/>
              </a:spcBef>
              <a:spcAft>
                <a:spcPts val="0"/>
              </a:spcAft>
              <a:buSzPts val="1400"/>
              <a:buNone/>
            </a:pPr>
            <a:endParaRPr dirty="0"/>
          </a:p>
        </p:txBody>
      </p:sp>
      <p:sp>
        <p:nvSpPr>
          <p:cNvPr id="173" name="Google Shape;1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This slide is animated - the “Drop, Cover, Hold On“ image comes in one image at a time. </a:t>
            </a:r>
            <a:r>
              <a:rPr lang="en-US" sz="1600" dirty="0"/>
              <a:t>Review with students what to do if there’s an earthquake while they’re at school. They should remember Drop, Cover, and Hold On. Reinforce the importance of:</a:t>
            </a:r>
            <a:endParaRPr sz="1600" dirty="0"/>
          </a:p>
          <a:p>
            <a:pPr marL="457200" lvl="0" indent="-342900" algn="l" rtl="0">
              <a:lnSpc>
                <a:spcPct val="100000"/>
              </a:lnSpc>
              <a:spcBef>
                <a:spcPts val="0"/>
              </a:spcBef>
              <a:spcAft>
                <a:spcPts val="0"/>
              </a:spcAft>
              <a:buSzPts val="1800"/>
              <a:buChar char="●"/>
            </a:pPr>
            <a:r>
              <a:rPr lang="en-US" sz="1600" dirty="0"/>
              <a:t>getting on knees, and not bottoms</a:t>
            </a:r>
            <a:endParaRPr sz="1600" dirty="0"/>
          </a:p>
          <a:p>
            <a:pPr marL="457200" lvl="0" indent="-342900" algn="l" rtl="0">
              <a:lnSpc>
                <a:spcPct val="100000"/>
              </a:lnSpc>
              <a:spcBef>
                <a:spcPts val="0"/>
              </a:spcBef>
              <a:spcAft>
                <a:spcPts val="0"/>
              </a:spcAft>
              <a:buSzPts val="1800"/>
              <a:buChar char="●"/>
            </a:pPr>
            <a:r>
              <a:rPr lang="en-US" sz="1600" dirty="0"/>
              <a:t>having one hand over the neck</a:t>
            </a:r>
            <a:endParaRPr sz="1600" dirty="0"/>
          </a:p>
          <a:p>
            <a:pPr marL="457200" lvl="0" indent="-342900" algn="l" rtl="0">
              <a:lnSpc>
                <a:spcPct val="100000"/>
              </a:lnSpc>
              <a:spcBef>
                <a:spcPts val="0"/>
              </a:spcBef>
              <a:spcAft>
                <a:spcPts val="0"/>
              </a:spcAft>
              <a:buSzPts val="1800"/>
              <a:buChar char="●"/>
            </a:pPr>
            <a:r>
              <a:rPr lang="en-US" sz="1600" dirty="0"/>
              <a:t>head facing away from glass or any large objects that could fall</a:t>
            </a:r>
            <a:endParaRPr sz="1600" dirty="0"/>
          </a:p>
          <a:p>
            <a:pPr marL="457200" lvl="0" indent="-342900" algn="l" rtl="0">
              <a:lnSpc>
                <a:spcPct val="100000"/>
              </a:lnSpc>
              <a:spcBef>
                <a:spcPts val="0"/>
              </a:spcBef>
              <a:spcAft>
                <a:spcPts val="0"/>
              </a:spcAft>
              <a:buSzPts val="1800"/>
              <a:buChar char="●"/>
            </a:pPr>
            <a:r>
              <a:rPr lang="en-US" sz="1600" dirty="0"/>
              <a:t>hold on to leg of whatever they’re under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IMAGES: </a:t>
            </a:r>
            <a:r>
              <a:rPr lang="en-US" u="sng" dirty="0">
                <a:solidFill>
                  <a:schemeClr val="hlink"/>
                </a:solidFill>
                <a:hlinkClick r:id="rId3"/>
              </a:rPr>
              <a:t>https://www.shakeout.org/dropcoverholdon/</a:t>
            </a:r>
            <a:endParaRPr dirty="0"/>
          </a:p>
          <a:p>
            <a:pPr marL="0" lvl="0" indent="0" algn="l" rtl="0">
              <a:lnSpc>
                <a:spcPct val="100000"/>
              </a:lnSpc>
              <a:spcBef>
                <a:spcPts val="0"/>
              </a:spcBef>
              <a:spcAft>
                <a:spcPts val="0"/>
              </a:spcAft>
              <a:buClr>
                <a:schemeClr val="hlink"/>
              </a:buClr>
              <a:buSzPts val="1200"/>
              <a:buFont typeface="Arial"/>
              <a:buNone/>
            </a:pPr>
            <a:r>
              <a:rPr lang="en-US"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https://www.cisa.gov/audiences/educational-institutions</a:t>
            </a:r>
            <a:endParaRPr dirty="0"/>
          </a:p>
          <a:p>
            <a:pPr marL="0" lvl="0" indent="0" algn="l" rtl="0">
              <a:lnSpc>
                <a:spcPct val="100000"/>
              </a:lnSpc>
              <a:spcBef>
                <a:spcPts val="0"/>
              </a:spcBef>
              <a:spcAft>
                <a:spcPts val="0"/>
              </a:spcAft>
              <a:buSzPts val="1400"/>
              <a:buNone/>
            </a:pPr>
            <a:endParaRPr dirty="0"/>
          </a:p>
        </p:txBody>
      </p:sp>
      <p:sp>
        <p:nvSpPr>
          <p:cNvPr id="182" name="Google Shape;182;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Remind students that they should drop, cover, and hold on if they </a:t>
            </a:r>
            <a:r>
              <a:rPr lang="en-US" sz="1600" dirty="0"/>
              <a:t>hear</a:t>
            </a:r>
            <a:r>
              <a:rPr lang="en-US" sz="1600" dirty="0">
                <a:solidFill>
                  <a:schemeClr val="dk1"/>
                </a:solidFill>
              </a:rPr>
              <a:t> an alert or if there’s ground shaking. 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a:t>
            </a:r>
            <a:r>
              <a:rPr lang="en-US" sz="1600"/>
              <a:t> Tell students that Drop, Cover, and Hold On looks different for different bodies. Review modified protective actions for people who use wheelchairs. While you may not have students who use wheelchairs in your class, some members of your community might. Ask students to help their family members or friends who use a wheelchair by sharing that “Lock, Cover, and Hold On” is how they can protect themselves during an earthquake. Have students repeat the phrase, “Lock, Cover, and Hold On” after you’ve said it.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12" name="Google Shape;2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a:t>
            </a:r>
            <a:r>
              <a:rPr lang="en-US" sz="1600">
                <a:solidFill>
                  <a:schemeClr val="dk1"/>
                </a:solidFill>
              </a:rPr>
              <a:t> </a:t>
            </a:r>
            <a:r>
              <a:rPr lang="en-US" sz="1600" i="1">
                <a:solidFill>
                  <a:schemeClr val="dk1"/>
                </a:solidFill>
              </a:rPr>
              <a:t>Slide is animated, so images come in when you click. </a:t>
            </a:r>
            <a:endParaRPr sz="750" i="1" u="sng">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Review modified protective actions for people who use a cane or walker. While you may not have students who use a cane or walker in your class, </a:t>
            </a:r>
            <a:r>
              <a:rPr lang="en-US" sz="1600"/>
              <a:t>some</a:t>
            </a:r>
            <a:r>
              <a:rPr lang="en-US" sz="1600">
                <a:solidFill>
                  <a:schemeClr val="dk1"/>
                </a:solidFill>
              </a:rPr>
              <a:t> members of your community </a:t>
            </a:r>
            <a:r>
              <a:rPr lang="en-US" sz="1600"/>
              <a:t>might</a:t>
            </a:r>
            <a:r>
              <a:rPr lang="en-US" sz="1600">
                <a:solidFill>
                  <a:schemeClr val="dk1"/>
                </a:solidFill>
              </a:rPr>
              <a:t>. Ask students to help their family members or friends who use a cane or walker by sharing the correct protective actions. Have students repeat the phrase, “Drop, Cover, and Hold On” and then “Lock, Cover, and Hold On” after you’ve said it.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p>
          <a:p>
            <a:pPr marL="0" lvl="0" indent="0" algn="l" rtl="0">
              <a:lnSpc>
                <a:spcPct val="100000"/>
              </a:lnSpc>
              <a:spcBef>
                <a:spcPts val="0"/>
              </a:spcBef>
              <a:spcAft>
                <a:spcPts val="0"/>
              </a:spcAft>
              <a:buSzPts val="1400"/>
              <a:buNone/>
            </a:pPr>
            <a:endParaRPr/>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i="1">
                <a:solidFill>
                  <a:schemeClr val="dk1"/>
                </a:solidFill>
              </a:rPr>
              <a:t>Slide is animated, so images come in when you click. </a:t>
            </a:r>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Tell students that they should take these protective actions when the ground shakes, if there’s an earthquake early warning alert, or if they’re doing an earthquake drill, which we’ll do now. Tell students that it’s </a:t>
            </a:r>
            <a:r>
              <a:rPr lang="en-US" sz="1600"/>
              <a:t>important that</a:t>
            </a:r>
            <a:r>
              <a:rPr lang="en-US" sz="1600">
                <a:solidFill>
                  <a:schemeClr val="dk1"/>
                </a:solidFill>
              </a:rPr>
              <a:t> they Drop, Cover, and Hold On immediately and without hesitation.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https://drive.google.com/file/d/1wQ8vlM3KebN_mcLluX37N9BgF1n6ZNB9/view?usp=drive_link</a:t>
            </a:r>
            <a:r>
              <a:rPr lang="en-US"/>
              <a:t>, </a:t>
            </a:r>
            <a:r>
              <a:rPr lang="en-US" u="sng">
                <a:solidFill>
                  <a:schemeClr val="hlink"/>
                </a:solidFill>
                <a:hlinkClick r:id="rId4"/>
              </a:rPr>
              <a:t>https://www.shakeout.org/</a:t>
            </a:r>
            <a:r>
              <a:rPr lang="en-US">
                <a:solidFill>
                  <a:schemeClr val="dk1"/>
                </a:solidFill>
              </a:rPr>
              <a:t> </a:t>
            </a:r>
            <a:endParaRPr/>
          </a:p>
          <a:p>
            <a:pPr marL="0" lvl="0" indent="0" algn="l" rtl="0">
              <a:lnSpc>
                <a:spcPct val="100000"/>
              </a:lnSpc>
              <a:spcBef>
                <a:spcPts val="0"/>
              </a:spcBef>
              <a:spcAft>
                <a:spcPts val="0"/>
              </a:spcAft>
              <a:buSzPts val="1400"/>
              <a:buNone/>
            </a:pPr>
            <a:endParaRPr/>
          </a:p>
        </p:txBody>
      </p:sp>
      <p:sp>
        <p:nvSpPr>
          <p:cNvPr id="229" name="Google Shape;2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260" name="Google Shape;2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dropping to your knees, </a:t>
            </a:r>
            <a:r>
              <a:rPr lang="en-US" sz="1600"/>
              <a:t>getting under a table if you can and holding on to the table leg,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facing away from glass or heavy objects that could fall, covering your head and neck</a:t>
            </a:r>
            <a:r>
              <a:rPr lang="en-US" sz="1600"/>
              <a:t>, remaining silent in order to hear teacher instructions, and holding this position until shaking stops. </a:t>
            </a:r>
            <a:endParaRPr/>
          </a:p>
        </p:txBody>
      </p:sp>
      <p:sp>
        <p:nvSpPr>
          <p:cNvPr id="269" name="Google Shape;26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tell students to talk with their families about </a:t>
            </a:r>
            <a:r>
              <a:rPr lang="en-US" sz="1600">
                <a:solidFill>
                  <a:schemeClr val="dk1"/>
                </a:solidFill>
              </a:rPr>
              <a:t>how to stay safe in earthquakes with the adults in their homes. Provide students with the </a:t>
            </a:r>
            <a:r>
              <a:rPr lang="en-US" sz="1600"/>
              <a:t>Family Engagement letter if you haven’t already done so.</a:t>
            </a:r>
            <a:endParaRPr sz="16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a:t>
            </a:r>
            <a:r>
              <a:rPr lang="en-US" u="sng">
                <a:solidFill>
                  <a:schemeClr val="hlink"/>
                </a:solidFill>
                <a:hlinkClick r:id="rId3"/>
              </a:rPr>
              <a:t>https://www.redcross.org/local/texas/north-texas/about-us/news-and-events/news/national-preparedness-month--how-to-make-a-plan-and-build-an-eme.html</a:t>
            </a:r>
            <a:endParaRPr/>
          </a:p>
          <a:p>
            <a:pPr marL="0" lvl="0" indent="0" algn="l" rtl="0">
              <a:lnSpc>
                <a:spcPct val="100000"/>
              </a:lnSpc>
              <a:spcBef>
                <a:spcPts val="0"/>
              </a:spcBef>
              <a:spcAft>
                <a:spcPts val="0"/>
              </a:spcAft>
              <a:buSzPts val="1400"/>
              <a:buNone/>
            </a:pPr>
            <a:endParaRPr/>
          </a:p>
        </p:txBody>
      </p:sp>
      <p:sp>
        <p:nvSpPr>
          <p:cNvPr id="278" name="Google Shape;2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92" name="Google Shape;2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28</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B463A875-3FED-8DB6-98BC-F9197F0B7007}"/>
            </a:ext>
          </a:extLst>
        </p:cNvPr>
        <p:cNvGrpSpPr/>
        <p:nvPr/>
      </p:nvGrpSpPr>
      <p:grpSpPr>
        <a:xfrm>
          <a:off x="0" y="0"/>
          <a:ext cx="0" cy="0"/>
          <a:chOff x="0" y="0"/>
          <a:chExt cx="0" cy="0"/>
        </a:xfrm>
      </p:grpSpPr>
      <p:sp>
        <p:nvSpPr>
          <p:cNvPr id="118" name="Google Shape;118;p6:notes">
            <a:extLst>
              <a:ext uri="{FF2B5EF4-FFF2-40B4-BE49-F238E27FC236}">
                <a16:creationId xmlns:a16="http://schemas.microsoft.com/office/drawing/2014/main" id="{9A65F330-01F5-0860-E4D4-80EA3F6C3F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a:extLst>
              <a:ext uri="{FF2B5EF4-FFF2-40B4-BE49-F238E27FC236}">
                <a16:creationId xmlns:a16="http://schemas.microsoft.com/office/drawing/2014/main" id="{18E4F51A-571B-741A-4A19-834FBE1569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442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b="1"/>
              <a:t>Teacher Notes: </a:t>
            </a:r>
            <a:r>
              <a:rPr lang="en-US" sz="16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Tell students that today they are learning about how to react when there is an earthquake or earthquake early warning alert, which could happen anytime.</a:t>
            </a:r>
            <a:endParaRPr sz="16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IMAGE: </a:t>
            </a:r>
            <a:r>
              <a:rPr lang="en-US" u="sng">
                <a:solidFill>
                  <a:schemeClr val="hlink"/>
                </a:solidFill>
                <a:hlinkClick r:id="rId3"/>
              </a:rPr>
              <a:t>https://www.fema.gov/emergency-managers/risk-management/building-science/publications?name=&amp;field_keywords_target_id=49441&amp;field_document_type_target_id=All&amp;field_audience_target_id=50525</a:t>
            </a:r>
            <a:r>
              <a:rPr lang="en-US"/>
              <a:t>  </a:t>
            </a:r>
            <a:br>
              <a:rPr lang="en-US"/>
            </a:br>
            <a:br>
              <a:rPr lang="en-US"/>
            </a:b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30"/>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30"/>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 name="Google Shape;20;p30"/>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30"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0" name="Google Shape;60;p39"/>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1" name="Google Shape;61;p3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39"/>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
        <p:cNvGrpSpPr/>
        <p:nvPr/>
      </p:nvGrpSpPr>
      <p:grpSpPr>
        <a:xfrm>
          <a:off x="0" y="0"/>
          <a:ext cx="0" cy="0"/>
          <a:chOff x="0" y="0"/>
          <a:chExt cx="0" cy="0"/>
        </a:xfrm>
      </p:grpSpPr>
      <p:sp>
        <p:nvSpPr>
          <p:cNvPr id="64" name="Google Shape;64;p40"/>
          <p:cNvSpPr>
            <a:spLocks noGrp="1"/>
          </p:cNvSpPr>
          <p:nvPr>
            <p:ph type="pic" idx="2"/>
          </p:nvPr>
        </p:nvSpPr>
        <p:spPr>
          <a:xfrm>
            <a:off x="3551464" y="740569"/>
            <a:ext cx="5131253" cy="3753872"/>
          </a:xfrm>
          <a:prstGeom prst="rect">
            <a:avLst/>
          </a:prstGeom>
          <a:solidFill>
            <a:schemeClr val="lt1"/>
          </a:solidFill>
          <a:ln>
            <a:noFill/>
          </a:ln>
        </p:spPr>
      </p:sp>
      <p:sp>
        <p:nvSpPr>
          <p:cNvPr id="65" name="Google Shape;65;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0" name="Google Shape;70;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98343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3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2"/>
        <p:cNvGrpSpPr/>
        <p:nvPr/>
      </p:nvGrpSpPr>
      <p:grpSpPr>
        <a:xfrm>
          <a:off x="0" y="0"/>
          <a:ext cx="0" cy="0"/>
          <a:chOff x="0" y="0"/>
          <a:chExt cx="0" cy="0"/>
        </a:xfrm>
      </p:grpSpPr>
      <p:sp>
        <p:nvSpPr>
          <p:cNvPr id="33" name="Google Shape;33;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 name="Google Shape;34;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5" name="Google Shape;35;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34"/>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1"/>
        <p:cNvGrpSpPr/>
        <p:nvPr/>
      </p:nvGrpSpPr>
      <p:grpSpPr>
        <a:xfrm>
          <a:off x="0" y="0"/>
          <a:ext cx="0" cy="0"/>
          <a:chOff x="0" y="0"/>
          <a:chExt cx="0" cy="0"/>
        </a:xfrm>
      </p:grpSpPr>
      <p:sp>
        <p:nvSpPr>
          <p:cNvPr id="42" name="Google Shape;42;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4" name="Google Shape;44;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5" name="Google Shape;45;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6" name="Google Shape;46;p3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3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 name="Google Shape;11;p2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9"/>
          <p:cNvPicPr preferRelativeResize="0"/>
          <p:nvPr/>
        </p:nvPicPr>
        <p:blipFill rotWithShape="1">
          <a:blip r:embed="rId15">
            <a:alphaModFix/>
          </a:blip>
          <a:srcRect/>
          <a:stretch/>
        </p:blipFill>
        <p:spPr>
          <a:xfrm>
            <a:off x="0" y="0"/>
            <a:ext cx="9141714" cy="409472"/>
          </a:xfrm>
          <a:prstGeom prst="rect">
            <a:avLst/>
          </a:prstGeom>
          <a:noFill/>
          <a:ln>
            <a:noFill/>
          </a:ln>
        </p:spPr>
      </p:pic>
      <p:sp>
        <p:nvSpPr>
          <p:cNvPr id="15" name="Google Shape;15;p29"/>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rocketrules.org/wp-content/uploads/2020/09/Earthquake_Story_Full_optimized.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6" Type="http://schemas.openxmlformats.org/officeDocument/2006/relationships/image" Target="../media/image14.jpeg"/><Relationship Id="rId5" Type="http://schemas.openxmlformats.org/officeDocument/2006/relationships/hyperlink" Target="https://www.youtube.com/watch?v=-5BgKKutxBs" TargetMode="External"/><Relationship Id="rId4" Type="http://schemas.openxmlformats.org/officeDocument/2006/relationships/hyperlink" Target="https://rocketrules.org/wp-content/uploads/2020/09/Earthquake_Story_Full_optimized.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www.redcross.org/local/texas/north-texas/about-us/news-and-events/news/national-preparedness-month--how-to-make-a-plan-and-build-an-eme.html"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39.png"/><Relationship Id="rId4" Type="http://schemas.openxmlformats.org/officeDocument/2006/relationships/hyperlink" Target="https://www.iris.edu/hq/inclass/sequences/faults_plate_tectonics_and_earthquake_hazard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19.png"/><Relationship Id="rId4" Type="http://schemas.openxmlformats.org/officeDocument/2006/relationships/hyperlink" Target="https://www.earthquakecountry.org/step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1.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Shape 75"/>
        <p:cNvGrpSpPr/>
        <p:nvPr/>
      </p:nvGrpSpPr>
      <p:grpSpPr>
        <a:xfrm>
          <a:off x="0" y="0"/>
          <a:ext cx="0" cy="0"/>
          <a:chOff x="0" y="0"/>
          <a:chExt cx="0" cy="0"/>
        </a:xfrm>
      </p:grpSpPr>
      <p:sp>
        <p:nvSpPr>
          <p:cNvPr id="76" name="Google Shape;76;p1"/>
          <p:cNvSpPr txBox="1">
            <a:spLocks noGrp="1"/>
          </p:cNvSpPr>
          <p:nvPr>
            <p:ph type="subTitle" idx="1"/>
          </p:nvPr>
        </p:nvSpPr>
        <p:spPr>
          <a:xfrm>
            <a:off x="582388" y="2845193"/>
            <a:ext cx="8430359" cy="5188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800" b="1">
                <a:solidFill>
                  <a:srgbClr val="006F4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ShakeAlert </a:t>
            </a:r>
            <a:r>
              <a:rPr lang="en-US" sz="2800" b="1">
                <a:solidFill>
                  <a:srgbClr val="006F4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Drill</a:t>
            </a:r>
            <a:r>
              <a:rPr lang="en-US" sz="2800" b="1">
                <a:solidFill>
                  <a:srgbClr val="006F41"/>
                </a:solidFill>
              </a:rPr>
              <a:t> Essentials</a:t>
            </a:r>
            <a:endParaRPr sz="2800" b="1">
              <a:solidFill>
                <a:schemeClr val="accent1"/>
              </a:solidFill>
            </a:endParaRPr>
          </a:p>
        </p:txBody>
      </p:sp>
      <p:sp>
        <p:nvSpPr>
          <p:cNvPr id="77" name="Google Shape;77;p1"/>
          <p:cNvSpPr txBox="1">
            <a:spLocks noGrp="1"/>
          </p:cNvSpPr>
          <p:nvPr>
            <p:ph type="ctrTitle"/>
          </p:nvPr>
        </p:nvSpPr>
        <p:spPr>
          <a:xfrm>
            <a:off x="582388" y="2265774"/>
            <a:ext cx="8430359" cy="57942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2800"/>
              <a:buFont typeface="Arial"/>
              <a:buNone/>
            </a:pPr>
            <a:r>
              <a:rPr lang="en-US" sz="2800">
                <a:solidFill>
                  <a:schemeClr val="dk2"/>
                </a:solidFill>
                <a:latin typeface="Arial"/>
                <a:ea typeface="Arial"/>
                <a:cs typeface="Arial"/>
                <a:sym typeface="Arial"/>
              </a:rPr>
              <a:t>ShakeAlert</a:t>
            </a:r>
            <a:r>
              <a:rPr lang="en-US" sz="2800" baseline="30000">
                <a:solidFill>
                  <a:schemeClr val="dk2"/>
                </a:solidFill>
                <a:latin typeface="Arial"/>
                <a:ea typeface="Arial"/>
                <a:cs typeface="Arial"/>
                <a:sym typeface="Arial"/>
              </a:rPr>
              <a:t>®</a:t>
            </a:r>
            <a:r>
              <a:rPr lang="en-US" sz="2800">
                <a:solidFill>
                  <a:schemeClr val="dk2"/>
                </a:solidFill>
                <a:latin typeface="Arial"/>
                <a:ea typeface="Arial"/>
                <a:cs typeface="Arial"/>
                <a:sym typeface="Arial"/>
              </a:rPr>
              <a:t> Earthquake Early Warning </a:t>
            </a:r>
            <a:endParaRPr sz="2800">
              <a:solidFill>
                <a:schemeClr val="dk2"/>
              </a:solidFill>
            </a:endParaRPr>
          </a:p>
        </p:txBody>
      </p:sp>
      <p:sp>
        <p:nvSpPr>
          <p:cNvPr id="78" name="Google Shape;78;p1"/>
          <p:cNvSpPr txBox="1"/>
          <p:nvPr/>
        </p:nvSpPr>
        <p:spPr>
          <a:xfrm>
            <a:off x="293916" y="3807840"/>
            <a:ext cx="843035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i="0" u="none" strike="noStrike" cap="none">
                <a:solidFill>
                  <a:schemeClr val="dk2"/>
                </a:solidFill>
                <a:latin typeface="Arial"/>
                <a:ea typeface="Arial"/>
                <a:cs typeface="Arial"/>
                <a:sym typeface="Arial"/>
              </a:rPr>
              <a:t>Kindergarten to Fifth Grade </a:t>
            </a:r>
            <a:endParaRPr sz="1800" b="0" i="0" u="none" strike="noStrike" cap="none">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a:solidFill>
                  <a:schemeClr val="dk2"/>
                </a:solidFill>
                <a:latin typeface="Arial"/>
                <a:ea typeface="Arial"/>
                <a:cs typeface="Arial"/>
                <a:sym typeface="Arial"/>
              </a:rPr>
              <a:t>Lesson Length: 15 Minutes</a:t>
            </a:r>
            <a:endParaRPr sz="1500" b="0" i="1" u="none" strike="noStrike" cap="none">
              <a:solidFill>
                <a:schemeClr val="dk2"/>
              </a:solidFill>
              <a:latin typeface="Arial"/>
              <a:ea typeface="Arial"/>
              <a:cs typeface="Arial"/>
              <a:sym typeface="Arial"/>
            </a:endParaRPr>
          </a:p>
        </p:txBody>
      </p:sp>
      <p:sp>
        <p:nvSpPr>
          <p:cNvPr id="79" name="Google Shape;79;p1"/>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GREEN</a:t>
            </a:r>
            <a:r>
              <a:rPr lang="en-US" sz="1013" b="1" i="0" u="none" strike="noStrike" cap="none">
                <a:solidFill>
                  <a:srgbClr val="000000"/>
                </a:solidFill>
                <a:latin typeface="Arial"/>
                <a:ea typeface="Arial"/>
                <a:cs typeface="Arial"/>
                <a:sym typeface="Arial"/>
              </a:rPr>
              <a:t>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80" name="Google Shape;80;p1"/>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rPr>
              <a:t>WHITE SLIDES </a:t>
            </a:r>
            <a:r>
              <a:rPr lang="en-US" sz="1013" b="0" i="0" u="none" strike="noStrike" cap="none">
                <a:solidFill>
                  <a:srgbClr val="000000"/>
                </a:solidFill>
                <a:latin typeface="Arial"/>
                <a:ea typeface="Arial"/>
                <a:cs typeface="Arial"/>
                <a:sym typeface="Arial"/>
              </a:rPr>
              <a:t>= Present to Class</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p:nvPr/>
        </p:nvSpPr>
        <p:spPr>
          <a:xfrm>
            <a:off x="198993" y="1144912"/>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dirty="0">
                <a:solidFill>
                  <a:schemeClr val="accent1"/>
                </a:solidFill>
                <a:latin typeface="Arial"/>
                <a:ea typeface="Arial"/>
                <a:cs typeface="Arial"/>
                <a:sym typeface="Arial"/>
              </a:rPr>
              <a:t>Why do we have drills at school?</a:t>
            </a:r>
            <a:endParaRPr sz="2100" b="1" i="0" u="none" strike="noStrike" cap="none" dirty="0">
              <a:solidFill>
                <a:schemeClr val="accent1"/>
              </a:solidFill>
              <a:latin typeface="Arial"/>
              <a:ea typeface="Arial"/>
              <a:cs typeface="Arial"/>
              <a:sym typeface="Arial"/>
            </a:endParaRPr>
          </a:p>
        </p:txBody>
      </p:sp>
      <p:pic>
        <p:nvPicPr>
          <p:cNvPr id="147" name="Google Shape;147;p9"/>
          <p:cNvPicPr preferRelativeResize="0"/>
          <p:nvPr/>
        </p:nvPicPr>
        <p:blipFill rotWithShape="1">
          <a:blip r:embed="rId3">
            <a:alphaModFix/>
          </a:blip>
          <a:srcRect/>
          <a:stretch/>
        </p:blipFill>
        <p:spPr>
          <a:xfrm>
            <a:off x="3502199" y="660150"/>
            <a:ext cx="5184900" cy="3887775"/>
          </a:xfrm>
          <a:prstGeom prst="roundRect">
            <a:avLst>
              <a:gd name="adj" fmla="val 4842"/>
            </a:avLst>
          </a:prstGeom>
          <a:solidFill>
            <a:srgbClr val="ECECEC"/>
          </a:solidFill>
          <a:ln>
            <a:noFill/>
          </a:ln>
        </p:spPr>
      </p:pic>
      <p:sp>
        <p:nvSpPr>
          <p:cNvPr id="148" name="Google Shape;148;p9"/>
          <p:cNvSpPr txBox="1"/>
          <p:nvPr/>
        </p:nvSpPr>
        <p:spPr>
          <a:xfrm>
            <a:off x="6462000" y="4583794"/>
            <a:ext cx="1791900" cy="2425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sp>
        <p:nvSpPr>
          <p:cNvPr id="149" name="Google Shape;149;p9"/>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65039" y="1366840"/>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800"/>
              <a:buFont typeface="Arial"/>
              <a:buNone/>
            </a:pPr>
            <a:r>
              <a:rPr lang="en-US" sz="3000" b="0" dirty="0">
                <a:solidFill>
                  <a:srgbClr val="1A6935"/>
                </a:solidFill>
                <a:highlight>
                  <a:srgbClr val="FFFFFF"/>
                </a:highlight>
              </a:rPr>
              <a:t>Our school has </a:t>
            </a:r>
            <a:r>
              <a:rPr lang="en-US" sz="3000" dirty="0">
                <a:solidFill>
                  <a:srgbClr val="1A6935"/>
                </a:solidFill>
                <a:highlight>
                  <a:srgbClr val="FFFFFF"/>
                </a:highlight>
              </a:rPr>
              <a:t>Earthquake Early Warning! </a:t>
            </a:r>
            <a:endParaRPr sz="3000" dirty="0"/>
          </a:p>
        </p:txBody>
      </p:sp>
      <p:pic>
        <p:nvPicPr>
          <p:cNvPr id="156" name="Google Shape;156;p10" title="Education_9_PA_V03.jpg"/>
          <p:cNvPicPr preferRelativeResize="0"/>
          <p:nvPr/>
        </p:nvPicPr>
        <p:blipFill rotWithShape="1">
          <a:blip r:embed="rId3">
            <a:alphaModFix/>
          </a:blip>
          <a:srcRect/>
          <a:stretch/>
        </p:blipFill>
        <p:spPr>
          <a:xfrm>
            <a:off x="3373257" y="928322"/>
            <a:ext cx="5401219" cy="3286856"/>
          </a:xfrm>
          <a:prstGeom prst="rect">
            <a:avLst/>
          </a:prstGeom>
          <a:noFill/>
          <a:ln>
            <a:noFill/>
          </a:ln>
        </p:spPr>
      </p:pic>
      <p:sp>
        <p:nvSpPr>
          <p:cNvPr id="157" name="Google Shape;157;p1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3">
            <a:alphaModFix/>
          </a:blip>
          <a:srcRect/>
          <a:stretch/>
        </p:blipFill>
        <p:spPr>
          <a:xfrm rot="554215">
            <a:off x="4837672" y="810063"/>
            <a:ext cx="4243681" cy="2681051"/>
          </a:xfrm>
          <a:prstGeom prst="rect">
            <a:avLst/>
          </a:prstGeom>
          <a:noFill/>
          <a:ln>
            <a:noFill/>
          </a:ln>
        </p:spPr>
      </p:pic>
      <p:sp>
        <p:nvSpPr>
          <p:cNvPr id="164" name="Google Shape;164;p11"/>
          <p:cNvSpPr txBox="1"/>
          <p:nvPr/>
        </p:nvSpPr>
        <p:spPr>
          <a:xfrm>
            <a:off x="312962" y="637878"/>
            <a:ext cx="5983800" cy="371637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chemeClr val="accent1"/>
                </a:solidFill>
                <a:latin typeface="Arial"/>
                <a:ea typeface="Arial"/>
                <a:cs typeface="Arial"/>
                <a:sym typeface="Arial"/>
              </a:rPr>
              <a:t>Have you experienced an earthquake? What about </a:t>
            </a:r>
            <a:br>
              <a:rPr lang="en-US" sz="2700" b="1" i="0" u="none" strike="noStrike" cap="none" dirty="0">
                <a:solidFill>
                  <a:schemeClr val="accent1"/>
                </a:solidFill>
                <a:latin typeface="Arial"/>
                <a:ea typeface="Arial"/>
                <a:cs typeface="Arial"/>
                <a:sym typeface="Arial"/>
              </a:rPr>
            </a:br>
            <a:r>
              <a:rPr lang="en-US" sz="2700" b="1" i="0" u="none" strike="noStrike" cap="none" dirty="0">
                <a:solidFill>
                  <a:schemeClr val="accent1"/>
                </a:solidFill>
                <a:latin typeface="Arial"/>
                <a:ea typeface="Arial"/>
                <a:cs typeface="Arial"/>
                <a:sym typeface="Arial"/>
              </a:rPr>
              <a:t>your family members?</a:t>
            </a:r>
            <a:r>
              <a:rPr lang="en-US" sz="2850" b="1" i="0" u="none" strike="noStrike" cap="none" dirty="0">
                <a:solidFill>
                  <a:schemeClr val="accent1"/>
                </a:solidFill>
                <a:latin typeface="Arial"/>
                <a:ea typeface="Arial"/>
                <a:cs typeface="Arial"/>
                <a:sym typeface="Arial"/>
              </a:rPr>
              <a:t> </a:t>
            </a:r>
            <a:endParaRPr sz="1350" b="0" i="0" u="none" strike="noStrike" cap="none" dirty="0">
              <a:solidFill>
                <a:schemeClr val="accen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750"/>
              <a:buFont typeface="Arial"/>
              <a:buNone/>
            </a:pPr>
            <a:endParaRPr lang="en-US" sz="750" b="0" i="0" u="none" strike="noStrike" cap="none" dirty="0">
              <a:solidFill>
                <a:schemeClr val="dk2"/>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What did you or family members </a:t>
            </a:r>
            <a:r>
              <a:rPr lang="en-US" sz="2550" b="0" i="0" u="none" strike="noStrike" cap="none" dirty="0">
                <a:solidFill>
                  <a:schemeClr val="dk2"/>
                </a:solidFill>
                <a:latin typeface="Arial"/>
                <a:ea typeface="Arial"/>
                <a:cs typeface="Arial"/>
                <a:sym typeface="Arial"/>
              </a:rPr>
              <a:t> </a:t>
            </a:r>
            <a:endParaRPr sz="900" b="0" i="0" u="none" strike="noStrike" cap="none" dirty="0">
              <a:solidFill>
                <a:schemeClr val="dk1"/>
              </a:solidFill>
              <a:latin typeface="Arial"/>
              <a:ea typeface="Arial"/>
              <a:cs typeface="Arial"/>
              <a:sym typeface="Arial"/>
            </a:endParaRPr>
          </a:p>
          <a:p>
            <a:pPr marL="351234" marR="0" lvl="0" indent="-284559" algn="l" rtl="0">
              <a:lnSpc>
                <a:spcPct val="100000"/>
              </a:lnSpc>
              <a:spcBef>
                <a:spcPts val="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SEE? </a:t>
            </a:r>
            <a:endParaRPr sz="675" b="0" i="0" u="none" strike="noStrike" cap="none" dirty="0">
              <a:solidFill>
                <a:schemeClr val="dk1"/>
              </a:solidFill>
              <a:latin typeface="Arial"/>
              <a:ea typeface="Arial"/>
              <a:cs typeface="Arial"/>
              <a:sym typeface="Arial"/>
            </a:endParaRPr>
          </a:p>
          <a:p>
            <a:pPr marL="351234" marR="0" lvl="0" indent="-284559" algn="l" rtl="0">
              <a:lnSpc>
                <a:spcPct val="100000"/>
              </a:lnSpc>
              <a:spcBef>
                <a:spcPts val="90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HEAR?</a:t>
            </a:r>
            <a:endParaRPr sz="675" b="0" i="0" u="none" strike="noStrike" cap="none" dirty="0">
              <a:solidFill>
                <a:schemeClr val="dk1"/>
              </a:solidFill>
              <a:latin typeface="Arial"/>
              <a:ea typeface="Arial"/>
              <a:cs typeface="Arial"/>
              <a:sym typeface="Arial"/>
            </a:endParaRPr>
          </a:p>
          <a:p>
            <a:pPr marL="351234" marR="0" lvl="0" indent="-308372" algn="l" rtl="0">
              <a:lnSpc>
                <a:spcPct val="100000"/>
              </a:lnSpc>
              <a:spcBef>
                <a:spcPts val="900"/>
              </a:spcBef>
              <a:spcAft>
                <a:spcPts val="0"/>
              </a:spcAft>
              <a:buClr>
                <a:schemeClr val="accent1"/>
              </a:buClr>
              <a:buSzPts val="3600"/>
              <a:buFont typeface="Arial"/>
              <a:buChar char="•"/>
            </a:pPr>
            <a:r>
              <a:rPr lang="en-US" sz="2325" b="0" i="0" u="none" strike="noStrike" cap="none" dirty="0">
                <a:solidFill>
                  <a:schemeClr val="dk2"/>
                </a:solidFill>
                <a:latin typeface="Arial"/>
                <a:ea typeface="Arial"/>
                <a:cs typeface="Arial"/>
                <a:sym typeface="Arial"/>
              </a:rPr>
              <a:t>FEEL?</a:t>
            </a:r>
            <a:r>
              <a:rPr lang="en-US" sz="2700" b="0" i="0" u="none" strike="noStrike" cap="none" dirty="0">
                <a:solidFill>
                  <a:schemeClr val="dk2"/>
                </a:solidFill>
                <a:latin typeface="Arial"/>
                <a:ea typeface="Arial"/>
                <a:cs typeface="Arial"/>
                <a:sym typeface="Arial"/>
              </a:rPr>
              <a:t> </a:t>
            </a:r>
            <a:endParaRPr sz="1350" b="0" i="0" u="none" strike="noStrike" cap="none" dirty="0">
              <a:solidFill>
                <a:schemeClr val="dk1"/>
              </a:solidFill>
              <a:latin typeface="Arial"/>
              <a:ea typeface="Arial"/>
              <a:cs typeface="Arial"/>
              <a:sym typeface="Arial"/>
            </a:endParaRPr>
          </a:p>
        </p:txBody>
      </p:sp>
      <p:sp>
        <p:nvSpPr>
          <p:cNvPr id="165" name="Google Shape;165;p11"/>
          <p:cNvSpPr txBox="1"/>
          <p:nvPr/>
        </p:nvSpPr>
        <p:spPr>
          <a:xfrm>
            <a:off x="5549491" y="4370823"/>
            <a:ext cx="3316418" cy="197479"/>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4"/>
              </a:rPr>
              <a:t>Rocket’s Earthquake Safety Adventure</a:t>
            </a:r>
            <a:endParaRPr sz="375" b="0" i="1" u="none" strike="noStrike" cap="none">
              <a:solidFill>
                <a:schemeClr val="dk1"/>
              </a:solidFill>
              <a:latin typeface="Arial"/>
              <a:ea typeface="Arial"/>
              <a:cs typeface="Arial"/>
              <a:sym typeface="Arial"/>
            </a:endParaRPr>
          </a:p>
        </p:txBody>
      </p:sp>
      <p:pic>
        <p:nvPicPr>
          <p:cNvPr id="166" name="Google Shape;166;p11"/>
          <p:cNvPicPr preferRelativeResize="0"/>
          <p:nvPr/>
        </p:nvPicPr>
        <p:blipFill rotWithShape="1">
          <a:blip r:embed="rId5">
            <a:alphaModFix/>
          </a:blip>
          <a:srcRect b="40211"/>
          <a:stretch/>
        </p:blipFill>
        <p:spPr>
          <a:xfrm>
            <a:off x="1679501" y="2804093"/>
            <a:ext cx="866775" cy="495450"/>
          </a:xfrm>
          <a:prstGeom prst="rect">
            <a:avLst/>
          </a:prstGeom>
          <a:noFill/>
          <a:ln>
            <a:noFill/>
          </a:ln>
        </p:spPr>
      </p:pic>
      <p:pic>
        <p:nvPicPr>
          <p:cNvPr id="167" name="Google Shape;167;p11"/>
          <p:cNvPicPr preferRelativeResize="0"/>
          <p:nvPr/>
        </p:nvPicPr>
        <p:blipFill rotWithShape="1">
          <a:blip r:embed="rId6">
            <a:alphaModFix/>
          </a:blip>
          <a:srcRect/>
          <a:stretch/>
        </p:blipFill>
        <p:spPr>
          <a:xfrm>
            <a:off x="1797063" y="3342407"/>
            <a:ext cx="1209675" cy="752475"/>
          </a:xfrm>
          <a:prstGeom prst="rect">
            <a:avLst/>
          </a:prstGeom>
          <a:noFill/>
          <a:ln>
            <a:noFill/>
          </a:ln>
        </p:spPr>
      </p:pic>
      <p:pic>
        <p:nvPicPr>
          <p:cNvPr id="168" name="Google Shape;168;p11"/>
          <p:cNvPicPr preferRelativeResize="0"/>
          <p:nvPr/>
        </p:nvPicPr>
        <p:blipFill rotWithShape="1">
          <a:blip r:embed="rId7">
            <a:alphaModFix/>
          </a:blip>
          <a:srcRect/>
          <a:stretch/>
        </p:blipFill>
        <p:spPr>
          <a:xfrm>
            <a:off x="1541388" y="3774262"/>
            <a:ext cx="1143000" cy="1085850"/>
          </a:xfrm>
          <a:prstGeom prst="rect">
            <a:avLst/>
          </a:prstGeom>
          <a:noFill/>
          <a:ln>
            <a:noFill/>
          </a:ln>
        </p:spPr>
      </p:pic>
      <p:sp>
        <p:nvSpPr>
          <p:cNvPr id="169" name="Google Shape;169;p1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p:nvPr/>
        </p:nvSpPr>
        <p:spPr>
          <a:xfrm>
            <a:off x="392723" y="750412"/>
            <a:ext cx="2913185" cy="3196973"/>
          </a:xfrm>
          <a:prstGeom prst="rect">
            <a:avLst/>
          </a:prstGeom>
          <a:noFill/>
          <a:ln>
            <a:noFill/>
          </a:ln>
        </p:spPr>
        <p:txBody>
          <a:bodyPr spcFirstLastPara="1" wrap="square" lIns="68550" tIns="68550" rIns="68550" bIns="68550" anchor="t" anchorCtr="0">
            <a:noAutofit/>
          </a:bodyPr>
          <a:lstStyle/>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 surface of the Earth is broken up into big pieces. </a:t>
            </a: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These pieces get stuck together and when they break free, an earthquake happens!  </a:t>
            </a:r>
            <a:endParaRPr sz="2100" b="1" i="0" u="none" strike="noStrike" cap="none" dirty="0">
              <a:solidFill>
                <a:schemeClr val="accent1"/>
              </a:solidFill>
              <a:latin typeface="Arial"/>
              <a:ea typeface="Arial"/>
              <a:cs typeface="Arial"/>
              <a:sym typeface="Arial"/>
            </a:endParaRPr>
          </a:p>
          <a:p>
            <a:pPr marL="0" marR="0" lvl="0" indent="0" rtl="0">
              <a:lnSpc>
                <a:spcPct val="9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p:txBody>
      </p:sp>
      <p:sp>
        <p:nvSpPr>
          <p:cNvPr id="176" name="Google Shape;176;p12">
            <a:hlinkClick r:id="rId4"/>
          </p:cNvPr>
          <p:cNvSpPr txBox="1"/>
          <p:nvPr/>
        </p:nvSpPr>
        <p:spPr>
          <a:xfrm>
            <a:off x="6681740" y="4334978"/>
            <a:ext cx="2111774" cy="273844"/>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a:t>
            </a:r>
            <a:r>
              <a:rPr lang="en-US" sz="1350" b="0" i="1" u="none" strike="noStrike" cap="none">
                <a:solidFill>
                  <a:schemeClr val="dk1"/>
                </a:solidFill>
                <a:latin typeface="Arial"/>
                <a:ea typeface="Arial"/>
                <a:cs typeface="Arial"/>
                <a:sym typeface="Arial"/>
              </a:rPr>
              <a:t> </a:t>
            </a:r>
            <a:r>
              <a:rPr lang="en-US" sz="750" b="0" i="1" u="sng" strike="noStrike" cap="none">
                <a:solidFill>
                  <a:schemeClr val="hlink"/>
                </a:solidFill>
                <a:latin typeface="Arial"/>
                <a:ea typeface="Arial"/>
                <a:cs typeface="Arial"/>
                <a:sym typeface="Aria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IRIS Earthquake Science YouTube</a:t>
            </a:r>
            <a:endParaRPr sz="750" b="0" i="1" u="sng" strike="noStrike" cap="none">
              <a:solidFill>
                <a:schemeClr val="hlink"/>
              </a:solidFill>
              <a:latin typeface="Arial"/>
              <a:ea typeface="Arial"/>
              <a:cs typeface="Arial"/>
              <a:sym typeface="Arial"/>
            </a:endParaRPr>
          </a:p>
        </p:txBody>
      </p:sp>
      <p:sp>
        <p:nvSpPr>
          <p:cNvPr id="178" name="Google Shape;178;p1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3661DB8C-03DC-FF8A-423B-771E7B3BEC9D}"/>
              </a:ext>
            </a:extLst>
          </p:cNvPr>
          <p:cNvPicPr>
            <a:picLocks noRot="1" noChangeAspect="1"/>
          </p:cNvPicPr>
          <p:nvPr>
            <a:videoFile r:link="rId1"/>
          </p:nvPr>
        </p:nvPicPr>
        <p:blipFill>
          <a:blip r:embed="rId6"/>
          <a:stretch>
            <a:fillRect/>
          </a:stretch>
        </p:blipFill>
        <p:spPr>
          <a:xfrm>
            <a:off x="3771533" y="573973"/>
            <a:ext cx="5014673" cy="3761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dirty="0">
                <a:highlight>
                  <a:srgbClr val="FFFFFF"/>
                </a:highlight>
              </a:rPr>
              <a:t>What do we do at </a:t>
            </a:r>
            <a:r>
              <a:rPr lang="en-US" sz="2400" u="sng" dirty="0">
                <a:highlight>
                  <a:srgbClr val="FFFFFF"/>
                </a:highlight>
              </a:rPr>
              <a:t>school</a:t>
            </a:r>
            <a:r>
              <a:rPr lang="en-US" sz="2400" dirty="0">
                <a:highlight>
                  <a:srgbClr val="FFFFFF"/>
                </a:highlight>
              </a:rPr>
              <a:t> if there’s an earthquake?</a:t>
            </a:r>
            <a:endParaRPr sz="2400" dirty="0"/>
          </a:p>
        </p:txBody>
      </p:sp>
      <p:sp>
        <p:nvSpPr>
          <p:cNvPr id="185" name="Google Shape;185;p1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pic>
        <p:nvPicPr>
          <p:cNvPr id="186" name="Google Shape;186;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87" name="Google Shape;187;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88" name="Google Shape;188;p13" title="DCHO_Infographic (JPG for Social Media).jpg"/>
          <p:cNvPicPr preferRelativeResize="0"/>
          <p:nvPr/>
        </p:nvPicPr>
        <p:blipFill rotWithShape="1">
          <a:blip r:embed="rId3">
            <a:alphaModFix/>
          </a:blip>
          <a:srcRect l="62588" t="40331" b="8336"/>
          <a:stretch/>
        </p:blipFill>
        <p:spPr>
          <a:xfrm>
            <a:off x="6016975" y="1460961"/>
            <a:ext cx="2709880" cy="27560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916529" y="1465334"/>
            <a:ext cx="4736015" cy="2991849"/>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If you experience ground shaking: </a:t>
            </a:r>
            <a:endParaRPr sz="2400" b="0" i="0" u="none" strike="noStrike" cap="none" dirty="0">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dirty="0">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DROP</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COVER</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HOLD ON </a:t>
            </a:r>
            <a:endParaRPr sz="1350" b="0" i="0" u="none" strike="noStrike" cap="none" dirty="0">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Arial"/>
                <a:ea typeface="Arial"/>
                <a:cs typeface="Arial"/>
                <a:sym typeface="Arial"/>
              </a:rPr>
              <a:t>LET’S PRACTICE! </a:t>
            </a:r>
            <a:endParaRPr sz="2400" b="1" i="0" u="none" strike="noStrike" cap="none" dirty="0">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2904232" y="1751466"/>
            <a:ext cx="5971574" cy="2542599"/>
          </a:xfrm>
          <a:prstGeom prst="rect">
            <a:avLst/>
          </a:prstGeom>
          <a:noFill/>
          <a:ln>
            <a:noFill/>
          </a:ln>
        </p:spPr>
      </p:pic>
      <p:pic>
        <p:nvPicPr>
          <p:cNvPr id="2" name="Online Media 1" descr="Hearing the Japanese Earthquake - Clip 3">
            <a:hlinkClick r:id="" action="ppaction://media"/>
            <a:extLst>
              <a:ext uri="{FF2B5EF4-FFF2-40B4-BE49-F238E27FC236}">
                <a16:creationId xmlns:a16="http://schemas.microsoft.com/office/drawing/2014/main" id="{0C3B502C-600D-7852-77CC-35DDAC4D1206}"/>
              </a:ext>
            </a:extLst>
          </p:cNvPr>
          <p:cNvPicPr>
            <a:picLocks noRot="1" noChangeAspect="1"/>
          </p:cNvPicPr>
          <p:nvPr>
            <a:videoFile r:link="rId1"/>
          </p:nvPr>
        </p:nvPicPr>
        <p:blipFill>
          <a:blip r:embed="rId6"/>
          <a:stretch>
            <a:fillRect/>
          </a:stretch>
        </p:blipFill>
        <p:spPr>
          <a:xfrm>
            <a:off x="7486476" y="462627"/>
            <a:ext cx="1500961" cy="1125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800"/>
                                        <p:tgtEl>
                                          <p:spTgt spid="199"/>
                                        </p:tgtEl>
                                      </p:cBhvr>
                                    </p:animEffect>
                                    <p:set>
                                      <p:cBhvr>
                                        <p:cTn id="7" dur="1" fill="hold">
                                          <p:stCondLst>
                                            <p:cond delay="800"/>
                                          </p:stCondLst>
                                        </p:cTn>
                                        <p:tgtEl>
                                          <p:spTgt spid="19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5" name="Google Shape;215;p16"/>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16" name="Google Shape;216;p1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23" name="Google Shape;223;p17"/>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24" name="Google Shape;224;p17"/>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25" name="Google Shape;225;p1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To Print</a:t>
            </a:r>
            <a:endParaRPr dirty="0">
              <a:solidFill>
                <a:schemeClr val="dk1"/>
              </a:solidFill>
            </a:endParaRPr>
          </a:p>
        </p:txBody>
      </p:sp>
      <p:sp>
        <p:nvSpPr>
          <p:cNvPr id="87" name="Google Shape;87;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dirty="0"/>
          </a:p>
          <a:p>
            <a:pPr marL="0" lvl="0" indent="0" algn="l" rtl="0">
              <a:lnSpc>
                <a:spcPct val="90000"/>
              </a:lnSpc>
              <a:spcBef>
                <a:spcPts val="750"/>
              </a:spcBef>
              <a:spcAft>
                <a:spcPts val="0"/>
              </a:spcAft>
              <a:buSzPts val="2000"/>
              <a:buNone/>
            </a:pPr>
            <a:br>
              <a:rPr lang="en-US" b="1" dirty="0">
                <a:solidFill>
                  <a:schemeClr val="dk1"/>
                </a:solidFill>
              </a:rPr>
            </a:br>
            <a:br>
              <a:rPr lang="en-US" b="1" dirty="0">
                <a:solidFill>
                  <a:schemeClr val="dk1"/>
                </a:solidFill>
              </a:rPr>
            </a:br>
            <a:r>
              <a:rPr lang="en-US" sz="1800" b="1" dirty="0">
                <a:solidFill>
                  <a:schemeClr val="dk1"/>
                </a:solidFill>
              </a:rPr>
              <a:t>Family Engagement Letter</a:t>
            </a:r>
          </a:p>
          <a:p>
            <a:pPr marL="285750" indent="-285750">
              <a:lnSpc>
                <a:spcPct val="150000"/>
              </a:lnSpc>
            </a:pPr>
            <a:r>
              <a:rPr lang="en-US" b="1" dirty="0">
                <a:hlinkClick r:id="rId3"/>
              </a:rPr>
              <a:t>English</a:t>
            </a:r>
            <a:endParaRPr lang="en-US" b="1" dirty="0"/>
          </a:p>
          <a:p>
            <a:pPr marL="285750" indent="-285750">
              <a:lnSpc>
                <a:spcPct val="150000"/>
              </a:lnSpc>
            </a:pPr>
            <a:r>
              <a:rPr lang="en-US" b="1" dirty="0">
                <a:hlinkClick r:id="rId4"/>
              </a:rPr>
              <a:t>Spanish</a:t>
            </a:r>
            <a:endParaRPr lang="en-US" b="1" dirty="0"/>
          </a:p>
          <a:p>
            <a:pPr marL="0" lvl="0" indent="0" algn="l" rtl="0">
              <a:lnSpc>
                <a:spcPct val="90000"/>
              </a:lnSpc>
              <a:spcBef>
                <a:spcPts val="750"/>
              </a:spcBef>
              <a:spcAft>
                <a:spcPts val="0"/>
              </a:spcAft>
              <a:buSzPts val="2000"/>
              <a:buNone/>
            </a:pPr>
            <a:endParaRPr dirty="0">
              <a:solidFill>
                <a:schemeClr val="dk1"/>
              </a:solidFill>
            </a:endParaRPr>
          </a:p>
        </p:txBody>
      </p:sp>
      <p:sp>
        <p:nvSpPr>
          <p:cNvPr id="88" name="Google Shape;88;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89" name="Google Shape;89;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lnSpc>
                <a:spcPct val="100000"/>
              </a:lnSpc>
              <a:spcBef>
                <a:spcPts val="0"/>
              </a:spcBef>
              <a:spcAft>
                <a:spcPts val="0"/>
              </a:spcAft>
              <a:buClr>
                <a:schemeClr val="accent1"/>
              </a:buClr>
              <a:buSzPts val="1300"/>
              <a:buFont typeface="Arial"/>
              <a:buChar char="●"/>
            </a:pPr>
            <a:r>
              <a:rPr lang="en-US" sz="1200" b="0" i="0" u="none" strike="noStrike" cap="none" dirty="0">
                <a:solidFill>
                  <a:schemeClr val="dk1"/>
                </a:solidFill>
                <a:latin typeface="Arial"/>
                <a:ea typeface="Arial"/>
                <a:cs typeface="Arial"/>
                <a:sym typeface="Arial"/>
              </a:rPr>
              <a:t>Open the Family Engagement Letter.  </a:t>
            </a:r>
            <a:endParaRPr sz="1500" b="0" i="0" u="none" strike="noStrike" cap="none" dirty="0">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Add your school’s name at the bottom.  </a:t>
            </a:r>
            <a:endParaRPr sz="1350" b="0" i="0" u="none" strike="noStrike" cap="none" dirty="0">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If you’re emailing the letter, you can remove the QR code.  </a:t>
            </a:r>
            <a:endParaRPr sz="1350" b="0" i="0" u="none" strike="noStrike" cap="none" dirty="0">
              <a:solidFill>
                <a:schemeClr val="dk1"/>
              </a:solidFill>
              <a:latin typeface="Arial"/>
              <a:ea typeface="Arial"/>
              <a:cs typeface="Arial"/>
              <a:sym typeface="Arial"/>
            </a:endParaRPr>
          </a:p>
          <a:p>
            <a:pPr marL="174784" indent="-174784">
              <a:spcBef>
                <a:spcPts val="900"/>
              </a:spcBef>
              <a:buClr>
                <a:schemeClr val="accent1"/>
              </a:buClr>
              <a:buSzPts val="1300"/>
              <a:buFont typeface="Arial"/>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endParaRPr sz="1200" b="0" i="0" u="none" strike="noStrike" cap="none" dirty="0">
              <a:solidFill>
                <a:schemeClr val="dk1"/>
              </a:solidFill>
              <a:latin typeface="Arial"/>
              <a:ea typeface="Arial"/>
              <a:cs typeface="Arial"/>
              <a:sym typeface="Arial"/>
            </a:endParaRPr>
          </a:p>
          <a:p>
            <a:pPr marL="174784" marR="0" lvl="0" indent="-174784" algn="l" rtl="0">
              <a:lnSpc>
                <a:spcPct val="100000"/>
              </a:lnSpc>
              <a:spcBef>
                <a:spcPts val="900"/>
              </a:spcBef>
              <a:spcAft>
                <a:spcPts val="0"/>
              </a:spcAft>
              <a:buClr>
                <a:schemeClr val="accent1"/>
              </a:buClr>
              <a:buSzPts val="1300"/>
              <a:buFont typeface="Arial"/>
              <a:buChar char="●"/>
            </a:pPr>
            <a:r>
              <a:rPr lang="en-US" sz="1200" b="0" i="0" u="none" strike="noStrike" cap="none" dirty="0">
                <a:solidFill>
                  <a:schemeClr val="dk1"/>
                </a:solidFill>
                <a:latin typeface="Arial"/>
                <a:ea typeface="Arial"/>
                <a:cs typeface="Arial"/>
                <a:sym typeface="Arial"/>
              </a:rPr>
              <a:t>Preview Slides. You can print out the Teaching Steps slides. The teaching steps are also located in the Speaker Notes of each slide.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cxnSp>
        <p:nvCxnSpPr>
          <p:cNvPr id="90" name="Google Shape;90;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91" name="Google Shape;91;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100"/>
              <a:buFont typeface="Arial"/>
              <a:buNone/>
            </a:pPr>
            <a:r>
              <a:rPr lang="en-US" sz="2100" b="1" i="0" u="none" strike="noStrike" cap="none">
                <a:solidFill>
                  <a:schemeClr val="dk1"/>
                </a:solidFill>
                <a:latin typeface="Arial"/>
                <a:ea typeface="Arial"/>
                <a:cs typeface="Arial"/>
                <a:sym typeface="Arial"/>
              </a:rPr>
              <a:t>Preparation</a:t>
            </a:r>
            <a:endParaRPr sz="1350" b="0" i="0" u="none" strike="noStrike" cap="none">
              <a:solidFill>
                <a:schemeClr val="dk1"/>
              </a:solidFill>
              <a:latin typeface="Arial"/>
              <a:ea typeface="Arial"/>
              <a:cs typeface="Arial"/>
              <a:sym typeface="Arial"/>
            </a:endParaRPr>
          </a:p>
        </p:txBody>
      </p:sp>
      <p:sp>
        <p:nvSpPr>
          <p:cNvPr id="92" name="Google Shape;92;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32" name="Google Shape;232;p18"/>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33" name="Google Shape;233;p18"/>
          <p:cNvGrpSpPr/>
          <p:nvPr/>
        </p:nvGrpSpPr>
        <p:grpSpPr>
          <a:xfrm>
            <a:off x="6144839" y="1666622"/>
            <a:ext cx="2705246" cy="2232105"/>
            <a:chOff x="8193118" y="2222162"/>
            <a:chExt cx="3606995" cy="2976140"/>
          </a:xfrm>
        </p:grpSpPr>
        <p:pic>
          <p:nvPicPr>
            <p:cNvPr id="234" name="Google Shape;234;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5" name="Google Shape;235;p18"/>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drill</a:t>
              </a:r>
              <a:endParaRPr sz="1350" b="0" i="0" u="none" strike="noStrike" cap="none">
                <a:solidFill>
                  <a:schemeClr val="dk1"/>
                </a:solidFill>
                <a:latin typeface="Arial"/>
                <a:ea typeface="Arial"/>
                <a:cs typeface="Arial"/>
                <a:sym typeface="Arial"/>
              </a:endParaRPr>
            </a:p>
          </p:txBody>
        </p:sp>
      </p:grpSp>
      <p:sp>
        <p:nvSpPr>
          <p:cNvPr id="236" name="Google Shape;236;p18"/>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ground shaking</a:t>
            </a:r>
            <a:endParaRPr sz="1350" b="0" i="0" u="none" strike="noStrike" cap="none">
              <a:solidFill>
                <a:schemeClr val="dk1"/>
              </a:solidFill>
              <a:latin typeface="Arial"/>
              <a:ea typeface="Arial"/>
              <a:cs typeface="Arial"/>
              <a:sym typeface="Arial"/>
            </a:endParaRPr>
          </a:p>
        </p:txBody>
      </p:sp>
      <p:cxnSp>
        <p:nvCxnSpPr>
          <p:cNvPr id="237" name="Google Shape;237;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8" name="Google Shape;238;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9" name="Google Shape;239;p18"/>
          <p:cNvGrpSpPr/>
          <p:nvPr/>
        </p:nvGrpSpPr>
        <p:grpSpPr>
          <a:xfrm>
            <a:off x="2997123" y="1360632"/>
            <a:ext cx="3147722" cy="2613251"/>
            <a:chOff x="3996163" y="1814175"/>
            <a:chExt cx="4196963" cy="3484335"/>
          </a:xfrm>
        </p:grpSpPr>
        <p:sp>
          <p:nvSpPr>
            <p:cNvPr id="240" name="Google Shape;240;p18"/>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early warning alert</a:t>
              </a:r>
              <a:endParaRPr sz="1350" b="0" i="0" u="none" strike="noStrike" cap="none">
                <a:solidFill>
                  <a:schemeClr val="dk1"/>
                </a:solidFill>
                <a:latin typeface="Arial"/>
                <a:ea typeface="Arial"/>
                <a:cs typeface="Arial"/>
                <a:sym typeface="Arial"/>
              </a:endParaRPr>
            </a:p>
          </p:txBody>
        </p:sp>
        <p:grpSp>
          <p:nvGrpSpPr>
            <p:cNvPr id="241" name="Google Shape;241;p18"/>
            <p:cNvGrpSpPr/>
            <p:nvPr/>
          </p:nvGrpSpPr>
          <p:grpSpPr>
            <a:xfrm>
              <a:off x="4008425" y="1814175"/>
              <a:ext cx="4184701" cy="3194801"/>
              <a:chOff x="4008425" y="1814175"/>
              <a:chExt cx="4184701" cy="3194801"/>
            </a:xfrm>
          </p:grpSpPr>
          <p:pic>
            <p:nvPicPr>
              <p:cNvPr id="242" name="Google Shape;242;p18"/>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43" name="Google Shape;243;p18"/>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44" name="Google Shape;244;p18"/>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45" name="Google Shape;245;p1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21</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0"/>
          <p:cNvSpPr txBox="1">
            <a:spLocks noGrp="1"/>
          </p:cNvSpPr>
          <p:nvPr>
            <p:ph type="title"/>
          </p:nvPr>
        </p:nvSpPr>
        <p:spPr>
          <a:xfrm>
            <a:off x="424087" y="787781"/>
            <a:ext cx="3550050" cy="3293550"/>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3000" dirty="0">
                <a:solidFill>
                  <a:srgbClr val="1A6935"/>
                </a:solidFill>
              </a:rPr>
              <a:t>How do you feel?</a:t>
            </a: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r>
              <a:rPr lang="en-US" sz="2700" b="0" i="1" dirty="0">
                <a:solidFill>
                  <a:srgbClr val="1A6935"/>
                </a:solidFill>
              </a:rPr>
              <a:t>Turn and talk to a partner!</a:t>
            </a:r>
            <a:endParaRPr sz="2700" b="0" dirty="0"/>
          </a:p>
        </p:txBody>
      </p:sp>
      <p:sp>
        <p:nvSpPr>
          <p:cNvPr id="263" name="Google Shape;263;p20"/>
          <p:cNvSpPr txBox="1"/>
          <p:nvPr/>
        </p:nvSpPr>
        <p:spPr>
          <a:xfrm>
            <a:off x="0" y="0"/>
            <a:ext cx="2250000" cy="346226"/>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Arial"/>
                <a:ea typeface="Arial"/>
                <a:cs typeface="Arial"/>
                <a:sym typeface="Arial"/>
              </a:rPr>
              <a:t> </a:t>
            </a:r>
            <a:endParaRPr sz="1350" b="0" i="0" u="none" strike="noStrike" cap="none">
              <a:solidFill>
                <a:schemeClr val="dk1"/>
              </a:solidFill>
              <a:latin typeface="Arial"/>
              <a:ea typeface="Arial"/>
              <a:cs typeface="Arial"/>
              <a:sym typeface="Arial"/>
            </a:endParaRPr>
          </a:p>
        </p:txBody>
      </p:sp>
      <p:pic>
        <p:nvPicPr>
          <p:cNvPr id="264" name="Google Shape;264;p20"/>
          <p:cNvPicPr preferRelativeResize="0"/>
          <p:nvPr/>
        </p:nvPicPr>
        <p:blipFill rotWithShape="1">
          <a:blip r:embed="rId3">
            <a:alphaModFix/>
          </a:blip>
          <a:srcRect/>
          <a:stretch/>
        </p:blipFill>
        <p:spPr>
          <a:xfrm>
            <a:off x="4303181" y="689381"/>
            <a:ext cx="4547925" cy="3489713"/>
          </a:xfrm>
          <a:prstGeom prst="roundRect">
            <a:avLst>
              <a:gd name="adj" fmla="val 4842"/>
            </a:avLst>
          </a:prstGeom>
          <a:solidFill>
            <a:srgbClr val="ECECEC"/>
          </a:solidFill>
          <a:ln>
            <a:noFill/>
          </a:ln>
        </p:spPr>
      </p:pic>
      <p:sp>
        <p:nvSpPr>
          <p:cNvPr id="265" name="Google Shape;265;p2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dirty="0">
                <a:solidFill>
                  <a:schemeClr val="dk2"/>
                </a:solidFill>
              </a:rPr>
              <a:t>How did we do on the drill?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Questions?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Key things to remember? </a:t>
            </a:r>
            <a:endParaRPr dirty="0"/>
          </a:p>
        </p:txBody>
      </p:sp>
      <p:pic>
        <p:nvPicPr>
          <p:cNvPr id="272" name="Google Shape;272;p21"/>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73" name="Google Shape;273;p21"/>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REFLECT! </a:t>
            </a:r>
            <a:endParaRPr sz="2400" b="1" i="0" u="none" strike="noStrike" cap="none">
              <a:solidFill>
                <a:schemeClr val="accent1"/>
              </a:solidFill>
              <a:latin typeface="Arial"/>
              <a:ea typeface="Arial"/>
              <a:cs typeface="Arial"/>
              <a:sym typeface="Arial"/>
            </a:endParaRPr>
          </a:p>
        </p:txBody>
      </p:sp>
      <p:sp>
        <p:nvSpPr>
          <p:cNvPr id="274" name="Google Shape;274;p2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6" name="Google Shape;286;p22" title="Screenshot 2025-03-21 at 10.21.58 AM.png"/>
          <p:cNvPicPr preferRelativeResize="0"/>
          <p:nvPr/>
        </p:nvPicPr>
        <p:blipFill rotWithShape="1">
          <a:blip r:embed="rId3">
            <a:alphaModFix/>
          </a:blip>
          <a:srcRect/>
          <a:stretch/>
        </p:blipFill>
        <p:spPr>
          <a:xfrm>
            <a:off x="5915456" y="661632"/>
            <a:ext cx="3115807" cy="1910118"/>
          </a:xfrm>
          <a:prstGeom prst="rect">
            <a:avLst/>
          </a:prstGeom>
          <a:noFill/>
          <a:ln>
            <a:noFill/>
          </a:ln>
        </p:spPr>
      </p:pic>
      <p:sp>
        <p:nvSpPr>
          <p:cNvPr id="280" name="Google Shape;280;p22"/>
          <p:cNvSpPr txBox="1">
            <a:spLocks noGrp="1"/>
          </p:cNvSpPr>
          <p:nvPr>
            <p:ph type="title"/>
          </p:nvPr>
        </p:nvSpPr>
        <p:spPr>
          <a:xfrm>
            <a:off x="312963" y="707622"/>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81" name="Google Shape;281;p22"/>
          <p:cNvSpPr txBox="1">
            <a:spLocks noGrp="1"/>
          </p:cNvSpPr>
          <p:nvPr>
            <p:ph type="body" idx="1"/>
          </p:nvPr>
        </p:nvSpPr>
        <p:spPr>
          <a:xfrm>
            <a:off x="312964" y="1275757"/>
            <a:ext cx="4778867" cy="1223186"/>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3200"/>
              <a:buNone/>
            </a:pPr>
            <a:r>
              <a:rPr lang="en-US" sz="2400">
                <a:solidFill>
                  <a:schemeClr val="dk2"/>
                </a:solidFill>
              </a:rPr>
              <a:t>Tell the people in your home what you learned about protecting yourself in an earthquake.  </a:t>
            </a:r>
            <a:endParaRPr/>
          </a:p>
          <a:p>
            <a:pPr marL="0" lvl="0" indent="0" algn="l" rtl="0">
              <a:lnSpc>
                <a:spcPct val="100000"/>
              </a:lnSpc>
              <a:spcBef>
                <a:spcPts val="750"/>
              </a:spcBef>
              <a:spcAft>
                <a:spcPts val="0"/>
              </a:spcAft>
              <a:buSzPts val="3200"/>
              <a:buNone/>
            </a:pPr>
            <a:endParaRPr sz="2400">
              <a:solidFill>
                <a:schemeClr val="dk2"/>
              </a:solidFill>
            </a:endParaRPr>
          </a:p>
        </p:txBody>
      </p:sp>
      <p:pic>
        <p:nvPicPr>
          <p:cNvPr id="282" name="Google Shape;282;p22"/>
          <p:cNvPicPr preferRelativeResize="0"/>
          <p:nvPr/>
        </p:nvPicPr>
        <p:blipFill rotWithShape="1">
          <a:blip r:embed="rId4">
            <a:alphaModFix/>
          </a:blip>
          <a:srcRect/>
          <a:stretch/>
        </p:blipFill>
        <p:spPr>
          <a:xfrm>
            <a:off x="1486958" y="2729365"/>
            <a:ext cx="2656463" cy="1567817"/>
          </a:xfrm>
          <a:prstGeom prst="rect">
            <a:avLst/>
          </a:prstGeom>
          <a:noFill/>
          <a:ln>
            <a:noFill/>
          </a:ln>
        </p:spPr>
      </p:pic>
      <p:pic>
        <p:nvPicPr>
          <p:cNvPr id="283" name="Google Shape;283;p22"/>
          <p:cNvPicPr preferRelativeResize="0"/>
          <p:nvPr/>
        </p:nvPicPr>
        <p:blipFill rotWithShape="1">
          <a:blip r:embed="rId5">
            <a:alphaModFix/>
          </a:blip>
          <a:srcRect l="2298" t="7087" r="1" b="8992"/>
          <a:stretch/>
        </p:blipFill>
        <p:spPr>
          <a:xfrm>
            <a:off x="5760719" y="2653367"/>
            <a:ext cx="3194429" cy="1828501"/>
          </a:xfrm>
          <a:prstGeom prst="roundRect">
            <a:avLst>
              <a:gd name="adj" fmla="val 4842"/>
            </a:avLst>
          </a:prstGeom>
          <a:solidFill>
            <a:srgbClr val="ECECEC"/>
          </a:solidFill>
          <a:ln>
            <a:noFill/>
          </a:ln>
        </p:spPr>
      </p:pic>
      <p:sp>
        <p:nvSpPr>
          <p:cNvPr id="284" name="Google Shape;284;p22"/>
          <p:cNvSpPr txBox="1"/>
          <p:nvPr/>
        </p:nvSpPr>
        <p:spPr>
          <a:xfrm>
            <a:off x="6754913" y="4505625"/>
            <a:ext cx="2389050" cy="2558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6"/>
              </a:rPr>
              <a:t>American Red Cross North Texas Region </a:t>
            </a:r>
            <a:endParaRPr sz="750" b="0" i="1" u="none" strike="noStrike" cap="none">
              <a:solidFill>
                <a:schemeClr val="dk1"/>
              </a:solidFill>
              <a:latin typeface="Arial"/>
              <a:ea typeface="Arial"/>
              <a:cs typeface="Arial"/>
              <a:sym typeface="Arial"/>
            </a:endParaRPr>
          </a:p>
        </p:txBody>
      </p:sp>
      <p:sp>
        <p:nvSpPr>
          <p:cNvPr id="285" name="Google Shape;285;p2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pic>
        <p:nvPicPr>
          <p:cNvPr id="288" name="Google Shape;288;p22"/>
          <p:cNvPicPr preferRelativeResize="0"/>
          <p:nvPr/>
        </p:nvPicPr>
        <p:blipFill rotWithShape="1">
          <a:blip r:embed="rId7">
            <a:alphaModFix/>
          </a:blip>
          <a:srcRect t="11114" r="5644" b="5089"/>
          <a:stretch/>
        </p:blipFill>
        <p:spPr>
          <a:xfrm>
            <a:off x="419113" y="2664765"/>
            <a:ext cx="5142102" cy="1828500"/>
          </a:xfrm>
          <a:prstGeom prst="roundRect">
            <a:avLst>
              <a:gd name="adj" fmla="val 5177"/>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share your feedback, please! </a:t>
            </a:r>
            <a:endParaRPr sz="2400">
              <a:solidFill>
                <a:schemeClr val="dk1"/>
              </a:solidFill>
            </a:endParaRPr>
          </a:p>
        </p:txBody>
      </p:sp>
      <p:sp>
        <p:nvSpPr>
          <p:cNvPr id="295" name="Google Shape;295;p23"/>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Please complete this brief, anonymous </a:t>
            </a:r>
            <a:r>
              <a:rPr lang="en-US" sz="24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US" sz="2400" b="0" i="0" u="none" strike="noStrike" cap="none">
                <a:solidFill>
                  <a:schemeClr val="dk1"/>
                </a:solidFill>
                <a:latin typeface="Arial"/>
                <a:ea typeface="Arial"/>
                <a:cs typeface="Arial"/>
                <a:sym typeface="Arial"/>
              </a:rPr>
              <a:t> to help us to improve our ShakeAlert Ready lessons. </a:t>
            </a:r>
            <a:endParaRPr sz="1350" b="0" i="0" u="none" strike="noStrike" cap="none">
              <a:solidFill>
                <a:schemeClr val="dk1"/>
              </a:solidFill>
              <a:latin typeface="Arial"/>
              <a:ea typeface="Arial"/>
              <a:cs typeface="Arial"/>
              <a:sym typeface="Arial"/>
            </a:endParaRPr>
          </a:p>
        </p:txBody>
      </p:sp>
      <p:sp>
        <p:nvSpPr>
          <p:cNvPr id="296" name="Google Shape;296;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grpSp>
        <p:nvGrpSpPr>
          <p:cNvPr id="297" name="Google Shape;297;p23"/>
          <p:cNvGrpSpPr/>
          <p:nvPr/>
        </p:nvGrpSpPr>
        <p:grpSpPr>
          <a:xfrm>
            <a:off x="4686300" y="637871"/>
            <a:ext cx="4245188" cy="3664657"/>
            <a:chOff x="6390900" y="334969"/>
            <a:chExt cx="5660250" cy="4886210"/>
          </a:xfrm>
        </p:grpSpPr>
        <p:pic>
          <p:nvPicPr>
            <p:cNvPr id="298" name="Google Shape;298;p23"/>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9" name="Google Shape;299;p23"/>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300" name="Google Shape;300;p2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dirty="0">
                <a:solidFill>
                  <a:schemeClr val="tx1"/>
                </a:solidFill>
              </a:rPr>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type="body" idx="1"/>
          </p:nvPr>
        </p:nvSpPr>
        <p:spPr>
          <a:xfrm>
            <a:off x="312964" y="1045331"/>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4"/>
              </a:rPr>
              <a:t>Faults, Plate Tectonics &amp; Earthquake Hazards - Animations / Videos</a:t>
            </a:r>
            <a:endParaRPr lang="en-US" sz="1125" dirty="0"/>
          </a:p>
          <a:p>
            <a:pPr marL="0" indent="0">
              <a:lnSpc>
                <a:spcPct val="100000"/>
              </a:lnSpc>
              <a:buNone/>
            </a:pPr>
            <a:endParaRPr lang="en-US" sz="1125" dirty="0"/>
          </a:p>
        </p:txBody>
      </p:sp>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D52F5A-F23C-D446-A233-54F38C79DABD}" type="slidenum">
              <a:rPr lang="en-US" smtClean="0"/>
              <a:pPr/>
              <a:t>27</a:t>
            </a:fld>
            <a:endParaRPr lang="en-US"/>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5">
            <a:alphaModFix/>
          </a:blip>
          <a:stretch>
            <a:fillRect/>
          </a:stretch>
        </p:blipFill>
        <p:spPr>
          <a:xfrm>
            <a:off x="4919031" y="684786"/>
            <a:ext cx="4003622" cy="3773929"/>
          </a:xfrm>
          <a:prstGeom prst="roundRect">
            <a:avLst>
              <a:gd name="adj" fmla="val 1702"/>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064142035"/>
      </p:ext>
    </p:extLst>
  </p:cSld>
  <p:clrMapOvr>
    <a:overrideClrMapping bg1="lt1" tx1="dk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28</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idx="12"/>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fld id="{4CD52F5A-F23C-D446-A233-54F38C79DABD}" type="slidenum">
              <a:rPr lang="en-US" smtClean="0"/>
              <a:pPr/>
              <a:t>29</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98" name="Google Shape;98;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99" name="Google Shape;99;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100" name="Google Shape;100;p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dirty="0">
                <a:solidFill>
                  <a:schemeClr val="tx1"/>
                </a:solidFill>
              </a:rPr>
              <a:t>Rationale</a:t>
            </a: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extLst>
      <p:ext uri="{BB962C8B-B14F-4D97-AF65-F5344CB8AC3E}">
        <p14:creationId xmlns:p14="http://schemas.microsoft.com/office/powerpoint/2010/main" val="1010564429"/>
      </p:ext>
    </p:extLst>
  </p:cSld>
  <p:clrMapOvr>
    <a:overrideClrMapping bg1="lt1" tx1="dk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31</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1</a:t>
            </a:r>
            <a:endParaRPr>
              <a:solidFill>
                <a:schemeClr val="dk1"/>
              </a:solidFill>
            </a:endParaRPr>
          </a:p>
        </p:txBody>
      </p:sp>
      <p:sp>
        <p:nvSpPr>
          <p:cNvPr id="106" name="Google Shape;106;p4"/>
          <p:cNvSpPr txBox="1">
            <a:spLocks noGrp="1"/>
          </p:cNvSpPr>
          <p:nvPr>
            <p:ph type="body" idx="1"/>
          </p:nvPr>
        </p:nvSpPr>
        <p:spPr>
          <a:xfrm>
            <a:off x="312963" y="1181101"/>
            <a:ext cx="8537121" cy="3324522"/>
          </a:xfrm>
          <a:prstGeom prst="rect">
            <a:avLst/>
          </a:prstGeom>
          <a:noFill/>
          <a:ln>
            <a:noFill/>
          </a:ln>
        </p:spPr>
        <p:txBody>
          <a:bodyPr spcFirstLastPara="1" wrap="square" lIns="68550" tIns="34275" rIns="68550" bIns="34275" anchor="t" anchorCtr="0">
            <a:noAutofit/>
          </a:bodyPr>
          <a:lstStyle/>
          <a:p>
            <a:pPr marL="342900" lvl="0" algn="l" rtl="0">
              <a:lnSpc>
                <a:spcPct val="100000"/>
              </a:lnSpc>
              <a:spcBef>
                <a:spcPts val="0"/>
              </a:spcBef>
              <a:spcAft>
                <a:spcPts val="0"/>
              </a:spcAft>
              <a:buSzPts val="1500"/>
              <a:buAutoNum type="arabicPeriod"/>
            </a:pPr>
            <a:r>
              <a:rPr lang="en-US" sz="1200" u="sng" dirty="0">
                <a:solidFill>
                  <a:schemeClr val="tx1"/>
                </a:solidFill>
              </a:rPr>
              <a:t>SLIDE 9</a:t>
            </a:r>
            <a:r>
              <a:rPr lang="en-US" sz="1200" dirty="0">
                <a:solidFill>
                  <a:schemeClr val="tx1"/>
                </a:solidFill>
              </a:rPr>
              <a:t>: Tell students that today they are learning about how to react when there is an earthquake or earthquake early warning alert, which could happen anytime.</a:t>
            </a:r>
            <a:endParaRPr sz="1200"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10</a:t>
            </a:r>
            <a:r>
              <a:rPr lang="en-US" sz="1200" dirty="0">
                <a:solidFill>
                  <a:schemeClr val="tx1"/>
                </a:solidFill>
              </a:rPr>
              <a:t>: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200"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11</a:t>
            </a:r>
            <a:r>
              <a:rPr lang="en-US" sz="1200" dirty="0">
                <a:solidFill>
                  <a:schemeClr val="tx1"/>
                </a:solidFill>
              </a:rPr>
              <a:t>: Tell students that our school has an earthquake early warning system that can give our school community members seconds of extra time to protect ourselves before ground shaking arrives during an earthquake. </a:t>
            </a:r>
            <a:endParaRPr sz="1200" i="1"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12</a:t>
            </a:r>
            <a:r>
              <a:rPr lang="en-US" sz="1200" dirty="0">
                <a:solidFill>
                  <a:schemeClr val="tx1"/>
                </a:solidFill>
              </a:rPr>
              <a:t>: Ask students what they’ve seen and heard about earthquakes. They may have seen images of people or buildings shaking. They may have seen a cartoon in which a giant fissure opens on Earth’s surface (which is incorrect). Ask students if they or their fam</a:t>
            </a:r>
            <a:r>
              <a:rPr lang="en-US" sz="1200" dirty="0">
                <a:solidFill>
                  <a:schemeClr val="dk1"/>
                </a:solidFill>
              </a:rPr>
              <a:t>ily members have ever experienced an earthquake*. If they have, what did they see, hear, and feel? Tell students that we’ll learn </a:t>
            </a:r>
            <a:r>
              <a:rPr lang="en-US" sz="1200" dirty="0"/>
              <a:t>a bit</a:t>
            </a:r>
            <a:r>
              <a:rPr lang="en-US" sz="1200" dirty="0">
                <a:solidFill>
                  <a:schemeClr val="dk1"/>
                </a:solidFill>
              </a:rPr>
              <a:t> about what an earthquake is in this lesson. Keep this conversation brief. </a:t>
            </a:r>
            <a:endParaRPr sz="1200" dirty="0">
              <a:solidFill>
                <a:schemeClr val="dk1"/>
              </a:solidFill>
            </a:endParaRPr>
          </a:p>
          <a:p>
            <a:pPr marL="0" lvl="0" indent="0" algn="l" rtl="0">
              <a:lnSpc>
                <a:spcPct val="100000"/>
              </a:lnSpc>
              <a:spcBef>
                <a:spcPts val="450"/>
              </a:spcBef>
              <a:spcAft>
                <a:spcPts val="0"/>
              </a:spcAft>
              <a:buSzPts val="1800"/>
              <a:buNone/>
            </a:pPr>
            <a:endParaRPr sz="1200" i="1" dirty="0"/>
          </a:p>
          <a:p>
            <a:pPr marL="234950" lvl="0" indent="0" algn="l" rtl="0">
              <a:lnSpc>
                <a:spcPct val="100000"/>
              </a:lnSpc>
              <a:spcBef>
                <a:spcPts val="450"/>
              </a:spcBef>
              <a:spcAft>
                <a:spcPts val="0"/>
              </a:spcAft>
              <a:buSzPts val="1800"/>
              <a:buNone/>
            </a:pPr>
            <a:r>
              <a:rPr lang="en-US" sz="1125" i="1" dirty="0"/>
              <a:t>*</a:t>
            </a:r>
            <a:r>
              <a:rPr lang="en-US" sz="1125"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I</a:t>
            </a:r>
            <a:r>
              <a:rPr lang="en-US" sz="1125" i="1" dirty="0">
                <a:solidFill>
                  <a:schemeClr val="dk1"/>
                </a:solidFill>
              </a:rPr>
              <a:t>t’s likely that students have not experienced an earthquake but </a:t>
            </a:r>
            <a:r>
              <a:rPr lang="en-US" sz="1125" i="1" dirty="0"/>
              <a:t>they may have</a:t>
            </a:r>
            <a:r>
              <a:rPr lang="en-US" sz="1125" i="1" dirty="0">
                <a:solidFill>
                  <a:schemeClr val="dk1"/>
                </a:solidFill>
              </a:rPr>
              <a:t> heard </a:t>
            </a:r>
            <a:r>
              <a:rPr lang="en-US" sz="1125" i="1" dirty="0"/>
              <a:t>others</a:t>
            </a:r>
            <a:r>
              <a:rPr lang="en-US" sz="1125" i="1" dirty="0">
                <a:solidFill>
                  <a:schemeClr val="dk1"/>
                </a:solidFill>
              </a:rPr>
              <a:t> discuss their experiences. Validate </a:t>
            </a:r>
            <a:r>
              <a:rPr lang="en-US" sz="1125" i="1" dirty="0"/>
              <a:t>their feelings,</a:t>
            </a:r>
            <a:r>
              <a:rPr lang="en-US" sz="1125" i="1" dirty="0">
                <a:solidFill>
                  <a:schemeClr val="dk1"/>
                </a:solidFill>
              </a:rPr>
              <a:t> and scan for students who may need some extra support. </a:t>
            </a:r>
            <a:endParaRPr dirty="0">
              <a:solidFill>
                <a:schemeClr val="dk1"/>
              </a:solidFill>
            </a:endParaRPr>
          </a:p>
        </p:txBody>
      </p:sp>
      <p:sp>
        <p:nvSpPr>
          <p:cNvPr id="107" name="Google Shape;107;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108" name="Google Shape;108;p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2</a:t>
            </a:r>
            <a:endParaRPr>
              <a:solidFill>
                <a:schemeClr val="dk1"/>
              </a:solidFill>
            </a:endParaRPr>
          </a:p>
        </p:txBody>
      </p:sp>
      <p:sp>
        <p:nvSpPr>
          <p:cNvPr id="114" name="Google Shape;114;p5"/>
          <p:cNvSpPr txBox="1">
            <a:spLocks noGrp="1"/>
          </p:cNvSpPr>
          <p:nvPr>
            <p:ph type="body" idx="1"/>
          </p:nvPr>
        </p:nvSpPr>
        <p:spPr>
          <a:xfrm>
            <a:off x="312963" y="1181100"/>
            <a:ext cx="8537100" cy="3095857"/>
          </a:xfrm>
          <a:prstGeom prst="rect">
            <a:avLst/>
          </a:prstGeom>
          <a:noFill/>
          <a:ln>
            <a:noFill/>
          </a:ln>
        </p:spPr>
        <p:txBody>
          <a:bodyPr spcFirstLastPara="1" wrap="square" lIns="68550" tIns="34275" rIns="68550" bIns="34275" anchor="t" anchorCtr="0">
            <a:noAutofit/>
          </a:bodyPr>
          <a:lstStyle/>
          <a:p>
            <a:pPr marL="342900" lvl="0" algn="l" rtl="0">
              <a:lnSpc>
                <a:spcPct val="100000"/>
              </a:lnSpc>
              <a:spcBef>
                <a:spcPts val="0"/>
              </a:spcBef>
              <a:spcAft>
                <a:spcPts val="0"/>
              </a:spcAft>
              <a:buSzPts val="1500"/>
              <a:buFont typeface="Arial"/>
              <a:buAutoNum type="arabicPeriod" startAt="5"/>
            </a:pPr>
            <a:r>
              <a:rPr lang="en-US" sz="1200" u="sng" dirty="0">
                <a:solidFill>
                  <a:schemeClr val="tx1"/>
                </a:solidFill>
              </a:rPr>
              <a:t>SLIDE 13:</a:t>
            </a:r>
            <a:r>
              <a:rPr lang="en-US" sz="1200" dirty="0">
                <a:solidFill>
                  <a:schemeClr val="tx1"/>
                </a:solidFill>
              </a:rPr>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tx1"/>
              </a:solidFill>
            </a:endParaRPr>
          </a:p>
          <a:p>
            <a:pPr marL="342900" lvl="0" algn="l" rtl="0">
              <a:lnSpc>
                <a:spcPct val="100000"/>
              </a:lnSpc>
              <a:spcBef>
                <a:spcPts val="900"/>
              </a:spcBef>
              <a:spcAft>
                <a:spcPts val="0"/>
              </a:spcAft>
              <a:buSzPts val="1500"/>
              <a:buAutoNum type="arabicPeriod" startAt="5"/>
            </a:pPr>
            <a:r>
              <a:rPr lang="en-US" sz="1200" u="sng" dirty="0">
                <a:solidFill>
                  <a:schemeClr val="tx1"/>
                </a:solidFill>
              </a:rPr>
              <a:t>SLIDE 14</a:t>
            </a:r>
            <a:r>
              <a:rPr lang="en-US" sz="1200" dirty="0">
                <a:solidFill>
                  <a:schemeClr val="tx1"/>
                </a:solidFill>
              </a:rPr>
              <a:t>: Review and model Drop, Cover, and Hold On. 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 </a:t>
            </a:r>
            <a:endParaRPr sz="1200" dirty="0">
              <a:solidFill>
                <a:schemeClr val="tx1"/>
              </a:solidFill>
            </a:endParaRPr>
          </a:p>
          <a:p>
            <a:pPr marL="342900" lvl="0" algn="l" rtl="0">
              <a:lnSpc>
                <a:spcPct val="100000"/>
              </a:lnSpc>
              <a:spcBef>
                <a:spcPts val="900"/>
              </a:spcBef>
              <a:spcAft>
                <a:spcPts val="0"/>
              </a:spcAft>
              <a:buSzPts val="1500"/>
              <a:buFont typeface="Arial"/>
              <a:buAutoNum type="arabicPeriod" startAt="5"/>
            </a:pPr>
            <a:r>
              <a:rPr lang="en-US" sz="1200" u="sng" dirty="0">
                <a:solidFill>
                  <a:schemeClr val="tx1"/>
                </a:solidFill>
              </a:rPr>
              <a:t>SLIDE 15</a:t>
            </a:r>
            <a:r>
              <a:rPr lang="en-US" sz="1200" dirty="0">
                <a:solidFill>
                  <a:schemeClr val="tx1"/>
                </a:solidFill>
              </a:rPr>
              <a:t>: Tell students that they will hear sound effects like earthquake shaking. This is just pretend! But it is similar to what you might hear in a real earthquake. Click to play the ground shaking noises and animation, and practice Drop, Cover, and Hold On. Ask students to stay in their protective positions while you observe and offer corrections if necessary. Once you’ve checked each student, ask them to return to their seats.</a:t>
            </a:r>
            <a:endParaRPr sz="1200" dirty="0">
              <a:solidFill>
                <a:schemeClr val="tx1"/>
              </a:solidFill>
            </a:endParaRPr>
          </a:p>
          <a:p>
            <a:pPr marL="342900" lvl="0">
              <a:lnSpc>
                <a:spcPct val="100000"/>
              </a:lnSpc>
              <a:spcBef>
                <a:spcPts val="900"/>
              </a:spcBef>
              <a:buSzPts val="1500"/>
              <a:buFont typeface="Arial"/>
              <a:buAutoNum type="arabicPeriod" startAt="5"/>
            </a:pPr>
            <a:r>
              <a:rPr lang="en-US" sz="1200" u="sng" dirty="0">
                <a:solidFill>
                  <a:schemeClr val="tx1"/>
                </a:solidFill>
              </a:rPr>
              <a:t>SLIDE 16</a:t>
            </a:r>
            <a:r>
              <a:rPr lang="en-US" sz="1200" dirty="0">
                <a:solidFill>
                  <a:schemeClr val="tx1"/>
                </a:solidFill>
              </a:rPr>
              <a:t>: </a:t>
            </a:r>
            <a:r>
              <a:rPr lang="en-US" sz="1200" dirty="0"/>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endParaRPr sz="1200" dirty="0"/>
          </a:p>
        </p:txBody>
      </p:sp>
      <p:sp>
        <p:nvSpPr>
          <p:cNvPr id="115" name="Google Shape;115;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116" name="Google Shape;116;p5"/>
          <p:cNvSpPr txBox="1"/>
          <p:nvPr/>
        </p:nvSpPr>
        <p:spPr>
          <a:xfrm>
            <a:off x="7086600" y="4783474"/>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3</a:t>
            </a:r>
            <a:endParaRPr dirty="0">
              <a:solidFill>
                <a:schemeClr val="dk1"/>
              </a:solidFill>
            </a:endParaRPr>
          </a:p>
        </p:txBody>
      </p:sp>
      <p:sp>
        <p:nvSpPr>
          <p:cNvPr id="122" name="Google Shape;122;p6"/>
          <p:cNvSpPr txBox="1">
            <a:spLocks noGrp="1"/>
          </p:cNvSpPr>
          <p:nvPr>
            <p:ph type="body" idx="1"/>
          </p:nvPr>
        </p:nvSpPr>
        <p:spPr>
          <a:xfrm>
            <a:off x="312963" y="1228725"/>
            <a:ext cx="8537121" cy="3276897"/>
          </a:xfrm>
          <a:prstGeom prst="rect">
            <a:avLst/>
          </a:prstGeom>
          <a:noFill/>
          <a:ln>
            <a:noFill/>
          </a:ln>
        </p:spPr>
        <p:txBody>
          <a:bodyPr spcFirstLastPara="1" wrap="square" lIns="68550" tIns="34275" rIns="68550" bIns="34275" anchor="t" anchorCtr="0">
            <a:noAutofit/>
          </a:bodyPr>
          <a:lstStyle/>
          <a:p>
            <a:pPr marL="400050" lvl="0" indent="-400050" algn="l" rtl="0">
              <a:lnSpc>
                <a:spcPct val="100000"/>
              </a:lnSpc>
              <a:spcBef>
                <a:spcPts val="0"/>
              </a:spcBef>
              <a:spcAft>
                <a:spcPts val="0"/>
              </a:spcAft>
              <a:buSzPts val="1500"/>
              <a:buAutoNum type="arabicPeriod" startAt="9"/>
              <a:tabLst>
                <a:tab pos="1314450" algn="l"/>
              </a:tabLst>
            </a:pPr>
            <a:r>
              <a:rPr lang="en-US" sz="1200" u="sng" dirty="0">
                <a:solidFill>
                  <a:schemeClr val="tx1"/>
                </a:solidFill>
              </a:rPr>
              <a:t>SLIDE 17</a:t>
            </a:r>
            <a:r>
              <a:rPr lang="en-US" sz="1200" dirty="0">
                <a:solidFill>
                  <a:schemeClr val="tx1"/>
                </a:solidFill>
              </a:rPr>
              <a:t>: Tell students that Drop, Cover, and Hold On looks different for different bodies. Review modified protective actions for people who use wheelchairs. </a:t>
            </a:r>
            <a:endParaRPr sz="1200" dirty="0">
              <a:solidFill>
                <a:schemeClr val="tx1"/>
              </a:solidFill>
            </a:endParaRPr>
          </a:p>
          <a:p>
            <a:pPr marL="400050" lvl="1" indent="-228600" algn="l" rtl="0">
              <a:lnSpc>
                <a:spcPct val="100000"/>
              </a:lnSpc>
              <a:spcBef>
                <a:spcPts val="375"/>
              </a:spcBef>
              <a:spcAft>
                <a:spcPts val="0"/>
              </a:spcAft>
              <a:buSzPts val="1500"/>
              <a:buChar char="•"/>
              <a:tabLst>
                <a:tab pos="1314450" algn="l"/>
              </a:tabLst>
            </a:pPr>
            <a:r>
              <a:rPr lang="en-US" sz="1200" i="1" dirty="0">
                <a:solidFill>
                  <a:schemeClr val="tx1"/>
                </a:solidFill>
              </a:rPr>
              <a:t>While you may not have students who use wheelchairs in your class, some members of your community who might. Have students repeat the phrase, “Drop, Cover, and Hold On” and then “Lock, Cover, and Hold On” after you’ve said it.  </a:t>
            </a:r>
            <a:endParaRPr sz="1200" i="1" dirty="0">
              <a:solidFill>
                <a:schemeClr val="tx1"/>
              </a:solidFill>
            </a:endParaRPr>
          </a:p>
          <a:p>
            <a:pPr marL="400050" lvl="0" indent="-400050" algn="l" rtl="0">
              <a:lnSpc>
                <a:spcPct val="100000"/>
              </a:lnSpc>
              <a:spcBef>
                <a:spcPts val="900"/>
              </a:spcBef>
              <a:spcAft>
                <a:spcPts val="0"/>
              </a:spcAft>
              <a:buSzPts val="1500"/>
              <a:buAutoNum type="arabicPeriod" startAt="9"/>
              <a:tabLst>
                <a:tab pos="1314450" algn="l"/>
              </a:tabLst>
            </a:pPr>
            <a:r>
              <a:rPr lang="en-US" sz="1200" u="sng" dirty="0">
                <a:solidFill>
                  <a:schemeClr val="tx1"/>
                </a:solidFill>
              </a:rPr>
              <a:t>SLIDE 18</a:t>
            </a:r>
            <a:r>
              <a:rPr lang="en-US" sz="1200" dirty="0">
                <a:solidFill>
                  <a:schemeClr val="tx1"/>
                </a:solidFill>
              </a:rPr>
              <a:t>: Review modified protective actions for people who use a cane or walker. </a:t>
            </a:r>
            <a:endParaRPr sz="1200" dirty="0">
              <a:solidFill>
                <a:schemeClr val="tx1"/>
              </a:solidFill>
            </a:endParaRPr>
          </a:p>
          <a:p>
            <a:pPr marL="400050" lvl="1" indent="-228600" algn="l" rtl="0">
              <a:lnSpc>
                <a:spcPct val="100000"/>
              </a:lnSpc>
              <a:spcBef>
                <a:spcPts val="375"/>
              </a:spcBef>
              <a:spcAft>
                <a:spcPts val="0"/>
              </a:spcAft>
              <a:buSzPts val="1500"/>
              <a:buChar char="•"/>
              <a:tabLst>
                <a:tab pos="1314450" algn="l"/>
              </a:tabLst>
            </a:pPr>
            <a:r>
              <a:rPr lang="en-US" sz="1200" i="1" dirty="0">
                <a:solidFill>
                  <a:schemeClr val="tx1"/>
                </a:solidFill>
              </a:rPr>
              <a:t>While you may not have students who use a cane or walker in your class, some members of your community might. Ask students to help their family members or friends who use a cane or walker by sharing the correct protective actions. Have students repeat the phrase, “Drop, Cover, and Hold On” and then “Lock, Cover, and Hold On” after you’ve said it.  </a:t>
            </a:r>
            <a:endParaRPr sz="1200" i="1" dirty="0">
              <a:solidFill>
                <a:schemeClr val="tx1"/>
              </a:solidFill>
            </a:endParaRPr>
          </a:p>
          <a:p>
            <a:pPr marL="400050" lvl="0" indent="-400050">
              <a:lnSpc>
                <a:spcPct val="100000"/>
              </a:lnSpc>
              <a:spcBef>
                <a:spcPts val="900"/>
              </a:spcBef>
              <a:buSzPts val="1500"/>
              <a:buAutoNum type="arabicPeriod" startAt="9"/>
              <a:tabLst>
                <a:tab pos="1314450" algn="l"/>
              </a:tabLst>
            </a:pPr>
            <a:r>
              <a:rPr lang="en-US" sz="1200" u="sng" dirty="0">
                <a:solidFill>
                  <a:schemeClr val="tx1"/>
                </a:solidFill>
              </a:rPr>
              <a:t>SLIDE 19</a:t>
            </a:r>
            <a:r>
              <a:rPr lang="en-US" sz="1200" dirty="0">
                <a:solidFill>
                  <a:schemeClr val="tx1"/>
                </a:solidFill>
              </a:rPr>
              <a:t>: </a:t>
            </a:r>
            <a:r>
              <a:rPr lang="en-US" sz="1200" dirty="0"/>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endParaRPr lang="en-US" sz="1200" dirty="0">
              <a:solidFill>
                <a:schemeClr val="tx1"/>
              </a:solidFill>
            </a:endParaRPr>
          </a:p>
        </p:txBody>
      </p:sp>
      <p:sp>
        <p:nvSpPr>
          <p:cNvPr id="123" name="Google Shape;123;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124" name="Google Shape;124;p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0">
          <a:extLst>
            <a:ext uri="{FF2B5EF4-FFF2-40B4-BE49-F238E27FC236}">
              <a16:creationId xmlns:a16="http://schemas.microsoft.com/office/drawing/2014/main" id="{84772DE8-BA48-EEA2-F0B2-866B22182BD9}"/>
            </a:ext>
          </a:extLst>
        </p:cNvPr>
        <p:cNvGrpSpPr/>
        <p:nvPr/>
      </p:nvGrpSpPr>
      <p:grpSpPr>
        <a:xfrm>
          <a:off x="0" y="0"/>
          <a:ext cx="0" cy="0"/>
          <a:chOff x="0" y="0"/>
          <a:chExt cx="0" cy="0"/>
        </a:xfrm>
      </p:grpSpPr>
      <p:sp>
        <p:nvSpPr>
          <p:cNvPr id="121" name="Google Shape;121;p6">
            <a:extLst>
              <a:ext uri="{FF2B5EF4-FFF2-40B4-BE49-F238E27FC236}">
                <a16:creationId xmlns:a16="http://schemas.microsoft.com/office/drawing/2014/main" id="{04E92BC7-4C8E-C046-4E0D-C66D5E14C007}"/>
              </a:ext>
            </a:extLst>
          </p:cNvPr>
          <p:cNvSpPr txBox="1">
            <a:spLocks noGrp="1"/>
          </p:cNvSpPr>
          <p:nvPr>
            <p:ph type="title"/>
          </p:nvPr>
        </p:nvSpPr>
        <p:spPr>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4</a:t>
            </a:r>
            <a:endParaRPr dirty="0">
              <a:solidFill>
                <a:schemeClr val="dk1"/>
              </a:solidFill>
            </a:endParaRPr>
          </a:p>
        </p:txBody>
      </p:sp>
      <p:sp>
        <p:nvSpPr>
          <p:cNvPr id="122" name="Google Shape;122;p6">
            <a:extLst>
              <a:ext uri="{FF2B5EF4-FFF2-40B4-BE49-F238E27FC236}">
                <a16:creationId xmlns:a16="http://schemas.microsoft.com/office/drawing/2014/main" id="{6001F283-F66E-FD31-4B64-7077DE2B6F48}"/>
              </a:ext>
            </a:extLst>
          </p:cNvPr>
          <p:cNvSpPr txBox="1">
            <a:spLocks noGrp="1"/>
          </p:cNvSpPr>
          <p:nvPr>
            <p:ph type="body" idx="1"/>
          </p:nvPr>
        </p:nvSpPr>
        <p:spPr>
          <a:xfrm>
            <a:off x="312963" y="1133475"/>
            <a:ext cx="8537121" cy="3372147"/>
          </a:xfrm>
          <a:prstGeom prst="rect">
            <a:avLst/>
          </a:prstGeom>
          <a:noFill/>
          <a:ln>
            <a:noFill/>
          </a:ln>
        </p:spPr>
        <p:txBody>
          <a:bodyPr spcFirstLastPara="1" wrap="square" lIns="68550" tIns="34275" rIns="68550" bIns="34275" anchor="t" anchorCtr="0">
            <a:noAutofit/>
          </a:bodyPr>
          <a:lstStyle/>
          <a:p>
            <a:pPr marL="400050" indent="-400050">
              <a:lnSpc>
                <a:spcPct val="100000"/>
              </a:lnSpc>
              <a:spcBef>
                <a:spcPts val="900"/>
              </a:spcBef>
              <a:buSzPts val="1500"/>
              <a:buFont typeface="+mj-lt"/>
              <a:buAutoNum type="arabicPeriod" startAt="12"/>
            </a:pPr>
            <a:r>
              <a:rPr lang="en-US" sz="1200" u="sng" dirty="0">
                <a:solidFill>
                  <a:schemeClr val="tx1"/>
                </a:solidFill>
              </a:rPr>
              <a:t>SLIDE 20</a:t>
            </a:r>
            <a:r>
              <a:rPr lang="en-US" sz="1200" dirty="0">
                <a:solidFill>
                  <a:schemeClr val="tx1"/>
                </a:solidFill>
              </a:rPr>
              <a:t>: </a:t>
            </a:r>
            <a:r>
              <a:rPr lang="en-US" sz="1200" dirty="0"/>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endParaRPr lang="en-US" sz="1200" dirty="0">
              <a:solidFill>
                <a:schemeClr val="tx1"/>
              </a:solidFill>
            </a:endParaRPr>
          </a:p>
          <a:p>
            <a:pPr marL="400050" lvl="0" indent="-400050" algn="l" rtl="0">
              <a:lnSpc>
                <a:spcPct val="100000"/>
              </a:lnSpc>
              <a:spcBef>
                <a:spcPts val="900"/>
              </a:spcBef>
              <a:spcAft>
                <a:spcPts val="0"/>
              </a:spcAft>
              <a:buSzPts val="1500"/>
              <a:buFont typeface="+mj-lt"/>
              <a:buAutoNum type="arabicPeriod" startAt="12"/>
            </a:pPr>
            <a:r>
              <a:rPr lang="en-US" sz="1200" u="sng" dirty="0">
                <a:solidFill>
                  <a:schemeClr val="tx1"/>
                </a:solidFill>
              </a:rPr>
              <a:t>SLIDE 21</a:t>
            </a:r>
            <a:r>
              <a:rPr lang="en-US" sz="1200" dirty="0">
                <a:solidFill>
                  <a:schemeClr val="tx1"/>
                </a:solidFill>
              </a:rPr>
              <a:t>: Tell students that they should take these protective actions when the ground shakes, if there’s an earthquake early warning alert, or if they’re doing an earthquake drill.</a:t>
            </a:r>
            <a:endParaRPr sz="1200" dirty="0">
              <a:solidFill>
                <a:schemeClr val="tx1"/>
              </a:solidFill>
            </a:endParaRPr>
          </a:p>
          <a:p>
            <a:pPr marL="400050" lvl="0" indent="-400050" algn="l" rtl="0">
              <a:lnSpc>
                <a:spcPct val="100000"/>
              </a:lnSpc>
              <a:spcBef>
                <a:spcPts val="900"/>
              </a:spcBef>
              <a:spcAft>
                <a:spcPts val="0"/>
              </a:spcAft>
              <a:buSzPts val="1500"/>
              <a:buFont typeface="+mj-lt"/>
              <a:buAutoNum type="arabicPeriod" startAt="12"/>
            </a:pPr>
            <a:r>
              <a:rPr lang="en-US" sz="1200" u="sng" dirty="0">
                <a:solidFill>
                  <a:schemeClr val="tx1"/>
                </a:solidFill>
              </a:rPr>
              <a:t>SLIDE 22</a:t>
            </a:r>
            <a:r>
              <a:rPr lang="en-US" sz="1200" dirty="0">
                <a:solidFill>
                  <a:schemeClr val="tx1"/>
                </a:solidFill>
              </a:rPr>
              <a:t>: Tell students that as part of the Earthquake Early Warning system they will hear the alert coming over the intercom. Click to play</a:t>
            </a:r>
            <a:r>
              <a:rPr lang="en-US" sz="1200" dirty="0">
                <a:solidFill>
                  <a:schemeClr val="dk1"/>
                </a:solidFill>
              </a:rPr>
              <a:t> the alert. Students should practice Drop, Cover, Hold On again. </a:t>
            </a:r>
          </a:p>
          <a:p>
            <a:pPr marL="400050" indent="-400050">
              <a:lnSpc>
                <a:spcPct val="100000"/>
              </a:lnSpc>
              <a:spcBef>
                <a:spcPts val="900"/>
              </a:spcBef>
              <a:buSzPts val="1500"/>
              <a:buFont typeface="+mj-lt"/>
              <a:buAutoNum type="arabicPeriod" startAt="12"/>
            </a:pPr>
            <a:r>
              <a:rPr lang="en-US" sz="1200" u="sng" dirty="0">
                <a:solidFill>
                  <a:schemeClr val="tx1"/>
                </a:solidFill>
              </a:rPr>
              <a:t>SLIDE 23</a:t>
            </a:r>
            <a:r>
              <a:rPr lang="en-US" sz="1200" dirty="0">
                <a:solidFill>
                  <a:schemeClr val="tx1"/>
                </a:solidFill>
              </a:rPr>
              <a:t>: Some students may be concerned about earthquakes, so check in with their feelings by having them turn and talk with a partner about how they are feeling now that they’ve learned how to protect themselves and have practiced Drop, Cover, and Hold On. Address any concerns that come up. </a:t>
            </a:r>
            <a:endParaRPr lang="en-US" sz="1200" u="sng" dirty="0">
              <a:solidFill>
                <a:schemeClr val="tx1"/>
              </a:solidFill>
            </a:endParaRPr>
          </a:p>
          <a:p>
            <a:pPr marL="400050" lvl="0" indent="-247650" algn="l" rtl="0">
              <a:lnSpc>
                <a:spcPct val="100000"/>
              </a:lnSpc>
              <a:spcBef>
                <a:spcPts val="900"/>
              </a:spcBef>
              <a:spcAft>
                <a:spcPts val="0"/>
              </a:spcAft>
              <a:buSzPts val="1500"/>
              <a:buFont typeface="+mj-lt"/>
              <a:buAutoNum type="arabicPeriod" startAt="12"/>
            </a:pPr>
            <a:endParaRPr sz="1125" dirty="0"/>
          </a:p>
        </p:txBody>
      </p:sp>
      <p:sp>
        <p:nvSpPr>
          <p:cNvPr id="123" name="Google Shape;123;p6">
            <a:extLst>
              <a:ext uri="{FF2B5EF4-FFF2-40B4-BE49-F238E27FC236}">
                <a16:creationId xmlns:a16="http://schemas.microsoft.com/office/drawing/2014/main" id="{A6AEB937-D7D4-4EF7-07E5-10E7D9BD694B}"/>
              </a:ext>
            </a:extLst>
          </p:cNvPr>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124" name="Google Shape;124;p6">
            <a:extLst>
              <a:ext uri="{FF2B5EF4-FFF2-40B4-BE49-F238E27FC236}">
                <a16:creationId xmlns:a16="http://schemas.microsoft.com/office/drawing/2014/main" id="{0BD57499-C0B4-545B-AF3E-D3D07D93111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0323487"/>
      </p:ext>
    </p:extLst>
  </p:cSld>
  <p:clrMapOvr>
    <a:overrideClrMapping bg1="lt1" tx1="dk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5</a:t>
            </a:r>
            <a:endParaRPr dirty="0">
              <a:solidFill>
                <a:schemeClr val="dk1"/>
              </a:solidFill>
            </a:endParaRPr>
          </a:p>
        </p:txBody>
      </p:sp>
      <p:sp>
        <p:nvSpPr>
          <p:cNvPr id="130" name="Google Shape;130;p7"/>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24</a:t>
            </a:r>
            <a:r>
              <a:rPr lang="en-US" sz="1200" dirty="0">
                <a:solidFill>
                  <a:schemeClr val="tx1"/>
                </a:solidFill>
              </a:rPr>
              <a:t>: Reflect with students on how they did during the drill and give them a chance to ask questions. Address student questions as they come up if you can and review </a:t>
            </a:r>
            <a:r>
              <a:rPr lang="en-US" sz="1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the key</a:t>
            </a:r>
            <a:r>
              <a:rPr lang="en-US" sz="1200" dirty="0">
                <a:solidFill>
                  <a:schemeClr val="tx1"/>
                </a:solidFill>
              </a:rPr>
              <a:t> points—the need to immediately </a:t>
            </a:r>
            <a:r>
              <a:rPr lang="en-US" sz="1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drop to your knees, </a:t>
            </a:r>
            <a:r>
              <a:rPr lang="en-US" sz="1200" dirty="0">
                <a:solidFill>
                  <a:schemeClr val="tx1"/>
                </a:solidFill>
              </a:rPr>
              <a:t>get under a table or desk if you can and hold on to what you’re under. Remind them to </a:t>
            </a:r>
            <a:r>
              <a:rPr lang="en-US" sz="1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face away from glass or heavy objects that could fall, cover their head and neck</a:t>
            </a:r>
            <a:r>
              <a:rPr lang="en-US" sz="1200" dirty="0">
                <a:solidFill>
                  <a:schemeClr val="tx1"/>
                </a:solidFill>
              </a:rPr>
              <a:t>, remain silent so they can hear teacher instructions, and hold their position until shaking stops. </a:t>
            </a:r>
            <a:endParaRPr sz="1200" dirty="0">
              <a:solidFill>
                <a:schemeClr val="tx1"/>
              </a:solidFill>
            </a:endParaRPr>
          </a:p>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25</a:t>
            </a:r>
            <a:r>
              <a:rPr lang="en-US" sz="1200" dirty="0">
                <a:solidFill>
                  <a:schemeClr val="tx1"/>
                </a:solidFill>
              </a:rPr>
              <a:t>: Encourage students to share information about how to stay safe in earthquakes with the adults in their homes. Provide students with the Family Engagement letter.</a:t>
            </a:r>
            <a:endParaRPr sz="1200" dirty="0">
              <a:solidFill>
                <a:schemeClr val="tx1"/>
              </a:solidFill>
            </a:endParaRPr>
          </a:p>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26</a:t>
            </a:r>
            <a:r>
              <a:rPr lang="en-US" sz="1200" dirty="0">
                <a:solidFill>
                  <a:schemeClr val="tx1"/>
                </a:solidFill>
              </a:rPr>
              <a:t>: Teachers, please complete the optional ShakeAlert Ready Earthquake Drill Lesson Feedback Form so we can continue to provide you with the resources you need.</a:t>
            </a:r>
            <a:endParaRPr sz="1200" dirty="0">
              <a:solidFill>
                <a:schemeClr val="tx1"/>
              </a:solidFill>
            </a:endParaRPr>
          </a:p>
          <a:p>
            <a:pPr marL="300038" lvl="0" indent="-195263" algn="l" rtl="0">
              <a:lnSpc>
                <a:spcPct val="100000"/>
              </a:lnSpc>
              <a:spcBef>
                <a:spcPts val="900"/>
              </a:spcBef>
              <a:spcAft>
                <a:spcPts val="0"/>
              </a:spcAft>
              <a:buSzPts val="1500"/>
              <a:buNone/>
            </a:pPr>
            <a:endParaRPr sz="1200" dirty="0"/>
          </a:p>
          <a:p>
            <a:pPr marL="9525" lvl="0" indent="0" algn="l" rtl="0">
              <a:lnSpc>
                <a:spcPct val="100000"/>
              </a:lnSpc>
              <a:spcBef>
                <a:spcPts val="900"/>
              </a:spcBef>
              <a:spcAft>
                <a:spcPts val="0"/>
              </a:spcAft>
              <a:buSzPts val="1500"/>
              <a:buNone/>
            </a:pPr>
            <a:r>
              <a:rPr lang="en-US" sz="12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 </a:t>
            </a:r>
            <a:endParaRPr sz="1200" dirty="0">
              <a:latin typeface="Arial"/>
              <a:ea typeface="Arial"/>
              <a:cs typeface="Arial"/>
              <a:sym typeface="Arial"/>
            </a:endParaRPr>
          </a:p>
          <a:p>
            <a:pPr marL="300038" lvl="0" indent="-219075" algn="l" rtl="0">
              <a:lnSpc>
                <a:spcPct val="100000"/>
              </a:lnSpc>
              <a:spcBef>
                <a:spcPts val="900"/>
              </a:spcBef>
              <a:spcAft>
                <a:spcPts val="0"/>
              </a:spcAft>
              <a:buSzPts val="1500"/>
              <a:buNone/>
            </a:pPr>
            <a:endParaRPr sz="1125" dirty="0">
              <a:solidFill>
                <a:schemeClr val="dk1"/>
              </a:solidFill>
            </a:endParaRPr>
          </a:p>
        </p:txBody>
      </p:sp>
      <p:sp>
        <p:nvSpPr>
          <p:cNvPr id="131" name="Google Shape;131;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8</a:t>
            </a:fld>
            <a:endParaRPr sz="1200" b="0" i="0" u="none" strike="noStrike" cap="none">
              <a:solidFill>
                <a:schemeClr val="dk2"/>
              </a:solidFill>
              <a:latin typeface="Arial"/>
              <a:ea typeface="Arial"/>
              <a:cs typeface="Arial"/>
              <a:sym typeface="Arial"/>
            </a:endParaRPr>
          </a:p>
        </p:txBody>
      </p:sp>
      <p:sp>
        <p:nvSpPr>
          <p:cNvPr id="132" name="Google Shape;132;p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a:p>
        </p:txBody>
      </p:sp>
      <p:sp>
        <p:nvSpPr>
          <p:cNvPr id="138" name="Google Shape;138;p8"/>
          <p:cNvSpPr txBox="1"/>
          <p:nvPr/>
        </p:nvSpPr>
        <p:spPr>
          <a:xfrm>
            <a:off x="312963" y="1512617"/>
            <a:ext cx="4104491" cy="191587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073763"/>
                </a:solidFill>
                <a:latin typeface="Arial"/>
                <a:ea typeface="Arial"/>
                <a:cs typeface="Arial"/>
                <a:sym typeface="Arial"/>
              </a:rPr>
              <a:t>I can </a:t>
            </a:r>
            <a:r>
              <a:rPr lang="en-US" sz="3000" b="1" i="0" u="none" strike="noStrike" cap="none" dirty="0">
                <a:solidFill>
                  <a:srgbClr val="073763"/>
                </a:solidFill>
                <a:latin typeface="Arial"/>
                <a:ea typeface="Arial"/>
                <a:cs typeface="Arial"/>
                <a:sym typeface="Arial"/>
              </a:rPr>
              <a:t>Drop</a:t>
            </a:r>
            <a:r>
              <a:rPr lang="en-US" sz="3000" b="0" i="0" u="none" strike="noStrike" cap="none" dirty="0">
                <a:solidFill>
                  <a:srgbClr val="073763"/>
                </a:solidFill>
                <a:latin typeface="Arial"/>
                <a:ea typeface="Arial"/>
                <a:cs typeface="Arial"/>
                <a:sym typeface="Arial"/>
              </a:rPr>
              <a:t>, </a:t>
            </a:r>
            <a:r>
              <a:rPr lang="en-US" sz="3000" b="1" i="0" u="none" strike="noStrike" cap="none" dirty="0">
                <a:solidFill>
                  <a:srgbClr val="073763"/>
                </a:solidFill>
                <a:latin typeface="Arial"/>
                <a:ea typeface="Arial"/>
                <a:cs typeface="Arial"/>
                <a:sym typeface="Arial"/>
              </a:rPr>
              <a:t>Cover</a:t>
            </a:r>
            <a:r>
              <a:rPr lang="en-US" sz="3000" b="0" i="0" u="none" strike="noStrike" cap="none" dirty="0">
                <a:solidFill>
                  <a:srgbClr val="073763"/>
                </a:solidFill>
                <a:latin typeface="Arial"/>
                <a:ea typeface="Arial"/>
                <a:cs typeface="Arial"/>
                <a:sym typeface="Arial"/>
              </a:rPr>
              <a:t>, and </a:t>
            </a:r>
            <a:br>
              <a:rPr lang="en-US" sz="3000" b="0" i="0" u="none" strike="noStrike" cap="none" dirty="0">
                <a:solidFill>
                  <a:srgbClr val="073763"/>
                </a:solidFill>
                <a:latin typeface="Arial"/>
                <a:ea typeface="Arial"/>
                <a:cs typeface="Arial"/>
                <a:sym typeface="Arial"/>
              </a:rPr>
            </a:br>
            <a:r>
              <a:rPr lang="en-US" sz="3000" b="1" i="0" u="none" strike="noStrike" cap="none" dirty="0">
                <a:solidFill>
                  <a:srgbClr val="073763"/>
                </a:solidFill>
                <a:latin typeface="Arial"/>
                <a:ea typeface="Arial"/>
                <a:cs typeface="Arial"/>
                <a:sym typeface="Arial"/>
              </a:rPr>
              <a:t>Hold On </a:t>
            </a:r>
            <a:r>
              <a:rPr lang="en-US" sz="3000" b="0" i="0" u="none" strike="noStrike" cap="none" dirty="0">
                <a:solidFill>
                  <a:srgbClr val="073763"/>
                </a:solidFill>
                <a:latin typeface="Arial"/>
                <a:ea typeface="Arial"/>
                <a:cs typeface="Arial"/>
                <a:sym typeface="Arial"/>
              </a:rPr>
              <a:t>if there’s ground shaking or if there is an alert. </a:t>
            </a:r>
            <a:endParaRPr sz="3000" b="0" i="0" u="none" strike="noStrike" cap="none" dirty="0">
              <a:solidFill>
                <a:schemeClr val="dk1"/>
              </a:solidFill>
              <a:latin typeface="Arial"/>
              <a:ea typeface="Arial"/>
              <a:cs typeface="Arial"/>
              <a:sym typeface="Arial"/>
            </a:endParaRPr>
          </a:p>
        </p:txBody>
      </p:sp>
      <p:pic>
        <p:nvPicPr>
          <p:cNvPr id="139" name="Google Shape;139;p8"/>
          <p:cNvPicPr preferRelativeResize="0"/>
          <p:nvPr/>
        </p:nvPicPr>
        <p:blipFill rotWithShape="1">
          <a:blip r:embed="rId3">
            <a:alphaModFix/>
          </a:blip>
          <a:srcRect/>
          <a:stretch/>
        </p:blipFill>
        <p:spPr>
          <a:xfrm>
            <a:off x="5238300" y="542118"/>
            <a:ext cx="3214125" cy="4059225"/>
          </a:xfrm>
          <a:prstGeom prst="roundRect">
            <a:avLst>
              <a:gd name="adj" fmla="val 4842"/>
            </a:avLst>
          </a:prstGeom>
          <a:solidFill>
            <a:srgbClr val="ECECEC"/>
          </a:solidFill>
          <a:ln>
            <a:noFill/>
          </a:ln>
        </p:spPr>
      </p:pic>
      <p:sp>
        <p:nvSpPr>
          <p:cNvPr id="140" name="Google Shape;140;p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4287</TotalTime>
  <Words>4820</Words>
  <Application>Microsoft Office PowerPoint</Application>
  <PresentationFormat>On-screen Show (16:9)</PresentationFormat>
  <Paragraphs>285</Paragraphs>
  <Slides>31</Slides>
  <Notes>31</Notes>
  <HiddenSlides>13</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NTR</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LEARNING TARGET</vt:lpstr>
      <vt:lpstr>PowerPoint Presentation</vt:lpstr>
      <vt:lpstr>Our school has Earthquake Early Warning! </vt:lpstr>
      <vt:lpstr>PowerPoint Presentation</vt:lpstr>
      <vt:lpstr>PowerPoint Presentation</vt:lpstr>
      <vt:lpstr>What do we do at school if there’s an earthquake?</vt:lpstr>
      <vt:lpstr>PowerPoint Presentation</vt:lpstr>
      <vt:lpstr>If you are outside when you feeling shaking or get an alert:</vt:lpstr>
      <vt:lpstr>If you or someone you know uses a wheelchair:</vt:lpstr>
      <vt:lpstr>If you or someone you know uses a cane or walker:</vt:lpstr>
      <vt:lpstr>If you are on the coast, wait for shaking to stop, then …</vt:lpstr>
      <vt:lpstr>After an earthquake, there can be smaller earthquakes called aftershocks. </vt:lpstr>
      <vt:lpstr>Protect yourself when there is . . .</vt:lpstr>
      <vt:lpstr>What to Expect from an Alert </vt:lpstr>
      <vt:lpstr>How do you feel?  Turn and talk to a partner!</vt:lpstr>
      <vt:lpstr>PowerPoint Presentation</vt:lpstr>
      <vt:lpstr>Help the people in your home prepare! </vt:lpstr>
      <vt:lpstr>Teachers, share your feedback, please! </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16</cp:revision>
  <dcterms:modified xsi:type="dcterms:W3CDTF">2025-08-13T15:15:06Z</dcterms:modified>
</cp:coreProperties>
</file>