
<file path=[Content_Types].xml><?xml version="1.0" encoding="utf-8"?>
<Types xmlns="http://schemas.openxmlformats.org/package/2006/content-types">
  <Default Extension="aiff" ContentType="audio/x-aif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9144000" cy="5143500" type="screen16x9"/>
  <p:notesSz cx="6858000" cy="9144000"/>
  <p:embeddedFontLst>
    <p:embeddedFont>
      <p:font typeface="Roboto" panose="02000000000000000000" pitchFamily="2"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7" roundtripDataSignature="AMtx7mgeCfKNseP47YeZkKClEhpgygEne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lie Breede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3"/>
    <p:restoredTop sz="94658"/>
  </p:normalViewPr>
  <p:slideViewPr>
    <p:cSldViewPr snapToGrid="0">
      <p:cViewPr>
        <p:scale>
          <a:sx n="124" d="100"/>
          <a:sy n="124" d="100"/>
        </p:scale>
        <p:origin x="1720" y="6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customschemas.google.com/relationships/presentationmetadata" Target="meta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3"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redcross.org/get-help/how-to-prepare-for-emergencies/types-of-emergencies/earthquake.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iris.edu/hq/inclass/animation/elastic_rebound_on_highfriction_strikeslip_fault"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youtube.com/watch?v=cFy3uJYctZs"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shakeout.org/dropcoverholdon/"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cisa.gov/audiences/educational-institutions"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rive.google.com/file/d/1KaHNTj7_C1NvRDFZE3jWW-6g2K4I_Q4h/view"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rive.google.com/file/d/1KaHNTj7_C1NvRDFZE3jWW-6g2K4I_Q4h/view"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drive.google.com/file/d/1wQ8vlM3KebN_mcLluX37N9BgF1n6ZNB9/view?usp=drive_link"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shakeout.org/"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ready.gov/kids/family-emergency-plannin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iris.edu/hq/inclass/activities/introduction_to_faults_and_plate_tectonics"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www.usgs.gov/programs/earthquake-hazards/science/southern-california-earthquake-hazards" TargetMode="External"/><Relationship Id="rId4" Type="http://schemas.openxmlformats.org/officeDocument/2006/relationships/hyperlink" Target="https://www.usgs.gov/programs/earthquake-hazards/science/pacific-northwest-hazards"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drive.google.com/drive/folders/1oQOHup9P_p3DUkyIOi9DwqAlLgzdY45A?usp=drive_link"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iris.edu/hq/inclass/sequences/earthquake_early_warning"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drive.google.com/file/d/1KaHNTj7_C1NvRDFZE3jWW-6g2K4I_Q4h/view"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shakealert.org/toolkit/introduction/"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redcrosschat.org/2011/10/18/drop-cover-and-hold-o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pps.net/Page/2657"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 name="Google Shape;8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83" name="Google Shape;8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a:t>Teacher Notes: </a:t>
            </a:r>
            <a:r>
              <a:rPr lang="en-US" sz="1600"/>
              <a:t>Tell students that your school has an earthquake early warning system that can give the school community members seconds of extra time to protect themselves before damaging shaking arrives during an earthquake. </a:t>
            </a:r>
            <a:endParaRPr sz="1600"/>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SzPts val="1400"/>
              <a:buNone/>
            </a:pPr>
            <a:endParaRPr/>
          </a:p>
        </p:txBody>
      </p:sp>
      <p:sp>
        <p:nvSpPr>
          <p:cNvPr id="163" name="Google Shape;16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sz="1200" b="1"/>
              <a:t>Teacher Note:</a:t>
            </a:r>
            <a:r>
              <a:rPr lang="en-US"/>
              <a:t> Students may have a lot of background knowledge about plate boundaries and earthquakes. </a:t>
            </a:r>
            <a:endParaRPr/>
          </a:p>
          <a:p>
            <a:pPr marL="0" lvl="0" indent="0" algn="l" rtl="0">
              <a:lnSpc>
                <a:spcPct val="100000"/>
              </a:lnSpc>
              <a:spcBef>
                <a:spcPts val="0"/>
              </a:spcBef>
              <a:spcAft>
                <a:spcPts val="0"/>
              </a:spcAft>
              <a:buSzPts val="1400"/>
              <a:buNone/>
            </a:pPr>
            <a:r>
              <a:rPr lang="en-US" i="1"/>
              <a:t>Sample Student Response</a:t>
            </a:r>
            <a:r>
              <a:rPr lang="en-US"/>
              <a:t>: An earthquake is a sudden release of energy in the form of seismic waves that travel away from the earthquake focus. An earthquake occurs when the friction between pieces of earth is overcome, and elastic potential energy on a fault (including a tectonic plate boundary) is transformed into kinetic energy, along with sound and thermal energy. </a:t>
            </a:r>
            <a:r>
              <a:rPr lang="en-US">
                <a:solidFill>
                  <a:schemeClr val="dk1"/>
                </a:solidFill>
              </a:rPr>
              <a:t>Earthquakes can cause ground shaking, tsunamis, as well as injuries and destruction of property.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IMAGES: </a:t>
            </a:r>
            <a:r>
              <a:rPr lang="en-US" sz="1050" u="sng">
                <a:solidFill>
                  <a:schemeClr val="hlink"/>
                </a:solidFill>
                <a:latin typeface="Roboto"/>
                <a:ea typeface="Roboto"/>
                <a:cs typeface="Roboto"/>
                <a:sym typeface="Roboto"/>
                <a:hlinkClick r:id="rId3"/>
              </a:rPr>
              <a:t>https://www.redcross.org/get-help/how-to-prepare-for-emergencies/types-of-emergencies/earthquake.html</a:t>
            </a:r>
            <a:r>
              <a:rPr lang="en-US" sz="1050">
                <a:latin typeface="Roboto"/>
                <a:ea typeface="Roboto"/>
                <a:cs typeface="Roboto"/>
                <a:sym typeface="Roboto"/>
              </a:rPr>
              <a:t> </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b="1">
                <a:solidFill>
                  <a:schemeClr val="dk1"/>
                </a:solidFill>
              </a:rPr>
              <a:t>TEACHER NOTE:</a:t>
            </a:r>
            <a:r>
              <a:rPr lang="en-US"/>
              <a:t> </a:t>
            </a:r>
            <a:r>
              <a:rPr lang="en-US" i="1"/>
              <a:t>This slide is animated. The snap is a gif, which will play on a loop. Clicking will play the apple tree animation on the right.</a:t>
            </a:r>
            <a:endParaRPr i="1"/>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We can model an earthquake with a snap of a finger. When we press our two fingers together, there is friction between them which prevents them from moving in the direction of the force, creating a build up of stored potential energy. When friction is overcome, the potential energy is transformed into kinetic energy, or movement, much like an earthquake. Earthquakes can happen at faults, including plate boundaries.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VIDEO:  </a:t>
            </a:r>
            <a:r>
              <a:rPr lang="en-US" u="sng">
                <a:solidFill>
                  <a:schemeClr val="hlink"/>
                </a:solidFill>
                <a:hlinkClick r:id="rId3"/>
              </a:rPr>
              <a:t>https://www.iris.edu/hq/inclass/animation/elastic_rebound_on_highfriction_strikeslip_fault</a:t>
            </a:r>
            <a:r>
              <a:rPr lang="en-US"/>
              <a:t> </a:t>
            </a:r>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IMAGE:  GIF made from: </a:t>
            </a:r>
            <a:r>
              <a:rPr lang="en-US" u="sng">
                <a:solidFill>
                  <a:schemeClr val="hlink"/>
                </a:solidFill>
                <a:hlinkClick r:id="rId4"/>
              </a:rPr>
              <a:t>https://www.youtube.com/watch?v=cFy3uJYctZs</a:t>
            </a:r>
            <a:endParaRPr>
              <a:solidFill>
                <a:schemeClr val="dk1"/>
              </a:solidFil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a:t>Teacher Notes: </a:t>
            </a:r>
            <a:r>
              <a:rPr lang="en-US" sz="1600" i="1"/>
              <a:t>This slide is animated - the “Drop, Cover, Hold On“ image comes in one image at a time. </a:t>
            </a:r>
            <a:r>
              <a:rPr lang="en-US" sz="1600"/>
              <a:t>Review with students what to do if there’s an earthquake while they’re at school. They should remember Drop, Cover, and Hold On. Reinforce the importance of:</a:t>
            </a:r>
            <a:endParaRPr sz="1600"/>
          </a:p>
          <a:p>
            <a:pPr marL="457200" lvl="0" indent="-342900" algn="l" rtl="0">
              <a:lnSpc>
                <a:spcPct val="100000"/>
              </a:lnSpc>
              <a:spcBef>
                <a:spcPts val="0"/>
              </a:spcBef>
              <a:spcAft>
                <a:spcPts val="0"/>
              </a:spcAft>
              <a:buSzPts val="1800"/>
              <a:buChar char="●"/>
            </a:pPr>
            <a:r>
              <a:rPr lang="en-US" sz="1600"/>
              <a:t>getting on knees, and not bottoms</a:t>
            </a:r>
            <a:endParaRPr sz="1600"/>
          </a:p>
          <a:p>
            <a:pPr marL="457200" lvl="0" indent="-342900" algn="l" rtl="0">
              <a:lnSpc>
                <a:spcPct val="100000"/>
              </a:lnSpc>
              <a:spcBef>
                <a:spcPts val="0"/>
              </a:spcBef>
              <a:spcAft>
                <a:spcPts val="0"/>
              </a:spcAft>
              <a:buSzPts val="1800"/>
              <a:buChar char="●"/>
            </a:pPr>
            <a:r>
              <a:rPr lang="en-US" sz="1600"/>
              <a:t>having one hand over the neck</a:t>
            </a:r>
            <a:endParaRPr sz="1600"/>
          </a:p>
          <a:p>
            <a:pPr marL="457200" lvl="0" indent="-342900" algn="l" rtl="0">
              <a:lnSpc>
                <a:spcPct val="100000"/>
              </a:lnSpc>
              <a:spcBef>
                <a:spcPts val="0"/>
              </a:spcBef>
              <a:spcAft>
                <a:spcPts val="0"/>
              </a:spcAft>
              <a:buSzPts val="1800"/>
              <a:buChar char="●"/>
            </a:pPr>
            <a:r>
              <a:rPr lang="en-US" sz="1600"/>
              <a:t>head facing away from glass or any large objects that could fall</a:t>
            </a:r>
            <a:endParaRPr sz="1600"/>
          </a:p>
          <a:p>
            <a:pPr marL="457200" lvl="0" indent="-342900" algn="l" rtl="0">
              <a:lnSpc>
                <a:spcPct val="100000"/>
              </a:lnSpc>
              <a:spcBef>
                <a:spcPts val="0"/>
              </a:spcBef>
              <a:spcAft>
                <a:spcPts val="0"/>
              </a:spcAft>
              <a:buSzPts val="1800"/>
              <a:buChar char="●"/>
            </a:pPr>
            <a:r>
              <a:rPr lang="en-US" sz="1600"/>
              <a:t>hold on to leg of whatever they’re under </a:t>
            </a:r>
            <a:endParaRPr sz="1600"/>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200"/>
              <a:buFont typeface="Arial"/>
              <a:buNone/>
            </a:pPr>
            <a:r>
              <a:rPr lang="en-US"/>
              <a:t>IMAGES: </a:t>
            </a:r>
            <a:r>
              <a:rPr lang="en-US" u="sng">
                <a:solidFill>
                  <a:schemeClr val="hlink"/>
                </a:solidFill>
                <a:hlinkClick r:id="rId3"/>
              </a:rPr>
              <a:t>https://www.shakeout.org/dropcoverholdon/</a:t>
            </a:r>
            <a:r>
              <a:rPr lang="en-US"/>
              <a:t> </a:t>
            </a:r>
            <a:endParaRPr/>
          </a:p>
          <a:p>
            <a:pPr marL="0" lvl="0" indent="0" algn="l" rtl="0">
              <a:lnSpc>
                <a:spcPct val="100000"/>
              </a:lnSpc>
              <a:spcBef>
                <a:spcPts val="0"/>
              </a:spcBef>
              <a:spcAft>
                <a:spcPts val="0"/>
              </a:spcAft>
              <a:buClr>
                <a:schemeClr val="hlink"/>
              </a:buClr>
              <a:buSzPts val="1200"/>
              <a:buFont typeface="Arial"/>
              <a:buNone/>
            </a:pPr>
            <a:r>
              <a:rPr lang="en-US" u="sng">
                <a:solidFill>
                  <a:schemeClr val="hlink"/>
                </a:solidFill>
                <a:hlinkClick r:id="rId4"/>
              </a:rPr>
              <a:t>https://www.cisa.gov/audiences/educational-institutions</a:t>
            </a:r>
            <a:r>
              <a:rPr lang="en-US"/>
              <a:t> </a:t>
            </a:r>
            <a:endParaRPr/>
          </a:p>
          <a:p>
            <a:pPr marL="0" lvl="0" indent="0" algn="l" rtl="0">
              <a:lnSpc>
                <a:spcPct val="100000"/>
              </a:lnSpc>
              <a:spcBef>
                <a:spcPts val="0"/>
              </a:spcBef>
              <a:spcAft>
                <a:spcPts val="0"/>
              </a:spcAft>
              <a:buSzPts val="1400"/>
              <a:buNone/>
            </a:pPr>
            <a:endParaRPr/>
          </a:p>
        </p:txBody>
      </p:sp>
      <p:sp>
        <p:nvSpPr>
          <p:cNvPr id="188" name="Google Shape;188;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600" b="1">
                <a:solidFill>
                  <a:schemeClr val="dk1"/>
                </a:solidFill>
              </a:rPr>
              <a:t>Teacher Notes: </a:t>
            </a:r>
            <a:r>
              <a:rPr lang="en-US" sz="1600">
                <a:solidFill>
                  <a:schemeClr val="dk1"/>
                </a:solidFill>
              </a:rPr>
              <a:t>Students may wonder what to do if they’re outside when they feel shaking or get an alert. Tell them to find a clear spot away from buildings, trees, streetlights, and power lines, then Drop, Cover, and Hold On. Stay there until the shaking stops.</a:t>
            </a:r>
            <a:endParaRPr sz="1600"/>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IMAGE: https://drive.google.com/drive/folders/1XHxYpX_KrqQc74yKs9rieTcI66z-tMmt</a:t>
            </a:r>
            <a:endParaRPr/>
          </a:p>
          <a:p>
            <a:pPr marL="0" lvl="0" indent="0" algn="l" rtl="0">
              <a:lnSpc>
                <a:spcPct val="100000"/>
              </a:lnSpc>
              <a:spcBef>
                <a:spcPts val="0"/>
              </a:spcBef>
              <a:spcAft>
                <a:spcPts val="0"/>
              </a:spcAft>
              <a:buSzPts val="1400"/>
              <a:buNone/>
            </a:pPr>
            <a:endParaRPr/>
          </a:p>
        </p:txBody>
      </p:sp>
      <p:sp>
        <p:nvSpPr>
          <p:cNvPr id="198" name="Google Shape;19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a:t>Teacher Notes:</a:t>
            </a:r>
            <a:r>
              <a:rPr lang="en-US" sz="1600"/>
              <a:t> Tell students that Drop, Cover, and Hold On looks different for different bodies. Review modified protective actions for people who use wheelchairs. While you may not have students who use wheelchairs in your class, it is likely that there are members of your community who do. Ask students to help their family members or friends who use a wheelchair by sharing that “Lock, Cover, and Hold On” is how they can protect themselves during an earthquake. Have students repeat the phrase, “Lock, Cover, and Hold On” after you’ve said it.  </a:t>
            </a:r>
            <a:endParaRPr sz="1600"/>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IMAGE:  </a:t>
            </a:r>
            <a:r>
              <a:rPr lang="en-US" u="sng">
                <a:solidFill>
                  <a:schemeClr val="hlink"/>
                </a:solidFill>
                <a:hlinkClick r:id="rId3"/>
              </a:rPr>
              <a:t>https://drive.google.com/file/d/1KaHNTj7_C1NvRDFZE3jWW-6g2K4I_Q4h/view</a:t>
            </a:r>
            <a:endParaRPr>
              <a:solidFill>
                <a:schemeClr val="dk1"/>
              </a:solidFill>
            </a:endParaRPr>
          </a:p>
          <a:p>
            <a:pPr marL="0" lvl="0" indent="0" algn="l" rtl="0">
              <a:lnSpc>
                <a:spcPct val="100000"/>
              </a:lnSpc>
              <a:spcBef>
                <a:spcPts val="0"/>
              </a:spcBef>
              <a:spcAft>
                <a:spcPts val="0"/>
              </a:spcAft>
              <a:buSzPts val="1400"/>
              <a:buNone/>
            </a:pPr>
            <a:endParaRPr/>
          </a:p>
        </p:txBody>
      </p:sp>
      <p:sp>
        <p:nvSpPr>
          <p:cNvPr id="207" name="Google Shape;20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600" b="1">
                <a:solidFill>
                  <a:schemeClr val="dk1"/>
                </a:solidFill>
              </a:rPr>
              <a:t>Teacher Notes:</a:t>
            </a:r>
            <a:r>
              <a:rPr lang="en-US" sz="1600">
                <a:solidFill>
                  <a:schemeClr val="dk1"/>
                </a:solidFill>
              </a:rPr>
              <a:t> </a:t>
            </a:r>
            <a:r>
              <a:rPr lang="en-US" sz="1600" i="1">
                <a:solidFill>
                  <a:schemeClr val="dk1"/>
                </a:solidFill>
              </a:rPr>
              <a:t>Slide is animated, so images come in when you click. </a:t>
            </a:r>
            <a:r>
              <a:rPr lang="en-US" sz="1600">
                <a:solidFill>
                  <a:schemeClr val="dk1"/>
                </a:solidFill>
              </a:rPr>
              <a:t>Review modified protective actions for people who use a cane or walker. While you may not have students who use a cane or walker in your class, it is likely that there are members of your community who do. Ask students to help their family members or friends who use a cane or walker by sharing the correct protective actions. Have students repeat the phrase, “Drop, Cover, and Hold On” and then “Lock, Cover, and Hold On” after you’ve said it.  </a:t>
            </a:r>
            <a:endParaRPr sz="1600"/>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200"/>
              <a:buFont typeface="Arial"/>
              <a:buNone/>
            </a:pPr>
            <a:r>
              <a:rPr lang="en-US">
                <a:solidFill>
                  <a:schemeClr val="dk1"/>
                </a:solidFill>
              </a:rPr>
              <a:t>IMAGE:  </a:t>
            </a:r>
            <a:r>
              <a:rPr lang="en-US" u="sng">
                <a:solidFill>
                  <a:schemeClr val="hlink"/>
                </a:solidFill>
                <a:hlinkClick r:id="rId3"/>
              </a:rPr>
              <a:t>https://drive.google.com/file/d/1KaHNTj7_C1NvRDFZE3jWW-6g2K4I_Q4h/view</a:t>
            </a:r>
            <a:endParaRPr/>
          </a:p>
          <a:p>
            <a:pPr marL="0" lvl="0" indent="0" algn="l" rtl="0">
              <a:lnSpc>
                <a:spcPct val="100000"/>
              </a:lnSpc>
              <a:spcBef>
                <a:spcPts val="0"/>
              </a:spcBef>
              <a:spcAft>
                <a:spcPts val="0"/>
              </a:spcAft>
              <a:buSzPts val="1400"/>
              <a:buNone/>
            </a:pPr>
            <a:endParaRPr/>
          </a:p>
        </p:txBody>
      </p:sp>
      <p:sp>
        <p:nvSpPr>
          <p:cNvPr id="215" name="Google Shape;215;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600" b="1">
                <a:solidFill>
                  <a:schemeClr val="dk1"/>
                </a:solidFill>
              </a:rPr>
              <a:t>Teacher Notes: </a:t>
            </a:r>
            <a:r>
              <a:rPr lang="en-US" sz="1600" i="1">
                <a:solidFill>
                  <a:schemeClr val="dk1"/>
                </a:solidFill>
              </a:rPr>
              <a:t>Slide is animated, so images appear when you click. </a:t>
            </a:r>
            <a:endParaRPr/>
          </a:p>
          <a:p>
            <a:pPr marL="0" lvl="0" indent="0" algn="l" rtl="0">
              <a:lnSpc>
                <a:spcPct val="100000"/>
              </a:lnSpc>
              <a:spcBef>
                <a:spcPts val="0"/>
              </a:spcBef>
              <a:spcAft>
                <a:spcPts val="0"/>
              </a:spcAft>
              <a:buClr>
                <a:schemeClr val="dk1"/>
              </a:buClr>
              <a:buSzPts val="1100"/>
              <a:buFont typeface="Arial"/>
              <a:buNone/>
            </a:pPr>
            <a:r>
              <a:rPr lang="en-US" sz="1600">
                <a:solidFill>
                  <a:schemeClr val="dk1"/>
                </a:solidFill>
              </a:rPr>
              <a:t>Tell students that they should takeprotective actions when the ground shakes, if there’s an earthquake early warning alert, or if they’re doing an earthquake drill, which we’ll do now. Tell students that it’s vital they Drop, Cover, and Hold On immediately and without hesitation.  </a:t>
            </a:r>
            <a:endParaRPr sz="1600"/>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IMAGES: </a:t>
            </a:r>
            <a:r>
              <a:rPr lang="en-US" u="sng">
                <a:solidFill>
                  <a:schemeClr val="hlink"/>
                </a:solidFill>
                <a:hlinkClick r:id="rId3"/>
              </a:rPr>
              <a:t>https://drive.google.com/file/d/1wQ8vlM3KebN_mcLluX37N9BgF1n6ZNB9/view?usp=drive_link</a:t>
            </a:r>
            <a:r>
              <a:rPr lang="en-US"/>
              <a:t>, </a:t>
            </a:r>
            <a:r>
              <a:rPr lang="en-US" u="sng">
                <a:solidFill>
                  <a:schemeClr val="hlink"/>
                </a:solidFill>
                <a:hlinkClick r:id="rId4"/>
              </a:rPr>
              <a:t>https://www.shakeout.org/</a:t>
            </a:r>
            <a:r>
              <a:rPr lang="en-US">
                <a:solidFill>
                  <a:schemeClr val="dk1"/>
                </a:solidFill>
              </a:rPr>
              <a:t> </a:t>
            </a:r>
            <a:endParaRPr/>
          </a:p>
          <a:p>
            <a:pPr marL="0" lvl="0" indent="0" algn="l" rtl="0">
              <a:lnSpc>
                <a:spcPct val="100000"/>
              </a:lnSpc>
              <a:spcBef>
                <a:spcPts val="0"/>
              </a:spcBef>
              <a:spcAft>
                <a:spcPts val="0"/>
              </a:spcAft>
              <a:buSzPts val="1400"/>
              <a:buNone/>
            </a:pPr>
            <a:endParaRPr/>
          </a:p>
        </p:txBody>
      </p:sp>
      <p:sp>
        <p:nvSpPr>
          <p:cNvPr id="224" name="Google Shape;224;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dirty="0"/>
              <a:t>Animation Note: </a:t>
            </a:r>
            <a:r>
              <a:rPr lang="en-US" sz="1600" b="0" i="1" dirty="0"/>
              <a:t>When the slide is clicked once, the audio will start along with the pulsing icon. There is a brief introduction to the alert, and then the alert starts and repeats that shaking is expected</a:t>
            </a:r>
            <a:r>
              <a:rPr lang="en-US" sz="1600" i="1" dirty="0"/>
              <a:t> twice</a:t>
            </a:r>
            <a:r>
              <a:rPr lang="en-US" sz="1600" b="0" i="1" dirty="0"/>
              <a:t>. Then, there is a </a:t>
            </a:r>
            <a:r>
              <a:rPr lang="en-US" sz="1600" i="1" dirty="0"/>
              <a:t>seven-</a:t>
            </a:r>
            <a:r>
              <a:rPr lang="en-US" sz="1600" b="0" i="1" dirty="0"/>
              <a:t>second delay before an imitat</a:t>
            </a:r>
            <a:r>
              <a:rPr lang="en-US" sz="1600" i="1" dirty="0"/>
              <a:t>ion of an</a:t>
            </a:r>
            <a:r>
              <a:rPr lang="en-US" sz="1600" b="0" i="1" dirty="0"/>
              <a:t> earthquake sound starts with concurrent audio about what to do.</a:t>
            </a:r>
            <a:endParaRPr sz="1600" b="1" dirty="0"/>
          </a:p>
          <a:p>
            <a:pPr marL="0" lvl="0" indent="0" algn="l" rtl="0">
              <a:lnSpc>
                <a:spcPct val="100000"/>
              </a:lnSpc>
              <a:spcBef>
                <a:spcPts val="0"/>
              </a:spcBef>
              <a:spcAft>
                <a:spcPts val="0"/>
              </a:spcAft>
              <a:buClr>
                <a:schemeClr val="dk1"/>
              </a:buClr>
              <a:buSzPts val="1200"/>
              <a:buFont typeface="Arial"/>
              <a:buNone/>
            </a:pPr>
            <a:endParaRPr sz="1600" b="1" dirty="0"/>
          </a:p>
          <a:p>
            <a:pPr marL="0" lvl="0" indent="0" algn="l" rtl="0">
              <a:lnSpc>
                <a:spcPct val="100000"/>
              </a:lnSpc>
              <a:spcBef>
                <a:spcPts val="0"/>
              </a:spcBef>
              <a:spcAft>
                <a:spcPts val="0"/>
              </a:spcAft>
              <a:buClr>
                <a:schemeClr val="dk1"/>
              </a:buClr>
              <a:buSzPts val="1200"/>
              <a:buFont typeface="Arial"/>
              <a:buNone/>
            </a:pPr>
            <a:r>
              <a:rPr lang="en-US" sz="1600" b="1" dirty="0"/>
              <a:t>Teacher Notes: </a:t>
            </a:r>
            <a:r>
              <a:rPr lang="en-US" sz="1600" b="0" dirty="0"/>
              <a:t>Inform students that when you click on the slide that, after a brief introduction, an alert will </a:t>
            </a:r>
            <a:r>
              <a:rPr lang="en-US" sz="1600" dirty="0"/>
              <a:t>sound</a:t>
            </a:r>
            <a:r>
              <a:rPr lang="en-US" sz="1600" b="0" dirty="0"/>
              <a:t> and students should practice Drop, Cover, and Hold On immediately with the alert. Remind students this is only a drill. </a:t>
            </a:r>
            <a:r>
              <a:rPr lang="en-US" sz="1600" dirty="0"/>
              <a:t>Play the ShakeAlert alert sound by clicking anywhere on the slide. Have all students Drop, Cover, and Hold On. Ask students to stay in position while you observe and offer corrections if necessary. Once you have checked in with each student, ask them to return to their seats. </a:t>
            </a:r>
            <a:endParaRPr sz="1600" dirty="0"/>
          </a:p>
          <a:p>
            <a:pPr marL="0" lvl="0" indent="0" algn="l" rtl="0">
              <a:lnSpc>
                <a:spcPct val="100000"/>
              </a:lnSpc>
              <a:spcBef>
                <a:spcPts val="0"/>
              </a:spcBef>
              <a:spcAft>
                <a:spcPts val="0"/>
              </a:spcAft>
              <a:buClr>
                <a:schemeClr val="dk1"/>
              </a:buClr>
              <a:buSzPts val="1200"/>
              <a:buFont typeface="Arial"/>
              <a:buNone/>
            </a:pPr>
            <a:r>
              <a:rPr lang="en-US" sz="1600" i="1" dirty="0"/>
              <a:t>NOTE: Your EEW alert may sound different than the one pictured on the slide. </a:t>
            </a:r>
            <a:endParaRPr sz="1600" dirty="0"/>
          </a:p>
        </p:txBody>
      </p:sp>
      <p:sp>
        <p:nvSpPr>
          <p:cNvPr id="244" name="Google Shape;244;p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600" b="1"/>
              <a:t>Teacher Notes</a:t>
            </a:r>
            <a:r>
              <a:rPr lang="en-US" sz="1600"/>
              <a:t>: Ask students to turn to their neighbor and reflect on the earthquake drill. Have them discuss how they did, if they have questions, and what they think the key things to remember are. After reflecting, remind students of the key ways to stay safe during an earthquake, including immediately dropping to your knees, moving away from glass or heavy objects that could fall, etc. </a:t>
            </a:r>
            <a:endParaRPr sz="1600"/>
          </a:p>
          <a:p>
            <a:pPr marL="0" lvl="0" indent="0" algn="l" rtl="0">
              <a:lnSpc>
                <a:spcPct val="100000"/>
              </a:lnSpc>
              <a:spcBef>
                <a:spcPts val="0"/>
              </a:spcBef>
              <a:spcAft>
                <a:spcPts val="0"/>
              </a:spcAft>
              <a:buSzPts val="1400"/>
              <a:buNone/>
            </a:pPr>
            <a:endParaRPr/>
          </a:p>
        </p:txBody>
      </p:sp>
      <p:sp>
        <p:nvSpPr>
          <p:cNvPr id="255" name="Google Shape;255;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 name="Google Shape;9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a:t>Teacher Notes: </a:t>
            </a:r>
            <a:r>
              <a:rPr lang="en-US" sz="1600"/>
              <a:t>Remind students that it’s okay to be scared in an emergency and that different people will react differently, which is normal. Ask students why we conduct earthquake drills even though they can be uncomfortable. Students should note that practicing can help us to feel more prepared and less afraid. </a:t>
            </a:r>
            <a:endParaRPr sz="1600"/>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200"/>
              <a:buFont typeface="Arial"/>
              <a:buNone/>
            </a:pPr>
            <a:r>
              <a:rPr lang="en-US"/>
              <a:t>IMAGE: </a:t>
            </a:r>
            <a:r>
              <a:rPr lang="en-US" u="sng">
                <a:solidFill>
                  <a:schemeClr val="hlink"/>
                </a:solidFill>
              </a:rPr>
              <a:t>https://vitema.vi.gov/news/news-details/2019/05/29/applications-currently-being-accepted---regional-youth-preparedness-council </a:t>
            </a:r>
            <a:endParaRPr/>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SzPts val="1400"/>
              <a:buNone/>
            </a:pPr>
            <a:endParaRPr/>
          </a:p>
        </p:txBody>
      </p:sp>
      <p:sp>
        <p:nvSpPr>
          <p:cNvPr id="264" name="Google Shape;264;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600" b="1">
                <a:solidFill>
                  <a:schemeClr val="dk1"/>
                </a:solidFill>
              </a:rPr>
              <a:t>Teacher Notes: </a:t>
            </a:r>
            <a:r>
              <a:rPr lang="en-US" sz="1600"/>
              <a:t>Regardless of whether you are sending the Family Engagement Letter or email home before or after the lesson, ask students to talk with their families about how to stay safe in earthquakes with the adults in their homes. Provide students with the Family Engagement letter if you haven’t already done so. Ask students to consider signing up to receive ShakeAlert earthquake early warning alerts on their phones and to show others how to do so. </a:t>
            </a:r>
            <a:endParaRPr sz="1600"/>
          </a:p>
          <a:p>
            <a:pPr marL="0" lvl="0" indent="0" algn="l" rtl="0">
              <a:lnSpc>
                <a:spcPct val="100000"/>
              </a:lnSpc>
              <a:spcBef>
                <a:spcPts val="0"/>
              </a:spcBef>
              <a:spcAft>
                <a:spcPts val="0"/>
              </a:spcAft>
              <a:buSzPts val="1400"/>
              <a:buNone/>
            </a:pPr>
            <a:endParaRPr/>
          </a:p>
          <a:p>
            <a:pPr marL="0" lvl="0" indent="0" algn="l" rtl="0">
              <a:spcBef>
                <a:spcPts val="0"/>
              </a:spcBef>
              <a:spcAft>
                <a:spcPts val="0"/>
              </a:spcAft>
              <a:buClr>
                <a:schemeClr val="dk1"/>
              </a:buClr>
              <a:buFont typeface="Arial"/>
              <a:buNone/>
            </a:pPr>
            <a:r>
              <a:rPr lang="en-US" sz="1150" i="1">
                <a:latin typeface="Arial"/>
                <a:ea typeface="Arial"/>
                <a:cs typeface="Arial"/>
                <a:sym typeface="Arial"/>
              </a:rPr>
              <a:t>CREDIT: </a:t>
            </a:r>
            <a:r>
              <a:rPr lang="en-US" sz="1150" i="1" u="sng">
                <a:solidFill>
                  <a:srgbClr val="0D27C0"/>
                </a:solidFill>
                <a:latin typeface="Arial"/>
                <a:ea typeface="Arial"/>
                <a:cs typeface="Arial"/>
                <a:sym typeface="Arial"/>
                <a:hlinkClick r:id="rId3">
                  <a:extLst>
                    <a:ext uri="{A12FA001-AC4F-418D-AE19-62706E023703}">
                      <ahyp:hlinkClr xmlns:ahyp="http://schemas.microsoft.com/office/drawing/2018/hyperlinkcolor" val="tx"/>
                    </a:ext>
                  </a:extLst>
                </a:hlinkClick>
              </a:rPr>
              <a:t>Ready.gov Family Emergency Planning</a:t>
            </a:r>
            <a:endParaRPr sz="1600"/>
          </a:p>
        </p:txBody>
      </p:sp>
      <p:sp>
        <p:nvSpPr>
          <p:cNvPr id="275" name="Google Shape;275;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LINK: </a:t>
            </a:r>
            <a:r>
              <a:rPr lang="en-US" u="sng">
                <a:solidFill>
                  <a:schemeClr val="hlink"/>
                </a:solidFill>
                <a:hlinkClick r:id="rId3"/>
              </a:rPr>
              <a:t>https://docs.google.com/forms/d/e/1FAIpQLSeNHAr45fDTztflhJJD3_JVS8p0RiV1MW9sKyQgFucGJyKcCA/viewform?usp=sf_link</a:t>
            </a:r>
            <a:r>
              <a:rPr lang="en-US"/>
              <a:t> </a:t>
            </a:r>
            <a:endParaRPr/>
          </a:p>
          <a:p>
            <a:pPr marL="0" lvl="0" indent="0" algn="l" rtl="0">
              <a:lnSpc>
                <a:spcPct val="100000"/>
              </a:lnSpc>
              <a:spcBef>
                <a:spcPts val="0"/>
              </a:spcBef>
              <a:spcAft>
                <a:spcPts val="0"/>
              </a:spcAft>
              <a:buSzPts val="1400"/>
              <a:buNone/>
            </a:pPr>
            <a:endParaRPr/>
          </a:p>
        </p:txBody>
      </p:sp>
      <p:sp>
        <p:nvSpPr>
          <p:cNvPr id="285" name="Google Shape;285;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a:t>IMAGE: </a:t>
            </a:r>
            <a:r>
              <a:rPr lang="en-US" u="sng">
                <a:solidFill>
                  <a:schemeClr val="hlink"/>
                </a:solidFill>
                <a:hlinkClick r:id="rId3"/>
              </a:rPr>
              <a:t>https://www.iris.edu/hq/inclass/activities/introduction_to_faults_and_plate_tectonics</a:t>
            </a:r>
            <a:r>
              <a:rPr lang="en-US"/>
              <a:t> </a:t>
            </a:r>
            <a:endParaRPr/>
          </a:p>
          <a:p>
            <a:pPr marL="0" lvl="0" indent="0" algn="l" rtl="0">
              <a:lnSpc>
                <a:spcPct val="100000"/>
              </a:lnSpc>
              <a:spcBef>
                <a:spcPts val="0"/>
              </a:spcBef>
              <a:spcAft>
                <a:spcPts val="0"/>
              </a:spcAft>
              <a:buClr>
                <a:schemeClr val="dk1"/>
              </a:buClr>
              <a:buSzPts val="1200"/>
              <a:buFont typeface="Arial"/>
              <a:buNone/>
            </a:pPr>
            <a:r>
              <a:rPr lang="en-US"/>
              <a:t>SOURCE: </a:t>
            </a:r>
            <a:r>
              <a:rPr lang="en-US" u="sng">
                <a:solidFill>
                  <a:schemeClr val="hlink"/>
                </a:solidFill>
                <a:hlinkClick r:id="rId4"/>
              </a:rPr>
              <a:t>https://www.usgs.gov/programs/earthquake-hazards/science/pacific-northwest-hazards</a:t>
            </a:r>
            <a:endParaRPr/>
          </a:p>
          <a:p>
            <a:pPr marL="0" lvl="0" indent="0" algn="l" rtl="0">
              <a:lnSpc>
                <a:spcPct val="100000"/>
              </a:lnSpc>
              <a:spcBef>
                <a:spcPts val="0"/>
              </a:spcBef>
              <a:spcAft>
                <a:spcPts val="0"/>
              </a:spcAft>
              <a:buClr>
                <a:schemeClr val="hlink"/>
              </a:buClr>
              <a:buSzPts val="1200"/>
              <a:buFont typeface="Arial"/>
              <a:buNone/>
            </a:pPr>
            <a:r>
              <a:rPr lang="en-US" u="sng">
                <a:solidFill>
                  <a:schemeClr val="hlink"/>
                </a:solidFill>
                <a:hlinkClick r:id="rId5"/>
              </a:rPr>
              <a:t>https://www.usgs.gov/programs/earthquake-hazards/science/southern-california-earthquake-hazards</a:t>
            </a:r>
            <a:endParaRPr/>
          </a:p>
          <a:p>
            <a:pPr marL="0" lvl="0" indent="0" algn="l" rtl="0">
              <a:lnSpc>
                <a:spcPct val="100000"/>
              </a:lnSpc>
              <a:spcBef>
                <a:spcPts val="0"/>
              </a:spcBef>
              <a:spcAft>
                <a:spcPts val="0"/>
              </a:spcAft>
              <a:buSzPts val="1400"/>
              <a:buNone/>
            </a:pPr>
            <a:endParaRPr/>
          </a:p>
        </p:txBody>
      </p:sp>
      <p:sp>
        <p:nvSpPr>
          <p:cNvPr id="297" name="Google Shape;297;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6" name="Google Shape;306;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u="sng">
                <a:solidFill>
                  <a:schemeClr val="hlink"/>
                </a:solidFill>
                <a:hlinkClick r:id="rId3"/>
              </a:rPr>
              <a:t>https://drive.google.com/drive/folders/1oQOHup9P_p3DUkyIOi9DwqAlLgzdY45A?usp=drive_link</a:t>
            </a:r>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For more information on Earthquake Early Warning, go to: </a:t>
            </a:r>
            <a:r>
              <a:rPr lang="en-US" u="sng">
                <a:solidFill>
                  <a:srgbClr val="0563C1"/>
                </a:solidFill>
                <a:hlinkClick r:id="rId4">
                  <a:extLst>
                    <a:ext uri="{A12FA001-AC4F-418D-AE19-62706E023703}">
                      <ahyp:hlinkClr xmlns:ahyp="http://schemas.microsoft.com/office/drawing/2018/hyperlinkcolor" val="tx"/>
                    </a:ext>
                  </a:extLst>
                </a:hlinkClick>
              </a:rPr>
              <a:t>https://www.iris.edu/hq/inclass/sequences/earthquake_early_warning</a:t>
            </a:r>
            <a:endParaRPr>
              <a:solidFill>
                <a:schemeClr val="dk1"/>
              </a:solidFill>
            </a:endParaRPr>
          </a:p>
          <a:p>
            <a:pPr marL="457200" lvl="0" indent="-228600" algn="l" rtl="0">
              <a:lnSpc>
                <a:spcPct val="100000"/>
              </a:lnSpc>
              <a:spcBef>
                <a:spcPts val="0"/>
              </a:spcBef>
              <a:spcAft>
                <a:spcPts val="0"/>
              </a:spcAft>
              <a:buSzPts val="1100"/>
              <a:buNone/>
            </a:pPr>
            <a:endParaRPr/>
          </a:p>
        </p:txBody>
      </p:sp>
      <p:sp>
        <p:nvSpPr>
          <p:cNvPr id="307" name="Google Shape;307;p2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fld id="{00000000-1234-1234-1234-123412341234}" type="slidenum">
              <a:rPr lang="en-US" sz="1800">
                <a:solidFill>
                  <a:schemeClr val="dk1"/>
                </a:solidFill>
                <a:latin typeface="Arial"/>
                <a:ea typeface="Arial"/>
                <a:cs typeface="Arial"/>
                <a:sym typeface="Arial"/>
              </a:rPr>
              <a:t>24</a:t>
            </a:fld>
            <a:endParaRPr sz="1800">
              <a:solidFill>
                <a:schemeClr val="dk1"/>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a:t>SOURCE:  </a:t>
            </a:r>
            <a:r>
              <a:rPr lang="en-US" u="sng">
                <a:solidFill>
                  <a:schemeClr val="hlink"/>
                </a:solidFill>
                <a:hlinkClick r:id="rId3"/>
              </a:rPr>
              <a:t>https://www.shakeout.org/whyparticipate/</a:t>
            </a:r>
            <a:r>
              <a:rPr lang="en-US"/>
              <a:t> </a:t>
            </a:r>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IMAGE:  </a:t>
            </a:r>
            <a:r>
              <a:rPr lang="en-US" u="sng">
                <a:solidFill>
                  <a:schemeClr val="hlink"/>
                </a:solidFill>
                <a:hlinkClick r:id="rId4"/>
              </a:rPr>
              <a:t>https://drive.google.com/file/d/1KaHNTj7_C1NvRDFZE3jWW-6g2K4I_Q4h/view</a:t>
            </a:r>
            <a:endParaRPr>
              <a:solidFill>
                <a:schemeClr val="dk1"/>
              </a:solidFill>
            </a:endParaRPr>
          </a:p>
          <a:p>
            <a:pPr marL="0" lvl="0" indent="0" algn="l" rtl="0">
              <a:lnSpc>
                <a:spcPct val="100000"/>
              </a:lnSpc>
              <a:spcBef>
                <a:spcPts val="0"/>
              </a:spcBef>
              <a:spcAft>
                <a:spcPts val="0"/>
              </a:spcAft>
              <a:buSzPts val="1400"/>
              <a:buNone/>
            </a:pPr>
            <a:endParaRPr/>
          </a:p>
        </p:txBody>
      </p:sp>
      <p:sp>
        <p:nvSpPr>
          <p:cNvPr id="315" name="Google Shape;315;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SOURCE:  </a:t>
            </a:r>
            <a:r>
              <a:rPr lang="en-US" u="sng">
                <a:solidFill>
                  <a:schemeClr val="hlink"/>
                </a:solidFill>
                <a:hlinkClick r:id="rId3"/>
              </a:rPr>
              <a:t>https://www.shakeout.org/whyparticipate/</a:t>
            </a:r>
            <a:r>
              <a:rPr lang="en-US"/>
              <a:t> , </a:t>
            </a:r>
            <a:r>
              <a:rPr lang="en-US" u="sng">
                <a:solidFill>
                  <a:schemeClr val="hlink"/>
                </a:solidFill>
                <a:hlinkClick r:id="rId4"/>
              </a:rPr>
              <a:t>https://www.shakealert.org/toolkit/introduction/</a:t>
            </a:r>
            <a:endParaRPr/>
          </a:p>
          <a:p>
            <a:pPr marL="0" lvl="0" indent="0" algn="l" rtl="0">
              <a:lnSpc>
                <a:spcPct val="100000"/>
              </a:lnSpc>
              <a:spcBef>
                <a:spcPts val="0"/>
              </a:spcBef>
              <a:spcAft>
                <a:spcPts val="0"/>
              </a:spcAft>
              <a:buSzPts val="1400"/>
              <a:buNone/>
            </a:pPr>
            <a:endParaRPr/>
          </a:p>
        </p:txBody>
      </p:sp>
      <p:sp>
        <p:nvSpPr>
          <p:cNvPr id="325" name="Google Shape;325;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3" name="Google Shape;33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 name="Google Shape;11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8" name="Google Shape;12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6" name="Google Shape;13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1"/>
              <a:t>Teacher Notes: </a:t>
            </a:r>
            <a:r>
              <a:rPr lang="en-US" sz="1200">
                <a:latin typeface="Arial"/>
                <a:ea typeface="Arial"/>
                <a:cs typeface="Arial"/>
                <a:sym typeface="Arial"/>
              </a:rPr>
              <a:t>Tell students that today they are learning about how to react when there is an earthquake or earthquake early warning alert, which could happen anytime.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IMAGE CREDIT: </a:t>
            </a:r>
            <a:r>
              <a:rPr lang="en-US" sz="1050">
                <a:solidFill>
                  <a:srgbClr val="444746"/>
                </a:solidFill>
                <a:latin typeface="Roboto"/>
                <a:ea typeface="Roboto"/>
                <a:cs typeface="Roboto"/>
                <a:sym typeface="Roboto"/>
              </a:rPr>
              <a:t> </a:t>
            </a:r>
            <a:r>
              <a:rPr lang="en-US" sz="1050">
                <a:solidFill>
                  <a:srgbClr val="0B57D0"/>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https://redcrosschat.org/2011/10/18/drop-cover-and-hold-on/</a:t>
            </a:r>
            <a:r>
              <a:rPr lang="en-US" sz="1050">
                <a:solidFill>
                  <a:srgbClr val="444746"/>
                </a:solidFill>
                <a:latin typeface="Roboto"/>
                <a:ea typeface="Roboto"/>
                <a:cs typeface="Roboto"/>
                <a:sym typeface="Roboto"/>
              </a:rPr>
              <a:t> </a:t>
            </a:r>
            <a:endParaRPr/>
          </a:p>
        </p:txBody>
      </p:sp>
      <p:sp>
        <p:nvSpPr>
          <p:cNvPr id="144" name="Google Shape;14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a:t>Teacher Notes:  </a:t>
            </a:r>
            <a:r>
              <a:rPr lang="en-US" sz="1600"/>
              <a:t>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a:t>
            </a:r>
            <a:endParaRPr/>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200"/>
              <a:buFont typeface="Arial"/>
              <a:buNone/>
            </a:pPr>
            <a:r>
              <a:rPr lang="en-US"/>
              <a:t>IMAGE: </a:t>
            </a:r>
            <a:r>
              <a:rPr lang="en-US" u="sng">
                <a:solidFill>
                  <a:schemeClr val="hlink"/>
                </a:solidFill>
                <a:hlinkClick r:id="rId3"/>
              </a:rPr>
              <a:t>https://www.pps.net/Page/2657</a:t>
            </a:r>
            <a:endParaRPr/>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SzPts val="1400"/>
              <a:buNone/>
            </a:pPr>
            <a:endParaRPr/>
          </a:p>
        </p:txBody>
      </p:sp>
      <p:sp>
        <p:nvSpPr>
          <p:cNvPr id="154" name="Google Shape;15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6"/>
        <p:cNvGrpSpPr/>
        <p:nvPr/>
      </p:nvGrpSpPr>
      <p:grpSpPr>
        <a:xfrm>
          <a:off x="0" y="0"/>
          <a:ext cx="0" cy="0"/>
          <a:chOff x="0" y="0"/>
          <a:chExt cx="0" cy="0"/>
        </a:xfrm>
      </p:grpSpPr>
      <p:pic>
        <p:nvPicPr>
          <p:cNvPr id="17" name="Google Shape;17;p29"/>
          <p:cNvPicPr preferRelativeResize="0"/>
          <p:nvPr/>
        </p:nvPicPr>
        <p:blipFill rotWithShape="1">
          <a:blip r:embed="rId2">
            <a:alphaModFix/>
          </a:blip>
          <a:srcRect l="-15385"/>
          <a:stretch/>
        </p:blipFill>
        <p:spPr>
          <a:xfrm>
            <a:off x="1377941" y="0"/>
            <a:ext cx="7766057" cy="1489435"/>
          </a:xfrm>
          <a:prstGeom prst="rect">
            <a:avLst/>
          </a:prstGeom>
          <a:noFill/>
          <a:ln>
            <a:noFill/>
          </a:ln>
        </p:spPr>
      </p:pic>
      <p:sp>
        <p:nvSpPr>
          <p:cNvPr id="18" name="Google Shape;18;p29"/>
          <p:cNvSpPr txBox="1">
            <a:spLocks noGrp="1"/>
          </p:cNvSpPr>
          <p:nvPr>
            <p:ph type="subTitle" idx="1"/>
          </p:nvPr>
        </p:nvSpPr>
        <p:spPr>
          <a:xfrm>
            <a:off x="293916" y="3848276"/>
            <a:ext cx="8430359" cy="333980"/>
          </a:xfrm>
          <a:prstGeom prst="rect">
            <a:avLst/>
          </a:prstGeom>
          <a:noFill/>
          <a:ln>
            <a:noFill/>
          </a:ln>
        </p:spPr>
        <p:txBody>
          <a:bodyPr spcFirstLastPara="1" wrap="square" lIns="91425" tIns="45700" rIns="91425" bIns="45700" anchor="t" anchorCtr="0">
            <a:normAutofit/>
          </a:bodyPr>
          <a:lstStyle>
            <a:lvl1pPr lvl="0" algn="l">
              <a:lnSpc>
                <a:spcPct val="90000"/>
              </a:lnSpc>
              <a:spcBef>
                <a:spcPts val="750"/>
              </a:spcBef>
              <a:spcAft>
                <a:spcPts val="0"/>
              </a:spcAft>
              <a:buSzPts val="1800"/>
              <a:buNone/>
              <a:defRPr sz="1800">
                <a:solidFill>
                  <a:schemeClr val="dk2"/>
                </a:solidFill>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9" name="Google Shape;19;p29"/>
          <p:cNvSpPr/>
          <p:nvPr/>
        </p:nvSpPr>
        <p:spPr>
          <a:xfrm>
            <a:off x="1" y="0"/>
            <a:ext cx="2468879" cy="1489435"/>
          </a:xfrm>
          <a:prstGeom prst="rect">
            <a:avLst/>
          </a:prstGeom>
          <a:solidFill>
            <a:srgbClr val="0E7A4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20" name="Google Shape;20;p29"/>
          <p:cNvSpPr txBox="1">
            <a:spLocks noGrp="1"/>
          </p:cNvSpPr>
          <p:nvPr>
            <p:ph type="ctrTitle"/>
          </p:nvPr>
        </p:nvSpPr>
        <p:spPr>
          <a:xfrm>
            <a:off x="293916" y="2796758"/>
            <a:ext cx="8430359" cy="8953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000"/>
              <a:buFont typeface="Arial"/>
              <a:buNone/>
              <a:defRPr sz="3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9"/>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 name="Google Shape;22;p29"/>
          <p:cNvSpPr txBox="1">
            <a:spLocks noGrp="1"/>
          </p:cNvSpPr>
          <p:nvPr>
            <p:ph type="sldNum" idx="12"/>
          </p:nvPr>
        </p:nvSpPr>
        <p:spPr>
          <a:xfrm>
            <a:off x="6792684" y="4781665"/>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3" name="Google Shape;23;p29" descr="ShakeAlert Ready Schools logo"/>
          <p:cNvPicPr preferRelativeResize="0"/>
          <p:nvPr/>
        </p:nvPicPr>
        <p:blipFill rotWithShape="1">
          <a:blip r:embed="rId3">
            <a:alphaModFix/>
          </a:blip>
          <a:srcRect/>
          <a:stretch/>
        </p:blipFill>
        <p:spPr>
          <a:xfrm>
            <a:off x="491878" y="135871"/>
            <a:ext cx="2288149" cy="196009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p38"/>
          <p:cNvSpPr txBox="1">
            <a:spLocks noGrp="1"/>
          </p:cNvSpPr>
          <p:nvPr>
            <p:ph type="sldNum" idx="12"/>
          </p:nvPr>
        </p:nvSpPr>
        <p:spPr>
          <a:xfrm>
            <a:off x="6778397" y="473273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dk2"/>
                </a:solidFill>
                <a:latin typeface="Arial"/>
                <a:ea typeface="Arial"/>
                <a:cs typeface="Arial"/>
                <a:sym typeface="Arial"/>
              </a:defRPr>
            </a:lvl1pPr>
            <a:lvl2pPr marL="0" lvl="1" indent="0" algn="r">
              <a:spcBef>
                <a:spcPts val="0"/>
              </a:spcBef>
              <a:buNone/>
              <a:defRPr sz="900">
                <a:solidFill>
                  <a:schemeClr val="dk2"/>
                </a:solidFill>
                <a:latin typeface="Arial"/>
                <a:ea typeface="Arial"/>
                <a:cs typeface="Arial"/>
                <a:sym typeface="Arial"/>
              </a:defRPr>
            </a:lvl2pPr>
            <a:lvl3pPr marL="0" lvl="2" indent="0" algn="r">
              <a:spcBef>
                <a:spcPts val="0"/>
              </a:spcBef>
              <a:buNone/>
              <a:defRPr sz="900">
                <a:solidFill>
                  <a:schemeClr val="dk2"/>
                </a:solidFill>
                <a:latin typeface="Arial"/>
                <a:ea typeface="Arial"/>
                <a:cs typeface="Arial"/>
                <a:sym typeface="Arial"/>
              </a:defRPr>
            </a:lvl3pPr>
            <a:lvl4pPr marL="0" lvl="3" indent="0" algn="r">
              <a:spcBef>
                <a:spcPts val="0"/>
              </a:spcBef>
              <a:buNone/>
              <a:defRPr sz="900">
                <a:solidFill>
                  <a:schemeClr val="dk2"/>
                </a:solidFill>
                <a:latin typeface="Arial"/>
                <a:ea typeface="Arial"/>
                <a:cs typeface="Arial"/>
                <a:sym typeface="Arial"/>
              </a:defRPr>
            </a:lvl4pPr>
            <a:lvl5pPr marL="0" lvl="4" indent="0" algn="r">
              <a:spcBef>
                <a:spcPts val="0"/>
              </a:spcBef>
              <a:buNone/>
              <a:defRPr sz="900">
                <a:solidFill>
                  <a:schemeClr val="dk2"/>
                </a:solidFill>
                <a:latin typeface="Arial"/>
                <a:ea typeface="Arial"/>
                <a:cs typeface="Arial"/>
                <a:sym typeface="Arial"/>
              </a:defRPr>
            </a:lvl5pPr>
            <a:lvl6pPr marL="0" lvl="5" indent="0" algn="r">
              <a:spcBef>
                <a:spcPts val="0"/>
              </a:spcBef>
              <a:buNone/>
              <a:defRPr sz="900">
                <a:solidFill>
                  <a:schemeClr val="dk2"/>
                </a:solidFill>
                <a:latin typeface="Arial"/>
                <a:ea typeface="Arial"/>
                <a:cs typeface="Arial"/>
                <a:sym typeface="Arial"/>
              </a:defRPr>
            </a:lvl6pPr>
            <a:lvl7pPr marL="0" lvl="6" indent="0" algn="r">
              <a:spcBef>
                <a:spcPts val="0"/>
              </a:spcBef>
              <a:buNone/>
              <a:defRPr sz="900">
                <a:solidFill>
                  <a:schemeClr val="dk2"/>
                </a:solidFill>
                <a:latin typeface="Arial"/>
                <a:ea typeface="Arial"/>
                <a:cs typeface="Arial"/>
                <a:sym typeface="Arial"/>
              </a:defRPr>
            </a:lvl7pPr>
            <a:lvl8pPr marL="0" lvl="7" indent="0" algn="r">
              <a:spcBef>
                <a:spcPts val="0"/>
              </a:spcBef>
              <a:buNone/>
              <a:defRPr sz="900">
                <a:solidFill>
                  <a:schemeClr val="dk2"/>
                </a:solidFill>
                <a:latin typeface="Arial"/>
                <a:ea typeface="Arial"/>
                <a:cs typeface="Arial"/>
                <a:sym typeface="Arial"/>
              </a:defRPr>
            </a:lvl8pPr>
            <a:lvl9pPr marL="0" lvl="8" indent="0" algn="r">
              <a:spcBef>
                <a:spcPts val="0"/>
              </a:spcBef>
              <a:buNone/>
              <a:defRPr sz="9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4" name="Google Shape;64;p38"/>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5"/>
        <p:cNvGrpSpPr/>
        <p:nvPr/>
      </p:nvGrpSpPr>
      <p:grpSpPr>
        <a:xfrm>
          <a:off x="0" y="0"/>
          <a:ext cx="0" cy="0"/>
          <a:chOff x="0" y="0"/>
          <a:chExt cx="0" cy="0"/>
        </a:xfrm>
      </p:grpSpPr>
      <p:sp>
        <p:nvSpPr>
          <p:cNvPr id="66" name="Google Shape;66;p39"/>
          <p:cNvSpPr txBox="1">
            <a:spLocks noGrp="1"/>
          </p:cNvSpPr>
          <p:nvPr>
            <p:ph type="title"/>
          </p:nvPr>
        </p:nvSpPr>
        <p:spPr>
          <a:xfrm>
            <a:off x="348174" y="740569"/>
            <a:ext cx="2949178" cy="98617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9"/>
          <p:cNvSpPr txBox="1">
            <a:spLocks noGrp="1"/>
          </p:cNvSpPr>
          <p:nvPr>
            <p:ph type="body" idx="1"/>
          </p:nvPr>
        </p:nvSpPr>
        <p:spPr>
          <a:xfrm>
            <a:off x="3563710" y="740569"/>
            <a:ext cx="5232116" cy="3753872"/>
          </a:xfrm>
          <a:prstGeom prst="rect">
            <a:avLst/>
          </a:prstGeom>
          <a:noFill/>
          <a:ln>
            <a:noFill/>
          </a:ln>
        </p:spPr>
        <p:txBody>
          <a:bodyPr spcFirstLastPara="1" wrap="square" lIns="91425" tIns="45700" rIns="91425" bIns="45700" anchor="t" anchorCtr="0">
            <a:normAutofit/>
          </a:bodyPr>
          <a:lstStyle>
            <a:lvl1pPr marL="457200" lvl="0" indent="-323850" algn="l">
              <a:lnSpc>
                <a:spcPct val="90000"/>
              </a:lnSpc>
              <a:spcBef>
                <a:spcPts val="750"/>
              </a:spcBef>
              <a:spcAft>
                <a:spcPts val="0"/>
              </a:spcAft>
              <a:buSzPts val="1500"/>
              <a:buChar char="•"/>
              <a:defRPr sz="1500"/>
            </a:lvl1pPr>
            <a:lvl2pPr marL="914400" lvl="1" indent="-323850" algn="l">
              <a:lnSpc>
                <a:spcPct val="90000"/>
              </a:lnSpc>
              <a:spcBef>
                <a:spcPts val="375"/>
              </a:spcBef>
              <a:spcAft>
                <a:spcPts val="0"/>
              </a:spcAft>
              <a:buSzPts val="1500"/>
              <a:buChar char="•"/>
              <a:defRPr sz="1500"/>
            </a:lvl2pPr>
            <a:lvl3pPr marL="1371600" lvl="2" indent="-323850" algn="l">
              <a:lnSpc>
                <a:spcPct val="90000"/>
              </a:lnSpc>
              <a:spcBef>
                <a:spcPts val="375"/>
              </a:spcBef>
              <a:spcAft>
                <a:spcPts val="0"/>
              </a:spcAft>
              <a:buSzPts val="1500"/>
              <a:buChar char="•"/>
              <a:defRPr sz="1500"/>
            </a:lvl3pPr>
            <a:lvl4pPr marL="1828800" lvl="3" indent="-323850" algn="l">
              <a:lnSpc>
                <a:spcPct val="90000"/>
              </a:lnSpc>
              <a:spcBef>
                <a:spcPts val="375"/>
              </a:spcBef>
              <a:spcAft>
                <a:spcPts val="0"/>
              </a:spcAft>
              <a:buSzPts val="1500"/>
              <a:buChar char="•"/>
              <a:defRPr sz="1500"/>
            </a:lvl4pPr>
            <a:lvl5pPr marL="2286000" lvl="4" indent="-323850" algn="l">
              <a:lnSpc>
                <a:spcPct val="90000"/>
              </a:lnSpc>
              <a:spcBef>
                <a:spcPts val="375"/>
              </a:spcBef>
              <a:spcAft>
                <a:spcPts val="0"/>
              </a:spcAft>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68" name="Google Shape;68;p39"/>
          <p:cNvSpPr txBox="1">
            <a:spLocks noGrp="1"/>
          </p:cNvSpPr>
          <p:nvPr>
            <p:ph type="body" idx="2"/>
          </p:nvPr>
        </p:nvSpPr>
        <p:spPr>
          <a:xfrm>
            <a:off x="348174" y="1873703"/>
            <a:ext cx="2949178" cy="26207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350"/>
              <a:buNone/>
              <a:defRPr sz="1350" b="1">
                <a:solidFill>
                  <a:schemeClr val="dk2"/>
                </a:solidFill>
              </a:defRPr>
            </a:lvl1pPr>
            <a:lvl2pPr marL="914400" lvl="1" indent="-228600" algn="l">
              <a:lnSpc>
                <a:spcPct val="90000"/>
              </a:lnSpc>
              <a:spcBef>
                <a:spcPts val="375"/>
              </a:spcBef>
              <a:spcAft>
                <a:spcPts val="0"/>
              </a:spcAft>
              <a:buSzPts val="1050"/>
              <a:buNone/>
              <a:defRPr sz="1050"/>
            </a:lvl2pPr>
            <a:lvl3pPr marL="1371600" lvl="2" indent="-228600" algn="l">
              <a:lnSpc>
                <a:spcPct val="90000"/>
              </a:lnSpc>
              <a:spcBef>
                <a:spcPts val="375"/>
              </a:spcBef>
              <a:spcAft>
                <a:spcPts val="0"/>
              </a:spcAft>
              <a:buSzPts val="900"/>
              <a:buNone/>
              <a:defRPr sz="900"/>
            </a:lvl3pPr>
            <a:lvl4pPr marL="1828800" lvl="3" indent="-228600" algn="l">
              <a:lnSpc>
                <a:spcPct val="90000"/>
              </a:lnSpc>
              <a:spcBef>
                <a:spcPts val="375"/>
              </a:spcBef>
              <a:spcAft>
                <a:spcPts val="0"/>
              </a:spcAft>
              <a:buSzPts val="750"/>
              <a:buNone/>
              <a:defRPr sz="750"/>
            </a:lvl4pPr>
            <a:lvl5pPr marL="2286000" lvl="4" indent="-228600" algn="l">
              <a:lnSpc>
                <a:spcPct val="90000"/>
              </a:lnSpc>
              <a:spcBef>
                <a:spcPts val="375"/>
              </a:spcBef>
              <a:spcAft>
                <a:spcPts val="0"/>
              </a:spcAft>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9" name="Google Shape;69;p39"/>
          <p:cNvSpPr txBox="1">
            <a:spLocks noGrp="1"/>
          </p:cNvSpPr>
          <p:nvPr>
            <p:ph type="sldNum" idx="12"/>
          </p:nvPr>
        </p:nvSpPr>
        <p:spPr>
          <a:xfrm>
            <a:off x="6738426" y="4739878"/>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dk2"/>
                </a:solidFill>
                <a:latin typeface="Arial"/>
                <a:ea typeface="Arial"/>
                <a:cs typeface="Arial"/>
                <a:sym typeface="Arial"/>
              </a:defRPr>
            </a:lvl1pPr>
            <a:lvl2pPr marL="0" lvl="1" indent="0" algn="r">
              <a:spcBef>
                <a:spcPts val="0"/>
              </a:spcBef>
              <a:buNone/>
              <a:defRPr sz="900">
                <a:solidFill>
                  <a:schemeClr val="dk2"/>
                </a:solidFill>
                <a:latin typeface="Arial"/>
                <a:ea typeface="Arial"/>
                <a:cs typeface="Arial"/>
                <a:sym typeface="Arial"/>
              </a:defRPr>
            </a:lvl2pPr>
            <a:lvl3pPr marL="0" lvl="2" indent="0" algn="r">
              <a:spcBef>
                <a:spcPts val="0"/>
              </a:spcBef>
              <a:buNone/>
              <a:defRPr sz="900">
                <a:solidFill>
                  <a:schemeClr val="dk2"/>
                </a:solidFill>
                <a:latin typeface="Arial"/>
                <a:ea typeface="Arial"/>
                <a:cs typeface="Arial"/>
                <a:sym typeface="Arial"/>
              </a:defRPr>
            </a:lvl3pPr>
            <a:lvl4pPr marL="0" lvl="3" indent="0" algn="r">
              <a:spcBef>
                <a:spcPts val="0"/>
              </a:spcBef>
              <a:buNone/>
              <a:defRPr sz="900">
                <a:solidFill>
                  <a:schemeClr val="dk2"/>
                </a:solidFill>
                <a:latin typeface="Arial"/>
                <a:ea typeface="Arial"/>
                <a:cs typeface="Arial"/>
                <a:sym typeface="Arial"/>
              </a:defRPr>
            </a:lvl4pPr>
            <a:lvl5pPr marL="0" lvl="4" indent="0" algn="r">
              <a:spcBef>
                <a:spcPts val="0"/>
              </a:spcBef>
              <a:buNone/>
              <a:defRPr sz="900">
                <a:solidFill>
                  <a:schemeClr val="dk2"/>
                </a:solidFill>
                <a:latin typeface="Arial"/>
                <a:ea typeface="Arial"/>
                <a:cs typeface="Arial"/>
                <a:sym typeface="Arial"/>
              </a:defRPr>
            </a:lvl5pPr>
            <a:lvl6pPr marL="0" lvl="5" indent="0" algn="r">
              <a:spcBef>
                <a:spcPts val="0"/>
              </a:spcBef>
              <a:buNone/>
              <a:defRPr sz="900">
                <a:solidFill>
                  <a:schemeClr val="dk2"/>
                </a:solidFill>
                <a:latin typeface="Arial"/>
                <a:ea typeface="Arial"/>
                <a:cs typeface="Arial"/>
                <a:sym typeface="Arial"/>
              </a:defRPr>
            </a:lvl6pPr>
            <a:lvl7pPr marL="0" lvl="6" indent="0" algn="r">
              <a:spcBef>
                <a:spcPts val="0"/>
              </a:spcBef>
              <a:buNone/>
              <a:defRPr sz="900">
                <a:solidFill>
                  <a:schemeClr val="dk2"/>
                </a:solidFill>
                <a:latin typeface="Arial"/>
                <a:ea typeface="Arial"/>
                <a:cs typeface="Arial"/>
                <a:sym typeface="Arial"/>
              </a:defRPr>
            </a:lvl7pPr>
            <a:lvl8pPr marL="0" lvl="7" indent="0" algn="r">
              <a:spcBef>
                <a:spcPts val="0"/>
              </a:spcBef>
              <a:buNone/>
              <a:defRPr sz="900">
                <a:solidFill>
                  <a:schemeClr val="dk2"/>
                </a:solidFill>
                <a:latin typeface="Arial"/>
                <a:ea typeface="Arial"/>
                <a:cs typeface="Arial"/>
                <a:sym typeface="Arial"/>
              </a:defRPr>
            </a:lvl8pPr>
            <a:lvl9pPr marL="0" lvl="8" indent="0" algn="r">
              <a:spcBef>
                <a:spcPts val="0"/>
              </a:spcBef>
              <a:buNone/>
              <a:defRPr sz="9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0" name="Google Shape;70;p39"/>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cxnSp>
        <p:nvCxnSpPr>
          <p:cNvPr id="71" name="Google Shape;71;p39"/>
          <p:cNvCxnSpPr/>
          <p:nvPr/>
        </p:nvCxnSpPr>
        <p:spPr>
          <a:xfrm>
            <a:off x="3416753" y="740569"/>
            <a:ext cx="0" cy="3753872"/>
          </a:xfrm>
          <a:prstGeom prst="straightConnector1">
            <a:avLst/>
          </a:prstGeom>
          <a:noFill/>
          <a:ln w="19050" cap="flat" cmpd="sng">
            <a:solidFill>
              <a:srgbClr val="C7CDD2"/>
            </a:solidFill>
            <a:prstDash val="solid"/>
            <a:miter lim="800000"/>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72"/>
        <p:cNvGrpSpPr/>
        <p:nvPr/>
      </p:nvGrpSpPr>
      <p:grpSpPr>
        <a:xfrm>
          <a:off x="0" y="0"/>
          <a:ext cx="0" cy="0"/>
          <a:chOff x="0" y="0"/>
          <a:chExt cx="0" cy="0"/>
        </a:xfrm>
      </p:grpSpPr>
      <p:sp>
        <p:nvSpPr>
          <p:cNvPr id="73" name="Google Shape;73;p40"/>
          <p:cNvSpPr>
            <a:spLocks noGrp="1"/>
          </p:cNvSpPr>
          <p:nvPr>
            <p:ph type="pic" idx="2"/>
          </p:nvPr>
        </p:nvSpPr>
        <p:spPr>
          <a:xfrm>
            <a:off x="3551464" y="740569"/>
            <a:ext cx="5131253" cy="3753872"/>
          </a:xfrm>
          <a:prstGeom prst="rect">
            <a:avLst/>
          </a:prstGeom>
          <a:solidFill>
            <a:schemeClr val="lt1"/>
          </a:solidFill>
          <a:ln>
            <a:noFill/>
          </a:ln>
        </p:spPr>
      </p:sp>
      <p:sp>
        <p:nvSpPr>
          <p:cNvPr id="74" name="Google Shape;74;p40"/>
          <p:cNvSpPr txBox="1">
            <a:spLocks noGrp="1"/>
          </p:cNvSpPr>
          <p:nvPr>
            <p:ph type="title"/>
          </p:nvPr>
        </p:nvSpPr>
        <p:spPr>
          <a:xfrm>
            <a:off x="348174" y="740569"/>
            <a:ext cx="2949178" cy="98617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40"/>
          <p:cNvSpPr txBox="1">
            <a:spLocks noGrp="1"/>
          </p:cNvSpPr>
          <p:nvPr>
            <p:ph type="body" idx="1"/>
          </p:nvPr>
        </p:nvSpPr>
        <p:spPr>
          <a:xfrm>
            <a:off x="348174" y="1873703"/>
            <a:ext cx="2949178" cy="26207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350"/>
              <a:buNone/>
              <a:defRPr sz="1350" b="1">
                <a:solidFill>
                  <a:schemeClr val="dk2"/>
                </a:solidFill>
              </a:defRPr>
            </a:lvl1pPr>
            <a:lvl2pPr marL="914400" lvl="1" indent="-228600" algn="l">
              <a:lnSpc>
                <a:spcPct val="90000"/>
              </a:lnSpc>
              <a:spcBef>
                <a:spcPts val="375"/>
              </a:spcBef>
              <a:spcAft>
                <a:spcPts val="0"/>
              </a:spcAft>
              <a:buSzPts val="1050"/>
              <a:buNone/>
              <a:defRPr sz="1050"/>
            </a:lvl2pPr>
            <a:lvl3pPr marL="1371600" lvl="2" indent="-228600" algn="l">
              <a:lnSpc>
                <a:spcPct val="90000"/>
              </a:lnSpc>
              <a:spcBef>
                <a:spcPts val="375"/>
              </a:spcBef>
              <a:spcAft>
                <a:spcPts val="0"/>
              </a:spcAft>
              <a:buSzPts val="900"/>
              <a:buNone/>
              <a:defRPr sz="900"/>
            </a:lvl3pPr>
            <a:lvl4pPr marL="1828800" lvl="3" indent="-228600" algn="l">
              <a:lnSpc>
                <a:spcPct val="90000"/>
              </a:lnSpc>
              <a:spcBef>
                <a:spcPts val="375"/>
              </a:spcBef>
              <a:spcAft>
                <a:spcPts val="0"/>
              </a:spcAft>
              <a:buSzPts val="750"/>
              <a:buNone/>
              <a:defRPr sz="750"/>
            </a:lvl4pPr>
            <a:lvl5pPr marL="2286000" lvl="4" indent="-228600" algn="l">
              <a:lnSpc>
                <a:spcPct val="90000"/>
              </a:lnSpc>
              <a:spcBef>
                <a:spcPts val="375"/>
              </a:spcBef>
              <a:spcAft>
                <a:spcPts val="0"/>
              </a:spcAft>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and Content">
  <p:cSld name="2_Title and Content 2">
    <p:spTree>
      <p:nvGrpSpPr>
        <p:cNvPr id="1" name="Shape 76"/>
        <p:cNvGrpSpPr/>
        <p:nvPr/>
      </p:nvGrpSpPr>
      <p:grpSpPr>
        <a:xfrm>
          <a:off x="0" y="0"/>
          <a:ext cx="0" cy="0"/>
          <a:chOff x="0" y="0"/>
          <a:chExt cx="0" cy="0"/>
        </a:xfrm>
      </p:grpSpPr>
      <p:sp>
        <p:nvSpPr>
          <p:cNvPr id="77" name="Google Shape;77;p41"/>
          <p:cNvSpPr txBox="1">
            <a:spLocks noGrp="1"/>
          </p:cNvSpPr>
          <p:nvPr>
            <p:ph type="title"/>
          </p:nvPr>
        </p:nvSpPr>
        <p:spPr>
          <a:xfrm>
            <a:off x="259280" y="640235"/>
            <a:ext cx="8625300" cy="431400"/>
          </a:xfrm>
          <a:prstGeom prst="rect">
            <a:avLst/>
          </a:prstGeom>
          <a:noFill/>
          <a:ln>
            <a:noFill/>
          </a:ln>
        </p:spPr>
        <p:txBody>
          <a:bodyPr spcFirstLastPara="1" wrap="square" lIns="91425" tIns="45700" rIns="91425" bIns="45700" anchor="t" anchorCtr="0">
            <a:noAutofit/>
          </a:bodyPr>
          <a:lstStyle>
            <a:lvl1pPr marR="0" lvl="0" algn="ctr">
              <a:lnSpc>
                <a:spcPct val="90000"/>
              </a:lnSpc>
              <a:spcBef>
                <a:spcPts val="0"/>
              </a:spcBef>
              <a:spcAft>
                <a:spcPts val="0"/>
              </a:spcAft>
              <a:buClr>
                <a:srgbClr val="006F41"/>
              </a:buClr>
              <a:buSzPts val="2800"/>
              <a:buFont typeface="Arial"/>
              <a:buNone/>
              <a:defRPr sz="2800" b="1" i="0" u="none" strike="noStrike" cap="none">
                <a:solidFill>
                  <a:srgbClr val="006F4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8" name="Google Shape;78;p41"/>
          <p:cNvSpPr txBox="1">
            <a:spLocks noGrp="1"/>
          </p:cNvSpPr>
          <p:nvPr>
            <p:ph type="body" idx="1"/>
          </p:nvPr>
        </p:nvSpPr>
        <p:spPr>
          <a:xfrm>
            <a:off x="628650" y="1169194"/>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79" name="Google Shape;79;p41"/>
          <p:cNvSpPr txBox="1">
            <a:spLocks noGrp="1"/>
          </p:cNvSpPr>
          <p:nvPr>
            <p:ph type="body" idx="2"/>
          </p:nvPr>
        </p:nvSpPr>
        <p:spPr>
          <a:xfrm>
            <a:off x="4724400" y="1162136"/>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30"/>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30"/>
          <p:cNvSpPr txBox="1">
            <a:spLocks noGrp="1"/>
          </p:cNvSpPr>
          <p:nvPr>
            <p:ph type="body" idx="1"/>
          </p:nvPr>
        </p:nvSpPr>
        <p:spPr>
          <a:xfrm>
            <a:off x="312963" y="1275757"/>
            <a:ext cx="8537121" cy="322986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7" name="Google Shape;27;p30"/>
          <p:cNvSpPr txBox="1">
            <a:spLocks noGrp="1"/>
          </p:cNvSpPr>
          <p:nvPr>
            <p:ph type="sldNum" idx="12"/>
          </p:nvPr>
        </p:nvSpPr>
        <p:spPr>
          <a:xfrm>
            <a:off x="6792684" y="4736048"/>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dk2"/>
                </a:solidFill>
                <a:latin typeface="Arial"/>
                <a:ea typeface="Arial"/>
                <a:cs typeface="Arial"/>
                <a:sym typeface="Arial"/>
              </a:defRPr>
            </a:lvl1pPr>
            <a:lvl2pPr marL="0" lvl="1" indent="0" algn="r">
              <a:spcBef>
                <a:spcPts val="0"/>
              </a:spcBef>
              <a:buNone/>
              <a:defRPr sz="900">
                <a:solidFill>
                  <a:schemeClr val="dk2"/>
                </a:solidFill>
                <a:latin typeface="Arial"/>
                <a:ea typeface="Arial"/>
                <a:cs typeface="Arial"/>
                <a:sym typeface="Arial"/>
              </a:defRPr>
            </a:lvl2pPr>
            <a:lvl3pPr marL="0" lvl="2" indent="0" algn="r">
              <a:spcBef>
                <a:spcPts val="0"/>
              </a:spcBef>
              <a:buNone/>
              <a:defRPr sz="900">
                <a:solidFill>
                  <a:schemeClr val="dk2"/>
                </a:solidFill>
                <a:latin typeface="Arial"/>
                <a:ea typeface="Arial"/>
                <a:cs typeface="Arial"/>
                <a:sym typeface="Arial"/>
              </a:defRPr>
            </a:lvl3pPr>
            <a:lvl4pPr marL="0" lvl="3" indent="0" algn="r">
              <a:spcBef>
                <a:spcPts val="0"/>
              </a:spcBef>
              <a:buNone/>
              <a:defRPr sz="900">
                <a:solidFill>
                  <a:schemeClr val="dk2"/>
                </a:solidFill>
                <a:latin typeface="Arial"/>
                <a:ea typeface="Arial"/>
                <a:cs typeface="Arial"/>
                <a:sym typeface="Arial"/>
              </a:defRPr>
            </a:lvl4pPr>
            <a:lvl5pPr marL="0" lvl="4" indent="0" algn="r">
              <a:spcBef>
                <a:spcPts val="0"/>
              </a:spcBef>
              <a:buNone/>
              <a:defRPr sz="900">
                <a:solidFill>
                  <a:schemeClr val="dk2"/>
                </a:solidFill>
                <a:latin typeface="Arial"/>
                <a:ea typeface="Arial"/>
                <a:cs typeface="Arial"/>
                <a:sym typeface="Arial"/>
              </a:defRPr>
            </a:lvl5pPr>
            <a:lvl6pPr marL="0" lvl="5" indent="0" algn="r">
              <a:spcBef>
                <a:spcPts val="0"/>
              </a:spcBef>
              <a:buNone/>
              <a:defRPr sz="900">
                <a:solidFill>
                  <a:schemeClr val="dk2"/>
                </a:solidFill>
                <a:latin typeface="Arial"/>
                <a:ea typeface="Arial"/>
                <a:cs typeface="Arial"/>
                <a:sym typeface="Arial"/>
              </a:defRPr>
            </a:lvl6pPr>
            <a:lvl7pPr marL="0" lvl="6" indent="0" algn="r">
              <a:spcBef>
                <a:spcPts val="0"/>
              </a:spcBef>
              <a:buNone/>
              <a:defRPr sz="900">
                <a:solidFill>
                  <a:schemeClr val="dk2"/>
                </a:solidFill>
                <a:latin typeface="Arial"/>
                <a:ea typeface="Arial"/>
                <a:cs typeface="Arial"/>
                <a:sym typeface="Arial"/>
              </a:defRPr>
            </a:lvl7pPr>
            <a:lvl8pPr marL="0" lvl="7" indent="0" algn="r">
              <a:spcBef>
                <a:spcPts val="0"/>
              </a:spcBef>
              <a:buNone/>
              <a:defRPr sz="900">
                <a:solidFill>
                  <a:schemeClr val="dk2"/>
                </a:solidFill>
                <a:latin typeface="Arial"/>
                <a:ea typeface="Arial"/>
                <a:cs typeface="Arial"/>
                <a:sym typeface="Arial"/>
              </a:defRPr>
            </a:lvl8pPr>
            <a:lvl9pPr marL="0" lvl="8" indent="0" algn="r">
              <a:spcBef>
                <a:spcPts val="0"/>
              </a:spcBef>
              <a:buNone/>
              <a:defRPr sz="9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8" name="Google Shape;28;p30"/>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2_Title and Content">
    <p:spTree>
      <p:nvGrpSpPr>
        <p:cNvPr id="1" name="Shape 29"/>
        <p:cNvGrpSpPr/>
        <p:nvPr/>
      </p:nvGrpSpPr>
      <p:grpSpPr>
        <a:xfrm>
          <a:off x="0" y="0"/>
          <a:ext cx="0" cy="0"/>
          <a:chOff x="0" y="0"/>
          <a:chExt cx="0" cy="0"/>
        </a:xfrm>
      </p:grpSpPr>
      <p:sp>
        <p:nvSpPr>
          <p:cNvPr id="30" name="Google Shape;30;p31"/>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1"/>
          <p:cNvSpPr txBox="1">
            <a:spLocks noGrp="1"/>
          </p:cNvSpPr>
          <p:nvPr>
            <p:ph type="body" idx="1"/>
          </p:nvPr>
        </p:nvSpPr>
        <p:spPr>
          <a:xfrm>
            <a:off x="312963" y="1275757"/>
            <a:ext cx="8537121" cy="322986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
        <p:nvSpPr>
          <p:cNvPr id="32" name="Google Shape;32;p31"/>
          <p:cNvSpPr txBox="1">
            <a:spLocks noGrp="1"/>
          </p:cNvSpPr>
          <p:nvPr>
            <p:ph type="sldNum" idx="12"/>
          </p:nvPr>
        </p:nvSpPr>
        <p:spPr>
          <a:xfrm>
            <a:off x="6792684" y="4736048"/>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3" name="Google Shape;33;p31"/>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accent2"/>
              </a:buClr>
              <a:buSzPts val="1400"/>
              <a:buFont typeface="Arial"/>
              <a:buNone/>
              <a:defRPr sz="900">
                <a:solidFill>
                  <a:schemeClr val="accent2"/>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Student Facing - no SA logo 1">
  <p:cSld name="Blank Student Facing - no SA logo 1">
    <p:spTree>
      <p:nvGrpSpPr>
        <p:cNvPr id="1" name="Shape 34"/>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35"/>
        <p:cNvGrpSpPr/>
        <p:nvPr/>
      </p:nvGrpSpPr>
      <p:grpSpPr>
        <a:xfrm>
          <a:off x="0" y="0"/>
          <a:ext cx="0" cy="0"/>
          <a:chOff x="0" y="0"/>
          <a:chExt cx="0" cy="0"/>
        </a:xfrm>
      </p:grpSpPr>
      <p:sp>
        <p:nvSpPr>
          <p:cNvPr id="36" name="Google Shape;36;p33"/>
          <p:cNvSpPr/>
          <p:nvPr/>
        </p:nvSpPr>
        <p:spPr>
          <a:xfrm>
            <a:off x="0" y="0"/>
            <a:ext cx="9025614" cy="3197333"/>
          </a:xfrm>
          <a:prstGeom prst="rect">
            <a:avLst/>
          </a:prstGeom>
          <a:solidFill>
            <a:srgbClr val="0E7A4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7" name="Google Shape;37;p33"/>
          <p:cNvPicPr preferRelativeResize="0"/>
          <p:nvPr/>
        </p:nvPicPr>
        <p:blipFill rotWithShape="1">
          <a:blip r:embed="rId2">
            <a:alphaModFix/>
          </a:blip>
          <a:srcRect l="-13889" r="13889"/>
          <a:stretch/>
        </p:blipFill>
        <p:spPr>
          <a:xfrm>
            <a:off x="455840" y="0"/>
            <a:ext cx="8688160" cy="3197333"/>
          </a:xfrm>
          <a:prstGeom prst="rect">
            <a:avLst/>
          </a:prstGeom>
          <a:noFill/>
          <a:ln>
            <a:noFill/>
          </a:ln>
        </p:spPr>
      </p:pic>
      <p:sp>
        <p:nvSpPr>
          <p:cNvPr id="38" name="Google Shape;38;p33"/>
          <p:cNvSpPr txBox="1">
            <a:spLocks noGrp="1"/>
          </p:cNvSpPr>
          <p:nvPr>
            <p:ph type="ctrTitle"/>
          </p:nvPr>
        </p:nvSpPr>
        <p:spPr>
          <a:xfrm>
            <a:off x="293916" y="1498324"/>
            <a:ext cx="8430359" cy="89535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3300"/>
              <a:buFont typeface="Arial"/>
              <a:buNone/>
              <a:defRPr sz="33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9" name="Google Shape;39;p33" descr="A green and black sign&#10;&#10;Description automatically generated"/>
          <p:cNvPicPr preferRelativeResize="0"/>
          <p:nvPr/>
        </p:nvPicPr>
        <p:blipFill rotWithShape="1">
          <a:blip r:embed="rId3">
            <a:alphaModFix/>
          </a:blip>
          <a:srcRect/>
          <a:stretch/>
        </p:blipFill>
        <p:spPr>
          <a:xfrm>
            <a:off x="2280132" y="3215351"/>
            <a:ext cx="4583736" cy="135329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chemeClr val="accent1">
            <a:alpha val="20000"/>
          </a:schemeClr>
        </a:solidFill>
        <a:effectLst/>
      </p:bgPr>
    </p:bg>
    <p:spTree>
      <p:nvGrpSpPr>
        <p:cNvPr id="1" name="Shape 40"/>
        <p:cNvGrpSpPr/>
        <p:nvPr/>
      </p:nvGrpSpPr>
      <p:grpSpPr>
        <a:xfrm>
          <a:off x="0" y="0"/>
          <a:ext cx="0" cy="0"/>
          <a:chOff x="0" y="0"/>
          <a:chExt cx="0" cy="0"/>
        </a:xfrm>
      </p:grpSpPr>
      <p:sp>
        <p:nvSpPr>
          <p:cNvPr id="41" name="Google Shape;41;p34"/>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2100"/>
              <a:buFont typeface="Arial"/>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4"/>
          <p:cNvSpPr txBox="1">
            <a:spLocks noGrp="1"/>
          </p:cNvSpPr>
          <p:nvPr>
            <p:ph type="body" idx="1"/>
          </p:nvPr>
        </p:nvSpPr>
        <p:spPr>
          <a:xfrm>
            <a:off x="312963" y="1275757"/>
            <a:ext cx="8537121" cy="322986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3" name="Google Shape;43;p34"/>
          <p:cNvSpPr txBox="1">
            <a:spLocks noGrp="1"/>
          </p:cNvSpPr>
          <p:nvPr>
            <p:ph type="sldNum" idx="12"/>
          </p:nvPr>
        </p:nvSpPr>
        <p:spPr>
          <a:xfrm>
            <a:off x="6792684" y="473520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dk2"/>
                </a:solidFill>
                <a:latin typeface="Arial"/>
                <a:ea typeface="Arial"/>
                <a:cs typeface="Arial"/>
                <a:sym typeface="Arial"/>
              </a:defRPr>
            </a:lvl1pPr>
            <a:lvl2pPr marL="0" lvl="1" indent="0" algn="r">
              <a:spcBef>
                <a:spcPts val="0"/>
              </a:spcBef>
              <a:buNone/>
              <a:defRPr sz="900">
                <a:solidFill>
                  <a:schemeClr val="dk2"/>
                </a:solidFill>
                <a:latin typeface="Arial"/>
                <a:ea typeface="Arial"/>
                <a:cs typeface="Arial"/>
                <a:sym typeface="Arial"/>
              </a:defRPr>
            </a:lvl2pPr>
            <a:lvl3pPr marL="0" lvl="2" indent="0" algn="r">
              <a:spcBef>
                <a:spcPts val="0"/>
              </a:spcBef>
              <a:buNone/>
              <a:defRPr sz="900">
                <a:solidFill>
                  <a:schemeClr val="dk2"/>
                </a:solidFill>
                <a:latin typeface="Arial"/>
                <a:ea typeface="Arial"/>
                <a:cs typeface="Arial"/>
                <a:sym typeface="Arial"/>
              </a:defRPr>
            </a:lvl3pPr>
            <a:lvl4pPr marL="0" lvl="3" indent="0" algn="r">
              <a:spcBef>
                <a:spcPts val="0"/>
              </a:spcBef>
              <a:buNone/>
              <a:defRPr sz="900">
                <a:solidFill>
                  <a:schemeClr val="dk2"/>
                </a:solidFill>
                <a:latin typeface="Arial"/>
                <a:ea typeface="Arial"/>
                <a:cs typeface="Arial"/>
                <a:sym typeface="Arial"/>
              </a:defRPr>
            </a:lvl4pPr>
            <a:lvl5pPr marL="0" lvl="4" indent="0" algn="r">
              <a:spcBef>
                <a:spcPts val="0"/>
              </a:spcBef>
              <a:buNone/>
              <a:defRPr sz="900">
                <a:solidFill>
                  <a:schemeClr val="dk2"/>
                </a:solidFill>
                <a:latin typeface="Arial"/>
                <a:ea typeface="Arial"/>
                <a:cs typeface="Arial"/>
                <a:sym typeface="Arial"/>
              </a:defRPr>
            </a:lvl5pPr>
            <a:lvl6pPr marL="0" lvl="5" indent="0" algn="r">
              <a:spcBef>
                <a:spcPts val="0"/>
              </a:spcBef>
              <a:buNone/>
              <a:defRPr sz="900">
                <a:solidFill>
                  <a:schemeClr val="dk2"/>
                </a:solidFill>
                <a:latin typeface="Arial"/>
                <a:ea typeface="Arial"/>
                <a:cs typeface="Arial"/>
                <a:sym typeface="Arial"/>
              </a:defRPr>
            </a:lvl6pPr>
            <a:lvl7pPr marL="0" lvl="6" indent="0" algn="r">
              <a:spcBef>
                <a:spcPts val="0"/>
              </a:spcBef>
              <a:buNone/>
              <a:defRPr sz="900">
                <a:solidFill>
                  <a:schemeClr val="dk2"/>
                </a:solidFill>
                <a:latin typeface="Arial"/>
                <a:ea typeface="Arial"/>
                <a:cs typeface="Arial"/>
                <a:sym typeface="Arial"/>
              </a:defRPr>
            </a:lvl7pPr>
            <a:lvl8pPr marL="0" lvl="7" indent="0" algn="r">
              <a:spcBef>
                <a:spcPts val="0"/>
              </a:spcBef>
              <a:buNone/>
              <a:defRPr sz="900">
                <a:solidFill>
                  <a:schemeClr val="dk2"/>
                </a:solidFill>
                <a:latin typeface="Arial"/>
                <a:ea typeface="Arial"/>
                <a:cs typeface="Arial"/>
                <a:sym typeface="Arial"/>
              </a:defRPr>
            </a:lvl8pPr>
            <a:lvl9pPr marL="0" lvl="8" indent="0" algn="r">
              <a:spcBef>
                <a:spcPts val="0"/>
              </a:spcBef>
              <a:buNone/>
              <a:defRPr sz="9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4" name="Google Shape;44;p34"/>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Divider" type="secHead">
  <p:cSld name="SECTION_HEADER">
    <p:spTree>
      <p:nvGrpSpPr>
        <p:cNvPr id="1" name="Shape 45"/>
        <p:cNvGrpSpPr/>
        <p:nvPr/>
      </p:nvGrpSpPr>
      <p:grpSpPr>
        <a:xfrm>
          <a:off x="0" y="0"/>
          <a:ext cx="0" cy="0"/>
          <a:chOff x="0" y="0"/>
          <a:chExt cx="0" cy="0"/>
        </a:xfrm>
      </p:grpSpPr>
      <p:sp>
        <p:nvSpPr>
          <p:cNvPr id="46" name="Google Shape;46;p35"/>
          <p:cNvSpPr txBox="1">
            <a:spLocks noGrp="1"/>
          </p:cNvSpPr>
          <p:nvPr>
            <p:ph type="title"/>
          </p:nvPr>
        </p:nvSpPr>
        <p:spPr>
          <a:xfrm>
            <a:off x="393493" y="753900"/>
            <a:ext cx="6127229"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45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35"/>
          <p:cNvSpPr txBox="1">
            <a:spLocks noGrp="1"/>
          </p:cNvSpPr>
          <p:nvPr>
            <p:ph type="body" idx="1"/>
          </p:nvPr>
        </p:nvSpPr>
        <p:spPr>
          <a:xfrm>
            <a:off x="393493" y="3141006"/>
            <a:ext cx="6127229"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800"/>
              <a:buNone/>
              <a:defRPr sz="1800" b="1">
                <a:solidFill>
                  <a:schemeClr val="dk2"/>
                </a:solidFill>
              </a:defRPr>
            </a:lvl1pPr>
            <a:lvl2pPr marL="914400" lvl="1" indent="-228600" algn="l">
              <a:lnSpc>
                <a:spcPct val="90000"/>
              </a:lnSpc>
              <a:spcBef>
                <a:spcPts val="375"/>
              </a:spcBef>
              <a:spcAft>
                <a:spcPts val="0"/>
              </a:spcAft>
              <a:buSzPts val="1500"/>
              <a:buNone/>
              <a:defRPr sz="1500">
                <a:solidFill>
                  <a:srgbClr val="757575"/>
                </a:solidFill>
              </a:defRPr>
            </a:lvl2pPr>
            <a:lvl3pPr marL="1371600" lvl="2" indent="-228600" algn="l">
              <a:lnSpc>
                <a:spcPct val="90000"/>
              </a:lnSpc>
              <a:spcBef>
                <a:spcPts val="375"/>
              </a:spcBef>
              <a:spcAft>
                <a:spcPts val="0"/>
              </a:spcAft>
              <a:buSzPts val="1350"/>
              <a:buNone/>
              <a:defRPr sz="1350">
                <a:solidFill>
                  <a:srgbClr val="757575"/>
                </a:solidFill>
              </a:defRPr>
            </a:lvl3pPr>
            <a:lvl4pPr marL="1828800" lvl="3" indent="-228600" algn="l">
              <a:lnSpc>
                <a:spcPct val="90000"/>
              </a:lnSpc>
              <a:spcBef>
                <a:spcPts val="375"/>
              </a:spcBef>
              <a:spcAft>
                <a:spcPts val="0"/>
              </a:spcAft>
              <a:buSzPts val="1200"/>
              <a:buNone/>
              <a:defRPr sz="1200">
                <a:solidFill>
                  <a:srgbClr val="757575"/>
                </a:solidFill>
              </a:defRPr>
            </a:lvl4pPr>
            <a:lvl5pPr marL="2286000" lvl="4" indent="-228600" algn="l">
              <a:lnSpc>
                <a:spcPct val="90000"/>
              </a:lnSpc>
              <a:spcBef>
                <a:spcPts val="375"/>
              </a:spcBef>
              <a:spcAft>
                <a:spcPts val="0"/>
              </a:spcAft>
              <a:buSzPts val="1200"/>
              <a:buNone/>
              <a:defRPr sz="1200">
                <a:solidFill>
                  <a:srgbClr val="757575"/>
                </a:solidFill>
              </a:defRPr>
            </a:lvl5pPr>
            <a:lvl6pPr marL="2743200" lvl="5" indent="-228600" algn="l">
              <a:lnSpc>
                <a:spcPct val="90000"/>
              </a:lnSpc>
              <a:spcBef>
                <a:spcPts val="375"/>
              </a:spcBef>
              <a:spcAft>
                <a:spcPts val="0"/>
              </a:spcAft>
              <a:buClr>
                <a:srgbClr val="757575"/>
              </a:buClr>
              <a:buSzPts val="1200"/>
              <a:buNone/>
              <a:defRPr sz="1200">
                <a:solidFill>
                  <a:srgbClr val="757575"/>
                </a:solidFill>
              </a:defRPr>
            </a:lvl6pPr>
            <a:lvl7pPr marL="3200400" lvl="6" indent="-228600" algn="l">
              <a:lnSpc>
                <a:spcPct val="90000"/>
              </a:lnSpc>
              <a:spcBef>
                <a:spcPts val="375"/>
              </a:spcBef>
              <a:spcAft>
                <a:spcPts val="0"/>
              </a:spcAft>
              <a:buClr>
                <a:srgbClr val="757575"/>
              </a:buClr>
              <a:buSzPts val="1200"/>
              <a:buNone/>
              <a:defRPr sz="1200">
                <a:solidFill>
                  <a:srgbClr val="757575"/>
                </a:solidFill>
              </a:defRPr>
            </a:lvl7pPr>
            <a:lvl8pPr marL="3657600" lvl="7" indent="-228600" algn="l">
              <a:lnSpc>
                <a:spcPct val="90000"/>
              </a:lnSpc>
              <a:spcBef>
                <a:spcPts val="375"/>
              </a:spcBef>
              <a:spcAft>
                <a:spcPts val="0"/>
              </a:spcAft>
              <a:buClr>
                <a:srgbClr val="757575"/>
              </a:buClr>
              <a:buSzPts val="1200"/>
              <a:buNone/>
              <a:defRPr sz="1200">
                <a:solidFill>
                  <a:srgbClr val="757575"/>
                </a:solidFill>
              </a:defRPr>
            </a:lvl8pPr>
            <a:lvl9pPr marL="4114800" lvl="8" indent="-228600" algn="l">
              <a:lnSpc>
                <a:spcPct val="90000"/>
              </a:lnSpc>
              <a:spcBef>
                <a:spcPts val="375"/>
              </a:spcBef>
              <a:spcAft>
                <a:spcPts val="0"/>
              </a:spcAft>
              <a:buClr>
                <a:srgbClr val="757575"/>
              </a:buClr>
              <a:buSzPts val="1200"/>
              <a:buNone/>
              <a:defRPr sz="1200">
                <a:solidFill>
                  <a:srgbClr val="757575"/>
                </a:solidFill>
              </a:defRPr>
            </a:lvl9pPr>
          </a:lstStyle>
          <a:p>
            <a:endParaRPr/>
          </a:p>
        </p:txBody>
      </p:sp>
      <p:pic>
        <p:nvPicPr>
          <p:cNvPr id="48" name="Google Shape;48;p35"/>
          <p:cNvPicPr preferRelativeResize="0"/>
          <p:nvPr/>
        </p:nvPicPr>
        <p:blipFill rotWithShape="1">
          <a:blip r:embed="rId2">
            <a:alphaModFix/>
          </a:blip>
          <a:srcRect l="-5769"/>
          <a:stretch/>
        </p:blipFill>
        <p:spPr>
          <a:xfrm>
            <a:off x="6638430" y="466165"/>
            <a:ext cx="2505569" cy="4260958"/>
          </a:xfrm>
          <a:prstGeom prst="rect">
            <a:avLst/>
          </a:prstGeom>
          <a:noFill/>
          <a:ln>
            <a:noFill/>
          </a:ln>
        </p:spPr>
      </p:pic>
      <p:sp>
        <p:nvSpPr>
          <p:cNvPr id="49" name="Google Shape;49;p35"/>
          <p:cNvSpPr txBox="1"/>
          <p:nvPr/>
        </p:nvSpPr>
        <p:spPr>
          <a:xfrm>
            <a:off x="10391361" y="-89453"/>
            <a:ext cx="18473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050">
              <a:solidFill>
                <a:schemeClr val="dk1"/>
              </a:solidFill>
              <a:latin typeface="Arial"/>
              <a:ea typeface="Arial"/>
              <a:cs typeface="Arial"/>
              <a:sym typeface="Arial"/>
            </a:endParaRPr>
          </a:p>
        </p:txBody>
      </p:sp>
      <p:sp>
        <p:nvSpPr>
          <p:cNvPr id="50" name="Google Shape;50;p35"/>
          <p:cNvSpPr txBox="1">
            <a:spLocks noGrp="1"/>
          </p:cNvSpPr>
          <p:nvPr>
            <p:ph type="sldNum" idx="12"/>
          </p:nvPr>
        </p:nvSpPr>
        <p:spPr>
          <a:xfrm>
            <a:off x="6799828" y="472712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dk2"/>
                </a:solidFill>
                <a:latin typeface="Arial"/>
                <a:ea typeface="Arial"/>
                <a:cs typeface="Arial"/>
                <a:sym typeface="Arial"/>
              </a:defRPr>
            </a:lvl1pPr>
            <a:lvl2pPr marL="0" lvl="1" indent="0" algn="r">
              <a:spcBef>
                <a:spcPts val="0"/>
              </a:spcBef>
              <a:buNone/>
              <a:defRPr sz="900">
                <a:solidFill>
                  <a:schemeClr val="dk2"/>
                </a:solidFill>
                <a:latin typeface="Arial"/>
                <a:ea typeface="Arial"/>
                <a:cs typeface="Arial"/>
                <a:sym typeface="Arial"/>
              </a:defRPr>
            </a:lvl2pPr>
            <a:lvl3pPr marL="0" lvl="2" indent="0" algn="r">
              <a:spcBef>
                <a:spcPts val="0"/>
              </a:spcBef>
              <a:buNone/>
              <a:defRPr sz="900">
                <a:solidFill>
                  <a:schemeClr val="dk2"/>
                </a:solidFill>
                <a:latin typeface="Arial"/>
                <a:ea typeface="Arial"/>
                <a:cs typeface="Arial"/>
                <a:sym typeface="Arial"/>
              </a:defRPr>
            </a:lvl3pPr>
            <a:lvl4pPr marL="0" lvl="3" indent="0" algn="r">
              <a:spcBef>
                <a:spcPts val="0"/>
              </a:spcBef>
              <a:buNone/>
              <a:defRPr sz="900">
                <a:solidFill>
                  <a:schemeClr val="dk2"/>
                </a:solidFill>
                <a:latin typeface="Arial"/>
                <a:ea typeface="Arial"/>
                <a:cs typeface="Arial"/>
                <a:sym typeface="Arial"/>
              </a:defRPr>
            </a:lvl4pPr>
            <a:lvl5pPr marL="0" lvl="4" indent="0" algn="r">
              <a:spcBef>
                <a:spcPts val="0"/>
              </a:spcBef>
              <a:buNone/>
              <a:defRPr sz="900">
                <a:solidFill>
                  <a:schemeClr val="dk2"/>
                </a:solidFill>
                <a:latin typeface="Arial"/>
                <a:ea typeface="Arial"/>
                <a:cs typeface="Arial"/>
                <a:sym typeface="Arial"/>
              </a:defRPr>
            </a:lvl5pPr>
            <a:lvl6pPr marL="0" lvl="5" indent="0" algn="r">
              <a:spcBef>
                <a:spcPts val="0"/>
              </a:spcBef>
              <a:buNone/>
              <a:defRPr sz="900">
                <a:solidFill>
                  <a:schemeClr val="dk2"/>
                </a:solidFill>
                <a:latin typeface="Arial"/>
                <a:ea typeface="Arial"/>
                <a:cs typeface="Arial"/>
                <a:sym typeface="Arial"/>
              </a:defRPr>
            </a:lvl6pPr>
            <a:lvl7pPr marL="0" lvl="6" indent="0" algn="r">
              <a:spcBef>
                <a:spcPts val="0"/>
              </a:spcBef>
              <a:buNone/>
              <a:defRPr sz="900">
                <a:solidFill>
                  <a:schemeClr val="dk2"/>
                </a:solidFill>
                <a:latin typeface="Arial"/>
                <a:ea typeface="Arial"/>
                <a:cs typeface="Arial"/>
                <a:sym typeface="Arial"/>
              </a:defRPr>
            </a:lvl7pPr>
            <a:lvl8pPr marL="0" lvl="7" indent="0" algn="r">
              <a:spcBef>
                <a:spcPts val="0"/>
              </a:spcBef>
              <a:buNone/>
              <a:defRPr sz="900">
                <a:solidFill>
                  <a:schemeClr val="dk2"/>
                </a:solidFill>
                <a:latin typeface="Arial"/>
                <a:ea typeface="Arial"/>
                <a:cs typeface="Arial"/>
                <a:sym typeface="Arial"/>
              </a:defRPr>
            </a:lvl8pPr>
            <a:lvl9pPr marL="0" lvl="8" indent="0" algn="r">
              <a:spcBef>
                <a:spcPts val="0"/>
              </a:spcBef>
              <a:buNone/>
              <a:defRPr sz="9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1" name="Google Shape;51;p35"/>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2"/>
        <p:cNvGrpSpPr/>
        <p:nvPr/>
      </p:nvGrpSpPr>
      <p:grpSpPr>
        <a:xfrm>
          <a:off x="0" y="0"/>
          <a:ext cx="0" cy="0"/>
          <a:chOff x="0" y="0"/>
          <a:chExt cx="0" cy="0"/>
        </a:xfrm>
      </p:grpSpPr>
      <p:sp>
        <p:nvSpPr>
          <p:cNvPr id="53" name="Google Shape;53;p36"/>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36"/>
          <p:cNvSpPr txBox="1">
            <a:spLocks noGrp="1"/>
          </p:cNvSpPr>
          <p:nvPr>
            <p:ph type="body" idx="1"/>
          </p:nvPr>
        </p:nvSpPr>
        <p:spPr>
          <a:xfrm>
            <a:off x="312963" y="1242118"/>
            <a:ext cx="4210052"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5" name="Google Shape;55;p36"/>
          <p:cNvSpPr txBox="1">
            <a:spLocks noGrp="1"/>
          </p:cNvSpPr>
          <p:nvPr>
            <p:ph type="body" idx="2"/>
          </p:nvPr>
        </p:nvSpPr>
        <p:spPr>
          <a:xfrm>
            <a:off x="4640032" y="1242118"/>
            <a:ext cx="4210052"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6" name="Google Shape;56;p36"/>
          <p:cNvSpPr txBox="1">
            <a:spLocks noGrp="1"/>
          </p:cNvSpPr>
          <p:nvPr>
            <p:ph type="sldNum" idx="12"/>
          </p:nvPr>
        </p:nvSpPr>
        <p:spPr>
          <a:xfrm>
            <a:off x="6792684" y="4730139"/>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dk2"/>
                </a:solidFill>
                <a:latin typeface="Arial"/>
                <a:ea typeface="Arial"/>
                <a:cs typeface="Arial"/>
                <a:sym typeface="Arial"/>
              </a:defRPr>
            </a:lvl1pPr>
            <a:lvl2pPr marL="0" lvl="1" indent="0" algn="r">
              <a:spcBef>
                <a:spcPts val="0"/>
              </a:spcBef>
              <a:buNone/>
              <a:defRPr sz="900">
                <a:solidFill>
                  <a:schemeClr val="dk2"/>
                </a:solidFill>
                <a:latin typeface="Arial"/>
                <a:ea typeface="Arial"/>
                <a:cs typeface="Arial"/>
                <a:sym typeface="Arial"/>
              </a:defRPr>
            </a:lvl2pPr>
            <a:lvl3pPr marL="0" lvl="2" indent="0" algn="r">
              <a:spcBef>
                <a:spcPts val="0"/>
              </a:spcBef>
              <a:buNone/>
              <a:defRPr sz="900">
                <a:solidFill>
                  <a:schemeClr val="dk2"/>
                </a:solidFill>
                <a:latin typeface="Arial"/>
                <a:ea typeface="Arial"/>
                <a:cs typeface="Arial"/>
                <a:sym typeface="Arial"/>
              </a:defRPr>
            </a:lvl3pPr>
            <a:lvl4pPr marL="0" lvl="3" indent="0" algn="r">
              <a:spcBef>
                <a:spcPts val="0"/>
              </a:spcBef>
              <a:buNone/>
              <a:defRPr sz="900">
                <a:solidFill>
                  <a:schemeClr val="dk2"/>
                </a:solidFill>
                <a:latin typeface="Arial"/>
                <a:ea typeface="Arial"/>
                <a:cs typeface="Arial"/>
                <a:sym typeface="Arial"/>
              </a:defRPr>
            </a:lvl4pPr>
            <a:lvl5pPr marL="0" lvl="4" indent="0" algn="r">
              <a:spcBef>
                <a:spcPts val="0"/>
              </a:spcBef>
              <a:buNone/>
              <a:defRPr sz="900">
                <a:solidFill>
                  <a:schemeClr val="dk2"/>
                </a:solidFill>
                <a:latin typeface="Arial"/>
                <a:ea typeface="Arial"/>
                <a:cs typeface="Arial"/>
                <a:sym typeface="Arial"/>
              </a:defRPr>
            </a:lvl5pPr>
            <a:lvl6pPr marL="0" lvl="5" indent="0" algn="r">
              <a:spcBef>
                <a:spcPts val="0"/>
              </a:spcBef>
              <a:buNone/>
              <a:defRPr sz="900">
                <a:solidFill>
                  <a:schemeClr val="dk2"/>
                </a:solidFill>
                <a:latin typeface="Arial"/>
                <a:ea typeface="Arial"/>
                <a:cs typeface="Arial"/>
                <a:sym typeface="Arial"/>
              </a:defRPr>
            </a:lvl6pPr>
            <a:lvl7pPr marL="0" lvl="6" indent="0" algn="r">
              <a:spcBef>
                <a:spcPts val="0"/>
              </a:spcBef>
              <a:buNone/>
              <a:defRPr sz="900">
                <a:solidFill>
                  <a:schemeClr val="dk2"/>
                </a:solidFill>
                <a:latin typeface="Arial"/>
                <a:ea typeface="Arial"/>
                <a:cs typeface="Arial"/>
                <a:sym typeface="Arial"/>
              </a:defRPr>
            </a:lvl7pPr>
            <a:lvl8pPr marL="0" lvl="7" indent="0" algn="r">
              <a:spcBef>
                <a:spcPts val="0"/>
              </a:spcBef>
              <a:buNone/>
              <a:defRPr sz="900">
                <a:solidFill>
                  <a:schemeClr val="dk2"/>
                </a:solidFill>
                <a:latin typeface="Arial"/>
                <a:ea typeface="Arial"/>
                <a:cs typeface="Arial"/>
                <a:sym typeface="Arial"/>
              </a:defRPr>
            </a:lvl8pPr>
            <a:lvl9pPr marL="0" lvl="8" indent="0" algn="r">
              <a:spcBef>
                <a:spcPts val="0"/>
              </a:spcBef>
              <a:buNone/>
              <a:defRPr sz="9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7" name="Google Shape;57;p36"/>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37"/>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7"/>
          <p:cNvSpPr txBox="1">
            <a:spLocks noGrp="1"/>
          </p:cNvSpPr>
          <p:nvPr>
            <p:ph type="sldNum" idx="12"/>
          </p:nvPr>
        </p:nvSpPr>
        <p:spPr>
          <a:xfrm>
            <a:off x="6792685" y="473273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dk2"/>
                </a:solidFill>
                <a:latin typeface="Arial"/>
                <a:ea typeface="Arial"/>
                <a:cs typeface="Arial"/>
                <a:sym typeface="Arial"/>
              </a:defRPr>
            </a:lvl1pPr>
            <a:lvl2pPr marL="0" lvl="1" indent="0" algn="r">
              <a:spcBef>
                <a:spcPts val="0"/>
              </a:spcBef>
              <a:buNone/>
              <a:defRPr sz="900">
                <a:solidFill>
                  <a:schemeClr val="dk2"/>
                </a:solidFill>
                <a:latin typeface="Arial"/>
                <a:ea typeface="Arial"/>
                <a:cs typeface="Arial"/>
                <a:sym typeface="Arial"/>
              </a:defRPr>
            </a:lvl2pPr>
            <a:lvl3pPr marL="0" lvl="2" indent="0" algn="r">
              <a:spcBef>
                <a:spcPts val="0"/>
              </a:spcBef>
              <a:buNone/>
              <a:defRPr sz="900">
                <a:solidFill>
                  <a:schemeClr val="dk2"/>
                </a:solidFill>
                <a:latin typeface="Arial"/>
                <a:ea typeface="Arial"/>
                <a:cs typeface="Arial"/>
                <a:sym typeface="Arial"/>
              </a:defRPr>
            </a:lvl3pPr>
            <a:lvl4pPr marL="0" lvl="3" indent="0" algn="r">
              <a:spcBef>
                <a:spcPts val="0"/>
              </a:spcBef>
              <a:buNone/>
              <a:defRPr sz="900">
                <a:solidFill>
                  <a:schemeClr val="dk2"/>
                </a:solidFill>
                <a:latin typeface="Arial"/>
                <a:ea typeface="Arial"/>
                <a:cs typeface="Arial"/>
                <a:sym typeface="Arial"/>
              </a:defRPr>
            </a:lvl4pPr>
            <a:lvl5pPr marL="0" lvl="4" indent="0" algn="r">
              <a:spcBef>
                <a:spcPts val="0"/>
              </a:spcBef>
              <a:buNone/>
              <a:defRPr sz="900">
                <a:solidFill>
                  <a:schemeClr val="dk2"/>
                </a:solidFill>
                <a:latin typeface="Arial"/>
                <a:ea typeface="Arial"/>
                <a:cs typeface="Arial"/>
                <a:sym typeface="Arial"/>
              </a:defRPr>
            </a:lvl5pPr>
            <a:lvl6pPr marL="0" lvl="5" indent="0" algn="r">
              <a:spcBef>
                <a:spcPts val="0"/>
              </a:spcBef>
              <a:buNone/>
              <a:defRPr sz="900">
                <a:solidFill>
                  <a:schemeClr val="dk2"/>
                </a:solidFill>
                <a:latin typeface="Arial"/>
                <a:ea typeface="Arial"/>
                <a:cs typeface="Arial"/>
                <a:sym typeface="Arial"/>
              </a:defRPr>
            </a:lvl6pPr>
            <a:lvl7pPr marL="0" lvl="6" indent="0" algn="r">
              <a:spcBef>
                <a:spcPts val="0"/>
              </a:spcBef>
              <a:buNone/>
              <a:defRPr sz="900">
                <a:solidFill>
                  <a:schemeClr val="dk2"/>
                </a:solidFill>
                <a:latin typeface="Arial"/>
                <a:ea typeface="Arial"/>
                <a:cs typeface="Arial"/>
                <a:sym typeface="Arial"/>
              </a:defRPr>
            </a:lvl7pPr>
            <a:lvl8pPr marL="0" lvl="7" indent="0" algn="r">
              <a:spcBef>
                <a:spcPts val="0"/>
              </a:spcBef>
              <a:buNone/>
              <a:defRPr sz="900">
                <a:solidFill>
                  <a:schemeClr val="dk2"/>
                </a:solidFill>
                <a:latin typeface="Arial"/>
                <a:ea typeface="Arial"/>
                <a:cs typeface="Arial"/>
                <a:sym typeface="Arial"/>
              </a:defRPr>
            </a:lvl8pPr>
            <a:lvl9pPr marL="0" lvl="8" indent="0" algn="r">
              <a:spcBef>
                <a:spcPts val="0"/>
              </a:spcBef>
              <a:buNone/>
              <a:defRPr sz="9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1" name="Google Shape;61;p37"/>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p:nvPr/>
        </p:nvSpPr>
        <p:spPr>
          <a:xfrm rot="10800000" flipH="1">
            <a:off x="0" y="4732973"/>
            <a:ext cx="9144000" cy="41052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11" name="Google Shape;11;p28"/>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1"/>
              </a:buClr>
              <a:buSzPts val="2100"/>
              <a:buFont typeface="Arial"/>
              <a:buNone/>
              <a:defRPr sz="21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8"/>
          <p:cNvSpPr txBox="1">
            <a:spLocks noGrp="1"/>
          </p:cNvSpPr>
          <p:nvPr>
            <p:ph type="body" idx="1"/>
          </p:nvPr>
        </p:nvSpPr>
        <p:spPr>
          <a:xfrm>
            <a:off x="312963" y="1275757"/>
            <a:ext cx="8537121" cy="3229865"/>
          </a:xfrm>
          <a:prstGeom prst="rect">
            <a:avLst/>
          </a:prstGeom>
          <a:noFill/>
          <a:ln>
            <a:noFill/>
          </a:ln>
        </p:spPr>
        <p:txBody>
          <a:bodyPr spcFirstLastPara="1" wrap="square" lIns="91425" tIns="45700" rIns="91425" bIns="45700" anchor="t" anchorCtr="0">
            <a:normAutofit/>
          </a:bodyPr>
          <a:lstStyle>
            <a:lvl1pPr marL="457200" marR="0" lvl="0" indent="-323850" algn="l" rtl="0">
              <a:lnSpc>
                <a:spcPct val="90000"/>
              </a:lnSpc>
              <a:spcBef>
                <a:spcPts val="750"/>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1pPr>
            <a:lvl2pPr marL="914400" marR="0" lvl="1"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dirty="0"/>
          </a:p>
        </p:txBody>
      </p:sp>
      <p:sp>
        <p:nvSpPr>
          <p:cNvPr id="13" name="Google Shape;13;p28"/>
          <p:cNvSpPr txBox="1">
            <a:spLocks noGrp="1"/>
          </p:cNvSpPr>
          <p:nvPr>
            <p:ph type="sldNum" idx="12"/>
          </p:nvPr>
        </p:nvSpPr>
        <p:spPr>
          <a:xfrm>
            <a:off x="6792684" y="4781665"/>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dk2"/>
                </a:solidFill>
                <a:latin typeface="Arial"/>
                <a:ea typeface="Arial"/>
                <a:cs typeface="Arial"/>
                <a:sym typeface="Arial"/>
              </a:defRPr>
            </a:lvl1pPr>
            <a:lvl2pPr marL="0" marR="0" lvl="1" indent="0" algn="r" rtl="0">
              <a:spcBef>
                <a:spcPts val="0"/>
              </a:spcBef>
              <a:buNone/>
              <a:defRPr sz="900" b="0" i="0" u="none" strike="noStrike" cap="none">
                <a:solidFill>
                  <a:schemeClr val="dk2"/>
                </a:solidFill>
                <a:latin typeface="Arial"/>
                <a:ea typeface="Arial"/>
                <a:cs typeface="Arial"/>
                <a:sym typeface="Arial"/>
              </a:defRPr>
            </a:lvl2pPr>
            <a:lvl3pPr marL="0" marR="0" lvl="2" indent="0" algn="r" rtl="0">
              <a:spcBef>
                <a:spcPts val="0"/>
              </a:spcBef>
              <a:buNone/>
              <a:defRPr sz="900" b="0" i="0" u="none" strike="noStrike" cap="none">
                <a:solidFill>
                  <a:schemeClr val="dk2"/>
                </a:solidFill>
                <a:latin typeface="Arial"/>
                <a:ea typeface="Arial"/>
                <a:cs typeface="Arial"/>
                <a:sym typeface="Arial"/>
              </a:defRPr>
            </a:lvl3pPr>
            <a:lvl4pPr marL="0" marR="0" lvl="3" indent="0" algn="r" rtl="0">
              <a:spcBef>
                <a:spcPts val="0"/>
              </a:spcBef>
              <a:buNone/>
              <a:defRPr sz="900" b="0" i="0" u="none" strike="noStrike" cap="none">
                <a:solidFill>
                  <a:schemeClr val="dk2"/>
                </a:solidFill>
                <a:latin typeface="Arial"/>
                <a:ea typeface="Arial"/>
                <a:cs typeface="Arial"/>
                <a:sym typeface="Arial"/>
              </a:defRPr>
            </a:lvl4pPr>
            <a:lvl5pPr marL="0" marR="0" lvl="4" indent="0" algn="r" rtl="0">
              <a:spcBef>
                <a:spcPts val="0"/>
              </a:spcBef>
              <a:buNone/>
              <a:defRPr sz="900" b="0" i="0" u="none" strike="noStrike" cap="none">
                <a:solidFill>
                  <a:schemeClr val="dk2"/>
                </a:solidFill>
                <a:latin typeface="Arial"/>
                <a:ea typeface="Arial"/>
                <a:cs typeface="Arial"/>
                <a:sym typeface="Arial"/>
              </a:defRPr>
            </a:lvl5pPr>
            <a:lvl6pPr marL="0" marR="0" lvl="5" indent="0" algn="r" rtl="0">
              <a:spcBef>
                <a:spcPts val="0"/>
              </a:spcBef>
              <a:buNone/>
              <a:defRPr sz="900" b="0" i="0" u="none" strike="noStrike" cap="none">
                <a:solidFill>
                  <a:schemeClr val="dk2"/>
                </a:solidFill>
                <a:latin typeface="Arial"/>
                <a:ea typeface="Arial"/>
                <a:cs typeface="Arial"/>
                <a:sym typeface="Arial"/>
              </a:defRPr>
            </a:lvl6pPr>
            <a:lvl7pPr marL="0" marR="0" lvl="6" indent="0" algn="r" rtl="0">
              <a:spcBef>
                <a:spcPts val="0"/>
              </a:spcBef>
              <a:buNone/>
              <a:defRPr sz="900" b="0" i="0" u="none" strike="noStrike" cap="none">
                <a:solidFill>
                  <a:schemeClr val="dk2"/>
                </a:solidFill>
                <a:latin typeface="Arial"/>
                <a:ea typeface="Arial"/>
                <a:cs typeface="Arial"/>
                <a:sym typeface="Arial"/>
              </a:defRPr>
            </a:lvl7pPr>
            <a:lvl8pPr marL="0" marR="0" lvl="7" indent="0" algn="r" rtl="0">
              <a:spcBef>
                <a:spcPts val="0"/>
              </a:spcBef>
              <a:buNone/>
              <a:defRPr sz="900" b="0" i="0" u="none" strike="noStrike" cap="none">
                <a:solidFill>
                  <a:schemeClr val="dk2"/>
                </a:solidFill>
                <a:latin typeface="Arial"/>
                <a:ea typeface="Arial"/>
                <a:cs typeface="Arial"/>
                <a:sym typeface="Arial"/>
              </a:defRPr>
            </a:lvl8pPr>
            <a:lvl9pPr marL="0" marR="0" lvl="8" indent="0" algn="r" rtl="0">
              <a:spcBef>
                <a:spcPts val="0"/>
              </a:spcBef>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4" name="Google Shape;14;p28"/>
          <p:cNvPicPr preferRelativeResize="0"/>
          <p:nvPr/>
        </p:nvPicPr>
        <p:blipFill rotWithShape="1">
          <a:blip r:embed="rId15">
            <a:alphaModFix/>
          </a:blip>
          <a:srcRect/>
          <a:stretch/>
        </p:blipFill>
        <p:spPr>
          <a:xfrm>
            <a:off x="0" y="0"/>
            <a:ext cx="9141714" cy="409472"/>
          </a:xfrm>
          <a:prstGeom prst="rect">
            <a:avLst/>
          </a:prstGeom>
          <a:noFill/>
          <a:ln>
            <a:noFill/>
          </a:ln>
        </p:spPr>
      </p:pic>
      <p:sp>
        <p:nvSpPr>
          <p:cNvPr id="15" name="Google Shape;15;p28"/>
          <p:cNvSpPr txBox="1"/>
          <p:nvPr/>
        </p:nvSpPr>
        <p:spPr>
          <a:xfrm>
            <a:off x="138640" y="4810865"/>
            <a:ext cx="8603700"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b="0" i="0" u="none" strike="noStrike" cap="none" dirty="0">
                <a:solidFill>
                  <a:srgbClr val="7F7F7F"/>
                </a:solidFill>
                <a:latin typeface="Arial"/>
                <a:ea typeface="Arial"/>
                <a:cs typeface="Arial"/>
                <a:sym typeface="Arial"/>
              </a:rPr>
              <a:t>ShakeAlert</a:t>
            </a:r>
            <a:r>
              <a:rPr lang="en-US" sz="800" b="0" i="0" u="none" strike="noStrike" cap="none" baseline="30000" dirty="0">
                <a:solidFill>
                  <a:srgbClr val="7F7F7F"/>
                </a:solidFill>
                <a:latin typeface="Arial"/>
                <a:ea typeface="Arial"/>
                <a:cs typeface="Arial"/>
                <a:sym typeface="Arial"/>
              </a:rPr>
              <a:t>®</a:t>
            </a:r>
            <a:r>
              <a:rPr lang="en-US" sz="800" b="0" i="0" u="none" strike="noStrike" cap="none" dirty="0">
                <a:solidFill>
                  <a:srgbClr val="7F7F7F"/>
                </a:solidFill>
                <a:latin typeface="Arial"/>
                <a:ea typeface="Arial"/>
                <a:cs typeface="Arial"/>
                <a:sym typeface="Arial"/>
              </a:rPr>
              <a:t> Earthquake Early Warning System | ShakeAlert Ready Schools | 4.2025</a:t>
            </a:r>
            <a:endParaRPr sz="800" b="0" i="0" u="none" strike="noStrike" cap="none" dirty="0">
              <a:solidFill>
                <a:srgbClr val="7F7F7F"/>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video" Target="https://www.youtube.com/embed/-5BgKKutxBs?feature=oembed" TargetMode="External"/><Relationship Id="rId5" Type="http://schemas.openxmlformats.org/officeDocument/2006/relationships/image" Target="../media/image12.jpeg"/><Relationship Id="rId4" Type="http://schemas.openxmlformats.org/officeDocument/2006/relationships/image" Target="../media/image11.gif"/></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gif"/><Relationship Id="rId7"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slideLayout" Target="../slideLayouts/slideLayout3.xml"/><Relationship Id="rId7" Type="http://schemas.openxmlformats.org/officeDocument/2006/relationships/image" Target="../media/image25.png"/><Relationship Id="rId2" Type="http://schemas.openxmlformats.org/officeDocument/2006/relationships/audio" Target="../media/media1.aiff"/><Relationship Id="rId1" Type="http://schemas.microsoft.com/office/2007/relationships/media" Target="../media/media1.aiff"/><Relationship Id="rId6" Type="http://schemas.openxmlformats.org/officeDocument/2006/relationships/image" Target="../media/image22.png"/><Relationship Id="rId5" Type="http://schemas.openxmlformats.org/officeDocument/2006/relationships/image" Target="../media/image24.jp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www.shakealert.org/education-and-outreach/shakealert-ready-school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ready.gov/kids/teens"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8.jp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hyperlink" Target="https://www.iris.edu/hq/inclass/sequences/faults_plate_tectonics_and_earthquake_hazards"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earthquakecountry.org/step5/"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hakealert.org"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www.shakeout.org/downloads/ShakeOut_Drill_Guidance_GradesK-4.pptx" TargetMode="External"/><Relationship Id="rId5" Type="http://schemas.openxmlformats.org/officeDocument/2006/relationships/hyperlink" Target="https://www.earthquakecountry.org/languages/" TargetMode="External"/><Relationship Id="rId4" Type="http://schemas.openxmlformats.org/officeDocument/2006/relationships/hyperlink" Target="https://www.iris.edu/hq/programs/epo/shake_alert"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slide" Target="slide10.xml"/><Relationship Id="rId4" Type="http://schemas.openxmlformats.org/officeDocument/2006/relationships/slide" Target="slide9.xml"/></Relationships>
</file>

<file path=ppt/slides/_rels/slide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slide" Target="slide14.xml"/><Relationship Id="rId4" Type="http://schemas.openxmlformats.org/officeDocument/2006/relationships/slide" Target="slide13.xml"/></Relationships>
</file>

<file path=ppt/slides/_rels/slide6.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18.xml"/><Relationship Id="rId5" Type="http://schemas.openxmlformats.org/officeDocument/2006/relationships/slide" Target="slide17.xml"/><Relationship Id="rId4" Type="http://schemas.openxmlformats.org/officeDocument/2006/relationships/slide" Target="slide16.xml"/></Relationships>
</file>

<file path=ppt/slides/_rels/slide7.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docs.google.com/forms/d/e/1FAIpQLSeNHAr45fDTztflhJJD3_JVS8p0RiV1MW9sKyQgFucGJyKcCA/viewform?usp=sf_link" TargetMode="External"/><Relationship Id="rId5" Type="http://schemas.openxmlformats.org/officeDocument/2006/relationships/slide" Target="slide22.xml"/><Relationship Id="rId4" Type="http://schemas.openxmlformats.org/officeDocument/2006/relationships/slide" Target="slide2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
          <p:cNvSpPr txBox="1">
            <a:spLocks noGrp="1"/>
          </p:cNvSpPr>
          <p:nvPr>
            <p:ph type="subTitle" idx="1"/>
          </p:nvPr>
        </p:nvSpPr>
        <p:spPr>
          <a:xfrm>
            <a:off x="582388" y="2845193"/>
            <a:ext cx="8430359" cy="51883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800"/>
              <a:buNone/>
            </a:pPr>
            <a:r>
              <a:rPr lang="en-US" sz="2800" b="1">
                <a:solidFill>
                  <a:srgbClr val="006F41"/>
                </a:solidFill>
              </a:rPr>
              <a:t>ShakeAlert Drill Essentials</a:t>
            </a:r>
            <a:endParaRPr sz="2800" b="1">
              <a:solidFill>
                <a:schemeClr val="accent1"/>
              </a:solidFill>
            </a:endParaRPr>
          </a:p>
        </p:txBody>
      </p:sp>
      <p:sp>
        <p:nvSpPr>
          <p:cNvPr id="86" name="Google Shape;86;p1"/>
          <p:cNvSpPr txBox="1">
            <a:spLocks noGrp="1"/>
          </p:cNvSpPr>
          <p:nvPr>
            <p:ph type="ctrTitle"/>
          </p:nvPr>
        </p:nvSpPr>
        <p:spPr>
          <a:xfrm>
            <a:off x="582388" y="2265774"/>
            <a:ext cx="8430359" cy="57942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2800"/>
              <a:buFont typeface="Arial"/>
              <a:buNone/>
            </a:pPr>
            <a:r>
              <a:rPr lang="en-US" sz="2800">
                <a:solidFill>
                  <a:schemeClr val="dk2"/>
                </a:solidFill>
                <a:latin typeface="Arial"/>
                <a:ea typeface="Arial"/>
                <a:cs typeface="Arial"/>
                <a:sym typeface="Arial"/>
              </a:rPr>
              <a:t>ShakeAlert</a:t>
            </a:r>
            <a:r>
              <a:rPr lang="en-US" sz="2800" baseline="30000">
                <a:solidFill>
                  <a:schemeClr val="dk2"/>
                </a:solidFill>
                <a:latin typeface="Arial"/>
                <a:ea typeface="Arial"/>
                <a:cs typeface="Arial"/>
                <a:sym typeface="Arial"/>
              </a:rPr>
              <a:t>®</a:t>
            </a:r>
            <a:r>
              <a:rPr lang="en-US" sz="2800">
                <a:solidFill>
                  <a:schemeClr val="dk2"/>
                </a:solidFill>
                <a:latin typeface="Arial"/>
                <a:ea typeface="Arial"/>
                <a:cs typeface="Arial"/>
                <a:sym typeface="Arial"/>
              </a:rPr>
              <a:t> Earthquake Early Warning </a:t>
            </a:r>
            <a:endParaRPr sz="2800">
              <a:solidFill>
                <a:schemeClr val="dk2"/>
              </a:solidFill>
            </a:endParaRPr>
          </a:p>
        </p:txBody>
      </p:sp>
      <p:sp>
        <p:nvSpPr>
          <p:cNvPr id="87" name="Google Shape;87;p1"/>
          <p:cNvSpPr txBox="1"/>
          <p:nvPr/>
        </p:nvSpPr>
        <p:spPr>
          <a:xfrm>
            <a:off x="293916" y="3807840"/>
            <a:ext cx="8430359" cy="620612"/>
          </a:xfrm>
          <a:prstGeom prst="rect">
            <a:avLst/>
          </a:prstGeom>
          <a:noFill/>
          <a:ln>
            <a:noFill/>
          </a:ln>
        </p:spPr>
        <p:txBody>
          <a:bodyPr spcFirstLastPara="1" wrap="square" lIns="68550" tIns="34275" rIns="68550" bIns="34275" anchor="t" anchorCtr="0">
            <a:noAutofit/>
          </a:bodyPr>
          <a:lstStyle/>
          <a:p>
            <a:pPr marL="0" marR="0" lvl="0" indent="0" algn="l" rtl="0">
              <a:lnSpc>
                <a:spcPct val="90000"/>
              </a:lnSpc>
              <a:spcBef>
                <a:spcPts val="0"/>
              </a:spcBef>
              <a:spcAft>
                <a:spcPts val="0"/>
              </a:spcAft>
              <a:buClr>
                <a:schemeClr val="accent1"/>
              </a:buClr>
              <a:buSzPts val="1800"/>
              <a:buFont typeface="Arial"/>
              <a:buNone/>
            </a:pPr>
            <a:r>
              <a:rPr lang="en-US" sz="1800" b="1">
                <a:solidFill>
                  <a:schemeClr val="dk2"/>
                </a:solidFill>
              </a:rPr>
              <a:t>6th-12th</a:t>
            </a:r>
            <a:r>
              <a:rPr lang="en-US" sz="1800" b="1" i="0" u="none" strike="noStrike" cap="none">
                <a:solidFill>
                  <a:schemeClr val="dk2"/>
                </a:solidFill>
                <a:latin typeface="Arial"/>
                <a:ea typeface="Arial"/>
                <a:cs typeface="Arial"/>
                <a:sym typeface="Arial"/>
              </a:rPr>
              <a:t> Grade </a:t>
            </a:r>
            <a:endParaRPr sz="1800" b="0" i="0" u="none" strike="noStrike" cap="none">
              <a:solidFill>
                <a:schemeClr val="dk2"/>
              </a:solidFill>
              <a:latin typeface="Arial"/>
              <a:ea typeface="Arial"/>
              <a:cs typeface="Arial"/>
              <a:sym typeface="Arial"/>
            </a:endParaRPr>
          </a:p>
          <a:p>
            <a:pPr marL="0" marR="0" lvl="0" indent="0" algn="l" rtl="0">
              <a:lnSpc>
                <a:spcPct val="90000"/>
              </a:lnSpc>
              <a:spcBef>
                <a:spcPts val="750"/>
              </a:spcBef>
              <a:spcAft>
                <a:spcPts val="0"/>
              </a:spcAft>
              <a:buClr>
                <a:schemeClr val="accent1"/>
              </a:buClr>
              <a:buSzPts val="2000"/>
              <a:buFont typeface="Arial"/>
              <a:buNone/>
            </a:pPr>
            <a:r>
              <a:rPr lang="en-US" sz="1500" b="0" i="1" u="none" strike="noStrike" cap="none">
                <a:solidFill>
                  <a:schemeClr val="dk2"/>
                </a:solidFill>
                <a:latin typeface="Arial"/>
                <a:ea typeface="Arial"/>
                <a:cs typeface="Arial"/>
                <a:sym typeface="Arial"/>
              </a:rPr>
              <a:t>Lesson length: 15</a:t>
            </a:r>
            <a:r>
              <a:rPr lang="en-US" sz="1500" i="1">
                <a:solidFill>
                  <a:schemeClr val="dk2"/>
                </a:solidFill>
              </a:rPr>
              <a:t> Minutes</a:t>
            </a:r>
            <a:endParaRPr/>
          </a:p>
        </p:txBody>
      </p:sp>
      <p:sp>
        <p:nvSpPr>
          <p:cNvPr id="88" name="Google Shape;88;p1"/>
          <p:cNvSpPr/>
          <p:nvPr/>
        </p:nvSpPr>
        <p:spPr>
          <a:xfrm>
            <a:off x="4494830" y="690142"/>
            <a:ext cx="3494271" cy="200963"/>
          </a:xfrm>
          <a:prstGeom prst="roundRect">
            <a:avLst>
              <a:gd name="adj" fmla="val 16667"/>
            </a:avLst>
          </a:prstGeom>
          <a:solidFill>
            <a:srgbClr val="CCE2D9"/>
          </a:solidFill>
          <a:ln w="28575" cap="flat" cmpd="sng">
            <a:solidFill>
              <a:srgbClr val="006F41"/>
            </a:solidFill>
            <a:prstDash val="solid"/>
            <a:round/>
            <a:headEnd type="none" w="sm" len="sm"/>
            <a:tailEnd type="none" w="sm" len="sm"/>
          </a:ln>
        </p:spPr>
        <p:txBody>
          <a:bodyPr spcFirstLastPara="1" wrap="square" lIns="51400" tIns="51400" rIns="51400" bIns="51400" anchor="t" anchorCtr="0">
            <a:noAutofit/>
          </a:bodyPr>
          <a:lstStyle/>
          <a:p>
            <a:pPr marL="0" marR="0" lvl="0" indent="0" algn="ctr" rtl="0">
              <a:lnSpc>
                <a:spcPct val="80000"/>
              </a:lnSpc>
              <a:spcBef>
                <a:spcPts val="0"/>
              </a:spcBef>
              <a:spcAft>
                <a:spcPts val="0"/>
              </a:spcAft>
              <a:buNone/>
            </a:pPr>
            <a:r>
              <a:rPr lang="en-US" sz="1013" b="1" i="0" u="none" strike="noStrike" cap="none">
                <a:solidFill>
                  <a:srgbClr val="000000"/>
                </a:solidFill>
                <a:latin typeface="Arial"/>
                <a:ea typeface="Arial"/>
                <a:cs typeface="Arial"/>
                <a:sym typeface="Arial"/>
              </a:rPr>
              <a:t>GREEN SLIDES</a:t>
            </a:r>
            <a:r>
              <a:rPr lang="en-US" sz="1013" b="0" i="0" u="none" strike="noStrike" cap="none">
                <a:solidFill>
                  <a:srgbClr val="000000"/>
                </a:solidFill>
                <a:latin typeface="Arial"/>
                <a:ea typeface="Arial"/>
                <a:cs typeface="Arial"/>
                <a:sym typeface="Arial"/>
              </a:rPr>
              <a:t> = Teacher Preparation &amp; Information</a:t>
            </a:r>
            <a:endParaRPr sz="1013" b="0" i="0" u="none" strike="noStrike" cap="none">
              <a:solidFill>
                <a:srgbClr val="000000"/>
              </a:solidFill>
              <a:latin typeface="Arial"/>
              <a:ea typeface="Arial"/>
              <a:cs typeface="Arial"/>
              <a:sym typeface="Arial"/>
            </a:endParaRPr>
          </a:p>
          <a:p>
            <a:pPr marL="0" marR="0" lvl="0" indent="0" algn="l" rtl="0">
              <a:spcBef>
                <a:spcPts val="0"/>
              </a:spcBef>
              <a:spcAft>
                <a:spcPts val="0"/>
              </a:spcAft>
              <a:buNone/>
            </a:pPr>
            <a:endParaRPr sz="788">
              <a:solidFill>
                <a:srgbClr val="000000"/>
              </a:solidFill>
              <a:latin typeface="Arial"/>
              <a:ea typeface="Arial"/>
              <a:cs typeface="Arial"/>
              <a:sym typeface="Arial"/>
            </a:endParaRPr>
          </a:p>
        </p:txBody>
      </p:sp>
      <p:sp>
        <p:nvSpPr>
          <p:cNvPr id="89" name="Google Shape;89;p1"/>
          <p:cNvSpPr/>
          <p:nvPr/>
        </p:nvSpPr>
        <p:spPr>
          <a:xfrm>
            <a:off x="4504939" y="936371"/>
            <a:ext cx="3472031" cy="187485"/>
          </a:xfrm>
          <a:prstGeom prst="roundRect">
            <a:avLst>
              <a:gd name="adj" fmla="val 16667"/>
            </a:avLst>
          </a:prstGeom>
          <a:solidFill>
            <a:schemeClr val="lt1"/>
          </a:solidFill>
          <a:ln>
            <a:noFill/>
          </a:ln>
        </p:spPr>
        <p:txBody>
          <a:bodyPr spcFirstLastPara="1" wrap="square" lIns="51400" tIns="51400" rIns="51400" bIns="51400" anchor="t" anchorCtr="0">
            <a:noAutofit/>
          </a:bodyPr>
          <a:lstStyle/>
          <a:p>
            <a:pPr marL="0" marR="0" lvl="0" indent="0" algn="ctr" rtl="0">
              <a:lnSpc>
                <a:spcPct val="80000"/>
              </a:lnSpc>
              <a:spcBef>
                <a:spcPts val="0"/>
              </a:spcBef>
              <a:spcAft>
                <a:spcPts val="0"/>
              </a:spcAft>
              <a:buNone/>
            </a:pPr>
            <a:r>
              <a:rPr lang="en-US" sz="1013" b="1">
                <a:solidFill>
                  <a:srgbClr val="000000"/>
                </a:solidFill>
                <a:latin typeface="Arial"/>
                <a:ea typeface="Arial"/>
                <a:cs typeface="Arial"/>
                <a:sym typeface="Arial"/>
              </a:rPr>
              <a:t>WHITE SLIDES </a:t>
            </a:r>
            <a:r>
              <a:rPr lang="en-US" sz="1013">
                <a:solidFill>
                  <a:srgbClr val="000000"/>
                </a:solidFill>
                <a:latin typeface="Arial"/>
                <a:ea typeface="Arial"/>
                <a:cs typeface="Arial"/>
                <a:sym typeface="Arial"/>
              </a:rPr>
              <a:t>= Present to Class</a:t>
            </a:r>
            <a:endParaRPr sz="1013">
              <a:solidFill>
                <a:srgbClr val="000000"/>
              </a:solidFill>
              <a:latin typeface="Arial"/>
              <a:ea typeface="Arial"/>
              <a:cs typeface="Arial"/>
              <a:sym typeface="Arial"/>
            </a:endParaRPr>
          </a:p>
          <a:p>
            <a:pPr marL="0" marR="0" lvl="0" indent="0" algn="l" rtl="0">
              <a:spcBef>
                <a:spcPts val="0"/>
              </a:spcBef>
              <a:spcAft>
                <a:spcPts val="0"/>
              </a:spcAft>
              <a:buNone/>
            </a:pPr>
            <a:endParaRPr sz="788">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0"/>
          <p:cNvSpPr txBox="1">
            <a:spLocks noGrp="1"/>
          </p:cNvSpPr>
          <p:nvPr>
            <p:ph type="title"/>
          </p:nvPr>
        </p:nvSpPr>
        <p:spPr>
          <a:xfrm>
            <a:off x="333746" y="1261332"/>
            <a:ext cx="2908218" cy="1918286"/>
          </a:xfrm>
          <a:prstGeom prst="rect">
            <a:avLst/>
          </a:prstGeom>
          <a:noFill/>
          <a:ln>
            <a:noFill/>
          </a:ln>
        </p:spPr>
        <p:txBody>
          <a:bodyPr spcFirstLastPara="1" wrap="square" lIns="68550" tIns="34275" rIns="68550" bIns="34275" anchor="ctr" anchorCtr="0">
            <a:normAutofit/>
          </a:bodyPr>
          <a:lstStyle/>
          <a:p>
            <a:pPr marL="0" lvl="0" indent="0" algn="ctr" rtl="0">
              <a:lnSpc>
                <a:spcPct val="115000"/>
              </a:lnSpc>
              <a:spcBef>
                <a:spcPts val="0"/>
              </a:spcBef>
              <a:spcAft>
                <a:spcPts val="0"/>
              </a:spcAft>
              <a:buSzPts val="1500"/>
              <a:buFont typeface="Arial"/>
              <a:buNone/>
            </a:pPr>
            <a:r>
              <a:rPr lang="en-US" sz="3000" b="0">
                <a:solidFill>
                  <a:srgbClr val="1A6935"/>
                </a:solidFill>
                <a:highlight>
                  <a:srgbClr val="FFFFFF"/>
                </a:highlight>
              </a:rPr>
              <a:t>Our school has </a:t>
            </a:r>
            <a:r>
              <a:rPr lang="en-US" sz="3000">
                <a:solidFill>
                  <a:srgbClr val="1A6935"/>
                </a:solidFill>
                <a:highlight>
                  <a:srgbClr val="FFFFFF"/>
                </a:highlight>
              </a:rPr>
              <a:t>Earthquake Early Warning! </a:t>
            </a:r>
            <a:endParaRPr sz="3000"/>
          </a:p>
        </p:txBody>
      </p:sp>
      <p:pic>
        <p:nvPicPr>
          <p:cNvPr id="166" name="Google Shape;166;p10" title="Education_9_PA_V03.jpg"/>
          <p:cNvPicPr preferRelativeResize="0"/>
          <p:nvPr/>
        </p:nvPicPr>
        <p:blipFill rotWithShape="1">
          <a:blip r:embed="rId3">
            <a:alphaModFix/>
          </a:blip>
          <a:srcRect/>
          <a:stretch/>
        </p:blipFill>
        <p:spPr>
          <a:xfrm>
            <a:off x="3373257" y="783451"/>
            <a:ext cx="5401219" cy="3286856"/>
          </a:xfrm>
          <a:prstGeom prst="rect">
            <a:avLst/>
          </a:prstGeom>
          <a:noFill/>
          <a:ln>
            <a:noFill/>
          </a:ln>
        </p:spPr>
      </p:pic>
      <p:sp>
        <p:nvSpPr>
          <p:cNvPr id="2" name="Google Shape;221;g3216d1d7456_0_514">
            <a:extLst>
              <a:ext uri="{FF2B5EF4-FFF2-40B4-BE49-F238E27FC236}">
                <a16:creationId xmlns:a16="http://schemas.microsoft.com/office/drawing/2014/main" id="{2304BA15-EEC5-6F58-3BC9-0202B998B73F}"/>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10</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1"/>
          <p:cNvSpPr txBox="1">
            <a:spLocks noGrp="1"/>
          </p:cNvSpPr>
          <p:nvPr>
            <p:ph type="title" idx="4294967295"/>
          </p:nvPr>
        </p:nvSpPr>
        <p:spPr>
          <a:xfrm>
            <a:off x="300789" y="1054100"/>
            <a:ext cx="3080086" cy="2928938"/>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US" sz="2200" b="0"/>
              <a:t>What is an earthquake?</a:t>
            </a:r>
            <a:endParaRPr sz="2200" b="0"/>
          </a:p>
          <a:p>
            <a:pPr marL="0" lvl="0" indent="0" algn="l" rtl="0">
              <a:lnSpc>
                <a:spcPct val="90000"/>
              </a:lnSpc>
              <a:spcBef>
                <a:spcPts val="0"/>
              </a:spcBef>
              <a:spcAft>
                <a:spcPts val="0"/>
              </a:spcAft>
              <a:buClr>
                <a:schemeClr val="accent1"/>
              </a:buClr>
              <a:buSzPts val="2200"/>
              <a:buFont typeface="Arial"/>
              <a:buNone/>
            </a:pPr>
            <a:endParaRPr sz="2200" b="0"/>
          </a:p>
          <a:p>
            <a:pPr marL="0" lvl="0" indent="0" algn="l" rtl="0">
              <a:lnSpc>
                <a:spcPct val="90000"/>
              </a:lnSpc>
              <a:spcBef>
                <a:spcPts val="0"/>
              </a:spcBef>
              <a:spcAft>
                <a:spcPts val="0"/>
              </a:spcAft>
              <a:buClr>
                <a:schemeClr val="dk1"/>
              </a:buClr>
              <a:buSzPts val="1100"/>
              <a:buFont typeface="Arial"/>
              <a:buNone/>
            </a:pPr>
            <a:r>
              <a:rPr lang="en-US" sz="2200" b="0"/>
              <a:t>Why do they happen?</a:t>
            </a:r>
            <a:endParaRPr sz="2200" b="0"/>
          </a:p>
          <a:p>
            <a:pPr marL="0" lvl="0" indent="0" algn="l" rtl="0">
              <a:lnSpc>
                <a:spcPct val="90000"/>
              </a:lnSpc>
              <a:spcBef>
                <a:spcPts val="0"/>
              </a:spcBef>
              <a:spcAft>
                <a:spcPts val="0"/>
              </a:spcAft>
              <a:buClr>
                <a:schemeClr val="accent1"/>
              </a:buClr>
              <a:buSzPts val="2200"/>
              <a:buFont typeface="Arial"/>
              <a:buNone/>
            </a:pPr>
            <a:endParaRPr sz="2200" b="0"/>
          </a:p>
          <a:p>
            <a:pPr marL="0" lvl="0" indent="0" algn="l" rtl="0">
              <a:lnSpc>
                <a:spcPct val="90000"/>
              </a:lnSpc>
              <a:spcBef>
                <a:spcPts val="0"/>
              </a:spcBef>
              <a:spcAft>
                <a:spcPts val="0"/>
              </a:spcAft>
              <a:buClr>
                <a:schemeClr val="dk1"/>
              </a:buClr>
              <a:buSzPts val="1100"/>
              <a:buFont typeface="Arial"/>
              <a:buNone/>
            </a:pPr>
            <a:r>
              <a:rPr lang="en-US" sz="2200" b="0"/>
              <a:t>What are some things that happen when there is an earthquake?</a:t>
            </a:r>
            <a:endParaRPr sz="2200" b="0"/>
          </a:p>
        </p:txBody>
      </p:sp>
      <p:pic>
        <p:nvPicPr>
          <p:cNvPr id="173" name="Google Shape;173;p11"/>
          <p:cNvPicPr preferRelativeResize="0"/>
          <p:nvPr/>
        </p:nvPicPr>
        <p:blipFill rotWithShape="1">
          <a:blip r:embed="rId3">
            <a:alphaModFix/>
          </a:blip>
          <a:srcRect/>
          <a:stretch/>
        </p:blipFill>
        <p:spPr>
          <a:xfrm>
            <a:off x="3467612" y="709899"/>
            <a:ext cx="5375599" cy="3583750"/>
          </a:xfrm>
          <a:prstGeom prst="roundRect">
            <a:avLst>
              <a:gd name="adj" fmla="val 4936"/>
            </a:avLst>
          </a:prstGeom>
          <a:noFill/>
          <a:ln w="9525" cap="flat" cmpd="sng">
            <a:solidFill>
              <a:srgbClr val="D0D0D0"/>
            </a:solidFill>
            <a:prstDash val="solid"/>
            <a:round/>
            <a:headEnd type="none" w="sm" len="sm"/>
            <a:tailEnd type="none" w="sm" len="sm"/>
          </a:ln>
        </p:spPr>
      </p:pic>
      <p:sp>
        <p:nvSpPr>
          <p:cNvPr id="2" name="Google Shape;221;g3216d1d7456_0_514">
            <a:extLst>
              <a:ext uri="{FF2B5EF4-FFF2-40B4-BE49-F238E27FC236}">
                <a16:creationId xmlns:a16="http://schemas.microsoft.com/office/drawing/2014/main" id="{1565C8DD-F43C-8535-6680-324411D8B6F2}"/>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11</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2"/>
          <p:cNvSpPr txBox="1">
            <a:spLocks noGrp="1"/>
          </p:cNvSpPr>
          <p:nvPr>
            <p:ph type="title" idx="4294967295"/>
          </p:nvPr>
        </p:nvSpPr>
        <p:spPr>
          <a:xfrm>
            <a:off x="276974" y="592138"/>
            <a:ext cx="8566237" cy="589964"/>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accent1"/>
              </a:buClr>
              <a:buSzPts val="2700"/>
              <a:buFont typeface="Arial"/>
              <a:buNone/>
            </a:pPr>
            <a:r>
              <a:rPr lang="en-US" sz="2700" b="1"/>
              <a:t>Earthquakes &amp; Friction</a:t>
            </a:r>
            <a:endParaRPr sz="2800" b="1"/>
          </a:p>
          <a:p>
            <a:pPr marL="0" lvl="0" indent="0" algn="ctr" rtl="0">
              <a:lnSpc>
                <a:spcPct val="90000"/>
              </a:lnSpc>
              <a:spcBef>
                <a:spcPts val="0"/>
              </a:spcBef>
              <a:spcAft>
                <a:spcPts val="0"/>
              </a:spcAft>
              <a:buClr>
                <a:schemeClr val="accent1"/>
              </a:buClr>
              <a:buSzPts val="2800"/>
              <a:buFont typeface="Arial"/>
              <a:buNone/>
            </a:pPr>
            <a:r>
              <a:rPr lang="en-US" sz="2800" b="1"/>
              <a:t>  </a:t>
            </a:r>
            <a:endParaRPr sz="2800" b="1"/>
          </a:p>
        </p:txBody>
      </p:sp>
      <p:sp>
        <p:nvSpPr>
          <p:cNvPr id="180" name="Google Shape;180;p12"/>
          <p:cNvSpPr txBox="1">
            <a:spLocks noGrp="1"/>
          </p:cNvSpPr>
          <p:nvPr>
            <p:ph type="body" idx="4294967295"/>
          </p:nvPr>
        </p:nvSpPr>
        <p:spPr>
          <a:xfrm>
            <a:off x="829895" y="3460750"/>
            <a:ext cx="3141663" cy="1090612"/>
          </a:xfrm>
          <a:prstGeom prst="rect">
            <a:avLst/>
          </a:prstGeom>
          <a:noFill/>
          <a:ln>
            <a:noFill/>
          </a:ln>
        </p:spPr>
        <p:txBody>
          <a:bodyPr spcFirstLastPara="1" wrap="square" lIns="91425" tIns="91425" rIns="91425" bIns="91425" anchor="t" anchorCtr="0">
            <a:noAutofit/>
          </a:bodyPr>
          <a:lstStyle/>
          <a:p>
            <a:pPr marL="0" lvl="0" indent="0" algn="r" rtl="0">
              <a:lnSpc>
                <a:spcPct val="90000"/>
              </a:lnSpc>
              <a:spcBef>
                <a:spcPts val="0"/>
              </a:spcBef>
              <a:spcAft>
                <a:spcPts val="0"/>
              </a:spcAft>
              <a:buSzPts val="2300"/>
              <a:buNone/>
            </a:pPr>
            <a:r>
              <a:rPr lang="en-US" sz="2300">
                <a:solidFill>
                  <a:schemeClr val="dk2"/>
                </a:solidFill>
              </a:rPr>
              <a:t>What observations do you have of the animation?</a:t>
            </a:r>
            <a:endParaRPr sz="2300">
              <a:solidFill>
                <a:schemeClr val="dk2"/>
              </a:solidFill>
            </a:endParaRPr>
          </a:p>
          <a:p>
            <a:pPr marL="0" lvl="0" indent="0" algn="l" rtl="0">
              <a:lnSpc>
                <a:spcPct val="90000"/>
              </a:lnSpc>
              <a:spcBef>
                <a:spcPts val="0"/>
              </a:spcBef>
              <a:spcAft>
                <a:spcPts val="0"/>
              </a:spcAft>
              <a:buSzPts val="2300"/>
              <a:buNone/>
            </a:pPr>
            <a:r>
              <a:rPr lang="en-US" sz="2300">
                <a:solidFill>
                  <a:schemeClr val="dk2"/>
                </a:solidFill>
              </a:rPr>
              <a:t> </a:t>
            </a:r>
            <a:r>
              <a:rPr lang="en-US" sz="2000">
                <a:solidFill>
                  <a:schemeClr val="dk2"/>
                </a:solidFill>
              </a:rPr>
              <a:t> </a:t>
            </a:r>
            <a:endParaRPr sz="2000">
              <a:solidFill>
                <a:schemeClr val="dk2"/>
              </a:solidFill>
            </a:endParaRPr>
          </a:p>
        </p:txBody>
      </p:sp>
      <p:pic>
        <p:nvPicPr>
          <p:cNvPr id="181" name="Google Shape;181;p12"/>
          <p:cNvPicPr preferRelativeResize="0"/>
          <p:nvPr/>
        </p:nvPicPr>
        <p:blipFill rotWithShape="1">
          <a:blip r:embed="rId4">
            <a:alphaModFix/>
          </a:blip>
          <a:srcRect l="20183" t="21042" r="10192"/>
          <a:stretch/>
        </p:blipFill>
        <p:spPr>
          <a:xfrm>
            <a:off x="1138122" y="1474599"/>
            <a:ext cx="2695328" cy="1693654"/>
          </a:xfrm>
          <a:prstGeom prst="roundRect">
            <a:avLst>
              <a:gd name="adj" fmla="val 4739"/>
            </a:avLst>
          </a:prstGeom>
          <a:noFill/>
          <a:ln w="9525" cap="flat" cmpd="sng">
            <a:solidFill>
              <a:srgbClr val="D0D0D0"/>
            </a:solidFill>
            <a:prstDash val="solid"/>
            <a:round/>
            <a:headEnd type="none" w="sm" len="sm"/>
            <a:tailEnd type="none" w="sm" len="sm"/>
          </a:ln>
        </p:spPr>
      </p:pic>
      <p:sp>
        <p:nvSpPr>
          <p:cNvPr id="182" name="Google Shape;182;p12"/>
          <p:cNvSpPr txBox="1"/>
          <p:nvPr/>
        </p:nvSpPr>
        <p:spPr>
          <a:xfrm>
            <a:off x="4067811" y="4422775"/>
            <a:ext cx="4775400" cy="3411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000"/>
              <a:buFont typeface="Arial"/>
              <a:buNone/>
            </a:pPr>
            <a:endParaRPr sz="1000" i="1">
              <a:solidFill>
                <a:schemeClr val="dk1"/>
              </a:solidFill>
              <a:latin typeface="Arial"/>
              <a:ea typeface="Arial"/>
              <a:cs typeface="Arial"/>
              <a:sym typeface="Arial"/>
            </a:endParaRPr>
          </a:p>
        </p:txBody>
      </p:sp>
      <p:pic>
        <p:nvPicPr>
          <p:cNvPr id="2" name="Online Media 1" descr="Elastic Rebound with Trees">
            <a:hlinkClick r:id="" action="ppaction://media"/>
            <a:extLst>
              <a:ext uri="{FF2B5EF4-FFF2-40B4-BE49-F238E27FC236}">
                <a16:creationId xmlns:a16="http://schemas.microsoft.com/office/drawing/2014/main" id="{DB541E6F-1244-D8F0-665C-848533F3162A}"/>
              </a:ext>
            </a:extLst>
          </p:cNvPr>
          <p:cNvPicPr>
            <a:picLocks noRot="1" noChangeAspect="1"/>
          </p:cNvPicPr>
          <p:nvPr>
            <a:videoFile r:link="rId1"/>
          </p:nvPr>
        </p:nvPicPr>
        <p:blipFill>
          <a:blip r:embed="rId5"/>
          <a:stretch>
            <a:fillRect/>
          </a:stretch>
        </p:blipFill>
        <p:spPr>
          <a:xfrm>
            <a:off x="4111515" y="1474599"/>
            <a:ext cx="3860380" cy="2895285"/>
          </a:xfrm>
          <a:prstGeom prst="rect">
            <a:avLst/>
          </a:prstGeom>
        </p:spPr>
      </p:pic>
      <p:sp>
        <p:nvSpPr>
          <p:cNvPr id="3" name="Google Shape;221;g3216d1d7456_0_514">
            <a:extLst>
              <a:ext uri="{FF2B5EF4-FFF2-40B4-BE49-F238E27FC236}">
                <a16:creationId xmlns:a16="http://schemas.microsoft.com/office/drawing/2014/main" id="{363BACF8-58D0-7133-32A4-1C65FED85998}"/>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12</a:t>
            </a:fld>
            <a:endParaRPr sz="9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13"/>
          <p:cNvSpPr txBox="1">
            <a:spLocks noGrp="1"/>
          </p:cNvSpPr>
          <p:nvPr>
            <p:ph type="title"/>
          </p:nvPr>
        </p:nvSpPr>
        <p:spPr>
          <a:xfrm>
            <a:off x="312963" y="803094"/>
            <a:ext cx="8537175" cy="407475"/>
          </a:xfrm>
          <a:prstGeom prst="rect">
            <a:avLst/>
          </a:prstGeom>
          <a:noFill/>
          <a:ln>
            <a:noFill/>
          </a:ln>
        </p:spPr>
        <p:txBody>
          <a:bodyPr spcFirstLastPara="1" wrap="square" lIns="68550" tIns="34275" rIns="68550" bIns="34275" anchor="ctr" anchorCtr="0">
            <a:normAutofit/>
          </a:bodyPr>
          <a:lstStyle/>
          <a:p>
            <a:pPr marL="0" lvl="0" indent="0" algn="ctr" rtl="0">
              <a:lnSpc>
                <a:spcPct val="90000"/>
              </a:lnSpc>
              <a:spcBef>
                <a:spcPts val="0"/>
              </a:spcBef>
              <a:spcAft>
                <a:spcPts val="0"/>
              </a:spcAft>
              <a:buClr>
                <a:srgbClr val="1A6935"/>
              </a:buClr>
              <a:buSzPts val="3200"/>
              <a:buFont typeface="Arial"/>
              <a:buNone/>
            </a:pPr>
            <a:r>
              <a:rPr lang="en-US" sz="2400">
                <a:solidFill>
                  <a:srgbClr val="1A6935"/>
                </a:solidFill>
                <a:highlight>
                  <a:srgbClr val="FFFFFF"/>
                </a:highlight>
              </a:rPr>
              <a:t>What do we do at </a:t>
            </a:r>
            <a:r>
              <a:rPr lang="en-US" sz="2400" u="sng">
                <a:solidFill>
                  <a:srgbClr val="1A6935"/>
                </a:solidFill>
                <a:highlight>
                  <a:srgbClr val="FFFFFF"/>
                </a:highlight>
              </a:rPr>
              <a:t>school</a:t>
            </a:r>
            <a:r>
              <a:rPr lang="en-US" sz="2400">
                <a:solidFill>
                  <a:srgbClr val="1A6935"/>
                </a:solidFill>
                <a:highlight>
                  <a:srgbClr val="FFFFFF"/>
                </a:highlight>
              </a:rPr>
              <a:t> if there’s an earthquake?</a:t>
            </a:r>
            <a:endParaRPr sz="2400"/>
          </a:p>
        </p:txBody>
      </p:sp>
      <p:pic>
        <p:nvPicPr>
          <p:cNvPr id="192" name="Google Shape;192;p13" title="DCHO_Infographic (JPG for Social Media).jpg"/>
          <p:cNvPicPr preferRelativeResize="0"/>
          <p:nvPr/>
        </p:nvPicPr>
        <p:blipFill rotWithShape="1">
          <a:blip r:embed="rId3">
            <a:alphaModFix/>
          </a:blip>
          <a:srcRect t="40331" r="67973" b="8336"/>
          <a:stretch/>
        </p:blipFill>
        <p:spPr>
          <a:xfrm>
            <a:off x="602882" y="1460961"/>
            <a:ext cx="2319839" cy="2756031"/>
          </a:xfrm>
          <a:prstGeom prst="rect">
            <a:avLst/>
          </a:prstGeom>
          <a:noFill/>
          <a:ln>
            <a:noFill/>
          </a:ln>
        </p:spPr>
      </p:pic>
      <p:pic>
        <p:nvPicPr>
          <p:cNvPr id="193" name="Google Shape;193;p13" title="DCHO_Infographic (JPG for Social Media).jpg"/>
          <p:cNvPicPr preferRelativeResize="0"/>
          <p:nvPr/>
        </p:nvPicPr>
        <p:blipFill rotWithShape="1">
          <a:blip r:embed="rId3">
            <a:alphaModFix/>
          </a:blip>
          <a:srcRect l="29923" t="40331" r="35308" b="8336"/>
          <a:stretch/>
        </p:blipFill>
        <p:spPr>
          <a:xfrm>
            <a:off x="3312762" y="1460961"/>
            <a:ext cx="2518475" cy="2756031"/>
          </a:xfrm>
          <a:prstGeom prst="rect">
            <a:avLst/>
          </a:prstGeom>
          <a:noFill/>
          <a:ln>
            <a:noFill/>
          </a:ln>
        </p:spPr>
      </p:pic>
      <p:pic>
        <p:nvPicPr>
          <p:cNvPr id="194" name="Google Shape;194;p13" title="DCHO_Infographic (JPG for Social Media).jpg"/>
          <p:cNvPicPr preferRelativeResize="0"/>
          <p:nvPr/>
        </p:nvPicPr>
        <p:blipFill rotWithShape="1">
          <a:blip r:embed="rId3">
            <a:alphaModFix/>
          </a:blip>
          <a:srcRect l="62588" t="40331" b="8336"/>
          <a:stretch/>
        </p:blipFill>
        <p:spPr>
          <a:xfrm>
            <a:off x="5969783" y="1460960"/>
            <a:ext cx="2709880" cy="2756031"/>
          </a:xfrm>
          <a:prstGeom prst="rect">
            <a:avLst/>
          </a:prstGeom>
          <a:noFill/>
          <a:ln>
            <a:noFill/>
          </a:ln>
        </p:spPr>
      </p:pic>
      <p:sp>
        <p:nvSpPr>
          <p:cNvPr id="2" name="Google Shape;221;g3216d1d7456_0_514">
            <a:extLst>
              <a:ext uri="{FF2B5EF4-FFF2-40B4-BE49-F238E27FC236}">
                <a16:creationId xmlns:a16="http://schemas.microsoft.com/office/drawing/2014/main" id="{19EE5FC2-166A-AD08-7A2D-EE801C3D0519}"/>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13</a:t>
            </a:fld>
            <a:endParaRPr sz="9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14"/>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Autofit/>
          </a:bodyPr>
          <a:lstStyle/>
          <a:p>
            <a:pPr marL="0" lvl="0" indent="0" algn="ctr" rtl="0">
              <a:lnSpc>
                <a:spcPct val="90000"/>
              </a:lnSpc>
              <a:spcBef>
                <a:spcPts val="0"/>
              </a:spcBef>
              <a:spcAft>
                <a:spcPts val="0"/>
              </a:spcAft>
              <a:buSzPts val="2800"/>
              <a:buFont typeface="Arial"/>
              <a:buNone/>
            </a:pPr>
            <a:r>
              <a:rPr lang="en-US" b="1"/>
              <a:t>What if you’re outside when you get an alert or feel shaking? </a:t>
            </a:r>
            <a:endParaRPr/>
          </a:p>
        </p:txBody>
      </p:sp>
      <p:pic>
        <p:nvPicPr>
          <p:cNvPr id="201" name="Google Shape;201;p14"/>
          <p:cNvPicPr preferRelativeResize="0"/>
          <p:nvPr/>
        </p:nvPicPr>
        <p:blipFill rotWithShape="1">
          <a:blip r:embed="rId3">
            <a:alphaModFix/>
          </a:blip>
          <a:srcRect/>
          <a:stretch/>
        </p:blipFill>
        <p:spPr>
          <a:xfrm>
            <a:off x="4864529" y="1439888"/>
            <a:ext cx="2820732" cy="2820732"/>
          </a:xfrm>
          <a:prstGeom prst="rect">
            <a:avLst/>
          </a:prstGeom>
          <a:noFill/>
          <a:ln>
            <a:noFill/>
          </a:ln>
        </p:spPr>
      </p:pic>
      <p:pic>
        <p:nvPicPr>
          <p:cNvPr id="202" name="Google Shape;202;p14"/>
          <p:cNvPicPr preferRelativeResize="0"/>
          <p:nvPr/>
        </p:nvPicPr>
        <p:blipFill rotWithShape="1">
          <a:blip r:embed="rId4">
            <a:alphaModFix/>
          </a:blip>
          <a:srcRect/>
          <a:stretch/>
        </p:blipFill>
        <p:spPr>
          <a:xfrm>
            <a:off x="1406569" y="1360031"/>
            <a:ext cx="2942560" cy="2546921"/>
          </a:xfrm>
          <a:prstGeom prst="rect">
            <a:avLst/>
          </a:prstGeom>
          <a:noFill/>
          <a:ln>
            <a:noFill/>
          </a:ln>
        </p:spPr>
      </p:pic>
      <p:sp>
        <p:nvSpPr>
          <p:cNvPr id="2" name="Google Shape;221;g3216d1d7456_0_514">
            <a:extLst>
              <a:ext uri="{FF2B5EF4-FFF2-40B4-BE49-F238E27FC236}">
                <a16:creationId xmlns:a16="http://schemas.microsoft.com/office/drawing/2014/main" id="{5CB9C0F6-4DF8-D85A-E57E-3AC3223CE832}"/>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14</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5"/>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ctr" rtl="0">
              <a:lnSpc>
                <a:spcPct val="90000"/>
              </a:lnSpc>
              <a:spcBef>
                <a:spcPts val="0"/>
              </a:spcBef>
              <a:spcAft>
                <a:spcPts val="0"/>
              </a:spcAft>
              <a:buClr>
                <a:srgbClr val="016935"/>
              </a:buClr>
              <a:buSzPts val="3200"/>
              <a:buFont typeface="Arial"/>
              <a:buNone/>
            </a:pPr>
            <a:r>
              <a:rPr lang="en-US" sz="2400">
                <a:solidFill>
                  <a:srgbClr val="016935"/>
                </a:solidFill>
                <a:highlight>
                  <a:srgbClr val="FFFFFF"/>
                </a:highlight>
              </a:rPr>
              <a:t>If you or someone you know uses a </a:t>
            </a:r>
            <a:r>
              <a:rPr lang="en-US" sz="2400" u="sng">
                <a:solidFill>
                  <a:srgbClr val="016935"/>
                </a:solidFill>
                <a:highlight>
                  <a:srgbClr val="FFFFFF"/>
                </a:highlight>
              </a:rPr>
              <a:t>wheelchair</a:t>
            </a:r>
            <a:r>
              <a:rPr lang="en-US" sz="2400">
                <a:solidFill>
                  <a:srgbClr val="016935"/>
                </a:solidFill>
                <a:highlight>
                  <a:srgbClr val="FFFFFF"/>
                </a:highlight>
              </a:rPr>
              <a:t>:</a:t>
            </a:r>
            <a:endParaRPr sz="2400"/>
          </a:p>
        </p:txBody>
      </p:sp>
      <p:pic>
        <p:nvPicPr>
          <p:cNvPr id="210" name="Google Shape;210;p15"/>
          <p:cNvPicPr preferRelativeResize="0"/>
          <p:nvPr/>
        </p:nvPicPr>
        <p:blipFill rotWithShape="1">
          <a:blip r:embed="rId3">
            <a:alphaModFix/>
          </a:blip>
          <a:srcRect/>
          <a:stretch/>
        </p:blipFill>
        <p:spPr>
          <a:xfrm>
            <a:off x="1188372" y="1529701"/>
            <a:ext cx="6767256" cy="2438795"/>
          </a:xfrm>
          <a:prstGeom prst="rect">
            <a:avLst/>
          </a:prstGeom>
          <a:noFill/>
          <a:ln>
            <a:noFill/>
          </a:ln>
        </p:spPr>
      </p:pic>
      <p:sp>
        <p:nvSpPr>
          <p:cNvPr id="2" name="Google Shape;221;g3216d1d7456_0_514">
            <a:extLst>
              <a:ext uri="{FF2B5EF4-FFF2-40B4-BE49-F238E27FC236}">
                <a16:creationId xmlns:a16="http://schemas.microsoft.com/office/drawing/2014/main" id="{BDEAED6E-B20A-DAF8-702F-0563A5E3EA7F}"/>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15</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6"/>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ctr" rtl="0">
              <a:lnSpc>
                <a:spcPct val="90000"/>
              </a:lnSpc>
              <a:spcBef>
                <a:spcPts val="0"/>
              </a:spcBef>
              <a:spcAft>
                <a:spcPts val="0"/>
              </a:spcAft>
              <a:buClr>
                <a:srgbClr val="016935"/>
              </a:buClr>
              <a:buSzPts val="3200"/>
              <a:buFont typeface="Arial"/>
              <a:buNone/>
            </a:pPr>
            <a:r>
              <a:rPr lang="en-US" sz="2400">
                <a:solidFill>
                  <a:srgbClr val="016935"/>
                </a:solidFill>
                <a:highlight>
                  <a:schemeClr val="lt1"/>
                </a:highlight>
              </a:rPr>
              <a:t>If you or someone you know uses a </a:t>
            </a:r>
            <a:r>
              <a:rPr lang="en-US" sz="2400" u="sng">
                <a:solidFill>
                  <a:srgbClr val="016935"/>
                </a:solidFill>
                <a:highlight>
                  <a:schemeClr val="lt1"/>
                </a:highlight>
              </a:rPr>
              <a:t>cane</a:t>
            </a:r>
            <a:r>
              <a:rPr lang="en-US" sz="2400">
                <a:solidFill>
                  <a:srgbClr val="016935"/>
                </a:solidFill>
                <a:highlight>
                  <a:schemeClr val="lt1"/>
                </a:highlight>
              </a:rPr>
              <a:t> or </a:t>
            </a:r>
            <a:r>
              <a:rPr lang="en-US" sz="2400" u="sng">
                <a:solidFill>
                  <a:srgbClr val="016935"/>
                </a:solidFill>
                <a:highlight>
                  <a:schemeClr val="lt1"/>
                </a:highlight>
              </a:rPr>
              <a:t>walker</a:t>
            </a:r>
            <a:r>
              <a:rPr lang="en-US" sz="2400">
                <a:solidFill>
                  <a:srgbClr val="016935"/>
                </a:solidFill>
                <a:highlight>
                  <a:schemeClr val="lt1"/>
                </a:highlight>
              </a:rPr>
              <a:t>:</a:t>
            </a:r>
            <a:endParaRPr sz="2400"/>
          </a:p>
        </p:txBody>
      </p:sp>
      <p:pic>
        <p:nvPicPr>
          <p:cNvPr id="218" name="Google Shape;218;p16"/>
          <p:cNvPicPr preferRelativeResize="0"/>
          <p:nvPr/>
        </p:nvPicPr>
        <p:blipFill rotWithShape="1">
          <a:blip r:embed="rId3">
            <a:alphaModFix/>
          </a:blip>
          <a:srcRect/>
          <a:stretch/>
        </p:blipFill>
        <p:spPr>
          <a:xfrm>
            <a:off x="1280688" y="1178954"/>
            <a:ext cx="5924863" cy="1623092"/>
          </a:xfrm>
          <a:prstGeom prst="rect">
            <a:avLst/>
          </a:prstGeom>
          <a:noFill/>
          <a:ln>
            <a:noFill/>
          </a:ln>
        </p:spPr>
      </p:pic>
      <p:pic>
        <p:nvPicPr>
          <p:cNvPr id="219" name="Google Shape;219;p16"/>
          <p:cNvPicPr preferRelativeResize="0"/>
          <p:nvPr/>
        </p:nvPicPr>
        <p:blipFill rotWithShape="1">
          <a:blip r:embed="rId4">
            <a:alphaModFix/>
          </a:blip>
          <a:srcRect/>
          <a:stretch/>
        </p:blipFill>
        <p:spPr>
          <a:xfrm>
            <a:off x="1280690" y="2935670"/>
            <a:ext cx="5924863" cy="1623048"/>
          </a:xfrm>
          <a:prstGeom prst="rect">
            <a:avLst/>
          </a:prstGeom>
          <a:noFill/>
          <a:ln>
            <a:noFill/>
          </a:ln>
        </p:spPr>
      </p:pic>
      <p:sp>
        <p:nvSpPr>
          <p:cNvPr id="2" name="Google Shape;221;g3216d1d7456_0_514">
            <a:extLst>
              <a:ext uri="{FF2B5EF4-FFF2-40B4-BE49-F238E27FC236}">
                <a16:creationId xmlns:a16="http://schemas.microsoft.com/office/drawing/2014/main" id="{C50A9CE7-7F0B-2BFE-E908-C3C9B93D622B}"/>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16</a:t>
            </a:fld>
            <a:endParaRPr sz="9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7"/>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ctr" rtl="0">
              <a:lnSpc>
                <a:spcPct val="90000"/>
              </a:lnSpc>
              <a:spcBef>
                <a:spcPts val="0"/>
              </a:spcBef>
              <a:spcAft>
                <a:spcPts val="0"/>
              </a:spcAft>
              <a:buClr>
                <a:srgbClr val="1A6935"/>
              </a:buClr>
              <a:buSzPts val="3200"/>
              <a:buFont typeface="Arial"/>
              <a:buNone/>
            </a:pPr>
            <a:r>
              <a:rPr lang="en-US" sz="2400">
                <a:solidFill>
                  <a:srgbClr val="1A6935"/>
                </a:solidFill>
                <a:highlight>
                  <a:srgbClr val="FFFFFF"/>
                </a:highlight>
              </a:rPr>
              <a:t>Protect yourself when there is . . .</a:t>
            </a:r>
            <a:endParaRPr sz="2400"/>
          </a:p>
        </p:txBody>
      </p:sp>
      <p:pic>
        <p:nvPicPr>
          <p:cNvPr id="227" name="Google Shape;227;p17"/>
          <p:cNvPicPr preferRelativeResize="0"/>
          <p:nvPr/>
        </p:nvPicPr>
        <p:blipFill rotWithShape="1">
          <a:blip r:embed="rId3">
            <a:alphaModFix/>
          </a:blip>
          <a:srcRect l="11569" t="40259" r="13928"/>
          <a:stretch/>
        </p:blipFill>
        <p:spPr>
          <a:xfrm>
            <a:off x="180139" y="2034610"/>
            <a:ext cx="2564171" cy="2056273"/>
          </a:xfrm>
          <a:prstGeom prst="rect">
            <a:avLst/>
          </a:prstGeom>
          <a:noFill/>
          <a:ln>
            <a:noFill/>
          </a:ln>
        </p:spPr>
      </p:pic>
      <p:grpSp>
        <p:nvGrpSpPr>
          <p:cNvPr id="228" name="Google Shape;228;p17"/>
          <p:cNvGrpSpPr/>
          <p:nvPr/>
        </p:nvGrpSpPr>
        <p:grpSpPr>
          <a:xfrm>
            <a:off x="6144839" y="1666622"/>
            <a:ext cx="2705246" cy="2232105"/>
            <a:chOff x="8193118" y="2222162"/>
            <a:chExt cx="3606995" cy="2976140"/>
          </a:xfrm>
        </p:grpSpPr>
        <p:pic>
          <p:nvPicPr>
            <p:cNvPr id="229" name="Google Shape;229;p17"/>
            <p:cNvPicPr preferRelativeResize="0"/>
            <p:nvPr/>
          </p:nvPicPr>
          <p:blipFill rotWithShape="1">
            <a:blip r:embed="rId4">
              <a:alphaModFix/>
            </a:blip>
            <a:srcRect/>
            <a:stretch/>
          </p:blipFill>
          <p:spPr>
            <a:xfrm>
              <a:off x="8195838" y="3319398"/>
              <a:ext cx="3578877" cy="1878904"/>
            </a:xfrm>
            <a:prstGeom prst="rect">
              <a:avLst/>
            </a:prstGeom>
            <a:noFill/>
            <a:ln>
              <a:noFill/>
            </a:ln>
          </p:spPr>
        </p:pic>
        <p:sp>
          <p:nvSpPr>
            <p:cNvPr id="230" name="Google Shape;230;p17"/>
            <p:cNvSpPr txBox="1"/>
            <p:nvPr/>
          </p:nvSpPr>
          <p:spPr>
            <a:xfrm>
              <a:off x="8193118" y="2222162"/>
              <a:ext cx="3606995" cy="550456"/>
            </a:xfrm>
            <a:prstGeom prst="rect">
              <a:avLst/>
            </a:prstGeom>
            <a:noFill/>
            <a:ln>
              <a:noFill/>
            </a:ln>
          </p:spPr>
          <p:txBody>
            <a:bodyPr spcFirstLastPara="1" wrap="square" lIns="68550" tIns="68550" rIns="68550" bIns="68550" anchor="ctr" anchorCtr="0">
              <a:noAutofit/>
            </a:bodyPr>
            <a:lstStyle/>
            <a:p>
              <a:pPr marL="0" marR="0" lvl="0" indent="0" algn="ctr" rtl="0">
                <a:lnSpc>
                  <a:spcPct val="90000"/>
                </a:lnSpc>
                <a:spcBef>
                  <a:spcPts val="0"/>
                </a:spcBef>
                <a:spcAft>
                  <a:spcPts val="0"/>
                </a:spcAft>
                <a:buNone/>
              </a:pPr>
              <a:r>
                <a:rPr lang="en-US" sz="2100" b="1">
                  <a:solidFill>
                    <a:schemeClr val="dk2"/>
                  </a:solidFill>
                  <a:latin typeface="Arial"/>
                  <a:ea typeface="Arial"/>
                  <a:cs typeface="Arial"/>
                  <a:sym typeface="Arial"/>
                </a:rPr>
                <a:t>an earthquake drill</a:t>
              </a:r>
              <a:endParaRPr sz="1050">
                <a:solidFill>
                  <a:srgbClr val="000000"/>
                </a:solidFill>
                <a:latin typeface="Arial"/>
                <a:ea typeface="Arial"/>
                <a:cs typeface="Arial"/>
                <a:sym typeface="Arial"/>
              </a:endParaRPr>
            </a:p>
          </p:txBody>
        </p:sp>
      </p:grpSp>
      <p:sp>
        <p:nvSpPr>
          <p:cNvPr id="231" name="Google Shape;231;p17"/>
          <p:cNvSpPr txBox="1"/>
          <p:nvPr/>
        </p:nvSpPr>
        <p:spPr>
          <a:xfrm>
            <a:off x="445208" y="1670366"/>
            <a:ext cx="2299102" cy="412842"/>
          </a:xfrm>
          <a:prstGeom prst="rect">
            <a:avLst/>
          </a:prstGeom>
          <a:noFill/>
          <a:ln>
            <a:noFill/>
          </a:ln>
        </p:spPr>
        <p:txBody>
          <a:bodyPr spcFirstLastPara="1" wrap="square" lIns="68550" tIns="68550" rIns="68550" bIns="68550" anchor="ctr" anchorCtr="0">
            <a:noAutofit/>
          </a:bodyPr>
          <a:lstStyle/>
          <a:p>
            <a:pPr marL="0" marR="0" lvl="0" indent="0" algn="ctr" rtl="0">
              <a:lnSpc>
                <a:spcPct val="90000"/>
              </a:lnSpc>
              <a:spcBef>
                <a:spcPts val="0"/>
              </a:spcBef>
              <a:spcAft>
                <a:spcPts val="0"/>
              </a:spcAft>
              <a:buNone/>
            </a:pPr>
            <a:r>
              <a:rPr lang="en-US" sz="2100" b="1">
                <a:solidFill>
                  <a:schemeClr val="dk2"/>
                </a:solidFill>
                <a:latin typeface="Arial"/>
                <a:ea typeface="Arial"/>
                <a:cs typeface="Arial"/>
                <a:sym typeface="Arial"/>
              </a:rPr>
              <a:t>ground shaking</a:t>
            </a:r>
            <a:endParaRPr sz="1050">
              <a:solidFill>
                <a:srgbClr val="000000"/>
              </a:solidFill>
              <a:latin typeface="Arial"/>
              <a:ea typeface="Arial"/>
              <a:cs typeface="Arial"/>
              <a:sym typeface="Arial"/>
            </a:endParaRPr>
          </a:p>
        </p:txBody>
      </p:sp>
      <p:cxnSp>
        <p:nvCxnSpPr>
          <p:cNvPr id="232" name="Google Shape;232;p17"/>
          <p:cNvCxnSpPr/>
          <p:nvPr/>
        </p:nvCxnSpPr>
        <p:spPr>
          <a:xfrm>
            <a:off x="2846540" y="1474940"/>
            <a:ext cx="0" cy="2780778"/>
          </a:xfrm>
          <a:prstGeom prst="straightConnector1">
            <a:avLst/>
          </a:prstGeom>
          <a:noFill/>
          <a:ln w="19050" cap="flat" cmpd="sng">
            <a:solidFill>
              <a:schemeClr val="lt2"/>
            </a:solidFill>
            <a:prstDash val="solid"/>
            <a:miter lim="800000"/>
            <a:headEnd type="none" w="sm" len="sm"/>
            <a:tailEnd type="none" w="sm" len="sm"/>
          </a:ln>
        </p:spPr>
      </p:cxnSp>
      <p:cxnSp>
        <p:nvCxnSpPr>
          <p:cNvPr id="233" name="Google Shape;233;p17"/>
          <p:cNvCxnSpPr/>
          <p:nvPr/>
        </p:nvCxnSpPr>
        <p:spPr>
          <a:xfrm>
            <a:off x="5929508" y="1474940"/>
            <a:ext cx="0" cy="2780778"/>
          </a:xfrm>
          <a:prstGeom prst="straightConnector1">
            <a:avLst/>
          </a:prstGeom>
          <a:noFill/>
          <a:ln w="19050" cap="flat" cmpd="sng">
            <a:solidFill>
              <a:schemeClr val="lt2"/>
            </a:solidFill>
            <a:prstDash val="solid"/>
            <a:miter lim="800000"/>
            <a:headEnd type="none" w="sm" len="sm"/>
            <a:tailEnd type="none" w="sm" len="sm"/>
          </a:ln>
        </p:spPr>
      </p:cxnSp>
      <p:grpSp>
        <p:nvGrpSpPr>
          <p:cNvPr id="234" name="Google Shape;234;p17"/>
          <p:cNvGrpSpPr/>
          <p:nvPr/>
        </p:nvGrpSpPr>
        <p:grpSpPr>
          <a:xfrm>
            <a:off x="2997123" y="1360632"/>
            <a:ext cx="3147722" cy="2613251"/>
            <a:chOff x="3996163" y="1814175"/>
            <a:chExt cx="4196963" cy="3484335"/>
          </a:xfrm>
        </p:grpSpPr>
        <p:sp>
          <p:nvSpPr>
            <p:cNvPr id="235" name="Google Shape;235;p17"/>
            <p:cNvSpPr txBox="1"/>
            <p:nvPr/>
          </p:nvSpPr>
          <p:spPr>
            <a:xfrm>
              <a:off x="3996163" y="4748054"/>
              <a:ext cx="3730668" cy="550456"/>
            </a:xfrm>
            <a:prstGeom prst="rect">
              <a:avLst/>
            </a:prstGeom>
            <a:noFill/>
            <a:ln>
              <a:noFill/>
            </a:ln>
          </p:spPr>
          <p:txBody>
            <a:bodyPr spcFirstLastPara="1" wrap="square" lIns="68550" tIns="68550" rIns="68550" bIns="68550" anchor="ctr" anchorCtr="0">
              <a:noAutofit/>
            </a:bodyPr>
            <a:lstStyle/>
            <a:p>
              <a:pPr marL="0" marR="0" lvl="0" indent="0" algn="ctr" rtl="0">
                <a:lnSpc>
                  <a:spcPct val="90000"/>
                </a:lnSpc>
                <a:spcBef>
                  <a:spcPts val="0"/>
                </a:spcBef>
                <a:spcAft>
                  <a:spcPts val="0"/>
                </a:spcAft>
                <a:buNone/>
              </a:pPr>
              <a:r>
                <a:rPr lang="en-US" sz="2100" b="1">
                  <a:solidFill>
                    <a:schemeClr val="dk2"/>
                  </a:solidFill>
                  <a:latin typeface="Arial"/>
                  <a:ea typeface="Arial"/>
                  <a:cs typeface="Arial"/>
                  <a:sym typeface="Arial"/>
                </a:rPr>
                <a:t>an earthquake early warning alert</a:t>
              </a:r>
              <a:endParaRPr sz="1050">
                <a:solidFill>
                  <a:srgbClr val="000000"/>
                </a:solidFill>
                <a:latin typeface="Arial"/>
                <a:ea typeface="Arial"/>
                <a:cs typeface="Arial"/>
                <a:sym typeface="Arial"/>
              </a:endParaRPr>
            </a:p>
          </p:txBody>
        </p:sp>
        <p:grpSp>
          <p:nvGrpSpPr>
            <p:cNvPr id="236" name="Google Shape;236;p17"/>
            <p:cNvGrpSpPr/>
            <p:nvPr/>
          </p:nvGrpSpPr>
          <p:grpSpPr>
            <a:xfrm>
              <a:off x="4008425" y="1814175"/>
              <a:ext cx="4184701" cy="3194801"/>
              <a:chOff x="4008425" y="1814175"/>
              <a:chExt cx="4184701" cy="3194801"/>
            </a:xfrm>
          </p:grpSpPr>
          <p:pic>
            <p:nvPicPr>
              <p:cNvPr id="237" name="Google Shape;237;p17"/>
              <p:cNvPicPr preferRelativeResize="0"/>
              <p:nvPr/>
            </p:nvPicPr>
            <p:blipFill rotWithShape="1">
              <a:blip r:embed="rId5">
                <a:alphaModFix/>
              </a:blip>
              <a:srcRect/>
              <a:stretch/>
            </p:blipFill>
            <p:spPr>
              <a:xfrm>
                <a:off x="4008425" y="2712827"/>
                <a:ext cx="2296149" cy="2296149"/>
              </a:xfrm>
              <a:prstGeom prst="rect">
                <a:avLst/>
              </a:prstGeom>
              <a:noFill/>
              <a:ln>
                <a:noFill/>
              </a:ln>
            </p:spPr>
          </p:pic>
          <p:pic>
            <p:nvPicPr>
              <p:cNvPr id="238" name="Google Shape;238;p17"/>
              <p:cNvPicPr preferRelativeResize="0"/>
              <p:nvPr/>
            </p:nvPicPr>
            <p:blipFill rotWithShape="1">
              <a:blip r:embed="rId6">
                <a:alphaModFix/>
              </a:blip>
              <a:srcRect/>
              <a:stretch/>
            </p:blipFill>
            <p:spPr>
              <a:xfrm>
                <a:off x="4662225" y="1814175"/>
                <a:ext cx="1499700" cy="1499700"/>
              </a:xfrm>
              <a:prstGeom prst="rect">
                <a:avLst/>
              </a:prstGeom>
              <a:noFill/>
              <a:ln>
                <a:noFill/>
              </a:ln>
            </p:spPr>
          </p:pic>
          <p:pic>
            <p:nvPicPr>
              <p:cNvPr id="239" name="Google Shape;239;p17"/>
              <p:cNvPicPr preferRelativeResize="0"/>
              <p:nvPr/>
            </p:nvPicPr>
            <p:blipFill rotWithShape="1">
              <a:blip r:embed="rId7">
                <a:alphaModFix/>
              </a:blip>
              <a:srcRect/>
              <a:stretch/>
            </p:blipFill>
            <p:spPr>
              <a:xfrm>
                <a:off x="5529075" y="1828850"/>
                <a:ext cx="2664051" cy="2664051"/>
              </a:xfrm>
              <a:prstGeom prst="rect">
                <a:avLst/>
              </a:prstGeom>
              <a:noFill/>
              <a:ln>
                <a:noFill/>
              </a:ln>
            </p:spPr>
          </p:pic>
        </p:grpSp>
      </p:grpSp>
      <p:sp>
        <p:nvSpPr>
          <p:cNvPr id="2" name="Google Shape;221;g3216d1d7456_0_514">
            <a:extLst>
              <a:ext uri="{FF2B5EF4-FFF2-40B4-BE49-F238E27FC236}">
                <a16:creationId xmlns:a16="http://schemas.microsoft.com/office/drawing/2014/main" id="{8C2C7407-B4CB-7148-C937-296E09735561}"/>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17</a:t>
            </a:fld>
            <a:endParaRPr sz="9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18" title="Copy of Hlthcare_14_PHONE_V01.jpg"/>
          <p:cNvPicPr preferRelativeResize="0"/>
          <p:nvPr/>
        </p:nvPicPr>
        <p:blipFill rotWithShape="1">
          <a:blip r:embed="rId5">
            <a:alphaModFix/>
          </a:blip>
          <a:srcRect/>
          <a:stretch/>
        </p:blipFill>
        <p:spPr>
          <a:xfrm>
            <a:off x="6827725" y="2452874"/>
            <a:ext cx="1777151" cy="1953475"/>
          </a:xfrm>
          <a:prstGeom prst="rect">
            <a:avLst/>
          </a:prstGeom>
          <a:noFill/>
          <a:ln>
            <a:noFill/>
          </a:ln>
        </p:spPr>
      </p:pic>
      <p:sp>
        <p:nvSpPr>
          <p:cNvPr id="247" name="Google Shape;247;p18"/>
          <p:cNvSpPr txBox="1">
            <a:spLocks noGrp="1"/>
          </p:cNvSpPr>
          <p:nvPr>
            <p:ph type="title"/>
          </p:nvPr>
        </p:nvSpPr>
        <p:spPr>
          <a:xfrm>
            <a:off x="259355" y="557285"/>
            <a:ext cx="8625300" cy="431400"/>
          </a:xfrm>
          <a:prstGeom prst="rect">
            <a:avLst/>
          </a:prstGeom>
          <a:noFill/>
          <a:ln>
            <a:noFill/>
          </a:ln>
        </p:spPr>
        <p:txBody>
          <a:bodyPr spcFirstLastPara="1" wrap="square" lIns="91425" tIns="45675" rIns="91425" bIns="45675" anchor="t" anchorCtr="0">
            <a:noAutofit/>
          </a:bodyPr>
          <a:lstStyle/>
          <a:p>
            <a:pPr marL="0" lvl="0" indent="0" algn="ctr" rtl="0">
              <a:lnSpc>
                <a:spcPct val="90000"/>
              </a:lnSpc>
              <a:spcBef>
                <a:spcPts val="0"/>
              </a:spcBef>
              <a:spcAft>
                <a:spcPts val="0"/>
              </a:spcAft>
              <a:buSzPts val="3200"/>
              <a:buFont typeface="Arial"/>
              <a:buNone/>
            </a:pPr>
            <a:r>
              <a:rPr lang="en-US" sz="2400"/>
              <a:t>What to Expect from an Alert </a:t>
            </a:r>
            <a:endParaRPr sz="2400"/>
          </a:p>
        </p:txBody>
      </p:sp>
      <p:pic>
        <p:nvPicPr>
          <p:cNvPr id="251" name="Google Shape;251;p18" title="Copy of 04_Public Announcements.png"/>
          <p:cNvPicPr preferRelativeResize="0"/>
          <p:nvPr/>
        </p:nvPicPr>
        <p:blipFill rotWithShape="1">
          <a:blip r:embed="rId6">
            <a:alphaModFix/>
          </a:blip>
          <a:srcRect/>
          <a:stretch/>
        </p:blipFill>
        <p:spPr>
          <a:xfrm>
            <a:off x="4757750" y="988675"/>
            <a:ext cx="2894826" cy="2894826"/>
          </a:xfrm>
          <a:prstGeom prst="rect">
            <a:avLst/>
          </a:prstGeom>
          <a:noFill/>
          <a:ln>
            <a:noFill/>
          </a:ln>
        </p:spPr>
      </p:pic>
      <p:pic>
        <p:nvPicPr>
          <p:cNvPr id="2" name="ShakeOut ShakeAlert_EarlyWarning_BD_JCCEO.aiff">
            <a:hlinkClick r:id="" action="ppaction://media"/>
            <a:extLst>
              <a:ext uri="{FF2B5EF4-FFF2-40B4-BE49-F238E27FC236}">
                <a16:creationId xmlns:a16="http://schemas.microsoft.com/office/drawing/2014/main" id="{F24BEC1F-0FBE-B5AD-1560-51F5A76755C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a:stretch/>
        </p:blipFill>
        <p:spPr>
          <a:xfrm>
            <a:off x="1954431" y="2090694"/>
            <a:ext cx="1147046" cy="1147046"/>
          </a:xfrm>
          <a:prstGeom prst="rect">
            <a:avLst/>
          </a:prstGeom>
        </p:spPr>
      </p:pic>
      <p:sp>
        <p:nvSpPr>
          <p:cNvPr id="3" name="Google Shape;221;g3216d1d7456_0_514">
            <a:extLst>
              <a:ext uri="{FF2B5EF4-FFF2-40B4-BE49-F238E27FC236}">
                <a16:creationId xmlns:a16="http://schemas.microsoft.com/office/drawing/2014/main" id="{B31DA9C2-7EAC-3166-40BE-0253E6737A5F}"/>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18</a:t>
            </a:fld>
            <a:endParaRPr sz="900" b="0" i="0" u="none" strike="noStrike" cap="none">
              <a:solidFill>
                <a:schemeClr val="dk1"/>
              </a:solidFill>
              <a:latin typeface="Arial"/>
              <a:ea typeface="Arial"/>
              <a:cs typeface="Arial"/>
              <a:sym typeface="Arial"/>
            </a:endParaRPr>
          </a:p>
        </p:txBody>
      </p:sp>
      <p:pic>
        <p:nvPicPr>
          <p:cNvPr id="5" name="Google Shape;248;p18">
            <a:extLst>
              <a:ext uri="{FF2B5EF4-FFF2-40B4-BE49-F238E27FC236}">
                <a16:creationId xmlns:a16="http://schemas.microsoft.com/office/drawing/2014/main" id="{4A3A6FB8-80EA-4632-1C9E-D3A984FCBF02}"/>
              </a:ext>
            </a:extLst>
          </p:cNvPr>
          <p:cNvPicPr preferRelativeResize="0"/>
          <p:nvPr/>
        </p:nvPicPr>
        <p:blipFill rotWithShape="1">
          <a:blip r:embed="rId8">
            <a:alphaModFix/>
            <a:duotone>
              <a:schemeClr val="accent6">
                <a:shade val="45000"/>
                <a:satMod val="135000"/>
              </a:schemeClr>
              <a:prstClr val="white"/>
            </a:duotone>
          </a:blip>
          <a:srcRect/>
          <a:stretch/>
        </p:blipFill>
        <p:spPr>
          <a:xfrm>
            <a:off x="455096" y="662528"/>
            <a:ext cx="4207129" cy="420712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407" fill="hold"/>
                                        <p:tgtEl>
                                          <p:spTgt spid="2"/>
                                        </p:tgtEl>
                                      </p:cBhvr>
                                    </p:cmd>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0"/>
                                        <p:tgtEl>
                                          <p:spTgt spid="5"/>
                                        </p:tgtEl>
                                      </p:cBhvr>
                                    </p:animEffect>
                                    <p:set>
                                      <p:cBhvr>
                                        <p:cTn id="13" dur="1" fill="hold">
                                          <p:stCondLst>
                                            <p:cond delay="500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9"/>
          <p:cNvSpPr txBox="1">
            <a:spLocks noGrp="1"/>
          </p:cNvSpPr>
          <p:nvPr>
            <p:ph type="body" idx="1"/>
          </p:nvPr>
        </p:nvSpPr>
        <p:spPr>
          <a:xfrm>
            <a:off x="562256" y="1577981"/>
            <a:ext cx="4667400" cy="2269575"/>
          </a:xfrm>
          <a:prstGeom prst="rect">
            <a:avLst/>
          </a:prstGeom>
          <a:noFill/>
          <a:ln>
            <a:noFill/>
          </a:ln>
        </p:spPr>
        <p:txBody>
          <a:bodyPr spcFirstLastPara="1" wrap="square" lIns="68550" tIns="34275" rIns="68550" bIns="34275" anchor="t" anchorCtr="0">
            <a:normAutofit/>
          </a:bodyPr>
          <a:lstStyle/>
          <a:p>
            <a:pPr marL="0" lvl="0" indent="0" algn="l" rtl="0">
              <a:lnSpc>
                <a:spcPct val="90000"/>
              </a:lnSpc>
              <a:spcBef>
                <a:spcPts val="0"/>
              </a:spcBef>
              <a:spcAft>
                <a:spcPts val="0"/>
              </a:spcAft>
              <a:buSzPts val="3200"/>
              <a:buNone/>
            </a:pPr>
            <a:r>
              <a:rPr lang="en-US" sz="2400">
                <a:solidFill>
                  <a:schemeClr val="dk2"/>
                </a:solidFill>
              </a:rPr>
              <a:t>How did we do on the drill?  </a:t>
            </a:r>
            <a:endParaRPr/>
          </a:p>
          <a:p>
            <a:pPr marL="0" lvl="0" indent="0" algn="l" rtl="0">
              <a:lnSpc>
                <a:spcPct val="90000"/>
              </a:lnSpc>
              <a:spcBef>
                <a:spcPts val="0"/>
              </a:spcBef>
              <a:spcAft>
                <a:spcPts val="0"/>
              </a:spcAft>
              <a:buSzPts val="3200"/>
              <a:buNone/>
            </a:pPr>
            <a:endParaRPr sz="2400">
              <a:solidFill>
                <a:schemeClr val="dk2"/>
              </a:solidFill>
            </a:endParaRPr>
          </a:p>
          <a:p>
            <a:pPr marL="0" lvl="0" indent="0" algn="l" rtl="0">
              <a:lnSpc>
                <a:spcPct val="90000"/>
              </a:lnSpc>
              <a:spcBef>
                <a:spcPts val="0"/>
              </a:spcBef>
              <a:spcAft>
                <a:spcPts val="0"/>
              </a:spcAft>
              <a:buSzPts val="3200"/>
              <a:buNone/>
            </a:pPr>
            <a:r>
              <a:rPr lang="en-US" sz="2400">
                <a:solidFill>
                  <a:schemeClr val="dk2"/>
                </a:solidFill>
              </a:rPr>
              <a:t>Questions? </a:t>
            </a:r>
            <a:endParaRPr/>
          </a:p>
          <a:p>
            <a:pPr marL="0" lvl="0" indent="0" algn="l" rtl="0">
              <a:lnSpc>
                <a:spcPct val="90000"/>
              </a:lnSpc>
              <a:spcBef>
                <a:spcPts val="0"/>
              </a:spcBef>
              <a:spcAft>
                <a:spcPts val="0"/>
              </a:spcAft>
              <a:buSzPts val="3200"/>
              <a:buNone/>
            </a:pPr>
            <a:endParaRPr sz="2400">
              <a:solidFill>
                <a:schemeClr val="dk2"/>
              </a:solidFill>
            </a:endParaRPr>
          </a:p>
          <a:p>
            <a:pPr marL="0" lvl="0" indent="0" algn="l" rtl="0">
              <a:lnSpc>
                <a:spcPct val="90000"/>
              </a:lnSpc>
              <a:spcBef>
                <a:spcPts val="0"/>
              </a:spcBef>
              <a:spcAft>
                <a:spcPts val="0"/>
              </a:spcAft>
              <a:buSzPts val="3200"/>
              <a:buNone/>
            </a:pPr>
            <a:r>
              <a:rPr lang="en-US" sz="2400">
                <a:solidFill>
                  <a:schemeClr val="dk2"/>
                </a:solidFill>
              </a:rPr>
              <a:t>Key things to remember? </a:t>
            </a:r>
            <a:endParaRPr/>
          </a:p>
        </p:txBody>
      </p:sp>
      <p:pic>
        <p:nvPicPr>
          <p:cNvPr id="258" name="Google Shape;258;p19"/>
          <p:cNvPicPr preferRelativeResize="0"/>
          <p:nvPr/>
        </p:nvPicPr>
        <p:blipFill rotWithShape="1">
          <a:blip r:embed="rId3">
            <a:alphaModFix/>
          </a:blip>
          <a:srcRect/>
          <a:stretch/>
        </p:blipFill>
        <p:spPr>
          <a:xfrm rot="540002">
            <a:off x="5530231" y="1411784"/>
            <a:ext cx="3148079" cy="2444000"/>
          </a:xfrm>
          <a:prstGeom prst="rect">
            <a:avLst/>
          </a:prstGeom>
          <a:noFill/>
          <a:ln>
            <a:noFill/>
          </a:ln>
        </p:spPr>
      </p:pic>
      <p:sp>
        <p:nvSpPr>
          <p:cNvPr id="259" name="Google Shape;259;p19"/>
          <p:cNvSpPr txBox="1"/>
          <p:nvPr/>
        </p:nvSpPr>
        <p:spPr>
          <a:xfrm>
            <a:off x="312963" y="844557"/>
            <a:ext cx="8537122" cy="407453"/>
          </a:xfrm>
          <a:prstGeom prst="rect">
            <a:avLst/>
          </a:prstGeom>
          <a:noFill/>
          <a:ln>
            <a:noFill/>
          </a:ln>
        </p:spPr>
        <p:txBody>
          <a:bodyPr spcFirstLastPara="1" wrap="square" lIns="68550" tIns="34275" rIns="68550" bIns="34275" anchor="ctr" anchorCtr="0">
            <a:normAutofit/>
          </a:bodyPr>
          <a:lstStyle/>
          <a:p>
            <a:pPr marL="0" marR="0" lvl="0" indent="0" algn="l" rtl="0">
              <a:lnSpc>
                <a:spcPct val="90000"/>
              </a:lnSpc>
              <a:spcBef>
                <a:spcPts val="0"/>
              </a:spcBef>
              <a:spcAft>
                <a:spcPts val="0"/>
              </a:spcAft>
              <a:buNone/>
            </a:pPr>
            <a:r>
              <a:rPr lang="en-US" sz="2400" b="1">
                <a:solidFill>
                  <a:srgbClr val="1A6935"/>
                </a:solidFill>
                <a:latin typeface="Arial"/>
                <a:ea typeface="Arial"/>
                <a:cs typeface="Arial"/>
                <a:sym typeface="Arial"/>
              </a:rPr>
              <a:t>LET’S REFLECT! </a:t>
            </a:r>
            <a:endParaRPr sz="2400" b="1">
              <a:solidFill>
                <a:schemeClr val="accent1"/>
              </a:solidFill>
              <a:latin typeface="Arial"/>
              <a:ea typeface="Arial"/>
              <a:cs typeface="Arial"/>
              <a:sym typeface="Arial"/>
            </a:endParaRPr>
          </a:p>
        </p:txBody>
      </p:sp>
      <p:sp>
        <p:nvSpPr>
          <p:cNvPr id="2" name="Google Shape;221;g3216d1d7456_0_514">
            <a:extLst>
              <a:ext uri="{FF2B5EF4-FFF2-40B4-BE49-F238E27FC236}">
                <a16:creationId xmlns:a16="http://schemas.microsoft.com/office/drawing/2014/main" id="{39E113A6-E3A6-EECC-DA40-0FFFCDF15352}"/>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19</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94"/>
        <p:cNvGrpSpPr/>
        <p:nvPr/>
      </p:nvGrpSpPr>
      <p:grpSpPr>
        <a:xfrm>
          <a:off x="0" y="0"/>
          <a:ext cx="0" cy="0"/>
          <a:chOff x="0" y="0"/>
          <a:chExt cx="0" cy="0"/>
        </a:xfrm>
      </p:grpSpPr>
      <p:sp>
        <p:nvSpPr>
          <p:cNvPr id="95" name="Google Shape;95;p2"/>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dk1"/>
                </a:solidFill>
              </a:rPr>
              <a:t>Links for Printing</a:t>
            </a:r>
            <a:endParaRPr>
              <a:solidFill>
                <a:schemeClr val="dk1"/>
              </a:solidFill>
            </a:endParaRPr>
          </a:p>
        </p:txBody>
      </p:sp>
      <p:sp>
        <p:nvSpPr>
          <p:cNvPr id="96" name="Google Shape;96;p2"/>
          <p:cNvSpPr txBox="1">
            <a:spLocks noGrp="1"/>
          </p:cNvSpPr>
          <p:nvPr>
            <p:ph type="body" idx="1"/>
          </p:nvPr>
        </p:nvSpPr>
        <p:spPr>
          <a:xfrm>
            <a:off x="312964" y="1275757"/>
            <a:ext cx="3212753" cy="3229865"/>
          </a:xfrm>
          <a:prstGeom prst="rect">
            <a:avLst/>
          </a:prstGeom>
          <a:noFill/>
          <a:ln>
            <a:noFill/>
          </a:ln>
        </p:spPr>
        <p:txBody>
          <a:bodyPr spcFirstLastPara="1" wrap="square" lIns="68550" tIns="34275" rIns="68550" bIns="34275" anchor="t" anchorCtr="0">
            <a:normAutofit/>
          </a:bodyPr>
          <a:lstStyle/>
          <a:p>
            <a:pPr marL="0" lvl="0" indent="0" algn="l" rtl="0">
              <a:lnSpc>
                <a:spcPct val="90000"/>
              </a:lnSpc>
              <a:spcBef>
                <a:spcPts val="0"/>
              </a:spcBef>
              <a:spcAft>
                <a:spcPts val="0"/>
              </a:spcAft>
              <a:buSzPts val="2400"/>
              <a:buNone/>
            </a:pPr>
            <a:endParaRPr sz="1800" b="1"/>
          </a:p>
          <a:p>
            <a:pPr marL="0" lvl="0" indent="0" algn="l" rtl="0">
              <a:lnSpc>
                <a:spcPct val="90000"/>
              </a:lnSpc>
              <a:spcBef>
                <a:spcPts val="750"/>
              </a:spcBef>
              <a:spcAft>
                <a:spcPts val="0"/>
              </a:spcAft>
              <a:buSzPts val="2000"/>
              <a:buNone/>
            </a:pPr>
            <a:br>
              <a:rPr lang="en-US" b="1"/>
            </a:br>
            <a:br>
              <a:rPr lang="en-US" b="1"/>
            </a:br>
            <a:r>
              <a:rPr lang="en-US" sz="1800" b="1" u="sng">
                <a:solidFill>
                  <a:schemeClr val="hlink"/>
                </a:solidFill>
                <a:hlinkClick r:id="rId3"/>
              </a:rPr>
              <a:t>Family Engagement Letters</a:t>
            </a:r>
            <a:endParaRPr/>
          </a:p>
        </p:txBody>
      </p:sp>
      <p:sp>
        <p:nvSpPr>
          <p:cNvPr id="97" name="Google Shape;97;p2"/>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2</a:t>
            </a:fld>
            <a:endParaRPr sz="1200" b="0" i="0" u="none" strike="noStrike" cap="none">
              <a:solidFill>
                <a:schemeClr val="dk2"/>
              </a:solidFill>
              <a:latin typeface="Arial"/>
              <a:ea typeface="Arial"/>
              <a:cs typeface="Arial"/>
              <a:sym typeface="Arial"/>
            </a:endParaRPr>
          </a:p>
        </p:txBody>
      </p:sp>
      <p:sp>
        <p:nvSpPr>
          <p:cNvPr id="98" name="Google Shape;98;p2"/>
          <p:cNvSpPr txBox="1"/>
          <p:nvPr/>
        </p:nvSpPr>
        <p:spPr>
          <a:xfrm>
            <a:off x="4020587" y="1249507"/>
            <a:ext cx="4624650" cy="3228975"/>
          </a:xfrm>
          <a:prstGeom prst="rect">
            <a:avLst/>
          </a:prstGeom>
          <a:noFill/>
          <a:ln>
            <a:noFill/>
          </a:ln>
        </p:spPr>
        <p:txBody>
          <a:bodyPr spcFirstLastPara="1" wrap="square" lIns="68550" tIns="34275" rIns="68550" bIns="34275" anchor="t" anchorCtr="0">
            <a:noAutofit/>
          </a:bodyPr>
          <a:lstStyle/>
          <a:p>
            <a:pPr marL="134303" marR="0" lvl="0" indent="-134303" algn="l" rtl="0">
              <a:spcBef>
                <a:spcPts val="0"/>
              </a:spcBef>
              <a:spcAft>
                <a:spcPts val="0"/>
              </a:spcAft>
              <a:buClr>
                <a:schemeClr val="accent1"/>
              </a:buClr>
              <a:buSzPts val="1300"/>
              <a:buFont typeface="Arial"/>
              <a:buChar char="●"/>
            </a:pPr>
            <a:r>
              <a:rPr lang="en-US" sz="1200">
                <a:solidFill>
                  <a:schemeClr val="dk1"/>
                </a:solidFill>
                <a:latin typeface="Arial"/>
                <a:ea typeface="Arial"/>
                <a:cs typeface="Arial"/>
                <a:sym typeface="Arial"/>
              </a:rPr>
              <a:t>Open the Family Engagement Letter.  </a:t>
            </a:r>
            <a:endParaRPr sz="1500">
              <a:solidFill>
                <a:schemeClr val="dk1"/>
              </a:solidFill>
              <a:latin typeface="Arial"/>
              <a:ea typeface="Arial"/>
              <a:cs typeface="Arial"/>
              <a:sym typeface="Arial"/>
            </a:endParaRPr>
          </a:p>
          <a:p>
            <a:pPr marL="519113" marR="0" lvl="1" indent="-214312" algn="l" rtl="0">
              <a:spcBef>
                <a:spcPts val="450"/>
              </a:spcBef>
              <a:spcAft>
                <a:spcPts val="0"/>
              </a:spcAft>
              <a:buClr>
                <a:schemeClr val="accent1"/>
              </a:buClr>
              <a:buSzPts val="1600"/>
              <a:buFont typeface="NTR"/>
              <a:buChar char="－"/>
            </a:pPr>
            <a:r>
              <a:rPr lang="en-US" sz="1200" b="0" i="0" u="none" strike="noStrike" cap="none">
                <a:solidFill>
                  <a:schemeClr val="dk1"/>
                </a:solidFill>
                <a:latin typeface="Arial"/>
                <a:ea typeface="Arial"/>
                <a:cs typeface="Arial"/>
                <a:sym typeface="Arial"/>
              </a:rPr>
              <a:t>Add your school’s name at the bottom.  </a:t>
            </a:r>
            <a:endParaRPr sz="1050" b="0" i="0" u="none" strike="noStrike" cap="none">
              <a:solidFill>
                <a:srgbClr val="000000"/>
              </a:solidFill>
              <a:latin typeface="Arial"/>
              <a:ea typeface="Arial"/>
              <a:cs typeface="Arial"/>
              <a:sym typeface="Arial"/>
            </a:endParaRPr>
          </a:p>
          <a:p>
            <a:pPr marL="519113" marR="0" lvl="1" indent="-214312" algn="l" rtl="0">
              <a:spcBef>
                <a:spcPts val="450"/>
              </a:spcBef>
              <a:spcAft>
                <a:spcPts val="0"/>
              </a:spcAft>
              <a:buClr>
                <a:schemeClr val="accent1"/>
              </a:buClr>
              <a:buSzPts val="1600"/>
              <a:buFont typeface="NTR"/>
              <a:buChar char="－"/>
            </a:pPr>
            <a:r>
              <a:rPr lang="en-US" sz="1200" b="0" i="0" u="none" strike="noStrike" cap="none">
                <a:solidFill>
                  <a:schemeClr val="dk1"/>
                </a:solidFill>
                <a:latin typeface="Arial"/>
                <a:ea typeface="Arial"/>
                <a:cs typeface="Arial"/>
                <a:sym typeface="Arial"/>
              </a:rPr>
              <a:t>If you’re emailing the letter, you can remove the QR code.  </a:t>
            </a:r>
            <a:endParaRPr sz="1050" b="0" i="0" u="none" strike="noStrike" cap="none">
              <a:solidFill>
                <a:srgbClr val="000000"/>
              </a:solidFill>
              <a:latin typeface="Arial"/>
              <a:ea typeface="Arial"/>
              <a:cs typeface="Arial"/>
              <a:sym typeface="Arial"/>
            </a:endParaRPr>
          </a:p>
          <a:p>
            <a:pPr marL="174784" marR="0" lvl="0" indent="-174784" algn="l" rtl="0">
              <a:spcBef>
                <a:spcPts val="900"/>
              </a:spcBef>
              <a:spcAft>
                <a:spcPts val="0"/>
              </a:spcAft>
              <a:buClr>
                <a:schemeClr val="accent1"/>
              </a:buClr>
              <a:buSzPts val="1300"/>
              <a:buFont typeface="Arial"/>
              <a:buChar char="●"/>
            </a:pPr>
            <a:r>
              <a:rPr lang="en-US" sz="1200">
                <a:solidFill>
                  <a:schemeClr val="dk1"/>
                </a:solidFill>
                <a:latin typeface="Arial"/>
                <a:ea typeface="Arial"/>
                <a:cs typeface="Arial"/>
                <a:sym typeface="Arial"/>
              </a:rPr>
              <a:t>Make a copy of the Family Engagement Letter for each student and/or email to families </a:t>
            </a:r>
            <a:endParaRPr/>
          </a:p>
          <a:p>
            <a:pPr marL="174784" marR="0" lvl="0" indent="-174784" algn="l" rtl="0">
              <a:spcBef>
                <a:spcPts val="900"/>
              </a:spcBef>
              <a:spcAft>
                <a:spcPts val="0"/>
              </a:spcAft>
              <a:buClr>
                <a:schemeClr val="accent1"/>
              </a:buClr>
              <a:buSzPts val="1300"/>
              <a:buFont typeface="Arial"/>
              <a:buChar char="●"/>
            </a:pPr>
            <a:r>
              <a:rPr lang="en-US" sz="1200">
                <a:solidFill>
                  <a:schemeClr val="dk1"/>
                </a:solidFill>
                <a:latin typeface="Arial"/>
                <a:ea typeface="Arial"/>
                <a:cs typeface="Arial"/>
                <a:sym typeface="Arial"/>
              </a:rPr>
              <a:t>Preview Slides. You can print out the Teaching Steps slides. The teaching steps are also located in the Speaker Notes of each slide. </a:t>
            </a:r>
            <a:endParaRPr sz="1200">
              <a:solidFill>
                <a:schemeClr val="dk1"/>
              </a:solidFill>
              <a:latin typeface="Arial"/>
              <a:ea typeface="Arial"/>
              <a:cs typeface="Arial"/>
              <a:sym typeface="Arial"/>
            </a:endParaRPr>
          </a:p>
          <a:p>
            <a:pPr marL="0" marR="0" lvl="0" indent="0" algn="l" rtl="0">
              <a:spcBef>
                <a:spcPts val="900"/>
              </a:spcBef>
              <a:spcAft>
                <a:spcPts val="0"/>
              </a:spcAft>
              <a:buNone/>
            </a:pPr>
            <a:endParaRPr sz="1200">
              <a:solidFill>
                <a:schemeClr val="dk1"/>
              </a:solidFill>
              <a:latin typeface="Arial"/>
              <a:ea typeface="Arial"/>
              <a:cs typeface="Arial"/>
              <a:sym typeface="Arial"/>
            </a:endParaRPr>
          </a:p>
        </p:txBody>
      </p:sp>
      <p:cxnSp>
        <p:nvCxnSpPr>
          <p:cNvPr id="99" name="Google Shape;99;p2"/>
          <p:cNvCxnSpPr/>
          <p:nvPr/>
        </p:nvCxnSpPr>
        <p:spPr>
          <a:xfrm>
            <a:off x="3647209" y="638175"/>
            <a:ext cx="0" cy="3900488"/>
          </a:xfrm>
          <a:prstGeom prst="straightConnector1">
            <a:avLst/>
          </a:prstGeom>
          <a:noFill/>
          <a:ln w="9525" cap="flat" cmpd="sng">
            <a:solidFill>
              <a:schemeClr val="dk1"/>
            </a:solidFill>
            <a:prstDash val="solid"/>
            <a:miter lim="800000"/>
            <a:headEnd type="none" w="sm" len="sm"/>
            <a:tailEnd type="none" w="sm" len="sm"/>
          </a:ln>
        </p:spPr>
      </p:cxnSp>
      <p:sp>
        <p:nvSpPr>
          <p:cNvPr id="100" name="Google Shape;100;p2"/>
          <p:cNvSpPr txBox="1"/>
          <p:nvPr/>
        </p:nvSpPr>
        <p:spPr>
          <a:xfrm>
            <a:off x="4020586" y="638175"/>
            <a:ext cx="3676974" cy="407194"/>
          </a:xfrm>
          <a:prstGeom prst="rect">
            <a:avLst/>
          </a:prstGeom>
          <a:noFill/>
          <a:ln>
            <a:noFill/>
          </a:ln>
        </p:spPr>
        <p:txBody>
          <a:bodyPr spcFirstLastPara="1" wrap="square" lIns="68550" tIns="34275" rIns="68550" bIns="34275" anchor="ctr" anchorCtr="0">
            <a:normAutofit/>
          </a:bodyPr>
          <a:lstStyle/>
          <a:p>
            <a:pPr marL="0" marR="0" lvl="0" indent="0" algn="l" rtl="0">
              <a:lnSpc>
                <a:spcPct val="90000"/>
              </a:lnSpc>
              <a:spcBef>
                <a:spcPts val="0"/>
              </a:spcBef>
              <a:spcAft>
                <a:spcPts val="0"/>
              </a:spcAft>
              <a:buNone/>
            </a:pPr>
            <a:r>
              <a:rPr lang="en-US" sz="2100" b="1">
                <a:solidFill>
                  <a:schemeClr val="dk1"/>
                </a:solidFill>
                <a:latin typeface="Arial"/>
                <a:ea typeface="Arial"/>
                <a:cs typeface="Arial"/>
                <a:sym typeface="Arial"/>
              </a:rPr>
              <a:t>Preparation</a:t>
            </a:r>
            <a:endParaRPr sz="1050">
              <a:solidFill>
                <a:srgbClr val="000000"/>
              </a:solidFill>
              <a:latin typeface="Arial"/>
              <a:ea typeface="Arial"/>
              <a:cs typeface="Arial"/>
              <a:sym typeface="Arial"/>
            </a:endParaRPr>
          </a:p>
        </p:txBody>
      </p:sp>
      <p:sp>
        <p:nvSpPr>
          <p:cNvPr id="2" name="Google Shape;221;g3216d1d7456_0_514">
            <a:extLst>
              <a:ext uri="{FF2B5EF4-FFF2-40B4-BE49-F238E27FC236}">
                <a16:creationId xmlns:a16="http://schemas.microsoft.com/office/drawing/2014/main" id="{AB543753-514A-B348-030D-5673773729FD}"/>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0"/>
          <p:cNvSpPr txBox="1"/>
          <p:nvPr/>
        </p:nvSpPr>
        <p:spPr>
          <a:xfrm>
            <a:off x="0" y="0"/>
            <a:ext cx="2250000" cy="300060"/>
          </a:xfrm>
          <a:prstGeom prst="rect">
            <a:avLst/>
          </a:prstGeom>
          <a:noFill/>
          <a:ln>
            <a:noFill/>
          </a:ln>
        </p:spPr>
        <p:txBody>
          <a:bodyPr spcFirstLastPara="1" wrap="square" lIns="68550" tIns="68550" rIns="68550" bIns="68550" anchor="t" anchorCtr="0">
            <a:sp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 </a:t>
            </a:r>
            <a:endParaRPr sz="1050">
              <a:solidFill>
                <a:srgbClr val="000000"/>
              </a:solidFill>
              <a:latin typeface="Arial"/>
              <a:ea typeface="Arial"/>
              <a:cs typeface="Arial"/>
              <a:sym typeface="Arial"/>
            </a:endParaRPr>
          </a:p>
        </p:txBody>
      </p:sp>
      <p:sp>
        <p:nvSpPr>
          <p:cNvPr id="267" name="Google Shape;267;p20"/>
          <p:cNvSpPr txBox="1"/>
          <p:nvPr/>
        </p:nvSpPr>
        <p:spPr>
          <a:xfrm>
            <a:off x="7533108" y="4497163"/>
            <a:ext cx="1412109" cy="273825"/>
          </a:xfrm>
          <a:prstGeom prst="rect">
            <a:avLst/>
          </a:prstGeom>
          <a:noFill/>
          <a:ln>
            <a:noFill/>
          </a:ln>
        </p:spPr>
        <p:txBody>
          <a:bodyPr spcFirstLastPara="1" wrap="square" lIns="68550" tIns="68550" rIns="68550" bIns="68550" anchor="t" anchorCtr="0">
            <a:noAutofit/>
          </a:bodyPr>
          <a:lstStyle/>
          <a:p>
            <a:pPr marL="0" marR="0" lvl="0" indent="0" algn="l" rtl="0">
              <a:spcBef>
                <a:spcPts val="0"/>
              </a:spcBef>
              <a:spcAft>
                <a:spcPts val="0"/>
              </a:spcAft>
              <a:buNone/>
            </a:pPr>
            <a:r>
              <a:rPr lang="en-US" sz="750" i="1">
                <a:solidFill>
                  <a:schemeClr val="dk1"/>
                </a:solidFill>
                <a:latin typeface="Arial"/>
                <a:ea typeface="Arial"/>
                <a:cs typeface="Arial"/>
                <a:sym typeface="Arial"/>
              </a:rPr>
              <a:t>CREDIT</a:t>
            </a:r>
            <a:r>
              <a:rPr lang="en-US" sz="750" i="1"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 </a:t>
            </a:r>
            <a:r>
              <a:rPr lang="en-US" sz="750" i="1" u="sng">
                <a:solidFill>
                  <a:schemeClr val="hlink"/>
                </a:solidFill>
                <a:latin typeface="Arial"/>
                <a:ea typeface="Arial"/>
                <a:cs typeface="Arial"/>
                <a:sym typeface="Arial"/>
                <a:hlinkClick r:id="rId3"/>
              </a:rPr>
              <a:t>Ready.gov/Teens</a:t>
            </a:r>
            <a:endParaRPr sz="750" i="1">
              <a:solidFill>
                <a:schemeClr val="dk1"/>
              </a:solidFill>
              <a:latin typeface="Arial"/>
              <a:ea typeface="Arial"/>
              <a:cs typeface="Arial"/>
              <a:sym typeface="Arial"/>
            </a:endParaRPr>
          </a:p>
        </p:txBody>
      </p:sp>
      <p:pic>
        <p:nvPicPr>
          <p:cNvPr id="269" name="Google Shape;269;p20"/>
          <p:cNvPicPr preferRelativeResize="0"/>
          <p:nvPr/>
        </p:nvPicPr>
        <p:blipFill rotWithShape="1">
          <a:blip r:embed="rId4">
            <a:alphaModFix/>
          </a:blip>
          <a:srcRect/>
          <a:stretch/>
        </p:blipFill>
        <p:spPr>
          <a:xfrm>
            <a:off x="3310084" y="1261044"/>
            <a:ext cx="5486400" cy="2962275"/>
          </a:xfrm>
          <a:prstGeom prst="roundRect">
            <a:avLst>
              <a:gd name="adj" fmla="val 4580"/>
            </a:avLst>
          </a:prstGeom>
          <a:noFill/>
          <a:ln>
            <a:noFill/>
          </a:ln>
        </p:spPr>
      </p:pic>
      <p:sp>
        <p:nvSpPr>
          <p:cNvPr id="270" name="Google Shape;270;p20"/>
          <p:cNvSpPr txBox="1"/>
          <p:nvPr/>
        </p:nvSpPr>
        <p:spPr>
          <a:xfrm>
            <a:off x="303439" y="697282"/>
            <a:ext cx="8537122" cy="407453"/>
          </a:xfrm>
          <a:prstGeom prst="rect">
            <a:avLst/>
          </a:prstGeom>
          <a:noFill/>
          <a:ln>
            <a:noFill/>
          </a:ln>
        </p:spPr>
        <p:txBody>
          <a:bodyPr spcFirstLastPara="1" wrap="square" lIns="68550" tIns="34275" rIns="68550" bIns="34275" anchor="ctr" anchorCtr="0">
            <a:normAutofit/>
          </a:bodyPr>
          <a:lstStyle/>
          <a:p>
            <a:pPr marL="0" marR="0" lvl="0" indent="0" algn="l" rtl="0">
              <a:lnSpc>
                <a:spcPct val="90000"/>
              </a:lnSpc>
              <a:spcBef>
                <a:spcPts val="0"/>
              </a:spcBef>
              <a:spcAft>
                <a:spcPts val="0"/>
              </a:spcAft>
              <a:buNone/>
            </a:pPr>
            <a:r>
              <a:rPr lang="en-US" sz="2400" b="1">
                <a:solidFill>
                  <a:srgbClr val="1A6935"/>
                </a:solidFill>
                <a:latin typeface="Arial"/>
                <a:ea typeface="Arial"/>
                <a:cs typeface="Arial"/>
                <a:sym typeface="Arial"/>
              </a:rPr>
              <a:t>Let’s Check In </a:t>
            </a:r>
            <a:endParaRPr sz="2400" b="1">
              <a:solidFill>
                <a:schemeClr val="accent1"/>
              </a:solidFill>
              <a:latin typeface="Arial"/>
              <a:ea typeface="Arial"/>
              <a:cs typeface="Arial"/>
              <a:sym typeface="Arial"/>
            </a:endParaRPr>
          </a:p>
        </p:txBody>
      </p:sp>
      <p:sp>
        <p:nvSpPr>
          <p:cNvPr id="271" name="Google Shape;271;p20"/>
          <p:cNvSpPr txBox="1">
            <a:spLocks noGrp="1"/>
          </p:cNvSpPr>
          <p:nvPr>
            <p:ph type="body" idx="1"/>
          </p:nvPr>
        </p:nvSpPr>
        <p:spPr>
          <a:xfrm>
            <a:off x="303439" y="1212574"/>
            <a:ext cx="3006645" cy="3041373"/>
          </a:xfrm>
          <a:prstGeom prst="rect">
            <a:avLst/>
          </a:prstGeom>
          <a:noFill/>
          <a:ln>
            <a:noFill/>
          </a:ln>
        </p:spPr>
        <p:txBody>
          <a:bodyPr spcFirstLastPara="1" wrap="square" lIns="68550" tIns="34275" rIns="68550" bIns="34275" anchor="t" anchorCtr="0">
            <a:normAutofit lnSpcReduction="10000"/>
          </a:bodyPr>
          <a:lstStyle/>
          <a:p>
            <a:pPr marL="0" lvl="0" indent="0" algn="l" rtl="0">
              <a:lnSpc>
                <a:spcPct val="90000"/>
              </a:lnSpc>
              <a:spcBef>
                <a:spcPts val="0"/>
              </a:spcBef>
              <a:spcAft>
                <a:spcPts val="0"/>
              </a:spcAft>
              <a:buSzPts val="3459"/>
              <a:buNone/>
            </a:pPr>
            <a:r>
              <a:rPr lang="en-US" sz="2400">
                <a:solidFill>
                  <a:schemeClr val="dk2"/>
                </a:solidFill>
              </a:rPr>
              <a:t>Emergencies are scary.</a:t>
            </a:r>
            <a:endParaRPr/>
          </a:p>
          <a:p>
            <a:pPr marL="0" lvl="0" indent="0" algn="l" rtl="0">
              <a:lnSpc>
                <a:spcPct val="90000"/>
              </a:lnSpc>
              <a:spcBef>
                <a:spcPts val="0"/>
              </a:spcBef>
              <a:spcAft>
                <a:spcPts val="0"/>
              </a:spcAft>
              <a:buSzPts val="3459"/>
              <a:buNone/>
            </a:pPr>
            <a:endParaRPr sz="2400">
              <a:solidFill>
                <a:schemeClr val="dk2"/>
              </a:solidFill>
            </a:endParaRPr>
          </a:p>
          <a:p>
            <a:pPr marL="0" lvl="0" indent="0" algn="l" rtl="0">
              <a:lnSpc>
                <a:spcPct val="90000"/>
              </a:lnSpc>
              <a:spcBef>
                <a:spcPts val="0"/>
              </a:spcBef>
              <a:spcAft>
                <a:spcPts val="0"/>
              </a:spcAft>
              <a:buSzPts val="3459"/>
              <a:buNone/>
            </a:pPr>
            <a:r>
              <a:rPr lang="en-US" sz="2400">
                <a:solidFill>
                  <a:schemeClr val="dk2"/>
                </a:solidFill>
              </a:rPr>
              <a:t>People react differently, which is normal! </a:t>
            </a:r>
            <a:endParaRPr/>
          </a:p>
          <a:p>
            <a:pPr marL="0" lvl="0" indent="0" algn="l" rtl="0">
              <a:lnSpc>
                <a:spcPct val="90000"/>
              </a:lnSpc>
              <a:spcBef>
                <a:spcPts val="0"/>
              </a:spcBef>
              <a:spcAft>
                <a:spcPts val="0"/>
              </a:spcAft>
              <a:buSzPts val="3459"/>
              <a:buNone/>
            </a:pPr>
            <a:endParaRPr sz="2400">
              <a:solidFill>
                <a:schemeClr val="dk2"/>
              </a:solidFill>
            </a:endParaRPr>
          </a:p>
          <a:p>
            <a:pPr marL="0" lvl="0" indent="0" algn="l" rtl="0">
              <a:lnSpc>
                <a:spcPct val="90000"/>
              </a:lnSpc>
              <a:spcBef>
                <a:spcPts val="0"/>
              </a:spcBef>
              <a:spcAft>
                <a:spcPts val="0"/>
              </a:spcAft>
              <a:buSzPts val="3459"/>
              <a:buNone/>
            </a:pPr>
            <a:r>
              <a:rPr lang="en-US" sz="2400">
                <a:solidFill>
                  <a:schemeClr val="dk2"/>
                </a:solidFill>
              </a:rPr>
              <a:t>Why do we practice even though it can be uncomfortable? </a:t>
            </a:r>
            <a:endParaRPr/>
          </a:p>
        </p:txBody>
      </p:sp>
      <p:sp>
        <p:nvSpPr>
          <p:cNvPr id="2" name="Google Shape;221;g3216d1d7456_0_514">
            <a:extLst>
              <a:ext uri="{FF2B5EF4-FFF2-40B4-BE49-F238E27FC236}">
                <a16:creationId xmlns:a16="http://schemas.microsoft.com/office/drawing/2014/main" id="{13B9B8C0-B771-022D-1CA9-54A2E50FAA54}"/>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20</a:t>
            </a:fld>
            <a:endParaRPr sz="9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1"/>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SzPts val="3200"/>
              <a:buFont typeface="Arial"/>
              <a:buNone/>
            </a:pPr>
            <a:r>
              <a:rPr lang="en-US" sz="2400"/>
              <a:t>Help the people in your home prepare! </a:t>
            </a:r>
            <a:endParaRPr/>
          </a:p>
        </p:txBody>
      </p:sp>
      <p:sp>
        <p:nvSpPr>
          <p:cNvPr id="278" name="Google Shape;278;p21"/>
          <p:cNvSpPr txBox="1">
            <a:spLocks noGrp="1"/>
          </p:cNvSpPr>
          <p:nvPr>
            <p:ph type="body" idx="1"/>
          </p:nvPr>
        </p:nvSpPr>
        <p:spPr>
          <a:xfrm>
            <a:off x="312957" y="1275750"/>
            <a:ext cx="7883550" cy="1223100"/>
          </a:xfrm>
          <a:prstGeom prst="rect">
            <a:avLst/>
          </a:prstGeom>
          <a:noFill/>
          <a:ln>
            <a:noFill/>
          </a:ln>
        </p:spPr>
        <p:txBody>
          <a:bodyPr spcFirstLastPara="1" wrap="square" lIns="68550" tIns="34275" rIns="68550" bIns="34275" anchor="t" anchorCtr="0">
            <a:noAutofit/>
          </a:bodyPr>
          <a:lstStyle/>
          <a:p>
            <a:pPr marL="0" lvl="0" indent="0" algn="l" rtl="0">
              <a:lnSpc>
                <a:spcPct val="100000"/>
              </a:lnSpc>
              <a:spcBef>
                <a:spcPts val="0"/>
              </a:spcBef>
              <a:spcAft>
                <a:spcPts val="0"/>
              </a:spcAft>
              <a:buSzPts val="3200"/>
              <a:buNone/>
            </a:pPr>
            <a:r>
              <a:rPr lang="en-US" sz="2400">
                <a:solidFill>
                  <a:schemeClr val="dk2"/>
                </a:solidFill>
              </a:rPr>
              <a:t>Tell the people in your home what you learned about protecting yourself in an earthquake.  </a:t>
            </a:r>
            <a:endParaRPr/>
          </a:p>
          <a:p>
            <a:pPr marL="0" lvl="0" indent="0" algn="l" rtl="0">
              <a:lnSpc>
                <a:spcPct val="100000"/>
              </a:lnSpc>
              <a:spcBef>
                <a:spcPts val="750"/>
              </a:spcBef>
              <a:spcAft>
                <a:spcPts val="0"/>
              </a:spcAft>
              <a:buSzPts val="3200"/>
              <a:buNone/>
            </a:pPr>
            <a:endParaRPr sz="2400">
              <a:solidFill>
                <a:schemeClr val="dk2"/>
              </a:solidFill>
            </a:endParaRPr>
          </a:p>
        </p:txBody>
      </p:sp>
      <p:pic>
        <p:nvPicPr>
          <p:cNvPr id="279" name="Google Shape;279;p21"/>
          <p:cNvPicPr preferRelativeResize="0"/>
          <p:nvPr/>
        </p:nvPicPr>
        <p:blipFill rotWithShape="1">
          <a:blip r:embed="rId3">
            <a:alphaModFix/>
          </a:blip>
          <a:srcRect/>
          <a:stretch/>
        </p:blipFill>
        <p:spPr>
          <a:xfrm>
            <a:off x="420750" y="2262769"/>
            <a:ext cx="7694550" cy="2137725"/>
          </a:xfrm>
          <a:prstGeom prst="roundRect">
            <a:avLst>
              <a:gd name="adj" fmla="val 11181"/>
            </a:avLst>
          </a:prstGeom>
          <a:noFill/>
          <a:ln w="9525" cap="flat" cmpd="sng">
            <a:solidFill>
              <a:schemeClr val="dk2"/>
            </a:solidFill>
            <a:prstDash val="solid"/>
            <a:round/>
            <a:headEnd type="none" w="sm" len="sm"/>
            <a:tailEnd type="none" w="sm" len="sm"/>
          </a:ln>
        </p:spPr>
      </p:pic>
      <p:sp>
        <p:nvSpPr>
          <p:cNvPr id="280" name="Google Shape;280;p21"/>
          <p:cNvSpPr txBox="1"/>
          <p:nvPr/>
        </p:nvSpPr>
        <p:spPr>
          <a:xfrm>
            <a:off x="6273606" y="4457826"/>
            <a:ext cx="2389200" cy="255900"/>
          </a:xfrm>
          <a:prstGeom prst="rect">
            <a:avLst/>
          </a:prstGeom>
          <a:noFill/>
          <a:ln>
            <a:noFill/>
          </a:ln>
        </p:spPr>
        <p:txBody>
          <a:bodyPr spcFirstLastPara="1" wrap="square" lIns="68550" tIns="68550" rIns="68550" bIns="68550" anchor="t" anchorCtr="0">
            <a:noAutofit/>
          </a:bodyPr>
          <a:lstStyle/>
          <a:p>
            <a:pPr marL="0" marR="0" lvl="0" indent="0" algn="l" rtl="0">
              <a:spcBef>
                <a:spcPts val="0"/>
              </a:spcBef>
              <a:spcAft>
                <a:spcPts val="0"/>
              </a:spcAft>
              <a:buNone/>
            </a:pPr>
            <a:endParaRPr sz="750" i="1">
              <a:solidFill>
                <a:srgbClr val="000000"/>
              </a:solidFill>
              <a:latin typeface="Arial"/>
              <a:ea typeface="Arial"/>
              <a:cs typeface="Arial"/>
              <a:sym typeface="Arial"/>
            </a:endParaRPr>
          </a:p>
        </p:txBody>
      </p:sp>
      <p:sp>
        <p:nvSpPr>
          <p:cNvPr id="281" name="Google Shape;281;p21"/>
          <p:cNvSpPr txBox="1"/>
          <p:nvPr/>
        </p:nvSpPr>
        <p:spPr>
          <a:xfrm>
            <a:off x="7086600" y="4770988"/>
            <a:ext cx="2057400" cy="273844"/>
          </a:xfrm>
          <a:prstGeom prst="rect">
            <a:avLst/>
          </a:prstGeom>
          <a:noFill/>
          <a:ln>
            <a:noFill/>
          </a:ln>
        </p:spPr>
        <p:txBody>
          <a:bodyPr spcFirstLastPara="1" wrap="square" lIns="68550" tIns="34275" rIns="68550" bIns="34275" anchor="ctr" anchorCtr="0">
            <a:noAutofit/>
          </a:bodyPr>
          <a:lstStyle/>
          <a:p>
            <a:pPr marL="0" marR="0" lvl="0" indent="0" algn="r" rtl="0">
              <a:spcBef>
                <a:spcPts val="0"/>
              </a:spcBef>
              <a:spcAft>
                <a:spcPts val="0"/>
              </a:spcAft>
              <a:buNone/>
            </a:pPr>
            <a:fld id="{00000000-1234-1234-1234-123412341234}" type="slidenum">
              <a:rPr lang="en-US" sz="1000">
                <a:solidFill>
                  <a:schemeClr val="dk1"/>
                </a:solidFill>
                <a:latin typeface="Arial"/>
                <a:ea typeface="Arial"/>
                <a:cs typeface="Arial"/>
                <a:sym typeface="Arial"/>
              </a:rPr>
              <a:t>21</a:t>
            </a:fld>
            <a:endParaRPr sz="1000">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286"/>
        <p:cNvGrpSpPr/>
        <p:nvPr/>
      </p:nvGrpSpPr>
      <p:grpSpPr>
        <a:xfrm>
          <a:off x="0" y="0"/>
          <a:ext cx="0" cy="0"/>
          <a:chOff x="0" y="0"/>
          <a:chExt cx="0" cy="0"/>
        </a:xfrm>
      </p:grpSpPr>
      <p:sp>
        <p:nvSpPr>
          <p:cNvPr id="287" name="Google Shape;287;p22"/>
          <p:cNvSpPr txBox="1">
            <a:spLocks noGrp="1"/>
          </p:cNvSpPr>
          <p:nvPr>
            <p:ph type="title"/>
          </p:nvPr>
        </p:nvSpPr>
        <p:spPr>
          <a:xfrm>
            <a:off x="312963" y="637878"/>
            <a:ext cx="4043884" cy="784148"/>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3200"/>
              <a:buFont typeface="Arial"/>
              <a:buNone/>
            </a:pPr>
            <a:r>
              <a:rPr lang="en-US" sz="2400">
                <a:solidFill>
                  <a:schemeClr val="dk1"/>
                </a:solidFill>
              </a:rPr>
              <a:t>Teachers, please give us your feedback! </a:t>
            </a:r>
            <a:endParaRPr sz="2400">
              <a:solidFill>
                <a:schemeClr val="dk1"/>
              </a:solidFill>
            </a:endParaRPr>
          </a:p>
        </p:txBody>
      </p:sp>
      <p:sp>
        <p:nvSpPr>
          <p:cNvPr id="288" name="Google Shape;288;p22"/>
          <p:cNvSpPr txBox="1"/>
          <p:nvPr/>
        </p:nvSpPr>
        <p:spPr>
          <a:xfrm>
            <a:off x="312963" y="1670823"/>
            <a:ext cx="4259037" cy="2213775"/>
          </a:xfrm>
          <a:prstGeom prst="rect">
            <a:avLst/>
          </a:prstGeom>
          <a:noFill/>
          <a:ln>
            <a:noFill/>
          </a:ln>
        </p:spPr>
        <p:txBody>
          <a:bodyPr spcFirstLastPara="1" wrap="square" lIns="68550" tIns="34275" rIns="68550" bIns="34275" anchor="t" anchorCtr="0">
            <a:noAutofit/>
          </a:bodyPr>
          <a:lstStyle/>
          <a:p>
            <a:pPr marL="0" marR="0" lvl="0" indent="0" algn="l" rtl="0">
              <a:lnSpc>
                <a:spcPct val="115000"/>
              </a:lnSpc>
              <a:spcBef>
                <a:spcPts val="563"/>
              </a:spcBef>
              <a:spcAft>
                <a:spcPts val="0"/>
              </a:spcAft>
              <a:buNone/>
            </a:pPr>
            <a:r>
              <a:rPr lang="en-US" sz="2400">
                <a:solidFill>
                  <a:schemeClr val="dk1"/>
                </a:solidFill>
              </a:rPr>
              <a:t>Please complete this brief, anonymous </a:t>
            </a:r>
            <a:r>
              <a:rPr lang="en-US" sz="2400" u="sng">
                <a:solidFill>
                  <a:srgbClr val="0070C0"/>
                </a:solidFill>
                <a:hlinkClick r:id="rId3">
                  <a:extLst>
                    <a:ext uri="{A12FA001-AC4F-418D-AE19-62706E023703}">
                      <ahyp:hlinkClr xmlns:ahyp="http://schemas.microsoft.com/office/drawing/2018/hyperlinkcolor" val="tx"/>
                    </a:ext>
                  </a:extLst>
                </a:hlinkClick>
              </a:rPr>
              <a:t>feedback form</a:t>
            </a:r>
            <a:r>
              <a:rPr lang="en-US" sz="2400">
                <a:solidFill>
                  <a:schemeClr val="dk1"/>
                </a:solidFill>
              </a:rPr>
              <a:t> to help us to improve our ShakeAlert Ready lessons.</a:t>
            </a:r>
            <a:r>
              <a:rPr lang="en-US" sz="2400">
                <a:solidFill>
                  <a:schemeClr val="dk1"/>
                </a:solidFill>
                <a:latin typeface="Arial"/>
                <a:ea typeface="Arial"/>
                <a:cs typeface="Arial"/>
                <a:sym typeface="Arial"/>
              </a:rPr>
              <a:t> </a:t>
            </a:r>
            <a:endParaRPr sz="1050">
              <a:solidFill>
                <a:srgbClr val="000000"/>
              </a:solidFill>
              <a:latin typeface="Arial"/>
              <a:ea typeface="Arial"/>
              <a:cs typeface="Arial"/>
              <a:sym typeface="Arial"/>
            </a:endParaRPr>
          </a:p>
        </p:txBody>
      </p:sp>
      <p:sp>
        <p:nvSpPr>
          <p:cNvPr id="289" name="Google Shape;289;p22"/>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22</a:t>
            </a:fld>
            <a:endParaRPr sz="1200" b="0" i="0" u="none" strike="noStrike" cap="none">
              <a:solidFill>
                <a:schemeClr val="dk2"/>
              </a:solidFill>
              <a:latin typeface="Arial"/>
              <a:ea typeface="Arial"/>
              <a:cs typeface="Arial"/>
              <a:sym typeface="Arial"/>
            </a:endParaRPr>
          </a:p>
        </p:txBody>
      </p:sp>
      <p:grpSp>
        <p:nvGrpSpPr>
          <p:cNvPr id="290" name="Google Shape;290;p22"/>
          <p:cNvGrpSpPr/>
          <p:nvPr/>
        </p:nvGrpSpPr>
        <p:grpSpPr>
          <a:xfrm>
            <a:off x="4686300" y="637870"/>
            <a:ext cx="4245188" cy="3664658"/>
            <a:chOff x="6390900" y="334969"/>
            <a:chExt cx="5660250" cy="4886210"/>
          </a:xfrm>
        </p:grpSpPr>
        <p:pic>
          <p:nvPicPr>
            <p:cNvPr id="291" name="Google Shape;291;p22"/>
            <p:cNvPicPr preferRelativeResize="0"/>
            <p:nvPr/>
          </p:nvPicPr>
          <p:blipFill rotWithShape="1">
            <a:blip r:embed="rId4">
              <a:alphaModFix/>
            </a:blip>
            <a:srcRect b="52299"/>
            <a:stretch/>
          </p:blipFill>
          <p:spPr>
            <a:xfrm>
              <a:off x="6390900" y="334969"/>
              <a:ext cx="5660250" cy="2951700"/>
            </a:xfrm>
            <a:prstGeom prst="rect">
              <a:avLst/>
            </a:prstGeom>
            <a:noFill/>
            <a:ln>
              <a:noFill/>
            </a:ln>
          </p:spPr>
        </p:pic>
        <p:pic>
          <p:nvPicPr>
            <p:cNvPr id="292" name="Google Shape;292;p22"/>
            <p:cNvPicPr preferRelativeResize="0"/>
            <p:nvPr/>
          </p:nvPicPr>
          <p:blipFill rotWithShape="1">
            <a:blip r:embed="rId4">
              <a:alphaModFix/>
            </a:blip>
            <a:srcRect t="65824" b="2909"/>
            <a:stretch/>
          </p:blipFill>
          <p:spPr>
            <a:xfrm>
              <a:off x="6390900" y="3286680"/>
              <a:ext cx="5660250" cy="1934499"/>
            </a:xfrm>
            <a:prstGeom prst="rect">
              <a:avLst/>
            </a:prstGeom>
            <a:noFill/>
            <a:ln>
              <a:noFill/>
            </a:ln>
          </p:spPr>
        </p:pic>
      </p:grpSp>
      <p:sp>
        <p:nvSpPr>
          <p:cNvPr id="2" name="Google Shape;221;g3216d1d7456_0_514">
            <a:extLst>
              <a:ext uri="{FF2B5EF4-FFF2-40B4-BE49-F238E27FC236}">
                <a16:creationId xmlns:a16="http://schemas.microsoft.com/office/drawing/2014/main" id="{45884F9F-AAA6-5796-F885-2441D8EE936B}"/>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22</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298"/>
        <p:cNvGrpSpPr/>
        <p:nvPr/>
      </p:nvGrpSpPr>
      <p:grpSpPr>
        <a:xfrm>
          <a:off x="0" y="0"/>
          <a:ext cx="0" cy="0"/>
          <a:chOff x="0" y="0"/>
          <a:chExt cx="0" cy="0"/>
        </a:xfrm>
      </p:grpSpPr>
      <p:sp>
        <p:nvSpPr>
          <p:cNvPr id="299" name="Google Shape;299;p23"/>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dk1"/>
                </a:solidFill>
              </a:rPr>
              <a:t>Background - Earthquake Hazard</a:t>
            </a:r>
            <a:endParaRPr>
              <a:solidFill>
                <a:schemeClr val="dk1"/>
              </a:solidFill>
            </a:endParaRPr>
          </a:p>
        </p:txBody>
      </p:sp>
      <p:sp>
        <p:nvSpPr>
          <p:cNvPr id="300" name="Google Shape;300;p23"/>
          <p:cNvSpPr txBox="1">
            <a:spLocks noGrp="1"/>
          </p:cNvSpPr>
          <p:nvPr>
            <p:ph type="body" idx="1"/>
          </p:nvPr>
        </p:nvSpPr>
        <p:spPr>
          <a:xfrm>
            <a:off x="312964" y="1045331"/>
            <a:ext cx="4531598" cy="3460292"/>
          </a:xfrm>
          <a:prstGeom prst="rect">
            <a:avLst/>
          </a:prstGeom>
          <a:noFill/>
          <a:ln>
            <a:noFill/>
          </a:ln>
        </p:spPr>
        <p:txBody>
          <a:bodyPr spcFirstLastPara="1" wrap="square" lIns="68550" tIns="34275" rIns="68550" bIns="34275" anchor="t" anchorCtr="0">
            <a:noAutofit/>
          </a:bodyPr>
          <a:lstStyle/>
          <a:p>
            <a:pPr marL="0" lvl="0" indent="0" algn="l" rtl="0">
              <a:lnSpc>
                <a:spcPct val="100000"/>
              </a:lnSpc>
              <a:spcBef>
                <a:spcPts val="0"/>
              </a:spcBef>
              <a:spcAft>
                <a:spcPts val="0"/>
              </a:spcAft>
              <a:buClr>
                <a:schemeClr val="dk1"/>
              </a:buClr>
              <a:buSzPts val="1100"/>
              <a:buNone/>
            </a:pPr>
            <a:r>
              <a:rPr lang="en-US" sz="1200"/>
              <a:t>California, Oregon, and Washington all face hazards from earthquakes because of the underlying tectonic plates, which constantly grind against each other. </a:t>
            </a:r>
            <a:r>
              <a:rPr lang="en-US" sz="1200">
                <a:solidFill>
                  <a:schemeClr val="dk1"/>
                </a:solidFill>
              </a:rPr>
              <a:t>This friction creates "faults," lines of weakness in the Earth's tectonic plates (lithosphere) where earthquakes are most likely to occur. </a:t>
            </a:r>
            <a:endParaRPr sz="1200"/>
          </a:p>
          <a:p>
            <a:pPr marL="0" lvl="0" indent="0" algn="l" rtl="0">
              <a:lnSpc>
                <a:spcPct val="100000"/>
              </a:lnSpc>
              <a:spcBef>
                <a:spcPts val="0"/>
              </a:spcBef>
              <a:spcAft>
                <a:spcPts val="0"/>
              </a:spcAft>
              <a:buClr>
                <a:schemeClr val="dk1"/>
              </a:buClr>
              <a:buSzPts val="1100"/>
              <a:buNone/>
            </a:pPr>
            <a:endParaRPr sz="1200"/>
          </a:p>
          <a:p>
            <a:pPr marL="0" lvl="0" indent="0" algn="l" rtl="0">
              <a:lnSpc>
                <a:spcPct val="100000"/>
              </a:lnSpc>
              <a:spcBef>
                <a:spcPts val="0"/>
              </a:spcBef>
              <a:spcAft>
                <a:spcPts val="0"/>
              </a:spcAft>
              <a:buClr>
                <a:schemeClr val="dk1"/>
              </a:buClr>
              <a:buSzPts val="1100"/>
              <a:buNone/>
            </a:pPr>
            <a:r>
              <a:rPr lang="en-US" sz="1200">
                <a:solidFill>
                  <a:schemeClr val="dk1"/>
                </a:solidFill>
              </a:rPr>
              <a:t>California's San Andreas Fault is one example. Another example is the Cascadia Subduction Zone, which threatens all three states and British Columbia, Canada. This giant fault lies offshore, where the Juan de Fuca Plate dives beneath the North American Plate. This type of motion on other subduction zones can cause massive earthquakes, like the one that struck Japan in 2011.</a:t>
            </a:r>
            <a:endParaRPr sz="1200"/>
          </a:p>
          <a:p>
            <a:pPr marL="0" lvl="0" indent="0" algn="l" rtl="0">
              <a:lnSpc>
                <a:spcPct val="100000"/>
              </a:lnSpc>
              <a:spcBef>
                <a:spcPts val="0"/>
              </a:spcBef>
              <a:spcAft>
                <a:spcPts val="0"/>
              </a:spcAft>
              <a:buClr>
                <a:schemeClr val="dk1"/>
              </a:buClr>
              <a:buSzPts val="1100"/>
              <a:buNone/>
            </a:pPr>
            <a:endParaRPr sz="1200"/>
          </a:p>
          <a:p>
            <a:pPr marL="0" lvl="0" indent="0" algn="l" rtl="0">
              <a:lnSpc>
                <a:spcPct val="100000"/>
              </a:lnSpc>
              <a:spcBef>
                <a:spcPts val="0"/>
              </a:spcBef>
              <a:spcAft>
                <a:spcPts val="0"/>
              </a:spcAft>
              <a:buClr>
                <a:schemeClr val="dk1"/>
              </a:buClr>
              <a:buSzPts val="1100"/>
              <a:buNone/>
            </a:pPr>
            <a:r>
              <a:rPr lang="en-US" sz="1200"/>
              <a:t>While smaller</a:t>
            </a:r>
            <a:r>
              <a:rPr lang="en-US" sz="1200">
                <a:solidFill>
                  <a:schemeClr val="dk1"/>
                </a:solidFill>
              </a:rPr>
              <a:t> earthquakes happen often, scientists think a</a:t>
            </a:r>
            <a:r>
              <a:rPr lang="en-US" sz="1200"/>
              <a:t> major earthquake could happen any time, so it's important to be prepared.</a:t>
            </a:r>
            <a:endParaRPr/>
          </a:p>
          <a:p>
            <a:pPr marL="342900" lvl="0" indent="0" algn="l" rtl="0">
              <a:lnSpc>
                <a:spcPct val="100000"/>
              </a:lnSpc>
              <a:spcBef>
                <a:spcPts val="0"/>
              </a:spcBef>
              <a:spcAft>
                <a:spcPts val="0"/>
              </a:spcAft>
              <a:buSzPts val="1500"/>
              <a:buNone/>
            </a:pPr>
            <a:endParaRPr sz="1125"/>
          </a:p>
          <a:p>
            <a:pPr marL="0" lvl="0" indent="0" algn="l" rtl="0">
              <a:lnSpc>
                <a:spcPct val="100000"/>
              </a:lnSpc>
              <a:spcBef>
                <a:spcPts val="0"/>
              </a:spcBef>
              <a:spcAft>
                <a:spcPts val="0"/>
              </a:spcAft>
              <a:buSzPts val="1500"/>
              <a:buNone/>
            </a:pPr>
            <a:r>
              <a:rPr lang="en-US" sz="1125"/>
              <a:t>For more information: </a:t>
            </a:r>
            <a:r>
              <a:rPr lang="en-US" sz="1125">
                <a:solidFill>
                  <a:schemeClr val="hlink"/>
                </a:solidFill>
                <a:uFill>
                  <a:noFill/>
                </a:uFill>
                <a:hlinkClick r:id="rId3"/>
              </a:rPr>
              <a:t>Faults, Plate Tectonics &amp; Earthquake Hazards - Animations / Videos</a:t>
            </a:r>
            <a:endParaRPr sz="1125"/>
          </a:p>
          <a:p>
            <a:pPr marL="0" lvl="0" indent="0" algn="l" rtl="0">
              <a:lnSpc>
                <a:spcPct val="100000"/>
              </a:lnSpc>
              <a:spcBef>
                <a:spcPts val="750"/>
              </a:spcBef>
              <a:spcAft>
                <a:spcPts val="0"/>
              </a:spcAft>
              <a:buSzPts val="1500"/>
              <a:buNone/>
            </a:pPr>
            <a:endParaRPr sz="1125"/>
          </a:p>
        </p:txBody>
      </p:sp>
      <p:pic>
        <p:nvPicPr>
          <p:cNvPr id="301" name="Google Shape;301;p23"/>
          <p:cNvPicPr preferRelativeResize="0"/>
          <p:nvPr/>
        </p:nvPicPr>
        <p:blipFill rotWithShape="1">
          <a:blip r:embed="rId4">
            <a:alphaModFix/>
          </a:blip>
          <a:srcRect/>
          <a:stretch/>
        </p:blipFill>
        <p:spPr>
          <a:xfrm>
            <a:off x="4919031" y="684786"/>
            <a:ext cx="4003622" cy="3773929"/>
          </a:xfrm>
          <a:prstGeom prst="roundRect">
            <a:avLst>
              <a:gd name="adj" fmla="val 4580"/>
            </a:avLst>
          </a:prstGeom>
          <a:noFill/>
          <a:ln>
            <a:noFill/>
          </a:ln>
        </p:spPr>
      </p:pic>
      <p:sp>
        <p:nvSpPr>
          <p:cNvPr id="302" name="Google Shape;302;p23"/>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23</a:t>
            </a:fld>
            <a:endParaRPr sz="1200" b="0" i="0" u="none" strike="noStrike" cap="none">
              <a:solidFill>
                <a:schemeClr val="dk2"/>
              </a:solidFill>
              <a:latin typeface="Arial"/>
              <a:ea typeface="Arial"/>
              <a:cs typeface="Arial"/>
              <a:sym typeface="Arial"/>
            </a:endParaRPr>
          </a:p>
        </p:txBody>
      </p:sp>
      <p:sp>
        <p:nvSpPr>
          <p:cNvPr id="2" name="Google Shape;221;g3216d1d7456_0_514">
            <a:extLst>
              <a:ext uri="{FF2B5EF4-FFF2-40B4-BE49-F238E27FC236}">
                <a16:creationId xmlns:a16="http://schemas.microsoft.com/office/drawing/2014/main" id="{AB592FD0-70C4-7C6E-A09C-41D6FFF2EC18}"/>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23</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308"/>
        <p:cNvGrpSpPr/>
        <p:nvPr/>
      </p:nvGrpSpPr>
      <p:grpSpPr>
        <a:xfrm>
          <a:off x="0" y="0"/>
          <a:ext cx="0" cy="0"/>
          <a:chOff x="0" y="0"/>
          <a:chExt cx="0" cy="0"/>
        </a:xfrm>
      </p:grpSpPr>
      <p:sp>
        <p:nvSpPr>
          <p:cNvPr id="309" name="Google Shape;309;p24"/>
          <p:cNvSpPr txBox="1">
            <a:spLocks noGrp="1"/>
          </p:cNvSpPr>
          <p:nvPr>
            <p:ph type="title"/>
          </p:nvPr>
        </p:nvSpPr>
        <p:spPr>
          <a:xfrm>
            <a:off x="143878" y="553035"/>
            <a:ext cx="8677926" cy="40745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a:t>Background - How ShakeAlert</a:t>
            </a:r>
            <a:r>
              <a:rPr lang="en-US" baseline="30000"/>
              <a:t>Ⓡ</a:t>
            </a:r>
            <a:r>
              <a:rPr lang="en-US"/>
              <a:t> Earthquake Early Warning System Works</a:t>
            </a:r>
            <a:endParaRPr>
              <a:solidFill>
                <a:schemeClr val="dk1"/>
              </a:solidFill>
            </a:endParaRPr>
          </a:p>
        </p:txBody>
      </p:sp>
      <p:pic>
        <p:nvPicPr>
          <p:cNvPr id="311" name="Google Shape;311;p24" descr="A diagram of a earthquake"/>
          <p:cNvPicPr preferRelativeResize="0"/>
          <p:nvPr/>
        </p:nvPicPr>
        <p:blipFill rotWithShape="1">
          <a:blip r:embed="rId3">
            <a:alphaModFix/>
          </a:blip>
          <a:srcRect t="12572"/>
          <a:stretch/>
        </p:blipFill>
        <p:spPr>
          <a:xfrm>
            <a:off x="454672" y="1046072"/>
            <a:ext cx="8234655" cy="3489351"/>
          </a:xfrm>
          <a:prstGeom prst="roundRect">
            <a:avLst>
              <a:gd name="adj" fmla="val 4580"/>
            </a:avLst>
          </a:prstGeom>
          <a:noFill/>
          <a:ln>
            <a:noFill/>
          </a:ln>
        </p:spPr>
      </p:pic>
      <p:sp>
        <p:nvSpPr>
          <p:cNvPr id="2" name="Google Shape;221;g3216d1d7456_0_514">
            <a:extLst>
              <a:ext uri="{FF2B5EF4-FFF2-40B4-BE49-F238E27FC236}">
                <a16:creationId xmlns:a16="http://schemas.microsoft.com/office/drawing/2014/main" id="{E662F56F-7E3D-F972-443E-06D1B8B3411D}"/>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24</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316"/>
        <p:cNvGrpSpPr/>
        <p:nvPr/>
      </p:nvGrpSpPr>
      <p:grpSpPr>
        <a:xfrm>
          <a:off x="0" y="0"/>
          <a:ext cx="0" cy="0"/>
          <a:chOff x="0" y="0"/>
          <a:chExt cx="0" cy="0"/>
        </a:xfrm>
      </p:grpSpPr>
      <p:sp>
        <p:nvSpPr>
          <p:cNvPr id="317" name="Google Shape;317;p25"/>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dk1"/>
                </a:solidFill>
              </a:rPr>
              <a:t>Background - Effective Protective Actions</a:t>
            </a:r>
            <a:endParaRPr>
              <a:solidFill>
                <a:schemeClr val="dk1"/>
              </a:solidFill>
            </a:endParaRPr>
          </a:p>
        </p:txBody>
      </p:sp>
      <p:sp>
        <p:nvSpPr>
          <p:cNvPr id="318" name="Google Shape;318;p25"/>
          <p:cNvSpPr txBox="1"/>
          <p:nvPr/>
        </p:nvSpPr>
        <p:spPr>
          <a:xfrm>
            <a:off x="499950" y="1585639"/>
            <a:ext cx="4685114" cy="2562300"/>
          </a:xfrm>
          <a:prstGeom prst="rect">
            <a:avLst/>
          </a:prstGeom>
          <a:noFill/>
          <a:ln>
            <a:noFill/>
          </a:ln>
        </p:spPr>
        <p:txBody>
          <a:bodyPr spcFirstLastPara="1" wrap="square" lIns="68550" tIns="68550" rIns="68550" bIns="68550" anchor="ctr" anchorCtr="0">
            <a:noAutofit/>
          </a:bodyPr>
          <a:lstStyle/>
          <a:p>
            <a:pPr marL="0" marR="0" lvl="0" indent="0" algn="l" rtl="0">
              <a:lnSpc>
                <a:spcPct val="90000"/>
              </a:lnSpc>
              <a:spcBef>
                <a:spcPts val="0"/>
              </a:spcBef>
              <a:spcAft>
                <a:spcPts val="0"/>
              </a:spcAft>
              <a:buNone/>
            </a:pPr>
            <a:r>
              <a:rPr lang="en-US" sz="1500">
                <a:solidFill>
                  <a:schemeClr val="dk1"/>
                </a:solidFill>
                <a:latin typeface="Arial"/>
                <a:ea typeface="Arial"/>
                <a:cs typeface="Arial"/>
                <a:sym typeface="Arial"/>
              </a:rPr>
              <a:t>Most earthquake-related injuries and deaths are caused by collapsing walls and roofs, flying glass and falling objects. </a:t>
            </a:r>
            <a:endParaRPr sz="1050">
              <a:solidFill>
                <a:srgbClr val="000000"/>
              </a:solidFill>
              <a:latin typeface="Arial"/>
              <a:ea typeface="Arial"/>
              <a:cs typeface="Arial"/>
              <a:sym typeface="Arial"/>
            </a:endParaRPr>
          </a:p>
          <a:p>
            <a:pPr marL="0" marR="0" lvl="0" indent="0" algn="l" rtl="0">
              <a:lnSpc>
                <a:spcPct val="90000"/>
              </a:lnSpc>
              <a:spcBef>
                <a:spcPts val="0"/>
              </a:spcBef>
              <a:spcAft>
                <a:spcPts val="0"/>
              </a:spcAft>
              <a:buNone/>
            </a:pPr>
            <a:endParaRPr sz="1500">
              <a:solidFill>
                <a:schemeClr val="dk1"/>
              </a:solidFill>
              <a:latin typeface="Arial"/>
              <a:ea typeface="Arial"/>
              <a:cs typeface="Arial"/>
              <a:sym typeface="Arial"/>
            </a:endParaRPr>
          </a:p>
          <a:p>
            <a:pPr marL="342900" marR="0" lvl="0" indent="-238125" algn="l" rtl="0">
              <a:lnSpc>
                <a:spcPct val="90000"/>
              </a:lnSpc>
              <a:spcBef>
                <a:spcPts val="0"/>
              </a:spcBef>
              <a:spcAft>
                <a:spcPts val="0"/>
              </a:spcAft>
              <a:buClr>
                <a:schemeClr val="accent1"/>
              </a:buClr>
              <a:buSzPts val="1400"/>
              <a:buFont typeface="Arial"/>
              <a:buChar char="●"/>
            </a:pPr>
            <a:r>
              <a:rPr lang="en-US" sz="1500">
                <a:solidFill>
                  <a:schemeClr val="dk1"/>
                </a:solidFill>
                <a:latin typeface="Arial"/>
                <a:ea typeface="Arial"/>
                <a:cs typeface="Arial"/>
                <a:sym typeface="Arial"/>
              </a:rPr>
              <a:t>If you are inside a building, move no more than a few steps, then Drop, Cover, and Hold On.</a:t>
            </a:r>
            <a:endParaRPr sz="1050">
              <a:solidFill>
                <a:srgbClr val="000000"/>
              </a:solidFill>
              <a:latin typeface="Arial"/>
              <a:ea typeface="Arial"/>
              <a:cs typeface="Arial"/>
              <a:sym typeface="Arial"/>
            </a:endParaRPr>
          </a:p>
          <a:p>
            <a:pPr marL="342900" marR="0" lvl="0" indent="0" algn="l" rtl="0">
              <a:lnSpc>
                <a:spcPct val="90000"/>
              </a:lnSpc>
              <a:spcBef>
                <a:spcPts val="0"/>
              </a:spcBef>
              <a:spcAft>
                <a:spcPts val="0"/>
              </a:spcAft>
              <a:buNone/>
            </a:pPr>
            <a:endParaRPr sz="1500">
              <a:solidFill>
                <a:schemeClr val="dk1"/>
              </a:solidFill>
              <a:latin typeface="Arial"/>
              <a:ea typeface="Arial"/>
              <a:cs typeface="Arial"/>
              <a:sym typeface="Arial"/>
            </a:endParaRPr>
          </a:p>
          <a:p>
            <a:pPr marL="342900" marR="0" lvl="0" indent="-238125" algn="l" rtl="0">
              <a:lnSpc>
                <a:spcPct val="90000"/>
              </a:lnSpc>
              <a:spcBef>
                <a:spcPts val="0"/>
              </a:spcBef>
              <a:spcAft>
                <a:spcPts val="0"/>
              </a:spcAft>
              <a:buClr>
                <a:schemeClr val="accent1"/>
              </a:buClr>
              <a:buSzPts val="1400"/>
              <a:buFont typeface="Arial"/>
              <a:buChar char="●"/>
            </a:pPr>
            <a:r>
              <a:rPr lang="en-US" sz="1500">
                <a:solidFill>
                  <a:schemeClr val="dk1"/>
                </a:solidFill>
                <a:latin typeface="Arial"/>
                <a:ea typeface="Arial"/>
                <a:cs typeface="Arial"/>
                <a:sym typeface="Arial"/>
              </a:rPr>
              <a:t>If you are outdoors when the shaking starts, you should find a clear spot away from buildings, trees, streetlights, and power lines, then Drop, Cover, and Hold On. Stay there until the shaking stops.</a:t>
            </a:r>
            <a:endParaRPr sz="1050">
              <a:solidFill>
                <a:srgbClr val="000000"/>
              </a:solidFill>
              <a:latin typeface="Arial"/>
              <a:ea typeface="Arial"/>
              <a:cs typeface="Arial"/>
              <a:sym typeface="Arial"/>
            </a:endParaRPr>
          </a:p>
          <a:p>
            <a:pPr marL="342900" marR="0" lvl="0" indent="0" algn="l" rtl="0">
              <a:lnSpc>
                <a:spcPct val="90000"/>
              </a:lnSpc>
              <a:spcBef>
                <a:spcPts val="0"/>
              </a:spcBef>
              <a:spcAft>
                <a:spcPts val="0"/>
              </a:spcAft>
              <a:buNone/>
            </a:pPr>
            <a:endParaRPr sz="1500">
              <a:solidFill>
                <a:schemeClr val="dk1"/>
              </a:solidFill>
              <a:latin typeface="Arial"/>
              <a:ea typeface="Arial"/>
              <a:cs typeface="Arial"/>
              <a:sym typeface="Arial"/>
            </a:endParaRPr>
          </a:p>
          <a:p>
            <a:pPr marL="342900" marR="0" lvl="0" indent="0" algn="l" rtl="0">
              <a:lnSpc>
                <a:spcPct val="90000"/>
              </a:lnSpc>
              <a:spcBef>
                <a:spcPts val="0"/>
              </a:spcBef>
              <a:spcAft>
                <a:spcPts val="0"/>
              </a:spcAft>
              <a:buNone/>
            </a:pPr>
            <a:endParaRPr sz="1500">
              <a:solidFill>
                <a:schemeClr val="dk1"/>
              </a:solidFill>
              <a:latin typeface="Arial"/>
              <a:ea typeface="Arial"/>
              <a:cs typeface="Arial"/>
              <a:sym typeface="Arial"/>
            </a:endParaRPr>
          </a:p>
          <a:p>
            <a:pPr marL="0" marR="0" lvl="0" indent="0" algn="l" rtl="0">
              <a:lnSpc>
                <a:spcPct val="90000"/>
              </a:lnSpc>
              <a:spcBef>
                <a:spcPts val="0"/>
              </a:spcBef>
              <a:spcAft>
                <a:spcPts val="0"/>
              </a:spcAft>
              <a:buNone/>
            </a:pPr>
            <a:r>
              <a:rPr lang="en-US" sz="900" i="1">
                <a:solidFill>
                  <a:schemeClr val="dk1"/>
                </a:solidFill>
                <a:latin typeface="Arial"/>
                <a:ea typeface="Arial"/>
                <a:cs typeface="Arial"/>
                <a:sym typeface="Arial"/>
              </a:rPr>
              <a:t>For protective actions in various settings (descriptions and gifs), go to </a:t>
            </a:r>
            <a:r>
              <a:rPr lang="en-US" sz="900" i="1" u="sng">
                <a:solidFill>
                  <a:schemeClr val="hlink"/>
                </a:solidFill>
                <a:latin typeface="Arial"/>
                <a:ea typeface="Arial"/>
                <a:cs typeface="Arial"/>
                <a:sym typeface="Arial"/>
                <a:hlinkClick r:id="rId3"/>
              </a:rPr>
              <a:t>https://www.earthquakecountry.org/step5/</a:t>
            </a:r>
            <a:r>
              <a:rPr lang="en-US" sz="900" i="1">
                <a:solidFill>
                  <a:schemeClr val="dk1"/>
                </a:solidFill>
                <a:latin typeface="Arial"/>
                <a:ea typeface="Arial"/>
                <a:cs typeface="Arial"/>
                <a:sym typeface="Arial"/>
              </a:rPr>
              <a:t> </a:t>
            </a:r>
            <a:endParaRPr sz="1050">
              <a:solidFill>
                <a:srgbClr val="000000"/>
              </a:solidFill>
              <a:latin typeface="Arial"/>
              <a:ea typeface="Arial"/>
              <a:cs typeface="Arial"/>
              <a:sym typeface="Arial"/>
            </a:endParaRPr>
          </a:p>
        </p:txBody>
      </p:sp>
      <p:pic>
        <p:nvPicPr>
          <p:cNvPr id="319" name="Google Shape;319;p25"/>
          <p:cNvPicPr preferRelativeResize="0"/>
          <p:nvPr/>
        </p:nvPicPr>
        <p:blipFill rotWithShape="1">
          <a:blip r:embed="rId4">
            <a:alphaModFix/>
          </a:blip>
          <a:srcRect/>
          <a:stretch/>
        </p:blipFill>
        <p:spPr>
          <a:xfrm>
            <a:off x="6620608" y="540144"/>
            <a:ext cx="2400383" cy="4084610"/>
          </a:xfrm>
          <a:prstGeom prst="roundRect">
            <a:avLst>
              <a:gd name="adj" fmla="val 4580"/>
            </a:avLst>
          </a:prstGeom>
          <a:noFill/>
          <a:ln>
            <a:noFill/>
          </a:ln>
        </p:spPr>
      </p:pic>
      <p:sp>
        <p:nvSpPr>
          <p:cNvPr id="320" name="Google Shape;320;p25"/>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25</a:t>
            </a:fld>
            <a:endParaRPr sz="1200" b="0" i="0" u="none" strike="noStrike" cap="none">
              <a:solidFill>
                <a:schemeClr val="dk2"/>
              </a:solidFill>
              <a:latin typeface="Arial"/>
              <a:ea typeface="Arial"/>
              <a:cs typeface="Arial"/>
              <a:sym typeface="Arial"/>
            </a:endParaRPr>
          </a:p>
        </p:txBody>
      </p:sp>
      <p:sp>
        <p:nvSpPr>
          <p:cNvPr id="2" name="Google Shape;221;g3216d1d7456_0_514">
            <a:extLst>
              <a:ext uri="{FF2B5EF4-FFF2-40B4-BE49-F238E27FC236}">
                <a16:creationId xmlns:a16="http://schemas.microsoft.com/office/drawing/2014/main" id="{BEA6238A-5745-A526-0109-C3734BC1AE4B}"/>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25</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326"/>
        <p:cNvGrpSpPr/>
        <p:nvPr/>
      </p:nvGrpSpPr>
      <p:grpSpPr>
        <a:xfrm>
          <a:off x="0" y="0"/>
          <a:ext cx="0" cy="0"/>
          <a:chOff x="0" y="0"/>
          <a:chExt cx="0" cy="0"/>
        </a:xfrm>
      </p:grpSpPr>
      <p:sp>
        <p:nvSpPr>
          <p:cNvPr id="327" name="Google Shape;327;p26"/>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dk1"/>
                </a:solidFill>
              </a:rPr>
              <a:t>Rationale</a:t>
            </a:r>
            <a:endParaRPr>
              <a:solidFill>
                <a:schemeClr val="dk1"/>
              </a:solidFill>
            </a:endParaRPr>
          </a:p>
        </p:txBody>
      </p:sp>
      <p:sp>
        <p:nvSpPr>
          <p:cNvPr id="328" name="Google Shape;328;p26"/>
          <p:cNvSpPr txBox="1"/>
          <p:nvPr/>
        </p:nvSpPr>
        <p:spPr>
          <a:xfrm>
            <a:off x="312964" y="1045331"/>
            <a:ext cx="8353055" cy="3599240"/>
          </a:xfrm>
          <a:prstGeom prst="rect">
            <a:avLst/>
          </a:prstGeom>
          <a:noFill/>
          <a:ln>
            <a:noFill/>
          </a:ln>
        </p:spPr>
        <p:txBody>
          <a:bodyPr spcFirstLastPara="1" wrap="square" lIns="68550" tIns="68550" rIns="68550" bIns="68550" anchor="t" anchorCtr="0">
            <a:noAutofit/>
          </a:bodyPr>
          <a:lstStyle/>
          <a:p>
            <a:pPr marL="0" marR="0" lvl="0" indent="0" algn="l" rtl="0">
              <a:spcBef>
                <a:spcPts val="0"/>
              </a:spcBef>
              <a:spcAft>
                <a:spcPts val="0"/>
              </a:spcAft>
              <a:buNone/>
            </a:pPr>
            <a:r>
              <a:rPr lang="en-US" sz="1050" b="1">
                <a:solidFill>
                  <a:schemeClr val="dk1"/>
                </a:solidFill>
                <a:latin typeface="Arial"/>
                <a:ea typeface="Arial"/>
                <a:cs typeface="Arial"/>
                <a:sym typeface="Arial"/>
              </a:rPr>
              <a:t>Why do we practice earthquake drills? </a:t>
            </a:r>
            <a:endParaRPr sz="1050">
              <a:solidFill>
                <a:srgbClr val="000000"/>
              </a:solidFill>
              <a:latin typeface="Arial"/>
              <a:ea typeface="Arial"/>
              <a:cs typeface="Arial"/>
              <a:sym typeface="Arial"/>
            </a:endParaRPr>
          </a:p>
          <a:p>
            <a:pPr marL="0" marR="0" lvl="0" indent="0" algn="l" rtl="0">
              <a:spcBef>
                <a:spcPts val="450"/>
              </a:spcBef>
              <a:spcAft>
                <a:spcPts val="0"/>
              </a:spcAft>
              <a:buNone/>
            </a:pPr>
            <a:r>
              <a:rPr lang="en-US" sz="1050">
                <a:solidFill>
                  <a:schemeClr val="dk1"/>
                </a:solidFill>
                <a:latin typeface="Arial"/>
                <a:ea typeface="Arial"/>
                <a:cs typeface="Arial"/>
                <a:sym typeface="Arial"/>
              </a:rPr>
              <a:t>To react quickly you must practice often. You may only have seconds to protect yourself in an earthquake, before strong shaking knocks you down--or drops something on you.</a:t>
            </a:r>
            <a:endParaRPr sz="1050">
              <a:solidFill>
                <a:srgbClr val="000000"/>
              </a:solidFill>
              <a:latin typeface="Arial"/>
              <a:ea typeface="Arial"/>
              <a:cs typeface="Arial"/>
              <a:sym typeface="Arial"/>
            </a:endParaRPr>
          </a:p>
          <a:p>
            <a:pPr marL="0" marR="0" lvl="0" indent="0" algn="l" rtl="0">
              <a:spcBef>
                <a:spcPts val="450"/>
              </a:spcBef>
              <a:spcAft>
                <a:spcPts val="0"/>
              </a:spcAft>
              <a:buNone/>
            </a:pPr>
            <a:r>
              <a:rPr lang="en-US" sz="1050">
                <a:solidFill>
                  <a:schemeClr val="dk1"/>
                </a:solidFill>
                <a:latin typeface="Arial"/>
                <a:ea typeface="Arial"/>
                <a:cs typeface="Arial"/>
                <a:sym typeface="Arial"/>
              </a:rPr>
              <a:t>Social science research has long shown that people who practice actions are more likely to take those actions when a safety- threatening event occurs, such as an earthquake or fire. Tests, drills, and exercises that repeat concepts build “muscle memory” of procedural knowledge and timely reaction. The more frequently a person practices a procedure or self-protective action, such as Drop, Cover, and Hold On, the more likely they will employ it— almost without thinking—when they receive an alert or feel shaking.</a:t>
            </a:r>
            <a:br>
              <a:rPr lang="en-US" sz="1050">
                <a:solidFill>
                  <a:schemeClr val="dk1"/>
                </a:solidFill>
                <a:latin typeface="Arial"/>
                <a:ea typeface="Arial"/>
                <a:cs typeface="Arial"/>
                <a:sym typeface="Arial"/>
              </a:rPr>
            </a:br>
            <a:endParaRPr sz="1050" u="sng">
              <a:solidFill>
                <a:schemeClr val="dk1"/>
              </a:solidFill>
              <a:latin typeface="Arial"/>
              <a:ea typeface="Arial"/>
              <a:cs typeface="Arial"/>
              <a:sym typeface="Arial"/>
            </a:endParaRPr>
          </a:p>
          <a:p>
            <a:pPr marL="0" marR="0" lvl="0" indent="0" algn="l" rtl="0">
              <a:spcBef>
                <a:spcPts val="450"/>
              </a:spcBef>
              <a:spcAft>
                <a:spcPts val="0"/>
              </a:spcAft>
              <a:buNone/>
            </a:pPr>
            <a:r>
              <a:rPr lang="en-US" sz="1050" b="1">
                <a:solidFill>
                  <a:schemeClr val="dk1"/>
                </a:solidFill>
                <a:latin typeface="Arial"/>
                <a:ea typeface="Arial"/>
                <a:cs typeface="Arial"/>
                <a:sym typeface="Arial"/>
              </a:rPr>
              <a:t>Why share the Family Engagement Letter?</a:t>
            </a:r>
            <a:endParaRPr sz="1050">
              <a:solidFill>
                <a:srgbClr val="000000"/>
              </a:solidFill>
              <a:latin typeface="Arial"/>
              <a:ea typeface="Arial"/>
              <a:cs typeface="Arial"/>
              <a:sym typeface="Arial"/>
            </a:endParaRPr>
          </a:p>
          <a:p>
            <a:pPr marL="216694" marR="0" lvl="0" indent="-123825" algn="l" rtl="0">
              <a:spcBef>
                <a:spcPts val="450"/>
              </a:spcBef>
              <a:spcAft>
                <a:spcPts val="0"/>
              </a:spcAft>
              <a:buClr>
                <a:schemeClr val="accent1"/>
              </a:buClr>
              <a:buSzPts val="1100"/>
              <a:buFont typeface="Arial"/>
              <a:buChar char="●"/>
            </a:pPr>
            <a:r>
              <a:rPr lang="en-US" sz="1050">
                <a:solidFill>
                  <a:schemeClr val="dk1"/>
                </a:solidFill>
                <a:latin typeface="Arial"/>
                <a:ea typeface="Arial"/>
                <a:cs typeface="Arial"/>
                <a:sym typeface="Arial"/>
              </a:rPr>
              <a:t>While schools practice earthquake drills regularly, most other locations don’t. Some students’ family members may not have practiced earthquake drills since they were in school.  </a:t>
            </a:r>
            <a:endParaRPr sz="1050">
              <a:solidFill>
                <a:srgbClr val="000000"/>
              </a:solidFill>
              <a:latin typeface="Arial"/>
              <a:ea typeface="Arial"/>
              <a:cs typeface="Arial"/>
              <a:sym typeface="Arial"/>
            </a:endParaRPr>
          </a:p>
          <a:p>
            <a:pPr marL="216694" marR="0" lvl="0" indent="-123825" algn="l" rtl="0">
              <a:spcBef>
                <a:spcPts val="300"/>
              </a:spcBef>
              <a:spcAft>
                <a:spcPts val="0"/>
              </a:spcAft>
              <a:buClr>
                <a:schemeClr val="accent1"/>
              </a:buClr>
              <a:buSzPts val="1100"/>
              <a:buFont typeface="Arial"/>
              <a:buChar char="●"/>
            </a:pPr>
            <a:r>
              <a:rPr lang="en-US" sz="1050">
                <a:solidFill>
                  <a:schemeClr val="dk1"/>
                </a:solidFill>
                <a:latin typeface="Arial"/>
                <a:ea typeface="Arial"/>
                <a:cs typeface="Arial"/>
                <a:sym typeface="Arial"/>
              </a:rPr>
              <a:t>Family members may have outdated information about how to stay safe in an earthquake, such as the incorrect belief that standing in doorways or “the triangle of life” will keep one safe in an earthquake. Students will be able to share correct protective actions (Drop, Cover, and Hold On) with their family and community members.  </a:t>
            </a:r>
            <a:endParaRPr sz="1050">
              <a:solidFill>
                <a:srgbClr val="000000"/>
              </a:solidFill>
              <a:latin typeface="Arial"/>
              <a:ea typeface="Arial"/>
              <a:cs typeface="Arial"/>
              <a:sym typeface="Arial"/>
            </a:endParaRPr>
          </a:p>
          <a:p>
            <a:pPr marL="216694" marR="0" lvl="0" indent="-123825" algn="l" rtl="0">
              <a:spcBef>
                <a:spcPts val="300"/>
              </a:spcBef>
              <a:spcAft>
                <a:spcPts val="0"/>
              </a:spcAft>
              <a:buClr>
                <a:schemeClr val="accent1"/>
              </a:buClr>
              <a:buSzPts val="1100"/>
              <a:buFont typeface="Arial"/>
              <a:buChar char="●"/>
            </a:pPr>
            <a:r>
              <a:rPr lang="en-US" sz="1050">
                <a:solidFill>
                  <a:schemeClr val="dk1"/>
                </a:solidFill>
                <a:latin typeface="Arial"/>
                <a:ea typeface="Arial"/>
                <a:cs typeface="Arial"/>
                <a:sym typeface="Arial"/>
              </a:rPr>
              <a:t>Students spend more time at home than at school. Therefore, educating families will help keep students and our community safe. Additionally, families are more likely to understand their family and community members’ needs. This communication can prompt families to ensure they’re prepared to protect all members of their families in case of an earthquake. </a:t>
            </a:r>
            <a:endParaRPr sz="1050">
              <a:solidFill>
                <a:srgbClr val="000000"/>
              </a:solidFill>
              <a:latin typeface="Arial"/>
              <a:ea typeface="Arial"/>
              <a:cs typeface="Arial"/>
              <a:sym typeface="Arial"/>
            </a:endParaRPr>
          </a:p>
          <a:p>
            <a:pPr marL="216694" marR="0" lvl="0" indent="-123825" algn="l" rtl="0">
              <a:spcBef>
                <a:spcPts val="300"/>
              </a:spcBef>
              <a:spcAft>
                <a:spcPts val="0"/>
              </a:spcAft>
              <a:buClr>
                <a:schemeClr val="accent1"/>
              </a:buClr>
              <a:buSzPts val="1100"/>
              <a:buFont typeface="Arial"/>
              <a:buChar char="●"/>
            </a:pPr>
            <a:r>
              <a:rPr lang="en-US" sz="1050">
                <a:solidFill>
                  <a:schemeClr val="dk1"/>
                </a:solidFill>
                <a:latin typeface="Arial"/>
                <a:ea typeface="Arial"/>
                <a:cs typeface="Arial"/>
                <a:sym typeface="Arial"/>
              </a:rPr>
              <a:t>In places like Oregon and Washington where earthquakes are less frequent, people might be unaware of the risk of an earthquake. . </a:t>
            </a:r>
            <a:endParaRPr sz="1050">
              <a:solidFill>
                <a:srgbClr val="000000"/>
              </a:solidFill>
              <a:latin typeface="Arial"/>
              <a:ea typeface="Arial"/>
              <a:cs typeface="Arial"/>
              <a:sym typeface="Arial"/>
            </a:endParaRPr>
          </a:p>
          <a:p>
            <a:pPr marL="216694" marR="0" lvl="0" indent="-123825" algn="l" rtl="0">
              <a:spcBef>
                <a:spcPts val="300"/>
              </a:spcBef>
              <a:spcAft>
                <a:spcPts val="300"/>
              </a:spcAft>
              <a:buClr>
                <a:schemeClr val="accent1"/>
              </a:buClr>
              <a:buSzPts val="1100"/>
              <a:buFont typeface="Arial"/>
              <a:buChar char="●"/>
            </a:pPr>
            <a:r>
              <a:rPr lang="en-US" sz="1050">
                <a:solidFill>
                  <a:schemeClr val="dk1"/>
                </a:solidFill>
                <a:latin typeface="Arial"/>
                <a:ea typeface="Arial"/>
                <a:cs typeface="Arial"/>
                <a:sym typeface="Arial"/>
              </a:rPr>
              <a:t>The Family Engagement Letter has links for family members to learn more about earthquakes and protective actions. </a:t>
            </a:r>
            <a:endParaRPr sz="1050">
              <a:solidFill>
                <a:srgbClr val="000000"/>
              </a:solidFill>
              <a:latin typeface="Arial"/>
              <a:ea typeface="Arial"/>
              <a:cs typeface="Arial"/>
              <a:sym typeface="Arial"/>
            </a:endParaRPr>
          </a:p>
        </p:txBody>
      </p:sp>
      <p:sp>
        <p:nvSpPr>
          <p:cNvPr id="329" name="Google Shape;329;p26"/>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26</a:t>
            </a:fld>
            <a:endParaRPr sz="1200" b="0" i="0" u="none" strike="noStrike" cap="none">
              <a:solidFill>
                <a:schemeClr val="dk2"/>
              </a:solidFill>
              <a:latin typeface="Arial"/>
              <a:ea typeface="Arial"/>
              <a:cs typeface="Arial"/>
              <a:sym typeface="Arial"/>
            </a:endParaRPr>
          </a:p>
        </p:txBody>
      </p:sp>
      <p:sp>
        <p:nvSpPr>
          <p:cNvPr id="2" name="Google Shape;221;g3216d1d7456_0_514">
            <a:extLst>
              <a:ext uri="{FF2B5EF4-FFF2-40B4-BE49-F238E27FC236}">
                <a16:creationId xmlns:a16="http://schemas.microsoft.com/office/drawing/2014/main" id="{FCB12EA6-2D8E-9FB7-12BE-2E08EE5368EC}"/>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26</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334"/>
        <p:cNvGrpSpPr/>
        <p:nvPr/>
      </p:nvGrpSpPr>
      <p:grpSpPr>
        <a:xfrm>
          <a:off x="0" y="0"/>
          <a:ext cx="0" cy="0"/>
          <a:chOff x="0" y="0"/>
          <a:chExt cx="0" cy="0"/>
        </a:xfrm>
      </p:grpSpPr>
      <p:sp>
        <p:nvSpPr>
          <p:cNvPr id="335" name="Google Shape;335;p27"/>
          <p:cNvSpPr txBox="1">
            <a:spLocks noGrp="1"/>
          </p:cNvSpPr>
          <p:nvPr>
            <p:ph type="title"/>
          </p:nvPr>
        </p:nvSpPr>
        <p:spPr>
          <a:xfrm>
            <a:off x="312963" y="637878"/>
            <a:ext cx="8537122" cy="407453"/>
          </a:xfrm>
          <a:prstGeom prst="rect">
            <a:avLst/>
          </a:prstGeom>
          <a:noFill/>
          <a:ln>
            <a:noFill/>
          </a:ln>
        </p:spPr>
        <p:txBody>
          <a:bodyPr spcFirstLastPara="1" wrap="square" lIns="68550" tIns="68550" rIns="68550" bIns="68550" anchor="ctr" anchorCtr="0">
            <a:noAutofit/>
          </a:bodyPr>
          <a:lstStyle/>
          <a:p>
            <a:pPr marL="0" lvl="0" indent="0" algn="l" rtl="0">
              <a:lnSpc>
                <a:spcPct val="90000"/>
              </a:lnSpc>
              <a:spcBef>
                <a:spcPts val="0"/>
              </a:spcBef>
              <a:spcAft>
                <a:spcPts val="0"/>
              </a:spcAft>
              <a:buClr>
                <a:schemeClr val="dk1"/>
              </a:buClr>
              <a:buSzPts val="2800"/>
              <a:buFont typeface="Arial"/>
              <a:buNone/>
            </a:pPr>
            <a:r>
              <a:rPr lang="en-US" b="1">
                <a:solidFill>
                  <a:schemeClr val="dk1"/>
                </a:solidFill>
              </a:rPr>
              <a:t>Additional Resources</a:t>
            </a:r>
            <a:endParaRPr b="1">
              <a:solidFill>
                <a:schemeClr val="dk1"/>
              </a:solidFill>
            </a:endParaRPr>
          </a:p>
        </p:txBody>
      </p:sp>
      <p:sp>
        <p:nvSpPr>
          <p:cNvPr id="336" name="Google Shape;336;p27"/>
          <p:cNvSpPr txBox="1"/>
          <p:nvPr/>
        </p:nvSpPr>
        <p:spPr>
          <a:xfrm>
            <a:off x="5232129" y="625891"/>
            <a:ext cx="2999925" cy="429525"/>
          </a:xfrm>
          <a:prstGeom prst="rect">
            <a:avLst/>
          </a:prstGeom>
          <a:noFill/>
          <a:ln>
            <a:noFill/>
          </a:ln>
        </p:spPr>
        <p:txBody>
          <a:bodyPr spcFirstLastPara="1" wrap="square" lIns="68550" tIns="68550" rIns="68550" bIns="68550" anchor="ctr" anchorCtr="0">
            <a:noAutofit/>
          </a:bodyPr>
          <a:lstStyle/>
          <a:p>
            <a:pPr marL="0" marR="0" lvl="0" indent="0" algn="l" rtl="0">
              <a:lnSpc>
                <a:spcPct val="90000"/>
              </a:lnSpc>
              <a:spcBef>
                <a:spcPts val="0"/>
              </a:spcBef>
              <a:spcAft>
                <a:spcPts val="0"/>
              </a:spcAft>
              <a:buNone/>
            </a:pPr>
            <a:r>
              <a:rPr lang="en-US" sz="2100" b="1">
                <a:solidFill>
                  <a:schemeClr val="dk1"/>
                </a:solidFill>
                <a:latin typeface="Arial"/>
                <a:ea typeface="Arial"/>
                <a:cs typeface="Arial"/>
                <a:sym typeface="Arial"/>
              </a:rPr>
              <a:t>Sources</a:t>
            </a:r>
            <a:endParaRPr sz="1050">
              <a:solidFill>
                <a:srgbClr val="000000"/>
              </a:solidFill>
              <a:latin typeface="Arial"/>
              <a:ea typeface="Arial"/>
              <a:cs typeface="Arial"/>
              <a:sym typeface="Arial"/>
            </a:endParaRPr>
          </a:p>
        </p:txBody>
      </p:sp>
      <p:sp>
        <p:nvSpPr>
          <p:cNvPr id="337" name="Google Shape;337;p27"/>
          <p:cNvSpPr txBox="1"/>
          <p:nvPr/>
        </p:nvSpPr>
        <p:spPr>
          <a:xfrm>
            <a:off x="483157" y="1478042"/>
            <a:ext cx="3829070" cy="2473875"/>
          </a:xfrm>
          <a:prstGeom prst="rect">
            <a:avLst/>
          </a:prstGeom>
          <a:noFill/>
          <a:ln>
            <a:noFill/>
          </a:ln>
        </p:spPr>
        <p:txBody>
          <a:bodyPr spcFirstLastPara="1" wrap="square" lIns="68550" tIns="68550" rIns="68550" bIns="68550" anchor="t" anchorCtr="0">
            <a:noAutofit/>
          </a:bodyPr>
          <a:lstStyle/>
          <a:p>
            <a:pPr marL="457200" lvl="0" indent="-355600" algn="l" rtl="0">
              <a:lnSpc>
                <a:spcPct val="90000"/>
              </a:lnSpc>
              <a:spcBef>
                <a:spcPts val="0"/>
              </a:spcBef>
              <a:spcAft>
                <a:spcPts val="0"/>
              </a:spcAft>
              <a:buClr>
                <a:schemeClr val="accent1"/>
              </a:buClr>
              <a:buSzPts val="2000"/>
              <a:buChar char="•"/>
            </a:pPr>
            <a:r>
              <a:rPr lang="en-US" sz="1500" u="sng">
                <a:solidFill>
                  <a:schemeClr val="hlink"/>
                </a:solidFill>
                <a:hlinkClick r:id="rId3"/>
              </a:rPr>
              <a:t>ShakeAlert.org</a:t>
            </a:r>
            <a:endParaRPr sz="1500">
              <a:solidFill>
                <a:schemeClr val="dk1"/>
              </a:solidFill>
            </a:endParaRPr>
          </a:p>
          <a:p>
            <a:pPr marL="0" lvl="0" indent="0" algn="l" rtl="0">
              <a:lnSpc>
                <a:spcPct val="90000"/>
              </a:lnSpc>
              <a:spcBef>
                <a:spcPts val="0"/>
              </a:spcBef>
              <a:spcAft>
                <a:spcPts val="0"/>
              </a:spcAft>
              <a:buNone/>
            </a:pPr>
            <a:endParaRPr sz="1500">
              <a:solidFill>
                <a:schemeClr val="dk1"/>
              </a:solidFill>
            </a:endParaRPr>
          </a:p>
          <a:p>
            <a:pPr marL="457200" lvl="0" indent="-355600" algn="l" rtl="0">
              <a:lnSpc>
                <a:spcPct val="90000"/>
              </a:lnSpc>
              <a:spcBef>
                <a:spcPts val="0"/>
              </a:spcBef>
              <a:spcAft>
                <a:spcPts val="0"/>
              </a:spcAft>
              <a:buClr>
                <a:schemeClr val="accent1"/>
              </a:buClr>
              <a:buSzPts val="2000"/>
              <a:buChar char="•"/>
            </a:pPr>
            <a:r>
              <a:rPr lang="en-US" sz="1500" u="sng">
                <a:solidFill>
                  <a:schemeClr val="hlink"/>
                </a:solidFill>
                <a:hlinkClick r:id="rId4"/>
              </a:rPr>
              <a:t>ShakeAlert</a:t>
            </a:r>
            <a:r>
              <a:rPr lang="en-US" sz="1500" baseline="30000">
                <a:solidFill>
                  <a:schemeClr val="hlink"/>
                </a:solidFill>
                <a:uFill>
                  <a:noFill/>
                </a:uFill>
                <a:hlinkClick r:id="rId4"/>
              </a:rPr>
              <a:t>®</a:t>
            </a:r>
            <a:r>
              <a:rPr lang="en-US" sz="1500" u="sng">
                <a:solidFill>
                  <a:schemeClr val="hlink"/>
                </a:solidFill>
                <a:hlinkClick r:id="rId4"/>
              </a:rPr>
              <a:t> Earthquake Early Warning System</a:t>
            </a:r>
            <a:r>
              <a:rPr lang="en-US" sz="1500" u="sng">
                <a:solidFill>
                  <a:schemeClr val="dk1"/>
                </a:solidFill>
                <a:hlinkClick r:id="rId4">
                  <a:extLst>
                    <a:ext uri="{A12FA001-AC4F-418D-AE19-62706E023703}">
                      <ahyp:hlinkClr xmlns:ahyp="http://schemas.microsoft.com/office/drawing/2018/hyperlinkcolor" val="tx"/>
                    </a:ext>
                  </a:extLst>
                </a:hlinkClick>
              </a:rPr>
              <a:t> </a:t>
            </a:r>
            <a:r>
              <a:rPr lang="en-US" sz="1500" u="sng">
                <a:solidFill>
                  <a:schemeClr val="hlink"/>
                </a:solidFill>
                <a:hlinkClick r:id="rId4"/>
              </a:rPr>
              <a:t>Education and Training Materials</a:t>
            </a:r>
            <a:endParaRPr sz="1500">
              <a:solidFill>
                <a:schemeClr val="dk1"/>
              </a:solidFill>
            </a:endParaRPr>
          </a:p>
          <a:p>
            <a:pPr marL="171450" lvl="0" indent="-76200" algn="l" rtl="0">
              <a:lnSpc>
                <a:spcPct val="90000"/>
              </a:lnSpc>
              <a:spcBef>
                <a:spcPts val="0"/>
              </a:spcBef>
              <a:spcAft>
                <a:spcPts val="0"/>
              </a:spcAft>
              <a:buNone/>
            </a:pPr>
            <a:endParaRPr sz="1500">
              <a:solidFill>
                <a:schemeClr val="dk1"/>
              </a:solidFill>
            </a:endParaRPr>
          </a:p>
          <a:p>
            <a:pPr marL="457200" lvl="0" indent="-355600" algn="l" rtl="0">
              <a:lnSpc>
                <a:spcPct val="90000"/>
              </a:lnSpc>
              <a:spcBef>
                <a:spcPts val="0"/>
              </a:spcBef>
              <a:spcAft>
                <a:spcPts val="0"/>
              </a:spcAft>
              <a:buClr>
                <a:schemeClr val="accent1"/>
              </a:buClr>
              <a:buSzPts val="2000"/>
              <a:buChar char="•"/>
            </a:pPr>
            <a:r>
              <a:rPr lang="en-US" sz="1500" u="sng">
                <a:solidFill>
                  <a:schemeClr val="hlink"/>
                </a:solidFill>
                <a:hlinkClick r:id="rId5"/>
              </a:rPr>
              <a:t>Earthquake Safety and Preparedness  Resources in Multiple Languages</a:t>
            </a:r>
            <a:endParaRPr sz="1500">
              <a:solidFill>
                <a:schemeClr val="dk1"/>
              </a:solidFill>
            </a:endParaRPr>
          </a:p>
          <a:p>
            <a:pPr marL="171450" marR="0" lvl="0" indent="-76200" algn="l" rtl="0">
              <a:lnSpc>
                <a:spcPct val="90000"/>
              </a:lnSpc>
              <a:spcBef>
                <a:spcPts val="0"/>
              </a:spcBef>
              <a:spcAft>
                <a:spcPts val="0"/>
              </a:spcAft>
              <a:buNone/>
            </a:pPr>
            <a:endParaRPr sz="1500">
              <a:solidFill>
                <a:schemeClr val="dk1"/>
              </a:solidFill>
              <a:latin typeface="Arial"/>
              <a:ea typeface="Arial"/>
              <a:cs typeface="Arial"/>
              <a:sym typeface="Arial"/>
            </a:endParaRPr>
          </a:p>
        </p:txBody>
      </p:sp>
      <p:sp>
        <p:nvSpPr>
          <p:cNvPr id="338" name="Google Shape;338;p27"/>
          <p:cNvSpPr txBox="1"/>
          <p:nvPr/>
        </p:nvSpPr>
        <p:spPr>
          <a:xfrm>
            <a:off x="5413664" y="1473544"/>
            <a:ext cx="2999925" cy="1783664"/>
          </a:xfrm>
          <a:prstGeom prst="rect">
            <a:avLst/>
          </a:prstGeom>
          <a:noFill/>
          <a:ln>
            <a:noFill/>
          </a:ln>
        </p:spPr>
        <p:txBody>
          <a:bodyPr spcFirstLastPara="1" wrap="square" lIns="68550" tIns="68550" rIns="68550" bIns="68550" anchor="t" anchorCtr="0">
            <a:noAutofit/>
          </a:bodyPr>
          <a:lstStyle/>
          <a:p>
            <a:pPr marL="171450" marR="0" lvl="0" indent="-171450" algn="l" rtl="0">
              <a:lnSpc>
                <a:spcPct val="90000"/>
              </a:lnSpc>
              <a:spcBef>
                <a:spcPts val="0"/>
              </a:spcBef>
              <a:spcAft>
                <a:spcPts val="0"/>
              </a:spcAft>
              <a:buClr>
                <a:schemeClr val="accent1"/>
              </a:buClr>
              <a:buSzPts val="2000"/>
              <a:buFont typeface="Arial"/>
              <a:buChar char="•"/>
            </a:pPr>
            <a:r>
              <a:rPr lang="en-US" sz="1500" u="sng">
                <a:solidFill>
                  <a:schemeClr val="hlink"/>
                </a:solidFill>
                <a:latin typeface="Arial"/>
                <a:ea typeface="Arial"/>
                <a:cs typeface="Arial"/>
                <a:sym typeface="Arial"/>
                <a:hlinkClick r:id="rId6"/>
              </a:rPr>
              <a:t>Great ShakeOut lessons</a:t>
            </a:r>
            <a:endParaRPr sz="1500">
              <a:solidFill>
                <a:schemeClr val="dk1"/>
              </a:solidFill>
              <a:latin typeface="Arial"/>
              <a:ea typeface="Arial"/>
              <a:cs typeface="Arial"/>
              <a:sym typeface="Arial"/>
            </a:endParaRPr>
          </a:p>
          <a:p>
            <a:pPr marL="171450" marR="0" lvl="0" indent="-76200" algn="l" rtl="0">
              <a:lnSpc>
                <a:spcPct val="90000"/>
              </a:lnSpc>
              <a:spcBef>
                <a:spcPts val="0"/>
              </a:spcBef>
              <a:spcAft>
                <a:spcPts val="0"/>
              </a:spcAft>
              <a:buNone/>
            </a:pPr>
            <a:endParaRPr sz="1500">
              <a:solidFill>
                <a:schemeClr val="dk1"/>
              </a:solidFill>
              <a:latin typeface="Arial"/>
              <a:ea typeface="Arial"/>
              <a:cs typeface="Arial"/>
              <a:sym typeface="Arial"/>
            </a:endParaRPr>
          </a:p>
          <a:p>
            <a:pPr marL="342900" marR="0" lvl="0" indent="0" algn="l" rtl="0">
              <a:lnSpc>
                <a:spcPct val="90000"/>
              </a:lnSpc>
              <a:spcBef>
                <a:spcPts val="0"/>
              </a:spcBef>
              <a:spcAft>
                <a:spcPts val="0"/>
              </a:spcAft>
              <a:buNone/>
            </a:pPr>
            <a:endParaRPr sz="1500">
              <a:solidFill>
                <a:schemeClr val="dk1"/>
              </a:solidFill>
              <a:latin typeface="Arial"/>
              <a:ea typeface="Arial"/>
              <a:cs typeface="Arial"/>
              <a:sym typeface="Arial"/>
            </a:endParaRPr>
          </a:p>
        </p:txBody>
      </p:sp>
      <p:cxnSp>
        <p:nvCxnSpPr>
          <p:cNvPr id="339" name="Google Shape;339;p27"/>
          <p:cNvCxnSpPr/>
          <p:nvPr/>
        </p:nvCxnSpPr>
        <p:spPr>
          <a:xfrm>
            <a:off x="4810991" y="698356"/>
            <a:ext cx="0" cy="3746789"/>
          </a:xfrm>
          <a:prstGeom prst="straightConnector1">
            <a:avLst/>
          </a:prstGeom>
          <a:noFill/>
          <a:ln w="9525" cap="flat" cmpd="sng">
            <a:solidFill>
              <a:schemeClr val="dk1"/>
            </a:solidFill>
            <a:prstDash val="solid"/>
            <a:miter lim="800000"/>
            <a:headEnd type="none" w="sm" len="sm"/>
            <a:tailEnd type="none" w="sm" len="sm"/>
          </a:ln>
        </p:spPr>
      </p:cxnSp>
      <p:sp>
        <p:nvSpPr>
          <p:cNvPr id="340" name="Google Shape;340;p27"/>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27</a:t>
            </a:fld>
            <a:endParaRPr sz="1200" b="0" i="0" u="none" strike="noStrike" cap="none">
              <a:solidFill>
                <a:schemeClr val="dk2"/>
              </a:solidFill>
              <a:latin typeface="Arial"/>
              <a:ea typeface="Arial"/>
              <a:cs typeface="Arial"/>
              <a:sym typeface="Arial"/>
            </a:endParaRPr>
          </a:p>
        </p:txBody>
      </p:sp>
      <p:sp>
        <p:nvSpPr>
          <p:cNvPr id="2" name="Google Shape;221;g3216d1d7456_0_514">
            <a:extLst>
              <a:ext uri="{FF2B5EF4-FFF2-40B4-BE49-F238E27FC236}">
                <a16:creationId xmlns:a16="http://schemas.microsoft.com/office/drawing/2014/main" id="{F5D2B60E-C47E-B16F-3EFE-1CA992C8F71D}"/>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27</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05"/>
        <p:cNvGrpSpPr/>
        <p:nvPr/>
      </p:nvGrpSpPr>
      <p:grpSpPr>
        <a:xfrm>
          <a:off x="0" y="0"/>
          <a:ext cx="0" cy="0"/>
          <a:chOff x="0" y="0"/>
          <a:chExt cx="0" cy="0"/>
        </a:xfrm>
      </p:grpSpPr>
      <p:sp>
        <p:nvSpPr>
          <p:cNvPr id="106" name="Google Shape;106;p3"/>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dk1"/>
                </a:solidFill>
              </a:rPr>
              <a:t>Sensitive Content Warning </a:t>
            </a:r>
            <a:endParaRPr>
              <a:solidFill>
                <a:schemeClr val="dk1"/>
              </a:solidFill>
            </a:endParaRPr>
          </a:p>
        </p:txBody>
      </p:sp>
      <p:sp>
        <p:nvSpPr>
          <p:cNvPr id="107" name="Google Shape;107;p3"/>
          <p:cNvSpPr txBox="1">
            <a:spLocks noGrp="1"/>
          </p:cNvSpPr>
          <p:nvPr>
            <p:ph type="body" idx="1"/>
          </p:nvPr>
        </p:nvSpPr>
        <p:spPr>
          <a:xfrm>
            <a:off x="312963" y="1275757"/>
            <a:ext cx="8537121" cy="3229865"/>
          </a:xfrm>
          <a:prstGeom prst="rect">
            <a:avLst/>
          </a:prstGeom>
          <a:noFill/>
          <a:ln>
            <a:noFill/>
          </a:ln>
        </p:spPr>
        <p:txBody>
          <a:bodyPr spcFirstLastPara="1" wrap="square" lIns="68550" tIns="34275" rIns="68550" bIns="34275" anchor="t" anchorCtr="0">
            <a:normAutofit/>
          </a:bodyPr>
          <a:lstStyle/>
          <a:p>
            <a:pPr marL="0" lvl="0" indent="0" algn="l" rtl="0">
              <a:lnSpc>
                <a:spcPct val="100000"/>
              </a:lnSpc>
              <a:spcBef>
                <a:spcPts val="0"/>
              </a:spcBef>
              <a:spcAft>
                <a:spcPts val="0"/>
              </a:spcAft>
              <a:buSzPts val="1800"/>
              <a:buNone/>
            </a:pPr>
            <a:r>
              <a:rPr lang="en-US" sz="1350"/>
              <a:t>Some students or their family members may have experienced earthquakes, resulting in loss, injuries, and possible trauma. It is therefore important to approach these lessons with sensitivity and awareness.  When students share information about their experiences with earthquakes in the first part of the lesson, make sure to scan the class and be aware of any heightened responses. Affirm students’ normal emotional responses. If students are too emotionally heightened, it may be prudent to allow them to forego the drill.   </a:t>
            </a:r>
            <a:endParaRPr/>
          </a:p>
          <a:p>
            <a:pPr marL="0" lvl="0" indent="0" algn="l" rtl="0">
              <a:lnSpc>
                <a:spcPct val="100000"/>
              </a:lnSpc>
              <a:spcBef>
                <a:spcPts val="0"/>
              </a:spcBef>
              <a:spcAft>
                <a:spcPts val="0"/>
              </a:spcAft>
              <a:buSzPts val="1800"/>
              <a:buNone/>
            </a:pPr>
            <a:endParaRPr sz="1350"/>
          </a:p>
          <a:p>
            <a:pPr marL="0" lvl="0" indent="0" algn="l" rtl="0">
              <a:lnSpc>
                <a:spcPct val="100000"/>
              </a:lnSpc>
              <a:spcBef>
                <a:spcPts val="0"/>
              </a:spcBef>
              <a:spcAft>
                <a:spcPts val="0"/>
              </a:spcAft>
              <a:buSzPts val="1800"/>
              <a:buNone/>
            </a:pPr>
            <a:r>
              <a:rPr lang="en-US" sz="1350"/>
              <a:t>Even students who have never experienced an earthquake may have a strong emotional response to talking about earthquakes. Explain to students that practicing earthquake drills helps our community to stay safe in an earthquake, but that it’s normal to feel strong feelings, such as fear, about earthquakes.  </a:t>
            </a:r>
            <a:endParaRPr/>
          </a:p>
          <a:p>
            <a:pPr marL="0" lvl="0" indent="0" algn="l" rtl="0">
              <a:lnSpc>
                <a:spcPct val="100000"/>
              </a:lnSpc>
              <a:spcBef>
                <a:spcPts val="0"/>
              </a:spcBef>
              <a:spcAft>
                <a:spcPts val="0"/>
              </a:spcAft>
              <a:buSzPts val="1800"/>
              <a:buNone/>
            </a:pPr>
            <a:endParaRPr sz="1350"/>
          </a:p>
          <a:p>
            <a:pPr marL="0" lvl="0" indent="0" algn="l" rtl="0">
              <a:lnSpc>
                <a:spcPct val="100000"/>
              </a:lnSpc>
              <a:spcBef>
                <a:spcPts val="0"/>
              </a:spcBef>
              <a:spcAft>
                <a:spcPts val="0"/>
              </a:spcAft>
              <a:buSzPts val="1800"/>
              <a:buNone/>
            </a:pPr>
            <a:r>
              <a:rPr lang="en-US" sz="1350"/>
              <a:t>Drills build muscle memory that ensures students take the appropriate protective actions during an earthquake. Practice makes perfect, so please insist that students take the exercise seriously, remain quiet, and follow instructions.  </a:t>
            </a:r>
            <a:endParaRPr/>
          </a:p>
        </p:txBody>
      </p:sp>
      <p:sp>
        <p:nvSpPr>
          <p:cNvPr id="108" name="Google Shape;108;p3"/>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3</a:t>
            </a:fld>
            <a:endParaRPr sz="1200" b="0" i="0" u="none" strike="noStrike" cap="none">
              <a:solidFill>
                <a:schemeClr val="dk2"/>
              </a:solidFill>
              <a:latin typeface="Arial"/>
              <a:ea typeface="Arial"/>
              <a:cs typeface="Arial"/>
              <a:sym typeface="Arial"/>
            </a:endParaRPr>
          </a:p>
        </p:txBody>
      </p:sp>
      <p:sp>
        <p:nvSpPr>
          <p:cNvPr id="2" name="Google Shape;221;g3216d1d7456_0_514">
            <a:extLst>
              <a:ext uri="{FF2B5EF4-FFF2-40B4-BE49-F238E27FC236}">
                <a16:creationId xmlns:a16="http://schemas.microsoft.com/office/drawing/2014/main" id="{4A5A6857-2FAA-7EF8-BB94-85B9FE2E2B98}"/>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3</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13"/>
        <p:cNvGrpSpPr/>
        <p:nvPr/>
      </p:nvGrpSpPr>
      <p:grpSpPr>
        <a:xfrm>
          <a:off x="0" y="0"/>
          <a:ext cx="0" cy="0"/>
          <a:chOff x="0" y="0"/>
          <a:chExt cx="0" cy="0"/>
        </a:xfrm>
      </p:grpSpPr>
      <p:sp>
        <p:nvSpPr>
          <p:cNvPr id="114" name="Google Shape;114;p4"/>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dk1"/>
                </a:solidFill>
              </a:rPr>
              <a:t>Teaching Steps - </a:t>
            </a:r>
            <a:r>
              <a:rPr lang="en-US" i="1">
                <a:solidFill>
                  <a:schemeClr val="dk1"/>
                </a:solidFill>
              </a:rPr>
              <a:t>page 1</a:t>
            </a:r>
            <a:endParaRPr>
              <a:solidFill>
                <a:schemeClr val="dk1"/>
              </a:solidFill>
            </a:endParaRPr>
          </a:p>
        </p:txBody>
      </p:sp>
      <p:sp>
        <p:nvSpPr>
          <p:cNvPr id="115" name="Google Shape;115;p4"/>
          <p:cNvSpPr txBox="1">
            <a:spLocks noGrp="1"/>
          </p:cNvSpPr>
          <p:nvPr>
            <p:ph type="body" idx="1"/>
          </p:nvPr>
        </p:nvSpPr>
        <p:spPr>
          <a:xfrm>
            <a:off x="312963" y="1275757"/>
            <a:ext cx="8537121" cy="3229865"/>
          </a:xfrm>
          <a:prstGeom prst="rect">
            <a:avLst/>
          </a:prstGeom>
          <a:noFill/>
          <a:ln>
            <a:noFill/>
          </a:ln>
        </p:spPr>
        <p:txBody>
          <a:bodyPr spcFirstLastPara="1" wrap="square" lIns="68550" tIns="34275" rIns="68550" bIns="34275" anchor="t" anchorCtr="0">
            <a:noAutofit/>
          </a:bodyPr>
          <a:lstStyle/>
          <a:p>
            <a:pPr marL="258128" lvl="0" indent="-248603" algn="l" rtl="0">
              <a:lnSpc>
                <a:spcPct val="100000"/>
              </a:lnSpc>
              <a:spcBef>
                <a:spcPts val="0"/>
              </a:spcBef>
              <a:spcAft>
                <a:spcPts val="0"/>
              </a:spcAft>
              <a:buSzPts val="1500"/>
              <a:buAutoNum type="arabicPeriod"/>
            </a:pPr>
            <a:r>
              <a:rPr lang="en-US" sz="1125" u="sng">
                <a:solidFill>
                  <a:schemeClr val="hlink"/>
                </a:solidFill>
                <a:hlinkClick r:id="rId3" action="ppaction://hlinksldjump"/>
              </a:rPr>
              <a:t>SLIDE </a:t>
            </a:r>
            <a:r>
              <a:rPr lang="en-US" sz="1125" u="sng">
                <a:solidFill>
                  <a:schemeClr val="hlink"/>
                </a:solidFill>
              </a:rPr>
              <a:t>8</a:t>
            </a:r>
            <a:r>
              <a:rPr lang="en-US" sz="1125"/>
              <a:t>: Tell students that today they are learning about how to react when there is an earthquake or earthquake early warning, which could happen anytime.</a:t>
            </a:r>
            <a:endParaRPr sz="1125">
              <a:solidFill>
                <a:schemeClr val="dk1"/>
              </a:solidFill>
            </a:endParaRPr>
          </a:p>
          <a:p>
            <a:pPr marL="258128" lvl="0" indent="-248603" algn="l" rtl="0">
              <a:lnSpc>
                <a:spcPct val="100000"/>
              </a:lnSpc>
              <a:spcBef>
                <a:spcPts val="900"/>
              </a:spcBef>
              <a:spcAft>
                <a:spcPts val="0"/>
              </a:spcAft>
              <a:buSzPts val="1500"/>
              <a:buAutoNum type="arabicPeriod"/>
            </a:pPr>
            <a:r>
              <a:rPr lang="en-US" sz="1125" u="sng">
                <a:solidFill>
                  <a:schemeClr val="hlink"/>
                </a:solidFill>
                <a:hlinkClick r:id="rId4" action="ppaction://hlinksldjump"/>
              </a:rPr>
              <a:t>SLIDE 9</a:t>
            </a:r>
            <a:r>
              <a:rPr lang="en-US" sz="1125">
                <a:solidFill>
                  <a:schemeClr val="dk1"/>
                </a:solidFill>
              </a:rPr>
              <a:t>:  </a:t>
            </a:r>
            <a:r>
              <a:rPr lang="en-US" sz="1125"/>
              <a:t>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a:t>
            </a:r>
            <a:endParaRPr sz="1125"/>
          </a:p>
          <a:p>
            <a:pPr marL="258128" lvl="0" indent="-248603" algn="l" rtl="0">
              <a:lnSpc>
                <a:spcPct val="100000"/>
              </a:lnSpc>
              <a:spcBef>
                <a:spcPts val="900"/>
              </a:spcBef>
              <a:spcAft>
                <a:spcPts val="0"/>
              </a:spcAft>
              <a:buSzPts val="1500"/>
              <a:buAutoNum type="arabicPeriod"/>
            </a:pPr>
            <a:r>
              <a:rPr lang="en-US" sz="1125" u="sng">
                <a:solidFill>
                  <a:schemeClr val="hlink"/>
                </a:solidFill>
                <a:hlinkClick r:id="rId5" action="ppaction://hlinksldjump"/>
              </a:rPr>
              <a:t>SLIDE 10</a:t>
            </a:r>
            <a:r>
              <a:rPr lang="en-US" sz="1125">
                <a:solidFill>
                  <a:schemeClr val="dk1"/>
                </a:solidFill>
              </a:rPr>
              <a:t>: </a:t>
            </a:r>
            <a:r>
              <a:rPr lang="en-US" sz="1125"/>
              <a:t>Tell students that your school has an earthquake early warning system that can give school community members seconds of extra time to protect themselves before strong shaking arrives during an earthquake. </a:t>
            </a:r>
            <a:endParaRPr sz="1125" i="1"/>
          </a:p>
          <a:p>
            <a:pPr marL="258128" lvl="0" indent="-248603" algn="l" rtl="0">
              <a:lnSpc>
                <a:spcPct val="100000"/>
              </a:lnSpc>
              <a:spcBef>
                <a:spcPts val="900"/>
              </a:spcBef>
              <a:spcAft>
                <a:spcPts val="0"/>
              </a:spcAft>
              <a:buSzPts val="1500"/>
              <a:buAutoNum type="arabicPeriod"/>
            </a:pPr>
            <a:r>
              <a:rPr lang="en-US" sz="1125" u="sng">
                <a:solidFill>
                  <a:schemeClr val="hlink"/>
                </a:solidFill>
                <a:hlinkClick r:id="rId6" action="ppaction://hlinksldjump"/>
              </a:rPr>
              <a:t>SLIDE 11</a:t>
            </a:r>
            <a:r>
              <a:rPr lang="en-US" sz="1125">
                <a:solidFill>
                  <a:schemeClr val="dk1"/>
                </a:solidFill>
              </a:rPr>
              <a:t>: Ask students what an earthquake is, what causes earthquakes to occur, and what the effects of earthquakes are.</a:t>
            </a:r>
            <a:endParaRPr sz="1125">
              <a:solidFill>
                <a:schemeClr val="dk1"/>
              </a:solidFill>
            </a:endParaRPr>
          </a:p>
          <a:p>
            <a:pPr marL="514350" lvl="1" indent="-171449" algn="l" rtl="0">
              <a:lnSpc>
                <a:spcPct val="100000"/>
              </a:lnSpc>
              <a:spcBef>
                <a:spcPts val="0"/>
              </a:spcBef>
              <a:spcAft>
                <a:spcPts val="0"/>
              </a:spcAft>
              <a:buSzPts val="1130"/>
              <a:buChar char="•"/>
            </a:pPr>
            <a:r>
              <a:rPr lang="en-US" sz="1130" i="1"/>
              <a:t>Sample Student Response: An earthquake is a sudden release of energy in the form of seismic waves that travel away from the earthquake focus. An earthquake occurs when the friction between pieces of earth is overcome, and elastic potential energy on a fault (including a tectonic plate boundary) is transformed into kinetic energy, along with sound and thermal energy. </a:t>
            </a:r>
            <a:r>
              <a:rPr lang="en-US" sz="1130" i="1">
                <a:solidFill>
                  <a:schemeClr val="dk1"/>
                </a:solidFill>
              </a:rPr>
              <a:t>Earthquakes can cause ground shaking</a:t>
            </a:r>
            <a:r>
              <a:rPr lang="en-US" sz="1130" i="1"/>
              <a:t> and</a:t>
            </a:r>
            <a:r>
              <a:rPr lang="en-US" sz="1130" i="1">
                <a:solidFill>
                  <a:schemeClr val="dk1"/>
                </a:solidFill>
              </a:rPr>
              <a:t> tsunamis, as well as injuries and destruction of property. </a:t>
            </a:r>
            <a:endParaRPr sz="1130" i="1"/>
          </a:p>
        </p:txBody>
      </p:sp>
      <p:sp>
        <p:nvSpPr>
          <p:cNvPr id="116" name="Google Shape;116;p4"/>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4</a:t>
            </a:fld>
            <a:endParaRPr sz="1200" b="0" i="0" u="none" strike="noStrike" cap="none">
              <a:solidFill>
                <a:schemeClr val="dk2"/>
              </a:solidFill>
              <a:latin typeface="Arial"/>
              <a:ea typeface="Arial"/>
              <a:cs typeface="Arial"/>
              <a:sym typeface="Arial"/>
            </a:endParaRPr>
          </a:p>
        </p:txBody>
      </p:sp>
      <p:sp>
        <p:nvSpPr>
          <p:cNvPr id="2" name="Google Shape;221;g3216d1d7456_0_514">
            <a:extLst>
              <a:ext uri="{FF2B5EF4-FFF2-40B4-BE49-F238E27FC236}">
                <a16:creationId xmlns:a16="http://schemas.microsoft.com/office/drawing/2014/main" id="{AEB3C681-4D19-FAEB-6B63-B18C7DA68E8F}"/>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4</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21"/>
        <p:cNvGrpSpPr/>
        <p:nvPr/>
      </p:nvGrpSpPr>
      <p:grpSpPr>
        <a:xfrm>
          <a:off x="0" y="0"/>
          <a:ext cx="0" cy="0"/>
          <a:chOff x="0" y="0"/>
          <a:chExt cx="0" cy="0"/>
        </a:xfrm>
      </p:grpSpPr>
      <p:sp>
        <p:nvSpPr>
          <p:cNvPr id="122" name="Google Shape;122;p5"/>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dk1"/>
                </a:solidFill>
              </a:rPr>
              <a:t>Teaching Steps - </a:t>
            </a:r>
            <a:r>
              <a:rPr lang="en-US" i="1">
                <a:solidFill>
                  <a:schemeClr val="dk1"/>
                </a:solidFill>
              </a:rPr>
              <a:t>page 2</a:t>
            </a:r>
            <a:endParaRPr i="1">
              <a:solidFill>
                <a:schemeClr val="dk1"/>
              </a:solidFill>
            </a:endParaRPr>
          </a:p>
        </p:txBody>
      </p:sp>
      <p:sp>
        <p:nvSpPr>
          <p:cNvPr id="123" name="Google Shape;123;p5"/>
          <p:cNvSpPr txBox="1">
            <a:spLocks noGrp="1"/>
          </p:cNvSpPr>
          <p:nvPr>
            <p:ph type="body" idx="1"/>
          </p:nvPr>
        </p:nvSpPr>
        <p:spPr>
          <a:xfrm>
            <a:off x="312963" y="1275757"/>
            <a:ext cx="8537121" cy="3229865"/>
          </a:xfrm>
          <a:prstGeom prst="rect">
            <a:avLst/>
          </a:prstGeom>
          <a:noFill/>
          <a:ln>
            <a:noFill/>
          </a:ln>
        </p:spPr>
        <p:txBody>
          <a:bodyPr spcFirstLastPara="1" wrap="square" lIns="68550" tIns="34275" rIns="68550" bIns="34275" anchor="t" anchorCtr="0">
            <a:noAutofit/>
          </a:bodyPr>
          <a:lstStyle/>
          <a:p>
            <a:pPr marL="266700" lvl="0" indent="-257175" algn="l" rtl="0">
              <a:lnSpc>
                <a:spcPct val="100000"/>
              </a:lnSpc>
              <a:spcBef>
                <a:spcPts val="0"/>
              </a:spcBef>
              <a:spcAft>
                <a:spcPts val="0"/>
              </a:spcAft>
              <a:buSzPts val="1500"/>
              <a:buFont typeface="Arial"/>
              <a:buAutoNum type="arabicPeriod" startAt="5"/>
            </a:pPr>
            <a:r>
              <a:rPr lang="en-US" sz="1125" u="sng">
                <a:solidFill>
                  <a:schemeClr val="hlink"/>
                </a:solidFill>
                <a:hlinkClick r:id="rId3" action="ppaction://hlinksldjump"/>
              </a:rPr>
              <a:t>SLIDE 12:</a:t>
            </a:r>
            <a:r>
              <a:rPr lang="en-US" sz="1125"/>
              <a:t>  Explain to students that the Earth’s surface is broken into many pieces that move around. Most of the time we don’t feel the movement, but sometimes we do. As the pieces of the Earth move, they can become stuck because of friction. An earthquake occurs when the moving pieces of Earth overcome friction and move suddenly. You can demonstrate this by snapping your fingers. Your thumb and finger model the pieces of Earth. At first when you press them together, they’re stuck because of friction. This models the friction between the pieces of Earth. When your finger snaps into the base of your thumb, that’s the earthquake.</a:t>
            </a:r>
            <a:endParaRPr>
              <a:solidFill>
                <a:srgbClr val="000000"/>
              </a:solidFill>
            </a:endParaRPr>
          </a:p>
          <a:p>
            <a:pPr marL="258128" lvl="0" indent="-248603" algn="l" rtl="0">
              <a:lnSpc>
                <a:spcPct val="100000"/>
              </a:lnSpc>
              <a:spcBef>
                <a:spcPts val="900"/>
              </a:spcBef>
              <a:spcAft>
                <a:spcPts val="0"/>
              </a:spcAft>
              <a:buSzPts val="1500"/>
              <a:buAutoNum type="arabicPeriod" startAt="5"/>
            </a:pPr>
            <a:r>
              <a:rPr lang="en-US" sz="1125" u="sng">
                <a:solidFill>
                  <a:schemeClr val="hlink"/>
                </a:solidFill>
                <a:hlinkClick r:id="rId4" action="ppaction://hlinksldjump"/>
              </a:rPr>
              <a:t>SLIDE 13</a:t>
            </a:r>
            <a:r>
              <a:rPr lang="en-US" sz="1125">
                <a:solidFill>
                  <a:schemeClr val="dk1"/>
                </a:solidFill>
              </a:rPr>
              <a:t>:  </a:t>
            </a:r>
            <a:r>
              <a:rPr lang="en-US" sz="1125"/>
              <a:t>Review and model Drop, Cover, and Hold On. Make sure students know they should drop to their knees (not their bottoms), have one hand over their necks, and  get under a table or desk. Once there, they should hold on to the leg of the table so that if the table moves, they will move with it. If they can't get under a table, they should try to get away from glass or any other objects that could fall on them while still staying on their knees.</a:t>
            </a:r>
            <a:endParaRPr sz="1125">
              <a:solidFill>
                <a:schemeClr val="dk1"/>
              </a:solidFill>
            </a:endParaRPr>
          </a:p>
          <a:p>
            <a:pPr marL="300038" lvl="0" indent="-290513" algn="l" rtl="0">
              <a:lnSpc>
                <a:spcPct val="100000"/>
              </a:lnSpc>
              <a:spcBef>
                <a:spcPts val="900"/>
              </a:spcBef>
              <a:spcAft>
                <a:spcPts val="0"/>
              </a:spcAft>
              <a:buSzPts val="1500"/>
              <a:buFont typeface="Arial"/>
              <a:buAutoNum type="arabicPeriod" startAt="5"/>
            </a:pPr>
            <a:r>
              <a:rPr lang="en-US" sz="1125" u="sng">
                <a:solidFill>
                  <a:schemeClr val="hlink"/>
                </a:solidFill>
                <a:hlinkClick r:id="rId5" action="ppaction://hlinksldjump"/>
              </a:rPr>
              <a:t>SLIDE 14</a:t>
            </a:r>
            <a:r>
              <a:rPr lang="en-US" sz="1125">
                <a:solidFill>
                  <a:schemeClr val="dk1"/>
                </a:solidFill>
              </a:rPr>
              <a:t>:  Students may wonder what to do if they’re outside when they feel shaking or get an alert. Tell them to find a clear spot away from buildings, trees, streetlights, and power lines, then Drop, Cover, and Hold On. Stay there until the shaking stops.</a:t>
            </a:r>
            <a:endParaRPr/>
          </a:p>
        </p:txBody>
      </p:sp>
      <p:sp>
        <p:nvSpPr>
          <p:cNvPr id="124" name="Google Shape;124;p5"/>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5</a:t>
            </a:fld>
            <a:endParaRPr sz="1200" b="0" i="0" u="none" strike="noStrike" cap="none">
              <a:solidFill>
                <a:schemeClr val="dk2"/>
              </a:solidFill>
              <a:latin typeface="Arial"/>
              <a:ea typeface="Arial"/>
              <a:cs typeface="Arial"/>
              <a:sym typeface="Arial"/>
            </a:endParaRPr>
          </a:p>
        </p:txBody>
      </p:sp>
      <p:sp>
        <p:nvSpPr>
          <p:cNvPr id="2" name="Google Shape;221;g3216d1d7456_0_514">
            <a:extLst>
              <a:ext uri="{FF2B5EF4-FFF2-40B4-BE49-F238E27FC236}">
                <a16:creationId xmlns:a16="http://schemas.microsoft.com/office/drawing/2014/main" id="{2A043E95-043B-5253-44BB-40330B077EFE}"/>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5</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29"/>
        <p:cNvGrpSpPr/>
        <p:nvPr/>
      </p:nvGrpSpPr>
      <p:grpSpPr>
        <a:xfrm>
          <a:off x="0" y="0"/>
          <a:ext cx="0" cy="0"/>
          <a:chOff x="0" y="0"/>
          <a:chExt cx="0" cy="0"/>
        </a:xfrm>
      </p:grpSpPr>
      <p:sp>
        <p:nvSpPr>
          <p:cNvPr id="130" name="Google Shape;130;p6"/>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dk1"/>
                </a:solidFill>
              </a:rPr>
              <a:t>Teaching Steps - </a:t>
            </a:r>
            <a:r>
              <a:rPr lang="en-US" i="1">
                <a:solidFill>
                  <a:schemeClr val="dk1"/>
                </a:solidFill>
              </a:rPr>
              <a:t>page 3</a:t>
            </a:r>
            <a:endParaRPr i="1">
              <a:solidFill>
                <a:schemeClr val="dk1"/>
              </a:solidFill>
            </a:endParaRPr>
          </a:p>
        </p:txBody>
      </p:sp>
      <p:sp>
        <p:nvSpPr>
          <p:cNvPr id="131" name="Google Shape;131;p6"/>
          <p:cNvSpPr txBox="1">
            <a:spLocks noGrp="1"/>
          </p:cNvSpPr>
          <p:nvPr>
            <p:ph type="body" idx="1"/>
          </p:nvPr>
        </p:nvSpPr>
        <p:spPr>
          <a:xfrm>
            <a:off x="312963" y="1275757"/>
            <a:ext cx="8537121" cy="3229865"/>
          </a:xfrm>
          <a:prstGeom prst="rect">
            <a:avLst/>
          </a:prstGeom>
          <a:noFill/>
          <a:ln>
            <a:noFill/>
          </a:ln>
        </p:spPr>
        <p:txBody>
          <a:bodyPr spcFirstLastPara="1" wrap="square" lIns="68550" tIns="34275" rIns="68550" bIns="34275" anchor="t" anchorCtr="0">
            <a:noAutofit/>
          </a:bodyPr>
          <a:lstStyle/>
          <a:p>
            <a:pPr marL="247650" lvl="0" indent="-247650" algn="l" rtl="0">
              <a:lnSpc>
                <a:spcPct val="100000"/>
              </a:lnSpc>
              <a:spcBef>
                <a:spcPts val="0"/>
              </a:spcBef>
              <a:spcAft>
                <a:spcPts val="0"/>
              </a:spcAft>
              <a:buSzPts val="1500"/>
              <a:buFont typeface="Arial"/>
              <a:buAutoNum type="arabicPeriod" startAt="8"/>
            </a:pPr>
            <a:r>
              <a:rPr lang="en-US" sz="1125" u="sng">
                <a:solidFill>
                  <a:schemeClr val="hlink"/>
                </a:solidFill>
                <a:hlinkClick r:id="rId3" action="ppaction://hlinksldjump"/>
              </a:rPr>
              <a:t>SLIDE 15</a:t>
            </a:r>
            <a:r>
              <a:rPr lang="en-US" sz="1125"/>
              <a:t>: Tell students that Drop, Cover, and Hold On looks different for different bodies. Review modified protective actions for people who use wheelchairs. </a:t>
            </a:r>
            <a:endParaRPr sz="1125"/>
          </a:p>
          <a:p>
            <a:pPr marL="434340" lvl="1" indent="-155733" algn="l" rtl="0">
              <a:lnSpc>
                <a:spcPct val="100000"/>
              </a:lnSpc>
              <a:spcBef>
                <a:spcPts val="375"/>
              </a:spcBef>
              <a:spcAft>
                <a:spcPts val="0"/>
              </a:spcAft>
              <a:buSzPts val="1500"/>
              <a:buChar char="•"/>
            </a:pPr>
            <a:r>
              <a:rPr lang="en-US" sz="1125" i="1">
                <a:solidFill>
                  <a:schemeClr val="dk1"/>
                </a:solidFill>
              </a:rPr>
              <a:t>While you may not have students who use wheelchairs in your class, it is likely that there are members of your community who do. Have students repeat the phrase, “Drop, Cover, and Hold On” and then “Lock, Cover, and Hold On” after you’ve said it.  </a:t>
            </a:r>
            <a:endParaRPr sz="1125" i="1">
              <a:solidFill>
                <a:schemeClr val="dk1"/>
              </a:solidFill>
            </a:endParaRPr>
          </a:p>
          <a:p>
            <a:pPr marL="247650" lvl="0" indent="-247650" algn="l" rtl="0">
              <a:lnSpc>
                <a:spcPct val="100000"/>
              </a:lnSpc>
              <a:spcBef>
                <a:spcPts val="900"/>
              </a:spcBef>
              <a:spcAft>
                <a:spcPts val="0"/>
              </a:spcAft>
              <a:buSzPts val="1500"/>
              <a:buAutoNum type="arabicPeriod" startAt="8"/>
            </a:pPr>
            <a:r>
              <a:rPr lang="en-US" sz="1125" u="sng">
                <a:solidFill>
                  <a:schemeClr val="hlink"/>
                </a:solidFill>
                <a:hlinkClick r:id="rId4" action="ppaction://hlinksldjump"/>
              </a:rPr>
              <a:t>SLIDE 16</a:t>
            </a:r>
            <a:r>
              <a:rPr lang="en-US" sz="1125"/>
              <a:t>: Review modified protective actions for people who use a cane or walker. </a:t>
            </a:r>
            <a:endParaRPr sz="1125"/>
          </a:p>
          <a:p>
            <a:pPr marL="434340" lvl="1" indent="-155733" algn="l" rtl="0">
              <a:lnSpc>
                <a:spcPct val="100000"/>
              </a:lnSpc>
              <a:spcBef>
                <a:spcPts val="375"/>
              </a:spcBef>
              <a:spcAft>
                <a:spcPts val="0"/>
              </a:spcAft>
              <a:buSzPts val="1500"/>
              <a:buChar char="•"/>
            </a:pPr>
            <a:r>
              <a:rPr lang="en-US" sz="1125" i="1">
                <a:solidFill>
                  <a:schemeClr val="dk1"/>
                </a:solidFill>
              </a:rPr>
              <a:t>While you may not have students who use a cane or walker in your class, it is likely that there are members of your community who do. Ask students to help their family members or friends who use a cane or walker by sharing the correct protective actions. Have students repeat the phrase, “Drop, Cover, and Hold On” and then “Lock, Cover, and Hold On” after you’ve said it.  </a:t>
            </a:r>
            <a:endParaRPr sz="1125" i="1">
              <a:solidFill>
                <a:schemeClr val="dk1"/>
              </a:solidFill>
            </a:endParaRPr>
          </a:p>
          <a:p>
            <a:pPr marL="247650" lvl="0" indent="-247650" algn="l" rtl="0">
              <a:lnSpc>
                <a:spcPct val="100000"/>
              </a:lnSpc>
              <a:spcBef>
                <a:spcPts val="900"/>
              </a:spcBef>
              <a:spcAft>
                <a:spcPts val="0"/>
              </a:spcAft>
              <a:buSzPts val="1500"/>
              <a:buAutoNum type="arabicPeriod" startAt="8"/>
            </a:pPr>
            <a:r>
              <a:rPr lang="en-US" sz="1125" u="sng">
                <a:solidFill>
                  <a:schemeClr val="hlink"/>
                </a:solidFill>
                <a:hlinkClick r:id="rId5" action="ppaction://hlinksldjump"/>
              </a:rPr>
              <a:t>SLIDE 17</a:t>
            </a:r>
            <a:r>
              <a:rPr lang="en-US" sz="1125"/>
              <a:t>: Tell students that they should take these protective actions when the ground shakes, if there’s an earthquake early warning alert, or if they’re doing an earthquake drill.</a:t>
            </a:r>
            <a:endParaRPr/>
          </a:p>
          <a:p>
            <a:pPr marL="247650" lvl="0" indent="-247650" algn="l" rtl="0">
              <a:lnSpc>
                <a:spcPct val="100000"/>
              </a:lnSpc>
              <a:spcBef>
                <a:spcPts val="900"/>
              </a:spcBef>
              <a:spcAft>
                <a:spcPts val="0"/>
              </a:spcAft>
              <a:buSzPts val="1500"/>
              <a:buFont typeface="Arial"/>
              <a:buAutoNum type="arabicPeriod" startAt="8"/>
            </a:pPr>
            <a:r>
              <a:rPr lang="en-US" sz="1125" u="sng">
                <a:solidFill>
                  <a:schemeClr val="hlink"/>
                </a:solidFill>
                <a:hlinkClick r:id="rId6" action="ppaction://hlinksldjump"/>
              </a:rPr>
              <a:t>SLIDE 18</a:t>
            </a:r>
            <a:r>
              <a:rPr lang="en-US" sz="1125">
                <a:solidFill>
                  <a:schemeClr val="dk1"/>
                </a:solidFill>
              </a:rPr>
              <a:t>: Tell students that as part of the Earthquake Early Warning system they will hear the alert coming over the intercom. Click to play the alert. Practice Drop, Cover, Hold On. Provide students with feedback on whether their protective actions </a:t>
            </a:r>
            <a:r>
              <a:rPr lang="en-US" sz="1125"/>
              <a:t>we</a:t>
            </a:r>
            <a:r>
              <a:rPr lang="en-US" sz="1125">
                <a:solidFill>
                  <a:schemeClr val="dk1"/>
                </a:solidFill>
              </a:rPr>
              <a:t>re correct. </a:t>
            </a:r>
            <a:endParaRPr sz="1125"/>
          </a:p>
        </p:txBody>
      </p:sp>
      <p:sp>
        <p:nvSpPr>
          <p:cNvPr id="132" name="Google Shape;132;p6"/>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6</a:t>
            </a:fld>
            <a:endParaRPr sz="1200" b="0" i="0" u="none" strike="noStrike" cap="none">
              <a:solidFill>
                <a:schemeClr val="dk2"/>
              </a:solidFill>
              <a:latin typeface="Arial"/>
              <a:ea typeface="Arial"/>
              <a:cs typeface="Arial"/>
              <a:sym typeface="Arial"/>
            </a:endParaRPr>
          </a:p>
        </p:txBody>
      </p:sp>
      <p:sp>
        <p:nvSpPr>
          <p:cNvPr id="2" name="Google Shape;221;g3216d1d7456_0_514">
            <a:extLst>
              <a:ext uri="{FF2B5EF4-FFF2-40B4-BE49-F238E27FC236}">
                <a16:creationId xmlns:a16="http://schemas.microsoft.com/office/drawing/2014/main" id="{191ED24C-5483-B117-78AF-8F2772CADF09}"/>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6</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37"/>
        <p:cNvGrpSpPr/>
        <p:nvPr/>
      </p:nvGrpSpPr>
      <p:grpSpPr>
        <a:xfrm>
          <a:off x="0" y="0"/>
          <a:ext cx="0" cy="0"/>
          <a:chOff x="0" y="0"/>
          <a:chExt cx="0" cy="0"/>
        </a:xfrm>
      </p:grpSpPr>
      <p:sp>
        <p:nvSpPr>
          <p:cNvPr id="138" name="Google Shape;138;p7"/>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dk1"/>
                </a:solidFill>
              </a:rPr>
              <a:t>Teaching Steps - </a:t>
            </a:r>
            <a:r>
              <a:rPr lang="en-US" i="1">
                <a:solidFill>
                  <a:schemeClr val="dk1"/>
                </a:solidFill>
              </a:rPr>
              <a:t>page 4</a:t>
            </a:r>
            <a:endParaRPr i="1">
              <a:solidFill>
                <a:schemeClr val="dk1"/>
              </a:solidFill>
            </a:endParaRPr>
          </a:p>
        </p:txBody>
      </p:sp>
      <p:sp>
        <p:nvSpPr>
          <p:cNvPr id="139" name="Google Shape;139;p7"/>
          <p:cNvSpPr txBox="1">
            <a:spLocks noGrp="1"/>
          </p:cNvSpPr>
          <p:nvPr>
            <p:ph type="body" idx="1"/>
          </p:nvPr>
        </p:nvSpPr>
        <p:spPr>
          <a:xfrm>
            <a:off x="312963" y="1275757"/>
            <a:ext cx="8537121" cy="3229865"/>
          </a:xfrm>
          <a:prstGeom prst="rect">
            <a:avLst/>
          </a:prstGeom>
          <a:noFill/>
          <a:ln>
            <a:noFill/>
          </a:ln>
        </p:spPr>
        <p:txBody>
          <a:bodyPr spcFirstLastPara="1" wrap="square" lIns="68550" tIns="34275" rIns="68550" bIns="34275" anchor="t" anchorCtr="0">
            <a:noAutofit/>
          </a:bodyPr>
          <a:lstStyle/>
          <a:p>
            <a:pPr marL="300038" lvl="0" indent="-290513" algn="l" rtl="0">
              <a:lnSpc>
                <a:spcPct val="100000"/>
              </a:lnSpc>
              <a:spcBef>
                <a:spcPts val="0"/>
              </a:spcBef>
              <a:spcAft>
                <a:spcPts val="0"/>
              </a:spcAft>
              <a:buSzPts val="1500"/>
              <a:buFont typeface="Arial"/>
              <a:buAutoNum type="arabicPeriod" startAt="12"/>
            </a:pPr>
            <a:r>
              <a:rPr lang="en-US" sz="1125" u="sng">
                <a:solidFill>
                  <a:schemeClr val="hlink"/>
                </a:solidFill>
                <a:hlinkClick r:id="rId3" action="ppaction://hlinksldjump"/>
              </a:rPr>
              <a:t>SLIDE 19</a:t>
            </a:r>
            <a:r>
              <a:rPr lang="en-US" sz="1125">
                <a:solidFill>
                  <a:schemeClr val="dk1"/>
                </a:solidFill>
              </a:rPr>
              <a:t>:  </a:t>
            </a:r>
            <a:r>
              <a:rPr lang="en-US" sz="1125"/>
              <a:t>Ask students reflect on the earthquake drill with each other and discuss how they did, questions they have, and what things they think are important to remember. After reflecting, remind students of the key ways to stay safe during an earthquake, including immediately dropping to your knees, moving away from glass or heavy objects that could fall, etc. </a:t>
            </a:r>
            <a:endParaRPr/>
          </a:p>
          <a:p>
            <a:pPr marL="300038" lvl="0" indent="-290513" algn="l" rtl="0">
              <a:lnSpc>
                <a:spcPct val="100000"/>
              </a:lnSpc>
              <a:spcBef>
                <a:spcPts val="900"/>
              </a:spcBef>
              <a:spcAft>
                <a:spcPts val="0"/>
              </a:spcAft>
              <a:buSzPts val="1500"/>
              <a:buFont typeface="Arial"/>
              <a:buAutoNum type="arabicPeriod" startAt="12"/>
            </a:pPr>
            <a:r>
              <a:rPr lang="en-US" sz="1125" u="sng">
                <a:solidFill>
                  <a:srgbClr val="0D27C0"/>
                </a:solidFill>
                <a:hlinkClick r:id="rId3" action="ppaction://hlinksldjump">
                  <a:extLst>
                    <a:ext uri="{A12FA001-AC4F-418D-AE19-62706E023703}">
                      <ahyp:hlinkClr xmlns:ahyp="http://schemas.microsoft.com/office/drawing/2018/hyperlinkcolor" val="tx"/>
                    </a:ext>
                  </a:extLst>
                </a:hlinkClick>
              </a:rPr>
              <a:t>SLIDE 20</a:t>
            </a:r>
            <a:r>
              <a:rPr lang="en-US" sz="1125">
                <a:solidFill>
                  <a:schemeClr val="dk1"/>
                </a:solidFill>
              </a:rPr>
              <a:t>:  </a:t>
            </a:r>
            <a:r>
              <a:rPr lang="en-US" sz="1130"/>
              <a:t>Remind students that emergencies are scary, and that people react differently, which is normal. Ask students why we conduct earthquake drills even though they can be uncomfortable. Students should note that practicing can help us to feel more prepared and less afraid. </a:t>
            </a:r>
            <a:endParaRPr sz="1130">
              <a:solidFill>
                <a:schemeClr val="dk1"/>
              </a:solidFill>
            </a:endParaRPr>
          </a:p>
          <a:p>
            <a:pPr marL="300038" lvl="0" indent="-290513" algn="l" rtl="0">
              <a:lnSpc>
                <a:spcPct val="100000"/>
              </a:lnSpc>
              <a:spcBef>
                <a:spcPts val="900"/>
              </a:spcBef>
              <a:spcAft>
                <a:spcPts val="0"/>
              </a:spcAft>
              <a:buSzPts val="1500"/>
              <a:buAutoNum type="arabicPeriod" startAt="12"/>
            </a:pPr>
            <a:r>
              <a:rPr lang="en-US" sz="1125" u="sng">
                <a:solidFill>
                  <a:schemeClr val="hlink"/>
                </a:solidFill>
                <a:hlinkClick r:id="rId4" action="ppaction://hlinksldjump"/>
              </a:rPr>
              <a:t>SLIDE 21</a:t>
            </a:r>
            <a:r>
              <a:rPr lang="en-US" sz="1125">
                <a:solidFill>
                  <a:schemeClr val="dk1"/>
                </a:solidFill>
              </a:rPr>
              <a:t>:  Regardless of whether you are sending the Family Engagement </a:t>
            </a:r>
            <a:r>
              <a:rPr lang="en-US" sz="1125"/>
              <a:t>l</a:t>
            </a:r>
            <a:r>
              <a:rPr lang="en-US" sz="1125">
                <a:solidFill>
                  <a:schemeClr val="dk1"/>
                </a:solidFill>
              </a:rPr>
              <a:t>etter or email home before or after the lesson, </a:t>
            </a:r>
            <a:r>
              <a:rPr lang="en-US" sz="1125"/>
              <a:t>ask</a:t>
            </a:r>
            <a:r>
              <a:rPr lang="en-US" sz="1125">
                <a:solidFill>
                  <a:schemeClr val="dk1"/>
                </a:solidFill>
              </a:rPr>
              <a:t> students to talk with their families </a:t>
            </a:r>
            <a:r>
              <a:rPr lang="en-US" sz="1125"/>
              <a:t>or caregivers </a:t>
            </a:r>
            <a:r>
              <a:rPr lang="en-US" sz="1125">
                <a:solidFill>
                  <a:schemeClr val="dk1"/>
                </a:solidFill>
              </a:rPr>
              <a:t>about how to stay safe in earthquakes. Provide students with the Family Engagement letter if you haven’t already done so. Ask students to consider signing up to receive ShakeAlert earthquake early warning alerts on their phones and to show others how to do </a:t>
            </a:r>
            <a:r>
              <a:rPr lang="en-US" sz="1125"/>
              <a:t>it, too</a:t>
            </a:r>
            <a:r>
              <a:rPr lang="en-US" sz="1125">
                <a:solidFill>
                  <a:schemeClr val="dk1"/>
                </a:solidFill>
              </a:rPr>
              <a:t>. </a:t>
            </a:r>
            <a:endParaRPr sz="1125">
              <a:solidFill>
                <a:schemeClr val="dk1"/>
              </a:solidFill>
            </a:endParaRPr>
          </a:p>
          <a:p>
            <a:pPr marL="300038" lvl="0" indent="-290513" algn="l" rtl="0">
              <a:lnSpc>
                <a:spcPct val="100000"/>
              </a:lnSpc>
              <a:spcBef>
                <a:spcPts val="900"/>
              </a:spcBef>
              <a:spcAft>
                <a:spcPts val="0"/>
              </a:spcAft>
              <a:buSzPts val="1500"/>
              <a:buAutoNum type="arabicPeriod" startAt="12"/>
            </a:pPr>
            <a:r>
              <a:rPr lang="en-US" sz="1125" u="sng">
                <a:solidFill>
                  <a:schemeClr val="hlink"/>
                </a:solidFill>
                <a:hlinkClick r:id="rId5" action="ppaction://hlinksldjump"/>
              </a:rPr>
              <a:t>SLIDE 22</a:t>
            </a:r>
            <a:r>
              <a:rPr lang="en-US" sz="1125">
                <a:solidFill>
                  <a:schemeClr val="dk1"/>
                </a:solidFill>
              </a:rPr>
              <a:t>:  OPTIONAL: Please complete the </a:t>
            </a:r>
            <a:r>
              <a:rPr lang="en-US" sz="1125" u="sng">
                <a:solidFill>
                  <a:schemeClr val="hlink"/>
                </a:solidFill>
                <a:hlinkClick r:id="rId6"/>
              </a:rPr>
              <a:t>ShakeAlert Ready! Great ShakeOut Lesson Feedback Form</a:t>
            </a:r>
            <a:r>
              <a:rPr lang="en-US" sz="1125"/>
              <a:t> and let us know if this lesson was helpful to you and your students</a:t>
            </a:r>
            <a:r>
              <a:rPr lang="en-US" sz="1125">
                <a:solidFill>
                  <a:schemeClr val="dk1"/>
                </a:solidFill>
              </a:rPr>
              <a:t>. </a:t>
            </a:r>
            <a:endParaRPr/>
          </a:p>
          <a:p>
            <a:pPr marL="0" lvl="0" indent="0" algn="l" rtl="0">
              <a:lnSpc>
                <a:spcPct val="100000"/>
              </a:lnSpc>
              <a:spcBef>
                <a:spcPts val="900"/>
              </a:spcBef>
              <a:spcAft>
                <a:spcPts val="0"/>
              </a:spcAft>
              <a:buSzPts val="1500"/>
              <a:buNone/>
            </a:pPr>
            <a:r>
              <a:rPr lang="en-US" sz="1400" b="1">
                <a:solidFill>
                  <a:schemeClr val="accent1"/>
                </a:solidFill>
              </a:rPr>
              <a:t>NOTE:</a:t>
            </a:r>
            <a:r>
              <a:rPr lang="en-US" sz="1400">
                <a:latin typeface="Arial"/>
                <a:ea typeface="Arial"/>
                <a:cs typeface="Arial"/>
                <a:sym typeface="Arial"/>
              </a:rPr>
              <a:t> </a:t>
            </a:r>
            <a:r>
              <a:rPr lang="en-US" sz="1200">
                <a:latin typeface="Arial"/>
                <a:ea typeface="Arial"/>
                <a:cs typeface="Arial"/>
                <a:sym typeface="Arial"/>
              </a:rPr>
              <a:t>Please see the slides at the end of this deck for information on earthquakes and how earthquake early warning works. </a:t>
            </a:r>
            <a:endParaRPr/>
          </a:p>
          <a:p>
            <a:pPr marL="9525" lvl="0" indent="0" algn="l" rtl="0">
              <a:lnSpc>
                <a:spcPct val="100000"/>
              </a:lnSpc>
              <a:spcBef>
                <a:spcPts val="900"/>
              </a:spcBef>
              <a:spcAft>
                <a:spcPts val="0"/>
              </a:spcAft>
              <a:buSzPts val="1500"/>
              <a:buNone/>
            </a:pPr>
            <a:endParaRPr/>
          </a:p>
          <a:p>
            <a:pPr marL="300038" lvl="0" indent="-219075" algn="l" rtl="0">
              <a:lnSpc>
                <a:spcPct val="100000"/>
              </a:lnSpc>
              <a:spcBef>
                <a:spcPts val="900"/>
              </a:spcBef>
              <a:spcAft>
                <a:spcPts val="0"/>
              </a:spcAft>
              <a:buSzPts val="1500"/>
              <a:buNone/>
            </a:pPr>
            <a:endParaRPr sz="1125">
              <a:solidFill>
                <a:schemeClr val="dk1"/>
              </a:solidFill>
            </a:endParaRPr>
          </a:p>
        </p:txBody>
      </p:sp>
      <p:sp>
        <p:nvSpPr>
          <p:cNvPr id="140" name="Google Shape;140;p7"/>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7</a:t>
            </a:fld>
            <a:endParaRPr sz="1200" b="0" i="0" u="none" strike="noStrike" cap="none">
              <a:solidFill>
                <a:schemeClr val="dk2"/>
              </a:solidFill>
              <a:latin typeface="Arial"/>
              <a:ea typeface="Arial"/>
              <a:cs typeface="Arial"/>
              <a:sym typeface="Arial"/>
            </a:endParaRPr>
          </a:p>
        </p:txBody>
      </p:sp>
      <p:sp>
        <p:nvSpPr>
          <p:cNvPr id="2" name="Google Shape;221;g3216d1d7456_0_514">
            <a:extLst>
              <a:ext uri="{FF2B5EF4-FFF2-40B4-BE49-F238E27FC236}">
                <a16:creationId xmlns:a16="http://schemas.microsoft.com/office/drawing/2014/main" id="{08C3FD5F-B1F5-B44F-CB4C-768726CDA8C1}"/>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7</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8"/>
          <p:cNvSpPr txBox="1">
            <a:spLocks noGrp="1"/>
          </p:cNvSpPr>
          <p:nvPr>
            <p:ph type="title"/>
          </p:nvPr>
        </p:nvSpPr>
        <p:spPr>
          <a:xfrm>
            <a:off x="312963" y="858741"/>
            <a:ext cx="3105646"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SzPts val="3200"/>
              <a:buFont typeface="Arial"/>
              <a:buNone/>
            </a:pPr>
            <a:r>
              <a:rPr lang="en-US" sz="2400"/>
              <a:t>LEARNING TARGET</a:t>
            </a:r>
            <a:endParaRPr lang="en-US"/>
          </a:p>
        </p:txBody>
      </p:sp>
      <p:sp>
        <p:nvSpPr>
          <p:cNvPr id="147" name="Google Shape;147;p8"/>
          <p:cNvSpPr txBox="1"/>
          <p:nvPr/>
        </p:nvSpPr>
        <p:spPr>
          <a:xfrm>
            <a:off x="312956" y="1499738"/>
            <a:ext cx="3670425" cy="2839208"/>
          </a:xfrm>
          <a:prstGeom prst="rect">
            <a:avLst/>
          </a:prstGeom>
          <a:noFill/>
          <a:ln>
            <a:noFill/>
          </a:ln>
        </p:spPr>
        <p:txBody>
          <a:bodyPr spcFirstLastPara="1" wrap="square" lIns="68550" tIns="34275" rIns="68550" bIns="34275" anchor="t" anchorCtr="0">
            <a:spAutoFit/>
          </a:bodyPr>
          <a:lstStyle/>
          <a:p>
            <a:pPr marL="0" marR="0" lvl="0" indent="0" algn="l" rtl="0">
              <a:spcBef>
                <a:spcPts val="0"/>
              </a:spcBef>
              <a:spcAft>
                <a:spcPts val="0"/>
              </a:spcAft>
              <a:buNone/>
            </a:pPr>
            <a:r>
              <a:rPr lang="en-US" sz="3000" dirty="0">
                <a:solidFill>
                  <a:srgbClr val="073763"/>
                </a:solidFill>
                <a:latin typeface="Arial"/>
                <a:ea typeface="Arial"/>
                <a:cs typeface="Arial"/>
                <a:sym typeface="Arial"/>
              </a:rPr>
              <a:t>I can </a:t>
            </a:r>
            <a:r>
              <a:rPr lang="en-US" sz="3000" b="1" dirty="0">
                <a:solidFill>
                  <a:srgbClr val="073763"/>
                </a:solidFill>
                <a:latin typeface="Arial"/>
                <a:ea typeface="Arial"/>
                <a:cs typeface="Arial"/>
                <a:sym typeface="Arial"/>
              </a:rPr>
              <a:t>Drop</a:t>
            </a:r>
            <a:r>
              <a:rPr lang="en-US" sz="3000" dirty="0">
                <a:solidFill>
                  <a:srgbClr val="073763"/>
                </a:solidFill>
                <a:latin typeface="Arial"/>
                <a:ea typeface="Arial"/>
                <a:cs typeface="Arial"/>
                <a:sym typeface="Arial"/>
              </a:rPr>
              <a:t>, </a:t>
            </a:r>
            <a:r>
              <a:rPr lang="en-US" sz="3000" b="1" dirty="0">
                <a:solidFill>
                  <a:srgbClr val="073763"/>
                </a:solidFill>
                <a:latin typeface="Arial"/>
                <a:ea typeface="Arial"/>
                <a:cs typeface="Arial"/>
                <a:sym typeface="Arial"/>
              </a:rPr>
              <a:t>Cover</a:t>
            </a:r>
            <a:r>
              <a:rPr lang="en-US" sz="3000" dirty="0">
                <a:solidFill>
                  <a:srgbClr val="073763"/>
                </a:solidFill>
                <a:latin typeface="Arial"/>
                <a:ea typeface="Arial"/>
                <a:cs typeface="Arial"/>
                <a:sym typeface="Arial"/>
              </a:rPr>
              <a:t>, and </a:t>
            </a:r>
            <a:r>
              <a:rPr lang="en-US" sz="3000" b="1" dirty="0">
                <a:solidFill>
                  <a:srgbClr val="073763"/>
                </a:solidFill>
                <a:latin typeface="Arial"/>
                <a:ea typeface="Arial"/>
                <a:cs typeface="Arial"/>
                <a:sym typeface="Arial"/>
              </a:rPr>
              <a:t>Hold On </a:t>
            </a:r>
            <a:r>
              <a:rPr lang="en-US" sz="3000" dirty="0">
                <a:solidFill>
                  <a:srgbClr val="073763"/>
                </a:solidFill>
                <a:latin typeface="Arial"/>
                <a:ea typeface="Arial"/>
                <a:cs typeface="Arial"/>
                <a:sym typeface="Arial"/>
              </a:rPr>
              <a:t>if there’s ground shaking or if there is an earthquake early warning alert. </a:t>
            </a:r>
            <a:endParaRPr sz="3000" dirty="0">
              <a:solidFill>
                <a:schemeClr val="dk1"/>
              </a:solidFill>
              <a:latin typeface="Arial"/>
              <a:ea typeface="Arial"/>
              <a:cs typeface="Arial"/>
              <a:sym typeface="Arial"/>
            </a:endParaRPr>
          </a:p>
        </p:txBody>
      </p:sp>
      <p:sp>
        <p:nvSpPr>
          <p:cNvPr id="148" name="Google Shape;148;p8"/>
          <p:cNvSpPr txBox="1"/>
          <p:nvPr/>
        </p:nvSpPr>
        <p:spPr>
          <a:xfrm>
            <a:off x="5038026" y="3924394"/>
            <a:ext cx="3764700" cy="242550"/>
          </a:xfrm>
          <a:prstGeom prst="rect">
            <a:avLst/>
          </a:prstGeom>
          <a:noFill/>
          <a:ln>
            <a:noFill/>
          </a:ln>
        </p:spPr>
        <p:txBody>
          <a:bodyPr spcFirstLastPara="1" wrap="square" lIns="68550" tIns="68550" rIns="68550" bIns="68550" anchor="t" anchorCtr="0">
            <a:noAutofit/>
          </a:bodyPr>
          <a:lstStyle/>
          <a:p>
            <a:pPr marL="0" marR="0" lvl="0" indent="0" algn="r" rtl="0">
              <a:spcBef>
                <a:spcPts val="0"/>
              </a:spcBef>
              <a:spcAft>
                <a:spcPts val="0"/>
              </a:spcAft>
              <a:buNone/>
            </a:pPr>
            <a:endParaRPr sz="750" i="1">
              <a:solidFill>
                <a:schemeClr val="dk1"/>
              </a:solidFill>
              <a:latin typeface="Arial"/>
              <a:ea typeface="Arial"/>
              <a:cs typeface="Arial"/>
              <a:sym typeface="Arial"/>
            </a:endParaRPr>
          </a:p>
        </p:txBody>
      </p:sp>
      <p:pic>
        <p:nvPicPr>
          <p:cNvPr id="149" name="Google Shape;149;p8"/>
          <p:cNvPicPr preferRelativeResize="0"/>
          <p:nvPr/>
        </p:nvPicPr>
        <p:blipFill rotWithShape="1">
          <a:blip r:embed="rId3">
            <a:alphaModFix/>
          </a:blip>
          <a:srcRect/>
          <a:stretch/>
        </p:blipFill>
        <p:spPr>
          <a:xfrm>
            <a:off x="4230396" y="984169"/>
            <a:ext cx="4572225" cy="2893500"/>
          </a:xfrm>
          <a:prstGeom prst="roundRect">
            <a:avLst>
              <a:gd name="adj" fmla="val 5210"/>
            </a:avLst>
          </a:prstGeom>
          <a:noFill/>
          <a:ln w="9525" cap="flat" cmpd="sng">
            <a:solidFill>
              <a:schemeClr val="dk2"/>
            </a:solidFill>
            <a:prstDash val="solid"/>
            <a:round/>
            <a:headEnd type="none" w="sm" len="sm"/>
            <a:tailEnd type="none" w="sm" len="sm"/>
          </a:ln>
        </p:spPr>
      </p:pic>
      <p:sp>
        <p:nvSpPr>
          <p:cNvPr id="4" name="Google Shape;221;g3216d1d7456_0_514">
            <a:extLst>
              <a:ext uri="{FF2B5EF4-FFF2-40B4-BE49-F238E27FC236}">
                <a16:creationId xmlns:a16="http://schemas.microsoft.com/office/drawing/2014/main" id="{5B035797-678F-1233-E234-15F44CFDDE22}"/>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8</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9"/>
          <p:cNvSpPr txBox="1"/>
          <p:nvPr/>
        </p:nvSpPr>
        <p:spPr>
          <a:xfrm>
            <a:off x="456901" y="979687"/>
            <a:ext cx="2951775" cy="2853675"/>
          </a:xfrm>
          <a:prstGeom prst="rect">
            <a:avLst/>
          </a:prstGeom>
          <a:noFill/>
          <a:ln>
            <a:noFill/>
          </a:ln>
        </p:spPr>
        <p:txBody>
          <a:bodyPr spcFirstLastPara="1" wrap="square" lIns="68550" tIns="34275" rIns="68550" bIns="34275" anchor="ctr" anchorCtr="0">
            <a:normAutofit/>
          </a:bodyPr>
          <a:lstStyle/>
          <a:p>
            <a:pPr marL="0" marR="0" lvl="0" indent="0" algn="ctr" rtl="0">
              <a:spcBef>
                <a:spcPts val="0"/>
              </a:spcBef>
              <a:spcAft>
                <a:spcPts val="0"/>
              </a:spcAft>
              <a:buNone/>
            </a:pPr>
            <a:r>
              <a:rPr lang="en-US" sz="3300" b="1">
                <a:solidFill>
                  <a:schemeClr val="accent1"/>
                </a:solidFill>
                <a:latin typeface="Arial"/>
                <a:ea typeface="Arial"/>
                <a:cs typeface="Arial"/>
                <a:sym typeface="Arial"/>
              </a:rPr>
              <a:t>Why do we have drills at school?</a:t>
            </a:r>
            <a:endParaRPr sz="2100" b="1">
              <a:solidFill>
                <a:schemeClr val="accent1"/>
              </a:solidFill>
              <a:latin typeface="Arial"/>
              <a:ea typeface="Arial"/>
              <a:cs typeface="Arial"/>
              <a:sym typeface="Arial"/>
            </a:endParaRPr>
          </a:p>
        </p:txBody>
      </p:sp>
      <p:sp>
        <p:nvSpPr>
          <p:cNvPr id="157" name="Google Shape;157;p9"/>
          <p:cNvSpPr txBox="1"/>
          <p:nvPr/>
        </p:nvSpPr>
        <p:spPr>
          <a:xfrm>
            <a:off x="5214482" y="3878081"/>
            <a:ext cx="3764700" cy="242550"/>
          </a:xfrm>
          <a:prstGeom prst="rect">
            <a:avLst/>
          </a:prstGeom>
          <a:noFill/>
          <a:ln>
            <a:noFill/>
          </a:ln>
        </p:spPr>
        <p:txBody>
          <a:bodyPr spcFirstLastPara="1" wrap="square" lIns="68550" tIns="68550" rIns="68550" bIns="68550" anchor="t" anchorCtr="0">
            <a:noAutofit/>
          </a:bodyPr>
          <a:lstStyle/>
          <a:p>
            <a:pPr marL="0" marR="0" lvl="0" indent="0" algn="r" rtl="0">
              <a:spcBef>
                <a:spcPts val="0"/>
              </a:spcBef>
              <a:spcAft>
                <a:spcPts val="0"/>
              </a:spcAft>
              <a:buNone/>
            </a:pPr>
            <a:endParaRPr sz="750" i="1">
              <a:solidFill>
                <a:schemeClr val="dk1"/>
              </a:solidFill>
              <a:latin typeface="Arial"/>
              <a:ea typeface="Arial"/>
              <a:cs typeface="Arial"/>
              <a:sym typeface="Arial"/>
            </a:endParaRPr>
          </a:p>
        </p:txBody>
      </p:sp>
      <p:pic>
        <p:nvPicPr>
          <p:cNvPr id="158" name="Google Shape;158;p9"/>
          <p:cNvPicPr preferRelativeResize="0"/>
          <p:nvPr/>
        </p:nvPicPr>
        <p:blipFill rotWithShape="1">
          <a:blip r:embed="rId3">
            <a:alphaModFix/>
          </a:blip>
          <a:srcRect/>
          <a:stretch/>
        </p:blipFill>
        <p:spPr>
          <a:xfrm>
            <a:off x="3597019" y="1128131"/>
            <a:ext cx="5324850" cy="2992500"/>
          </a:xfrm>
          <a:prstGeom prst="roundRect">
            <a:avLst>
              <a:gd name="adj" fmla="val 7345"/>
            </a:avLst>
          </a:prstGeom>
          <a:noFill/>
          <a:ln w="9525" cap="flat" cmpd="sng">
            <a:solidFill>
              <a:schemeClr val="dk2"/>
            </a:solidFill>
            <a:prstDash val="solid"/>
            <a:round/>
            <a:headEnd type="none" w="sm" len="sm"/>
            <a:tailEnd type="none" w="sm" len="sm"/>
          </a:ln>
        </p:spPr>
      </p:pic>
      <p:sp>
        <p:nvSpPr>
          <p:cNvPr id="2" name="Google Shape;221;g3216d1d7456_0_514">
            <a:extLst>
              <a:ext uri="{FF2B5EF4-FFF2-40B4-BE49-F238E27FC236}">
                <a16:creationId xmlns:a16="http://schemas.microsoft.com/office/drawing/2014/main" id="{08A47686-1344-B4CD-A2A7-BD4C6F29625C}"/>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9</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USGS Theme">
  <a:themeElements>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TotalTime>
  <Words>3916</Words>
  <Application>Microsoft Macintosh PowerPoint</Application>
  <PresentationFormat>On-screen Show (16:9)</PresentationFormat>
  <Paragraphs>238</Paragraphs>
  <Slides>27</Slides>
  <Notes>27</Notes>
  <HiddenSlides>12</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NTR</vt:lpstr>
      <vt:lpstr>Roboto</vt:lpstr>
      <vt:lpstr>Calibri</vt:lpstr>
      <vt:lpstr>USGS Theme</vt:lpstr>
      <vt:lpstr>ShakeAlert® Earthquake Early Warning </vt:lpstr>
      <vt:lpstr>Links for Printing</vt:lpstr>
      <vt:lpstr>Sensitive Content Warning </vt:lpstr>
      <vt:lpstr>Teaching Steps - page 1</vt:lpstr>
      <vt:lpstr>Teaching Steps - page 2</vt:lpstr>
      <vt:lpstr>Teaching Steps - page 3</vt:lpstr>
      <vt:lpstr>Teaching Steps - page 4</vt:lpstr>
      <vt:lpstr>LEARNING TARGET</vt:lpstr>
      <vt:lpstr>PowerPoint Presentation</vt:lpstr>
      <vt:lpstr>Our school has Earthquake Early Warning! </vt:lpstr>
      <vt:lpstr>What is an earthquake?  Why do they happen?  What are some things that happen when there is an earthquake?</vt:lpstr>
      <vt:lpstr>Earthquakes &amp; Friction   </vt:lpstr>
      <vt:lpstr>What do we do at school if there’s an earthquake?</vt:lpstr>
      <vt:lpstr>What if you’re outside when you get an alert or feel shaking? </vt:lpstr>
      <vt:lpstr>If you or someone you know uses a wheelchair:</vt:lpstr>
      <vt:lpstr>If you or someone you know uses a cane or walker:</vt:lpstr>
      <vt:lpstr>Protect yourself when there is . . .</vt:lpstr>
      <vt:lpstr>What to Expect from an Alert </vt:lpstr>
      <vt:lpstr>PowerPoint Presentation</vt:lpstr>
      <vt:lpstr>PowerPoint Presentation</vt:lpstr>
      <vt:lpstr>Help the people in your home prepare! </vt:lpstr>
      <vt:lpstr>Teachers, please give us your feedback! </vt:lpstr>
      <vt:lpstr>Background - Earthquake Hazard</vt:lpstr>
      <vt:lpstr>Background - How ShakeAlertⓇ Earthquake Early Warning System Works</vt:lpstr>
      <vt:lpstr>Background - Effective Protective Actions</vt:lpstr>
      <vt:lpstr>Rationale</vt:lpstr>
      <vt:lpstr>Additional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mikearras</dc:creator>
  <cp:lastModifiedBy>Rubi Trujillolindley</cp:lastModifiedBy>
  <cp:revision>6</cp:revision>
  <dcterms:modified xsi:type="dcterms:W3CDTF">2025-04-29T21:20:52Z</dcterms:modified>
</cp:coreProperties>
</file>