
<file path=[Content_Types].xml><?xml version="1.0" encoding="utf-8"?>
<Types xmlns="http://schemas.openxmlformats.org/package/2006/content-types">
  <Default Extension="aiff" ContentType="audio/x-aif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cufl9s72IRnFUiJ+N15MOksb9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4" clrIdx="0"/>
  <p:cmAuthor id="1" name="Katrina Arras" initials="" lastIdx="1" clrIdx="1"/>
  <p:cmAuthor id="2" name="Roger Groo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1474"/>
  </p:normalViewPr>
  <p:slideViewPr>
    <p:cSldViewPr snapToGrid="0">
      <p:cViewPr varScale="1">
        <p:scale>
          <a:sx n="124" d="100"/>
          <a:sy n="124" d="100"/>
        </p:scale>
        <p:origin x="7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09T21:49:39.279" idx="2">
    <p:pos x="6000" y="0"/>
    <p:text>Rubi, can you replace the pulsing icon with a ShakeAlert one?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SSD1vg"/>
      </p:ext>
    </p:extLst>
  </p:cm>
  <p:cm authorId="1" dt="2025-03-31T15:28:46.557" idx="1">
    <p:pos x="6000" y="0"/>
    <p:text>Animation notes will need to be updated.</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XQx2oE"/>
      </p:ext>
    </p:extLst>
  </p:cm>
  <p:cm authorId="0" dt="2025-04-09T21:49:39.279" idx="3">
    <p:pos x="6000" y="0"/>
    <p:text>@karras@pps.net Why/how would the notes need to be updated?</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oXAhn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5-04-28T21:20:00.158" idx="1">
    <p:pos x="2049" y="54"/>
    <p:text>AI-generated image from FreePik</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fBfMkis"/>
      </p:ext>
    </p:extLst>
  </p:cm>
  <p:cm authorId="0" dt="2025-04-28T21:20:00.158" idx="4">
    <p:pos x="2049" y="54"/>
    <p:text>Rubi and Roseann, what's our policy on AI images?
If we can use these two on the left, could you delete the one on the right and rearrange them?</p:text>
    <p:extLst>
      <p:ext uri="{C676402C-5697-4E1C-873F-D02D1690AC5C}">
        <p15:threadingInfo xmlns:p15="http://schemas.microsoft.com/office/powerpoint/2012/main" timeZoneBias="0">
          <p15:parentCm authorId="2"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SSD1v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rive.google.com/file/d/1bey_N-Kk5RGJhFgTLFIgTZLeorlPEFIm/vie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5BgKKutxB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hakeout.org/dropcoverhold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isa.gov/audiences/educational-institution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wQ8vlM3KebN_mcLluX37N9BgF1n6ZNB9/view?usp=drive_link"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dcross.org/local/texas/north-texas/about-us/news-and-events/news/national-preparedness-month--how-to-make-a-plan-and-build-an-eme.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rive.google.com/drive/folders/1oQOHup9P_p3DUkyIOi9DwqAlLgzdY45A?usp=drive_link"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iris.edu/hq/inclass/sequences/earthquake_early_warnin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rive.google.com/file/d/1KaHNTj7_C1NvRDFZE3jWW-6g2K4I_Q4h/view"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ema.gov/emergency-managers/risk-management/building-science/publications?name=&amp;field_keywords_target_id=49441&amp;field_document_type_target_id=All&amp;field_audience_target_id=5052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sgs.gov/media/images/drop-cover-and-hold-2021-great-hawaii-shakeou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4" name="Google Shape;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our school has an earthquake early warning system that can give our school community members seconds of extra time to protect ourselves before ground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https://drive.google.com/file/d/1bey_N-Kk5RGJhFgTLFIgTZLeorlPEFIm/view</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if they or their family members have experienced an earthquake. </a:t>
            </a:r>
            <a:r>
              <a:rPr lang="en-US" sz="1500"/>
              <a:t>They may have seen images of people or buildings shaking. They may have seen a cartoon in which a giant fissure opens in Earth’s surface (which is incorrect). They may have heard from family members talk about shaking, objects breaking, or even injuries. Tell students that we’ll learn a little bit about what an earthquake is in this lesson.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Validate their feelings, </a:t>
            </a:r>
            <a:r>
              <a:rPr lang="en-US" sz="1600"/>
              <a:t>and scan for students that may need some extra support. Keep this conversation brief!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IMAGES: </a:t>
            </a:r>
            <a:r>
              <a:rPr lang="en-US" u="sng">
                <a:solidFill>
                  <a:schemeClr val="hlink"/>
                </a:solidFill>
                <a:hlinkClick r:id="rId3"/>
              </a:rPr>
              <a:t>https://rocketrules.org/wp-content/uploads/2020/09/Earthquake_Story_Full_optimized.pdf</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Slide is animated so video plays when you click anywhere. A second click will move you to the next slide. If you want to start and pause the video, click on the red video play button instead.  When done, click anywhere else on slide to advance to the next slide.</a:t>
            </a:r>
            <a:endParaRPr dirty="0"/>
          </a:p>
          <a:p>
            <a:pPr marL="0" lvl="0" indent="0" algn="l" rtl="0">
              <a:lnSpc>
                <a:spcPct val="100000"/>
              </a:lnSpc>
              <a:spcBef>
                <a:spcPts val="0"/>
              </a:spcBef>
              <a:spcAft>
                <a:spcPts val="0"/>
              </a:spcAft>
              <a:buClr>
                <a:schemeClr val="dk1"/>
              </a:buClr>
              <a:buSzPts val="1200"/>
              <a:buFont typeface="Arial"/>
              <a:buNone/>
            </a:pPr>
            <a:endParaRPr sz="1600" i="1" dirty="0"/>
          </a:p>
          <a:p>
            <a:pPr marL="0" lvl="0" indent="0" algn="l" rtl="0">
              <a:lnSpc>
                <a:spcPct val="100000"/>
              </a:lnSpc>
              <a:spcBef>
                <a:spcPts val="0"/>
              </a:spcBef>
              <a:spcAft>
                <a:spcPts val="0"/>
              </a:spcAft>
              <a:buClr>
                <a:schemeClr val="dk1"/>
              </a:buClr>
              <a:buSzPts val="1200"/>
              <a:buFont typeface="Arial"/>
              <a:buNone/>
            </a:pPr>
            <a:r>
              <a:rPr lang="en-US" sz="1600" dirty="0"/>
              <a:t>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VIDEO: </a:t>
            </a:r>
            <a:r>
              <a:rPr lang="en-US" u="sng" dirty="0">
                <a:solidFill>
                  <a:schemeClr val="hlink"/>
                </a:solidFill>
                <a:hlinkClick r:id="rId3"/>
              </a:rPr>
              <a:t>https://www.youtube.com/watch?v=-5BgKKutxBs</a:t>
            </a:r>
            <a:r>
              <a:rPr lang="en-US" dirty="0"/>
              <a:t> (IRIS Earthquake Science)</a:t>
            </a:r>
            <a:endParaRPr dirty="0"/>
          </a:p>
          <a:p>
            <a:pPr marL="0" lvl="0" indent="0" algn="l" rtl="0">
              <a:lnSpc>
                <a:spcPct val="100000"/>
              </a:lnSpc>
              <a:spcBef>
                <a:spcPts val="0"/>
              </a:spcBef>
              <a:spcAft>
                <a:spcPts val="0"/>
              </a:spcAft>
              <a:buSzPts val="1400"/>
              <a:buNone/>
            </a:pPr>
            <a:endParaRPr dirty="0"/>
          </a:p>
        </p:txBody>
      </p:sp>
      <p:sp>
        <p:nvSpPr>
          <p:cNvPr id="173" name="Google Shape;1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IMAGES: </a:t>
            </a:r>
            <a:r>
              <a:rPr lang="en-US" u="sng" dirty="0">
                <a:solidFill>
                  <a:schemeClr val="hlink"/>
                </a:solidFill>
                <a:hlinkClick r:id="rId3"/>
              </a:rPr>
              <a:t>https://www.shakeout.org/dropcoverholdon/</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https://www.cisa.gov/audiences/educational-institutions</a:t>
            </a:r>
            <a:endParaRPr dirty="0"/>
          </a:p>
          <a:p>
            <a:pPr marL="0" lvl="0" indent="0" algn="l" rtl="0">
              <a:lnSpc>
                <a:spcPct val="100000"/>
              </a:lnSpc>
              <a:spcBef>
                <a:spcPts val="0"/>
              </a:spcBef>
              <a:spcAft>
                <a:spcPts val="0"/>
              </a:spcAft>
              <a:buSzPts val="1400"/>
              <a:buNone/>
            </a:pPr>
            <a:endParaRPr dirty="0"/>
          </a:p>
        </p:txBody>
      </p:sp>
      <p:sp>
        <p:nvSpPr>
          <p:cNvPr id="182" name="Google Shape;182;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Remind students that they should drop, cover, and hold on if they </a:t>
            </a:r>
            <a:r>
              <a:rPr lang="en-US" sz="1600" dirty="0"/>
              <a:t>hear</a:t>
            </a:r>
            <a:r>
              <a:rPr lang="en-US" sz="1600" dirty="0">
                <a:solidFill>
                  <a:schemeClr val="dk1"/>
                </a:solidFill>
              </a:rPr>
              <a:t> an alert or if there’s ground shaking. 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https://drive.google.com/drive/folders/1XHxYpX_KrqQc74yKs9rieTcI66z-tMmt</a:t>
            </a:r>
            <a:endParaRPr/>
          </a:p>
          <a:p>
            <a:pPr marL="0" lvl="0" indent="0" algn="l" rtl="0">
              <a:lnSpc>
                <a:spcPct val="100000"/>
              </a:lnSpc>
              <a:spcBef>
                <a:spcPts val="0"/>
              </a:spcBef>
              <a:spcAft>
                <a:spcPts val="0"/>
              </a:spcAft>
              <a:buSzPts val="1400"/>
              <a:buNone/>
            </a:pPr>
            <a:endParaRPr/>
          </a:p>
        </p:txBody>
      </p:sp>
      <p:sp>
        <p:nvSpPr>
          <p:cNvPr id="203" name="Google Shape;20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a:t>
            </a:r>
            <a:r>
              <a:rPr lang="en-US" sz="1600"/>
              <a:t> Tell students that Drop, Cover, and Hold On looks different for different bodies. Review modified protective actions for people who use wheelchairs. While you may not have students who use wheelchairs in your class, some members of your community might. Ask students to help their family members or friends who use a wheelchair by sharing that “Lock, Cover, and Hold On” is how they can protect themselves during an earthquake. Have students repeat the phrase, “Lock, Cover, and Hold On” after you’ve said it.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12" name="Google Shape;2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a:t>
            </a:r>
            <a:r>
              <a:rPr lang="en-US" sz="1600">
                <a:solidFill>
                  <a:schemeClr val="dk1"/>
                </a:solidFill>
              </a:rPr>
              <a:t> </a:t>
            </a:r>
            <a:r>
              <a:rPr lang="en-US" sz="1600" i="1">
                <a:solidFill>
                  <a:schemeClr val="dk1"/>
                </a:solidFill>
              </a:rPr>
              <a:t>Slide is animated, so images come in when you click. </a:t>
            </a:r>
            <a:endParaRPr sz="750" i="1"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Review modified protective actions for people who use a cane or walker. While you may not have students who use a cane or walker in your class, </a:t>
            </a:r>
            <a:r>
              <a:rPr lang="en-US" sz="1600"/>
              <a:t>some</a:t>
            </a:r>
            <a:r>
              <a:rPr lang="en-US" sz="1600">
                <a:solidFill>
                  <a:schemeClr val="dk1"/>
                </a:solidFill>
              </a:rPr>
              <a:t> members of your community </a:t>
            </a:r>
            <a:r>
              <a:rPr lang="en-US" sz="1600"/>
              <a:t>might</a:t>
            </a:r>
            <a:r>
              <a:rPr lang="en-US" sz="1600">
                <a:solidFill>
                  <a:schemeClr val="dk1"/>
                </a:solidFill>
              </a:rPr>
              <a:t>. Ask students to help their family members or friends who use a cane or walker by sharing the correct protective actions. Have students repeat the phrase, “Drop, Cover, and Hold On” and then “Lock, Cover, and Hold On” after you’ve said it.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p>
          <a:p>
            <a:pPr marL="0" lvl="0" indent="0" algn="l" rtl="0">
              <a:lnSpc>
                <a:spcPct val="100000"/>
              </a:lnSpc>
              <a:spcBef>
                <a:spcPts val="0"/>
              </a:spcBef>
              <a:spcAft>
                <a:spcPts val="0"/>
              </a:spcAft>
              <a:buSzPts val="1400"/>
              <a:buNone/>
            </a:pPr>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i="1">
                <a:solidFill>
                  <a:schemeClr val="dk1"/>
                </a:solidFill>
              </a:rPr>
              <a:t>Slide is animated, so images come in when you click. </a:t>
            </a:r>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Tell students that they should take these protective actions when the ground shakes, if there’s an earthquake early warning alert, or if they’re doing an earthquake drill, which we’ll do now. Tell students that it’s </a:t>
            </a:r>
            <a:r>
              <a:rPr lang="en-US" sz="1600"/>
              <a:t>important that</a:t>
            </a:r>
            <a:r>
              <a:rPr lang="en-US" sz="1600">
                <a:solidFill>
                  <a:schemeClr val="dk1"/>
                </a:solidFill>
              </a:rPr>
              <a:t> they Drop, Cover, and Hold On immediately and without hesitation.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https://drive.google.com/file/d/1wQ8vlM3KebN_mcLluX37N9BgF1n6ZNB9/view?usp=drive_link</a:t>
            </a:r>
            <a:r>
              <a:rPr lang="en-US"/>
              <a:t>, </a:t>
            </a:r>
            <a:r>
              <a:rPr lang="en-US" u="sng">
                <a:solidFill>
                  <a:schemeClr val="hlink"/>
                </a:solidFill>
                <a:hlinkClick r:id="rId4"/>
              </a:rPr>
              <a:t>https://www.shakeout.org/</a:t>
            </a:r>
            <a:r>
              <a:rPr lang="en-US">
                <a:solidFill>
                  <a:schemeClr val="dk1"/>
                </a:solidFill>
              </a:rPr>
              <a:t> </a:t>
            </a:r>
            <a:endParaRPr/>
          </a:p>
          <a:p>
            <a:pPr marL="0" lvl="0" indent="0" algn="l" rtl="0">
              <a:lnSpc>
                <a:spcPct val="100000"/>
              </a:lnSpc>
              <a:spcBef>
                <a:spcPts val="0"/>
              </a:spcBef>
              <a:spcAft>
                <a:spcPts val="0"/>
              </a:spcAft>
              <a:buSzPts val="1400"/>
              <a:buNone/>
            </a:pPr>
            <a:endParaRPr/>
          </a:p>
        </p:txBody>
      </p:sp>
      <p:sp>
        <p:nvSpPr>
          <p:cNvPr id="229" name="Google Shape;2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Animation Note: </a:t>
            </a:r>
            <a:r>
              <a:rPr lang="en-US" sz="1600" b="0" i="1" dirty="0"/>
              <a:t>When the slide is clicked once, the audio will start along with the pulsing icon. There is a brief introduction to the alert, and then the alert starts and repeats that shaking is expected</a:t>
            </a:r>
            <a:r>
              <a:rPr lang="en-US" sz="1600" i="1" dirty="0"/>
              <a:t> twice</a:t>
            </a:r>
            <a:r>
              <a:rPr lang="en-US" sz="1600" b="0" i="1" dirty="0"/>
              <a:t>. Then, there is a </a:t>
            </a:r>
            <a:r>
              <a:rPr lang="en-US" sz="1600" i="1" dirty="0"/>
              <a:t>seven-</a:t>
            </a:r>
            <a:r>
              <a:rPr lang="en-US" sz="1600" b="0" i="1" dirty="0"/>
              <a:t>second delay before an imitat</a:t>
            </a:r>
            <a:r>
              <a:rPr lang="en-US" sz="1600" i="1" dirty="0"/>
              <a:t>ion of an</a:t>
            </a:r>
            <a:r>
              <a:rPr lang="en-US" sz="1600" b="0" i="1" dirty="0"/>
              <a:t> earthquake sound starts with concurrent audio about what to do.</a:t>
            </a:r>
            <a:endParaRPr sz="1600" b="1" dirty="0"/>
          </a:p>
          <a:p>
            <a:pPr marL="0" lvl="0" indent="0" algn="l" rtl="0">
              <a:lnSpc>
                <a:spcPct val="100000"/>
              </a:lnSpc>
              <a:spcBef>
                <a:spcPts val="0"/>
              </a:spcBef>
              <a:spcAft>
                <a:spcPts val="0"/>
              </a:spcAft>
              <a:buClr>
                <a:schemeClr val="dk1"/>
              </a:buClr>
              <a:buSzPts val="1200"/>
              <a:buFont typeface="Arial"/>
              <a:buNone/>
            </a:pPr>
            <a:endParaRPr sz="1600" b="1" dirty="0"/>
          </a:p>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b="0" dirty="0"/>
              <a:t>Inform students that when you click on the slide that, after a brief introduction, an alert will </a:t>
            </a:r>
            <a:r>
              <a:rPr lang="en-US" sz="1600" dirty="0"/>
              <a:t>sound</a:t>
            </a:r>
            <a:r>
              <a:rPr lang="en-US" sz="1600" b="0" dirty="0"/>
              <a:t> and students should practice Drop, Cover, and Hold On immediately with the alert. Remind students this is only a drill. </a:t>
            </a:r>
            <a:r>
              <a:rPr lang="en-US" sz="1600" dirty="0"/>
              <a:t>Play the </a:t>
            </a:r>
            <a:r>
              <a:rPr lang="en-US" sz="1600" dirty="0" err="1"/>
              <a:t>ShakeAlert</a:t>
            </a:r>
            <a:r>
              <a:rPr lang="en-US" sz="1600" dirty="0"/>
              <a: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endParaRPr sz="1600" dirty="0"/>
          </a:p>
          <a:p>
            <a:pPr marL="0" lvl="0" indent="0" algn="l" rtl="0">
              <a:lnSpc>
                <a:spcPct val="100000"/>
              </a:lnSpc>
              <a:spcBef>
                <a:spcPts val="0"/>
              </a:spcBef>
              <a:spcAft>
                <a:spcPts val="0"/>
              </a:spcAft>
              <a:buClr>
                <a:schemeClr val="dk1"/>
              </a:buClr>
              <a:buSzPts val="1200"/>
              <a:buFont typeface="Arial"/>
              <a:buNone/>
            </a:pPr>
            <a:r>
              <a:rPr lang="en-US" sz="1600" i="1" dirty="0"/>
              <a:t>NOTE: Your </a:t>
            </a:r>
            <a:r>
              <a:rPr lang="en-US" sz="1600" i="1" dirty="0" err="1"/>
              <a:t>EEW</a:t>
            </a:r>
            <a:r>
              <a:rPr lang="en-US" sz="1600" i="1" dirty="0"/>
              <a:t> alert may sound and look different than the one pictured on the slide!  </a:t>
            </a:r>
            <a:endParaRPr sz="1600" dirty="0"/>
          </a:p>
        </p:txBody>
      </p:sp>
      <p:sp>
        <p:nvSpPr>
          <p:cNvPr id="249" name="Google Shape;249;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260" name="Google Shape;2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dropping to your knees, </a:t>
            </a:r>
            <a:r>
              <a:rPr lang="en-US" sz="1600"/>
              <a:t>getting under a table if you can and holding on to the table leg,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facing away from glass or heavy objects that could fall, covering your head and neck</a:t>
            </a:r>
            <a:r>
              <a:rPr lang="en-US" sz="1600"/>
              <a:t>, remaining silent in order to hear teacher instructions, and holding this position until shaking stops. </a:t>
            </a:r>
            <a:endParaRPr/>
          </a:p>
        </p:txBody>
      </p:sp>
      <p:sp>
        <p:nvSpPr>
          <p:cNvPr id="269" name="Google Shape;2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tell students to talk with their families about </a:t>
            </a:r>
            <a:r>
              <a:rPr lang="en-US" sz="1600">
                <a:solidFill>
                  <a:schemeClr val="dk1"/>
                </a:solidFill>
              </a:rPr>
              <a:t>how to stay safe in earthquakes with the adults in their homes. Provide students with the </a:t>
            </a:r>
            <a:r>
              <a:rPr lang="en-US" sz="1600"/>
              <a:t>Family Engagement letter if you haven’t already done so.</a:t>
            </a:r>
            <a:endParaRPr sz="16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t>
            </a:r>
            <a:r>
              <a:rPr lang="en-US" u="sng">
                <a:solidFill>
                  <a:schemeClr val="hlink"/>
                </a:solidFill>
                <a:hlinkClick r:id="rId3"/>
              </a:rPr>
              <a:t>https://www.redcross.org/local/texas/north-texas/about-us/news-and-events/news/national-preparedness-month--how-to-make-a-plan-and-build-an-eme.html</a:t>
            </a:r>
            <a:endParaRPr/>
          </a:p>
          <a:p>
            <a:pPr marL="0" lvl="0" indent="0" algn="l" rtl="0">
              <a:lnSpc>
                <a:spcPct val="100000"/>
              </a:lnSpc>
              <a:spcBef>
                <a:spcPts val="0"/>
              </a:spcBef>
              <a:spcAft>
                <a:spcPts val="0"/>
              </a:spcAft>
              <a:buSzPts val="1400"/>
              <a:buNone/>
            </a:pPr>
            <a:endParaRPr/>
          </a:p>
        </p:txBody>
      </p:sp>
      <p:sp>
        <p:nvSpPr>
          <p:cNvPr id="278" name="Google Shape;2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92" name="Google Shape;2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https://www.iris.edu/hq/inclass/activities/introduction_to_faults_and_plate_tectonics</a:t>
            </a:r>
            <a:r>
              <a:rPr lang="en-US"/>
              <a:t> </a:t>
            </a:r>
            <a:endParaRPr/>
          </a:p>
          <a:p>
            <a:pPr marL="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Clr>
                <a:schemeClr val="hlink"/>
              </a:buClr>
              <a:buSzPts val="1200"/>
              <a:buFont typeface="Arial"/>
              <a:buNone/>
            </a:pPr>
            <a:r>
              <a:rPr lang="en-US" u="sng">
                <a:solidFill>
                  <a:schemeClr val="hlink"/>
                </a:solidFill>
                <a:hlinkClick r:id="rId5"/>
              </a:rPr>
              <a:t>https://www.usgs.gov/programs/earthquake-hazards/science/southern-california-earthquake-hazards</a:t>
            </a:r>
            <a:endParaRPr/>
          </a:p>
          <a:p>
            <a:pPr marL="0" lvl="0" indent="0" algn="l" rtl="0">
              <a:lnSpc>
                <a:spcPct val="100000"/>
              </a:lnSpc>
              <a:spcBef>
                <a:spcPts val="0"/>
              </a:spcBef>
              <a:spcAft>
                <a:spcPts val="0"/>
              </a:spcAft>
              <a:buSzPts val="1400"/>
              <a:buNone/>
            </a:pPr>
            <a:endParaRPr/>
          </a:p>
        </p:txBody>
      </p:sp>
      <p:sp>
        <p:nvSpPr>
          <p:cNvPr id="304" name="Google Shape;30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solidFill>
                  <a:schemeClr val="hlink"/>
                </a:solidFill>
                <a:hlinkClick r:id="rId3"/>
              </a:rPr>
              <a:t>https://drive.google.com/drive/folders/1oQOHup9P_p3DUkyIOi9DwqAlLgzdY45A?usp=drive_link</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For more information on Earthquake Early Warning, go to: </a:t>
            </a:r>
            <a:r>
              <a:rPr lang="en-US" u="sng">
                <a:solidFill>
                  <a:srgbClr val="0563C1"/>
                </a:solidFill>
                <a:hlinkClick r:id="rId4">
                  <a:extLst>
                    <a:ext uri="{A12FA001-AC4F-418D-AE19-62706E023703}">
                      <ahyp:hlinkClr xmlns:ahyp="http://schemas.microsoft.com/office/drawing/2018/hyperlinkcolor" val="tx"/>
                    </a:ext>
                  </a:extLst>
                </a:hlinkClick>
              </a:rPr>
              <a:t>https://www.iris.edu/hq/inclass/sequences/earthquake_early_warning</a:t>
            </a: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314" name="Google Shape;314;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25</a:t>
            </a:fld>
            <a:endParaRPr sz="18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a:t>
            </a: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4"/>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22" name="Google Shape;3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a:p>
          <a:p>
            <a:pPr marL="0" lvl="0" indent="0" algn="l" rtl="0">
              <a:lnSpc>
                <a:spcPct val="100000"/>
              </a:lnSpc>
              <a:spcBef>
                <a:spcPts val="0"/>
              </a:spcBef>
              <a:spcAft>
                <a:spcPts val="0"/>
              </a:spcAft>
              <a:buSzPts val="1400"/>
              <a:buNone/>
            </a:pPr>
            <a:endParaRPr/>
          </a:p>
        </p:txBody>
      </p:sp>
      <p:sp>
        <p:nvSpPr>
          <p:cNvPr id="332" name="Google Shape;33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b="1"/>
              <a:t>Teacher Notes: </a:t>
            </a:r>
            <a:r>
              <a:rPr lang="en-US" sz="16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Tell students that today they are learning about how to react when there is an earthquake or earthquake early warning alert, which could happen anytime.</a:t>
            </a:r>
            <a:endParaRPr sz="16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IMAGE: </a:t>
            </a:r>
            <a:r>
              <a:rPr lang="en-US" u="sng">
                <a:solidFill>
                  <a:schemeClr val="hlink"/>
                </a:solidFill>
                <a:hlinkClick r:id="rId3"/>
              </a:rPr>
              <a:t>https://www.fema.gov/emergency-managers/risk-management/building-science/publications?name=&amp;field_keywords_target_id=49441&amp;field_document_type_target_id=All&amp;field_audience_target_id=50525</a:t>
            </a:r>
            <a:r>
              <a:rPr lang="en-US"/>
              <a:t>  </a:t>
            </a:r>
            <a:br>
              <a:rPr lang="en-US"/>
            </a:br>
            <a:br>
              <a:rPr lang="en-US"/>
            </a:b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what other drills they’ve practiced at school. Kindergarten students may only have had fire drills at this point in the year, but older students have probably practiced earthquake drills, shelter in place drills, and lockdowns, among others.</a:t>
            </a:r>
            <a:endParaRPr sz="1600"/>
          </a:p>
          <a:p>
            <a:pPr marL="0" lvl="0" indent="0" algn="l" rtl="0">
              <a:lnSpc>
                <a:spcPct val="100000"/>
              </a:lnSpc>
              <a:spcBef>
                <a:spcPts val="0"/>
              </a:spcBef>
              <a:spcAft>
                <a:spcPts val="0"/>
              </a:spcAft>
              <a:buClr>
                <a:schemeClr val="dk1"/>
              </a:buClr>
              <a:buSzPts val="1200"/>
              <a:buFont typeface="Arial"/>
              <a:buNone/>
            </a:pPr>
            <a:endParaRPr sz="1600"/>
          </a:p>
          <a:p>
            <a:pPr marL="0" lvl="0" indent="0" algn="l" rtl="0">
              <a:lnSpc>
                <a:spcPct val="100000"/>
              </a:lnSpc>
              <a:spcBef>
                <a:spcPts val="0"/>
              </a:spcBef>
              <a:spcAft>
                <a:spcPts val="0"/>
              </a:spcAft>
              <a:buClr>
                <a:schemeClr val="dk1"/>
              </a:buClr>
              <a:buSzPts val="1200"/>
              <a:buFont typeface="Arial"/>
              <a:buNone/>
            </a:pPr>
            <a:r>
              <a:rPr lang="en-US" sz="160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https://www.usgs.gov/media/images/drop-cover-and-hold-2021-great-hawaii-shakeout</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30"/>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30"/>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 name="Google Shape;20;p30"/>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0"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0" name="Google Shape;60;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1" name="Google Shape;61;p3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40"/>
          <p:cNvSpPr>
            <a:spLocks noGrp="1"/>
          </p:cNvSpPr>
          <p:nvPr>
            <p:ph type="pic" idx="2"/>
          </p:nvPr>
        </p:nvSpPr>
        <p:spPr>
          <a:xfrm>
            <a:off x="3551464" y="740569"/>
            <a:ext cx="5131253" cy="3753872"/>
          </a:xfrm>
          <a:prstGeom prst="rect">
            <a:avLst/>
          </a:prstGeom>
          <a:solidFill>
            <a:schemeClr val="lt1"/>
          </a:solidFill>
          <a:ln>
            <a:noFill/>
          </a:ln>
        </p:spPr>
      </p:sp>
      <p:sp>
        <p:nvSpPr>
          <p:cNvPr id="65" name="Google Shape;65;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0" name="Google Shape;70;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3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2"/>
        <p:cNvGrpSpPr/>
        <p:nvPr/>
      </p:nvGrpSpPr>
      <p:grpSpPr>
        <a:xfrm>
          <a:off x="0" y="0"/>
          <a:ext cx="0" cy="0"/>
          <a:chOff x="0" y="0"/>
          <a:chExt cx="0" cy="0"/>
        </a:xfrm>
      </p:grpSpPr>
      <p:sp>
        <p:nvSpPr>
          <p:cNvPr id="33" name="Google Shape;33;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 name="Google Shape;34;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5" name="Google Shape;35;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34"/>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1"/>
        <p:cNvGrpSpPr/>
        <p:nvPr/>
      </p:nvGrpSpPr>
      <p:grpSpPr>
        <a:xfrm>
          <a:off x="0" y="0"/>
          <a:ext cx="0" cy="0"/>
          <a:chOff x="0" y="0"/>
          <a:chExt cx="0" cy="0"/>
        </a:xfrm>
      </p:grpSpPr>
      <p:sp>
        <p:nvSpPr>
          <p:cNvPr id="42" name="Google Shape;42;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4" name="Google Shape;44;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5" name="Google Shape;45;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6" name="Google Shape;46;p3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3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 name="Google Shape;11;p2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9"/>
          <p:cNvPicPr preferRelativeResize="0"/>
          <p:nvPr/>
        </p:nvPicPr>
        <p:blipFill rotWithShape="1">
          <a:blip r:embed="rId14">
            <a:alphaModFix/>
          </a:blip>
          <a:srcRect/>
          <a:stretch/>
        </p:blipFill>
        <p:spPr>
          <a:xfrm>
            <a:off x="0" y="0"/>
            <a:ext cx="9141714" cy="409472"/>
          </a:xfrm>
          <a:prstGeom prst="rect">
            <a:avLst/>
          </a:prstGeom>
          <a:noFill/>
          <a:ln>
            <a:noFill/>
          </a:ln>
        </p:spPr>
      </p:pic>
      <p:sp>
        <p:nvSpPr>
          <p:cNvPr id="15" name="Google Shape;15;p29"/>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4.2025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rocketrules.org/wp-content/uploads/2020/09/Earthquake_Story_Full_optimized.pdf"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6" Type="http://schemas.openxmlformats.org/officeDocument/2006/relationships/image" Target="../media/image14.jpeg"/><Relationship Id="rId5" Type="http://schemas.openxmlformats.org/officeDocument/2006/relationships/hyperlink" Target="https://www.youtube.com/watch?v=-5BgKKutxBs" TargetMode="External"/><Relationship Id="rId4" Type="http://schemas.openxmlformats.org/officeDocument/2006/relationships/hyperlink" Target="https://rocketrules.org/wp-content/uploads/2020/09/Earthquake_Story_Full_optimized.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aiff"/><Relationship Id="rId1" Type="http://schemas.microsoft.com/office/2007/relationships/media" Target="../media/media1.aiff"/><Relationship Id="rId6" Type="http://schemas.openxmlformats.org/officeDocument/2006/relationships/image" Target="../media/image27.png"/><Relationship Id="rId5" Type="http://schemas.openxmlformats.org/officeDocument/2006/relationships/image" Target="../media/image29.jpg"/><Relationship Id="rId4" Type="http://schemas.openxmlformats.org/officeDocument/2006/relationships/notesSlide" Target="../notesSlides/notesSlide19.xml"/><Relationship Id="rId9"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education-and-outreach/shakealert-ready-school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redcross.org/local/texas/north-texas/about-us/news-and-events/news/national-preparedness-month--how-to-make-a-plan-and-build-an-eme.html"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hakealert.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shakeout.org/downloads/ShakeOut_Drill_Guidance_GradesK-4.pptx" TargetMode="External"/><Relationship Id="rId5" Type="http://schemas.openxmlformats.org/officeDocument/2006/relationships/hyperlink" Target="https://www.earthquakecountry.org/languages/" TargetMode="External"/><Relationship Id="rId4" Type="http://schemas.openxmlformats.org/officeDocument/2006/relationships/hyperlink" Target="https://www.iris.edu/hq/programs/epo/shake_aler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20000"/>
          </a:srgbClr>
        </a:solidFill>
        <a:effectLst/>
      </p:bgPr>
    </p:bg>
    <p:spTree>
      <p:nvGrpSpPr>
        <p:cNvPr id="1" name="Shape 75"/>
        <p:cNvGrpSpPr/>
        <p:nvPr/>
      </p:nvGrpSpPr>
      <p:grpSpPr>
        <a:xfrm>
          <a:off x="0" y="0"/>
          <a:ext cx="0" cy="0"/>
          <a:chOff x="0" y="0"/>
          <a:chExt cx="0" cy="0"/>
        </a:xfrm>
      </p:grpSpPr>
      <p:sp>
        <p:nvSpPr>
          <p:cNvPr id="76" name="Google Shape;76;p1"/>
          <p:cNvSpPr txBox="1">
            <a:spLocks noGrp="1"/>
          </p:cNvSpPr>
          <p:nvPr>
            <p:ph type="subTitle" idx="1"/>
          </p:nvPr>
        </p:nvSpPr>
        <p:spPr>
          <a:xfrm>
            <a:off x="582388" y="2845193"/>
            <a:ext cx="8430359" cy="51883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sz="2800" b="1">
                <a:solidFill>
                  <a:srgbClr val="006F4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ShakeAlert </a:t>
            </a:r>
            <a:r>
              <a:rPr lang="en-US" sz="2800" b="1">
                <a:solidFill>
                  <a:srgbClr val="006F4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Drill</a:t>
            </a:r>
            <a:r>
              <a:rPr lang="en-US" sz="2800" b="1">
                <a:solidFill>
                  <a:srgbClr val="006F41"/>
                </a:solidFill>
              </a:rPr>
              <a:t> Essentials</a:t>
            </a:r>
            <a:endParaRPr sz="2800" b="1">
              <a:solidFill>
                <a:schemeClr val="accent1"/>
              </a:solidFill>
            </a:endParaRPr>
          </a:p>
        </p:txBody>
      </p:sp>
      <p:sp>
        <p:nvSpPr>
          <p:cNvPr id="77" name="Google Shape;77;p1"/>
          <p:cNvSpPr txBox="1">
            <a:spLocks noGrp="1"/>
          </p:cNvSpPr>
          <p:nvPr>
            <p:ph type="ctrTitle"/>
          </p:nvPr>
        </p:nvSpPr>
        <p:spPr>
          <a:xfrm>
            <a:off x="582388" y="2265774"/>
            <a:ext cx="8430359" cy="57942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2800"/>
              <a:buFont typeface="Arial"/>
              <a:buNone/>
            </a:pPr>
            <a:r>
              <a:rPr lang="en-US" sz="2800">
                <a:solidFill>
                  <a:schemeClr val="dk2"/>
                </a:solidFill>
                <a:latin typeface="Arial"/>
                <a:ea typeface="Arial"/>
                <a:cs typeface="Arial"/>
                <a:sym typeface="Arial"/>
              </a:rPr>
              <a:t>ShakeAlert</a:t>
            </a:r>
            <a:r>
              <a:rPr lang="en-US" sz="2800" baseline="30000">
                <a:solidFill>
                  <a:schemeClr val="dk2"/>
                </a:solidFill>
                <a:latin typeface="Arial"/>
                <a:ea typeface="Arial"/>
                <a:cs typeface="Arial"/>
                <a:sym typeface="Arial"/>
              </a:rPr>
              <a:t>®</a:t>
            </a:r>
            <a:r>
              <a:rPr lang="en-US" sz="2800">
                <a:solidFill>
                  <a:schemeClr val="dk2"/>
                </a:solidFill>
                <a:latin typeface="Arial"/>
                <a:ea typeface="Arial"/>
                <a:cs typeface="Arial"/>
                <a:sym typeface="Arial"/>
              </a:rPr>
              <a:t> Earthquake Early Warning </a:t>
            </a:r>
            <a:endParaRPr sz="2800">
              <a:solidFill>
                <a:schemeClr val="dk2"/>
              </a:solidFill>
            </a:endParaRPr>
          </a:p>
        </p:txBody>
      </p:sp>
      <p:sp>
        <p:nvSpPr>
          <p:cNvPr id="78" name="Google Shape;78;p1"/>
          <p:cNvSpPr txBox="1"/>
          <p:nvPr/>
        </p:nvSpPr>
        <p:spPr>
          <a:xfrm>
            <a:off x="293916" y="3807840"/>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i="0" u="none" strike="noStrike" cap="none">
                <a:solidFill>
                  <a:schemeClr val="dk2"/>
                </a:solidFill>
                <a:latin typeface="Arial"/>
                <a:ea typeface="Arial"/>
                <a:cs typeface="Arial"/>
                <a:sym typeface="Arial"/>
              </a:rPr>
              <a:t>Kindergarten to Fifth Grade </a:t>
            </a:r>
            <a:endParaRPr sz="1800" b="0" i="0" u="none" strike="noStrike" cap="none">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a:solidFill>
                  <a:schemeClr val="dk2"/>
                </a:solidFill>
                <a:latin typeface="Arial"/>
                <a:ea typeface="Arial"/>
                <a:cs typeface="Arial"/>
                <a:sym typeface="Arial"/>
              </a:rPr>
              <a:t>Lesson Length: 15 Minutes</a:t>
            </a:r>
            <a:endParaRPr sz="1500" b="0" i="1" u="none" strike="noStrike" cap="none">
              <a:solidFill>
                <a:schemeClr val="dk2"/>
              </a:solidFill>
              <a:latin typeface="Arial"/>
              <a:ea typeface="Arial"/>
              <a:cs typeface="Arial"/>
              <a:sym typeface="Arial"/>
            </a:endParaRPr>
          </a:p>
        </p:txBody>
      </p:sp>
      <p:sp>
        <p:nvSpPr>
          <p:cNvPr id="79" name="Google Shape;79;p1"/>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GREEN</a:t>
            </a:r>
            <a:r>
              <a:rPr lang="en-US" sz="1013" b="1" i="0" u="none" strike="noStrike" cap="none">
                <a:solidFill>
                  <a:srgbClr val="000000"/>
                </a:solidFill>
                <a:latin typeface="Arial"/>
                <a:ea typeface="Arial"/>
                <a:cs typeface="Arial"/>
                <a:sym typeface="Arial"/>
              </a:rPr>
              <a:t>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80" name="Google Shape;80;p1"/>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rPr>
              <a:t>WHITE SLIDES </a:t>
            </a:r>
            <a:r>
              <a:rPr lang="en-US" sz="1013" b="0" i="0" u="none" strike="noStrike" cap="none">
                <a:solidFill>
                  <a:srgbClr val="000000"/>
                </a:solidFill>
                <a:latin typeface="Arial"/>
                <a:ea typeface="Arial"/>
                <a:cs typeface="Arial"/>
                <a:sym typeface="Arial"/>
              </a:rPr>
              <a:t>= Present to Class</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65039" y="1366840"/>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800"/>
              <a:buFont typeface="Arial"/>
              <a:buNone/>
            </a:pPr>
            <a:r>
              <a:rPr lang="en-US" sz="3000" b="0" dirty="0">
                <a:solidFill>
                  <a:srgbClr val="1A6935"/>
                </a:solidFill>
                <a:highlight>
                  <a:srgbClr val="FFFFFF"/>
                </a:highlight>
              </a:rPr>
              <a:t>Our school has </a:t>
            </a:r>
            <a:r>
              <a:rPr lang="en-US" sz="3000" dirty="0">
                <a:solidFill>
                  <a:srgbClr val="1A6935"/>
                </a:solidFill>
                <a:highlight>
                  <a:srgbClr val="FFFFFF"/>
                </a:highlight>
              </a:rPr>
              <a:t>Earthquake Early Warning! </a:t>
            </a:r>
            <a:endParaRPr sz="3000" dirty="0"/>
          </a:p>
        </p:txBody>
      </p:sp>
      <p:pic>
        <p:nvPicPr>
          <p:cNvPr id="156" name="Google Shape;156;p10" title="Education_9_PA_V03.jpg"/>
          <p:cNvPicPr preferRelativeResize="0"/>
          <p:nvPr/>
        </p:nvPicPr>
        <p:blipFill rotWithShape="1">
          <a:blip r:embed="rId3">
            <a:alphaModFix/>
          </a:blip>
          <a:srcRect/>
          <a:stretch/>
        </p:blipFill>
        <p:spPr>
          <a:xfrm>
            <a:off x="3373257" y="928322"/>
            <a:ext cx="5401219" cy="3286856"/>
          </a:xfrm>
          <a:prstGeom prst="rect">
            <a:avLst/>
          </a:prstGeom>
          <a:noFill/>
          <a:ln>
            <a:noFill/>
          </a:ln>
        </p:spPr>
      </p:pic>
      <p:sp>
        <p:nvSpPr>
          <p:cNvPr id="157" name="Google Shape;157;p1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3">
            <a:alphaModFix/>
          </a:blip>
          <a:srcRect/>
          <a:stretch/>
        </p:blipFill>
        <p:spPr>
          <a:xfrm rot="554215">
            <a:off x="4837672" y="810063"/>
            <a:ext cx="4243681" cy="2681051"/>
          </a:xfrm>
          <a:prstGeom prst="rect">
            <a:avLst/>
          </a:prstGeom>
          <a:noFill/>
          <a:ln>
            <a:noFill/>
          </a:ln>
        </p:spPr>
      </p:pic>
      <p:sp>
        <p:nvSpPr>
          <p:cNvPr id="164" name="Google Shape;164;p11"/>
          <p:cNvSpPr txBox="1"/>
          <p:nvPr/>
        </p:nvSpPr>
        <p:spPr>
          <a:xfrm>
            <a:off x="312962" y="637878"/>
            <a:ext cx="5983800" cy="371637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chemeClr val="accent1"/>
                </a:solidFill>
                <a:latin typeface="Arial"/>
                <a:ea typeface="Arial"/>
                <a:cs typeface="Arial"/>
                <a:sym typeface="Arial"/>
              </a:rPr>
              <a:t>Have you experienced an earthquake? What about </a:t>
            </a:r>
            <a:br>
              <a:rPr lang="en-US" sz="2700" b="1" i="0" u="none" strike="noStrike" cap="none" dirty="0">
                <a:solidFill>
                  <a:schemeClr val="accent1"/>
                </a:solidFill>
                <a:latin typeface="Arial"/>
                <a:ea typeface="Arial"/>
                <a:cs typeface="Arial"/>
                <a:sym typeface="Arial"/>
              </a:rPr>
            </a:br>
            <a:r>
              <a:rPr lang="en-US" sz="2700" b="1" i="0" u="none" strike="noStrike" cap="none" dirty="0">
                <a:solidFill>
                  <a:schemeClr val="accent1"/>
                </a:solidFill>
                <a:latin typeface="Arial"/>
                <a:ea typeface="Arial"/>
                <a:cs typeface="Arial"/>
                <a:sym typeface="Arial"/>
              </a:rPr>
              <a:t>your family members?</a:t>
            </a:r>
            <a:r>
              <a:rPr lang="en-US" sz="2850" b="1" i="0" u="none" strike="noStrike" cap="none" dirty="0">
                <a:solidFill>
                  <a:schemeClr val="accent1"/>
                </a:solidFill>
                <a:latin typeface="Arial"/>
                <a:ea typeface="Arial"/>
                <a:cs typeface="Arial"/>
                <a:sym typeface="Arial"/>
              </a:rPr>
              <a:t> </a:t>
            </a:r>
            <a:endParaRPr sz="1350" b="0" i="0" u="none" strike="noStrike" cap="none" dirty="0">
              <a:solidFill>
                <a:schemeClr val="accen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750"/>
              <a:buFont typeface="Arial"/>
              <a:buNone/>
            </a:pPr>
            <a:endParaRPr lang="en-US" sz="750" b="0" i="0" u="none" strike="noStrike" cap="none" dirty="0">
              <a:solidFill>
                <a:schemeClr val="dk2"/>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What did you or family members </a:t>
            </a:r>
            <a:r>
              <a:rPr lang="en-US" sz="2550" b="0" i="0" u="none" strike="noStrike" cap="none" dirty="0">
                <a:solidFill>
                  <a:schemeClr val="dk2"/>
                </a:solidFill>
                <a:latin typeface="Arial"/>
                <a:ea typeface="Arial"/>
                <a:cs typeface="Arial"/>
                <a:sym typeface="Arial"/>
              </a:rPr>
              <a:t> </a:t>
            </a:r>
            <a:endParaRPr sz="900" b="0" i="0" u="none" strike="noStrike" cap="none" dirty="0">
              <a:solidFill>
                <a:schemeClr val="dk1"/>
              </a:solidFill>
              <a:latin typeface="Arial"/>
              <a:ea typeface="Arial"/>
              <a:cs typeface="Arial"/>
              <a:sym typeface="Arial"/>
            </a:endParaRPr>
          </a:p>
          <a:p>
            <a:pPr marL="351234" marR="0" lvl="0" indent="-284559" algn="l" rtl="0">
              <a:lnSpc>
                <a:spcPct val="100000"/>
              </a:lnSpc>
              <a:spcBef>
                <a:spcPts val="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SEE? </a:t>
            </a:r>
            <a:endParaRPr sz="675" b="0" i="0" u="none" strike="noStrike" cap="none" dirty="0">
              <a:solidFill>
                <a:schemeClr val="dk1"/>
              </a:solidFill>
              <a:latin typeface="Arial"/>
              <a:ea typeface="Arial"/>
              <a:cs typeface="Arial"/>
              <a:sym typeface="Arial"/>
            </a:endParaRPr>
          </a:p>
          <a:p>
            <a:pPr marL="351234" marR="0" lvl="0" indent="-284559" algn="l" rtl="0">
              <a:lnSpc>
                <a:spcPct val="100000"/>
              </a:lnSpc>
              <a:spcBef>
                <a:spcPts val="90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HEAR?</a:t>
            </a:r>
            <a:endParaRPr sz="675" b="0" i="0" u="none" strike="noStrike" cap="none" dirty="0">
              <a:solidFill>
                <a:schemeClr val="dk1"/>
              </a:solidFill>
              <a:latin typeface="Arial"/>
              <a:ea typeface="Arial"/>
              <a:cs typeface="Arial"/>
              <a:sym typeface="Arial"/>
            </a:endParaRPr>
          </a:p>
          <a:p>
            <a:pPr marL="351234" marR="0" lvl="0" indent="-308372" algn="l" rtl="0">
              <a:lnSpc>
                <a:spcPct val="100000"/>
              </a:lnSpc>
              <a:spcBef>
                <a:spcPts val="900"/>
              </a:spcBef>
              <a:spcAft>
                <a:spcPts val="0"/>
              </a:spcAft>
              <a:buClr>
                <a:schemeClr val="accent1"/>
              </a:buClr>
              <a:buSzPts val="3600"/>
              <a:buFont typeface="Arial"/>
              <a:buChar char="•"/>
            </a:pPr>
            <a:r>
              <a:rPr lang="en-US" sz="2325" b="0" i="0" u="none" strike="noStrike" cap="none" dirty="0">
                <a:solidFill>
                  <a:schemeClr val="dk2"/>
                </a:solidFill>
                <a:latin typeface="Arial"/>
                <a:ea typeface="Arial"/>
                <a:cs typeface="Arial"/>
                <a:sym typeface="Arial"/>
              </a:rPr>
              <a:t>FEEL?</a:t>
            </a:r>
            <a:r>
              <a:rPr lang="en-US" sz="2700" b="0" i="0" u="none" strike="noStrike" cap="none" dirty="0">
                <a:solidFill>
                  <a:schemeClr val="dk2"/>
                </a:solidFill>
                <a:latin typeface="Arial"/>
                <a:ea typeface="Arial"/>
                <a:cs typeface="Arial"/>
                <a:sym typeface="Arial"/>
              </a:rPr>
              <a:t> </a:t>
            </a:r>
            <a:endParaRPr sz="1350" b="0" i="0" u="none" strike="noStrike" cap="none" dirty="0">
              <a:solidFill>
                <a:schemeClr val="dk1"/>
              </a:solidFill>
              <a:latin typeface="Arial"/>
              <a:ea typeface="Arial"/>
              <a:cs typeface="Arial"/>
              <a:sym typeface="Arial"/>
            </a:endParaRPr>
          </a:p>
        </p:txBody>
      </p:sp>
      <p:sp>
        <p:nvSpPr>
          <p:cNvPr id="165" name="Google Shape;165;p11"/>
          <p:cNvSpPr txBox="1"/>
          <p:nvPr/>
        </p:nvSpPr>
        <p:spPr>
          <a:xfrm>
            <a:off x="5549491" y="4370823"/>
            <a:ext cx="3316418" cy="197479"/>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4"/>
              </a:rPr>
              <a:t>Rocket’s Earthquake Safety Adventure</a:t>
            </a:r>
            <a:endParaRPr sz="375" b="0" i="1" u="none" strike="noStrike" cap="none">
              <a:solidFill>
                <a:schemeClr val="dk1"/>
              </a:solidFill>
              <a:latin typeface="Arial"/>
              <a:ea typeface="Arial"/>
              <a:cs typeface="Arial"/>
              <a:sym typeface="Arial"/>
            </a:endParaRPr>
          </a:p>
        </p:txBody>
      </p:sp>
      <p:pic>
        <p:nvPicPr>
          <p:cNvPr id="166" name="Google Shape;166;p11"/>
          <p:cNvPicPr preferRelativeResize="0"/>
          <p:nvPr/>
        </p:nvPicPr>
        <p:blipFill rotWithShape="1">
          <a:blip r:embed="rId5">
            <a:alphaModFix/>
          </a:blip>
          <a:srcRect b="40211"/>
          <a:stretch/>
        </p:blipFill>
        <p:spPr>
          <a:xfrm>
            <a:off x="1679501" y="2804093"/>
            <a:ext cx="866775" cy="495450"/>
          </a:xfrm>
          <a:prstGeom prst="rect">
            <a:avLst/>
          </a:prstGeom>
          <a:noFill/>
          <a:ln>
            <a:noFill/>
          </a:ln>
        </p:spPr>
      </p:pic>
      <p:pic>
        <p:nvPicPr>
          <p:cNvPr id="167" name="Google Shape;167;p11"/>
          <p:cNvPicPr preferRelativeResize="0"/>
          <p:nvPr/>
        </p:nvPicPr>
        <p:blipFill rotWithShape="1">
          <a:blip r:embed="rId6">
            <a:alphaModFix/>
          </a:blip>
          <a:srcRect/>
          <a:stretch/>
        </p:blipFill>
        <p:spPr>
          <a:xfrm>
            <a:off x="1797063" y="3342407"/>
            <a:ext cx="1209675" cy="752475"/>
          </a:xfrm>
          <a:prstGeom prst="rect">
            <a:avLst/>
          </a:prstGeom>
          <a:noFill/>
          <a:ln>
            <a:noFill/>
          </a:ln>
        </p:spPr>
      </p:pic>
      <p:pic>
        <p:nvPicPr>
          <p:cNvPr id="168" name="Google Shape;168;p11"/>
          <p:cNvPicPr preferRelativeResize="0"/>
          <p:nvPr/>
        </p:nvPicPr>
        <p:blipFill rotWithShape="1">
          <a:blip r:embed="rId7">
            <a:alphaModFix/>
          </a:blip>
          <a:srcRect/>
          <a:stretch/>
        </p:blipFill>
        <p:spPr>
          <a:xfrm>
            <a:off x="1541388" y="3774262"/>
            <a:ext cx="1143000" cy="1085850"/>
          </a:xfrm>
          <a:prstGeom prst="rect">
            <a:avLst/>
          </a:prstGeom>
          <a:noFill/>
          <a:ln>
            <a:noFill/>
          </a:ln>
        </p:spPr>
      </p:pic>
      <p:sp>
        <p:nvSpPr>
          <p:cNvPr id="169" name="Google Shape;169;p1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p:nvPr/>
        </p:nvSpPr>
        <p:spPr>
          <a:xfrm>
            <a:off x="392723" y="750412"/>
            <a:ext cx="2913185" cy="3196973"/>
          </a:xfrm>
          <a:prstGeom prst="rect">
            <a:avLst/>
          </a:prstGeom>
          <a:noFill/>
          <a:ln>
            <a:noFill/>
          </a:ln>
        </p:spPr>
        <p:txBody>
          <a:bodyPr spcFirstLastPara="1" wrap="square" lIns="68550" tIns="68550" rIns="68550" bIns="68550" anchor="t" anchorCtr="0">
            <a:noAutofit/>
          </a:bodyPr>
          <a:lstStyle/>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 surface of the Earth is broken up into big pieces. </a:t>
            </a: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These pieces get stuck together and when they break free, an earthquake happens!  </a:t>
            </a:r>
            <a:endParaRPr sz="2100" b="1" i="0" u="none" strike="noStrike" cap="none" dirty="0">
              <a:solidFill>
                <a:schemeClr val="accent1"/>
              </a:solidFill>
              <a:latin typeface="Arial"/>
              <a:ea typeface="Arial"/>
              <a:cs typeface="Arial"/>
              <a:sym typeface="Arial"/>
            </a:endParaRPr>
          </a:p>
          <a:p>
            <a:pPr marL="0" marR="0" lvl="0" indent="0" rtl="0">
              <a:lnSpc>
                <a:spcPct val="9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p:txBody>
      </p:sp>
      <p:sp>
        <p:nvSpPr>
          <p:cNvPr id="176" name="Google Shape;176;p12">
            <a:hlinkClick r:id="rId4"/>
          </p:cNvPr>
          <p:cNvSpPr txBox="1"/>
          <p:nvPr/>
        </p:nvSpPr>
        <p:spPr>
          <a:xfrm>
            <a:off x="6681740" y="4334978"/>
            <a:ext cx="2111774" cy="273844"/>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a:t>
            </a:r>
            <a:r>
              <a:rPr lang="en-US" sz="1350" b="0" i="1" u="none" strike="noStrike" cap="none">
                <a:solidFill>
                  <a:schemeClr val="dk1"/>
                </a:solidFill>
                <a:latin typeface="Arial"/>
                <a:ea typeface="Arial"/>
                <a:cs typeface="Arial"/>
                <a:sym typeface="Arial"/>
              </a:rPr>
              <a:t> </a:t>
            </a:r>
            <a:r>
              <a:rPr lang="en-US" sz="750" b="0" i="1" u="sng" strike="noStrike" cap="none">
                <a:solidFill>
                  <a:schemeClr val="hlink"/>
                </a:solidFill>
                <a:latin typeface="Arial"/>
                <a:ea typeface="Arial"/>
                <a:cs typeface="Arial"/>
                <a:sym typeface="Aria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IRIS Earthquake Science YouTube</a:t>
            </a:r>
            <a:endParaRPr sz="750" b="0" i="1" u="sng" strike="noStrike" cap="none">
              <a:solidFill>
                <a:schemeClr val="hlink"/>
              </a:solidFill>
              <a:latin typeface="Arial"/>
              <a:ea typeface="Arial"/>
              <a:cs typeface="Arial"/>
              <a:sym typeface="Arial"/>
            </a:endParaRPr>
          </a:p>
        </p:txBody>
      </p:sp>
      <p:sp>
        <p:nvSpPr>
          <p:cNvPr id="178" name="Google Shape;178;p1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3661DB8C-03DC-FF8A-423B-771E7B3BEC9D}"/>
              </a:ext>
            </a:extLst>
          </p:cNvPr>
          <p:cNvPicPr>
            <a:picLocks noRot="1" noChangeAspect="1"/>
          </p:cNvPicPr>
          <p:nvPr>
            <a:videoFile r:link="rId1"/>
          </p:nvPr>
        </p:nvPicPr>
        <p:blipFill>
          <a:blip r:embed="rId6"/>
          <a:stretch>
            <a:fillRect/>
          </a:stretch>
        </p:blipFill>
        <p:spPr>
          <a:xfrm>
            <a:off x="3771533" y="573973"/>
            <a:ext cx="5014673" cy="3761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dirty="0">
                <a:highlight>
                  <a:srgbClr val="FFFFFF"/>
                </a:highlight>
              </a:rPr>
              <a:t>What do we do at </a:t>
            </a:r>
            <a:r>
              <a:rPr lang="en-US" sz="2400" u="sng" dirty="0">
                <a:highlight>
                  <a:srgbClr val="FFFFFF"/>
                </a:highlight>
              </a:rPr>
              <a:t>school</a:t>
            </a:r>
            <a:r>
              <a:rPr lang="en-US" sz="2400" dirty="0">
                <a:highlight>
                  <a:srgbClr val="FFFFFF"/>
                </a:highlight>
              </a:rPr>
              <a:t> if there’s an earthquake?</a:t>
            </a:r>
            <a:endParaRPr sz="2400" dirty="0"/>
          </a:p>
        </p:txBody>
      </p:sp>
      <p:sp>
        <p:nvSpPr>
          <p:cNvPr id="185" name="Google Shape;185;p1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pic>
        <p:nvPicPr>
          <p:cNvPr id="186" name="Google Shape;186;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87" name="Google Shape;187;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88" name="Google Shape;188;p13" title="DCHO_Infographic (JPG for Social Media).jpg"/>
          <p:cNvPicPr preferRelativeResize="0"/>
          <p:nvPr/>
        </p:nvPicPr>
        <p:blipFill rotWithShape="1">
          <a:blip r:embed="rId3">
            <a:alphaModFix/>
          </a:blip>
          <a:srcRect l="62588" t="40331" b="8336"/>
          <a:stretch/>
        </p:blipFill>
        <p:spPr>
          <a:xfrm>
            <a:off x="6016975" y="1460961"/>
            <a:ext cx="2709880" cy="27560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916529" y="1465334"/>
            <a:ext cx="4736015" cy="2991849"/>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If you experience ground shaking: </a:t>
            </a:r>
            <a:endParaRPr sz="2400" b="0" i="0" u="none" strike="noStrike" cap="none" dirty="0">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dirty="0">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DROP</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COVER</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HOLD ON </a:t>
            </a:r>
            <a:endParaRPr sz="1350" b="0" i="0" u="none" strike="noStrike" cap="none" dirty="0">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LET’S PRACTICE! </a:t>
            </a:r>
            <a:endParaRPr sz="2400" b="1" i="0" u="none" strike="noStrike" cap="none" dirty="0">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2904232" y="1751466"/>
            <a:ext cx="5971574" cy="2542599"/>
          </a:xfrm>
          <a:prstGeom prst="rect">
            <a:avLst/>
          </a:prstGeom>
          <a:noFill/>
          <a:ln>
            <a:noFill/>
          </a:ln>
        </p:spPr>
      </p:pic>
      <p:pic>
        <p:nvPicPr>
          <p:cNvPr id="2" name="Online Media 1" descr="Hearing the Japanese Earthquake - Clip 3">
            <a:hlinkClick r:id="" action="ppaction://media"/>
            <a:extLst>
              <a:ext uri="{FF2B5EF4-FFF2-40B4-BE49-F238E27FC236}">
                <a16:creationId xmlns:a16="http://schemas.microsoft.com/office/drawing/2014/main" id="{0C3B502C-600D-7852-77CC-35DDAC4D1206}"/>
              </a:ext>
            </a:extLst>
          </p:cNvPr>
          <p:cNvPicPr>
            <a:picLocks noRot="1" noChangeAspect="1"/>
          </p:cNvPicPr>
          <p:nvPr>
            <a:videoFile r:link="rId1"/>
          </p:nvPr>
        </p:nvPicPr>
        <p:blipFill>
          <a:blip r:embed="rId6"/>
          <a:stretch>
            <a:fillRect/>
          </a:stretch>
        </p:blipFill>
        <p:spPr>
          <a:xfrm>
            <a:off x="7486476" y="462627"/>
            <a:ext cx="1500961" cy="1125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800"/>
                                        <p:tgtEl>
                                          <p:spTgt spid="199"/>
                                        </p:tgtEl>
                                      </p:cBhvr>
                                    </p:animEffect>
                                    <p:set>
                                      <p:cBhvr>
                                        <p:cTn id="7" dur="1" fill="hold">
                                          <p:stCondLst>
                                            <p:cond delay="800"/>
                                          </p:stCondLst>
                                        </p:cTn>
                                        <p:tgtEl>
                                          <p:spTgt spid="19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312963" y="773554"/>
            <a:ext cx="8537122" cy="407453"/>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SzPts val="2800"/>
              <a:buFont typeface="Arial"/>
              <a:buNone/>
            </a:pPr>
            <a:r>
              <a:rPr lang="en-US" sz="2400" b="1" dirty="0"/>
              <a:t>What if you’re outside when you </a:t>
            </a:r>
            <a:br>
              <a:rPr lang="en-US" sz="2400" b="1" dirty="0"/>
            </a:br>
            <a:r>
              <a:rPr lang="en-US" sz="2400" b="1" dirty="0"/>
              <a:t>get an alert or feel shaking? </a:t>
            </a:r>
            <a:endParaRPr sz="2400" dirty="0"/>
          </a:p>
        </p:txBody>
      </p:sp>
      <p:pic>
        <p:nvPicPr>
          <p:cNvPr id="206" name="Google Shape;206;p15"/>
          <p:cNvPicPr preferRelativeResize="0"/>
          <p:nvPr/>
        </p:nvPicPr>
        <p:blipFill rotWithShape="1">
          <a:blip r:embed="rId3">
            <a:alphaModFix/>
          </a:blip>
          <a:srcRect/>
          <a:stretch/>
        </p:blipFill>
        <p:spPr>
          <a:xfrm>
            <a:off x="4954682" y="1736497"/>
            <a:ext cx="2820732" cy="2820732"/>
          </a:xfrm>
          <a:prstGeom prst="rect">
            <a:avLst/>
          </a:prstGeom>
          <a:noFill/>
          <a:ln>
            <a:noFill/>
          </a:ln>
        </p:spPr>
      </p:pic>
      <p:pic>
        <p:nvPicPr>
          <p:cNvPr id="207" name="Google Shape;207;p15"/>
          <p:cNvPicPr preferRelativeResize="0"/>
          <p:nvPr/>
        </p:nvPicPr>
        <p:blipFill rotWithShape="1">
          <a:blip r:embed="rId4">
            <a:alphaModFix/>
          </a:blip>
          <a:srcRect/>
          <a:stretch/>
        </p:blipFill>
        <p:spPr>
          <a:xfrm>
            <a:off x="1043188" y="1502880"/>
            <a:ext cx="3528812" cy="3054349"/>
          </a:xfrm>
          <a:prstGeom prst="rect">
            <a:avLst/>
          </a:prstGeom>
          <a:noFill/>
          <a:ln>
            <a:noFill/>
          </a:ln>
        </p:spPr>
      </p:pic>
      <p:sp>
        <p:nvSpPr>
          <p:cNvPr id="208" name="Google Shape;208;p1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5" name="Google Shape;215;p16"/>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16" name="Google Shape;216;p1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23" name="Google Shape;223;p17"/>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24" name="Google Shape;224;p17"/>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25" name="Google Shape;225;p1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32" name="Google Shape;232;p18"/>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33" name="Google Shape;233;p18"/>
          <p:cNvGrpSpPr/>
          <p:nvPr/>
        </p:nvGrpSpPr>
        <p:grpSpPr>
          <a:xfrm>
            <a:off x="6144839" y="1666622"/>
            <a:ext cx="2705246" cy="2232105"/>
            <a:chOff x="8193118" y="2222162"/>
            <a:chExt cx="3606995" cy="2976140"/>
          </a:xfrm>
        </p:grpSpPr>
        <p:pic>
          <p:nvPicPr>
            <p:cNvPr id="234" name="Google Shape;234;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5" name="Google Shape;235;p1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236" name="Google Shape;236;p1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237" name="Google Shape;237;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8" name="Google Shape;238;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9" name="Google Shape;239;p18"/>
          <p:cNvGrpSpPr/>
          <p:nvPr/>
        </p:nvGrpSpPr>
        <p:grpSpPr>
          <a:xfrm>
            <a:off x="2997123" y="1360632"/>
            <a:ext cx="3147722" cy="2613251"/>
            <a:chOff x="3996163" y="1814175"/>
            <a:chExt cx="4196963" cy="3484335"/>
          </a:xfrm>
        </p:grpSpPr>
        <p:sp>
          <p:nvSpPr>
            <p:cNvPr id="240" name="Google Shape;240;p1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241" name="Google Shape;241;p18"/>
            <p:cNvGrpSpPr/>
            <p:nvPr/>
          </p:nvGrpSpPr>
          <p:grpSpPr>
            <a:xfrm>
              <a:off x="4008425" y="1814175"/>
              <a:ext cx="4184701" cy="3194801"/>
              <a:chOff x="4008425" y="1814175"/>
              <a:chExt cx="4184701" cy="3194801"/>
            </a:xfrm>
          </p:grpSpPr>
          <p:pic>
            <p:nvPicPr>
              <p:cNvPr id="242" name="Google Shape;242;p1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43" name="Google Shape;243;p1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44" name="Google Shape;244;p1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45" name="Google Shape;245;p1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9" title="Copy of Hlthcare_14_PHONE_V01.jpg"/>
          <p:cNvPicPr preferRelativeResize="0"/>
          <p:nvPr/>
        </p:nvPicPr>
        <p:blipFill rotWithShape="1">
          <a:blip r:embed="rId5">
            <a:alphaModFix/>
          </a:blip>
          <a:srcRect/>
          <a:stretch/>
        </p:blipFill>
        <p:spPr>
          <a:xfrm>
            <a:off x="6827725" y="2452874"/>
            <a:ext cx="1777151" cy="1953475"/>
          </a:xfrm>
          <a:prstGeom prst="rect">
            <a:avLst/>
          </a:prstGeom>
          <a:noFill/>
          <a:ln>
            <a:noFill/>
          </a:ln>
        </p:spPr>
      </p:pic>
      <p:sp>
        <p:nvSpPr>
          <p:cNvPr id="252" name="Google Shape;252;p19"/>
          <p:cNvSpPr txBox="1">
            <a:spLocks noGrp="1"/>
          </p:cNvSpPr>
          <p:nvPr>
            <p:ph type="title"/>
          </p:nvPr>
        </p:nvSpPr>
        <p:spPr>
          <a:xfrm>
            <a:off x="259355" y="557285"/>
            <a:ext cx="8625300" cy="431400"/>
          </a:xfrm>
          <a:prstGeom prst="rect">
            <a:avLst/>
          </a:prstGeom>
          <a:noFill/>
          <a:ln>
            <a:noFill/>
          </a:ln>
        </p:spPr>
        <p:txBody>
          <a:bodyPr spcFirstLastPara="1" wrap="square" lIns="91425" tIns="45675" rIns="91425" bIns="45675" anchor="t" anchorCtr="0">
            <a:noAutofit/>
          </a:bodyPr>
          <a:lstStyle/>
          <a:p>
            <a:pPr marL="0" lvl="0" indent="0" algn="ctr" rtl="0">
              <a:lnSpc>
                <a:spcPct val="90000"/>
              </a:lnSpc>
              <a:spcBef>
                <a:spcPts val="0"/>
              </a:spcBef>
              <a:spcAft>
                <a:spcPts val="0"/>
              </a:spcAft>
              <a:buSzPts val="3200"/>
              <a:buFont typeface="Arial"/>
              <a:buNone/>
            </a:pPr>
            <a:r>
              <a:rPr lang="en-US" sz="2400"/>
              <a:t>What to Expect from an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Alert </a:t>
            </a:r>
            <a:endParaRPr sz="2400"/>
          </a:p>
        </p:txBody>
      </p:sp>
      <p:sp>
        <p:nvSpPr>
          <p:cNvPr id="255" name="Google Shape;255;p19"/>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19</a:t>
            </a:fld>
            <a:endParaRPr sz="900" b="0" i="0" u="none" strike="noStrike" cap="none">
              <a:solidFill>
                <a:schemeClr val="dk1"/>
              </a:solidFill>
              <a:latin typeface="Arial"/>
              <a:ea typeface="Arial"/>
              <a:cs typeface="Arial"/>
              <a:sym typeface="Arial"/>
            </a:endParaRPr>
          </a:p>
        </p:txBody>
      </p:sp>
      <p:pic>
        <p:nvPicPr>
          <p:cNvPr id="256" name="Google Shape;256;p19" title="Copy of 04_Public Announcements.png"/>
          <p:cNvPicPr preferRelativeResize="0"/>
          <p:nvPr/>
        </p:nvPicPr>
        <p:blipFill rotWithShape="1">
          <a:blip r:embed="rId6">
            <a:alphaModFix/>
          </a:blip>
          <a:srcRect/>
          <a:stretch/>
        </p:blipFill>
        <p:spPr>
          <a:xfrm>
            <a:off x="4662225" y="1005461"/>
            <a:ext cx="2894826" cy="2894826"/>
          </a:xfrm>
          <a:prstGeom prst="rect">
            <a:avLst/>
          </a:prstGeom>
          <a:noFill/>
          <a:ln>
            <a:noFill/>
          </a:ln>
        </p:spPr>
      </p:pic>
      <p:pic>
        <p:nvPicPr>
          <p:cNvPr id="3" name="ShakeOut ShakeAlert_EarlyWarning_BD_JCCEO.aiff">
            <a:hlinkClick r:id="" action="ppaction://media"/>
            <a:extLst>
              <a:ext uri="{FF2B5EF4-FFF2-40B4-BE49-F238E27FC236}">
                <a16:creationId xmlns:a16="http://schemas.microsoft.com/office/drawing/2014/main" id="{312EC8EF-9225-3650-6A4E-4E396E63AD3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a:stretch/>
        </p:blipFill>
        <p:spPr>
          <a:xfrm>
            <a:off x="1954431" y="2090694"/>
            <a:ext cx="1147046" cy="1147046"/>
          </a:xfrm>
          <a:prstGeom prst="rect">
            <a:avLst/>
          </a:prstGeom>
        </p:spPr>
      </p:pic>
      <p:pic>
        <p:nvPicPr>
          <p:cNvPr id="5" name="Google Shape;248;p18">
            <a:extLst>
              <a:ext uri="{FF2B5EF4-FFF2-40B4-BE49-F238E27FC236}">
                <a16:creationId xmlns:a16="http://schemas.microsoft.com/office/drawing/2014/main" id="{207BB764-D805-284E-88F6-C1A41321EDE4}"/>
              </a:ext>
            </a:extLst>
          </p:cNvPr>
          <p:cNvPicPr preferRelativeResize="0"/>
          <p:nvPr/>
        </p:nvPicPr>
        <p:blipFill rotWithShape="1">
          <a:blip r:embed="rId8">
            <a:alphaModFix/>
            <a:duotone>
              <a:schemeClr val="accent6">
                <a:shade val="45000"/>
                <a:satMod val="135000"/>
              </a:schemeClr>
              <a:prstClr val="white"/>
            </a:duotone>
          </a:blip>
          <a:srcRect/>
          <a:stretch/>
        </p:blipFill>
        <p:spPr>
          <a:xfrm>
            <a:off x="455096" y="662528"/>
            <a:ext cx="4207129" cy="42071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07"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0"/>
                                        <p:tgtEl>
                                          <p:spTgt spid="5"/>
                                        </p:tgtEl>
                                      </p:cBhvr>
                                    </p:animEffect>
                                    <p:set>
                                      <p:cBhvr>
                                        <p:cTn id="13" dur="1" fill="hold">
                                          <p:stCondLst>
                                            <p:cond delay="500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Links</a:t>
            </a:r>
            <a:r>
              <a:rPr lang="en-US">
                <a:solidFill>
                  <a:schemeClr val="dk1"/>
                </a:solidFill>
              </a:rPr>
              <a:t> for Printing</a:t>
            </a:r>
            <a:endParaRPr>
              <a:solidFill>
                <a:schemeClr val="dk1"/>
              </a:solidFill>
            </a:endParaRPr>
          </a:p>
        </p:txBody>
      </p:sp>
      <p:sp>
        <p:nvSpPr>
          <p:cNvPr id="87" name="Google Shape;87;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a:p>
          <a:p>
            <a:pPr marL="0" lvl="0" indent="0" algn="l" rtl="0">
              <a:lnSpc>
                <a:spcPct val="90000"/>
              </a:lnSpc>
              <a:spcBef>
                <a:spcPts val="750"/>
              </a:spcBef>
              <a:spcAft>
                <a:spcPts val="0"/>
              </a:spcAft>
              <a:buSzPts val="2000"/>
              <a:buNone/>
            </a:pPr>
            <a:br>
              <a:rPr lang="en-US" b="1">
                <a:solidFill>
                  <a:schemeClr val="dk1"/>
                </a:solidFill>
              </a:rPr>
            </a:br>
            <a:br>
              <a:rPr lang="en-US" b="1">
                <a:solidFill>
                  <a:schemeClr val="dk1"/>
                </a:solidFill>
              </a:rPr>
            </a:br>
            <a:r>
              <a:rPr lang="en-US" sz="1800" b="1" u="sng">
                <a:solidFill>
                  <a:schemeClr val="dk1"/>
                </a:solidFill>
                <a:hlinkClick r:id="rId3">
                  <a:extLst>
                    <a:ext uri="{A12FA001-AC4F-418D-AE19-62706E023703}">
                      <ahyp:hlinkClr xmlns:ahyp="http://schemas.microsoft.com/office/drawing/2018/hyperlinkcolor" val="tx"/>
                    </a:ext>
                  </a:extLst>
                </a:hlinkClick>
              </a:rPr>
              <a:t>Family Engagement Letters</a:t>
            </a:r>
            <a:endParaRPr>
              <a:solidFill>
                <a:schemeClr val="dk1"/>
              </a:solidFill>
            </a:endParaRPr>
          </a:p>
        </p:txBody>
      </p:sp>
      <p:sp>
        <p:nvSpPr>
          <p:cNvPr id="88" name="Google Shape;88;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89" name="Google Shape;89;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lnSpc>
                <a:spcPct val="100000"/>
              </a:lnSpc>
              <a:spcBef>
                <a:spcPts val="0"/>
              </a:spcBef>
              <a:spcAft>
                <a:spcPts val="0"/>
              </a:spcAft>
              <a:buClr>
                <a:schemeClr val="accent1"/>
              </a:buClr>
              <a:buSzPts val="1300"/>
              <a:buFont typeface="Arial"/>
              <a:buChar char="●"/>
            </a:pPr>
            <a:r>
              <a:rPr lang="en-US" sz="1200" b="0" i="0" u="none" strike="noStrike" cap="none">
                <a:solidFill>
                  <a:schemeClr val="dk1"/>
                </a:solidFill>
                <a:latin typeface="Arial"/>
                <a:ea typeface="Arial"/>
                <a:cs typeface="Arial"/>
                <a:sym typeface="Arial"/>
              </a:rPr>
              <a:t>Open the Family Engagement Letter.  </a:t>
            </a:r>
            <a:endParaRPr sz="1500" b="0" i="0" u="none" strike="noStrike" cap="none">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a:solidFill>
                  <a:schemeClr val="dk1"/>
                </a:solidFill>
                <a:latin typeface="Arial"/>
                <a:ea typeface="Arial"/>
                <a:cs typeface="Arial"/>
                <a:sym typeface="Arial"/>
              </a:rPr>
              <a:t>Add your school’s name at the bottom.  </a:t>
            </a:r>
            <a:endParaRPr sz="1350" b="0" i="0" u="none" strike="noStrike" cap="none">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a:solidFill>
                  <a:schemeClr val="dk1"/>
                </a:solidFill>
                <a:latin typeface="Arial"/>
                <a:ea typeface="Arial"/>
                <a:cs typeface="Arial"/>
                <a:sym typeface="Arial"/>
              </a:rPr>
              <a:t>If you’re emailing the letter, you can remove the QR code.  </a:t>
            </a:r>
            <a:endParaRPr sz="1350" b="0" i="0" u="none" strike="noStrike" cap="none">
              <a:solidFill>
                <a:schemeClr val="dk1"/>
              </a:solidFill>
              <a:latin typeface="Arial"/>
              <a:ea typeface="Arial"/>
              <a:cs typeface="Arial"/>
              <a:sym typeface="Arial"/>
            </a:endParaRPr>
          </a:p>
          <a:p>
            <a:pPr marL="174784" marR="0" lvl="0" indent="-174784" algn="l" rtl="0">
              <a:lnSpc>
                <a:spcPct val="100000"/>
              </a:lnSpc>
              <a:spcBef>
                <a:spcPts val="900"/>
              </a:spcBef>
              <a:spcAft>
                <a:spcPts val="0"/>
              </a:spcAft>
              <a:buClr>
                <a:schemeClr val="accent1"/>
              </a:buClr>
              <a:buSzPts val="1300"/>
              <a:buFont typeface="Arial"/>
              <a:buChar char="●"/>
            </a:pPr>
            <a:r>
              <a:rPr lang="en-US" sz="1200" b="0" i="0" u="none" strike="noStrike" cap="none">
                <a:solidFill>
                  <a:schemeClr val="dk1"/>
                </a:solidFill>
                <a:latin typeface="Arial"/>
                <a:ea typeface="Arial"/>
                <a:cs typeface="Arial"/>
                <a:sym typeface="Arial"/>
              </a:rPr>
              <a:t>Make a copy of the Family Engagement Letter for each student and/or email to families. </a:t>
            </a:r>
            <a:endParaRPr sz="1200" b="0" i="0" u="none" strike="noStrike" cap="none">
              <a:solidFill>
                <a:schemeClr val="dk1"/>
              </a:solidFill>
              <a:latin typeface="Arial"/>
              <a:ea typeface="Arial"/>
              <a:cs typeface="Arial"/>
              <a:sym typeface="Arial"/>
            </a:endParaRPr>
          </a:p>
          <a:p>
            <a:pPr marL="174784" marR="0" lvl="0" indent="-174784" algn="l" rtl="0">
              <a:lnSpc>
                <a:spcPct val="100000"/>
              </a:lnSpc>
              <a:spcBef>
                <a:spcPts val="900"/>
              </a:spcBef>
              <a:spcAft>
                <a:spcPts val="0"/>
              </a:spcAft>
              <a:buClr>
                <a:schemeClr val="accent1"/>
              </a:buClr>
              <a:buSzPts val="1300"/>
              <a:buFont typeface="Arial"/>
              <a:buChar char="●"/>
            </a:pPr>
            <a:r>
              <a:rPr lang="en-US" sz="1200" b="0" i="0" u="none" strike="noStrike" cap="none">
                <a:solidFill>
                  <a:schemeClr val="dk1"/>
                </a:solidFill>
                <a:latin typeface="Arial"/>
                <a:ea typeface="Arial"/>
                <a:cs typeface="Arial"/>
                <a:sym typeface="Arial"/>
              </a:rPr>
              <a:t>Preview Slides. You can print out the Teaching Steps slides. The teaching steps are also located in the Speaker Notes of each slide.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cxnSp>
        <p:nvCxnSpPr>
          <p:cNvPr id="90" name="Google Shape;90;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91" name="Google Shape;91;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dk1"/>
                </a:solidFill>
                <a:latin typeface="Arial"/>
                <a:ea typeface="Arial"/>
                <a:cs typeface="Arial"/>
                <a:sym typeface="Arial"/>
              </a:rPr>
              <a:t>Preparation</a:t>
            </a:r>
            <a:endParaRPr sz="1350" b="0" i="0" u="none" strike="noStrike" cap="none">
              <a:solidFill>
                <a:schemeClr val="dk1"/>
              </a:solidFill>
              <a:latin typeface="Arial"/>
              <a:ea typeface="Arial"/>
              <a:cs typeface="Arial"/>
              <a:sym typeface="Arial"/>
            </a:endParaRPr>
          </a:p>
        </p:txBody>
      </p:sp>
      <p:sp>
        <p:nvSpPr>
          <p:cNvPr id="92" name="Google Shape;92;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txBox="1">
            <a:spLocks noGrp="1"/>
          </p:cNvSpPr>
          <p:nvPr>
            <p:ph type="title"/>
          </p:nvPr>
        </p:nvSpPr>
        <p:spPr>
          <a:xfrm>
            <a:off x="424087" y="787781"/>
            <a:ext cx="3550050" cy="3293550"/>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3000" dirty="0">
                <a:solidFill>
                  <a:srgbClr val="1A6935"/>
                </a:solidFill>
              </a:rPr>
              <a:t>How do you feel?</a:t>
            </a: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r>
              <a:rPr lang="en-US" sz="2700" b="0" i="1" dirty="0">
                <a:solidFill>
                  <a:srgbClr val="1A6935"/>
                </a:solidFill>
              </a:rPr>
              <a:t>Turn and talk to a partner!</a:t>
            </a:r>
            <a:endParaRPr sz="2700" b="0" dirty="0"/>
          </a:p>
        </p:txBody>
      </p:sp>
      <p:sp>
        <p:nvSpPr>
          <p:cNvPr id="263" name="Google Shape;263;p20"/>
          <p:cNvSpPr txBox="1"/>
          <p:nvPr/>
        </p:nvSpPr>
        <p:spPr>
          <a:xfrm>
            <a:off x="0" y="0"/>
            <a:ext cx="2250000" cy="346226"/>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 </a:t>
            </a:r>
            <a:endParaRPr sz="1350" b="0" i="0" u="none" strike="noStrike" cap="none">
              <a:solidFill>
                <a:schemeClr val="dk1"/>
              </a:solidFill>
              <a:latin typeface="Arial"/>
              <a:ea typeface="Arial"/>
              <a:cs typeface="Arial"/>
              <a:sym typeface="Arial"/>
            </a:endParaRPr>
          </a:p>
        </p:txBody>
      </p:sp>
      <p:pic>
        <p:nvPicPr>
          <p:cNvPr id="264" name="Google Shape;264;p20"/>
          <p:cNvPicPr preferRelativeResize="0"/>
          <p:nvPr/>
        </p:nvPicPr>
        <p:blipFill rotWithShape="1">
          <a:blip r:embed="rId3">
            <a:alphaModFix/>
          </a:blip>
          <a:srcRect/>
          <a:stretch/>
        </p:blipFill>
        <p:spPr>
          <a:xfrm>
            <a:off x="4303181" y="689381"/>
            <a:ext cx="4547925" cy="3489713"/>
          </a:xfrm>
          <a:prstGeom prst="roundRect">
            <a:avLst>
              <a:gd name="adj" fmla="val 4842"/>
            </a:avLst>
          </a:prstGeom>
          <a:solidFill>
            <a:srgbClr val="ECECEC"/>
          </a:solidFill>
          <a:ln>
            <a:noFill/>
          </a:ln>
        </p:spPr>
      </p:pic>
      <p:sp>
        <p:nvSpPr>
          <p:cNvPr id="265" name="Google Shape;265;p2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dirty="0">
                <a:solidFill>
                  <a:schemeClr val="dk2"/>
                </a:solidFill>
              </a:rPr>
              <a:t>How did we do on the drill?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Questions?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Key things to remember? </a:t>
            </a:r>
            <a:endParaRPr dirty="0"/>
          </a:p>
        </p:txBody>
      </p:sp>
      <p:pic>
        <p:nvPicPr>
          <p:cNvPr id="272" name="Google Shape;272;p21"/>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73" name="Google Shape;273;p21"/>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REFLECT! </a:t>
            </a:r>
            <a:endParaRPr sz="2400" b="1" i="0" u="none" strike="noStrike" cap="none">
              <a:solidFill>
                <a:schemeClr val="accent1"/>
              </a:solidFill>
              <a:latin typeface="Arial"/>
              <a:ea typeface="Arial"/>
              <a:cs typeface="Arial"/>
              <a:sym typeface="Arial"/>
            </a:endParaRPr>
          </a:p>
        </p:txBody>
      </p:sp>
      <p:sp>
        <p:nvSpPr>
          <p:cNvPr id="274" name="Google Shape;274;p2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6" name="Google Shape;286;p22" title="Screenshot 2025-03-21 at 10.21.58 AM.png"/>
          <p:cNvPicPr preferRelativeResize="0"/>
          <p:nvPr/>
        </p:nvPicPr>
        <p:blipFill rotWithShape="1">
          <a:blip r:embed="rId3">
            <a:alphaModFix/>
          </a:blip>
          <a:srcRect/>
          <a:stretch/>
        </p:blipFill>
        <p:spPr>
          <a:xfrm>
            <a:off x="5915456" y="661632"/>
            <a:ext cx="3115807" cy="1910118"/>
          </a:xfrm>
          <a:prstGeom prst="rect">
            <a:avLst/>
          </a:prstGeom>
          <a:noFill/>
          <a:ln>
            <a:noFill/>
          </a:ln>
        </p:spPr>
      </p:pic>
      <p:sp>
        <p:nvSpPr>
          <p:cNvPr id="280" name="Google Shape;280;p22"/>
          <p:cNvSpPr txBox="1">
            <a:spLocks noGrp="1"/>
          </p:cNvSpPr>
          <p:nvPr>
            <p:ph type="title"/>
          </p:nvPr>
        </p:nvSpPr>
        <p:spPr>
          <a:xfrm>
            <a:off x="312963" y="707622"/>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81" name="Google Shape;281;p22"/>
          <p:cNvSpPr txBox="1">
            <a:spLocks noGrp="1"/>
          </p:cNvSpPr>
          <p:nvPr>
            <p:ph type="body" idx="1"/>
          </p:nvPr>
        </p:nvSpPr>
        <p:spPr>
          <a:xfrm>
            <a:off x="312964" y="1275757"/>
            <a:ext cx="4778867" cy="1223186"/>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3200"/>
              <a:buNone/>
            </a:pPr>
            <a:r>
              <a:rPr lang="en-US" sz="2400">
                <a:solidFill>
                  <a:schemeClr val="dk2"/>
                </a:solidFill>
              </a:rPr>
              <a:t>Tell the people in your home what you learned about protecting yourself in an earthquake.  </a:t>
            </a:r>
            <a:endParaRPr/>
          </a:p>
          <a:p>
            <a:pPr marL="0" lvl="0" indent="0" algn="l" rtl="0">
              <a:lnSpc>
                <a:spcPct val="100000"/>
              </a:lnSpc>
              <a:spcBef>
                <a:spcPts val="750"/>
              </a:spcBef>
              <a:spcAft>
                <a:spcPts val="0"/>
              </a:spcAft>
              <a:buSzPts val="3200"/>
              <a:buNone/>
            </a:pPr>
            <a:endParaRPr sz="2400">
              <a:solidFill>
                <a:schemeClr val="dk2"/>
              </a:solidFill>
            </a:endParaRPr>
          </a:p>
        </p:txBody>
      </p:sp>
      <p:pic>
        <p:nvPicPr>
          <p:cNvPr id="282" name="Google Shape;282;p22"/>
          <p:cNvPicPr preferRelativeResize="0"/>
          <p:nvPr/>
        </p:nvPicPr>
        <p:blipFill rotWithShape="1">
          <a:blip r:embed="rId4">
            <a:alphaModFix/>
          </a:blip>
          <a:srcRect/>
          <a:stretch/>
        </p:blipFill>
        <p:spPr>
          <a:xfrm>
            <a:off x="1486958" y="2729365"/>
            <a:ext cx="2656463" cy="1567817"/>
          </a:xfrm>
          <a:prstGeom prst="rect">
            <a:avLst/>
          </a:prstGeom>
          <a:noFill/>
          <a:ln>
            <a:noFill/>
          </a:ln>
        </p:spPr>
      </p:pic>
      <p:pic>
        <p:nvPicPr>
          <p:cNvPr id="283" name="Google Shape;283;p22"/>
          <p:cNvPicPr preferRelativeResize="0"/>
          <p:nvPr/>
        </p:nvPicPr>
        <p:blipFill rotWithShape="1">
          <a:blip r:embed="rId5">
            <a:alphaModFix/>
          </a:blip>
          <a:srcRect l="2298" t="7087" r="1" b="8992"/>
          <a:stretch/>
        </p:blipFill>
        <p:spPr>
          <a:xfrm>
            <a:off x="5760719" y="2653367"/>
            <a:ext cx="3194429" cy="1828501"/>
          </a:xfrm>
          <a:prstGeom prst="roundRect">
            <a:avLst>
              <a:gd name="adj" fmla="val 4842"/>
            </a:avLst>
          </a:prstGeom>
          <a:solidFill>
            <a:srgbClr val="ECECEC"/>
          </a:solidFill>
          <a:ln>
            <a:noFill/>
          </a:ln>
        </p:spPr>
      </p:pic>
      <p:sp>
        <p:nvSpPr>
          <p:cNvPr id="284" name="Google Shape;284;p22"/>
          <p:cNvSpPr txBox="1"/>
          <p:nvPr/>
        </p:nvSpPr>
        <p:spPr>
          <a:xfrm>
            <a:off x="6754913" y="4505625"/>
            <a:ext cx="2389050" cy="2558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6"/>
              </a:rPr>
              <a:t>American Red Cross North Texas Region </a:t>
            </a:r>
            <a:endParaRPr sz="750" b="0" i="1" u="none" strike="noStrike" cap="none">
              <a:solidFill>
                <a:schemeClr val="dk1"/>
              </a:solidFill>
              <a:latin typeface="Arial"/>
              <a:ea typeface="Arial"/>
              <a:cs typeface="Arial"/>
              <a:sym typeface="Arial"/>
            </a:endParaRPr>
          </a:p>
        </p:txBody>
      </p:sp>
      <p:sp>
        <p:nvSpPr>
          <p:cNvPr id="285" name="Google Shape;285;p2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22</a:t>
            </a:fld>
            <a:endParaRPr sz="900" b="0" i="0" u="none" strike="noStrike" cap="none">
              <a:solidFill>
                <a:schemeClr val="dk1"/>
              </a:solidFill>
              <a:latin typeface="Arial"/>
              <a:ea typeface="Arial"/>
              <a:cs typeface="Arial"/>
              <a:sym typeface="Arial"/>
            </a:endParaRPr>
          </a:p>
        </p:txBody>
      </p:sp>
      <p:pic>
        <p:nvPicPr>
          <p:cNvPr id="288" name="Google Shape;288;p22"/>
          <p:cNvPicPr preferRelativeResize="0"/>
          <p:nvPr/>
        </p:nvPicPr>
        <p:blipFill rotWithShape="1">
          <a:blip r:embed="rId7">
            <a:alphaModFix/>
          </a:blip>
          <a:srcRect t="11114" r="5644" b="5089"/>
          <a:stretch/>
        </p:blipFill>
        <p:spPr>
          <a:xfrm>
            <a:off x="419113" y="2664765"/>
            <a:ext cx="5142102" cy="1828500"/>
          </a:xfrm>
          <a:prstGeom prst="roundRect">
            <a:avLst>
              <a:gd name="adj" fmla="val 517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share your feedback, please! </a:t>
            </a:r>
            <a:endParaRPr sz="2400">
              <a:solidFill>
                <a:schemeClr val="dk1"/>
              </a:solidFill>
            </a:endParaRPr>
          </a:p>
        </p:txBody>
      </p:sp>
      <p:sp>
        <p:nvSpPr>
          <p:cNvPr id="295" name="Google Shape;295;p2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Please complete this brief, anonymous </a:t>
            </a:r>
            <a:r>
              <a:rPr lang="en-US"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US" sz="2400" b="0" i="0" u="none" strike="noStrike" cap="none">
                <a:solidFill>
                  <a:schemeClr val="dk1"/>
                </a:solidFill>
                <a:latin typeface="Arial"/>
                <a:ea typeface="Arial"/>
                <a:cs typeface="Arial"/>
                <a:sym typeface="Arial"/>
              </a:rPr>
              <a:t> to help us to improve our ShakeAlert Ready lessons. </a:t>
            </a:r>
            <a:endParaRPr sz="1350" b="0" i="0" u="none" strike="noStrike" cap="none">
              <a:solidFill>
                <a:schemeClr val="dk1"/>
              </a:solidFill>
              <a:latin typeface="Arial"/>
              <a:ea typeface="Arial"/>
              <a:cs typeface="Arial"/>
              <a:sym typeface="Arial"/>
            </a:endParaRPr>
          </a:p>
        </p:txBody>
      </p:sp>
      <p:sp>
        <p:nvSpPr>
          <p:cNvPr id="296" name="Google Shape;296;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23</a:t>
            </a:fld>
            <a:endParaRPr sz="1200" b="0" i="0" u="none" strike="noStrike" cap="none">
              <a:solidFill>
                <a:schemeClr val="dk2"/>
              </a:solidFill>
              <a:latin typeface="Arial"/>
              <a:ea typeface="Arial"/>
              <a:cs typeface="Arial"/>
              <a:sym typeface="Arial"/>
            </a:endParaRPr>
          </a:p>
        </p:txBody>
      </p:sp>
      <p:grpSp>
        <p:nvGrpSpPr>
          <p:cNvPr id="297" name="Google Shape;297;p23"/>
          <p:cNvGrpSpPr/>
          <p:nvPr/>
        </p:nvGrpSpPr>
        <p:grpSpPr>
          <a:xfrm>
            <a:off x="4686300" y="637871"/>
            <a:ext cx="4245188" cy="3664657"/>
            <a:chOff x="6390900" y="334969"/>
            <a:chExt cx="5660250" cy="4886210"/>
          </a:xfrm>
        </p:grpSpPr>
        <p:pic>
          <p:nvPicPr>
            <p:cNvPr id="298" name="Google Shape;298;p2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9" name="Google Shape;299;p23"/>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300" name="Google Shape;300;p2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05"/>
        <p:cNvGrpSpPr/>
        <p:nvPr/>
      </p:nvGrpSpPr>
      <p:grpSpPr>
        <a:xfrm>
          <a:off x="0" y="0"/>
          <a:ext cx="0" cy="0"/>
          <a:chOff x="0" y="0"/>
          <a:chExt cx="0" cy="0"/>
        </a:xfrm>
      </p:grpSpPr>
      <p:sp>
        <p:nvSpPr>
          <p:cNvPr id="306" name="Google Shape;306;p2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Earthquake Hazards</a:t>
            </a:r>
            <a:endParaRPr>
              <a:solidFill>
                <a:schemeClr val="dk1"/>
              </a:solidFill>
            </a:endParaRPr>
          </a:p>
        </p:txBody>
      </p:sp>
      <p:sp>
        <p:nvSpPr>
          <p:cNvPr id="307" name="Google Shape;307;p24"/>
          <p:cNvSpPr txBox="1">
            <a:spLocks noGrp="1"/>
          </p:cNvSpPr>
          <p:nvPr>
            <p:ph type="body" idx="1"/>
          </p:nvPr>
        </p:nvSpPr>
        <p:spPr>
          <a:xfrm>
            <a:off x="312964" y="1045331"/>
            <a:ext cx="4531598" cy="346029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Clr>
                <a:schemeClr val="dk1"/>
              </a:buClr>
              <a:buSzPts val="1100"/>
              <a:buNone/>
            </a:pPr>
            <a:r>
              <a:rPr lang="en-US" sz="1200"/>
              <a:t>California, Oregon, and Washington all face hazards from earthquakes because of the underlying tectonic plates, which constantly grind against each other. </a:t>
            </a:r>
            <a:r>
              <a:rPr lang="en-US"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US" sz="1200"/>
              <a:t>While smaller</a:t>
            </a:r>
            <a:r>
              <a:rPr lang="en-US" sz="1200">
                <a:solidFill>
                  <a:schemeClr val="dk1"/>
                </a:solidFill>
              </a:rPr>
              <a:t> earthquakes happen often, scientists think a</a:t>
            </a:r>
            <a:r>
              <a:rPr lang="en-US" sz="1200"/>
              <a:t> major earthquake could happen any time, so it's important to be prepared.</a:t>
            </a:r>
            <a:endParaRPr/>
          </a:p>
          <a:p>
            <a:pPr marL="342900" lvl="0" indent="0" algn="l" rtl="0">
              <a:lnSpc>
                <a:spcPct val="100000"/>
              </a:lnSpc>
              <a:spcBef>
                <a:spcPts val="0"/>
              </a:spcBef>
              <a:spcAft>
                <a:spcPts val="0"/>
              </a:spcAft>
              <a:buSzPts val="1500"/>
              <a:buNone/>
            </a:pPr>
            <a:endParaRPr sz="1125"/>
          </a:p>
          <a:p>
            <a:pPr marL="0" lvl="0" indent="0" algn="l" rtl="0">
              <a:lnSpc>
                <a:spcPct val="100000"/>
              </a:lnSpc>
              <a:spcBef>
                <a:spcPts val="0"/>
              </a:spcBef>
              <a:spcAft>
                <a:spcPts val="0"/>
              </a:spcAft>
              <a:buSzPts val="1500"/>
              <a:buNone/>
            </a:pPr>
            <a:r>
              <a:rPr lang="en-US" sz="1125"/>
              <a:t>For more information: </a:t>
            </a:r>
            <a:r>
              <a:rPr lang="en-US"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500"/>
              <a:buNone/>
            </a:pPr>
            <a:endParaRPr sz="1125"/>
          </a:p>
        </p:txBody>
      </p:sp>
      <p:pic>
        <p:nvPicPr>
          <p:cNvPr id="308" name="Google Shape;308;p24"/>
          <p:cNvPicPr preferRelativeResize="0"/>
          <p:nvPr/>
        </p:nvPicPr>
        <p:blipFill rotWithShape="1">
          <a:blip r:embed="rId4">
            <a:alphaModFix/>
          </a:blip>
          <a:srcRect/>
          <a:stretch/>
        </p:blipFill>
        <p:spPr>
          <a:xfrm>
            <a:off x="4919031" y="684786"/>
            <a:ext cx="4003622" cy="3773929"/>
          </a:xfrm>
          <a:prstGeom prst="roundRect">
            <a:avLst>
              <a:gd name="adj" fmla="val 4580"/>
            </a:avLst>
          </a:prstGeom>
          <a:noFill/>
          <a:ln>
            <a:noFill/>
          </a:ln>
        </p:spPr>
      </p:pic>
      <p:sp>
        <p:nvSpPr>
          <p:cNvPr id="309" name="Google Shape;309;p2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24</a:t>
            </a:fld>
            <a:endParaRPr sz="1200" b="0" i="0" u="none" strike="noStrike" cap="none">
              <a:solidFill>
                <a:schemeClr val="dk2"/>
              </a:solidFill>
              <a:latin typeface="Arial"/>
              <a:ea typeface="Arial"/>
              <a:cs typeface="Arial"/>
              <a:sym typeface="Arial"/>
            </a:endParaRPr>
          </a:p>
        </p:txBody>
      </p:sp>
      <p:sp>
        <p:nvSpPr>
          <p:cNvPr id="310" name="Google Shape;310;p2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5"/>
        <p:cNvGrpSpPr/>
        <p:nvPr/>
      </p:nvGrpSpPr>
      <p:grpSpPr>
        <a:xfrm>
          <a:off x="0" y="0"/>
          <a:ext cx="0" cy="0"/>
          <a:chOff x="0" y="0"/>
          <a:chExt cx="0" cy="0"/>
        </a:xfrm>
      </p:grpSpPr>
      <p:sp>
        <p:nvSpPr>
          <p:cNvPr id="316" name="Google Shape;316;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Background - How ShakeAlert</a:t>
            </a:r>
            <a:r>
              <a:rPr lang="en-US" baseline="30000"/>
              <a:t>Ⓡ</a:t>
            </a:r>
            <a:r>
              <a:rPr lang="en-US"/>
              <a:t> Earthquake Early Warning System Works</a:t>
            </a:r>
            <a:endParaRPr>
              <a:solidFill>
                <a:schemeClr val="dk1"/>
              </a:solidFill>
            </a:endParaRPr>
          </a:p>
        </p:txBody>
      </p:sp>
      <p:sp>
        <p:nvSpPr>
          <p:cNvPr id="317" name="Google Shape;317;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pic>
        <p:nvPicPr>
          <p:cNvPr id="318" name="Google Shape;318;p25" descr="A diagram of a earthquake"/>
          <p:cNvPicPr preferRelativeResize="0"/>
          <p:nvPr/>
        </p:nvPicPr>
        <p:blipFill rotWithShape="1">
          <a:blip r:embed="rId3">
            <a:alphaModFix/>
          </a:blip>
          <a:srcRect t="12572"/>
          <a:stretch/>
        </p:blipFill>
        <p:spPr>
          <a:xfrm>
            <a:off x="454672" y="1046072"/>
            <a:ext cx="8234655" cy="3489351"/>
          </a:xfrm>
          <a:prstGeom prst="roundRect">
            <a:avLst>
              <a:gd name="adj" fmla="val 4580"/>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23"/>
        <p:cNvGrpSpPr/>
        <p:nvPr/>
      </p:nvGrpSpPr>
      <p:grpSpPr>
        <a:xfrm>
          <a:off x="0" y="0"/>
          <a:ext cx="0" cy="0"/>
          <a:chOff x="0" y="0"/>
          <a:chExt cx="0" cy="0"/>
        </a:xfrm>
      </p:grpSpPr>
      <p:sp>
        <p:nvSpPr>
          <p:cNvPr id="324" name="Google Shape;324;p2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Background - Effective Protective Actions</a:t>
            </a:r>
            <a:endParaRPr>
              <a:solidFill>
                <a:schemeClr val="dk1"/>
              </a:solidFill>
            </a:endParaRPr>
          </a:p>
        </p:txBody>
      </p:sp>
      <p:sp>
        <p:nvSpPr>
          <p:cNvPr id="325" name="Google Shape;325;p26"/>
          <p:cNvSpPr txBox="1"/>
          <p:nvPr/>
        </p:nvSpPr>
        <p:spPr>
          <a:xfrm>
            <a:off x="499950" y="1585639"/>
            <a:ext cx="4685114"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Most earthquake-related injuries and deaths are caused by collapsing walls and roofs, flying glass and falling objects. </a:t>
            </a:r>
            <a:endParaRPr sz="135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US" sz="1500" b="0" i="0" u="none" strike="noStrike" cap="none">
                <a:solidFill>
                  <a:schemeClr val="dk1"/>
                </a:solidFill>
                <a:latin typeface="Arial"/>
                <a:ea typeface="Arial"/>
                <a:cs typeface="Arial"/>
                <a:sym typeface="Arial"/>
              </a:rPr>
              <a:t>If you are inside a building, move no more than a few steps, then Drop, Cover, and Hold On.</a:t>
            </a:r>
            <a:endParaRPr sz="1350" b="0" i="0" u="none" strike="noStrike" cap="none">
              <a:solidFill>
                <a:schemeClr val="dk1"/>
              </a:solidFill>
              <a:latin typeface="Arial"/>
              <a:ea typeface="Arial"/>
              <a:cs typeface="Arial"/>
              <a:sym typeface="Arial"/>
            </a:endParaRPr>
          </a:p>
          <a:p>
            <a:pPr marL="34290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US" sz="1500" b="0" i="0" u="none" strike="noStrike" cap="none">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sz="1350" b="0" i="0" u="none" strike="noStrike" cap="none">
              <a:solidFill>
                <a:schemeClr val="dk1"/>
              </a:solidFill>
              <a:latin typeface="Arial"/>
              <a:ea typeface="Arial"/>
              <a:cs typeface="Arial"/>
              <a:sym typeface="Arial"/>
            </a:endParaRPr>
          </a:p>
          <a:p>
            <a:pPr marL="34290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34290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900"/>
              <a:buFont typeface="Arial"/>
              <a:buNone/>
            </a:pPr>
            <a:r>
              <a:rPr lang="en-US" sz="900" b="0" i="1" u="none" strike="noStrike" cap="none">
                <a:solidFill>
                  <a:schemeClr val="dk1"/>
                </a:solidFill>
                <a:latin typeface="Arial"/>
                <a:ea typeface="Arial"/>
                <a:cs typeface="Arial"/>
                <a:sym typeface="Arial"/>
              </a:rPr>
              <a:t>For protective actions in various settings (descriptions and gifs), go to </a:t>
            </a:r>
            <a:r>
              <a:rPr lang="en-US" sz="900" b="0" i="1" u="sng" strike="noStrike" cap="none">
                <a:solidFill>
                  <a:schemeClr val="hlink"/>
                </a:solidFill>
                <a:latin typeface="Arial"/>
                <a:ea typeface="Arial"/>
                <a:cs typeface="Arial"/>
                <a:sym typeface="Arial"/>
                <a:hlinkClick r:id="rId3"/>
              </a:rPr>
              <a:t>https://www.earthquakecountry.org/step5/</a:t>
            </a:r>
            <a:r>
              <a:rPr lang="en-US" sz="900" b="0" i="1" u="none" strike="noStrike" cap="none">
                <a:solidFill>
                  <a:schemeClr val="dk1"/>
                </a:solidFill>
                <a:latin typeface="Arial"/>
                <a:ea typeface="Arial"/>
                <a:cs typeface="Arial"/>
                <a:sym typeface="Arial"/>
              </a:rPr>
              <a:t> </a:t>
            </a:r>
            <a:endParaRPr sz="1350" b="0" i="0" u="none" strike="noStrike" cap="none">
              <a:solidFill>
                <a:schemeClr val="dk1"/>
              </a:solidFill>
              <a:latin typeface="Arial"/>
              <a:ea typeface="Arial"/>
              <a:cs typeface="Arial"/>
              <a:sym typeface="Arial"/>
            </a:endParaRPr>
          </a:p>
        </p:txBody>
      </p:sp>
      <p:pic>
        <p:nvPicPr>
          <p:cNvPr id="326" name="Google Shape;326;p26"/>
          <p:cNvPicPr preferRelativeResize="0"/>
          <p:nvPr/>
        </p:nvPicPr>
        <p:blipFill rotWithShape="1">
          <a:blip r:embed="rId4">
            <a:alphaModFix/>
          </a:blip>
          <a:srcRect/>
          <a:stretch/>
        </p:blipFill>
        <p:spPr>
          <a:xfrm>
            <a:off x="6620608" y="540144"/>
            <a:ext cx="2400383" cy="4084610"/>
          </a:xfrm>
          <a:prstGeom prst="roundRect">
            <a:avLst>
              <a:gd name="adj" fmla="val 4580"/>
            </a:avLst>
          </a:prstGeom>
          <a:noFill/>
          <a:ln>
            <a:noFill/>
          </a:ln>
        </p:spPr>
      </p:pic>
      <p:sp>
        <p:nvSpPr>
          <p:cNvPr id="327" name="Google Shape;327;p2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sp>
        <p:nvSpPr>
          <p:cNvPr id="328" name="Google Shape;328;p2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33"/>
        <p:cNvGrpSpPr/>
        <p:nvPr/>
      </p:nvGrpSpPr>
      <p:grpSpPr>
        <a:xfrm>
          <a:off x="0" y="0"/>
          <a:ext cx="0" cy="0"/>
          <a:chOff x="0" y="0"/>
          <a:chExt cx="0" cy="0"/>
        </a:xfrm>
      </p:grpSpPr>
      <p:sp>
        <p:nvSpPr>
          <p:cNvPr id="334" name="Google Shape;334;p2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Rationale</a:t>
            </a:r>
            <a:endParaRPr>
              <a:solidFill>
                <a:schemeClr val="dk1"/>
              </a:solidFill>
            </a:endParaRPr>
          </a:p>
        </p:txBody>
      </p:sp>
      <p:sp>
        <p:nvSpPr>
          <p:cNvPr id="335" name="Google Shape;335;p27"/>
          <p:cNvSpPr txBox="1"/>
          <p:nvPr/>
        </p:nvSpPr>
        <p:spPr>
          <a:xfrm>
            <a:off x="312964" y="1045330"/>
            <a:ext cx="8353055" cy="3536829"/>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Why do we practice earthquake drills? </a:t>
            </a:r>
            <a:endParaRPr sz="1350" b="0" i="0" u="none" strike="noStrike" cap="none">
              <a:solidFill>
                <a:schemeClr val="dk1"/>
              </a:solidFill>
              <a:latin typeface="Arial"/>
              <a:ea typeface="Arial"/>
              <a:cs typeface="Arial"/>
              <a:sym typeface="Arial"/>
            </a:endParaRPr>
          </a:p>
          <a:p>
            <a:pPr marL="0" marR="0" lvl="0" indent="0" algn="l" rtl="0">
              <a:lnSpc>
                <a:spcPct val="100000"/>
              </a:lnSpc>
              <a:spcBef>
                <a:spcPts val="45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To react quickly you must practice often. You may only have seconds to protect yourself in an earthquake, before strong shaking knocks you down—or knocks something down on you.</a:t>
            </a:r>
            <a:endParaRPr sz="1350" b="0" i="0" u="none" strike="noStrike" cap="none">
              <a:solidFill>
                <a:schemeClr val="dk1"/>
              </a:solidFill>
              <a:latin typeface="Arial"/>
              <a:ea typeface="Arial"/>
              <a:cs typeface="Arial"/>
              <a:sym typeface="Arial"/>
            </a:endParaRPr>
          </a:p>
          <a:p>
            <a:pPr marL="0" marR="0" lvl="0" indent="0" algn="l" rtl="0">
              <a:lnSpc>
                <a:spcPct val="100000"/>
              </a:lnSpc>
              <a:spcBef>
                <a:spcPts val="45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Social science research has long shown that people who practice protective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US" sz="1050" b="0" i="0" u="none" strike="noStrike" cap="none">
                <a:solidFill>
                  <a:schemeClr val="dk1"/>
                </a:solidFill>
                <a:latin typeface="Arial"/>
                <a:ea typeface="Arial"/>
                <a:cs typeface="Arial"/>
                <a:sym typeface="Arial"/>
              </a:rPr>
            </a:br>
            <a:endParaRPr sz="1050" b="0" i="0" u="sng" strike="noStrike" cap="none">
              <a:solidFill>
                <a:schemeClr val="dk1"/>
              </a:solidFill>
              <a:latin typeface="Arial"/>
              <a:ea typeface="Arial"/>
              <a:cs typeface="Arial"/>
              <a:sym typeface="Arial"/>
            </a:endParaRPr>
          </a:p>
          <a:p>
            <a:pPr marL="0" marR="0" lvl="0" indent="0" algn="l" rtl="0">
              <a:lnSpc>
                <a:spcPct val="100000"/>
              </a:lnSpc>
              <a:spcBef>
                <a:spcPts val="450"/>
              </a:spcBef>
              <a:spcAft>
                <a:spcPts val="0"/>
              </a:spcAft>
              <a:buClr>
                <a:srgbClr val="000000"/>
              </a:buClr>
              <a:buSzPts val="1050"/>
              <a:buFont typeface="Arial"/>
              <a:buNone/>
            </a:pPr>
            <a:r>
              <a:rPr lang="en-US" sz="1050" b="1" i="0" u="none" strike="noStrike" cap="none">
                <a:solidFill>
                  <a:schemeClr val="dk1"/>
                </a:solidFill>
                <a:latin typeface="Arial"/>
                <a:ea typeface="Arial"/>
                <a:cs typeface="Arial"/>
                <a:sym typeface="Arial"/>
              </a:rPr>
              <a:t>Why share the Family Engagement Letter?</a:t>
            </a:r>
            <a:endParaRPr sz="1350" b="0" i="0" u="none" strike="noStrike" cap="none">
              <a:solidFill>
                <a:schemeClr val="dk1"/>
              </a:solidFill>
              <a:latin typeface="Arial"/>
              <a:ea typeface="Arial"/>
              <a:cs typeface="Arial"/>
              <a:sym typeface="Arial"/>
            </a:endParaRPr>
          </a:p>
          <a:p>
            <a:pPr marL="216694" marR="0" lvl="0" indent="-123825" algn="l" rtl="0">
              <a:lnSpc>
                <a:spcPct val="100000"/>
              </a:lnSpc>
              <a:spcBef>
                <a:spcPts val="450"/>
              </a:spcBef>
              <a:spcAft>
                <a:spcPts val="0"/>
              </a:spcAft>
              <a:buClr>
                <a:schemeClr val="accent1"/>
              </a:buClr>
              <a:buSzPts val="1100"/>
              <a:buFont typeface="Arial"/>
              <a:buChar char="●"/>
            </a:pPr>
            <a:r>
              <a:rPr lang="en-US" sz="1050" b="0" i="0" u="none" strike="noStrike" cap="none">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sz="1350" b="0" i="0" u="none" strike="noStrike" cap="none">
              <a:solidFill>
                <a:schemeClr val="dk1"/>
              </a:solidFill>
              <a:latin typeface="Arial"/>
              <a:ea typeface="Arial"/>
              <a:cs typeface="Arial"/>
              <a:sym typeface="Arial"/>
            </a:endParaRPr>
          </a:p>
          <a:p>
            <a:pPr marL="216694"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sz="1350" b="0" i="0" u="none" strike="noStrike" cap="none">
              <a:solidFill>
                <a:schemeClr val="dk1"/>
              </a:solidFill>
              <a:latin typeface="Arial"/>
              <a:ea typeface="Arial"/>
              <a:cs typeface="Arial"/>
              <a:sym typeface="Arial"/>
            </a:endParaRPr>
          </a:p>
          <a:p>
            <a:pPr marL="216694"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a:solidFill>
                  <a:schemeClr val="dk1"/>
                </a:solidFill>
                <a:latin typeface="Arial"/>
                <a:ea typeface="Arial"/>
                <a:cs typeface="Arial"/>
                <a:sym typeface="Arial"/>
              </a:rPr>
              <a:t>Students spend more time at home than at school. Therefore, educating families will help more people know what to do when an earthquake strikes. Additionally, families are more likely to understand their family and community members’ needs. This communication can prompt families to ensure they’re prepared to protect all members of their families in case of an earthquake. </a:t>
            </a:r>
            <a:endParaRPr sz="1350" b="0" i="0" u="none" strike="noStrike" cap="none">
              <a:solidFill>
                <a:schemeClr val="dk1"/>
              </a:solidFill>
              <a:latin typeface="Arial"/>
              <a:ea typeface="Arial"/>
              <a:cs typeface="Arial"/>
              <a:sym typeface="Arial"/>
            </a:endParaRPr>
          </a:p>
          <a:p>
            <a:pPr marL="216694"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 places like Oregon and Washington where earthquakes are less frequent, people might be unaware of the risk of an earthquake. </a:t>
            </a:r>
            <a:endParaRPr sz="1350" b="0" i="0" u="none" strike="noStrike" cap="none">
              <a:solidFill>
                <a:schemeClr val="dk1"/>
              </a:solidFill>
              <a:latin typeface="Arial"/>
              <a:ea typeface="Arial"/>
              <a:cs typeface="Arial"/>
              <a:sym typeface="Arial"/>
            </a:endParaRPr>
          </a:p>
          <a:p>
            <a:pPr marL="216694" marR="0" lvl="0" indent="-123825" algn="l" rtl="0">
              <a:lnSpc>
                <a:spcPct val="100000"/>
              </a:lnSpc>
              <a:spcBef>
                <a:spcPts val="300"/>
              </a:spcBef>
              <a:spcAft>
                <a:spcPts val="300"/>
              </a:spcAft>
              <a:buClr>
                <a:schemeClr val="accent1"/>
              </a:buClr>
              <a:buSzPts val="1100"/>
              <a:buFont typeface="Arial"/>
              <a:buChar char="●"/>
            </a:pPr>
            <a:r>
              <a:rPr lang="en-US" sz="1050" b="0" i="0" u="none" strike="noStrike" cap="none">
                <a:solidFill>
                  <a:schemeClr val="dk1"/>
                </a:solidFill>
                <a:latin typeface="Arial"/>
                <a:ea typeface="Arial"/>
                <a:cs typeface="Arial"/>
                <a:sym typeface="Arial"/>
              </a:rPr>
              <a:t>The Family Engagement Letter </a:t>
            </a:r>
            <a:r>
              <a:rPr lang="en-US" sz="105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has links for family members </a:t>
            </a:r>
            <a:r>
              <a:rPr lang="en-US" sz="1050" b="0" i="0" u="none" strike="noStrike" cap="none">
                <a:solidFill>
                  <a:schemeClr val="dk1"/>
                </a:solidFill>
                <a:latin typeface="Arial"/>
                <a:ea typeface="Arial"/>
                <a:cs typeface="Arial"/>
                <a:sym typeface="Arial"/>
              </a:rPr>
              <a:t>to learn more about earthquakes and protective actions. </a:t>
            </a:r>
            <a:endParaRPr sz="1350" b="0" i="0" u="none" strike="noStrike" cap="none">
              <a:solidFill>
                <a:schemeClr val="dk1"/>
              </a:solidFill>
              <a:latin typeface="Arial"/>
              <a:ea typeface="Arial"/>
              <a:cs typeface="Arial"/>
              <a:sym typeface="Arial"/>
            </a:endParaRPr>
          </a:p>
        </p:txBody>
      </p:sp>
      <p:sp>
        <p:nvSpPr>
          <p:cNvPr id="336" name="Google Shape;336;p2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27</a:t>
            </a:fld>
            <a:endParaRPr sz="1200" b="0" i="0" u="none" strike="noStrike" cap="none">
              <a:solidFill>
                <a:schemeClr val="dk2"/>
              </a:solidFill>
              <a:latin typeface="Arial"/>
              <a:ea typeface="Arial"/>
              <a:cs typeface="Arial"/>
              <a:sym typeface="Arial"/>
            </a:endParaRPr>
          </a:p>
        </p:txBody>
      </p:sp>
      <p:sp>
        <p:nvSpPr>
          <p:cNvPr id="337" name="Google Shape;337;p2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41"/>
        <p:cNvGrpSpPr/>
        <p:nvPr/>
      </p:nvGrpSpPr>
      <p:grpSpPr>
        <a:xfrm>
          <a:off x="0" y="0"/>
          <a:ext cx="0" cy="0"/>
          <a:chOff x="0" y="0"/>
          <a:chExt cx="0" cy="0"/>
        </a:xfrm>
      </p:grpSpPr>
      <p:sp>
        <p:nvSpPr>
          <p:cNvPr id="342" name="Google Shape;342;p28"/>
          <p:cNvSpPr txBox="1">
            <a:spLocks noGrp="1"/>
          </p:cNvSpPr>
          <p:nvPr>
            <p:ph type="title"/>
          </p:nvPr>
        </p:nvSpPr>
        <p:spPr>
          <a:xfrm>
            <a:off x="312963" y="637878"/>
            <a:ext cx="8537122" cy="407453"/>
          </a:xfrm>
          <a:prstGeom prst="rect">
            <a:avLst/>
          </a:prstGeom>
          <a:noFill/>
          <a:ln>
            <a:noFill/>
          </a:ln>
        </p:spPr>
        <p:txBody>
          <a:bodyPr spcFirstLastPara="1" wrap="square" lIns="68550" tIns="68550" rIns="68550" bIns="68550" anchor="ctr" anchorCtr="0">
            <a:noAutofit/>
          </a:bodyPr>
          <a:lstStyle/>
          <a:p>
            <a:pPr marL="0" lvl="0" indent="0" algn="l" rtl="0">
              <a:lnSpc>
                <a:spcPct val="90000"/>
              </a:lnSpc>
              <a:spcBef>
                <a:spcPts val="0"/>
              </a:spcBef>
              <a:spcAft>
                <a:spcPts val="0"/>
              </a:spcAft>
              <a:buClr>
                <a:schemeClr val="dk1"/>
              </a:buClr>
              <a:buSzPts val="2800"/>
              <a:buFont typeface="Arial"/>
              <a:buNone/>
            </a:pPr>
            <a:r>
              <a:rPr lang="en-US" b="1">
                <a:solidFill>
                  <a:schemeClr val="dk1"/>
                </a:solidFill>
              </a:rPr>
              <a:t>Additional </a:t>
            </a:r>
            <a:r>
              <a:rPr lang="en-US" b="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Resources</a:t>
            </a:r>
            <a:endParaRPr b="1">
              <a:solidFill>
                <a:schemeClr val="dk1"/>
              </a:solidFill>
            </a:endParaRPr>
          </a:p>
        </p:txBody>
      </p:sp>
      <p:sp>
        <p:nvSpPr>
          <p:cNvPr id="343" name="Google Shape;343;p28"/>
          <p:cNvSpPr txBox="1"/>
          <p:nvPr/>
        </p:nvSpPr>
        <p:spPr>
          <a:xfrm>
            <a:off x="5232129" y="625891"/>
            <a:ext cx="2999925" cy="429525"/>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dk1"/>
                </a:solidFill>
                <a:latin typeface="Arial"/>
                <a:ea typeface="Arial"/>
                <a:cs typeface="Arial"/>
                <a:sym typeface="Arial"/>
              </a:rPr>
              <a:t>Sources</a:t>
            </a:r>
            <a:endParaRPr sz="1350" b="0" i="0" u="none" strike="noStrike" cap="none">
              <a:solidFill>
                <a:schemeClr val="dk1"/>
              </a:solidFill>
              <a:latin typeface="Arial"/>
              <a:ea typeface="Arial"/>
              <a:cs typeface="Arial"/>
              <a:sym typeface="Arial"/>
            </a:endParaRPr>
          </a:p>
        </p:txBody>
      </p:sp>
      <p:sp>
        <p:nvSpPr>
          <p:cNvPr id="344" name="Google Shape;344;p28"/>
          <p:cNvSpPr txBox="1"/>
          <p:nvPr/>
        </p:nvSpPr>
        <p:spPr>
          <a:xfrm>
            <a:off x="483157" y="1478042"/>
            <a:ext cx="3829070" cy="2473875"/>
          </a:xfrm>
          <a:prstGeom prst="rect">
            <a:avLst/>
          </a:prstGeom>
          <a:noFill/>
          <a:ln>
            <a:noFill/>
          </a:ln>
        </p:spPr>
        <p:txBody>
          <a:bodyPr spcFirstLastPara="1" wrap="square" lIns="68550" tIns="68550" rIns="68550" bIns="68550" anchor="t" anchorCtr="0">
            <a:noAutofit/>
          </a:bodyPr>
          <a:lstStyle/>
          <a:p>
            <a:pPr marL="171450" marR="0" lvl="0" indent="-171450" algn="l" rtl="0">
              <a:lnSpc>
                <a:spcPct val="90000"/>
              </a:lnSpc>
              <a:spcBef>
                <a:spcPts val="0"/>
              </a:spcBef>
              <a:spcAft>
                <a:spcPts val="0"/>
              </a:spcAft>
              <a:buClr>
                <a:schemeClr val="accent1"/>
              </a:buClr>
              <a:buSzPts val="2000"/>
              <a:buFont typeface="Arial"/>
              <a:buChar char="•"/>
            </a:pPr>
            <a:r>
              <a:rPr lang="en-US" sz="1500" b="0" i="0" u="sng" strike="noStrike" cap="none">
                <a:solidFill>
                  <a:schemeClr val="hlink"/>
                </a:solidFill>
                <a:latin typeface="Arial"/>
                <a:ea typeface="Arial"/>
                <a:cs typeface="Arial"/>
                <a:sym typeface="Arial"/>
                <a:hlinkClick r:id="rId3"/>
              </a:rPr>
              <a:t>ShakeAlert.org</a:t>
            </a:r>
            <a:endParaRPr sz="15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171450" marR="0" lvl="0" indent="-171450" algn="l" rtl="0">
              <a:lnSpc>
                <a:spcPct val="90000"/>
              </a:lnSpc>
              <a:spcBef>
                <a:spcPts val="0"/>
              </a:spcBef>
              <a:spcAft>
                <a:spcPts val="0"/>
              </a:spcAft>
              <a:buClr>
                <a:schemeClr val="accent1"/>
              </a:buClr>
              <a:buSzPts val="2000"/>
              <a:buFont typeface="Arial"/>
              <a:buChar char="•"/>
            </a:pPr>
            <a:r>
              <a:rPr lang="en-US" sz="1500" b="0" i="0" u="sng" strike="noStrike" cap="none">
                <a:solidFill>
                  <a:schemeClr val="hlink"/>
                </a:solidFill>
                <a:latin typeface="Arial"/>
                <a:ea typeface="Arial"/>
                <a:cs typeface="Arial"/>
                <a:sym typeface="Arial"/>
                <a:hlinkClick r:id="rId4"/>
              </a:rPr>
              <a:t>ShakeAlert</a:t>
            </a:r>
            <a:r>
              <a:rPr lang="en-US" sz="1500" b="0" i="0" u="none" strike="noStrike" cap="none" baseline="30000">
                <a:solidFill>
                  <a:schemeClr val="hlink"/>
                </a:solidFill>
                <a:uFill>
                  <a:noFill/>
                </a:uFill>
                <a:latin typeface="Arial"/>
                <a:ea typeface="Arial"/>
                <a:cs typeface="Arial"/>
                <a:sym typeface="Arial"/>
                <a:hlinkClick r:id="rId4"/>
              </a:rPr>
              <a:t>®</a:t>
            </a:r>
            <a:r>
              <a:rPr lang="en-US" sz="1500" b="0" i="0" u="sng" strike="noStrike" cap="none">
                <a:solidFill>
                  <a:schemeClr val="hlink"/>
                </a:solidFill>
                <a:latin typeface="Arial"/>
                <a:ea typeface="Arial"/>
                <a:cs typeface="Arial"/>
                <a:sym typeface="Arial"/>
                <a:hlinkClick r:id="rId4"/>
              </a:rPr>
              <a:t> Earthquake Early Warning System</a:t>
            </a:r>
            <a:r>
              <a:rPr lang="en-US" sz="15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500" b="0" i="0" u="sng" strike="noStrike" cap="none">
                <a:solidFill>
                  <a:schemeClr val="hlink"/>
                </a:solidFill>
                <a:latin typeface="Arial"/>
                <a:ea typeface="Arial"/>
                <a:cs typeface="Arial"/>
                <a:sym typeface="Arial"/>
                <a:hlinkClick r:id="rId4"/>
              </a:rPr>
              <a:t>Education and Training Materials</a:t>
            </a:r>
            <a:endParaRPr sz="1500" b="0" i="0" u="none" strike="noStrike" cap="none">
              <a:solidFill>
                <a:schemeClr val="dk1"/>
              </a:solidFill>
              <a:latin typeface="Arial"/>
              <a:ea typeface="Arial"/>
              <a:cs typeface="Arial"/>
              <a:sym typeface="Arial"/>
            </a:endParaRPr>
          </a:p>
          <a:p>
            <a:pPr marL="171450" marR="0" lvl="0" indent="-7620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171450" marR="0" lvl="0" indent="-171450" algn="l" rtl="0">
              <a:lnSpc>
                <a:spcPct val="90000"/>
              </a:lnSpc>
              <a:spcBef>
                <a:spcPts val="0"/>
              </a:spcBef>
              <a:spcAft>
                <a:spcPts val="0"/>
              </a:spcAft>
              <a:buClr>
                <a:schemeClr val="accent1"/>
              </a:buClr>
              <a:buSzPts val="2000"/>
              <a:buFont typeface="Arial"/>
              <a:buChar char="•"/>
            </a:pPr>
            <a:r>
              <a:rPr lang="en-US" sz="1500" b="0" i="0" u="sng" strike="noStrike" cap="none">
                <a:solidFill>
                  <a:schemeClr val="hlink"/>
                </a:solidFill>
                <a:latin typeface="Arial"/>
                <a:ea typeface="Arial"/>
                <a:cs typeface="Arial"/>
                <a:sym typeface="Arial"/>
                <a:hlinkClick r:id="rId5"/>
              </a:rPr>
              <a:t>Earthquake Safety and </a:t>
            </a:r>
            <a:r>
              <a:rPr lang="en-US" sz="1500" u="sng">
                <a:solidFill>
                  <a:schemeClr val="hlink"/>
                </a:solidFill>
                <a:hlinkClick r:id="rId5"/>
              </a:rPr>
              <a:t>Preparedness  Resources </a:t>
            </a:r>
            <a:r>
              <a:rPr lang="en-US" sz="1500" b="0" i="0" u="sng" strike="noStrike" cap="none">
                <a:solidFill>
                  <a:schemeClr val="hlink"/>
                </a:solidFill>
                <a:latin typeface="Arial"/>
                <a:ea typeface="Arial"/>
                <a:cs typeface="Arial"/>
                <a:sym typeface="Arial"/>
                <a:hlinkClick r:id="rId5"/>
              </a:rPr>
              <a:t>in M</a:t>
            </a:r>
            <a:r>
              <a:rPr lang="en-US" sz="1500" u="sng">
                <a:solidFill>
                  <a:schemeClr val="hlink"/>
                </a:solidFill>
                <a:hlinkClick r:id="rId5"/>
              </a:rPr>
              <a:t>ultiple</a:t>
            </a:r>
            <a:r>
              <a:rPr lang="en-US" sz="1500" b="0" i="0" u="sng" strike="noStrike" cap="none">
                <a:solidFill>
                  <a:schemeClr val="hlink"/>
                </a:solidFill>
                <a:latin typeface="Arial"/>
                <a:ea typeface="Arial"/>
                <a:cs typeface="Arial"/>
                <a:sym typeface="Arial"/>
                <a:hlinkClick r:id="rId5"/>
              </a:rPr>
              <a:t> Languages</a:t>
            </a:r>
            <a:endParaRPr sz="1500" b="0" i="0" u="none" strike="noStrike" cap="none">
              <a:solidFill>
                <a:schemeClr val="dk1"/>
              </a:solidFill>
              <a:latin typeface="Arial"/>
              <a:ea typeface="Arial"/>
              <a:cs typeface="Arial"/>
              <a:sym typeface="Arial"/>
            </a:endParaRPr>
          </a:p>
          <a:p>
            <a:pPr marL="171450" marR="0" lvl="0" indent="-7620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sp>
        <p:nvSpPr>
          <p:cNvPr id="345" name="Google Shape;345;p28"/>
          <p:cNvSpPr txBox="1"/>
          <p:nvPr/>
        </p:nvSpPr>
        <p:spPr>
          <a:xfrm>
            <a:off x="5413664" y="1473544"/>
            <a:ext cx="2999925" cy="1783664"/>
          </a:xfrm>
          <a:prstGeom prst="rect">
            <a:avLst/>
          </a:prstGeom>
          <a:noFill/>
          <a:ln>
            <a:noFill/>
          </a:ln>
        </p:spPr>
        <p:txBody>
          <a:bodyPr spcFirstLastPara="1" wrap="square" lIns="68550" tIns="68550" rIns="68550" bIns="68550" anchor="t" anchorCtr="0">
            <a:noAutofit/>
          </a:bodyPr>
          <a:lstStyle/>
          <a:p>
            <a:pPr marL="171450" marR="0" lvl="0" indent="-171450" algn="l" rtl="0">
              <a:lnSpc>
                <a:spcPct val="90000"/>
              </a:lnSpc>
              <a:spcBef>
                <a:spcPts val="0"/>
              </a:spcBef>
              <a:spcAft>
                <a:spcPts val="0"/>
              </a:spcAft>
              <a:buClr>
                <a:schemeClr val="accent1"/>
              </a:buClr>
              <a:buSzPts val="2000"/>
              <a:buFont typeface="Arial"/>
              <a:buChar char="•"/>
            </a:pPr>
            <a:r>
              <a:rPr lang="en-US" sz="1500" b="0" i="0" u="sng" strike="noStrike" cap="none">
                <a:solidFill>
                  <a:schemeClr val="hlink"/>
                </a:solidFill>
                <a:latin typeface="Arial"/>
                <a:ea typeface="Arial"/>
                <a:cs typeface="Arial"/>
                <a:sym typeface="Arial"/>
                <a:hlinkClick r:id="rId6"/>
              </a:rPr>
              <a:t>Great ShakeOut </a:t>
            </a:r>
            <a:r>
              <a:rPr lang="en-US" sz="1500" u="sng">
                <a:solidFill>
                  <a:schemeClr val="hlink"/>
                </a:solidFill>
                <a:hlinkClick r:id="rId6"/>
              </a:rPr>
              <a:t>L</a:t>
            </a:r>
            <a:r>
              <a:rPr lang="en-US" sz="1500" b="0" i="0" u="sng" strike="noStrike" cap="none">
                <a:solidFill>
                  <a:schemeClr val="hlink"/>
                </a:solidFill>
                <a:latin typeface="Arial"/>
                <a:ea typeface="Arial"/>
                <a:cs typeface="Arial"/>
                <a:sym typeface="Arial"/>
                <a:hlinkClick r:id="rId6"/>
              </a:rPr>
              <a:t>essons</a:t>
            </a:r>
            <a:endParaRPr sz="1500" b="0" i="0" u="none" strike="noStrike" cap="none">
              <a:solidFill>
                <a:schemeClr val="dk1"/>
              </a:solidFill>
              <a:latin typeface="Arial"/>
              <a:ea typeface="Arial"/>
              <a:cs typeface="Arial"/>
              <a:sym typeface="Arial"/>
            </a:endParaRPr>
          </a:p>
          <a:p>
            <a:pPr marL="171450" marR="0" lvl="0" indent="-7620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342900" marR="0" lvl="0" indent="0" algn="l" rtl="0">
              <a:lnSpc>
                <a:spcPct val="9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cxnSp>
        <p:nvCxnSpPr>
          <p:cNvPr id="346" name="Google Shape;346;p28"/>
          <p:cNvCxnSpPr/>
          <p:nvPr/>
        </p:nvCxnSpPr>
        <p:spPr>
          <a:xfrm>
            <a:off x="4810991" y="698356"/>
            <a:ext cx="0" cy="3746789"/>
          </a:xfrm>
          <a:prstGeom prst="straightConnector1">
            <a:avLst/>
          </a:prstGeom>
          <a:noFill/>
          <a:ln w="9525" cap="flat" cmpd="sng">
            <a:solidFill>
              <a:schemeClr val="dk1"/>
            </a:solidFill>
            <a:prstDash val="solid"/>
            <a:miter lim="800000"/>
            <a:headEnd type="none" w="sm" len="sm"/>
            <a:tailEnd type="none" w="sm" len="sm"/>
          </a:ln>
        </p:spPr>
      </p:cxnSp>
      <p:sp>
        <p:nvSpPr>
          <p:cNvPr id="347" name="Google Shape;347;p28"/>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28</a:t>
            </a:fld>
            <a:endParaRPr sz="1200" b="0" i="0" u="none" strike="noStrike" cap="none">
              <a:solidFill>
                <a:schemeClr val="dk2"/>
              </a:solidFill>
              <a:latin typeface="Arial"/>
              <a:ea typeface="Arial"/>
              <a:cs typeface="Arial"/>
              <a:sym typeface="Arial"/>
            </a:endParaRPr>
          </a:p>
        </p:txBody>
      </p:sp>
      <p:sp>
        <p:nvSpPr>
          <p:cNvPr id="348" name="Google Shape;348;p2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98" name="Google Shape;98;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99" name="Google Shape;99;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100" name="Google Shape;100;p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1</a:t>
            </a:r>
            <a:endParaRPr>
              <a:solidFill>
                <a:schemeClr val="dk1"/>
              </a:solidFill>
            </a:endParaRPr>
          </a:p>
        </p:txBody>
      </p:sp>
      <p:sp>
        <p:nvSpPr>
          <p:cNvPr id="106" name="Google Shape;106;p4"/>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58128" lvl="0" indent="-248603" algn="l" rtl="0">
              <a:lnSpc>
                <a:spcPct val="100000"/>
              </a:lnSpc>
              <a:spcBef>
                <a:spcPts val="0"/>
              </a:spcBef>
              <a:spcAft>
                <a:spcPts val="0"/>
              </a:spcAft>
              <a:buSzPts val="1500"/>
              <a:buAutoNum type="arabicPeriod"/>
            </a:pPr>
            <a:r>
              <a:rPr lang="en-US" sz="1125" u="sng">
                <a:solidFill>
                  <a:schemeClr val="hlink"/>
                </a:solidFill>
                <a:hlinkClick r:id="rId3" action="ppaction://hlinksldjump"/>
              </a:rPr>
              <a:t>SLIDE </a:t>
            </a:r>
            <a:r>
              <a:rPr lang="en-US" sz="1125" u="sng">
                <a:solidFill>
                  <a:schemeClr val="hlink"/>
                </a:solidFill>
              </a:rPr>
              <a:t>8</a:t>
            </a:r>
            <a:r>
              <a:rPr lang="en-US" sz="1125"/>
              <a:t>: Tell students that today they are learning about how to react when there is an earthquake or earthquake early warning alert, which could happen anytime.</a:t>
            </a:r>
            <a:endParaRPr sz="1125">
              <a:solidFill>
                <a:schemeClr val="dk1"/>
              </a:solidFill>
            </a:endParaRPr>
          </a:p>
          <a:p>
            <a:pPr marL="258128" lvl="0" indent="-248603" algn="l" rtl="0">
              <a:lnSpc>
                <a:spcPct val="100000"/>
              </a:lnSpc>
              <a:spcBef>
                <a:spcPts val="900"/>
              </a:spcBef>
              <a:spcAft>
                <a:spcPts val="0"/>
              </a:spcAft>
              <a:buSzPts val="1500"/>
              <a:buAutoNum type="arabicPeriod"/>
            </a:pPr>
            <a:r>
              <a:rPr lang="en-US" sz="1125" u="sng">
                <a:solidFill>
                  <a:schemeClr val="hlink"/>
                </a:solidFill>
                <a:hlinkClick r:id="rId4" action="ppaction://hlinksldjump"/>
              </a:rPr>
              <a:t>SLIDE 9</a:t>
            </a:r>
            <a:r>
              <a:rPr lang="en-US" sz="1125">
                <a:solidFill>
                  <a:schemeClr val="dk1"/>
                </a:solidFill>
              </a:rPr>
              <a:t>: </a:t>
            </a:r>
            <a:r>
              <a:rPr lang="en-US" sz="1125"/>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125"/>
          </a:p>
          <a:p>
            <a:pPr marL="258128" lvl="0" indent="-248603" algn="l" rtl="0">
              <a:lnSpc>
                <a:spcPct val="100000"/>
              </a:lnSpc>
              <a:spcBef>
                <a:spcPts val="900"/>
              </a:spcBef>
              <a:spcAft>
                <a:spcPts val="0"/>
              </a:spcAft>
              <a:buSzPts val="1500"/>
              <a:buAutoNum type="arabicPeriod"/>
            </a:pPr>
            <a:r>
              <a:rPr lang="en-US" sz="1125" u="sng">
                <a:solidFill>
                  <a:schemeClr val="hlink"/>
                </a:solidFill>
                <a:hlinkClick r:id="rId5" action="ppaction://hlinksldjump"/>
              </a:rPr>
              <a:t>SLIDE 10</a:t>
            </a:r>
            <a:r>
              <a:rPr lang="en-US" sz="1125">
                <a:solidFill>
                  <a:schemeClr val="dk1"/>
                </a:solidFill>
              </a:rPr>
              <a:t>: </a:t>
            </a:r>
            <a:r>
              <a:rPr lang="en-US" sz="1125"/>
              <a:t>Tell students that our school has an earthquake early warning system that can give our school community members seconds of extra time to protect ourselves before ground shaking arrives during an earthquake. </a:t>
            </a:r>
            <a:endParaRPr sz="1125" i="1"/>
          </a:p>
          <a:p>
            <a:pPr marL="258128" lvl="0" indent="-248603" algn="l" rtl="0">
              <a:lnSpc>
                <a:spcPct val="100000"/>
              </a:lnSpc>
              <a:spcBef>
                <a:spcPts val="900"/>
              </a:spcBef>
              <a:spcAft>
                <a:spcPts val="0"/>
              </a:spcAft>
              <a:buSzPts val="1500"/>
              <a:buAutoNum type="arabicPeriod"/>
            </a:pPr>
            <a:r>
              <a:rPr lang="en-US" sz="1125" u="sng">
                <a:solidFill>
                  <a:schemeClr val="hlink"/>
                </a:solidFill>
                <a:hlinkClick r:id="rId6" action="ppaction://hlinksldjump"/>
              </a:rPr>
              <a:t>SLIDE 11</a:t>
            </a:r>
            <a:r>
              <a:rPr lang="en-US" sz="1125">
                <a:solidFill>
                  <a:schemeClr val="dk1"/>
                </a:solidFill>
              </a:rPr>
              <a:t>: Ask students what they’ve seen and heard about earthquakes. They may have seen images of people or buildings shaking. They may have seen a cartoon in which a giant fissure opens </a:t>
            </a:r>
            <a:r>
              <a:rPr lang="en-US" sz="1125"/>
              <a:t>o</a:t>
            </a:r>
            <a:r>
              <a:rPr lang="en-US" sz="1125">
                <a:solidFill>
                  <a:schemeClr val="dk1"/>
                </a:solidFill>
              </a:rPr>
              <a:t>n Earth’s surface (which is incorrect). Ask students if they or th</a:t>
            </a:r>
            <a:r>
              <a:rPr lang="en-US" sz="1125"/>
              <a:t>eir </a:t>
            </a:r>
            <a:r>
              <a:rPr lang="en-US" sz="1125">
                <a:solidFill>
                  <a:schemeClr val="dk1"/>
                </a:solidFill>
              </a:rPr>
              <a:t>family members have ever experienced an earthquake*. If they have, what did they see, hear, and feel? Tell students that we’ll learn </a:t>
            </a:r>
            <a:r>
              <a:rPr lang="en-US" sz="1125"/>
              <a:t>a bit</a:t>
            </a:r>
            <a:r>
              <a:rPr lang="en-US" sz="1125">
                <a:solidFill>
                  <a:schemeClr val="dk1"/>
                </a:solidFill>
              </a:rPr>
              <a:t> about what an earthquake is in this lesson. Keep this conversation brief. </a:t>
            </a:r>
            <a:endParaRPr sz="1125">
              <a:solidFill>
                <a:schemeClr val="dk1"/>
              </a:solidFill>
            </a:endParaRPr>
          </a:p>
          <a:p>
            <a:pPr marL="0" lvl="0" indent="0" algn="l" rtl="0">
              <a:lnSpc>
                <a:spcPct val="100000"/>
              </a:lnSpc>
              <a:spcBef>
                <a:spcPts val="450"/>
              </a:spcBef>
              <a:spcAft>
                <a:spcPts val="0"/>
              </a:spcAft>
              <a:buSzPts val="1800"/>
              <a:buNone/>
            </a:pPr>
            <a:endParaRPr sz="1125" i="1"/>
          </a:p>
          <a:p>
            <a:pPr marL="234950" lvl="0" indent="0" algn="l" rtl="0">
              <a:lnSpc>
                <a:spcPct val="100000"/>
              </a:lnSpc>
              <a:spcBef>
                <a:spcPts val="450"/>
              </a:spcBef>
              <a:spcAft>
                <a:spcPts val="0"/>
              </a:spcAft>
              <a:buSzPts val="1800"/>
              <a:buNone/>
            </a:pPr>
            <a:r>
              <a:rPr lang="en-US" sz="1125" i="1"/>
              <a:t>*</a:t>
            </a:r>
            <a:r>
              <a:rPr lang="en-US" sz="1125" i="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I</a:t>
            </a:r>
            <a:r>
              <a:rPr lang="en-US" sz="1125" i="1">
                <a:solidFill>
                  <a:schemeClr val="dk1"/>
                </a:solidFill>
              </a:rPr>
              <a:t>t’s likely that students have not experienced an earthquake but </a:t>
            </a:r>
            <a:r>
              <a:rPr lang="en-US" sz="1125" i="1"/>
              <a:t>they may have</a:t>
            </a:r>
            <a:r>
              <a:rPr lang="en-US" sz="1125" i="1">
                <a:solidFill>
                  <a:schemeClr val="dk1"/>
                </a:solidFill>
              </a:rPr>
              <a:t> heard </a:t>
            </a:r>
            <a:r>
              <a:rPr lang="en-US" sz="1125" i="1"/>
              <a:t>others</a:t>
            </a:r>
            <a:r>
              <a:rPr lang="en-US" sz="1125" i="1">
                <a:solidFill>
                  <a:schemeClr val="dk1"/>
                </a:solidFill>
              </a:rPr>
              <a:t> discuss their experiences. Validate </a:t>
            </a:r>
            <a:r>
              <a:rPr lang="en-US" sz="1125" i="1"/>
              <a:t>their feelings,</a:t>
            </a:r>
            <a:r>
              <a:rPr lang="en-US" sz="1125" i="1">
                <a:solidFill>
                  <a:schemeClr val="dk1"/>
                </a:solidFill>
              </a:rPr>
              <a:t> and scan for students who may need some extra support. </a:t>
            </a:r>
            <a:endParaRPr>
              <a:solidFill>
                <a:schemeClr val="dk1"/>
              </a:solidFill>
            </a:endParaRPr>
          </a:p>
        </p:txBody>
      </p:sp>
      <p:sp>
        <p:nvSpPr>
          <p:cNvPr id="107" name="Google Shape;107;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108" name="Google Shape;108;p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2</a:t>
            </a:r>
            <a:endParaRPr>
              <a:solidFill>
                <a:schemeClr val="dk1"/>
              </a:solidFill>
            </a:endParaRPr>
          </a:p>
        </p:txBody>
      </p:sp>
      <p:sp>
        <p:nvSpPr>
          <p:cNvPr id="114" name="Google Shape;114;p5"/>
          <p:cNvSpPr txBox="1">
            <a:spLocks noGrp="1"/>
          </p:cNvSpPr>
          <p:nvPr>
            <p:ph type="body" idx="1"/>
          </p:nvPr>
        </p:nvSpPr>
        <p:spPr>
          <a:xfrm>
            <a:off x="312963" y="1047157"/>
            <a:ext cx="8537100" cy="3229800"/>
          </a:xfrm>
          <a:prstGeom prst="rect">
            <a:avLst/>
          </a:prstGeom>
          <a:noFill/>
          <a:ln>
            <a:noFill/>
          </a:ln>
        </p:spPr>
        <p:txBody>
          <a:bodyPr spcFirstLastPara="1" wrap="square" lIns="68550" tIns="34275" rIns="68550" bIns="34275" anchor="t" anchorCtr="0">
            <a:noAutofit/>
          </a:bodyPr>
          <a:lstStyle/>
          <a:p>
            <a:pPr marL="266700" lvl="0" indent="-257175" algn="l" rtl="0">
              <a:lnSpc>
                <a:spcPct val="100000"/>
              </a:lnSpc>
              <a:spcBef>
                <a:spcPts val="0"/>
              </a:spcBef>
              <a:spcAft>
                <a:spcPts val="0"/>
              </a:spcAft>
              <a:buSzPts val="1500"/>
              <a:buFont typeface="Arial"/>
              <a:buAutoNum type="arabicPeriod" startAt="5"/>
            </a:pPr>
            <a:r>
              <a:rPr lang="en-US" sz="1125" u="sng">
                <a:solidFill>
                  <a:schemeClr val="hlink"/>
                </a:solidFill>
                <a:hlinkClick r:id="rId3" action="ppaction://hlinksldjump"/>
              </a:rPr>
              <a:t>SLIDE 12:</a:t>
            </a:r>
            <a:r>
              <a:rPr lang="en-US" sz="1125"/>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a:solidFill>
                <a:srgbClr val="000000"/>
              </a:solidFill>
            </a:endParaRPr>
          </a:p>
          <a:p>
            <a:pPr marL="258127" lvl="0" indent="-248602" algn="l" rtl="0">
              <a:lnSpc>
                <a:spcPct val="100000"/>
              </a:lnSpc>
              <a:spcBef>
                <a:spcPts val="900"/>
              </a:spcBef>
              <a:spcAft>
                <a:spcPts val="0"/>
              </a:spcAft>
              <a:buSzPts val="1500"/>
              <a:buAutoNum type="arabicPeriod" startAt="5"/>
            </a:pPr>
            <a:r>
              <a:rPr lang="en-US" sz="1125" u="sng">
                <a:solidFill>
                  <a:schemeClr val="hlink"/>
                </a:solidFill>
                <a:hlinkClick r:id="rId4" action="ppaction://hlinksldjump"/>
              </a:rPr>
              <a:t>SLIDE 13</a:t>
            </a:r>
            <a:r>
              <a:rPr lang="en-US" sz="1125">
                <a:solidFill>
                  <a:schemeClr val="dk1"/>
                </a:solidFill>
              </a:rPr>
              <a:t>: Review and model Drop, Cover, and Hold On. </a:t>
            </a:r>
            <a:r>
              <a:rPr lang="en-US" sz="1125"/>
              <a:t>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 </a:t>
            </a:r>
            <a:endParaRPr/>
          </a:p>
          <a:p>
            <a:pPr marL="300038" lvl="0" indent="-290513" algn="l" rtl="0">
              <a:lnSpc>
                <a:spcPct val="100000"/>
              </a:lnSpc>
              <a:spcBef>
                <a:spcPts val="900"/>
              </a:spcBef>
              <a:spcAft>
                <a:spcPts val="0"/>
              </a:spcAft>
              <a:buSzPts val="1500"/>
              <a:buFont typeface="Arial"/>
              <a:buAutoNum type="arabicPeriod" startAt="5"/>
            </a:pPr>
            <a:r>
              <a:rPr lang="en-US" sz="1125" u="sng">
                <a:solidFill>
                  <a:schemeClr val="hlink"/>
                </a:solidFill>
                <a:hlinkClick r:id="rId5" action="ppaction://hlinksldjump"/>
              </a:rPr>
              <a:t>SLIDE 14</a:t>
            </a:r>
            <a:r>
              <a:rPr lang="en-US" sz="1125">
                <a:solidFill>
                  <a:schemeClr val="dk1"/>
                </a:solidFill>
              </a:rPr>
              <a:t>: Tell students that they will hear sound effects like earthquake shaking. This is just pretend! But it is similar to what you might hear in a real earthquake. Click to play the ground shaking noises and animation, and practice Drop, Cover, and Hold On. Ask students to stay in their protective positions while </a:t>
            </a:r>
            <a:r>
              <a:rPr lang="en-US" sz="1125"/>
              <a:t>you</a:t>
            </a:r>
            <a:r>
              <a:rPr lang="en-US" sz="1125">
                <a:solidFill>
                  <a:schemeClr val="dk1"/>
                </a:solidFill>
              </a:rPr>
              <a:t> observe and offer corrections if necessary. Once </a:t>
            </a:r>
            <a:r>
              <a:rPr lang="en-US" sz="1125"/>
              <a:t>you’ve </a:t>
            </a:r>
            <a:r>
              <a:rPr lang="en-US" sz="1125">
                <a:solidFill>
                  <a:schemeClr val="dk1"/>
                </a:solidFill>
              </a:rPr>
              <a:t>checked each student, ask them to return to their seats.</a:t>
            </a:r>
            <a:endParaRPr/>
          </a:p>
          <a:p>
            <a:pPr marL="300038" lvl="0" indent="-290513" algn="l" rtl="0">
              <a:lnSpc>
                <a:spcPct val="100000"/>
              </a:lnSpc>
              <a:spcBef>
                <a:spcPts val="900"/>
              </a:spcBef>
              <a:spcAft>
                <a:spcPts val="0"/>
              </a:spcAft>
              <a:buSzPts val="1500"/>
              <a:buFont typeface="Arial"/>
              <a:buAutoNum type="arabicPeriod" startAt="5"/>
            </a:pPr>
            <a:r>
              <a:rPr lang="en-US" sz="1125" u="sng">
                <a:solidFill>
                  <a:schemeClr val="hlink"/>
                </a:solidFill>
                <a:hlinkClick r:id="rId6" action="ppaction://hlinksldjump"/>
              </a:rPr>
              <a:t>SLIDE 15</a:t>
            </a:r>
            <a:r>
              <a:rPr lang="en-US" sz="1125">
                <a:solidFill>
                  <a:schemeClr val="dk1"/>
                </a:solidFill>
              </a:rPr>
              <a:t>: Students may wonder what to do if they’re outside when they feel shaking or get an alert. Tell them to find a clear spot away from buildings, trees, streetlights, and power </a:t>
            </a:r>
            <a:r>
              <a:rPr lang="en-US" sz="1125">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lines if it</a:t>
            </a:r>
            <a:r>
              <a:rPr lang="en-US" sz="112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’s safe to do so</a:t>
            </a:r>
            <a:r>
              <a:rPr lang="en-US" sz="1125">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r>
              <a:rPr lang="en-US" sz="1125">
                <a:solidFill>
                  <a:schemeClr val="dk1"/>
                </a:solidFill>
              </a:rPr>
              <a:t>then Drop, Cover, and Hold On. Stay there until the shaking stops.</a:t>
            </a:r>
            <a:endParaRPr/>
          </a:p>
        </p:txBody>
      </p:sp>
      <p:sp>
        <p:nvSpPr>
          <p:cNvPr id="115" name="Google Shape;115;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116" name="Google Shape;116;p5"/>
          <p:cNvSpPr txBox="1"/>
          <p:nvPr/>
        </p:nvSpPr>
        <p:spPr>
          <a:xfrm>
            <a:off x="7086600" y="4783474"/>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3</a:t>
            </a:r>
            <a:endParaRPr dirty="0">
              <a:solidFill>
                <a:schemeClr val="dk1"/>
              </a:solidFill>
            </a:endParaRPr>
          </a:p>
        </p:txBody>
      </p:sp>
      <p:sp>
        <p:nvSpPr>
          <p:cNvPr id="122" name="Google Shape;122;p6"/>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247650" lvl="0" indent="-247650" algn="l" rtl="0">
              <a:lnSpc>
                <a:spcPct val="100000"/>
              </a:lnSpc>
              <a:spcBef>
                <a:spcPts val="0"/>
              </a:spcBef>
              <a:spcAft>
                <a:spcPts val="0"/>
              </a:spcAft>
              <a:buSzPts val="1500"/>
              <a:buAutoNum type="arabicPeriod" startAt="9"/>
            </a:pPr>
            <a:r>
              <a:rPr lang="en-US" sz="1125" u="sng">
                <a:solidFill>
                  <a:schemeClr val="hlink"/>
                </a:solidFill>
                <a:hlinkClick r:id="rId3" action="ppaction://hlinksldjump"/>
              </a:rPr>
              <a:t>SLIDE 16</a:t>
            </a:r>
            <a:r>
              <a:rPr lang="en-US" sz="1125"/>
              <a:t>: Tell students that Drop, Cover, and Hold On looks different for different bodies. Review modified protective actions for people who use wheelchairs. </a:t>
            </a:r>
            <a:endParaRPr sz="1125"/>
          </a:p>
          <a:p>
            <a:pPr marL="434340" lvl="1" indent="-155733" algn="l" rtl="0">
              <a:lnSpc>
                <a:spcPct val="100000"/>
              </a:lnSpc>
              <a:spcBef>
                <a:spcPts val="375"/>
              </a:spcBef>
              <a:spcAft>
                <a:spcPts val="0"/>
              </a:spcAft>
              <a:buSzPts val="1500"/>
              <a:buChar char="•"/>
            </a:pPr>
            <a:r>
              <a:rPr lang="en-US" sz="1125" i="1">
                <a:solidFill>
                  <a:schemeClr val="dk1"/>
                </a:solidFill>
              </a:rPr>
              <a:t>While you may not have students who use wheelchairs in your class, </a:t>
            </a:r>
            <a:r>
              <a:rPr lang="en-US" sz="1125" i="1"/>
              <a:t>some</a:t>
            </a:r>
            <a:r>
              <a:rPr lang="en-US" sz="1125" i="1">
                <a:solidFill>
                  <a:schemeClr val="dk1"/>
                </a:solidFill>
              </a:rPr>
              <a:t> members of your community who </a:t>
            </a:r>
            <a:r>
              <a:rPr lang="en-US" sz="1125" i="1"/>
              <a:t>might</a:t>
            </a:r>
            <a:r>
              <a:rPr lang="en-US" sz="1125" i="1">
                <a:solidFill>
                  <a:schemeClr val="dk1"/>
                </a:solidFill>
              </a:rPr>
              <a:t>. Have students repeat the phrase, “Drop, Cover, and Hold On” and then “Lock, Cover, and Hold On” after you’ve said it.  </a:t>
            </a:r>
            <a:endParaRPr sz="1125" i="1">
              <a:solidFill>
                <a:schemeClr val="dk1"/>
              </a:solidFill>
            </a:endParaRPr>
          </a:p>
          <a:p>
            <a:pPr marL="247650" lvl="0" indent="-247650" algn="l" rtl="0">
              <a:lnSpc>
                <a:spcPct val="100000"/>
              </a:lnSpc>
              <a:spcBef>
                <a:spcPts val="900"/>
              </a:spcBef>
              <a:spcAft>
                <a:spcPts val="0"/>
              </a:spcAft>
              <a:buSzPts val="1500"/>
              <a:buAutoNum type="arabicPeriod" startAt="9"/>
            </a:pPr>
            <a:r>
              <a:rPr lang="en-US" sz="1125" u="sng">
                <a:solidFill>
                  <a:schemeClr val="hlink"/>
                </a:solidFill>
                <a:hlinkClick r:id="rId4" action="ppaction://hlinksldjump"/>
              </a:rPr>
              <a:t>SLIDE 17</a:t>
            </a:r>
            <a:r>
              <a:rPr lang="en-US" sz="1125"/>
              <a:t>: Review modified protective actions for people who use a cane or walker. </a:t>
            </a:r>
            <a:endParaRPr sz="1125"/>
          </a:p>
          <a:p>
            <a:pPr marL="434340" lvl="1" indent="-155733" algn="l" rtl="0">
              <a:lnSpc>
                <a:spcPct val="100000"/>
              </a:lnSpc>
              <a:spcBef>
                <a:spcPts val="375"/>
              </a:spcBef>
              <a:spcAft>
                <a:spcPts val="0"/>
              </a:spcAft>
              <a:buSzPts val="1500"/>
              <a:buChar char="•"/>
            </a:pPr>
            <a:r>
              <a:rPr lang="en-US" sz="1125" i="1">
                <a:solidFill>
                  <a:schemeClr val="dk1"/>
                </a:solidFill>
              </a:rPr>
              <a:t>While you may not have students who use a cane or walker in your class, </a:t>
            </a:r>
            <a:r>
              <a:rPr lang="en-US" sz="1125" i="1"/>
              <a:t>some </a:t>
            </a:r>
            <a:r>
              <a:rPr lang="en-US" sz="1125" i="1">
                <a:solidFill>
                  <a:schemeClr val="dk1"/>
                </a:solidFill>
              </a:rPr>
              <a:t>members of your community </a:t>
            </a:r>
            <a:r>
              <a:rPr lang="en-US" sz="1125" i="1"/>
              <a:t>might</a:t>
            </a:r>
            <a:r>
              <a:rPr lang="en-US" sz="1125" i="1">
                <a:solidFill>
                  <a:schemeClr val="dk1"/>
                </a:solidFill>
              </a:rPr>
              <a:t>. Ask students to help their family members or friends who use a cane or walker by sharing the correct protective actions. Have students repeat the phrase, “Drop, Cover, and Hold On” and then “Lock, Cover, and Hold On” after you’ve said it.  </a:t>
            </a:r>
            <a:endParaRPr sz="1125" i="1">
              <a:solidFill>
                <a:schemeClr val="dk1"/>
              </a:solidFill>
            </a:endParaRPr>
          </a:p>
          <a:p>
            <a:pPr marL="247650" lvl="0" indent="-247650" algn="l" rtl="0">
              <a:lnSpc>
                <a:spcPct val="100000"/>
              </a:lnSpc>
              <a:spcBef>
                <a:spcPts val="900"/>
              </a:spcBef>
              <a:spcAft>
                <a:spcPts val="0"/>
              </a:spcAft>
              <a:buSzPts val="1500"/>
              <a:buAutoNum type="arabicPeriod" startAt="9"/>
            </a:pPr>
            <a:r>
              <a:rPr lang="en-US" sz="1125" u="sng">
                <a:solidFill>
                  <a:schemeClr val="hlink"/>
                </a:solidFill>
                <a:hlinkClick r:id="rId5" action="ppaction://hlinksldjump"/>
              </a:rPr>
              <a:t>SLIDE 18</a:t>
            </a:r>
            <a:r>
              <a:rPr lang="en-US" sz="1125"/>
              <a:t>: Tell students that they should take these protective actions when the ground shakes, if there’s an earthquake early warning alert, or if they’re doing an earthquake drill.</a:t>
            </a:r>
            <a:endParaRPr/>
          </a:p>
          <a:p>
            <a:pPr marL="247650" lvl="0" indent="-247650" algn="l" rtl="0">
              <a:lnSpc>
                <a:spcPct val="100000"/>
              </a:lnSpc>
              <a:spcBef>
                <a:spcPts val="900"/>
              </a:spcBef>
              <a:spcAft>
                <a:spcPts val="0"/>
              </a:spcAft>
              <a:buSzPts val="1500"/>
              <a:buFont typeface="Arial"/>
              <a:buAutoNum type="arabicPeriod" startAt="9"/>
            </a:pPr>
            <a:r>
              <a:rPr lang="en-US" sz="1125" u="sng">
                <a:solidFill>
                  <a:schemeClr val="hlink"/>
                </a:solidFill>
                <a:hlinkClick r:id="rId6" action="ppaction://hlinksldjump"/>
              </a:rPr>
              <a:t>SLIDE 19</a:t>
            </a:r>
            <a:r>
              <a:rPr lang="en-US" sz="1125">
                <a:solidFill>
                  <a:schemeClr val="dk1"/>
                </a:solidFill>
              </a:rPr>
              <a:t>: Tell students that as part of the Earthquake Early Warning system they will hear the alert coming over the intercom. Click to play the alert. Students should practice Drop, Cover, Hold On again. </a:t>
            </a:r>
            <a:endParaRPr sz="1125"/>
          </a:p>
        </p:txBody>
      </p:sp>
      <p:sp>
        <p:nvSpPr>
          <p:cNvPr id="123" name="Google Shape;123;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124" name="Google Shape;124;p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4</a:t>
            </a:r>
            <a:endParaRPr>
              <a:solidFill>
                <a:schemeClr val="dk1"/>
              </a:solidFill>
            </a:endParaRPr>
          </a:p>
        </p:txBody>
      </p:sp>
      <p:sp>
        <p:nvSpPr>
          <p:cNvPr id="130" name="Google Shape;130;p7"/>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marL="300038" lvl="0" indent="-290513" algn="l" rtl="0">
              <a:lnSpc>
                <a:spcPct val="100000"/>
              </a:lnSpc>
              <a:spcBef>
                <a:spcPts val="0"/>
              </a:spcBef>
              <a:spcAft>
                <a:spcPts val="0"/>
              </a:spcAft>
              <a:buSzPts val="1500"/>
              <a:buFont typeface="Arial"/>
              <a:buAutoNum type="arabicPeriod" startAt="13"/>
            </a:pPr>
            <a:r>
              <a:rPr lang="en-US" sz="1125" u="sng">
                <a:solidFill>
                  <a:schemeClr val="hlink"/>
                </a:solidFill>
                <a:hlinkClick r:id="rId3" action="ppaction://hlinksldjump"/>
              </a:rPr>
              <a:t>SLIDE 20</a:t>
            </a:r>
            <a:r>
              <a:rPr lang="en-US" sz="1125">
                <a:solidFill>
                  <a:schemeClr val="dk1"/>
                </a:solidFill>
              </a:rPr>
              <a:t>: </a:t>
            </a:r>
            <a:r>
              <a:rPr lang="en-US" sz="1125"/>
              <a:t>Some students may be concerned about earthquakes, so check in with their feelings by having them turn and talk with a partner about how they are feeling now that they’ve learned how to protect themselves and have practiced Drop, Cover, and Hold On. Address any concerns that come up. </a:t>
            </a:r>
            <a:endParaRPr sz="1125" u="sng"/>
          </a:p>
          <a:p>
            <a:pPr marL="300037" lvl="0" indent="-290512" algn="l" rtl="0">
              <a:lnSpc>
                <a:spcPct val="100000"/>
              </a:lnSpc>
              <a:spcBef>
                <a:spcPts val="900"/>
              </a:spcBef>
              <a:spcAft>
                <a:spcPts val="0"/>
              </a:spcAft>
              <a:buSzPts val="1500"/>
              <a:buAutoNum type="arabicPeriod" startAt="13"/>
            </a:pPr>
            <a:r>
              <a:rPr lang="en-US" sz="1125" u="sng">
                <a:solidFill>
                  <a:srgbClr val="0D27C0"/>
                </a:solidFill>
                <a:hlinkClick r:id="rId4" action="ppaction://hlinksldjump">
                  <a:extLst>
                    <a:ext uri="{A12FA001-AC4F-418D-AE19-62706E023703}">
                      <ahyp:hlinkClr xmlns:ahyp="http://schemas.microsoft.com/office/drawing/2018/hyperlinkcolor" val="tx"/>
                    </a:ext>
                  </a:extLst>
                </a:hlinkClick>
              </a:rPr>
              <a:t>SLIDE 21</a:t>
            </a:r>
            <a:r>
              <a:rPr lang="en-US" sz="1125">
                <a:solidFill>
                  <a:schemeClr val="dk1"/>
                </a:solidFill>
              </a:rPr>
              <a:t>: Reflect with students on how they did during the drill and give them a chance to ask questions. Address student questions as they come up if you can and review </a:t>
            </a:r>
            <a:r>
              <a:rPr lang="en-US" sz="1125">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the key</a:t>
            </a:r>
            <a:r>
              <a:rPr lang="en-US" sz="1125"/>
              <a:t> points—the need to </a:t>
            </a:r>
            <a:r>
              <a:rPr lang="en-US" sz="1100"/>
              <a:t>immediately </a:t>
            </a:r>
            <a:r>
              <a:rPr lang="en-US" sz="1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drop to your knees, </a:t>
            </a:r>
            <a:r>
              <a:rPr lang="en-US" sz="1100"/>
              <a:t>get under a table or desk if you can and hold on to what you’re under. Remind them to </a:t>
            </a:r>
            <a:r>
              <a:rPr lang="en-US" sz="1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face away from glass or heavy objects that could fall, cover their head and neck</a:t>
            </a:r>
            <a:r>
              <a:rPr lang="en-US" sz="1100"/>
              <a:t>, remain silent so they can hear teacher instructions, and hold their position until shaking stops. </a:t>
            </a:r>
            <a:endParaRPr/>
          </a:p>
          <a:p>
            <a:pPr marL="300038" lvl="0" indent="-290513" algn="l" rtl="0">
              <a:lnSpc>
                <a:spcPct val="100000"/>
              </a:lnSpc>
              <a:spcBef>
                <a:spcPts val="900"/>
              </a:spcBef>
              <a:spcAft>
                <a:spcPts val="0"/>
              </a:spcAft>
              <a:buSzPts val="1500"/>
              <a:buAutoNum type="arabicPeriod" startAt="13"/>
            </a:pPr>
            <a:r>
              <a:rPr lang="en-US" sz="1125" u="sng">
                <a:solidFill>
                  <a:schemeClr val="hlink"/>
                </a:solidFill>
                <a:hlinkClick r:id="rId5" action="ppaction://hlinksldjump"/>
              </a:rPr>
              <a:t>SLIDE 22</a:t>
            </a:r>
            <a:r>
              <a:rPr lang="en-US" sz="1125">
                <a:solidFill>
                  <a:schemeClr val="dk1"/>
                </a:solidFill>
              </a:rPr>
              <a:t>: </a:t>
            </a:r>
            <a:r>
              <a:rPr lang="en-US" sz="1125"/>
              <a:t>Encourage students to share</a:t>
            </a:r>
            <a:r>
              <a:rPr lang="en-US" sz="1125">
                <a:solidFill>
                  <a:schemeClr val="dk1"/>
                </a:solidFill>
              </a:rPr>
              <a:t> information about how to stay safe in earthquakes with the adults in their homes. Provide students with the Family Engagement letter</a:t>
            </a:r>
            <a:r>
              <a:rPr lang="en-US" sz="1125"/>
              <a:t>.</a:t>
            </a:r>
            <a:endParaRPr sz="1125"/>
          </a:p>
          <a:p>
            <a:pPr marL="300038" lvl="0" indent="-290513" algn="l" rtl="0">
              <a:lnSpc>
                <a:spcPct val="100000"/>
              </a:lnSpc>
              <a:spcBef>
                <a:spcPts val="900"/>
              </a:spcBef>
              <a:spcAft>
                <a:spcPts val="0"/>
              </a:spcAft>
              <a:buSzPts val="1500"/>
              <a:buAutoNum type="arabicPeriod" startAt="13"/>
            </a:pPr>
            <a:r>
              <a:rPr lang="en-US" sz="1125" u="sng">
                <a:solidFill>
                  <a:schemeClr val="hlink"/>
                </a:solidFill>
                <a:hlinkClick r:id="rId6" action="ppaction://hlinksldjump"/>
              </a:rPr>
              <a:t>SLIDE 23</a:t>
            </a:r>
            <a:r>
              <a:rPr lang="en-US" sz="1125">
                <a:solidFill>
                  <a:schemeClr val="dk1"/>
                </a:solidFill>
              </a:rPr>
              <a:t>: Teachers</a:t>
            </a:r>
            <a:r>
              <a:rPr lang="en-US" sz="1125"/>
              <a:t>, p</a:t>
            </a:r>
            <a:r>
              <a:rPr lang="en-US" sz="1125">
                <a:solidFill>
                  <a:schemeClr val="dk1"/>
                </a:solidFill>
              </a:rPr>
              <a:t>lease complete the op</a:t>
            </a:r>
            <a:r>
              <a:rPr lang="en-US" sz="1125"/>
              <a:t>tional</a:t>
            </a:r>
            <a:r>
              <a:rPr lang="en-US" sz="1125">
                <a:solidFill>
                  <a:schemeClr val="dk1"/>
                </a:solidFill>
              </a:rPr>
              <a:t> </a:t>
            </a:r>
            <a:r>
              <a:rPr lang="en-US" sz="1125" u="sng">
                <a:solidFill>
                  <a:schemeClr val="hlink"/>
                </a:solidFill>
                <a:hlinkClick r:id="rId7"/>
              </a:rPr>
              <a:t>ShakeAlert Ready Earthquake Drill Lesson Feedback Form</a:t>
            </a:r>
            <a:r>
              <a:rPr lang="en-US"/>
              <a:t> </a:t>
            </a:r>
            <a:r>
              <a:rPr lang="en-US" sz="1100"/>
              <a:t>so we can continue to provide you with the resources you need.</a:t>
            </a:r>
            <a:endParaRPr/>
          </a:p>
          <a:p>
            <a:pPr marL="300038" lvl="0" indent="-195263" algn="l" rtl="0">
              <a:lnSpc>
                <a:spcPct val="100000"/>
              </a:lnSpc>
              <a:spcBef>
                <a:spcPts val="900"/>
              </a:spcBef>
              <a:spcAft>
                <a:spcPts val="0"/>
              </a:spcAft>
              <a:buSzPts val="1500"/>
              <a:buNone/>
            </a:pPr>
            <a:endParaRPr sz="1100"/>
          </a:p>
          <a:p>
            <a:pPr marL="9525" lvl="0" indent="0" algn="l" rtl="0">
              <a:lnSpc>
                <a:spcPct val="100000"/>
              </a:lnSpc>
              <a:spcBef>
                <a:spcPts val="900"/>
              </a:spcBef>
              <a:spcAft>
                <a:spcPts val="0"/>
              </a:spcAft>
              <a:buSzPts val="1500"/>
              <a:buNone/>
            </a:pPr>
            <a:r>
              <a:rPr lang="en-US" sz="1400" b="1">
                <a:solidFill>
                  <a:schemeClr val="accent1"/>
                </a:solidFill>
              </a:rPr>
              <a:t>NOTE:</a:t>
            </a:r>
            <a:r>
              <a:rPr lang="en-US" sz="1200">
                <a:latin typeface="Arial"/>
                <a:ea typeface="Arial"/>
                <a:cs typeface="Arial"/>
                <a:sym typeface="Arial"/>
              </a:rPr>
              <a:t> Please see the green slides at the end of this deck for information on earthquakes and how earthquake early warning works. </a:t>
            </a:r>
            <a:endParaRPr sz="1200">
              <a:latin typeface="Arial"/>
              <a:ea typeface="Arial"/>
              <a:cs typeface="Arial"/>
              <a:sym typeface="Arial"/>
            </a:endParaRPr>
          </a:p>
          <a:p>
            <a:pPr marL="300038" lvl="0" indent="-219075" algn="l" rtl="0">
              <a:lnSpc>
                <a:spcPct val="100000"/>
              </a:lnSpc>
              <a:spcBef>
                <a:spcPts val="900"/>
              </a:spcBef>
              <a:spcAft>
                <a:spcPts val="0"/>
              </a:spcAft>
              <a:buSzPts val="1500"/>
              <a:buNone/>
            </a:pPr>
            <a:endParaRPr sz="1125">
              <a:solidFill>
                <a:schemeClr val="dk1"/>
              </a:solidFill>
            </a:endParaRPr>
          </a:p>
        </p:txBody>
      </p:sp>
      <p:sp>
        <p:nvSpPr>
          <p:cNvPr id="131" name="Google Shape;131;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132" name="Google Shape;132;p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a:p>
        </p:txBody>
      </p:sp>
      <p:sp>
        <p:nvSpPr>
          <p:cNvPr id="138" name="Google Shape;138;p8"/>
          <p:cNvSpPr txBox="1"/>
          <p:nvPr/>
        </p:nvSpPr>
        <p:spPr>
          <a:xfrm>
            <a:off x="312963" y="1512617"/>
            <a:ext cx="4104491" cy="191587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073763"/>
                </a:solidFill>
                <a:latin typeface="Arial"/>
                <a:ea typeface="Arial"/>
                <a:cs typeface="Arial"/>
                <a:sym typeface="Arial"/>
              </a:rPr>
              <a:t>I can </a:t>
            </a:r>
            <a:r>
              <a:rPr lang="en-US" sz="3000" b="1" i="0" u="none" strike="noStrike" cap="none" dirty="0">
                <a:solidFill>
                  <a:srgbClr val="073763"/>
                </a:solidFill>
                <a:latin typeface="Arial"/>
                <a:ea typeface="Arial"/>
                <a:cs typeface="Arial"/>
                <a:sym typeface="Arial"/>
              </a:rPr>
              <a:t>Drop</a:t>
            </a:r>
            <a:r>
              <a:rPr lang="en-US" sz="3000" b="0" i="0" u="none" strike="noStrike" cap="none" dirty="0">
                <a:solidFill>
                  <a:srgbClr val="073763"/>
                </a:solidFill>
                <a:latin typeface="Arial"/>
                <a:ea typeface="Arial"/>
                <a:cs typeface="Arial"/>
                <a:sym typeface="Arial"/>
              </a:rPr>
              <a:t>, </a:t>
            </a:r>
            <a:r>
              <a:rPr lang="en-US" sz="3000" b="1" i="0" u="none" strike="noStrike" cap="none" dirty="0">
                <a:solidFill>
                  <a:srgbClr val="073763"/>
                </a:solidFill>
                <a:latin typeface="Arial"/>
                <a:ea typeface="Arial"/>
                <a:cs typeface="Arial"/>
                <a:sym typeface="Arial"/>
              </a:rPr>
              <a:t>Cover</a:t>
            </a:r>
            <a:r>
              <a:rPr lang="en-US" sz="3000" b="0" i="0" u="none" strike="noStrike" cap="none" dirty="0">
                <a:solidFill>
                  <a:srgbClr val="073763"/>
                </a:solidFill>
                <a:latin typeface="Arial"/>
                <a:ea typeface="Arial"/>
                <a:cs typeface="Arial"/>
                <a:sym typeface="Arial"/>
              </a:rPr>
              <a:t>, and </a:t>
            </a:r>
            <a:br>
              <a:rPr lang="en-US" sz="3000" b="0" i="0" u="none" strike="noStrike" cap="none" dirty="0">
                <a:solidFill>
                  <a:srgbClr val="073763"/>
                </a:solidFill>
                <a:latin typeface="Arial"/>
                <a:ea typeface="Arial"/>
                <a:cs typeface="Arial"/>
                <a:sym typeface="Arial"/>
              </a:rPr>
            </a:br>
            <a:r>
              <a:rPr lang="en-US" sz="3000" b="1" i="0" u="none" strike="noStrike" cap="none" dirty="0">
                <a:solidFill>
                  <a:srgbClr val="073763"/>
                </a:solidFill>
                <a:latin typeface="Arial"/>
                <a:ea typeface="Arial"/>
                <a:cs typeface="Arial"/>
                <a:sym typeface="Arial"/>
              </a:rPr>
              <a:t>Hold On </a:t>
            </a:r>
            <a:r>
              <a:rPr lang="en-US" sz="3000" b="0" i="0" u="none" strike="noStrike" cap="none" dirty="0">
                <a:solidFill>
                  <a:srgbClr val="073763"/>
                </a:solidFill>
                <a:latin typeface="Arial"/>
                <a:ea typeface="Arial"/>
                <a:cs typeface="Arial"/>
                <a:sym typeface="Arial"/>
              </a:rPr>
              <a:t>if there’s ground shaking or if there is an alert. </a:t>
            </a:r>
            <a:endParaRPr sz="3000" b="0" i="0" u="none" strike="noStrike" cap="none" dirty="0">
              <a:solidFill>
                <a:schemeClr val="dk1"/>
              </a:solidFill>
              <a:latin typeface="Arial"/>
              <a:ea typeface="Arial"/>
              <a:cs typeface="Arial"/>
              <a:sym typeface="Arial"/>
            </a:endParaRPr>
          </a:p>
        </p:txBody>
      </p:sp>
      <p:pic>
        <p:nvPicPr>
          <p:cNvPr id="139" name="Google Shape;139;p8"/>
          <p:cNvPicPr preferRelativeResize="0"/>
          <p:nvPr/>
        </p:nvPicPr>
        <p:blipFill rotWithShape="1">
          <a:blip r:embed="rId3">
            <a:alphaModFix/>
          </a:blip>
          <a:srcRect/>
          <a:stretch/>
        </p:blipFill>
        <p:spPr>
          <a:xfrm>
            <a:off x="5238300" y="542118"/>
            <a:ext cx="3214125" cy="4059225"/>
          </a:xfrm>
          <a:prstGeom prst="roundRect">
            <a:avLst>
              <a:gd name="adj" fmla="val 4842"/>
            </a:avLst>
          </a:prstGeom>
          <a:solidFill>
            <a:srgbClr val="ECECEC"/>
          </a:solidFill>
          <a:ln>
            <a:noFill/>
          </a:ln>
        </p:spPr>
      </p:pic>
      <p:sp>
        <p:nvSpPr>
          <p:cNvPr id="140" name="Google Shape;140;p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p:nvPr/>
        </p:nvSpPr>
        <p:spPr>
          <a:xfrm>
            <a:off x="198993" y="1144912"/>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chemeClr val="accent1"/>
                </a:solidFill>
                <a:latin typeface="Arial"/>
                <a:ea typeface="Arial"/>
                <a:cs typeface="Arial"/>
                <a:sym typeface="Arial"/>
              </a:rPr>
              <a:t>Why do we have drills at school?</a:t>
            </a:r>
            <a:endParaRPr sz="2100" b="1" i="0" u="none" strike="noStrike" cap="none" dirty="0">
              <a:solidFill>
                <a:schemeClr val="accent1"/>
              </a:solidFill>
              <a:latin typeface="Arial"/>
              <a:ea typeface="Arial"/>
              <a:cs typeface="Arial"/>
              <a:sym typeface="Arial"/>
            </a:endParaRPr>
          </a:p>
        </p:txBody>
      </p:sp>
      <p:pic>
        <p:nvPicPr>
          <p:cNvPr id="147" name="Google Shape;147;p9"/>
          <p:cNvPicPr preferRelativeResize="0"/>
          <p:nvPr/>
        </p:nvPicPr>
        <p:blipFill rotWithShape="1">
          <a:blip r:embed="rId3">
            <a:alphaModFix/>
          </a:blip>
          <a:srcRect/>
          <a:stretch/>
        </p:blipFill>
        <p:spPr>
          <a:xfrm>
            <a:off x="3502199" y="660150"/>
            <a:ext cx="5184900" cy="3887775"/>
          </a:xfrm>
          <a:prstGeom prst="roundRect">
            <a:avLst>
              <a:gd name="adj" fmla="val 4842"/>
            </a:avLst>
          </a:prstGeom>
          <a:solidFill>
            <a:srgbClr val="ECECEC"/>
          </a:solidFill>
          <a:ln>
            <a:noFill/>
          </a:ln>
        </p:spPr>
      </p:pic>
      <p:sp>
        <p:nvSpPr>
          <p:cNvPr id="148" name="Google Shape;148;p9"/>
          <p:cNvSpPr txBox="1"/>
          <p:nvPr/>
        </p:nvSpPr>
        <p:spPr>
          <a:xfrm>
            <a:off x="6462000" y="4583794"/>
            <a:ext cx="1791900" cy="2425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sp>
        <p:nvSpPr>
          <p:cNvPr id="149" name="Google Shape;149;p9"/>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4389</Words>
  <Application>Microsoft Macintosh PowerPoint</Application>
  <PresentationFormat>On-screen Show (16:9)</PresentationFormat>
  <Paragraphs>254</Paragraphs>
  <Slides>28</Slides>
  <Notes>28</Notes>
  <HiddenSlides>12</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NTR</vt:lpstr>
      <vt:lpstr>USGS Theme</vt:lpstr>
      <vt:lpstr>ShakeAlert® Earthquake Early Warning </vt:lpstr>
      <vt:lpstr>Links for Printing</vt:lpstr>
      <vt:lpstr>Sensitive Content Warning </vt:lpstr>
      <vt:lpstr>Teaching Steps - Page 1</vt:lpstr>
      <vt:lpstr>Teaching Steps - Page 2</vt:lpstr>
      <vt:lpstr>Teaching Steps - Page 3</vt:lpstr>
      <vt:lpstr>Teaching Steps - Page 4</vt:lpstr>
      <vt:lpstr>LEARNING TARGET</vt:lpstr>
      <vt:lpstr>PowerPoint Presentation</vt:lpstr>
      <vt:lpstr>Our school has Earthquake Early Warning! </vt:lpstr>
      <vt:lpstr>PowerPoint Presentation</vt:lpstr>
      <vt:lpstr>PowerPoint Presentation</vt:lpstr>
      <vt:lpstr>What do we do at school if there’s an earthquake?</vt:lpstr>
      <vt:lpstr>PowerPoint Presentation</vt:lpstr>
      <vt:lpstr>What if you’re outside when you  get an alert or feel shaking? </vt:lpstr>
      <vt:lpstr>If you or someone you know uses a wheelchair:</vt:lpstr>
      <vt:lpstr>If you or someone you know uses a cane or walker:</vt:lpstr>
      <vt:lpstr>Protect yourself when there is . . .</vt:lpstr>
      <vt:lpstr>What to Expect from an Alert </vt:lpstr>
      <vt:lpstr>How do you feel?  Turn and talk to a partner!</vt:lpstr>
      <vt:lpstr>PowerPoint Presentation</vt:lpstr>
      <vt:lpstr>Help the people in your home prepare! </vt:lpstr>
      <vt:lpstr>Teachers, share your feedback, please! </vt:lpstr>
      <vt:lpstr>Background - Earthquake Hazards</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Rubi Trujillolindley</cp:lastModifiedBy>
  <cp:revision>9</cp:revision>
  <dcterms:modified xsi:type="dcterms:W3CDTF">2025-04-29T21:22:05Z</dcterms:modified>
</cp:coreProperties>
</file>