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4"/>
  </p:notesMasterIdLst>
  <p:sldIdLst>
    <p:sldId id="256" r:id="rId2"/>
    <p:sldId id="257" r:id="rId3"/>
    <p:sldId id="258" r:id="rId4"/>
    <p:sldId id="259" r:id="rId5"/>
    <p:sldId id="282" r:id="rId6"/>
    <p:sldId id="261" r:id="rId7"/>
    <p:sldId id="262" r:id="rId8"/>
    <p:sldId id="283" r:id="rId9"/>
    <p:sldId id="264" r:id="rId10"/>
    <p:sldId id="265" r:id="rId11"/>
    <p:sldId id="268" r:id="rId12"/>
    <p:sldId id="269" r:id="rId13"/>
    <p:sldId id="284" r:id="rId14"/>
    <p:sldId id="271" r:id="rId15"/>
    <p:sldId id="272" r:id="rId16"/>
    <p:sldId id="285" r:id="rId17"/>
    <p:sldId id="286" r:id="rId18"/>
    <p:sldId id="276" r:id="rId19"/>
    <p:sldId id="277" r:id="rId20"/>
    <p:sldId id="332" r:id="rId21"/>
    <p:sldId id="287" r:id="rId22"/>
    <p:sldId id="288" r:id="rId23"/>
    <p:sldId id="289" r:id="rId24"/>
    <p:sldId id="310" r:id="rId25"/>
    <p:sldId id="290" r:id="rId26"/>
    <p:sldId id="291" r:id="rId27"/>
    <p:sldId id="295" r:id="rId28"/>
    <p:sldId id="311" r:id="rId29"/>
    <p:sldId id="297" r:id="rId30"/>
    <p:sldId id="308" r:id="rId31"/>
    <p:sldId id="296" r:id="rId32"/>
    <p:sldId id="293" r:id="rId33"/>
    <p:sldId id="298" r:id="rId34"/>
    <p:sldId id="299" r:id="rId35"/>
    <p:sldId id="312" r:id="rId36"/>
    <p:sldId id="301" r:id="rId37"/>
    <p:sldId id="313" r:id="rId38"/>
    <p:sldId id="302" r:id="rId39"/>
    <p:sldId id="334" r:id="rId40"/>
    <p:sldId id="304" r:id="rId41"/>
    <p:sldId id="305" r:id="rId42"/>
    <p:sldId id="306"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56"/>
            <p14:sldId id="257"/>
            <p14:sldId id="258"/>
            <p14:sldId id="259"/>
            <p14:sldId id="282"/>
            <p14:sldId id="261"/>
            <p14:sldId id="262"/>
            <p14:sldId id="283"/>
            <p14:sldId id="264"/>
            <p14:sldId id="265"/>
            <p14:sldId id="268"/>
            <p14:sldId id="269"/>
            <p14:sldId id="284"/>
            <p14:sldId id="271"/>
            <p14:sldId id="272"/>
            <p14:sldId id="285"/>
            <p14:sldId id="286"/>
            <p14:sldId id="276"/>
            <p14:sldId id="277"/>
            <p14:sldId id="332"/>
            <p14:sldId id="287"/>
            <p14:sldId id="288"/>
            <p14:sldId id="289"/>
            <p14:sldId id="310"/>
            <p14:sldId id="290"/>
            <p14:sldId id="291"/>
            <p14:sldId id="295"/>
            <p14:sldId id="311"/>
            <p14:sldId id="297"/>
            <p14:sldId id="308"/>
            <p14:sldId id="296"/>
            <p14:sldId id="293"/>
            <p14:sldId id="298"/>
            <p14:sldId id="299"/>
            <p14:sldId id="312"/>
            <p14:sldId id="301"/>
            <p14:sldId id="313"/>
            <p14:sldId id="302"/>
            <p14:sldId id="334"/>
            <p14:sldId id="304"/>
            <p14:sldId id="305"/>
            <p14:sldId id="306"/>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66259" autoAdjust="0"/>
  </p:normalViewPr>
  <p:slideViewPr>
    <p:cSldViewPr snapToGrid="0">
      <p:cViewPr varScale="1">
        <p:scale>
          <a:sx n="110" d="100"/>
          <a:sy n="110" d="100"/>
        </p:scale>
        <p:origin x="1944" y="168"/>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000" b="1" dirty="0"/>
              <a:t>Teacher Notes</a:t>
            </a:r>
            <a:r>
              <a:rPr lang="en" sz="2000" dirty="0"/>
              <a:t>: Tell students that today we are practicing DROP, COVER, and HOLD ON to stay safe if we feel shaking or get an earthquake early warning alert.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a:t>
            </a:r>
            <a:r>
              <a:rPr lang="en" sz="2000" dirty="0"/>
              <a:t> will also calculate how much water our family may need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if there is an earthquake</a:t>
            </a:r>
            <a:r>
              <a:rPr lang="en" sz="2000" dirty="0"/>
              <a:t> or other emergency so that we can continue to stay safe. </a:t>
            </a:r>
            <a:endParaRPr sz="2000" dirty="0"/>
          </a:p>
          <a:p>
            <a:pPr marL="0" lvl="0" indent="0" algn="l" rtl="0">
              <a:lnSpc>
                <a:spcPct val="100000"/>
              </a:lnSpc>
              <a:spcBef>
                <a:spcPts val="0"/>
              </a:spcBef>
              <a:spcAft>
                <a:spcPts val="0"/>
              </a:spcAft>
              <a:buSzPts val="1100"/>
              <a:buNone/>
            </a:pPr>
            <a:endParaRPr sz="2000" dirty="0"/>
          </a:p>
          <a:p>
            <a:pPr marL="0" lvl="0" indent="0" algn="l" rtl="0">
              <a:lnSpc>
                <a:spcPct val="100000"/>
              </a:lnSpc>
              <a:spcBef>
                <a:spcPts val="0"/>
              </a:spcBef>
              <a:spcAft>
                <a:spcPts val="0"/>
              </a:spcAft>
              <a:buSzPts val="1100"/>
              <a:buNone/>
            </a:pPr>
            <a:r>
              <a:rPr lang="en" sz="1000" dirty="0"/>
              <a:t>IMAGE: </a:t>
            </a:r>
            <a:r>
              <a:rPr lang="en" sz="1000" i="1" dirty="0"/>
              <a:t>Image courtesy of FEMA</a:t>
            </a:r>
            <a:endParaRPr sz="1000" i="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i="1" dirty="0"/>
              <a:t>This slide is animated so the questions appear one at a time. </a:t>
            </a:r>
            <a:r>
              <a:rPr lang="en" sz="1500" dirty="0"/>
              <a:t>Ask students what other drills they’ve practiced at school. Students have probably practiced earthquake drills, shelter in place drills, and lockdowns among others.</a:t>
            </a:r>
            <a:endParaRPr sz="1500"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sz="15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afraid</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t>
            </a:r>
            <a:r>
              <a:rPr lang="en" sz="1500" dirty="0"/>
              <a:t> </a:t>
            </a:r>
            <a:endParaRPr sz="1500" dirty="0"/>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our school has an earthquake early warning system that can give our school community members seconds of extra time to protect ourselves before strong shaking arrives during an earthquake. </a:t>
            </a:r>
            <a:endParaRPr sz="1500" dirty="0"/>
          </a:p>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 Image courtesy of USGS. </a:t>
            </a:r>
            <a:endParaRPr lang="en-US" sz="1200" b="0" i="0" dirty="0">
              <a:solidFill>
                <a:srgbClr val="444444"/>
              </a:solidFill>
              <a:effectLst/>
              <a:latin typeface="Aptos" panose="020B00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b="0" dirty="0"/>
              <a:t>Tell students that sometimes </a:t>
            </a:r>
            <a:r>
              <a:rPr lang="en" sz="15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endParaRPr sz="1500"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 </a:t>
            </a:r>
            <a:r>
              <a:rPr lang="en" sz="15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sz="1500"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sz="1000" dirty="0"/>
              <a:t>IMAGE: </a:t>
            </a:r>
            <a:r>
              <a:rPr lang="en" sz="1000" i="1" dirty="0"/>
              <a:t>Image courtesy of USGS</a:t>
            </a:r>
            <a:endParaRPr sz="1000" i="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p>
          <a:p>
            <a:pPr marL="0" lvl="0" indent="0" algn="l" rtl="0">
              <a:lnSpc>
                <a:spcPct val="100000"/>
              </a:lnSpc>
              <a:spcBef>
                <a:spcPts val="0"/>
              </a:spcBef>
              <a:spcAft>
                <a:spcPts val="0"/>
              </a:spcAft>
              <a:buSzPts val="1100"/>
              <a:buNone/>
            </a:pPr>
            <a:endParaRPr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15</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 </a:t>
            </a:r>
            <a:r>
              <a:rPr lang="en" sz="1500"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This is animated. Ask the question first to elicit student responses.</a:t>
            </a:r>
            <a:r>
              <a:rPr lang="en"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p>
          <a:p>
            <a:pPr marL="0" lvl="0" indent="0" algn="l" rtl="0">
              <a:lnSpc>
                <a:spcPct val="100000"/>
              </a:lnSpc>
              <a:spcBef>
                <a:spcPts val="0"/>
              </a:spcBef>
              <a:spcAft>
                <a:spcPts val="0"/>
              </a:spcAft>
              <a:buClr>
                <a:schemeClr val="dk1"/>
              </a:buClr>
              <a:buSzPts val="1100"/>
              <a:buFont typeface="Arial"/>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50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pPr marL="457200" lvl="0" indent="-228600" algn="l" rtl="0">
              <a:lnSpc>
                <a:spcPct val="100000"/>
              </a:lnSpc>
              <a:spcBef>
                <a:spcPts val="0"/>
              </a:spcBef>
              <a:spcAft>
                <a:spcPts val="0"/>
              </a:spcAft>
              <a:buSzPts val="1100"/>
              <a:buNone/>
            </a:pPr>
            <a:endParaRPr dirty="0"/>
          </a:p>
        </p:txBody>
      </p:sp>
      <p:sp>
        <p:nvSpPr>
          <p:cNvPr id="254" name="Google Shape;25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16</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64" name="Google Shape;26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a:t>
            </a:r>
            <a:r>
              <a:rPr lang="en" sz="1500" dirty="0">
                <a:solidFill>
                  <a:schemeClr val="dk1"/>
                </a:solidFill>
              </a:rPr>
              <a:t> </a:t>
            </a:r>
            <a:r>
              <a:rPr lang="en" sz="1500" i="1" dirty="0">
                <a:solidFill>
                  <a:schemeClr val="dk1"/>
                </a:solidFill>
              </a:rPr>
              <a:t>Slide is animated so images come in when you click. </a:t>
            </a: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5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74" name="Google Shape;27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d874180d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33d874180d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a:t>
            </a:r>
            <a:r>
              <a:rPr lang="en" sz="1500" i="1" dirty="0"/>
              <a:t> This slide is animated and the ‘Cover’ and ‘Hold On’ images appear individually so you can discuss each action in turn. </a:t>
            </a:r>
            <a:r>
              <a:rPr lang="en" sz="1500" dirty="0"/>
              <a:t>Begin by eliciting student responses for each.  </a:t>
            </a:r>
            <a:r>
              <a:rPr lang="en" sz="1550" dirty="0">
                <a:solidFill>
                  <a:schemeClr val="dk1"/>
                </a:solidFill>
              </a:rPr>
              <a:t>Add on to student responses as necessary. </a:t>
            </a:r>
            <a:r>
              <a:rPr lang="en" sz="1500" dirty="0"/>
              <a:t> </a:t>
            </a:r>
            <a:endParaRPr sz="1550" dirty="0">
              <a:solidFill>
                <a:schemeClr val="dk1"/>
              </a:solidFill>
            </a:endParaRPr>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SzPts val="1100"/>
              <a:buNone/>
            </a:pPr>
            <a:r>
              <a:rPr lang="en" sz="1500" dirty="0"/>
              <a:t>DROP: Dropping to your knees protects you from falling or being hit by falling objects during ground shaking. </a:t>
            </a:r>
            <a:endParaRPr sz="1500" dirty="0"/>
          </a:p>
          <a:p>
            <a:pPr marL="0" lvl="0" indent="0" algn="l" rtl="0">
              <a:lnSpc>
                <a:spcPct val="100000"/>
              </a:lnSpc>
              <a:spcBef>
                <a:spcPts val="0"/>
              </a:spcBef>
              <a:spcAft>
                <a:spcPts val="0"/>
              </a:spcAft>
              <a:buClr>
                <a:schemeClr val="dk1"/>
              </a:buClr>
              <a:buSzPts val="1100"/>
              <a:buFont typeface="Arial"/>
              <a:buNone/>
            </a:pPr>
            <a:r>
              <a:rPr lang="en" sz="1500" dirty="0"/>
              <a:t>COVER: We cover our neck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 sz="1500" dirty="0"/>
              <a:t> with one arm and hand to protect them from becoming injured if something falls. The back of the neck is particularly important to protect because your head has a skull to protect it. </a:t>
            </a:r>
            <a:endParaRPr sz="1500" dirty="0"/>
          </a:p>
          <a:p>
            <a:pPr marL="0" lvl="0" indent="0" algn="l" rtl="0">
              <a:lnSpc>
                <a:spcPct val="100000"/>
              </a:lnSpc>
              <a:spcBef>
                <a:spcPts val="0"/>
              </a:spcBef>
              <a:spcAft>
                <a:spcPts val="0"/>
              </a:spcAft>
              <a:buClr>
                <a:schemeClr val="dk1"/>
              </a:buClr>
              <a:buSzPts val="1100"/>
              <a:buFont typeface="Arial"/>
              <a:buNone/>
            </a:pPr>
            <a:r>
              <a:rPr lang="en" sz="1500" dirty="0"/>
              <a:t>HOLD ON: We hold on to a table leg once we’re beneath a table so that the earthquake doesn’t move us out from underneath the table that is protecting us.</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1" dirty="0"/>
              <a:t>Teacher Notes: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Clr>
                <a:schemeClr val="dk1"/>
              </a:buClr>
              <a:buSzPts val="1200"/>
              <a:buFont typeface="Arial"/>
              <a:buNone/>
            </a:pPr>
            <a:endParaRPr lang="en-US" sz="1200" i="1" dirty="0"/>
          </a:p>
          <a:p>
            <a:pPr marL="0" lvl="0" indent="0" algn="l" rtl="0">
              <a:spcBef>
                <a:spcPts val="0"/>
              </a:spcBef>
              <a:spcAft>
                <a:spcPts val="0"/>
              </a:spcAft>
              <a:buClr>
                <a:schemeClr val="dk1"/>
              </a:buClr>
              <a:buSzPts val="1200"/>
              <a:buFont typeface="Arial"/>
              <a:buNone/>
            </a:pPr>
            <a:r>
              <a:rPr lang="en-US" sz="1200" i="1" dirty="0"/>
              <a:t>NOTE: Your EEW alert may sound and look different than the one pictured on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t>IMAGES: </a:t>
            </a:r>
            <a:r>
              <a:rPr lang="en-US" sz="1200" i="1" dirty="0"/>
              <a:t>Images courtesy of USGS</a:t>
            </a:r>
          </a:p>
          <a:p>
            <a:pPr marL="0" lvl="0" indent="0" algn="l" rtl="0">
              <a:spcBef>
                <a:spcPts val="0"/>
              </a:spcBef>
              <a:spcAft>
                <a:spcPts val="0"/>
              </a:spcAft>
              <a:buClr>
                <a:schemeClr val="dk1"/>
              </a:buClr>
              <a:buSzPts val="1200"/>
              <a:buFont typeface="Arial"/>
              <a:buNone/>
            </a:pPr>
            <a:endParaRPr lang="en-US" sz="1200"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b="0" dirty="0"/>
              <a:t>: Tell students that they’ll be showing their families how to DROP, COVER, and HOLD ON to stay safe during an earthquake or when they get an earthquake early warning alert tonight. Ask them how practicing helps keep them safe, and what else they can do with their families to prepare. For each question, ask </a:t>
            </a:r>
            <a:r>
              <a:rPr lang="en" sz="1500" dirty="0"/>
              <a:t>students to turn and talk to a student nearby and then share out with the class. </a:t>
            </a:r>
            <a:endParaRPr sz="1500" dirty="0"/>
          </a:p>
          <a:p>
            <a:pPr marL="0" lvl="0" indent="0" algn="l" rtl="0">
              <a:lnSpc>
                <a:spcPct val="100000"/>
              </a:lnSpc>
              <a:spcBef>
                <a:spcPts val="0"/>
              </a:spcBef>
              <a:spcAft>
                <a:spcPts val="0"/>
              </a:spcAft>
              <a:buSzPts val="1100"/>
              <a:buNone/>
            </a:pPr>
            <a:endParaRPr sz="1500" dirty="0"/>
          </a:p>
          <a:p>
            <a:pPr marL="158750" rtl="0">
              <a:buNone/>
            </a:pPr>
            <a:r>
              <a:rPr lang="en-US" sz="1800" b="0" i="0" u="none" strike="noStrike" dirty="0">
                <a:solidFill>
                  <a:srgbClr val="000000"/>
                </a:solidFill>
                <a:effectLst/>
                <a:latin typeface="Arial" panose="020B0604020202020204" pitchFamily="34" charset="0"/>
              </a:rPr>
              <a:t>Tell students that we are going to focus on water since it’s something everyone needs everyday that is fairly easy to prepare before an emergency. </a:t>
            </a:r>
          </a:p>
          <a:p>
            <a:pPr marL="158750" rtl="0">
              <a:buNone/>
            </a:pPr>
            <a:endParaRPr lang="en-US" sz="2400" b="0" i="0" u="none" strike="noStrike" dirty="0">
              <a:solidFill>
                <a:srgbClr val="000000"/>
              </a:solidFill>
              <a:effectLst/>
              <a:latin typeface="Arial" panose="020B0604020202020204" pitchFamily="34" charset="0"/>
            </a:endParaRPr>
          </a:p>
          <a:p>
            <a:pPr marL="158750" rtl="0">
              <a:buNone/>
            </a:pPr>
            <a:r>
              <a:rPr lang="en-US" sz="1000" b="0" i="0" u="none" strike="noStrike" dirty="0">
                <a:solidFill>
                  <a:srgbClr val="000000"/>
                </a:solidFill>
                <a:effectLst/>
                <a:latin typeface="Arial" panose="020B0604020202020204" pitchFamily="34" charset="0"/>
              </a:rPr>
              <a:t>IMAGE: </a:t>
            </a:r>
            <a:r>
              <a:rPr lang="en-US" sz="1000" b="0" i="1" u="none" strike="noStrike" dirty="0">
                <a:solidFill>
                  <a:srgbClr val="000000"/>
                </a:solidFill>
                <a:effectLst/>
                <a:latin typeface="Arial" panose="020B0604020202020204" pitchFamily="34" charset="0"/>
              </a:rPr>
              <a:t>Image courtesy of USGS</a:t>
            </a:r>
            <a:endParaRPr i="1" dirty="0"/>
          </a:p>
        </p:txBody>
      </p:sp>
      <p:sp>
        <p:nvSpPr>
          <p:cNvPr id="306" name="Google Shape;30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21</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rtl="0">
              <a:buNone/>
            </a:pPr>
            <a:r>
              <a:rPr lang="en" sz="1500" b="1" dirty="0"/>
              <a:t>Teacher Notes</a:t>
            </a:r>
            <a:r>
              <a:rPr lang="en" sz="1500" dirty="0"/>
              <a:t>: </a:t>
            </a:r>
            <a:r>
              <a:rPr lang="en-US" sz="1600" b="0" i="0" u="none" strike="noStrike" dirty="0">
                <a:solidFill>
                  <a:srgbClr val="000000"/>
                </a:solidFill>
                <a:effectLst/>
                <a:latin typeface="Arial" panose="020B0604020202020204" pitchFamily="34" charset="0"/>
              </a:rPr>
              <a:t>Use </a:t>
            </a:r>
            <a:r>
              <a:rPr lang="en-US" sz="1600" dirty="0">
                <a:solidFill>
                  <a:srgbClr val="000000"/>
                </a:solidFill>
                <a:latin typeface="Arial" panose="020B0604020202020204" pitchFamily="34" charset="0"/>
              </a:rPr>
              <a:t>Think-Pair-Share to brainstorm </a:t>
            </a:r>
            <a:r>
              <a:rPr lang="en-US" sz="1600" b="0" i="0" u="none" strike="noStrike" dirty="0">
                <a:solidFill>
                  <a:srgbClr val="000000"/>
                </a:solidFill>
                <a:effectLst/>
                <a:latin typeface="Arial" panose="020B0604020202020204" pitchFamily="34" charset="0"/>
              </a:rPr>
              <a:t>the ways students use water every day and record ideas on the board. Provide each student with a copy of the student </a:t>
            </a:r>
            <a:r>
              <a:rPr lang="en-US" sz="1600" b="0" i="0" u="none" strike="noStrike" dirty="0" err="1">
                <a:solidFill>
                  <a:srgbClr val="000000"/>
                </a:solidFill>
                <a:effectLst/>
                <a:latin typeface="Arial" panose="020B0604020202020204" pitchFamily="34" charset="0"/>
              </a:rPr>
              <a:t>workheet</a:t>
            </a:r>
            <a:r>
              <a:rPr lang="en-US" sz="1600" b="0" i="0" u="none" strike="noStrike" dirty="0">
                <a:solidFill>
                  <a:srgbClr val="000000"/>
                </a:solidFill>
                <a:effectLst/>
                <a:latin typeface="Arial" panose="020B0604020202020204" pitchFamily="34" charset="0"/>
              </a:rPr>
              <a:t>. </a:t>
            </a:r>
            <a:endParaRPr lang="en-US" sz="2000" b="0" dirty="0">
              <a:effectLst/>
            </a:endParaRPr>
          </a:p>
          <a:p>
            <a:pPr marL="158750" rtl="0">
              <a:buNone/>
            </a:pPr>
            <a:endParaRPr lang="en-US" sz="1600" b="0" i="0" u="none" strike="noStrike" dirty="0">
              <a:solidFill>
                <a:srgbClr val="000000"/>
              </a:solidFill>
              <a:effectLst/>
              <a:latin typeface="Arial" panose="020B0604020202020204" pitchFamily="34" charset="0"/>
            </a:endParaRPr>
          </a:p>
          <a:p>
            <a:pPr marL="15875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dirty="0">
                <a:solidFill>
                  <a:srgbClr val="000000"/>
                </a:solidFill>
                <a:effectLst/>
                <a:latin typeface="Arial" panose="020B0604020202020204" pitchFamily="34" charset="0"/>
              </a:rPr>
              <a:t>Provide each student with a copy of the student sheet. Either provide each student with a cup of water, provide one cup of water per table, or have a cup of water in the front of the class. If you’ve provided cups for each student or student group, direct students’ attention to the permanent marker line, and tell them that marks one cup (8 fluid ounces) of water. Students should estimate the number of cups of water they think they would need per day for each use on the student sheet and then find the sum. Remind students that other needs includes pets. </a:t>
            </a:r>
            <a:r>
              <a:rPr lang="en-US" sz="1600" i="0" dirty="0"/>
              <a:t>Consider having counting cubes or tiles to help with the addition (2nd grade) or multiplication (3rd grade) to find the total number of cups.</a:t>
            </a:r>
            <a:endParaRPr lang="en-US" sz="1600" i="1" dirty="0"/>
          </a:p>
          <a:p>
            <a:pPr marL="158750" rtl="0">
              <a:buNone/>
            </a:pPr>
            <a:r>
              <a:rPr lang="en-US" sz="1600" b="0" i="0" u="none" strike="noStrike" dirty="0">
                <a:solidFill>
                  <a:srgbClr val="000000"/>
                </a:solidFill>
                <a:effectLst/>
                <a:latin typeface="Arial" panose="020B0604020202020204" pitchFamily="34" charset="0"/>
              </a:rPr>
              <a:t>After they’ve recorded their ideas on the student sheet, invite students to share their estimates with a partner or their table group. </a:t>
            </a:r>
            <a:endParaRPr lang="en-US" sz="2000" b="0" i="0" u="none" strike="noStrike" dirty="0">
              <a:solidFill>
                <a:srgbClr val="000000"/>
              </a:solidFill>
              <a:effectLst/>
              <a:latin typeface="Arial" panose="020B0604020202020204" pitchFamily="34" charset="0"/>
            </a:endParaRPr>
          </a:p>
          <a:p>
            <a:pPr marL="158750" rtl="0">
              <a:buNone/>
            </a:pPr>
            <a:endParaRPr lang="en" dirty="0"/>
          </a:p>
          <a:p>
            <a:pPr marL="158750" rtl="0">
              <a:buNone/>
            </a:pPr>
            <a:r>
              <a:rPr lang="en" dirty="0"/>
              <a:t>IMAGE: </a:t>
            </a:r>
            <a:r>
              <a:rPr lang="en" i="1" dirty="0"/>
              <a:t>Image courtesy of USGS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Once students have come up with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Using a funnel would make it easier to pour into the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gallon</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container. </a:t>
            </a:r>
            <a:r>
              <a:rPr lang="en" sz="1500" dirty="0"/>
              <a:t>Tell students that government agencies recommend having one gallon of water per person per day for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3"/>
                  </a:ext>
                </a:extLst>
              </a:rPr>
              <a:t>three days</a:t>
            </a:r>
            <a:r>
              <a:rPr lang="en" sz="1500" dirty="0"/>
              <a:t> in an emergency.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a:t>
            </a:r>
            <a:r>
              <a:rPr lang="en" sz="1000" i="0" dirty="0"/>
              <a:t>:</a:t>
            </a:r>
            <a:r>
              <a:rPr lang="en" sz="1000" i="1" dirty="0"/>
              <a:t> Image credits from left to right. Image courtesy of the National Weather Service. Image courtesy of the City of Portland.</a:t>
            </a:r>
          </a:p>
          <a:p>
            <a:pPr>
              <a:buNone/>
            </a:pPr>
            <a:br>
              <a:rPr lang="en-US" dirty="0"/>
            </a:b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6FF8EEC2-55DC-142C-545B-B43CA38E19F3}"/>
            </a:ext>
          </a:extLst>
        </p:cNvPr>
        <p:cNvGrpSpPr/>
        <p:nvPr/>
      </p:nvGrpSpPr>
      <p:grpSpPr>
        <a:xfrm>
          <a:off x="0" y="0"/>
          <a:ext cx="0" cy="0"/>
          <a:chOff x="0" y="0"/>
          <a:chExt cx="0" cy="0"/>
        </a:xfrm>
      </p:grpSpPr>
      <p:sp>
        <p:nvSpPr>
          <p:cNvPr id="323" name="Google Shape;323;p25:notes">
            <a:extLst>
              <a:ext uri="{FF2B5EF4-FFF2-40B4-BE49-F238E27FC236}">
                <a16:creationId xmlns:a16="http://schemas.microsoft.com/office/drawing/2014/main" id="{AD3353D5-1364-6A46-2892-8B5425953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a:extLst>
              <a:ext uri="{FF2B5EF4-FFF2-40B4-BE49-F238E27FC236}">
                <a16:creationId xmlns:a16="http://schemas.microsoft.com/office/drawing/2014/main" id="{8B694BB6-E718-A392-3189-91E6410CBD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500" b="1" dirty="0"/>
              <a:t>Teacher Notes: </a:t>
            </a:r>
            <a:r>
              <a:rPr lang="en-US" sz="1600" b="0" i="0" u="none" strike="noStrike" dirty="0">
                <a:solidFill>
                  <a:srgbClr val="000000"/>
                </a:solidFill>
                <a:effectLst/>
                <a:latin typeface="Calibri" panose="020F0502020204030204" pitchFamily="34" charset="0"/>
              </a:rPr>
              <a:t>Ask students whether their estimate was equal to, less than, or greater than the one-gallon recommendation. </a:t>
            </a:r>
            <a:r>
              <a:rPr lang="en-US" sz="1500" dirty="0"/>
              <a:t>Ask students to consider why their estimate may have been different than the emergency recommendation of one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158750" lvl="0" indent="0" algn="l" rtl="0">
              <a:lnSpc>
                <a:spcPct val="100000"/>
              </a:lnSpc>
              <a:spcBef>
                <a:spcPts val="0"/>
              </a:spcBef>
              <a:spcAft>
                <a:spcPts val="0"/>
              </a:spcAft>
              <a:buSzPts val="1100"/>
              <a:buNone/>
            </a:pPr>
            <a:endParaRPr sz="1500" dirty="0"/>
          </a:p>
          <a:p>
            <a:pPr marL="158750" lvl="0" indent="0" algn="l" rtl="0">
              <a:lnSpc>
                <a:spcPct val="100000"/>
              </a:lnSpc>
              <a:spcBef>
                <a:spcPts val="0"/>
              </a:spcBef>
              <a:spcAft>
                <a:spcPts val="0"/>
              </a:spcAft>
              <a:buSzPts val="1100"/>
              <a:buNone/>
            </a:pPr>
            <a:r>
              <a:rPr lang="en" sz="1500" dirty="0"/>
              <a:t>NOTE: If students don’t know what the &lt; and &gt; symbols mean, </a:t>
            </a:r>
            <a:r>
              <a:rPr lang="en-US" sz="1500" dirty="0"/>
              <a:t>you can use this slide as is and teach the symbols, or you can delete the symbols from the text boxes.</a:t>
            </a:r>
            <a:endParaRPr sz="1500" dirty="0"/>
          </a:p>
          <a:p>
            <a:pPr marL="158750" lvl="0" indent="0" algn="l" rtl="0">
              <a:lnSpc>
                <a:spcPct val="100000"/>
              </a:lnSpc>
              <a:spcBef>
                <a:spcPts val="0"/>
              </a:spcBef>
              <a:spcAft>
                <a:spcPts val="0"/>
              </a:spcAft>
              <a:buSzPts val="1100"/>
              <a:buNone/>
            </a:pPr>
            <a:endParaRP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000" dirty="0"/>
              <a:t>IMAGES</a:t>
            </a:r>
            <a:r>
              <a:rPr lang="en" sz="1000" i="0" dirty="0"/>
              <a:t>:</a:t>
            </a:r>
            <a:r>
              <a:rPr lang="en" sz="1000" i="1" dirty="0"/>
              <a:t> Image courtesy of the City of Portland. Image credits from left to right. Image courtesy of the National Weather Service. </a:t>
            </a:r>
            <a:endParaRPr dirty="0"/>
          </a:p>
          <a:p>
            <a:pPr marL="158750" lvl="0" indent="0" algn="l" rtl="0">
              <a:lnSpc>
                <a:spcPct val="100000"/>
              </a:lnSpc>
              <a:spcBef>
                <a:spcPts val="0"/>
              </a:spcBef>
              <a:spcAft>
                <a:spcPts val="0"/>
              </a:spcAft>
              <a:buSzPts val="1100"/>
              <a:buNone/>
            </a:pPr>
            <a:endParaRPr lang="en" dirty="0"/>
          </a:p>
          <a:p>
            <a:pPr marL="158750" lvl="0" indent="0" algn="l" rtl="0">
              <a:lnSpc>
                <a:spcPct val="100000"/>
              </a:lnSpc>
              <a:spcBef>
                <a:spcPts val="0"/>
              </a:spcBef>
              <a:spcAft>
                <a:spcPts val="0"/>
              </a:spcAft>
              <a:buSzPts val="1100"/>
              <a:buNone/>
            </a:pPr>
            <a:r>
              <a:rPr lang="en" dirty="0"/>
              <a:t>SOURCE: https://www.epa.gov/watersense/how-we-use-water </a:t>
            </a:r>
            <a:endParaRPr dirty="0"/>
          </a:p>
        </p:txBody>
      </p:sp>
    </p:spTree>
    <p:extLst>
      <p:ext uri="{BB962C8B-B14F-4D97-AF65-F5344CB8AC3E}">
        <p14:creationId xmlns:p14="http://schemas.microsoft.com/office/powerpoint/2010/main" val="2691829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Ask students how much water five people would need for one day. Encourage students to show their work on the student sheet. Use counting tiles if they need a physical representation of the gallons. Click on slide reveal the answer (five gallons). </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 sz="1000" dirty="0"/>
              <a:t>IMAGE: </a:t>
            </a:r>
            <a:r>
              <a:rPr lang="en" sz="1000" i="1" dirty="0"/>
              <a:t>Image credits from left to right. Image courtesy of the city of South Gate, CA. Image courtesy of the US Food and Drug Administration.</a:t>
            </a:r>
            <a:endParaRPr sz="1000" i="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340fa48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33340fa48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Next ask students how many gallons the same family would need for three days. Encourage them to solve the problem by drawing a picture or writing a math equation using addition (2</a:t>
            </a:r>
            <a:r>
              <a:rPr lang="en" sz="1500" baseline="30000" dirty="0"/>
              <a:t>nd</a:t>
            </a:r>
            <a:r>
              <a:rPr lang="en" sz="1500" dirty="0"/>
              <a:t> grade: 5+5+5=15) or multiplication (3</a:t>
            </a:r>
            <a:r>
              <a:rPr lang="en" sz="1500" baseline="30000" dirty="0"/>
              <a:t>rd</a:t>
            </a:r>
            <a:r>
              <a:rPr lang="en" sz="1500" dirty="0"/>
              <a:t> grade: 5 x 3 = 15) to solve the problem. Direct students to create equations or use models to calculate how much water they need for everyone in their family (including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pets</a:t>
            </a:r>
            <a:r>
              <a:rPr lang="en" sz="1500" dirty="0"/>
              <a:t>) for three days on their student sheet. Clicking on the slide will make the question mark fade away and the answer come in.</a:t>
            </a:r>
            <a:endParaRPr sz="1500" dirty="0"/>
          </a:p>
          <a:p>
            <a:pPr marL="158750" lvl="0" indent="0" algn="l" rtl="0">
              <a:lnSpc>
                <a:spcPct val="100000"/>
              </a:lnSpc>
              <a:spcBef>
                <a:spcPts val="0"/>
              </a:spcBef>
              <a:spcAft>
                <a:spcPts val="0"/>
              </a:spcAft>
              <a:buSzPts val="1100"/>
              <a:buNone/>
            </a:pPr>
            <a:endParaRPr sz="1500" dirty="0"/>
          </a:p>
          <a:p>
            <a:pPr marL="158750" marR="0" lvl="0" indent="0" algn="l" rtl="0">
              <a:lnSpc>
                <a:spcPct val="100000"/>
              </a:lnSpc>
              <a:spcBef>
                <a:spcPts val="0"/>
              </a:spcBef>
              <a:spcAft>
                <a:spcPts val="0"/>
              </a:spcAft>
              <a:buClr>
                <a:srgbClr val="000000"/>
              </a:buClr>
              <a:buSzPts val="1100"/>
              <a:buFont typeface="Arial"/>
              <a:buNone/>
            </a:pPr>
            <a:r>
              <a:rPr lang="en" sz="1500" dirty="0"/>
              <a:t>Ask students if everyone needs the same amount of water per day in an emergency. They should respond that some people may need more, such as people taking medications, people who live someplace hot, or people who are very active.</a:t>
            </a:r>
          </a:p>
          <a:p>
            <a:pPr marL="158750" marR="0" lvl="0" indent="0" algn="l" rtl="0">
              <a:lnSpc>
                <a:spcPct val="100000"/>
              </a:lnSpc>
              <a:spcBef>
                <a:spcPts val="0"/>
              </a:spcBef>
              <a:spcAft>
                <a:spcPts val="0"/>
              </a:spcAft>
              <a:buClr>
                <a:srgbClr val="000000"/>
              </a:buClr>
              <a:buSzPts val="1100"/>
              <a:buFont typeface="Arial"/>
              <a:buNone/>
            </a:pPr>
            <a:endParaRPr lang="en" sz="1500" dirty="0"/>
          </a:p>
          <a:p>
            <a:pPr marL="158750" marR="0" lvl="0" indent="0" algn="l" rtl="0">
              <a:lnSpc>
                <a:spcPct val="100000"/>
              </a:lnSpc>
              <a:spcBef>
                <a:spcPts val="0"/>
              </a:spcBef>
              <a:spcAft>
                <a:spcPts val="0"/>
              </a:spcAft>
              <a:buClr>
                <a:srgbClr val="000000"/>
              </a:buClr>
              <a:buSzPts val="1100"/>
              <a:buFont typeface="Arial"/>
              <a:buNone/>
            </a:pPr>
            <a:r>
              <a:rPr lang="en" sz="1500" dirty="0"/>
              <a:t>At this point, have students clean up the materials because they are going to practice Drop, Cover, and Hold On next.</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US" sz="1200" dirty="0"/>
              <a:t>IMAGE: </a:t>
            </a:r>
            <a:r>
              <a:rPr lang="en-US" sz="1200" i="1" dirty="0"/>
              <a:t>Image credits from left to right. Image courtesy of the US Food and Drug Administration. Image courtesy of the city of South Gate, CA.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 </a:t>
            </a:r>
            <a:r>
              <a:rPr lang="en" sz="1500" i="1" dirty="0">
                <a:solidFill>
                  <a:schemeClr val="dk1"/>
                </a:solidFill>
              </a:rPr>
              <a:t>Slide is animated so images come in when you click.</a:t>
            </a: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they should Drop, Cover, and Hold On immediately and without hesitation when the ground shakes, if there’s an earthquake early warning alert, or if there’s an earthquake drill.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p:txBody>
      </p:sp>
      <p:sp>
        <p:nvSpPr>
          <p:cNvPr id="384" name="Google Shape;38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27</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400" dirty="0"/>
              <a:t>, remaining silent so that you can hear teacher instructions, and holding this position until shaking stops.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During these lessons you will practice the drill many times. After practicing, you should feel more confident and hopefully less scared or nervous. </a:t>
            </a: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000" dirty="0">
                <a:latin typeface="Arial" panose="020B0604020202020204" pitchFamily="34" charset="0"/>
                <a:cs typeface="Arial" panose="020B0604020202020204" pitchFamily="34" charset="0"/>
              </a:rPr>
              <a:t>IMAGE: </a:t>
            </a:r>
            <a:r>
              <a:rPr lang="en-US" sz="1000" i="1" u="none" dirty="0">
                <a:solidFill>
                  <a:schemeClr val="hlink"/>
                </a:solidFill>
                <a:latin typeface="Arial" panose="020B0604020202020204" pitchFamily="34" charset="0"/>
                <a:cs typeface="Arial" panose="020B0604020202020204" pitchFamily="34" charset="0"/>
              </a:rPr>
              <a:t>Image courtesy Ready.gov</a:t>
            </a:r>
            <a:endParaRPr sz="1000" i="1" u="none" dirty="0">
              <a:latin typeface="Arial" panose="020B0604020202020204" pitchFamily="34" charset="0"/>
              <a:cs typeface="Arial" panose="020B0604020202020204" pitchFamily="34" charset="0"/>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 </a:t>
            </a:r>
            <a:r>
              <a:rPr lang="en-US" sz="1600" dirty="0">
                <a:solidFill>
                  <a:schemeClr val="dk1"/>
                </a:solidFill>
              </a:rPr>
              <a:t>Ask students whether their feelings have changed now that they’ve learned about earthquakes and how to protect themselves. Ask students to turn and talk to a peer about whether their feelings have changed and why. </a:t>
            </a:r>
            <a:r>
              <a:rPr lang="en" dirty="0"/>
              <a:t>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 </a:t>
            </a:r>
            <a:r>
              <a:rPr lang="en" sz="1000" i="1" dirty="0"/>
              <a:t>Image credits from left to right. Image courtesy Ready.gov. Image courtesy USGS.</a:t>
            </a:r>
            <a:endParaRPr sz="1000" i="1" dirty="0"/>
          </a:p>
        </p:txBody>
      </p:sp>
    </p:spTree>
    <p:extLst>
      <p:ext uri="{BB962C8B-B14F-4D97-AF65-F5344CB8AC3E}">
        <p14:creationId xmlns:p14="http://schemas.microsoft.com/office/powerpoint/2010/main" val="2430783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Teacher Notes: </a:t>
            </a:r>
            <a:r>
              <a:rPr lang="en" sz="1400" dirty="0">
                <a:solidFill>
                  <a:schemeClr val="dk1"/>
                </a:solidFill>
              </a:rPr>
              <a:t>NEXT DAY: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dirty="0">
                <a:solidFill>
                  <a:schemeClr val="dk1"/>
                </a:solidFill>
              </a:rPr>
              <a:t>IMAGES: </a:t>
            </a:r>
            <a:r>
              <a:rPr lang="en" sz="1000" i="1" dirty="0">
                <a:solidFill>
                  <a:schemeClr val="dk1"/>
                </a:solidFill>
              </a:rPr>
              <a:t>Image credits from top to bottom. Image courtesy USGS. Image courtesy National Weather Service. </a:t>
            </a:r>
            <a:endParaRPr sz="1000" i="1"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lvl="0" indent="-228600" algn="l" rtl="0">
              <a:lnSpc>
                <a:spcPct val="100000"/>
              </a:lnSpc>
              <a:spcBef>
                <a:spcPts val="0"/>
              </a:spcBef>
              <a:spcAft>
                <a:spcPts val="0"/>
              </a:spcAft>
              <a:buSzPts val="1100"/>
              <a:buNone/>
            </a:pPr>
            <a:endParaRPr/>
          </a:p>
        </p:txBody>
      </p:sp>
      <p:sp>
        <p:nvSpPr>
          <p:cNvPr id="430" name="Google Shape;430;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34</a:t>
            </a:fld>
            <a:endParaRPr sz="18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1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100"/>
              <a:buNone/>
            </a:pPr>
            <a:r>
              <a:rPr lang="en" u="sng">
                <a:solidFill>
                  <a:schemeClr val="hlink"/>
                </a:solidFill>
                <a:hlinkClick r:id="rId5"/>
              </a:rPr>
              <a:t>https://www.usgs.gov/programs/earthquake-hazards/science/southern-california-earthquake-hazards</a:t>
            </a:r>
            <a:endParaRPr/>
          </a:p>
          <a:p>
            <a:pPr marL="457200" lvl="0" indent="-228600" algn="l" rtl="0">
              <a:lnSpc>
                <a:spcPct val="100000"/>
              </a:lnSpc>
              <a:spcBef>
                <a:spcPts val="0"/>
              </a:spcBef>
              <a:spcAft>
                <a:spcPts val="0"/>
              </a:spcAft>
              <a:buSzPts val="1100"/>
              <a:buNone/>
            </a:pPr>
            <a:endParaRPr/>
          </a:p>
        </p:txBody>
      </p:sp>
      <p:sp>
        <p:nvSpPr>
          <p:cNvPr id="456" name="Google Shape;456;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38</a:t>
            </a:fld>
            <a:endParaRPr sz="18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For more information on Earthquake Early Warning, go to: </a:t>
            </a:r>
            <a:r>
              <a:rPr lang="en"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66" name="Google Shape;46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39</a:t>
            </a:fld>
            <a:endParaRPr sz="18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SOURCE:  </a:t>
            </a:r>
            <a:r>
              <a:rPr lang="en" u="sng" dirty="0">
                <a:solidFill>
                  <a:schemeClr val="hlink"/>
                </a:solidFill>
                <a:hlinkClick r:id="rId3"/>
              </a:rPr>
              <a:t>https://www.shakeout.org/whyparticipate/</a:t>
            </a:r>
            <a:r>
              <a:rPr lang="en" dirty="0"/>
              <a:t> </a:t>
            </a:r>
            <a:endParaRPr dirty="0"/>
          </a:p>
          <a:p>
            <a:pPr marL="0" lvl="0" indent="0" algn="l" rtl="0">
              <a:lnSpc>
                <a:spcPct val="100000"/>
              </a:lnSpc>
              <a:spcBef>
                <a:spcPts val="0"/>
              </a:spcBef>
              <a:spcAft>
                <a:spcPts val="0"/>
              </a:spcAft>
              <a:buClr>
                <a:schemeClr val="dk1"/>
              </a:buClr>
              <a:buSzPts val="1100"/>
              <a:buFont typeface="Arial"/>
              <a:buNone/>
            </a:pPr>
            <a:r>
              <a:rPr lang="en" sz="1000" dirty="0">
                <a:solidFill>
                  <a:schemeClr val="dk1"/>
                </a:solidFill>
              </a:rPr>
              <a:t>IMAGE: </a:t>
            </a:r>
            <a:r>
              <a:rPr lang="en-US" sz="1000" i="1" u="none" dirty="0">
                <a:solidFill>
                  <a:schemeClr val="hlink"/>
                </a:solidFill>
              </a:rPr>
              <a:t>Image courtesy of USGS</a:t>
            </a:r>
            <a:endParaRPr sz="1000" i="1" u="none"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76" name="Google Shape;476;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40</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lvl="0" indent="-228600" algn="l" rtl="0">
              <a:lnSpc>
                <a:spcPct val="100000"/>
              </a:lnSpc>
              <a:spcBef>
                <a:spcPts val="0"/>
              </a:spcBef>
              <a:spcAft>
                <a:spcPts val="0"/>
              </a:spcAft>
              <a:buSzPts val="1100"/>
              <a:buNone/>
            </a:pPr>
            <a:endParaRPr/>
          </a:p>
        </p:txBody>
      </p:sp>
      <p:sp>
        <p:nvSpPr>
          <p:cNvPr id="486" name="Google Shape;48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41</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3" name="Google Shape;2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38836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850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246075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736048"/>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781665"/>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05.2025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7" r:id="rId12"/>
    <p:sldLayoutId id="2147483688" r:id="rId13"/>
    <p:sldLayoutId id="2147483689"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slide" Target="slide3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slide" Target="slide13.xml"/><Relationship Id="rId4"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shakeout.org/downloads/ShakeOut_Drill_Guidance_GradesK-4.pptx" TargetMode="External"/><Relationship Id="rId3" Type="http://schemas.openxmlformats.org/officeDocument/2006/relationships/hyperlink" Target="https://www.iris.edu/hq/programs/epo/shake_alert" TargetMode="External"/><Relationship Id="rId7" Type="http://schemas.openxmlformats.org/officeDocument/2006/relationships/hyperlink" Target="https://www.earthquakecountry.org/languages/"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docs.google.com/forms/d/e/1FAIpQLScK-wkerGAJ6_5mnTumQNVis67kVD43sVuKziZVABgnVCNhJQ/viewform?embedded=true" TargetMode="External"/><Relationship Id="rId5" Type="http://schemas.openxmlformats.org/officeDocument/2006/relationships/hyperlink" Target="https://rocketrules.org/" TargetMode="External"/><Relationship Id="rId10" Type="http://schemas.openxmlformats.org/officeDocument/2006/relationships/hyperlink" Target="https://rocketrules.org/wp-content/uploads/2020/09/Earthquake_Story_Full_optimized.pdf" TargetMode="External"/><Relationship Id="rId4" Type="http://schemas.openxmlformats.org/officeDocument/2006/relationships/hyperlink" Target="https://drive.google.com/drive/folders/15uvK1IVDAduCD_h7YgmqmBslZQoFSdhX" TargetMode="External"/><Relationship Id="rId9" Type="http://schemas.openxmlformats.org/officeDocument/2006/relationships/hyperlink" Target="https://rocketrules.org/wp-content/uploads/2020/08/Earthquake_Cont_English_072720.pdf"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slide" Target="slide20.xml"/><Relationship Id="rId4" Type="http://schemas.openxmlformats.org/officeDocument/2006/relationships/slide" Target="slide19.xml"/></Relationships>
</file>

<file path=ppt/slides/_rels/slide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slide" Target="slide23.xml"/><Relationship Id="rId4" Type="http://schemas.openxmlformats.org/officeDocument/2006/relationships/slide" Target="slide22.xml"/></Relationships>
</file>

<file path=ppt/slides/_rels/slide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slide" Target="slide26.xml"/><Relationship Id="rId4" Type="http://schemas.openxmlformats.org/officeDocument/2006/relationships/slide" Target="slide25.xml"/></Relationships>
</file>

<file path=ppt/slides/_rels/slide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b="1" dirty="0"/>
              <a:t>Second to Third Grade </a:t>
            </a:r>
            <a:endParaRPr dirty="0"/>
          </a:p>
          <a:p>
            <a:pPr marL="0" lvl="0" indent="0" algn="l" rtl="0">
              <a:lnSpc>
                <a:spcPct val="90000"/>
              </a:lnSpc>
              <a:spcBef>
                <a:spcPts val="750"/>
              </a:spcBef>
              <a:spcAft>
                <a:spcPts val="0"/>
              </a:spcAft>
              <a:buSzPts val="1500"/>
              <a:buNone/>
            </a:pPr>
            <a:r>
              <a:rPr lang="en" sz="1500" i="1" dirty="0"/>
              <a:t>Lesson Length: 1 Hour</a:t>
            </a:r>
            <a:endParaRPr dirty="0"/>
          </a:p>
        </p:txBody>
      </p:sp>
      <p:sp>
        <p:nvSpPr>
          <p:cNvPr id="87" name="Google Shape;87;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90" name="Google Shape;90;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7</a:t>
            </a:r>
            <a:endParaRPr sz="1800" b="1" dirty="0">
              <a:solidFill>
                <a:schemeClr val="dk1"/>
              </a:solidFill>
            </a:endParaRPr>
          </a:p>
        </p:txBody>
      </p:sp>
      <p:sp>
        <p:nvSpPr>
          <p:cNvPr id="164" name="Google Shape;164;p10"/>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200"/>
              <a:buFont typeface="+mj-lt"/>
              <a:buAutoNum type="arabicPeriod" startAt="21"/>
            </a:pPr>
            <a:r>
              <a:rPr lang="en-US" sz="1200" u="sng" dirty="0">
                <a:solidFill>
                  <a:schemeClr val="hlink"/>
                </a:solidFill>
                <a:hlinkClick r:id="rId3" action="ppaction://hlinksldjump"/>
              </a:rPr>
              <a:t>SLIDE 31</a:t>
            </a:r>
            <a:r>
              <a:rPr lang="en" sz="1200" dirty="0">
                <a:solidFill>
                  <a:schemeClr val="dk1"/>
                </a:solidFill>
              </a:rPr>
              <a:t> - </a:t>
            </a:r>
            <a:r>
              <a:rPr lang="en-US" sz="1200" dirty="0">
                <a:solidFill>
                  <a:schemeClr val="dk1"/>
                </a:solidFill>
              </a:rPr>
              <a:t>Ask students whether their feelings have changed now that they’ve learned about earthquakes and how to protect themselves. Ask students to turn and talk to a peer about whether their feelings have changed and why. </a:t>
            </a:r>
            <a:endParaRPr lang="en-US" sz="1200" dirty="0"/>
          </a:p>
          <a:p>
            <a:pPr indent="-361950">
              <a:buSzPts val="1200"/>
              <a:buFont typeface="+mj-lt"/>
              <a:buAutoNum type="arabicPeriod" startAt="21"/>
            </a:pPr>
            <a:endParaRPr lang="en-US" sz="1200" dirty="0"/>
          </a:p>
          <a:p>
            <a:pPr indent="-361950">
              <a:buSzPts val="1200"/>
              <a:buFont typeface="+mj-lt"/>
              <a:buAutoNum type="arabicPeriod" startAt="21"/>
            </a:pPr>
            <a:r>
              <a:rPr lang="en-US" sz="1200" dirty="0">
                <a:hlinkClick r:id="rId4" action="ppaction://hlinksldjump"/>
              </a:rPr>
              <a:t>SLIDE 32</a:t>
            </a:r>
            <a:r>
              <a:rPr lang="en-US" sz="1200" dirty="0"/>
              <a:t> </a:t>
            </a:r>
            <a:r>
              <a:rPr lang="en" sz="1200" dirty="0"/>
              <a:t>- 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a:t>
            </a:r>
            <a:endParaRPr lang="en-US" sz="1200" dirty="0">
              <a:solidFill>
                <a:schemeClr val="dk1"/>
              </a:solidFill>
            </a:endParaRPr>
          </a:p>
          <a:p>
            <a:pPr indent="-361950">
              <a:buSzPts val="1200"/>
              <a:buFont typeface="+mj-lt"/>
              <a:buAutoNum type="arabicPeriod" startAt="21"/>
            </a:pPr>
            <a:endParaRPr lang="en-US" sz="1200" dirty="0">
              <a:solidFill>
                <a:schemeClr val="dk1"/>
              </a:solidFill>
            </a:endParaRPr>
          </a:p>
          <a:p>
            <a:pPr indent="-361950">
              <a:buSzPts val="1200"/>
              <a:buFont typeface="+mj-lt"/>
              <a:buAutoNum type="arabicPeriod" startAt="21"/>
            </a:pPr>
            <a:r>
              <a:rPr lang="en-US" sz="1200" u="sng" dirty="0">
                <a:solidFill>
                  <a:schemeClr val="hlink"/>
                </a:solidFill>
                <a:hlinkClick r:id="rId5" action="ppaction://hlinksldjump"/>
              </a:rPr>
              <a:t>SLIDE 33</a:t>
            </a:r>
            <a:r>
              <a:rPr lang="en-US" sz="1200" u="sng" dirty="0">
                <a:solidFill>
                  <a:schemeClr val="hlink"/>
                </a:solidFill>
              </a:rPr>
              <a:t> </a:t>
            </a:r>
            <a:r>
              <a:rPr lang="en-US" sz="1200" dirty="0">
                <a:solidFill>
                  <a:schemeClr val="dk1"/>
                </a:solidFill>
              </a:rPr>
              <a:t>-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p>
          <a:p>
            <a:pPr indent="-361950">
              <a:buSzPts val="1200"/>
              <a:buFont typeface="+mj-lt"/>
              <a:buAutoNum type="arabicPeriod" startAt="21"/>
            </a:pPr>
            <a:endParaRPr lang="en-US" sz="1200" dirty="0">
              <a:solidFill>
                <a:schemeClr val="dk1"/>
              </a:solidFill>
            </a:endParaRPr>
          </a:p>
          <a:p>
            <a:pPr indent="-361950">
              <a:buSzPts val="1200"/>
              <a:buFont typeface="+mj-lt"/>
              <a:buAutoNum type="arabicPeriod" startAt="21"/>
            </a:pPr>
            <a:r>
              <a:rPr lang="en-US" sz="1200" u="sng" dirty="0">
                <a:solidFill>
                  <a:schemeClr val="hlink"/>
                </a:solidFill>
                <a:hlinkClick r:id="rId6" action="ppaction://hlinksldjump"/>
              </a:rPr>
              <a:t>SLIDE 34</a:t>
            </a:r>
            <a:r>
              <a:rPr lang="en" sz="1200" dirty="0"/>
              <a:t> - OPTIONAL - Please complete the ShakeAlert Ready! Great ShakeOut Lesson Feedback Form. </a:t>
            </a:r>
          </a:p>
          <a:p>
            <a:pPr marL="344488" lvl="0" indent="-344488" algn="l" rtl="0">
              <a:lnSpc>
                <a:spcPct val="90000"/>
              </a:lnSpc>
              <a:spcBef>
                <a:spcPts val="0"/>
              </a:spcBef>
              <a:spcAft>
                <a:spcPts val="0"/>
              </a:spcAft>
              <a:buSzPts val="1050"/>
              <a:buFont typeface="Arial"/>
              <a:buAutoNum type="arabicPeriod" startAt="27"/>
            </a:pPr>
            <a:endParaRPr lang="en" sz="1200" dirty="0"/>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indent="-361950">
              <a:buSzPts val="1200"/>
              <a:buFont typeface="+mj-lt"/>
              <a:buAutoNum type="arabicPeriod" startAt="21"/>
            </a:pPr>
            <a:endParaRPr sz="1200" dirty="0">
              <a:solidFill>
                <a:schemeClr val="dk1"/>
              </a:solidFill>
            </a:endParaRPr>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3FC9EAE1-EE0E-442A-8CC8-5F108077BEA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10</a:t>
            </a:fld>
            <a:endParaRPr sz="9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p:nvPr/>
        </p:nvSpPr>
        <p:spPr>
          <a:xfrm>
            <a:off x="308284" y="701400"/>
            <a:ext cx="3753600" cy="3740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2600"/>
              <a:buFont typeface="Arial"/>
              <a:buNone/>
            </a:pPr>
            <a:r>
              <a:rPr lang="en" sz="2600" b="1" dirty="0">
                <a:solidFill>
                  <a:schemeClr val="accent1"/>
                </a:solidFill>
                <a:latin typeface="Arial"/>
                <a:ea typeface="Arial"/>
                <a:cs typeface="Arial"/>
                <a:sym typeface="Arial"/>
              </a:rPr>
              <a:t>Learning Targets</a:t>
            </a:r>
          </a:p>
          <a:p>
            <a:pPr marL="0" marR="0" lvl="0" indent="0" algn="l" rtl="0">
              <a:spcBef>
                <a:spcPts val="0"/>
              </a:spcBef>
              <a:spcAft>
                <a:spcPts val="0"/>
              </a:spcAft>
              <a:buClr>
                <a:schemeClr val="accent1"/>
              </a:buClr>
              <a:buSzPts val="2600"/>
              <a:buFont typeface="Arial"/>
              <a:buNone/>
            </a:pPr>
            <a:endParaRPr sz="2200" b="1" dirty="0">
              <a:solidFill>
                <a:schemeClr val="accent1"/>
              </a:solidFill>
              <a:latin typeface="Arial"/>
              <a:ea typeface="Arial"/>
              <a:cs typeface="Arial"/>
              <a:sym typeface="Arial"/>
            </a:endParaRPr>
          </a:p>
          <a:p>
            <a:pPr marL="287338" marR="0" lvl="0" indent="-192088" algn="l" rtl="0">
              <a:spcBef>
                <a:spcPts val="600"/>
              </a:spcBef>
              <a:spcAft>
                <a:spcPts val="0"/>
              </a:spcAft>
              <a:buClr>
                <a:schemeClr val="accent1"/>
              </a:buClr>
              <a:buSzPts val="2100"/>
              <a:buFont typeface="Arial"/>
              <a:buChar char="•"/>
            </a:pPr>
            <a:r>
              <a:rPr lang="en" sz="2100" dirty="0">
                <a:solidFill>
                  <a:schemeClr val="dk2"/>
                </a:solidFill>
                <a:latin typeface="Arial"/>
                <a:ea typeface="Arial"/>
                <a:cs typeface="Arial"/>
                <a:sym typeface="Arial"/>
              </a:rPr>
              <a:t>I can </a:t>
            </a:r>
            <a:r>
              <a:rPr lang="en" sz="2100" b="1" dirty="0">
                <a:solidFill>
                  <a:schemeClr val="dk2"/>
                </a:solidFill>
                <a:latin typeface="Arial"/>
                <a:ea typeface="Arial"/>
                <a:cs typeface="Arial"/>
                <a:sym typeface="Arial"/>
              </a:rPr>
              <a:t>Drop</a:t>
            </a:r>
            <a:r>
              <a:rPr lang="en" sz="2100" dirty="0">
                <a:solidFill>
                  <a:schemeClr val="dk2"/>
                </a:solidFill>
                <a:latin typeface="Arial"/>
                <a:ea typeface="Arial"/>
                <a:cs typeface="Arial"/>
                <a:sym typeface="Arial"/>
              </a:rPr>
              <a:t>, </a:t>
            </a:r>
            <a:r>
              <a:rPr lang="en" sz="2100" b="1" dirty="0">
                <a:solidFill>
                  <a:schemeClr val="dk2"/>
                </a:solidFill>
                <a:latin typeface="Arial"/>
                <a:ea typeface="Arial"/>
                <a:cs typeface="Arial"/>
                <a:sym typeface="Arial"/>
              </a:rPr>
              <a:t>Cover</a:t>
            </a:r>
            <a:r>
              <a:rPr lang="en" sz="2100" dirty="0">
                <a:solidFill>
                  <a:schemeClr val="dk2"/>
                </a:solidFill>
                <a:latin typeface="Arial"/>
                <a:ea typeface="Arial"/>
                <a:cs typeface="Arial"/>
                <a:sym typeface="Arial"/>
              </a:rPr>
              <a:t>, and </a:t>
            </a:r>
            <a:r>
              <a:rPr lang="en" sz="2100" b="1" dirty="0">
                <a:solidFill>
                  <a:schemeClr val="dk2"/>
                </a:solidFill>
                <a:latin typeface="Arial"/>
                <a:ea typeface="Arial"/>
                <a:cs typeface="Arial"/>
                <a:sym typeface="Arial"/>
              </a:rPr>
              <a:t>Hold On </a:t>
            </a:r>
            <a:r>
              <a:rPr lang="en" sz="2100" dirty="0">
                <a:solidFill>
                  <a:schemeClr val="dk2"/>
                </a:solidFill>
                <a:latin typeface="Arial"/>
                <a:ea typeface="Arial"/>
                <a:cs typeface="Arial"/>
                <a:sym typeface="Arial"/>
              </a:rPr>
              <a:t>if there’s shaking or I get an alert.  </a:t>
            </a:r>
            <a:endParaRPr dirty="0"/>
          </a:p>
          <a:p>
            <a:pPr marL="95250" marR="0" lvl="0" indent="0" algn="l" rtl="0">
              <a:spcBef>
                <a:spcPts val="600"/>
              </a:spcBef>
              <a:spcAft>
                <a:spcPts val="0"/>
              </a:spcAft>
              <a:buNone/>
            </a:pPr>
            <a:endParaRPr sz="2100" dirty="0">
              <a:solidFill>
                <a:schemeClr val="dk2"/>
              </a:solidFill>
              <a:latin typeface="Arial"/>
              <a:ea typeface="Arial"/>
              <a:cs typeface="Arial"/>
              <a:sym typeface="Arial"/>
            </a:endParaRPr>
          </a:p>
          <a:p>
            <a:pPr marL="287020" marR="0" lvl="0" indent="-191770" algn="l" rtl="0">
              <a:spcBef>
                <a:spcPts val="600"/>
              </a:spcBef>
              <a:spcAft>
                <a:spcPts val="600"/>
              </a:spcAft>
              <a:buClr>
                <a:schemeClr val="accent1"/>
              </a:buClr>
              <a:buSzPts val="2100"/>
              <a:buFont typeface="Arial"/>
              <a:buChar char="•"/>
            </a:pPr>
            <a:r>
              <a:rPr lang="en" sz="2100" dirty="0">
                <a:solidFill>
                  <a:schemeClr val="dk2"/>
                </a:solidFill>
                <a:latin typeface="Arial"/>
                <a:ea typeface="Arial"/>
                <a:cs typeface="Arial"/>
                <a:sym typeface="Arial"/>
              </a:rPr>
              <a:t>I can calculate how much water my family needs </a:t>
            </a:r>
            <a:r>
              <a:rPr lang="en" sz="2100" dirty="0">
                <a:solidFill>
                  <a:schemeClr val="dk2"/>
                </a:solidFill>
              </a:rPr>
              <a:t>after </a:t>
            </a:r>
            <a:r>
              <a:rPr lang="en" sz="2100" dirty="0">
                <a:solidFill>
                  <a:schemeClr val="dk2"/>
                </a:solidFill>
                <a:latin typeface="Arial"/>
                <a:ea typeface="Arial"/>
                <a:cs typeface="Arial"/>
                <a:sym typeface="Arial"/>
              </a:rPr>
              <a:t>an emergency to stay safe. </a:t>
            </a:r>
            <a:endParaRPr sz="2100" dirty="0">
              <a:solidFill>
                <a:schemeClr val="dk2"/>
              </a:solidFill>
              <a:latin typeface="Arial"/>
              <a:ea typeface="Arial"/>
              <a:cs typeface="Arial"/>
              <a:sym typeface="Arial"/>
            </a:endParaRPr>
          </a:p>
        </p:txBody>
      </p:sp>
      <p:sp>
        <p:nvSpPr>
          <p:cNvPr id="2" name="Google Shape;100;p2">
            <a:extLst>
              <a:ext uri="{FF2B5EF4-FFF2-40B4-BE49-F238E27FC236}">
                <a16:creationId xmlns:a16="http://schemas.microsoft.com/office/drawing/2014/main" id="{2F20A27E-5B48-7BE1-343D-0682F204DEC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11</a:t>
            </a:fld>
            <a:endParaRPr sz="900">
              <a:solidFill>
                <a:schemeClr val="dk1"/>
              </a:solidFill>
              <a:latin typeface="Arial"/>
              <a:ea typeface="Arial"/>
              <a:cs typeface="Arial"/>
              <a:sym typeface="Arial"/>
            </a:endParaRPr>
          </a:p>
        </p:txBody>
      </p:sp>
      <p:pic>
        <p:nvPicPr>
          <p:cNvPr id="3" name="Google Shape;148;p8">
            <a:extLst>
              <a:ext uri="{FF2B5EF4-FFF2-40B4-BE49-F238E27FC236}">
                <a16:creationId xmlns:a16="http://schemas.microsoft.com/office/drawing/2014/main" id="{5AB19746-0DC0-87E4-0B71-307188BDC70D}"/>
              </a:ext>
            </a:extLst>
          </p:cNvPr>
          <p:cNvPicPr preferRelativeResize="0"/>
          <p:nvPr/>
        </p:nvPicPr>
        <p:blipFill>
          <a:blip r:embed="rId3">
            <a:alphaModFix/>
          </a:blip>
          <a:stretch>
            <a:fillRect/>
          </a:stretch>
        </p:blipFill>
        <p:spPr>
          <a:xfrm>
            <a:off x="5393748" y="542137"/>
            <a:ext cx="3214125" cy="4059225"/>
          </a:xfrm>
          <a:prstGeom prst="roundRect">
            <a:avLst>
              <a:gd name="adj" fmla="val 4842"/>
            </a:avLst>
          </a:prstGeom>
          <a:solidFill>
            <a:srgbClr val="FFFFFF">
              <a:shade val="85000"/>
            </a:srgbClr>
          </a:solidFill>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7" name="Google Shape;197;p14"/>
          <p:cNvGrpSpPr/>
          <p:nvPr/>
        </p:nvGrpSpPr>
        <p:grpSpPr>
          <a:xfrm>
            <a:off x="192033" y="725808"/>
            <a:ext cx="2866397" cy="2606040"/>
            <a:chOff x="192033" y="725808"/>
            <a:chExt cx="2866397" cy="2606040"/>
          </a:xfrm>
        </p:grpSpPr>
        <p:pic>
          <p:nvPicPr>
            <p:cNvPr id="198" name="Google Shape;198;p14"/>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99" name="Google Shape;199;p14"/>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What other safety drills have we had at school?</a:t>
              </a:r>
              <a:endParaRPr/>
            </a:p>
          </p:txBody>
        </p:sp>
        <p:sp>
          <p:nvSpPr>
            <p:cNvPr id="200" name="Google Shape;200;p14"/>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1" name="Google Shape;201;p14"/>
          <p:cNvGrpSpPr/>
          <p:nvPr/>
        </p:nvGrpSpPr>
        <p:grpSpPr>
          <a:xfrm>
            <a:off x="6140557" y="1706669"/>
            <a:ext cx="2871216" cy="2743471"/>
            <a:chOff x="6140557" y="1807535"/>
            <a:chExt cx="2871216" cy="2743471"/>
          </a:xfrm>
        </p:grpSpPr>
        <p:pic>
          <p:nvPicPr>
            <p:cNvPr id="202" name="Google Shape;202;p14"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203" name="Google Shape;203;p14"/>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Our school has Earthquake Early Warning!</a:t>
              </a:r>
              <a:endParaRPr/>
            </a:p>
          </p:txBody>
        </p:sp>
        <p:sp>
          <p:nvSpPr>
            <p:cNvPr id="204" name="Google Shape;204;p14"/>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7" name="Google Shape;207;p14"/>
          <p:cNvGrpSpPr/>
          <p:nvPr/>
        </p:nvGrpSpPr>
        <p:grpSpPr>
          <a:xfrm>
            <a:off x="3163885" y="1141025"/>
            <a:ext cx="2871216" cy="2606040"/>
            <a:chOff x="3163885" y="1141025"/>
            <a:chExt cx="2871216" cy="2606040"/>
          </a:xfrm>
        </p:grpSpPr>
        <p:sp>
          <p:nvSpPr>
            <p:cNvPr id="208" name="Google Shape;208;p14"/>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09" name="Google Shape;209;p14"/>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6F41"/>
                  </a:solidFill>
                  <a:latin typeface="Arial"/>
                  <a:ea typeface="Arial"/>
                  <a:cs typeface="Arial"/>
                  <a:sym typeface="Arial"/>
                </a:rPr>
                <a:t>What is the purpose of drills in schools?</a:t>
              </a:r>
              <a:endParaRPr sz="1800" b="1">
                <a:solidFill>
                  <a:schemeClr val="accent1"/>
                </a:solidFill>
                <a:latin typeface="Arial"/>
                <a:ea typeface="Arial"/>
                <a:cs typeface="Arial"/>
                <a:sym typeface="Arial"/>
              </a:endParaRPr>
            </a:p>
          </p:txBody>
        </p:sp>
        <p:pic>
          <p:nvPicPr>
            <p:cNvPr id="210" name="Google Shape;210;p14"/>
            <p:cNvPicPr preferRelativeResize="0"/>
            <p:nvPr/>
          </p:nvPicPr>
          <p:blipFill rotWithShape="1">
            <a:blip r:embed="rId5">
              <a:alphaModFix/>
            </a:blip>
            <a:srcRect t="3306"/>
            <a:stretch/>
          </p:blipFill>
          <p:spPr>
            <a:xfrm>
              <a:off x="3665636" y="2110091"/>
              <a:ext cx="1812728" cy="1221757"/>
            </a:xfrm>
            <a:prstGeom prst="rect">
              <a:avLst/>
            </a:prstGeom>
            <a:noFill/>
            <a:ln>
              <a:noFill/>
            </a:ln>
          </p:spPr>
        </p:pic>
      </p:grpSp>
      <p:sp>
        <p:nvSpPr>
          <p:cNvPr id="2" name="Google Shape;100;p2">
            <a:extLst>
              <a:ext uri="{FF2B5EF4-FFF2-40B4-BE49-F238E27FC236}">
                <a16:creationId xmlns:a16="http://schemas.microsoft.com/office/drawing/2014/main" id="{E4979A76-0B15-D4F8-EECF-D5FF8044591D}"/>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12</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idx="4294967295"/>
          </p:nvPr>
        </p:nvSpPr>
        <p:spPr>
          <a:xfrm>
            <a:off x="304799" y="842963"/>
            <a:ext cx="3462900" cy="2738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2720" i="1"/>
          </a:p>
          <a:p>
            <a:pPr marL="0" lvl="0" indent="0" algn="l" rtl="0">
              <a:lnSpc>
                <a:spcPct val="90000"/>
              </a:lnSpc>
              <a:spcBef>
                <a:spcPts val="0"/>
              </a:spcBef>
              <a:spcAft>
                <a:spcPts val="0"/>
              </a:spcAft>
              <a:buClr>
                <a:schemeClr val="accent1"/>
              </a:buClr>
              <a:buSzPts val="990"/>
              <a:buFont typeface="Arial"/>
              <a:buNone/>
            </a:pPr>
            <a:endParaRPr sz="2720" i="1"/>
          </a:p>
        </p:txBody>
      </p:sp>
      <p:pic>
        <p:nvPicPr>
          <p:cNvPr id="218" name="Google Shape;218;p15"/>
          <p:cNvPicPr preferRelativeResize="0"/>
          <p:nvPr/>
        </p:nvPicPr>
        <p:blipFill>
          <a:blip r:embed="rId3">
            <a:alphaModFix/>
          </a:blip>
          <a:stretch>
            <a:fillRect/>
          </a:stretch>
        </p:blipFill>
        <p:spPr>
          <a:xfrm>
            <a:off x="3863170" y="601225"/>
            <a:ext cx="5136955" cy="3941050"/>
          </a:xfrm>
          <a:prstGeom prst="roundRect">
            <a:avLst>
              <a:gd name="adj" fmla="val 4842"/>
            </a:avLst>
          </a:prstGeom>
          <a:solidFill>
            <a:srgbClr val="FFFFFF">
              <a:shade val="85000"/>
            </a:srgbClr>
          </a:solidFill>
          <a:ln>
            <a:noFill/>
          </a:ln>
          <a:effectLst/>
        </p:spPr>
      </p:pic>
      <p:sp>
        <p:nvSpPr>
          <p:cNvPr id="2" name="Google Shape;100;p2">
            <a:extLst>
              <a:ext uri="{FF2B5EF4-FFF2-40B4-BE49-F238E27FC236}">
                <a16:creationId xmlns:a16="http://schemas.microsoft.com/office/drawing/2014/main" id="{D445E8FC-9CF7-8E17-FE2D-0030A5C37A3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13</a:t>
            </a:fld>
            <a:endParaRPr sz="9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txBox="1">
            <a:spLocks noGrp="1"/>
          </p:cNvSpPr>
          <p:nvPr>
            <p:ph type="title" idx="4294967295"/>
          </p:nvPr>
        </p:nvSpPr>
        <p:spPr>
          <a:xfrm>
            <a:off x="249430" y="976314"/>
            <a:ext cx="3185920" cy="86406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dirty="0"/>
              <a:t>Have you experienced an earthquake? </a:t>
            </a:r>
            <a:br>
              <a:rPr lang="en" sz="2200" dirty="0"/>
            </a:br>
            <a:endParaRPr sz="2200" dirty="0"/>
          </a:p>
          <a:p>
            <a:pPr marL="0" lvl="0" indent="0" algn="l" rtl="0">
              <a:lnSpc>
                <a:spcPct val="90000"/>
              </a:lnSpc>
              <a:spcBef>
                <a:spcPts val="0"/>
              </a:spcBef>
              <a:spcAft>
                <a:spcPts val="0"/>
              </a:spcAft>
              <a:buClr>
                <a:schemeClr val="accent1"/>
              </a:buClr>
              <a:buSzPts val="2200"/>
              <a:buFont typeface="Arial"/>
              <a:buNone/>
            </a:pPr>
            <a:endParaRPr sz="2200" dirty="0"/>
          </a:p>
          <a:p>
            <a:pPr marL="0" lvl="0" indent="0" algn="l" rtl="0">
              <a:lnSpc>
                <a:spcPct val="90000"/>
              </a:lnSpc>
              <a:spcBef>
                <a:spcPts val="0"/>
              </a:spcBef>
              <a:spcAft>
                <a:spcPts val="0"/>
              </a:spcAft>
              <a:buClr>
                <a:schemeClr val="dk1"/>
              </a:buClr>
              <a:buSzPts val="1100"/>
              <a:buFont typeface="Arial"/>
              <a:buNone/>
            </a:pPr>
            <a:endParaRPr sz="2200" dirty="0"/>
          </a:p>
          <a:p>
            <a:pPr marL="0" lvl="0" indent="0" algn="l" rtl="0">
              <a:lnSpc>
                <a:spcPct val="90000"/>
              </a:lnSpc>
              <a:spcBef>
                <a:spcPts val="0"/>
              </a:spcBef>
              <a:spcAft>
                <a:spcPts val="0"/>
              </a:spcAft>
              <a:buClr>
                <a:schemeClr val="accent1"/>
              </a:buClr>
              <a:buSzPts val="2200"/>
              <a:buFont typeface="Arial"/>
              <a:buNone/>
            </a:pPr>
            <a:r>
              <a:rPr lang="en" sz="2200" dirty="0"/>
              <a:t>  </a:t>
            </a:r>
            <a:endParaRPr sz="2200" dirty="0"/>
          </a:p>
        </p:txBody>
      </p:sp>
      <p:pic>
        <p:nvPicPr>
          <p:cNvPr id="227" name="Google Shape;227;p16"/>
          <p:cNvPicPr preferRelativeResize="0"/>
          <p:nvPr/>
        </p:nvPicPr>
        <p:blipFill>
          <a:blip r:embed="rId3">
            <a:alphaModFix/>
          </a:blip>
          <a:stretch>
            <a:fillRect/>
          </a:stretch>
        </p:blipFill>
        <p:spPr>
          <a:xfrm>
            <a:off x="3902800" y="624425"/>
            <a:ext cx="4925949" cy="3693574"/>
          </a:xfrm>
          <a:prstGeom prst="roundRect">
            <a:avLst>
              <a:gd name="adj" fmla="val 4842"/>
            </a:avLst>
          </a:prstGeom>
          <a:solidFill>
            <a:srgbClr val="FFFFFF">
              <a:shade val="85000"/>
            </a:srgbClr>
          </a:solidFill>
          <a:ln>
            <a:solidFill>
              <a:schemeClr val="tx1"/>
            </a:solidFill>
          </a:ln>
          <a:effectLst/>
        </p:spPr>
      </p:pic>
      <p:sp>
        <p:nvSpPr>
          <p:cNvPr id="2" name="Google Shape;100;p2">
            <a:extLst>
              <a:ext uri="{FF2B5EF4-FFF2-40B4-BE49-F238E27FC236}">
                <a16:creationId xmlns:a16="http://schemas.microsoft.com/office/drawing/2014/main" id="{86859A1D-C390-499E-D4C2-C6424A9D700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14</a:t>
            </a:fld>
            <a:endParaRPr sz="900">
              <a:solidFill>
                <a:schemeClr val="dk1"/>
              </a:solidFill>
              <a:latin typeface="Arial"/>
              <a:ea typeface="Arial"/>
              <a:cs typeface="Arial"/>
              <a:sym typeface="Arial"/>
            </a:endParaRPr>
          </a:p>
        </p:txBody>
      </p:sp>
      <p:sp>
        <p:nvSpPr>
          <p:cNvPr id="3" name="Google Shape;223;p16">
            <a:extLst>
              <a:ext uri="{FF2B5EF4-FFF2-40B4-BE49-F238E27FC236}">
                <a16:creationId xmlns:a16="http://schemas.microsoft.com/office/drawing/2014/main" id="{BD7F44D7-CE3F-97E6-C877-7D2DD1B20FA3}"/>
              </a:ext>
            </a:extLst>
          </p:cNvPr>
          <p:cNvSpPr txBox="1">
            <a:spLocks/>
          </p:cNvSpPr>
          <p:nvPr/>
        </p:nvSpPr>
        <p:spPr>
          <a:xfrm>
            <a:off x="249430" y="3303126"/>
            <a:ext cx="3185920" cy="1014874"/>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do you </a:t>
            </a: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wonder</a:t>
            </a:r>
            <a:r>
              <a:rPr lang="en-US" sz="2200" dirty="0"/>
              <a:t> about earthquakes?  </a:t>
            </a:r>
          </a:p>
          <a:p>
            <a:pPr>
              <a:spcBef>
                <a:spcPts val="0"/>
              </a:spcBef>
              <a:buClr>
                <a:schemeClr val="accent1"/>
              </a:buClr>
              <a:buSzPts val="2200"/>
              <a:buFont typeface="Arial"/>
              <a:buNone/>
            </a:pPr>
            <a:endParaRPr lang="en-US" sz="2200" dirty="0"/>
          </a:p>
          <a:p>
            <a:pPr>
              <a:spcBef>
                <a:spcPts val="0"/>
              </a:spcBef>
              <a:buClr>
                <a:schemeClr val="accent1"/>
              </a:buClr>
              <a:buSzPts val="2200"/>
              <a:buFont typeface="Arial"/>
              <a:buNone/>
            </a:pPr>
            <a:endParaRPr lang="en-US" sz="2200" dirty="0"/>
          </a:p>
          <a:p>
            <a:pPr>
              <a:spcBef>
                <a:spcPts val="0"/>
              </a:spcBef>
              <a:buClr>
                <a:schemeClr val="dk1"/>
              </a:buClr>
              <a:buSzPts val="1100"/>
              <a:buFont typeface="Arial"/>
              <a:buNone/>
            </a:pPr>
            <a:endParaRPr lang="en-US" sz="2200" dirty="0"/>
          </a:p>
          <a:p>
            <a:pPr>
              <a:spcBef>
                <a:spcPts val="0"/>
              </a:spcBef>
              <a:buClr>
                <a:schemeClr val="accent1"/>
              </a:buClr>
              <a:buSzPts val="2200"/>
              <a:buFont typeface="Arial"/>
              <a:buNone/>
            </a:pPr>
            <a:r>
              <a:rPr lang="en-US" sz="2200" dirty="0"/>
              <a:t>  </a:t>
            </a:r>
          </a:p>
        </p:txBody>
      </p:sp>
      <p:sp>
        <p:nvSpPr>
          <p:cNvPr id="4" name="Google Shape;223;p16">
            <a:extLst>
              <a:ext uri="{FF2B5EF4-FFF2-40B4-BE49-F238E27FC236}">
                <a16:creationId xmlns:a16="http://schemas.microsoft.com/office/drawing/2014/main" id="{720D1573-AD09-2860-40BB-71021DD2434F}"/>
              </a:ext>
            </a:extLst>
          </p:cNvPr>
          <p:cNvSpPr txBox="1">
            <a:spLocks/>
          </p:cNvSpPr>
          <p:nvPr/>
        </p:nvSpPr>
        <p:spPr>
          <a:xfrm>
            <a:off x="249430" y="1840376"/>
            <a:ext cx="3185920" cy="1462749"/>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are some things you have seen or heard about earthquakes?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15</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What do you do if you feel shaking or get an alert?</a:t>
            </a:r>
            <a:endParaRPr sz="2400"/>
          </a:p>
        </p:txBody>
      </p:sp>
      <p:pic>
        <p:nvPicPr>
          <p:cNvPr id="257" name="Google Shape;257;p19"/>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 name="Google Shape;100;p2">
            <a:extLst>
              <a:ext uri="{FF2B5EF4-FFF2-40B4-BE49-F238E27FC236}">
                <a16:creationId xmlns:a16="http://schemas.microsoft.com/office/drawing/2014/main" id="{0434F39B-6E7E-B29A-9D50-5D999ACBFA5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67" name="Google Shape;267;p20"/>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100;p2">
            <a:extLst>
              <a:ext uri="{FF2B5EF4-FFF2-40B4-BE49-F238E27FC236}">
                <a16:creationId xmlns:a16="http://schemas.microsoft.com/office/drawing/2014/main" id="{1BFD88B6-CEDD-D860-D6DC-81AEED089E5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17</a:t>
            </a:fld>
            <a:endParaRPr sz="9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77" name="Google Shape;277;p21"/>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78" name="Google Shape;278;p21"/>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100;p2">
            <a:extLst>
              <a:ext uri="{FF2B5EF4-FFF2-40B4-BE49-F238E27FC236}">
                <a16:creationId xmlns:a16="http://schemas.microsoft.com/office/drawing/2014/main" id="{7DDF160C-9115-5194-6BC1-55735F0B0B4E}"/>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3d874180d1_0_6"/>
          <p:cNvSpPr txBox="1">
            <a:spLocks noGrp="1"/>
          </p:cNvSpPr>
          <p:nvPr>
            <p:ph type="title" idx="4294967295"/>
          </p:nvPr>
        </p:nvSpPr>
        <p:spPr>
          <a:xfrm>
            <a:off x="745067" y="580947"/>
            <a:ext cx="7652700" cy="860400"/>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why is it important to</a:t>
            </a:r>
            <a:r>
              <a:rPr lang="en" sz="2400">
                <a:highlight>
                  <a:schemeClr val="lt1"/>
                </a:highlight>
              </a:rPr>
              <a:t> . . .?</a:t>
            </a:r>
            <a:endParaRPr sz="2400">
              <a:highlight>
                <a:schemeClr val="lt1"/>
              </a:highlight>
            </a:endParaRPr>
          </a:p>
        </p:txBody>
      </p:sp>
      <p:pic>
        <p:nvPicPr>
          <p:cNvPr id="287" name="Google Shape;287;g33d874180d1_0_6"/>
          <p:cNvPicPr preferRelativeResize="0"/>
          <p:nvPr/>
        </p:nvPicPr>
        <p:blipFill rotWithShape="1">
          <a:blip r:embed="rId3">
            <a:alphaModFix/>
          </a:blip>
          <a:srcRect l="6190" r="6739" b="4452"/>
          <a:stretch/>
        </p:blipFill>
        <p:spPr>
          <a:xfrm>
            <a:off x="557855" y="1669743"/>
            <a:ext cx="2443373" cy="2656500"/>
          </a:xfrm>
          <a:prstGeom prst="rect">
            <a:avLst/>
          </a:prstGeom>
          <a:noFill/>
          <a:ln>
            <a:noFill/>
          </a:ln>
        </p:spPr>
      </p:pic>
      <p:pic>
        <p:nvPicPr>
          <p:cNvPr id="288" name="Google Shape;288;g33d874180d1_0_6"/>
          <p:cNvPicPr preferRelativeResize="0"/>
          <p:nvPr/>
        </p:nvPicPr>
        <p:blipFill rotWithShape="1">
          <a:blip r:embed="rId4">
            <a:alphaModFix/>
          </a:blip>
          <a:srcRect l="5973" r="6956" b="4452"/>
          <a:stretch/>
        </p:blipFill>
        <p:spPr>
          <a:xfrm>
            <a:off x="3301418" y="1669743"/>
            <a:ext cx="2443373" cy="2656500"/>
          </a:xfrm>
          <a:prstGeom prst="rect">
            <a:avLst/>
          </a:prstGeom>
          <a:noFill/>
          <a:ln>
            <a:noFill/>
          </a:ln>
        </p:spPr>
      </p:pic>
      <p:pic>
        <p:nvPicPr>
          <p:cNvPr id="289" name="Google Shape;289;g33d874180d1_0_6"/>
          <p:cNvPicPr preferRelativeResize="0"/>
          <p:nvPr/>
        </p:nvPicPr>
        <p:blipFill rotWithShape="1">
          <a:blip r:embed="rId5">
            <a:alphaModFix/>
          </a:blip>
          <a:srcRect l="7893" t="2523" r="4884" b="4340"/>
          <a:stretch/>
        </p:blipFill>
        <p:spPr>
          <a:xfrm>
            <a:off x="6047622" y="1669743"/>
            <a:ext cx="2510994" cy="2656500"/>
          </a:xfrm>
          <a:prstGeom prst="rect">
            <a:avLst/>
          </a:prstGeom>
          <a:noFill/>
          <a:ln>
            <a:noFill/>
          </a:ln>
        </p:spPr>
      </p:pic>
      <p:sp>
        <p:nvSpPr>
          <p:cNvPr id="2" name="Google Shape;100;p2">
            <a:extLst>
              <a:ext uri="{FF2B5EF4-FFF2-40B4-BE49-F238E27FC236}">
                <a16:creationId xmlns:a16="http://schemas.microsoft.com/office/drawing/2014/main" id="{B0E6990E-0602-977D-B9EA-B2930837379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19</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3247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a:solidFill>
                  <a:schemeClr val="dk1"/>
                </a:solidFill>
              </a:rPr>
              <a:t>To P</a:t>
            </a:r>
            <a:r>
              <a:rPr lang="en" sz="1800" b="1">
                <a:solidFill>
                  <a:schemeClr val="dk1"/>
                </a:solidFill>
              </a:rPr>
              <a:t>rint</a:t>
            </a:r>
            <a:endParaRPr sz="1800" b="1">
              <a:solidFill>
                <a:schemeClr val="dk1"/>
              </a:solidFill>
            </a:endParaRPr>
          </a:p>
        </p:txBody>
      </p:sp>
      <p:sp>
        <p:nvSpPr>
          <p:cNvPr id="97" name="Google Shape;97;p2"/>
          <p:cNvSpPr txBox="1">
            <a:spLocks noGrp="1"/>
          </p:cNvSpPr>
          <p:nvPr>
            <p:ph type="body" idx="1"/>
          </p:nvPr>
        </p:nvSpPr>
        <p:spPr>
          <a:xfrm>
            <a:off x="311700" y="1199075"/>
            <a:ext cx="2324700" cy="332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b="1" dirty="0"/>
              <a:t>STUDENT WORKSHEET</a:t>
            </a:r>
            <a:endParaRPr dirty="0"/>
          </a:p>
          <a:p>
            <a:pPr marL="457200" lvl="0" indent="0" algn="l" rtl="0">
              <a:lnSpc>
                <a:spcPct val="150000"/>
              </a:lnSpc>
              <a:spcBef>
                <a:spcPts val="0"/>
              </a:spcBef>
              <a:spcAft>
                <a:spcPts val="0"/>
              </a:spcAft>
              <a:buSzPts val="1400"/>
              <a:buNone/>
            </a:pPr>
            <a:endParaRPr sz="800" dirty="0"/>
          </a:p>
          <a:p>
            <a:pPr marL="0" lvl="0" indent="0" algn="l" rtl="0">
              <a:lnSpc>
                <a:spcPct val="100000"/>
              </a:lnSpc>
              <a:spcBef>
                <a:spcPts val="0"/>
              </a:spcBef>
              <a:spcAft>
                <a:spcPts val="0"/>
              </a:spcAft>
              <a:buSzPts val="1400"/>
              <a:buNone/>
            </a:pPr>
            <a:endParaRPr lang="en" b="1" dirty="0"/>
          </a:p>
          <a:p>
            <a:pPr marL="0" lvl="0" indent="0" algn="l" rtl="0">
              <a:lnSpc>
                <a:spcPct val="100000"/>
              </a:lnSpc>
              <a:spcBef>
                <a:spcPts val="0"/>
              </a:spcBef>
              <a:spcAft>
                <a:spcPts val="0"/>
              </a:spcAft>
              <a:buSzPts val="1400"/>
              <a:buNone/>
            </a:pPr>
            <a:r>
              <a:rPr lang="en" b="1" dirty="0"/>
              <a:t>FAMILY ENGAGEMENT LETTER</a:t>
            </a:r>
            <a:endParaRPr b="1" dirty="0"/>
          </a:p>
        </p:txBody>
      </p:sp>
      <p:sp>
        <p:nvSpPr>
          <p:cNvPr id="98" name="Google Shape;98;p2"/>
          <p:cNvSpPr txBox="1">
            <a:spLocks noGrp="1"/>
          </p:cNvSpPr>
          <p:nvPr>
            <p:ph type="body" idx="2"/>
          </p:nvPr>
        </p:nvSpPr>
        <p:spPr>
          <a:xfrm>
            <a:off x="2636400" y="1199075"/>
            <a:ext cx="6361500"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Font typeface="Arial"/>
              <a:buChar char="•"/>
            </a:pPr>
            <a:r>
              <a:rPr lang="en" dirty="0"/>
              <a:t>Open and edit the Family Engagement Letter.  </a:t>
            </a:r>
            <a:endParaRPr dirty="0"/>
          </a:p>
          <a:p>
            <a:pPr marL="914400" lvl="1" indent="-304800" algn="l" rtl="0">
              <a:lnSpc>
                <a:spcPct val="100000"/>
              </a:lnSpc>
              <a:spcBef>
                <a:spcPts val="0"/>
              </a:spcBef>
              <a:spcAft>
                <a:spcPts val="0"/>
              </a:spcAft>
              <a:buSzPts val="1200"/>
              <a:buFont typeface="Courier New"/>
              <a:buChar char="o"/>
            </a:pPr>
            <a:r>
              <a:rPr lang="en" dirty="0"/>
              <a:t>Add your school name at the bottom.  </a:t>
            </a:r>
            <a:endParaRPr dirty="0"/>
          </a:p>
          <a:p>
            <a:pPr marL="914400" lvl="1" indent="-304800" algn="l" rtl="0">
              <a:lnSpc>
                <a:spcPct val="100000"/>
              </a:lnSpc>
              <a:spcBef>
                <a:spcPts val="0"/>
              </a:spcBef>
              <a:spcAft>
                <a:spcPts val="0"/>
              </a:spcAft>
              <a:buSzPts val="1200"/>
              <a:buFont typeface="Courier New"/>
              <a:buChar char="o"/>
            </a:pPr>
            <a:r>
              <a:rPr lang="en" dirty="0"/>
              <a:t>If you’re emailing the letter, you can remove the QR code.  </a:t>
            </a:r>
            <a:endParaRPr dirty="0"/>
          </a:p>
          <a:p>
            <a:pPr marL="457200" lvl="0" indent="-317500" algn="l" rtl="0">
              <a:lnSpc>
                <a:spcPct val="100000"/>
              </a:lnSpc>
              <a:spcBef>
                <a:spcPts val="0"/>
              </a:spcBef>
              <a:spcAft>
                <a:spcPts val="0"/>
              </a:spcAft>
              <a:buSzPts val="1400"/>
              <a:buFont typeface="Arial"/>
              <a:buChar char="•"/>
            </a:pPr>
            <a:r>
              <a:rPr lang="en" dirty="0"/>
              <a:t>Make copies of Family Engagement Letter and/or email to families.</a:t>
            </a:r>
            <a:endParaRPr dirty="0"/>
          </a:p>
          <a:p>
            <a:pPr marL="457200" lvl="0" indent="-317500" algn="l" rtl="0">
              <a:lnSpc>
                <a:spcPct val="100000"/>
              </a:lnSpc>
              <a:spcBef>
                <a:spcPts val="0"/>
              </a:spcBef>
              <a:spcAft>
                <a:spcPts val="0"/>
              </a:spcAft>
              <a:buSzPts val="1400"/>
              <a:buFont typeface="Arial"/>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marL="457200" lvl="0" indent="-317500" algn="l" rtl="0">
              <a:lnSpc>
                <a:spcPct val="100000"/>
              </a:lnSpc>
              <a:spcBef>
                <a:spcPts val="0"/>
              </a:spcBef>
              <a:spcAft>
                <a:spcPts val="0"/>
              </a:spcAft>
              <a:buSzPts val="1400"/>
              <a:buFont typeface="Arial"/>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marL="457200" lvl="0" indent="-317500" algn="l" rtl="0">
              <a:lnSpc>
                <a:spcPct val="100000"/>
              </a:lnSpc>
              <a:spcBef>
                <a:spcPts val="0"/>
              </a:spcBef>
              <a:spcAft>
                <a:spcPts val="0"/>
              </a:spcAft>
              <a:buSzPts val="1400"/>
              <a:buFont typeface="Arial"/>
              <a:buChar char="•"/>
            </a:pPr>
            <a:r>
              <a:rPr lang="en" i="1" dirty="0">
                <a:solidFill>
                  <a:schemeClr val="dk1"/>
                </a:solidFill>
              </a:rPr>
              <a:t>OPTIONAL RECOMMENDED </a:t>
            </a:r>
            <a:r>
              <a:rPr lang="en"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PREPARATION</a:t>
            </a:r>
            <a:r>
              <a:rPr lang="en" i="1" dirty="0">
                <a:solidFill>
                  <a:schemeClr val="dk1"/>
                </a:solidFill>
              </a:rPr>
              <a:t>: </a:t>
            </a:r>
            <a:endParaRPr i="1" dirty="0">
              <a:solidFill>
                <a:schemeClr val="dk1"/>
              </a:solidFill>
            </a:endParaRPr>
          </a:p>
          <a:p>
            <a:pPr marL="889000" lvl="1" indent="-285750">
              <a:lnSpc>
                <a:spcPct val="100000"/>
              </a:lnSpc>
              <a:buSzPts val="1300"/>
            </a:pPr>
            <a:r>
              <a:rPr lang="en" sz="1300" dirty="0">
                <a:solidFill>
                  <a:schemeClr val="dk1"/>
                </a:solidFill>
              </a:rPr>
              <a:t>Get a cup of water for each student, for each group, or to model for the class.</a:t>
            </a:r>
            <a:endParaRPr sz="1300" dirty="0">
              <a:solidFill>
                <a:schemeClr val="dk1"/>
              </a:solidFill>
            </a:endParaRPr>
          </a:p>
          <a:p>
            <a:pPr marL="1346200" lvl="2" indent="-285750">
              <a:lnSpc>
                <a:spcPct val="100000"/>
              </a:lnSpc>
              <a:buSzPts val="1300"/>
            </a:pPr>
            <a:r>
              <a:rPr lang="en" sz="1300" dirty="0"/>
              <a:t>If providing cups for each student or student groups, use a permanent marker to mark the 1 cup (8 oz.) mark on each cup.</a:t>
            </a:r>
            <a:endParaRPr sz="1300" dirty="0"/>
          </a:p>
          <a:p>
            <a:pPr marL="889000" lvl="1" indent="-285750">
              <a:lnSpc>
                <a:spcPct val="100000"/>
              </a:lnSpc>
              <a:buSzPts val="1300"/>
            </a:pPr>
            <a:r>
              <a:rPr lang="en" sz="1300" dirty="0">
                <a:solidFill>
                  <a:schemeClr val="dk1"/>
                </a:solidFill>
              </a:rPr>
              <a:t>Get 1 gallon container per group of students, or one for the class</a:t>
            </a:r>
            <a:endParaRPr dirty="0"/>
          </a:p>
          <a:p>
            <a:pPr marL="889000" lvl="1" indent="-285750">
              <a:lnSpc>
                <a:spcPct val="100000"/>
              </a:lnSpc>
              <a:buSzPts val="1300"/>
            </a:pPr>
            <a:r>
              <a:rPr lang="en" sz="1300" dirty="0"/>
              <a:t>Get a funnel for the class or each group of students to make pouring water into the gallon container easier. </a:t>
            </a:r>
            <a:endParaRPr sz="1300" dirty="0"/>
          </a:p>
        </p:txBody>
      </p:sp>
      <p:sp>
        <p:nvSpPr>
          <p:cNvPr id="99" name="Google Shape;99;p2"/>
          <p:cNvSpPr txBox="1">
            <a:spLocks noGrp="1"/>
          </p:cNvSpPr>
          <p:nvPr>
            <p:ph type="title" idx="4294967295"/>
          </p:nvPr>
        </p:nvSpPr>
        <p:spPr>
          <a:xfrm>
            <a:off x="2636400" y="615950"/>
            <a:ext cx="6361500"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dirty="0">
                <a:solidFill>
                  <a:schemeClr val="dk1"/>
                </a:solidFill>
              </a:rPr>
              <a:t>Preparation</a:t>
            </a:r>
            <a:endParaRPr sz="1800" b="1" dirty="0">
              <a:solidFill>
                <a:schemeClr val="dk1"/>
              </a:solidFill>
            </a:endParaRPr>
          </a:p>
        </p:txBody>
      </p:sp>
      <p:sp>
        <p:nvSpPr>
          <p:cNvPr id="100" name="Google Shape;100;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a:t>
            </a:fld>
            <a:endParaRPr sz="900">
              <a:solidFill>
                <a:schemeClr val="dk1"/>
              </a:solidFill>
              <a:latin typeface="Arial"/>
              <a:ea typeface="Arial"/>
              <a:cs typeface="Arial"/>
              <a:sym typeface="Arial"/>
            </a:endParaRPr>
          </a:p>
        </p:txBody>
      </p:sp>
      <p:cxnSp>
        <p:nvCxnSpPr>
          <p:cNvPr id="101" name="Google Shape;101;p2"/>
          <p:cNvCxnSpPr/>
          <p:nvPr/>
        </p:nvCxnSpPr>
        <p:spPr>
          <a:xfrm>
            <a:off x="2483422" y="916801"/>
            <a:ext cx="0" cy="3608974"/>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988685"/>
            <a:ext cx="4126635" cy="3756570"/>
            <a:chOff x="2649550" y="988685"/>
            <a:chExt cx="3847126" cy="3417674"/>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a:stretch/>
          </p:blipFill>
          <p:spPr>
            <a:xfrm>
              <a:off x="2649550" y="988685"/>
              <a:ext cx="2894826" cy="28948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312963" y="528778"/>
            <a:ext cx="3034800" cy="12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6935"/>
              </a:buClr>
              <a:buSzPts val="2700"/>
              <a:buFont typeface="Arial"/>
              <a:buNone/>
            </a:pPr>
            <a:r>
              <a:rPr lang="en" sz="2700" dirty="0">
                <a:solidFill>
                  <a:srgbClr val="1A6935"/>
                </a:solidFill>
              </a:rPr>
              <a:t>Preparing Our Families</a:t>
            </a:r>
            <a:endParaRPr sz="2700" dirty="0"/>
          </a:p>
        </p:txBody>
      </p:sp>
      <p:sp>
        <p:nvSpPr>
          <p:cNvPr id="309" name="Google Shape;309;p23"/>
          <p:cNvSpPr txBox="1"/>
          <p:nvPr/>
        </p:nvSpPr>
        <p:spPr>
          <a:xfrm>
            <a:off x="312963" y="1911538"/>
            <a:ext cx="3670561" cy="2479050"/>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How does practicing staying safe in an earthquake help to keep </a:t>
            </a:r>
            <a:r>
              <a:rPr lang="en" sz="2100" b="1" dirty="0">
                <a:solidFill>
                  <a:schemeClr val="dk2"/>
                </a:solidFill>
                <a:latin typeface="Arial"/>
                <a:ea typeface="Arial"/>
                <a:cs typeface="Arial"/>
                <a:sym typeface="Arial"/>
              </a:rPr>
              <a:t>you and your </a:t>
            </a:r>
            <a:r>
              <a:rPr lang="en" sz="2100" b="1" dirty="0">
                <a:solidFill>
                  <a:schemeClr val="dk2"/>
                </a:solidFill>
              </a:rPr>
              <a:t>family</a:t>
            </a:r>
            <a:r>
              <a:rPr lang="en" sz="2100" dirty="0">
                <a:solidFill>
                  <a:schemeClr val="dk2"/>
                </a:solidFill>
                <a:latin typeface="Arial"/>
                <a:ea typeface="Arial"/>
                <a:cs typeface="Arial"/>
                <a:sym typeface="Arial"/>
              </a:rPr>
              <a:t> safe? </a:t>
            </a:r>
            <a:endParaRPr dirty="0"/>
          </a:p>
          <a:p>
            <a:pPr marL="0" marR="0" lvl="0" indent="0" algn="l" rtl="0">
              <a:lnSpc>
                <a:spcPct val="115000"/>
              </a:lnSpc>
              <a:spcBef>
                <a:spcPts val="0"/>
              </a:spcBef>
              <a:spcAft>
                <a:spcPts val="0"/>
              </a:spcAft>
              <a:buClr>
                <a:schemeClr val="accent1"/>
              </a:buClr>
              <a:buSzPts val="2100"/>
              <a:buFont typeface="Arial"/>
              <a:buNone/>
            </a:pPr>
            <a:endParaRPr sz="1200"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What else can we do to help our family prepare for an earthquake? </a:t>
            </a:r>
            <a:endParaRPr dirty="0"/>
          </a:p>
        </p:txBody>
      </p:sp>
      <p:pic>
        <p:nvPicPr>
          <p:cNvPr id="310" name="Google Shape;310;p23"/>
          <p:cNvPicPr preferRelativeResize="0"/>
          <p:nvPr/>
        </p:nvPicPr>
        <p:blipFill rotWithShape="1">
          <a:blip r:embed="rId3">
            <a:alphaModFix/>
          </a:blip>
          <a:srcRect/>
          <a:stretch/>
        </p:blipFill>
        <p:spPr>
          <a:xfrm>
            <a:off x="5488108" y="637878"/>
            <a:ext cx="2548846" cy="1204400"/>
          </a:xfrm>
          <a:prstGeom prst="rect">
            <a:avLst/>
          </a:prstGeom>
          <a:noFill/>
          <a:ln>
            <a:noFill/>
          </a:ln>
        </p:spPr>
      </p:pic>
      <p:pic>
        <p:nvPicPr>
          <p:cNvPr id="313" name="Google Shape;313;p23" descr="Building an Emergency Kit | Emergency Preparedness and Disability Inclusion  | CDC"/>
          <p:cNvPicPr preferRelativeResize="0"/>
          <p:nvPr/>
        </p:nvPicPr>
        <p:blipFill rotWithShape="1">
          <a:blip r:embed="rId4">
            <a:alphaModFix/>
          </a:blip>
          <a:srcRect/>
          <a:stretch/>
        </p:blipFill>
        <p:spPr>
          <a:xfrm>
            <a:off x="4409954" y="1842278"/>
            <a:ext cx="4421083" cy="254831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29A39B8-552F-EF40-8CBA-5E19B36CEE8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21</a:t>
            </a:fld>
            <a:endParaRPr sz="9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796261" y="637878"/>
            <a:ext cx="345165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a:t>We Need Water - Why?</a:t>
            </a:r>
            <a:endParaRPr/>
          </a:p>
        </p:txBody>
      </p:sp>
      <p:sp>
        <p:nvSpPr>
          <p:cNvPr id="319" name="Google Shape;319;p24"/>
          <p:cNvSpPr txBox="1">
            <a:spLocks noGrp="1"/>
          </p:cNvSpPr>
          <p:nvPr>
            <p:ph type="body" idx="2"/>
          </p:nvPr>
        </p:nvSpPr>
        <p:spPr>
          <a:xfrm>
            <a:off x="4572007" y="873868"/>
            <a:ext cx="4210200" cy="29805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sz="1800" dirty="0"/>
              <a:t>Examine the cup of water. </a:t>
            </a:r>
            <a:r>
              <a:rPr lang="en"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Estimate:</a:t>
            </a:r>
            <a:endParaRPr sz="1800" dirty="0"/>
          </a:p>
          <a:p>
            <a:pPr marL="0" lvl="0" indent="0" algn="l" rtl="0">
              <a:lnSpc>
                <a:spcPct val="90000"/>
              </a:lnSpc>
              <a:spcBef>
                <a:spcPts val="0"/>
              </a:spcBef>
              <a:spcAft>
                <a:spcPts val="0"/>
              </a:spcAft>
              <a:buSzPts val="1800"/>
              <a:buNone/>
            </a:pPr>
            <a:endParaRPr sz="1800"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drink</a:t>
            </a:r>
            <a:r>
              <a:rPr lang="en" sz="1800" dirty="0"/>
              <a:t> per day?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wash</a:t>
            </a:r>
            <a:r>
              <a:rPr lang="en" sz="1800" dirty="0"/>
              <a:t>?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flush</a:t>
            </a:r>
            <a:r>
              <a:rPr lang="en" sz="1800" dirty="0"/>
              <a:t> the toilet?  </a:t>
            </a:r>
            <a:endParaRPr dirty="0"/>
          </a:p>
          <a:p>
            <a:pPr marL="171450" lvl="0" indent="-171450" algn="l" rtl="0">
              <a:lnSpc>
                <a:spcPct val="90000"/>
              </a:lnSpc>
              <a:spcBef>
                <a:spcPts val="750"/>
              </a:spcBef>
              <a:spcAft>
                <a:spcPts val="0"/>
              </a:spcAft>
              <a:buSzPts val="1800"/>
              <a:buChar char="•"/>
            </a:pPr>
            <a:r>
              <a:rPr lang="en" sz="1800" dirty="0"/>
              <a:t>How many cups do you need for </a:t>
            </a:r>
            <a:r>
              <a:rPr lang="en" sz="1800" b="1" dirty="0"/>
              <a:t>other uses</a:t>
            </a:r>
            <a:r>
              <a:rPr lang="en" sz="1800" dirty="0"/>
              <a:t>? </a:t>
            </a:r>
            <a:endParaRPr dirty="0"/>
          </a:p>
        </p:txBody>
      </p:sp>
      <p:pic>
        <p:nvPicPr>
          <p:cNvPr id="320" name="Google Shape;320;p24" descr="A glass of water being poured into a glass&#10;&#10;Description automatically generated"/>
          <p:cNvPicPr preferRelativeResize="0">
            <a:picLocks noGrp="1"/>
          </p:cNvPicPr>
          <p:nvPr>
            <p:ph type="body" idx="1"/>
          </p:nvPr>
        </p:nvPicPr>
        <p:blipFill rotWithShape="1">
          <a:blip r:embed="rId3">
            <a:alphaModFix/>
          </a:blip>
          <a:srcRect/>
          <a:stretch/>
        </p:blipFill>
        <p:spPr>
          <a:xfrm>
            <a:off x="576336" y="1137250"/>
            <a:ext cx="3567103" cy="3263900"/>
          </a:xfrm>
          <a:prstGeom prst="roundRect">
            <a:avLst>
              <a:gd name="adj" fmla="val 8594"/>
            </a:avLst>
          </a:prstGeom>
          <a:solidFill>
            <a:srgbClr val="ECECEC"/>
          </a:solidFill>
          <a:ln>
            <a:noFill/>
          </a:ln>
        </p:spPr>
      </p:pic>
      <p:sp>
        <p:nvSpPr>
          <p:cNvPr id="2" name="Google Shape;100;p2">
            <a:extLst>
              <a:ext uri="{FF2B5EF4-FFF2-40B4-BE49-F238E27FC236}">
                <a16:creationId xmlns:a16="http://schemas.microsoft.com/office/drawing/2014/main" id="{B1AA3D22-052E-A815-AAA0-86757E325E8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22</a:t>
            </a:fld>
            <a:endParaRPr sz="900">
              <a:solidFill>
                <a:schemeClr val="dk1"/>
              </a:solidFill>
              <a:latin typeface="Arial"/>
              <a:ea typeface="Arial"/>
              <a:cs typeface="Arial"/>
              <a:sym typeface="Arial"/>
            </a:endParaRPr>
          </a:p>
        </p:txBody>
      </p:sp>
      <p:sp>
        <p:nvSpPr>
          <p:cNvPr id="3" name="Google Shape;319;p24">
            <a:extLst>
              <a:ext uri="{FF2B5EF4-FFF2-40B4-BE49-F238E27FC236}">
                <a16:creationId xmlns:a16="http://schemas.microsoft.com/office/drawing/2014/main" id="{24CC9D98-2602-C745-4844-C787BADDA300}"/>
              </a:ext>
            </a:extLst>
          </p:cNvPr>
          <p:cNvSpPr txBox="1">
            <a:spLocks/>
          </p:cNvSpPr>
          <p:nvPr/>
        </p:nvSpPr>
        <p:spPr>
          <a:xfrm>
            <a:off x="4562823" y="3886818"/>
            <a:ext cx="4210200" cy="90670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ts val="1800"/>
            </a:pPr>
            <a:r>
              <a:rPr lang="en-US" sz="1800" b="1" dirty="0">
                <a:solidFill>
                  <a:schemeClr val="accent1"/>
                </a:solidFill>
              </a:rPr>
              <a:t>How many </a:t>
            </a:r>
            <a:r>
              <a:rPr lang="en-US" sz="1800" b="1" u="sng" dirty="0">
                <a:solidFill>
                  <a:schemeClr val="accent1"/>
                </a:solidFill>
              </a:rPr>
              <a:t>total</a:t>
            </a:r>
            <a:r>
              <a:rPr lang="en-US" sz="1800" b="1" dirty="0">
                <a:solidFill>
                  <a:schemeClr val="accent1"/>
                </a:solidFill>
              </a:rPr>
              <a:t> cups do you estimate you need per day? </a:t>
            </a:r>
            <a:endParaRPr lang="en-US" b="1" dirty="0">
              <a:solidFill>
                <a:schemeClr val="accent1"/>
              </a:solidFill>
            </a:endParaRPr>
          </a:p>
          <a:p>
            <a:pPr indent="-57150">
              <a:buSzPts val="1800"/>
              <a:buFont typeface="Arial" panose="020B0604020202020204" pitchFamily="34" charset="0"/>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a:spLocks noGrp="1"/>
          </p:cNvSpPr>
          <p:nvPr>
            <p:ph type="title"/>
          </p:nvPr>
        </p:nvSpPr>
        <p:spPr>
          <a:xfrm>
            <a:off x="202412" y="672659"/>
            <a:ext cx="5138378" cy="6355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sz="2400" dirty="0"/>
              <a:t>How many cups are in a gallon? </a:t>
            </a:r>
            <a:endParaRPr sz="2400" dirty="0"/>
          </a:p>
        </p:txBody>
      </p:sp>
      <p:pic>
        <p:nvPicPr>
          <p:cNvPr id="328" name="Google Shape;328;p25" descr="Being Prepared for the Worst in a Time of Disaster"/>
          <p:cNvPicPr preferRelativeResize="0"/>
          <p:nvPr/>
        </p:nvPicPr>
        <p:blipFill rotWithShape="1">
          <a:blip r:embed="rId3">
            <a:alphaModFix/>
          </a:blip>
          <a:srcRect/>
          <a:stretch/>
        </p:blipFill>
        <p:spPr>
          <a:xfrm>
            <a:off x="947451" y="1661652"/>
            <a:ext cx="2363115" cy="2491401"/>
          </a:xfrm>
          <a:prstGeom prst="rect">
            <a:avLst/>
          </a:prstGeom>
          <a:noFill/>
          <a:ln>
            <a:noFill/>
          </a:ln>
        </p:spPr>
      </p:pic>
      <p:sp>
        <p:nvSpPr>
          <p:cNvPr id="2" name="Google Shape;100;p2">
            <a:extLst>
              <a:ext uri="{FF2B5EF4-FFF2-40B4-BE49-F238E27FC236}">
                <a16:creationId xmlns:a16="http://schemas.microsoft.com/office/drawing/2014/main" id="{FC83E70C-4225-827D-8343-2A9B3E241A9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23</a:t>
            </a:fld>
            <a:endParaRPr sz="9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947D67A5-A031-BB19-1D60-4080FFDFEA17}"/>
              </a:ext>
            </a:extLst>
          </p:cNvPr>
          <p:cNvGrpSpPr/>
          <p:nvPr/>
        </p:nvGrpSpPr>
        <p:grpSpPr>
          <a:xfrm>
            <a:off x="4409384" y="1985660"/>
            <a:ext cx="4089131" cy="1569714"/>
            <a:chOff x="4409384" y="1985660"/>
            <a:chExt cx="4089131" cy="1569714"/>
          </a:xfrm>
        </p:grpSpPr>
        <p:grpSp>
          <p:nvGrpSpPr>
            <p:cNvPr id="13" name="Group 12">
              <a:extLst>
                <a:ext uri="{FF2B5EF4-FFF2-40B4-BE49-F238E27FC236}">
                  <a16:creationId xmlns:a16="http://schemas.microsoft.com/office/drawing/2014/main" id="{002A8906-93A4-5976-73AB-59605756C919}"/>
                </a:ext>
              </a:extLst>
            </p:cNvPr>
            <p:cNvGrpSpPr/>
            <p:nvPr/>
          </p:nvGrpSpPr>
          <p:grpSpPr>
            <a:xfrm>
              <a:off x="4409384" y="1985660"/>
              <a:ext cx="4089131" cy="648022"/>
              <a:chOff x="282848" y="3418629"/>
              <a:chExt cx="4089131" cy="648022"/>
            </a:xfrm>
          </p:grpSpPr>
          <p:pic>
            <p:nvPicPr>
              <p:cNvPr id="5" name="Picture 4" descr="Tap Water instead of Bottled Water | Portland.gov">
                <a:extLst>
                  <a:ext uri="{FF2B5EF4-FFF2-40B4-BE49-F238E27FC236}">
                    <a16:creationId xmlns:a16="http://schemas.microsoft.com/office/drawing/2014/main" id="{F6C13490-4A50-2C46-EA29-047EC2B3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p Water instead of Bottled Water | Portland.gov">
                <a:extLst>
                  <a:ext uri="{FF2B5EF4-FFF2-40B4-BE49-F238E27FC236}">
                    <a16:creationId xmlns:a16="http://schemas.microsoft.com/office/drawing/2014/main" id="{24BAA6BA-C877-0650-A251-7E144AED9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p Water instead of Bottled Water | Portland.gov">
                <a:extLst>
                  <a:ext uri="{FF2B5EF4-FFF2-40B4-BE49-F238E27FC236}">
                    <a16:creationId xmlns:a16="http://schemas.microsoft.com/office/drawing/2014/main" id="{F929F8B0-E3D3-6A5E-16BF-C688D39D2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p Water instead of Bottled Water | Portland.gov">
                <a:extLst>
                  <a:ext uri="{FF2B5EF4-FFF2-40B4-BE49-F238E27FC236}">
                    <a16:creationId xmlns:a16="http://schemas.microsoft.com/office/drawing/2014/main" id="{7AC72000-E596-C3D7-CF90-3D17FA060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p Water instead of Bottled Water | Portland.gov">
                <a:extLst>
                  <a:ext uri="{FF2B5EF4-FFF2-40B4-BE49-F238E27FC236}">
                    <a16:creationId xmlns:a16="http://schemas.microsoft.com/office/drawing/2014/main" id="{935BE6D7-5796-9FBB-CA39-8D0D3C6C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p Water instead of Bottled Water | Portland.gov">
                <a:extLst>
                  <a:ext uri="{FF2B5EF4-FFF2-40B4-BE49-F238E27FC236}">
                    <a16:creationId xmlns:a16="http://schemas.microsoft.com/office/drawing/2014/main" id="{5F1CB131-34C8-2C22-2D9D-94291C28C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ap Water instead of Bottled Water | Portland.gov">
                <a:extLst>
                  <a:ext uri="{FF2B5EF4-FFF2-40B4-BE49-F238E27FC236}">
                    <a16:creationId xmlns:a16="http://schemas.microsoft.com/office/drawing/2014/main" id="{8DA41ED7-736E-58A2-472A-032E97292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ap Water instead of Bottled Water | Portland.gov">
                <a:extLst>
                  <a:ext uri="{FF2B5EF4-FFF2-40B4-BE49-F238E27FC236}">
                    <a16:creationId xmlns:a16="http://schemas.microsoft.com/office/drawing/2014/main" id="{658307D1-87BC-5317-DC33-2AA83D505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09B3D28-DAA4-4521-083A-C45391EAFE17}"/>
                </a:ext>
              </a:extLst>
            </p:cNvPr>
            <p:cNvGrpSpPr/>
            <p:nvPr/>
          </p:nvGrpSpPr>
          <p:grpSpPr>
            <a:xfrm>
              <a:off x="4409384" y="2907352"/>
              <a:ext cx="4089131" cy="648022"/>
              <a:chOff x="282848" y="3418629"/>
              <a:chExt cx="4089131" cy="648022"/>
            </a:xfrm>
          </p:grpSpPr>
          <p:pic>
            <p:nvPicPr>
              <p:cNvPr id="15" name="Picture 14" descr="Tap Water instead of Bottled Water | Portland.gov">
                <a:extLst>
                  <a:ext uri="{FF2B5EF4-FFF2-40B4-BE49-F238E27FC236}">
                    <a16:creationId xmlns:a16="http://schemas.microsoft.com/office/drawing/2014/main" id="{1747F548-927D-7C7C-E055-B4FA902B2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ap Water instead of Bottled Water | Portland.gov">
                <a:extLst>
                  <a:ext uri="{FF2B5EF4-FFF2-40B4-BE49-F238E27FC236}">
                    <a16:creationId xmlns:a16="http://schemas.microsoft.com/office/drawing/2014/main" id="{6FE209EE-BF2A-C36A-AA9E-DDF736E40F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ap Water instead of Bottled Water | Portland.gov">
                <a:extLst>
                  <a:ext uri="{FF2B5EF4-FFF2-40B4-BE49-F238E27FC236}">
                    <a16:creationId xmlns:a16="http://schemas.microsoft.com/office/drawing/2014/main" id="{64756997-3CDC-4126-9A24-D44A09991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ap Water instead of Bottled Water | Portland.gov">
                <a:extLst>
                  <a:ext uri="{FF2B5EF4-FFF2-40B4-BE49-F238E27FC236}">
                    <a16:creationId xmlns:a16="http://schemas.microsoft.com/office/drawing/2014/main" id="{F522908A-241F-51A5-6313-7FB53EA3B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ap Water instead of Bottled Water | Portland.gov">
                <a:extLst>
                  <a:ext uri="{FF2B5EF4-FFF2-40B4-BE49-F238E27FC236}">
                    <a16:creationId xmlns:a16="http://schemas.microsoft.com/office/drawing/2014/main" id="{C72A5114-FA42-F302-0E79-282F9F7F6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ap Water instead of Bottled Water | Portland.gov">
                <a:extLst>
                  <a:ext uri="{FF2B5EF4-FFF2-40B4-BE49-F238E27FC236}">
                    <a16:creationId xmlns:a16="http://schemas.microsoft.com/office/drawing/2014/main" id="{59460879-2079-BCD3-A361-AF9FF0D2B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ap Water instead of Bottled Water | Portland.gov">
                <a:extLst>
                  <a:ext uri="{FF2B5EF4-FFF2-40B4-BE49-F238E27FC236}">
                    <a16:creationId xmlns:a16="http://schemas.microsoft.com/office/drawing/2014/main" id="{259A6DBB-1BC4-2041-1465-9B234EB5AF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ap Water instead of Bottled Water | Portland.gov">
                <a:extLst>
                  <a:ext uri="{FF2B5EF4-FFF2-40B4-BE49-F238E27FC236}">
                    <a16:creationId xmlns:a16="http://schemas.microsoft.com/office/drawing/2014/main" id="{31182B05-716A-D5F7-60F0-66DC788EE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E0C77C26-9945-6C8F-E970-D3D312BFA55E}"/>
            </a:ext>
          </a:extLst>
        </p:cNvPr>
        <p:cNvGrpSpPr/>
        <p:nvPr/>
      </p:nvGrpSpPr>
      <p:grpSpPr>
        <a:xfrm>
          <a:off x="0" y="0"/>
          <a:ext cx="0" cy="0"/>
          <a:chOff x="0" y="0"/>
          <a:chExt cx="0" cy="0"/>
        </a:xfrm>
      </p:grpSpPr>
      <p:pic>
        <p:nvPicPr>
          <p:cNvPr id="328" name="Google Shape;328;p25" descr="Being Prepared for the Worst in a Time of Disaster">
            <a:extLst>
              <a:ext uri="{FF2B5EF4-FFF2-40B4-BE49-F238E27FC236}">
                <a16:creationId xmlns:a16="http://schemas.microsoft.com/office/drawing/2014/main" id="{4692AC2B-9216-2C2B-1260-CAA1D5564CA7}"/>
              </a:ext>
            </a:extLst>
          </p:cNvPr>
          <p:cNvPicPr preferRelativeResize="0"/>
          <p:nvPr/>
        </p:nvPicPr>
        <p:blipFill rotWithShape="1">
          <a:blip r:embed="rId3">
            <a:alphaModFix/>
          </a:blip>
          <a:srcRect/>
          <a:stretch/>
        </p:blipFill>
        <p:spPr>
          <a:xfrm>
            <a:off x="3404928" y="1452885"/>
            <a:ext cx="1592262" cy="1840292"/>
          </a:xfrm>
          <a:prstGeom prst="rect">
            <a:avLst/>
          </a:prstGeom>
          <a:noFill/>
          <a:ln>
            <a:noFill/>
          </a:ln>
        </p:spPr>
      </p:pic>
      <p:sp>
        <p:nvSpPr>
          <p:cNvPr id="2" name="Google Shape;100;p2">
            <a:extLst>
              <a:ext uri="{FF2B5EF4-FFF2-40B4-BE49-F238E27FC236}">
                <a16:creationId xmlns:a16="http://schemas.microsoft.com/office/drawing/2014/main" id="{5AEFABD1-3666-1B0B-C7A3-C7AE348B2804}"/>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24</a:t>
            </a:fld>
            <a:endParaRPr sz="900">
              <a:solidFill>
                <a:schemeClr val="dk1"/>
              </a:solidFill>
              <a:latin typeface="Arial"/>
              <a:ea typeface="Arial"/>
              <a:cs typeface="Arial"/>
              <a:sym typeface="Arial"/>
            </a:endParaRPr>
          </a:p>
        </p:txBody>
      </p:sp>
      <p:sp>
        <p:nvSpPr>
          <p:cNvPr id="3" name="Google Shape;326;p25">
            <a:extLst>
              <a:ext uri="{FF2B5EF4-FFF2-40B4-BE49-F238E27FC236}">
                <a16:creationId xmlns:a16="http://schemas.microsoft.com/office/drawing/2014/main" id="{E6F2E1A0-1945-3021-9D16-A59330AD0F3F}"/>
              </a:ext>
            </a:extLst>
          </p:cNvPr>
          <p:cNvSpPr txBox="1">
            <a:spLocks/>
          </p:cNvSpPr>
          <p:nvPr/>
        </p:nvSpPr>
        <p:spPr>
          <a:xfrm>
            <a:off x="297905" y="304777"/>
            <a:ext cx="8548189" cy="655346"/>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buClr>
                <a:schemeClr val="accent1"/>
              </a:buClr>
              <a:buSzPts val="2100"/>
              <a:buFont typeface="Arial"/>
              <a:buNone/>
            </a:pPr>
            <a:br>
              <a:rPr lang="en-US" sz="2400" dirty="0"/>
            </a:br>
            <a:r>
              <a:rPr lang="en-US" sz="2400" dirty="0"/>
              <a:t>How does your estimate compare? </a:t>
            </a:r>
          </a:p>
        </p:txBody>
      </p:sp>
      <p:sp>
        <p:nvSpPr>
          <p:cNvPr id="24" name="Google Shape;413;p32">
            <a:extLst>
              <a:ext uri="{FF2B5EF4-FFF2-40B4-BE49-F238E27FC236}">
                <a16:creationId xmlns:a16="http://schemas.microsoft.com/office/drawing/2014/main" id="{13821636-DC48-DC5A-161B-6A7C0259121D}"/>
              </a:ext>
            </a:extLst>
          </p:cNvPr>
          <p:cNvSpPr txBox="1">
            <a:spLocks/>
          </p:cNvSpPr>
          <p:nvPr/>
        </p:nvSpPr>
        <p:spPr>
          <a:xfrm>
            <a:off x="3631712" y="3480843"/>
            <a:ext cx="1252615"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900" dirty="0">
                <a:solidFill>
                  <a:schemeClr val="dk2"/>
                </a:solidFill>
              </a:rPr>
              <a:t>Equal</a:t>
            </a:r>
          </a:p>
          <a:p>
            <a:pPr marL="0" indent="0" algn="ctr">
              <a:spcBef>
                <a:spcPts val="0"/>
              </a:spcBef>
              <a:buSzPts val="2900"/>
              <a:buFont typeface="Arial" panose="020B0604020202020204" pitchFamily="34" charset="0"/>
              <a:buNone/>
            </a:pPr>
            <a:r>
              <a:rPr lang="en-US" sz="3600" b="1" dirty="0">
                <a:solidFill>
                  <a:schemeClr val="tx2">
                    <a:lumMod val="50000"/>
                    <a:lumOff val="50000"/>
                  </a:schemeClr>
                </a:solidFill>
              </a:rPr>
              <a: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6" name="Google Shape;413;p32">
            <a:extLst>
              <a:ext uri="{FF2B5EF4-FFF2-40B4-BE49-F238E27FC236}">
                <a16:creationId xmlns:a16="http://schemas.microsoft.com/office/drawing/2014/main" id="{BC7E997E-D976-AFFB-13F9-5573D8CE8584}"/>
              </a:ext>
            </a:extLst>
          </p:cNvPr>
          <p:cNvSpPr txBox="1">
            <a:spLocks/>
          </p:cNvSpPr>
          <p:nvPr/>
        </p:nvSpPr>
        <p:spPr>
          <a:xfrm>
            <a:off x="906877" y="3503890"/>
            <a:ext cx="1995891"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000" dirty="0">
                <a:solidFill>
                  <a:schemeClr val="dk2"/>
                </a:solidFill>
              </a:rPr>
              <a:t>Less Than</a:t>
            </a:r>
          </a:p>
          <a:p>
            <a:pPr marL="0" indent="0" algn="ctr">
              <a:spcBef>
                <a:spcPts val="0"/>
              </a:spcBef>
              <a:buSzPts val="2900"/>
              <a:buFont typeface="Arial" panose="020B0604020202020204" pitchFamily="34" charset="0"/>
              <a:buNone/>
            </a:pPr>
            <a:r>
              <a:rPr lang="en-US" sz="3600" b="1" dirty="0">
                <a:solidFill>
                  <a:srgbClr val="7030A0"/>
                </a:solidFill>
              </a:rPr>
              <a:t>&lt;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8" name="Google Shape;413;p32">
            <a:extLst>
              <a:ext uri="{FF2B5EF4-FFF2-40B4-BE49-F238E27FC236}">
                <a16:creationId xmlns:a16="http://schemas.microsoft.com/office/drawing/2014/main" id="{60948565-28AC-B583-0E87-C76FABF8FCDD}"/>
              </a:ext>
            </a:extLst>
          </p:cNvPr>
          <p:cNvSpPr txBox="1">
            <a:spLocks/>
          </p:cNvSpPr>
          <p:nvPr/>
        </p:nvSpPr>
        <p:spPr>
          <a:xfrm>
            <a:off x="5715634" y="3441042"/>
            <a:ext cx="2904962"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3600" dirty="0">
                <a:solidFill>
                  <a:schemeClr val="dk2"/>
                </a:solidFill>
              </a:rPr>
              <a:t>Greater Than</a:t>
            </a:r>
          </a:p>
          <a:p>
            <a:pPr marL="0" indent="0" algn="ctr">
              <a:spcBef>
                <a:spcPts val="0"/>
              </a:spcBef>
              <a:buSzPts val="2900"/>
              <a:buFont typeface="Arial" panose="020B0604020202020204" pitchFamily="34" charset="0"/>
              <a:buNone/>
            </a:pPr>
            <a:r>
              <a:rPr lang="en-US" sz="3600" b="1" dirty="0">
                <a:solidFill>
                  <a:schemeClr val="accent1"/>
                </a:solidFill>
              </a:rPr>
              <a:t>&gt;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grpSp>
        <p:nvGrpSpPr>
          <p:cNvPr id="11" name="Group 10">
            <a:extLst>
              <a:ext uri="{FF2B5EF4-FFF2-40B4-BE49-F238E27FC236}">
                <a16:creationId xmlns:a16="http://schemas.microsoft.com/office/drawing/2014/main" id="{4F6D2A48-DE07-033B-ABFC-7610DBF5770D}"/>
              </a:ext>
            </a:extLst>
          </p:cNvPr>
          <p:cNvGrpSpPr/>
          <p:nvPr/>
        </p:nvGrpSpPr>
        <p:grpSpPr>
          <a:xfrm>
            <a:off x="5710228" y="1216371"/>
            <a:ext cx="3102899" cy="2313319"/>
            <a:chOff x="5512290" y="1093301"/>
            <a:chExt cx="3764743" cy="2881474"/>
          </a:xfrm>
        </p:grpSpPr>
        <p:pic>
          <p:nvPicPr>
            <p:cNvPr id="4" name="Google Shape;328;p25" descr="Being Prepared for the Worst in a Time of Disaster">
              <a:extLst>
                <a:ext uri="{FF2B5EF4-FFF2-40B4-BE49-F238E27FC236}">
                  <a16:creationId xmlns:a16="http://schemas.microsoft.com/office/drawing/2014/main" id="{327DEC48-CE47-E4B2-FB67-240077A16B34}"/>
                </a:ext>
              </a:extLst>
            </p:cNvPr>
            <p:cNvPicPr preferRelativeResize="0"/>
            <p:nvPr/>
          </p:nvPicPr>
          <p:blipFill rotWithShape="1">
            <a:blip r:embed="rId3">
              <a:alphaModFix/>
            </a:blip>
            <a:srcRect/>
            <a:stretch/>
          </p:blipFill>
          <p:spPr>
            <a:xfrm>
              <a:off x="5512290" y="1093301"/>
              <a:ext cx="1995891" cy="2290765"/>
            </a:xfrm>
            <a:prstGeom prst="rect">
              <a:avLst/>
            </a:prstGeom>
            <a:noFill/>
            <a:ln>
              <a:noFill/>
            </a:ln>
          </p:spPr>
        </p:pic>
        <p:grpSp>
          <p:nvGrpSpPr>
            <p:cNvPr id="10" name="Group 9">
              <a:extLst>
                <a:ext uri="{FF2B5EF4-FFF2-40B4-BE49-F238E27FC236}">
                  <a16:creationId xmlns:a16="http://schemas.microsoft.com/office/drawing/2014/main" id="{60DB04A5-AEF2-3EA3-5FFB-19E139120389}"/>
                </a:ext>
              </a:extLst>
            </p:cNvPr>
            <p:cNvGrpSpPr/>
            <p:nvPr/>
          </p:nvGrpSpPr>
          <p:grpSpPr>
            <a:xfrm>
              <a:off x="6396716" y="1391123"/>
              <a:ext cx="1995891" cy="2290765"/>
              <a:chOff x="6396716" y="1391123"/>
              <a:chExt cx="1995891" cy="2290765"/>
            </a:xfrm>
          </p:grpSpPr>
          <p:pic>
            <p:nvPicPr>
              <p:cNvPr id="5" name="Google Shape;328;p25" descr="Being Prepared for the Worst in a Time of Disaster">
                <a:extLst>
                  <a:ext uri="{FF2B5EF4-FFF2-40B4-BE49-F238E27FC236}">
                    <a16:creationId xmlns:a16="http://schemas.microsoft.com/office/drawing/2014/main" id="{F3B0030F-93E7-0F04-179D-A6269DBFF1E1}"/>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6396716" y="1391123"/>
                <a:ext cx="1995891" cy="2290765"/>
              </a:xfrm>
              <a:prstGeom prst="rect">
                <a:avLst/>
              </a:prstGeom>
              <a:noFill/>
              <a:ln>
                <a:noFill/>
              </a:ln>
            </p:spPr>
          </p:pic>
          <p:pic>
            <p:nvPicPr>
              <p:cNvPr id="7" name="Google Shape;328;p25" descr="Being Prepared for the Worst in a Time of Disaster">
                <a:extLst>
                  <a:ext uri="{FF2B5EF4-FFF2-40B4-BE49-F238E27FC236}">
                    <a16:creationId xmlns:a16="http://schemas.microsoft.com/office/drawing/2014/main" id="{0D2EFEF7-2585-9304-4CF8-1475D8DF71CF}"/>
                  </a:ext>
                </a:extLst>
              </p:cNvPr>
              <p:cNvPicPr preferRelativeResize="0"/>
              <p:nvPr/>
            </p:nvPicPr>
            <p:blipFill rotWithShape="1">
              <a:blip r:embed="rId3">
                <a:alphaModFix/>
              </a:blip>
              <a:srcRect l="41533" t="1114" r="39363" b="89678"/>
              <a:stretch/>
            </p:blipFill>
            <p:spPr>
              <a:xfrm>
                <a:off x="7246417" y="1428384"/>
                <a:ext cx="381299" cy="210924"/>
              </a:xfrm>
              <a:prstGeom prst="rect">
                <a:avLst/>
              </a:prstGeom>
              <a:noFill/>
              <a:ln>
                <a:noFill/>
              </a:ln>
            </p:spPr>
          </p:pic>
        </p:grpSp>
        <p:grpSp>
          <p:nvGrpSpPr>
            <p:cNvPr id="9" name="Group 8">
              <a:extLst>
                <a:ext uri="{FF2B5EF4-FFF2-40B4-BE49-F238E27FC236}">
                  <a16:creationId xmlns:a16="http://schemas.microsoft.com/office/drawing/2014/main" id="{6B24FEDE-28CE-1190-7D0F-DD913C5CBE6F}"/>
                </a:ext>
              </a:extLst>
            </p:cNvPr>
            <p:cNvGrpSpPr/>
            <p:nvPr/>
          </p:nvGrpSpPr>
          <p:grpSpPr>
            <a:xfrm>
              <a:off x="7281142" y="1684010"/>
              <a:ext cx="1995891" cy="2290765"/>
              <a:chOff x="7281142" y="1684010"/>
              <a:chExt cx="1995891" cy="2290765"/>
            </a:xfrm>
          </p:grpSpPr>
          <p:pic>
            <p:nvPicPr>
              <p:cNvPr id="6" name="Google Shape;328;p25" descr="Being Prepared for the Worst in a Time of Disaster">
                <a:extLst>
                  <a:ext uri="{FF2B5EF4-FFF2-40B4-BE49-F238E27FC236}">
                    <a16:creationId xmlns:a16="http://schemas.microsoft.com/office/drawing/2014/main" id="{AB6E3390-718C-55F2-E89D-4F4FB3189A89}"/>
                  </a:ext>
                </a:extLst>
              </p:cNvPr>
              <p:cNvPicPr preferRelativeResize="0"/>
              <p:nvPr/>
            </p:nvPicPr>
            <p:blipFill rotWithShape="1">
              <a:blip r:embed="rId4">
                <a:alphaModFix/>
                <a:extLst>
                  <a:ext uri="{BEBA8EAE-BF5A-486C-A8C5-ECC9F3942E4B}">
                    <a14:imgProps xmlns:a14="http://schemas.microsoft.com/office/drawing/2010/main">
                      <a14:imgLayer r:embed="rId6">
                        <a14:imgEffect>
                          <a14:backgroundRemoval t="10000" b="90000" l="10000" r="90000"/>
                        </a14:imgEffect>
                      </a14:imgLayer>
                    </a14:imgProps>
                  </a:ext>
                </a:extLst>
              </a:blip>
              <a:srcRect/>
              <a:stretch/>
            </p:blipFill>
            <p:spPr>
              <a:xfrm>
                <a:off x="7281142" y="1684010"/>
                <a:ext cx="1995891" cy="2290765"/>
              </a:xfrm>
              <a:prstGeom prst="rect">
                <a:avLst/>
              </a:prstGeom>
              <a:noFill/>
              <a:ln>
                <a:noFill/>
              </a:ln>
            </p:spPr>
          </p:pic>
          <p:pic>
            <p:nvPicPr>
              <p:cNvPr id="8" name="Google Shape;328;p25" descr="Being Prepared for the Worst in a Time of Disaster">
                <a:extLst>
                  <a:ext uri="{FF2B5EF4-FFF2-40B4-BE49-F238E27FC236}">
                    <a16:creationId xmlns:a16="http://schemas.microsoft.com/office/drawing/2014/main" id="{3CF9A4C0-2825-970E-1A2A-83ABCE38556E}"/>
                  </a:ext>
                </a:extLst>
              </p:cNvPr>
              <p:cNvPicPr preferRelativeResize="0"/>
              <p:nvPr/>
            </p:nvPicPr>
            <p:blipFill rotWithShape="1">
              <a:blip r:embed="rId3">
                <a:alphaModFix/>
              </a:blip>
              <a:srcRect l="41533" t="1114" r="39363" b="89678"/>
              <a:stretch/>
            </p:blipFill>
            <p:spPr>
              <a:xfrm>
                <a:off x="8116452" y="1708109"/>
                <a:ext cx="381299" cy="210924"/>
              </a:xfrm>
              <a:prstGeom prst="rect">
                <a:avLst/>
              </a:prstGeom>
              <a:noFill/>
              <a:ln>
                <a:noFill/>
              </a:ln>
            </p:spPr>
          </p:pic>
        </p:grpSp>
      </p:grpSp>
      <p:pic>
        <p:nvPicPr>
          <p:cNvPr id="13" name="Picture 12">
            <a:extLst>
              <a:ext uri="{FF2B5EF4-FFF2-40B4-BE49-F238E27FC236}">
                <a16:creationId xmlns:a16="http://schemas.microsoft.com/office/drawing/2014/main" id="{2D393A12-75E5-995B-FB35-0E7C0E851B63}"/>
              </a:ext>
            </a:extLst>
          </p:cNvPr>
          <p:cNvPicPr>
            <a:picLocks noChangeAspect="1"/>
          </p:cNvPicPr>
          <p:nvPr/>
        </p:nvPicPr>
        <p:blipFill>
          <a:blip r:embed="rId7"/>
          <a:stretch>
            <a:fillRect/>
          </a:stretch>
        </p:blipFill>
        <p:spPr>
          <a:xfrm flipH="1">
            <a:off x="1671251" y="2066484"/>
            <a:ext cx="432143" cy="1087327"/>
          </a:xfrm>
          <a:prstGeom prst="rect">
            <a:avLst/>
          </a:prstGeom>
        </p:spPr>
      </p:pic>
    </p:spTree>
    <p:extLst>
      <p:ext uri="{BB962C8B-B14F-4D97-AF65-F5344CB8AC3E}">
        <p14:creationId xmlns:p14="http://schemas.microsoft.com/office/powerpoint/2010/main" val="3502232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26" descr="Hurricane Season: Be Prepared | FDA"/>
          <p:cNvPicPr preferRelativeResize="0"/>
          <p:nvPr/>
        </p:nvPicPr>
        <p:blipFill rotWithShape="1">
          <a:blip r:embed="rId3">
            <a:alphaModFix/>
          </a:blip>
          <a:srcRect r="34638"/>
          <a:stretch/>
        </p:blipFill>
        <p:spPr>
          <a:xfrm>
            <a:off x="4815068" y="1191265"/>
            <a:ext cx="3842795" cy="3307102"/>
          </a:xfrm>
          <a:prstGeom prst="rect">
            <a:avLst/>
          </a:prstGeom>
          <a:noFill/>
          <a:ln>
            <a:noFill/>
          </a:ln>
        </p:spPr>
      </p:pic>
      <p:sp>
        <p:nvSpPr>
          <p:cNvPr id="4" name="TextBox 3">
            <a:extLst>
              <a:ext uri="{FF2B5EF4-FFF2-40B4-BE49-F238E27FC236}">
                <a16:creationId xmlns:a16="http://schemas.microsoft.com/office/drawing/2014/main" id="{D96A0CC3-4195-6709-27EA-ACB080F632DD}"/>
              </a:ext>
            </a:extLst>
          </p:cNvPr>
          <p:cNvSpPr txBox="1"/>
          <p:nvPr/>
        </p:nvSpPr>
        <p:spPr>
          <a:xfrm>
            <a:off x="7208067" y="2882731"/>
            <a:ext cx="1251800" cy="1442338"/>
          </a:xfrm>
          <a:custGeom>
            <a:avLst/>
            <a:gdLst>
              <a:gd name="connsiteX0" fmla="*/ 0 w 1136054"/>
              <a:gd name="connsiteY0" fmla="*/ 0 h 1569660"/>
              <a:gd name="connsiteX1" fmla="*/ 1136054 w 1136054"/>
              <a:gd name="connsiteY1" fmla="*/ 0 h 1569660"/>
              <a:gd name="connsiteX2" fmla="*/ 1136054 w 1136054"/>
              <a:gd name="connsiteY2" fmla="*/ 1569660 h 1569660"/>
              <a:gd name="connsiteX3" fmla="*/ 0 w 1136054"/>
              <a:gd name="connsiteY3" fmla="*/ 1569660 h 1569660"/>
              <a:gd name="connsiteX4" fmla="*/ 0 w 1136054"/>
              <a:gd name="connsiteY4" fmla="*/ 0 h 1569660"/>
              <a:gd name="connsiteX0" fmla="*/ 0 w 1147629"/>
              <a:gd name="connsiteY0" fmla="*/ 243068 h 1569660"/>
              <a:gd name="connsiteX1" fmla="*/ 1147629 w 1147629"/>
              <a:gd name="connsiteY1" fmla="*/ 0 h 1569660"/>
              <a:gd name="connsiteX2" fmla="*/ 1147629 w 1147629"/>
              <a:gd name="connsiteY2" fmla="*/ 1569660 h 1569660"/>
              <a:gd name="connsiteX3" fmla="*/ 11575 w 1147629"/>
              <a:gd name="connsiteY3" fmla="*/ 1569660 h 1569660"/>
              <a:gd name="connsiteX4" fmla="*/ 0 w 1147629"/>
              <a:gd name="connsiteY4" fmla="*/ 243068 h 1569660"/>
              <a:gd name="connsiteX0" fmla="*/ 0 w 1147629"/>
              <a:gd name="connsiteY0" fmla="*/ 46298 h 1372890"/>
              <a:gd name="connsiteX1" fmla="*/ 1136054 w 1147629"/>
              <a:gd name="connsiteY1" fmla="*/ 0 h 1372890"/>
              <a:gd name="connsiteX2" fmla="*/ 1147629 w 1147629"/>
              <a:gd name="connsiteY2" fmla="*/ 1372890 h 1372890"/>
              <a:gd name="connsiteX3" fmla="*/ 11575 w 1147629"/>
              <a:gd name="connsiteY3" fmla="*/ 1372890 h 1372890"/>
              <a:gd name="connsiteX4" fmla="*/ 0 w 1147629"/>
              <a:gd name="connsiteY4" fmla="*/ 46298 h 1372890"/>
              <a:gd name="connsiteX0" fmla="*/ 0 w 1147629"/>
              <a:gd name="connsiteY0" fmla="*/ 115746 h 1442338"/>
              <a:gd name="connsiteX1" fmla="*/ 1124480 w 1147629"/>
              <a:gd name="connsiteY1" fmla="*/ 0 h 1442338"/>
              <a:gd name="connsiteX2" fmla="*/ 1147629 w 1147629"/>
              <a:gd name="connsiteY2" fmla="*/ 1442338 h 1442338"/>
              <a:gd name="connsiteX3" fmla="*/ 11575 w 1147629"/>
              <a:gd name="connsiteY3" fmla="*/ 1442338 h 1442338"/>
              <a:gd name="connsiteX4" fmla="*/ 0 w 1147629"/>
              <a:gd name="connsiteY4" fmla="*/ 115746 h 1442338"/>
              <a:gd name="connsiteX0" fmla="*/ 0 w 1170778"/>
              <a:gd name="connsiteY0" fmla="*/ 23149 h 1442338"/>
              <a:gd name="connsiteX1" fmla="*/ 1147629 w 1170778"/>
              <a:gd name="connsiteY1" fmla="*/ 0 h 1442338"/>
              <a:gd name="connsiteX2" fmla="*/ 1170778 w 1170778"/>
              <a:gd name="connsiteY2" fmla="*/ 1442338 h 1442338"/>
              <a:gd name="connsiteX3" fmla="*/ 34724 w 1170778"/>
              <a:gd name="connsiteY3" fmla="*/ 1442338 h 1442338"/>
              <a:gd name="connsiteX4" fmla="*/ 0 w 1170778"/>
              <a:gd name="connsiteY4" fmla="*/ 23149 h 1442338"/>
              <a:gd name="connsiteX0" fmla="*/ 57873 w 1136054"/>
              <a:gd name="connsiteY0" fmla="*/ 34724 h 1442338"/>
              <a:gd name="connsiteX1" fmla="*/ 1112905 w 1136054"/>
              <a:gd name="connsiteY1" fmla="*/ 0 h 1442338"/>
              <a:gd name="connsiteX2" fmla="*/ 1136054 w 1136054"/>
              <a:gd name="connsiteY2" fmla="*/ 1442338 h 1442338"/>
              <a:gd name="connsiteX3" fmla="*/ 0 w 1136054"/>
              <a:gd name="connsiteY3" fmla="*/ 1442338 h 1442338"/>
              <a:gd name="connsiteX4" fmla="*/ 57873 w 1136054"/>
              <a:gd name="connsiteY4" fmla="*/ 34724 h 1442338"/>
              <a:gd name="connsiteX0" fmla="*/ 173619 w 1251800"/>
              <a:gd name="connsiteY0" fmla="*/ 34724 h 1442338"/>
              <a:gd name="connsiteX1" fmla="*/ 1228651 w 1251800"/>
              <a:gd name="connsiteY1" fmla="*/ 0 h 1442338"/>
              <a:gd name="connsiteX2" fmla="*/ 1251800 w 1251800"/>
              <a:gd name="connsiteY2" fmla="*/ 1442338 h 1442338"/>
              <a:gd name="connsiteX3" fmla="*/ 0 w 1251800"/>
              <a:gd name="connsiteY3" fmla="*/ 1430764 h 1442338"/>
              <a:gd name="connsiteX4" fmla="*/ 173619 w 1251800"/>
              <a:gd name="connsiteY4" fmla="*/ 34724 h 1442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800" h="1442338">
                <a:moveTo>
                  <a:pt x="173619" y="34724"/>
                </a:moveTo>
                <a:lnTo>
                  <a:pt x="1228651" y="0"/>
                </a:lnTo>
                <a:cubicBezTo>
                  <a:pt x="1232509" y="457630"/>
                  <a:pt x="1247942" y="984708"/>
                  <a:pt x="1251800" y="1442338"/>
                </a:cubicBezTo>
                <a:lnTo>
                  <a:pt x="0" y="1430764"/>
                </a:lnTo>
                <a:lnTo>
                  <a:pt x="173619" y="34724"/>
                </a:lnTo>
                <a:close/>
              </a:path>
            </a:pathLst>
          </a:custGeom>
          <a:solidFill>
            <a:schemeClr val="bg1"/>
          </a:solidFill>
        </p:spPr>
        <p:txBody>
          <a:bodyPr wrap="square" rtlCol="0" anchor="ctr">
            <a:spAutoFit/>
          </a:bodyPr>
          <a:lstStyle/>
          <a:p>
            <a:pPr algn="ctr"/>
            <a:r>
              <a:rPr lang="en-US" sz="9600" b="1" dirty="0"/>
              <a:t>?</a:t>
            </a:r>
            <a:endParaRPr lang="en-US" sz="2400" b="1" dirty="0"/>
          </a:p>
        </p:txBody>
      </p:sp>
      <p:sp>
        <p:nvSpPr>
          <p:cNvPr id="334" name="Google Shape;334;p26"/>
          <p:cNvSpPr txBox="1">
            <a:spLocks noGrp="1"/>
          </p:cNvSpPr>
          <p:nvPr>
            <p:ph type="title"/>
          </p:nvPr>
        </p:nvSpPr>
        <p:spPr>
          <a:xfrm>
            <a:off x="92597" y="637878"/>
            <a:ext cx="9051403" cy="4074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ct val="100000"/>
              <a:buFont typeface="Arial"/>
              <a:buNone/>
            </a:pPr>
            <a:r>
              <a:rPr lang="en" sz="2000" dirty="0"/>
              <a:t>How much water does a family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need</a:t>
            </a:r>
            <a:r>
              <a:rPr lang="en" sz="2000" dirty="0"/>
              <a:t> during an emergency for 1 day? </a:t>
            </a:r>
            <a:endParaRPr sz="2000" dirty="0"/>
          </a:p>
        </p:txBody>
      </p:sp>
      <p:sp>
        <p:nvSpPr>
          <p:cNvPr id="335" name="Google Shape;335;p26"/>
          <p:cNvSpPr txBox="1">
            <a:spLocks noGrp="1"/>
          </p:cNvSpPr>
          <p:nvPr>
            <p:ph type="body" idx="1"/>
          </p:nvPr>
        </p:nvSpPr>
        <p:spPr>
          <a:xfrm>
            <a:off x="185641" y="1339867"/>
            <a:ext cx="4976667" cy="7223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 sz="2000" dirty="0"/>
              <a:t>If </a:t>
            </a:r>
            <a:r>
              <a:rPr lang="en" sz="2000" b="1" dirty="0"/>
              <a:t>one</a:t>
            </a:r>
            <a:r>
              <a:rPr lang="en" sz="2000" dirty="0"/>
              <a:t> person needs </a:t>
            </a:r>
            <a:r>
              <a:rPr lang="en" sz="2000" b="1" dirty="0"/>
              <a:t>one gallon </a:t>
            </a:r>
            <a:r>
              <a:rPr lang="en" sz="2000" dirty="0"/>
              <a:t>per day, how much water would </a:t>
            </a:r>
            <a:r>
              <a:rPr lang="en" sz="2000" b="1" dirty="0"/>
              <a:t>five people </a:t>
            </a:r>
            <a:r>
              <a:rPr lang="en" sz="2000" dirty="0"/>
              <a:t>need? </a:t>
            </a:r>
            <a:endParaRPr sz="1600" dirty="0"/>
          </a:p>
        </p:txBody>
      </p:sp>
      <p:sp>
        <p:nvSpPr>
          <p:cNvPr id="2" name="Google Shape;100;p2">
            <a:extLst>
              <a:ext uri="{FF2B5EF4-FFF2-40B4-BE49-F238E27FC236}">
                <a16:creationId xmlns:a16="http://schemas.microsoft.com/office/drawing/2014/main" id="{475066ED-7058-D503-D0A1-14FBE2C58EE9}"/>
              </a:ext>
            </a:extLst>
          </p:cNvPr>
          <p:cNvSpPr txBox="1"/>
          <p:nvPr/>
        </p:nvSpPr>
        <p:spPr>
          <a:xfrm>
            <a:off x="7086600" y="480509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a:solidFill>
                <a:schemeClr val="dk1"/>
              </a:solidFill>
              <a:latin typeface="Arial"/>
              <a:ea typeface="Arial"/>
              <a:cs typeface="Arial"/>
              <a:sym typeface="Arial"/>
            </a:endParaRPr>
          </a:p>
        </p:txBody>
      </p:sp>
      <p:pic>
        <p:nvPicPr>
          <p:cNvPr id="3" name="Google Shape;357;g33340fa4897_0_8">
            <a:extLst>
              <a:ext uri="{FF2B5EF4-FFF2-40B4-BE49-F238E27FC236}">
                <a16:creationId xmlns:a16="http://schemas.microsoft.com/office/drawing/2014/main" id="{65DAFA99-9600-568D-E55F-52D5F6036C50}"/>
              </a:ext>
            </a:extLst>
          </p:cNvPr>
          <p:cNvPicPr preferRelativeResize="0"/>
          <p:nvPr/>
        </p:nvPicPr>
        <p:blipFill rotWithShape="1">
          <a:blip r:embed="rId4">
            <a:alphaModFix/>
          </a:blip>
          <a:srcRect l="5105" t="11589" b="19463"/>
          <a:stretch/>
        </p:blipFill>
        <p:spPr>
          <a:xfrm>
            <a:off x="998933" y="2356773"/>
            <a:ext cx="2728116" cy="2148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5" name="TextBox 4">
            <a:extLst>
              <a:ext uri="{FF2B5EF4-FFF2-40B4-BE49-F238E27FC236}">
                <a16:creationId xmlns:a16="http://schemas.microsoft.com/office/drawing/2014/main" id="{5395D404-4D3E-2E78-C6AA-EFDCDBBECA42}"/>
              </a:ext>
            </a:extLst>
          </p:cNvPr>
          <p:cNvSpPr txBox="1"/>
          <p:nvPr/>
        </p:nvSpPr>
        <p:spPr>
          <a:xfrm>
            <a:off x="4884516" y="3322640"/>
            <a:ext cx="3811482" cy="1077218"/>
          </a:xfrm>
          <a:prstGeom prst="rect">
            <a:avLst/>
          </a:prstGeom>
          <a:solidFill>
            <a:schemeClr val="bg1"/>
          </a:solidFill>
          <a:ln>
            <a:solidFill>
              <a:srgbClr val="002060"/>
            </a:solidFill>
          </a:ln>
        </p:spPr>
        <p:txBody>
          <a:bodyPr wrap="square" rtlCol="0" anchor="ctr">
            <a:spAutoFit/>
          </a:bodyPr>
          <a:lstStyle/>
          <a:p>
            <a:pPr algn="ctr"/>
            <a:r>
              <a:rPr lang="en-US" sz="3200" b="1" dirty="0"/>
              <a:t>5 gallons x 3 days = 15 gallons</a:t>
            </a:r>
            <a:endParaRPr lang="en-US" sz="700" b="1" dirty="0"/>
          </a:p>
        </p:txBody>
      </p:sp>
      <p:sp>
        <p:nvSpPr>
          <p:cNvPr id="343" name="Google Shape;343;g33340fa4897_0_0"/>
          <p:cNvSpPr txBox="1">
            <a:spLocks noGrp="1"/>
          </p:cNvSpPr>
          <p:nvPr>
            <p:ph type="title"/>
          </p:nvPr>
        </p:nvSpPr>
        <p:spPr>
          <a:xfrm>
            <a:off x="312963" y="637878"/>
            <a:ext cx="8537100" cy="40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ct val="100000"/>
              <a:buFont typeface="Arial"/>
              <a:buNone/>
            </a:pPr>
            <a:r>
              <a:rPr lang="en" dirty="0"/>
              <a:t>How much water does your family </a:t>
            </a:r>
            <a:r>
              <a:rPr lang="en"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need</a:t>
            </a:r>
            <a:r>
              <a:rPr lang="en" dirty="0"/>
              <a:t> during for three days? </a:t>
            </a:r>
            <a:endParaRPr dirty="0"/>
          </a:p>
        </p:txBody>
      </p:sp>
      <p:sp>
        <p:nvSpPr>
          <p:cNvPr id="344" name="Google Shape;344;g33340fa4897_0_0"/>
          <p:cNvSpPr txBox="1">
            <a:spLocks noGrp="1"/>
          </p:cNvSpPr>
          <p:nvPr>
            <p:ph type="body" idx="1"/>
          </p:nvPr>
        </p:nvSpPr>
        <p:spPr>
          <a:xfrm>
            <a:off x="312962" y="1275757"/>
            <a:ext cx="4131715" cy="322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r>
              <a:rPr lang="en" sz="2000" dirty="0"/>
              <a:t>If five people need five gallons of water for per day, how much water would they need for </a:t>
            </a:r>
            <a:r>
              <a:rPr lang="en" sz="2000" b="1" dirty="0"/>
              <a:t>three days</a:t>
            </a:r>
            <a:r>
              <a:rPr lang="en" sz="2000" dirty="0"/>
              <a:t>? </a:t>
            </a:r>
            <a:endParaRPr sz="1600" dirty="0"/>
          </a:p>
        </p:txBody>
      </p:sp>
      <p:pic>
        <p:nvPicPr>
          <p:cNvPr id="345" name="Google Shape;345;g33340fa4897_0_0" descr="Hurricane Season: Be Prepared | FDA"/>
          <p:cNvPicPr preferRelativeResize="0"/>
          <p:nvPr/>
        </p:nvPicPr>
        <p:blipFill rotWithShape="1">
          <a:blip r:embed="rId3">
            <a:alphaModFix/>
          </a:blip>
          <a:srcRect t="53618" r="34603"/>
          <a:stretch/>
        </p:blipFill>
        <p:spPr>
          <a:xfrm>
            <a:off x="331989" y="2690409"/>
            <a:ext cx="4249524" cy="1756833"/>
          </a:xfrm>
          <a:prstGeom prst="rect">
            <a:avLst/>
          </a:prstGeom>
          <a:noFill/>
          <a:ln>
            <a:noFill/>
          </a:ln>
        </p:spPr>
      </p:pic>
      <p:sp>
        <p:nvSpPr>
          <p:cNvPr id="2" name="Google Shape;100;p2">
            <a:extLst>
              <a:ext uri="{FF2B5EF4-FFF2-40B4-BE49-F238E27FC236}">
                <a16:creationId xmlns:a16="http://schemas.microsoft.com/office/drawing/2014/main" id="{4E9C71A6-ABF6-0490-93FD-63D554589D4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a:solidFill>
                <a:schemeClr val="dk1"/>
              </a:solidFill>
              <a:latin typeface="Arial"/>
              <a:ea typeface="Arial"/>
              <a:cs typeface="Arial"/>
              <a:sym typeface="Arial"/>
            </a:endParaRPr>
          </a:p>
        </p:txBody>
      </p:sp>
      <p:pic>
        <p:nvPicPr>
          <p:cNvPr id="3" name="Google Shape;358;g33340fa4897_0_8">
            <a:extLst>
              <a:ext uri="{FF2B5EF4-FFF2-40B4-BE49-F238E27FC236}">
                <a16:creationId xmlns:a16="http://schemas.microsoft.com/office/drawing/2014/main" id="{D249415D-C1BB-7765-BDF0-0527A3C9BDDF}"/>
              </a:ext>
            </a:extLst>
          </p:cNvPr>
          <p:cNvPicPr preferRelativeResize="0"/>
          <p:nvPr/>
        </p:nvPicPr>
        <p:blipFill rotWithShape="1">
          <a:blip r:embed="rId4">
            <a:alphaModFix/>
          </a:blip>
          <a:srcRect l="5105" t="14076" b="21561"/>
          <a:stretch/>
        </p:blipFill>
        <p:spPr>
          <a:xfrm>
            <a:off x="5173883" y="1188380"/>
            <a:ext cx="3115037" cy="2144778"/>
          </a:xfrm>
          <a:prstGeom prst="rect">
            <a:avLst/>
          </a:prstGeom>
          <a:noFill/>
          <a:ln>
            <a:noFill/>
          </a:ln>
        </p:spPr>
      </p:pic>
      <p:sp>
        <p:nvSpPr>
          <p:cNvPr id="4" name="TextBox 3">
            <a:extLst>
              <a:ext uri="{FF2B5EF4-FFF2-40B4-BE49-F238E27FC236}">
                <a16:creationId xmlns:a16="http://schemas.microsoft.com/office/drawing/2014/main" id="{95D7F5AD-6F55-DBCA-9363-A8DB96B2A796}"/>
              </a:ext>
            </a:extLst>
          </p:cNvPr>
          <p:cNvSpPr txBox="1"/>
          <p:nvPr/>
        </p:nvSpPr>
        <p:spPr>
          <a:xfrm>
            <a:off x="6258941" y="2826996"/>
            <a:ext cx="1170778" cy="1569660"/>
          </a:xfrm>
          <a:prstGeom prst="rect">
            <a:avLst/>
          </a:prstGeom>
          <a:solidFill>
            <a:schemeClr val="bg1"/>
          </a:solidFill>
          <a:ln>
            <a:solidFill>
              <a:srgbClr val="002060"/>
            </a:solidFill>
          </a:ln>
        </p:spPr>
        <p:txBody>
          <a:bodyPr wrap="square" rtlCol="0" anchor="ctr">
            <a:spAutoFit/>
          </a:bodyPr>
          <a:lstStyle/>
          <a:p>
            <a:pPr algn="ctr"/>
            <a:r>
              <a:rPr lang="en-US" sz="9600" b="1" dirty="0"/>
              <a:t>?</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Protect yourself when there is . . .</a:t>
            </a:r>
            <a:endParaRPr sz="2400"/>
          </a:p>
        </p:txBody>
      </p:sp>
      <p:grpSp>
        <p:nvGrpSpPr>
          <p:cNvPr id="387" name="Google Shape;387;p30"/>
          <p:cNvGrpSpPr/>
          <p:nvPr/>
        </p:nvGrpSpPr>
        <p:grpSpPr>
          <a:xfrm>
            <a:off x="6144839" y="1542383"/>
            <a:ext cx="2705246" cy="2356344"/>
            <a:chOff x="8193118" y="2222162"/>
            <a:chExt cx="3606995" cy="2976140"/>
          </a:xfrm>
        </p:grpSpPr>
        <p:pic>
          <p:nvPicPr>
            <p:cNvPr id="388" name="Google Shape;388;p30"/>
            <p:cNvPicPr preferRelativeResize="0"/>
            <p:nvPr/>
          </p:nvPicPr>
          <p:blipFill rotWithShape="1">
            <a:blip r:embed="rId3">
              <a:alphaModFix/>
            </a:blip>
            <a:srcRect/>
            <a:stretch/>
          </p:blipFill>
          <p:spPr>
            <a:xfrm>
              <a:off x="8195838" y="3319398"/>
              <a:ext cx="3578877" cy="1878904"/>
            </a:xfrm>
            <a:prstGeom prst="rect">
              <a:avLst/>
            </a:prstGeom>
            <a:noFill/>
            <a:ln>
              <a:noFill/>
            </a:ln>
          </p:spPr>
        </p:pic>
        <p:sp>
          <p:nvSpPr>
            <p:cNvPr id="389" name="Google Shape;389;p30"/>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drill</a:t>
              </a:r>
              <a:endParaRPr/>
            </a:p>
          </p:txBody>
        </p:sp>
      </p:grpSp>
      <p:pic>
        <p:nvPicPr>
          <p:cNvPr id="390" name="Google Shape;390;p30"/>
          <p:cNvPicPr preferRelativeResize="0"/>
          <p:nvPr/>
        </p:nvPicPr>
        <p:blipFill rotWithShape="1">
          <a:blip r:embed="rId4">
            <a:alphaModFix/>
          </a:blip>
          <a:srcRect l="11569" t="40259" r="13930"/>
          <a:stretch/>
        </p:blipFill>
        <p:spPr>
          <a:xfrm>
            <a:off x="180139" y="2025732"/>
            <a:ext cx="2564171" cy="2056273"/>
          </a:xfrm>
          <a:prstGeom prst="rect">
            <a:avLst/>
          </a:prstGeom>
          <a:noFill/>
          <a:ln>
            <a:noFill/>
          </a:ln>
        </p:spPr>
      </p:pic>
      <p:sp>
        <p:nvSpPr>
          <p:cNvPr id="391" name="Google Shape;391;p30"/>
          <p:cNvSpPr txBox="1"/>
          <p:nvPr/>
        </p:nvSpPr>
        <p:spPr>
          <a:xfrm>
            <a:off x="452931" y="1608582"/>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ground shaking</a:t>
            </a:r>
            <a:endParaRPr/>
          </a:p>
        </p:txBody>
      </p:sp>
      <p:grpSp>
        <p:nvGrpSpPr>
          <p:cNvPr id="392" name="Google Shape;392;p30"/>
          <p:cNvGrpSpPr/>
          <p:nvPr/>
        </p:nvGrpSpPr>
        <p:grpSpPr>
          <a:xfrm>
            <a:off x="2997122" y="1606344"/>
            <a:ext cx="2798001" cy="2367539"/>
            <a:chOff x="3996163" y="2141791"/>
            <a:chExt cx="3730668" cy="3156719"/>
          </a:xfrm>
        </p:grpSpPr>
        <p:pic>
          <p:nvPicPr>
            <p:cNvPr id="393" name="Google Shape;393;p30"/>
            <p:cNvPicPr preferRelativeResize="0"/>
            <p:nvPr/>
          </p:nvPicPr>
          <p:blipFill rotWithShape="1">
            <a:blip r:embed="rId5">
              <a:alphaModFix/>
            </a:blip>
            <a:srcRect/>
            <a:stretch/>
          </p:blipFill>
          <p:spPr>
            <a:xfrm>
              <a:off x="4101627" y="2141791"/>
              <a:ext cx="3412671" cy="2100942"/>
            </a:xfrm>
            <a:prstGeom prst="rect">
              <a:avLst/>
            </a:prstGeom>
            <a:noFill/>
            <a:ln>
              <a:noFill/>
            </a:ln>
          </p:spPr>
        </p:pic>
        <p:sp>
          <p:nvSpPr>
            <p:cNvPr id="394" name="Google Shape;394;p30"/>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early warning alert</a:t>
              </a:r>
              <a:endParaRPr/>
            </a:p>
          </p:txBody>
        </p:sp>
      </p:grpSp>
      <p:cxnSp>
        <p:nvCxnSpPr>
          <p:cNvPr id="395" name="Google Shape;395;p30"/>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96" name="Google Shape;396;p30"/>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 name="Google Shape;100;p2">
            <a:extLst>
              <a:ext uri="{FF2B5EF4-FFF2-40B4-BE49-F238E27FC236}">
                <a16:creationId xmlns:a16="http://schemas.microsoft.com/office/drawing/2014/main" id="{929BACC3-02F2-DC6A-806B-075EE7FEA47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28</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DC8565D0-CA97-5035-4D57-C0EBDC91159B}"/>
              </a:ext>
            </a:extLst>
          </p:cNvPr>
          <p:cNvPicPr>
            <a:picLocks noRot="1" noChangeAspect="1"/>
          </p:cNvPicPr>
          <p:nvPr>
            <a:videoFile r:link="rId1"/>
          </p:nvPr>
        </p:nvPicPr>
        <p:blipFill>
          <a:blip r:embed="rId6"/>
          <a:stretch>
            <a:fillRect/>
          </a:stretch>
        </p:blipFill>
        <p:spPr>
          <a:xfrm>
            <a:off x="8242802" y="692157"/>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413" name="Google Shape;413;p32"/>
          <p:cNvSpPr txBox="1">
            <a:spLocks noGrp="1"/>
          </p:cNvSpPr>
          <p:nvPr>
            <p:ph type="body" idx="4294967295"/>
          </p:nvPr>
        </p:nvSpPr>
        <p:spPr>
          <a:xfrm>
            <a:off x="389466" y="1709738"/>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69" y="1056138"/>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29</a:t>
            </a:fld>
            <a:endParaRPr sz="9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8" name="Google Shape;108;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2" name="Google Shape;100;p2">
            <a:extLst>
              <a:ext uri="{FF2B5EF4-FFF2-40B4-BE49-F238E27FC236}">
                <a16:creationId xmlns:a16="http://schemas.microsoft.com/office/drawing/2014/main" id="{559C9881-07DA-1996-458D-C7A8742AC4E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a:t>
            </a:fld>
            <a:endParaRPr sz="9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30</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can be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idx="4294967295"/>
          </p:nvPr>
        </p:nvSpPr>
        <p:spPr>
          <a:xfrm>
            <a:off x="233800" y="639775"/>
            <a:ext cx="3428100" cy="2901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r>
              <a:rPr lang="en" sz="302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now</a:t>
            </a:r>
            <a:r>
              <a:rPr lang="en" sz="3020" b="1"/>
              <a:t>?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3020" b="1"/>
          </a:p>
        </p:txBody>
      </p:sp>
      <p:pic>
        <p:nvPicPr>
          <p:cNvPr id="407" name="Google Shape;407;p31"/>
          <p:cNvPicPr preferRelativeResize="0"/>
          <p:nvPr/>
        </p:nvPicPr>
        <p:blipFill>
          <a:blip r:embed="rId3">
            <a:alphaModFix/>
          </a:blip>
          <a:stretch>
            <a:fillRect/>
          </a:stretch>
        </p:blipFill>
        <p:spPr>
          <a:xfrm>
            <a:off x="3895875" y="554841"/>
            <a:ext cx="5100901" cy="391340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B2EE4AE-879E-7410-9289-3A00E1EF4F9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31</a:t>
            </a:fld>
            <a:endParaRPr sz="9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2100"/>
              <a:buFont typeface="Arial"/>
              <a:buNone/>
            </a:pPr>
            <a:r>
              <a:rPr lang="en"/>
              <a:t>You Can Help Your Family Prepare</a:t>
            </a:r>
            <a:endParaRPr/>
          </a:p>
        </p:txBody>
      </p:sp>
      <p:sp>
        <p:nvSpPr>
          <p:cNvPr id="364" name="Google Shape;364;p27"/>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dirty="0"/>
              <a:t>Help your family figure out how much water your family needs.</a:t>
            </a:r>
            <a:endParaRPr dirty="0"/>
          </a:p>
        </p:txBody>
      </p:sp>
      <p:sp>
        <p:nvSpPr>
          <p:cNvPr id="365" name="Google Shape;365;p27"/>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a:t>Show them how to Drop Cover and Hold On if they feel shaking or get an alert! </a:t>
            </a:r>
            <a:endParaRPr/>
          </a:p>
          <a:p>
            <a:pPr marL="171450" lvl="0" indent="-76200" algn="l" rtl="0">
              <a:lnSpc>
                <a:spcPct val="90000"/>
              </a:lnSpc>
              <a:spcBef>
                <a:spcPts val="750"/>
              </a:spcBef>
              <a:spcAft>
                <a:spcPts val="0"/>
              </a:spcAft>
              <a:buSzPts val="1500"/>
              <a:buNone/>
            </a:pPr>
            <a:endParaRPr/>
          </a:p>
        </p:txBody>
      </p:sp>
      <p:pic>
        <p:nvPicPr>
          <p:cNvPr id="366" name="Google Shape;366;p27" descr="Water | Ready.gov"/>
          <p:cNvPicPr preferRelativeResize="0"/>
          <p:nvPr/>
        </p:nvPicPr>
        <p:blipFill rotWithShape="1">
          <a:blip r:embed="rId3">
            <a:alphaModFix/>
          </a:blip>
          <a:srcRect l="24700" r="6399"/>
          <a:stretch/>
        </p:blipFill>
        <p:spPr>
          <a:xfrm>
            <a:off x="312963" y="1965692"/>
            <a:ext cx="4035769" cy="2345006"/>
          </a:xfrm>
          <a:prstGeom prst="roundRect">
            <a:avLst>
              <a:gd name="adj" fmla="val 8594"/>
            </a:avLst>
          </a:prstGeom>
          <a:solidFill>
            <a:srgbClr val="ECECEC"/>
          </a:solidFill>
          <a:ln>
            <a:noFill/>
          </a:ln>
        </p:spPr>
      </p:pic>
      <p:pic>
        <p:nvPicPr>
          <p:cNvPr id="368" name="Google Shape;368;p27"/>
          <p:cNvPicPr preferRelativeResize="0"/>
          <p:nvPr/>
        </p:nvPicPr>
        <p:blipFill rotWithShape="1">
          <a:blip r:embed="rId4">
            <a:alphaModFix/>
          </a:blip>
          <a:srcRect l="24314"/>
          <a:stretch/>
        </p:blipFill>
        <p:spPr>
          <a:xfrm>
            <a:off x="4727173" y="2349188"/>
            <a:ext cx="4035769" cy="1527048"/>
          </a:xfrm>
          <a:prstGeom prst="rect">
            <a:avLst/>
          </a:prstGeom>
          <a:noFill/>
          <a:ln>
            <a:noFill/>
          </a:ln>
        </p:spPr>
      </p:pic>
      <p:sp>
        <p:nvSpPr>
          <p:cNvPr id="2" name="Google Shape;100;p2">
            <a:extLst>
              <a:ext uri="{FF2B5EF4-FFF2-40B4-BE49-F238E27FC236}">
                <a16:creationId xmlns:a16="http://schemas.microsoft.com/office/drawing/2014/main" id="{4837F31A-2FDC-1958-CD1A-CCCECBC1238A}"/>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32</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4069968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idx="4294967295"/>
          </p:nvPr>
        </p:nvSpPr>
        <p:spPr>
          <a:xfrm>
            <a:off x="291975" y="531312"/>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Welcome Back!  </a:t>
            </a:r>
            <a:endParaRPr sz="3020" b="1" dirty="0"/>
          </a:p>
        </p:txBody>
      </p:sp>
      <p:sp>
        <p:nvSpPr>
          <p:cNvPr id="422" name="Google Shape;422;p33"/>
          <p:cNvSpPr txBox="1">
            <a:spLocks noGrp="1"/>
          </p:cNvSpPr>
          <p:nvPr>
            <p:ph type="body" idx="4294967295"/>
          </p:nvPr>
        </p:nvSpPr>
        <p:spPr>
          <a:xfrm>
            <a:off x="291975" y="1152525"/>
            <a:ext cx="4621428"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500"/>
              <a:buNone/>
            </a:pPr>
            <a:r>
              <a:rPr lang="en" sz="2400" dirty="0">
                <a:solidFill>
                  <a:schemeClr val="dk2"/>
                </a:solidFill>
              </a:rPr>
              <a:t>How did your discussions with your </a:t>
            </a:r>
            <a:r>
              <a:rPr lang="en" sz="2400"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family</a:t>
            </a:r>
            <a:r>
              <a:rPr lang="en" sz="2400" dirty="0">
                <a:solidFill>
                  <a:schemeClr val="dk2"/>
                </a:solidFill>
              </a:rPr>
              <a:t> go?  </a:t>
            </a:r>
            <a:endParaRPr sz="2400" dirty="0">
              <a:solidFill>
                <a:schemeClr val="dk2"/>
              </a:solidFill>
            </a:endParaRPr>
          </a:p>
          <a:p>
            <a:pPr marL="0" lvl="0" indent="0" algn="l" rtl="0">
              <a:lnSpc>
                <a:spcPct val="90000"/>
              </a:lnSpc>
              <a:spcBef>
                <a:spcPts val="0"/>
              </a:spcBef>
              <a:spcAft>
                <a:spcPts val="0"/>
              </a:spcAft>
              <a:buSzPts val="1600"/>
              <a:buNone/>
            </a:pPr>
            <a:endParaRPr sz="1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rPr>
              <a:t>Did you show people how to Drop, Cover, and Hold On during an earthquake? </a:t>
            </a:r>
            <a:endParaRPr sz="2400" dirty="0">
              <a:solidFill>
                <a:schemeClr val="dk2"/>
              </a:solidFill>
            </a:endParaRPr>
          </a:p>
          <a:p>
            <a:pPr marL="0" lvl="0" indent="0" algn="l" rtl="0">
              <a:lnSpc>
                <a:spcPct val="90000"/>
              </a:lnSpc>
              <a:spcBef>
                <a:spcPts val="0"/>
              </a:spcBef>
              <a:spcAft>
                <a:spcPts val="0"/>
              </a:spcAft>
              <a:buSzPts val="2500"/>
              <a:buNone/>
            </a:pPr>
            <a:endParaRPr sz="2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Did you talk about how much water you would need in an emergency?</a:t>
            </a:r>
            <a:endParaRPr sz="2400" dirty="0">
              <a:solidFill>
                <a:schemeClr val="dk2"/>
              </a:solidFill>
            </a:endParaRPr>
          </a:p>
        </p:txBody>
      </p:sp>
      <p:sp>
        <p:nvSpPr>
          <p:cNvPr id="2" name="Google Shape;100;p2">
            <a:extLst>
              <a:ext uri="{FF2B5EF4-FFF2-40B4-BE49-F238E27FC236}">
                <a16:creationId xmlns:a16="http://schemas.microsoft.com/office/drawing/2014/main" id="{DFEDF734-FF12-8716-8B4B-D4243BC09ED7}"/>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pic>
        <p:nvPicPr>
          <p:cNvPr id="5" name="Google Shape;328;p25" descr="Being Prepared for the Worst in a Time of Disaster">
            <a:extLst>
              <a:ext uri="{FF2B5EF4-FFF2-40B4-BE49-F238E27FC236}">
                <a16:creationId xmlns:a16="http://schemas.microsoft.com/office/drawing/2014/main" id="{F76CCF3E-87E5-D49B-E733-06EE7B23ACAB}"/>
              </a:ext>
            </a:extLst>
          </p:cNvPr>
          <p:cNvPicPr preferRelativeResize="0"/>
          <p:nvPr/>
        </p:nvPicPr>
        <p:blipFill rotWithShape="1">
          <a:blip r:embed="rId3">
            <a:alphaModFix/>
          </a:blip>
          <a:srcRect/>
          <a:stretch/>
        </p:blipFill>
        <p:spPr>
          <a:xfrm>
            <a:off x="6283525" y="2763022"/>
            <a:ext cx="1427091" cy="1557172"/>
          </a:xfrm>
          <a:prstGeom prst="rect">
            <a:avLst/>
          </a:prstGeom>
          <a:noFill/>
          <a:ln>
            <a:noFill/>
          </a:ln>
        </p:spPr>
      </p:pic>
      <p:pic>
        <p:nvPicPr>
          <p:cNvPr id="3" name="Google Shape;368;p27">
            <a:extLst>
              <a:ext uri="{FF2B5EF4-FFF2-40B4-BE49-F238E27FC236}">
                <a16:creationId xmlns:a16="http://schemas.microsoft.com/office/drawing/2014/main" id="{EF0CD9F2-1657-DCAB-C2B0-FEFBCCCA995E}"/>
              </a:ext>
            </a:extLst>
          </p:cNvPr>
          <p:cNvPicPr preferRelativeResize="0"/>
          <p:nvPr/>
        </p:nvPicPr>
        <p:blipFill rotWithShape="1">
          <a:blip r:embed="rId4">
            <a:alphaModFix/>
          </a:blip>
          <a:srcRect l="24314"/>
          <a:stretch/>
        </p:blipFill>
        <p:spPr>
          <a:xfrm>
            <a:off x="4816256" y="1044702"/>
            <a:ext cx="4035769" cy="152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433" name="Google Shape;433;p3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dirty="0">
                <a:solidFill>
                  <a:schemeClr val="dk1"/>
                </a:solidFill>
                <a:latin typeface="Arial"/>
                <a:ea typeface="Arial"/>
                <a:cs typeface="Arial"/>
                <a:sym typeface="Arial"/>
              </a:rPr>
              <a:t>Please complete this short, anonymous </a:t>
            </a:r>
            <a:r>
              <a:rPr lang="en" sz="2400" u="sng"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dirty="0">
                <a:solidFill>
                  <a:schemeClr val="dk1"/>
                </a:solidFill>
                <a:latin typeface="Arial"/>
                <a:ea typeface="Arial"/>
                <a:cs typeface="Arial"/>
                <a:sym typeface="Arial"/>
              </a:rPr>
              <a:t> to help us to improve our </a:t>
            </a:r>
            <a:r>
              <a:rPr lang="en" sz="2400" dirty="0" err="1">
                <a:solidFill>
                  <a:schemeClr val="dk1"/>
                </a:solidFill>
                <a:latin typeface="Arial"/>
                <a:ea typeface="Arial"/>
                <a:cs typeface="Arial"/>
                <a:sym typeface="Arial"/>
              </a:rPr>
              <a:t>ShakeAlert</a:t>
            </a:r>
            <a:r>
              <a:rPr lang="en" sz="2400" dirty="0">
                <a:solidFill>
                  <a:schemeClr val="dk1"/>
                </a:solidFill>
                <a:latin typeface="Arial"/>
                <a:ea typeface="Arial"/>
                <a:cs typeface="Arial"/>
                <a:sym typeface="Arial"/>
              </a:rPr>
              <a:t> Ready lessons. </a:t>
            </a:r>
            <a:endParaRPr dirty="0"/>
          </a:p>
        </p:txBody>
      </p:sp>
      <p:sp>
        <p:nvSpPr>
          <p:cNvPr id="2" name="Google Shape;100;p2">
            <a:extLst>
              <a:ext uri="{FF2B5EF4-FFF2-40B4-BE49-F238E27FC236}">
                <a16:creationId xmlns:a16="http://schemas.microsoft.com/office/drawing/2014/main" id="{3C6CA1FA-D814-4617-6F38-BEE1B6FA5B3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34</a:t>
            </a:fld>
            <a:endParaRPr sz="900">
              <a:solidFill>
                <a:schemeClr val="dk1"/>
              </a:solidFill>
              <a:latin typeface="Arial"/>
              <a:ea typeface="Arial"/>
              <a:cs typeface="Arial"/>
              <a:sym typeface="Arial"/>
            </a:endParaRPr>
          </a:p>
        </p:txBody>
      </p:sp>
      <p:grpSp>
        <p:nvGrpSpPr>
          <p:cNvPr id="3" name="Google Shape;318;p23">
            <a:extLst>
              <a:ext uri="{FF2B5EF4-FFF2-40B4-BE49-F238E27FC236}">
                <a16:creationId xmlns:a16="http://schemas.microsoft.com/office/drawing/2014/main" id="{5D357360-2A1D-9DA9-26AE-10DAED83C8FC}"/>
              </a:ext>
            </a:extLst>
          </p:cNvPr>
          <p:cNvGrpSpPr/>
          <p:nvPr/>
        </p:nvGrpSpPr>
        <p:grpSpPr>
          <a:xfrm>
            <a:off x="4686300" y="637871"/>
            <a:ext cx="4245188" cy="3664658"/>
            <a:chOff x="6390900" y="334969"/>
            <a:chExt cx="5660250" cy="4886211"/>
          </a:xfrm>
        </p:grpSpPr>
        <p:pic>
          <p:nvPicPr>
            <p:cNvPr id="4" name="Google Shape;319;p23">
              <a:extLst>
                <a:ext uri="{FF2B5EF4-FFF2-40B4-BE49-F238E27FC236}">
                  <a16:creationId xmlns:a16="http://schemas.microsoft.com/office/drawing/2014/main" id="{ED456C0A-9D27-A54D-396B-47173C87B579}"/>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 name="Google Shape;320;p23">
              <a:extLst>
                <a:ext uri="{FF2B5EF4-FFF2-40B4-BE49-F238E27FC236}">
                  <a16:creationId xmlns:a16="http://schemas.microsoft.com/office/drawing/2014/main" id="{0983B154-05A8-9ADC-60D5-1DFDED24BF1C}"/>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US" dirty="0"/>
              <a:t>Content Standards: 2nd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6C0C5EA9-5512-6D76-1BAE-422E9C05C7BA}"/>
              </a:ext>
            </a:extLst>
          </p:cNvPr>
          <p:cNvGraphicFramePr/>
          <p:nvPr>
            <p:extLst>
              <p:ext uri="{D42A27DB-BD31-4B8C-83A1-F6EECF244321}">
                <p14:modId xmlns:p14="http://schemas.microsoft.com/office/powerpoint/2010/main" val="1711941124"/>
              </p:ext>
            </p:extLst>
          </p:nvPr>
        </p:nvGraphicFramePr>
        <p:xfrm>
          <a:off x="312964" y="1078996"/>
          <a:ext cx="8444889" cy="1863709"/>
        </p:xfrm>
        <a:graphic>
          <a:graphicData uri="http://schemas.openxmlformats.org/drawingml/2006/table">
            <a:tbl>
              <a:tblPr>
                <a:noFill/>
              </a:tblPr>
              <a:tblGrid>
                <a:gridCol w="800941">
                  <a:extLst>
                    <a:ext uri="{9D8B030D-6E8A-4147-A177-3AD203B41FA5}">
                      <a16:colId xmlns:a16="http://schemas.microsoft.com/office/drawing/2014/main" val="20000"/>
                    </a:ext>
                  </a:extLst>
                </a:gridCol>
                <a:gridCol w="549117">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5725774">
                  <a:extLst>
                    <a:ext uri="{9D8B030D-6E8A-4147-A177-3AD203B41FA5}">
                      <a16:colId xmlns:a16="http://schemas.microsoft.com/office/drawing/2014/main" val="20003"/>
                    </a:ext>
                  </a:extLst>
                </a:gridCol>
              </a:tblGrid>
              <a:tr h="550299">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Mathematics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CA, OR, WA</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fr-FR" sz="800" b="0" u="none" strike="noStrike" kern="1200" cap="none" dirty="0">
                          <a:solidFill>
                            <a:schemeClr val="tx1"/>
                          </a:solidFill>
                          <a:latin typeface="+mn-lt"/>
                          <a:ea typeface="+mn-ea"/>
                          <a:cs typeface="+mn-cs"/>
                        </a:rPr>
                        <a:t>Common Core CCSS.Math.Content.2.OA.A.1</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US" sz="800" b="0" u="none" strike="noStrike" kern="1200" cap="none" dirty="0">
                          <a:solidFill>
                            <a:schemeClr val="tx1"/>
                          </a:solidFill>
                          <a:latin typeface="+mn-lt"/>
                          <a:ea typeface="+mn-ea"/>
                          <a:cs typeface="+mn-cs"/>
                        </a:rPr>
                        <a:t>Use addition and subtraction within 100 to solve one- and two-step word problems involving situations of adding to, taking from, putting together, taking apart, and comparing, with unknowns in all positions, e.g., by using drawings and equations with a symbol for the unknown number to represent the problem.</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0698">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ELA</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CA, OR, 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CCSS.ELA-Literacy.SL.2.1</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Participate in collaborative conversations with diverse partners about Grade 2 topics and texts with peers and adults in small and larger groups.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011">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CCSS.ELA-Literacy.SL.2.3</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Ask and answer questions about what a speaker says in order to clarify comprehension, gather additional information, or deepen understanding of a topic or issue.</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2632">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Health</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H1.Sa1.2c</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Describe emergency, fire, and safety plans at home and at school.</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1069">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H1.Sa2.2a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Recognize local emergency alert systems.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Slide Number Placeholder 16">
            <a:extLst>
              <a:ext uri="{FF2B5EF4-FFF2-40B4-BE49-F238E27FC236}">
                <a16:creationId xmlns:a16="http://schemas.microsoft.com/office/drawing/2014/main" id="{C10534B3-AF40-82C1-86A5-334918DC4F1A}"/>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157769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311700" y="614600"/>
            <a:ext cx="8330100" cy="34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rPr>
              <a:t>Content Standards: 3rd Grade</a:t>
            </a:r>
            <a:endParaRPr b="1" dirty="0">
              <a:solidFill>
                <a:schemeClr val="dk1"/>
              </a:solidFill>
            </a:endParaRPr>
          </a:p>
        </p:txBody>
      </p:sp>
      <p:graphicFrame>
        <p:nvGraphicFramePr>
          <p:cNvPr id="450" name="Google Shape;450;p36"/>
          <p:cNvGraphicFramePr/>
          <p:nvPr>
            <p:extLst>
              <p:ext uri="{D42A27DB-BD31-4B8C-83A1-F6EECF244321}">
                <p14:modId xmlns:p14="http://schemas.microsoft.com/office/powerpoint/2010/main" val="1026010043"/>
              </p:ext>
            </p:extLst>
          </p:nvPr>
        </p:nvGraphicFramePr>
        <p:xfrm>
          <a:off x="311700" y="1101575"/>
          <a:ext cx="8520601" cy="2974120"/>
        </p:xfrm>
        <a:graphic>
          <a:graphicData uri="http://schemas.openxmlformats.org/drawingml/2006/table">
            <a:tbl>
              <a:tblPr>
                <a:noFill/>
              </a:tblPr>
              <a:tblGrid>
                <a:gridCol w="824516">
                  <a:extLst>
                    <a:ext uri="{9D8B030D-6E8A-4147-A177-3AD203B41FA5}">
                      <a16:colId xmlns:a16="http://schemas.microsoft.com/office/drawing/2014/main" val="20000"/>
                    </a:ext>
                  </a:extLst>
                </a:gridCol>
                <a:gridCol w="824516">
                  <a:extLst>
                    <a:ext uri="{9D8B030D-6E8A-4147-A177-3AD203B41FA5}">
                      <a16:colId xmlns:a16="http://schemas.microsoft.com/office/drawing/2014/main" val="111725970"/>
                    </a:ext>
                  </a:extLst>
                </a:gridCol>
                <a:gridCol w="1107748">
                  <a:extLst>
                    <a:ext uri="{9D8B030D-6E8A-4147-A177-3AD203B41FA5}">
                      <a16:colId xmlns:a16="http://schemas.microsoft.com/office/drawing/2014/main" val="20001"/>
                    </a:ext>
                  </a:extLst>
                </a:gridCol>
                <a:gridCol w="5763821">
                  <a:extLst>
                    <a:ext uri="{9D8B030D-6E8A-4147-A177-3AD203B41FA5}">
                      <a16:colId xmlns:a16="http://schemas.microsoft.com/office/drawing/2014/main" val="20002"/>
                    </a:ext>
                  </a:extLst>
                </a:gridCol>
              </a:tblGrid>
              <a:tr h="527720">
                <a:tc>
                  <a:txBody>
                    <a:bodyPr/>
                    <a:lstStyle/>
                    <a:p>
                      <a:pPr marL="0" marR="0" lvl="0" indent="0" algn="l" rtl="0">
                        <a:spcBef>
                          <a:spcPts val="0"/>
                        </a:spcBef>
                        <a:spcAft>
                          <a:spcPts val="0"/>
                        </a:spcAft>
                        <a:buClr>
                          <a:schemeClr val="dk1"/>
                        </a:buClr>
                        <a:buSzPts val="1100"/>
                        <a:buFont typeface="Arial"/>
                        <a:buNone/>
                      </a:pPr>
                      <a:r>
                        <a:rPr lang="en-US" sz="800" b="1" u="none" strike="noStrike" cap="none" dirty="0"/>
                        <a:t>Mathematics</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000"/>
                        <a:buFont typeface="Arial"/>
                        <a:buNone/>
                        <a:tabLst/>
                        <a:defRPr/>
                      </a:pPr>
                      <a:r>
                        <a:rPr lang="en-US" sz="800" b="0" i="0" u="none" strike="noStrike" kern="1200" dirty="0">
                          <a:solidFill>
                            <a:schemeClr val="tx1"/>
                          </a:solidFill>
                          <a:effectLst/>
                          <a:latin typeface="+mn-lt"/>
                          <a:ea typeface="+mn-ea"/>
                          <a:cs typeface="+mn-cs"/>
                        </a:rPr>
                        <a:t>CCSS.Math.Content.3.OA.A.3</a:t>
                      </a:r>
                      <a:endParaRPr lang="en-US" sz="200" b="0" dirty="0">
                        <a:effectLst/>
                      </a:endParaRPr>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rtl="0"/>
                      <a:r>
                        <a:rPr lang="en-US" sz="800" u="none" strike="noStrike" kern="1200" cap="none" dirty="0">
                          <a:solidFill>
                            <a:schemeClr val="tx1"/>
                          </a:solidFill>
                          <a:latin typeface="+mn-lt"/>
                          <a:ea typeface="+mn-ea"/>
                          <a:cs typeface="+mn-cs"/>
                        </a:rPr>
                        <a:t>Use multiplication and division within 100 to solve word problems in situations involving equal groups, arrays, and measurement quantities, e.g., by using drawings and equations with a symbol for the unknown number to represent the problem.</a:t>
                      </a: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271858657"/>
                  </a:ext>
                </a:extLst>
              </a:tr>
              <a:tr h="452175">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Speaking &amp; Listening</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CCSS.ELA-LITERACY.SL.3.1</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Engage effectively in a range of collaborative discussions (one-on-one, in groups, and teacher-led) with diverse partners on Grade 3 topics and texts, building on others' ideas and expressing their own clearly.</a:t>
                      </a: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86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dirty="0">
                          <a:solidFill>
                            <a:schemeClr val="dk1"/>
                          </a:solidFill>
                        </a:rPr>
                        <a:t>CCSS.ELA-LITERACY.SL.3.3</a:t>
                      </a:r>
                      <a:endParaRPr sz="800"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Ask and answer questions about information from a speaker, offering appropriate elaboration and detail.</a:t>
                      </a:r>
                      <a:endParaRPr sz="800" u="none" strike="noStrike" cap="none" dirty="0"/>
                    </a:p>
                    <a:p>
                      <a:pPr marL="0" marR="0" lvl="0" indent="0" algn="l" rtl="0">
                        <a:spcBef>
                          <a:spcPts val="0"/>
                        </a:spcBef>
                        <a:spcAft>
                          <a:spcPts val="0"/>
                        </a:spcAft>
                        <a:buClr>
                          <a:schemeClr val="dk1"/>
                        </a:buClr>
                        <a:buSzPts val="900"/>
                        <a:buFont typeface="Arial"/>
                        <a:buNone/>
                      </a:pP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2000">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rtl="0">
                        <a:spcBef>
                          <a:spcPts val="0"/>
                        </a:spcBef>
                        <a:spcAft>
                          <a:spcPts val="0"/>
                        </a:spcAft>
                        <a:buClr>
                          <a:schemeClr val="dk1"/>
                        </a:buClr>
                        <a:buSzPts val="1100"/>
                        <a:buFont typeface="Arial"/>
                        <a:buNone/>
                      </a:pPr>
                      <a:r>
                        <a:rPr lang="en-US" sz="800" b="0" u="none" strike="noStrike" cap="none" dirty="0"/>
                        <a:t>OR</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3.SFA.4 </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how to identify and respond to emergency situations.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56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3.SFA.5 </a:t>
                      </a:r>
                      <a:endParaRPr sz="800" u="none" strike="noStrike" cap="none"/>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safety procedures for responding to natural disasters.</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475">
                <a:tc rowSpan="3">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l" rtl="0">
                        <a:spcBef>
                          <a:spcPts val="0"/>
                        </a:spcBef>
                        <a:spcAft>
                          <a:spcPts val="0"/>
                        </a:spcAft>
                        <a:buClr>
                          <a:schemeClr val="dk1"/>
                        </a:buClr>
                        <a:buSzPts val="1100"/>
                        <a:buFont typeface="Arial"/>
                        <a:buNone/>
                      </a:pPr>
                      <a:r>
                        <a:rPr lang="en-US" sz="800" b="0" u="none" strike="noStrike" cap="none" dirty="0"/>
                        <a:t>WA</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H1.Sa1.3a </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Identify ways to prevent injuries at home, at school, and in the community.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82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H1.Sa1.3b</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Create emergency, fire, and safety plans for home.</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660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H1.Sa2.3a</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Describe safety rules to follow in a disaster.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Google Shape;100;p2">
            <a:extLst>
              <a:ext uri="{FF2B5EF4-FFF2-40B4-BE49-F238E27FC236}">
                <a16:creationId xmlns:a16="http://schemas.microsoft.com/office/drawing/2014/main" id="{453BAFB6-61F4-082A-1962-5B1138644BD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2nd – 3rd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900178122"/>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a:latin typeface="+mn-lt"/>
                          <a:ea typeface="Calibri"/>
                          <a:cs typeface="Calibri"/>
                          <a:sym typeface="Calibri"/>
                        </a:rPr>
                        <a:t>ELP</a:t>
                      </a:r>
                      <a:endParaRPr sz="800" b="1">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TSEL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37</a:t>
            </a:fld>
            <a:endParaRPr lang="en-US"/>
          </a:p>
        </p:txBody>
      </p:sp>
    </p:spTree>
    <p:extLst>
      <p:ext uri="{BB962C8B-B14F-4D97-AF65-F5344CB8AC3E}">
        <p14:creationId xmlns:p14="http://schemas.microsoft.com/office/powerpoint/2010/main" val="1795784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57"/>
        <p:cNvGrpSpPr/>
        <p:nvPr/>
      </p:nvGrpSpPr>
      <p:grpSpPr>
        <a:xfrm>
          <a:off x="0" y="0"/>
          <a:ext cx="0" cy="0"/>
          <a:chOff x="0" y="0"/>
          <a:chExt cx="0" cy="0"/>
        </a:xfrm>
      </p:grpSpPr>
      <p:sp>
        <p:nvSpPr>
          <p:cNvPr id="458" name="Google Shape;458;p37"/>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459" name="Google Shape;459;p37"/>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60" name="Google Shape;460;p37"/>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2" name="Google Shape;100;p2">
            <a:extLst>
              <a:ext uri="{FF2B5EF4-FFF2-40B4-BE49-F238E27FC236}">
                <a16:creationId xmlns:a16="http://schemas.microsoft.com/office/drawing/2014/main" id="{BA4F5A30-C079-B750-1C94-F42FF6B359D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a:t>Background - How ShakeAlert</a:t>
            </a:r>
            <a:r>
              <a:rPr lang="en" baseline="30000"/>
              <a:t>Ⓡ</a:t>
            </a:r>
            <a:r>
              <a:rPr lang="en"/>
              <a:t> Earthquake Early Warning System Works</a:t>
            </a:r>
            <a:endParaRPr>
              <a:solidFill>
                <a:schemeClr val="dk1"/>
              </a:solidFill>
            </a:endParaRPr>
          </a:p>
        </p:txBody>
      </p:sp>
      <p:sp>
        <p:nvSpPr>
          <p:cNvPr id="2" name="Google Shape;100;p2">
            <a:extLst>
              <a:ext uri="{FF2B5EF4-FFF2-40B4-BE49-F238E27FC236}">
                <a16:creationId xmlns:a16="http://schemas.microsoft.com/office/drawing/2014/main" id="{CAA73505-0C33-2D93-DA23-9AA1668324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39</a:t>
            </a:fld>
            <a:endParaRPr sz="900">
              <a:solidFill>
                <a:schemeClr val="dk1"/>
              </a:solidFill>
              <a:latin typeface="Arial"/>
              <a:ea typeface="Arial"/>
              <a:cs typeface="Arial"/>
              <a:sym typeface="Arial"/>
            </a:endParaRPr>
          </a:p>
        </p:txBody>
      </p:sp>
      <p:pic>
        <p:nvPicPr>
          <p:cNvPr id="5" name="Picture 4" descr="A diagram of a earthquake">
            <a:extLst>
              <a:ext uri="{FF2B5EF4-FFF2-40B4-BE49-F238E27FC236}">
                <a16:creationId xmlns:a16="http://schemas.microsoft.com/office/drawing/2014/main" id="{6B68C5CD-BC78-4325-2688-D5BBB080933E}"/>
              </a:ext>
            </a:extLst>
          </p:cNvPr>
          <p:cNvPicPr>
            <a:picLocks noChangeAspect="1"/>
          </p:cNvPicPr>
          <p:nvPr/>
        </p:nvPicPr>
        <p:blipFill>
          <a:blip r:embed="rId4">
            <a:alphaModFix/>
          </a:blip>
          <a:srcRect t="12783"/>
          <a:stretch/>
        </p:blipFill>
        <p:spPr>
          <a:xfrm>
            <a:off x="444752" y="1101114"/>
            <a:ext cx="8254495" cy="3489351"/>
          </a:xfrm>
          <a:prstGeom prst="roundRect">
            <a:avLst>
              <a:gd name="adj" fmla="val 4580"/>
            </a:avLst>
          </a:prstGeom>
          <a:noFill/>
          <a:ln>
            <a:noFill/>
          </a:ln>
          <a:effectLst/>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1</a:t>
            </a:r>
            <a:endParaRPr sz="1800" b="1" dirty="0">
              <a:solidFill>
                <a:schemeClr val="dk1"/>
              </a:solidFill>
            </a:endParaRPr>
          </a:p>
        </p:txBody>
      </p:sp>
      <p:sp>
        <p:nvSpPr>
          <p:cNvPr id="116" name="Google Shape;116;p4"/>
          <p:cNvSpPr txBox="1">
            <a:spLocks noGrp="1"/>
          </p:cNvSpPr>
          <p:nvPr>
            <p:ph type="body" idx="1"/>
          </p:nvPr>
        </p:nvSpPr>
        <p:spPr>
          <a:xfrm>
            <a:off x="159300" y="1013831"/>
            <a:ext cx="8775300" cy="3315960"/>
          </a:xfrm>
          <a:prstGeom prst="rect">
            <a:avLst/>
          </a:prstGeom>
          <a:noFill/>
          <a:ln>
            <a:noFill/>
          </a:ln>
        </p:spPr>
        <p:txBody>
          <a:bodyPr spcFirstLastPara="1" wrap="square" lIns="91425" tIns="91425" rIns="91425" bIns="91425" anchor="t" anchorCtr="0">
            <a:noAutofit/>
          </a:bodyPr>
          <a:lstStyle/>
          <a:p>
            <a:pPr indent="-304800">
              <a:buSzPts val="1200"/>
              <a:buFont typeface="Arial" panose="020B0604020202020204" pitchFamily="34" charset="0"/>
              <a:buAutoNum type="arabicPeriod"/>
            </a:pPr>
            <a:r>
              <a:rPr lang="en-US" sz="1200" u="sng" dirty="0">
                <a:solidFill>
                  <a:schemeClr val="hlink"/>
                </a:solidFill>
                <a:hlinkClick r:id="rId3" action="ppaction://hlinksldjump"/>
              </a:rPr>
              <a:t>SLIDE 11</a:t>
            </a:r>
            <a:r>
              <a:rPr lang="en" sz="1200" dirty="0"/>
              <a:t> - </a:t>
            </a:r>
            <a:r>
              <a:rPr lang="en-US" sz="1200" dirty="0"/>
              <a:t>Tell students that today we are practicing DROP, COVER, and HOLD ON to stay safe if we feel shaking or get an earthquake early warning alert.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a:t>
            </a:r>
            <a:r>
              <a:rPr lang="en-US" sz="1200" dirty="0"/>
              <a:t> will also calculate how much water our family may need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if there is an earthquake</a:t>
            </a:r>
            <a:r>
              <a:rPr lang="en-US" sz="1200" dirty="0"/>
              <a:t> or other emergency so that we can continue to stay safe.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solidFill>
                  <a:schemeClr val="hlink"/>
                </a:solidFill>
                <a:hlinkClick r:id="rId4" action="ppaction://hlinksldjump"/>
              </a:rPr>
              <a:t>SLIDE 12</a:t>
            </a:r>
            <a:r>
              <a:rPr lang="en" sz="1200" dirty="0"/>
              <a:t> -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solidFill>
                  <a:schemeClr val="hlink"/>
                </a:solidFill>
                <a:hlinkClick r:id="rId5" action="ppaction://hlinksldjump"/>
              </a:rPr>
              <a:t>SLIDE 13</a:t>
            </a:r>
            <a:r>
              <a:rPr lang="en-US" sz="1200" dirty="0"/>
              <a:t> - </a:t>
            </a:r>
            <a:r>
              <a:rPr lang="en-US" sz="1200" b="0" dirty="0"/>
              <a:t>Tell students that sometimes </a:t>
            </a:r>
            <a:r>
              <a:rPr lang="en-US" sz="12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p>
          <a:p>
            <a:pPr marL="0" lvl="0" indent="0" algn="l" rtl="0">
              <a:lnSpc>
                <a:spcPct val="100000"/>
              </a:lnSpc>
              <a:spcBef>
                <a:spcPts val="0"/>
              </a:spcBef>
              <a:spcAft>
                <a:spcPts val="0"/>
              </a:spcAft>
              <a:buSzPts val="1100"/>
              <a:buNone/>
            </a:pPr>
            <a:r>
              <a:rPr lang="en-US" sz="1050" dirty="0"/>
              <a:t> </a:t>
            </a: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9872C213-E855-4DBB-8C55-6E695A594DE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a:t>
            </a:fld>
            <a:endParaRPr sz="9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77"/>
        <p:cNvGrpSpPr/>
        <p:nvPr/>
      </p:nvGrpSpPr>
      <p:grpSpPr>
        <a:xfrm>
          <a:off x="0" y="0"/>
          <a:ext cx="0" cy="0"/>
          <a:chOff x="0" y="0"/>
          <a:chExt cx="0" cy="0"/>
        </a:xfrm>
      </p:grpSpPr>
      <p:sp>
        <p:nvSpPr>
          <p:cNvPr id="478" name="Google Shape;478;p39"/>
          <p:cNvSpPr txBox="1">
            <a:spLocks noGrp="1"/>
          </p:cNvSpPr>
          <p:nvPr>
            <p:ph type="title"/>
          </p:nvPr>
        </p:nvSpPr>
        <p:spPr>
          <a:xfrm>
            <a:off x="123009" y="55585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479" name="Google Shape;479;p39"/>
          <p:cNvSpPr txBox="1"/>
          <p:nvPr/>
        </p:nvSpPr>
        <p:spPr>
          <a:xfrm>
            <a:off x="499950" y="1585639"/>
            <a:ext cx="4685114"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a:solidFill>
                  <a:schemeClr val="dk1"/>
                </a:solidFill>
                <a:latin typeface="Arial"/>
                <a:ea typeface="Arial"/>
                <a:cs typeface="Arial"/>
                <a:sym typeface="Arial"/>
              </a:rPr>
              <a:t>Most earthquake-related injuries and deaths are caused by collapsing walls and roofs, flying glass and falling objects. </a:t>
            </a:r>
            <a:endParaRPr/>
          </a:p>
          <a:p>
            <a:pPr marL="0" marR="0" lvl="0" indent="0" algn="l" rtl="0">
              <a:lnSpc>
                <a:spcPct val="90000"/>
              </a:lnSpc>
              <a:spcBef>
                <a:spcPts val="0"/>
              </a:spcBef>
              <a:spcAft>
                <a:spcPts val="0"/>
              </a:spcAft>
              <a:buClr>
                <a:schemeClr val="accent1"/>
              </a:buClr>
              <a:buSzPts val="1500"/>
              <a:buFont typeface="Arial"/>
              <a:buNone/>
            </a:pPr>
            <a:endParaRPr sz="150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a:solidFill>
                  <a:schemeClr val="dk1"/>
                </a:solidFill>
                <a:latin typeface="Arial"/>
                <a:ea typeface="Arial"/>
                <a:cs typeface="Arial"/>
                <a:sym typeface="Arial"/>
              </a:rPr>
              <a:t>If you are inside a building, move no more than a few steps, then Drop, Cover, and Hold On.</a:t>
            </a:r>
            <a:endParaRPr/>
          </a:p>
          <a:p>
            <a:pPr marL="342900" marR="0" lvl="0" indent="0" algn="l" rtl="0">
              <a:lnSpc>
                <a:spcPct val="90000"/>
              </a:lnSpc>
              <a:spcBef>
                <a:spcPts val="0"/>
              </a:spcBef>
              <a:spcAft>
                <a:spcPts val="0"/>
              </a:spcAft>
              <a:buClr>
                <a:schemeClr val="accent1"/>
              </a:buClr>
              <a:buSzPts val="1500"/>
              <a:buFont typeface="Arial"/>
              <a:buNone/>
            </a:pPr>
            <a:endParaRPr sz="150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a:p>
          <a:p>
            <a:pPr marL="342900" marR="0" lvl="0" indent="0" algn="l" rtl="0">
              <a:lnSpc>
                <a:spcPct val="90000"/>
              </a:lnSpc>
              <a:spcBef>
                <a:spcPts val="0"/>
              </a:spcBef>
              <a:spcAft>
                <a:spcPts val="0"/>
              </a:spcAft>
              <a:buClr>
                <a:schemeClr val="accent1"/>
              </a:buClr>
              <a:buSzPts val="1500"/>
              <a:buFont typeface="Arial"/>
              <a:buNone/>
            </a:pPr>
            <a:endParaRPr sz="150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a:solidFill>
                  <a:schemeClr val="dk1"/>
                </a:solidFill>
                <a:latin typeface="Arial"/>
                <a:ea typeface="Arial"/>
                <a:cs typeface="Arial"/>
                <a:sym typeface="Arial"/>
              </a:rPr>
              <a:t>For protective actions in various settings (descriptions and gifs), go to </a:t>
            </a:r>
            <a:r>
              <a:rPr lang="en" sz="900" i="1" u="sng">
                <a:solidFill>
                  <a:schemeClr val="hlink"/>
                </a:solidFill>
                <a:latin typeface="Arial"/>
                <a:ea typeface="Arial"/>
                <a:cs typeface="Arial"/>
                <a:sym typeface="Arial"/>
                <a:hlinkClick r:id="rId3"/>
              </a:rPr>
              <a:t>https://www.earthquakecountry.org/step5/</a:t>
            </a:r>
            <a:r>
              <a:rPr lang="en" sz="900" i="1">
                <a:solidFill>
                  <a:schemeClr val="dk1"/>
                </a:solidFill>
                <a:latin typeface="Arial"/>
                <a:ea typeface="Arial"/>
                <a:cs typeface="Arial"/>
                <a:sym typeface="Arial"/>
              </a:rPr>
              <a:t> </a:t>
            </a:r>
            <a:endParaRPr/>
          </a:p>
        </p:txBody>
      </p:sp>
      <p:pic>
        <p:nvPicPr>
          <p:cNvPr id="480" name="Google Shape;480;p39"/>
          <p:cNvPicPr preferRelativeResize="0"/>
          <p:nvPr/>
        </p:nvPicPr>
        <p:blipFill rotWithShape="1">
          <a:blip r:embed="rId4">
            <a:alphaModFix/>
          </a:blip>
          <a:srcRect/>
          <a:stretch/>
        </p:blipFill>
        <p:spPr>
          <a:xfrm>
            <a:off x="6158695" y="540144"/>
            <a:ext cx="2400383" cy="4084610"/>
          </a:xfrm>
          <a:prstGeom prst="roundRect">
            <a:avLst>
              <a:gd name="adj" fmla="val 4580"/>
            </a:avLst>
          </a:prstGeom>
          <a:noFill/>
          <a:ln>
            <a:noFill/>
          </a:ln>
          <a:effectLst/>
        </p:spPr>
      </p:pic>
      <p:sp>
        <p:nvSpPr>
          <p:cNvPr id="2" name="Google Shape;100;p2">
            <a:extLst>
              <a:ext uri="{FF2B5EF4-FFF2-40B4-BE49-F238E27FC236}">
                <a16:creationId xmlns:a16="http://schemas.microsoft.com/office/drawing/2014/main" id="{CB67D32D-1CE6-5701-B375-907604FE04D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40</a:t>
            </a:fld>
            <a:endParaRPr sz="9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128897" y="562464"/>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489" name="Google Shape;489;p40"/>
          <p:cNvSpPr txBox="1"/>
          <p:nvPr/>
        </p:nvSpPr>
        <p:spPr>
          <a:xfrm>
            <a:off x="190413" y="979342"/>
            <a:ext cx="8623649"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do we practice earthquake drills? </a:t>
            </a:r>
            <a:endParaRPr dirty="0"/>
          </a:p>
          <a:p>
            <a:pPr marL="0" marR="0" lvl="0" indent="0" algn="l" rtl="0">
              <a:lnSpc>
                <a:spcPct val="100000"/>
              </a:lnSpc>
              <a:spcBef>
                <a:spcPts val="450"/>
              </a:spcBef>
              <a:spcAft>
                <a:spcPts val="0"/>
              </a:spcAft>
              <a:buClr>
                <a:schemeClr val="accent1"/>
              </a:buClr>
              <a:buSzPts val="1050"/>
              <a:buFont typeface="Arial"/>
              <a:buNone/>
            </a:pPr>
            <a:r>
              <a:rPr lang="en" sz="1050" dirty="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dirty="0"/>
          </a:p>
          <a:p>
            <a:pPr marL="0" marR="0" lvl="0" indent="0" algn="l" rtl="0">
              <a:lnSpc>
                <a:spcPct val="100000"/>
              </a:lnSpc>
              <a:spcBef>
                <a:spcPts val="450"/>
              </a:spcBef>
              <a:spcAft>
                <a:spcPts val="0"/>
              </a:spcAft>
              <a:buClr>
                <a:schemeClr val="dk1"/>
              </a:buClr>
              <a:buSzPts val="1100"/>
              <a:buFont typeface="Arial"/>
              <a:buNone/>
            </a:pPr>
            <a:r>
              <a:rPr lang="en" sz="1050" dirty="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dirty="0">
                <a:solidFill>
                  <a:schemeClr val="dk1"/>
                </a:solidFill>
                <a:latin typeface="Arial"/>
                <a:ea typeface="Arial"/>
                <a:cs typeface="Arial"/>
                <a:sym typeface="Arial"/>
              </a:rPr>
            </a:br>
            <a:endParaRPr sz="1050" u="sng" dirty="0">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share the Family Engagement Letter?</a:t>
            </a:r>
            <a:endParaRPr dirty="0"/>
          </a:p>
          <a:p>
            <a:pPr marL="231775" marR="0" lvl="0" indent="-123825" algn="l" rtl="0">
              <a:lnSpc>
                <a:spcPct val="100000"/>
              </a:lnSpc>
              <a:spcBef>
                <a:spcPts val="45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In places like Oregon and Washington where earthquakes are less frequent, people might be unaware of the risk of an earthquake. </a:t>
            </a:r>
            <a:endParaRPr lang="en-US" sz="1350" b="0" i="0" u="none" strike="noStrike" cap="none" dirty="0">
              <a:solidFill>
                <a:schemeClr val="dk1"/>
              </a:solidFill>
              <a:latin typeface="Arial"/>
              <a:ea typeface="Arial"/>
              <a:cs typeface="Arial"/>
              <a:sym typeface="Arial"/>
            </a:endParaRPr>
          </a:p>
          <a:p>
            <a:pPr marL="231775" marR="0" lvl="0" indent="-123825" algn="l" rtl="0">
              <a:lnSpc>
                <a:spcPct val="100000"/>
              </a:lnSpc>
              <a:spcBef>
                <a:spcPts val="300"/>
              </a:spcBef>
              <a:spcAft>
                <a:spcPts val="30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rPr>
              <a:t>The Family Engagement Letter </a:t>
            </a:r>
            <a:r>
              <a:rPr lang="en-US" sz="105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0"/>
                  </a:ext>
                </a:extLst>
              </a:rPr>
              <a:t>has links for family members </a:t>
            </a:r>
            <a:r>
              <a:rPr lang="en-US" sz="1050" b="0" i="0" u="none" strike="noStrike" cap="none" dirty="0">
                <a:solidFill>
                  <a:schemeClr val="dk1"/>
                </a:solidFill>
                <a:latin typeface="Arial"/>
                <a:ea typeface="Arial"/>
                <a:cs typeface="Arial"/>
                <a:sym typeface="Arial"/>
              </a:rPr>
              <a:t>to learn more about earthquakes and protective actions. </a:t>
            </a:r>
            <a:endParaRPr lang="en-US" sz="1350" b="0" i="0" u="none" strike="noStrike" cap="none" dirty="0">
              <a:solidFill>
                <a:schemeClr val="dk1"/>
              </a:solidFill>
              <a:latin typeface="Arial"/>
              <a:ea typeface="Arial"/>
              <a:cs typeface="Arial"/>
              <a:sym typeface="Arial"/>
            </a:endParaRPr>
          </a:p>
        </p:txBody>
      </p:sp>
      <p:sp>
        <p:nvSpPr>
          <p:cNvPr id="2" name="Google Shape;100;p2">
            <a:extLst>
              <a:ext uri="{FF2B5EF4-FFF2-40B4-BE49-F238E27FC236}">
                <a16:creationId xmlns:a16="http://schemas.microsoft.com/office/drawing/2014/main" id="{86DD60B0-4E99-6619-015F-1F62C21E912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41</a:t>
            </a:fld>
            <a:endParaRPr sz="9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95"/>
        <p:cNvGrpSpPr/>
        <p:nvPr/>
      </p:nvGrpSpPr>
      <p:grpSpPr>
        <a:xfrm>
          <a:off x="0" y="0"/>
          <a:ext cx="0" cy="0"/>
          <a:chOff x="0" y="0"/>
          <a:chExt cx="0" cy="0"/>
        </a:xfrm>
      </p:grpSpPr>
      <p:sp>
        <p:nvSpPr>
          <p:cNvPr id="496" name="Google Shape;496;p41"/>
          <p:cNvSpPr txBox="1">
            <a:spLocks noGrp="1"/>
          </p:cNvSpPr>
          <p:nvPr>
            <p:ph type="title"/>
          </p:nvPr>
        </p:nvSpPr>
        <p:spPr>
          <a:xfrm>
            <a:off x="311700" y="649877"/>
            <a:ext cx="399990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a:solidFill>
                  <a:schemeClr val="dk1"/>
                </a:solidFill>
              </a:rPr>
              <a:t>Additional Resources</a:t>
            </a:r>
            <a:endParaRPr sz="1800" b="1">
              <a:solidFill>
                <a:schemeClr val="dk1"/>
              </a:solidFill>
            </a:endParaRPr>
          </a:p>
        </p:txBody>
      </p:sp>
      <p:sp>
        <p:nvSpPr>
          <p:cNvPr id="497" name="Google Shape;497;p41"/>
          <p:cNvSpPr txBox="1">
            <a:spLocks noGrp="1"/>
          </p:cNvSpPr>
          <p:nvPr>
            <p:ph type="body" idx="1"/>
          </p:nvPr>
        </p:nvSpPr>
        <p:spPr>
          <a:xfrm>
            <a:off x="311700" y="1270250"/>
            <a:ext cx="3999900" cy="3298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u="sng">
                <a:solidFill>
                  <a:schemeClr val="hlink"/>
                </a:solidFill>
                <a:hlinkClick r:id="rId3"/>
              </a:rPr>
              <a:t>ShakeAlert</a:t>
            </a:r>
            <a:r>
              <a:rPr lang="en" baseline="30000">
                <a:solidFill>
                  <a:schemeClr val="hlink"/>
                </a:solidFill>
                <a:uFill>
                  <a:noFill/>
                </a:uFill>
                <a:hlinkClick r:id="rId3"/>
              </a:rPr>
              <a:t>®</a:t>
            </a:r>
            <a:r>
              <a:rPr lang="en" u="sng">
                <a:solidFill>
                  <a:schemeClr val="hlink"/>
                </a:solidFill>
                <a:hlinkClick r:id="rId3"/>
              </a:rPr>
              <a:t> Earthquake Early Warning System</a:t>
            </a:r>
            <a:endParaRPr/>
          </a:p>
          <a:p>
            <a:pPr marL="0" lvl="0" indent="0" algn="l" rtl="0">
              <a:lnSpc>
                <a:spcPct val="90000"/>
              </a:lnSpc>
              <a:spcBef>
                <a:spcPts val="0"/>
              </a:spcBef>
              <a:spcAft>
                <a:spcPts val="0"/>
              </a:spcAft>
              <a:buClr>
                <a:schemeClr val="dk1"/>
              </a:buClr>
              <a:buSzPts val="1100"/>
              <a:buFont typeface="Arial"/>
              <a:buNone/>
            </a:pPr>
            <a:r>
              <a:rPr lang="en" u="sng">
                <a:solidFill>
                  <a:schemeClr val="hlink"/>
                </a:solidFill>
                <a:hlinkClick r:id="rId3"/>
              </a:rPr>
              <a:t>Education and Training Materials</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u="sng">
                <a:solidFill>
                  <a:schemeClr val="hlink"/>
                </a:solidFill>
                <a:hlinkClick r:id="rId4"/>
              </a:rPr>
              <a:t>Rocket Rules Activity and Coloring Book for Earthquake Science!</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u="sng">
                <a:solidFill>
                  <a:schemeClr val="hlink"/>
                </a:solidFill>
                <a:hlinkClick r:id="rId5"/>
              </a:rPr>
              <a:t>Rocket LIVE! Interactive Lesson</a:t>
            </a:r>
            <a:r>
              <a:rPr lang="en"/>
              <a:t> (</a:t>
            </a:r>
            <a:r>
              <a:rPr lang="en" u="sng">
                <a:solidFill>
                  <a:schemeClr val="hlink"/>
                </a:solidFill>
                <a:hlinkClick r:id="rId6"/>
              </a:rPr>
              <a:t>FORM</a:t>
            </a:r>
            <a:r>
              <a:rPr lang="en"/>
              <a:t> for Earthquake Safety Lesson)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u="sng">
                <a:solidFill>
                  <a:schemeClr val="hlink"/>
                </a:solidFill>
                <a:hlinkClick r:id="rId7"/>
              </a:rPr>
              <a:t>Earthquake Country Alliance and Shake Out Documents in Many Languages</a:t>
            </a:r>
            <a:endParaRPr/>
          </a:p>
          <a:p>
            <a:pPr marL="0" lvl="0" indent="0" algn="l" rtl="0">
              <a:lnSpc>
                <a:spcPct val="90000"/>
              </a:lnSpc>
              <a:spcBef>
                <a:spcPts val="0"/>
              </a:spcBef>
              <a:spcAft>
                <a:spcPts val="0"/>
              </a:spcAft>
              <a:buSzPts val="1400"/>
              <a:buNone/>
            </a:pPr>
            <a:endParaRPr/>
          </a:p>
        </p:txBody>
      </p:sp>
      <p:sp>
        <p:nvSpPr>
          <p:cNvPr id="498" name="Google Shape;498;p41"/>
          <p:cNvSpPr txBox="1">
            <a:spLocks noGrp="1"/>
          </p:cNvSpPr>
          <p:nvPr>
            <p:ph type="body" idx="2"/>
          </p:nvPr>
        </p:nvSpPr>
        <p:spPr>
          <a:xfrm>
            <a:off x="4832400" y="1270375"/>
            <a:ext cx="3999900" cy="3298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n" u="sng">
                <a:solidFill>
                  <a:schemeClr val="hlink"/>
                </a:solidFill>
                <a:hlinkClick r:id="rId8"/>
              </a:rPr>
              <a:t>Great Shake Out lessons</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u="sng">
                <a:solidFill>
                  <a:schemeClr val="hlink"/>
                </a:solidFill>
                <a:hlinkClick r:id="rId9"/>
              </a:rPr>
              <a:t>Rocket’s Earthquake Safety Activity Book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 u="sng">
                <a:solidFill>
                  <a:schemeClr val="hlink"/>
                </a:solidFill>
                <a:hlinkClick r:id="rId10"/>
              </a:rPr>
              <a:t>Rocket’s Earthquake Safety Adventure </a:t>
            </a:r>
            <a:endParaRPr/>
          </a:p>
        </p:txBody>
      </p:sp>
      <p:sp>
        <p:nvSpPr>
          <p:cNvPr id="499" name="Google Shape;499;p41"/>
          <p:cNvSpPr txBox="1">
            <a:spLocks noGrp="1"/>
          </p:cNvSpPr>
          <p:nvPr>
            <p:ph type="title" idx="4294967295"/>
          </p:nvPr>
        </p:nvSpPr>
        <p:spPr>
          <a:xfrm>
            <a:off x="4831800" y="649490"/>
            <a:ext cx="4000500"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Sources</a:t>
            </a:r>
            <a:endParaRPr sz="1800" b="1">
              <a:solidFill>
                <a:schemeClr val="dk1"/>
              </a:solidFill>
            </a:endParaRPr>
          </a:p>
        </p:txBody>
      </p:sp>
      <p:cxnSp>
        <p:nvCxnSpPr>
          <p:cNvPr id="502" name="Google Shape;502;p41"/>
          <p:cNvCxnSpPr/>
          <p:nvPr/>
        </p:nvCxnSpPr>
        <p:spPr>
          <a:xfrm>
            <a:off x="4515441" y="782425"/>
            <a:ext cx="0" cy="3591612"/>
          </a:xfrm>
          <a:prstGeom prst="straightConnector1">
            <a:avLst/>
          </a:prstGeom>
          <a:noFill/>
          <a:ln w="9525" cap="flat" cmpd="sng">
            <a:solidFill>
              <a:schemeClr val="accent1"/>
            </a:solidFill>
            <a:prstDash val="solid"/>
            <a:miter lim="800000"/>
            <a:headEnd type="none" w="sm" len="sm"/>
            <a:tailEnd type="none" w="sm" len="sm"/>
          </a:ln>
        </p:spPr>
      </p:cxnSp>
      <p:sp>
        <p:nvSpPr>
          <p:cNvPr id="2" name="Google Shape;100;p2">
            <a:extLst>
              <a:ext uri="{FF2B5EF4-FFF2-40B4-BE49-F238E27FC236}">
                <a16:creationId xmlns:a16="http://schemas.microsoft.com/office/drawing/2014/main" id="{1460DB7B-A0A6-FFE3-E283-44CC0DF053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2</a:t>
            </a:r>
            <a:endParaRPr sz="1800" b="1" dirty="0">
              <a:solidFill>
                <a:schemeClr val="dk1"/>
              </a:solidFill>
            </a:endParaRPr>
          </a:p>
        </p:txBody>
      </p:sp>
      <p:sp>
        <p:nvSpPr>
          <p:cNvPr id="124" name="Google Shape;124;p5"/>
          <p:cNvSpPr txBox="1">
            <a:spLocks noGrp="1"/>
          </p:cNvSpPr>
          <p:nvPr>
            <p:ph type="body" idx="1"/>
          </p:nvPr>
        </p:nvSpPr>
        <p:spPr>
          <a:xfrm>
            <a:off x="159300" y="1014760"/>
            <a:ext cx="8775300" cy="3552491"/>
          </a:xfrm>
          <a:prstGeom prst="rect">
            <a:avLst/>
          </a:prstGeom>
          <a:noFill/>
          <a:ln>
            <a:noFill/>
          </a:ln>
        </p:spPr>
        <p:txBody>
          <a:bodyPr spcFirstLastPara="1" wrap="square" lIns="91425" tIns="91425" rIns="91425" bIns="91425" anchor="t" anchorCtr="0">
            <a:noAutofit/>
          </a:bodyPr>
          <a:lstStyle/>
          <a:p>
            <a:pPr marL="457200" lvl="0" indent="-304800" rtl="0">
              <a:lnSpc>
                <a:spcPct val="90000"/>
              </a:lnSpc>
              <a:spcBef>
                <a:spcPts val="0"/>
              </a:spcBef>
              <a:spcAft>
                <a:spcPts val="0"/>
              </a:spcAft>
              <a:buSzPts val="1200"/>
              <a:buFont typeface="Arial"/>
              <a:buAutoNum type="arabicPeriod" startAt="4"/>
            </a:pPr>
            <a:r>
              <a:rPr lang="en-US" sz="1200" u="sng" dirty="0">
                <a:solidFill>
                  <a:schemeClr val="hlink"/>
                </a:solidFill>
                <a:hlinkClick r:id="rId3" action="ppaction://hlinksldjump"/>
              </a:rPr>
              <a:t>SLIDE 14</a:t>
            </a:r>
            <a:r>
              <a:rPr lang="en" sz="1200" dirty="0">
                <a:solidFill>
                  <a:schemeClr val="hlink"/>
                </a:solidFill>
              </a:rPr>
              <a:t> - </a:t>
            </a:r>
            <a:r>
              <a:rPr lang="en" sz="12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p>
          <a:p>
            <a:pPr marL="457200" lvl="0" indent="-304800" rtl="0">
              <a:lnSpc>
                <a:spcPct val="90000"/>
              </a:lnSpc>
              <a:spcBef>
                <a:spcPts val="0"/>
              </a:spcBef>
              <a:spcAft>
                <a:spcPts val="0"/>
              </a:spcAft>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dirty="0">
                <a:solidFill>
                  <a:schemeClr val="dk1"/>
                </a:solidFill>
                <a:hlinkClick r:id="rId4" action="ppaction://hlinksldjump"/>
              </a:rPr>
              <a:t>SLIDE 15</a:t>
            </a:r>
            <a:r>
              <a:rPr lang="en-US" sz="1200" dirty="0">
                <a:solidFill>
                  <a:schemeClr val="dk1"/>
                </a:solidFill>
              </a:rPr>
              <a:t> </a:t>
            </a:r>
            <a:r>
              <a:rPr lang="en" sz="1200" dirty="0">
                <a:solidFill>
                  <a:schemeClr val="dk1"/>
                </a:solidFill>
              </a:rPr>
              <a:t>- </a:t>
            </a:r>
            <a:r>
              <a:rPr lang="en" sz="12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a:t>
            </a:r>
          </a:p>
          <a:p>
            <a:pPr indent="-304800">
              <a:buSzPts val="1200"/>
              <a:buFont typeface="Arial"/>
              <a:buAutoNum type="arabicPeriod" startAt="4"/>
            </a:pPr>
            <a:endParaRPr lang="en" sz="1200" dirty="0"/>
          </a:p>
          <a:p>
            <a:pPr indent="-304800">
              <a:buSzPts val="1200"/>
              <a:buFont typeface="Arial"/>
              <a:buAutoNum type="arabicPeriod" startAt="4"/>
            </a:pPr>
            <a:r>
              <a:rPr lang="en-US" sz="1200" dirty="0">
                <a:hlinkClick r:id="rId5" action="ppaction://hlinksldjump"/>
              </a:rPr>
              <a:t>SLIDE 16</a:t>
            </a:r>
            <a:r>
              <a:rPr lang="en-US" sz="1200" dirty="0"/>
              <a:t> </a:t>
            </a:r>
            <a:r>
              <a:rPr lang="en" sz="1200" dirty="0"/>
              <a:t>- </a:t>
            </a:r>
            <a:r>
              <a:rPr lang="en" sz="12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a:t>
            </a:r>
          </a:p>
          <a:p>
            <a:pPr indent="-304800">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dirty="0">
                <a:solidFill>
                  <a:schemeClr val="dk1"/>
                </a:solidFill>
                <a:hlinkClick r:id="rId6" action="ppaction://hlinksldjump"/>
              </a:rPr>
              <a:t>SLIDE 17</a:t>
            </a:r>
            <a:r>
              <a:rPr lang="en-US" sz="1200" dirty="0">
                <a:solidFill>
                  <a:schemeClr val="dk1"/>
                </a:solidFill>
              </a:rPr>
              <a:t> </a:t>
            </a:r>
            <a:r>
              <a:rPr lang="en" sz="1200" dirty="0">
                <a:solidFill>
                  <a:schemeClr val="dk1"/>
                </a:solidFill>
              </a:rPr>
              <a:t>- </a:t>
            </a:r>
            <a:r>
              <a:rPr lang="en" sz="1200" dirty="0"/>
              <a:t>Tell </a:t>
            </a:r>
            <a:r>
              <a:rPr lang="en" sz="1200" dirty="0">
                <a:solidFill>
                  <a:schemeClr val="dk1"/>
                </a:solidFill>
              </a:rPr>
              <a:t>students that Drop, Cover, and Hold On looks different for different bodies. Review modified protective actions for people who use wheelchairs. While you may not have students who use wheelchairs in your class, it is likely that there are members of your community </a:t>
            </a:r>
            <a:r>
              <a:rPr lang="en" sz="1200" dirty="0"/>
              <a:t>who do. Ask students to help their family members or friends who use a wheelchair by sharing that “Lock, Cover, and Hold On” is how they can protect themselves during an earthquake. Have students repeat the phrase, “Lock, Cover, and Hold On” after you’ve said it. </a:t>
            </a:r>
          </a:p>
          <a:p>
            <a:pPr marL="457200" lvl="0" indent="-304800" rtl="0">
              <a:lnSpc>
                <a:spcPct val="90000"/>
              </a:lnSpc>
              <a:spcBef>
                <a:spcPts val="0"/>
              </a:spcBef>
              <a:spcAft>
                <a:spcPts val="0"/>
              </a:spcAft>
              <a:buSzPts val="1200"/>
              <a:buFont typeface="Arial"/>
              <a:buAutoNum type="arabicPeriod" startAt="4"/>
            </a:pPr>
            <a:endParaRPr sz="1150" dirty="0">
              <a:solidFill>
                <a:schemeClr val="dk1"/>
              </a:solidFill>
            </a:endParaRPr>
          </a:p>
        </p:txBody>
      </p:sp>
      <p:sp>
        <p:nvSpPr>
          <p:cNvPr id="2" name="Google Shape;100;p2">
            <a:extLst>
              <a:ext uri="{FF2B5EF4-FFF2-40B4-BE49-F238E27FC236}">
                <a16:creationId xmlns:a16="http://schemas.microsoft.com/office/drawing/2014/main" id="{50FDBB53-85EB-99B0-001F-3CE2A687618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a:t>
            </a:fld>
            <a:endParaRPr sz="9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3</a:t>
            </a:r>
            <a:endParaRPr sz="1800" b="1" dirty="0">
              <a:solidFill>
                <a:schemeClr val="dk1"/>
              </a:solidFill>
            </a:endParaRPr>
          </a:p>
        </p:txBody>
      </p:sp>
      <p:sp>
        <p:nvSpPr>
          <p:cNvPr id="132" name="Google Shape;132;p6"/>
          <p:cNvSpPr txBox="1">
            <a:spLocks noGrp="1"/>
          </p:cNvSpPr>
          <p:nvPr>
            <p:ph type="body" idx="1"/>
          </p:nvPr>
        </p:nvSpPr>
        <p:spPr>
          <a:xfrm>
            <a:off x="168593" y="1018478"/>
            <a:ext cx="8775300" cy="3395910"/>
          </a:xfrm>
          <a:prstGeom prst="rect">
            <a:avLst/>
          </a:prstGeom>
          <a:noFill/>
          <a:ln>
            <a:noFill/>
          </a:ln>
        </p:spPr>
        <p:txBody>
          <a:bodyPr spcFirstLastPara="1" wrap="square" lIns="91425" tIns="91425" rIns="91425" bIns="91425" anchor="t" anchorCtr="0">
            <a:noAutofit/>
          </a:bodyPr>
          <a:lstStyle/>
          <a:p>
            <a:pPr indent="-304800">
              <a:buSzPts val="1200"/>
              <a:buFont typeface="Arial"/>
              <a:buAutoNum type="arabicPeriod" startAt="8"/>
            </a:pPr>
            <a:r>
              <a:rPr lang="en-US" sz="1200" u="sng" dirty="0">
                <a:solidFill>
                  <a:schemeClr val="hlink"/>
                </a:solidFill>
                <a:hlinkClick r:id="rId3" action="ppaction://hlinksldjump"/>
              </a:rPr>
              <a:t>SLIDE 18</a:t>
            </a:r>
            <a:r>
              <a:rPr lang="en" sz="1200" dirty="0">
                <a:solidFill>
                  <a:schemeClr val="dk1"/>
                </a:solidFill>
              </a:rPr>
              <a:t> - </a:t>
            </a:r>
            <a:r>
              <a:rPr lang="en-US" sz="12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indent="-304800">
              <a:buSzPts val="1200"/>
              <a:buFont typeface="Arial"/>
              <a:buAutoNum type="arabicPeriod" startAt="8"/>
            </a:pPr>
            <a:endParaRPr lang="en-US" sz="1200" dirty="0"/>
          </a:p>
          <a:p>
            <a:pPr indent="-304800">
              <a:buSzPts val="1200"/>
              <a:buFont typeface="Arial"/>
              <a:buAutoNum type="arabicPeriod" startAt="8"/>
            </a:pPr>
            <a:r>
              <a:rPr lang="en-US" sz="1200" u="sng" dirty="0">
                <a:solidFill>
                  <a:schemeClr val="hlink"/>
                </a:solidFill>
                <a:hlinkClick r:id="rId4" action="ppaction://hlinksldjump"/>
              </a:rPr>
              <a:t>SLIDE 19</a:t>
            </a:r>
            <a:r>
              <a:rPr lang="en" sz="1200" dirty="0">
                <a:solidFill>
                  <a:schemeClr val="dk1"/>
                </a:solidFill>
              </a:rPr>
              <a:t> - Ask students why DROP, COVER, and HOLD ON helps keep them safe in an earthquake. </a:t>
            </a:r>
            <a:r>
              <a:rPr lang="en-US" sz="1200" dirty="0">
                <a:solidFill>
                  <a:schemeClr val="dk1"/>
                </a:solidFill>
              </a:rPr>
              <a:t>Add on to student responses, as necessary. </a:t>
            </a:r>
            <a:r>
              <a:rPr lang="en-US" sz="1200" dirty="0"/>
              <a:t> </a:t>
            </a:r>
          </a:p>
          <a:p>
            <a:pPr indent="-304800">
              <a:buSzPts val="1200"/>
              <a:buFont typeface="Arial"/>
              <a:buAutoNum type="arabicPeriod" startAt="8"/>
            </a:pPr>
            <a:endParaRPr lang="en-US"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914400" lvl="2" indent="0">
              <a:lnSpc>
                <a:spcPct val="100000"/>
              </a:lnSpc>
              <a:buClr>
                <a:schemeClr val="dk1"/>
              </a:buClr>
              <a:buSzPts val="1100"/>
              <a:buNone/>
            </a:pPr>
            <a:endParaRPr lang="en-US" sz="1200" dirty="0"/>
          </a:p>
          <a:p>
            <a:pPr indent="-304800">
              <a:buSzPts val="1200"/>
              <a:buFont typeface="Arial"/>
              <a:buAutoNum type="arabicPeriod" startAt="8"/>
            </a:pPr>
            <a:r>
              <a:rPr lang="en-US" sz="1200" u="sng" dirty="0">
                <a:solidFill>
                  <a:schemeClr val="hlink"/>
                </a:solidFill>
                <a:hlinkClick r:id="rId5" action="ppaction://hlinksldjump"/>
              </a:rPr>
              <a:t>SLIDE 20</a:t>
            </a:r>
            <a:r>
              <a:rPr lang="en-US" sz="1200" dirty="0">
                <a:solidFill>
                  <a:schemeClr val="hlink"/>
                </a:solidFill>
              </a:rPr>
              <a:t> -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152400" indent="0">
              <a:buSzPts val="1200"/>
              <a:buNone/>
            </a:pPr>
            <a:r>
              <a:rPr lang="en-US" sz="1200" u="sng" dirty="0">
                <a:solidFill>
                  <a:schemeClr val="hlink"/>
                </a:solidFill>
              </a:rPr>
              <a:t> </a:t>
            </a:r>
          </a:p>
          <a:p>
            <a:pPr marL="457200" lvl="0" indent="0" algn="l" rtl="0">
              <a:lnSpc>
                <a:spcPct val="90000"/>
              </a:lnSpc>
              <a:spcBef>
                <a:spcPts val="0"/>
              </a:spcBef>
              <a:spcAft>
                <a:spcPts val="0"/>
              </a:spcAft>
              <a:buSzPts val="1400"/>
              <a:buNone/>
            </a:pPr>
            <a:endParaRPr sz="1200" dirty="0">
              <a:solidFill>
                <a:schemeClr val="dk1"/>
              </a:solidFill>
            </a:endParaRPr>
          </a:p>
        </p:txBody>
      </p:sp>
      <p:sp>
        <p:nvSpPr>
          <p:cNvPr id="2" name="Google Shape;100;p2">
            <a:extLst>
              <a:ext uri="{FF2B5EF4-FFF2-40B4-BE49-F238E27FC236}">
                <a16:creationId xmlns:a16="http://schemas.microsoft.com/office/drawing/2014/main" id="{7B166E76-F981-1864-ACDE-A73302F42A12}"/>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6</a:t>
            </a:fld>
            <a:endParaRPr sz="9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4</a:t>
            </a:r>
            <a:endParaRPr sz="1800" b="1" i="1" dirty="0">
              <a:solidFill>
                <a:schemeClr val="dk1"/>
              </a:solidFill>
            </a:endParaRPr>
          </a:p>
        </p:txBody>
      </p:sp>
      <p:sp>
        <p:nvSpPr>
          <p:cNvPr id="140" name="Google Shape;140;p7"/>
          <p:cNvSpPr txBox="1">
            <a:spLocks noGrp="1"/>
          </p:cNvSpPr>
          <p:nvPr>
            <p:ph type="body" idx="1"/>
          </p:nvPr>
        </p:nvSpPr>
        <p:spPr>
          <a:xfrm>
            <a:off x="215056" y="1020337"/>
            <a:ext cx="8688871" cy="3527244"/>
          </a:xfrm>
          <a:prstGeom prst="rect">
            <a:avLst/>
          </a:prstGeom>
          <a:noFill/>
          <a:ln>
            <a:noFill/>
          </a:ln>
        </p:spPr>
        <p:txBody>
          <a:bodyPr spcFirstLastPara="1" wrap="square" lIns="91425" tIns="91425" rIns="91425" bIns="91425" anchor="t" anchorCtr="0">
            <a:noAutofit/>
          </a:bodyPr>
          <a:lstStyle/>
          <a:p>
            <a:pPr marL="400050" lvl="0" indent="-361950" algn="l" rtl="0">
              <a:lnSpc>
                <a:spcPct val="100000"/>
              </a:lnSpc>
              <a:spcBef>
                <a:spcPts val="0"/>
              </a:spcBef>
              <a:spcAft>
                <a:spcPts val="0"/>
              </a:spcAft>
              <a:buSzPts val="1100"/>
              <a:buFont typeface="+mj-lt"/>
              <a:buAutoNum type="arabicPeriod" startAt="11"/>
            </a:pPr>
            <a:r>
              <a:rPr lang="en-US" sz="1200" dirty="0">
                <a:hlinkClick r:id="rId3" action="ppaction://hlinksldjump"/>
              </a:rPr>
              <a:t>SLIDE 21</a:t>
            </a:r>
            <a:r>
              <a:rPr lang="en-US" sz="1200" dirty="0"/>
              <a:t> </a:t>
            </a:r>
            <a:r>
              <a:rPr lang="en" sz="1200" dirty="0"/>
              <a:t>- Ask students how practicing DROP, COVER, and HOLD ON can help students and their families stay safe in an earthquake, and what else they can do to help prepare. </a:t>
            </a:r>
            <a:r>
              <a:rPr lang="en-US" sz="1200" dirty="0"/>
              <a:t>For each question, ask students to turn and talk to a student nearby and then share out with the class.</a:t>
            </a:r>
            <a:r>
              <a:rPr lang="en-US" sz="1200" b="0" i="0" u="none" strike="noStrike" dirty="0">
                <a:solidFill>
                  <a:srgbClr val="000000"/>
                </a:solidFill>
                <a:effectLst/>
                <a:latin typeface="Arial" panose="020B0604020202020204" pitchFamily="34" charset="0"/>
              </a:rPr>
              <a:t>. </a:t>
            </a:r>
          </a:p>
          <a:p>
            <a:pPr marL="400050" lvl="0" indent="-361950" algn="l" rtl="0">
              <a:lnSpc>
                <a:spcPct val="100000"/>
              </a:lnSpc>
              <a:spcBef>
                <a:spcPts val="0"/>
              </a:spcBef>
              <a:spcAft>
                <a:spcPts val="0"/>
              </a:spcAft>
              <a:buSzPts val="1100"/>
              <a:buFont typeface="+mj-lt"/>
              <a:buAutoNum type="arabicPeriod" startAt="11"/>
            </a:pPr>
            <a:endParaRPr lang="en-US" sz="1200" i="0" strike="noStrike" dirty="0">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solidFill>
                  <a:schemeClr val="hlink"/>
                </a:solidFill>
                <a:hlinkClick r:id="rId4" action="ppaction://hlinksldjump"/>
              </a:rPr>
              <a:t>SLIDE 22</a:t>
            </a:r>
            <a:r>
              <a:rPr lang="en" sz="1200" dirty="0">
                <a:solidFill>
                  <a:schemeClr val="dk1"/>
                </a:solidFill>
              </a:rPr>
              <a:t> - </a:t>
            </a:r>
            <a:r>
              <a:rPr lang="en-US" sz="1200" dirty="0"/>
              <a:t>Tell students </a:t>
            </a:r>
            <a:r>
              <a:rPr lang="en-US" sz="1200" b="0" i="0" u="none" strike="noStrike" dirty="0">
                <a:solidFill>
                  <a:srgbClr val="000000"/>
                </a:solidFill>
                <a:effectLst/>
                <a:latin typeface="Arial" panose="020B0604020202020204" pitchFamily="34" charset="0"/>
              </a:rPr>
              <a:t>that we are going to focus on water since it’s something everyone needs everyday that is fairly easy to prepare before an emergency. Use </a:t>
            </a:r>
            <a:r>
              <a:rPr lang="en-US" sz="1200" dirty="0">
                <a:solidFill>
                  <a:srgbClr val="000000"/>
                </a:solidFill>
                <a:latin typeface="Arial" panose="020B0604020202020204" pitchFamily="34" charset="0"/>
              </a:rPr>
              <a:t>Think-Pair-Share to brainstorm </a:t>
            </a:r>
            <a:r>
              <a:rPr lang="en-US" sz="1200" b="0" i="0" u="none" strike="noStrike" dirty="0">
                <a:solidFill>
                  <a:srgbClr val="000000"/>
                </a:solidFill>
                <a:effectLst/>
                <a:latin typeface="Arial" panose="020B0604020202020204" pitchFamily="34" charset="0"/>
              </a:rPr>
              <a:t>the ways students use water every day and record ideas on the board. Provide each student with a copy of the Student Sheet. Either provide each student with a cup of water, provide one cup of water per table, or have a cup of water in the front of the class. If you’ve providing cups for each student or student group, direct students’ attention to the permanent marker line, and tell them that marks 1 cup (8 fluid ounces) of water. Students should estimate the number of cups of water they think they would need per day for each use on the student sheet and then find the sum. Remind students that other needs includes pets. After they’ve recorded their ideas on the student sheet, invite students to share their estimates with a partner or their table group</a:t>
            </a:r>
          </a:p>
          <a:p>
            <a:pPr marL="400050" lvl="0" indent="-361950" algn="l" rtl="0">
              <a:lnSpc>
                <a:spcPct val="100000"/>
              </a:lnSpc>
              <a:spcBef>
                <a:spcPts val="0"/>
              </a:spcBef>
              <a:spcAft>
                <a:spcPts val="0"/>
              </a:spcAft>
              <a:buSzPts val="1100"/>
              <a:buFont typeface="+mj-lt"/>
              <a:buAutoNum type="arabicPeriod" startAt="11"/>
            </a:pPr>
            <a:endParaRPr lang="en-US" sz="1200" b="0" i="0" strike="noStrike" dirty="0">
              <a:solidFill>
                <a:schemeClr val="dk1"/>
              </a:solidFill>
              <a:effectLst/>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solidFill>
                  <a:schemeClr val="hlink"/>
                </a:solidFill>
                <a:hlinkClick r:id="rId5" action="ppaction://hlinksldjump"/>
              </a:rPr>
              <a:t>SLIDE 23</a:t>
            </a:r>
            <a:r>
              <a:rPr lang="en" sz="1200" dirty="0">
                <a:solidFill>
                  <a:schemeClr val="dk1"/>
                </a:solidFill>
              </a:rPr>
              <a:t> - </a:t>
            </a:r>
            <a:r>
              <a:rPr lang="en-US" sz="1200" dirty="0"/>
              <a:t>Once students have made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Using a funnel would make it easier to pour into the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gallon</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container. </a:t>
            </a:r>
            <a:r>
              <a:rPr lang="en-US" sz="1200" dirty="0"/>
              <a:t>Tell students that government agencies recommend having one gallon of water per person per day for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three days</a:t>
            </a:r>
            <a:r>
              <a:rPr lang="en-US" sz="1200" dirty="0"/>
              <a:t> in an emergency. </a:t>
            </a:r>
            <a:endParaRPr sz="1200" dirty="0">
              <a:solidFill>
                <a:schemeClr val="dk1"/>
              </a:solidFill>
            </a:endParaRPr>
          </a:p>
          <a:p>
            <a:pPr marL="342900" lvl="0" indent="-228600" algn="l" rtl="0">
              <a:lnSpc>
                <a:spcPct val="90000"/>
              </a:lnSpc>
              <a:spcBef>
                <a:spcPts val="0"/>
              </a:spcBef>
              <a:spcAft>
                <a:spcPts val="0"/>
              </a:spcAft>
              <a:buSzPts val="1400"/>
              <a:buNone/>
            </a:pPr>
            <a:endParaRPr sz="1200" dirty="0">
              <a:solidFill>
                <a:schemeClr val="dk1"/>
              </a:solidFill>
            </a:endParaRP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BA12A4F7-FCC2-5E0E-C839-37CDA74286E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7</a:t>
            </a:fld>
            <a:endParaRPr sz="9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5</a:t>
            </a:r>
            <a:endParaRPr sz="1800" b="1" i="1" dirty="0">
              <a:solidFill>
                <a:schemeClr val="dk1"/>
              </a:solidFill>
            </a:endParaRPr>
          </a:p>
        </p:txBody>
      </p:sp>
      <p:sp>
        <p:nvSpPr>
          <p:cNvPr id="148" name="Google Shape;148;p8"/>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solidFill>
                  <a:schemeClr val="hlink"/>
                </a:solidFill>
                <a:hlinkClick r:id="rId3" action="ppaction://hlinksldjump"/>
              </a:rPr>
              <a:t>SLIDE 24</a:t>
            </a:r>
            <a:r>
              <a:rPr lang="en" sz="1200" dirty="0"/>
              <a:t> </a:t>
            </a:r>
            <a:r>
              <a:rPr lang="en" sz="1200" dirty="0">
                <a:solidFill>
                  <a:schemeClr val="dk1"/>
                </a:solidFill>
              </a:rPr>
              <a:t>- </a:t>
            </a:r>
            <a:r>
              <a:rPr lang="en-US" sz="1200" b="0" i="0" u="none" strike="noStrike" dirty="0">
                <a:solidFill>
                  <a:srgbClr val="000000"/>
                </a:solidFill>
                <a:effectLst/>
              </a:rPr>
              <a:t>Ask students whether their estimate was equal to, less than, or greater than the 1-gallon recommendation. </a:t>
            </a:r>
            <a:r>
              <a:rPr lang="en-US" sz="1200" dirty="0"/>
              <a:t>Ask students to consider why their estimate may have been different than the emergency recommendation of 1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dirty="0">
                <a:hlinkClick r:id="rId4" action="ppaction://hlinksldjump"/>
              </a:rPr>
              <a:t>SLIDE 25</a:t>
            </a:r>
            <a:r>
              <a:rPr lang="en-US" sz="1200" dirty="0"/>
              <a:t> - </a:t>
            </a:r>
            <a:r>
              <a:rPr lang="en" sz="1200" dirty="0"/>
              <a:t>Ask students how much water five people would need for one day. Encourage students to show their work on the student sheet. Use counting tiles if they need a physical representation of the gallons. Click on slide reveal the answer (5 gallons).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dirty="0">
                <a:hlinkClick r:id="rId5" action="ppaction://hlinksldjump"/>
              </a:rPr>
              <a:t>SLIDE 26</a:t>
            </a:r>
            <a:r>
              <a:rPr lang="en-US" sz="1200" dirty="0"/>
              <a:t> </a:t>
            </a:r>
            <a:r>
              <a:rPr lang="en" sz="1200" dirty="0"/>
              <a:t>- </a:t>
            </a:r>
            <a:r>
              <a:rPr lang="en-US" sz="1200" dirty="0"/>
              <a:t>Next ask students how many gallons the same family would need for three days. Encourage them to solve the problem by drawing a picture or writing a math equation using addition (Second Grade: 5+5+5=15) or multiplication (Third Grade: 5 x 3 = 15) to solve the problem. Direct students to create equations or use models to calculate how much water they need for everyone in their family (including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pets</a:t>
            </a:r>
            <a:r>
              <a:rPr lang="en-US" sz="1200" dirty="0"/>
              <a:t>) for three days on their student sheet. Ask students if everyone needs the same amount of water per day in an emergency. They should respond that some people may need more, such as people taking medications, people who live someplace hot, or people who are very active. At this point, have students clean up the materials because they are going to practice Drop, Cover, and Hold On next.</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158750" lvl="0" indent="0" algn="l" rtl="0">
              <a:lnSpc>
                <a:spcPct val="100000"/>
              </a:lnSpc>
              <a:spcBef>
                <a:spcPts val="0"/>
              </a:spcBef>
              <a:spcAft>
                <a:spcPts val="0"/>
              </a:spcAft>
              <a:buSzPts val="1100"/>
              <a:buNone/>
            </a:pPr>
            <a:endParaRPr lang="en-US" sz="1200" dirty="0"/>
          </a:p>
        </p:txBody>
      </p:sp>
      <p:sp>
        <p:nvSpPr>
          <p:cNvPr id="2" name="Google Shape;100;p2">
            <a:extLst>
              <a:ext uri="{FF2B5EF4-FFF2-40B4-BE49-F238E27FC236}">
                <a16:creationId xmlns:a16="http://schemas.microsoft.com/office/drawing/2014/main" id="{DB3344FA-1428-354E-0CCE-28452C7C6E5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8</a:t>
            </a:fld>
            <a:endParaRPr sz="9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6</a:t>
            </a:r>
            <a:endParaRPr sz="1800" b="1" dirty="0">
              <a:solidFill>
                <a:schemeClr val="dk1"/>
              </a:solidFill>
            </a:endParaRPr>
          </a:p>
        </p:txBody>
      </p:sp>
      <p:sp>
        <p:nvSpPr>
          <p:cNvPr id="156" name="Google Shape;156;p9"/>
          <p:cNvSpPr txBox="1">
            <a:spLocks noGrp="1"/>
          </p:cNvSpPr>
          <p:nvPr>
            <p:ph type="body" idx="1"/>
          </p:nvPr>
        </p:nvSpPr>
        <p:spPr>
          <a:xfrm>
            <a:off x="110263" y="1031488"/>
            <a:ext cx="8954700" cy="3608778"/>
          </a:xfrm>
          <a:prstGeom prst="rect">
            <a:avLst/>
          </a:prstGeom>
          <a:noFill/>
          <a:ln>
            <a:noFill/>
          </a:ln>
        </p:spPr>
        <p:txBody>
          <a:bodyPr spcFirstLastPara="1" wrap="square" lIns="91425" tIns="91425" rIns="91425" bIns="91425" anchor="t" anchorCtr="0">
            <a:noAutofit/>
          </a:bodyPr>
          <a:lstStyle/>
          <a:p>
            <a:pPr marL="522288" lvl="0" indent="-366713">
              <a:buSzPts val="1150"/>
              <a:buFont typeface="Arial"/>
              <a:buAutoNum type="arabicPeriod" startAt="17"/>
            </a:pPr>
            <a:r>
              <a:rPr lang="en-US" sz="1200" u="sng" dirty="0">
                <a:solidFill>
                  <a:schemeClr val="hlink"/>
                </a:solidFill>
                <a:hlinkClick r:id="rId3" action="ppaction://hlinksldjump"/>
              </a:rPr>
              <a:t>SLIDE 27</a:t>
            </a:r>
            <a:r>
              <a:rPr lang="en" sz="1200" dirty="0"/>
              <a:t> - </a:t>
            </a:r>
            <a:r>
              <a:rPr lang="en-US" sz="1200" dirty="0">
                <a:solidFill>
                  <a:schemeClr val="dk1"/>
                </a:solidFill>
              </a:rPr>
              <a:t>Tell students that they should Drop, Cover, and Hold On immediately and without hesitation when the ground shakes, if there’s an earthquake early warning alert, or if there’s an earthquake drill. </a:t>
            </a:r>
            <a:endParaRPr lang="en" sz="1200" dirty="0">
              <a:solidFill>
                <a:schemeClr val="dk1"/>
              </a:solidFill>
            </a:endParaRPr>
          </a:p>
          <a:p>
            <a:pPr marL="522288" lvl="0" indent="-366713">
              <a:buSzPts val="1150"/>
              <a:buFont typeface="Arial"/>
              <a:buAutoNum type="arabicPeriod" startAt="17"/>
            </a:pPr>
            <a:endParaRPr lang="en" sz="1200" dirty="0">
              <a:solidFill>
                <a:schemeClr val="dk1"/>
              </a:solidFill>
            </a:endParaRPr>
          </a:p>
          <a:p>
            <a:pPr marL="522288" lvl="0" indent="-366713">
              <a:buSzPts val="1150"/>
              <a:buFont typeface="Arial"/>
              <a:buAutoNum type="arabicPeriod" startAt="17"/>
            </a:pPr>
            <a:r>
              <a:rPr lang="en-US" sz="1200" dirty="0">
                <a:hlinkClick r:id="rId4" action="ppaction://hlinksldjump"/>
              </a:rPr>
              <a:t>SLIDE 28</a:t>
            </a:r>
            <a:r>
              <a:rPr lang="en" sz="1200" dirty="0"/>
              <a:t> - </a:t>
            </a:r>
            <a:r>
              <a:rPr lang="en-US" sz="12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200" dirty="0"/>
              <a:t>Ask students to stay in their protective positions while you observe and offer corrections if necessary. Once you’ve checked each student, ask them to return to their seats.</a:t>
            </a:r>
            <a:r>
              <a:rPr lang="en-US" sz="1200" dirty="0">
                <a:solidFill>
                  <a:schemeClr val="dk1"/>
                </a:solidFill>
              </a:rPr>
              <a:t> </a:t>
            </a:r>
          </a:p>
          <a:p>
            <a:pPr marL="522288"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r>
              <a:rPr lang="en-US" sz="1200" dirty="0">
                <a:solidFill>
                  <a:schemeClr val="dk1"/>
                </a:solidFill>
                <a:hlinkClick r:id="rId5" action="ppaction://hlinksldjump"/>
              </a:rPr>
              <a:t>SLIDE 29</a:t>
            </a:r>
            <a:r>
              <a:rPr lang="en-US" sz="1200" dirty="0">
                <a:solidFill>
                  <a:schemeClr val="dk1"/>
                </a:solidFill>
              </a:rPr>
              <a:t> - </a:t>
            </a:r>
            <a:r>
              <a:rPr lang="en-US" sz="12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200" dirty="0"/>
              <a:t>, remaining silent so that you can hear teacher instructions, and holding this position until shaking stops. </a:t>
            </a:r>
          </a:p>
          <a:p>
            <a:pPr marL="522288" indent="-366713">
              <a:buSzPts val="1150"/>
              <a:buFont typeface="Arial"/>
              <a:buAutoNum type="arabicPeriod" startAt="17"/>
            </a:pPr>
            <a:endParaRPr lang="en-US" sz="1200" dirty="0">
              <a:solidFill>
                <a:schemeClr val="dk1"/>
              </a:solidFill>
            </a:endParaRPr>
          </a:p>
          <a:p>
            <a:pPr marL="522288" lvl="0" indent="-366713" algn="l" rtl="0">
              <a:lnSpc>
                <a:spcPct val="90000"/>
              </a:lnSpc>
              <a:spcBef>
                <a:spcPts val="0"/>
              </a:spcBef>
              <a:spcAft>
                <a:spcPts val="0"/>
              </a:spcAft>
              <a:buSzPts val="1150"/>
              <a:buFont typeface="Arial"/>
              <a:buAutoNum type="arabicPeriod" startAt="17"/>
            </a:pPr>
            <a:r>
              <a:rPr lang="en-US" sz="1200" dirty="0">
                <a:solidFill>
                  <a:schemeClr val="dk1"/>
                </a:solidFill>
                <a:hlinkClick r:id="rId6" action="ppaction://hlinksldjump"/>
              </a:rPr>
              <a:t>SLIDE 30</a:t>
            </a:r>
            <a:r>
              <a:rPr lang="en-US" sz="1200" dirty="0">
                <a:solidFill>
                  <a:schemeClr val="dk1"/>
                </a:solidFill>
              </a:rPr>
              <a:t> - </a:t>
            </a:r>
            <a:r>
              <a:rPr lang="en-US" sz="1200" dirty="0"/>
              <a:t>Sometimes drills can be scary because we don't know what to do or what is happening around us. During these lessons you will practice the drill many times. After practicing, you should feel more confident and hopefully less scared or nervous. </a:t>
            </a:r>
            <a:endParaRPr sz="1150" dirty="0">
              <a:solidFill>
                <a:schemeClr val="dk1"/>
              </a:solidFill>
            </a:endParaRPr>
          </a:p>
        </p:txBody>
      </p:sp>
      <p:sp>
        <p:nvSpPr>
          <p:cNvPr id="2" name="Google Shape;100;p2">
            <a:extLst>
              <a:ext uri="{FF2B5EF4-FFF2-40B4-BE49-F238E27FC236}">
                <a16:creationId xmlns:a16="http://schemas.microsoft.com/office/drawing/2014/main" id="{819DF29A-D350-45FB-2EE2-F8879FB49A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9</a:t>
            </a:fld>
            <a:endParaRPr sz="9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15363</TotalTime>
  <Words>7565</Words>
  <Application>Microsoft Macintosh PowerPoint</Application>
  <PresentationFormat>On-screen Show (16:9)</PresentationFormat>
  <Paragraphs>461</Paragraphs>
  <Slides>42</Slides>
  <Notes>40</Notes>
  <HiddenSlides>18</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Arial</vt:lpstr>
      <vt:lpstr>Calibri</vt:lpstr>
      <vt:lpstr>Courier New</vt:lpstr>
      <vt:lpstr>USGS Theme</vt:lpstr>
      <vt:lpstr>ShakeAlert® Earthquake Early Warning  Earthquake Drill Lesson</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PowerPoint Presentation</vt:lpstr>
      <vt:lpstr>PowerPoint Presentation</vt:lpstr>
      <vt:lpstr>How do you feel?   Turn and talk to a partner! </vt:lpstr>
      <vt:lpstr>Have you experienced an earthquake?       </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What to Expect from an Alert </vt:lpstr>
      <vt:lpstr>Preparing Our Families</vt:lpstr>
      <vt:lpstr>We Need Water - Why?</vt:lpstr>
      <vt:lpstr>How many cups are in a gallon? </vt:lpstr>
      <vt:lpstr>PowerPoint Presentation</vt:lpstr>
      <vt:lpstr>How much water does a family need during an emergency for 1 day? </vt:lpstr>
      <vt:lpstr>How much water does your family need during for three days? </vt:lpstr>
      <vt:lpstr>Protect yourself when there is . . .</vt:lpstr>
      <vt:lpstr>PowerPoint Presentation</vt:lpstr>
      <vt:lpstr>Let’s reflect! </vt:lpstr>
      <vt:lpstr>PowerPoint Presentation</vt:lpstr>
      <vt:lpstr>How do you feel now?   Turn and talk to a partner!</vt:lpstr>
      <vt:lpstr>You Can Help Your Family Prepare</vt:lpstr>
      <vt:lpstr>Welcome Back!  </vt:lpstr>
      <vt:lpstr>Teachers, share your feedback, please! </vt:lpstr>
      <vt:lpstr>Content Standards: 2nd Grade</vt:lpstr>
      <vt:lpstr>Content Standards: 3rd Grade</vt:lpstr>
      <vt:lpstr>Content Standards: 2nd – 3rd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Jolie Kaye Breeden</cp:lastModifiedBy>
  <cp:revision>108</cp:revision>
  <dcterms:modified xsi:type="dcterms:W3CDTF">2025-06-20T20:40:31Z</dcterms:modified>
  <cp:category/>
</cp:coreProperties>
</file>