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48"/>
  </p:notesMasterIdLst>
  <p:sldIdLst>
    <p:sldId id="274" r:id="rId2"/>
    <p:sldId id="257" r:id="rId3"/>
    <p:sldId id="258" r:id="rId4"/>
    <p:sldId id="259" r:id="rId5"/>
    <p:sldId id="282" r:id="rId6"/>
    <p:sldId id="261" r:id="rId7"/>
    <p:sldId id="262" r:id="rId8"/>
    <p:sldId id="283" r:id="rId9"/>
    <p:sldId id="264" r:id="rId10"/>
    <p:sldId id="265" r:id="rId11"/>
    <p:sldId id="335" r:id="rId12"/>
    <p:sldId id="268" r:id="rId13"/>
    <p:sldId id="269" r:id="rId14"/>
    <p:sldId id="284" r:id="rId15"/>
    <p:sldId id="271" r:id="rId16"/>
    <p:sldId id="272" r:id="rId17"/>
    <p:sldId id="285" r:id="rId18"/>
    <p:sldId id="286" r:id="rId19"/>
    <p:sldId id="276" r:id="rId20"/>
    <p:sldId id="277" r:id="rId21"/>
    <p:sldId id="336" r:id="rId22"/>
    <p:sldId id="287" r:id="rId23"/>
    <p:sldId id="288" r:id="rId24"/>
    <p:sldId id="289" r:id="rId25"/>
    <p:sldId id="310" r:id="rId26"/>
    <p:sldId id="290" r:id="rId27"/>
    <p:sldId id="291" r:id="rId28"/>
    <p:sldId id="295" r:id="rId29"/>
    <p:sldId id="311" r:id="rId30"/>
    <p:sldId id="317" r:id="rId31"/>
    <p:sldId id="316" r:id="rId32"/>
    <p:sldId id="318" r:id="rId33"/>
    <p:sldId id="297" r:id="rId34"/>
    <p:sldId id="308" r:id="rId35"/>
    <p:sldId id="296" r:id="rId36"/>
    <p:sldId id="293" r:id="rId37"/>
    <p:sldId id="298" r:id="rId38"/>
    <p:sldId id="299" r:id="rId39"/>
    <p:sldId id="312" r:id="rId40"/>
    <p:sldId id="301" r:id="rId41"/>
    <p:sldId id="313" r:id="rId42"/>
    <p:sldId id="302" r:id="rId43"/>
    <p:sldId id="334" r:id="rId44"/>
    <p:sldId id="303" r:id="rId45"/>
    <p:sldId id="305" r:id="rId46"/>
    <p:sldId id="294" r:id="rId4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74"/>
            <p14:sldId id="257"/>
            <p14:sldId id="258"/>
            <p14:sldId id="259"/>
            <p14:sldId id="282"/>
            <p14:sldId id="261"/>
            <p14:sldId id="262"/>
            <p14:sldId id="283"/>
            <p14:sldId id="264"/>
            <p14:sldId id="265"/>
            <p14:sldId id="335"/>
            <p14:sldId id="268"/>
            <p14:sldId id="269"/>
            <p14:sldId id="284"/>
            <p14:sldId id="271"/>
            <p14:sldId id="272"/>
            <p14:sldId id="285"/>
            <p14:sldId id="286"/>
            <p14:sldId id="276"/>
            <p14:sldId id="277"/>
            <p14:sldId id="336"/>
            <p14:sldId id="287"/>
            <p14:sldId id="288"/>
            <p14:sldId id="289"/>
            <p14:sldId id="310"/>
            <p14:sldId id="290"/>
            <p14:sldId id="291"/>
            <p14:sldId id="295"/>
            <p14:sldId id="311"/>
            <p14:sldId id="317"/>
            <p14:sldId id="316"/>
            <p14:sldId id="318"/>
            <p14:sldId id="297"/>
            <p14:sldId id="308"/>
            <p14:sldId id="296"/>
            <p14:sldId id="293"/>
            <p14:sldId id="298"/>
            <p14:sldId id="299"/>
            <p14:sldId id="312"/>
            <p14:sldId id="301"/>
            <p14:sldId id="313"/>
            <p14:sldId id="302"/>
            <p14:sldId id="334"/>
            <p14:sldId id="303"/>
            <p14:sldId id="305"/>
            <p14:sldId id="294"/>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143"/>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0073" autoAdjust="0"/>
  </p:normalViewPr>
  <p:slideViewPr>
    <p:cSldViewPr snapToGrid="0">
      <p:cViewPr varScale="1">
        <p:scale>
          <a:sx n="116" d="100"/>
          <a:sy n="116" d="100"/>
        </p:scale>
        <p:origin x="1164" y="324"/>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78674076-44A5-3942-03A0-B92FE0601957}"/>
            </a:ext>
          </a:extLst>
        </p:cNvPr>
        <p:cNvGrpSpPr/>
        <p:nvPr/>
      </p:nvGrpSpPr>
      <p:grpSpPr>
        <a:xfrm>
          <a:off x="0" y="0"/>
          <a:ext cx="0" cy="0"/>
          <a:chOff x="0" y="0"/>
          <a:chExt cx="0" cy="0"/>
        </a:xfrm>
      </p:grpSpPr>
      <p:sp>
        <p:nvSpPr>
          <p:cNvPr id="160" name="Google Shape;160;p10:notes">
            <a:extLst>
              <a:ext uri="{FF2B5EF4-FFF2-40B4-BE49-F238E27FC236}">
                <a16:creationId xmlns:a16="http://schemas.microsoft.com/office/drawing/2014/main" id="{CD4394CC-48C7-D1DB-F4E3-107D38932E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a:extLst>
              <a:ext uri="{FF2B5EF4-FFF2-40B4-BE49-F238E27FC236}">
                <a16:creationId xmlns:a16="http://schemas.microsoft.com/office/drawing/2014/main" id="{EC6BEC05-02A2-1019-B978-C17A6E4A7C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8719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000" b="1" dirty="0"/>
              <a:t>Teacher Notes</a:t>
            </a:r>
            <a:r>
              <a:rPr lang="en" sz="2000" dirty="0"/>
              <a:t>: Tell students that today we are practicing DROP, COVER, and HOLD ON to stay safe if we feel shaking or get an earthquake early warning alert. </a:t>
            </a:r>
            <a:r>
              <a:rPr lang="en"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We</a:t>
            </a:r>
            <a:r>
              <a:rPr lang="en" sz="2000" dirty="0"/>
              <a:t> will also calculate how much water our family may need </a:t>
            </a:r>
            <a:r>
              <a:rPr lang="en"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if there is an earthquake</a:t>
            </a:r>
            <a:r>
              <a:rPr lang="en" sz="2000" dirty="0"/>
              <a:t> or other emergency so that we can continue to stay safe. </a:t>
            </a:r>
            <a:endParaRPr sz="2000" dirty="0"/>
          </a:p>
          <a:p>
            <a:pPr marL="0" lvl="0" indent="0" algn="l" rtl="0">
              <a:lnSpc>
                <a:spcPct val="100000"/>
              </a:lnSpc>
              <a:spcBef>
                <a:spcPts val="0"/>
              </a:spcBef>
              <a:spcAft>
                <a:spcPts val="0"/>
              </a:spcAft>
              <a:buSzPts val="1100"/>
              <a:buNone/>
            </a:pPr>
            <a:endParaRPr sz="2000" dirty="0"/>
          </a:p>
          <a:p>
            <a:pPr marL="0" lvl="0" indent="0" algn="l" rtl="0">
              <a:lnSpc>
                <a:spcPct val="100000"/>
              </a:lnSpc>
              <a:spcBef>
                <a:spcPts val="0"/>
              </a:spcBef>
              <a:spcAft>
                <a:spcPts val="0"/>
              </a:spcAft>
              <a:buSzPts val="1100"/>
              <a:buNone/>
            </a:pPr>
            <a:r>
              <a:rPr lang="en" sz="1000" dirty="0"/>
              <a:t>IMAGE: </a:t>
            </a:r>
            <a:r>
              <a:rPr lang="en" sz="1000" i="1" dirty="0"/>
              <a:t>Image courtesy of FEMA</a:t>
            </a:r>
            <a:endParaRPr sz="1000" i="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 </a:t>
            </a:r>
            <a:r>
              <a:rPr lang="en" sz="1500" i="1" dirty="0"/>
              <a:t>This slide is animated so the questions appear one at a time. </a:t>
            </a:r>
            <a:r>
              <a:rPr lang="en" sz="1500" dirty="0"/>
              <a:t>Ask students what other drills they’ve practiced at school. Students have probably practiced earthquake drills, shelter in place drills, and lockdowns among others.</a:t>
            </a:r>
            <a:endParaRPr sz="1500"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sz="1500"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afraid</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t>
            </a:r>
            <a:r>
              <a:rPr lang="en" sz="1500" dirty="0"/>
              <a:t> </a:t>
            </a:r>
            <a:endParaRPr sz="1500" dirty="0"/>
          </a:p>
          <a:p>
            <a:pPr marL="0" lvl="0" indent="0" algn="l" rtl="0">
              <a:lnSpc>
                <a:spcPct val="100000"/>
              </a:lnSpc>
              <a:spcBef>
                <a:spcPts val="0"/>
              </a:spcBef>
              <a:spcAft>
                <a:spcPts val="0"/>
              </a:spcAft>
              <a:buSzPts val="1100"/>
              <a:buNone/>
            </a:pPr>
            <a:endParaRPr sz="1500" dirty="0"/>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Tell students that our school has an earthquake early warning system that can give our school community members seconds of extra time to protect ourselves before strong shaking arrives during an earthquake. </a:t>
            </a:r>
            <a:endParaRPr sz="1500" dirty="0"/>
          </a:p>
          <a:p>
            <a:pPr marL="0" lvl="0" indent="0" algn="l" rtl="0">
              <a:lnSpc>
                <a:spcPct val="100000"/>
              </a:lnSpc>
              <a:spcBef>
                <a:spcPts val="0"/>
              </a:spcBef>
              <a:spcAft>
                <a:spcPts val="0"/>
              </a:spcAft>
              <a:buSzPts val="11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credits from left to right. Image courtesy of Educator Clips. Image courtesy of The Hero in You Foundation and Educator Clips. Used with permission. Image courtesy of USGS. </a:t>
            </a:r>
            <a:endParaRPr lang="en-US" sz="1200" b="0" i="0" dirty="0">
              <a:solidFill>
                <a:srgbClr val="444444"/>
              </a:solidFill>
              <a:effectLst/>
              <a:latin typeface="Aptos" panose="020B00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 </a:t>
            </a:r>
            <a:r>
              <a:rPr lang="en" sz="1500" b="0" dirty="0"/>
              <a:t>Tell students that sometimes </a:t>
            </a:r>
            <a:r>
              <a:rPr lang="en" sz="1500" dirty="0"/>
              <a:t>drills can be scary because we don't know what to do or what is happening around us. During this lesson we will practice DROP, COVER, and HOLD ON twice. After practicing, you should feel more confident and hopefully less scared or nervous. Ask students how they feel right now thinking about earthquakes and earthquake drills. Ask them to turn to a student sitting nearby and share.  </a:t>
            </a:r>
            <a:endParaRPr sz="1500" dirty="0"/>
          </a:p>
          <a:p>
            <a:pPr marL="0" lvl="0" indent="0" algn="l" rtl="0">
              <a:lnSpc>
                <a:spcPct val="100000"/>
              </a:lnSpc>
              <a:spcBef>
                <a:spcPts val="0"/>
              </a:spcBef>
              <a:spcAft>
                <a:spcPts val="0"/>
              </a:spcAft>
              <a:buSzPts val="1100"/>
              <a:buNone/>
            </a:pPr>
            <a:r>
              <a:rPr lang="en" dirty="0"/>
              <a: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a:t>
            </a:r>
            <a:r>
              <a:rPr lang="en" sz="1500" dirty="0"/>
              <a:t> </a:t>
            </a:r>
            <a:r>
              <a:rPr lang="en" sz="1500"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sz="1500"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sz="1000" dirty="0"/>
              <a:t>IMAGE: </a:t>
            </a:r>
            <a:r>
              <a:rPr lang="en" sz="1000" i="1" dirty="0"/>
              <a:t>Image courtesy of USGS</a:t>
            </a:r>
            <a:endParaRPr sz="1000" i="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dirty="0"/>
              <a:t>Teacher Notes: </a:t>
            </a:r>
            <a:r>
              <a:rPr lang="en" sz="1400" i="1" dirty="0"/>
              <a:t>Slide is animated. When you click, the second text box appears and after a short delay the image appears and shakes for seven seconds.</a:t>
            </a: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p>
          <a:p>
            <a:pPr marL="0" lvl="0" indent="0" algn="l" rtl="0">
              <a:lnSpc>
                <a:spcPct val="100000"/>
              </a:lnSpc>
              <a:spcBef>
                <a:spcPts val="0"/>
              </a:spcBef>
              <a:spcAft>
                <a:spcPts val="0"/>
              </a:spcAft>
              <a:buSzPts val="1100"/>
              <a:buNone/>
            </a:pPr>
            <a:endParaRPr dirty="0"/>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sz="1200" b="0" i="0" dirty="0">
              <a:solidFill>
                <a:srgbClr val="444444"/>
              </a:solidFill>
              <a:effectLst/>
              <a:latin typeface="Aptos" panose="020B0004020202020204" pitchFamily="34" charset="0"/>
            </a:endParaRPr>
          </a:p>
          <a:p>
            <a:pPr marL="457200" lvl="0" indent="-228600" algn="l" rtl="0">
              <a:lnSpc>
                <a:spcPct val="100000"/>
              </a:lnSpc>
              <a:spcBef>
                <a:spcPts val="0"/>
              </a:spcBef>
              <a:spcAft>
                <a:spcPts val="0"/>
              </a:spcAft>
              <a:buSzPts val="1100"/>
              <a:buNone/>
            </a:pPr>
            <a:endParaRPr dirty="0"/>
          </a:p>
        </p:txBody>
      </p:sp>
      <p:sp>
        <p:nvSpPr>
          <p:cNvPr id="231" name="Google Shape;23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16</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 </a:t>
            </a:r>
            <a:r>
              <a:rPr lang="en" sz="1500" i="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This is animated. Ask the question first to elicit student responses.</a:t>
            </a:r>
            <a:r>
              <a:rPr lang="en" sz="150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p>
          <a:p>
            <a:pPr marL="0" lvl="0" indent="0" algn="l" rtl="0">
              <a:lnSpc>
                <a:spcPct val="100000"/>
              </a:lnSpc>
              <a:spcBef>
                <a:spcPts val="0"/>
              </a:spcBef>
              <a:spcAft>
                <a:spcPts val="0"/>
              </a:spcAft>
              <a:buClr>
                <a:schemeClr val="dk1"/>
              </a:buClr>
              <a:buSzPts val="1100"/>
              <a:buFont typeface="Arial"/>
              <a:buNone/>
            </a:pPr>
            <a:endParaRPr sz="1500" dirty="0"/>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50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pPr marL="457200" lvl="0" indent="-228600" algn="l" rtl="0">
              <a:lnSpc>
                <a:spcPct val="100000"/>
              </a:lnSpc>
              <a:spcBef>
                <a:spcPts val="0"/>
              </a:spcBef>
              <a:spcAft>
                <a:spcPts val="0"/>
              </a:spcAft>
              <a:buSzPts val="1100"/>
              <a:buNone/>
            </a:pPr>
            <a:endParaRPr dirty="0"/>
          </a:p>
        </p:txBody>
      </p:sp>
      <p:sp>
        <p:nvSpPr>
          <p:cNvPr id="254" name="Google Shape;254;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17</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5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dirty="0"/>
              <a:t>IMAGE: </a:t>
            </a:r>
            <a:r>
              <a:rPr lang="en-US" sz="1200" i="1" dirty="0"/>
              <a:t>Image courtesy of USGS</a:t>
            </a:r>
          </a:p>
          <a:p>
            <a:pPr marL="457200" lvl="0" indent="-228600" algn="l" rtl="0">
              <a:lnSpc>
                <a:spcPct val="100000"/>
              </a:lnSpc>
              <a:spcBef>
                <a:spcPts val="0"/>
              </a:spcBef>
              <a:spcAft>
                <a:spcPts val="0"/>
              </a:spcAft>
              <a:buSzPts val="1100"/>
              <a:buNone/>
            </a:pPr>
            <a:endParaRPr dirty="0"/>
          </a:p>
        </p:txBody>
      </p:sp>
      <p:sp>
        <p:nvSpPr>
          <p:cNvPr id="264" name="Google Shape;264;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18</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Notes:</a:t>
            </a:r>
            <a:r>
              <a:rPr lang="en" sz="1500" dirty="0">
                <a:solidFill>
                  <a:schemeClr val="dk1"/>
                </a:solidFill>
              </a:rPr>
              <a:t> </a:t>
            </a:r>
            <a:r>
              <a:rPr lang="en" sz="1500" i="1" dirty="0">
                <a:solidFill>
                  <a:schemeClr val="dk1"/>
                </a:solidFill>
              </a:rPr>
              <a:t>Slide is animated so images come in when you click. </a:t>
            </a:r>
            <a:endParaRPr lang="en-US"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endParaRPr sz="1500"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pPr marL="457200" lvl="0" indent="-228600" algn="l" rtl="0">
              <a:lnSpc>
                <a:spcPct val="100000"/>
              </a:lnSpc>
              <a:spcBef>
                <a:spcPts val="0"/>
              </a:spcBef>
              <a:spcAft>
                <a:spcPts val="0"/>
              </a:spcAft>
              <a:buSzPts val="1100"/>
              <a:buNone/>
            </a:pPr>
            <a:endParaRPr dirty="0"/>
          </a:p>
        </p:txBody>
      </p:sp>
      <p:sp>
        <p:nvSpPr>
          <p:cNvPr id="274" name="Google Shape;274;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19</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3d874180d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33d874180d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a:t>
            </a:r>
            <a:r>
              <a:rPr lang="en" sz="1500" dirty="0"/>
              <a:t>:</a:t>
            </a:r>
            <a:r>
              <a:rPr lang="en" sz="1500" i="1" dirty="0"/>
              <a:t> This slide is animated and the ‘Cover’ and ‘Hold On’ images appear individually so you can discuss each action in turn. </a:t>
            </a:r>
            <a:r>
              <a:rPr lang="en" sz="1500" dirty="0"/>
              <a:t>Begin by eliciting student responses for each.  </a:t>
            </a:r>
            <a:r>
              <a:rPr lang="en" sz="1550" dirty="0">
                <a:solidFill>
                  <a:schemeClr val="dk1"/>
                </a:solidFill>
              </a:rPr>
              <a:t>Add on to student responses as necessary. </a:t>
            </a:r>
            <a:r>
              <a:rPr lang="en" sz="1500" dirty="0"/>
              <a:t> </a:t>
            </a:r>
            <a:endParaRPr sz="1550" dirty="0">
              <a:solidFill>
                <a:schemeClr val="dk1"/>
              </a:solidFill>
            </a:endParaRPr>
          </a:p>
          <a:p>
            <a:pPr marL="0" lvl="0" indent="0" algn="l" rtl="0">
              <a:lnSpc>
                <a:spcPct val="100000"/>
              </a:lnSpc>
              <a:spcBef>
                <a:spcPts val="0"/>
              </a:spcBef>
              <a:spcAft>
                <a:spcPts val="0"/>
              </a:spcAft>
              <a:buSzPts val="1100"/>
              <a:buNone/>
            </a:pPr>
            <a:endParaRPr sz="1500" dirty="0"/>
          </a:p>
          <a:p>
            <a:pPr marL="0" lvl="0" indent="0" algn="l" rtl="0">
              <a:lnSpc>
                <a:spcPct val="100000"/>
              </a:lnSpc>
              <a:spcBef>
                <a:spcPts val="0"/>
              </a:spcBef>
              <a:spcAft>
                <a:spcPts val="0"/>
              </a:spcAft>
              <a:buSzPts val="1100"/>
              <a:buNone/>
            </a:pPr>
            <a:r>
              <a:rPr lang="en" sz="1500" dirty="0"/>
              <a:t>DROP: Dropping to your knees protects you from falling or being hit by falling objects during ground shaking. </a:t>
            </a:r>
            <a:endParaRPr sz="1500" dirty="0"/>
          </a:p>
          <a:p>
            <a:pPr marL="0" lvl="0" indent="0" algn="l" rtl="0">
              <a:lnSpc>
                <a:spcPct val="100000"/>
              </a:lnSpc>
              <a:spcBef>
                <a:spcPts val="0"/>
              </a:spcBef>
              <a:spcAft>
                <a:spcPts val="0"/>
              </a:spcAft>
              <a:buClr>
                <a:schemeClr val="dk1"/>
              </a:buClr>
              <a:buSzPts val="1100"/>
              <a:buFont typeface="Arial"/>
              <a:buNone/>
            </a:pPr>
            <a:r>
              <a:rPr lang="en" sz="1500" dirty="0"/>
              <a:t>COVER: We cover our neck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and head</a:t>
            </a:r>
            <a:r>
              <a:rPr lang="en" sz="1500" dirty="0"/>
              <a:t> with one arm and hand to protect them from becoming injured if something falls. The back of the neck is particularly important to protect because your head has a skull to protect it. </a:t>
            </a:r>
            <a:endParaRPr sz="1500" dirty="0"/>
          </a:p>
          <a:p>
            <a:pPr marL="0" lvl="0" indent="0" algn="l" rtl="0">
              <a:lnSpc>
                <a:spcPct val="100000"/>
              </a:lnSpc>
              <a:spcBef>
                <a:spcPts val="0"/>
              </a:spcBef>
              <a:spcAft>
                <a:spcPts val="0"/>
              </a:spcAft>
              <a:buClr>
                <a:schemeClr val="dk1"/>
              </a:buClr>
              <a:buSzPts val="1100"/>
              <a:buFont typeface="Arial"/>
              <a:buNone/>
            </a:pPr>
            <a:r>
              <a:rPr lang="en" sz="1500" dirty="0"/>
              <a:t>HOLD ON: We hold on to a table leg once we’re beneath a table so that the earthquake doesn’t move us out from underneath the table that is protecting us.</a:t>
            </a:r>
            <a:endParaRPr sz="15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dirty="0"/>
              <a:t>IMAGE: </a:t>
            </a:r>
            <a:r>
              <a:rPr lang="en-US" sz="1200" i="1" dirty="0"/>
              <a:t>Image courtesy of USGS</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fd08a1e981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fd08a1e981_1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Teacher Notes: </a:t>
            </a:r>
            <a:r>
              <a:rPr lang="en-US"/>
              <a:t>Play the </a:t>
            </a:r>
            <a:r>
              <a:rPr lang="en-US" err="1"/>
              <a:t>ShakeAlert</a:t>
            </a:r>
            <a:r>
              <a:rPr lang="en-US"/>
              <a: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r>
              <a:rPr lang="en-US" i="1"/>
              <a:t>NOTE: Your EEW alert may sound and look different than the one pictures on the slide!  </a:t>
            </a:r>
          </a:p>
          <a:p>
            <a:pPr marL="0" lvl="0" indent="0" algn="l" rtl="0">
              <a:spcBef>
                <a:spcPts val="0"/>
              </a:spcBef>
              <a:spcAft>
                <a:spcPts val="0"/>
              </a:spcAft>
              <a:buNone/>
            </a:pPr>
            <a:endParaRPr lang="en-US"/>
          </a:p>
          <a:p>
            <a:pPr marL="0" lvl="0" indent="0" algn="l" rtl="0">
              <a:spcBef>
                <a:spcPts val="0"/>
              </a:spcBef>
              <a:spcAft>
                <a:spcPts val="0"/>
              </a:spcAft>
              <a:buNone/>
            </a:pPr>
            <a:r>
              <a:rPr lang="en-US"/>
              <a:t>SOUND: Valcom VEEWS earthquake early warning alert </a:t>
            </a:r>
          </a:p>
        </p:txBody>
      </p:sp>
      <p:sp>
        <p:nvSpPr>
          <p:cNvPr id="75" name="Google Shape;75;g2fd08a1e981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b="0" dirty="0"/>
              <a:t>: Tell students that they’ll be showing their families how to DROP, COVER, and HOLD ON to stay safe during an earthquake or when they get an earthquake early warning alert tonight. Ask them how practicing helps keep them safe, and what else they can do with their families to prepare. For each question, ask </a:t>
            </a:r>
            <a:r>
              <a:rPr lang="en" sz="1500" dirty="0"/>
              <a:t>students to turn and talk to a student nearby and then share out with the class. </a:t>
            </a:r>
            <a:endParaRPr sz="1500" dirty="0"/>
          </a:p>
          <a:p>
            <a:pPr marL="0" lvl="0" indent="0" algn="l" rtl="0">
              <a:lnSpc>
                <a:spcPct val="100000"/>
              </a:lnSpc>
              <a:spcBef>
                <a:spcPts val="0"/>
              </a:spcBef>
              <a:spcAft>
                <a:spcPts val="0"/>
              </a:spcAft>
              <a:buSzPts val="1100"/>
              <a:buNone/>
            </a:pPr>
            <a:endParaRPr sz="1500" dirty="0"/>
          </a:p>
          <a:p>
            <a:pPr marL="158750" rtl="0">
              <a:buNone/>
            </a:pPr>
            <a:r>
              <a:rPr lang="en-US" sz="1800" b="0" i="0" u="none" strike="noStrike" dirty="0">
                <a:solidFill>
                  <a:srgbClr val="000000"/>
                </a:solidFill>
                <a:effectLst/>
                <a:latin typeface="Arial" panose="020B0604020202020204" pitchFamily="34" charset="0"/>
              </a:rPr>
              <a:t>Tell students that we are going to focus on water since it’s something everyone needs everyday that is fairly easy to prepare before an emergency. </a:t>
            </a:r>
          </a:p>
          <a:p>
            <a:pPr marL="158750" rtl="0">
              <a:buNone/>
            </a:pPr>
            <a:endParaRPr lang="en-US" sz="2400" b="0" i="0" u="none" strike="noStrike" dirty="0">
              <a:solidFill>
                <a:srgbClr val="000000"/>
              </a:solidFill>
              <a:effectLst/>
              <a:latin typeface="Arial" panose="020B0604020202020204" pitchFamily="34" charset="0"/>
            </a:endParaRPr>
          </a:p>
          <a:p>
            <a:pPr marL="158750" rtl="0">
              <a:buNone/>
            </a:pPr>
            <a:r>
              <a:rPr lang="en-US" sz="1000" b="0" i="0" u="none" strike="noStrike" dirty="0">
                <a:solidFill>
                  <a:srgbClr val="000000"/>
                </a:solidFill>
                <a:effectLst/>
                <a:latin typeface="Arial" panose="020B0604020202020204" pitchFamily="34" charset="0"/>
              </a:rPr>
              <a:t>IMAGE: </a:t>
            </a:r>
            <a:r>
              <a:rPr lang="en-US" sz="1000" b="0" i="1" u="none" strike="noStrike" dirty="0">
                <a:solidFill>
                  <a:srgbClr val="000000"/>
                </a:solidFill>
                <a:effectLst/>
                <a:latin typeface="Arial" panose="020B0604020202020204" pitchFamily="34" charset="0"/>
              </a:rPr>
              <a:t>Image courtesy of USGS</a:t>
            </a:r>
            <a:endParaRPr i="1" dirty="0"/>
          </a:p>
        </p:txBody>
      </p:sp>
      <p:sp>
        <p:nvSpPr>
          <p:cNvPr id="306" name="Google Shape;306;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22</a:t>
            </a:fld>
            <a:endParaRPr sz="18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rtl="0">
              <a:buNone/>
            </a:pPr>
            <a:r>
              <a:rPr lang="en" sz="1500" b="1" dirty="0"/>
              <a:t>Teacher Notes</a:t>
            </a:r>
            <a:r>
              <a:rPr lang="en" sz="1500" dirty="0"/>
              <a:t>: </a:t>
            </a:r>
            <a:r>
              <a:rPr lang="en-US" sz="1600" b="0" i="0" u="none" strike="noStrike" dirty="0">
                <a:solidFill>
                  <a:srgbClr val="000000"/>
                </a:solidFill>
                <a:effectLst/>
                <a:latin typeface="Arial" panose="020B0604020202020204" pitchFamily="34" charset="0"/>
              </a:rPr>
              <a:t>Use </a:t>
            </a:r>
            <a:r>
              <a:rPr lang="en-US" sz="1600" dirty="0">
                <a:solidFill>
                  <a:srgbClr val="000000"/>
                </a:solidFill>
                <a:latin typeface="Arial" panose="020B0604020202020204" pitchFamily="34" charset="0"/>
              </a:rPr>
              <a:t>Think-Pair-Share to brainstorm </a:t>
            </a:r>
            <a:r>
              <a:rPr lang="en-US" sz="1600" b="0" i="0" u="none" strike="noStrike" dirty="0">
                <a:solidFill>
                  <a:srgbClr val="000000"/>
                </a:solidFill>
                <a:effectLst/>
                <a:latin typeface="Arial" panose="020B0604020202020204" pitchFamily="34" charset="0"/>
              </a:rPr>
              <a:t>the ways students use water every day and record ideas on the board. Provide each student with a copy of the student </a:t>
            </a:r>
            <a:r>
              <a:rPr lang="en-US" sz="1600" b="0" i="0" u="none" strike="noStrike" dirty="0" err="1">
                <a:solidFill>
                  <a:srgbClr val="000000"/>
                </a:solidFill>
                <a:effectLst/>
                <a:latin typeface="Arial" panose="020B0604020202020204" pitchFamily="34" charset="0"/>
              </a:rPr>
              <a:t>workheet</a:t>
            </a:r>
            <a:r>
              <a:rPr lang="en-US" sz="1600" b="0" i="0" u="none" strike="noStrike" dirty="0">
                <a:solidFill>
                  <a:srgbClr val="000000"/>
                </a:solidFill>
                <a:effectLst/>
                <a:latin typeface="Arial" panose="020B0604020202020204" pitchFamily="34" charset="0"/>
              </a:rPr>
              <a:t>. </a:t>
            </a:r>
            <a:endParaRPr lang="en-US" sz="2000" b="0" dirty="0">
              <a:effectLst/>
            </a:endParaRPr>
          </a:p>
          <a:p>
            <a:pPr marL="158750" rtl="0">
              <a:buNone/>
            </a:pPr>
            <a:endParaRPr lang="en-US" sz="1600" b="0" i="0" u="none" strike="noStrike" dirty="0">
              <a:solidFill>
                <a:srgbClr val="000000"/>
              </a:solidFill>
              <a:effectLst/>
              <a:latin typeface="Arial" panose="020B0604020202020204" pitchFamily="34" charset="0"/>
            </a:endParaRPr>
          </a:p>
          <a:p>
            <a:pPr marL="15875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dirty="0">
                <a:solidFill>
                  <a:srgbClr val="000000"/>
                </a:solidFill>
                <a:effectLst/>
                <a:latin typeface="Arial" panose="020B0604020202020204" pitchFamily="34" charset="0"/>
              </a:rPr>
              <a:t>Provide each student with a copy of the student sheet. Either provide each student with a cup of water, provide one cup of water per table, or have a cup of water in the front of the class. If you’ve provided cups for each student or student group, direct students’ attention to the permanent marker line, and tell them that marks one cup (8 fluid ounces) of water. Students should estimate the number of cups of water they think they would need per day for each use on the student sheet and then find the sum. Remind students that other needs includes pets. </a:t>
            </a:r>
            <a:r>
              <a:rPr lang="en-US" sz="1600" i="0" dirty="0"/>
              <a:t>Consider having counting cubes or tiles to help with the addition (2nd grade) or multiplication (3rd grade) to find the total number of cups.</a:t>
            </a:r>
            <a:endParaRPr lang="en-US" sz="1600" i="1" dirty="0"/>
          </a:p>
          <a:p>
            <a:pPr marL="158750" rtl="0">
              <a:buNone/>
            </a:pPr>
            <a:r>
              <a:rPr lang="en-US" sz="1600" b="0" i="0" u="none" strike="noStrike" dirty="0">
                <a:solidFill>
                  <a:srgbClr val="000000"/>
                </a:solidFill>
                <a:effectLst/>
                <a:latin typeface="Arial" panose="020B0604020202020204" pitchFamily="34" charset="0"/>
              </a:rPr>
              <a:t>After they’ve recorded their ideas on the student sheet, invite students to share their estimates with a partner or their table group. </a:t>
            </a:r>
            <a:endParaRPr lang="en-US" sz="2000" b="0" i="0" u="none" strike="noStrike" dirty="0">
              <a:solidFill>
                <a:srgbClr val="000000"/>
              </a:solidFill>
              <a:effectLst/>
              <a:latin typeface="Arial" panose="020B0604020202020204" pitchFamily="34" charset="0"/>
            </a:endParaRPr>
          </a:p>
          <a:p>
            <a:pPr marL="158750" rtl="0">
              <a:buNone/>
            </a:pPr>
            <a:endParaRPr lang="en" dirty="0"/>
          </a:p>
          <a:p>
            <a:pPr marL="158750" rtl="0">
              <a:buNone/>
            </a:pPr>
            <a:r>
              <a:rPr lang="en" dirty="0"/>
              <a:t>IMAGE: </a:t>
            </a:r>
            <a:r>
              <a:rPr lang="en" i="1" dirty="0"/>
              <a:t>Image courtesy of USGS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Once students have come up with their estimate for how many total cups of water they need per day in an emergency, ask them to estimate or measure how many cups are in a gallon. Either provide students with an empty gallon jug and ask them to carefully figure out how many of their cups of water are needed to fill the jug, demonstrate for the class how many of their cups of water are needed to fill the jug, or just tell them that there are 16 cups in a gallon.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Using a funnel would make it easier to pour into the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gallon</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container. </a:t>
            </a:r>
            <a:r>
              <a:rPr lang="en" sz="1500" dirty="0"/>
              <a:t>Tell students that government agencies recommend having one gallon of water per person per day for </a:t>
            </a:r>
            <a:r>
              <a:rPr lang="en" sz="1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three days</a:t>
            </a:r>
            <a:r>
              <a:rPr lang="en" sz="1500" dirty="0"/>
              <a:t> in an emergency. </a:t>
            </a:r>
            <a:endParaRPr sz="1500"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 sz="1000" dirty="0"/>
              <a:t>IMAGES</a:t>
            </a:r>
            <a:r>
              <a:rPr lang="en" sz="1000" i="0" dirty="0"/>
              <a:t>:</a:t>
            </a:r>
            <a:r>
              <a:rPr lang="en" sz="1000" i="1" dirty="0"/>
              <a:t> Image credits from left to right. Image courtesy of the National Weather Service. Image courtesy of the City of Portland.</a:t>
            </a:r>
          </a:p>
          <a:p>
            <a:pPr>
              <a:buNone/>
            </a:pPr>
            <a:br>
              <a:rPr lang="en-US" dirty="0"/>
            </a:b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a:extLst>
            <a:ext uri="{FF2B5EF4-FFF2-40B4-BE49-F238E27FC236}">
              <a16:creationId xmlns:a16="http://schemas.microsoft.com/office/drawing/2014/main" id="{6FF8EEC2-55DC-142C-545B-B43CA38E19F3}"/>
            </a:ext>
          </a:extLst>
        </p:cNvPr>
        <p:cNvGrpSpPr/>
        <p:nvPr/>
      </p:nvGrpSpPr>
      <p:grpSpPr>
        <a:xfrm>
          <a:off x="0" y="0"/>
          <a:ext cx="0" cy="0"/>
          <a:chOff x="0" y="0"/>
          <a:chExt cx="0" cy="0"/>
        </a:xfrm>
      </p:grpSpPr>
      <p:sp>
        <p:nvSpPr>
          <p:cNvPr id="323" name="Google Shape;323;p25:notes">
            <a:extLst>
              <a:ext uri="{FF2B5EF4-FFF2-40B4-BE49-F238E27FC236}">
                <a16:creationId xmlns:a16="http://schemas.microsoft.com/office/drawing/2014/main" id="{AD3353D5-1364-6A46-2892-8B5425953C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5:notes">
            <a:extLst>
              <a:ext uri="{FF2B5EF4-FFF2-40B4-BE49-F238E27FC236}">
                <a16:creationId xmlns:a16="http://schemas.microsoft.com/office/drawing/2014/main" id="{8B694BB6-E718-A392-3189-91E6410CBD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500" b="1" dirty="0"/>
              <a:t>Teacher Notes: </a:t>
            </a:r>
            <a:r>
              <a:rPr lang="en-US" sz="1600" b="0" i="0" u="none" strike="noStrike" dirty="0">
                <a:solidFill>
                  <a:srgbClr val="000000"/>
                </a:solidFill>
                <a:effectLst/>
                <a:latin typeface="Calibri" panose="020F0502020204030204" pitchFamily="34" charset="0"/>
              </a:rPr>
              <a:t>Ask students whether their estimate was equal to, less than, or greater than the one-gallon recommendation. </a:t>
            </a:r>
            <a:r>
              <a:rPr lang="en-US" sz="1500" dirty="0"/>
              <a:t>Ask students to consider why their estimate may have been different than the emergency recommendation of one gallon. They should note that during an emergency, we may not be able to use as much water as we normally would. You can share with them that the average American household uses more than 300 gallons of water per day! Ask students for examples of things they do everyday with water that they don’t need to do. They may say things like taking long showers, playing in the sink, or running the water while brushing their teeth. </a:t>
            </a:r>
          </a:p>
          <a:p>
            <a:pPr marL="158750" lvl="0" indent="0" algn="l" rtl="0">
              <a:lnSpc>
                <a:spcPct val="100000"/>
              </a:lnSpc>
              <a:spcBef>
                <a:spcPts val="0"/>
              </a:spcBef>
              <a:spcAft>
                <a:spcPts val="0"/>
              </a:spcAft>
              <a:buSzPts val="1100"/>
              <a:buNone/>
            </a:pPr>
            <a:endParaRPr sz="1500" dirty="0"/>
          </a:p>
          <a:p>
            <a:pPr marL="158750" lvl="0" indent="0" algn="l" rtl="0">
              <a:lnSpc>
                <a:spcPct val="100000"/>
              </a:lnSpc>
              <a:spcBef>
                <a:spcPts val="0"/>
              </a:spcBef>
              <a:spcAft>
                <a:spcPts val="0"/>
              </a:spcAft>
              <a:buSzPts val="1100"/>
              <a:buNone/>
            </a:pPr>
            <a:r>
              <a:rPr lang="en" sz="1500" dirty="0"/>
              <a:t>NOTE: If students don’t know what the &lt; and &gt; symbols mean, </a:t>
            </a:r>
            <a:r>
              <a:rPr lang="en-US" sz="1500" dirty="0"/>
              <a:t>you can use this slide as is and teach the symbols, or you can delete the symbols from the text boxes.</a:t>
            </a:r>
            <a:endParaRPr sz="1500" dirty="0"/>
          </a:p>
          <a:p>
            <a:pPr marL="158750" lvl="0" indent="0" algn="l" rtl="0">
              <a:lnSpc>
                <a:spcPct val="100000"/>
              </a:lnSpc>
              <a:spcBef>
                <a:spcPts val="0"/>
              </a:spcBef>
              <a:spcAft>
                <a:spcPts val="0"/>
              </a:spcAft>
              <a:buSzPts val="1100"/>
              <a:buNone/>
            </a:pPr>
            <a:endParaRP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000" dirty="0"/>
              <a:t>IMAGES</a:t>
            </a:r>
            <a:r>
              <a:rPr lang="en" sz="1000" i="0" dirty="0"/>
              <a:t>:</a:t>
            </a:r>
            <a:r>
              <a:rPr lang="en" sz="1000" i="1" dirty="0"/>
              <a:t> Image courtesy of the City of Portland. Image credits from left to right. Image courtesy of the National Weather Service. </a:t>
            </a:r>
            <a:endParaRPr dirty="0"/>
          </a:p>
          <a:p>
            <a:pPr marL="158750" lvl="0" indent="0" algn="l" rtl="0">
              <a:lnSpc>
                <a:spcPct val="100000"/>
              </a:lnSpc>
              <a:spcBef>
                <a:spcPts val="0"/>
              </a:spcBef>
              <a:spcAft>
                <a:spcPts val="0"/>
              </a:spcAft>
              <a:buSzPts val="1100"/>
              <a:buNone/>
            </a:pPr>
            <a:endParaRPr lang="en" dirty="0"/>
          </a:p>
          <a:p>
            <a:pPr marL="158750" lvl="0" indent="0" algn="l" rtl="0">
              <a:lnSpc>
                <a:spcPct val="100000"/>
              </a:lnSpc>
              <a:spcBef>
                <a:spcPts val="0"/>
              </a:spcBef>
              <a:spcAft>
                <a:spcPts val="0"/>
              </a:spcAft>
              <a:buSzPts val="1100"/>
              <a:buNone/>
            </a:pPr>
            <a:r>
              <a:rPr lang="en" dirty="0"/>
              <a:t>SOURCE: https://www.epa.gov/watersense/how-we-use-water </a:t>
            </a:r>
            <a:endParaRPr dirty="0"/>
          </a:p>
        </p:txBody>
      </p:sp>
    </p:spTree>
    <p:extLst>
      <p:ext uri="{BB962C8B-B14F-4D97-AF65-F5344CB8AC3E}">
        <p14:creationId xmlns:p14="http://schemas.microsoft.com/office/powerpoint/2010/main" val="2691829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Ask students how much water five people would need for one day. Encourage students to show their work on the student sheet. Use counting tiles if they need a physical representation of the gallons. Click on slide reveal the answer (five gallons). </a:t>
            </a:r>
            <a:endParaRPr sz="1500" dirty="0"/>
          </a:p>
          <a:p>
            <a:pPr marL="158750" lvl="0" indent="0" algn="l" rtl="0">
              <a:lnSpc>
                <a:spcPct val="100000"/>
              </a:lnSpc>
              <a:spcBef>
                <a:spcPts val="0"/>
              </a:spcBef>
              <a:spcAft>
                <a:spcPts val="0"/>
              </a:spcAft>
              <a:buSzPts val="1100"/>
              <a:buNone/>
            </a:pPr>
            <a:r>
              <a:rPr lang="en" dirty="0"/>
              <a:t> </a:t>
            </a:r>
            <a:endParaRPr dirty="0"/>
          </a:p>
          <a:p>
            <a:pPr marL="158750" lvl="0" indent="0" algn="l" rtl="0">
              <a:lnSpc>
                <a:spcPct val="100000"/>
              </a:lnSpc>
              <a:spcBef>
                <a:spcPts val="0"/>
              </a:spcBef>
              <a:spcAft>
                <a:spcPts val="0"/>
              </a:spcAft>
              <a:buSzPts val="1100"/>
              <a:buNone/>
            </a:pPr>
            <a:r>
              <a:rPr lang="en" sz="1000" dirty="0"/>
              <a:t>IMAGE: </a:t>
            </a:r>
            <a:r>
              <a:rPr lang="en" sz="1000" i="1" dirty="0"/>
              <a:t>Image credits from left to right. Image courtesy of the city of South Gate, CA. Image courtesy of the US Food and Drug Administration.</a:t>
            </a:r>
            <a:endParaRPr sz="1000" i="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340fa48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33340fa489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Next ask students how many gallons the same family would need for three days. Encourage them to solve the problem by drawing a picture or writing a math equation using addition (2</a:t>
            </a:r>
            <a:r>
              <a:rPr lang="en" sz="1500" baseline="30000" dirty="0"/>
              <a:t>nd</a:t>
            </a:r>
            <a:r>
              <a:rPr lang="en" sz="1500" dirty="0"/>
              <a:t> grade: 5+5+5=15) or multiplication (3</a:t>
            </a:r>
            <a:r>
              <a:rPr lang="en" sz="1500" baseline="30000" dirty="0"/>
              <a:t>rd</a:t>
            </a:r>
            <a:r>
              <a:rPr lang="en" sz="1500" dirty="0"/>
              <a:t> grade: 5 x 3 = 15) to solve the problem. Direct students to create equations or use models to calculate how much water they need for everyone in their family (including </a:t>
            </a:r>
            <a:r>
              <a:rPr lang="en" sz="1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pets</a:t>
            </a:r>
            <a:r>
              <a:rPr lang="en" sz="1500" dirty="0"/>
              <a:t>) for three days on their student sheet. Clicking on the slide will make the question mark fade away and the answer come in.</a:t>
            </a:r>
            <a:endParaRPr sz="1500" dirty="0"/>
          </a:p>
          <a:p>
            <a:pPr marL="158750" lvl="0" indent="0" algn="l" rtl="0">
              <a:lnSpc>
                <a:spcPct val="100000"/>
              </a:lnSpc>
              <a:spcBef>
                <a:spcPts val="0"/>
              </a:spcBef>
              <a:spcAft>
                <a:spcPts val="0"/>
              </a:spcAft>
              <a:buSzPts val="1100"/>
              <a:buNone/>
            </a:pPr>
            <a:endParaRPr sz="1500" dirty="0"/>
          </a:p>
          <a:p>
            <a:pPr marL="158750" marR="0" lvl="0" indent="0" algn="l" rtl="0">
              <a:lnSpc>
                <a:spcPct val="100000"/>
              </a:lnSpc>
              <a:spcBef>
                <a:spcPts val="0"/>
              </a:spcBef>
              <a:spcAft>
                <a:spcPts val="0"/>
              </a:spcAft>
              <a:buClr>
                <a:srgbClr val="000000"/>
              </a:buClr>
              <a:buSzPts val="1100"/>
              <a:buFont typeface="Arial"/>
              <a:buNone/>
            </a:pPr>
            <a:r>
              <a:rPr lang="en" sz="1500" dirty="0"/>
              <a:t>Ask students if everyone needs the same amount of water per day in an emergency. They should respond that some people may need more, such as people taking medications, people who live someplace hot, or people who are very active.</a:t>
            </a:r>
          </a:p>
          <a:p>
            <a:pPr marL="158750" marR="0" lvl="0" indent="0" algn="l" rtl="0">
              <a:lnSpc>
                <a:spcPct val="100000"/>
              </a:lnSpc>
              <a:spcBef>
                <a:spcPts val="0"/>
              </a:spcBef>
              <a:spcAft>
                <a:spcPts val="0"/>
              </a:spcAft>
              <a:buClr>
                <a:srgbClr val="000000"/>
              </a:buClr>
              <a:buSzPts val="1100"/>
              <a:buFont typeface="Arial"/>
              <a:buNone/>
            </a:pPr>
            <a:endParaRPr lang="en" sz="1500" dirty="0"/>
          </a:p>
          <a:p>
            <a:pPr marL="158750" marR="0" lvl="0" indent="0" algn="l" rtl="0">
              <a:lnSpc>
                <a:spcPct val="100000"/>
              </a:lnSpc>
              <a:spcBef>
                <a:spcPts val="0"/>
              </a:spcBef>
              <a:spcAft>
                <a:spcPts val="0"/>
              </a:spcAft>
              <a:buClr>
                <a:srgbClr val="000000"/>
              </a:buClr>
              <a:buSzPts val="1100"/>
              <a:buFont typeface="Arial"/>
              <a:buNone/>
            </a:pPr>
            <a:r>
              <a:rPr lang="en" sz="1500" dirty="0"/>
              <a:t>At this point, have students clean up the materials because they are going to practice Drop, Cover, and Hold On next.</a:t>
            </a:r>
            <a:endParaRPr sz="1500" dirty="0"/>
          </a:p>
          <a:p>
            <a:pPr marL="158750" lvl="0" indent="0" algn="l" rtl="0">
              <a:lnSpc>
                <a:spcPct val="100000"/>
              </a:lnSpc>
              <a:spcBef>
                <a:spcPts val="0"/>
              </a:spcBef>
              <a:spcAft>
                <a:spcPts val="0"/>
              </a:spcAft>
              <a:buSzPts val="1100"/>
              <a:buNone/>
            </a:pPr>
            <a:r>
              <a:rPr lang="en" dirty="0"/>
              <a:t> </a:t>
            </a:r>
            <a:endParaRPr dirty="0"/>
          </a:p>
          <a:p>
            <a:pPr marL="158750" lvl="0" indent="0" algn="l" rtl="0">
              <a:lnSpc>
                <a:spcPct val="100000"/>
              </a:lnSpc>
              <a:spcBef>
                <a:spcPts val="0"/>
              </a:spcBef>
              <a:spcAft>
                <a:spcPts val="0"/>
              </a:spcAft>
              <a:buSzPts val="1100"/>
              <a:buNone/>
            </a:pPr>
            <a:r>
              <a:rPr lang="en-US" sz="1200" dirty="0"/>
              <a:t>IMAGE: </a:t>
            </a:r>
            <a:r>
              <a:rPr lang="en-US" sz="1200" i="1" dirty="0"/>
              <a:t>Image credits from left to right. Image courtesy of the US Food and Drug Administration. Image courtesy of the city of South Gate, CA.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chemeClr val="dk1"/>
                </a:solidFill>
              </a:rPr>
              <a:t>Teacher Notes: </a:t>
            </a:r>
            <a:r>
              <a:rPr lang="en" sz="1500" i="1" dirty="0">
                <a:solidFill>
                  <a:schemeClr val="dk1"/>
                </a:solidFill>
              </a:rPr>
              <a:t>Slide is animated so images come in when you click.</a:t>
            </a:r>
            <a:endParaRPr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i="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500" dirty="0">
                <a:solidFill>
                  <a:schemeClr val="dk1"/>
                </a:solidFill>
              </a:rPr>
              <a:t>Tell students that they should Drop, Cover, and Hold On immediately and without hesitation when the ground shakes, if there’s an earthquake early warning alert, or if there’s an earthquake drill.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Hero in You Foundation and the Great ShakeOut. Used with permission. </a:t>
            </a:r>
          </a:p>
        </p:txBody>
      </p:sp>
      <p:sp>
        <p:nvSpPr>
          <p:cNvPr id="384" name="Google Shape;384;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28</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30</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31</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32</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500" b="1" dirty="0"/>
              <a:t>Teacher Notes</a:t>
            </a:r>
            <a:r>
              <a:rPr lang="en" sz="1500" dirty="0"/>
              <a:t>: </a:t>
            </a:r>
            <a:r>
              <a:rPr lang="en-US" sz="14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dropping to your knees, </a:t>
            </a:r>
            <a:r>
              <a:rPr lang="en-US" sz="1400" dirty="0"/>
              <a:t>getting under a table if you can and holding on to the table leg, </a:t>
            </a:r>
            <a:r>
              <a:rPr lang="en-US"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facing away from glass or heavy objects that could fall, covering your head and neck</a:t>
            </a:r>
            <a:r>
              <a:rPr lang="en-US" sz="1400" dirty="0"/>
              <a:t>, remaining silent so that you can hear teacher instructions, and holding this position until shaking stops.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200" dirty="0">
                <a:latin typeface="Arial" panose="020B0604020202020204" pitchFamily="34" charset="0"/>
                <a:cs typeface="Arial" panose="020B0604020202020204" pitchFamily="34" charset="0"/>
              </a:rPr>
              <a:t>Sometimes drills can be scary because we don't know what to do or what is happening around us. During these lessons you will practice the drill many times. After practicing, you should feel more confident and hopefully less scared or nervous. </a:t>
            </a:r>
          </a:p>
          <a:p>
            <a:pPr marL="0" lvl="0" indent="0" algn="l" rtl="0">
              <a:lnSpc>
                <a:spcPct val="100000"/>
              </a:lnSpc>
              <a:spcBef>
                <a:spcPts val="0"/>
              </a:spcBef>
              <a:spcAft>
                <a:spcPts val="0"/>
              </a:spcAft>
              <a:buClr>
                <a:schemeClr val="dk1"/>
              </a:buClr>
              <a:buSzPts val="1200"/>
              <a:buFont typeface="Arial"/>
              <a:buNone/>
            </a:pP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r>
              <a:rPr lang="en-US" sz="1000" dirty="0">
                <a:latin typeface="Arial" panose="020B0604020202020204" pitchFamily="34" charset="0"/>
                <a:cs typeface="Arial" panose="020B0604020202020204" pitchFamily="34" charset="0"/>
              </a:rPr>
              <a:t>IMAGE: </a:t>
            </a:r>
            <a:r>
              <a:rPr lang="en-US" sz="1000" i="1" u="none" dirty="0">
                <a:solidFill>
                  <a:schemeClr val="hlink"/>
                </a:solidFill>
                <a:latin typeface="Arial" panose="020B0604020202020204" pitchFamily="34" charset="0"/>
                <a:cs typeface="Arial" panose="020B0604020202020204" pitchFamily="34" charset="0"/>
              </a:rPr>
              <a:t>Image courtesy Ready.gov</a:t>
            </a:r>
            <a:endParaRPr sz="1000" i="1" u="none" dirty="0">
              <a:latin typeface="Arial" panose="020B0604020202020204" pitchFamily="34" charset="0"/>
              <a:cs typeface="Arial" panose="020B0604020202020204" pitchFamily="34" charset="0"/>
            </a:endParaRPr>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500" b="1" dirty="0"/>
              <a:t>Teacher Notes: </a:t>
            </a:r>
            <a:r>
              <a:rPr lang="en-US" sz="1600" dirty="0">
                <a:solidFill>
                  <a:schemeClr val="dk1"/>
                </a:solidFill>
              </a:rPr>
              <a:t>Ask students whether their feelings have changed now that they’ve learned about earthquakes and how to protect themselves. Ask students to turn and talk to a peer about whether their feelings have changed and why. </a:t>
            </a:r>
            <a:r>
              <a:rPr lang="en" dirty="0"/>
              <a:t> </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500" b="1" dirty="0"/>
              <a:t>Teacher Notes</a:t>
            </a:r>
            <a:r>
              <a:rPr lang="en" sz="1500" dirty="0"/>
              <a:t>: Tell students that they can help the people in their families prepare for an emergency. Help them figure out how much water they need. Show members of your family how to Drop, Cover and Hold On if there’s ground shaking or they get an alert. Encourage students to share their student sheets with the members of their families. </a:t>
            </a:r>
            <a:endParaRPr sz="1500"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 sz="1000" dirty="0"/>
              <a:t>IMAGES: </a:t>
            </a:r>
            <a:r>
              <a:rPr lang="en" sz="1000" i="1" dirty="0"/>
              <a:t>Image credits from left to right. Image courtesy Ready.gov. Image courtesy USGS.</a:t>
            </a:r>
            <a:endParaRPr sz="1000" i="1" dirty="0"/>
          </a:p>
        </p:txBody>
      </p:sp>
    </p:spTree>
    <p:extLst>
      <p:ext uri="{BB962C8B-B14F-4D97-AF65-F5344CB8AC3E}">
        <p14:creationId xmlns:p14="http://schemas.microsoft.com/office/powerpoint/2010/main" val="2430783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dirty="0">
                <a:solidFill>
                  <a:schemeClr val="dk1"/>
                </a:solidFill>
              </a:rPr>
              <a:t>Teacher Notes: </a:t>
            </a:r>
            <a:r>
              <a:rPr lang="en" sz="1400" dirty="0">
                <a:solidFill>
                  <a:schemeClr val="dk1"/>
                </a:solidFill>
              </a:rPr>
              <a:t>NEXT DAY: Ask students how their conversations with their families went. Did their family members know that Drop, Cover, and Hold On are the correct protective actions? Did they talk about an emergency plan? Did they discuss how much water they may need in an emergency, and where to store it? </a:t>
            </a:r>
            <a:endParaRPr sz="14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000" dirty="0">
                <a:solidFill>
                  <a:schemeClr val="dk1"/>
                </a:solidFill>
              </a:rPr>
              <a:t>IMAGES: </a:t>
            </a:r>
            <a:r>
              <a:rPr lang="en" sz="1000" i="1" dirty="0">
                <a:solidFill>
                  <a:schemeClr val="dk1"/>
                </a:solidFill>
              </a:rPr>
              <a:t>Image credits from top to bottom. Image courtesy USGS. Image courtesy National Weather Service. </a:t>
            </a:r>
            <a:endParaRPr sz="1000" i="1" dirty="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LINK: </a:t>
            </a:r>
            <a:r>
              <a:rPr lang="en" u="sng">
                <a:solidFill>
                  <a:schemeClr val="hlink"/>
                </a:solidFill>
                <a:hlinkClick r:id="rId3"/>
              </a:rPr>
              <a:t>https://docs.google.com/forms/d/e/1FAIpQLSeNHAr45fDTztflhJJD3_JVS8p0RiV1MW9sKyQgFucGJyKcCA/viewform?usp=sf_link</a:t>
            </a:r>
            <a:r>
              <a:rPr lang="en"/>
              <a:t> </a:t>
            </a:r>
            <a:endParaRPr/>
          </a:p>
          <a:p>
            <a:pPr marL="457200" lvl="0" indent="-228600" algn="l" rtl="0">
              <a:lnSpc>
                <a:spcPct val="100000"/>
              </a:lnSpc>
              <a:spcBef>
                <a:spcPts val="0"/>
              </a:spcBef>
              <a:spcAft>
                <a:spcPts val="0"/>
              </a:spcAft>
              <a:buSzPts val="1100"/>
              <a:buNone/>
            </a:pPr>
            <a:endParaRPr/>
          </a:p>
        </p:txBody>
      </p:sp>
      <p:sp>
        <p:nvSpPr>
          <p:cNvPr id="430" name="Google Shape;430;p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38</a:t>
            </a:fld>
            <a:endParaRPr sz="18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a:t>
            </a:r>
            <a:r>
              <a:rPr lang="en" u="sng">
                <a:solidFill>
                  <a:schemeClr val="hlink"/>
                </a:solidFill>
                <a:hlinkClick r:id="rId3"/>
              </a:rPr>
              <a:t>https://www.iris.edu/hq/inclass/activities/introduction_to_faults_and_plate_tectonics</a:t>
            </a:r>
            <a:r>
              <a:rPr lang="en"/>
              <a:t> </a:t>
            </a:r>
            <a:endParaRPr/>
          </a:p>
          <a:p>
            <a:pPr marL="0" lvl="0" indent="0" algn="l" rtl="0">
              <a:lnSpc>
                <a:spcPct val="100000"/>
              </a:lnSpc>
              <a:spcBef>
                <a:spcPts val="0"/>
              </a:spcBef>
              <a:spcAft>
                <a:spcPts val="0"/>
              </a:spcAft>
              <a:buSzPts val="1100"/>
              <a:buNone/>
            </a:pPr>
            <a:r>
              <a:rPr lang="en"/>
              <a:t>SOURCE: </a:t>
            </a:r>
            <a:r>
              <a:rPr lang="en" u="sng">
                <a:solidFill>
                  <a:schemeClr val="hlink"/>
                </a:solidFill>
                <a:hlinkClick r:id="rId4"/>
              </a:rPr>
              <a:t>https://www.usgs.gov/programs/earthquake-hazards/science/pacific-northwest-hazards</a:t>
            </a:r>
            <a:endParaRPr/>
          </a:p>
          <a:p>
            <a:pPr marL="0" lvl="0" indent="0" algn="l" rtl="0">
              <a:lnSpc>
                <a:spcPct val="100000"/>
              </a:lnSpc>
              <a:spcBef>
                <a:spcPts val="0"/>
              </a:spcBef>
              <a:spcAft>
                <a:spcPts val="0"/>
              </a:spcAft>
              <a:buSzPts val="1100"/>
              <a:buNone/>
            </a:pPr>
            <a:r>
              <a:rPr lang="en" u="sng">
                <a:solidFill>
                  <a:schemeClr val="hlink"/>
                </a:solidFill>
                <a:hlinkClick r:id="rId5"/>
              </a:rPr>
              <a:t>https://www.usgs.gov/programs/earthquake-hazards/science/southern-california-earthquake-hazards</a:t>
            </a:r>
            <a:endParaRPr/>
          </a:p>
          <a:p>
            <a:pPr marL="457200" lvl="0" indent="-228600" algn="l" rtl="0">
              <a:lnSpc>
                <a:spcPct val="100000"/>
              </a:lnSpc>
              <a:spcBef>
                <a:spcPts val="0"/>
              </a:spcBef>
              <a:spcAft>
                <a:spcPts val="0"/>
              </a:spcAft>
              <a:buSzPts val="1100"/>
              <a:buNone/>
            </a:pPr>
            <a:endParaRPr/>
          </a:p>
        </p:txBody>
      </p:sp>
      <p:sp>
        <p:nvSpPr>
          <p:cNvPr id="456" name="Google Shape;456;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42</a:t>
            </a:fld>
            <a:endParaRPr sz="18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For more information on Earthquake Early Warning, go to: </a:t>
            </a:r>
            <a:r>
              <a:rPr lang="en"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466" name="Google Shape;466;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43</a:t>
            </a:fld>
            <a:endParaRPr sz="18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SOURCE:  </a:t>
            </a:r>
            <a:r>
              <a:rPr lang="en" u="sng">
                <a:solidFill>
                  <a:schemeClr val="hlink"/>
                </a:solidFill>
                <a:hlinkClick r:id="rId3"/>
              </a:rPr>
              <a:t>https://www.shakeout.org/whyparticipate/</a:t>
            </a:r>
            <a:r>
              <a:rPr lang="en"/>
              <a:t> , </a:t>
            </a:r>
            <a:r>
              <a:rPr lang="en" u="sng">
                <a:solidFill>
                  <a:schemeClr val="hlink"/>
                </a:solidFill>
                <a:hlinkClick r:id="rId4"/>
              </a:rPr>
              <a:t>https://www.shakealert.org/toolkit/introduction/</a:t>
            </a:r>
            <a:endParaRPr/>
          </a:p>
          <a:p>
            <a:pPr marL="457200" lvl="0" indent="-228600" algn="l" rtl="0">
              <a:lnSpc>
                <a:spcPct val="100000"/>
              </a:lnSpc>
              <a:spcBef>
                <a:spcPts val="0"/>
              </a:spcBef>
              <a:spcAft>
                <a:spcPts val="0"/>
              </a:spcAft>
              <a:buSzPts val="1100"/>
              <a:buNone/>
            </a:pPr>
            <a:endParaRPr/>
          </a:p>
        </p:txBody>
      </p:sp>
      <p:sp>
        <p:nvSpPr>
          <p:cNvPr id="486" name="Google Shape;486;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45</a:t>
            </a:fld>
            <a:endParaRPr sz="180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2" name="Google Shape;22;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3" name="Google Shape;23;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sz="1400"/>
            </a:lvl1pPr>
            <a:lvl2pPr marL="914400" lvl="1" indent="-304800" algn="l">
              <a:lnSpc>
                <a:spcPct val="90000"/>
              </a:lnSpc>
              <a:spcBef>
                <a:spcPts val="0"/>
              </a:spcBef>
              <a:spcAft>
                <a:spcPts val="0"/>
              </a:spcAft>
              <a:buSzPts val="1200"/>
              <a:buChar char="○"/>
              <a:defRPr sz="1200"/>
            </a:lvl2pPr>
            <a:lvl3pPr marL="1371600" lvl="2" indent="-304800" algn="l">
              <a:lnSpc>
                <a:spcPct val="90000"/>
              </a:lnSpc>
              <a:spcBef>
                <a:spcPts val="0"/>
              </a:spcBef>
              <a:spcAft>
                <a:spcPts val="0"/>
              </a:spcAft>
              <a:buSzPts val="1200"/>
              <a:buChar char="■"/>
              <a:defRPr sz="1200"/>
            </a:lvl3pPr>
            <a:lvl4pPr marL="1828800" lvl="3" indent="-304800" algn="l">
              <a:lnSpc>
                <a:spcPct val="90000"/>
              </a:lnSpc>
              <a:spcBef>
                <a:spcPts val="0"/>
              </a:spcBef>
              <a:spcAft>
                <a:spcPts val="0"/>
              </a:spcAft>
              <a:buSzPts val="1200"/>
              <a:buChar char="●"/>
              <a:defRPr sz="1200"/>
            </a:lvl4pPr>
            <a:lvl5pPr marL="2286000" lvl="4" indent="-304800" algn="l">
              <a:lnSpc>
                <a:spcPct val="90000"/>
              </a:lnSpc>
              <a:spcBef>
                <a:spcPts val="0"/>
              </a:spcBef>
              <a:spcAft>
                <a:spcPts val="0"/>
              </a:spcAft>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Tree>
    <p:extLst>
      <p:ext uri="{BB962C8B-B14F-4D97-AF65-F5344CB8AC3E}">
        <p14:creationId xmlns:p14="http://schemas.microsoft.com/office/powerpoint/2010/main" val="388368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accent1"/>
              </a:buClr>
              <a:buSzPts val="1400"/>
              <a:buFont typeface="Arial"/>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gn="l">
              <a:lnSpc>
                <a:spcPct val="90000"/>
              </a:lnSpc>
              <a:spcBef>
                <a:spcPts val="0"/>
              </a:spcBef>
              <a:spcAft>
                <a:spcPts val="0"/>
              </a:spcAft>
              <a:buSzPts val="14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28507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246075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736048"/>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781665"/>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08.2025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87" r:id="rId12"/>
    <p:sldLayoutId id="2147483688" r:id="rId13"/>
    <p:sldLayoutId id="2147483689" r:id="rId14"/>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shakealert.org/f/2-3-grade-student-sheet/"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shakealert.org/f/spanish-family-engagement-letter/" TargetMode="External"/><Relationship Id="rId4" Type="http://schemas.openxmlformats.org/officeDocument/2006/relationships/hyperlink" Target="https://www.shakealert.org/f/family-engagement-let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hemeOverride" Target="../theme/themeOverride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hemeOverride" Target="../theme/themeOverride3.xml"/><Relationship Id="rId5" Type="http://schemas.openxmlformats.org/officeDocument/2006/relationships/image" Target="../media/image41.png"/><Relationship Id="rId4" Type="http://schemas.openxmlformats.org/officeDocument/2006/relationships/hyperlink" Target="https://www.earthquakecountry.org/step5/"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44.xml"/><Relationship Id="rId7" Type="http://schemas.openxmlformats.org/officeDocument/2006/relationships/hyperlink" Target="https://www.shakeout.org/schools/resources/" TargetMode="External"/><Relationship Id="rId12" Type="http://schemas.openxmlformats.org/officeDocument/2006/relationships/hyperlink" Target="https://mil.wa.gov/emergency-management-division" TargetMode="External"/><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www.oregon.gov/oem/pages/default.aspx"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valcom.com/solutions/engineered-solutions/software-suite/veew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tx2"/>
                </a:solidFill>
                <a:latin typeface="Arial"/>
                <a:cs typeface="Arial"/>
                <a:sym typeface="Arial"/>
              </a:rPr>
              <a:t>ShakeAlert</a:t>
            </a:r>
            <a:r>
              <a:rPr lang="en-US" sz="2800" kern="0" baseline="30000" dirty="0">
                <a:solidFill>
                  <a:schemeClr val="tx2"/>
                </a:solidFill>
                <a:latin typeface="Arial"/>
                <a:cs typeface="Arial"/>
                <a:sym typeface="Arial"/>
              </a:rPr>
              <a:t>®</a:t>
            </a:r>
            <a:r>
              <a:rPr lang="en-US" sz="2800" kern="0" dirty="0">
                <a:solidFill>
                  <a:schemeClr val="tx2"/>
                </a:solidFill>
                <a:latin typeface="Arial"/>
                <a:cs typeface="Arial"/>
                <a:sym typeface="Arial"/>
              </a:rPr>
              <a:t> Earthquake Early Warning </a:t>
            </a:r>
            <a:endParaRPr lang="en-US" sz="2800" dirty="0">
              <a:solidFill>
                <a:schemeClr val="tx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pic>
        <p:nvPicPr>
          <p:cNvPr id="8" name="Picture 7" descr="A blue and black logo&#10;&#10;AI-generated content may be incorrect.">
            <a:extLst>
              <a:ext uri="{FF2B5EF4-FFF2-40B4-BE49-F238E27FC236}">
                <a16:creationId xmlns:a16="http://schemas.microsoft.com/office/drawing/2014/main" id="{2D4BE17E-5870-9873-4E56-F1E49EEC7B06}"/>
              </a:ext>
            </a:extLst>
          </p:cNvPr>
          <p:cNvPicPr>
            <a:picLocks noChangeAspect="1"/>
          </p:cNvPicPr>
          <p:nvPr/>
        </p:nvPicPr>
        <p:blipFill>
          <a:blip r:embed="rId4"/>
          <a:stretch>
            <a:fillRect/>
          </a:stretch>
        </p:blipFill>
        <p:spPr>
          <a:xfrm>
            <a:off x="7294024" y="4294534"/>
            <a:ext cx="1849976" cy="672719"/>
          </a:xfrm>
          <a:prstGeom prst="rect">
            <a:avLst/>
          </a:prstGeom>
        </p:spPr>
      </p:pic>
      <p:sp>
        <p:nvSpPr>
          <p:cNvPr id="7" name="Google Shape;86;p1">
            <a:extLst>
              <a:ext uri="{FF2B5EF4-FFF2-40B4-BE49-F238E27FC236}">
                <a16:creationId xmlns:a16="http://schemas.microsoft.com/office/drawing/2014/main" id="{9D7BA97E-19CF-E831-084D-7ECD2F65A7DE}"/>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Second to Third Grade </a:t>
            </a:r>
            <a:endParaRPr lang="en-US"/>
          </a:p>
          <a:p>
            <a:pPr>
              <a:buSzPts val="1500"/>
            </a:pPr>
            <a:r>
              <a:rPr lang="en-US" sz="1500" i="1"/>
              <a:t>Lesson Length: 1 Hour</a:t>
            </a:r>
            <a:endParaRPr lang="en-US" dirty="0"/>
          </a:p>
        </p:txBody>
      </p:sp>
      <p:sp>
        <p:nvSpPr>
          <p:cNvPr id="11" name="Google Shape;89;p1">
            <a:extLst>
              <a:ext uri="{FF2B5EF4-FFF2-40B4-BE49-F238E27FC236}">
                <a16:creationId xmlns:a16="http://schemas.microsoft.com/office/drawing/2014/main" id="{3E394C47-525A-D1F3-C5AE-28F46FAF01F3}"/>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13" name="Google Shape;90;p1">
            <a:extLst>
              <a:ext uri="{FF2B5EF4-FFF2-40B4-BE49-F238E27FC236}">
                <a16:creationId xmlns:a16="http://schemas.microsoft.com/office/drawing/2014/main" id="{4DA52450-3601-7DD3-1766-5E90C24E0D67}"/>
              </a:ext>
            </a:extLst>
          </p:cNvPr>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7</a:t>
            </a:r>
            <a:endParaRPr sz="1800" b="1" dirty="0">
              <a:solidFill>
                <a:schemeClr val="dk1"/>
              </a:solidFill>
            </a:endParaRPr>
          </a:p>
        </p:txBody>
      </p:sp>
      <p:sp>
        <p:nvSpPr>
          <p:cNvPr id="164" name="Google Shape;164;p10"/>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indent="-361950">
              <a:buSzPts val="1150"/>
              <a:buFont typeface="+mj-lt"/>
              <a:buAutoNum type="arabicPeriod" startAt="21"/>
            </a:pPr>
            <a:r>
              <a:rPr lang="en-US" sz="1200" u="sng" dirty="0">
                <a:solidFill>
                  <a:schemeClr val="dk1"/>
                </a:solidFill>
              </a:rPr>
              <a:t>SLIDE 32</a:t>
            </a:r>
            <a:r>
              <a:rPr lang="en-US" sz="1200" dirty="0">
                <a:solidFill>
                  <a:schemeClr val="dk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indent="-361950">
              <a:buSzPts val="1150"/>
              <a:buFont typeface="+mj-lt"/>
              <a:buAutoNum type="arabicPeriod" startAt="21"/>
            </a:pPr>
            <a:endParaRPr lang="en-US" sz="1200" dirty="0">
              <a:solidFill>
                <a:schemeClr val="dk1"/>
              </a:solidFill>
            </a:endParaRPr>
          </a:p>
          <a:p>
            <a:pPr indent="-361950">
              <a:buSzPts val="1150"/>
              <a:buFont typeface="+mj-lt"/>
              <a:buAutoNum type="arabicPeriod" startAt="21"/>
            </a:pPr>
            <a:r>
              <a:rPr lang="en-US" sz="1200" u="sng" dirty="0">
                <a:solidFill>
                  <a:schemeClr val="dk1"/>
                </a:solidFill>
              </a:rPr>
              <a:t>SLIDE 33</a:t>
            </a:r>
            <a:r>
              <a:rPr lang="en-US" sz="1200" dirty="0">
                <a:solidFill>
                  <a:schemeClr val="dk1"/>
                </a:solidFill>
              </a:rPr>
              <a:t>: </a:t>
            </a:r>
            <a:r>
              <a:rPr lang="en-US" sz="12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dropping to your knees, </a:t>
            </a:r>
            <a:r>
              <a:rPr lang="en-US" sz="1200" dirty="0"/>
              <a:t>getting under a table if you can and holding on to the table leg,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facing away from glass or heavy objects that could fall, covering your head and neck</a:t>
            </a:r>
            <a:r>
              <a:rPr lang="en-US" sz="1200" dirty="0"/>
              <a:t>, remaining silent so that you can hear teacher instructions, and holding this position until shaking stops. </a:t>
            </a:r>
          </a:p>
          <a:p>
            <a:pPr indent="-361950">
              <a:buSzPts val="1150"/>
              <a:buFont typeface="+mj-lt"/>
              <a:buAutoNum type="arabicPeriod" startAt="21"/>
            </a:pPr>
            <a:endParaRPr lang="en-US" sz="1200" dirty="0">
              <a:solidFill>
                <a:schemeClr val="dk1"/>
              </a:solidFill>
            </a:endParaRPr>
          </a:p>
          <a:p>
            <a:pPr lvl="0" indent="-361950">
              <a:buSzPts val="1150"/>
              <a:buFont typeface="+mj-lt"/>
              <a:buAutoNum type="arabicPeriod" startAt="21"/>
            </a:pPr>
            <a:r>
              <a:rPr lang="en-US" sz="1200" u="sng" dirty="0">
                <a:solidFill>
                  <a:schemeClr val="dk1"/>
                </a:solidFill>
              </a:rPr>
              <a:t>SLIDE 34</a:t>
            </a:r>
            <a:r>
              <a:rPr lang="en-US" sz="1200" dirty="0">
                <a:solidFill>
                  <a:schemeClr val="dk1"/>
                </a:solidFill>
              </a:rPr>
              <a:t>: </a:t>
            </a:r>
            <a:r>
              <a:rPr lang="en-US" sz="1200" dirty="0"/>
              <a:t>Sometimes drills can be scary because we don't know what to do or what is happening around us. During these lessons you will practice the drill many times. After practicing, you should feel more confident and hopefully less scared or nervous. </a:t>
            </a:r>
          </a:p>
          <a:p>
            <a:pPr lvl="0" indent="-361950">
              <a:buSzPts val="1150"/>
              <a:buFont typeface="+mj-lt"/>
              <a:buAutoNum type="arabicPeriod" startAt="21"/>
            </a:pPr>
            <a:endParaRPr lang="en-US" sz="1150" dirty="0">
              <a:solidFill>
                <a:schemeClr val="dk1"/>
              </a:solidFill>
            </a:endParaRPr>
          </a:p>
          <a:p>
            <a:pPr indent="-361950">
              <a:buSzPts val="1200"/>
              <a:buFont typeface="+mj-lt"/>
              <a:buAutoNum type="arabicPeriod" startAt="21"/>
            </a:pPr>
            <a:r>
              <a:rPr lang="en-US" sz="1200" u="sng" dirty="0"/>
              <a:t>SLIDE 35</a:t>
            </a:r>
            <a:r>
              <a:rPr lang="en" sz="1200" dirty="0"/>
              <a:t>: </a:t>
            </a:r>
            <a:r>
              <a:rPr lang="en-US" sz="1200" dirty="0"/>
              <a:t>Ask students </a:t>
            </a:r>
            <a:r>
              <a:rPr lang="en-US" sz="1200" dirty="0">
                <a:solidFill>
                  <a:schemeClr val="dk1"/>
                </a:solidFill>
              </a:rPr>
              <a:t>whether their feelings have changed now that they’ve learned about earthquakes and how to protect themselves. Ask students to turn and talk to a peer about whether their feelings have changed and why. </a:t>
            </a:r>
            <a:endParaRPr lang="en-US" sz="1200" dirty="0"/>
          </a:p>
          <a:p>
            <a:pPr indent="-361950">
              <a:buSzPts val="1200"/>
              <a:buFont typeface="+mj-lt"/>
              <a:buAutoNum type="arabicPeriod" startAt="21"/>
            </a:pPr>
            <a:endParaRPr lang="en-US" sz="1200" dirty="0"/>
          </a:p>
          <a:p>
            <a:pPr marL="137160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3FC9EAE1-EE0E-442A-8CC8-5F108077BEA3}"/>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10</a:t>
            </a:fld>
            <a:endParaRPr sz="9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62">
          <a:extLst>
            <a:ext uri="{FF2B5EF4-FFF2-40B4-BE49-F238E27FC236}">
              <a16:creationId xmlns:a16="http://schemas.microsoft.com/office/drawing/2014/main" id="{7C93CE6B-0DB7-3FA1-AEBB-546E2FC389E4}"/>
            </a:ext>
          </a:extLst>
        </p:cNvPr>
        <p:cNvGrpSpPr/>
        <p:nvPr/>
      </p:nvGrpSpPr>
      <p:grpSpPr>
        <a:xfrm>
          <a:off x="0" y="0"/>
          <a:ext cx="0" cy="0"/>
          <a:chOff x="0" y="0"/>
          <a:chExt cx="0" cy="0"/>
        </a:xfrm>
      </p:grpSpPr>
      <p:sp>
        <p:nvSpPr>
          <p:cNvPr id="163" name="Google Shape;163;p10">
            <a:extLst>
              <a:ext uri="{FF2B5EF4-FFF2-40B4-BE49-F238E27FC236}">
                <a16:creationId xmlns:a16="http://schemas.microsoft.com/office/drawing/2014/main" id="{163C04B6-CD77-18D6-1723-3201B45D6BE3}"/>
              </a:ext>
            </a:extLst>
          </p:cNvPr>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8</a:t>
            </a:r>
            <a:endParaRPr sz="1800" b="1" dirty="0">
              <a:solidFill>
                <a:schemeClr val="dk1"/>
              </a:solidFill>
            </a:endParaRPr>
          </a:p>
        </p:txBody>
      </p:sp>
      <p:sp>
        <p:nvSpPr>
          <p:cNvPr id="164" name="Google Shape;164;p10">
            <a:extLst>
              <a:ext uri="{FF2B5EF4-FFF2-40B4-BE49-F238E27FC236}">
                <a16:creationId xmlns:a16="http://schemas.microsoft.com/office/drawing/2014/main" id="{91F2BEAC-C4BE-C83B-6EC6-BF050F0E14D7}"/>
              </a:ext>
            </a:extLst>
          </p:cNvPr>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indent="-361950">
              <a:buSzPts val="1200"/>
              <a:buFont typeface="+mj-lt"/>
              <a:buAutoNum type="arabicPeriod" startAt="25"/>
            </a:pPr>
            <a:r>
              <a:rPr lang="en-US" sz="1200" u="sng" dirty="0"/>
              <a:t>SLIDE 36</a:t>
            </a:r>
            <a:r>
              <a:rPr lang="en-US" sz="1200" dirty="0"/>
              <a:t>: </a:t>
            </a:r>
            <a:r>
              <a:rPr lang="en" sz="1200" dirty="0"/>
              <a:t>Tell students that they can help the people in their families prepare for an emergency. Help them figure out how much water they need. Show members of your family how to Drop, Cover and Hold On if there’s ground shaking or they get an alert. Encourage students to share their student sheets with the members of their families.</a:t>
            </a:r>
            <a:endParaRPr lang="en-US" sz="1200" dirty="0">
              <a:solidFill>
                <a:schemeClr val="dk1"/>
              </a:solidFill>
            </a:endParaRPr>
          </a:p>
          <a:p>
            <a:pPr indent="-361950">
              <a:buSzPts val="1200"/>
              <a:buFont typeface="+mj-lt"/>
              <a:buAutoNum type="arabicPeriod" startAt="25"/>
            </a:pPr>
            <a:endParaRPr lang="en-US" sz="1200" dirty="0">
              <a:solidFill>
                <a:schemeClr val="dk1"/>
              </a:solidFill>
            </a:endParaRPr>
          </a:p>
          <a:p>
            <a:pPr indent="-361950">
              <a:buSzPts val="1200"/>
              <a:buFont typeface="+mj-lt"/>
              <a:buAutoNum type="arabicPeriod" startAt="25"/>
            </a:pPr>
            <a:r>
              <a:rPr lang="en-US" sz="1200" u="sng" dirty="0"/>
              <a:t>SLIDE 37</a:t>
            </a:r>
            <a:r>
              <a:rPr lang="en-US" sz="1200" dirty="0"/>
              <a:t>: Ask students how their conversations with their families went. Did their family members know that Drop, Cover, and Hold On are the correct protective actions? Did they talk about an emergency plan? Did they discuss how much water they may need in an emergency, and where to store it? </a:t>
            </a:r>
          </a:p>
          <a:p>
            <a:pPr indent="-361950">
              <a:buSzPts val="1200"/>
              <a:buFont typeface="+mj-lt"/>
              <a:buAutoNum type="arabicPeriod" startAt="25"/>
            </a:pPr>
            <a:endParaRPr lang="en-US" sz="1200" dirty="0"/>
          </a:p>
          <a:p>
            <a:pPr indent="-361950">
              <a:buSzPts val="1200"/>
              <a:buFont typeface="+mj-lt"/>
              <a:buAutoNum type="arabicPeriod" startAt="25"/>
            </a:pPr>
            <a:r>
              <a:rPr lang="en-US" sz="1200" u="sng" dirty="0"/>
              <a:t>SLIDE 38</a:t>
            </a:r>
            <a:r>
              <a:rPr lang="en" sz="1200" dirty="0"/>
              <a:t>: OPTIONAL - Please complete the ShakeAlert Ready! Great ShakeOut Lesson Feedback Form. </a:t>
            </a:r>
          </a:p>
          <a:p>
            <a:pPr marL="344488" lvl="0" indent="-344488" algn="l" rtl="0">
              <a:lnSpc>
                <a:spcPct val="90000"/>
              </a:lnSpc>
              <a:spcBef>
                <a:spcPts val="0"/>
              </a:spcBef>
              <a:spcAft>
                <a:spcPts val="0"/>
              </a:spcAft>
              <a:buSzPts val="1050"/>
              <a:buFont typeface="+mj-lt"/>
              <a:buAutoNum type="arabicPeriod" startAt="25"/>
            </a:pPr>
            <a:endParaRPr lang="en" sz="1200" dirty="0"/>
          </a:p>
          <a:p>
            <a:pPr marL="0" indent="0">
              <a:buSzPts val="1050"/>
              <a:buNone/>
            </a:pPr>
            <a:r>
              <a:rPr lang="en-US" sz="14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a:t>
            </a:r>
            <a:endParaRPr lang="en-US" sz="1200" dirty="0">
              <a:solidFill>
                <a:schemeClr val="dk1"/>
              </a:solidFill>
            </a:endParaRPr>
          </a:p>
          <a:p>
            <a:pPr indent="-361950">
              <a:buSzPts val="1200"/>
              <a:buFont typeface="+mj-lt"/>
              <a:buAutoNum type="arabicPeriod" startAt="21"/>
            </a:pPr>
            <a:endParaRPr sz="1200" dirty="0">
              <a:solidFill>
                <a:schemeClr val="dk1"/>
              </a:solidFill>
            </a:endParaRPr>
          </a:p>
          <a:p>
            <a:pPr marL="137160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0D0C1CEF-A437-B8F5-CA27-F50555AE321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11</a:t>
            </a:fld>
            <a:endParaRPr sz="900">
              <a:solidFill>
                <a:schemeClr val="dk1"/>
              </a:solidFill>
              <a:latin typeface="Arial"/>
              <a:ea typeface="Arial"/>
              <a:cs typeface="Arial"/>
              <a:sym typeface="Arial"/>
            </a:endParaRPr>
          </a:p>
        </p:txBody>
      </p:sp>
    </p:spTree>
    <p:extLst>
      <p:ext uri="{BB962C8B-B14F-4D97-AF65-F5344CB8AC3E}">
        <p14:creationId xmlns:p14="http://schemas.microsoft.com/office/powerpoint/2010/main" val="166710914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3"/>
          <p:cNvSpPr txBox="1"/>
          <p:nvPr/>
        </p:nvSpPr>
        <p:spPr>
          <a:xfrm>
            <a:off x="308284" y="701400"/>
            <a:ext cx="3753600" cy="3740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1"/>
              </a:buClr>
              <a:buSzPts val="2600"/>
              <a:buFont typeface="Arial"/>
              <a:buNone/>
            </a:pPr>
            <a:r>
              <a:rPr lang="en" sz="2600" b="1" dirty="0">
                <a:solidFill>
                  <a:schemeClr val="accent1"/>
                </a:solidFill>
                <a:latin typeface="Arial"/>
                <a:ea typeface="Arial"/>
                <a:cs typeface="Arial"/>
                <a:sym typeface="Arial"/>
              </a:rPr>
              <a:t>Learning Targets</a:t>
            </a:r>
          </a:p>
          <a:p>
            <a:pPr marL="0" marR="0" lvl="0" indent="0" algn="l" rtl="0">
              <a:spcBef>
                <a:spcPts val="0"/>
              </a:spcBef>
              <a:spcAft>
                <a:spcPts val="0"/>
              </a:spcAft>
              <a:buClr>
                <a:schemeClr val="accent1"/>
              </a:buClr>
              <a:buSzPts val="2600"/>
              <a:buFont typeface="Arial"/>
              <a:buNone/>
            </a:pPr>
            <a:endParaRPr sz="2200" b="1" dirty="0">
              <a:solidFill>
                <a:schemeClr val="accent1"/>
              </a:solidFill>
              <a:latin typeface="Arial"/>
              <a:ea typeface="Arial"/>
              <a:cs typeface="Arial"/>
              <a:sym typeface="Arial"/>
            </a:endParaRPr>
          </a:p>
          <a:p>
            <a:pPr marL="287338" marR="0" lvl="0" indent="-192088" algn="l" rtl="0">
              <a:spcBef>
                <a:spcPts val="600"/>
              </a:spcBef>
              <a:spcAft>
                <a:spcPts val="0"/>
              </a:spcAft>
              <a:buClr>
                <a:schemeClr val="accent1"/>
              </a:buClr>
              <a:buSzPts val="2100"/>
              <a:buFont typeface="Arial"/>
              <a:buChar char="•"/>
            </a:pPr>
            <a:r>
              <a:rPr lang="en" sz="2100" dirty="0">
                <a:solidFill>
                  <a:schemeClr val="dk2"/>
                </a:solidFill>
                <a:latin typeface="Arial"/>
                <a:ea typeface="Arial"/>
                <a:cs typeface="Arial"/>
                <a:sym typeface="Arial"/>
              </a:rPr>
              <a:t>I can </a:t>
            </a:r>
            <a:r>
              <a:rPr lang="en" sz="2100" b="1" dirty="0">
                <a:solidFill>
                  <a:schemeClr val="dk2"/>
                </a:solidFill>
                <a:latin typeface="Arial"/>
                <a:ea typeface="Arial"/>
                <a:cs typeface="Arial"/>
                <a:sym typeface="Arial"/>
              </a:rPr>
              <a:t>Drop</a:t>
            </a:r>
            <a:r>
              <a:rPr lang="en" sz="2100" dirty="0">
                <a:solidFill>
                  <a:schemeClr val="dk2"/>
                </a:solidFill>
                <a:latin typeface="Arial"/>
                <a:ea typeface="Arial"/>
                <a:cs typeface="Arial"/>
                <a:sym typeface="Arial"/>
              </a:rPr>
              <a:t>, </a:t>
            </a:r>
            <a:r>
              <a:rPr lang="en" sz="2100" b="1" dirty="0">
                <a:solidFill>
                  <a:schemeClr val="dk2"/>
                </a:solidFill>
                <a:latin typeface="Arial"/>
                <a:ea typeface="Arial"/>
                <a:cs typeface="Arial"/>
                <a:sym typeface="Arial"/>
              </a:rPr>
              <a:t>Cover</a:t>
            </a:r>
            <a:r>
              <a:rPr lang="en" sz="2100" dirty="0">
                <a:solidFill>
                  <a:schemeClr val="dk2"/>
                </a:solidFill>
                <a:latin typeface="Arial"/>
                <a:ea typeface="Arial"/>
                <a:cs typeface="Arial"/>
                <a:sym typeface="Arial"/>
              </a:rPr>
              <a:t>, and </a:t>
            </a:r>
            <a:r>
              <a:rPr lang="en" sz="2100" b="1" dirty="0">
                <a:solidFill>
                  <a:schemeClr val="dk2"/>
                </a:solidFill>
                <a:latin typeface="Arial"/>
                <a:ea typeface="Arial"/>
                <a:cs typeface="Arial"/>
                <a:sym typeface="Arial"/>
              </a:rPr>
              <a:t>Hold On </a:t>
            </a:r>
            <a:r>
              <a:rPr lang="en" sz="2100" dirty="0">
                <a:solidFill>
                  <a:schemeClr val="dk2"/>
                </a:solidFill>
                <a:latin typeface="Arial"/>
                <a:ea typeface="Arial"/>
                <a:cs typeface="Arial"/>
                <a:sym typeface="Arial"/>
              </a:rPr>
              <a:t>if there’s shaking or I get an alert.  </a:t>
            </a:r>
            <a:endParaRPr dirty="0"/>
          </a:p>
          <a:p>
            <a:pPr marL="95250" marR="0" lvl="0" indent="0" algn="l" rtl="0">
              <a:spcBef>
                <a:spcPts val="600"/>
              </a:spcBef>
              <a:spcAft>
                <a:spcPts val="0"/>
              </a:spcAft>
              <a:buNone/>
            </a:pPr>
            <a:endParaRPr sz="2100" dirty="0">
              <a:solidFill>
                <a:schemeClr val="dk2"/>
              </a:solidFill>
              <a:latin typeface="Arial"/>
              <a:ea typeface="Arial"/>
              <a:cs typeface="Arial"/>
              <a:sym typeface="Arial"/>
            </a:endParaRPr>
          </a:p>
          <a:p>
            <a:pPr marL="287020" marR="0" lvl="0" indent="-191770" algn="l" rtl="0">
              <a:spcBef>
                <a:spcPts val="600"/>
              </a:spcBef>
              <a:spcAft>
                <a:spcPts val="600"/>
              </a:spcAft>
              <a:buClr>
                <a:schemeClr val="accent1"/>
              </a:buClr>
              <a:buSzPts val="2100"/>
              <a:buFont typeface="Arial"/>
              <a:buChar char="•"/>
            </a:pPr>
            <a:r>
              <a:rPr lang="en" sz="2100" dirty="0">
                <a:solidFill>
                  <a:schemeClr val="dk2"/>
                </a:solidFill>
                <a:latin typeface="Arial"/>
                <a:ea typeface="Arial"/>
                <a:cs typeface="Arial"/>
                <a:sym typeface="Arial"/>
              </a:rPr>
              <a:t>I can calculate how much water my family needs </a:t>
            </a:r>
            <a:r>
              <a:rPr lang="en" sz="2100" dirty="0">
                <a:solidFill>
                  <a:schemeClr val="dk2"/>
                </a:solidFill>
              </a:rPr>
              <a:t>after </a:t>
            </a:r>
            <a:r>
              <a:rPr lang="en" sz="2100" dirty="0">
                <a:solidFill>
                  <a:schemeClr val="dk2"/>
                </a:solidFill>
                <a:latin typeface="Arial"/>
                <a:ea typeface="Arial"/>
                <a:cs typeface="Arial"/>
                <a:sym typeface="Arial"/>
              </a:rPr>
              <a:t>an emergency to stay safe. </a:t>
            </a:r>
            <a:endParaRPr sz="2100" dirty="0">
              <a:solidFill>
                <a:schemeClr val="dk2"/>
              </a:solidFill>
              <a:latin typeface="Arial"/>
              <a:ea typeface="Arial"/>
              <a:cs typeface="Arial"/>
              <a:sym typeface="Arial"/>
            </a:endParaRPr>
          </a:p>
        </p:txBody>
      </p:sp>
      <p:sp>
        <p:nvSpPr>
          <p:cNvPr id="2" name="Google Shape;100;p2">
            <a:extLst>
              <a:ext uri="{FF2B5EF4-FFF2-40B4-BE49-F238E27FC236}">
                <a16:creationId xmlns:a16="http://schemas.microsoft.com/office/drawing/2014/main" id="{2F20A27E-5B48-7BE1-343D-0682F204DEC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12</a:t>
            </a:fld>
            <a:endParaRPr sz="900">
              <a:solidFill>
                <a:schemeClr val="dk1"/>
              </a:solidFill>
              <a:latin typeface="Arial"/>
              <a:ea typeface="Arial"/>
              <a:cs typeface="Arial"/>
              <a:sym typeface="Arial"/>
            </a:endParaRPr>
          </a:p>
        </p:txBody>
      </p:sp>
      <p:pic>
        <p:nvPicPr>
          <p:cNvPr id="3" name="Google Shape;148;p8">
            <a:extLst>
              <a:ext uri="{FF2B5EF4-FFF2-40B4-BE49-F238E27FC236}">
                <a16:creationId xmlns:a16="http://schemas.microsoft.com/office/drawing/2014/main" id="{5AB19746-0DC0-87E4-0B71-307188BDC70D}"/>
              </a:ext>
            </a:extLst>
          </p:cNvPr>
          <p:cNvPicPr preferRelativeResize="0"/>
          <p:nvPr/>
        </p:nvPicPr>
        <p:blipFill>
          <a:blip r:embed="rId3">
            <a:alphaModFix/>
          </a:blip>
          <a:stretch>
            <a:fillRect/>
          </a:stretch>
        </p:blipFill>
        <p:spPr>
          <a:xfrm>
            <a:off x="5393748" y="542137"/>
            <a:ext cx="3214125" cy="4059225"/>
          </a:xfrm>
          <a:prstGeom prst="roundRect">
            <a:avLst>
              <a:gd name="adj" fmla="val 4842"/>
            </a:avLst>
          </a:prstGeom>
          <a:solidFill>
            <a:srgbClr val="FFFFFF">
              <a:shade val="85000"/>
            </a:srgbClr>
          </a:solidFill>
          <a:ln>
            <a:noFill/>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7" name="Google Shape;197;p14"/>
          <p:cNvGrpSpPr/>
          <p:nvPr/>
        </p:nvGrpSpPr>
        <p:grpSpPr>
          <a:xfrm>
            <a:off x="192033" y="725808"/>
            <a:ext cx="2866397" cy="2606040"/>
            <a:chOff x="192033" y="725808"/>
            <a:chExt cx="2866397" cy="2606040"/>
          </a:xfrm>
        </p:grpSpPr>
        <p:pic>
          <p:nvPicPr>
            <p:cNvPr id="198" name="Google Shape;198;p14"/>
            <p:cNvPicPr preferRelativeResize="0"/>
            <p:nvPr/>
          </p:nvPicPr>
          <p:blipFill rotWithShape="1">
            <a:blip r:embed="rId3">
              <a:alphaModFix/>
            </a:blip>
            <a:srcRect/>
            <a:stretch/>
          </p:blipFill>
          <p:spPr>
            <a:xfrm>
              <a:off x="699492" y="1684584"/>
              <a:ext cx="1607777" cy="1519857"/>
            </a:xfrm>
            <a:prstGeom prst="rect">
              <a:avLst/>
            </a:prstGeom>
            <a:noFill/>
            <a:ln>
              <a:noFill/>
            </a:ln>
          </p:spPr>
        </p:pic>
        <p:sp>
          <p:nvSpPr>
            <p:cNvPr id="199" name="Google Shape;199;p14"/>
            <p:cNvSpPr txBox="1"/>
            <p:nvPr/>
          </p:nvSpPr>
          <p:spPr>
            <a:xfrm>
              <a:off x="234785" y="835072"/>
              <a:ext cx="278089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accent1"/>
                  </a:solidFill>
                  <a:latin typeface="Arial"/>
                  <a:ea typeface="Arial"/>
                  <a:cs typeface="Arial"/>
                  <a:sym typeface="Arial"/>
                </a:rPr>
                <a:t>What other safety drills have we had at school?</a:t>
              </a:r>
              <a:endParaRPr/>
            </a:p>
          </p:txBody>
        </p:sp>
        <p:sp>
          <p:nvSpPr>
            <p:cNvPr id="200" name="Google Shape;200;p14"/>
            <p:cNvSpPr/>
            <p:nvPr/>
          </p:nvSpPr>
          <p:spPr>
            <a:xfrm>
              <a:off x="192033" y="725808"/>
              <a:ext cx="2866397"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grpSp>
        <p:nvGrpSpPr>
          <p:cNvPr id="201" name="Google Shape;201;p14"/>
          <p:cNvGrpSpPr/>
          <p:nvPr/>
        </p:nvGrpSpPr>
        <p:grpSpPr>
          <a:xfrm>
            <a:off x="6140557" y="1706669"/>
            <a:ext cx="2871216" cy="2743471"/>
            <a:chOff x="6140557" y="1807535"/>
            <a:chExt cx="2871216" cy="2743471"/>
          </a:xfrm>
        </p:grpSpPr>
        <p:pic>
          <p:nvPicPr>
            <p:cNvPr id="202" name="Google Shape;202;p14" title="Education_9_PA_V03.jpg"/>
            <p:cNvPicPr preferRelativeResize="0"/>
            <p:nvPr/>
          </p:nvPicPr>
          <p:blipFill rotWithShape="1">
            <a:blip r:embed="rId4">
              <a:alphaModFix/>
            </a:blip>
            <a:srcRect/>
            <a:stretch/>
          </p:blipFill>
          <p:spPr>
            <a:xfrm>
              <a:off x="6276713" y="2889807"/>
              <a:ext cx="2587650" cy="1574676"/>
            </a:xfrm>
            <a:prstGeom prst="rect">
              <a:avLst/>
            </a:prstGeom>
            <a:noFill/>
            <a:ln>
              <a:noFill/>
            </a:ln>
          </p:spPr>
        </p:pic>
        <p:sp>
          <p:nvSpPr>
            <p:cNvPr id="203" name="Google Shape;203;p14"/>
            <p:cNvSpPr txBox="1"/>
            <p:nvPr/>
          </p:nvSpPr>
          <p:spPr>
            <a:xfrm>
              <a:off x="6140557" y="1918318"/>
              <a:ext cx="285996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accent1"/>
                  </a:solidFill>
                  <a:latin typeface="Arial"/>
                  <a:ea typeface="Arial"/>
                  <a:cs typeface="Arial"/>
                  <a:sym typeface="Arial"/>
                </a:rPr>
                <a:t>Our school has Earthquake Early Warning!</a:t>
              </a:r>
              <a:endParaRPr/>
            </a:p>
          </p:txBody>
        </p:sp>
        <p:sp>
          <p:nvSpPr>
            <p:cNvPr id="204" name="Google Shape;204;p14"/>
            <p:cNvSpPr/>
            <p:nvPr/>
          </p:nvSpPr>
          <p:spPr>
            <a:xfrm>
              <a:off x="6140557" y="1807535"/>
              <a:ext cx="2871216" cy="2743471"/>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grpSp>
      <p:grpSp>
        <p:nvGrpSpPr>
          <p:cNvPr id="207" name="Google Shape;207;p14"/>
          <p:cNvGrpSpPr/>
          <p:nvPr/>
        </p:nvGrpSpPr>
        <p:grpSpPr>
          <a:xfrm>
            <a:off x="3163885" y="1141025"/>
            <a:ext cx="2871216" cy="2606040"/>
            <a:chOff x="3163885" y="1141025"/>
            <a:chExt cx="2871216" cy="2606040"/>
          </a:xfrm>
        </p:grpSpPr>
        <p:sp>
          <p:nvSpPr>
            <p:cNvPr id="208" name="Google Shape;208;p14"/>
            <p:cNvSpPr/>
            <p:nvPr/>
          </p:nvSpPr>
          <p:spPr>
            <a:xfrm>
              <a:off x="3163885" y="1141025"/>
              <a:ext cx="2871216" cy="2606040"/>
            </a:xfrm>
            <a:prstGeom prst="roundRect">
              <a:avLst>
                <a:gd name="adj" fmla="val 6054"/>
              </a:avLst>
            </a:prstGeom>
            <a:no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209" name="Google Shape;209;p14"/>
            <p:cNvSpPr txBox="1"/>
            <p:nvPr/>
          </p:nvSpPr>
          <p:spPr>
            <a:xfrm>
              <a:off x="3324448" y="1281687"/>
              <a:ext cx="255009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006F41"/>
                  </a:solidFill>
                  <a:latin typeface="Arial"/>
                  <a:ea typeface="Arial"/>
                  <a:cs typeface="Arial"/>
                  <a:sym typeface="Arial"/>
                </a:rPr>
                <a:t>What is the purpose of drills in schools?</a:t>
              </a:r>
              <a:endParaRPr sz="1800" b="1">
                <a:solidFill>
                  <a:schemeClr val="accent1"/>
                </a:solidFill>
                <a:latin typeface="Arial"/>
                <a:ea typeface="Arial"/>
                <a:cs typeface="Arial"/>
                <a:sym typeface="Arial"/>
              </a:endParaRPr>
            </a:p>
          </p:txBody>
        </p:sp>
        <p:pic>
          <p:nvPicPr>
            <p:cNvPr id="210" name="Google Shape;210;p14"/>
            <p:cNvPicPr preferRelativeResize="0"/>
            <p:nvPr/>
          </p:nvPicPr>
          <p:blipFill rotWithShape="1">
            <a:blip r:embed="rId5">
              <a:alphaModFix/>
            </a:blip>
            <a:srcRect t="3306"/>
            <a:stretch/>
          </p:blipFill>
          <p:spPr>
            <a:xfrm>
              <a:off x="3665636" y="2110091"/>
              <a:ext cx="1812728" cy="1221757"/>
            </a:xfrm>
            <a:prstGeom prst="rect">
              <a:avLst/>
            </a:prstGeom>
            <a:noFill/>
            <a:ln>
              <a:noFill/>
            </a:ln>
          </p:spPr>
        </p:pic>
      </p:grpSp>
      <p:sp>
        <p:nvSpPr>
          <p:cNvPr id="2" name="Google Shape;100;p2">
            <a:extLst>
              <a:ext uri="{FF2B5EF4-FFF2-40B4-BE49-F238E27FC236}">
                <a16:creationId xmlns:a16="http://schemas.microsoft.com/office/drawing/2014/main" id="{E4979A76-0B15-D4F8-EECF-D5FF8044591D}"/>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13</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idx="4294967295"/>
          </p:nvPr>
        </p:nvSpPr>
        <p:spPr>
          <a:xfrm>
            <a:off x="304799" y="842963"/>
            <a:ext cx="3462900" cy="2738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How do you feel? </a:t>
            </a:r>
            <a:endParaRPr sz="3020" b="1"/>
          </a:p>
          <a:p>
            <a:pPr marL="0" lvl="0" indent="0" algn="l" rtl="0">
              <a:lnSpc>
                <a:spcPct val="90000"/>
              </a:lnSpc>
              <a:spcBef>
                <a:spcPts val="0"/>
              </a:spcBef>
              <a:spcAft>
                <a:spcPts val="0"/>
              </a:spcAft>
              <a:buClr>
                <a:schemeClr val="accent1"/>
              </a:buClr>
              <a:buSzPts val="990"/>
              <a:buFont typeface="Arial"/>
              <a:buNone/>
            </a:pPr>
            <a:endParaRPr sz="2720" i="1"/>
          </a:p>
          <a:p>
            <a:pPr marL="0" lvl="0" indent="0" algn="l" rtl="0">
              <a:lnSpc>
                <a:spcPct val="90000"/>
              </a:lnSpc>
              <a:spcBef>
                <a:spcPts val="0"/>
              </a:spcBef>
              <a:spcAft>
                <a:spcPts val="0"/>
              </a:spcAft>
              <a:buClr>
                <a:schemeClr val="accent1"/>
              </a:buClr>
              <a:buSzPts val="990"/>
              <a:buFont typeface="Arial"/>
              <a:buNone/>
            </a:pPr>
            <a:r>
              <a:rPr lang="en" sz="2720" i="1"/>
              <a:t>Turn and talk to a partner!</a:t>
            </a:r>
            <a:endParaRPr sz="2720" i="1"/>
          </a:p>
          <a:p>
            <a:pPr marL="0" lvl="0" indent="0" algn="l" rtl="0">
              <a:lnSpc>
                <a:spcPct val="90000"/>
              </a:lnSpc>
              <a:spcBef>
                <a:spcPts val="0"/>
              </a:spcBef>
              <a:spcAft>
                <a:spcPts val="0"/>
              </a:spcAft>
              <a:buClr>
                <a:schemeClr val="accent1"/>
              </a:buClr>
              <a:buSzPts val="990"/>
              <a:buFont typeface="Arial"/>
              <a:buNone/>
            </a:pPr>
            <a:endParaRPr sz="2720" i="1"/>
          </a:p>
        </p:txBody>
      </p:sp>
      <p:pic>
        <p:nvPicPr>
          <p:cNvPr id="218" name="Google Shape;218;p15"/>
          <p:cNvPicPr preferRelativeResize="0"/>
          <p:nvPr/>
        </p:nvPicPr>
        <p:blipFill>
          <a:blip r:embed="rId3">
            <a:alphaModFix/>
          </a:blip>
          <a:stretch>
            <a:fillRect/>
          </a:stretch>
        </p:blipFill>
        <p:spPr>
          <a:xfrm>
            <a:off x="3863170" y="601225"/>
            <a:ext cx="5136955" cy="3941050"/>
          </a:xfrm>
          <a:prstGeom prst="roundRect">
            <a:avLst>
              <a:gd name="adj" fmla="val 4842"/>
            </a:avLst>
          </a:prstGeom>
          <a:solidFill>
            <a:srgbClr val="FFFFFF">
              <a:shade val="85000"/>
            </a:srgbClr>
          </a:solidFill>
          <a:ln>
            <a:noFill/>
          </a:ln>
          <a:effectLst/>
        </p:spPr>
      </p:pic>
      <p:sp>
        <p:nvSpPr>
          <p:cNvPr id="2" name="Google Shape;100;p2">
            <a:extLst>
              <a:ext uri="{FF2B5EF4-FFF2-40B4-BE49-F238E27FC236}">
                <a16:creationId xmlns:a16="http://schemas.microsoft.com/office/drawing/2014/main" id="{D445E8FC-9CF7-8E17-FE2D-0030A5C37A3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14</a:t>
            </a:fld>
            <a:endParaRPr sz="9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6"/>
          <p:cNvSpPr txBox="1">
            <a:spLocks noGrp="1"/>
          </p:cNvSpPr>
          <p:nvPr>
            <p:ph type="title" idx="4294967295"/>
          </p:nvPr>
        </p:nvSpPr>
        <p:spPr>
          <a:xfrm>
            <a:off x="249430" y="976314"/>
            <a:ext cx="3185920" cy="86406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1"/>
              </a:buClr>
              <a:buSzPts val="2200"/>
              <a:buFont typeface="Arial"/>
              <a:buNone/>
            </a:pPr>
            <a:r>
              <a:rPr lang="en" sz="2200" dirty="0"/>
              <a:t>Have you experienced an earthquake? </a:t>
            </a:r>
            <a:br>
              <a:rPr lang="en" sz="2200" dirty="0"/>
            </a:br>
            <a:endParaRPr sz="2200" dirty="0"/>
          </a:p>
          <a:p>
            <a:pPr marL="0" lvl="0" indent="0" algn="l" rtl="0">
              <a:lnSpc>
                <a:spcPct val="90000"/>
              </a:lnSpc>
              <a:spcBef>
                <a:spcPts val="0"/>
              </a:spcBef>
              <a:spcAft>
                <a:spcPts val="0"/>
              </a:spcAft>
              <a:buClr>
                <a:schemeClr val="accent1"/>
              </a:buClr>
              <a:buSzPts val="2200"/>
              <a:buFont typeface="Arial"/>
              <a:buNone/>
            </a:pPr>
            <a:endParaRPr sz="2200" dirty="0"/>
          </a:p>
          <a:p>
            <a:pPr marL="0" lvl="0" indent="0" algn="l" rtl="0">
              <a:lnSpc>
                <a:spcPct val="90000"/>
              </a:lnSpc>
              <a:spcBef>
                <a:spcPts val="0"/>
              </a:spcBef>
              <a:spcAft>
                <a:spcPts val="0"/>
              </a:spcAft>
              <a:buClr>
                <a:schemeClr val="dk1"/>
              </a:buClr>
              <a:buSzPts val="1100"/>
              <a:buFont typeface="Arial"/>
              <a:buNone/>
            </a:pPr>
            <a:endParaRPr sz="2200" dirty="0"/>
          </a:p>
          <a:p>
            <a:pPr marL="0" lvl="0" indent="0" algn="l" rtl="0">
              <a:lnSpc>
                <a:spcPct val="90000"/>
              </a:lnSpc>
              <a:spcBef>
                <a:spcPts val="0"/>
              </a:spcBef>
              <a:spcAft>
                <a:spcPts val="0"/>
              </a:spcAft>
              <a:buClr>
                <a:schemeClr val="accent1"/>
              </a:buClr>
              <a:buSzPts val="2200"/>
              <a:buFont typeface="Arial"/>
              <a:buNone/>
            </a:pPr>
            <a:r>
              <a:rPr lang="en" sz="2200" dirty="0"/>
              <a:t>  </a:t>
            </a:r>
            <a:endParaRPr sz="2200" dirty="0"/>
          </a:p>
        </p:txBody>
      </p:sp>
      <p:pic>
        <p:nvPicPr>
          <p:cNvPr id="227" name="Google Shape;227;p16"/>
          <p:cNvPicPr preferRelativeResize="0"/>
          <p:nvPr/>
        </p:nvPicPr>
        <p:blipFill>
          <a:blip r:embed="rId3">
            <a:alphaModFix/>
          </a:blip>
          <a:stretch>
            <a:fillRect/>
          </a:stretch>
        </p:blipFill>
        <p:spPr>
          <a:xfrm>
            <a:off x="3902800" y="624425"/>
            <a:ext cx="4925949" cy="3693574"/>
          </a:xfrm>
          <a:prstGeom prst="roundRect">
            <a:avLst>
              <a:gd name="adj" fmla="val 4842"/>
            </a:avLst>
          </a:prstGeom>
          <a:solidFill>
            <a:srgbClr val="FFFFFF">
              <a:shade val="85000"/>
            </a:srgbClr>
          </a:solidFill>
          <a:ln>
            <a:solidFill>
              <a:schemeClr val="tx1"/>
            </a:solidFill>
          </a:ln>
          <a:effectLst/>
        </p:spPr>
      </p:pic>
      <p:sp>
        <p:nvSpPr>
          <p:cNvPr id="2" name="Google Shape;100;p2">
            <a:extLst>
              <a:ext uri="{FF2B5EF4-FFF2-40B4-BE49-F238E27FC236}">
                <a16:creationId xmlns:a16="http://schemas.microsoft.com/office/drawing/2014/main" id="{86859A1D-C390-499E-D4C2-C6424A9D700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15</a:t>
            </a:fld>
            <a:endParaRPr sz="900">
              <a:solidFill>
                <a:schemeClr val="dk1"/>
              </a:solidFill>
              <a:latin typeface="Arial"/>
              <a:ea typeface="Arial"/>
              <a:cs typeface="Arial"/>
              <a:sym typeface="Arial"/>
            </a:endParaRPr>
          </a:p>
        </p:txBody>
      </p:sp>
      <p:sp>
        <p:nvSpPr>
          <p:cNvPr id="3" name="Google Shape;223;p16">
            <a:extLst>
              <a:ext uri="{FF2B5EF4-FFF2-40B4-BE49-F238E27FC236}">
                <a16:creationId xmlns:a16="http://schemas.microsoft.com/office/drawing/2014/main" id="{BD7F44D7-CE3F-97E6-C877-7D2DD1B20FA3}"/>
              </a:ext>
            </a:extLst>
          </p:cNvPr>
          <p:cNvSpPr txBox="1">
            <a:spLocks/>
          </p:cNvSpPr>
          <p:nvPr/>
        </p:nvSpPr>
        <p:spPr>
          <a:xfrm>
            <a:off x="249430" y="3303126"/>
            <a:ext cx="3185920" cy="1014874"/>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accent1"/>
              </a:buClr>
              <a:buSzPts val="2200"/>
              <a:buFont typeface="Arial"/>
              <a:buNone/>
            </a:pPr>
            <a:r>
              <a:rPr lang="en-US" sz="2200" dirty="0"/>
              <a:t>What do you </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wonder</a:t>
            </a:r>
            <a:r>
              <a:rPr lang="en-US" sz="2200" dirty="0"/>
              <a:t> about earthquakes?  </a:t>
            </a:r>
          </a:p>
          <a:p>
            <a:pPr>
              <a:spcBef>
                <a:spcPts val="0"/>
              </a:spcBef>
              <a:buClr>
                <a:schemeClr val="accent1"/>
              </a:buClr>
              <a:buSzPts val="2200"/>
              <a:buFont typeface="Arial"/>
              <a:buNone/>
            </a:pPr>
            <a:endParaRPr lang="en-US" sz="2200" dirty="0"/>
          </a:p>
          <a:p>
            <a:pPr>
              <a:spcBef>
                <a:spcPts val="0"/>
              </a:spcBef>
              <a:buClr>
                <a:schemeClr val="accent1"/>
              </a:buClr>
              <a:buSzPts val="2200"/>
              <a:buFont typeface="Arial"/>
              <a:buNone/>
            </a:pPr>
            <a:endParaRPr lang="en-US" sz="2200" dirty="0"/>
          </a:p>
          <a:p>
            <a:pPr>
              <a:spcBef>
                <a:spcPts val="0"/>
              </a:spcBef>
              <a:buClr>
                <a:schemeClr val="dk1"/>
              </a:buClr>
              <a:buSzPts val="1100"/>
              <a:buFont typeface="Arial"/>
              <a:buNone/>
            </a:pPr>
            <a:endParaRPr lang="en-US" sz="2200" dirty="0"/>
          </a:p>
          <a:p>
            <a:pPr>
              <a:spcBef>
                <a:spcPts val="0"/>
              </a:spcBef>
              <a:buClr>
                <a:schemeClr val="accent1"/>
              </a:buClr>
              <a:buSzPts val="2200"/>
              <a:buFont typeface="Arial"/>
              <a:buNone/>
            </a:pPr>
            <a:r>
              <a:rPr lang="en-US" sz="2200" dirty="0"/>
              <a:t>  </a:t>
            </a:r>
          </a:p>
        </p:txBody>
      </p:sp>
      <p:sp>
        <p:nvSpPr>
          <p:cNvPr id="4" name="Google Shape;223;p16">
            <a:extLst>
              <a:ext uri="{FF2B5EF4-FFF2-40B4-BE49-F238E27FC236}">
                <a16:creationId xmlns:a16="http://schemas.microsoft.com/office/drawing/2014/main" id="{720D1573-AD09-2860-40BB-71021DD2434F}"/>
              </a:ext>
            </a:extLst>
          </p:cNvPr>
          <p:cNvSpPr txBox="1">
            <a:spLocks/>
          </p:cNvSpPr>
          <p:nvPr/>
        </p:nvSpPr>
        <p:spPr>
          <a:xfrm>
            <a:off x="249430" y="1840376"/>
            <a:ext cx="3185920" cy="1462749"/>
          </a:xfrm>
          <a:prstGeom prst="rect">
            <a:avLst/>
          </a:prstGeom>
          <a:noFill/>
          <a:ln>
            <a:noFill/>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accent1"/>
              </a:buClr>
              <a:buSzPts val="2200"/>
              <a:buFont typeface="Arial"/>
              <a:buNone/>
            </a:pPr>
            <a:r>
              <a:rPr lang="en-US" sz="2200" dirty="0"/>
              <a:t>What are some things you have seen or heard about earthquakes?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17"/>
          <p:cNvSpPr txBox="1">
            <a:spLocks noGrp="1"/>
          </p:cNvSpPr>
          <p:nvPr>
            <p:ph type="title"/>
          </p:nvPr>
        </p:nvSpPr>
        <p:spPr>
          <a:xfrm>
            <a:off x="400050" y="627431"/>
            <a:ext cx="3732503" cy="636075"/>
          </a:xfrm>
          <a:prstGeom prst="rect">
            <a:avLst/>
          </a:prstGeom>
          <a:noFill/>
          <a:ln>
            <a:noFill/>
          </a:ln>
        </p:spPr>
        <p:txBody>
          <a:bodyPr spcFirstLastPara="1" wrap="square" lIns="68550" tIns="68550" rIns="68550" bIns="68550" anchor="t" anchorCtr="0">
            <a:noAutofit/>
          </a:bodyPr>
          <a:lstStyle/>
          <a:p>
            <a:pPr marL="0" lvl="0" indent="0" algn="ctr" rtl="0">
              <a:lnSpc>
                <a:spcPct val="90000"/>
              </a:lnSpc>
              <a:spcBef>
                <a:spcPts val="0"/>
              </a:spcBef>
              <a:spcAft>
                <a:spcPts val="0"/>
              </a:spcAft>
              <a:buClr>
                <a:schemeClr val="accent1"/>
              </a:buClr>
              <a:buSzPts val="1500"/>
              <a:buFont typeface="Arial"/>
              <a:buNone/>
            </a:pPr>
            <a:r>
              <a:rPr lang="en" sz="1500"/>
              <a:t>The surface of the Earth is broken into many pieces that move around.  </a:t>
            </a:r>
            <a:endParaRPr sz="1500"/>
          </a:p>
          <a:p>
            <a:pPr marL="0" lvl="0" indent="0" algn="ctr" rtl="0">
              <a:lnSpc>
                <a:spcPct val="90000"/>
              </a:lnSpc>
              <a:spcBef>
                <a:spcPts val="0"/>
              </a:spcBef>
              <a:spcAft>
                <a:spcPts val="0"/>
              </a:spcAft>
              <a:buClr>
                <a:schemeClr val="dk1"/>
              </a:buClr>
              <a:buSzPts val="1100"/>
              <a:buFont typeface="Arial"/>
              <a:buNone/>
            </a:pPr>
            <a:endParaRPr sz="1500"/>
          </a:p>
          <a:p>
            <a:pPr marL="0" lvl="0" indent="0" algn="ctr" rtl="0">
              <a:lnSpc>
                <a:spcPct val="90000"/>
              </a:lnSpc>
              <a:spcBef>
                <a:spcPts val="0"/>
              </a:spcBef>
              <a:spcAft>
                <a:spcPts val="0"/>
              </a:spcAft>
              <a:buClr>
                <a:schemeClr val="accent1"/>
              </a:buClr>
              <a:buSzPts val="1500"/>
              <a:buFont typeface="Arial"/>
              <a:buNone/>
            </a:pPr>
            <a:r>
              <a:rPr lang="en" sz="1500"/>
              <a:t>  </a:t>
            </a:r>
            <a:endParaRPr sz="1500"/>
          </a:p>
        </p:txBody>
      </p:sp>
      <p:sp>
        <p:nvSpPr>
          <p:cNvPr id="235" name="Google Shape;235;p17"/>
          <p:cNvSpPr txBox="1"/>
          <p:nvPr/>
        </p:nvSpPr>
        <p:spPr>
          <a:xfrm>
            <a:off x="4419460" y="627431"/>
            <a:ext cx="4423619" cy="636075"/>
          </a:xfrm>
          <a:prstGeom prst="rect">
            <a:avLst/>
          </a:prstGeom>
          <a:noFill/>
          <a:ln>
            <a:noFill/>
          </a:ln>
        </p:spPr>
        <p:txBody>
          <a:bodyPr spcFirstLastPara="1" wrap="square" lIns="68550" tIns="68550" rIns="68550" bIns="68550"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The pieces of the Earth get stuck together. When they break free, an earthquake happens!  </a:t>
            </a:r>
            <a:endParaRPr dirty="0"/>
          </a:p>
          <a:p>
            <a:pPr marL="0" marR="0" lvl="0" indent="0" algn="ctr" rtl="0">
              <a:lnSpc>
                <a:spcPct val="90000"/>
              </a:lnSpc>
              <a:spcBef>
                <a:spcPts val="0"/>
              </a:spcBef>
              <a:spcAft>
                <a:spcPts val="0"/>
              </a:spcAft>
              <a:buClr>
                <a:schemeClr val="dk1"/>
              </a:buClr>
              <a:buSzPts val="1100"/>
              <a:buFont typeface="Arial"/>
              <a:buNone/>
            </a:pPr>
            <a:endParaRPr sz="1500" b="1" dirty="0">
              <a:solidFill>
                <a:schemeClr val="accent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  </a:t>
            </a:r>
            <a:endParaRPr dirty="0"/>
          </a:p>
        </p:txBody>
      </p:sp>
      <p:pic>
        <p:nvPicPr>
          <p:cNvPr id="240" name="Google Shape;240;p17"/>
          <p:cNvPicPr preferRelativeResize="0"/>
          <p:nvPr/>
        </p:nvPicPr>
        <p:blipFill>
          <a:blip r:embed="rId3">
            <a:alphaModFix/>
          </a:blip>
          <a:stretch>
            <a:fillRect/>
          </a:stretch>
        </p:blipFill>
        <p:spPr>
          <a:xfrm>
            <a:off x="4595150" y="1502796"/>
            <a:ext cx="4114660" cy="2540721"/>
          </a:xfrm>
          <a:prstGeom prst="rect">
            <a:avLst/>
          </a:prstGeom>
          <a:noFill/>
          <a:ln>
            <a:noFill/>
          </a:ln>
        </p:spPr>
      </p:pic>
      <p:sp>
        <p:nvSpPr>
          <p:cNvPr id="2" name="Google Shape;100;p2">
            <a:extLst>
              <a:ext uri="{FF2B5EF4-FFF2-40B4-BE49-F238E27FC236}">
                <a16:creationId xmlns:a16="http://schemas.microsoft.com/office/drawing/2014/main" id="{71A24741-E949-7E16-08D1-4F0D0A05BC2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16</a:t>
            </a:fld>
            <a:endParaRPr sz="9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FA9F2B58-EA35-6588-A28E-F54145FECEC4}"/>
              </a:ext>
            </a:extLst>
          </p:cNvPr>
          <p:cNvPicPr>
            <a:picLocks noChangeAspect="1"/>
          </p:cNvPicPr>
          <p:nvPr/>
        </p:nvPicPr>
        <p:blipFill>
          <a:blip r:embed="rId4">
            <a:alphaModFix/>
          </a:blip>
          <a:stretch>
            <a:fillRect/>
          </a:stretch>
        </p:blipFill>
        <p:spPr>
          <a:xfrm>
            <a:off x="978048" y="1391389"/>
            <a:ext cx="2576506" cy="2540721"/>
          </a:xfrm>
          <a:prstGeom prst="roundRect">
            <a:avLst>
              <a:gd name="adj" fmla="val 4842"/>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0"/>
                                        </p:tgtEl>
                                        <p:attrNameLst>
                                          <p:attrName>style.visibility</p:attrName>
                                        </p:attrNameLst>
                                      </p:cBhvr>
                                      <p:to>
                                        <p:strVal val="visible"/>
                                      </p:to>
                                    </p:set>
                                  </p:childTnLst>
                                </p:cTn>
                              </p:par>
                              <p:par>
                                <p:cTn id="10" presetID="0" presetClass="path" presetSubtype="0" repeatCount="0" decel="50000" autoRev="1" fill="hold" nodeType="withEffect">
                                  <p:stCondLst>
                                    <p:cond delay="0"/>
                                  </p:stCondLst>
                                  <p:childTnLst>
                                    <p:animMotion origin="layout" path="M -0.03854 -0.02901 L -0.03854 -0.02871 C -0.03368 -0.0284 -0.0283 -0.02809 -0.02309 -0.02716 C -0.02031 -0.02655 -0.01615 -0.02716 -0.01406 -0.025 C -0.01267 -0.02346 -0.01771 -0.02377 -0.01927 -0.02284 C -0.02552 -0.01574 -0.02465 -0.01821 -0.0125 -0.02284 C -0.01059 -0.02377 -0.00868 -0.02377 -0.00677 -0.025 C -0.00521 -0.02655 -0.00365 -0.02901 -0.00156 -0.02901 C -0.00035 -0.02901 -0.00365 -0.02593 -0.00521 -0.025 C -0.00868 -0.02315 -0.0125 -0.02222 -0.0158 -0.02068 L -0.02118 -0.01883 C -0.02309 -0.01945 -0.02483 -0.01945 -0.02639 -0.02068 C -0.02795 -0.02253 -0.03212 -0.02655 -0.02986 -0.02716 C -0.02483 -0.02871 -0.01927 -0.02562 -0.01406 -0.025 C -0.01528 -0.02377 -0.01615 -0.02192 -0.01771 -0.02068 C -0.02344 -0.01698 -0.02552 -0.02161 -0.01927 -0.01482 C -0.01371 -0.01574 -0.00677 -0.01297 -0.00156 -0.01698 C 0.00851 -0.02469 -0.00816 -0.02871 -0.00903 -0.02901 C -0.01302 -0.0284 -0.01736 -0.02932 -0.02118 -0.02716 C -0.02517 -0.02469 -0.02153 -0.01451 -0.02118 -0.01266 C 0.00556 -0.01729 -0.01736 -0.01235 -0.02986 -0.01698 C -0.03177 -0.0176 -0.03108 -0.02068 -0.03177 -0.02284 C -0.03108 -0.025 -0.03142 -0.02809 -0.02986 -0.02901 C -0.02465 -0.03364 -0.00903 -0.02963 -0.00521 -0.02901 C -0.00469 -0.02716 -0.00365 -0.025 -0.00365 -0.02284 C -0.00365 -0.01976 -0.00365 -0.01698 -0.00521 -0.01482 C -0.0066 -0.01297 -0.00868 -0.01327 -0.01059 -0.01266 C -0.01458 -0.01173 -0.01892 -0.01142 -0.02309 -0.0108 C -0.02344 -0.00834 -0.02778 0.00216 -0.02309 0.0037 C -0.01649 0.00586 -0.01215 -0.00216 -0.00677 -0.00463 C -0.00469 -0.00587 -0.00243 -0.00587 -5.55556E-7 -0.00648 C 0.01215 -0.0108 -0.00312 -0.0071 0.01632 -0.0108 C 0.01528 -0.01327 0.01632 -0.01698 0.01406 -0.01883 C 0.01163 -0.02161 0.00347 -0.02284 0.00347 -0.02253 C 0.00191 -0.02222 -0.00121 -0.02284 -0.00156 -0.02068 C -0.00365 -0.01574 0.00104 -0.01142 0.00347 -0.00864 C -0.01371 -0.00371 0.0007 -0.00926 0.00191 -0.00463 C 0.00278 -0.00124 0.0007 0.00216 -5.55556E-7 0.00586 C -0.00243 0.00494 -0.00469 0.00494 -0.00677 0.0037 C -0.0099 0.00185 -0.0125 -0.00432 -0.01406 -0.00648 C -0.01528 -0.00834 -0.01927 -0.0105 -0.01771 -0.0108 C -0.0125 -0.01142 -0.00677 -0.00926 -0.00156 -0.00864 C -0.00365 -0.00803 -0.00521 -0.00648 -0.00677 -0.00648 C -0.01371 -0.00648 -0.01371 -0.00834 -0.01771 -0.01266 C -0.0158 -0.01327 -0.01424 -0.01451 -0.0125 -0.01482 C -0.00781 -0.01574 -0.00243 -0.01482 0.00191 -0.01698 C 0.00347 -0.0179 0.00278 -0.02068 0.00347 -0.02284 C 0.00538 -0.02068 0.01024 -0.01914 0.00868 -0.01698 C 0.00747 -0.01451 -0.00816 -0.01142 -0.01059 -0.0108 C -0.0125 -0.00926 -0.01458 -0.00864 -0.0158 -0.00648 C -0.01805 -0.00278 -0.02309 0.00648 -0.01927 0.00586 L -0.00903 0.0037 C -0.00677 0.00308 -0.00399 0.0037 -0.00365 0.00154 C -0.00121 -0.00741 -0.00469 -0.01019 -0.00903 -0.01482 C -0.00625 -0.01698 -0.00191 -0.02068 0.00191 -0.02068 C 0.00504 -0.02068 0.00747 -0.01945 0.01059 -0.01883 C 0.00868 -0.0176 0.0066 -0.01667 0.00538 -0.01482 C 0.00399 -0.01297 0.00504 -0.00988 0.00347 -0.00864 C 0.0007 -0.00648 -0.00677 -0.00463 -0.00677 -0.00432 C -0.01059 -0.00525 -0.01493 -0.00401 -0.01771 -0.00648 C -0.02049 -0.00926 -0.01875 -0.01574 -0.02118 -0.01883 L -0.02639 -0.025 C -0.02465 -0.02655 -0.02344 -0.02871 -0.02118 -0.02901 C -0.01927 -0.02932 -0.01771 -0.02716 -0.0158 -0.02716 C -0.0118 -0.02624 -0.00781 -0.02562 -0.00365 -0.025 C -0.00278 -0.01574 0.00469 -0.00031 -0.00677 -0.00031 C -0.01024 -0.00031 -0.01302 -0.00155 -0.0158 -0.00247 C -0.01406 -0.0034 -0.0125 -0.00401 -0.01059 -0.00463 C -0.00816 -0.00556 -0.0059 -0.00556 -0.00365 -0.00648 C -0.00156 -0.00741 -5.55556E-7 -0.00926 0.00191 -0.0108 C -0.00677 0.00401 0.00104 -0.01019 0.00347 -0.0108 C 0.00747 -0.01142 0.01163 -0.00926 0.01632 -0.00864 C 0.01406 -0.00648 0.01285 -0.00401 0.01059 -0.00247 C 0.00712 2.46914E-6 0.00382 -0.00031 -5.55556E-7 -0.00031 L -5.55556E-7 2.46914E-6 " pathEditMode="relative" rAng="0" ptsTypes="AAAAAAAAAAAAAAAAAAAAAAAAAAAAAAAAAAAAAAAAAAAAAAAAAAAAAAAAAAAAAAAAAAAAAAAAAAA">
                                      <p:cBhvr>
                                        <p:cTn id="11" dur="7000" fill="hold"/>
                                        <p:tgtEl>
                                          <p:spTgt spid="240"/>
                                        </p:tgtEl>
                                        <p:attrNameLst>
                                          <p:attrName>ppt_x</p:attrName>
                                          <p:attrName>ppt_y</p:attrName>
                                        </p:attrNameLst>
                                      </p:cBhvr>
                                      <p:rCtr x="2743"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What do you do if you feel shaking or get an alert?</a:t>
            </a:r>
            <a:endParaRPr sz="2400"/>
          </a:p>
        </p:txBody>
      </p:sp>
      <p:pic>
        <p:nvPicPr>
          <p:cNvPr id="257" name="Google Shape;257;p19"/>
          <p:cNvPicPr preferRelativeResize="0"/>
          <p:nvPr/>
        </p:nvPicPr>
        <p:blipFill rotWithShape="1">
          <a:blip r:embed="rId3">
            <a:alphaModFix/>
          </a:blip>
          <a:srcRect/>
          <a:stretch/>
        </p:blipFill>
        <p:spPr>
          <a:xfrm>
            <a:off x="312964" y="1627175"/>
            <a:ext cx="8039735" cy="2204161"/>
          </a:xfrm>
          <a:prstGeom prst="rect">
            <a:avLst/>
          </a:prstGeom>
          <a:noFill/>
          <a:ln>
            <a:noFill/>
          </a:ln>
        </p:spPr>
      </p:pic>
      <p:sp>
        <p:nvSpPr>
          <p:cNvPr id="2" name="Google Shape;100;p2">
            <a:extLst>
              <a:ext uri="{FF2B5EF4-FFF2-40B4-BE49-F238E27FC236}">
                <a16:creationId xmlns:a16="http://schemas.microsoft.com/office/drawing/2014/main" id="{0434F39B-6E7E-B29A-9D50-5D999ACBFA5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17</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sz="2400"/>
          </a:p>
        </p:txBody>
      </p:sp>
      <p:pic>
        <p:nvPicPr>
          <p:cNvPr id="267" name="Google Shape;267;p20"/>
          <p:cNvPicPr preferRelativeResize="0"/>
          <p:nvPr/>
        </p:nvPicPr>
        <p:blipFill rotWithShape="1">
          <a:blip r:embed="rId3">
            <a:alphaModFix/>
          </a:blip>
          <a:srcRect/>
          <a:stretch/>
        </p:blipFill>
        <p:spPr>
          <a:xfrm>
            <a:off x="1188372" y="1529701"/>
            <a:ext cx="6767256" cy="2438795"/>
          </a:xfrm>
          <a:prstGeom prst="rect">
            <a:avLst/>
          </a:prstGeom>
          <a:noFill/>
          <a:ln>
            <a:noFill/>
          </a:ln>
        </p:spPr>
      </p:pic>
      <p:sp>
        <p:nvSpPr>
          <p:cNvPr id="2" name="Google Shape;100;p2">
            <a:extLst>
              <a:ext uri="{FF2B5EF4-FFF2-40B4-BE49-F238E27FC236}">
                <a16:creationId xmlns:a16="http://schemas.microsoft.com/office/drawing/2014/main" id="{1BFD88B6-CEDD-D860-D6DC-81AEED089E5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18</a:t>
            </a:fld>
            <a:endParaRPr sz="9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1"/>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Arial"/>
              <a:buNone/>
            </a:pP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sz="2400"/>
          </a:p>
        </p:txBody>
      </p:sp>
      <p:pic>
        <p:nvPicPr>
          <p:cNvPr id="277" name="Google Shape;277;p21"/>
          <p:cNvPicPr preferRelativeResize="0"/>
          <p:nvPr/>
        </p:nvPicPr>
        <p:blipFill rotWithShape="1">
          <a:blip r:embed="rId3">
            <a:alphaModFix/>
          </a:blip>
          <a:srcRect/>
          <a:stretch/>
        </p:blipFill>
        <p:spPr>
          <a:xfrm>
            <a:off x="1280688" y="1178954"/>
            <a:ext cx="5924863" cy="1623092"/>
          </a:xfrm>
          <a:prstGeom prst="rect">
            <a:avLst/>
          </a:prstGeom>
          <a:noFill/>
          <a:ln>
            <a:noFill/>
          </a:ln>
        </p:spPr>
      </p:pic>
      <p:pic>
        <p:nvPicPr>
          <p:cNvPr id="278" name="Google Shape;278;p21"/>
          <p:cNvPicPr preferRelativeResize="0"/>
          <p:nvPr/>
        </p:nvPicPr>
        <p:blipFill rotWithShape="1">
          <a:blip r:embed="rId4">
            <a:alphaModFix/>
          </a:blip>
          <a:srcRect/>
          <a:stretch/>
        </p:blipFill>
        <p:spPr>
          <a:xfrm>
            <a:off x="1280690" y="2935670"/>
            <a:ext cx="5924863" cy="1623048"/>
          </a:xfrm>
          <a:prstGeom prst="rect">
            <a:avLst/>
          </a:prstGeom>
          <a:noFill/>
          <a:ln>
            <a:noFill/>
          </a:ln>
        </p:spPr>
      </p:pic>
      <p:sp>
        <p:nvSpPr>
          <p:cNvPr id="2" name="Google Shape;100;p2">
            <a:extLst>
              <a:ext uri="{FF2B5EF4-FFF2-40B4-BE49-F238E27FC236}">
                <a16:creationId xmlns:a16="http://schemas.microsoft.com/office/drawing/2014/main" id="{7DDF160C-9115-5194-6BC1-55735F0B0B4E}"/>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19</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11700" y="615425"/>
            <a:ext cx="2324700" cy="4710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a:solidFill>
                  <a:schemeClr val="dk1"/>
                </a:solidFill>
              </a:rPr>
              <a:t>To P</a:t>
            </a:r>
            <a:r>
              <a:rPr lang="en" sz="1800" b="1">
                <a:solidFill>
                  <a:schemeClr val="dk1"/>
                </a:solidFill>
              </a:rPr>
              <a:t>rint</a:t>
            </a:r>
            <a:endParaRPr sz="1800" b="1">
              <a:solidFill>
                <a:schemeClr val="dk1"/>
              </a:solidFill>
            </a:endParaRPr>
          </a:p>
        </p:txBody>
      </p:sp>
      <p:sp>
        <p:nvSpPr>
          <p:cNvPr id="97" name="Google Shape;97;p2"/>
          <p:cNvSpPr txBox="1">
            <a:spLocks noGrp="1"/>
          </p:cNvSpPr>
          <p:nvPr>
            <p:ph type="body" idx="1"/>
          </p:nvPr>
        </p:nvSpPr>
        <p:spPr>
          <a:xfrm>
            <a:off x="311700" y="1199075"/>
            <a:ext cx="1732333" cy="332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b="1" dirty="0">
                <a:hlinkClick r:id="rId3"/>
              </a:rPr>
              <a:t>STUDENT WORKSHEET</a:t>
            </a:r>
            <a:endParaRPr dirty="0"/>
          </a:p>
          <a:p>
            <a:pPr marL="0" lvl="0" indent="0" algn="l" rtl="0">
              <a:lnSpc>
                <a:spcPct val="100000"/>
              </a:lnSpc>
              <a:spcBef>
                <a:spcPts val="0"/>
              </a:spcBef>
              <a:spcAft>
                <a:spcPts val="0"/>
              </a:spcAft>
              <a:buSzPts val="1400"/>
              <a:buNone/>
            </a:pPr>
            <a:endParaRPr lang="en" b="1"/>
          </a:p>
          <a:p>
            <a:pPr marL="0" lvl="0" indent="0" algn="l" rtl="0">
              <a:lnSpc>
                <a:spcPct val="100000"/>
              </a:lnSpc>
              <a:spcBef>
                <a:spcPts val="0"/>
              </a:spcBef>
              <a:spcAft>
                <a:spcPts val="0"/>
              </a:spcAft>
              <a:buSzPts val="1400"/>
              <a:buNone/>
            </a:pPr>
            <a:endParaRPr lang="en" b="1" dirty="0"/>
          </a:p>
          <a:p>
            <a:pPr marL="0" lvl="0" indent="0" algn="l" rtl="0">
              <a:lnSpc>
                <a:spcPct val="100000"/>
              </a:lnSpc>
              <a:spcBef>
                <a:spcPts val="0"/>
              </a:spcBef>
              <a:spcAft>
                <a:spcPts val="0"/>
              </a:spcAft>
              <a:buSzPts val="1400"/>
              <a:buNone/>
            </a:pPr>
            <a:r>
              <a:rPr lang="en" b="1" dirty="0"/>
              <a:t>FAMILY ENGAGEMENT LETTER</a:t>
            </a:r>
          </a:p>
          <a:p>
            <a:pPr marL="285750" indent="-285750">
              <a:lnSpc>
                <a:spcPct val="150000"/>
              </a:lnSpc>
            </a:pPr>
            <a:r>
              <a:rPr lang="en-US" b="1" dirty="0">
                <a:hlinkClick r:id="rId4"/>
              </a:rPr>
              <a:t>English</a:t>
            </a:r>
            <a:endParaRPr lang="en-US" b="1" dirty="0"/>
          </a:p>
          <a:p>
            <a:pPr marL="285750" indent="-285750">
              <a:lnSpc>
                <a:spcPct val="150000"/>
              </a:lnSpc>
            </a:pPr>
            <a:r>
              <a:rPr lang="en-US" b="1" dirty="0">
                <a:hlinkClick r:id="rId5"/>
              </a:rPr>
              <a:t>Spanish</a:t>
            </a:r>
            <a:endParaRPr lang="en-US" b="1" dirty="0"/>
          </a:p>
          <a:p>
            <a:pPr marL="0" lvl="0" indent="0" algn="l" rtl="0">
              <a:lnSpc>
                <a:spcPct val="100000"/>
              </a:lnSpc>
              <a:spcBef>
                <a:spcPts val="0"/>
              </a:spcBef>
              <a:spcAft>
                <a:spcPts val="0"/>
              </a:spcAft>
              <a:buSzPts val="1400"/>
              <a:buNone/>
            </a:pPr>
            <a:endParaRPr b="1" dirty="0"/>
          </a:p>
        </p:txBody>
      </p:sp>
      <p:sp>
        <p:nvSpPr>
          <p:cNvPr id="98" name="Google Shape;98;p2"/>
          <p:cNvSpPr txBox="1">
            <a:spLocks noGrp="1"/>
          </p:cNvSpPr>
          <p:nvPr>
            <p:ph type="body" idx="2"/>
          </p:nvPr>
        </p:nvSpPr>
        <p:spPr>
          <a:xfrm>
            <a:off x="2044034" y="1199075"/>
            <a:ext cx="6953866" cy="3326700"/>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SzPts val="1400"/>
              <a:buFont typeface="Arial"/>
              <a:buChar char="•"/>
            </a:pPr>
            <a:r>
              <a:rPr lang="en" dirty="0"/>
              <a:t>Open and edit the Family Engagement Letter.  </a:t>
            </a:r>
            <a:endParaRPr dirty="0"/>
          </a:p>
          <a:p>
            <a:pPr marL="914400" lvl="1" indent="-304800" algn="l" rtl="0">
              <a:lnSpc>
                <a:spcPct val="100000"/>
              </a:lnSpc>
              <a:spcBef>
                <a:spcPts val="0"/>
              </a:spcBef>
              <a:spcAft>
                <a:spcPts val="0"/>
              </a:spcAft>
              <a:buSzPts val="1200"/>
              <a:buFont typeface="Courier New"/>
              <a:buChar char="o"/>
            </a:pPr>
            <a:r>
              <a:rPr lang="en" dirty="0"/>
              <a:t>Add your school name at the bottom.  </a:t>
            </a:r>
            <a:endParaRPr dirty="0"/>
          </a:p>
          <a:p>
            <a:pPr marL="914400" lvl="1" indent="-304800" algn="l" rtl="0">
              <a:lnSpc>
                <a:spcPct val="100000"/>
              </a:lnSpc>
              <a:spcBef>
                <a:spcPts val="0"/>
              </a:spcBef>
              <a:spcAft>
                <a:spcPts val="0"/>
              </a:spcAft>
              <a:buSzPts val="1200"/>
              <a:buFont typeface="Courier New"/>
              <a:buChar char="o"/>
            </a:pPr>
            <a:r>
              <a:rPr lang="en" dirty="0"/>
              <a:t>If you’re emailing the letter, you can remove the QR code.  </a:t>
            </a:r>
            <a:endParaRPr lang="en-US" dirty="0"/>
          </a:p>
          <a:p>
            <a:pPr fontAlgn="base">
              <a:buFont typeface="Arial" panose="020B0604020202020204" pitchFamily="34" charset="0"/>
              <a:buChar char="•"/>
            </a:pPr>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lvl="0" algn="l" rtl="0">
              <a:lnSpc>
                <a:spcPct val="100000"/>
              </a:lnSpc>
              <a:spcBef>
                <a:spcPts val="0"/>
              </a:spcBef>
              <a:spcAft>
                <a:spcPts val="0"/>
              </a:spcAft>
              <a:buSzPts val="1400"/>
              <a:buFont typeface="Arial" panose="020B0604020202020204" pitchFamily="34" charset="0"/>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i="1" dirty="0">
                <a:solidFill>
                  <a:schemeClr val="dk1"/>
                </a:solidFill>
              </a:rPr>
              <a:t>OPTIONAL RECOMMENDED </a:t>
            </a:r>
            <a:r>
              <a:rPr lang="en" i="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PREPARATION</a:t>
            </a:r>
            <a:r>
              <a:rPr lang="en" i="1" dirty="0">
                <a:solidFill>
                  <a:schemeClr val="dk1"/>
                </a:solidFill>
              </a:rPr>
              <a:t>: </a:t>
            </a:r>
            <a:endParaRPr i="1" dirty="0">
              <a:solidFill>
                <a:schemeClr val="dk1"/>
              </a:solidFill>
            </a:endParaRPr>
          </a:p>
          <a:p>
            <a:pPr marL="889000" lvl="1" indent="-285750">
              <a:lnSpc>
                <a:spcPct val="100000"/>
              </a:lnSpc>
              <a:buSzPts val="1300"/>
            </a:pPr>
            <a:r>
              <a:rPr lang="en" sz="1300" dirty="0">
                <a:solidFill>
                  <a:schemeClr val="dk1"/>
                </a:solidFill>
              </a:rPr>
              <a:t>Get a cup of water for each student, for each group, or to model for the class.</a:t>
            </a:r>
            <a:endParaRPr sz="1300" dirty="0">
              <a:solidFill>
                <a:schemeClr val="dk1"/>
              </a:solidFill>
            </a:endParaRPr>
          </a:p>
          <a:p>
            <a:pPr marL="1346200" lvl="2" indent="-285750">
              <a:lnSpc>
                <a:spcPct val="100000"/>
              </a:lnSpc>
              <a:buSzPts val="1300"/>
            </a:pPr>
            <a:r>
              <a:rPr lang="en" sz="1300" dirty="0"/>
              <a:t>If providing cups for each student or student groups, use a permanent marker to mark the 1 cup (8 oz.) mark on each cup.</a:t>
            </a:r>
            <a:endParaRPr sz="1300" dirty="0"/>
          </a:p>
          <a:p>
            <a:pPr marL="889000" lvl="1" indent="-285750">
              <a:lnSpc>
                <a:spcPct val="100000"/>
              </a:lnSpc>
              <a:buSzPts val="1300"/>
            </a:pPr>
            <a:r>
              <a:rPr lang="en" sz="1300" dirty="0">
                <a:solidFill>
                  <a:schemeClr val="dk1"/>
                </a:solidFill>
              </a:rPr>
              <a:t>Get 1 gallon container per group of students, or one for the class</a:t>
            </a:r>
            <a:endParaRPr dirty="0"/>
          </a:p>
          <a:p>
            <a:pPr marL="889000" lvl="1" indent="-285750">
              <a:lnSpc>
                <a:spcPct val="100000"/>
              </a:lnSpc>
              <a:buSzPts val="1300"/>
            </a:pPr>
            <a:r>
              <a:rPr lang="en" sz="1300" dirty="0"/>
              <a:t>Get a funnel for the class or each group of students to make pouring water into the gallon container easier. </a:t>
            </a:r>
            <a:endParaRPr sz="1300" dirty="0"/>
          </a:p>
        </p:txBody>
      </p:sp>
      <p:sp>
        <p:nvSpPr>
          <p:cNvPr id="99" name="Google Shape;99;p2"/>
          <p:cNvSpPr txBox="1">
            <a:spLocks noGrp="1"/>
          </p:cNvSpPr>
          <p:nvPr>
            <p:ph type="title" idx="4294967295"/>
          </p:nvPr>
        </p:nvSpPr>
        <p:spPr>
          <a:xfrm>
            <a:off x="2330443" y="615950"/>
            <a:ext cx="6667457" cy="469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b="1" dirty="0">
                <a:solidFill>
                  <a:schemeClr val="dk1"/>
                </a:solidFill>
              </a:rPr>
              <a:t>Preparation</a:t>
            </a:r>
            <a:endParaRPr sz="1800" b="1" dirty="0">
              <a:solidFill>
                <a:schemeClr val="dk1"/>
              </a:solidFill>
            </a:endParaRPr>
          </a:p>
        </p:txBody>
      </p:sp>
      <p:sp>
        <p:nvSpPr>
          <p:cNvPr id="100" name="Google Shape;100;p2"/>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a:t>
            </a:fld>
            <a:endParaRPr sz="900">
              <a:solidFill>
                <a:schemeClr val="dk1"/>
              </a:solidFill>
              <a:latin typeface="Arial"/>
              <a:ea typeface="Arial"/>
              <a:cs typeface="Arial"/>
              <a:sym typeface="Arial"/>
            </a:endParaRPr>
          </a:p>
        </p:txBody>
      </p:sp>
      <p:cxnSp>
        <p:nvCxnSpPr>
          <p:cNvPr id="101" name="Google Shape;101;p2"/>
          <p:cNvCxnSpPr/>
          <p:nvPr/>
        </p:nvCxnSpPr>
        <p:spPr>
          <a:xfrm>
            <a:off x="2044034" y="916801"/>
            <a:ext cx="0" cy="3608974"/>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3d874180d1_0_6"/>
          <p:cNvSpPr txBox="1">
            <a:spLocks noGrp="1"/>
          </p:cNvSpPr>
          <p:nvPr>
            <p:ph type="title" idx="4294967295"/>
          </p:nvPr>
        </p:nvSpPr>
        <p:spPr>
          <a:xfrm>
            <a:off x="745067" y="580947"/>
            <a:ext cx="7652700" cy="860400"/>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Clr>
                <a:schemeClr val="accent1"/>
              </a:buClr>
              <a:buSzPts val="990"/>
              <a:buFont typeface="Arial"/>
              <a:buNone/>
            </a:pPr>
            <a:r>
              <a:rPr lang="en" sz="240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why is it important to</a:t>
            </a:r>
            <a:r>
              <a:rPr lang="en" sz="2400">
                <a:highlight>
                  <a:schemeClr val="lt1"/>
                </a:highlight>
              </a:rPr>
              <a:t> . . .?</a:t>
            </a:r>
            <a:endParaRPr sz="2400">
              <a:highlight>
                <a:schemeClr val="lt1"/>
              </a:highlight>
            </a:endParaRPr>
          </a:p>
        </p:txBody>
      </p:sp>
      <p:pic>
        <p:nvPicPr>
          <p:cNvPr id="287" name="Google Shape;287;g33d874180d1_0_6"/>
          <p:cNvPicPr preferRelativeResize="0"/>
          <p:nvPr/>
        </p:nvPicPr>
        <p:blipFill rotWithShape="1">
          <a:blip r:embed="rId3">
            <a:alphaModFix/>
          </a:blip>
          <a:srcRect l="6190" r="6739" b="4452"/>
          <a:stretch/>
        </p:blipFill>
        <p:spPr>
          <a:xfrm>
            <a:off x="557855" y="1669743"/>
            <a:ext cx="2443373" cy="2656500"/>
          </a:xfrm>
          <a:prstGeom prst="rect">
            <a:avLst/>
          </a:prstGeom>
          <a:noFill/>
          <a:ln>
            <a:noFill/>
          </a:ln>
        </p:spPr>
      </p:pic>
      <p:pic>
        <p:nvPicPr>
          <p:cNvPr id="288" name="Google Shape;288;g33d874180d1_0_6"/>
          <p:cNvPicPr preferRelativeResize="0"/>
          <p:nvPr/>
        </p:nvPicPr>
        <p:blipFill rotWithShape="1">
          <a:blip r:embed="rId4">
            <a:alphaModFix/>
          </a:blip>
          <a:srcRect l="5973" r="6956" b="4452"/>
          <a:stretch/>
        </p:blipFill>
        <p:spPr>
          <a:xfrm>
            <a:off x="3301418" y="1669743"/>
            <a:ext cx="2443373" cy="2656500"/>
          </a:xfrm>
          <a:prstGeom prst="rect">
            <a:avLst/>
          </a:prstGeom>
          <a:noFill/>
          <a:ln>
            <a:noFill/>
          </a:ln>
        </p:spPr>
      </p:pic>
      <p:pic>
        <p:nvPicPr>
          <p:cNvPr id="289" name="Google Shape;289;g33d874180d1_0_6"/>
          <p:cNvPicPr preferRelativeResize="0"/>
          <p:nvPr/>
        </p:nvPicPr>
        <p:blipFill rotWithShape="1">
          <a:blip r:embed="rId5">
            <a:alphaModFix/>
          </a:blip>
          <a:srcRect l="7893" t="2523" r="4884" b="4340"/>
          <a:stretch/>
        </p:blipFill>
        <p:spPr>
          <a:xfrm>
            <a:off x="6047622" y="1669743"/>
            <a:ext cx="2510994" cy="2656500"/>
          </a:xfrm>
          <a:prstGeom prst="rect">
            <a:avLst/>
          </a:prstGeom>
          <a:noFill/>
          <a:ln>
            <a:noFill/>
          </a:ln>
        </p:spPr>
      </p:pic>
      <p:sp>
        <p:nvSpPr>
          <p:cNvPr id="2" name="Google Shape;100;p2">
            <a:extLst>
              <a:ext uri="{FF2B5EF4-FFF2-40B4-BE49-F238E27FC236}">
                <a16:creationId xmlns:a16="http://schemas.microsoft.com/office/drawing/2014/main" id="{B0E6990E-0602-977D-B9EA-B2930837379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20</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259355" y="591913"/>
            <a:ext cx="8625300" cy="431400"/>
          </a:xfrm>
          <a:prstGeom prst="rect">
            <a:avLst/>
          </a:prstGeom>
        </p:spPr>
        <p:txBody>
          <a:bodyPr spcFirstLastPara="1" vert="horz" wrap="square" lIns="91425" tIns="45700" rIns="91425" bIns="45700" rtlCol="0" anchor="t" anchorCtr="0">
            <a:noAutofit/>
          </a:bodyPr>
          <a:lstStyle/>
          <a:p>
            <a:pPr algn="ctr">
              <a:spcBef>
                <a:spcPts val="0"/>
              </a:spcBef>
            </a:pPr>
            <a:r>
              <a:rPr lang="en-US" sz="2800" dirty="0"/>
              <a:t>What to Expect from an Alert </a:t>
            </a:r>
            <a:endParaRPr sz="2800" dirty="0"/>
          </a:p>
        </p:txBody>
      </p:sp>
      <p:pic>
        <p:nvPicPr>
          <p:cNvPr id="80" name="Google Shape;80;p14"/>
          <p:cNvPicPr preferRelativeResize="0"/>
          <p:nvPr/>
        </p:nvPicPr>
        <p:blipFill>
          <a:blip r:embed="rId5">
            <a:alphaModFix/>
          </a:blip>
          <a:stretch>
            <a:fillRect/>
          </a:stretch>
        </p:blipFill>
        <p:spPr>
          <a:xfrm>
            <a:off x="1774449" y="1259614"/>
            <a:ext cx="5628776" cy="3166200"/>
          </a:xfrm>
          <a:prstGeom prst="roundRect">
            <a:avLst>
              <a:gd name="adj" fmla="val 3865"/>
            </a:avLst>
          </a:prstGeom>
          <a:noFill/>
          <a:ln w="19050" cap="flat" cmpd="sng">
            <a:solidFill>
              <a:srgbClr val="44546A"/>
            </a:solidFill>
            <a:prstDash val="solid"/>
            <a:round/>
            <a:headEnd type="none" w="sm" len="sm"/>
            <a:tailEnd type="none" w="sm" len="sm"/>
          </a:ln>
          <a:effectLst>
            <a:outerShdw blurRad="63500" sx="102000" sy="102000" algn="ctr" rotWithShape="0">
              <a:prstClr val="black">
                <a:alpha val="40000"/>
              </a:prstClr>
            </a:outerShdw>
          </a:effectLst>
        </p:spPr>
      </p:pic>
      <p:pic>
        <p:nvPicPr>
          <p:cNvPr id="2" name="VEEWSshakealertaudio">
            <a:hlinkClick r:id="" action="ppaction://media"/>
            <a:extLst>
              <a:ext uri="{FF2B5EF4-FFF2-40B4-BE49-F238E27FC236}">
                <a16:creationId xmlns:a16="http://schemas.microsoft.com/office/drawing/2014/main" id="{B4FC2E39-A69D-99A4-F7CF-CC04F0B28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146" y="3613798"/>
            <a:ext cx="812800" cy="812800"/>
          </a:xfrm>
          <a:prstGeom prst="rect">
            <a:avLst/>
          </a:prstGeom>
        </p:spPr>
      </p:pic>
      <p:sp>
        <p:nvSpPr>
          <p:cNvPr id="3" name="Slide Number Placeholder 11">
            <a:extLst>
              <a:ext uri="{FF2B5EF4-FFF2-40B4-BE49-F238E27FC236}">
                <a16:creationId xmlns:a16="http://schemas.microsoft.com/office/drawing/2014/main" id="{076DE966-8683-A4AC-75ED-BBADD92AB80F}"/>
              </a:ext>
            </a:extLst>
          </p:cNvPr>
          <p:cNvSpPr txBox="1">
            <a:spLocks/>
          </p:cNvSpPr>
          <p:nvPr/>
        </p:nvSpPr>
        <p:spPr>
          <a:xfrm>
            <a:off x="7078432" y="489193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3"/>
          <p:cNvSpPr txBox="1">
            <a:spLocks noGrp="1"/>
          </p:cNvSpPr>
          <p:nvPr>
            <p:ph type="title"/>
          </p:nvPr>
        </p:nvSpPr>
        <p:spPr>
          <a:xfrm>
            <a:off x="312963" y="528778"/>
            <a:ext cx="3034800" cy="120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6935"/>
              </a:buClr>
              <a:buSzPts val="2700"/>
              <a:buFont typeface="Arial"/>
              <a:buNone/>
            </a:pPr>
            <a:r>
              <a:rPr lang="en" sz="2700" dirty="0">
                <a:solidFill>
                  <a:srgbClr val="1A6935"/>
                </a:solidFill>
              </a:rPr>
              <a:t>Preparing Our Families</a:t>
            </a:r>
            <a:endParaRPr sz="2700" dirty="0"/>
          </a:p>
        </p:txBody>
      </p:sp>
      <p:sp>
        <p:nvSpPr>
          <p:cNvPr id="309" name="Google Shape;309;p23"/>
          <p:cNvSpPr txBox="1"/>
          <p:nvPr/>
        </p:nvSpPr>
        <p:spPr>
          <a:xfrm>
            <a:off x="312963" y="1911538"/>
            <a:ext cx="3670561" cy="2479050"/>
          </a:xfrm>
          <a:prstGeom prst="rect">
            <a:avLst/>
          </a:prstGeom>
          <a:noFill/>
          <a:ln>
            <a:noFill/>
          </a:ln>
        </p:spPr>
        <p:txBody>
          <a:bodyPr spcFirstLastPara="1" wrap="square" lIns="68550" tIns="68550" rIns="68550" bIns="68550" anchor="ctr" anchorCtr="0">
            <a:noAutofit/>
          </a:bodyPr>
          <a:lstStyle/>
          <a:p>
            <a:pPr marL="0" marR="0" lvl="0" indent="0" algn="l" rtl="0">
              <a:lnSpc>
                <a:spcPct val="115000"/>
              </a:lnSpc>
              <a:spcBef>
                <a:spcPts val="0"/>
              </a:spcBef>
              <a:spcAft>
                <a:spcPts val="0"/>
              </a:spcAft>
              <a:buClr>
                <a:schemeClr val="accent1"/>
              </a:buClr>
              <a:buSzPts val="2100"/>
              <a:buFont typeface="Arial"/>
              <a:buNone/>
            </a:pPr>
            <a:r>
              <a:rPr lang="en" sz="2100" dirty="0">
                <a:solidFill>
                  <a:schemeClr val="dk2"/>
                </a:solidFill>
                <a:latin typeface="Arial"/>
                <a:ea typeface="Arial"/>
                <a:cs typeface="Arial"/>
                <a:sym typeface="Arial"/>
              </a:rPr>
              <a:t>How does practicing staying safe in an earthquake help to keep </a:t>
            </a:r>
            <a:r>
              <a:rPr lang="en" sz="2100" b="1" dirty="0">
                <a:solidFill>
                  <a:schemeClr val="dk2"/>
                </a:solidFill>
                <a:latin typeface="Arial"/>
                <a:ea typeface="Arial"/>
                <a:cs typeface="Arial"/>
                <a:sym typeface="Arial"/>
              </a:rPr>
              <a:t>you and your </a:t>
            </a:r>
            <a:r>
              <a:rPr lang="en" sz="2100" b="1" dirty="0">
                <a:solidFill>
                  <a:schemeClr val="dk2"/>
                </a:solidFill>
              </a:rPr>
              <a:t>family</a:t>
            </a:r>
            <a:r>
              <a:rPr lang="en" sz="2100" dirty="0">
                <a:solidFill>
                  <a:schemeClr val="dk2"/>
                </a:solidFill>
                <a:latin typeface="Arial"/>
                <a:ea typeface="Arial"/>
                <a:cs typeface="Arial"/>
                <a:sym typeface="Arial"/>
              </a:rPr>
              <a:t> safe? </a:t>
            </a:r>
            <a:endParaRPr dirty="0"/>
          </a:p>
          <a:p>
            <a:pPr marL="0" marR="0" lvl="0" indent="0" algn="l" rtl="0">
              <a:lnSpc>
                <a:spcPct val="115000"/>
              </a:lnSpc>
              <a:spcBef>
                <a:spcPts val="0"/>
              </a:spcBef>
              <a:spcAft>
                <a:spcPts val="0"/>
              </a:spcAft>
              <a:buClr>
                <a:schemeClr val="accent1"/>
              </a:buClr>
              <a:buSzPts val="2100"/>
              <a:buFont typeface="Arial"/>
              <a:buNone/>
            </a:pPr>
            <a:endParaRPr sz="1200" dirty="0">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accent1"/>
              </a:buClr>
              <a:buSzPts val="2100"/>
              <a:buFont typeface="Arial"/>
              <a:buNone/>
            </a:pPr>
            <a:r>
              <a:rPr lang="en" sz="2100" dirty="0">
                <a:solidFill>
                  <a:schemeClr val="dk2"/>
                </a:solidFill>
                <a:latin typeface="Arial"/>
                <a:ea typeface="Arial"/>
                <a:cs typeface="Arial"/>
                <a:sym typeface="Arial"/>
              </a:rPr>
              <a:t>What else can we do to help our family prepare for an earthquake? </a:t>
            </a:r>
            <a:endParaRPr dirty="0"/>
          </a:p>
        </p:txBody>
      </p:sp>
      <p:pic>
        <p:nvPicPr>
          <p:cNvPr id="310" name="Google Shape;310;p23"/>
          <p:cNvPicPr preferRelativeResize="0"/>
          <p:nvPr/>
        </p:nvPicPr>
        <p:blipFill rotWithShape="1">
          <a:blip r:embed="rId3">
            <a:alphaModFix/>
          </a:blip>
          <a:srcRect/>
          <a:stretch/>
        </p:blipFill>
        <p:spPr>
          <a:xfrm>
            <a:off x="5488108" y="637878"/>
            <a:ext cx="2548846" cy="1204400"/>
          </a:xfrm>
          <a:prstGeom prst="rect">
            <a:avLst/>
          </a:prstGeom>
          <a:noFill/>
          <a:ln>
            <a:noFill/>
          </a:ln>
        </p:spPr>
      </p:pic>
      <p:pic>
        <p:nvPicPr>
          <p:cNvPr id="313" name="Google Shape;313;p23" descr="Building an Emergency Kit | Emergency Preparedness and Disability Inclusion  | CDC"/>
          <p:cNvPicPr preferRelativeResize="0"/>
          <p:nvPr/>
        </p:nvPicPr>
        <p:blipFill rotWithShape="1">
          <a:blip r:embed="rId4">
            <a:alphaModFix/>
          </a:blip>
          <a:srcRect/>
          <a:stretch/>
        </p:blipFill>
        <p:spPr>
          <a:xfrm>
            <a:off x="4409954" y="1842278"/>
            <a:ext cx="4421083" cy="2548310"/>
          </a:xfrm>
          <a:prstGeom prst="roundRect">
            <a:avLst>
              <a:gd name="adj" fmla="val 6562"/>
            </a:avLst>
          </a:prstGeom>
          <a:solidFill>
            <a:srgbClr val="ECECEC"/>
          </a:solidFill>
          <a:ln>
            <a:noFill/>
          </a:ln>
        </p:spPr>
      </p:pic>
      <p:sp>
        <p:nvSpPr>
          <p:cNvPr id="2" name="Google Shape;100;p2">
            <a:extLst>
              <a:ext uri="{FF2B5EF4-FFF2-40B4-BE49-F238E27FC236}">
                <a16:creationId xmlns:a16="http://schemas.microsoft.com/office/drawing/2014/main" id="{829A39B8-552F-EF40-8CBA-5E19B36CEE8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22</a:t>
            </a:fld>
            <a:endParaRPr sz="9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796261" y="637878"/>
            <a:ext cx="345165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100"/>
              <a:buFont typeface="Arial"/>
              <a:buNone/>
            </a:pPr>
            <a:r>
              <a:rPr lang="en"/>
              <a:t>We Need Water - Why?</a:t>
            </a:r>
            <a:endParaRPr/>
          </a:p>
        </p:txBody>
      </p:sp>
      <p:sp>
        <p:nvSpPr>
          <p:cNvPr id="319" name="Google Shape;319;p24"/>
          <p:cNvSpPr txBox="1">
            <a:spLocks noGrp="1"/>
          </p:cNvSpPr>
          <p:nvPr>
            <p:ph type="body" idx="2"/>
          </p:nvPr>
        </p:nvSpPr>
        <p:spPr>
          <a:xfrm>
            <a:off x="4572007" y="873868"/>
            <a:ext cx="4210200" cy="29805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sz="1800" dirty="0"/>
              <a:t>Examine the cup of water. </a:t>
            </a:r>
            <a:r>
              <a:rPr lang="en"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Estimate:</a:t>
            </a:r>
            <a:endParaRPr sz="1800" dirty="0"/>
          </a:p>
          <a:p>
            <a:pPr marL="0" lvl="0" indent="0" algn="l" rtl="0">
              <a:lnSpc>
                <a:spcPct val="90000"/>
              </a:lnSpc>
              <a:spcBef>
                <a:spcPts val="0"/>
              </a:spcBef>
              <a:spcAft>
                <a:spcPts val="0"/>
              </a:spcAft>
              <a:buSzPts val="1800"/>
              <a:buNone/>
            </a:pPr>
            <a:endParaRPr sz="1800"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drink</a:t>
            </a:r>
            <a:r>
              <a:rPr lang="en" sz="1800" dirty="0"/>
              <a:t> per day? </a:t>
            </a:r>
            <a:endParaRPr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wash</a:t>
            </a:r>
            <a:r>
              <a:rPr lang="en" sz="1800" dirty="0"/>
              <a:t>? </a:t>
            </a:r>
            <a:endParaRPr dirty="0"/>
          </a:p>
          <a:p>
            <a:pPr marL="171450" lvl="0" indent="-171450" algn="l" rtl="0">
              <a:lnSpc>
                <a:spcPct val="90000"/>
              </a:lnSpc>
              <a:spcBef>
                <a:spcPts val="750"/>
              </a:spcBef>
              <a:spcAft>
                <a:spcPts val="0"/>
              </a:spcAft>
              <a:buSzPts val="1800"/>
              <a:buChar char="•"/>
            </a:pPr>
            <a:r>
              <a:rPr lang="en" sz="1800" dirty="0"/>
              <a:t>How many cups do you need to </a:t>
            </a:r>
            <a:r>
              <a:rPr lang="en" sz="1800" b="1" dirty="0"/>
              <a:t>flush</a:t>
            </a:r>
            <a:r>
              <a:rPr lang="en" sz="1800" dirty="0"/>
              <a:t> the toilet?  </a:t>
            </a:r>
            <a:endParaRPr dirty="0"/>
          </a:p>
          <a:p>
            <a:pPr marL="171450" lvl="0" indent="-171450" algn="l" rtl="0">
              <a:lnSpc>
                <a:spcPct val="90000"/>
              </a:lnSpc>
              <a:spcBef>
                <a:spcPts val="750"/>
              </a:spcBef>
              <a:spcAft>
                <a:spcPts val="0"/>
              </a:spcAft>
              <a:buSzPts val="1800"/>
              <a:buChar char="•"/>
            </a:pPr>
            <a:r>
              <a:rPr lang="en" sz="1800" dirty="0"/>
              <a:t>How many cups do you need for </a:t>
            </a:r>
            <a:r>
              <a:rPr lang="en" sz="1800" b="1" dirty="0"/>
              <a:t>other uses</a:t>
            </a:r>
            <a:r>
              <a:rPr lang="en" sz="1800" dirty="0"/>
              <a:t>? </a:t>
            </a:r>
            <a:endParaRPr dirty="0"/>
          </a:p>
        </p:txBody>
      </p:sp>
      <p:pic>
        <p:nvPicPr>
          <p:cNvPr id="320" name="Google Shape;320;p24" descr="A glass of water being poured into a glass&#10;&#10;Description automatically generated"/>
          <p:cNvPicPr preferRelativeResize="0">
            <a:picLocks noGrp="1"/>
          </p:cNvPicPr>
          <p:nvPr>
            <p:ph type="body" idx="1"/>
          </p:nvPr>
        </p:nvPicPr>
        <p:blipFill rotWithShape="1">
          <a:blip r:embed="rId3">
            <a:alphaModFix/>
          </a:blip>
          <a:srcRect/>
          <a:stretch/>
        </p:blipFill>
        <p:spPr>
          <a:xfrm>
            <a:off x="576336" y="1137250"/>
            <a:ext cx="3567103" cy="3263900"/>
          </a:xfrm>
          <a:prstGeom prst="roundRect">
            <a:avLst>
              <a:gd name="adj" fmla="val 8594"/>
            </a:avLst>
          </a:prstGeom>
          <a:solidFill>
            <a:srgbClr val="ECECEC"/>
          </a:solidFill>
          <a:ln>
            <a:noFill/>
          </a:ln>
        </p:spPr>
      </p:pic>
      <p:sp>
        <p:nvSpPr>
          <p:cNvPr id="2" name="Google Shape;100;p2">
            <a:extLst>
              <a:ext uri="{FF2B5EF4-FFF2-40B4-BE49-F238E27FC236}">
                <a16:creationId xmlns:a16="http://schemas.microsoft.com/office/drawing/2014/main" id="{B1AA3D22-052E-A815-AAA0-86757E325E8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23</a:t>
            </a:fld>
            <a:endParaRPr sz="900">
              <a:solidFill>
                <a:schemeClr val="dk1"/>
              </a:solidFill>
              <a:latin typeface="Arial"/>
              <a:ea typeface="Arial"/>
              <a:cs typeface="Arial"/>
              <a:sym typeface="Arial"/>
            </a:endParaRPr>
          </a:p>
        </p:txBody>
      </p:sp>
      <p:sp>
        <p:nvSpPr>
          <p:cNvPr id="3" name="Google Shape;319;p24">
            <a:extLst>
              <a:ext uri="{FF2B5EF4-FFF2-40B4-BE49-F238E27FC236}">
                <a16:creationId xmlns:a16="http://schemas.microsoft.com/office/drawing/2014/main" id="{24CC9D98-2602-C745-4844-C787BADDA300}"/>
              </a:ext>
            </a:extLst>
          </p:cNvPr>
          <p:cNvSpPr txBox="1">
            <a:spLocks/>
          </p:cNvSpPr>
          <p:nvPr/>
        </p:nvSpPr>
        <p:spPr>
          <a:xfrm>
            <a:off x="4562823" y="3886818"/>
            <a:ext cx="4210200" cy="906704"/>
          </a:xfrm>
          <a:prstGeom prst="rect">
            <a:avLst/>
          </a:prstGeom>
          <a:noFill/>
          <a:ln>
            <a:noFill/>
          </a:ln>
        </p:spPr>
        <p:txBody>
          <a:bodyPr spcFirstLastPara="1" vert="horz" wrap="square" lIns="91425" tIns="45700" rIns="91425" bIns="45700"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SzPts val="1800"/>
            </a:pPr>
            <a:r>
              <a:rPr lang="en-US" sz="1800" b="1" dirty="0">
                <a:solidFill>
                  <a:schemeClr val="accent1"/>
                </a:solidFill>
              </a:rPr>
              <a:t>How many </a:t>
            </a:r>
            <a:r>
              <a:rPr lang="en-US" sz="1800" b="1" u="sng" dirty="0">
                <a:solidFill>
                  <a:schemeClr val="accent1"/>
                </a:solidFill>
              </a:rPr>
              <a:t>total</a:t>
            </a:r>
            <a:r>
              <a:rPr lang="en-US" sz="1800" b="1" dirty="0">
                <a:solidFill>
                  <a:schemeClr val="accent1"/>
                </a:solidFill>
              </a:rPr>
              <a:t> cups do you estimate you need per day? </a:t>
            </a:r>
            <a:endParaRPr lang="en-US" b="1" dirty="0">
              <a:solidFill>
                <a:schemeClr val="accent1"/>
              </a:solidFill>
            </a:endParaRPr>
          </a:p>
          <a:p>
            <a:pPr indent="-57150">
              <a:buSzPts val="1800"/>
              <a:buFont typeface="Arial" panose="020B0604020202020204" pitchFamily="34" charset="0"/>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5"/>
          <p:cNvSpPr txBox="1">
            <a:spLocks noGrp="1"/>
          </p:cNvSpPr>
          <p:nvPr>
            <p:ph type="title"/>
          </p:nvPr>
        </p:nvSpPr>
        <p:spPr>
          <a:xfrm>
            <a:off x="202412" y="672659"/>
            <a:ext cx="5138378" cy="6355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100"/>
              <a:buFont typeface="Arial"/>
              <a:buNone/>
            </a:pPr>
            <a:r>
              <a:rPr lang="en" sz="2400" dirty="0"/>
              <a:t>How many cups are in a gallon? </a:t>
            </a:r>
            <a:endParaRPr sz="2400" dirty="0"/>
          </a:p>
        </p:txBody>
      </p:sp>
      <p:pic>
        <p:nvPicPr>
          <p:cNvPr id="328" name="Google Shape;328;p25" descr="Being Prepared for the Worst in a Time of Disaster"/>
          <p:cNvPicPr preferRelativeResize="0"/>
          <p:nvPr/>
        </p:nvPicPr>
        <p:blipFill rotWithShape="1">
          <a:blip r:embed="rId3">
            <a:alphaModFix/>
          </a:blip>
          <a:srcRect/>
          <a:stretch/>
        </p:blipFill>
        <p:spPr>
          <a:xfrm>
            <a:off x="947451" y="1661652"/>
            <a:ext cx="2363115" cy="2491401"/>
          </a:xfrm>
          <a:prstGeom prst="rect">
            <a:avLst/>
          </a:prstGeom>
          <a:noFill/>
          <a:ln>
            <a:noFill/>
          </a:ln>
        </p:spPr>
      </p:pic>
      <p:sp>
        <p:nvSpPr>
          <p:cNvPr id="2" name="Google Shape;100;p2">
            <a:extLst>
              <a:ext uri="{FF2B5EF4-FFF2-40B4-BE49-F238E27FC236}">
                <a16:creationId xmlns:a16="http://schemas.microsoft.com/office/drawing/2014/main" id="{FC83E70C-4225-827D-8343-2A9B3E241A9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24</a:t>
            </a:fld>
            <a:endParaRPr sz="900">
              <a:solidFill>
                <a:schemeClr val="dk1"/>
              </a:solidFill>
              <a:latin typeface="Arial"/>
              <a:ea typeface="Arial"/>
              <a:cs typeface="Arial"/>
              <a:sym typeface="Arial"/>
            </a:endParaRPr>
          </a:p>
        </p:txBody>
      </p:sp>
      <p:grpSp>
        <p:nvGrpSpPr>
          <p:cNvPr id="3" name="Group 2">
            <a:extLst>
              <a:ext uri="{FF2B5EF4-FFF2-40B4-BE49-F238E27FC236}">
                <a16:creationId xmlns:a16="http://schemas.microsoft.com/office/drawing/2014/main" id="{947D67A5-A031-BB19-1D60-4080FFDFEA17}"/>
              </a:ext>
            </a:extLst>
          </p:cNvPr>
          <p:cNvGrpSpPr/>
          <p:nvPr/>
        </p:nvGrpSpPr>
        <p:grpSpPr>
          <a:xfrm>
            <a:off x="4409384" y="1985660"/>
            <a:ext cx="4089131" cy="1569714"/>
            <a:chOff x="4409384" y="1985660"/>
            <a:chExt cx="4089131" cy="1569714"/>
          </a:xfrm>
        </p:grpSpPr>
        <p:grpSp>
          <p:nvGrpSpPr>
            <p:cNvPr id="13" name="Group 12">
              <a:extLst>
                <a:ext uri="{FF2B5EF4-FFF2-40B4-BE49-F238E27FC236}">
                  <a16:creationId xmlns:a16="http://schemas.microsoft.com/office/drawing/2014/main" id="{002A8906-93A4-5976-73AB-59605756C919}"/>
                </a:ext>
              </a:extLst>
            </p:cNvPr>
            <p:cNvGrpSpPr/>
            <p:nvPr/>
          </p:nvGrpSpPr>
          <p:grpSpPr>
            <a:xfrm>
              <a:off x="4409384" y="1985660"/>
              <a:ext cx="4089131" cy="648022"/>
              <a:chOff x="282848" y="3418629"/>
              <a:chExt cx="4089131" cy="648022"/>
            </a:xfrm>
          </p:grpSpPr>
          <p:pic>
            <p:nvPicPr>
              <p:cNvPr id="5" name="Picture 4" descr="Tap Water instead of Bottled Water | Portland.gov">
                <a:extLst>
                  <a:ext uri="{FF2B5EF4-FFF2-40B4-BE49-F238E27FC236}">
                    <a16:creationId xmlns:a16="http://schemas.microsoft.com/office/drawing/2014/main" id="{F6C13490-4A50-2C46-EA29-047EC2B3C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82848"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ap Water instead of Bottled Water | Portland.gov">
                <a:extLst>
                  <a:ext uri="{FF2B5EF4-FFF2-40B4-BE49-F238E27FC236}">
                    <a16:creationId xmlns:a16="http://schemas.microsoft.com/office/drawing/2014/main" id="{24BAA6BA-C877-0650-A251-7E144AED9F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768784" y="3429513"/>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ap Water instead of Bottled Water | Portland.gov">
                <a:extLst>
                  <a:ext uri="{FF2B5EF4-FFF2-40B4-BE49-F238E27FC236}">
                    <a16:creationId xmlns:a16="http://schemas.microsoft.com/office/drawing/2014/main" id="{F929F8B0-E3D3-6A5E-16BF-C688D39D2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924710" y="3418631"/>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ap Water instead of Bottled Water | Portland.gov">
                <a:extLst>
                  <a:ext uri="{FF2B5EF4-FFF2-40B4-BE49-F238E27FC236}">
                    <a16:creationId xmlns:a16="http://schemas.microsoft.com/office/drawing/2014/main" id="{7AC72000-E596-C3D7-CF90-3D17FA0603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406648" y="3418630"/>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ap Water instead of Bottled Water | Portland.gov">
                <a:extLst>
                  <a:ext uri="{FF2B5EF4-FFF2-40B4-BE49-F238E27FC236}">
                    <a16:creationId xmlns:a16="http://schemas.microsoft.com/office/drawing/2014/main" id="{935BE6D7-5796-9FBB-CA39-8D0D3C6C0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324804"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ap Water instead of Bottled Water | Portland.gov">
                <a:extLst>
                  <a:ext uri="{FF2B5EF4-FFF2-40B4-BE49-F238E27FC236}">
                    <a16:creationId xmlns:a16="http://schemas.microsoft.com/office/drawing/2014/main" id="{5F1CB131-34C8-2C22-2D9D-94291C28C6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892810"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ap Water instead of Bottled Water | Portland.gov">
                <a:extLst>
                  <a:ext uri="{FF2B5EF4-FFF2-40B4-BE49-F238E27FC236}">
                    <a16:creationId xmlns:a16="http://schemas.microsoft.com/office/drawing/2014/main" id="{8DA41ED7-736E-58A2-472A-032E972929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408760" y="3431076"/>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ap Water instead of Bottled Water | Portland.gov">
                <a:extLst>
                  <a:ext uri="{FF2B5EF4-FFF2-40B4-BE49-F238E27FC236}">
                    <a16:creationId xmlns:a16="http://schemas.microsoft.com/office/drawing/2014/main" id="{658307D1-87BC-5317-DC33-2AA83D5058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926509" y="3418629"/>
                <a:ext cx="445470" cy="635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09B3D28-DAA4-4521-083A-C45391EAFE17}"/>
                </a:ext>
              </a:extLst>
            </p:cNvPr>
            <p:cNvGrpSpPr/>
            <p:nvPr/>
          </p:nvGrpSpPr>
          <p:grpSpPr>
            <a:xfrm>
              <a:off x="4409384" y="2907352"/>
              <a:ext cx="4089131" cy="648022"/>
              <a:chOff x="282848" y="3418629"/>
              <a:chExt cx="4089131" cy="648022"/>
            </a:xfrm>
          </p:grpSpPr>
          <p:pic>
            <p:nvPicPr>
              <p:cNvPr id="15" name="Picture 14" descr="Tap Water instead of Bottled Water | Portland.gov">
                <a:extLst>
                  <a:ext uri="{FF2B5EF4-FFF2-40B4-BE49-F238E27FC236}">
                    <a16:creationId xmlns:a16="http://schemas.microsoft.com/office/drawing/2014/main" id="{1747F548-927D-7C7C-E055-B4FA902B2E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82848"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ap Water instead of Bottled Water | Portland.gov">
                <a:extLst>
                  <a:ext uri="{FF2B5EF4-FFF2-40B4-BE49-F238E27FC236}">
                    <a16:creationId xmlns:a16="http://schemas.microsoft.com/office/drawing/2014/main" id="{6FE209EE-BF2A-C36A-AA9E-DDF736E40F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768784" y="3429513"/>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ap Water instead of Bottled Water | Portland.gov">
                <a:extLst>
                  <a:ext uri="{FF2B5EF4-FFF2-40B4-BE49-F238E27FC236}">
                    <a16:creationId xmlns:a16="http://schemas.microsoft.com/office/drawing/2014/main" id="{64756997-3CDC-4126-9A24-D44A09991B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924710" y="3418631"/>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ap Water instead of Bottled Water | Portland.gov">
                <a:extLst>
                  <a:ext uri="{FF2B5EF4-FFF2-40B4-BE49-F238E27FC236}">
                    <a16:creationId xmlns:a16="http://schemas.microsoft.com/office/drawing/2014/main" id="{F522908A-241F-51A5-6313-7FB53EA3B7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406648" y="3418630"/>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ap Water instead of Bottled Water | Portland.gov">
                <a:extLst>
                  <a:ext uri="{FF2B5EF4-FFF2-40B4-BE49-F238E27FC236}">
                    <a16:creationId xmlns:a16="http://schemas.microsoft.com/office/drawing/2014/main" id="{C72A5114-FA42-F302-0E79-282F9F7F6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324804"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ap Water instead of Bottled Water | Portland.gov">
                <a:extLst>
                  <a:ext uri="{FF2B5EF4-FFF2-40B4-BE49-F238E27FC236}">
                    <a16:creationId xmlns:a16="http://schemas.microsoft.com/office/drawing/2014/main" id="{59460879-2079-BCD3-A361-AF9FF0D2BE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1892810" y="3429512"/>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Tap Water instead of Bottled Water | Portland.gov">
                <a:extLst>
                  <a:ext uri="{FF2B5EF4-FFF2-40B4-BE49-F238E27FC236}">
                    <a16:creationId xmlns:a16="http://schemas.microsoft.com/office/drawing/2014/main" id="{259A6DBB-1BC4-2041-1465-9B234EB5AF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2408760" y="3431076"/>
                <a:ext cx="445470" cy="6355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ap Water instead of Bottled Water | Portland.gov">
                <a:extLst>
                  <a:ext uri="{FF2B5EF4-FFF2-40B4-BE49-F238E27FC236}">
                    <a16:creationId xmlns:a16="http://schemas.microsoft.com/office/drawing/2014/main" id="{31182B05-716A-D5F7-60F0-66DC788EE5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6" t="30140" r="52356" b="12413"/>
              <a:stretch/>
            </p:blipFill>
            <p:spPr bwMode="auto">
              <a:xfrm>
                <a:off x="3926509" y="3418629"/>
                <a:ext cx="445470" cy="635575"/>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a:extLst>
            <a:ext uri="{FF2B5EF4-FFF2-40B4-BE49-F238E27FC236}">
              <a16:creationId xmlns:a16="http://schemas.microsoft.com/office/drawing/2014/main" id="{E0C77C26-9945-6C8F-E970-D3D312BFA55E}"/>
            </a:ext>
          </a:extLst>
        </p:cNvPr>
        <p:cNvGrpSpPr/>
        <p:nvPr/>
      </p:nvGrpSpPr>
      <p:grpSpPr>
        <a:xfrm>
          <a:off x="0" y="0"/>
          <a:ext cx="0" cy="0"/>
          <a:chOff x="0" y="0"/>
          <a:chExt cx="0" cy="0"/>
        </a:xfrm>
      </p:grpSpPr>
      <p:pic>
        <p:nvPicPr>
          <p:cNvPr id="328" name="Google Shape;328;p25" descr="Being Prepared for the Worst in a Time of Disaster">
            <a:extLst>
              <a:ext uri="{FF2B5EF4-FFF2-40B4-BE49-F238E27FC236}">
                <a16:creationId xmlns:a16="http://schemas.microsoft.com/office/drawing/2014/main" id="{4692AC2B-9216-2C2B-1260-CAA1D5564CA7}"/>
              </a:ext>
            </a:extLst>
          </p:cNvPr>
          <p:cNvPicPr preferRelativeResize="0"/>
          <p:nvPr/>
        </p:nvPicPr>
        <p:blipFill rotWithShape="1">
          <a:blip r:embed="rId3">
            <a:alphaModFix/>
          </a:blip>
          <a:srcRect/>
          <a:stretch/>
        </p:blipFill>
        <p:spPr>
          <a:xfrm>
            <a:off x="3404928" y="1452885"/>
            <a:ext cx="1592262" cy="1840292"/>
          </a:xfrm>
          <a:prstGeom prst="rect">
            <a:avLst/>
          </a:prstGeom>
          <a:noFill/>
          <a:ln>
            <a:noFill/>
          </a:ln>
        </p:spPr>
      </p:pic>
      <p:sp>
        <p:nvSpPr>
          <p:cNvPr id="2" name="Google Shape;100;p2">
            <a:extLst>
              <a:ext uri="{FF2B5EF4-FFF2-40B4-BE49-F238E27FC236}">
                <a16:creationId xmlns:a16="http://schemas.microsoft.com/office/drawing/2014/main" id="{5AEFABD1-3666-1B0B-C7A3-C7AE348B2804}"/>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25</a:t>
            </a:fld>
            <a:endParaRPr sz="900">
              <a:solidFill>
                <a:schemeClr val="dk1"/>
              </a:solidFill>
              <a:latin typeface="Arial"/>
              <a:ea typeface="Arial"/>
              <a:cs typeface="Arial"/>
              <a:sym typeface="Arial"/>
            </a:endParaRPr>
          </a:p>
        </p:txBody>
      </p:sp>
      <p:sp>
        <p:nvSpPr>
          <p:cNvPr id="3" name="Google Shape;326;p25">
            <a:extLst>
              <a:ext uri="{FF2B5EF4-FFF2-40B4-BE49-F238E27FC236}">
                <a16:creationId xmlns:a16="http://schemas.microsoft.com/office/drawing/2014/main" id="{E6F2E1A0-1945-3021-9D16-A59330AD0F3F}"/>
              </a:ext>
            </a:extLst>
          </p:cNvPr>
          <p:cNvSpPr txBox="1">
            <a:spLocks/>
          </p:cNvSpPr>
          <p:nvPr/>
        </p:nvSpPr>
        <p:spPr>
          <a:xfrm>
            <a:off x="297905" y="304777"/>
            <a:ext cx="8548189" cy="655346"/>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buClr>
                <a:schemeClr val="accent1"/>
              </a:buClr>
              <a:buSzPts val="2100"/>
              <a:buFont typeface="Arial"/>
              <a:buNone/>
            </a:pPr>
            <a:br>
              <a:rPr lang="en-US" sz="2400" dirty="0"/>
            </a:br>
            <a:r>
              <a:rPr lang="en-US" sz="2400" dirty="0"/>
              <a:t>How does your estimate compare? </a:t>
            </a:r>
          </a:p>
        </p:txBody>
      </p:sp>
      <p:sp>
        <p:nvSpPr>
          <p:cNvPr id="24" name="Google Shape;413;p32">
            <a:extLst>
              <a:ext uri="{FF2B5EF4-FFF2-40B4-BE49-F238E27FC236}">
                <a16:creationId xmlns:a16="http://schemas.microsoft.com/office/drawing/2014/main" id="{13821636-DC48-DC5A-161B-6A7C0259121D}"/>
              </a:ext>
            </a:extLst>
          </p:cNvPr>
          <p:cNvSpPr txBox="1">
            <a:spLocks/>
          </p:cNvSpPr>
          <p:nvPr/>
        </p:nvSpPr>
        <p:spPr>
          <a:xfrm>
            <a:off x="3631712" y="3480843"/>
            <a:ext cx="1252615"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2900" dirty="0">
                <a:solidFill>
                  <a:schemeClr val="dk2"/>
                </a:solidFill>
              </a:rPr>
              <a:t>Equal</a:t>
            </a:r>
          </a:p>
          <a:p>
            <a:pPr marL="0" indent="0" algn="ctr">
              <a:spcBef>
                <a:spcPts val="0"/>
              </a:spcBef>
              <a:buSzPts val="2900"/>
              <a:buFont typeface="Arial" panose="020B0604020202020204" pitchFamily="34" charset="0"/>
              <a:buNone/>
            </a:pPr>
            <a:r>
              <a:rPr lang="en-US" sz="3600" b="1" dirty="0">
                <a:solidFill>
                  <a:schemeClr val="tx2">
                    <a:lumMod val="50000"/>
                    <a:lumOff val="50000"/>
                  </a:schemeClr>
                </a:solidFill>
              </a:rPr>
              <a: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sp>
        <p:nvSpPr>
          <p:cNvPr id="26" name="Google Shape;413;p32">
            <a:extLst>
              <a:ext uri="{FF2B5EF4-FFF2-40B4-BE49-F238E27FC236}">
                <a16:creationId xmlns:a16="http://schemas.microsoft.com/office/drawing/2014/main" id="{BC7E997E-D976-AFFB-13F9-5573D8CE8584}"/>
              </a:ext>
            </a:extLst>
          </p:cNvPr>
          <p:cNvSpPr txBox="1">
            <a:spLocks/>
          </p:cNvSpPr>
          <p:nvPr/>
        </p:nvSpPr>
        <p:spPr>
          <a:xfrm>
            <a:off x="906877" y="3503890"/>
            <a:ext cx="1995891"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2000" dirty="0">
                <a:solidFill>
                  <a:schemeClr val="dk2"/>
                </a:solidFill>
              </a:rPr>
              <a:t>Less Than</a:t>
            </a:r>
          </a:p>
          <a:p>
            <a:pPr marL="0" indent="0" algn="ctr">
              <a:spcBef>
                <a:spcPts val="0"/>
              </a:spcBef>
              <a:buSzPts val="2900"/>
              <a:buFont typeface="Arial" panose="020B0604020202020204" pitchFamily="34" charset="0"/>
              <a:buNone/>
            </a:pPr>
            <a:r>
              <a:rPr lang="en-US" sz="3600" b="1" dirty="0">
                <a:solidFill>
                  <a:srgbClr val="7030A0"/>
                </a:solidFill>
              </a:rPr>
              <a:t>&lt;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sp>
        <p:nvSpPr>
          <p:cNvPr id="28" name="Google Shape;413;p32">
            <a:extLst>
              <a:ext uri="{FF2B5EF4-FFF2-40B4-BE49-F238E27FC236}">
                <a16:creationId xmlns:a16="http://schemas.microsoft.com/office/drawing/2014/main" id="{60948565-28AC-B583-0E87-C76FABF8FCDD}"/>
              </a:ext>
            </a:extLst>
          </p:cNvPr>
          <p:cNvSpPr txBox="1">
            <a:spLocks/>
          </p:cNvSpPr>
          <p:nvPr/>
        </p:nvSpPr>
        <p:spPr>
          <a:xfrm>
            <a:off x="5715634" y="3441042"/>
            <a:ext cx="2904962" cy="945327"/>
          </a:xfrm>
          <a:prstGeom prst="rect">
            <a:avLst/>
          </a:prstGeom>
          <a:noFill/>
          <a:ln>
            <a:noFill/>
          </a:ln>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SzPts val="2900"/>
              <a:buFont typeface="Arial" panose="020B0604020202020204" pitchFamily="34" charset="0"/>
              <a:buNone/>
            </a:pPr>
            <a:r>
              <a:rPr lang="en-US" sz="3600" dirty="0">
                <a:solidFill>
                  <a:schemeClr val="dk2"/>
                </a:solidFill>
              </a:rPr>
              <a:t>Greater Than</a:t>
            </a:r>
          </a:p>
          <a:p>
            <a:pPr marL="0" indent="0" algn="ctr">
              <a:spcBef>
                <a:spcPts val="0"/>
              </a:spcBef>
              <a:buSzPts val="2900"/>
              <a:buFont typeface="Arial" panose="020B0604020202020204" pitchFamily="34" charset="0"/>
              <a:buNone/>
            </a:pPr>
            <a:r>
              <a:rPr lang="en-US" sz="3600" b="1" dirty="0">
                <a:solidFill>
                  <a:schemeClr val="accent1"/>
                </a:solidFill>
              </a:rPr>
              <a:t>&gt;</a:t>
            </a:r>
          </a:p>
          <a:p>
            <a:pPr marL="457200" indent="0" algn="ctr">
              <a:lnSpc>
                <a:spcPct val="200000"/>
              </a:lnSpc>
              <a:spcBef>
                <a:spcPts val="0"/>
              </a:spcBef>
              <a:buSzPts val="2900"/>
              <a:buFont typeface="Arial" panose="020B0604020202020204" pitchFamily="34" charset="0"/>
              <a:buNone/>
            </a:pPr>
            <a:endParaRPr lang="en-US" sz="2900" dirty="0">
              <a:solidFill>
                <a:schemeClr val="dk2"/>
              </a:solidFill>
            </a:endParaRPr>
          </a:p>
        </p:txBody>
      </p:sp>
      <p:grpSp>
        <p:nvGrpSpPr>
          <p:cNvPr id="11" name="Group 10">
            <a:extLst>
              <a:ext uri="{FF2B5EF4-FFF2-40B4-BE49-F238E27FC236}">
                <a16:creationId xmlns:a16="http://schemas.microsoft.com/office/drawing/2014/main" id="{4F6D2A48-DE07-033B-ABFC-7610DBF5770D}"/>
              </a:ext>
            </a:extLst>
          </p:cNvPr>
          <p:cNvGrpSpPr/>
          <p:nvPr/>
        </p:nvGrpSpPr>
        <p:grpSpPr>
          <a:xfrm>
            <a:off x="5710228" y="1216371"/>
            <a:ext cx="3102899" cy="2313319"/>
            <a:chOff x="5512290" y="1093301"/>
            <a:chExt cx="3764743" cy="2881474"/>
          </a:xfrm>
        </p:grpSpPr>
        <p:pic>
          <p:nvPicPr>
            <p:cNvPr id="4" name="Google Shape;328;p25" descr="Being Prepared for the Worst in a Time of Disaster">
              <a:extLst>
                <a:ext uri="{FF2B5EF4-FFF2-40B4-BE49-F238E27FC236}">
                  <a16:creationId xmlns:a16="http://schemas.microsoft.com/office/drawing/2014/main" id="{327DEC48-CE47-E4B2-FB67-240077A16B34}"/>
                </a:ext>
              </a:extLst>
            </p:cNvPr>
            <p:cNvPicPr preferRelativeResize="0"/>
            <p:nvPr/>
          </p:nvPicPr>
          <p:blipFill rotWithShape="1">
            <a:blip r:embed="rId3">
              <a:alphaModFix/>
            </a:blip>
            <a:srcRect/>
            <a:stretch/>
          </p:blipFill>
          <p:spPr>
            <a:xfrm>
              <a:off x="5512290" y="1093301"/>
              <a:ext cx="1995891" cy="2290765"/>
            </a:xfrm>
            <a:prstGeom prst="rect">
              <a:avLst/>
            </a:prstGeom>
            <a:noFill/>
            <a:ln>
              <a:noFill/>
            </a:ln>
          </p:spPr>
        </p:pic>
        <p:grpSp>
          <p:nvGrpSpPr>
            <p:cNvPr id="10" name="Group 9">
              <a:extLst>
                <a:ext uri="{FF2B5EF4-FFF2-40B4-BE49-F238E27FC236}">
                  <a16:creationId xmlns:a16="http://schemas.microsoft.com/office/drawing/2014/main" id="{60DB04A5-AEF2-3EA3-5FFB-19E139120389}"/>
                </a:ext>
              </a:extLst>
            </p:cNvPr>
            <p:cNvGrpSpPr/>
            <p:nvPr/>
          </p:nvGrpSpPr>
          <p:grpSpPr>
            <a:xfrm>
              <a:off x="6396716" y="1391123"/>
              <a:ext cx="1995891" cy="2290765"/>
              <a:chOff x="6396716" y="1391123"/>
              <a:chExt cx="1995891" cy="2290765"/>
            </a:xfrm>
          </p:grpSpPr>
          <p:pic>
            <p:nvPicPr>
              <p:cNvPr id="5" name="Google Shape;328;p25" descr="Being Prepared for the Worst in a Time of Disaster">
                <a:extLst>
                  <a:ext uri="{FF2B5EF4-FFF2-40B4-BE49-F238E27FC236}">
                    <a16:creationId xmlns:a16="http://schemas.microsoft.com/office/drawing/2014/main" id="{F3B0030F-93E7-0F04-179D-A6269DBFF1E1}"/>
                  </a:ext>
                </a:extLst>
              </p:cNvPr>
              <p:cNvPicPr preferRelativeResize="0"/>
              <p:nvPr/>
            </p:nvPicPr>
            <p:blipFill rotWithShape="1">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rcRect/>
              <a:stretch/>
            </p:blipFill>
            <p:spPr>
              <a:xfrm>
                <a:off x="6396716" y="1391123"/>
                <a:ext cx="1995891" cy="2290765"/>
              </a:xfrm>
              <a:prstGeom prst="rect">
                <a:avLst/>
              </a:prstGeom>
              <a:noFill/>
              <a:ln>
                <a:noFill/>
              </a:ln>
            </p:spPr>
          </p:pic>
          <p:pic>
            <p:nvPicPr>
              <p:cNvPr id="7" name="Google Shape;328;p25" descr="Being Prepared for the Worst in a Time of Disaster">
                <a:extLst>
                  <a:ext uri="{FF2B5EF4-FFF2-40B4-BE49-F238E27FC236}">
                    <a16:creationId xmlns:a16="http://schemas.microsoft.com/office/drawing/2014/main" id="{0D2EFEF7-2585-9304-4CF8-1475D8DF71CF}"/>
                  </a:ext>
                </a:extLst>
              </p:cNvPr>
              <p:cNvPicPr preferRelativeResize="0"/>
              <p:nvPr/>
            </p:nvPicPr>
            <p:blipFill rotWithShape="1">
              <a:blip r:embed="rId3">
                <a:alphaModFix/>
              </a:blip>
              <a:srcRect l="41533" t="1114" r="39363" b="89678"/>
              <a:stretch/>
            </p:blipFill>
            <p:spPr>
              <a:xfrm>
                <a:off x="7246417" y="1428384"/>
                <a:ext cx="381299" cy="210924"/>
              </a:xfrm>
              <a:prstGeom prst="rect">
                <a:avLst/>
              </a:prstGeom>
              <a:noFill/>
              <a:ln>
                <a:noFill/>
              </a:ln>
            </p:spPr>
          </p:pic>
        </p:grpSp>
        <p:grpSp>
          <p:nvGrpSpPr>
            <p:cNvPr id="9" name="Group 8">
              <a:extLst>
                <a:ext uri="{FF2B5EF4-FFF2-40B4-BE49-F238E27FC236}">
                  <a16:creationId xmlns:a16="http://schemas.microsoft.com/office/drawing/2014/main" id="{6B24FEDE-28CE-1190-7D0F-DD913C5CBE6F}"/>
                </a:ext>
              </a:extLst>
            </p:cNvPr>
            <p:cNvGrpSpPr/>
            <p:nvPr/>
          </p:nvGrpSpPr>
          <p:grpSpPr>
            <a:xfrm>
              <a:off x="7281142" y="1684010"/>
              <a:ext cx="1995891" cy="2290765"/>
              <a:chOff x="7281142" y="1684010"/>
              <a:chExt cx="1995891" cy="2290765"/>
            </a:xfrm>
          </p:grpSpPr>
          <p:pic>
            <p:nvPicPr>
              <p:cNvPr id="6" name="Google Shape;328;p25" descr="Being Prepared for the Worst in a Time of Disaster">
                <a:extLst>
                  <a:ext uri="{FF2B5EF4-FFF2-40B4-BE49-F238E27FC236}">
                    <a16:creationId xmlns:a16="http://schemas.microsoft.com/office/drawing/2014/main" id="{AB6E3390-718C-55F2-E89D-4F4FB3189A89}"/>
                  </a:ext>
                </a:extLst>
              </p:cNvPr>
              <p:cNvPicPr preferRelativeResize="0"/>
              <p:nvPr/>
            </p:nvPicPr>
            <p:blipFill rotWithShape="1">
              <a:blip r:embed="rId4">
                <a:alphaModFix/>
                <a:extLst>
                  <a:ext uri="{BEBA8EAE-BF5A-486C-A8C5-ECC9F3942E4B}">
                    <a14:imgProps xmlns:a14="http://schemas.microsoft.com/office/drawing/2010/main">
                      <a14:imgLayer r:embed="rId6">
                        <a14:imgEffect>
                          <a14:backgroundRemoval t="10000" b="90000" l="10000" r="90000"/>
                        </a14:imgEffect>
                      </a14:imgLayer>
                    </a14:imgProps>
                  </a:ext>
                </a:extLst>
              </a:blip>
              <a:srcRect/>
              <a:stretch/>
            </p:blipFill>
            <p:spPr>
              <a:xfrm>
                <a:off x="7281142" y="1684010"/>
                <a:ext cx="1995891" cy="2290765"/>
              </a:xfrm>
              <a:prstGeom prst="rect">
                <a:avLst/>
              </a:prstGeom>
              <a:noFill/>
              <a:ln>
                <a:noFill/>
              </a:ln>
            </p:spPr>
          </p:pic>
          <p:pic>
            <p:nvPicPr>
              <p:cNvPr id="8" name="Google Shape;328;p25" descr="Being Prepared for the Worst in a Time of Disaster">
                <a:extLst>
                  <a:ext uri="{FF2B5EF4-FFF2-40B4-BE49-F238E27FC236}">
                    <a16:creationId xmlns:a16="http://schemas.microsoft.com/office/drawing/2014/main" id="{3CF9A4C0-2825-970E-1A2A-83ABCE38556E}"/>
                  </a:ext>
                </a:extLst>
              </p:cNvPr>
              <p:cNvPicPr preferRelativeResize="0"/>
              <p:nvPr/>
            </p:nvPicPr>
            <p:blipFill rotWithShape="1">
              <a:blip r:embed="rId3">
                <a:alphaModFix/>
              </a:blip>
              <a:srcRect l="41533" t="1114" r="39363" b="89678"/>
              <a:stretch/>
            </p:blipFill>
            <p:spPr>
              <a:xfrm>
                <a:off x="8116452" y="1708109"/>
                <a:ext cx="381299" cy="210924"/>
              </a:xfrm>
              <a:prstGeom prst="rect">
                <a:avLst/>
              </a:prstGeom>
              <a:noFill/>
              <a:ln>
                <a:noFill/>
              </a:ln>
            </p:spPr>
          </p:pic>
        </p:grpSp>
      </p:grpSp>
      <p:pic>
        <p:nvPicPr>
          <p:cNvPr id="13" name="Picture 12">
            <a:extLst>
              <a:ext uri="{FF2B5EF4-FFF2-40B4-BE49-F238E27FC236}">
                <a16:creationId xmlns:a16="http://schemas.microsoft.com/office/drawing/2014/main" id="{2D393A12-75E5-995B-FB35-0E7C0E851B63}"/>
              </a:ext>
            </a:extLst>
          </p:cNvPr>
          <p:cNvPicPr>
            <a:picLocks noChangeAspect="1"/>
          </p:cNvPicPr>
          <p:nvPr/>
        </p:nvPicPr>
        <p:blipFill>
          <a:blip r:embed="rId7"/>
          <a:stretch>
            <a:fillRect/>
          </a:stretch>
        </p:blipFill>
        <p:spPr>
          <a:xfrm flipH="1">
            <a:off x="1671251" y="2066484"/>
            <a:ext cx="432143" cy="1087327"/>
          </a:xfrm>
          <a:prstGeom prst="rect">
            <a:avLst/>
          </a:prstGeom>
        </p:spPr>
      </p:pic>
    </p:spTree>
    <p:extLst>
      <p:ext uri="{BB962C8B-B14F-4D97-AF65-F5344CB8AC3E}">
        <p14:creationId xmlns:p14="http://schemas.microsoft.com/office/powerpoint/2010/main" val="3502232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6" name="Google Shape;336;p26" descr="Hurricane Season: Be Prepared | FDA"/>
          <p:cNvPicPr preferRelativeResize="0"/>
          <p:nvPr/>
        </p:nvPicPr>
        <p:blipFill rotWithShape="1">
          <a:blip r:embed="rId3">
            <a:alphaModFix/>
          </a:blip>
          <a:srcRect r="34638"/>
          <a:stretch/>
        </p:blipFill>
        <p:spPr>
          <a:xfrm>
            <a:off x="4815068" y="1191265"/>
            <a:ext cx="3842795" cy="3307102"/>
          </a:xfrm>
          <a:prstGeom prst="rect">
            <a:avLst/>
          </a:prstGeom>
          <a:noFill/>
          <a:ln>
            <a:noFill/>
          </a:ln>
        </p:spPr>
      </p:pic>
      <p:sp>
        <p:nvSpPr>
          <p:cNvPr id="4" name="TextBox 3">
            <a:extLst>
              <a:ext uri="{FF2B5EF4-FFF2-40B4-BE49-F238E27FC236}">
                <a16:creationId xmlns:a16="http://schemas.microsoft.com/office/drawing/2014/main" id="{D96A0CC3-4195-6709-27EA-ACB080F632DD}"/>
              </a:ext>
            </a:extLst>
          </p:cNvPr>
          <p:cNvSpPr txBox="1"/>
          <p:nvPr/>
        </p:nvSpPr>
        <p:spPr>
          <a:xfrm>
            <a:off x="7208067" y="2882731"/>
            <a:ext cx="1251800" cy="1442338"/>
          </a:xfrm>
          <a:custGeom>
            <a:avLst/>
            <a:gdLst>
              <a:gd name="connsiteX0" fmla="*/ 0 w 1136054"/>
              <a:gd name="connsiteY0" fmla="*/ 0 h 1569660"/>
              <a:gd name="connsiteX1" fmla="*/ 1136054 w 1136054"/>
              <a:gd name="connsiteY1" fmla="*/ 0 h 1569660"/>
              <a:gd name="connsiteX2" fmla="*/ 1136054 w 1136054"/>
              <a:gd name="connsiteY2" fmla="*/ 1569660 h 1569660"/>
              <a:gd name="connsiteX3" fmla="*/ 0 w 1136054"/>
              <a:gd name="connsiteY3" fmla="*/ 1569660 h 1569660"/>
              <a:gd name="connsiteX4" fmla="*/ 0 w 1136054"/>
              <a:gd name="connsiteY4" fmla="*/ 0 h 1569660"/>
              <a:gd name="connsiteX0" fmla="*/ 0 w 1147629"/>
              <a:gd name="connsiteY0" fmla="*/ 243068 h 1569660"/>
              <a:gd name="connsiteX1" fmla="*/ 1147629 w 1147629"/>
              <a:gd name="connsiteY1" fmla="*/ 0 h 1569660"/>
              <a:gd name="connsiteX2" fmla="*/ 1147629 w 1147629"/>
              <a:gd name="connsiteY2" fmla="*/ 1569660 h 1569660"/>
              <a:gd name="connsiteX3" fmla="*/ 11575 w 1147629"/>
              <a:gd name="connsiteY3" fmla="*/ 1569660 h 1569660"/>
              <a:gd name="connsiteX4" fmla="*/ 0 w 1147629"/>
              <a:gd name="connsiteY4" fmla="*/ 243068 h 1569660"/>
              <a:gd name="connsiteX0" fmla="*/ 0 w 1147629"/>
              <a:gd name="connsiteY0" fmla="*/ 46298 h 1372890"/>
              <a:gd name="connsiteX1" fmla="*/ 1136054 w 1147629"/>
              <a:gd name="connsiteY1" fmla="*/ 0 h 1372890"/>
              <a:gd name="connsiteX2" fmla="*/ 1147629 w 1147629"/>
              <a:gd name="connsiteY2" fmla="*/ 1372890 h 1372890"/>
              <a:gd name="connsiteX3" fmla="*/ 11575 w 1147629"/>
              <a:gd name="connsiteY3" fmla="*/ 1372890 h 1372890"/>
              <a:gd name="connsiteX4" fmla="*/ 0 w 1147629"/>
              <a:gd name="connsiteY4" fmla="*/ 46298 h 1372890"/>
              <a:gd name="connsiteX0" fmla="*/ 0 w 1147629"/>
              <a:gd name="connsiteY0" fmla="*/ 115746 h 1442338"/>
              <a:gd name="connsiteX1" fmla="*/ 1124480 w 1147629"/>
              <a:gd name="connsiteY1" fmla="*/ 0 h 1442338"/>
              <a:gd name="connsiteX2" fmla="*/ 1147629 w 1147629"/>
              <a:gd name="connsiteY2" fmla="*/ 1442338 h 1442338"/>
              <a:gd name="connsiteX3" fmla="*/ 11575 w 1147629"/>
              <a:gd name="connsiteY3" fmla="*/ 1442338 h 1442338"/>
              <a:gd name="connsiteX4" fmla="*/ 0 w 1147629"/>
              <a:gd name="connsiteY4" fmla="*/ 115746 h 1442338"/>
              <a:gd name="connsiteX0" fmla="*/ 0 w 1170778"/>
              <a:gd name="connsiteY0" fmla="*/ 23149 h 1442338"/>
              <a:gd name="connsiteX1" fmla="*/ 1147629 w 1170778"/>
              <a:gd name="connsiteY1" fmla="*/ 0 h 1442338"/>
              <a:gd name="connsiteX2" fmla="*/ 1170778 w 1170778"/>
              <a:gd name="connsiteY2" fmla="*/ 1442338 h 1442338"/>
              <a:gd name="connsiteX3" fmla="*/ 34724 w 1170778"/>
              <a:gd name="connsiteY3" fmla="*/ 1442338 h 1442338"/>
              <a:gd name="connsiteX4" fmla="*/ 0 w 1170778"/>
              <a:gd name="connsiteY4" fmla="*/ 23149 h 1442338"/>
              <a:gd name="connsiteX0" fmla="*/ 57873 w 1136054"/>
              <a:gd name="connsiteY0" fmla="*/ 34724 h 1442338"/>
              <a:gd name="connsiteX1" fmla="*/ 1112905 w 1136054"/>
              <a:gd name="connsiteY1" fmla="*/ 0 h 1442338"/>
              <a:gd name="connsiteX2" fmla="*/ 1136054 w 1136054"/>
              <a:gd name="connsiteY2" fmla="*/ 1442338 h 1442338"/>
              <a:gd name="connsiteX3" fmla="*/ 0 w 1136054"/>
              <a:gd name="connsiteY3" fmla="*/ 1442338 h 1442338"/>
              <a:gd name="connsiteX4" fmla="*/ 57873 w 1136054"/>
              <a:gd name="connsiteY4" fmla="*/ 34724 h 1442338"/>
              <a:gd name="connsiteX0" fmla="*/ 173619 w 1251800"/>
              <a:gd name="connsiteY0" fmla="*/ 34724 h 1442338"/>
              <a:gd name="connsiteX1" fmla="*/ 1228651 w 1251800"/>
              <a:gd name="connsiteY1" fmla="*/ 0 h 1442338"/>
              <a:gd name="connsiteX2" fmla="*/ 1251800 w 1251800"/>
              <a:gd name="connsiteY2" fmla="*/ 1442338 h 1442338"/>
              <a:gd name="connsiteX3" fmla="*/ 0 w 1251800"/>
              <a:gd name="connsiteY3" fmla="*/ 1430764 h 1442338"/>
              <a:gd name="connsiteX4" fmla="*/ 173619 w 1251800"/>
              <a:gd name="connsiteY4" fmla="*/ 34724 h 1442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800" h="1442338">
                <a:moveTo>
                  <a:pt x="173619" y="34724"/>
                </a:moveTo>
                <a:lnTo>
                  <a:pt x="1228651" y="0"/>
                </a:lnTo>
                <a:cubicBezTo>
                  <a:pt x="1232509" y="457630"/>
                  <a:pt x="1247942" y="984708"/>
                  <a:pt x="1251800" y="1442338"/>
                </a:cubicBezTo>
                <a:lnTo>
                  <a:pt x="0" y="1430764"/>
                </a:lnTo>
                <a:lnTo>
                  <a:pt x="173619" y="34724"/>
                </a:lnTo>
                <a:close/>
              </a:path>
            </a:pathLst>
          </a:custGeom>
          <a:solidFill>
            <a:schemeClr val="bg1"/>
          </a:solidFill>
        </p:spPr>
        <p:txBody>
          <a:bodyPr wrap="square" rtlCol="0" anchor="ctr">
            <a:spAutoFit/>
          </a:bodyPr>
          <a:lstStyle/>
          <a:p>
            <a:pPr algn="ctr"/>
            <a:r>
              <a:rPr lang="en-US" sz="9600" b="1" dirty="0"/>
              <a:t>?</a:t>
            </a:r>
            <a:endParaRPr lang="en-US" sz="2400" b="1" dirty="0"/>
          </a:p>
        </p:txBody>
      </p:sp>
      <p:sp>
        <p:nvSpPr>
          <p:cNvPr id="334" name="Google Shape;334;p26"/>
          <p:cNvSpPr txBox="1">
            <a:spLocks noGrp="1"/>
          </p:cNvSpPr>
          <p:nvPr>
            <p:ph type="title"/>
          </p:nvPr>
        </p:nvSpPr>
        <p:spPr>
          <a:xfrm>
            <a:off x="92597" y="637878"/>
            <a:ext cx="9051403" cy="40745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ct val="100000"/>
              <a:buFont typeface="Arial"/>
              <a:buNone/>
            </a:pPr>
            <a:r>
              <a:rPr lang="en" sz="2000" dirty="0"/>
              <a:t>How much water does a family </a:t>
            </a:r>
            <a:r>
              <a:rPr lang="en"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need</a:t>
            </a:r>
            <a:r>
              <a:rPr lang="en" sz="2000" dirty="0"/>
              <a:t> during an emergency for 1 day? </a:t>
            </a:r>
            <a:endParaRPr sz="2000" dirty="0"/>
          </a:p>
        </p:txBody>
      </p:sp>
      <p:sp>
        <p:nvSpPr>
          <p:cNvPr id="335" name="Google Shape;335;p26"/>
          <p:cNvSpPr txBox="1">
            <a:spLocks noGrp="1"/>
          </p:cNvSpPr>
          <p:nvPr>
            <p:ph type="body" idx="1"/>
          </p:nvPr>
        </p:nvSpPr>
        <p:spPr>
          <a:xfrm>
            <a:off x="185641" y="1339867"/>
            <a:ext cx="4976667" cy="72236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 sz="2000" dirty="0"/>
              <a:t>If </a:t>
            </a:r>
            <a:r>
              <a:rPr lang="en" sz="2000" b="1" dirty="0"/>
              <a:t>one</a:t>
            </a:r>
            <a:r>
              <a:rPr lang="en" sz="2000" dirty="0"/>
              <a:t> person needs </a:t>
            </a:r>
            <a:r>
              <a:rPr lang="en" sz="2000" b="1" dirty="0"/>
              <a:t>one gallon </a:t>
            </a:r>
            <a:r>
              <a:rPr lang="en" sz="2000" dirty="0"/>
              <a:t>per day, how much water would </a:t>
            </a:r>
            <a:r>
              <a:rPr lang="en" sz="2000" b="1" dirty="0"/>
              <a:t>five people </a:t>
            </a:r>
            <a:r>
              <a:rPr lang="en" sz="2000" dirty="0"/>
              <a:t>need? </a:t>
            </a:r>
            <a:endParaRPr sz="1600" dirty="0"/>
          </a:p>
        </p:txBody>
      </p:sp>
      <p:sp>
        <p:nvSpPr>
          <p:cNvPr id="2" name="Google Shape;100;p2">
            <a:extLst>
              <a:ext uri="{FF2B5EF4-FFF2-40B4-BE49-F238E27FC236}">
                <a16:creationId xmlns:a16="http://schemas.microsoft.com/office/drawing/2014/main" id="{475066ED-7058-D503-D0A1-14FBE2C58EE9}"/>
              </a:ext>
            </a:extLst>
          </p:cNvPr>
          <p:cNvSpPr txBox="1"/>
          <p:nvPr/>
        </p:nvSpPr>
        <p:spPr>
          <a:xfrm>
            <a:off x="7086600" y="4805097"/>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26</a:t>
            </a:fld>
            <a:endParaRPr sz="900">
              <a:solidFill>
                <a:schemeClr val="dk1"/>
              </a:solidFill>
              <a:latin typeface="Arial"/>
              <a:ea typeface="Arial"/>
              <a:cs typeface="Arial"/>
              <a:sym typeface="Arial"/>
            </a:endParaRPr>
          </a:p>
        </p:txBody>
      </p:sp>
      <p:pic>
        <p:nvPicPr>
          <p:cNvPr id="3" name="Google Shape;357;g33340fa4897_0_8">
            <a:extLst>
              <a:ext uri="{FF2B5EF4-FFF2-40B4-BE49-F238E27FC236}">
                <a16:creationId xmlns:a16="http://schemas.microsoft.com/office/drawing/2014/main" id="{65DAFA99-9600-568D-E55F-52D5F6036C50}"/>
              </a:ext>
            </a:extLst>
          </p:cNvPr>
          <p:cNvPicPr preferRelativeResize="0"/>
          <p:nvPr/>
        </p:nvPicPr>
        <p:blipFill rotWithShape="1">
          <a:blip r:embed="rId4">
            <a:alphaModFix/>
          </a:blip>
          <a:srcRect l="5105" t="11589" b="19463"/>
          <a:stretch/>
        </p:blipFill>
        <p:spPr>
          <a:xfrm>
            <a:off x="998933" y="2356773"/>
            <a:ext cx="2728116" cy="2148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5" name="TextBox 4">
            <a:extLst>
              <a:ext uri="{FF2B5EF4-FFF2-40B4-BE49-F238E27FC236}">
                <a16:creationId xmlns:a16="http://schemas.microsoft.com/office/drawing/2014/main" id="{5395D404-4D3E-2E78-C6AA-EFDCDBBECA42}"/>
              </a:ext>
            </a:extLst>
          </p:cNvPr>
          <p:cNvSpPr txBox="1"/>
          <p:nvPr/>
        </p:nvSpPr>
        <p:spPr>
          <a:xfrm>
            <a:off x="4884516" y="3322640"/>
            <a:ext cx="3811482" cy="1077218"/>
          </a:xfrm>
          <a:prstGeom prst="rect">
            <a:avLst/>
          </a:prstGeom>
          <a:solidFill>
            <a:schemeClr val="bg1"/>
          </a:solidFill>
          <a:ln>
            <a:solidFill>
              <a:srgbClr val="002060"/>
            </a:solidFill>
          </a:ln>
        </p:spPr>
        <p:txBody>
          <a:bodyPr wrap="square" rtlCol="0" anchor="ctr">
            <a:spAutoFit/>
          </a:bodyPr>
          <a:lstStyle/>
          <a:p>
            <a:pPr algn="ctr"/>
            <a:r>
              <a:rPr lang="en-US" sz="3200" b="1" dirty="0"/>
              <a:t>5 gallons x 3 days = 15 gallons</a:t>
            </a:r>
            <a:endParaRPr lang="en-US" sz="700" b="1" dirty="0"/>
          </a:p>
        </p:txBody>
      </p:sp>
      <p:sp>
        <p:nvSpPr>
          <p:cNvPr id="343" name="Google Shape;343;g33340fa4897_0_0"/>
          <p:cNvSpPr txBox="1">
            <a:spLocks noGrp="1"/>
          </p:cNvSpPr>
          <p:nvPr>
            <p:ph type="title"/>
          </p:nvPr>
        </p:nvSpPr>
        <p:spPr>
          <a:xfrm>
            <a:off x="312963" y="637878"/>
            <a:ext cx="8537100" cy="40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ct val="100000"/>
              <a:buFont typeface="Arial"/>
              <a:buNone/>
            </a:pPr>
            <a:r>
              <a:rPr lang="en" dirty="0"/>
              <a:t>How much water does your family </a:t>
            </a:r>
            <a:r>
              <a:rPr lang="e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need</a:t>
            </a:r>
            <a:r>
              <a:rPr lang="en" dirty="0"/>
              <a:t> during for three days? </a:t>
            </a:r>
            <a:endParaRPr dirty="0"/>
          </a:p>
        </p:txBody>
      </p:sp>
      <p:sp>
        <p:nvSpPr>
          <p:cNvPr id="344" name="Google Shape;344;g33340fa4897_0_0"/>
          <p:cNvSpPr txBox="1">
            <a:spLocks noGrp="1"/>
          </p:cNvSpPr>
          <p:nvPr>
            <p:ph type="body" idx="1"/>
          </p:nvPr>
        </p:nvSpPr>
        <p:spPr>
          <a:xfrm>
            <a:off x="312962" y="1275757"/>
            <a:ext cx="4131715" cy="322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1800"/>
              <a:buNone/>
            </a:pPr>
            <a:r>
              <a:rPr lang="en" sz="2000" dirty="0"/>
              <a:t>If five people need five gallons of water for per day, how much water would they need for </a:t>
            </a:r>
            <a:r>
              <a:rPr lang="en" sz="2000" b="1" dirty="0"/>
              <a:t>three days</a:t>
            </a:r>
            <a:r>
              <a:rPr lang="en" sz="2000" dirty="0"/>
              <a:t>? </a:t>
            </a:r>
            <a:endParaRPr sz="1600" dirty="0"/>
          </a:p>
        </p:txBody>
      </p:sp>
      <p:pic>
        <p:nvPicPr>
          <p:cNvPr id="345" name="Google Shape;345;g33340fa4897_0_0" descr="Hurricane Season: Be Prepared | FDA"/>
          <p:cNvPicPr preferRelativeResize="0"/>
          <p:nvPr/>
        </p:nvPicPr>
        <p:blipFill rotWithShape="1">
          <a:blip r:embed="rId3">
            <a:alphaModFix/>
          </a:blip>
          <a:srcRect t="53618" r="34603"/>
          <a:stretch/>
        </p:blipFill>
        <p:spPr>
          <a:xfrm>
            <a:off x="331989" y="2690409"/>
            <a:ext cx="4249524" cy="1756833"/>
          </a:xfrm>
          <a:prstGeom prst="rect">
            <a:avLst/>
          </a:prstGeom>
          <a:noFill/>
          <a:ln>
            <a:noFill/>
          </a:ln>
        </p:spPr>
      </p:pic>
      <p:sp>
        <p:nvSpPr>
          <p:cNvPr id="2" name="Google Shape;100;p2">
            <a:extLst>
              <a:ext uri="{FF2B5EF4-FFF2-40B4-BE49-F238E27FC236}">
                <a16:creationId xmlns:a16="http://schemas.microsoft.com/office/drawing/2014/main" id="{4E9C71A6-ABF6-0490-93FD-63D554589D4C}"/>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27</a:t>
            </a:fld>
            <a:endParaRPr sz="900">
              <a:solidFill>
                <a:schemeClr val="dk1"/>
              </a:solidFill>
              <a:latin typeface="Arial"/>
              <a:ea typeface="Arial"/>
              <a:cs typeface="Arial"/>
              <a:sym typeface="Arial"/>
            </a:endParaRPr>
          </a:p>
        </p:txBody>
      </p:sp>
      <p:pic>
        <p:nvPicPr>
          <p:cNvPr id="3" name="Google Shape;358;g33340fa4897_0_8">
            <a:extLst>
              <a:ext uri="{FF2B5EF4-FFF2-40B4-BE49-F238E27FC236}">
                <a16:creationId xmlns:a16="http://schemas.microsoft.com/office/drawing/2014/main" id="{D249415D-C1BB-7765-BDF0-0527A3C9BDDF}"/>
              </a:ext>
            </a:extLst>
          </p:cNvPr>
          <p:cNvPicPr preferRelativeResize="0"/>
          <p:nvPr/>
        </p:nvPicPr>
        <p:blipFill rotWithShape="1">
          <a:blip r:embed="rId4">
            <a:alphaModFix/>
          </a:blip>
          <a:srcRect l="5105" t="14076" b="21561"/>
          <a:stretch/>
        </p:blipFill>
        <p:spPr>
          <a:xfrm>
            <a:off x="5173883" y="1188380"/>
            <a:ext cx="3115037" cy="2144778"/>
          </a:xfrm>
          <a:prstGeom prst="rect">
            <a:avLst/>
          </a:prstGeom>
          <a:noFill/>
          <a:ln>
            <a:noFill/>
          </a:ln>
        </p:spPr>
      </p:pic>
      <p:sp>
        <p:nvSpPr>
          <p:cNvPr id="4" name="TextBox 3">
            <a:extLst>
              <a:ext uri="{FF2B5EF4-FFF2-40B4-BE49-F238E27FC236}">
                <a16:creationId xmlns:a16="http://schemas.microsoft.com/office/drawing/2014/main" id="{95D7F5AD-6F55-DBCA-9363-A8DB96B2A796}"/>
              </a:ext>
            </a:extLst>
          </p:cNvPr>
          <p:cNvSpPr txBox="1"/>
          <p:nvPr/>
        </p:nvSpPr>
        <p:spPr>
          <a:xfrm>
            <a:off x="6258941" y="2826996"/>
            <a:ext cx="1170778" cy="1569660"/>
          </a:xfrm>
          <a:prstGeom prst="rect">
            <a:avLst/>
          </a:prstGeom>
          <a:solidFill>
            <a:schemeClr val="bg1"/>
          </a:solidFill>
          <a:ln>
            <a:solidFill>
              <a:srgbClr val="002060"/>
            </a:solidFill>
          </a:ln>
        </p:spPr>
        <p:txBody>
          <a:bodyPr wrap="square" rtlCol="0" anchor="ctr">
            <a:spAutoFit/>
          </a:bodyPr>
          <a:lstStyle/>
          <a:p>
            <a:pPr algn="ctr"/>
            <a:r>
              <a:rPr lang="en-US" sz="9600" b="1" dirty="0"/>
              <a:t>?</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0"/>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2400"/>
              <a:buFont typeface="Arial"/>
              <a:buNone/>
            </a:pPr>
            <a:r>
              <a:rPr lang="en" sz="2400">
                <a:highlight>
                  <a:srgbClr val="FFFFFF"/>
                </a:highlight>
              </a:rPr>
              <a:t>Protect yourself when there is . . .</a:t>
            </a:r>
            <a:endParaRPr sz="2400"/>
          </a:p>
        </p:txBody>
      </p:sp>
      <p:grpSp>
        <p:nvGrpSpPr>
          <p:cNvPr id="387" name="Google Shape;387;p30"/>
          <p:cNvGrpSpPr/>
          <p:nvPr/>
        </p:nvGrpSpPr>
        <p:grpSpPr>
          <a:xfrm>
            <a:off x="6144839" y="1542383"/>
            <a:ext cx="2705246" cy="2356344"/>
            <a:chOff x="8193118" y="2222162"/>
            <a:chExt cx="3606995" cy="2976140"/>
          </a:xfrm>
        </p:grpSpPr>
        <p:pic>
          <p:nvPicPr>
            <p:cNvPr id="388" name="Google Shape;388;p30"/>
            <p:cNvPicPr preferRelativeResize="0"/>
            <p:nvPr/>
          </p:nvPicPr>
          <p:blipFill rotWithShape="1">
            <a:blip r:embed="rId3">
              <a:alphaModFix/>
            </a:blip>
            <a:srcRect/>
            <a:stretch/>
          </p:blipFill>
          <p:spPr>
            <a:xfrm>
              <a:off x="8195838" y="3319398"/>
              <a:ext cx="3578877" cy="1878904"/>
            </a:xfrm>
            <a:prstGeom prst="rect">
              <a:avLst/>
            </a:prstGeom>
            <a:noFill/>
            <a:ln>
              <a:noFill/>
            </a:ln>
          </p:spPr>
        </p:pic>
        <p:sp>
          <p:nvSpPr>
            <p:cNvPr id="389" name="Google Shape;389;p30"/>
            <p:cNvSpPr txBox="1"/>
            <p:nvPr/>
          </p:nvSpPr>
          <p:spPr>
            <a:xfrm>
              <a:off x="8193118" y="2222162"/>
              <a:ext cx="3606995"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an earthquake drill</a:t>
              </a:r>
              <a:endParaRPr/>
            </a:p>
          </p:txBody>
        </p:sp>
      </p:grpSp>
      <p:pic>
        <p:nvPicPr>
          <p:cNvPr id="390" name="Google Shape;390;p30"/>
          <p:cNvPicPr preferRelativeResize="0"/>
          <p:nvPr/>
        </p:nvPicPr>
        <p:blipFill rotWithShape="1">
          <a:blip r:embed="rId4">
            <a:alphaModFix/>
          </a:blip>
          <a:srcRect l="11569" t="40259" r="13930"/>
          <a:stretch/>
        </p:blipFill>
        <p:spPr>
          <a:xfrm>
            <a:off x="180139" y="2025732"/>
            <a:ext cx="2564171" cy="2056273"/>
          </a:xfrm>
          <a:prstGeom prst="rect">
            <a:avLst/>
          </a:prstGeom>
          <a:noFill/>
          <a:ln>
            <a:noFill/>
          </a:ln>
        </p:spPr>
      </p:pic>
      <p:sp>
        <p:nvSpPr>
          <p:cNvPr id="391" name="Google Shape;391;p30"/>
          <p:cNvSpPr txBox="1"/>
          <p:nvPr/>
        </p:nvSpPr>
        <p:spPr>
          <a:xfrm>
            <a:off x="452931" y="1608582"/>
            <a:ext cx="2299102" cy="412842"/>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ground shaking</a:t>
            </a:r>
            <a:endParaRPr/>
          </a:p>
        </p:txBody>
      </p:sp>
      <p:grpSp>
        <p:nvGrpSpPr>
          <p:cNvPr id="392" name="Google Shape;392;p30"/>
          <p:cNvGrpSpPr/>
          <p:nvPr/>
        </p:nvGrpSpPr>
        <p:grpSpPr>
          <a:xfrm>
            <a:off x="2997122" y="1606344"/>
            <a:ext cx="2798001" cy="2367539"/>
            <a:chOff x="3996163" y="2141791"/>
            <a:chExt cx="3730668" cy="3156719"/>
          </a:xfrm>
        </p:grpSpPr>
        <p:pic>
          <p:nvPicPr>
            <p:cNvPr id="393" name="Google Shape;393;p30"/>
            <p:cNvPicPr preferRelativeResize="0"/>
            <p:nvPr/>
          </p:nvPicPr>
          <p:blipFill rotWithShape="1">
            <a:blip r:embed="rId5">
              <a:alphaModFix/>
            </a:blip>
            <a:srcRect/>
            <a:stretch/>
          </p:blipFill>
          <p:spPr>
            <a:xfrm>
              <a:off x="4101627" y="2141791"/>
              <a:ext cx="3412671" cy="2100942"/>
            </a:xfrm>
            <a:prstGeom prst="rect">
              <a:avLst/>
            </a:prstGeom>
            <a:noFill/>
            <a:ln>
              <a:noFill/>
            </a:ln>
          </p:spPr>
        </p:pic>
        <p:sp>
          <p:nvSpPr>
            <p:cNvPr id="394" name="Google Shape;394;p30"/>
            <p:cNvSpPr txBox="1"/>
            <p:nvPr/>
          </p:nvSpPr>
          <p:spPr>
            <a:xfrm>
              <a:off x="3996163" y="4748054"/>
              <a:ext cx="3730668" cy="550456"/>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accent1"/>
                </a:buClr>
                <a:buSzPts val="2100"/>
                <a:buFont typeface="Arial"/>
                <a:buNone/>
              </a:pPr>
              <a:r>
                <a:rPr lang="en" sz="2100" b="1">
                  <a:solidFill>
                    <a:schemeClr val="dk2"/>
                  </a:solidFill>
                  <a:latin typeface="Arial"/>
                  <a:ea typeface="Arial"/>
                  <a:cs typeface="Arial"/>
                  <a:sym typeface="Arial"/>
                </a:rPr>
                <a:t>an earthquake early warning alert</a:t>
              </a:r>
              <a:endParaRPr/>
            </a:p>
          </p:txBody>
        </p:sp>
      </p:grpSp>
      <p:cxnSp>
        <p:nvCxnSpPr>
          <p:cNvPr id="395" name="Google Shape;395;p30"/>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396" name="Google Shape;396;p30"/>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2" name="Google Shape;100;p2">
            <a:extLst>
              <a:ext uri="{FF2B5EF4-FFF2-40B4-BE49-F238E27FC236}">
                <a16:creationId xmlns:a16="http://schemas.microsoft.com/office/drawing/2014/main" id="{929BACC3-02F2-DC6A-806B-075EE7FEA47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28</a:t>
            </a:fld>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545100" y="1252000"/>
            <a:ext cx="5461769" cy="3450324"/>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If you experience ground shaking: </a:t>
            </a:r>
            <a:endParaRPr sz="24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DROP</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COVER</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HOLD ON </a:t>
            </a:r>
            <a:endParaRPr sz="1350" b="0" i="0" u="none" strike="noStrike" cap="none">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PRACTICE! </a:t>
            </a:r>
            <a:endParaRPr sz="2400" b="1" i="0" u="none" strike="noStrike" cap="none">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29</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3035300" y="1866900"/>
            <a:ext cx="5971574" cy="2542599"/>
          </a:xfrm>
          <a:prstGeom prst="rect">
            <a:avLst/>
          </a:prstGeom>
          <a:noFill/>
          <a:ln>
            <a:noFill/>
          </a:ln>
        </p:spPr>
      </p:pic>
      <p:pic>
        <p:nvPicPr>
          <p:cNvPr id="2" name="Online Media 1" title="Hearing the Japanese Earthquake - Clip 3">
            <a:hlinkClick r:id="" action="ppaction://media"/>
            <a:extLst>
              <a:ext uri="{FF2B5EF4-FFF2-40B4-BE49-F238E27FC236}">
                <a16:creationId xmlns:a16="http://schemas.microsoft.com/office/drawing/2014/main" id="{DC8565D0-CA97-5035-4D57-C0EBDC91159B}"/>
              </a:ext>
            </a:extLst>
          </p:cNvPr>
          <p:cNvPicPr>
            <a:picLocks noRot="1" noChangeAspect="1"/>
          </p:cNvPicPr>
          <p:nvPr>
            <a:videoFile r:link="rId1"/>
          </p:nvPr>
        </p:nvPicPr>
        <p:blipFill>
          <a:blip r:embed="rId6"/>
          <a:stretch>
            <a:fillRect/>
          </a:stretch>
        </p:blipFill>
        <p:spPr>
          <a:xfrm>
            <a:off x="8242802" y="692157"/>
            <a:ext cx="588235" cy="44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800"/>
                                        <p:tgtEl>
                                          <p:spTgt spid="199"/>
                                        </p:tgtEl>
                                      </p:cBhvr>
                                    </p:animEffect>
                                    <p:set>
                                      <p:cBhvr>
                                        <p:cTn id="11" dur="1" fill="hold">
                                          <p:stCondLst>
                                            <p:cond delay="800"/>
                                          </p:stCondLst>
                                        </p:cTn>
                                        <p:tgtEl>
                                          <p:spTgt spid="19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4"/>
                                        </p:tgtEl>
                                        <p:attrNameLst>
                                          <p:attrName>style.visibility</p:attrName>
                                        </p:attrNameLst>
                                      </p:cBhvr>
                                      <p:to>
                                        <p:strVal val="visible"/>
                                      </p:to>
                                    </p:se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311700" y="663125"/>
            <a:ext cx="8520600" cy="3546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2800" b="1">
                <a:solidFill>
                  <a:schemeClr val="dk1"/>
                </a:solidFill>
              </a:rPr>
              <a:t>Sensitive Content Warning! </a:t>
            </a:r>
            <a:endParaRPr sz="2800" b="1">
              <a:solidFill>
                <a:schemeClr val="dk1"/>
              </a:solidFill>
            </a:endParaRPr>
          </a:p>
        </p:txBody>
      </p:sp>
      <p:sp>
        <p:nvSpPr>
          <p:cNvPr id="108" name="Google Shape;108;p3"/>
          <p:cNvSpPr txBox="1">
            <a:spLocks noGrp="1"/>
          </p:cNvSpPr>
          <p:nvPr>
            <p:ph type="body" idx="1"/>
          </p:nvPr>
        </p:nvSpPr>
        <p:spPr>
          <a:xfrm>
            <a:off x="311700" y="1017725"/>
            <a:ext cx="8520600" cy="3416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SzPts val="1400"/>
              <a:buNone/>
            </a:pPr>
            <a:r>
              <a:rPr lang="en"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dirty="0"/>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a:t>
            </a:r>
            <a:endParaRPr dirty="0"/>
          </a:p>
          <a:p>
            <a:pPr marL="0" lvl="0" indent="0" algn="l" rtl="0">
              <a:lnSpc>
                <a:spcPct val="90000"/>
              </a:lnSpc>
              <a:spcBef>
                <a:spcPts val="0"/>
              </a:spcBef>
              <a:spcAft>
                <a:spcPts val="0"/>
              </a:spcAft>
              <a:buSzPts val="1400"/>
              <a:buNone/>
            </a:pPr>
            <a:endParaRPr dirty="0"/>
          </a:p>
          <a:p>
            <a:pPr marL="0" lvl="0" indent="0" algn="l" rtl="0">
              <a:lnSpc>
                <a:spcPct val="100000"/>
              </a:lnSpc>
              <a:spcBef>
                <a:spcPts val="0"/>
              </a:spcBef>
              <a:spcAft>
                <a:spcPts val="0"/>
              </a:spcAft>
              <a:buSzPts val="1800"/>
              <a:buNone/>
            </a:pPr>
            <a:r>
              <a:rPr lang="en-US"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2" name="Google Shape;100;p2">
            <a:extLst>
              <a:ext uri="{FF2B5EF4-FFF2-40B4-BE49-F238E27FC236}">
                <a16:creationId xmlns:a16="http://schemas.microsoft.com/office/drawing/2014/main" id="{559C9881-07DA-1996-458D-C7A8742AC4E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a:t>
            </a:fld>
            <a:endParaRPr sz="9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Let’s reflect! </a:t>
            </a:r>
            <a:endParaRPr sz="3020" b="1"/>
          </a:p>
        </p:txBody>
      </p:sp>
      <p:sp>
        <p:nvSpPr>
          <p:cNvPr id="413" name="Google Shape;413;p32"/>
          <p:cNvSpPr txBox="1">
            <a:spLocks noGrp="1"/>
          </p:cNvSpPr>
          <p:nvPr>
            <p:ph type="body" idx="4294967295"/>
          </p:nvPr>
        </p:nvSpPr>
        <p:spPr>
          <a:xfrm>
            <a:off x="389466" y="1709738"/>
            <a:ext cx="4512472"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800" dirty="0">
                <a:solidFill>
                  <a:schemeClr val="dk2"/>
                </a:solidFill>
              </a:rPr>
              <a:t>How did we do?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Questions?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Key things to remember? </a:t>
            </a:r>
            <a:endParaRPr sz="2800" dirty="0">
              <a:solidFill>
                <a:schemeClr val="dk2"/>
              </a:solidFill>
            </a:endParaRPr>
          </a:p>
          <a:p>
            <a:pPr marL="457200" lvl="0" indent="0" algn="l" rtl="0">
              <a:lnSpc>
                <a:spcPct val="200000"/>
              </a:lnSpc>
              <a:spcBef>
                <a:spcPts val="0"/>
              </a:spcBef>
              <a:spcAft>
                <a:spcPts val="0"/>
              </a:spcAft>
              <a:buSzPts val="2900"/>
              <a:buNone/>
            </a:pPr>
            <a:endParaRPr sz="2900" dirty="0">
              <a:solidFill>
                <a:schemeClr val="dk2"/>
              </a:solidFill>
            </a:endParaRPr>
          </a:p>
        </p:txBody>
      </p:sp>
      <p:pic>
        <p:nvPicPr>
          <p:cNvPr id="414" name="Google Shape;414;p32"/>
          <p:cNvPicPr preferRelativeResize="0"/>
          <p:nvPr/>
        </p:nvPicPr>
        <p:blipFill rotWithShape="1">
          <a:blip r:embed="rId3">
            <a:alphaModFix/>
          </a:blip>
          <a:srcRect/>
          <a:stretch/>
        </p:blipFill>
        <p:spPr>
          <a:xfrm rot="462324">
            <a:off x="5006969" y="1056138"/>
            <a:ext cx="3355251" cy="2604825"/>
          </a:xfrm>
          <a:prstGeom prst="rect">
            <a:avLst/>
          </a:prstGeom>
          <a:noFill/>
          <a:ln>
            <a:noFill/>
          </a:ln>
        </p:spPr>
      </p:pic>
      <p:sp>
        <p:nvSpPr>
          <p:cNvPr id="2" name="Google Shape;100;p2">
            <a:extLst>
              <a:ext uri="{FF2B5EF4-FFF2-40B4-BE49-F238E27FC236}">
                <a16:creationId xmlns:a16="http://schemas.microsoft.com/office/drawing/2014/main" id="{928BFA65-E9F1-990F-7732-1090DEBC8E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33</a:t>
            </a:fld>
            <a:endParaRPr sz="9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9" name="Google Shape;289;p20"/>
          <p:cNvSpPr txBox="1"/>
          <p:nvPr/>
        </p:nvSpPr>
        <p:spPr>
          <a:xfrm>
            <a:off x="0" y="0"/>
            <a:ext cx="2250000" cy="300060"/>
          </a:xfrm>
          <a:prstGeom prst="rect">
            <a:avLst/>
          </a:prstGeom>
          <a:noFill/>
          <a:ln>
            <a:noFill/>
          </a:ln>
        </p:spPr>
        <p:txBody>
          <a:bodyPr spcFirstLastPara="1" wrap="square" lIns="68569" tIns="68569" rIns="68569" bIns="68569" anchor="t" anchorCtr="0">
            <a:spAutoFit/>
          </a:bodyPr>
          <a:lstStyle/>
          <a:p>
            <a:pPr>
              <a:buClr>
                <a:srgbClr val="000000"/>
              </a:buClr>
              <a:buSzPts val="1400"/>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 name="Google Shape;146;p8">
            <a:extLst>
              <a:ext uri="{FF2B5EF4-FFF2-40B4-BE49-F238E27FC236}">
                <a16:creationId xmlns:a16="http://schemas.microsoft.com/office/drawing/2014/main" id="{C78B2AFE-E702-2B75-FA28-92ECD057B45F}"/>
              </a:ext>
            </a:extLst>
          </p:cNvPr>
          <p:cNvSpPr txBox="1">
            <a:spLocks/>
          </p:cNvSpPr>
          <p:nvPr/>
        </p:nvSpPr>
        <p:spPr>
          <a:xfrm>
            <a:off x="7086600" y="4770988"/>
            <a:ext cx="2057400" cy="273844"/>
          </a:xfrm>
          <a:prstGeom prst="rect">
            <a:avLst/>
          </a:prstGeom>
          <a:noFill/>
          <a:ln>
            <a:noFill/>
          </a:ln>
        </p:spPr>
        <p:txBody>
          <a:bodyPr spcFirstLastPara="1" vert="horz" wrap="square" lIns="68569" tIns="34275" rIns="68569" bIns="3427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000" smtClean="0"/>
              <a:pPr algn="r"/>
              <a:t>34</a:t>
            </a:fld>
            <a:endParaRPr lang="en-US" sz="1000" dirty="0"/>
          </a:p>
        </p:txBody>
      </p:sp>
      <p:pic>
        <p:nvPicPr>
          <p:cNvPr id="1028" name="Picture 4">
            <a:extLst>
              <a:ext uri="{FF2B5EF4-FFF2-40B4-BE49-F238E27FC236}">
                <a16:creationId xmlns:a16="http://schemas.microsoft.com/office/drawing/2014/main" id="{D731F9D3-E17C-78E7-B6C1-577FFD12C2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53349" y="1432499"/>
            <a:ext cx="4596836" cy="2481972"/>
          </a:xfrm>
          <a:prstGeom prst="roundRect">
            <a:avLst>
              <a:gd name="adj" fmla="val 4580"/>
            </a:avLst>
          </a:prstGeom>
          <a:noFill/>
          <a:ln>
            <a:noFill/>
          </a:ln>
          <a:effectLst/>
          <a:extLst>
            <a:ext uri="{909E8E84-426E-40DD-AFC4-6F175D3DCCD1}">
              <a14:hiddenFill xmlns:a14="http://schemas.microsoft.com/office/drawing/2010/main">
                <a:solidFill>
                  <a:srgbClr val="FFFFFF"/>
                </a:solidFill>
              </a14:hiddenFill>
            </a:ext>
          </a:extLst>
        </p:spPr>
      </p:pic>
      <p:sp>
        <p:nvSpPr>
          <p:cNvPr id="3" name="Google Shape;299;p21">
            <a:extLst>
              <a:ext uri="{FF2B5EF4-FFF2-40B4-BE49-F238E27FC236}">
                <a16:creationId xmlns:a16="http://schemas.microsoft.com/office/drawing/2014/main" id="{ECF8C07B-F178-85EC-98DB-93316925F431}"/>
              </a:ext>
            </a:extLst>
          </p:cNvPr>
          <p:cNvSpPr txBox="1"/>
          <p:nvPr/>
        </p:nvSpPr>
        <p:spPr>
          <a:xfrm>
            <a:off x="303439" y="697282"/>
            <a:ext cx="8537122" cy="407453"/>
          </a:xfrm>
          <a:prstGeom prst="rect">
            <a:avLst/>
          </a:prstGeom>
          <a:noFill/>
          <a:ln>
            <a:noFill/>
          </a:ln>
        </p:spPr>
        <p:txBody>
          <a:bodyPr spcFirstLastPara="1" wrap="square" lIns="68569" tIns="34275" rIns="68569" bIns="34275" anchor="ctr" anchorCtr="0">
            <a:normAutofit/>
          </a:bodyPr>
          <a:lstStyle/>
          <a:p>
            <a:pPr>
              <a:lnSpc>
                <a:spcPct val="90000"/>
              </a:lnSpc>
              <a:buClr>
                <a:srgbClr val="1A6935"/>
              </a:buClr>
              <a:buSzPts val="3200"/>
            </a:pPr>
            <a:r>
              <a:rPr lang="en-US" sz="2400" b="1" dirty="0">
                <a:solidFill>
                  <a:srgbClr val="1A6935"/>
                </a:solidFill>
                <a:latin typeface="Arial"/>
                <a:ea typeface="Arial"/>
                <a:cs typeface="Arial"/>
                <a:sym typeface="Arial"/>
              </a:rPr>
              <a:t>Let’s Check In </a:t>
            </a:r>
            <a:endParaRPr sz="2400" b="1" dirty="0">
              <a:solidFill>
                <a:schemeClr val="accent1"/>
              </a:solidFill>
              <a:latin typeface="Arial"/>
              <a:ea typeface="Arial"/>
              <a:cs typeface="Arial"/>
              <a:sym typeface="Arial"/>
            </a:endParaRPr>
          </a:p>
        </p:txBody>
      </p:sp>
      <p:sp>
        <p:nvSpPr>
          <p:cNvPr id="7" name="Google Shape;297;p21">
            <a:extLst>
              <a:ext uri="{FF2B5EF4-FFF2-40B4-BE49-F238E27FC236}">
                <a16:creationId xmlns:a16="http://schemas.microsoft.com/office/drawing/2014/main" id="{637B7F86-3B29-CD49-8DE9-2683967A74BC}"/>
              </a:ext>
            </a:extLst>
          </p:cNvPr>
          <p:cNvSpPr txBox="1">
            <a:spLocks noGrp="1"/>
          </p:cNvSpPr>
          <p:nvPr>
            <p:ph type="body" idx="1"/>
          </p:nvPr>
        </p:nvSpPr>
        <p:spPr>
          <a:xfrm>
            <a:off x="303439" y="1432499"/>
            <a:ext cx="3620379" cy="3041373"/>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200"/>
              <a:buNone/>
            </a:pPr>
            <a:r>
              <a:rPr lang="en-US" sz="2400" dirty="0">
                <a:solidFill>
                  <a:schemeClr val="dk2"/>
                </a:solidFill>
              </a:rPr>
              <a:t>Emergencies can be scary.</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People react differently, which is normal! </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Why do we practice (even though it can be uncomfortable?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title" idx="4294967295"/>
          </p:nvPr>
        </p:nvSpPr>
        <p:spPr>
          <a:xfrm>
            <a:off x="233800" y="639775"/>
            <a:ext cx="3428100" cy="29019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a:t>How do you feel </a:t>
            </a:r>
            <a:r>
              <a:rPr lang="en" sz="302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now</a:t>
            </a:r>
            <a:r>
              <a:rPr lang="en" sz="3020" b="1"/>
              <a:t>? </a:t>
            </a:r>
            <a:endParaRPr sz="3020" b="1"/>
          </a:p>
          <a:p>
            <a:pPr marL="0" lvl="0" indent="0" algn="l" rtl="0">
              <a:lnSpc>
                <a:spcPct val="90000"/>
              </a:lnSpc>
              <a:spcBef>
                <a:spcPts val="0"/>
              </a:spcBef>
              <a:spcAft>
                <a:spcPts val="0"/>
              </a:spcAft>
              <a:buClr>
                <a:schemeClr val="accent1"/>
              </a:buClr>
              <a:buSzPts val="990"/>
              <a:buFont typeface="Arial"/>
              <a:buNone/>
            </a:pPr>
            <a:endParaRPr sz="2720" i="1"/>
          </a:p>
          <a:p>
            <a:pPr marL="0" lvl="0" indent="0" algn="l" rtl="0">
              <a:lnSpc>
                <a:spcPct val="90000"/>
              </a:lnSpc>
              <a:spcBef>
                <a:spcPts val="0"/>
              </a:spcBef>
              <a:spcAft>
                <a:spcPts val="0"/>
              </a:spcAft>
              <a:buClr>
                <a:schemeClr val="accent1"/>
              </a:buClr>
              <a:buSzPts val="990"/>
              <a:buFont typeface="Arial"/>
              <a:buNone/>
            </a:pPr>
            <a:r>
              <a:rPr lang="en" sz="2720" i="1"/>
              <a:t>Turn and talk to a partner!</a:t>
            </a:r>
            <a:endParaRPr sz="3020" b="1"/>
          </a:p>
        </p:txBody>
      </p:sp>
      <p:pic>
        <p:nvPicPr>
          <p:cNvPr id="407" name="Google Shape;407;p31"/>
          <p:cNvPicPr preferRelativeResize="0"/>
          <p:nvPr/>
        </p:nvPicPr>
        <p:blipFill>
          <a:blip r:embed="rId3">
            <a:alphaModFix/>
          </a:blip>
          <a:stretch>
            <a:fillRect/>
          </a:stretch>
        </p:blipFill>
        <p:spPr>
          <a:xfrm>
            <a:off x="3895875" y="554841"/>
            <a:ext cx="5100901" cy="3913400"/>
          </a:xfrm>
          <a:prstGeom prst="roundRect">
            <a:avLst>
              <a:gd name="adj" fmla="val 6562"/>
            </a:avLst>
          </a:prstGeom>
          <a:solidFill>
            <a:srgbClr val="ECECEC"/>
          </a:solidFill>
          <a:ln>
            <a:noFill/>
          </a:ln>
        </p:spPr>
      </p:pic>
      <p:sp>
        <p:nvSpPr>
          <p:cNvPr id="2" name="Google Shape;100;p2">
            <a:extLst>
              <a:ext uri="{FF2B5EF4-FFF2-40B4-BE49-F238E27FC236}">
                <a16:creationId xmlns:a16="http://schemas.microsoft.com/office/drawing/2014/main" id="{8B2EE4AE-879E-7410-9289-3A00E1EF4F9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35</a:t>
            </a:fld>
            <a:endParaRPr sz="9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7"/>
          <p:cNvSpPr txBox="1">
            <a:spLocks noGrp="1"/>
          </p:cNvSpPr>
          <p:nvPr>
            <p:ph type="title"/>
          </p:nvPr>
        </p:nvSpPr>
        <p:spPr>
          <a:xfrm>
            <a:off x="312963" y="637878"/>
            <a:ext cx="8537122" cy="40745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2100"/>
              <a:buFont typeface="Arial"/>
              <a:buNone/>
            </a:pPr>
            <a:r>
              <a:rPr lang="en"/>
              <a:t>You Can Help Your Family Prepare</a:t>
            </a:r>
            <a:endParaRPr/>
          </a:p>
        </p:txBody>
      </p:sp>
      <p:sp>
        <p:nvSpPr>
          <p:cNvPr id="364" name="Google Shape;364;p27"/>
          <p:cNvSpPr txBox="1">
            <a:spLocks noGrp="1"/>
          </p:cNvSpPr>
          <p:nvPr>
            <p:ph type="body" idx="1"/>
          </p:nvPr>
        </p:nvSpPr>
        <p:spPr>
          <a:xfrm>
            <a:off x="312963" y="1242118"/>
            <a:ext cx="4210052" cy="326350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500"/>
              <a:buNone/>
            </a:pPr>
            <a:r>
              <a:rPr lang="en" dirty="0"/>
              <a:t>Help your family figure out how much water your family needs.</a:t>
            </a:r>
            <a:endParaRPr dirty="0"/>
          </a:p>
        </p:txBody>
      </p:sp>
      <p:sp>
        <p:nvSpPr>
          <p:cNvPr id="365" name="Google Shape;365;p27"/>
          <p:cNvSpPr txBox="1">
            <a:spLocks noGrp="1"/>
          </p:cNvSpPr>
          <p:nvPr>
            <p:ph type="body" idx="2"/>
          </p:nvPr>
        </p:nvSpPr>
        <p:spPr>
          <a:xfrm>
            <a:off x="4640032" y="1242118"/>
            <a:ext cx="4210052" cy="326350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500"/>
              <a:buNone/>
            </a:pPr>
            <a:r>
              <a:rPr lang="en"/>
              <a:t>Show them how to Drop Cover and Hold On if they feel shaking or get an alert! </a:t>
            </a:r>
            <a:endParaRPr/>
          </a:p>
          <a:p>
            <a:pPr marL="171450" lvl="0" indent="-76200" algn="l" rtl="0">
              <a:lnSpc>
                <a:spcPct val="90000"/>
              </a:lnSpc>
              <a:spcBef>
                <a:spcPts val="750"/>
              </a:spcBef>
              <a:spcAft>
                <a:spcPts val="0"/>
              </a:spcAft>
              <a:buSzPts val="1500"/>
              <a:buNone/>
            </a:pPr>
            <a:endParaRPr/>
          </a:p>
        </p:txBody>
      </p:sp>
      <p:pic>
        <p:nvPicPr>
          <p:cNvPr id="366" name="Google Shape;366;p27" descr="Water | Ready.gov"/>
          <p:cNvPicPr preferRelativeResize="0"/>
          <p:nvPr/>
        </p:nvPicPr>
        <p:blipFill rotWithShape="1">
          <a:blip r:embed="rId3">
            <a:alphaModFix/>
          </a:blip>
          <a:srcRect l="24700" r="6399"/>
          <a:stretch/>
        </p:blipFill>
        <p:spPr>
          <a:xfrm>
            <a:off x="312963" y="1965692"/>
            <a:ext cx="4035769" cy="2345006"/>
          </a:xfrm>
          <a:prstGeom prst="roundRect">
            <a:avLst>
              <a:gd name="adj" fmla="val 8594"/>
            </a:avLst>
          </a:prstGeom>
          <a:solidFill>
            <a:srgbClr val="ECECEC"/>
          </a:solidFill>
          <a:ln>
            <a:noFill/>
          </a:ln>
        </p:spPr>
      </p:pic>
      <p:pic>
        <p:nvPicPr>
          <p:cNvPr id="368" name="Google Shape;368;p27"/>
          <p:cNvPicPr preferRelativeResize="0"/>
          <p:nvPr/>
        </p:nvPicPr>
        <p:blipFill rotWithShape="1">
          <a:blip r:embed="rId4">
            <a:alphaModFix/>
          </a:blip>
          <a:srcRect l="24314"/>
          <a:stretch/>
        </p:blipFill>
        <p:spPr>
          <a:xfrm>
            <a:off x="4727173" y="2349188"/>
            <a:ext cx="4035769" cy="1527048"/>
          </a:xfrm>
          <a:prstGeom prst="rect">
            <a:avLst/>
          </a:prstGeom>
          <a:noFill/>
          <a:ln>
            <a:noFill/>
          </a:ln>
        </p:spPr>
      </p:pic>
      <p:sp>
        <p:nvSpPr>
          <p:cNvPr id="2" name="Google Shape;100;p2">
            <a:extLst>
              <a:ext uri="{FF2B5EF4-FFF2-40B4-BE49-F238E27FC236}">
                <a16:creationId xmlns:a16="http://schemas.microsoft.com/office/drawing/2014/main" id="{4837F31A-2FDC-1958-CD1A-CCCECBC1238A}"/>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36</a:t>
            </a:fld>
            <a:endParaRPr sz="900">
              <a:solidFill>
                <a:schemeClr val="dk1"/>
              </a:solidFill>
              <a:latin typeface="Arial"/>
              <a:ea typeface="Arial"/>
              <a:cs typeface="Arial"/>
              <a:sym typeface="Arial"/>
            </a:endParaRPr>
          </a:p>
        </p:txBody>
      </p:sp>
    </p:spTree>
    <p:extLst>
      <p:ext uri="{BB962C8B-B14F-4D97-AF65-F5344CB8AC3E}">
        <p14:creationId xmlns:p14="http://schemas.microsoft.com/office/powerpoint/2010/main" val="4069968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3"/>
          <p:cNvSpPr txBox="1">
            <a:spLocks noGrp="1"/>
          </p:cNvSpPr>
          <p:nvPr>
            <p:ph type="title" idx="4294967295"/>
          </p:nvPr>
        </p:nvSpPr>
        <p:spPr>
          <a:xfrm>
            <a:off x="291975" y="531312"/>
            <a:ext cx="8228136" cy="57308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dirty="0"/>
              <a:t>Welcome Back!  </a:t>
            </a:r>
            <a:endParaRPr sz="3020" b="1" dirty="0"/>
          </a:p>
        </p:txBody>
      </p:sp>
      <p:sp>
        <p:nvSpPr>
          <p:cNvPr id="422" name="Google Shape;422;p33"/>
          <p:cNvSpPr txBox="1">
            <a:spLocks noGrp="1"/>
          </p:cNvSpPr>
          <p:nvPr>
            <p:ph type="body" idx="4294967295"/>
          </p:nvPr>
        </p:nvSpPr>
        <p:spPr>
          <a:xfrm>
            <a:off x="291975" y="1152525"/>
            <a:ext cx="4621428" cy="3416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500"/>
              <a:buNone/>
            </a:pPr>
            <a:r>
              <a:rPr lang="en" sz="2400" dirty="0">
                <a:solidFill>
                  <a:schemeClr val="dk2"/>
                </a:solidFill>
              </a:rPr>
              <a:t>How did your discussions with your </a:t>
            </a:r>
            <a:r>
              <a:rPr lang="en" sz="2400" dirty="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family</a:t>
            </a:r>
            <a:r>
              <a:rPr lang="en" sz="2400" dirty="0">
                <a:solidFill>
                  <a:schemeClr val="dk2"/>
                </a:solidFill>
              </a:rPr>
              <a:t> go?  </a:t>
            </a:r>
            <a:endParaRPr sz="2400" dirty="0">
              <a:solidFill>
                <a:schemeClr val="dk2"/>
              </a:solidFill>
            </a:endParaRPr>
          </a:p>
          <a:p>
            <a:pPr marL="0" lvl="0" indent="0" algn="l" rtl="0">
              <a:lnSpc>
                <a:spcPct val="90000"/>
              </a:lnSpc>
              <a:spcBef>
                <a:spcPts val="0"/>
              </a:spcBef>
              <a:spcAft>
                <a:spcPts val="0"/>
              </a:spcAft>
              <a:buSzPts val="1600"/>
              <a:buNone/>
            </a:pPr>
            <a:endParaRPr sz="1400" dirty="0">
              <a:solidFill>
                <a:schemeClr val="dk2"/>
              </a:solidFill>
            </a:endParaRPr>
          </a:p>
          <a:p>
            <a:pPr marL="0" lvl="0" indent="0" algn="l" rtl="0">
              <a:lnSpc>
                <a:spcPct val="90000"/>
              </a:lnSpc>
              <a:spcBef>
                <a:spcPts val="0"/>
              </a:spcBef>
              <a:spcAft>
                <a:spcPts val="0"/>
              </a:spcAft>
              <a:buSzPts val="2500"/>
              <a:buNone/>
            </a:pPr>
            <a:r>
              <a:rPr lang="en" sz="2400" dirty="0">
                <a:solidFill>
                  <a:schemeClr val="dk2"/>
                </a:solidFill>
              </a:rPr>
              <a:t>Did you show people how to Drop, Cover, and Hold On during an earthquake? </a:t>
            </a:r>
            <a:endParaRPr sz="2400" dirty="0">
              <a:solidFill>
                <a:schemeClr val="dk2"/>
              </a:solidFill>
            </a:endParaRPr>
          </a:p>
          <a:p>
            <a:pPr marL="0" lvl="0" indent="0" algn="l" rtl="0">
              <a:lnSpc>
                <a:spcPct val="90000"/>
              </a:lnSpc>
              <a:spcBef>
                <a:spcPts val="0"/>
              </a:spcBef>
              <a:spcAft>
                <a:spcPts val="0"/>
              </a:spcAft>
              <a:buSzPts val="2500"/>
              <a:buNone/>
            </a:pPr>
            <a:endParaRPr sz="2400" dirty="0">
              <a:solidFill>
                <a:schemeClr val="dk2"/>
              </a:solidFill>
            </a:endParaRPr>
          </a:p>
          <a:p>
            <a:pPr marL="0" lvl="0" indent="0" algn="l" rtl="0">
              <a:lnSpc>
                <a:spcPct val="90000"/>
              </a:lnSpc>
              <a:spcBef>
                <a:spcPts val="0"/>
              </a:spcBef>
              <a:spcAft>
                <a:spcPts val="0"/>
              </a:spcAft>
              <a:buSzPts val="2500"/>
              <a:buNone/>
            </a:pPr>
            <a:r>
              <a:rPr lang="en" sz="2400" dirty="0">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Did you talk about how much water you would need in an emergency?</a:t>
            </a:r>
            <a:endParaRPr sz="2400" dirty="0">
              <a:solidFill>
                <a:schemeClr val="dk2"/>
              </a:solidFill>
            </a:endParaRPr>
          </a:p>
        </p:txBody>
      </p:sp>
      <p:sp>
        <p:nvSpPr>
          <p:cNvPr id="2" name="Google Shape;100;p2">
            <a:extLst>
              <a:ext uri="{FF2B5EF4-FFF2-40B4-BE49-F238E27FC236}">
                <a16:creationId xmlns:a16="http://schemas.microsoft.com/office/drawing/2014/main" id="{DFEDF734-FF12-8716-8B4B-D4243BC09ED7}"/>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37</a:t>
            </a:fld>
            <a:endParaRPr sz="900">
              <a:solidFill>
                <a:schemeClr val="dk1"/>
              </a:solidFill>
              <a:latin typeface="Arial"/>
              <a:ea typeface="Arial"/>
              <a:cs typeface="Arial"/>
              <a:sym typeface="Arial"/>
            </a:endParaRPr>
          </a:p>
        </p:txBody>
      </p:sp>
      <p:pic>
        <p:nvPicPr>
          <p:cNvPr id="5" name="Google Shape;328;p25" descr="Being Prepared for the Worst in a Time of Disaster">
            <a:extLst>
              <a:ext uri="{FF2B5EF4-FFF2-40B4-BE49-F238E27FC236}">
                <a16:creationId xmlns:a16="http://schemas.microsoft.com/office/drawing/2014/main" id="{F76CCF3E-87E5-D49B-E733-06EE7B23ACAB}"/>
              </a:ext>
            </a:extLst>
          </p:cNvPr>
          <p:cNvPicPr preferRelativeResize="0"/>
          <p:nvPr/>
        </p:nvPicPr>
        <p:blipFill rotWithShape="1">
          <a:blip r:embed="rId3">
            <a:alphaModFix/>
          </a:blip>
          <a:srcRect/>
          <a:stretch/>
        </p:blipFill>
        <p:spPr>
          <a:xfrm>
            <a:off x="6283525" y="2763022"/>
            <a:ext cx="1427091" cy="1557172"/>
          </a:xfrm>
          <a:prstGeom prst="rect">
            <a:avLst/>
          </a:prstGeom>
          <a:noFill/>
          <a:ln>
            <a:noFill/>
          </a:ln>
        </p:spPr>
      </p:pic>
      <p:pic>
        <p:nvPicPr>
          <p:cNvPr id="3" name="Google Shape;368;p27">
            <a:extLst>
              <a:ext uri="{FF2B5EF4-FFF2-40B4-BE49-F238E27FC236}">
                <a16:creationId xmlns:a16="http://schemas.microsoft.com/office/drawing/2014/main" id="{EF0CD9F2-1657-DCAB-C2B0-FEFBCCCA995E}"/>
              </a:ext>
            </a:extLst>
          </p:cNvPr>
          <p:cNvPicPr preferRelativeResize="0"/>
          <p:nvPr/>
        </p:nvPicPr>
        <p:blipFill rotWithShape="1">
          <a:blip r:embed="rId4">
            <a:alphaModFix/>
          </a:blip>
          <a:srcRect l="24314"/>
          <a:stretch/>
        </p:blipFill>
        <p:spPr>
          <a:xfrm>
            <a:off x="4816256" y="1044702"/>
            <a:ext cx="4035769" cy="1527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4"/>
          <p:cNvSpPr txBox="1">
            <a:spLocks noGrp="1"/>
          </p:cNvSpPr>
          <p:nvPr>
            <p:ph type="title"/>
          </p:nvPr>
        </p:nvSpPr>
        <p:spPr>
          <a:xfrm>
            <a:off x="256401" y="666159"/>
            <a:ext cx="4259037" cy="8138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 sz="2400" dirty="0">
                <a:solidFill>
                  <a:schemeClr val="tx1"/>
                </a:solidFill>
              </a:rPr>
              <a:t>Teachers, share your feedback, please! </a:t>
            </a:r>
            <a:endParaRPr sz="2400" dirty="0">
              <a:solidFill>
                <a:schemeClr val="tx1"/>
              </a:solidFill>
            </a:endParaRPr>
          </a:p>
        </p:txBody>
      </p:sp>
      <p:sp>
        <p:nvSpPr>
          <p:cNvPr id="433" name="Google Shape;433;p34"/>
          <p:cNvSpPr txBox="1"/>
          <p:nvPr/>
        </p:nvSpPr>
        <p:spPr>
          <a:xfrm>
            <a:off x="312963" y="1670823"/>
            <a:ext cx="4259037" cy="2213775"/>
          </a:xfrm>
          <a:prstGeom prst="rect">
            <a:avLst/>
          </a:prstGeom>
          <a:noFill/>
          <a:ln>
            <a:noFill/>
          </a:ln>
        </p:spPr>
        <p:txBody>
          <a:bodyPr spcFirstLastPara="1" wrap="square" lIns="68550" tIns="34275" rIns="68550" bIns="34275" anchor="t" anchorCtr="0">
            <a:noAutofit/>
          </a:bodyPr>
          <a:lstStyle/>
          <a:p>
            <a:pPr marL="0" marR="0" lvl="0" indent="0" algn="l" rtl="0">
              <a:lnSpc>
                <a:spcPct val="115000"/>
              </a:lnSpc>
              <a:spcBef>
                <a:spcPts val="563"/>
              </a:spcBef>
              <a:spcAft>
                <a:spcPts val="0"/>
              </a:spcAft>
              <a:buClr>
                <a:schemeClr val="accent1"/>
              </a:buClr>
              <a:buSzPts val="2400"/>
              <a:buFont typeface="Arial"/>
              <a:buNone/>
            </a:pPr>
            <a:r>
              <a:rPr lang="en" sz="2400" dirty="0">
                <a:solidFill>
                  <a:schemeClr val="dk1"/>
                </a:solidFill>
                <a:latin typeface="Arial"/>
                <a:ea typeface="Arial"/>
                <a:cs typeface="Arial"/>
                <a:sym typeface="Arial"/>
              </a:rPr>
              <a:t>Please complete this short, anonymous </a:t>
            </a:r>
            <a:r>
              <a:rPr lang="en" sz="2400" u="sng" dirty="0">
                <a:solidFill>
                  <a:srgbClr val="0070C0"/>
                </a:solidFill>
                <a:latin typeface="Arial"/>
                <a:ea typeface="Arial"/>
                <a:cs typeface="Arial"/>
                <a:sym typeface="Arial"/>
                <a:hlinkClick r:id="rId3">
                  <a:extLst>
                    <a:ext uri="{A12FA001-AC4F-418D-AE19-62706E023703}">
                      <ahyp:hlinkClr xmlns:ahyp="http://schemas.microsoft.com/office/drawing/2018/hyperlinkcolor" val="tx"/>
                    </a:ext>
                  </a:extLst>
                </a:hlinkClick>
              </a:rPr>
              <a:t>feedback form</a:t>
            </a:r>
            <a:r>
              <a:rPr lang="en" sz="2400" dirty="0">
                <a:solidFill>
                  <a:schemeClr val="dk1"/>
                </a:solidFill>
                <a:latin typeface="Arial"/>
                <a:ea typeface="Arial"/>
                <a:cs typeface="Arial"/>
                <a:sym typeface="Arial"/>
              </a:rPr>
              <a:t> to help us to improve our </a:t>
            </a:r>
            <a:r>
              <a:rPr lang="en" sz="2400" dirty="0" err="1">
                <a:solidFill>
                  <a:schemeClr val="dk1"/>
                </a:solidFill>
                <a:latin typeface="Arial"/>
                <a:ea typeface="Arial"/>
                <a:cs typeface="Arial"/>
                <a:sym typeface="Arial"/>
              </a:rPr>
              <a:t>ShakeAlert</a:t>
            </a:r>
            <a:r>
              <a:rPr lang="en" sz="2400" dirty="0">
                <a:solidFill>
                  <a:schemeClr val="dk1"/>
                </a:solidFill>
                <a:latin typeface="Arial"/>
                <a:ea typeface="Arial"/>
                <a:cs typeface="Arial"/>
                <a:sym typeface="Arial"/>
              </a:rPr>
              <a:t> Ready lessons. </a:t>
            </a:r>
            <a:endParaRPr dirty="0"/>
          </a:p>
        </p:txBody>
      </p:sp>
      <p:sp>
        <p:nvSpPr>
          <p:cNvPr id="2" name="Google Shape;100;p2">
            <a:extLst>
              <a:ext uri="{FF2B5EF4-FFF2-40B4-BE49-F238E27FC236}">
                <a16:creationId xmlns:a16="http://schemas.microsoft.com/office/drawing/2014/main" id="{3C6CA1FA-D814-4617-6F38-BEE1B6FA5B3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38</a:t>
            </a:fld>
            <a:endParaRPr sz="900">
              <a:solidFill>
                <a:schemeClr val="dk1"/>
              </a:solidFill>
              <a:latin typeface="Arial"/>
              <a:ea typeface="Arial"/>
              <a:cs typeface="Arial"/>
              <a:sym typeface="Arial"/>
            </a:endParaRPr>
          </a:p>
        </p:txBody>
      </p:sp>
      <p:grpSp>
        <p:nvGrpSpPr>
          <p:cNvPr id="3" name="Google Shape;318;p23">
            <a:extLst>
              <a:ext uri="{FF2B5EF4-FFF2-40B4-BE49-F238E27FC236}">
                <a16:creationId xmlns:a16="http://schemas.microsoft.com/office/drawing/2014/main" id="{5D357360-2A1D-9DA9-26AE-10DAED83C8FC}"/>
              </a:ext>
            </a:extLst>
          </p:cNvPr>
          <p:cNvGrpSpPr/>
          <p:nvPr/>
        </p:nvGrpSpPr>
        <p:grpSpPr>
          <a:xfrm>
            <a:off x="4686300" y="637871"/>
            <a:ext cx="4245188" cy="3664658"/>
            <a:chOff x="6390900" y="334969"/>
            <a:chExt cx="5660250" cy="4886211"/>
          </a:xfrm>
        </p:grpSpPr>
        <p:pic>
          <p:nvPicPr>
            <p:cNvPr id="4" name="Google Shape;319;p23">
              <a:extLst>
                <a:ext uri="{FF2B5EF4-FFF2-40B4-BE49-F238E27FC236}">
                  <a16:creationId xmlns:a16="http://schemas.microsoft.com/office/drawing/2014/main" id="{ED456C0A-9D27-A54D-396B-47173C87B579}"/>
                </a:ext>
              </a:extLst>
            </p:cNvPr>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5" name="Google Shape;320;p23">
              <a:extLst>
                <a:ext uri="{FF2B5EF4-FFF2-40B4-BE49-F238E27FC236}">
                  <a16:creationId xmlns:a16="http://schemas.microsoft.com/office/drawing/2014/main" id="{0983B154-05A8-9ADC-60D5-1DFDED24BF1C}"/>
                </a:ext>
              </a:extLst>
            </p:cNvPr>
            <p:cNvPicPr preferRelativeResize="0"/>
            <p:nvPr/>
          </p:nvPicPr>
          <p:blipFill rotWithShape="1">
            <a:blip r:embed="rId4">
              <a:alphaModFix/>
            </a:blip>
            <a:srcRect t="65825" b="2910"/>
            <a:stretch/>
          </p:blipFill>
          <p:spPr>
            <a:xfrm>
              <a:off x="6390900" y="3286680"/>
              <a:ext cx="5660250" cy="1934499"/>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US" dirty="0"/>
              <a:t>Content Standards: 2nd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6C0C5EA9-5512-6D76-1BAE-422E9C05C7BA}"/>
              </a:ext>
            </a:extLst>
          </p:cNvPr>
          <p:cNvGraphicFramePr/>
          <p:nvPr>
            <p:extLst>
              <p:ext uri="{D42A27DB-BD31-4B8C-83A1-F6EECF244321}">
                <p14:modId xmlns:p14="http://schemas.microsoft.com/office/powerpoint/2010/main" val="304907172"/>
              </p:ext>
            </p:extLst>
          </p:nvPr>
        </p:nvGraphicFramePr>
        <p:xfrm>
          <a:off x="304726" y="1078996"/>
          <a:ext cx="8444889" cy="1863709"/>
        </p:xfrm>
        <a:graphic>
          <a:graphicData uri="http://schemas.openxmlformats.org/drawingml/2006/table">
            <a:tbl>
              <a:tblPr>
                <a:noFill/>
              </a:tblPr>
              <a:tblGrid>
                <a:gridCol w="800941">
                  <a:extLst>
                    <a:ext uri="{9D8B030D-6E8A-4147-A177-3AD203B41FA5}">
                      <a16:colId xmlns:a16="http://schemas.microsoft.com/office/drawing/2014/main" val="20000"/>
                    </a:ext>
                  </a:extLst>
                </a:gridCol>
                <a:gridCol w="549117">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5725774">
                  <a:extLst>
                    <a:ext uri="{9D8B030D-6E8A-4147-A177-3AD203B41FA5}">
                      <a16:colId xmlns:a16="http://schemas.microsoft.com/office/drawing/2014/main" val="20003"/>
                    </a:ext>
                  </a:extLst>
                </a:gridCol>
              </a:tblGrid>
              <a:tr h="550299">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Common Core Mathematics</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CA, OR, WA</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fr-FR" sz="800" b="0" u="none" strike="noStrike" kern="1200" cap="none" dirty="0">
                          <a:solidFill>
                            <a:schemeClr val="tx1"/>
                          </a:solidFill>
                          <a:latin typeface="+mn-lt"/>
                          <a:ea typeface="+mn-ea"/>
                          <a:cs typeface="+mn-cs"/>
                        </a:rPr>
                        <a:t>Common Core CCSS.Math.Content.2.OA.A.1</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US" sz="800" b="0" u="none" strike="noStrike" kern="1200" cap="none" dirty="0">
                          <a:solidFill>
                            <a:schemeClr val="tx1"/>
                          </a:solidFill>
                          <a:latin typeface="+mn-lt"/>
                          <a:ea typeface="+mn-ea"/>
                          <a:cs typeface="+mn-cs"/>
                        </a:rPr>
                        <a:t>Use addition and subtraction within 100 to solve one- and two-step word problems involving situations of adding to, taking from, putting together, taking apart, and comparing, with unknowns in all positions, e.g., by using drawings and equations with a symbol for the unknown number to represent the problem.</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0698">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Common Core English Language Arts</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CA, OR, WA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Common Core CCSS.ELA-Literacy.SL.2.1</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Participate in collaborative conversations with diverse partners about Grade 2 topics and texts with peers and adults in small and larger groups.</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9011">
                <a:tc vMerge="1">
                  <a:txBody>
                    <a:bodyPr/>
                    <a:lstStyle/>
                    <a:p>
                      <a:endParaRPr lang="en-US"/>
                    </a:p>
                  </a:txBody>
                  <a:tcPr/>
                </a:tc>
                <a:tc vMerge="1">
                  <a:txBody>
                    <a:bodyPr/>
                    <a:lstStyle/>
                    <a:p>
                      <a:endParaRPr lang="en-US"/>
                    </a:p>
                  </a:txBody>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Common Core CCSS.ELA-Literacy.SL.2.3</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Ask and answer questions about what a speaker says in order to clarify comprehension, gather additional information, or deepen understanding of a topic or issue.</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82632">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1" u="none" strike="noStrike" kern="1200" cap="none" dirty="0">
                          <a:solidFill>
                            <a:schemeClr val="tx1"/>
                          </a:solidFill>
                          <a:latin typeface="+mn-lt"/>
                          <a:ea typeface="+mn-ea"/>
                          <a:cs typeface="+mn-cs"/>
                          <a:sym typeface="Calibri"/>
                        </a:rPr>
                        <a:t>Health</a:t>
                      </a:r>
                      <a:endParaRPr sz="800" b="1"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WA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H1.Sa1.2c</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Describe emergency, fire, and safety plans at home and at school.</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1069">
                <a:tc vMerge="1">
                  <a:txBody>
                    <a:bodyPr/>
                    <a:lstStyle/>
                    <a:p>
                      <a:endParaRPr lang="en-US"/>
                    </a:p>
                  </a:txBody>
                  <a:tcPr/>
                </a:tc>
                <a:tc vMerge="1">
                  <a:txBody>
                    <a:bodyPr/>
                    <a:lstStyle/>
                    <a:p>
                      <a:endParaRPr lang="en-US"/>
                    </a:p>
                  </a:txBody>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a:solidFill>
                            <a:schemeClr val="tx1"/>
                          </a:solidFill>
                          <a:latin typeface="+mn-lt"/>
                          <a:ea typeface="+mn-ea"/>
                          <a:cs typeface="+mn-cs"/>
                          <a:sym typeface="Calibri"/>
                        </a:rPr>
                        <a:t>H1.Sa2.2a</a:t>
                      </a:r>
                      <a:endParaRPr sz="800" b="0" u="none" strike="noStrike" kern="1200" cap="none">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latinLnBrk="0" hangingPunct="1">
                        <a:spcBef>
                          <a:spcPts val="0"/>
                        </a:spcBef>
                        <a:spcAft>
                          <a:spcPts val="0"/>
                        </a:spcAft>
                        <a:buClr>
                          <a:schemeClr val="dk1"/>
                        </a:buClr>
                        <a:buSzPts val="1100"/>
                        <a:buFont typeface="Arial"/>
                        <a:buNone/>
                      </a:pPr>
                      <a:r>
                        <a:rPr lang="en" sz="800" b="0" u="none" strike="noStrike" kern="1200" cap="none" dirty="0">
                          <a:solidFill>
                            <a:schemeClr val="tx1"/>
                          </a:solidFill>
                          <a:latin typeface="+mn-lt"/>
                          <a:ea typeface="+mn-ea"/>
                          <a:cs typeface="+mn-cs"/>
                          <a:sym typeface="Calibri"/>
                        </a:rPr>
                        <a:t>Recognize local emergency alert systems.</a:t>
                      </a:r>
                      <a:endParaRPr sz="800" b="0" u="none" strike="noStrike" kern="1200" cap="none" dirty="0">
                        <a:solidFill>
                          <a:schemeClr val="tx1"/>
                        </a:solidFill>
                        <a:latin typeface="+mn-lt"/>
                        <a:ea typeface="+mn-ea"/>
                        <a:cs typeface="+mn-cs"/>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Slide Number Placeholder 16">
            <a:extLst>
              <a:ext uri="{FF2B5EF4-FFF2-40B4-BE49-F238E27FC236}">
                <a16:creationId xmlns:a16="http://schemas.microsoft.com/office/drawing/2014/main" id="{C10534B3-AF40-82C1-86A5-334918DC4F1A}"/>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39</a:t>
            </a:fld>
            <a:endParaRPr lang="en-US"/>
          </a:p>
        </p:txBody>
      </p:sp>
    </p:spTree>
    <p:extLst>
      <p:ext uri="{BB962C8B-B14F-4D97-AF65-F5344CB8AC3E}">
        <p14:creationId xmlns:p14="http://schemas.microsoft.com/office/powerpoint/2010/main" val="1577694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1</a:t>
            </a:r>
            <a:endParaRPr sz="1800" b="1" dirty="0">
              <a:solidFill>
                <a:schemeClr val="dk1"/>
              </a:solidFill>
            </a:endParaRPr>
          </a:p>
        </p:txBody>
      </p:sp>
      <p:sp>
        <p:nvSpPr>
          <p:cNvPr id="116" name="Google Shape;116;p4"/>
          <p:cNvSpPr txBox="1">
            <a:spLocks noGrp="1"/>
          </p:cNvSpPr>
          <p:nvPr>
            <p:ph type="body" idx="1"/>
          </p:nvPr>
        </p:nvSpPr>
        <p:spPr>
          <a:xfrm>
            <a:off x="159300" y="1013831"/>
            <a:ext cx="8775300" cy="3315960"/>
          </a:xfrm>
          <a:prstGeom prst="rect">
            <a:avLst/>
          </a:prstGeom>
          <a:noFill/>
          <a:ln>
            <a:noFill/>
          </a:ln>
        </p:spPr>
        <p:txBody>
          <a:bodyPr spcFirstLastPara="1" wrap="square" lIns="91425" tIns="91425" rIns="91425" bIns="91425" anchor="t" anchorCtr="0">
            <a:noAutofit/>
          </a:bodyPr>
          <a:lstStyle/>
          <a:p>
            <a:pPr indent="-304800">
              <a:buSzPts val="1200"/>
              <a:buFont typeface="Arial" panose="020B0604020202020204" pitchFamily="34" charset="0"/>
              <a:buAutoNum type="arabicPeriod"/>
            </a:pPr>
            <a:r>
              <a:rPr lang="en-US" sz="1200" u="sng" dirty="0"/>
              <a:t>SLIDE 12</a:t>
            </a:r>
            <a:r>
              <a:rPr lang="en" sz="1200" dirty="0"/>
              <a:t>: </a:t>
            </a:r>
            <a:r>
              <a:rPr lang="en-US" sz="1200" dirty="0"/>
              <a:t>Tell students that today we are practicing DROP, COVER, and HOLD ON to stay safe if we feel shaking or get an earthquake early warning alert.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
                  </a:ext>
                </a:extLst>
              </a:rPr>
              <a:t>We</a:t>
            </a:r>
            <a:r>
              <a:rPr lang="en-US" sz="1200" dirty="0"/>
              <a:t> will also calculate how much water our family may need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
                  </a:ext>
                </a:extLst>
              </a:rPr>
              <a:t>if there is an earthquake</a:t>
            </a:r>
            <a:r>
              <a:rPr lang="en-US" sz="1200" dirty="0"/>
              <a:t> or other emergency so that we can continue to stay safe.</a:t>
            </a:r>
            <a:endParaRPr sz="1200" dirty="0"/>
          </a:p>
          <a:p>
            <a:pPr marL="774700" lvl="0" indent="-228600" algn="l" rtl="0">
              <a:lnSpc>
                <a:spcPct val="90000"/>
              </a:lnSpc>
              <a:spcBef>
                <a:spcPts val="0"/>
              </a:spcBef>
              <a:spcAft>
                <a:spcPts val="0"/>
              </a:spcAft>
              <a:buSzPts val="1400"/>
              <a:buFont typeface="+mj-lt"/>
              <a:buAutoNum type="arabicPeriod"/>
            </a:pPr>
            <a:endParaRPr sz="1200" dirty="0"/>
          </a:p>
          <a:p>
            <a:pPr marL="457200" lvl="0" indent="-304800" algn="l" rtl="0">
              <a:lnSpc>
                <a:spcPct val="90000"/>
              </a:lnSpc>
              <a:spcBef>
                <a:spcPts val="0"/>
              </a:spcBef>
              <a:spcAft>
                <a:spcPts val="0"/>
              </a:spcAft>
              <a:buSzPts val="1200"/>
              <a:buAutoNum type="arabicPeriod"/>
            </a:pPr>
            <a:r>
              <a:rPr lang="en-US" sz="1200" u="sng" dirty="0"/>
              <a:t>SLIDE 13</a:t>
            </a:r>
            <a:r>
              <a:rPr lang="en" sz="1200" dirty="0"/>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strong shaking arrives during an earthquake.</a:t>
            </a:r>
            <a:endParaRPr sz="1200" dirty="0"/>
          </a:p>
          <a:p>
            <a:pPr marL="774700" lvl="0" indent="-228600" algn="l" rtl="0">
              <a:lnSpc>
                <a:spcPct val="90000"/>
              </a:lnSpc>
              <a:spcBef>
                <a:spcPts val="0"/>
              </a:spcBef>
              <a:spcAft>
                <a:spcPts val="0"/>
              </a:spcAft>
              <a:buSzPts val="1400"/>
              <a:buFont typeface="+mj-lt"/>
              <a:buAutoNum type="arabicPeriod"/>
            </a:pPr>
            <a:endParaRPr sz="1200" dirty="0"/>
          </a:p>
          <a:p>
            <a:pPr marL="457200" lvl="0" indent="-304800" algn="l" rtl="0">
              <a:lnSpc>
                <a:spcPct val="90000"/>
              </a:lnSpc>
              <a:spcBef>
                <a:spcPts val="0"/>
              </a:spcBef>
              <a:spcAft>
                <a:spcPts val="0"/>
              </a:spcAft>
              <a:buSzPts val="1200"/>
              <a:buAutoNum type="arabicPeriod"/>
            </a:pPr>
            <a:r>
              <a:rPr lang="en-US" sz="1200" u="sng" dirty="0"/>
              <a:t>SLIDE 14</a:t>
            </a:r>
            <a:r>
              <a:rPr lang="en-US" sz="1200" dirty="0"/>
              <a:t>: </a:t>
            </a:r>
            <a:r>
              <a:rPr lang="en-US" sz="1200" b="0" dirty="0"/>
              <a:t>Tell students that sometimes </a:t>
            </a:r>
            <a:r>
              <a:rPr lang="en-US" sz="1200" dirty="0"/>
              <a:t>drills can be scary because we don't know what to do or what is happening around us. During this lesson we will practice DROP, COVER, and HOLD ON twice. After practicing, you should feel more confident and hopefully less scared or nervous. Ask students how they feel right now thinking about earthquakes and earthquake drills. Ask them to turn to a student sitting nearby and share.  </a:t>
            </a:r>
          </a:p>
          <a:p>
            <a:pPr marL="0" lvl="0" indent="0" algn="l" rtl="0">
              <a:lnSpc>
                <a:spcPct val="100000"/>
              </a:lnSpc>
              <a:spcBef>
                <a:spcPts val="0"/>
              </a:spcBef>
              <a:spcAft>
                <a:spcPts val="0"/>
              </a:spcAft>
              <a:buSzPts val="1100"/>
              <a:buNone/>
            </a:pPr>
            <a:r>
              <a:rPr lang="en-US" sz="1050" dirty="0"/>
              <a:t> </a:t>
            </a:r>
          </a:p>
          <a:p>
            <a:pPr marL="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9872C213-E855-4DBB-8C55-6E695A594DE3}"/>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a:t>
            </a:fld>
            <a:endParaRPr sz="9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48"/>
        <p:cNvGrpSpPr/>
        <p:nvPr/>
      </p:nvGrpSpPr>
      <p:grpSpPr>
        <a:xfrm>
          <a:off x="0" y="0"/>
          <a:ext cx="0" cy="0"/>
          <a:chOff x="0" y="0"/>
          <a:chExt cx="0" cy="0"/>
        </a:xfrm>
      </p:grpSpPr>
      <p:sp>
        <p:nvSpPr>
          <p:cNvPr id="449" name="Google Shape;449;p36"/>
          <p:cNvSpPr txBox="1">
            <a:spLocks noGrp="1"/>
          </p:cNvSpPr>
          <p:nvPr>
            <p:ph type="title"/>
          </p:nvPr>
        </p:nvSpPr>
        <p:spPr>
          <a:xfrm>
            <a:off x="311700" y="614600"/>
            <a:ext cx="8330100" cy="347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rPr>
              <a:t>Content Standards: 3rd Grade</a:t>
            </a:r>
            <a:endParaRPr b="1" dirty="0">
              <a:solidFill>
                <a:schemeClr val="dk1"/>
              </a:solidFill>
            </a:endParaRPr>
          </a:p>
        </p:txBody>
      </p:sp>
      <p:graphicFrame>
        <p:nvGraphicFramePr>
          <p:cNvPr id="450" name="Google Shape;450;p36"/>
          <p:cNvGraphicFramePr/>
          <p:nvPr>
            <p:extLst>
              <p:ext uri="{D42A27DB-BD31-4B8C-83A1-F6EECF244321}">
                <p14:modId xmlns:p14="http://schemas.microsoft.com/office/powerpoint/2010/main" val="1181618145"/>
              </p:ext>
            </p:extLst>
          </p:nvPr>
        </p:nvGraphicFramePr>
        <p:xfrm>
          <a:off x="311700" y="1101575"/>
          <a:ext cx="8520601" cy="2974120"/>
        </p:xfrm>
        <a:graphic>
          <a:graphicData uri="http://schemas.openxmlformats.org/drawingml/2006/table">
            <a:tbl>
              <a:tblPr>
                <a:noFill/>
              </a:tblPr>
              <a:tblGrid>
                <a:gridCol w="824516">
                  <a:extLst>
                    <a:ext uri="{9D8B030D-6E8A-4147-A177-3AD203B41FA5}">
                      <a16:colId xmlns:a16="http://schemas.microsoft.com/office/drawing/2014/main" val="20000"/>
                    </a:ext>
                  </a:extLst>
                </a:gridCol>
                <a:gridCol w="824516">
                  <a:extLst>
                    <a:ext uri="{9D8B030D-6E8A-4147-A177-3AD203B41FA5}">
                      <a16:colId xmlns:a16="http://schemas.microsoft.com/office/drawing/2014/main" val="111725970"/>
                    </a:ext>
                  </a:extLst>
                </a:gridCol>
                <a:gridCol w="1107748">
                  <a:extLst>
                    <a:ext uri="{9D8B030D-6E8A-4147-A177-3AD203B41FA5}">
                      <a16:colId xmlns:a16="http://schemas.microsoft.com/office/drawing/2014/main" val="20001"/>
                    </a:ext>
                  </a:extLst>
                </a:gridCol>
                <a:gridCol w="5763821">
                  <a:extLst>
                    <a:ext uri="{9D8B030D-6E8A-4147-A177-3AD203B41FA5}">
                      <a16:colId xmlns:a16="http://schemas.microsoft.com/office/drawing/2014/main" val="20002"/>
                    </a:ext>
                  </a:extLst>
                </a:gridCol>
              </a:tblGrid>
              <a:tr h="527720">
                <a:tc>
                  <a:txBody>
                    <a:bodyPr/>
                    <a:lstStyle/>
                    <a:p>
                      <a:pPr marL="0" marR="0" lvl="0" indent="0" algn="l" rtl="0">
                        <a:spcBef>
                          <a:spcPts val="0"/>
                        </a:spcBef>
                        <a:spcAft>
                          <a:spcPts val="0"/>
                        </a:spcAft>
                        <a:buClr>
                          <a:schemeClr val="dk1"/>
                        </a:buClr>
                        <a:buSzPts val="1100"/>
                        <a:buFont typeface="Arial"/>
                        <a:buNone/>
                      </a:pPr>
                      <a:r>
                        <a:rPr lang="en-US" sz="800" b="1" u="none" strike="noStrike" cap="none" dirty="0"/>
                        <a:t>Common Core Mathematics</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dirty="0">
                          <a:latin typeface="+mn-lt"/>
                          <a:ea typeface="Calibri"/>
                          <a:cs typeface="Calibri"/>
                          <a:sym typeface="Calibri"/>
                        </a:rPr>
                        <a:t>CA, OR, WA</a:t>
                      </a:r>
                    </a:p>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000"/>
                        <a:buFont typeface="Arial"/>
                        <a:buNone/>
                        <a:tabLst/>
                        <a:defRPr/>
                      </a:pPr>
                      <a:r>
                        <a:rPr lang="en-US" sz="800" b="0" i="0" u="none" strike="noStrike" kern="1200" dirty="0">
                          <a:solidFill>
                            <a:schemeClr val="tx1"/>
                          </a:solidFill>
                          <a:effectLst/>
                          <a:latin typeface="+mn-lt"/>
                          <a:ea typeface="+mn-ea"/>
                          <a:cs typeface="+mn-cs"/>
                        </a:rPr>
                        <a:t>CCSS.Math.Content.3.OA.A.3</a:t>
                      </a:r>
                      <a:endParaRPr lang="en-US" sz="200" b="0" dirty="0">
                        <a:effectLst/>
                      </a:endParaRPr>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rtl="0"/>
                      <a:r>
                        <a:rPr lang="en-US" sz="800" u="none" strike="noStrike" kern="1200" cap="none" dirty="0">
                          <a:solidFill>
                            <a:schemeClr val="tx1"/>
                          </a:solidFill>
                          <a:latin typeface="+mn-lt"/>
                          <a:ea typeface="+mn-ea"/>
                          <a:cs typeface="+mn-cs"/>
                        </a:rPr>
                        <a:t>Use multiplication and division within 100 to solve word problems in situations involving equal groups, arrays, and measurement quantities, e.g., by using drawings and equations with a symbol for the unknown number to represent the problem.</a:t>
                      </a: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3271858657"/>
                  </a:ext>
                </a:extLst>
              </a:tr>
              <a:tr h="452175">
                <a:tc rowSpan="2">
                  <a:txBody>
                    <a:bodyPr/>
                    <a:lstStyle/>
                    <a:p>
                      <a:pPr marL="0" marR="0" lvl="0" indent="0" algn="l" rtl="0">
                        <a:spcBef>
                          <a:spcPts val="0"/>
                        </a:spcBef>
                        <a:spcAft>
                          <a:spcPts val="0"/>
                        </a:spcAft>
                        <a:buClr>
                          <a:schemeClr val="dk1"/>
                        </a:buClr>
                        <a:buSzPts val="1100"/>
                        <a:buFont typeface="Arial"/>
                        <a:buNone/>
                      </a:pPr>
                      <a:r>
                        <a:rPr lang="en" sz="800" b="1" u="none" strike="noStrike" cap="none" dirty="0"/>
                        <a:t>Speaking &amp; Listening</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dirty="0">
                          <a:latin typeface="+mn-lt"/>
                          <a:ea typeface="Calibri"/>
                          <a:cs typeface="Calibri"/>
                          <a:sym typeface="Calibri"/>
                        </a:rPr>
                        <a:t>CA, OR, WA</a:t>
                      </a:r>
                    </a:p>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000"/>
                        <a:buFont typeface="Arial"/>
                        <a:buNone/>
                      </a:pPr>
                      <a:r>
                        <a:rPr lang="en" sz="800" u="none" strike="noStrike" cap="none">
                          <a:solidFill>
                            <a:schemeClr val="dk1"/>
                          </a:solidFill>
                        </a:rPr>
                        <a:t>CCSS.ELA-LITERACY.SL.3.1</a:t>
                      </a:r>
                      <a:endParaRPr sz="800" u="none" strike="noStrike" cap="none"/>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Engage effectively in a range of collaborative discussions (one-on-one, in groups, and teacher-led) with diverse partners on Grade 3 topics and texts, building on others' ideas and expressing their own clearly.</a:t>
                      </a:r>
                      <a:endParaRPr sz="80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1867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000"/>
                        <a:buFont typeface="Arial"/>
                        <a:buNone/>
                      </a:pPr>
                      <a:r>
                        <a:rPr lang="en" sz="800" u="none" strike="noStrike" cap="none" dirty="0">
                          <a:solidFill>
                            <a:schemeClr val="dk1"/>
                          </a:solidFill>
                        </a:rPr>
                        <a:t>CCSS.ELA-LITERACY.SL.3.3</a:t>
                      </a:r>
                      <a:endParaRPr sz="800" u="none" strike="noStrike" cap="none" dirty="0"/>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Ask and answer questions about information from a speaker, offering appropriate elaboration and detail.</a:t>
                      </a:r>
                      <a:endParaRPr sz="800" u="none" strike="noStrike" cap="none" dirty="0"/>
                    </a:p>
                    <a:p>
                      <a:pPr marL="0" marR="0" lvl="0" indent="0" algn="l" rtl="0">
                        <a:spcBef>
                          <a:spcPts val="0"/>
                        </a:spcBef>
                        <a:spcAft>
                          <a:spcPts val="0"/>
                        </a:spcAft>
                        <a:buClr>
                          <a:schemeClr val="dk1"/>
                        </a:buClr>
                        <a:buSzPts val="900"/>
                        <a:buFont typeface="Arial"/>
                        <a:buNone/>
                      </a:pPr>
                      <a:endParaRPr sz="80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2000">
                <a:tc rowSpan="2">
                  <a:txBody>
                    <a:bodyPr/>
                    <a:lstStyle/>
                    <a:p>
                      <a:pPr marL="0" marR="0" lvl="0" indent="0" algn="l" rtl="0">
                        <a:spcBef>
                          <a:spcPts val="0"/>
                        </a:spcBef>
                        <a:spcAft>
                          <a:spcPts val="0"/>
                        </a:spcAft>
                        <a:buClr>
                          <a:schemeClr val="dk1"/>
                        </a:buClr>
                        <a:buSzPts val="1100"/>
                        <a:buFont typeface="Arial"/>
                        <a:buNone/>
                      </a:pPr>
                      <a:r>
                        <a:rPr lang="en" sz="800" b="1" u="none" strike="noStrike" cap="none" dirty="0"/>
                        <a:t>Health </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l" rtl="0">
                        <a:spcBef>
                          <a:spcPts val="0"/>
                        </a:spcBef>
                        <a:spcAft>
                          <a:spcPts val="0"/>
                        </a:spcAft>
                        <a:buClr>
                          <a:schemeClr val="dk1"/>
                        </a:buClr>
                        <a:buSzPts val="1100"/>
                        <a:buFont typeface="Arial"/>
                        <a:buNone/>
                      </a:pPr>
                      <a:r>
                        <a:rPr lang="en-US" sz="800" b="0" u="none" strike="noStrike" cap="none" dirty="0"/>
                        <a:t>OR</a:t>
                      </a:r>
                      <a:endParaRPr sz="800" b="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3.SFA.4 </a:t>
                      </a:r>
                      <a:endParaRPr sz="800" u="none" strike="noStrike" cap="none"/>
                    </a:p>
                  </a:txBody>
                  <a:tcPr marL="91425" marR="91425" marT="91425" marB="0">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Describe how to identify and respond to emergency situations.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565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000"/>
                        <a:buFont typeface="Arial"/>
                        <a:buNone/>
                      </a:pPr>
                      <a:r>
                        <a:rPr lang="en" sz="800" u="none" strike="noStrike" cap="none">
                          <a:solidFill>
                            <a:schemeClr val="dk1"/>
                          </a:solidFill>
                        </a:rPr>
                        <a:t>3.SFA.5 </a:t>
                      </a:r>
                      <a:endParaRPr sz="800" u="none" strike="noStrike" cap="none"/>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Describe safety procedures for responding to natural disasters.</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7475">
                <a:tc rowSpan="3">
                  <a:txBody>
                    <a:bodyPr/>
                    <a:lstStyle/>
                    <a:p>
                      <a:pPr marL="0" marR="0" lvl="0" indent="0" algn="l" rtl="0">
                        <a:spcBef>
                          <a:spcPts val="0"/>
                        </a:spcBef>
                        <a:spcAft>
                          <a:spcPts val="0"/>
                        </a:spcAft>
                        <a:buClr>
                          <a:schemeClr val="dk1"/>
                        </a:buClr>
                        <a:buSzPts val="1100"/>
                        <a:buFont typeface="Arial"/>
                        <a:buNone/>
                      </a:pPr>
                      <a:r>
                        <a:rPr lang="en" sz="800" b="1" u="none" strike="noStrike" cap="none" dirty="0"/>
                        <a:t>Health </a:t>
                      </a:r>
                      <a:endParaRPr sz="800" b="1" u="none" strike="noStrike" cap="none" dirty="0"/>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marR="0" lvl="0" indent="0" algn="l" rtl="0">
                        <a:spcBef>
                          <a:spcPts val="0"/>
                        </a:spcBef>
                        <a:spcAft>
                          <a:spcPts val="0"/>
                        </a:spcAft>
                        <a:buClr>
                          <a:schemeClr val="dk1"/>
                        </a:buClr>
                        <a:buSzPts val="1100"/>
                        <a:buFont typeface="Arial"/>
                        <a:buNone/>
                      </a:pPr>
                      <a:r>
                        <a:rPr lang="en-US" sz="800" b="0" u="none" strike="noStrike" cap="none" dirty="0"/>
                        <a:t>WA</a:t>
                      </a:r>
                      <a:endParaRPr sz="800" b="0" u="none" strike="noStrike" cap="none" dirty="0"/>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H1.Sa1.3a </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Identify ways to prevent injuries at home, at school, and in the community.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825">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H1.Sa1.3b</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100"/>
                        <a:buFont typeface="Arial"/>
                        <a:buNone/>
                      </a:pPr>
                      <a:r>
                        <a:rPr lang="en" sz="800" u="none" strike="noStrike" cap="none" dirty="0">
                          <a:solidFill>
                            <a:schemeClr val="dk1"/>
                          </a:solidFill>
                        </a:rPr>
                        <a:t>Create emergency, fire, and safety plans for home.</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76600">
                <a:tc vMerge="1">
                  <a:txBody>
                    <a:bodyPr/>
                    <a:lstStyle/>
                    <a:p>
                      <a:endParaRPr lang="en-US"/>
                    </a:p>
                  </a:txBody>
                  <a:tcPr/>
                </a:tc>
                <a:tc vMerge="1">
                  <a:txBody>
                    <a:bodyPr/>
                    <a:lstStyle/>
                    <a:p>
                      <a:endParaRPr lang="en-US"/>
                    </a:p>
                  </a:txBody>
                  <a:tcPr/>
                </a:tc>
                <a:tc>
                  <a:txBody>
                    <a:bodyPr/>
                    <a:lstStyle/>
                    <a:p>
                      <a:pPr marL="0" marR="0" lvl="0" indent="0" algn="l" rtl="0">
                        <a:spcBef>
                          <a:spcPts val="0"/>
                        </a:spcBef>
                        <a:spcAft>
                          <a:spcPts val="0"/>
                        </a:spcAft>
                        <a:buClr>
                          <a:schemeClr val="dk1"/>
                        </a:buClr>
                        <a:buSzPts val="1100"/>
                        <a:buFont typeface="Arial"/>
                        <a:buNone/>
                      </a:pPr>
                      <a:r>
                        <a:rPr lang="en" sz="800" u="none" strike="noStrike" cap="none">
                          <a:solidFill>
                            <a:schemeClr val="dk1"/>
                          </a:solidFill>
                        </a:rPr>
                        <a:t>H1.Sa2.3a</a:t>
                      </a:r>
                      <a:endParaRPr sz="800" u="none" strike="noStrike" cap="none">
                        <a:solidFill>
                          <a:schemeClr val="dk1"/>
                        </a:solidFill>
                      </a:endParaRPr>
                    </a:p>
                  </a:txBody>
                  <a:tcPr marL="91425" marR="91425" marT="914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900"/>
                        <a:buFont typeface="Arial"/>
                        <a:buNone/>
                      </a:pPr>
                      <a:r>
                        <a:rPr lang="en" sz="800" u="none" strike="noStrike" cap="none" dirty="0">
                          <a:solidFill>
                            <a:schemeClr val="dk1"/>
                          </a:solidFill>
                        </a:rPr>
                        <a:t>Describe safety rules to follow in a disaster. </a:t>
                      </a:r>
                      <a:endParaRPr sz="800" u="none" strike="noStrike" cap="none" dirty="0">
                        <a:solidFill>
                          <a:schemeClr val="dk1"/>
                        </a:solidFill>
                      </a:endParaRPr>
                    </a:p>
                  </a:txBody>
                  <a:tcPr marL="91425" marR="91425" marT="91425" marB="0">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Google Shape;100;p2">
            <a:extLst>
              <a:ext uri="{FF2B5EF4-FFF2-40B4-BE49-F238E27FC236}">
                <a16:creationId xmlns:a16="http://schemas.microsoft.com/office/drawing/2014/main" id="{453BAFB6-61F4-082A-1962-5B1138644BD5}"/>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40</a:t>
            </a:fld>
            <a:endParaRPr sz="9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2nd – 3rd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2190712964"/>
              </p:ext>
            </p:extLst>
          </p:nvPr>
        </p:nvGraphicFramePr>
        <p:xfrm>
          <a:off x="312963" y="1103934"/>
          <a:ext cx="8444889" cy="3376626"/>
        </p:xfrm>
        <a:graphic>
          <a:graphicData uri="http://schemas.openxmlformats.org/drawingml/2006/table">
            <a:tbl>
              <a:tblPr>
                <a:noFill/>
              </a:tblPr>
              <a:tblGrid>
                <a:gridCol w="749604">
                  <a:extLst>
                    <a:ext uri="{9D8B030D-6E8A-4147-A177-3AD203B41FA5}">
                      <a16:colId xmlns:a16="http://schemas.microsoft.com/office/drawing/2014/main" val="20000"/>
                    </a:ext>
                  </a:extLst>
                </a:gridCol>
                <a:gridCol w="600454">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51460">
                <a:tc rowSpan="4">
                  <a:txBody>
                    <a:bodyPr/>
                    <a:lstStyle/>
                    <a:p>
                      <a:pPr marL="0" lvl="0" indent="0" algn="l" rtl="0">
                        <a:spcBef>
                          <a:spcPts val="0"/>
                        </a:spcBef>
                        <a:spcAft>
                          <a:spcPts val="0"/>
                        </a:spcAft>
                        <a:buNone/>
                      </a:pPr>
                      <a:r>
                        <a:rPr lang="en" sz="800" b="1" dirty="0">
                          <a:latin typeface="+mn-lt"/>
                          <a:ea typeface="Calibri"/>
                          <a:cs typeface="Calibri"/>
                          <a:sym typeface="Calibri"/>
                        </a:rPr>
                        <a:t>English Language Proficiency</a:t>
                      </a:r>
                      <a:endParaRPr sz="800" b="1"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latin typeface="+mn-lt"/>
                          <a:ea typeface="Calibri"/>
                          <a:cs typeface="Calibri"/>
                          <a:sym typeface="Calibri"/>
                        </a:rPr>
                        <a:t>OR</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7190">
                <a:tc vMerge="1">
                  <a:txBody>
                    <a:bodyPr/>
                    <a:lstStyle/>
                    <a:p>
                      <a:endParaRPr lang="en-US"/>
                    </a:p>
                  </a:txBody>
                  <a:tcPr/>
                </a:tc>
                <a:tc rowSpan="2">
                  <a:txBody>
                    <a:bodyPr/>
                    <a:lstStyle/>
                    <a:p>
                      <a:pPr marL="0" lvl="0" indent="0" algn="l" rtl="0">
                        <a:spcBef>
                          <a:spcPts val="0"/>
                        </a:spcBef>
                        <a:spcAft>
                          <a:spcPts val="0"/>
                        </a:spcAft>
                        <a:buNone/>
                      </a:pPr>
                      <a:r>
                        <a:rPr lang="en" sz="800">
                          <a:latin typeface="+mn-lt"/>
                          <a:ea typeface="Calibri"/>
                          <a:cs typeface="Calibri"/>
                          <a:sym typeface="Calibri"/>
                        </a:rPr>
                        <a:t>WA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ELD-SI.K-3.Narrate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Share ideas about one’s own and others’ lived experiences and previous learning</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Connect stories with images and representations to add meaning</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Ask questions about what others have shared</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Recount and restate ideas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719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ELD-SI.K-3.Inform</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characteristics, patterns, or behavior</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Summarize information from interaction with others and from learning experiences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Sort, clarify, and summarize ideas</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parts and wholes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31570">
                <a:tc vMerge="1">
                  <a:txBody>
                    <a:bodyPr/>
                    <a:lstStyle/>
                    <a:p>
                      <a:endParaRPr lang="en-US"/>
                    </a:p>
                  </a:txBody>
                  <a:tcPr/>
                </a:tc>
                <a:tc>
                  <a:txBody>
                    <a:bodyPr/>
                    <a:lstStyle/>
                    <a:p>
                      <a:pPr marL="0" lvl="0" indent="0" algn="l" rtl="0">
                        <a:spcBef>
                          <a:spcPts val="0"/>
                        </a:spcBef>
                        <a:spcAft>
                          <a:spcPts val="0"/>
                        </a:spcAft>
                        <a:buNone/>
                      </a:pPr>
                      <a:r>
                        <a:rPr lang="en" sz="800">
                          <a:latin typeface="+mn-lt"/>
                          <a:ea typeface="Calibri"/>
                          <a:cs typeface="Calibri"/>
                          <a:sym typeface="Calibri"/>
                        </a:rPr>
                        <a:t>CA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a:solidFill>
                            <a:schemeClr val="dk1"/>
                          </a:solidFill>
                          <a:latin typeface="+mn-lt"/>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800">
                        <a:solidFill>
                          <a:schemeClr val="dk1"/>
                        </a:solidFill>
                        <a:latin typeface="+mn-lt"/>
                        <a:ea typeface="Calibri"/>
                        <a:cs typeface="Calibri"/>
                        <a:sym typeface="Calibri"/>
                      </a:endParaRPr>
                    </a:p>
                    <a:p>
                      <a:pPr marL="57150" lvl="0" indent="-85725" algn="l" rtl="0">
                        <a:spcBef>
                          <a:spcPts val="0"/>
                        </a:spcBef>
                        <a:spcAft>
                          <a:spcPts val="0"/>
                        </a:spcAft>
                        <a:buNone/>
                      </a:pPr>
                      <a:r>
                        <a:rPr lang="en" sz="800">
                          <a:solidFill>
                            <a:schemeClr val="dk1"/>
                          </a:solidFill>
                          <a:latin typeface="+mn-lt"/>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2124">
                <a:tc rowSpan="3">
                  <a:txBody>
                    <a:bodyPr/>
                    <a:lstStyle/>
                    <a:p>
                      <a:pPr marL="0" marR="0" lvl="0" indent="0" algn="l" rtl="0">
                        <a:spcBef>
                          <a:spcPts val="0"/>
                        </a:spcBef>
                        <a:spcAft>
                          <a:spcPts val="0"/>
                        </a:spcAft>
                        <a:buClr>
                          <a:schemeClr val="dk1"/>
                        </a:buClr>
                        <a:buSzPts val="1100"/>
                        <a:buFont typeface="Arial"/>
                        <a:buNone/>
                      </a:pPr>
                      <a:r>
                        <a:rPr lang="en-US" sz="800" b="1" u="none" strike="noStrike" cap="none" dirty="0"/>
                        <a:t>Transformative Social Emotional Learning Competencies </a:t>
                      </a: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US" sz="800" u="none" strike="noStrike" kern="1200" cap="none" dirty="0">
                          <a:solidFill>
                            <a:schemeClr val="tx1"/>
                          </a:solidFill>
                          <a:latin typeface="+mn-lt"/>
                          <a:ea typeface="+mn-ea"/>
                          <a:cs typeface="+mn-cs"/>
                        </a:rPr>
                        <a:t>CA</a:t>
                      </a:r>
                    </a:p>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332509">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p>
                      <a:pPr marL="57150" lvl="0" indent="-85725" algn="l" rtl="0">
                        <a:spcBef>
                          <a:spcPts val="0"/>
                        </a:spcBef>
                        <a:spcAft>
                          <a:spcPts val="0"/>
                        </a:spcAft>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556953">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Responsible Decision Making</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Reflecting on one’s role to promote personal, family, and community well-being </a:t>
                      </a:r>
                    </a:p>
                    <a:p>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41</a:t>
            </a:fld>
            <a:endParaRPr lang="en-US"/>
          </a:p>
        </p:txBody>
      </p:sp>
    </p:spTree>
    <p:extLst>
      <p:ext uri="{BB962C8B-B14F-4D97-AF65-F5344CB8AC3E}">
        <p14:creationId xmlns:p14="http://schemas.microsoft.com/office/powerpoint/2010/main" val="1795784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57"/>
        <p:cNvGrpSpPr/>
        <p:nvPr/>
      </p:nvGrpSpPr>
      <p:grpSpPr>
        <a:xfrm>
          <a:off x="0" y="0"/>
          <a:ext cx="0" cy="0"/>
          <a:chOff x="0" y="0"/>
          <a:chExt cx="0" cy="0"/>
        </a:xfrm>
      </p:grpSpPr>
      <p:sp>
        <p:nvSpPr>
          <p:cNvPr id="458" name="Google Shape;458;p37"/>
          <p:cNvSpPr txBox="1">
            <a:spLocks noGrp="1"/>
          </p:cNvSpPr>
          <p:nvPr>
            <p:ph type="title"/>
          </p:nvPr>
        </p:nvSpPr>
        <p:spPr>
          <a:xfrm>
            <a:off x="133853" y="56246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Earthquake Hazard</a:t>
            </a:r>
            <a:endParaRPr dirty="0">
              <a:solidFill>
                <a:schemeClr val="tx1"/>
              </a:solidFill>
            </a:endParaRPr>
          </a:p>
        </p:txBody>
      </p:sp>
      <p:sp>
        <p:nvSpPr>
          <p:cNvPr id="459" name="Google Shape;459;p37"/>
          <p:cNvSpPr txBox="1">
            <a:spLocks noGrp="1"/>
          </p:cNvSpPr>
          <p:nvPr>
            <p:ph type="body" idx="1"/>
          </p:nvPr>
        </p:nvSpPr>
        <p:spPr>
          <a:xfrm>
            <a:off x="162133" y="969915"/>
            <a:ext cx="4531598" cy="34602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 sz="1200"/>
              <a:t>California, Oregon, and Washington all face hazards from earthquakes because of the underlying tectonic plates, which constantly grind against each other. </a:t>
            </a:r>
            <a:r>
              <a:rPr lang="en" sz="1200">
                <a:solidFill>
                  <a:schemeClr val="dk1"/>
                </a:solidFill>
              </a:rPr>
              <a:t>This friction creates "faults," lines of weakness in the Earth's tectonic plates (lithosphere) where earthquakes are most likely to occur. </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sz="1200"/>
          </a:p>
          <a:p>
            <a:pPr marL="0" lvl="0" indent="0" algn="l" rtl="0">
              <a:lnSpc>
                <a:spcPct val="100000"/>
              </a:lnSpc>
              <a:spcBef>
                <a:spcPts val="0"/>
              </a:spcBef>
              <a:spcAft>
                <a:spcPts val="0"/>
              </a:spcAft>
              <a:buClr>
                <a:schemeClr val="dk1"/>
              </a:buClr>
              <a:buSzPts val="1100"/>
              <a:buNone/>
            </a:pPr>
            <a:endParaRPr sz="1200"/>
          </a:p>
          <a:p>
            <a:pPr marL="0" lvl="0" indent="0" algn="l" rtl="0">
              <a:lnSpc>
                <a:spcPct val="100000"/>
              </a:lnSpc>
              <a:spcBef>
                <a:spcPts val="0"/>
              </a:spcBef>
              <a:spcAft>
                <a:spcPts val="0"/>
              </a:spcAft>
              <a:buClr>
                <a:schemeClr val="dk1"/>
              </a:buClr>
              <a:buSzPts val="1100"/>
              <a:buNone/>
            </a:pPr>
            <a:r>
              <a:rPr lang="en" sz="1200"/>
              <a:t>While smaller</a:t>
            </a:r>
            <a:r>
              <a:rPr lang="en" sz="1200">
                <a:solidFill>
                  <a:schemeClr val="dk1"/>
                </a:solidFill>
              </a:rPr>
              <a:t> earthquakes happen often, scientists think a</a:t>
            </a:r>
            <a:r>
              <a:rPr lang="en" sz="1200"/>
              <a:t> major earthquake could happen any time, so it's important to be prepared.</a:t>
            </a:r>
            <a:endParaRPr/>
          </a:p>
          <a:p>
            <a:pPr marL="342900" lvl="0" indent="0" algn="l" rtl="0">
              <a:lnSpc>
                <a:spcPct val="100000"/>
              </a:lnSpc>
              <a:spcBef>
                <a:spcPts val="0"/>
              </a:spcBef>
              <a:spcAft>
                <a:spcPts val="0"/>
              </a:spcAft>
              <a:buSzPts val="1125"/>
              <a:buNone/>
            </a:pPr>
            <a:endParaRPr sz="1125"/>
          </a:p>
          <a:p>
            <a:pPr marL="0" lvl="0" indent="0" algn="l" rtl="0">
              <a:lnSpc>
                <a:spcPct val="100000"/>
              </a:lnSpc>
              <a:spcBef>
                <a:spcPts val="0"/>
              </a:spcBef>
              <a:spcAft>
                <a:spcPts val="0"/>
              </a:spcAft>
              <a:buSzPts val="1125"/>
              <a:buNone/>
            </a:pPr>
            <a:r>
              <a:rPr lang="en" sz="1125"/>
              <a:t>For more information: </a:t>
            </a:r>
            <a:r>
              <a:rPr lang="en" sz="1125">
                <a:solidFill>
                  <a:schemeClr val="hlink"/>
                </a:solidFill>
                <a:uFill>
                  <a:noFill/>
                </a:uFill>
                <a:hlinkClick r:id="rId3"/>
              </a:rPr>
              <a:t>Faults, Plate Tectonics &amp; Earthquake Hazards - Animations / Videos</a:t>
            </a:r>
            <a:endParaRPr sz="1125"/>
          </a:p>
          <a:p>
            <a:pPr marL="0" lvl="0" indent="0" algn="l" rtl="0">
              <a:lnSpc>
                <a:spcPct val="100000"/>
              </a:lnSpc>
              <a:spcBef>
                <a:spcPts val="750"/>
              </a:spcBef>
              <a:spcAft>
                <a:spcPts val="0"/>
              </a:spcAft>
              <a:buSzPts val="1125"/>
              <a:buNone/>
            </a:pPr>
            <a:endParaRPr sz="1125"/>
          </a:p>
        </p:txBody>
      </p:sp>
      <p:pic>
        <p:nvPicPr>
          <p:cNvPr id="460" name="Google Shape;460;p37"/>
          <p:cNvPicPr preferRelativeResize="0"/>
          <p:nvPr/>
        </p:nvPicPr>
        <p:blipFill rotWithShape="1">
          <a:blip r:embed="rId4">
            <a:alphaModFix/>
          </a:blip>
          <a:src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2" name="Google Shape;100;p2">
            <a:extLst>
              <a:ext uri="{FF2B5EF4-FFF2-40B4-BE49-F238E27FC236}">
                <a16:creationId xmlns:a16="http://schemas.microsoft.com/office/drawing/2014/main" id="{BA4F5A30-C079-B750-1C94-F42FF6B359D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67"/>
        <p:cNvGrpSpPr/>
        <p:nvPr/>
      </p:nvGrpSpPr>
      <p:grpSpPr>
        <a:xfrm>
          <a:off x="0" y="0"/>
          <a:ext cx="0" cy="0"/>
          <a:chOff x="0" y="0"/>
          <a:chExt cx="0" cy="0"/>
        </a:xfrm>
      </p:grpSpPr>
      <p:sp>
        <p:nvSpPr>
          <p:cNvPr id="468" name="Google Shape;468;p38"/>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 dirty="0">
                <a:solidFill>
                  <a:schemeClr val="tx1"/>
                </a:solidFill>
              </a:rPr>
              <a:t>Background - How ShakeAlert</a:t>
            </a:r>
            <a:r>
              <a:rPr lang="en" baseline="30000" dirty="0">
                <a:solidFill>
                  <a:schemeClr val="tx1"/>
                </a:solidFill>
              </a:rPr>
              <a:t>Ⓡ</a:t>
            </a:r>
            <a:r>
              <a:rPr lang="en" dirty="0">
                <a:solidFill>
                  <a:schemeClr val="tx1"/>
                </a:solidFill>
              </a:rPr>
              <a:t> Earthquake Early Warning System Works</a:t>
            </a:r>
            <a:endParaRPr dirty="0">
              <a:solidFill>
                <a:schemeClr val="tx1"/>
              </a:solidFill>
            </a:endParaRPr>
          </a:p>
        </p:txBody>
      </p:sp>
      <p:sp>
        <p:nvSpPr>
          <p:cNvPr id="2" name="Google Shape;100;p2">
            <a:extLst>
              <a:ext uri="{FF2B5EF4-FFF2-40B4-BE49-F238E27FC236}">
                <a16:creationId xmlns:a16="http://schemas.microsoft.com/office/drawing/2014/main" id="{CAA73505-0C33-2D93-DA23-9AA1668324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43</a:t>
            </a:fld>
            <a:endParaRPr sz="900">
              <a:solidFill>
                <a:schemeClr val="dk1"/>
              </a:solidFill>
              <a:latin typeface="Arial"/>
              <a:ea typeface="Arial"/>
              <a:cs typeface="Arial"/>
              <a:sym typeface="Arial"/>
            </a:endParaRPr>
          </a:p>
        </p:txBody>
      </p:sp>
      <p:pic>
        <p:nvPicPr>
          <p:cNvPr id="5" name="Picture 4" descr="A diagram of a earthquake">
            <a:extLst>
              <a:ext uri="{FF2B5EF4-FFF2-40B4-BE49-F238E27FC236}">
                <a16:creationId xmlns:a16="http://schemas.microsoft.com/office/drawing/2014/main" id="{6B68C5CD-BC78-4325-2688-D5BBB080933E}"/>
              </a:ext>
            </a:extLst>
          </p:cNvPr>
          <p:cNvPicPr>
            <a:picLocks noChangeAspect="1"/>
          </p:cNvPicPr>
          <p:nvPr/>
        </p:nvPicPr>
        <p:blipFill>
          <a:blip r:embed="rId4">
            <a:alphaModFix/>
          </a:blip>
          <a:srcRect t="12783"/>
          <a:stretch/>
        </p:blipFill>
        <p:spPr>
          <a:xfrm>
            <a:off x="444752" y="1101114"/>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44</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7"/>
        <p:cNvGrpSpPr/>
        <p:nvPr/>
      </p:nvGrpSpPr>
      <p:grpSpPr>
        <a:xfrm>
          <a:off x="0" y="0"/>
          <a:ext cx="0" cy="0"/>
          <a:chOff x="0" y="0"/>
          <a:chExt cx="0" cy="0"/>
        </a:xfrm>
      </p:grpSpPr>
      <p:sp>
        <p:nvSpPr>
          <p:cNvPr id="488" name="Google Shape;488;p40"/>
          <p:cNvSpPr txBox="1">
            <a:spLocks noGrp="1"/>
          </p:cNvSpPr>
          <p:nvPr>
            <p:ph type="title"/>
          </p:nvPr>
        </p:nvSpPr>
        <p:spPr>
          <a:xfrm>
            <a:off x="128897" y="562464"/>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Rationale</a:t>
            </a:r>
            <a:endParaRPr dirty="0">
              <a:solidFill>
                <a:schemeClr val="tx1"/>
              </a:solidFill>
            </a:endParaRPr>
          </a:p>
        </p:txBody>
      </p:sp>
      <p:sp>
        <p:nvSpPr>
          <p:cNvPr id="489" name="Google Shape;489;p40"/>
          <p:cNvSpPr txBox="1"/>
          <p:nvPr/>
        </p:nvSpPr>
        <p:spPr>
          <a:xfrm>
            <a:off x="190413" y="979342"/>
            <a:ext cx="8623649" cy="26284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accent1"/>
              </a:buClr>
              <a:buSzPts val="1050"/>
              <a:buFont typeface="Arial"/>
              <a:buNone/>
            </a:pPr>
            <a:r>
              <a:rPr lang="en" sz="1050" b="1" dirty="0">
                <a:solidFill>
                  <a:schemeClr val="dk1"/>
                </a:solidFill>
                <a:latin typeface="Arial"/>
                <a:ea typeface="Arial"/>
                <a:cs typeface="Arial"/>
                <a:sym typeface="Arial"/>
              </a:rPr>
              <a:t>Why do we practice earthquake drills? </a:t>
            </a:r>
            <a:endParaRPr dirty="0"/>
          </a:p>
          <a:p>
            <a:pPr marL="0" marR="0" lvl="0" indent="0" algn="l" rtl="0">
              <a:lnSpc>
                <a:spcPct val="100000"/>
              </a:lnSpc>
              <a:spcBef>
                <a:spcPts val="450"/>
              </a:spcBef>
              <a:spcAft>
                <a:spcPts val="0"/>
              </a:spcAft>
              <a:buClr>
                <a:schemeClr val="accent1"/>
              </a:buClr>
              <a:buSzPts val="1050"/>
              <a:buFont typeface="Arial"/>
              <a:buNone/>
            </a:pPr>
            <a:r>
              <a:rPr lang="en" sz="1050" dirty="0">
                <a:solidFill>
                  <a:schemeClr val="dk1"/>
                </a:solidFill>
                <a:latin typeface="Arial"/>
                <a:ea typeface="Arial"/>
                <a:cs typeface="Arial"/>
                <a:sym typeface="Arial"/>
              </a:rPr>
              <a:t>To react quickly you must practice often. You may only have seconds to protect yourself in an earthquake, before strong shaking knocks you down--or drops something on you.</a:t>
            </a:r>
            <a:endParaRPr dirty="0"/>
          </a:p>
          <a:p>
            <a:pPr marL="0" marR="0" lvl="0" indent="0" algn="l" rtl="0">
              <a:lnSpc>
                <a:spcPct val="100000"/>
              </a:lnSpc>
              <a:spcBef>
                <a:spcPts val="450"/>
              </a:spcBef>
              <a:spcAft>
                <a:spcPts val="0"/>
              </a:spcAft>
              <a:buClr>
                <a:schemeClr val="dk1"/>
              </a:buClr>
              <a:buSzPts val="1100"/>
              <a:buFont typeface="Arial"/>
              <a:buNone/>
            </a:pPr>
            <a:r>
              <a:rPr lang="en" sz="1050" dirty="0">
                <a:solidFill>
                  <a:schemeClr val="dk1"/>
                </a:solidFill>
                <a:latin typeface="Arial"/>
                <a:ea typeface="Arial"/>
                <a:cs typeface="Arial"/>
                <a:sym typeface="Arial"/>
              </a:rPr>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Drop, Cover, and Hold On, the more likely they will employ it— almost without thinking—when they receive an alert or feel shaking.</a:t>
            </a:r>
            <a:br>
              <a:rPr lang="en" sz="1050" dirty="0">
                <a:solidFill>
                  <a:schemeClr val="dk1"/>
                </a:solidFill>
                <a:latin typeface="Arial"/>
                <a:ea typeface="Arial"/>
                <a:cs typeface="Arial"/>
                <a:sym typeface="Arial"/>
              </a:rPr>
            </a:br>
            <a:endParaRPr sz="1050" u="sng" dirty="0">
              <a:solidFill>
                <a:schemeClr val="dk1"/>
              </a:solidFill>
              <a:latin typeface="Arial"/>
              <a:ea typeface="Arial"/>
              <a:cs typeface="Arial"/>
              <a:sym typeface="Arial"/>
            </a:endParaRPr>
          </a:p>
          <a:p>
            <a:pPr marL="0" marR="0" lvl="0" indent="0" algn="l" rtl="0">
              <a:lnSpc>
                <a:spcPct val="100000"/>
              </a:lnSpc>
              <a:spcBef>
                <a:spcPts val="450"/>
              </a:spcBef>
              <a:spcAft>
                <a:spcPts val="0"/>
              </a:spcAft>
              <a:buClr>
                <a:schemeClr val="accent1"/>
              </a:buClr>
              <a:buSzPts val="1050"/>
              <a:buFont typeface="Arial"/>
              <a:buNone/>
            </a:pPr>
            <a:r>
              <a:rPr lang="en" sz="1050" b="1" dirty="0">
                <a:solidFill>
                  <a:schemeClr val="dk1"/>
                </a:solidFill>
                <a:latin typeface="Arial"/>
                <a:ea typeface="Arial"/>
                <a:cs typeface="Arial"/>
                <a:sym typeface="Arial"/>
              </a:rPr>
              <a:t>Why share the Family Engagement Letter?</a:t>
            </a:r>
            <a:endParaRPr dirty="0"/>
          </a:p>
          <a:p>
            <a:pPr marL="231775" marR="0" lvl="0" indent="-123825" algn="l" rtl="0">
              <a:lnSpc>
                <a:spcPct val="100000"/>
              </a:lnSpc>
              <a:spcBef>
                <a:spcPts val="45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While schools practice earthquake drills regularly, most other locations don’t. Some students’ family members may not have practiced earthquake drills since they were in school.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Family members may have outdated information about how to stay safe in an earthquake, such as the incorrect belief that standing in doorways or “the triangle of life” will keep one safe in an earthquake. Students will be able to share correct protective actions (Drop, Cover, and Hold On) with their family and community members.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 sz="1050" dirty="0">
                <a:solidFill>
                  <a:schemeClr val="dk1"/>
                </a:solidFill>
                <a:latin typeface="Arial"/>
                <a:ea typeface="Arial"/>
                <a:cs typeface="Arial"/>
                <a:sym typeface="Arial"/>
              </a:rPr>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endParaRPr dirty="0"/>
          </a:p>
          <a:p>
            <a:pPr marL="231775" marR="0" lvl="0" indent="-123825" algn="l" rtl="0">
              <a:lnSpc>
                <a:spcPct val="100000"/>
              </a:lnSpc>
              <a:spcBef>
                <a:spcPts val="300"/>
              </a:spcBef>
              <a:spcAft>
                <a:spcPts val="0"/>
              </a:spcAft>
              <a:buClr>
                <a:schemeClr val="accent1"/>
              </a:buClr>
              <a:buSzPts val="1100"/>
              <a:buFont typeface="Arial"/>
              <a:buChar char="●"/>
            </a:pPr>
            <a:r>
              <a:rPr lang="en-US" sz="1050" b="0" i="0" u="none" strike="noStrike" cap="none"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In places like Oregon and Washington where earthquakes are less frequent, people might be unaware of the risk of an earthquake. </a:t>
            </a:r>
            <a:endParaRPr lang="en-US" sz="1350" b="0" i="0" u="none" strike="noStrike" cap="none" dirty="0">
              <a:solidFill>
                <a:schemeClr val="dk1"/>
              </a:solidFill>
              <a:latin typeface="Arial"/>
              <a:ea typeface="Arial"/>
              <a:cs typeface="Arial"/>
              <a:sym typeface="Arial"/>
            </a:endParaRPr>
          </a:p>
          <a:p>
            <a:pPr marL="231775" marR="0" lvl="0" indent="-123825" algn="l" rtl="0">
              <a:lnSpc>
                <a:spcPct val="100000"/>
              </a:lnSpc>
              <a:spcBef>
                <a:spcPts val="300"/>
              </a:spcBef>
              <a:spcAft>
                <a:spcPts val="300"/>
              </a:spcAft>
              <a:buClr>
                <a:schemeClr val="accent1"/>
              </a:buClr>
              <a:buSzPts val="1100"/>
              <a:buFont typeface="Arial"/>
              <a:buChar char="●"/>
            </a:pPr>
            <a:r>
              <a:rPr lang="en-US" sz="1050" b="0" i="0" u="none" strike="noStrike" cap="none" dirty="0">
                <a:solidFill>
                  <a:schemeClr val="dk1"/>
                </a:solidFill>
                <a:latin typeface="Arial"/>
                <a:ea typeface="Arial"/>
                <a:cs typeface="Arial"/>
                <a:sym typeface="Arial"/>
              </a:rPr>
              <a:t>The Family Engagement Letter </a:t>
            </a:r>
            <a:r>
              <a:rPr lang="en-US" sz="1050" b="0" i="0" u="none" strike="noStrike" cap="none"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has links for family members </a:t>
            </a:r>
            <a:r>
              <a:rPr lang="en-US" sz="1050" b="0" i="0" u="none" strike="noStrike" cap="none" dirty="0">
                <a:solidFill>
                  <a:schemeClr val="dk1"/>
                </a:solidFill>
                <a:latin typeface="Arial"/>
                <a:ea typeface="Arial"/>
                <a:cs typeface="Arial"/>
                <a:sym typeface="Arial"/>
              </a:rPr>
              <a:t>to learn more about earthquakes and protective actions. </a:t>
            </a:r>
            <a:endParaRPr lang="en-US" sz="1350" b="0" i="0" u="none" strike="noStrike" cap="none" dirty="0">
              <a:solidFill>
                <a:schemeClr val="dk1"/>
              </a:solidFill>
              <a:latin typeface="Arial"/>
              <a:ea typeface="Arial"/>
              <a:cs typeface="Arial"/>
              <a:sym typeface="Arial"/>
            </a:endParaRPr>
          </a:p>
        </p:txBody>
      </p:sp>
      <p:sp>
        <p:nvSpPr>
          <p:cNvPr id="2" name="Google Shape;100;p2">
            <a:extLst>
              <a:ext uri="{FF2B5EF4-FFF2-40B4-BE49-F238E27FC236}">
                <a16:creationId xmlns:a16="http://schemas.microsoft.com/office/drawing/2014/main" id="{86DD60B0-4E99-6619-015F-1F62C21E912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45</a:t>
            </a:fld>
            <a:endParaRPr sz="9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p>
          <a:p>
            <a:pPr marL="0" lvl="0" indent="0" algn="l" rtl="0">
              <a:lnSpc>
                <a:spcPct val="90000"/>
              </a:lnSpc>
              <a:spcBef>
                <a:spcPts val="0"/>
              </a:spcBef>
              <a:spcAft>
                <a:spcPts val="0"/>
              </a:spcAft>
              <a:buSzPts val="1400"/>
              <a:buNone/>
            </a:pPr>
            <a:endParaRPr lang="en-US" u="sng" dirty="0">
              <a:solidFill>
                <a:schemeClr val="hlink"/>
              </a:solidFill>
              <a:hlinkClick r:id="rId9"/>
            </a:endParaRPr>
          </a:p>
          <a:p>
            <a:pPr marL="0" lvl="0" indent="0" algn="l" rtl="0">
              <a:lnSpc>
                <a:spcPct val="90000"/>
              </a:lnSpc>
              <a:spcBef>
                <a:spcPts val="0"/>
              </a:spcBef>
              <a:spcAft>
                <a:spcPts val="0"/>
              </a:spcAft>
              <a:buSzPts val="1400"/>
              <a:buNone/>
            </a:pPr>
            <a:r>
              <a:rPr lang="en-US" dirty="0">
                <a:hlinkClick r:id="rId9"/>
              </a:rPr>
              <a:t>Valcom Earthquake Early Warning System - Valcom</a:t>
            </a:r>
            <a:endParaRPr lang="en-US" dirty="0"/>
          </a:p>
          <a:p>
            <a:pPr marL="139700" indent="0">
              <a:buNone/>
            </a:pP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46</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11"/>
            </a:endParaRPr>
          </a:p>
          <a:p>
            <a:pPr marL="0" indent="0">
              <a:buFont typeface="Arial"/>
              <a:buNone/>
            </a:pPr>
            <a:r>
              <a:rPr lang="en-US" u="sng" kern="0" dirty="0">
                <a:hlinkClick r:id="rId11"/>
              </a:rPr>
              <a:t>Oregon Department of Emergency Management</a:t>
            </a:r>
          </a:p>
          <a:p>
            <a:pPr marL="0" indent="0">
              <a:buFont typeface="Arial"/>
              <a:buNone/>
            </a:pPr>
            <a:endParaRPr lang="en-US" u="sng" kern="0" dirty="0">
              <a:hlinkClick r:id="rId11"/>
            </a:endParaRPr>
          </a:p>
          <a:p>
            <a:pPr marL="0" indent="0">
              <a:buFont typeface="Arial"/>
              <a:buNone/>
            </a:pPr>
            <a:r>
              <a:rPr lang="en-US" u="sng" kern="0" dirty="0">
                <a:hlinkClick r:id="rId12"/>
              </a:rPr>
              <a:t>Washington Emergency Management Division</a:t>
            </a:r>
            <a:endParaRPr lang="en-US" u="sng" kern="0" dirty="0">
              <a:hlinkClick r:id="rId11"/>
            </a:endParaRPr>
          </a:p>
          <a:p>
            <a:pPr marL="139700" indent="0">
              <a:buFont typeface="Arial"/>
              <a:buNone/>
            </a:pPr>
            <a:br>
              <a:rPr lang="en-US" kern="0" dirty="0">
                <a:hlinkClick r:id="rId11"/>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2</a:t>
            </a:r>
            <a:endParaRPr sz="1800" b="1" dirty="0">
              <a:solidFill>
                <a:schemeClr val="dk1"/>
              </a:solidFill>
            </a:endParaRPr>
          </a:p>
        </p:txBody>
      </p:sp>
      <p:sp>
        <p:nvSpPr>
          <p:cNvPr id="124" name="Google Shape;124;p5"/>
          <p:cNvSpPr txBox="1">
            <a:spLocks noGrp="1"/>
          </p:cNvSpPr>
          <p:nvPr>
            <p:ph type="body" idx="1"/>
          </p:nvPr>
        </p:nvSpPr>
        <p:spPr>
          <a:xfrm>
            <a:off x="159300" y="1014760"/>
            <a:ext cx="8775300" cy="3552491"/>
          </a:xfrm>
          <a:prstGeom prst="rect">
            <a:avLst/>
          </a:prstGeom>
          <a:noFill/>
          <a:ln>
            <a:noFill/>
          </a:ln>
        </p:spPr>
        <p:txBody>
          <a:bodyPr spcFirstLastPara="1" wrap="square" lIns="91425" tIns="91425" rIns="91425" bIns="91425" anchor="t" anchorCtr="0">
            <a:noAutofit/>
          </a:bodyPr>
          <a:lstStyle/>
          <a:p>
            <a:pPr marL="457200" lvl="0" indent="-304800" rtl="0">
              <a:lnSpc>
                <a:spcPct val="90000"/>
              </a:lnSpc>
              <a:spcBef>
                <a:spcPts val="0"/>
              </a:spcBef>
              <a:spcAft>
                <a:spcPts val="0"/>
              </a:spcAft>
              <a:buSzPts val="1200"/>
              <a:buFont typeface="Arial"/>
              <a:buAutoNum type="arabicPeriod" startAt="4"/>
            </a:pPr>
            <a:r>
              <a:rPr lang="en-US" sz="1200" u="sng" dirty="0"/>
              <a:t>SLIDE 15</a:t>
            </a:r>
            <a:r>
              <a:rPr lang="en" sz="1200" dirty="0"/>
              <a:t>: Ask </a:t>
            </a:r>
            <a:r>
              <a:rPr lang="en" sz="1200" dirty="0">
                <a:solidFill>
                  <a:schemeClr val="dk1"/>
                </a:solidFill>
              </a:rPr>
              <a:t>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p>
          <a:p>
            <a:pPr marL="457200" lvl="0" indent="-304800" rtl="0">
              <a:lnSpc>
                <a:spcPct val="90000"/>
              </a:lnSpc>
              <a:spcBef>
                <a:spcPts val="0"/>
              </a:spcBef>
              <a:spcAft>
                <a:spcPts val="0"/>
              </a:spcAft>
              <a:buSzPts val="1200"/>
              <a:buFont typeface="Arial"/>
              <a:buAutoNum type="arabicPeriod" startAt="4"/>
            </a:pPr>
            <a:endParaRPr lang="en" sz="1200" dirty="0">
              <a:solidFill>
                <a:schemeClr val="dk1"/>
              </a:solidFill>
            </a:endParaRPr>
          </a:p>
          <a:p>
            <a:pPr indent="-304800">
              <a:buSzPts val="1200"/>
              <a:buFont typeface="Arial"/>
              <a:buAutoNum type="arabicPeriod" startAt="4"/>
            </a:pPr>
            <a:r>
              <a:rPr lang="en-US" sz="1200" u="sng" dirty="0">
                <a:solidFill>
                  <a:schemeClr val="dk1"/>
                </a:solidFill>
              </a:rPr>
              <a:t>SLIDE 16</a:t>
            </a:r>
            <a:r>
              <a:rPr lang="en-US" sz="1200" dirty="0">
                <a:solidFill>
                  <a:schemeClr val="dk1"/>
                </a:solidFill>
              </a:rPr>
              <a:t>: </a:t>
            </a:r>
            <a:r>
              <a:rPr lang="en" sz="12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a:t>
            </a:r>
          </a:p>
          <a:p>
            <a:pPr indent="-304800">
              <a:buSzPts val="1200"/>
              <a:buFont typeface="Arial"/>
              <a:buAutoNum type="arabicPeriod" startAt="4"/>
            </a:pPr>
            <a:endParaRPr lang="en" sz="1200" dirty="0"/>
          </a:p>
          <a:p>
            <a:pPr indent="-304800">
              <a:buSzPts val="1200"/>
              <a:buFont typeface="Arial"/>
              <a:buAutoNum type="arabicPeriod" startAt="4"/>
            </a:pPr>
            <a:r>
              <a:rPr lang="en-US" sz="1200" u="sng" dirty="0"/>
              <a:t>SLIDE 17</a:t>
            </a:r>
            <a:r>
              <a:rPr lang="en-US" sz="1200" dirty="0"/>
              <a:t>: </a:t>
            </a:r>
            <a:r>
              <a:rPr lang="en" sz="1200"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a:t>
            </a:r>
          </a:p>
          <a:p>
            <a:pPr indent="-304800">
              <a:buSzPts val="1200"/>
              <a:buFont typeface="Arial"/>
              <a:buAutoNum type="arabicPeriod" startAt="4"/>
            </a:pPr>
            <a:endParaRPr lang="en" sz="1200" dirty="0">
              <a:solidFill>
                <a:schemeClr val="dk1"/>
              </a:solidFill>
            </a:endParaRPr>
          </a:p>
          <a:p>
            <a:pPr indent="-304800">
              <a:buSzPts val="1200"/>
              <a:buFont typeface="Arial"/>
              <a:buAutoNum type="arabicPeriod" startAt="4"/>
            </a:pPr>
            <a:r>
              <a:rPr lang="en-US" sz="1200" u="sng" dirty="0">
                <a:solidFill>
                  <a:schemeClr val="dk1"/>
                </a:solidFill>
              </a:rPr>
              <a:t>SLIDE 18</a:t>
            </a:r>
            <a:r>
              <a:rPr lang="en-US" sz="1200" dirty="0">
                <a:solidFill>
                  <a:schemeClr val="dk1"/>
                </a:solidFill>
              </a:rPr>
              <a:t>: </a:t>
            </a:r>
            <a:r>
              <a:rPr lang="en" sz="1200" dirty="0"/>
              <a:t>Tell </a:t>
            </a:r>
            <a:r>
              <a:rPr lang="en" sz="1200" dirty="0">
                <a:solidFill>
                  <a:schemeClr val="dk1"/>
                </a:solidFill>
              </a:rPr>
              <a:t>students that Drop, Cover, and Hold On looks different for different bodies. Review modified protective actions for people who use wheelchairs. While you may not have students who use wheelchairs in your class, it is likely that there are members of your community </a:t>
            </a:r>
            <a:r>
              <a:rPr lang="en" sz="1200" dirty="0"/>
              <a:t>who do. Ask students to help their family members or friends who use a wheelchair by sharing that “Lock, Cover, and Hold On” is how they can protect themselves during an earthquake. Have students repeat the phrase, “Lock, Cover, and Hold On” after you’ve said it. </a:t>
            </a:r>
          </a:p>
          <a:p>
            <a:pPr marL="457200" lvl="0" indent="-304800" rtl="0">
              <a:lnSpc>
                <a:spcPct val="90000"/>
              </a:lnSpc>
              <a:spcBef>
                <a:spcPts val="0"/>
              </a:spcBef>
              <a:spcAft>
                <a:spcPts val="0"/>
              </a:spcAft>
              <a:buSzPts val="1200"/>
              <a:buFont typeface="Arial"/>
              <a:buAutoNum type="arabicPeriod" startAt="4"/>
            </a:pPr>
            <a:endParaRPr sz="1150" dirty="0">
              <a:solidFill>
                <a:schemeClr val="dk1"/>
              </a:solidFill>
            </a:endParaRPr>
          </a:p>
        </p:txBody>
      </p:sp>
      <p:sp>
        <p:nvSpPr>
          <p:cNvPr id="2" name="Google Shape;100;p2">
            <a:extLst>
              <a:ext uri="{FF2B5EF4-FFF2-40B4-BE49-F238E27FC236}">
                <a16:creationId xmlns:a16="http://schemas.microsoft.com/office/drawing/2014/main" id="{50FDBB53-85EB-99B0-001F-3CE2A6876186}"/>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a:t>
            </a:fld>
            <a:endParaRPr sz="9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3</a:t>
            </a:r>
            <a:endParaRPr sz="1800" b="1" dirty="0">
              <a:solidFill>
                <a:schemeClr val="dk1"/>
              </a:solidFill>
            </a:endParaRPr>
          </a:p>
        </p:txBody>
      </p:sp>
      <p:sp>
        <p:nvSpPr>
          <p:cNvPr id="132" name="Google Shape;132;p6"/>
          <p:cNvSpPr txBox="1">
            <a:spLocks noGrp="1"/>
          </p:cNvSpPr>
          <p:nvPr>
            <p:ph type="body" idx="1"/>
          </p:nvPr>
        </p:nvSpPr>
        <p:spPr>
          <a:xfrm>
            <a:off x="168593" y="1018478"/>
            <a:ext cx="8775300" cy="3395910"/>
          </a:xfrm>
          <a:prstGeom prst="rect">
            <a:avLst/>
          </a:prstGeom>
          <a:noFill/>
          <a:ln>
            <a:noFill/>
          </a:ln>
        </p:spPr>
        <p:txBody>
          <a:bodyPr spcFirstLastPara="1" wrap="square" lIns="91425" tIns="91425" rIns="91425" bIns="91425" anchor="t" anchorCtr="0">
            <a:noAutofit/>
          </a:bodyPr>
          <a:lstStyle/>
          <a:p>
            <a:pPr indent="-304800">
              <a:buSzPts val="1200"/>
              <a:buFont typeface="Arial"/>
              <a:buAutoNum type="arabicPeriod" startAt="8"/>
            </a:pPr>
            <a:r>
              <a:rPr lang="en-US" sz="1200" u="sng" dirty="0"/>
              <a:t>SLIDE 19</a:t>
            </a:r>
            <a:r>
              <a:rPr lang="en" sz="1200" dirty="0"/>
              <a:t>: </a:t>
            </a:r>
            <a:r>
              <a:rPr lang="en-US" sz="1200" dirty="0"/>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indent="-304800">
              <a:buSzPts val="1200"/>
              <a:buFont typeface="Arial"/>
              <a:buAutoNum type="arabicPeriod" startAt="8"/>
            </a:pPr>
            <a:endParaRPr lang="en-US" sz="1200" dirty="0"/>
          </a:p>
          <a:p>
            <a:pPr indent="-304800">
              <a:buSzPts val="1200"/>
              <a:buFont typeface="Arial"/>
              <a:buAutoNum type="arabicPeriod" startAt="8"/>
            </a:pPr>
            <a:r>
              <a:rPr lang="en-US" sz="1200" u="sng" dirty="0"/>
              <a:t>SLIDE 20</a:t>
            </a:r>
            <a:r>
              <a:rPr lang="en" sz="1200" dirty="0"/>
              <a:t>: Ask students why DROP, COVER, and HOLD ON helps keep them safe in an earthquake. </a:t>
            </a:r>
            <a:r>
              <a:rPr lang="en-US" sz="1200" dirty="0"/>
              <a:t>Add on to student responses, as necessary.  </a:t>
            </a:r>
          </a:p>
          <a:p>
            <a:pPr indent="-304800">
              <a:buSzPts val="1200"/>
              <a:buFont typeface="Arial"/>
              <a:buAutoNum type="arabicPeriod" startAt="8"/>
            </a:pPr>
            <a:endParaRPr lang="en-US" sz="1200" dirty="0"/>
          </a:p>
          <a:p>
            <a:pPr marL="914400" lvl="2" indent="0">
              <a:lnSpc>
                <a:spcPct val="100000"/>
              </a:lnSpc>
              <a:buSzPts val="1100"/>
              <a:buNone/>
            </a:pPr>
            <a:r>
              <a:rPr lang="en-US" sz="1200" dirty="0"/>
              <a:t>DROP: Dropping to your knees protects you from falling or being hit by falling objects during ground shaking. </a:t>
            </a:r>
          </a:p>
          <a:p>
            <a:pPr marL="914400" lvl="2" indent="0">
              <a:lnSpc>
                <a:spcPct val="100000"/>
              </a:lnSpc>
              <a:buClr>
                <a:schemeClr val="dk1"/>
              </a:buClr>
              <a:buSzPts val="1100"/>
              <a:buNone/>
            </a:pPr>
            <a:r>
              <a:rPr lang="en-US" sz="1200" dirty="0"/>
              <a:t>COVER: We cover our neck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914400" lvl="2"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914400" lvl="2" indent="0">
              <a:lnSpc>
                <a:spcPct val="100000"/>
              </a:lnSpc>
              <a:buClr>
                <a:schemeClr val="dk1"/>
              </a:buClr>
              <a:buSzPts val="1100"/>
              <a:buNone/>
            </a:pPr>
            <a:endParaRPr lang="en-US" sz="1200" dirty="0"/>
          </a:p>
          <a:p>
            <a:pPr indent="-304800">
              <a:buSzPts val="1200"/>
              <a:buFont typeface="Arial"/>
              <a:buAutoNum type="arabicPeriod" startAt="8"/>
            </a:pPr>
            <a:r>
              <a:rPr lang="en-US" sz="1200" u="sng" dirty="0"/>
              <a:t>SLIDE 21</a:t>
            </a:r>
            <a:r>
              <a:rPr lang="en-US" sz="1200" dirty="0"/>
              <a:t>: </a:t>
            </a:r>
            <a:r>
              <a:rPr lang="en-US" sz="1200" b="0" dirty="0"/>
              <a:t>Inform students that when you click on the slide that, after a brief introduction, an alert will play and students should practice Drop, Cover, and Hold On immediately with the alert. Remind students this is only a drill. </a:t>
            </a:r>
            <a:r>
              <a:rPr lang="en-US" sz="120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152400" indent="0">
              <a:buSzPts val="1200"/>
              <a:buNone/>
            </a:pPr>
            <a:r>
              <a:rPr lang="en-US" sz="1200" u="sng" dirty="0">
                <a:solidFill>
                  <a:schemeClr val="hlink"/>
                </a:solidFill>
              </a:rPr>
              <a:t> </a:t>
            </a:r>
          </a:p>
          <a:p>
            <a:pPr marL="457200" lvl="0" indent="0" algn="l" rtl="0">
              <a:lnSpc>
                <a:spcPct val="90000"/>
              </a:lnSpc>
              <a:spcBef>
                <a:spcPts val="0"/>
              </a:spcBef>
              <a:spcAft>
                <a:spcPts val="0"/>
              </a:spcAft>
              <a:buSzPts val="1400"/>
              <a:buNone/>
            </a:pPr>
            <a:endParaRPr sz="1200" dirty="0">
              <a:solidFill>
                <a:schemeClr val="dk1"/>
              </a:solidFill>
            </a:endParaRPr>
          </a:p>
        </p:txBody>
      </p:sp>
      <p:sp>
        <p:nvSpPr>
          <p:cNvPr id="2" name="Google Shape;100;p2">
            <a:extLst>
              <a:ext uri="{FF2B5EF4-FFF2-40B4-BE49-F238E27FC236}">
                <a16:creationId xmlns:a16="http://schemas.microsoft.com/office/drawing/2014/main" id="{7B166E76-F981-1864-ACDE-A73302F42A12}"/>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6</a:t>
            </a:fld>
            <a:endParaRPr sz="9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a:t>
            </a:r>
            <a:r>
              <a:rPr lang="en" sz="1800" dirty="0">
                <a:solidFill>
                  <a:schemeClr val="dk1"/>
                </a:solidFill>
              </a:rPr>
              <a:t>Page 4</a:t>
            </a:r>
            <a:endParaRPr sz="1800" b="1" i="1" dirty="0">
              <a:solidFill>
                <a:schemeClr val="dk1"/>
              </a:solidFill>
            </a:endParaRPr>
          </a:p>
        </p:txBody>
      </p:sp>
      <p:sp>
        <p:nvSpPr>
          <p:cNvPr id="140" name="Google Shape;140;p7"/>
          <p:cNvSpPr txBox="1">
            <a:spLocks noGrp="1"/>
          </p:cNvSpPr>
          <p:nvPr>
            <p:ph type="body" idx="1"/>
          </p:nvPr>
        </p:nvSpPr>
        <p:spPr>
          <a:xfrm>
            <a:off x="215056" y="1020337"/>
            <a:ext cx="8688871" cy="3527244"/>
          </a:xfrm>
          <a:prstGeom prst="rect">
            <a:avLst/>
          </a:prstGeom>
          <a:noFill/>
          <a:ln>
            <a:noFill/>
          </a:ln>
        </p:spPr>
        <p:txBody>
          <a:bodyPr spcFirstLastPara="1" wrap="square" lIns="91425" tIns="91425" rIns="91425" bIns="91425" anchor="t" anchorCtr="0">
            <a:noAutofit/>
          </a:bodyPr>
          <a:lstStyle/>
          <a:p>
            <a:pPr marL="400050" lvl="0" indent="-361950" algn="l" rtl="0">
              <a:lnSpc>
                <a:spcPct val="100000"/>
              </a:lnSpc>
              <a:spcBef>
                <a:spcPts val="0"/>
              </a:spcBef>
              <a:spcAft>
                <a:spcPts val="0"/>
              </a:spcAft>
              <a:buSzPts val="1100"/>
              <a:buFont typeface="+mj-lt"/>
              <a:buAutoNum type="arabicPeriod" startAt="11"/>
            </a:pPr>
            <a:r>
              <a:rPr lang="en-US" sz="1200" u="sng" dirty="0"/>
              <a:t>SLIDE 22</a:t>
            </a:r>
            <a:r>
              <a:rPr lang="en-US" sz="1200" dirty="0"/>
              <a:t>: </a:t>
            </a:r>
            <a:r>
              <a:rPr lang="en" sz="1200" dirty="0"/>
              <a:t>Ask students how practicing DROP, COVER, and HOLD ON can help students and their families stay safe in an earthquake, and what else they can do to help prepare. </a:t>
            </a:r>
            <a:r>
              <a:rPr lang="en-US" sz="1200" dirty="0"/>
              <a:t>For each question, ask students to turn and talk to a student nearby and then share out with the class.</a:t>
            </a:r>
            <a:r>
              <a:rPr lang="en-US" sz="1200" b="0" i="0" u="none" strike="noStrike" dirty="0">
                <a:solidFill>
                  <a:srgbClr val="000000"/>
                </a:solidFill>
                <a:effectLst/>
                <a:latin typeface="Arial" panose="020B0604020202020204" pitchFamily="34" charset="0"/>
              </a:rPr>
              <a:t>. </a:t>
            </a:r>
          </a:p>
          <a:p>
            <a:pPr marL="400050" lvl="0" indent="-361950" algn="l" rtl="0">
              <a:lnSpc>
                <a:spcPct val="100000"/>
              </a:lnSpc>
              <a:spcBef>
                <a:spcPts val="0"/>
              </a:spcBef>
              <a:spcAft>
                <a:spcPts val="0"/>
              </a:spcAft>
              <a:buSzPts val="1100"/>
              <a:buFont typeface="+mj-lt"/>
              <a:buAutoNum type="arabicPeriod" startAt="11"/>
            </a:pPr>
            <a:endParaRPr lang="en-US" sz="1200" i="0" strike="noStrike" dirty="0">
              <a:latin typeface="Arial" panose="020B0604020202020204" pitchFamily="34" charset="0"/>
            </a:endParaRPr>
          </a:p>
          <a:p>
            <a:pPr marL="400050" lvl="0" indent="-361950" algn="l" rtl="0">
              <a:lnSpc>
                <a:spcPct val="100000"/>
              </a:lnSpc>
              <a:spcBef>
                <a:spcPts val="0"/>
              </a:spcBef>
              <a:spcAft>
                <a:spcPts val="0"/>
              </a:spcAft>
              <a:buSzPts val="1100"/>
              <a:buFont typeface="+mj-lt"/>
              <a:buAutoNum type="arabicPeriod" startAt="11"/>
            </a:pPr>
            <a:r>
              <a:rPr lang="en-US" sz="1200" u="sng" dirty="0"/>
              <a:t>SLIDE 23</a:t>
            </a:r>
            <a:r>
              <a:rPr lang="en" sz="1200" dirty="0"/>
              <a:t>: </a:t>
            </a:r>
            <a:r>
              <a:rPr lang="en-US" sz="1200" dirty="0"/>
              <a:t>Tell students </a:t>
            </a:r>
            <a:r>
              <a:rPr lang="en-US" sz="1200" b="0" i="0" strike="noStrike" dirty="0">
                <a:effectLst/>
                <a:latin typeface="Arial" panose="020B0604020202020204" pitchFamily="34" charset="0"/>
              </a:rPr>
              <a:t>that we are going to focus on water since it’s something everyone needs everyday that is fairly easy to prepare before an emergency. Use </a:t>
            </a:r>
            <a:r>
              <a:rPr lang="en-US" sz="1200" dirty="0">
                <a:latin typeface="Arial" panose="020B0604020202020204" pitchFamily="34" charset="0"/>
              </a:rPr>
              <a:t>Think-Pair-Share to brainstorm </a:t>
            </a:r>
            <a:r>
              <a:rPr lang="en-US" sz="1200" b="0" i="0" strike="noStrike" dirty="0">
                <a:effectLst/>
                <a:latin typeface="Arial" panose="020B0604020202020204" pitchFamily="34" charset="0"/>
              </a:rPr>
              <a:t>the ways students use water every day and record ideas on the board. Provide each student with a copy of the Student Sheet. Either provide each student with a cup of water, provide one cup of water per table, or have a cup of water in the front of the class. If you’ve providing cups for each student or student group, direct students’ attention to the permanent marker line, and tell them that marks 1 cup (8 fluid ounces) of water. Students should estimate the number of cups of water they think they would need per day for each use on the student sheet and then find the sum. Remind students that other needs includes pets. After they’ve recorded their ideas on the student sheet, invite students to share their estimates with a partner or their table group</a:t>
            </a:r>
          </a:p>
          <a:p>
            <a:pPr marL="400050" lvl="0" indent="-361950" algn="l" rtl="0">
              <a:lnSpc>
                <a:spcPct val="100000"/>
              </a:lnSpc>
              <a:spcBef>
                <a:spcPts val="0"/>
              </a:spcBef>
              <a:spcAft>
                <a:spcPts val="0"/>
              </a:spcAft>
              <a:buSzPts val="1100"/>
              <a:buFont typeface="+mj-lt"/>
              <a:buAutoNum type="arabicPeriod" startAt="11"/>
            </a:pPr>
            <a:endParaRPr lang="en-US" sz="1200" b="0" i="0" strike="noStrike" dirty="0">
              <a:effectLst/>
              <a:latin typeface="Arial" panose="020B0604020202020204" pitchFamily="34" charset="0"/>
            </a:endParaRPr>
          </a:p>
          <a:p>
            <a:pPr marL="400050" lvl="0" indent="-361950" algn="l" rtl="0">
              <a:lnSpc>
                <a:spcPct val="100000"/>
              </a:lnSpc>
              <a:spcBef>
                <a:spcPts val="0"/>
              </a:spcBef>
              <a:spcAft>
                <a:spcPts val="0"/>
              </a:spcAft>
              <a:buSzPts val="1100"/>
              <a:buFont typeface="+mj-lt"/>
              <a:buAutoNum type="arabicPeriod" startAt="11"/>
            </a:pPr>
            <a:r>
              <a:rPr lang="en-US" sz="1200" u="sng" dirty="0"/>
              <a:t>SLIDE 24</a:t>
            </a:r>
            <a:r>
              <a:rPr lang="en" sz="1200" dirty="0"/>
              <a:t>: </a:t>
            </a:r>
            <a:r>
              <a:rPr lang="en-US" sz="1200" dirty="0"/>
              <a:t>Once students have made their estimate for how many total cups of water they need per day in an emergency, ask them to estimate or measure how many cups are in a gallon. Either provide students with an empty gallon jug and ask them to carefully figure out how many of their cups of water are needed to fill the jug, demonstrate for the class how many of their cups of water are needed to fill the jug, or just tell them that there are 16 cups in a gallon.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Using a funnel would make it easier to pour into the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gallon</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 container. </a:t>
            </a:r>
            <a:r>
              <a:rPr lang="en-US" sz="1200" dirty="0"/>
              <a:t>Tell students that government agencies recommend having one gallon of water per person per day for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3"/>
                  </a:ext>
                </a:extLst>
              </a:rPr>
              <a:t>three days</a:t>
            </a:r>
            <a:r>
              <a:rPr lang="en-US" sz="1200" dirty="0"/>
              <a:t> in an emergency. </a:t>
            </a:r>
            <a:endParaRPr sz="1200" dirty="0">
              <a:solidFill>
                <a:schemeClr val="dk1"/>
              </a:solidFill>
            </a:endParaRPr>
          </a:p>
          <a:p>
            <a:pPr marL="342900" lvl="0" indent="-228600" algn="l" rtl="0">
              <a:lnSpc>
                <a:spcPct val="90000"/>
              </a:lnSpc>
              <a:spcBef>
                <a:spcPts val="0"/>
              </a:spcBef>
              <a:spcAft>
                <a:spcPts val="0"/>
              </a:spcAft>
              <a:buSzPts val="1400"/>
              <a:buNone/>
            </a:pPr>
            <a:endParaRPr sz="1200" dirty="0">
              <a:solidFill>
                <a:schemeClr val="dk1"/>
              </a:solidFill>
            </a:endParaRPr>
          </a:p>
          <a:p>
            <a:pPr marL="0" lvl="0" indent="0" algn="l" rtl="0">
              <a:lnSpc>
                <a:spcPct val="90000"/>
              </a:lnSpc>
              <a:spcBef>
                <a:spcPts val="0"/>
              </a:spcBef>
              <a:spcAft>
                <a:spcPts val="0"/>
              </a:spcAft>
              <a:buSzPts val="1400"/>
              <a:buNone/>
            </a:pPr>
            <a:endParaRPr sz="1200" dirty="0"/>
          </a:p>
        </p:txBody>
      </p:sp>
      <p:sp>
        <p:nvSpPr>
          <p:cNvPr id="2" name="Google Shape;100;p2">
            <a:extLst>
              <a:ext uri="{FF2B5EF4-FFF2-40B4-BE49-F238E27FC236}">
                <a16:creationId xmlns:a16="http://schemas.microsoft.com/office/drawing/2014/main" id="{BA12A4F7-FCC2-5E0E-C839-37CDA74286E8}"/>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7</a:t>
            </a:fld>
            <a:endParaRPr sz="9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a:t>
            </a:r>
            <a:r>
              <a:rPr lang="en" sz="1800" dirty="0">
                <a:solidFill>
                  <a:schemeClr val="dk1"/>
                </a:solidFill>
              </a:rPr>
              <a:t>Page 5</a:t>
            </a:r>
            <a:endParaRPr sz="1800" b="1" i="1" dirty="0">
              <a:solidFill>
                <a:schemeClr val="dk1"/>
              </a:solidFill>
            </a:endParaRPr>
          </a:p>
        </p:txBody>
      </p:sp>
      <p:sp>
        <p:nvSpPr>
          <p:cNvPr id="148" name="Google Shape;148;p8"/>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25</a:t>
            </a:r>
            <a:r>
              <a:rPr lang="en" sz="1200" dirty="0"/>
              <a:t>: </a:t>
            </a:r>
            <a:r>
              <a:rPr lang="en-US" sz="1200" b="0" i="0" u="none" strike="noStrike" dirty="0">
                <a:solidFill>
                  <a:srgbClr val="000000"/>
                </a:solidFill>
                <a:effectLst/>
              </a:rPr>
              <a:t>Ask students whether their estimate was equal to, less than, or greater than the 1-gallon recommendation. </a:t>
            </a:r>
            <a:r>
              <a:rPr lang="en-US" sz="1200" dirty="0"/>
              <a:t>Ask students to consider why their estimate may have been different than the emergency recommendation of 1 gallon. They should note that during an emergency, we may not be able to use as much water as we normally would. You can share with them that the average American household uses more than 300 gallons of water per day! Ask students for examples of things they do everyday with water that they don’t need to do. They may say things like taking long showers, playing in the sink, or running the water while brushing their teeth. </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US" sz="1200" dirty="0"/>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26</a:t>
            </a:r>
            <a:r>
              <a:rPr lang="en-US" sz="1200" dirty="0"/>
              <a:t>: </a:t>
            </a:r>
            <a:r>
              <a:rPr lang="en" sz="1200" dirty="0"/>
              <a:t>Ask students how much water five people would need for one day. Encourage students to show their work on the student sheet. Use counting tiles if they need a physical representation of the gallons. Click on slide reveal the answer (5 gallons). </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 sz="1200" dirty="0"/>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r>
              <a:rPr lang="en-US" sz="1200" u="sng" dirty="0"/>
              <a:t>SLIDE 27</a:t>
            </a:r>
            <a:r>
              <a:rPr lang="en-US" sz="1200" dirty="0"/>
              <a:t>: Next ask students how many gallons the same family would need for three days. Encourage them to solve the problem by drawing a picture or writing a math equation using addition (Second Grade: 5+5+5=15) or multiplication (Third Grade: 5 x 3 = 15) to solve the problem. Direct students to create equations or use models to calculate how much water they need for everyone in their family (including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3"/>
                  </a:ext>
                </a:extLst>
              </a:rPr>
              <a:t>pets</a:t>
            </a:r>
            <a:r>
              <a:rPr lang="en-US" sz="1200" dirty="0"/>
              <a:t>) for three days on their student sheet. Ask students if everyone needs the same amount of water per day in an emergency. They should respond that some people may need more, such as people taking medications, people who live someplace hot, or people who are very active. At this point, have students clean up the materials because they are going to practice Drop, Cover, and Hold On next.</a:t>
            </a:r>
          </a:p>
          <a:p>
            <a:pPr marL="387350" marR="0" lvl="0" indent="-387350" algn="l" defTabSz="914400" rtl="0" eaLnBrk="1" fontAlgn="auto" latinLnBrk="0" hangingPunct="1">
              <a:lnSpc>
                <a:spcPct val="100000"/>
              </a:lnSpc>
              <a:spcBef>
                <a:spcPts val="0"/>
              </a:spcBef>
              <a:spcAft>
                <a:spcPts val="0"/>
              </a:spcAft>
              <a:buSzPts val="1100"/>
              <a:buFont typeface="+mj-lt"/>
              <a:buAutoNum type="arabicPeriod" startAt="14"/>
              <a:tabLst/>
              <a:defRPr/>
            </a:pPr>
            <a:endParaRPr lang="en-US" sz="1200" dirty="0"/>
          </a:p>
          <a:p>
            <a:pPr marL="158750" lvl="0" indent="0" algn="l" rtl="0">
              <a:lnSpc>
                <a:spcPct val="100000"/>
              </a:lnSpc>
              <a:spcBef>
                <a:spcPts val="0"/>
              </a:spcBef>
              <a:spcAft>
                <a:spcPts val="0"/>
              </a:spcAft>
              <a:buSzPts val="1100"/>
              <a:buNone/>
            </a:pPr>
            <a:endParaRPr lang="en-US" sz="1200" dirty="0"/>
          </a:p>
        </p:txBody>
      </p:sp>
      <p:sp>
        <p:nvSpPr>
          <p:cNvPr id="2" name="Google Shape;100;p2">
            <a:extLst>
              <a:ext uri="{FF2B5EF4-FFF2-40B4-BE49-F238E27FC236}">
                <a16:creationId xmlns:a16="http://schemas.microsoft.com/office/drawing/2014/main" id="{DB3344FA-1428-354E-0CCE-28452C7C6E51}"/>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8</a:t>
            </a:fld>
            <a:endParaRPr sz="9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54"/>
        <p:cNvGrpSpPr/>
        <p:nvPr/>
      </p:nvGrpSpPr>
      <p:grpSpPr>
        <a:xfrm>
          <a:off x="0" y="0"/>
          <a:ext cx="0" cy="0"/>
          <a:chOff x="0" y="0"/>
          <a:chExt cx="0" cy="0"/>
        </a:xfrm>
      </p:grpSpPr>
      <p:sp>
        <p:nvSpPr>
          <p:cNvPr id="155" name="Google Shape;155;p9"/>
          <p:cNvSpPr txBox="1">
            <a:spLocks noGrp="1"/>
          </p:cNvSpPr>
          <p:nvPr>
            <p:ph type="title"/>
          </p:nvPr>
        </p:nvSpPr>
        <p:spPr>
          <a:xfrm>
            <a:off x="159300" y="598600"/>
            <a:ext cx="8775300" cy="413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sz="1800" b="1" dirty="0">
                <a:solidFill>
                  <a:schemeClr val="dk1"/>
                </a:solidFill>
              </a:rPr>
              <a:t>Teaching Steps – Page 6</a:t>
            </a:r>
            <a:endParaRPr sz="1800" b="1" dirty="0">
              <a:solidFill>
                <a:schemeClr val="dk1"/>
              </a:solidFill>
            </a:endParaRPr>
          </a:p>
        </p:txBody>
      </p:sp>
      <p:sp>
        <p:nvSpPr>
          <p:cNvPr id="156" name="Google Shape;156;p9"/>
          <p:cNvSpPr txBox="1">
            <a:spLocks noGrp="1"/>
          </p:cNvSpPr>
          <p:nvPr>
            <p:ph type="body" idx="1"/>
          </p:nvPr>
        </p:nvSpPr>
        <p:spPr>
          <a:xfrm>
            <a:off x="110263" y="1031488"/>
            <a:ext cx="8954700" cy="3608778"/>
          </a:xfrm>
          <a:prstGeom prst="rect">
            <a:avLst/>
          </a:prstGeom>
          <a:noFill/>
          <a:ln>
            <a:noFill/>
          </a:ln>
        </p:spPr>
        <p:txBody>
          <a:bodyPr spcFirstLastPara="1" wrap="square" lIns="91425" tIns="91425" rIns="91425" bIns="91425" anchor="t" anchorCtr="0">
            <a:noAutofit/>
          </a:bodyPr>
          <a:lstStyle/>
          <a:p>
            <a:pPr marL="522288" lvl="0" indent="-366713">
              <a:buSzPts val="1150"/>
              <a:buFont typeface="Arial"/>
              <a:buAutoNum type="arabicPeriod" startAt="17"/>
            </a:pPr>
            <a:r>
              <a:rPr lang="en-US" sz="1200" u="sng" dirty="0"/>
              <a:t>SLIDE 28</a:t>
            </a:r>
            <a:r>
              <a:rPr lang="en" sz="1200" dirty="0"/>
              <a:t>: </a:t>
            </a:r>
            <a:r>
              <a:rPr lang="en-US" sz="1200" dirty="0"/>
              <a:t>Tell students that they should Drop, Cover, and Hold On immediately and without hesitation when the ground shakes, if there’s an earthquake early warning alert, or if there’s an earthquake drill. </a:t>
            </a:r>
            <a:endParaRPr lang="en" sz="1200" dirty="0"/>
          </a:p>
          <a:p>
            <a:pPr marL="522288" lvl="0" indent="-366713">
              <a:buSzPts val="1150"/>
              <a:buFont typeface="Arial"/>
              <a:buAutoNum type="arabicPeriod" startAt="17"/>
            </a:pPr>
            <a:endParaRPr lang="en" sz="1200" dirty="0"/>
          </a:p>
          <a:p>
            <a:pPr marL="522288" lvl="0" indent="-366713">
              <a:buSzPts val="1150"/>
              <a:buFont typeface="Arial"/>
              <a:buAutoNum type="arabicPeriod" startAt="17"/>
            </a:pPr>
            <a:r>
              <a:rPr lang="en-US" sz="1200" u="sng" dirty="0"/>
              <a:t>SLIDE 29</a:t>
            </a:r>
            <a:r>
              <a:rPr lang="en" sz="1200" dirty="0"/>
              <a:t>: </a:t>
            </a:r>
            <a:r>
              <a:rPr lang="en-US" sz="1200" dirty="0"/>
              <a:t>Tell students that they will hear sound effects like earthquake shaking. This is just pretend! But it is similar to what you might hear in a real earthquake. Click to play the ground shaking noises and animation, and practice Drop, Cover, and Hold </a:t>
            </a:r>
            <a:r>
              <a:rPr lang="en-US" sz="1200" dirty="0">
                <a:solidFill>
                  <a:schemeClr val="dk1"/>
                </a:solidFill>
              </a:rPr>
              <a:t>On. </a:t>
            </a:r>
            <a:r>
              <a:rPr lang="en-US" sz="1200" dirty="0"/>
              <a:t>Ask students to stay in their protective positions while you observe and offer corrections if necessary. Once you’ve checked each student, ask them to return to their seats.</a:t>
            </a:r>
            <a:r>
              <a:rPr lang="en-US" sz="1200" dirty="0">
                <a:solidFill>
                  <a:schemeClr val="dk1"/>
                </a:solidFill>
              </a:rPr>
              <a:t> </a:t>
            </a:r>
          </a:p>
          <a:p>
            <a:pPr marL="522288" lvl="0" indent="-366713">
              <a:buSzPts val="1150"/>
              <a:buFont typeface="Arial"/>
              <a:buAutoNum type="arabicPeriod" startAt="17"/>
            </a:pPr>
            <a:endParaRPr lang="en-US" sz="1200" dirty="0">
              <a:solidFill>
                <a:schemeClr val="dk1"/>
              </a:solidFill>
            </a:endParaRPr>
          </a:p>
          <a:p>
            <a:pPr marL="522288" indent="-366713">
              <a:buSzPts val="1150"/>
              <a:buFont typeface="Arial"/>
              <a:buAutoNum type="arabicPeriod" startAt="17"/>
            </a:pPr>
            <a:r>
              <a:rPr lang="en-US" sz="1200" u="sng" dirty="0">
                <a:solidFill>
                  <a:schemeClr val="dk1"/>
                </a:solidFill>
              </a:rPr>
              <a:t>SLIDE 30</a:t>
            </a:r>
            <a:r>
              <a:rPr lang="en-US" sz="1200" dirty="0">
                <a:solidFill>
                  <a:schemeClr val="dk1"/>
                </a:solidFill>
              </a:rPr>
              <a:t>: 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522288" indent="-366713">
              <a:buSzPts val="1150"/>
              <a:buFont typeface="Arial"/>
              <a:buAutoNum type="arabicPeriod" startAt="17"/>
            </a:pPr>
            <a:endParaRPr lang="en-US" sz="1200" dirty="0">
              <a:solidFill>
                <a:schemeClr val="dk1"/>
              </a:solidFill>
            </a:endParaRPr>
          </a:p>
          <a:p>
            <a:pPr marL="522288" lvl="0" indent="-366713">
              <a:buSzPts val="1150"/>
              <a:buFont typeface="Arial"/>
              <a:buAutoNum type="arabicPeriod" startAt="17"/>
            </a:pPr>
            <a:r>
              <a:rPr lang="en-US" sz="1200" u="sng" dirty="0">
                <a:solidFill>
                  <a:schemeClr val="dk1"/>
                </a:solidFill>
              </a:rPr>
              <a:t>SLIDE 31</a:t>
            </a:r>
            <a:r>
              <a:rPr lang="en-US" sz="1200" dirty="0">
                <a:solidFill>
                  <a:schemeClr val="dk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522288" lvl="0" indent="-366713">
              <a:buSzPts val="1150"/>
              <a:buFont typeface="Arial"/>
              <a:buAutoNum type="arabicPeriod" startAt="17"/>
            </a:pPr>
            <a:endParaRPr lang="en-US" sz="1200" dirty="0">
              <a:solidFill>
                <a:schemeClr val="dk1"/>
              </a:solidFill>
            </a:endParaRPr>
          </a:p>
          <a:p>
            <a:pPr marL="522288" indent="-366713">
              <a:buSzPts val="1150"/>
              <a:buFont typeface="Arial"/>
              <a:buAutoNum type="arabicPeriod" startAt="17"/>
            </a:pPr>
            <a:endParaRPr lang="en-US" sz="1200" dirty="0">
              <a:solidFill>
                <a:schemeClr val="dk1"/>
              </a:solidFill>
            </a:endParaRPr>
          </a:p>
        </p:txBody>
      </p:sp>
      <p:sp>
        <p:nvSpPr>
          <p:cNvPr id="2" name="Google Shape;100;p2">
            <a:extLst>
              <a:ext uri="{FF2B5EF4-FFF2-40B4-BE49-F238E27FC236}">
                <a16:creationId xmlns:a16="http://schemas.microsoft.com/office/drawing/2014/main" id="{819DF29A-D350-45FB-2EE2-F8879FB49A0F}"/>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9</a:t>
            </a:fld>
            <a:endParaRPr sz="9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19385</TotalTime>
  <Words>8238</Words>
  <Application>Microsoft Office PowerPoint</Application>
  <PresentationFormat>On-screen Show (16:9)</PresentationFormat>
  <Paragraphs>497</Paragraphs>
  <Slides>46</Slides>
  <Notes>44</Notes>
  <HiddenSlides>19</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Aptos</vt:lpstr>
      <vt:lpstr>Arial</vt:lpstr>
      <vt:lpstr>Calibri</vt:lpstr>
      <vt:lpstr>Courier New</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Teaching Steps – Page 8</vt:lpstr>
      <vt:lpstr>PowerPoint Presentation</vt:lpstr>
      <vt:lpstr>PowerPoint Presentation</vt:lpstr>
      <vt:lpstr>How do you feel?   Turn and talk to a partner! </vt:lpstr>
      <vt:lpstr>Have you experienced an earthquake?       </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What to Expect from an Alert </vt:lpstr>
      <vt:lpstr>Preparing Our Families</vt:lpstr>
      <vt:lpstr>We Need Water - Why?</vt:lpstr>
      <vt:lpstr>How many cups are in a gallon? </vt:lpstr>
      <vt:lpstr>PowerPoint Presentation</vt:lpstr>
      <vt:lpstr>How much water does a family need during an emergency for 1 day? </vt:lpstr>
      <vt:lpstr>How much water does your family need during for three days? </vt:lpstr>
      <vt:lpstr>Protect yourself when there is . . .</vt:lpstr>
      <vt:lpstr>PowerPoint Presentation</vt:lpstr>
      <vt:lpstr>If you are outside when you feeling shaking or get an alert:</vt:lpstr>
      <vt:lpstr>If you are on the coast, wait for shaking to stop, then …</vt:lpstr>
      <vt:lpstr>After an earthquake, there can be smaller earthquakes called aftershocks. </vt:lpstr>
      <vt:lpstr>Let’s reflect! </vt:lpstr>
      <vt:lpstr>PowerPoint Presentation</vt:lpstr>
      <vt:lpstr>How do you feel now?   Turn and talk to a partner!</vt:lpstr>
      <vt:lpstr>You Can Help Your Family Prepare</vt:lpstr>
      <vt:lpstr>Welcome Back!  </vt:lpstr>
      <vt:lpstr>Teachers, share your feedback, please! </vt:lpstr>
      <vt:lpstr>Content Standards: 2nd Grade</vt:lpstr>
      <vt:lpstr>Content Standards: 3rd Grade</vt:lpstr>
      <vt:lpstr>Content Standards: 2nd – 3rd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114</cp:revision>
  <dcterms:modified xsi:type="dcterms:W3CDTF">2025-08-13T16:08:11Z</dcterms:modified>
  <cp:category/>
</cp:coreProperties>
</file>