
<file path=[Content_Types].xml><?xml version="1.0" encoding="utf-8"?>
<Types xmlns="http://schemas.openxmlformats.org/package/2006/content-types">
  <Default Extension="gif" ContentType="image/gif"/>
  <Default Extension="jpeg" ContentType="image/jpeg"/>
  <Default Extension="jpg" ContentType="image/jpeg"/>
  <Default Extension="m4a" ContentType="audio/mp4"/>
  <Default Extension="mp3" ContentType="audio/m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ppt/theme/themeOverride2.xml" ContentType="application/vnd.openxmlformats-officedocument.themeOverride+xml"/>
  <Override PartName="/ppt/notesSlides/notesSlide3.xml" ContentType="application/vnd.openxmlformats-officedocument.presentationml.notesSlide+xml"/>
  <Override PartName="/ppt/theme/themeOverride3.xml" ContentType="application/vnd.openxmlformats-officedocument.themeOverride+xml"/>
  <Override PartName="/ppt/notesSlides/notesSlide4.xml" ContentType="application/vnd.openxmlformats-officedocument.presentationml.notesSlide+xml"/>
  <Override PartName="/ppt/theme/themeOverride4.xml" ContentType="application/vnd.openxmlformats-officedocument.themeOverride+xml"/>
  <Override PartName="/ppt/notesSlides/notesSlide5.xml" ContentType="application/vnd.openxmlformats-officedocument.presentationml.notesSlide+xml"/>
  <Override PartName="/ppt/theme/themeOverride5.xml" ContentType="application/vnd.openxmlformats-officedocument.themeOverride+xml"/>
  <Override PartName="/ppt/notesSlides/notesSlide6.xml" ContentType="application/vnd.openxmlformats-officedocument.presentationml.notesSlide+xml"/>
  <Override PartName="/ppt/theme/themeOverride6.xml" ContentType="application/vnd.openxmlformats-officedocument.themeOverride+xml"/>
  <Override PartName="/ppt/notesSlides/notesSlide7.xml" ContentType="application/vnd.openxmlformats-officedocument.presentationml.notesSlide+xml"/>
  <Override PartName="/ppt/theme/themeOverride7.xml" ContentType="application/vnd.openxmlformats-officedocument.themeOverride+xml"/>
  <Override PartName="/ppt/notesSlides/notesSlide8.xml" ContentType="application/vnd.openxmlformats-officedocument.presentationml.notesSlide+xml"/>
  <Override PartName="/ppt/theme/themeOverride8.xml" ContentType="application/vnd.openxmlformats-officedocument.themeOverride+xml"/>
  <Override PartName="/ppt/notesSlides/notesSlide9.xml" ContentType="application/vnd.openxmlformats-officedocument.presentationml.notesSlide+xml"/>
  <Override PartName="/ppt/theme/themeOverride9.xml" ContentType="application/vnd.openxmlformats-officedocument.themeOverride+xml"/>
  <Override PartName="/ppt/notesSlides/notesSlide10.xml" ContentType="application/vnd.openxmlformats-officedocument.presentationml.notesSlide+xml"/>
  <Override PartName="/ppt/theme/themeOverride10.xml" ContentType="application/vnd.openxmlformats-officedocument.themeOverride+xml"/>
  <Override PartName="/ppt/notesSlides/notesSlide11.xml" ContentType="application/vnd.openxmlformats-officedocument.presentationml.notesSlide+xml"/>
  <Override PartName="/ppt/theme/themeOverride11.xml" ContentType="application/vnd.openxmlformats-officedocument.themeOverride+xml"/>
  <Override PartName="/ppt/notesSlides/notesSlide12.xml" ContentType="application/vnd.openxmlformats-officedocument.presentationml.notesSlide+xml"/>
  <Override PartName="/ppt/theme/themeOverride12.xml" ContentType="application/vnd.openxmlformats-officedocument.themeOverride+xml"/>
  <Override PartName="/ppt/notesSlides/notesSlide13.xml" ContentType="application/vnd.openxmlformats-officedocument.presentationml.notesSlide+xml"/>
  <Override PartName="/ppt/theme/themeOverride13.xml" ContentType="application/vnd.openxmlformats-officedocument.themeOverr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theme/themeOverride14.xml" ContentType="application/vnd.openxmlformats-officedocument.themeOverride+xml"/>
  <Override PartName="/ppt/notesSlides/notesSlide54.xml" ContentType="application/vnd.openxmlformats-officedocument.presentationml.notesSlide+xml"/>
  <Override PartName="/ppt/theme/themeOverride15.xml" ContentType="application/vnd.openxmlformats-officedocument.themeOverr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theme/themeOverride16.xml" ContentType="application/vnd.openxmlformats-officedocument.themeOverride+xml"/>
  <Override PartName="/ppt/notesSlides/notesSlide57.xml" ContentType="application/vnd.openxmlformats-officedocument.presentationml.notesSlide+xml"/>
  <Override PartName="/ppt/theme/themeOverride17.xml" ContentType="application/vnd.openxmlformats-officedocument.themeOverr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theme/themeOverride18.xml" ContentType="application/vnd.openxmlformats-officedocument.themeOverride+xml"/>
  <Override PartName="/ppt/notesSlides/notesSlide6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8" r:id="rId1"/>
  </p:sldMasterIdLst>
  <p:notesMasterIdLst>
    <p:notesMasterId r:id="rId63"/>
  </p:notesMasterIdLst>
  <p:sldIdLst>
    <p:sldId id="274" r:id="rId2"/>
    <p:sldId id="257" r:id="rId3"/>
    <p:sldId id="258" r:id="rId4"/>
    <p:sldId id="259" r:id="rId5"/>
    <p:sldId id="312" r:id="rId6"/>
    <p:sldId id="261" r:id="rId7"/>
    <p:sldId id="262" r:id="rId8"/>
    <p:sldId id="313" r:id="rId9"/>
    <p:sldId id="264" r:id="rId10"/>
    <p:sldId id="265" r:id="rId11"/>
    <p:sldId id="266" r:id="rId12"/>
    <p:sldId id="267" r:id="rId13"/>
    <p:sldId id="333" r:id="rId14"/>
    <p:sldId id="336" r:id="rId15"/>
    <p:sldId id="268" r:id="rId16"/>
    <p:sldId id="322" r:id="rId17"/>
    <p:sldId id="277" r:id="rId18"/>
    <p:sldId id="323" r:id="rId19"/>
    <p:sldId id="271" r:id="rId20"/>
    <p:sldId id="272" r:id="rId21"/>
    <p:sldId id="273" r:id="rId22"/>
    <p:sldId id="324" r:id="rId23"/>
    <p:sldId id="325" r:id="rId24"/>
    <p:sldId id="276" r:id="rId25"/>
    <p:sldId id="326" r:id="rId26"/>
    <p:sldId id="327" r:id="rId27"/>
    <p:sldId id="328" r:id="rId28"/>
    <p:sldId id="329" r:id="rId29"/>
    <p:sldId id="282" r:id="rId30"/>
    <p:sldId id="283" r:id="rId31"/>
    <p:sldId id="284" r:id="rId32"/>
    <p:sldId id="285" r:id="rId33"/>
    <p:sldId id="286" r:id="rId34"/>
    <p:sldId id="287" r:id="rId35"/>
    <p:sldId id="288" r:id="rId36"/>
    <p:sldId id="289" r:id="rId37"/>
    <p:sldId id="290" r:id="rId38"/>
    <p:sldId id="330" r:id="rId39"/>
    <p:sldId id="314" r:id="rId40"/>
    <p:sldId id="315" r:id="rId41"/>
    <p:sldId id="294" r:id="rId42"/>
    <p:sldId id="331" r:id="rId43"/>
    <p:sldId id="339" r:id="rId44"/>
    <p:sldId id="317" r:id="rId45"/>
    <p:sldId id="316" r:id="rId46"/>
    <p:sldId id="337" r:id="rId47"/>
    <p:sldId id="335" r:id="rId48"/>
    <p:sldId id="308" r:id="rId49"/>
    <p:sldId id="300" r:id="rId50"/>
    <p:sldId id="299" r:id="rId51"/>
    <p:sldId id="297" r:id="rId52"/>
    <p:sldId id="301" r:id="rId53"/>
    <p:sldId id="296" r:id="rId54"/>
    <p:sldId id="304" r:id="rId55"/>
    <p:sldId id="305" r:id="rId56"/>
    <p:sldId id="334" r:id="rId57"/>
    <p:sldId id="319" r:id="rId58"/>
    <p:sldId id="280" r:id="rId59"/>
    <p:sldId id="303" r:id="rId60"/>
    <p:sldId id="318" r:id="rId61"/>
    <p:sldId id="338" r:id="rId62"/>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5BEDD3F5-5F3F-F04D-B7A9-0EB8B09E3B15}">
          <p14:sldIdLst>
            <p14:sldId id="274"/>
            <p14:sldId id="257"/>
            <p14:sldId id="258"/>
            <p14:sldId id="259"/>
            <p14:sldId id="312"/>
            <p14:sldId id="261"/>
            <p14:sldId id="262"/>
            <p14:sldId id="313"/>
            <p14:sldId id="264"/>
            <p14:sldId id="265"/>
            <p14:sldId id="266"/>
            <p14:sldId id="267"/>
            <p14:sldId id="333"/>
            <p14:sldId id="336"/>
            <p14:sldId id="268"/>
            <p14:sldId id="322"/>
            <p14:sldId id="277"/>
            <p14:sldId id="323"/>
            <p14:sldId id="271"/>
            <p14:sldId id="272"/>
            <p14:sldId id="273"/>
            <p14:sldId id="324"/>
            <p14:sldId id="325"/>
            <p14:sldId id="276"/>
            <p14:sldId id="326"/>
            <p14:sldId id="327"/>
            <p14:sldId id="328"/>
            <p14:sldId id="329"/>
            <p14:sldId id="282"/>
            <p14:sldId id="283"/>
            <p14:sldId id="284"/>
            <p14:sldId id="285"/>
            <p14:sldId id="286"/>
            <p14:sldId id="287"/>
            <p14:sldId id="288"/>
            <p14:sldId id="289"/>
            <p14:sldId id="290"/>
            <p14:sldId id="330"/>
            <p14:sldId id="314"/>
            <p14:sldId id="315"/>
            <p14:sldId id="294"/>
            <p14:sldId id="331"/>
            <p14:sldId id="339"/>
            <p14:sldId id="317"/>
            <p14:sldId id="316"/>
            <p14:sldId id="337"/>
            <p14:sldId id="335"/>
            <p14:sldId id="308"/>
            <p14:sldId id="300"/>
            <p14:sldId id="299"/>
            <p14:sldId id="297"/>
            <p14:sldId id="301"/>
            <p14:sldId id="296"/>
            <p14:sldId id="304"/>
            <p14:sldId id="305"/>
            <p14:sldId id="334"/>
            <p14:sldId id="319"/>
            <p14:sldId id="280"/>
            <p14:sldId id="303"/>
            <p14:sldId id="318"/>
            <p14:sldId id="338"/>
          </p14:sldIdLst>
        </p14:section>
        <p14:section name="Reusable Slides" id="{BDADC0A3-D56C-564C-9AD6-16381C621E7C}">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2E2F003-4471-1409-EE41-0653958C1735}" name="Rubi Trujillo" initials="" userId="S::rubi.trujillo@gpscorp.biz::d792d81a-7162-48ea-9a05-e26b83c0b99b" providerId="AD"/>
  <p188:author id="{30AD125C-1E63-5629-8090-0563C00D6668}" name="Katrina Arras" initials="KA" userId="7115c3255e4239b3" providerId="Windows Live"/>
  <p188:author id="{040A5285-229A-9B57-A536-97742749EE6B}" name="Roger Groom" initials="RG" userId="21ba787ba40c0be6"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5200C"/>
    <a:srgbClr val="BF9000"/>
    <a:srgbClr val="F5F8F5"/>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187C78B-5A76-4DB0-BEFF-83B96ED932A7}">
  <a:tblStyle styleId="{8187C78B-5A76-4DB0-BEFF-83B96ED932A7}"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72"/>
    <p:restoredTop sz="89104" autoAdjust="0"/>
  </p:normalViewPr>
  <p:slideViewPr>
    <p:cSldViewPr snapToGrid="0">
      <p:cViewPr varScale="1">
        <p:scale>
          <a:sx n="115" d="100"/>
          <a:sy n="115" d="100"/>
        </p:scale>
        <p:origin x="1398" y="324"/>
      </p:cViewPr>
      <p:guideLst/>
    </p:cSldViewPr>
  </p:slideViewPr>
  <p:notesTextViewPr>
    <p:cViewPr>
      <p:scale>
        <a:sx n="125" d="100"/>
        <a:sy n="125"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68" Type="http://schemas.microsoft.com/office/2018/10/relationships/authors" Targe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3"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omsi.edu/wp-content/uploads/2023/07/ShakeAlert-Interactive-Demos-v.-Jul-2023.pdf"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earthquake.usgs.gov/earthquakes/map/?extent=-65.94647,-394.80469&amp;extent=84.30218,204.96094&amp;list=false" TargetMode="External"/><Relationship Id="rId2" Type="http://schemas.openxmlformats.org/officeDocument/2006/relationships/slide" Target="../slides/slide20.xml"/><Relationship Id="rId1" Type="http://schemas.openxmlformats.org/officeDocument/2006/relationships/notesMaster" Target="../notesMasters/notesMaster1.xml"/><Relationship Id="rId4" Type="http://schemas.openxmlformats.org/officeDocument/2006/relationships/hyperlink" Target="https://omsi.edu/wp-content/uploads/2023/07/ShakeAlert-Interactive-Demos-v.-Jul-2023.pdf" TargetMode="Externa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omsi.edu/wp-content/uploads/2023/07/ShakeAlert-Interactive-Demos-v.-Jul-2023.pdf"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omsi.edu/wp-content/uploads/2023/07/ShakeAlert-Interactive-Demos-v.-Jul-2023.pdf"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omsi.edu/wp-content/uploads/2023/07/ShakeAlert-Interactive-Demos-v.-Jul-2023.pdf"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omsi.edu/wp-content/uploads/2023/07/ShakeAlert-Interactive-Demos-v.-Jul-2023.pdf"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iris.edu/hq/inclass/animation/1component_seismogram_building_responds_to_p_s_surface_waves"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iris.edu/hq/inclass/lesson/seismic_slinkymodeling_p_and_s_waves" TargetMode="External"/><Relationship Id="rId2" Type="http://schemas.openxmlformats.org/officeDocument/2006/relationships/slide" Target="../slides/slide28.xml"/><Relationship Id="rId1" Type="http://schemas.openxmlformats.org/officeDocument/2006/relationships/notesMaster" Target="../notesMasters/notesMaster1.xml"/><Relationship Id="rId6" Type="http://schemas.openxmlformats.org/officeDocument/2006/relationships/hyperlink" Target="https://web.ics.purdue.edu/~braile/edumod/waves/WaveDemo.htm" TargetMode="External"/><Relationship Id="rId5" Type="http://schemas.openxmlformats.org/officeDocument/2006/relationships/hyperlink" Target="https://makeagif.com/gif/longitudinal-waves-on-a-slinky-ZChjoc" TargetMode="External"/><Relationship Id="rId4" Type="http://schemas.openxmlformats.org/officeDocument/2006/relationships/hyperlink" Target="https://www.iris.edu/hq/inclass/video/seismic_slinky_modeling_p_and_s_waves_in_the_classroom" TargetMode="Externa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iris.edu/hq/inclass/lesson/seismic_slinkymodeling_p_and_s_waves" TargetMode="External"/><Relationship Id="rId2" Type="http://schemas.openxmlformats.org/officeDocument/2006/relationships/slide" Target="../slides/slide29.xml"/><Relationship Id="rId1" Type="http://schemas.openxmlformats.org/officeDocument/2006/relationships/notesMaster" Target="../notesMasters/notesMaster1.xml"/><Relationship Id="rId5" Type="http://schemas.openxmlformats.org/officeDocument/2006/relationships/hyperlink" Target="https://makeagif.com/gif/transverse-wave-using-slinky-coil-UJEhkl" TargetMode="External"/><Relationship Id="rId4" Type="http://schemas.openxmlformats.org/officeDocument/2006/relationships/hyperlink" Target="https://web.ics.purdue.edu/~braile/edumod/waves/WaveDemo.htm"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iris.edu/hq/inclass/animation/1component_seismogram_building_responds_to_p_s_surface_waves"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earthquake.usgs.gov/earthquakes/map/?extent=27.33344,-131.00098&amp;extent=51.94476,-84.15527&amp;range=month&amp;magnitude=all&amp;settings=true" TargetMode="External"/><Relationship Id="rId2" Type="http://schemas.openxmlformats.org/officeDocument/2006/relationships/slide" Target="../slides/slide34.xml"/><Relationship Id="rId1" Type="http://schemas.openxmlformats.org/officeDocument/2006/relationships/notesMaster" Target="../notesMasters/notesMaster1.xml"/><Relationship Id="rId4" Type="http://schemas.openxmlformats.org/officeDocument/2006/relationships/hyperlink" Target="https://earthquake.usgs.gov/earthquakes/map" TargetMode="Externa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3" Type="http://schemas.openxmlformats.org/officeDocument/2006/relationships/hyperlink" Target="https://docs.google.com/forms/d/e/1FAIpQLSeNHAr45fDTztflhJJD3_JVS8p0RiV1MW9sKyQgFucGJyKcCA/viewform?usp=sf_link" TargetMode="External"/><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3" Type="http://schemas.openxmlformats.org/officeDocument/2006/relationships/hyperlink" Target="https://www.iris.edu/hq/inclass/activities/introduction_to_faults_and_plate_tectonics" TargetMode="External"/><Relationship Id="rId2" Type="http://schemas.openxmlformats.org/officeDocument/2006/relationships/slide" Target="../slides/slide57.xml"/><Relationship Id="rId1" Type="http://schemas.openxmlformats.org/officeDocument/2006/relationships/notesMaster" Target="../notesMasters/notesMaster1.xml"/><Relationship Id="rId5" Type="http://schemas.openxmlformats.org/officeDocument/2006/relationships/hyperlink" Target="https://www.usgs.gov/programs/earthquake-hazards/science/southern-california-earthquake-hazards" TargetMode="External"/><Relationship Id="rId4" Type="http://schemas.openxmlformats.org/officeDocument/2006/relationships/hyperlink" Target="https://www.usgs.gov/programs/earthquake-hazards/science/pacific-northwest-hazards" TargetMode="External"/></Relationships>
</file>

<file path=ppt/notesSlides/_rels/notesSlide57.xml.rels><?xml version="1.0" encoding="UTF-8" standalone="yes"?>
<Relationships xmlns="http://schemas.openxmlformats.org/package/2006/relationships"><Relationship Id="rId3" Type="http://schemas.openxmlformats.org/officeDocument/2006/relationships/hyperlink" Target="https://www.iris.edu/hq/inclass/sequences/earthquake_early_warning" TargetMode="External"/><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3" Type="http://schemas.openxmlformats.org/officeDocument/2006/relationships/hyperlink" Target="https://www.shakeout.org/whyparticipate/" TargetMode="External"/><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3" Type="http://schemas.openxmlformats.org/officeDocument/2006/relationships/hyperlink" Target="https://www.shakeout.org/whyparticipate/" TargetMode="External"/><Relationship Id="rId2" Type="http://schemas.openxmlformats.org/officeDocument/2006/relationships/slide" Target="../slides/slide60.xml"/><Relationship Id="rId1" Type="http://schemas.openxmlformats.org/officeDocument/2006/relationships/notesMaster" Target="../notesMasters/notesMaster1.xml"/><Relationship Id="rId4" Type="http://schemas.openxmlformats.org/officeDocument/2006/relationships/hyperlink" Target="https://www.shakealert.org/toolkit/introduction/"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9D3EB9B-9D7A-7A42-83C0-FE02F9BF119F}" type="slidenum">
              <a:rPr lang="en-US" smtClean="0"/>
              <a:t>1</a:t>
            </a:fld>
            <a:endParaRPr lang="en-US"/>
          </a:p>
        </p:txBody>
      </p:sp>
    </p:spTree>
    <p:extLst>
      <p:ext uri="{BB962C8B-B14F-4D97-AF65-F5344CB8AC3E}">
        <p14:creationId xmlns:p14="http://schemas.microsoft.com/office/powerpoint/2010/main" val="4001308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2c3e9333681_4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2c3e9333681_4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g2c3e9333681_4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 name="Google Shape;117;g2c3e9333681_4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2e7b8e617ce_0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 name="Google Shape;124;g2e7b8e617ce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a:extLst>
            <a:ext uri="{FF2B5EF4-FFF2-40B4-BE49-F238E27FC236}">
              <a16:creationId xmlns:a16="http://schemas.microsoft.com/office/drawing/2014/main" id="{8793FBB5-7FEF-2DB2-ACAC-E59AAA70B84D}"/>
            </a:ext>
          </a:extLst>
        </p:cNvPr>
        <p:cNvGrpSpPr/>
        <p:nvPr/>
      </p:nvGrpSpPr>
      <p:grpSpPr>
        <a:xfrm>
          <a:off x="0" y="0"/>
          <a:ext cx="0" cy="0"/>
          <a:chOff x="0" y="0"/>
          <a:chExt cx="0" cy="0"/>
        </a:xfrm>
      </p:grpSpPr>
      <p:sp>
        <p:nvSpPr>
          <p:cNvPr id="123" name="Google Shape;123;g2e7b8e617ce_0_46:notes">
            <a:extLst>
              <a:ext uri="{FF2B5EF4-FFF2-40B4-BE49-F238E27FC236}">
                <a16:creationId xmlns:a16="http://schemas.microsoft.com/office/drawing/2014/main" id="{A634C913-F08F-D841-89D7-250852AAB30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 name="Google Shape;124;g2e7b8e617ce_0_46:notes">
            <a:extLst>
              <a:ext uri="{FF2B5EF4-FFF2-40B4-BE49-F238E27FC236}">
                <a16:creationId xmlns:a16="http://schemas.microsoft.com/office/drawing/2014/main" id="{454ADB98-EF4D-44C9-726A-0F871ED518A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8922775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a:extLst>
            <a:ext uri="{FF2B5EF4-FFF2-40B4-BE49-F238E27FC236}">
              <a16:creationId xmlns:a16="http://schemas.microsoft.com/office/drawing/2014/main" id="{FB5DF876-E7CF-CA53-0661-F45F51CFCB1F}"/>
            </a:ext>
          </a:extLst>
        </p:cNvPr>
        <p:cNvGrpSpPr/>
        <p:nvPr/>
      </p:nvGrpSpPr>
      <p:grpSpPr>
        <a:xfrm>
          <a:off x="0" y="0"/>
          <a:ext cx="0" cy="0"/>
          <a:chOff x="0" y="0"/>
          <a:chExt cx="0" cy="0"/>
        </a:xfrm>
      </p:grpSpPr>
      <p:sp>
        <p:nvSpPr>
          <p:cNvPr id="123" name="Google Shape;123;g2e7b8e617ce_0_46:notes">
            <a:extLst>
              <a:ext uri="{FF2B5EF4-FFF2-40B4-BE49-F238E27FC236}">
                <a16:creationId xmlns:a16="http://schemas.microsoft.com/office/drawing/2014/main" id="{10F230B1-3E08-60E4-E4E8-0E42E324BF3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 name="Google Shape;124;g2e7b8e617ce_0_46:notes">
            <a:extLst>
              <a:ext uri="{FF2B5EF4-FFF2-40B4-BE49-F238E27FC236}">
                <a16:creationId xmlns:a16="http://schemas.microsoft.com/office/drawing/2014/main" id="{38C6BB23-E036-9225-EE53-F9838A075D4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6038490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2c005a11625_0_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 name="Google Shape;131;g2c005a11625_0_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 b="1" dirty="0"/>
              <a:t>Teacher Notes</a:t>
            </a:r>
            <a:r>
              <a:rPr lang="en" dirty="0"/>
              <a:t>: </a:t>
            </a:r>
            <a:r>
              <a:rPr lang="en" sz="1200" dirty="0"/>
              <a:t>Tell students that today we are practicing DROP, COVER, and HOLD ON to stay safe if we feel shaking or get an earthquake early warning alert. </a:t>
            </a:r>
            <a:r>
              <a:rPr lang="en-US" sz="1200" b="0" i="0" u="none" strike="noStrike" cap="none" dirty="0">
                <a:solidFill>
                  <a:schemeClr val="dk1"/>
                </a:solidFill>
                <a:latin typeface="Calibri"/>
                <a:ea typeface="Calibri"/>
                <a:cs typeface="Calibri"/>
                <a:sym typeface="Calibri"/>
              </a:rPr>
              <a:t>If you are teaching this lesson as part of the Great ShakeOut, tell students that millions of people in countries around the world take part in the Great ShakeOut on the third Thursday of October every year.​ Tell students that we will also model earthquake waves to learn about how they affect objects. </a:t>
            </a:r>
          </a:p>
          <a:p>
            <a:pPr marL="0" lvl="0" indent="0" algn="l" rtl="0">
              <a:spcBef>
                <a:spcPts val="0"/>
              </a:spcBef>
              <a:spcAft>
                <a:spcPts val="0"/>
              </a:spcAft>
              <a:buNone/>
            </a:pPr>
            <a:endParaRPr dirty="0"/>
          </a:p>
          <a:p>
            <a:pPr marL="0" lvl="0" indent="0" algn="l" rtl="0">
              <a:lnSpc>
                <a:spcPct val="100000"/>
              </a:lnSpc>
              <a:spcBef>
                <a:spcPts val="0"/>
              </a:spcBef>
              <a:spcAft>
                <a:spcPts val="0"/>
              </a:spcAft>
              <a:buSzPts val="1100"/>
              <a:buNone/>
            </a:pPr>
            <a:r>
              <a:rPr lang="en-US" sz="1200" dirty="0"/>
              <a:t>IMAGE: </a:t>
            </a:r>
            <a:r>
              <a:rPr lang="en-US" sz="1200" i="1" dirty="0"/>
              <a:t>Image courtesy of FEMA</a:t>
            </a:r>
          </a:p>
          <a:p>
            <a:pPr marL="0" lvl="0" indent="0" algn="l" rtl="0">
              <a:spcBef>
                <a:spcPts val="0"/>
              </a:spcBef>
              <a:spcAft>
                <a:spcPts val="0"/>
              </a:spcAft>
              <a:buNone/>
            </a:pP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g2f0e31acf7c_0_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 name="Google Shape;117;g2f0e31acf7c_0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t>Teacher Notes: </a:t>
            </a:r>
            <a:r>
              <a:rPr lang="en" i="1" dirty="0"/>
              <a:t>This slide is animated so the questions appear one at a time. </a:t>
            </a:r>
            <a:r>
              <a:rPr lang="en" dirty="0"/>
              <a:t>Ask students what other drills they’ve practiced at school. Students have probably practiced earthquake drills, shelter in place drills, and lockdowns among others.</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Ask students why we practice drills at school. They should respond that we conduct drills to practice how to respond so that if there’s ever a fire or earthquake, we’re prepared and know how to stay safe. We also practice drills so that we can help students feel safer and less afraid at school. Having fire and earthquake drills can help us to feel prepared and less scared! </a:t>
            </a:r>
            <a:endParaRPr dirty="0"/>
          </a:p>
          <a:p>
            <a:pPr marL="0" lvl="0" indent="0" algn="l" rtl="0">
              <a:spcBef>
                <a:spcPts val="0"/>
              </a:spcBef>
              <a:spcAft>
                <a:spcPts val="0"/>
              </a:spcAft>
              <a:buNone/>
            </a:pPr>
            <a:endParaRPr dirty="0"/>
          </a:p>
          <a:p>
            <a:pPr marL="0" lvl="0" indent="0" algn="l" rtl="0">
              <a:spcBef>
                <a:spcPts val="0"/>
              </a:spcBef>
              <a:spcAft>
                <a:spcPts val="0"/>
              </a:spcAft>
              <a:buClr>
                <a:schemeClr val="dk1"/>
              </a:buClr>
              <a:buSzPts val="1100"/>
              <a:buFont typeface="Arial"/>
              <a:buNone/>
            </a:pPr>
            <a:r>
              <a:rPr lang="en" dirty="0">
                <a:solidFill>
                  <a:schemeClr val="dk1"/>
                </a:solidFill>
              </a:rPr>
              <a:t>Tell students that our school has an earthquake early warning system that can give our school community members seconds of extra time to protect ourselves before </a:t>
            </a:r>
            <a:r>
              <a:rPr lang="en-US" dirty="0">
                <a:solidFill>
                  <a:schemeClr val="dk1"/>
                </a:solidFill>
              </a:rPr>
              <a:t>strong</a:t>
            </a:r>
            <a:r>
              <a:rPr lang="en" dirty="0">
                <a:solidFill>
                  <a:schemeClr val="dk1"/>
                </a:solidFill>
              </a:rPr>
              <a:t> shaking arrives during an earthquake. </a:t>
            </a:r>
            <a:endParaRPr dirty="0"/>
          </a:p>
          <a:p>
            <a:pPr marL="0" lvl="0" indent="0" algn="l" rtl="0">
              <a:spcBef>
                <a:spcPts val="0"/>
              </a:spcBef>
              <a:spcAft>
                <a:spcPts val="0"/>
              </a:spcAft>
              <a:buNone/>
            </a:pPr>
            <a:endParaRPr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200" b="0" i="0" u="none" strike="noStrike" cap="none" dirty="0">
                <a:solidFill>
                  <a:schemeClr val="dk1"/>
                </a:solidFill>
                <a:latin typeface="Calibri"/>
                <a:ea typeface="Calibri"/>
                <a:cs typeface="Calibri"/>
                <a:sym typeface="Calibri"/>
              </a:rPr>
              <a:t>IMA</a:t>
            </a:r>
            <a:r>
              <a:rPr lang="en-US" sz="1200" b="0" i="0" u="none" strike="noStrike" dirty="0">
                <a:solidFill>
                  <a:srgbClr val="000000"/>
                </a:solidFill>
                <a:effectLst/>
                <a:latin typeface="Aptos" panose="020B0004020202020204" pitchFamily="34" charset="0"/>
              </a:rPr>
              <a:t>GES:</a:t>
            </a:r>
            <a:r>
              <a:rPr lang="en-US" sz="1200" b="1" i="0" u="none" strike="noStrike" dirty="0">
                <a:solidFill>
                  <a:srgbClr val="000000"/>
                </a:solidFill>
                <a:effectLst/>
                <a:latin typeface="Calibri" panose="020F0502020204030204" pitchFamily="34" charset="0"/>
              </a:rPr>
              <a:t> </a:t>
            </a:r>
            <a:r>
              <a:rPr lang="en-US" sz="1200" b="0" i="1" u="none" strike="noStrike" dirty="0">
                <a:solidFill>
                  <a:srgbClr val="000000"/>
                </a:solidFill>
                <a:effectLst/>
                <a:latin typeface="Calibri" panose="020F0502020204030204" pitchFamily="34" charset="0"/>
              </a:rPr>
              <a:t>Image credits from left to right. Image courtesy of Educator Clips. Image courtesy of Roger Groom. Used with permission. Image courtesy of USGS.</a:t>
            </a:r>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269634f03d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 name="Google Shape;231;g269634f03d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b="1" dirty="0"/>
              <a:t>Teacher Note:</a:t>
            </a:r>
            <a:r>
              <a:rPr lang="en" dirty="0"/>
              <a:t> </a:t>
            </a:r>
            <a:r>
              <a:rPr lang="en" dirty="0">
                <a:solidFill>
                  <a:schemeClr val="dk1"/>
                </a:solidFill>
              </a:rPr>
              <a:t>Ask students what they have seen or heard about earthquakes. It’s likely that many of them have not experienced an earthquake. They may have heard from family members about shaking, objects breaking, or even possibly injuries. It’s possible they’ve seen or heard about earthquakes through the media. Validate students’ experiences, and scan for students that may need some extra support. Tell students that we’ll learn more about what an earthquake is in this lesson. Consider recording students’ questions so that you can return to them at them end of the lesson to see which have been addressed through the lesson, and try to answer the others. </a:t>
            </a:r>
            <a:endParaRPr dirty="0">
              <a:solidFill>
                <a:schemeClr val="dk1"/>
              </a:solidFill>
            </a:endParaRPr>
          </a:p>
          <a:p>
            <a:pPr marL="0" lvl="0" indent="0" algn="l" rtl="0">
              <a:spcBef>
                <a:spcPts val="0"/>
              </a:spcBef>
              <a:spcAft>
                <a:spcPts val="0"/>
              </a:spcAft>
              <a:buNone/>
            </a:pPr>
            <a:endParaRPr dirty="0">
              <a:solidFill>
                <a:schemeClr val="dk1"/>
              </a:solidFill>
            </a:endParaRPr>
          </a:p>
          <a:p>
            <a:pPr marL="0" lvl="0" indent="0" algn="l" rtl="0">
              <a:spcBef>
                <a:spcPts val="0"/>
              </a:spcBef>
              <a:spcAft>
                <a:spcPts val="0"/>
              </a:spcAft>
              <a:buNone/>
            </a:pPr>
            <a:r>
              <a:rPr lang="en" dirty="0"/>
              <a:t>IMAGE</a:t>
            </a:r>
            <a:r>
              <a:rPr lang="en-US" sz="1200" b="0" i="1" u="none" strike="noStrike" dirty="0">
                <a:solidFill>
                  <a:srgbClr val="000000"/>
                </a:solidFill>
                <a:effectLst/>
                <a:latin typeface="Calibri" panose="020F0502020204030204" pitchFamily="34" charset="0"/>
              </a:rPr>
              <a:t>: Image courtesy of USGS </a:t>
            </a:r>
            <a:endParaRPr dirty="0"/>
          </a:p>
          <a:p>
            <a:pPr marL="0" lvl="0" indent="0" algn="l" rtl="0">
              <a:spcBef>
                <a:spcPts val="0"/>
              </a:spcBef>
              <a:spcAft>
                <a:spcPts val="0"/>
              </a:spcAft>
              <a:buNone/>
            </a:pPr>
            <a:r>
              <a:rPr lang="en" dirty="0"/>
              <a:t>This image shows a bridge that collapsed during the Northridge earthquake </a:t>
            </a:r>
            <a:endParaRPr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3183604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2e287fba3d7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 name="Google Shape;155;g2e287fba3d7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t>Teacher Notes: </a:t>
            </a:r>
            <a:r>
              <a:rPr lang="en" dirty="0"/>
              <a:t>Sometimes drills can be scary because we don't know what to do or what is happening around us. During this lessons you will practice DROP, COVER, and HOLD ON. After practicing, you should feel more confident and hopefully less scared or nervous. When thinking about earthquake drills, how do you feel right now? Turn to a student sitting next to you and talk about where you’re at.  </a:t>
            </a:r>
            <a:endParaRPr dirty="0"/>
          </a:p>
          <a:p>
            <a:pPr marL="0" lvl="0" indent="0" algn="l" rtl="0">
              <a:spcBef>
                <a:spcPts val="0"/>
              </a:spcBef>
              <a:spcAft>
                <a:spcPts val="0"/>
              </a:spcAft>
              <a:buNone/>
            </a:pPr>
            <a:r>
              <a:rPr lang="en" dirty="0"/>
              <a:t> </a:t>
            </a:r>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2c005a11625_0_2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 name="Google Shape;162;g2c005a11625_0_2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t>Teacher Notes:</a:t>
            </a:r>
            <a:r>
              <a:rPr lang="en" dirty="0"/>
              <a:t> Tell students that next they will consider three statements about earthquakes and decide whether they think the statements are True or False. Tell them you’ll read a statement, and give them 15 seconds to discuss with their elbow partner. Set a timer if you’d like. When the timer goes off, they will put their thumbs up if they think the statement is true, and their thumbs down if they think the statement is false. Once students have responded, go to the next slide to reveal the answer. </a:t>
            </a:r>
          </a:p>
          <a:p>
            <a:pPr marL="0" lvl="0" indent="0" algn="l" rtl="0">
              <a:spcBef>
                <a:spcPts val="0"/>
              </a:spcBef>
              <a:spcAft>
                <a:spcPts val="0"/>
              </a:spcAft>
              <a:buNone/>
            </a:pPr>
            <a:endParaRPr dirty="0"/>
          </a:p>
          <a:p>
            <a:pPr marL="0" lvl="0" indent="0" algn="l" rtl="0">
              <a:spcBef>
                <a:spcPts val="0"/>
              </a:spcBef>
              <a:spcAft>
                <a:spcPts val="0"/>
              </a:spcAft>
              <a:buNone/>
            </a:pPr>
            <a:r>
              <a:rPr lang="en" dirty="0">
                <a:solidFill>
                  <a:schemeClr val="dk1"/>
                </a:solidFill>
              </a:rPr>
              <a:t>CREDIT: </a:t>
            </a:r>
            <a:r>
              <a:rPr lang="en" u="sng" dirty="0">
                <a:solidFill>
                  <a:schemeClr val="hlink"/>
                </a:solidFill>
                <a:hlinkClick r:id="rId3"/>
              </a:rPr>
              <a:t>https://omsi.edu/wp-content/uploads/2023/07/ShakeAlert-Interactive-Demos-v.-Jul-2023.pdf</a:t>
            </a:r>
            <a:r>
              <a:rPr lang="en" dirty="0">
                <a:solidFill>
                  <a:schemeClr val="dk1"/>
                </a:solidFill>
              </a:rPr>
              <a:t> </a:t>
            </a:r>
            <a:endParaRPr dirty="0"/>
          </a:p>
          <a:p>
            <a:pPr marL="0" lvl="0" indent="0" algn="l" rtl="0">
              <a:spcBef>
                <a:spcPts val="0"/>
              </a:spcBef>
              <a:spcAft>
                <a:spcPts val="0"/>
              </a:spcAft>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
        <p:cNvGrpSpPr/>
        <p:nvPr/>
      </p:nvGrpSpPr>
      <p:grpSpPr>
        <a:xfrm>
          <a:off x="0" y="0"/>
          <a:ext cx="0" cy="0"/>
          <a:chOff x="0" y="0"/>
          <a:chExt cx="0" cy="0"/>
        </a:xfrm>
      </p:grpSpPr>
      <p:sp>
        <p:nvSpPr>
          <p:cNvPr id="50" name="Google Shape;50;g248be127859_0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 name="Google Shape;51;g248be127859_0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2c0a3bd8dfd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 name="Google Shape;172;g2c0a3bd8dfd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t>Teacher Notes:</a:t>
            </a:r>
            <a:r>
              <a:rPr lang="en" dirty="0"/>
              <a:t> Audio will automatically play on the slide. This image from USGS shows magnitude 2.5 and higher earthquakes that occurred on 3/6/24 (one day). Red dots indicate earthquakes that happened within the past hour, whereas orange dots indicate earthquakes that happened within the last week. To create a more recent map, go to: </a:t>
            </a:r>
            <a:r>
              <a:rPr lang="en" u="sng" dirty="0">
                <a:solidFill>
                  <a:schemeClr val="hlink"/>
                </a:solidFill>
                <a:hlinkClick r:id="rId3"/>
              </a:rPr>
              <a:t>https://earthquake.usgs.gov/earthquakes/map/?extent=-65.94647,-394.80469&amp;extent=84.30218,204.96094&amp;list=false</a:t>
            </a:r>
            <a:r>
              <a:rPr lang="en" dirty="0"/>
              <a:t> </a:t>
            </a:r>
            <a:endParaRPr dirty="0"/>
          </a:p>
          <a:p>
            <a:pPr marL="0" lvl="0" indent="0" algn="l" rtl="0">
              <a:spcBef>
                <a:spcPts val="0"/>
              </a:spcBef>
              <a:spcAft>
                <a:spcPts val="0"/>
              </a:spcAft>
              <a:buNone/>
            </a:pPr>
            <a:endParaRPr b="1" dirty="0"/>
          </a:p>
          <a:p>
            <a:pPr marL="0" lvl="0" indent="0" algn="l" rtl="0">
              <a:spcBef>
                <a:spcPts val="0"/>
              </a:spcBef>
              <a:spcAft>
                <a:spcPts val="0"/>
              </a:spcAft>
              <a:buNone/>
            </a:pPr>
            <a:r>
              <a:rPr lang="en" b="1" dirty="0"/>
              <a:t>AUDIO SCRIPT: </a:t>
            </a:r>
            <a:r>
              <a:rPr lang="en" dirty="0"/>
              <a:t>TRUE. Earthquakes are happening all over the world, and all the time. There’s likely one happening right now somewhere. Most of them might be too small for us to feel, but specialized machines are always recording seismic waves under the Earth’s surface.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solidFill>
                  <a:schemeClr val="dk1"/>
                </a:solidFill>
              </a:rPr>
              <a:t>CREDIT: </a:t>
            </a:r>
            <a:r>
              <a:rPr lang="en" u="sng" dirty="0">
                <a:solidFill>
                  <a:schemeClr val="hlink"/>
                </a:solidFill>
                <a:hlinkClick r:id="rId4"/>
              </a:rPr>
              <a:t>https://omsi.edu/wp-content/uploads/2023/07/ShakeAlert-Interactive-Demos-v.-Jul-2023.pdf</a:t>
            </a:r>
            <a:r>
              <a:rPr lang="en" dirty="0">
                <a:solidFill>
                  <a:schemeClr val="dk1"/>
                </a:solidFill>
              </a:rPr>
              <a:t> </a:t>
            </a:r>
          </a:p>
          <a:p>
            <a:pPr marL="0" lvl="0" indent="0" algn="l" rtl="0">
              <a:spcBef>
                <a:spcPts val="0"/>
              </a:spcBef>
              <a:spcAft>
                <a:spcPts val="0"/>
              </a:spcAft>
              <a:buNone/>
            </a:pPr>
            <a:r>
              <a:rPr lang="en" dirty="0">
                <a:solidFill>
                  <a:schemeClr val="dk1"/>
                </a:solidFill>
              </a:rPr>
              <a:t>IMAGE: </a:t>
            </a:r>
            <a:r>
              <a:rPr lang="en-US" sz="1200" b="0" i="1" u="none" strike="noStrike" dirty="0">
                <a:solidFill>
                  <a:srgbClr val="000000"/>
                </a:solidFill>
                <a:effectLst/>
                <a:latin typeface="Calibri" panose="020F0502020204030204" pitchFamily="34" charset="0"/>
              </a:rPr>
              <a:t>. Image courtesy of USGS</a:t>
            </a:r>
            <a:endParaRPr dirty="0">
              <a:solidFill>
                <a:schemeClr val="dk1"/>
              </a:solidFill>
            </a:endParaRPr>
          </a:p>
          <a:p>
            <a:pPr marL="0" lvl="0" indent="0" algn="l" rtl="0">
              <a:spcBef>
                <a:spcPts val="0"/>
              </a:spcBef>
              <a:spcAft>
                <a:spcPts val="0"/>
              </a:spcAft>
              <a:buNone/>
            </a:pPr>
            <a:endParaRPr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2c005a11625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 name="Google Shape;182;g2c005a11625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t>Teacher Notes:</a:t>
            </a:r>
            <a:r>
              <a:rPr lang="en" dirty="0"/>
              <a:t> Read the statement, and give students 15 seconds to discuss with their team whether they think the statement is true or false. When the timer goes off, they will put their thumbs up if they think the statement is true, and their thumbs down if they think the statement is false. Once students have responded, go to the next slide to reveal the answer.  </a:t>
            </a:r>
            <a:r>
              <a:rPr lang="en" dirty="0">
                <a:solidFill>
                  <a:schemeClr val="dk1"/>
                </a:solidFill>
              </a:rPr>
              <a:t>NOTE: The answer audio will play automatically when you move to the next slide.  </a:t>
            </a:r>
            <a:endParaRPr dirty="0">
              <a:solidFill>
                <a:schemeClr val="dk1"/>
              </a:solidFill>
            </a:endParaRPr>
          </a:p>
          <a:p>
            <a:pPr marL="0" lvl="0" indent="0" algn="l" rtl="0">
              <a:spcBef>
                <a:spcPts val="0"/>
              </a:spcBef>
              <a:spcAft>
                <a:spcPts val="0"/>
              </a:spcAft>
              <a:buNone/>
            </a:pPr>
            <a:endParaRPr dirty="0"/>
          </a:p>
          <a:p>
            <a:pPr marL="0" lvl="0" indent="0" algn="l" rtl="0">
              <a:spcBef>
                <a:spcPts val="0"/>
              </a:spcBef>
              <a:spcAft>
                <a:spcPts val="0"/>
              </a:spcAft>
              <a:buNone/>
            </a:pPr>
            <a:r>
              <a:rPr lang="en" dirty="0">
                <a:solidFill>
                  <a:schemeClr val="dk1"/>
                </a:solidFill>
              </a:rPr>
              <a:t>CREDIT: </a:t>
            </a:r>
            <a:r>
              <a:rPr lang="en" u="sng" dirty="0">
                <a:solidFill>
                  <a:schemeClr val="hlink"/>
                </a:solidFill>
                <a:hlinkClick r:id="rId3"/>
              </a:rPr>
              <a:t>https://omsi.edu/wp-content/uploads/2023/07/ShakeAlert-Interactive-Demos-v.-Jul-2023.pdf</a:t>
            </a:r>
            <a:r>
              <a:rPr lang="en" dirty="0">
                <a:solidFill>
                  <a:schemeClr val="dk1"/>
                </a:solidFill>
              </a:rPr>
              <a:t> </a:t>
            </a:r>
            <a:endParaRPr dirty="0"/>
          </a:p>
          <a:p>
            <a:pPr marL="0" lvl="0" indent="0" algn="l" rtl="0">
              <a:spcBef>
                <a:spcPts val="0"/>
              </a:spcBef>
              <a:spcAft>
                <a:spcPts val="0"/>
              </a:spcAft>
              <a:buNone/>
            </a:pPr>
            <a:endParaRPr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2c0a3bd8dfd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2c0a3bd8dfd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t>Teacher Notes:</a:t>
            </a:r>
            <a:r>
              <a:rPr lang="en" dirty="0"/>
              <a:t> </a:t>
            </a:r>
            <a:r>
              <a:rPr lang="en" dirty="0">
                <a:solidFill>
                  <a:schemeClr val="dk1"/>
                </a:solidFill>
              </a:rPr>
              <a:t>Audio will automatically play on the slide.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b="1" dirty="0"/>
              <a:t>AUDIO SCRIPT: </a:t>
            </a:r>
            <a:r>
              <a:rPr lang="en" dirty="0"/>
              <a:t>FALSE. Scientists cannot predict exactly when earthquakes will happen. However, recent technology constantly monitors the ground for shaking or movement, and can send out alerts to people once the earthquake starts that may arrive to certain people before strong shaking begins in their area. Because earthquakes can occur in our area, our school has the ShakeAlert earthquake early warning system installed!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solidFill>
                  <a:schemeClr val="dk1"/>
                </a:solidFill>
              </a:rPr>
              <a:t>CREDIT: </a:t>
            </a:r>
            <a:r>
              <a:rPr lang="en" u="sng" dirty="0">
                <a:solidFill>
                  <a:schemeClr val="hlink"/>
                </a:solidFill>
                <a:hlinkClick r:id="rId3"/>
              </a:rPr>
              <a:t>https://omsi.edu/wp-content/uploads/2023/07/ShakeAlert-Interactive-Demos-v.-Jul-2023.pdf</a:t>
            </a:r>
            <a:r>
              <a:rPr lang="en" dirty="0">
                <a:solidFill>
                  <a:schemeClr val="dk1"/>
                </a:solidFill>
              </a:rPr>
              <a:t> </a:t>
            </a:r>
            <a:endParaRPr dirty="0">
              <a:solidFill>
                <a:schemeClr val="dk1"/>
              </a:solidFil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 dirty="0"/>
              <a:t>IMAGE: </a:t>
            </a:r>
            <a:r>
              <a:rPr lang="en-US" sz="1200" b="0" i="1" u="none" strike="noStrike" dirty="0">
                <a:solidFill>
                  <a:srgbClr val="000000"/>
                </a:solidFill>
                <a:effectLst/>
                <a:latin typeface="Calibri" panose="020F0502020204030204" pitchFamily="34" charset="0"/>
              </a:rPr>
              <a:t>Image courtesy of USGS </a:t>
            </a:r>
          </a:p>
          <a:p>
            <a:pPr marL="0" lvl="0" indent="0" algn="l" rtl="0">
              <a:spcBef>
                <a:spcPts val="0"/>
              </a:spcBef>
              <a:spcAft>
                <a:spcPts val="0"/>
              </a:spcAft>
              <a:buNone/>
            </a:pPr>
            <a:endParaRPr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2c005a11625_0_3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 name="Google Shape;208;g2c005a11625_0_3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Teacher Notes:</a:t>
            </a:r>
            <a:r>
              <a:rPr lang="en"/>
              <a:t> Tell students that you will be reading statements, and they will have to discuss with their team whether they think the statement is true or false. When the timer goes off, they will put their thumbs up if they think the statement is true, and their thumbs down if they think the statement is false. Once students have responded, go to the next slide to reveal the answer. </a:t>
            </a:r>
            <a:r>
              <a:rPr lang="en">
                <a:solidFill>
                  <a:schemeClr val="dk1"/>
                </a:solidFill>
              </a:rPr>
              <a:t>NOTE: The answer audio will play automatically when you move to the next slide.  </a:t>
            </a:r>
            <a:endParaRPr>
              <a:solidFill>
                <a:schemeClr val="dk1"/>
              </a:solidFill>
            </a:endParaRPr>
          </a:p>
          <a:p>
            <a:pPr marL="0" lvl="0" indent="0" algn="l" rtl="0">
              <a:spcBef>
                <a:spcPts val="0"/>
              </a:spcBef>
              <a:spcAft>
                <a:spcPts val="0"/>
              </a:spcAft>
              <a:buNone/>
            </a:pPr>
            <a:endParaRPr/>
          </a:p>
          <a:p>
            <a:pPr marL="0" lvl="0" indent="0" algn="l" rtl="0">
              <a:spcBef>
                <a:spcPts val="0"/>
              </a:spcBef>
              <a:spcAft>
                <a:spcPts val="0"/>
              </a:spcAft>
              <a:buNone/>
            </a:pPr>
            <a:r>
              <a:rPr lang="en"/>
              <a:t>CREDIT: </a:t>
            </a:r>
            <a:r>
              <a:rPr lang="en" u="sng">
                <a:solidFill>
                  <a:schemeClr val="hlink"/>
                </a:solidFill>
                <a:hlinkClick r:id="rId3"/>
              </a:rPr>
              <a:t>https://omsi.edu/wp-content/uploads/2023/07/ShakeAlert-Interactive-Demos-v.-Jul-2023.pdf</a:t>
            </a:r>
            <a:r>
              <a:rPr lang="en"/>
              <a:t> </a:t>
            </a:r>
            <a:endParaRPr/>
          </a:p>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2c986360156_1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 name="Google Shape;218;g2c986360156_1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t>Teacher Notes:</a:t>
            </a:r>
            <a:r>
              <a:rPr lang="en" dirty="0"/>
              <a:t> </a:t>
            </a:r>
            <a:r>
              <a:rPr lang="en" dirty="0">
                <a:solidFill>
                  <a:schemeClr val="dk1"/>
                </a:solidFill>
              </a:rPr>
              <a:t>Audio will automatically play on the slide.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b="1" dirty="0"/>
              <a:t>AUDIO SCRIPT: </a:t>
            </a:r>
            <a:r>
              <a:rPr lang="en" dirty="0"/>
              <a:t>FALSE. The most common causes of injury in earthquakes include people falling down and/or getting hit by falling debris. In the United States, where buildings meet basic building standards, staying inside the building (preferably under a table) is actually safer than trying to exit. If no table is available, simply crouch on the floor and cover your head and neck with your hands.</a:t>
            </a:r>
            <a:endParaRPr dirty="0"/>
          </a:p>
          <a:p>
            <a:pPr marL="0" lvl="0" indent="0" algn="l" rtl="0">
              <a:spcBef>
                <a:spcPts val="0"/>
              </a:spcBef>
              <a:spcAft>
                <a:spcPts val="0"/>
              </a:spcAft>
              <a:buNone/>
            </a:pPr>
            <a:endParaRPr dirty="0">
              <a:solidFill>
                <a:schemeClr val="dk1"/>
              </a:solidFill>
            </a:endParaRPr>
          </a:p>
          <a:p>
            <a:pPr marL="0" lvl="0" indent="0" algn="l" rtl="0">
              <a:spcBef>
                <a:spcPts val="0"/>
              </a:spcBef>
              <a:spcAft>
                <a:spcPts val="0"/>
              </a:spcAft>
              <a:buNone/>
            </a:pPr>
            <a:r>
              <a:rPr lang="en" dirty="0"/>
              <a:t>IMAGES: </a:t>
            </a:r>
            <a:r>
              <a:rPr lang="en-US" sz="1200" b="0" i="1" u="none" strike="noStrike" dirty="0">
                <a:solidFill>
                  <a:srgbClr val="000000"/>
                </a:solidFill>
                <a:effectLst/>
                <a:latin typeface="Calibri" panose="020F0502020204030204" pitchFamily="34" charset="0"/>
              </a:rPr>
              <a:t>Image credits from left to right. Image courtesy of USGS. Image courtesy of Oregon Department of Geology and Mineral Industries.</a:t>
            </a:r>
            <a:endParaRPr dirty="0">
              <a:solidFill>
                <a:schemeClr val="dk1"/>
              </a:solidFill>
            </a:endParaRPr>
          </a:p>
          <a:p>
            <a:pPr marL="0" lvl="0" indent="0" algn="l" rtl="0">
              <a:spcBef>
                <a:spcPts val="0"/>
              </a:spcBef>
              <a:spcAft>
                <a:spcPts val="0"/>
              </a:spcAft>
              <a:buNone/>
            </a:pPr>
            <a:r>
              <a:rPr lang="en" dirty="0">
                <a:solidFill>
                  <a:schemeClr val="dk1"/>
                </a:solidFill>
              </a:rPr>
              <a:t>CREDIT: </a:t>
            </a:r>
            <a:r>
              <a:rPr lang="en" u="sng" dirty="0">
                <a:solidFill>
                  <a:schemeClr val="hlink"/>
                </a:solidFill>
                <a:hlinkClick r:id="rId3"/>
              </a:rPr>
              <a:t>https://omsi.edu/wp-content/uploads/2023/07/ShakeAlert-Interactive-Demos-v.-Jul-2023.pdf</a:t>
            </a:r>
            <a:r>
              <a:rPr lang="en" dirty="0">
                <a:solidFill>
                  <a:schemeClr val="dk1"/>
                </a:solidFill>
              </a:rPr>
              <a:t> </a:t>
            </a:r>
            <a:endParaRPr dirty="0">
              <a:solidFill>
                <a:schemeClr val="dk1"/>
              </a:solidFill>
            </a:endParaRPr>
          </a:p>
          <a:p>
            <a:pPr marL="0" lvl="0" indent="0" algn="l" rtl="0">
              <a:spcBef>
                <a:spcPts val="0"/>
              </a:spcBef>
              <a:spcAft>
                <a:spcPts val="0"/>
              </a:spcAft>
              <a:buNone/>
            </a:pPr>
            <a:r>
              <a:rPr lang="en" dirty="0">
                <a:solidFill>
                  <a:schemeClr val="dk1"/>
                </a:solidFill>
              </a:rPr>
              <a:t> </a:t>
            </a:r>
            <a:endParaRPr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Teacher Notes: </a:t>
            </a:r>
            <a:r>
              <a:rPr lang="en-US" i="1" dirty="0"/>
              <a:t>Slide is animated so images appear when you click. </a:t>
            </a:r>
          </a:p>
          <a:p>
            <a:pPr marL="0" lvl="0" indent="0" algn="l" rtl="0">
              <a:spcBef>
                <a:spcPts val="0"/>
              </a:spcBef>
              <a:spcAft>
                <a:spcPts val="0"/>
              </a:spcAft>
              <a:buNone/>
            </a:pPr>
            <a:endParaRPr lang="en-US" i="1" dirty="0"/>
          </a:p>
          <a:p>
            <a:pPr marL="0" lvl="0" indent="0" algn="l" rtl="0">
              <a:spcBef>
                <a:spcPts val="0"/>
              </a:spcBef>
              <a:spcAft>
                <a:spcPts val="0"/>
              </a:spcAft>
              <a:buNone/>
            </a:pPr>
            <a:r>
              <a:rPr lang="en-US" dirty="0"/>
              <a:t>Explain to students that the Earth’s surface is broken into many pieces that move around. Most of the time we don’t feel the movement, but sometimes we do. As the pieces of the Earth move, they can become stuck because of friction like when you slide your tennis shoe across a floor, and it gets stuck. An earthquake occurs when the moving pieces of Earth overcome friction and move suddenly. You can demonstrate this by snapping your fingers. Your thumb and finger model the pieces of Earth. At first when you press them together, they’re stuck because of friction. This models the friction between the pieces of Earth. When your finger snaps into the base of your thumb, that’s the earthquake.</a:t>
            </a:r>
          </a:p>
          <a:p>
            <a:pPr marL="0" lvl="0" indent="0" algn="l" rtl="0">
              <a:spcBef>
                <a:spcPts val="0"/>
              </a:spcBef>
              <a:spcAft>
                <a:spcPts val="0"/>
              </a:spcAft>
              <a:buNone/>
            </a:pPr>
            <a:endParaRPr lang="en-US" dirty="0"/>
          </a:p>
          <a:p>
            <a:pPr marL="0" marR="0" lvl="0" indent="0" algn="l" rtl="0" fontAlgn="base">
              <a:lnSpc>
                <a:spcPct val="100000"/>
              </a:lnSpc>
              <a:spcBef>
                <a:spcPts val="0"/>
              </a:spcBef>
              <a:spcAft>
                <a:spcPts val="0"/>
              </a:spcAft>
              <a:buClr>
                <a:srgbClr val="000000"/>
              </a:buClr>
              <a:buSzPts val="1400"/>
              <a:buFont typeface="Arial"/>
              <a:buNone/>
            </a:pPr>
            <a:r>
              <a:rPr lang="en-US" sz="1200" b="0" i="0" u="none" strike="noStrike" cap="none" dirty="0">
                <a:solidFill>
                  <a:schemeClr val="dk1"/>
                </a:solidFill>
                <a:latin typeface="Calibri"/>
                <a:ea typeface="Calibri"/>
                <a:cs typeface="Calibri"/>
                <a:sym typeface="Calibri"/>
              </a:rPr>
              <a:t>IMA</a:t>
            </a:r>
            <a:r>
              <a:rPr lang="en-US" sz="1200" b="0" i="0" u="none" strike="noStrike" dirty="0">
                <a:solidFill>
                  <a:srgbClr val="000000"/>
                </a:solidFill>
                <a:effectLst/>
                <a:latin typeface="Aptos" panose="020B0004020202020204" pitchFamily="34" charset="0"/>
              </a:rPr>
              <a:t>GE: </a:t>
            </a:r>
            <a:r>
              <a:rPr lang="en-US" sz="1200" b="0" i="1" u="none" strike="noStrike" dirty="0">
                <a:solidFill>
                  <a:srgbClr val="000000"/>
                </a:solidFill>
                <a:effectLst/>
                <a:latin typeface="Calibri" panose="020F0502020204030204" pitchFamily="34" charset="0"/>
              </a:rPr>
              <a:t>Image courtesy of The Hero in You Foundation. Used with permission.</a:t>
            </a:r>
            <a:endParaRPr lang="en-US" sz="1200" b="0" i="0" dirty="0">
              <a:solidFill>
                <a:srgbClr val="444444"/>
              </a:solidFill>
              <a:effectLst/>
              <a:latin typeface="Aptos" panose="020B0004020202020204" pitchFamily="34" charset="0"/>
            </a:endParaRPr>
          </a:p>
          <a:p>
            <a:pPr marL="0" lvl="0" indent="0" algn="l" rtl="0">
              <a:spcBef>
                <a:spcPts val="0"/>
              </a:spcBef>
              <a:spcAft>
                <a:spcPts val="0"/>
              </a:spcAft>
              <a:buNone/>
            </a:pPr>
            <a:r>
              <a:rPr lang="en-US" sz="1000" dirty="0"/>
              <a:t>VIDEO: </a:t>
            </a:r>
            <a:r>
              <a:rPr lang="en-US" sz="1000" i="1" u="none" dirty="0">
                <a:solidFill>
                  <a:schemeClr val="hlink"/>
                </a:solidFill>
              </a:rPr>
              <a:t>Video courtesy IRIS Earthquake Science</a:t>
            </a:r>
            <a:endParaRPr lang="en-US" sz="1000" i="1" u="none" dirty="0"/>
          </a:p>
          <a:p>
            <a:endParaRPr lang="en-US" dirty="0"/>
          </a:p>
        </p:txBody>
      </p:sp>
      <p:sp>
        <p:nvSpPr>
          <p:cNvPr id="4" name="Slide Number Placeholder 3"/>
          <p:cNvSpPr>
            <a:spLocks noGrp="1"/>
          </p:cNvSpPr>
          <p:nvPr>
            <p:ph type="sldNum" sz="quarter" idx="5"/>
          </p:nvPr>
        </p:nvSpPr>
        <p:spPr/>
        <p:txBody>
          <a:bodyPr/>
          <a:lstStyle/>
          <a:p>
            <a:fld id="{D9D3EB9B-9D7A-7A42-83C0-FE02F9BF119F}" type="slidenum">
              <a:rPr lang="en-US" smtClean="0"/>
              <a:t>25</a:t>
            </a:fld>
            <a:endParaRPr lang="en-US"/>
          </a:p>
        </p:txBody>
      </p:sp>
    </p:spTree>
    <p:extLst>
      <p:ext uri="{BB962C8B-B14F-4D97-AF65-F5344CB8AC3E}">
        <p14:creationId xmlns:p14="http://schemas.microsoft.com/office/powerpoint/2010/main" val="35815576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g274e487da8d_0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8" name="Google Shape;248;g274e487da8d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t>Teacher Notes:</a:t>
            </a:r>
            <a:r>
              <a:rPr lang="en" dirty="0"/>
              <a:t> Tell students that earthquakes release waves of energy, which we will learn more about next. Ask students to turn and talk with their elbow partner about what they think a wave is, and what kinds of waves they’ve heard of.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Students may say that a wave is moving water. They may mention ocean waves, sound waves, heat waves, or a flag or person’s hand waving.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sz="1000" dirty="0"/>
              <a:t>IMAGE: </a:t>
            </a:r>
            <a:r>
              <a:rPr lang="en" sz="1000" i="1" u="none" dirty="0">
                <a:solidFill>
                  <a:schemeClr val="hlink"/>
                </a:solidFill>
              </a:rPr>
              <a:t>Image couresy of National Science Foundation</a:t>
            </a:r>
            <a:endParaRPr sz="1000" i="1" u="none"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2c986360156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 name="Google Shape;256;g2c986360156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t>Teacher Notes: </a:t>
            </a:r>
            <a:r>
              <a:rPr lang="en" i="1" dirty="0"/>
              <a:t>The slide is animated so that the questions appear one at a time. The video will play automatically when you open the slide. To play the video again, click the white play button. </a:t>
            </a:r>
          </a:p>
          <a:p>
            <a:pPr marL="0" lvl="0" indent="0" algn="l" rtl="0">
              <a:spcBef>
                <a:spcPts val="0"/>
              </a:spcBef>
              <a:spcAft>
                <a:spcPts val="0"/>
              </a:spcAft>
              <a:buNone/>
            </a:pPr>
            <a:endParaRPr i="1" dirty="0"/>
          </a:p>
          <a:p>
            <a:pPr marL="0" lvl="0" indent="0" algn="l" rtl="0">
              <a:spcBef>
                <a:spcPts val="0"/>
              </a:spcBef>
              <a:spcAft>
                <a:spcPts val="0"/>
              </a:spcAft>
              <a:buNone/>
            </a:pPr>
            <a:r>
              <a:rPr lang="en" dirty="0"/>
              <a:t>Tell students that waves of energy are released during an earthquake, which we call seismic waves. There are different kinds of seismic waves. Students should observe that the p-wave arrives first and moves the house up and down, the s-wave is second and moves the house side to side, and the surface wave arrives last, and moves the house in an undulating motion. The waves are similar because they all move the house. They are different in the time it takes for them to arrive at the house, whether they move through the earth or across its surface, and in how they move the house. Point out to students that seismic waves transfer energy and not matter. The house moved because energy was transferred from the earthquake to the house, not because matter was transferred from the earthquake to the house.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To view a more detailed model of seismic waves, go to:  </a:t>
            </a:r>
            <a:r>
              <a:rPr lang="en" u="sng" dirty="0">
                <a:solidFill>
                  <a:schemeClr val="hlink"/>
                </a:solidFill>
                <a:hlinkClick r:id="rId3"/>
              </a:rPr>
              <a:t>https://www.iris.edu/hq/inclass/animation/1component_seismogram_building_responds_to_p_s_surface_waves</a:t>
            </a:r>
            <a:r>
              <a:rPr lang="en" dirty="0"/>
              <a:t> </a:t>
            </a:r>
          </a:p>
          <a:p>
            <a:pPr marL="0" lvl="0" indent="0" algn="l" rtl="0">
              <a:spcBef>
                <a:spcPts val="0"/>
              </a:spcBef>
              <a:spcAft>
                <a:spcPts val="0"/>
              </a:spcAft>
              <a:buNone/>
            </a:pPr>
            <a:r>
              <a:rPr lang="en" sz="1000" dirty="0"/>
              <a:t>VIDEO: </a:t>
            </a:r>
            <a:r>
              <a:rPr lang="en" sz="1000" i="1" dirty="0"/>
              <a:t>Video courtesy Earthscope Consortium</a:t>
            </a:r>
            <a:endParaRPr sz="1000" i="1"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g2c986360156_1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3" name="Google Shape;263;g2c986360156_1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t>Teacher Notes:</a:t>
            </a:r>
            <a:r>
              <a:rPr lang="en" dirty="0"/>
              <a:t> </a:t>
            </a:r>
            <a:r>
              <a:rPr lang="en" dirty="0">
                <a:solidFill>
                  <a:schemeClr val="dk1"/>
                </a:solidFill>
              </a:rPr>
              <a:t>Tell students that we can model seismic waves using a Slinky. A giant Slinky works best for this. If you have one, have two students hold either end and stretch it out between them on the floor. If you don’t have a Slinky, just show and discuss the animations on the following two slides. </a:t>
            </a:r>
            <a:r>
              <a:rPr lang="en" dirty="0"/>
              <a:t>Model a p-wave with the Slinky by having the student on one end of the Slinky push it toward the other student. Instruct other students to observe. Repeat this step a few times as students share their observations.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SOURCE: Seismic Slinky </a:t>
            </a:r>
            <a:r>
              <a:rPr lang="en" u="sng" dirty="0">
                <a:solidFill>
                  <a:schemeClr val="hlink"/>
                </a:solidFill>
                <a:hlinkClick r:id="rId3"/>
              </a:rPr>
              <a:t>https://www.iris.edu/hq/inclass/lesson/seismic_slinkymodeling_p_and_s_waves</a:t>
            </a:r>
            <a:r>
              <a:rPr lang="en" dirty="0"/>
              <a:t>  </a:t>
            </a:r>
            <a:endParaRPr dirty="0"/>
          </a:p>
          <a:p>
            <a:pPr marL="0" lvl="0" indent="0" algn="l" rtl="0">
              <a:spcBef>
                <a:spcPts val="0"/>
              </a:spcBef>
              <a:spcAft>
                <a:spcPts val="0"/>
              </a:spcAft>
              <a:buClr>
                <a:schemeClr val="dk1"/>
              </a:buClr>
              <a:buSzPts val="1100"/>
              <a:buFont typeface="Arial"/>
              <a:buNone/>
            </a:pPr>
            <a:r>
              <a:rPr lang="en" dirty="0">
                <a:solidFill>
                  <a:schemeClr val="dk1"/>
                </a:solidFill>
              </a:rPr>
              <a:t>VIDEO: To watch a video of a teacher demonstrating modeling seismic waves with a Slinky, go to </a:t>
            </a:r>
            <a:r>
              <a:rPr lang="en" u="sng" dirty="0">
                <a:solidFill>
                  <a:schemeClr val="hlink"/>
                </a:solidFill>
                <a:hlinkClick r:id="rId4"/>
              </a:rPr>
              <a:t>https://www.iris.edu/hq/inclass/video/seismic_slinky_modeling_p_and_s_waves_in_the_classroom</a:t>
            </a:r>
            <a:r>
              <a:rPr lang="en" dirty="0">
                <a:solidFill>
                  <a:schemeClr val="dk1"/>
                </a:solidFill>
              </a:rPr>
              <a:t> </a:t>
            </a:r>
            <a:endParaRPr dirty="0">
              <a:solidFill>
                <a:schemeClr val="dk1"/>
              </a:solidFill>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solidFill>
                  <a:schemeClr val="dk1"/>
                </a:solidFill>
              </a:rPr>
              <a:t>GIF: </a:t>
            </a:r>
            <a:r>
              <a:rPr lang="en-US" u="sng" dirty="0">
                <a:solidFill>
                  <a:schemeClr val="hlink"/>
                </a:solidFill>
                <a:hlinkClick r:id="rId5"/>
              </a:rPr>
              <a:t>https://makeagif.com/gif/longitudinal-waves-on-a-slinky-ZChjoc</a:t>
            </a:r>
            <a:r>
              <a:rPr lang="en-US" dirty="0">
                <a:solidFill>
                  <a:schemeClr val="dk1"/>
                </a:solidFill>
              </a:rPr>
              <a:t>, </a:t>
            </a:r>
            <a:r>
              <a:rPr lang="en-US" u="sng" dirty="0">
                <a:solidFill>
                  <a:srgbClr val="0000FF"/>
                </a:solidFill>
                <a:hlinkClick r:id="rId6">
                  <a:extLst>
                    <a:ext uri="{A12FA001-AC4F-418D-AE19-62706E023703}">
                      <ahyp:hlinkClr xmlns:ahyp="http://schemas.microsoft.com/office/drawing/2018/hyperlinkcolor" val="tx"/>
                    </a:ext>
                  </a:extLst>
                </a:hlinkClick>
              </a:rPr>
              <a:t>L. Braile, Purdue University</a:t>
            </a:r>
            <a:endParaRPr lang="en-US" dirty="0">
              <a:solidFill>
                <a:srgbClr val="0000FF"/>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None/>
            </a:pPr>
            <a:endParaRPr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2c986360156_1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6" name="Google Shape;276;g2c986360156_1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t>Teacher Notes:</a:t>
            </a:r>
            <a:r>
              <a:rPr lang="en" dirty="0"/>
              <a:t> Model an s-wave with the Slinky by having the student on one end of the Slinky move it back and forth. Instruct other students to observe. Repeat this step a few times as students share their observations.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SOURCE: </a:t>
            </a:r>
            <a:r>
              <a:rPr lang="en" dirty="0">
                <a:solidFill>
                  <a:schemeClr val="dk1"/>
                </a:solidFill>
              </a:rPr>
              <a:t>Seismic Slinky </a:t>
            </a:r>
            <a:r>
              <a:rPr lang="en" u="sng" dirty="0">
                <a:solidFill>
                  <a:schemeClr val="hlink"/>
                </a:solidFill>
                <a:hlinkClick r:id="rId3"/>
              </a:rPr>
              <a:t>https://www.iris.edu/hq/inclass/lesson/seismic_slinkymodeling_p_and_s_waves</a:t>
            </a:r>
            <a:r>
              <a:rPr lang="en" dirty="0">
                <a:solidFill>
                  <a:schemeClr val="dk1"/>
                </a:solidFill>
              </a:rPr>
              <a:t> </a:t>
            </a:r>
            <a:endParaRPr dirty="0"/>
          </a:p>
          <a:p>
            <a:pPr marL="0" lvl="0" indent="0" algn="l" rtl="0">
              <a:spcBef>
                <a:spcPts val="0"/>
              </a:spcBef>
              <a:spcAft>
                <a:spcPts val="0"/>
              </a:spcAft>
              <a:buNone/>
            </a:pPr>
            <a:r>
              <a:rPr lang="en" dirty="0"/>
              <a:t>GIF:  </a:t>
            </a:r>
            <a:r>
              <a:rPr lang="en" dirty="0">
                <a:solidFill>
                  <a:schemeClr val="dk1"/>
                </a:solidFill>
              </a:rPr>
              <a:t> </a:t>
            </a:r>
            <a:r>
              <a:rPr lang="en" u="sng" dirty="0">
                <a:solidFill>
                  <a:srgbClr val="0B57D0"/>
                </a:solidFill>
                <a:hlinkClick r:id="rId4">
                  <a:extLst>
                    <a:ext uri="{A12FA001-AC4F-418D-AE19-62706E023703}">
                      <ahyp:hlinkClr xmlns:ahyp="http://schemas.microsoft.com/office/drawing/2018/hyperlinkcolor" val="tx"/>
                    </a:ext>
                  </a:extLst>
                </a:hlinkClick>
              </a:rPr>
              <a:t>L. Braile, Purdue University</a:t>
            </a:r>
            <a:r>
              <a:rPr lang="en" dirty="0"/>
              <a:t>, </a:t>
            </a:r>
            <a:r>
              <a:rPr lang="en" u="sng" dirty="0">
                <a:solidFill>
                  <a:srgbClr val="0B57D0"/>
                </a:solidFill>
                <a:hlinkClick r:id="rId5">
                  <a:extLst>
                    <a:ext uri="{A12FA001-AC4F-418D-AE19-62706E023703}">
                      <ahyp:hlinkClr xmlns:ahyp="http://schemas.microsoft.com/office/drawing/2018/hyperlinkcolor" val="tx"/>
                    </a:ext>
                  </a:extLst>
                </a:hlinkClick>
              </a:rPr>
              <a:t>https://makeagif.com/gif/transverse-wave-using-slinky-coil-UJEhkl</a:t>
            </a:r>
            <a:r>
              <a:rPr lang="en" dirty="0">
                <a:solidFill>
                  <a:srgbClr val="0B57D0"/>
                </a:solidFill>
              </a:rPr>
              <a:t>  </a:t>
            </a: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2bf57d4bd72_0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2bf57d4bd72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g2e287fba3d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1" name="Google Shape;291;g2e287fba3d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t>Teacher Notes</a:t>
            </a:r>
            <a:r>
              <a:rPr lang="en" dirty="0"/>
              <a:t>: </a:t>
            </a:r>
            <a:r>
              <a:rPr lang="en" i="1" dirty="0"/>
              <a:t>This slide is optional for teachers who are providing small groups of students with a rope or </a:t>
            </a:r>
            <a:r>
              <a:rPr lang="en" i="1" dirty="0">
                <a:solidFill>
                  <a:schemeClr val="dk1"/>
                </a:solidFill>
              </a:rPr>
              <a:t>Slinky</a:t>
            </a:r>
            <a:r>
              <a:rPr lang="en" i="1" baseline="30000" dirty="0">
                <a:solidFill>
                  <a:schemeClr val="dk1"/>
                </a:solidFill>
              </a:rPr>
              <a:t>Ⓡ</a:t>
            </a:r>
            <a:r>
              <a:rPr lang="en" i="1" dirty="0"/>
              <a:t>to experiment with. The audio describing how to experiment safely will automatically play. </a:t>
            </a:r>
          </a:p>
          <a:p>
            <a:pPr marL="0" lvl="0" indent="0" algn="l" rtl="0">
              <a:spcBef>
                <a:spcPts val="0"/>
              </a:spcBef>
              <a:spcAft>
                <a:spcPts val="0"/>
              </a:spcAft>
              <a:buNone/>
            </a:pPr>
            <a:endParaRPr lang="en" i="1" dirty="0"/>
          </a:p>
          <a:p>
            <a:pPr marL="0" lvl="0" indent="0" algn="l" rtl="0">
              <a:spcBef>
                <a:spcPts val="0"/>
              </a:spcBef>
              <a:spcAft>
                <a:spcPts val="0"/>
              </a:spcAft>
              <a:buNone/>
            </a:pPr>
            <a:r>
              <a:rPr lang="en" dirty="0"/>
              <a:t>If you are providing students with a Slinky, rope, yarn, etc. to model waves, go over the safety guidelines, and give them time to discover ways to send energy through the material. Consider setting a 4 minute timer for students to experiment, and ask students to be ready to share their observations with the class once time’s up! </a:t>
            </a:r>
            <a:endParaRPr dirty="0"/>
          </a:p>
          <a:p>
            <a:pPr marL="0" lvl="0" indent="0" algn="l" rtl="0">
              <a:spcBef>
                <a:spcPts val="0"/>
              </a:spcBef>
              <a:spcAft>
                <a:spcPts val="0"/>
              </a:spcAft>
              <a:buNone/>
            </a:pPr>
            <a:r>
              <a:rPr lang="en" dirty="0"/>
              <a:t>SUGGESTED SAFETY GUIDELINES: </a:t>
            </a:r>
            <a:endParaRPr dirty="0"/>
          </a:p>
          <a:p>
            <a:pPr marL="457200" lvl="0" indent="-298450" algn="l" rtl="0">
              <a:spcBef>
                <a:spcPts val="0"/>
              </a:spcBef>
              <a:spcAft>
                <a:spcPts val="0"/>
              </a:spcAft>
              <a:buSzPts val="1100"/>
              <a:buAutoNum type="arabicPeriod"/>
            </a:pPr>
            <a:r>
              <a:rPr lang="en" dirty="0"/>
              <a:t>Someone needs to hold the rope or Slinky on each side at all times.  </a:t>
            </a:r>
            <a:endParaRPr dirty="0"/>
          </a:p>
          <a:p>
            <a:pPr marL="457200" lvl="0" indent="-298450" algn="l" rtl="0">
              <a:spcBef>
                <a:spcPts val="0"/>
              </a:spcBef>
              <a:spcAft>
                <a:spcPts val="0"/>
              </a:spcAft>
              <a:buSzPts val="1100"/>
              <a:buAutoNum type="arabicPeriod"/>
            </a:pPr>
            <a:r>
              <a:rPr lang="en" dirty="0"/>
              <a:t>Stay seated on your bottom or knees the entire time.  </a:t>
            </a:r>
            <a:endParaRPr dirty="0"/>
          </a:p>
          <a:p>
            <a:pPr marL="457200" lvl="0" indent="-298450" algn="l" rtl="0">
              <a:spcBef>
                <a:spcPts val="0"/>
              </a:spcBef>
              <a:spcAft>
                <a:spcPts val="0"/>
              </a:spcAft>
              <a:buSzPts val="1100"/>
              <a:buAutoNum type="arabicPeriod"/>
            </a:pPr>
            <a:r>
              <a:rPr lang="en" dirty="0"/>
              <a:t>The rope or Slinky shouldn’t go higher than stomach-height. </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None/>
            </a:pPr>
            <a:r>
              <a:rPr lang="en-US" sz="1000" i="0" dirty="0"/>
              <a:t>IMAGE:</a:t>
            </a:r>
            <a:r>
              <a:rPr lang="en-US" sz="1000" i="1" dirty="0"/>
              <a:t> Image and video courtesy Katrina Arras. Used with permission. </a:t>
            </a:r>
            <a:endParaRPr sz="1000" i="1"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2ce92d907cc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9" name="Google Shape;299;g2ce92d907cc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t>Teacher Notes:</a:t>
            </a:r>
            <a:r>
              <a:rPr lang="en" dirty="0"/>
              <a:t> </a:t>
            </a:r>
            <a:r>
              <a:rPr lang="en" i="1" dirty="0"/>
              <a:t>This slide is optional. If you are modeling waves using a </a:t>
            </a:r>
            <a:r>
              <a:rPr lang="en" i="1" dirty="0">
                <a:solidFill>
                  <a:schemeClr val="dk1"/>
                </a:solidFill>
              </a:rPr>
              <a:t>Slinky</a:t>
            </a:r>
            <a:r>
              <a:rPr lang="en" i="1" baseline="30000" dirty="0">
                <a:solidFill>
                  <a:schemeClr val="dk1"/>
                </a:solidFill>
              </a:rPr>
              <a:t>Ⓡ</a:t>
            </a:r>
            <a:r>
              <a:rPr lang="en" i="1" dirty="0"/>
              <a:t> or section of rope, use this slide to guide your demonstration.  </a:t>
            </a:r>
            <a:endParaRPr i="1" dirty="0"/>
          </a:p>
          <a:p>
            <a:pPr marL="0" lvl="0" indent="0" algn="l" rtl="0">
              <a:spcBef>
                <a:spcPts val="0"/>
              </a:spcBef>
              <a:spcAft>
                <a:spcPts val="0"/>
              </a:spcAft>
              <a:buNone/>
            </a:pPr>
            <a:r>
              <a:rPr lang="en" dirty="0"/>
              <a:t>To start, explain to students that amplitude is one way we can describe the energy in a wave. Point out that amplitude is the distance from the midline of the wave to the furthest point from the midpoint, called the crest or trough. Model a wave with a higher amplitude with the Slinky or rope. Then model a wave with a lower amplitude. Ask students to observe the differences in how the tape moves with a high amplitude wave versus a lower amplitude wave. They should notice that the higher the amplitude, the more the tape moves. Ask students to notice what happens to the amplitude of the wave as it travels down the Slinky or rope. They should notice that the amplitude decreases as the wave travels, as they observe the tape closest to the source of the wave moving more, and the tape furthest from the source of the wave moving less. They may also note that the amplitude changes direction back and forth across the midpoint as it travels. Point out to students again that seismic waves transfer energy, not matter. If you’re using a section of rope to model waves, point out that while the tape moves back and forth, it doesn’t actually move down the rope.  </a:t>
            </a:r>
            <a:endParaRPr dirty="0"/>
          </a:p>
          <a:p>
            <a:pPr marL="0" lvl="0" indent="0" algn="l" rtl="0">
              <a:spcBef>
                <a:spcPts val="0"/>
              </a:spcBef>
              <a:spcAft>
                <a:spcPts val="0"/>
              </a:spcAft>
              <a:buClr>
                <a:schemeClr val="dk1"/>
              </a:buClr>
              <a:buSzPts val="1100"/>
              <a:buFont typeface="Arial"/>
              <a:buNone/>
            </a:pPr>
            <a:endParaRPr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g2ce92d907cc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2" name="Google Shape;312;g2ce92d907cc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t>Teacher Notes:</a:t>
            </a:r>
            <a:r>
              <a:rPr lang="en" i="1" dirty="0"/>
              <a:t> To play the video again, click the white play button. It may help to play the video again and pause it right before the seismic waves reach the house (around 0:10).</a:t>
            </a:r>
            <a:endParaRPr i="1" dirty="0"/>
          </a:p>
          <a:p>
            <a:pPr marL="0" lvl="0" indent="0" algn="l" rtl="0">
              <a:spcBef>
                <a:spcPts val="0"/>
              </a:spcBef>
              <a:spcAft>
                <a:spcPts val="0"/>
              </a:spcAft>
              <a:buNone/>
            </a:pPr>
            <a:r>
              <a:rPr lang="en" dirty="0"/>
              <a:t>Ask students what they observe about how the distance between waves changes as they travel away from where the earthquake started. They should notice that when the earthquake starts, the waves are right on top of each other. As the waves travel through the earth, the distance between them grows. </a:t>
            </a:r>
            <a:endParaRPr dirty="0"/>
          </a:p>
          <a:p>
            <a:pPr marL="0" lvl="0" indent="0" algn="l" rtl="0">
              <a:spcBef>
                <a:spcPts val="0"/>
              </a:spcBef>
              <a:spcAft>
                <a:spcPts val="0"/>
              </a:spcAft>
              <a:buNone/>
            </a:pPr>
            <a:endParaRPr dirty="0"/>
          </a:p>
          <a:p>
            <a:pPr marL="0" lvl="0" indent="0" algn="l" rtl="0">
              <a:spcBef>
                <a:spcPts val="0"/>
              </a:spcBef>
              <a:spcAft>
                <a:spcPts val="0"/>
              </a:spcAft>
              <a:buClr>
                <a:schemeClr val="dk1"/>
              </a:buClr>
              <a:buSzPts val="1100"/>
              <a:buFont typeface="Arial"/>
              <a:buNone/>
            </a:pPr>
            <a:r>
              <a:rPr lang="en" dirty="0">
                <a:solidFill>
                  <a:schemeClr val="dk1"/>
                </a:solidFill>
              </a:rPr>
              <a:t>To view a more detailed model of seismic waves, go to:  </a:t>
            </a:r>
            <a:r>
              <a:rPr lang="en" u="sng" dirty="0">
                <a:solidFill>
                  <a:schemeClr val="hlink"/>
                </a:solidFill>
                <a:hlinkClick r:id="rId3"/>
              </a:rPr>
              <a:t>https://www.iris.edu/hq/inclass/animation/1component_seismogram_building_responds_to_p_s_surface_waves</a:t>
            </a:r>
            <a:r>
              <a:rPr lang="en" dirty="0">
                <a:solidFill>
                  <a:schemeClr val="dk1"/>
                </a:solidFill>
              </a:rPr>
              <a:t>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200" dirty="0"/>
              <a:t>VIDEO: </a:t>
            </a:r>
            <a:r>
              <a:rPr lang="en-US" sz="1200" i="1" dirty="0"/>
              <a:t>Video courtesy </a:t>
            </a:r>
            <a:r>
              <a:rPr lang="en-US" sz="1200" i="1" dirty="0" err="1"/>
              <a:t>Earthscope</a:t>
            </a:r>
            <a:r>
              <a:rPr lang="en-US" sz="1200" i="1" dirty="0"/>
              <a:t> Consortium</a:t>
            </a: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None/>
            </a:pPr>
            <a:endParaRPr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g26e880eb6c8_0_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0" name="Google Shape;320;g26e880eb6c8_0_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t>Teacher Notes: </a:t>
            </a:r>
            <a:r>
              <a:rPr lang="en" i="1" dirty="0"/>
              <a:t>The slide is animated. Point out the p-wave and s-wave in the diagram as the words appear. </a:t>
            </a:r>
            <a:endParaRPr i="1" dirty="0"/>
          </a:p>
          <a:p>
            <a:pPr marL="0" lvl="0" indent="0" algn="l" rtl="0">
              <a:spcBef>
                <a:spcPts val="0"/>
              </a:spcBef>
              <a:spcAft>
                <a:spcPts val="0"/>
              </a:spcAft>
              <a:buNone/>
            </a:pPr>
            <a:r>
              <a:rPr lang="en" dirty="0"/>
              <a:t>Remind students that seismic waves can affect people long distances from where they begin. Tell students that the p-waves move the fastest, but are less damaging, whereas s-waves are slower but are more damaging. Tell students that as soon as the first wave is detected, alerts are sent to areas that may experience damaging shaking. Therefore, as soon as you get an alert, you should Drop, Cover, and Hold On. </a:t>
            </a:r>
            <a:endParaRPr dirty="0"/>
          </a:p>
          <a:p>
            <a:pPr marL="0" lvl="0" indent="0" algn="l" rtl="0">
              <a:spcBef>
                <a:spcPts val="0"/>
              </a:spcBef>
              <a:spcAft>
                <a:spcPts val="0"/>
              </a:spcAft>
              <a:buNone/>
            </a:pPr>
            <a:endParaRPr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a:t>IMAGE: </a:t>
            </a:r>
            <a:r>
              <a:rPr lang="en-US" sz="1200" i="1" dirty="0"/>
              <a:t>Image courtesy of USGS</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g2c005a11625_0_2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9" name="Google Shape;329;g2c005a11625_0_2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t>Teacher Notes: </a:t>
            </a:r>
            <a:r>
              <a:rPr lang="en" dirty="0"/>
              <a:t>Ask students to discuss whether they think there could be an earthquake where they live. Students in California will probably know that there are earthquakes nearby, but students in Oregon and Washington may not be aware that there is a risk of earthquakes.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If you would like, you can visit the </a:t>
            </a:r>
            <a:r>
              <a:rPr lang="en" u="sng" dirty="0">
                <a:solidFill>
                  <a:schemeClr val="hlink"/>
                </a:solidFill>
                <a:hlinkClick r:id="rId3"/>
              </a:rPr>
              <a:t>USGS Latest Earthquakes</a:t>
            </a:r>
            <a:r>
              <a:rPr lang="en" dirty="0"/>
              <a:t> website and show students the earthquakes that have happened in the last day, last seven days, or last 30 days in the United States  </a:t>
            </a:r>
            <a:r>
              <a:rPr lang="en" sz="1150" i="1" dirty="0">
                <a:solidFill>
                  <a:schemeClr val="dk1"/>
                </a:solidFill>
              </a:rPr>
              <a:t>(</a:t>
            </a:r>
            <a:r>
              <a:rPr lang="en" sz="1150" i="1" u="sng" dirty="0">
                <a:solidFill>
                  <a:schemeClr val="hlink"/>
                </a:solidFill>
                <a:hlinkClick r:id="rId4"/>
              </a:rPr>
              <a:t>https://earthquake.usgs.gov/earthquakes/map</a:t>
            </a:r>
            <a:r>
              <a:rPr lang="en" sz="1150" i="1" dirty="0">
                <a:solidFill>
                  <a:schemeClr val="dk1"/>
                </a:solidFill>
              </a:rPr>
              <a:t>) </a:t>
            </a:r>
          </a:p>
          <a:p>
            <a:pPr marL="0" lvl="0" indent="0" algn="l" rtl="0">
              <a:spcBef>
                <a:spcPts val="0"/>
              </a:spcBef>
              <a:spcAft>
                <a:spcPts val="0"/>
              </a:spcAft>
              <a:buNone/>
            </a:pPr>
            <a:endParaRPr lang="en" sz="1150" i="1" dirty="0">
              <a:solidFill>
                <a:schemeClr val="dk1"/>
              </a:solidFill>
            </a:endParaRPr>
          </a:p>
          <a:p>
            <a:pPr marL="0" lvl="0" indent="0" algn="l" rtl="0">
              <a:spcBef>
                <a:spcPts val="0"/>
              </a:spcBef>
              <a:spcAft>
                <a:spcPts val="0"/>
              </a:spcAft>
              <a:buNone/>
            </a:pPr>
            <a:r>
              <a:rPr lang="en" sz="1150" i="0" dirty="0">
                <a:solidFill>
                  <a:schemeClr val="dk1"/>
                </a:solidFill>
              </a:rPr>
              <a:t>IMAGE: </a:t>
            </a:r>
            <a:r>
              <a:rPr lang="en" sz="1100" i="1" dirty="0">
                <a:solidFill>
                  <a:schemeClr val="dk1"/>
                </a:solidFill>
              </a:rPr>
              <a:t>Image courtesy of USGS. </a:t>
            </a:r>
          </a:p>
          <a:p>
            <a:pPr marL="0" lvl="0" indent="0" algn="l" rtl="0">
              <a:spcBef>
                <a:spcPts val="0"/>
              </a:spcBef>
              <a:spcAft>
                <a:spcPts val="0"/>
              </a:spcAft>
              <a:buNone/>
            </a:pPr>
            <a:r>
              <a:rPr lang="en" sz="1150" i="0" dirty="0">
                <a:solidFill>
                  <a:schemeClr val="dk1"/>
                </a:solidFill>
              </a:rPr>
              <a:t>This picture shows damage from the Loma Prieta 1989 earthquake.</a:t>
            </a:r>
            <a:endParaRPr i="0" dirty="0"/>
          </a:p>
          <a:p>
            <a:pPr marL="0" lvl="0" indent="0" algn="l" rtl="0">
              <a:spcBef>
                <a:spcPts val="0"/>
              </a:spcBef>
              <a:spcAft>
                <a:spcPts val="0"/>
              </a:spcAft>
              <a:buNone/>
            </a:pPr>
            <a:endParaRPr i="0" dirty="0"/>
          </a:p>
          <a:p>
            <a:pPr marL="0" lvl="0" indent="0" algn="l" rtl="0">
              <a:spcBef>
                <a:spcPts val="0"/>
              </a:spcBef>
              <a:spcAft>
                <a:spcPts val="0"/>
              </a:spcAft>
              <a:buNone/>
            </a:pPr>
            <a:endParaRPr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g2c7144b0494_0_1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6" name="Google Shape;336;g2c7144b0494_0_1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t>Teacher Notes: </a:t>
            </a:r>
            <a:r>
              <a:rPr lang="en" i="1" dirty="0">
                <a:solidFill>
                  <a:schemeClr val="dk1"/>
                </a:solidFill>
              </a:rPr>
              <a:t>This slide is optional.</a:t>
            </a:r>
            <a:endParaRPr i="1" dirty="0">
              <a:solidFill>
                <a:schemeClr val="dk1"/>
              </a:solidFill>
            </a:endParaRPr>
          </a:p>
          <a:p>
            <a:pPr marL="0" lvl="0" indent="0" algn="l" rtl="0">
              <a:spcBef>
                <a:spcPts val="0"/>
              </a:spcBef>
              <a:spcAft>
                <a:spcPts val="0"/>
              </a:spcAft>
              <a:buNone/>
            </a:pPr>
            <a:r>
              <a:rPr lang="en" dirty="0">
                <a:solidFill>
                  <a:schemeClr val="dk1"/>
                </a:solidFill>
              </a:rPr>
              <a:t>Tell students that this map shows the chance of experiencing a </a:t>
            </a:r>
            <a:r>
              <a:rPr lang="en-US" dirty="0">
                <a:solidFill>
                  <a:schemeClr val="dk1"/>
                </a:solidFill>
              </a:rPr>
              <a:t>strong</a:t>
            </a:r>
            <a:r>
              <a:rPr lang="en" dirty="0">
                <a:solidFill>
                  <a:schemeClr val="dk1"/>
                </a:solidFill>
              </a:rPr>
              <a:t> earthquake in the next 100 years. </a:t>
            </a:r>
            <a:r>
              <a:rPr lang="en" dirty="0"/>
              <a:t>Point out that the red areas have a greater than 95% chance of experiencing a damaging earthquake in the next 100 years, whereas the blue areas have a less than 5% chance. Ask a student to come up and point to the area where you live on the map. Work with students to determine the earthquake risk where you live using the key. </a:t>
            </a:r>
            <a:endParaRPr dirty="0"/>
          </a:p>
          <a:p>
            <a:pPr marL="0" lvl="0" indent="0" algn="l" rtl="0">
              <a:spcBef>
                <a:spcPts val="0"/>
              </a:spcBef>
              <a:spcAft>
                <a:spcPts val="0"/>
              </a:spcAft>
              <a:buNone/>
            </a:pPr>
            <a:endParaRPr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a:t>IMAGE: </a:t>
            </a:r>
            <a:r>
              <a:rPr lang="en-US" sz="1200" i="1" dirty="0"/>
              <a:t>Image courtesy of USGS</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 dirty="0"/>
              <a:t>SOURCE: </a:t>
            </a:r>
            <a:r>
              <a:rPr lang="en-US" b="0" i="0" dirty="0">
                <a:solidFill>
                  <a:srgbClr val="171717"/>
                </a:solidFill>
                <a:effectLst/>
                <a:latin typeface="Public Sans Web"/>
              </a:rPr>
              <a:t>National Seismic Hazard Model (2023) - Chance of Damaging Earthquake Shaking, January 2023</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g2c7144b0494_0_1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0" name="Google Shape;350;g2c7144b0494_0_1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t>Teacher Notes: </a:t>
            </a:r>
            <a:r>
              <a:rPr lang="en" i="1" dirty="0">
                <a:solidFill>
                  <a:schemeClr val="dk1"/>
                </a:solidFill>
              </a:rPr>
              <a:t>This slide is optional.</a:t>
            </a:r>
            <a:endParaRPr i="1" dirty="0">
              <a:solidFill>
                <a:schemeClr val="dk1"/>
              </a:solidFill>
            </a:endParaRPr>
          </a:p>
          <a:p>
            <a:pPr marL="0" lvl="0" indent="0" algn="l" rtl="0">
              <a:spcBef>
                <a:spcPts val="0"/>
              </a:spcBef>
              <a:spcAft>
                <a:spcPts val="0"/>
              </a:spcAft>
              <a:buNone/>
            </a:pPr>
            <a:r>
              <a:rPr lang="en" dirty="0"/>
              <a:t>This map also shows population density. Tell students that the black areas have lots of people living closer together, and light purple areas have a moderate amount of people living closer together. Again ask a student to come up and point to the area where you live on the map.</a:t>
            </a:r>
            <a:endParaRPr dirty="0"/>
          </a:p>
          <a:p>
            <a:pPr marL="0" lvl="0" indent="0" algn="l" rtl="0">
              <a:spcBef>
                <a:spcPts val="0"/>
              </a:spcBef>
              <a:spcAft>
                <a:spcPts val="0"/>
              </a:spcAft>
              <a:buNone/>
            </a:pPr>
            <a:endParaRPr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a:t>IMAGE: </a:t>
            </a:r>
            <a:r>
              <a:rPr lang="en-US" sz="1200" i="1" dirty="0"/>
              <a:t>Image courtesy of USGS</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 dirty="0"/>
              <a:t>SOURCE: </a:t>
            </a:r>
            <a:r>
              <a:rPr lang="en-US" b="0" i="0" dirty="0">
                <a:solidFill>
                  <a:srgbClr val="171717"/>
                </a:solidFill>
                <a:effectLst/>
                <a:latin typeface="Public Sans Web"/>
              </a:rPr>
              <a:t>National Seismic Hazard Model (2023) - Chance of Damaging Earthquake Shaking, January 2023</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g2c7144b0494_0_2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5" name="Google Shape;365;g2c7144b0494_0_2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t>Teacher Notes: </a:t>
            </a:r>
            <a:r>
              <a:rPr lang="en" i="1" dirty="0">
                <a:solidFill>
                  <a:schemeClr val="dk1"/>
                </a:solidFill>
              </a:rPr>
              <a:t>This slide is optional.</a:t>
            </a:r>
            <a:endParaRPr i="1" dirty="0">
              <a:solidFill>
                <a:schemeClr val="dk1"/>
              </a:solidFill>
            </a:endParaRPr>
          </a:p>
          <a:p>
            <a:pPr marL="0" lvl="0" indent="0" algn="l" rtl="0">
              <a:spcBef>
                <a:spcPts val="0"/>
              </a:spcBef>
              <a:spcAft>
                <a:spcPts val="0"/>
              </a:spcAft>
              <a:buNone/>
            </a:pPr>
            <a:r>
              <a:rPr lang="en" dirty="0"/>
              <a:t>Ask students what patterns they see in this map. What does this map show us about the area we live?</a:t>
            </a:r>
            <a:r>
              <a:rPr lang="en" b="1" dirty="0"/>
              <a:t> </a:t>
            </a:r>
            <a:r>
              <a:rPr lang="en" i="1" dirty="0"/>
              <a:t>Students should notice that California has the highest chance of experiencing a damaging earthquake in the next 100 years, with many areas having a &gt;95% chance. Areas in Oregon and Washington near the Pacific Ocean have a 50-95% chance of experiencing a damaging earthquake in the next 100 years.  </a:t>
            </a:r>
            <a:endParaRPr i="1" dirty="0"/>
          </a:p>
          <a:p>
            <a:pPr marL="0" lvl="0" indent="0" algn="l" rtl="0">
              <a:spcBef>
                <a:spcPts val="0"/>
              </a:spcBef>
              <a:spcAft>
                <a:spcPts val="0"/>
              </a:spcAft>
              <a:buNone/>
            </a:pPr>
            <a:endParaRPr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a:t>IMAGE: </a:t>
            </a:r>
            <a:r>
              <a:rPr lang="en-US" sz="1200" i="1" dirty="0"/>
              <a:t>Image courtesy of USGS</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 dirty="0"/>
              <a:t>SOURCE: </a:t>
            </a:r>
            <a:r>
              <a:rPr lang="en-US" b="0" i="0" dirty="0">
                <a:solidFill>
                  <a:srgbClr val="171717"/>
                </a:solidFill>
                <a:effectLst/>
                <a:latin typeface="Public Sans Web"/>
              </a:rPr>
              <a:t>National Seismic Hazard Model (2023) - Chance of Damaging Earthquake Shaking, January 2023</a:t>
            </a:r>
          </a:p>
          <a:p>
            <a:pPr marL="0" lvl="0" indent="0" algn="l" rtl="0">
              <a:spcBef>
                <a:spcPts val="0"/>
              </a:spcBef>
              <a:spcAft>
                <a:spcPts val="0"/>
              </a:spcAft>
              <a:buNone/>
            </a:pPr>
            <a:endParaRPr lang="en"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100"/>
              <a:buFont typeface="Arial"/>
              <a:buNone/>
            </a:pPr>
            <a:r>
              <a:rPr lang="en-US" b="1" dirty="0">
                <a:solidFill>
                  <a:schemeClr val="dk1"/>
                </a:solidFill>
              </a:rPr>
              <a:t>Teacher Note: </a:t>
            </a:r>
            <a:r>
              <a:rPr lang="en-US" i="1" dirty="0">
                <a:solidFill>
                  <a:schemeClr val="dk1"/>
                </a:solidFill>
              </a:rPr>
              <a:t>This is animated. Ask the question first to elicit student responses.</a:t>
            </a:r>
            <a:r>
              <a:rPr lang="en-US" dirty="0">
                <a:solidFill>
                  <a:schemeClr val="dk1"/>
                </a:solidFill>
              </a:rPr>
              <a:t> </a:t>
            </a:r>
          </a:p>
          <a:p>
            <a:pPr marL="0" lvl="0" indent="0" algn="l" rtl="0">
              <a:spcBef>
                <a:spcPts val="0"/>
              </a:spcBef>
              <a:spcAft>
                <a:spcPts val="0"/>
              </a:spcAft>
              <a:buClr>
                <a:schemeClr val="dk1"/>
              </a:buClr>
              <a:buSzPts val="1100"/>
              <a:buFont typeface="Arial"/>
              <a:buNone/>
            </a:pPr>
            <a:r>
              <a:rPr lang="en-US" dirty="0">
                <a:solidFill>
                  <a:schemeClr val="dk1"/>
                </a:solidFill>
              </a:rPr>
              <a:t>Review and model correct protective actions - Drop, Cover, and Hold On. Make sure students know they should drop to their knees (not their bottoms), have one hand over their necks, and try to get away from glass or any other objects that could fall on them. If they’re able to get under a table or desk while staying on their knees, they should. Once there, they should hold on to the leg of the table.  </a:t>
            </a:r>
          </a:p>
          <a:p>
            <a:pPr marL="0" lvl="0" indent="0" algn="l" rtl="0">
              <a:spcBef>
                <a:spcPts val="0"/>
              </a:spcBef>
              <a:spcAft>
                <a:spcPts val="0"/>
              </a:spcAft>
              <a:buClr>
                <a:schemeClr val="dk1"/>
              </a:buClr>
              <a:buSzPts val="1100"/>
              <a:buFont typeface="Arial"/>
              <a:buNone/>
            </a:pPr>
            <a:endParaRPr lang="en-US" b="1" dirty="0">
              <a:solidFill>
                <a:schemeClr val="dk1"/>
              </a:solidFill>
            </a:endParaRPr>
          </a:p>
          <a:p>
            <a:pPr marL="0" lvl="0" indent="0" algn="l" rtl="0">
              <a:spcBef>
                <a:spcPts val="0"/>
              </a:spcBef>
              <a:spcAft>
                <a:spcPts val="0"/>
              </a:spcAft>
              <a:buNone/>
            </a:pPr>
            <a:r>
              <a:rPr lang="en-US" sz="1200" dirty="0"/>
              <a:t>IMAGE: </a:t>
            </a:r>
            <a:r>
              <a:rPr lang="en-US" sz="1200" i="1" dirty="0"/>
              <a:t>Image courtesy of USGS</a:t>
            </a:r>
          </a:p>
          <a:p>
            <a:endParaRPr lang="en-US" dirty="0"/>
          </a:p>
        </p:txBody>
      </p:sp>
      <p:sp>
        <p:nvSpPr>
          <p:cNvPr id="4" name="Slide Number Placeholder 3"/>
          <p:cNvSpPr>
            <a:spLocks noGrp="1"/>
          </p:cNvSpPr>
          <p:nvPr>
            <p:ph type="sldNum" sz="quarter" idx="5"/>
          </p:nvPr>
        </p:nvSpPr>
        <p:spPr/>
        <p:txBody>
          <a:bodyPr/>
          <a:lstStyle/>
          <a:p>
            <a:fld id="{D9D3EB9B-9D7A-7A42-83C0-FE02F9BF119F}" type="slidenum">
              <a:rPr lang="en-US" smtClean="0"/>
              <a:t>38</a:t>
            </a:fld>
            <a:endParaRPr lang="en-US"/>
          </a:p>
        </p:txBody>
      </p:sp>
    </p:spTree>
    <p:extLst>
      <p:ext uri="{BB962C8B-B14F-4D97-AF65-F5344CB8AC3E}">
        <p14:creationId xmlns:p14="http://schemas.microsoft.com/office/powerpoint/2010/main" val="418076546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Teacher Notes:</a:t>
            </a:r>
            <a:r>
              <a:rPr lang="en-US" dirty="0"/>
              <a:t> Tell students that Drop, Cover, and Hold On looks different for different bodies. Review modified protective actions for people who use wheelchairs. While you may not have students who use wheelchairs in your class, it is likely that there are members of your community who do. Ask students to help their family members or friends who use a wheelchair by sharing that “Lock, Cover, and Hold On” is how they can protect themselves during an earthquake. Have students repeat the phrase, “Lock, Cover, and Hold On” after you’ve said it.  </a:t>
            </a:r>
          </a:p>
          <a:p>
            <a:pPr marL="0" lvl="0" indent="0" algn="l" rtl="0">
              <a:spcBef>
                <a:spcPts val="0"/>
              </a:spcBef>
              <a:spcAft>
                <a:spcPts val="0"/>
              </a:spcAft>
              <a:buNone/>
            </a:pPr>
            <a:endParaRPr lang="en-US" dirty="0"/>
          </a:p>
          <a:p>
            <a:pPr marL="0" lvl="0" indent="0" algn="l" rtl="0">
              <a:spcBef>
                <a:spcPts val="0"/>
              </a:spcBef>
              <a:spcAft>
                <a:spcPts val="0"/>
              </a:spcAft>
              <a:buNone/>
            </a:pPr>
            <a:r>
              <a:rPr lang="en-US" sz="1200" dirty="0"/>
              <a:t>IMAGE: </a:t>
            </a:r>
            <a:r>
              <a:rPr lang="en-US" sz="1200" i="1" dirty="0"/>
              <a:t>Image courtesy of USGS</a:t>
            </a:r>
          </a:p>
          <a:p>
            <a:endParaRPr lang="en-US" dirty="0"/>
          </a:p>
        </p:txBody>
      </p:sp>
      <p:sp>
        <p:nvSpPr>
          <p:cNvPr id="4" name="Slide Number Placeholder 3"/>
          <p:cNvSpPr>
            <a:spLocks noGrp="1"/>
          </p:cNvSpPr>
          <p:nvPr>
            <p:ph type="sldNum" sz="quarter" idx="5"/>
          </p:nvPr>
        </p:nvSpPr>
        <p:spPr/>
        <p:txBody>
          <a:bodyPr/>
          <a:lstStyle/>
          <a:p>
            <a:fld id="{D9D3EB9B-9D7A-7A42-83C0-FE02F9BF119F}" type="slidenum">
              <a:rPr lang="en-US" smtClean="0"/>
              <a:t>39</a:t>
            </a:fld>
            <a:endParaRPr lang="en-US"/>
          </a:p>
        </p:txBody>
      </p:sp>
    </p:spTree>
    <p:extLst>
      <p:ext uri="{BB962C8B-B14F-4D97-AF65-F5344CB8AC3E}">
        <p14:creationId xmlns:p14="http://schemas.microsoft.com/office/powerpoint/2010/main" val="30645393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g248c4e363ed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 name="Google Shape;67;g248c4e363ed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100"/>
              <a:buFont typeface="Arial"/>
              <a:buNone/>
            </a:pPr>
            <a:r>
              <a:rPr lang="en-US" b="1" dirty="0">
                <a:solidFill>
                  <a:schemeClr val="dk1"/>
                </a:solidFill>
              </a:rPr>
              <a:t>Teacher Notes:</a:t>
            </a:r>
            <a:r>
              <a:rPr lang="en-US" dirty="0">
                <a:solidFill>
                  <a:schemeClr val="dk1"/>
                </a:solidFill>
              </a:rPr>
              <a:t> </a:t>
            </a:r>
            <a:r>
              <a:rPr lang="en-US" i="1" dirty="0">
                <a:solidFill>
                  <a:schemeClr val="dk1"/>
                </a:solidFill>
              </a:rPr>
              <a:t>Slide is animated, so images appear when you click. </a:t>
            </a:r>
            <a:r>
              <a:rPr lang="en-US" dirty="0">
                <a:solidFill>
                  <a:schemeClr val="dk1"/>
                </a:solidFill>
              </a:rPr>
              <a:t>Review modified protective actions for people who use a cane or walker. While you may not have students who use a cane or walker in your class, it is likely that there are members of your community who do. Ask students to help their family members or friends who use a cane or walker by sharing the correct protective actions. Have students repeat the phrase, “Drop, Cover, and Hold On” and then “Lock, Cover, and Hold On” after you’ve said it.  </a:t>
            </a:r>
          </a:p>
          <a:p>
            <a:pPr marL="0" lvl="0" indent="0" algn="l" rtl="0">
              <a:spcBef>
                <a:spcPts val="0"/>
              </a:spcBef>
              <a:spcAft>
                <a:spcPts val="0"/>
              </a:spcAft>
              <a:buClr>
                <a:schemeClr val="dk1"/>
              </a:buClr>
              <a:buSzPts val="1100"/>
              <a:buFont typeface="Arial"/>
              <a:buNone/>
            </a:pPr>
            <a:endParaRPr lang="en-US" dirty="0">
              <a:solidFill>
                <a:schemeClr val="dk1"/>
              </a:solidFill>
            </a:endParaRPr>
          </a:p>
          <a:p>
            <a:pPr marL="0" lvl="0" indent="0" algn="l" rtl="0">
              <a:spcBef>
                <a:spcPts val="0"/>
              </a:spcBef>
              <a:spcAft>
                <a:spcPts val="0"/>
              </a:spcAft>
              <a:buNone/>
            </a:pPr>
            <a:r>
              <a:rPr lang="en-US" sz="1200" dirty="0"/>
              <a:t>IMAGE: </a:t>
            </a:r>
            <a:r>
              <a:rPr lang="en-US" sz="1200" i="1" dirty="0"/>
              <a:t>Image courtesy of USGS</a:t>
            </a:r>
          </a:p>
          <a:p>
            <a:endParaRPr lang="en-US" dirty="0"/>
          </a:p>
        </p:txBody>
      </p:sp>
      <p:sp>
        <p:nvSpPr>
          <p:cNvPr id="4" name="Slide Number Placeholder 3"/>
          <p:cNvSpPr>
            <a:spLocks noGrp="1"/>
          </p:cNvSpPr>
          <p:nvPr>
            <p:ph type="sldNum" sz="quarter" idx="5"/>
          </p:nvPr>
        </p:nvSpPr>
        <p:spPr/>
        <p:txBody>
          <a:bodyPr/>
          <a:lstStyle/>
          <a:p>
            <a:fld id="{D9D3EB9B-9D7A-7A42-83C0-FE02F9BF119F}" type="slidenum">
              <a:rPr lang="en-US" smtClean="0"/>
              <a:t>40</a:t>
            </a:fld>
            <a:endParaRPr lang="en-US"/>
          </a:p>
        </p:txBody>
      </p:sp>
    </p:spTree>
    <p:extLst>
      <p:ext uri="{BB962C8B-B14F-4D97-AF65-F5344CB8AC3E}">
        <p14:creationId xmlns:p14="http://schemas.microsoft.com/office/powerpoint/2010/main" val="379257768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g2c7144b0494_0_4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9" name="Google Shape;399;g2c7144b0494_0_4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t>TEACHER NOTE</a:t>
            </a:r>
            <a:r>
              <a:rPr lang="en" dirty="0"/>
              <a:t>:</a:t>
            </a:r>
            <a:r>
              <a:rPr lang="en" i="1" dirty="0"/>
              <a:t> This slide is animated and the ‘Cover’ and ‘Hold On’ appear individually so you can discuss each action in turn. </a:t>
            </a:r>
            <a:r>
              <a:rPr lang="en" dirty="0"/>
              <a:t>Begin by eliciting student responses for each. </a:t>
            </a:r>
            <a:r>
              <a:rPr lang="en" sz="1150" dirty="0">
                <a:solidFill>
                  <a:schemeClr val="dk1"/>
                </a:solidFill>
              </a:rPr>
              <a:t>Add on to student responses as necessary. </a:t>
            </a:r>
            <a:r>
              <a:rPr lang="en" dirty="0"/>
              <a:t> </a:t>
            </a:r>
            <a:endParaRPr sz="1150" dirty="0">
              <a:solidFill>
                <a:schemeClr val="dk1"/>
              </a:solidFill>
            </a:endParaRPr>
          </a:p>
          <a:p>
            <a:pPr marL="0" lvl="0" indent="0" algn="l" rtl="0">
              <a:spcBef>
                <a:spcPts val="0"/>
              </a:spcBef>
              <a:spcAft>
                <a:spcPts val="0"/>
              </a:spcAft>
              <a:buNone/>
            </a:pPr>
            <a:endParaRPr dirty="0"/>
          </a:p>
          <a:p>
            <a:pPr marL="0" lvl="0" indent="0">
              <a:lnSpc>
                <a:spcPct val="100000"/>
              </a:lnSpc>
              <a:buSzPts val="1100"/>
              <a:buNone/>
            </a:pPr>
            <a:r>
              <a:rPr lang="en-US" sz="1200" dirty="0"/>
              <a:t>DROP: Dropping to your knees protects you from falling or being hit by falling objects during ground shaking. </a:t>
            </a:r>
          </a:p>
          <a:p>
            <a:pPr marL="0" lvl="0" indent="0">
              <a:lnSpc>
                <a:spcPct val="100000"/>
              </a:lnSpc>
              <a:buClr>
                <a:schemeClr val="dk1"/>
              </a:buClr>
              <a:buSzPts val="1100"/>
              <a:buNone/>
            </a:pPr>
            <a:r>
              <a:rPr lang="en-US" sz="1200" dirty="0"/>
              <a:t>COVER: We cover our neck </a:t>
            </a:r>
            <a:r>
              <a:rPr lang="en-US" sz="12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xmlns:lc="http://schemas.openxmlformats.org/drawingml/2006/lockedCanvas" textRoundtripDataId="7"/>
                  </a:ext>
                </a:extLst>
              </a:rPr>
              <a:t>and head</a:t>
            </a:r>
            <a:r>
              <a:rPr lang="en-US" sz="1200" dirty="0"/>
              <a:t> with one arm and hand to protect them from becoming injured if something falls. The back of the neck is particularly important to protect because your head has a skull to protect it. </a:t>
            </a:r>
          </a:p>
          <a:p>
            <a:pPr marL="0" lvl="0" indent="0">
              <a:lnSpc>
                <a:spcPct val="100000"/>
              </a:lnSpc>
              <a:buClr>
                <a:schemeClr val="dk1"/>
              </a:buClr>
              <a:buSzPts val="1100"/>
              <a:buNone/>
            </a:pPr>
            <a:r>
              <a:rPr lang="en-US" sz="1200" dirty="0"/>
              <a:t>HOLD ON: We hold on to a table leg once we’re beneath a table so that the earthquake doesn’t move us out from underneath the table that is protecting us.</a:t>
            </a:r>
          </a:p>
          <a:p>
            <a:pPr marL="0" lvl="0" indent="0" algn="l" rtl="0">
              <a:spcBef>
                <a:spcPts val="0"/>
              </a:spcBef>
              <a:spcAft>
                <a:spcPts val="0"/>
              </a:spcAft>
              <a:buNone/>
            </a:pPr>
            <a:endParaRPr dirty="0"/>
          </a:p>
          <a:p>
            <a:pPr marL="0" lvl="0" indent="0" algn="l" rtl="0">
              <a:spcBef>
                <a:spcPts val="0"/>
              </a:spcBef>
              <a:spcAft>
                <a:spcPts val="0"/>
              </a:spcAft>
              <a:buNone/>
            </a:pPr>
            <a:r>
              <a:rPr lang="en-US" sz="1200" dirty="0"/>
              <a:t>IMAGE: </a:t>
            </a:r>
            <a:r>
              <a:rPr lang="en-US" sz="1200" i="1" dirty="0"/>
              <a:t>Image courtesy of USGS</a:t>
            </a:r>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4" name="Google Shape;244;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sz="1600" b="1" dirty="0">
                <a:solidFill>
                  <a:schemeClr val="dk1"/>
                </a:solidFill>
              </a:rPr>
              <a:t>Teacher Notes: </a:t>
            </a:r>
            <a:r>
              <a:rPr lang="en-US" sz="1600" i="1" dirty="0">
                <a:solidFill>
                  <a:schemeClr val="dk1"/>
                </a:solidFill>
              </a:rPr>
              <a:t>Slide is animated, so images appear when you click. </a:t>
            </a:r>
            <a:r>
              <a:rPr lang="en-US" sz="1600" dirty="0">
                <a:solidFill>
                  <a:schemeClr val="dk1"/>
                </a:solidFill>
              </a:rPr>
              <a:t>Tell students that they should take these protective actions when the ground shakes, if there’s an earthquake early warning alert, or if they’re participating in an earthquake drill, which we’ll do now. Tell students that it’s vital they Drop, Cover, and Hold On immediately and without hesitation. </a:t>
            </a: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None/>
            </a:pPr>
            <a:r>
              <a:rPr lang="en-US" sz="1200" dirty="0"/>
              <a:t>IMAGES: </a:t>
            </a:r>
            <a:r>
              <a:rPr lang="en-US" sz="1200" i="1" dirty="0"/>
              <a:t>Images courtesy of the USGS and the Great ShakeOut. Used with permission. </a:t>
            </a:r>
          </a:p>
          <a:p>
            <a:pPr marL="0" lvl="0" indent="0" algn="l" rtl="0">
              <a:spcBef>
                <a:spcPts val="0"/>
              </a:spcBef>
              <a:spcAft>
                <a:spcPts val="0"/>
              </a:spcAft>
              <a:buNone/>
            </a:pPr>
            <a:endParaRPr dirty="0"/>
          </a:p>
        </p:txBody>
      </p:sp>
      <p:sp>
        <p:nvSpPr>
          <p:cNvPr id="245" name="Google Shape;245;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g2fd08a1e981_1_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 name="Google Shape;74;g2fd08a1e981_1_4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b="1"/>
              <a:t>Teacher Notes: </a:t>
            </a:r>
            <a:r>
              <a:rPr lang="en-US"/>
              <a:t>Play the </a:t>
            </a:r>
            <a:r>
              <a:rPr lang="en-US" err="1"/>
              <a:t>ShakeAlert</a:t>
            </a:r>
            <a:r>
              <a:rPr lang="en-US"/>
              <a:t> alert. Have all students Drop, Cover, and Hold On. Ask students to stay in their protective positions while the teacher observes and offers corrections if necessary. Once the teacher has checked in with each student, ask them to return to their seats. </a:t>
            </a:r>
          </a:p>
          <a:p>
            <a:pPr marL="0" lvl="0" indent="0" algn="l" rtl="0">
              <a:spcBef>
                <a:spcPts val="0"/>
              </a:spcBef>
              <a:spcAft>
                <a:spcPts val="0"/>
              </a:spcAft>
              <a:buNone/>
            </a:pPr>
            <a:r>
              <a:rPr lang="en-US" i="1"/>
              <a:t>NOTE: Your EEW alert may sound and look different than the one pictures on the slide!  </a:t>
            </a:r>
          </a:p>
          <a:p>
            <a:pPr marL="0" lvl="0" indent="0" algn="l" rtl="0">
              <a:spcBef>
                <a:spcPts val="0"/>
              </a:spcBef>
              <a:spcAft>
                <a:spcPts val="0"/>
              </a:spcAft>
              <a:buNone/>
            </a:pPr>
            <a:endParaRPr lang="en-US"/>
          </a:p>
          <a:p>
            <a:pPr marL="0" lvl="0" indent="0" algn="l" rtl="0">
              <a:spcBef>
                <a:spcPts val="0"/>
              </a:spcBef>
              <a:spcAft>
                <a:spcPts val="0"/>
              </a:spcAft>
              <a:buNone/>
            </a:pPr>
            <a:r>
              <a:rPr lang="en-US"/>
              <a:t>SOUND: Valcom VEEWS earthquake early warning alert </a:t>
            </a:r>
          </a:p>
        </p:txBody>
      </p:sp>
      <p:sp>
        <p:nvSpPr>
          <p:cNvPr id="75" name="Google Shape;75;g2fd08a1e981_1_4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4B956B-5B7C-021B-90D2-83029D4ED5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5D3BB7-1747-DA53-E787-FFF69ABD36F3}"/>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6FBD7548-0505-6F55-A9A1-56AFD29DE608}"/>
              </a:ext>
            </a:extLst>
          </p:cNvPr>
          <p:cNvSpPr>
            <a:spLocks noGrp="1"/>
          </p:cNvSpPr>
          <p:nvPr>
            <p:ph type="body" idx="1"/>
          </p:nvPr>
        </p:nvSpPr>
        <p:spPr/>
        <p:txBody>
          <a:bodyPr/>
          <a:lstStyle/>
          <a:p>
            <a:pPr marL="0" lvl="0" indent="0" algn="l" rtl="0">
              <a:spcBef>
                <a:spcPts val="0"/>
              </a:spcBef>
              <a:spcAft>
                <a:spcPts val="0"/>
              </a:spcAft>
              <a:buClr>
                <a:schemeClr val="dk1"/>
              </a:buClr>
              <a:buSzPts val="1100"/>
              <a:buFont typeface="Arial"/>
              <a:buNone/>
            </a:pPr>
            <a:r>
              <a:rPr lang="en-US" b="1" dirty="0">
                <a:solidFill>
                  <a:schemeClr val="dk1"/>
                </a:solidFill>
              </a:rPr>
              <a:t>Teacher Notes:</a:t>
            </a:r>
            <a:r>
              <a:rPr lang="en-US" dirty="0">
                <a:solidFill>
                  <a:schemeClr val="dk1"/>
                </a:solidFill>
              </a:rPr>
              <a:t> </a:t>
            </a:r>
            <a:r>
              <a:rPr lang="en-US" i="1" dirty="0">
                <a:solidFill>
                  <a:schemeClr val="dk1"/>
                </a:solidFill>
              </a:rPr>
              <a:t>Slide is animated so images appear when you click. </a:t>
            </a:r>
            <a:r>
              <a:rPr lang="en-US" dirty="0">
                <a:solidFill>
                  <a:schemeClr val="dk1"/>
                </a:solidFill>
              </a:rPr>
              <a:t>Tell students that if they are outside when they feel shaking or get an alert, they should immediately move to an open space away from power lines or other objects that could fall on them. They should then drop to their knees and use their arms to cover their head and neck and hold on in that position until the shaking stops. </a:t>
            </a:r>
          </a:p>
          <a:p>
            <a:pPr marL="0" lvl="0" indent="0" algn="l" rtl="0">
              <a:spcBef>
                <a:spcPts val="0"/>
              </a:spcBef>
              <a:spcAft>
                <a:spcPts val="0"/>
              </a:spcAft>
              <a:buClr>
                <a:schemeClr val="dk1"/>
              </a:buClr>
              <a:buSzPts val="1100"/>
              <a:buFont typeface="Arial"/>
              <a:buNone/>
            </a:pPr>
            <a:endParaRPr lang="en-US" dirty="0">
              <a:solidFill>
                <a:schemeClr val="dk1"/>
              </a:solidFill>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200" dirty="0"/>
              <a:t>IMAGE: </a:t>
            </a:r>
            <a:r>
              <a:rPr lang="en-US" sz="1200" i="1" dirty="0"/>
              <a:t>Image courtesy of U.S. Geological Survey</a:t>
            </a:r>
          </a:p>
        </p:txBody>
      </p:sp>
      <p:sp>
        <p:nvSpPr>
          <p:cNvPr id="4" name="Slide Number Placeholder 3">
            <a:extLst>
              <a:ext uri="{FF2B5EF4-FFF2-40B4-BE49-F238E27FC236}">
                <a16:creationId xmlns:a16="http://schemas.microsoft.com/office/drawing/2014/main" id="{FD846FE7-B7B5-7851-F665-4ACAD2D5ED60}"/>
              </a:ext>
            </a:extLst>
          </p:cNvPr>
          <p:cNvSpPr>
            <a:spLocks noGrp="1"/>
          </p:cNvSpPr>
          <p:nvPr>
            <p:ph type="sldNum" sz="quarter" idx="5"/>
          </p:nvPr>
        </p:nvSpPr>
        <p:spPr/>
        <p:txBody>
          <a:bodyPr/>
          <a:lstStyle/>
          <a:p>
            <a:fld id="{D9D3EB9B-9D7A-7A42-83C0-FE02F9BF119F}" type="slidenum">
              <a:rPr lang="en-US" smtClean="0"/>
              <a:t>44</a:t>
            </a:fld>
            <a:endParaRPr lang="en-US"/>
          </a:p>
        </p:txBody>
      </p:sp>
    </p:spTree>
    <p:extLst>
      <p:ext uri="{BB962C8B-B14F-4D97-AF65-F5344CB8AC3E}">
        <p14:creationId xmlns:p14="http://schemas.microsoft.com/office/powerpoint/2010/main" val="73793131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C659B4-FD2A-54A8-48F7-410EA722EA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C21F87-6362-371B-CFAA-5D7C151DFC52}"/>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49D28ACC-5E47-A9DE-F62F-388E80A35ACE}"/>
              </a:ext>
            </a:extLst>
          </p:cNvPr>
          <p:cNvSpPr>
            <a:spLocks noGrp="1"/>
          </p:cNvSpPr>
          <p:nvPr>
            <p:ph type="body" idx="1"/>
          </p:nvPr>
        </p:nvSpPr>
        <p:spPr/>
        <p:txBody>
          <a:bodyPr/>
          <a:lstStyle/>
          <a:p>
            <a:pPr marL="0" lvl="0" indent="0" algn="l" rtl="0">
              <a:spcBef>
                <a:spcPts val="0"/>
              </a:spcBef>
              <a:spcAft>
                <a:spcPts val="0"/>
              </a:spcAft>
              <a:buClr>
                <a:schemeClr val="dk1"/>
              </a:buClr>
              <a:buSzPts val="1100"/>
              <a:buFont typeface="Arial"/>
              <a:buNone/>
            </a:pPr>
            <a:r>
              <a:rPr lang="en-US" b="1" dirty="0">
                <a:solidFill>
                  <a:schemeClr val="dk1"/>
                </a:solidFill>
              </a:rPr>
              <a:t>Teacher Notes: </a:t>
            </a:r>
            <a:r>
              <a:rPr lang="en-US" i="1" dirty="0">
                <a:solidFill>
                  <a:schemeClr val="dk1"/>
                </a:solidFill>
              </a:rPr>
              <a:t>Slide is animated so images appear when you click. </a:t>
            </a:r>
            <a:r>
              <a:rPr lang="en-US" b="0" dirty="0">
                <a:solidFill>
                  <a:schemeClr val="dk1"/>
                </a:solidFill>
              </a:rPr>
              <a:t>Tell students that if they are visiting the coast, the earthquake could be followed by a tsunami, which is a large wave caused by the earthquake. If they are on the coast when they feel shaking or get an alert, they should wait for shaking to stop, and then immediately go inland, to high ground, or follow their school’s specific safety procedures. Tell students that it’s important to wait until they hear it’s safe to return because tsunami waves can continue to arrive for hours or even days after an earthquake. </a:t>
            </a:r>
          </a:p>
          <a:p>
            <a:pPr marL="0" lvl="0" indent="0" algn="l" rtl="0">
              <a:spcBef>
                <a:spcPts val="0"/>
              </a:spcBef>
              <a:spcAft>
                <a:spcPts val="0"/>
              </a:spcAft>
              <a:buClr>
                <a:schemeClr val="dk1"/>
              </a:buClr>
              <a:buSzPts val="1100"/>
              <a:buFont typeface="Arial"/>
              <a:buNone/>
            </a:pPr>
            <a:endParaRPr lang="en-US" dirty="0">
              <a:solidFill>
                <a:schemeClr val="dk1"/>
              </a:solidFill>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200" dirty="0"/>
              <a:t>IMAGE: </a:t>
            </a:r>
            <a:r>
              <a:rPr lang="en-US" sz="1200" i="1" dirty="0"/>
              <a:t>Image courtesy of U.S. Geological Survey</a:t>
            </a:r>
          </a:p>
        </p:txBody>
      </p:sp>
      <p:sp>
        <p:nvSpPr>
          <p:cNvPr id="4" name="Slide Number Placeholder 3">
            <a:extLst>
              <a:ext uri="{FF2B5EF4-FFF2-40B4-BE49-F238E27FC236}">
                <a16:creationId xmlns:a16="http://schemas.microsoft.com/office/drawing/2014/main" id="{A2DF8DD1-8512-FD20-BA75-7F09C9B4E955}"/>
              </a:ext>
            </a:extLst>
          </p:cNvPr>
          <p:cNvSpPr>
            <a:spLocks noGrp="1"/>
          </p:cNvSpPr>
          <p:nvPr>
            <p:ph type="sldNum" sz="quarter" idx="5"/>
          </p:nvPr>
        </p:nvSpPr>
        <p:spPr/>
        <p:txBody>
          <a:bodyPr/>
          <a:lstStyle/>
          <a:p>
            <a:fld id="{D9D3EB9B-9D7A-7A42-83C0-FE02F9BF119F}" type="slidenum">
              <a:rPr lang="en-US" smtClean="0"/>
              <a:t>45</a:t>
            </a:fld>
            <a:endParaRPr lang="en-US"/>
          </a:p>
        </p:txBody>
      </p:sp>
    </p:spTree>
    <p:extLst>
      <p:ext uri="{BB962C8B-B14F-4D97-AF65-F5344CB8AC3E}">
        <p14:creationId xmlns:p14="http://schemas.microsoft.com/office/powerpoint/2010/main" val="234324665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504870-7B9A-0959-D4E4-012348BCA8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A64945-1C9C-0E72-461C-B33AA48DC6A0}"/>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53B0BEAB-8423-F220-3789-D63058FE5505}"/>
              </a:ext>
            </a:extLst>
          </p:cNvPr>
          <p:cNvSpPr>
            <a:spLocks noGrp="1"/>
          </p:cNvSpPr>
          <p:nvPr>
            <p:ph type="body" idx="1"/>
          </p:nvPr>
        </p:nvSpPr>
        <p:spPr/>
        <p:txBody>
          <a:bodyPr/>
          <a:lstStyle/>
          <a:p>
            <a:pPr marL="0" lvl="0" indent="0" algn="l" rtl="0">
              <a:spcBef>
                <a:spcPts val="0"/>
              </a:spcBef>
              <a:spcAft>
                <a:spcPts val="0"/>
              </a:spcAft>
              <a:buClr>
                <a:schemeClr val="dk1"/>
              </a:buClr>
              <a:buSzPts val="1100"/>
              <a:buFont typeface="Arial"/>
              <a:buNone/>
            </a:pPr>
            <a:r>
              <a:rPr lang="en-US" b="1" dirty="0">
                <a:solidFill>
                  <a:schemeClr val="dk1"/>
                </a:solidFill>
              </a:rPr>
              <a:t>Teacher Notes:</a:t>
            </a:r>
            <a:r>
              <a:rPr lang="en-US" dirty="0">
                <a:solidFill>
                  <a:schemeClr val="dk1"/>
                </a:solidFill>
              </a:rPr>
              <a:t> </a:t>
            </a:r>
            <a:r>
              <a:rPr lang="en-US" i="1" dirty="0">
                <a:solidFill>
                  <a:schemeClr val="dk1"/>
                </a:solidFill>
              </a:rPr>
              <a:t>Slide is animated so images appear when you click. </a:t>
            </a:r>
            <a:r>
              <a:rPr lang="en-US" i="0" dirty="0">
                <a:solidFill>
                  <a:schemeClr val="dk1"/>
                </a:solidFill>
              </a:rPr>
              <a:t>Many earthquakes are followed by smaller earthquakes called aftershocks. Aftershocks can happen for even a few weeks after the main earthquake! Even though aftershocks are smaller than the main earthquake, they can still produce strong shaking and cause damage. Ask students what they should do if they feel shaking or get an alert. Remind students that they should stay alert and Drop, Cover, and Hold On if they feel shaking or get an earthquake early warning alert. </a:t>
            </a:r>
          </a:p>
          <a:p>
            <a:pPr marL="0" lvl="0" indent="0" algn="l" rtl="0">
              <a:spcBef>
                <a:spcPts val="0"/>
              </a:spcBef>
              <a:spcAft>
                <a:spcPts val="0"/>
              </a:spcAft>
              <a:buClr>
                <a:schemeClr val="dk1"/>
              </a:buClr>
              <a:buSzPts val="1100"/>
              <a:buFont typeface="Arial"/>
              <a:buNone/>
            </a:pPr>
            <a:endParaRPr lang="en-US" i="0" dirty="0">
              <a:solidFill>
                <a:schemeClr val="dk1"/>
              </a:solidFill>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200" dirty="0"/>
              <a:t>SOURCE: earthquake.usgs.gov/data/oaf/</a:t>
            </a:r>
            <a:r>
              <a:rPr lang="en-US" sz="1200" dirty="0" err="1"/>
              <a:t>overview.php</a:t>
            </a:r>
            <a:endParaRPr lang="en-US" sz="1200" dirty="0"/>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200" dirty="0"/>
              <a:t>IMAGE: </a:t>
            </a:r>
            <a:r>
              <a:rPr lang="en-US" sz="1200" i="1" dirty="0"/>
              <a:t>Image courtesy of U.S. Geological Survey</a:t>
            </a:r>
          </a:p>
        </p:txBody>
      </p:sp>
      <p:sp>
        <p:nvSpPr>
          <p:cNvPr id="4" name="Slide Number Placeholder 3">
            <a:extLst>
              <a:ext uri="{FF2B5EF4-FFF2-40B4-BE49-F238E27FC236}">
                <a16:creationId xmlns:a16="http://schemas.microsoft.com/office/drawing/2014/main" id="{B06746CF-625F-FAAB-B7FA-239D421517E7}"/>
              </a:ext>
            </a:extLst>
          </p:cNvPr>
          <p:cNvSpPr>
            <a:spLocks noGrp="1"/>
          </p:cNvSpPr>
          <p:nvPr>
            <p:ph type="sldNum" sz="quarter" idx="5"/>
          </p:nvPr>
        </p:nvSpPr>
        <p:spPr/>
        <p:txBody>
          <a:bodyPr/>
          <a:lstStyle/>
          <a:p>
            <a:fld id="{D9D3EB9B-9D7A-7A42-83C0-FE02F9BF119F}" type="slidenum">
              <a:rPr lang="en-US" smtClean="0"/>
              <a:t>46</a:t>
            </a:fld>
            <a:endParaRPr lang="en-US"/>
          </a:p>
        </p:txBody>
      </p:sp>
    </p:spTree>
    <p:extLst>
      <p:ext uri="{BB962C8B-B14F-4D97-AF65-F5344CB8AC3E}">
        <p14:creationId xmlns:p14="http://schemas.microsoft.com/office/powerpoint/2010/main" val="14182403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10" name="Google Shape;410;p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 sz="1500" b="1" dirty="0"/>
              <a:t>Teacher Notes</a:t>
            </a:r>
            <a:r>
              <a:rPr lang="en" sz="1500" dirty="0"/>
              <a:t>: </a:t>
            </a:r>
            <a:r>
              <a:rPr lang="en-US" sz="1400" dirty="0"/>
              <a:t>Ask students to turn and talk to each other about the earthquake drill, how they did, if they have questions, and what they think important things to remember are. After reflecting, remind students of the key takeaways to stay safe during an earthquake, including immediately </a:t>
            </a:r>
            <a:r>
              <a:rPr lang="en-US" sz="14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17"/>
                  </a:ext>
                </a:extLst>
              </a:rPr>
              <a:t>dropping to your knees, </a:t>
            </a:r>
            <a:r>
              <a:rPr lang="en-US" sz="1400" dirty="0"/>
              <a:t>getting under a table if you can and holding on to the table leg, </a:t>
            </a:r>
            <a:r>
              <a:rPr lang="en-US" sz="14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18"/>
                  </a:ext>
                </a:extLst>
              </a:rPr>
              <a:t>facing away from glass or heavy objects that could fall, covering your head and neck</a:t>
            </a:r>
            <a:r>
              <a:rPr lang="en-US" sz="1400" dirty="0"/>
              <a:t>, remaining silent so that you can hear teacher instructions, and holding this position until shaking stops. </a:t>
            </a:r>
            <a:r>
              <a:rPr lang="en-US" sz="1200" dirty="0"/>
              <a:t>They also learned that seismic waves travel at different speeds, with less damaging p-waves travelling faster than more damaging s-waves. </a:t>
            </a:r>
            <a:endParaRPr lang="en-US" sz="1200" dirty="0">
              <a:cs typeface="Arial" panose="020B0604020202020204"/>
            </a:endParaRPr>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4" name="Google Shape;284;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Arial"/>
              <a:buNone/>
            </a:pPr>
            <a:r>
              <a:rPr lang="en-US" sz="1600" b="1" dirty="0"/>
              <a:t>Teacher Notes: </a:t>
            </a:r>
            <a:r>
              <a:rPr lang="en-US" sz="1200" dirty="0">
                <a:latin typeface="Arial" panose="020B0604020202020204" pitchFamily="34" charset="0"/>
                <a:cs typeface="Arial" panose="020B0604020202020204" pitchFamily="34" charset="0"/>
              </a:rPr>
              <a:t>Sometimes drills can be scary because we don't know what to do or what is happening around us. After practicing, you should feel more confident and hopefully less scared or nervous. </a:t>
            </a:r>
            <a:endParaRPr sz="1200" dirty="0">
              <a:latin typeface="Arial" panose="020B0604020202020204" pitchFamily="34" charset="0"/>
              <a:cs typeface="Arial" panose="020B0604020202020204" pitchFamily="34" charset="0"/>
            </a:endParaRPr>
          </a:p>
          <a:p>
            <a:pPr marL="0" lvl="0" indent="0" algn="l" rtl="0">
              <a:lnSpc>
                <a:spcPct val="100000"/>
              </a:lnSpc>
              <a:spcBef>
                <a:spcPts val="0"/>
              </a:spcBef>
              <a:spcAft>
                <a:spcPts val="0"/>
              </a:spcAft>
              <a:buClr>
                <a:schemeClr val="dk1"/>
              </a:buClr>
              <a:buSzPts val="1200"/>
              <a:buFont typeface="Arial"/>
              <a:buNone/>
            </a:pPr>
            <a:endParaRPr sz="1200" dirty="0">
              <a:latin typeface="Arial" panose="020B0604020202020204" pitchFamily="34" charset="0"/>
              <a:cs typeface="Arial" panose="020B0604020202020204" pitchFamily="34" charset="0"/>
            </a:endParaRPr>
          </a:p>
          <a:p>
            <a:pPr marL="0" lvl="0" indent="0" algn="l" rtl="0">
              <a:lnSpc>
                <a:spcPct val="100000"/>
              </a:lnSpc>
              <a:spcBef>
                <a:spcPts val="0"/>
              </a:spcBef>
              <a:spcAft>
                <a:spcPts val="0"/>
              </a:spcAft>
              <a:buClr>
                <a:schemeClr val="dk1"/>
              </a:buClr>
              <a:buSzPts val="1200"/>
              <a:buFont typeface="Arial"/>
              <a:buNone/>
            </a:pPr>
            <a:r>
              <a:rPr lang="en-US" sz="1200" dirty="0">
                <a:latin typeface="Arial" panose="020B0604020202020204" pitchFamily="34" charset="0"/>
                <a:cs typeface="Arial" panose="020B0604020202020204" pitchFamily="34" charset="0"/>
              </a:rPr>
              <a:t>IMAGE: </a:t>
            </a:r>
            <a:r>
              <a:rPr lang="en-US" sz="1200" i="1" u="none" dirty="0">
                <a:solidFill>
                  <a:schemeClr val="hlink"/>
                </a:solidFill>
                <a:latin typeface="Arial" panose="020B0604020202020204" pitchFamily="34" charset="0"/>
                <a:cs typeface="Arial" panose="020B0604020202020204" pitchFamily="34" charset="0"/>
              </a:rPr>
              <a:t>Image courtesy Ready.gov</a:t>
            </a:r>
            <a:endParaRPr lang="en-US" sz="1200" i="1" u="none" dirty="0">
              <a:latin typeface="Arial" panose="020B0604020202020204" pitchFamily="34" charset="0"/>
              <a:cs typeface="Arial" panose="020B0604020202020204" pitchFamily="34" charset="0"/>
            </a:endParaRPr>
          </a:p>
          <a:p>
            <a:pPr marL="0" lvl="0" indent="0" algn="l" rtl="0">
              <a:lnSpc>
                <a:spcPct val="100000"/>
              </a:lnSpc>
              <a:spcBef>
                <a:spcPts val="0"/>
              </a:spcBef>
              <a:spcAft>
                <a:spcPts val="0"/>
              </a:spcAft>
              <a:buClr>
                <a:schemeClr val="dk1"/>
              </a:buClr>
              <a:buSzPts val="1200"/>
              <a:buFont typeface="Arial"/>
              <a:buNone/>
            </a:pPr>
            <a:endParaRPr dirty="0"/>
          </a:p>
          <a:p>
            <a:pPr marL="0" lvl="0" indent="0" algn="l" rtl="0">
              <a:lnSpc>
                <a:spcPct val="100000"/>
              </a:lnSpc>
              <a:spcBef>
                <a:spcPts val="0"/>
              </a:spcBef>
              <a:spcAft>
                <a:spcPts val="0"/>
              </a:spcAft>
              <a:buSzPts val="1400"/>
              <a:buNone/>
            </a:pPr>
            <a:endParaRPr dirty="0"/>
          </a:p>
        </p:txBody>
      </p:sp>
      <p:sp>
        <p:nvSpPr>
          <p:cNvPr id="285" name="Google Shape;285;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48</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g2e5adeca124_0_1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4" name="Google Shape;454;g2e5adeca124_0_1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t>Teacher Notes: </a:t>
            </a:r>
            <a:r>
              <a:rPr lang="en" dirty="0">
                <a:solidFill>
                  <a:schemeClr val="dk1"/>
                </a:solidFill>
              </a:rPr>
              <a:t>Ask students how they are feeling now that they’ve learned about how and why earthquakes occur, as well as how to protect themselves during an earthquake or if they get an earthquake early warning. </a:t>
            </a: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g2e7b8e617ce_0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 name="Google Shape;74;g2e7b8e617ce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2e5adeca124_0_1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6" name="Google Shape;446;g2e5adeca124_0_1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b="1">
                <a:solidFill>
                  <a:schemeClr val="dk1"/>
                </a:solidFill>
              </a:rPr>
              <a:t>Teacher Note: </a:t>
            </a:r>
            <a:r>
              <a:rPr lang="en">
                <a:solidFill>
                  <a:schemeClr val="dk1"/>
                </a:solidFill>
              </a:rPr>
              <a:t>If you’re providing students with the student sheet to review their learning, do so now.</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4"/>
        <p:cNvGrpSpPr/>
        <p:nvPr/>
      </p:nvGrpSpPr>
      <p:grpSpPr>
        <a:xfrm>
          <a:off x="0" y="0"/>
          <a:ext cx="0" cy="0"/>
          <a:chOff x="0" y="0"/>
          <a:chExt cx="0" cy="0"/>
        </a:xfrm>
      </p:grpSpPr>
      <p:sp>
        <p:nvSpPr>
          <p:cNvPr id="565" name="Google Shape;565;p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6" name="Google Shape;566;p4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sz="1200" b="1">
                <a:solidFill>
                  <a:schemeClr val="dk1"/>
                </a:solidFill>
              </a:rPr>
              <a:t>Teacher Note: </a:t>
            </a:r>
            <a:r>
              <a:rPr lang="en">
                <a:solidFill>
                  <a:schemeClr val="dk1"/>
                </a:solidFill>
              </a:rPr>
              <a:t>Tell students that most of the adults they know have probably not taken part in an earthquake drill since they were students, and may have incorrect ideas about how to protect themselves in an earthquake. They can help the people they live with and community members prepare by teaching them about Drop, Cover, and Hold On, and informing them about ways to prepare, such as signing up for ShakeAlert-powered alerts and preparing an emergency kit and plan. Ask them to share the Family Engagement Letter with their families tonight. </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marR="0" lvl="0" indent="0" algn="l" rtl="0">
              <a:lnSpc>
                <a:spcPct val="100000"/>
              </a:lnSpc>
              <a:spcBef>
                <a:spcPts val="0"/>
              </a:spcBef>
              <a:spcAft>
                <a:spcPts val="0"/>
              </a:spcAft>
              <a:buClr>
                <a:srgbClr val="000000"/>
              </a:buClr>
              <a:buSzPts val="1400"/>
              <a:buFont typeface="Arial"/>
              <a:buNone/>
            </a:pPr>
            <a:r>
              <a:rPr lang="en" sz="1200"/>
              <a:t>IMAGE: </a:t>
            </a:r>
            <a:r>
              <a:rPr lang="en" sz="1200" i="1"/>
              <a:t>Image courtesy of USGS</a:t>
            </a:r>
            <a:endParaRPr/>
          </a:p>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g2c7144b0494_0_5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1" name="Google Shape;461;g2c7144b0494_0_5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dirty="0">
                <a:solidFill>
                  <a:schemeClr val="dk1"/>
                </a:solidFill>
              </a:rPr>
              <a:t>Teacher Notes: </a:t>
            </a:r>
            <a:r>
              <a:rPr lang="en" dirty="0">
                <a:solidFill>
                  <a:schemeClr val="dk1"/>
                </a:solidFill>
              </a:rPr>
              <a:t>NEXT DAY: Ask students how their conversations with their families went. Did their family members know that Drop, Cover, and Hold On are the correct protective actions? Did they talk about an emergency plan? </a:t>
            </a:r>
            <a:endParaRPr dirty="0">
              <a:solidFill>
                <a:schemeClr val="dk1"/>
              </a:solidFill>
            </a:endParaRPr>
          </a:p>
          <a:p>
            <a:pPr marL="0" lvl="0" indent="0" algn="l" rtl="0">
              <a:spcBef>
                <a:spcPts val="0"/>
              </a:spcBef>
              <a:spcAft>
                <a:spcPts val="0"/>
              </a:spcAft>
              <a:buClr>
                <a:schemeClr val="dk1"/>
              </a:buClr>
              <a:buSzPts val="1100"/>
              <a:buFont typeface="Arial"/>
              <a:buNone/>
            </a:pPr>
            <a:endParaRPr lang="en-US" dirty="0">
              <a:solidFill>
                <a:schemeClr val="dk1"/>
              </a:solidFill>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200" dirty="0"/>
              <a:t>IMAGE: </a:t>
            </a:r>
            <a:r>
              <a:rPr lang="en-US" sz="1200" i="1" dirty="0"/>
              <a:t>Image courtesy of USGS</a:t>
            </a: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LINK: </a:t>
            </a:r>
            <a:r>
              <a:rPr lang="en-US" u="sng" dirty="0">
                <a:solidFill>
                  <a:schemeClr val="hlink"/>
                </a:solidFill>
                <a:hlinkClick r:id="rId3"/>
              </a:rPr>
              <a:t>https://docs.google.com/forms/d/e/1FAIpQLSeNHAr45fDTztflhJJD3_JVS8p0RiV1MW9sKyQgFucGJyKcCA/viewform?usp=sf_link</a:t>
            </a:r>
            <a:r>
              <a:rPr lang="en-US" dirty="0"/>
              <a:t> </a:t>
            </a:r>
          </a:p>
          <a:p>
            <a:endParaRPr lang="en-US" dirty="0"/>
          </a:p>
        </p:txBody>
      </p:sp>
      <p:sp>
        <p:nvSpPr>
          <p:cNvPr id="4" name="Slide Number Placeholder 3"/>
          <p:cNvSpPr>
            <a:spLocks noGrp="1"/>
          </p:cNvSpPr>
          <p:nvPr>
            <p:ph type="sldNum" sz="quarter" idx="5"/>
          </p:nvPr>
        </p:nvSpPr>
        <p:spPr/>
        <p:txBody>
          <a:bodyPr/>
          <a:lstStyle/>
          <a:p>
            <a:fld id="{D9D3EB9B-9D7A-7A42-83C0-FE02F9BF119F}" type="slidenum">
              <a:rPr lang="en-US" smtClean="0"/>
              <a:t>53</a:t>
            </a:fld>
            <a:endParaRPr lang="en-US"/>
          </a:p>
        </p:txBody>
      </p:sp>
    </p:spTree>
    <p:extLst>
      <p:ext uri="{BB962C8B-B14F-4D97-AF65-F5344CB8AC3E}">
        <p14:creationId xmlns:p14="http://schemas.microsoft.com/office/powerpoint/2010/main" val="326945592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26c20a6e7fa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2" name="Google Shape;482;g26c20a6e7fa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
        <p:cNvGrpSpPr/>
        <p:nvPr/>
      </p:nvGrpSpPr>
      <p:grpSpPr>
        <a:xfrm>
          <a:off x="0" y="0"/>
          <a:ext cx="0" cy="0"/>
          <a:chOff x="0" y="0"/>
          <a:chExt cx="0" cy="0"/>
        </a:xfrm>
      </p:grpSpPr>
      <p:sp>
        <p:nvSpPr>
          <p:cNvPr id="487" name="Google Shape;487;g26c20a6e7fa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8" name="Google Shape;488;g26c20a6e7fa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IMAGE: </a:t>
            </a:r>
            <a:r>
              <a:rPr lang="en-US" u="sng" dirty="0">
                <a:solidFill>
                  <a:schemeClr val="hlink"/>
                </a:solidFill>
                <a:hlinkClick r:id="rId3"/>
              </a:rPr>
              <a:t>https://www.iris.edu/hq/inclass/activities/introduction_to_faults_and_plate_tectonics</a:t>
            </a:r>
            <a:r>
              <a:rPr lang="en-US" dirty="0"/>
              <a:t> </a:t>
            </a:r>
          </a:p>
          <a:p>
            <a:pPr marL="0" lvl="0" indent="0" algn="l" rtl="0">
              <a:spcBef>
                <a:spcPts val="0"/>
              </a:spcBef>
              <a:spcAft>
                <a:spcPts val="0"/>
              </a:spcAft>
              <a:buNone/>
            </a:pPr>
            <a:r>
              <a:rPr lang="en-US" dirty="0"/>
              <a:t>SOURCE: </a:t>
            </a:r>
            <a:r>
              <a:rPr lang="en-US" u="sng" dirty="0">
                <a:solidFill>
                  <a:schemeClr val="hlink"/>
                </a:solidFill>
                <a:hlinkClick r:id="rId4"/>
              </a:rPr>
              <a:t>https://www.usgs.gov/programs/earthquake-hazards/science/pacific-northwest-hazards</a:t>
            </a:r>
            <a:endParaRPr lang="en-US" dirty="0"/>
          </a:p>
          <a:p>
            <a:pPr marL="0" lvl="0" indent="0" algn="l" rtl="0">
              <a:spcBef>
                <a:spcPts val="0"/>
              </a:spcBef>
              <a:spcAft>
                <a:spcPts val="0"/>
              </a:spcAft>
              <a:buNone/>
            </a:pPr>
            <a:r>
              <a:rPr lang="en-US" u="sng" dirty="0">
                <a:solidFill>
                  <a:schemeClr val="hlink"/>
                </a:solidFill>
                <a:hlinkClick r:id="rId5"/>
              </a:rPr>
              <a:t>https://www.usgs.gov/programs/earthquake-hazards/science/southern-california-earthquake-hazards</a:t>
            </a:r>
            <a:endParaRPr lang="en-US" dirty="0"/>
          </a:p>
          <a:p>
            <a:endParaRPr lang="en-US" dirty="0"/>
          </a:p>
        </p:txBody>
      </p:sp>
      <p:sp>
        <p:nvSpPr>
          <p:cNvPr id="4" name="Slide Number Placeholder 3"/>
          <p:cNvSpPr>
            <a:spLocks noGrp="1"/>
          </p:cNvSpPr>
          <p:nvPr>
            <p:ph type="sldNum" sz="quarter" idx="5"/>
          </p:nvPr>
        </p:nvSpPr>
        <p:spPr/>
        <p:txBody>
          <a:bodyPr/>
          <a:lstStyle/>
          <a:p>
            <a:fld id="{D9D3EB9B-9D7A-7A42-83C0-FE02F9BF119F}" type="slidenum">
              <a:rPr lang="en-US" smtClean="0"/>
              <a:t>57</a:t>
            </a:fld>
            <a:endParaRPr lang="en-US"/>
          </a:p>
        </p:txBody>
      </p:sp>
    </p:spTree>
    <p:extLst>
      <p:ext uri="{BB962C8B-B14F-4D97-AF65-F5344CB8AC3E}">
        <p14:creationId xmlns:p14="http://schemas.microsoft.com/office/powerpoint/2010/main" val="306093536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5" name="Google Shape;315;p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US" dirty="0">
                <a:solidFill>
                  <a:schemeClr val="dk1"/>
                </a:solidFill>
              </a:rPr>
              <a:t>For more information on Earthquake Early Warning, go to: </a:t>
            </a:r>
            <a:r>
              <a:rPr lang="en-US" u="sng" dirty="0">
                <a:solidFill>
                  <a:srgbClr val="0563C1"/>
                </a:solidFill>
                <a:hlinkClick r:id="rId3">
                  <a:extLst>
                    <a:ext uri="{A12FA001-AC4F-418D-AE19-62706E023703}">
                      <ahyp:hlinkClr xmlns:ahyp="http://schemas.microsoft.com/office/drawing/2018/hyperlinkcolor" val="tx"/>
                    </a:ext>
                  </a:extLst>
                </a:hlinkClick>
              </a:rPr>
              <a:t>https://www.iris.edu/hq/inclass/sequences/earthquake_early_warning</a:t>
            </a:r>
            <a:endParaRPr lang="en-US" u="sng" dirty="0">
              <a:solidFill>
                <a:srgbClr val="0563C1"/>
              </a:solidFill>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200" dirty="0"/>
              <a:t>IMAGE: </a:t>
            </a:r>
            <a:r>
              <a:rPr lang="en-US" sz="1200" i="1" dirty="0"/>
              <a:t>Image courtesy of the USGS</a:t>
            </a:r>
            <a:endParaRPr lang="en-US" dirty="0"/>
          </a:p>
          <a:p>
            <a:pPr marL="0" lvl="0" indent="0" algn="l" rtl="0">
              <a:lnSpc>
                <a:spcPct val="100000"/>
              </a:lnSpc>
              <a:spcBef>
                <a:spcPts val="0"/>
              </a:spcBef>
              <a:spcAft>
                <a:spcPts val="0"/>
              </a:spcAft>
              <a:buClr>
                <a:schemeClr val="dk1"/>
              </a:buClr>
              <a:buSzPts val="1100"/>
              <a:buFont typeface="Arial"/>
              <a:buNone/>
            </a:pPr>
            <a:endParaRPr dirty="0">
              <a:solidFill>
                <a:schemeClr val="dk1"/>
              </a:solidFill>
            </a:endParaRPr>
          </a:p>
          <a:p>
            <a:pPr marL="457200" lvl="0" indent="-228600" algn="l" rtl="0">
              <a:lnSpc>
                <a:spcPct val="100000"/>
              </a:lnSpc>
              <a:spcBef>
                <a:spcPts val="0"/>
              </a:spcBef>
              <a:spcAft>
                <a:spcPts val="0"/>
              </a:spcAft>
              <a:buSzPts val="1100"/>
              <a:buNone/>
            </a:pPr>
            <a:endParaRPr dirty="0"/>
          </a:p>
        </p:txBody>
      </p:sp>
      <p:sp>
        <p:nvSpPr>
          <p:cNvPr id="316" name="Google Shape;316;p25: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800"/>
              <a:buFont typeface="Arial"/>
              <a:buNone/>
            </a:pPr>
            <a:fld id="{00000000-1234-1234-1234-123412341234}" type="slidenum">
              <a:rPr lang="en-US" sz="1800">
                <a:solidFill>
                  <a:schemeClr val="dk1"/>
                </a:solidFill>
                <a:latin typeface="Arial"/>
                <a:ea typeface="Arial"/>
                <a:cs typeface="Arial"/>
                <a:sym typeface="Arial"/>
              </a:rPr>
              <a:t>58</a:t>
            </a:fld>
            <a:endParaRPr sz="1800">
              <a:solidFill>
                <a:schemeClr val="dk1"/>
              </a:solidFill>
              <a:latin typeface="Arial"/>
              <a:ea typeface="Arial"/>
              <a:cs typeface="Arial"/>
              <a:sym typeface="Arial"/>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6"/>
        <p:cNvGrpSpPr/>
        <p:nvPr/>
      </p:nvGrpSpPr>
      <p:grpSpPr>
        <a:xfrm>
          <a:off x="0" y="0"/>
          <a:ext cx="0" cy="0"/>
          <a:chOff x="0" y="0"/>
          <a:chExt cx="0" cy="0"/>
        </a:xfrm>
      </p:grpSpPr>
      <p:sp>
        <p:nvSpPr>
          <p:cNvPr id="617" name="Google Shape;617;p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8" name="Google Shape;618;p4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
              <a:t>SOURCE:  </a:t>
            </a:r>
            <a:r>
              <a:rPr lang="en" u="sng">
                <a:solidFill>
                  <a:schemeClr val="hlink"/>
                </a:solidFill>
                <a:hlinkClick r:id="rId3"/>
              </a:rPr>
              <a:t>https://www.shakeout.org/whyparticipate/</a:t>
            </a:r>
            <a:r>
              <a:rPr lang="en"/>
              <a:t> </a:t>
            </a:r>
            <a:endParaRPr/>
          </a:p>
          <a:p>
            <a:pPr marL="0" marR="0" lvl="0" indent="0" algn="l" rtl="0">
              <a:lnSpc>
                <a:spcPct val="100000"/>
              </a:lnSpc>
              <a:spcBef>
                <a:spcPts val="0"/>
              </a:spcBef>
              <a:spcAft>
                <a:spcPts val="0"/>
              </a:spcAft>
              <a:buClr>
                <a:schemeClr val="dk1"/>
              </a:buClr>
              <a:buSzPts val="1100"/>
              <a:buFont typeface="Arial"/>
              <a:buNone/>
            </a:pPr>
            <a:r>
              <a:rPr lang="en" sz="1200"/>
              <a:t>IMAGE: </a:t>
            </a:r>
            <a:r>
              <a:rPr lang="en" sz="1200" i="1"/>
              <a:t>Image courtesy of the USGS</a:t>
            </a:r>
            <a:endParaRPr/>
          </a:p>
          <a:p>
            <a:pPr marL="457200" marR="0" lvl="0" indent="-228600" algn="l" rtl="0">
              <a:lnSpc>
                <a:spcPct val="100000"/>
              </a:lnSpc>
              <a:spcBef>
                <a:spcPts val="0"/>
              </a:spcBef>
              <a:spcAft>
                <a:spcPts val="0"/>
              </a:spcAft>
              <a:buClr>
                <a:srgbClr val="000000"/>
              </a:buClr>
              <a:buSzPts val="1400"/>
              <a:buFont typeface="Arial"/>
              <a:buNone/>
            </a:pPr>
            <a:endParaRPr/>
          </a:p>
        </p:txBody>
      </p:sp>
      <p:sp>
        <p:nvSpPr>
          <p:cNvPr id="619" name="Google Shape;619;p4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
              <a:t>59</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SOURCE:  </a:t>
            </a:r>
            <a:r>
              <a:rPr lang="en-US" u="sng">
                <a:solidFill>
                  <a:schemeClr val="hlink"/>
                </a:solidFill>
                <a:hlinkClick r:id="rId3"/>
              </a:rPr>
              <a:t>https://www.shakeout.org/whyparticipate/</a:t>
            </a:r>
            <a:r>
              <a:rPr lang="en-US"/>
              <a:t> , </a:t>
            </a:r>
            <a:r>
              <a:rPr lang="en-US" u="sng">
                <a:solidFill>
                  <a:schemeClr val="hlink"/>
                </a:solidFill>
                <a:hlinkClick r:id="rId4"/>
              </a:rPr>
              <a:t>https://www.shakealert.org/toolkit/introduction/</a:t>
            </a:r>
            <a:endParaRPr lang="en-US"/>
          </a:p>
          <a:p>
            <a:endParaRPr lang="en-US"/>
          </a:p>
        </p:txBody>
      </p:sp>
      <p:sp>
        <p:nvSpPr>
          <p:cNvPr id="4" name="Slide Number Placeholder 3"/>
          <p:cNvSpPr>
            <a:spLocks noGrp="1"/>
          </p:cNvSpPr>
          <p:nvPr>
            <p:ph type="sldNum" sz="quarter" idx="5"/>
          </p:nvPr>
        </p:nvSpPr>
        <p:spPr/>
        <p:txBody>
          <a:bodyPr/>
          <a:lstStyle/>
          <a:p>
            <a:fld id="{D9D3EB9B-9D7A-7A42-83C0-FE02F9BF119F}" type="slidenum">
              <a:rPr lang="en-US" smtClean="0"/>
              <a:t>60</a:t>
            </a:fld>
            <a:endParaRPr lang="en-US"/>
          </a:p>
        </p:txBody>
      </p:sp>
    </p:spTree>
    <p:extLst>
      <p:ext uri="{BB962C8B-B14F-4D97-AF65-F5344CB8AC3E}">
        <p14:creationId xmlns:p14="http://schemas.microsoft.com/office/powerpoint/2010/main" val="14242087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g2b0996354e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 name="Google Shape;81;g2b0996354e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p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0" name="Google Shape;430;p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2aeb88e2e94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 name="Google Shape;88;g2aeb88e2e94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26b56b4866b_0_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 name="Google Shape;95;g26b56b4866b_0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2c3e9333681_4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2c3e9333681_4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4" name="Google Shape;20;p8">
            <a:extLst>
              <a:ext uri="{FF2B5EF4-FFF2-40B4-BE49-F238E27FC236}">
                <a16:creationId xmlns:a16="http://schemas.microsoft.com/office/drawing/2014/main" id="{56057B4A-AAB5-7B56-8C6C-DF3C8CECB817}"/>
              </a:ext>
              <a:ext uri="{C183D7F6-B498-43B3-948B-1728B52AA6E4}">
                <adec:decorative xmlns:adec="http://schemas.microsoft.com/office/drawing/2017/decorative" val="1"/>
              </a:ext>
            </a:extLst>
          </p:cNvPr>
          <p:cNvPicPr preferRelativeResize="0"/>
          <p:nvPr userDrawn="1"/>
        </p:nvPicPr>
        <p:blipFill rotWithShape="1">
          <a:blip r:embed="rId2" cstate="print">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a:ext>
            </a:extLst>
          </a:blip>
          <a:srcRect l="-15385"/>
          <a:stretch/>
        </p:blipFill>
        <p:spPr>
          <a:xfrm>
            <a:off x="1377941" y="0"/>
            <a:ext cx="7766057" cy="1489435"/>
          </a:xfrm>
          <a:prstGeom prst="rect">
            <a:avLst/>
          </a:prstGeom>
        </p:spPr>
      </p:pic>
      <p:sp>
        <p:nvSpPr>
          <p:cNvPr id="3" name="Subtitle 2">
            <a:extLst>
              <a:ext uri="{FF2B5EF4-FFF2-40B4-BE49-F238E27FC236}">
                <a16:creationId xmlns:a16="http://schemas.microsoft.com/office/drawing/2014/main" id="{C2279246-0F65-9374-C461-BDEE6C24C1C3}"/>
              </a:ext>
            </a:extLst>
          </p:cNvPr>
          <p:cNvSpPr>
            <a:spLocks noGrp="1"/>
          </p:cNvSpPr>
          <p:nvPr>
            <p:ph type="subTitle" idx="1"/>
          </p:nvPr>
        </p:nvSpPr>
        <p:spPr>
          <a:xfrm>
            <a:off x="293916" y="3848276"/>
            <a:ext cx="8430359" cy="333980"/>
          </a:xfrm>
        </p:spPr>
        <p:txBody>
          <a:bodyPr/>
          <a:lstStyle>
            <a:lvl1pPr marL="0" indent="0" algn="l">
              <a:buNone/>
              <a:defRPr sz="180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8" name="Rectangle 7">
            <a:extLst>
              <a:ext uri="{FF2B5EF4-FFF2-40B4-BE49-F238E27FC236}">
                <a16:creationId xmlns:a16="http://schemas.microsoft.com/office/drawing/2014/main" id="{ECDCBB8A-B6FB-7E4F-1DC3-BEF936B8A0F0}"/>
              </a:ext>
            </a:extLst>
          </p:cNvPr>
          <p:cNvSpPr/>
          <p:nvPr/>
        </p:nvSpPr>
        <p:spPr>
          <a:xfrm>
            <a:off x="1" y="0"/>
            <a:ext cx="2468879" cy="1489435"/>
          </a:xfrm>
          <a:prstGeom prst="rect">
            <a:avLst/>
          </a:prstGeom>
          <a:solidFill>
            <a:srgbClr val="0E7A4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Title 1">
            <a:extLst>
              <a:ext uri="{FF2B5EF4-FFF2-40B4-BE49-F238E27FC236}">
                <a16:creationId xmlns:a16="http://schemas.microsoft.com/office/drawing/2014/main" id="{8F9E5B24-5D64-CFE9-B815-9A9D80B50018}"/>
              </a:ext>
            </a:extLst>
          </p:cNvPr>
          <p:cNvSpPr>
            <a:spLocks noGrp="1"/>
          </p:cNvSpPr>
          <p:nvPr>
            <p:ph type="ctrTitle"/>
          </p:nvPr>
        </p:nvSpPr>
        <p:spPr>
          <a:xfrm>
            <a:off x="293916" y="2796758"/>
            <a:ext cx="8430359" cy="895350"/>
          </a:xfrm>
        </p:spPr>
        <p:txBody>
          <a:bodyPr anchor="b">
            <a:normAutofit/>
          </a:bodyPr>
          <a:lstStyle>
            <a:lvl1pPr algn="l">
              <a:defRPr sz="3000">
                <a:solidFill>
                  <a:schemeClr val="accent1"/>
                </a:solidFill>
              </a:defRPr>
            </a:lvl1pPr>
          </a:lstStyle>
          <a:p>
            <a:r>
              <a:rPr lang="en-US"/>
              <a:t>Click to edit Master title style</a:t>
            </a:r>
          </a:p>
        </p:txBody>
      </p:sp>
      <p:sp>
        <p:nvSpPr>
          <p:cNvPr id="14" name="Footer Placeholder 13">
            <a:extLst>
              <a:ext uri="{FF2B5EF4-FFF2-40B4-BE49-F238E27FC236}">
                <a16:creationId xmlns:a16="http://schemas.microsoft.com/office/drawing/2014/main" id="{DA4961A4-4358-CDC1-D2DB-98B5F014189F}"/>
              </a:ext>
            </a:extLst>
          </p:cNvPr>
          <p:cNvSpPr>
            <a:spLocks noGrp="1"/>
          </p:cNvSpPr>
          <p:nvPr>
            <p:ph type="ftr" sz="quarter" idx="10"/>
          </p:nvPr>
        </p:nvSpPr>
        <p:spPr>
          <a:xfrm>
            <a:off x="3028950" y="4814043"/>
            <a:ext cx="3086100" cy="273844"/>
          </a:xfrm>
          <a:prstGeom prst="rect">
            <a:avLst/>
          </a:prstGeom>
        </p:spPr>
        <p:txBody>
          <a:bodyPr/>
          <a:lstStyle/>
          <a:p>
            <a:endParaRPr lang="en-US"/>
          </a:p>
        </p:txBody>
      </p:sp>
      <p:sp>
        <p:nvSpPr>
          <p:cNvPr id="15" name="Slide Number Placeholder 14">
            <a:extLst>
              <a:ext uri="{FF2B5EF4-FFF2-40B4-BE49-F238E27FC236}">
                <a16:creationId xmlns:a16="http://schemas.microsoft.com/office/drawing/2014/main" id="{113DE8C3-D100-FE09-7D45-73E0579A114F}"/>
              </a:ext>
            </a:extLst>
          </p:cNvPr>
          <p:cNvSpPr>
            <a:spLocks noGrp="1"/>
          </p:cNvSpPr>
          <p:nvPr>
            <p:ph type="sldNum" sz="quarter" idx="11"/>
          </p:nvPr>
        </p:nvSpPr>
        <p:spPr/>
        <p:txBody>
          <a:bodyPr/>
          <a:lstStyle/>
          <a:p>
            <a:fld id="{4CD52F5A-F23C-D446-A233-54F38C79DABD}" type="slidenum">
              <a:rPr lang="en-US" smtClean="0"/>
              <a:pPr/>
              <a:t>‹#›</a:t>
            </a:fld>
            <a:endParaRPr lang="en-US"/>
          </a:p>
        </p:txBody>
      </p:sp>
      <p:pic>
        <p:nvPicPr>
          <p:cNvPr id="5" name="Picture 4" descr="ShakeAlert Ready Schools logo">
            <a:extLst>
              <a:ext uri="{FF2B5EF4-FFF2-40B4-BE49-F238E27FC236}">
                <a16:creationId xmlns:a16="http://schemas.microsoft.com/office/drawing/2014/main" id="{EF3D8802-3207-2346-E201-17A65155155B}"/>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491878" y="135871"/>
            <a:ext cx="2288149" cy="1960092"/>
          </a:xfrm>
          <a:prstGeom prst="rect">
            <a:avLst/>
          </a:prstGeom>
        </p:spPr>
      </p:pic>
    </p:spTree>
    <p:extLst>
      <p:ext uri="{BB962C8B-B14F-4D97-AF65-F5344CB8AC3E}">
        <p14:creationId xmlns:p14="http://schemas.microsoft.com/office/powerpoint/2010/main" val="311128081"/>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0C66929-8496-78F5-2B11-50B7C104F118}"/>
              </a:ext>
            </a:extLst>
          </p:cNvPr>
          <p:cNvSpPr>
            <a:spLocks noGrp="1"/>
          </p:cNvSpPr>
          <p:nvPr>
            <p:ph type="pic" idx="1"/>
          </p:nvPr>
        </p:nvSpPr>
        <p:spPr>
          <a:xfrm>
            <a:off x="3551464" y="740569"/>
            <a:ext cx="5131253" cy="3753872"/>
          </a:xfrm>
          <a:pattFill prst="ltDnDiag">
            <a:fgClr>
              <a:schemeClr val="bg1">
                <a:lumMod val="95000"/>
              </a:schemeClr>
            </a:fgClr>
            <a:bgClr>
              <a:schemeClr val="bg1"/>
            </a:bgClr>
          </a:pattFill>
        </p:spPr>
        <p:txBody>
          <a:bodyPr anchor="ctr" anchorCtr="0"/>
          <a:lstStyle>
            <a:lvl1pPr marL="0" indent="0" algn="ctr">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8" name="Title 1">
            <a:extLst>
              <a:ext uri="{FF2B5EF4-FFF2-40B4-BE49-F238E27FC236}">
                <a16:creationId xmlns:a16="http://schemas.microsoft.com/office/drawing/2014/main" id="{DFC6FD75-B72B-4BBA-F4F0-C2C689DA4C8A}"/>
              </a:ext>
            </a:extLst>
          </p:cNvPr>
          <p:cNvSpPr>
            <a:spLocks noGrp="1"/>
          </p:cNvSpPr>
          <p:nvPr>
            <p:ph type="title"/>
          </p:nvPr>
        </p:nvSpPr>
        <p:spPr>
          <a:xfrm>
            <a:off x="348174" y="740569"/>
            <a:ext cx="2949178" cy="986177"/>
          </a:xfrm>
        </p:spPr>
        <p:txBody>
          <a:bodyPr anchor="b"/>
          <a:lstStyle>
            <a:lvl1pPr>
              <a:defRPr sz="2400"/>
            </a:lvl1pPr>
          </a:lstStyle>
          <a:p>
            <a:r>
              <a:rPr lang="en-US"/>
              <a:t>Click to edit Master title style</a:t>
            </a:r>
          </a:p>
        </p:txBody>
      </p:sp>
      <p:sp>
        <p:nvSpPr>
          <p:cNvPr id="9" name="Text Placeholder 3">
            <a:extLst>
              <a:ext uri="{FF2B5EF4-FFF2-40B4-BE49-F238E27FC236}">
                <a16:creationId xmlns:a16="http://schemas.microsoft.com/office/drawing/2014/main" id="{FF3AC146-E9C2-8A45-31F3-FD0122EC585A}"/>
              </a:ext>
            </a:extLst>
          </p:cNvPr>
          <p:cNvSpPr>
            <a:spLocks noGrp="1"/>
          </p:cNvSpPr>
          <p:nvPr>
            <p:ph type="body" sz="half" idx="2"/>
          </p:nvPr>
        </p:nvSpPr>
        <p:spPr>
          <a:xfrm>
            <a:off x="348174" y="1873703"/>
            <a:ext cx="2949178" cy="2620737"/>
          </a:xfrm>
        </p:spPr>
        <p:txBody>
          <a:bodyPr>
            <a:normAutofit/>
          </a:bodyPr>
          <a:lstStyle>
            <a:lvl1pPr marL="0" indent="0">
              <a:buNone/>
              <a:defRPr sz="1350" b="1">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Tree>
    <p:extLst>
      <p:ext uri="{BB962C8B-B14F-4D97-AF65-F5344CB8AC3E}">
        <p14:creationId xmlns:p14="http://schemas.microsoft.com/office/powerpoint/2010/main" val="1784545822"/>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1_Title and Content">
  <p:cSld name="2_Title and Content">
    <p:spTree>
      <p:nvGrpSpPr>
        <p:cNvPr id="1" name="Shape 30"/>
        <p:cNvGrpSpPr/>
        <p:nvPr/>
      </p:nvGrpSpPr>
      <p:grpSpPr>
        <a:xfrm>
          <a:off x="0" y="0"/>
          <a:ext cx="0" cy="0"/>
          <a:chOff x="0" y="0"/>
          <a:chExt cx="0" cy="0"/>
        </a:xfrm>
      </p:grpSpPr>
      <p:sp>
        <p:nvSpPr>
          <p:cNvPr id="31" name="Google Shape;31;p6"/>
          <p:cNvSpPr txBox="1">
            <a:spLocks noGrp="1"/>
          </p:cNvSpPr>
          <p:nvPr>
            <p:ph type="title"/>
          </p:nvPr>
        </p:nvSpPr>
        <p:spPr>
          <a:xfrm>
            <a:off x="259280" y="640235"/>
            <a:ext cx="8625300" cy="431400"/>
          </a:xfrm>
          <a:prstGeom prst="rect">
            <a:avLst/>
          </a:prstGeom>
          <a:noFill/>
          <a:ln>
            <a:noFill/>
          </a:ln>
        </p:spPr>
        <p:txBody>
          <a:bodyPr spcFirstLastPara="1" wrap="square" lIns="91425" tIns="45700" rIns="91425" bIns="45700" anchor="t" anchorCtr="0">
            <a:noAutofit/>
          </a:bodyPr>
          <a:lstStyle>
            <a:lvl1pPr marR="0" lvl="0" algn="ctr" rtl="0">
              <a:lnSpc>
                <a:spcPct val="90000"/>
              </a:lnSpc>
              <a:spcBef>
                <a:spcPts val="0"/>
              </a:spcBef>
              <a:spcAft>
                <a:spcPts val="0"/>
              </a:spcAft>
              <a:buClr>
                <a:srgbClr val="006F41"/>
              </a:buClr>
              <a:buSzPts val="2800"/>
              <a:buFont typeface="Arial"/>
              <a:buNone/>
              <a:defRPr sz="2800" b="1" i="0" u="none" strike="noStrike" cap="none">
                <a:solidFill>
                  <a:srgbClr val="006F4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2" name="Google Shape;32;p6"/>
          <p:cNvSpPr txBox="1">
            <a:spLocks noGrp="1"/>
          </p:cNvSpPr>
          <p:nvPr>
            <p:ph type="body" idx="1"/>
          </p:nvPr>
        </p:nvSpPr>
        <p:spPr>
          <a:xfrm>
            <a:off x="628650" y="1169194"/>
            <a:ext cx="3943200" cy="3263400"/>
          </a:xfrm>
          <a:prstGeom prst="rect">
            <a:avLst/>
          </a:prstGeom>
          <a:noFill/>
          <a:ln>
            <a:noFill/>
          </a:ln>
        </p:spPr>
        <p:txBody>
          <a:bodyPr spcFirstLastPara="1" wrap="square" lIns="91425" tIns="45700" rIns="91425" bIns="45700" anchor="t" anchorCtr="0">
            <a:noAutofit/>
          </a:bodyPr>
          <a:lstStyle>
            <a:lvl1pPr marL="457200" marR="0" lvl="0" indent="-381000" algn="l" rtl="0">
              <a:lnSpc>
                <a:spcPct val="90000"/>
              </a:lnSpc>
              <a:spcBef>
                <a:spcPts val="750"/>
              </a:spcBef>
              <a:spcAft>
                <a:spcPts val="0"/>
              </a:spcAft>
              <a:buClr>
                <a:srgbClr val="006F4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lnSpc>
                <a:spcPct val="90000"/>
              </a:lnSpc>
              <a:spcBef>
                <a:spcPts val="375"/>
              </a:spcBef>
              <a:spcAft>
                <a:spcPts val="0"/>
              </a:spcAft>
              <a:buClr>
                <a:srgbClr val="006F4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30200" algn="l" rtl="0">
              <a:lnSpc>
                <a:spcPct val="90000"/>
              </a:lnSpc>
              <a:spcBef>
                <a:spcPts val="375"/>
              </a:spcBef>
              <a:spcAft>
                <a:spcPts val="0"/>
              </a:spcAft>
              <a:buClr>
                <a:srgbClr val="006F4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33" name="Google Shape;33;p6"/>
          <p:cNvSpPr txBox="1">
            <a:spLocks noGrp="1"/>
          </p:cNvSpPr>
          <p:nvPr>
            <p:ph type="body" idx="2"/>
          </p:nvPr>
        </p:nvSpPr>
        <p:spPr>
          <a:xfrm>
            <a:off x="4724400" y="1162136"/>
            <a:ext cx="3943200" cy="3263400"/>
          </a:xfrm>
          <a:prstGeom prst="rect">
            <a:avLst/>
          </a:prstGeom>
          <a:noFill/>
          <a:ln>
            <a:noFill/>
          </a:ln>
        </p:spPr>
        <p:txBody>
          <a:bodyPr spcFirstLastPara="1" wrap="square" lIns="91425" tIns="45700" rIns="91425" bIns="45700" anchor="t" anchorCtr="0">
            <a:noAutofit/>
          </a:bodyPr>
          <a:lstStyle>
            <a:lvl1pPr marL="457200" marR="0" lvl="0" indent="-381000" algn="l" rtl="0">
              <a:lnSpc>
                <a:spcPct val="90000"/>
              </a:lnSpc>
              <a:spcBef>
                <a:spcPts val="750"/>
              </a:spcBef>
              <a:spcAft>
                <a:spcPts val="0"/>
              </a:spcAft>
              <a:buClr>
                <a:srgbClr val="006F4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lnSpc>
                <a:spcPct val="90000"/>
              </a:lnSpc>
              <a:spcBef>
                <a:spcPts val="375"/>
              </a:spcBef>
              <a:spcAft>
                <a:spcPts val="0"/>
              </a:spcAft>
              <a:buClr>
                <a:srgbClr val="006F4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30200" algn="l" rtl="0">
              <a:lnSpc>
                <a:spcPct val="90000"/>
              </a:lnSpc>
              <a:spcBef>
                <a:spcPts val="375"/>
              </a:spcBef>
              <a:spcAft>
                <a:spcPts val="0"/>
              </a:spcAft>
              <a:buClr>
                <a:srgbClr val="006F4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2591956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Student Facing - no SA logo">
  <p:cSld name="Title and Content Student Facing - no SA logo">
    <p:spTree>
      <p:nvGrpSpPr>
        <p:cNvPr id="1" name="Shape 18"/>
        <p:cNvGrpSpPr/>
        <p:nvPr/>
      </p:nvGrpSpPr>
      <p:grpSpPr>
        <a:xfrm>
          <a:off x="0" y="0"/>
          <a:ext cx="0" cy="0"/>
          <a:chOff x="0" y="0"/>
          <a:chExt cx="0" cy="0"/>
        </a:xfrm>
      </p:grpSpPr>
      <p:sp>
        <p:nvSpPr>
          <p:cNvPr id="19" name="Google Shape;19;p3"/>
          <p:cNvSpPr txBox="1">
            <a:spLocks noGrp="1"/>
          </p:cNvSpPr>
          <p:nvPr>
            <p:ph type="title"/>
          </p:nvPr>
        </p:nvSpPr>
        <p:spPr>
          <a:xfrm>
            <a:off x="219069" y="664362"/>
            <a:ext cx="8625300" cy="431400"/>
          </a:xfrm>
          <a:prstGeom prst="rect">
            <a:avLst/>
          </a:prstGeom>
          <a:noFill/>
          <a:ln>
            <a:noFill/>
          </a:ln>
        </p:spPr>
        <p:txBody>
          <a:bodyPr spcFirstLastPara="1" wrap="square" lIns="91425" tIns="45700" rIns="91425" bIns="45700" anchor="t" anchorCtr="0">
            <a:noAutofit/>
          </a:bodyPr>
          <a:lstStyle>
            <a:lvl1pPr marR="0" lvl="0" rtl="0">
              <a:lnSpc>
                <a:spcPct val="90000"/>
              </a:lnSpc>
              <a:spcBef>
                <a:spcPts val="0"/>
              </a:spcBef>
              <a:spcAft>
                <a:spcPts val="0"/>
              </a:spcAft>
              <a:buClr>
                <a:srgbClr val="006F41"/>
              </a:buClr>
              <a:buSzPts val="2800"/>
              <a:buFont typeface="Arial"/>
              <a:buNone/>
              <a:defRPr sz="2800" b="1" i="0" u="none" strike="noStrike" cap="none">
                <a:solidFill>
                  <a:srgbClr val="006F4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0" name="Google Shape;20;p3"/>
          <p:cNvSpPr txBox="1">
            <a:spLocks noGrp="1"/>
          </p:cNvSpPr>
          <p:nvPr>
            <p:ph type="body" idx="1"/>
          </p:nvPr>
        </p:nvSpPr>
        <p:spPr>
          <a:xfrm>
            <a:off x="628650" y="1318925"/>
            <a:ext cx="7886700" cy="3113700"/>
          </a:xfrm>
          <a:prstGeom prst="rect">
            <a:avLst/>
          </a:prstGeom>
          <a:noFill/>
          <a:ln>
            <a:noFill/>
          </a:ln>
        </p:spPr>
        <p:txBody>
          <a:bodyPr spcFirstLastPara="1" wrap="square" lIns="91425" tIns="45700" rIns="91425" bIns="45700" anchor="t" anchorCtr="0">
            <a:noAutofit/>
          </a:bodyPr>
          <a:lstStyle>
            <a:lvl1pPr marL="457200" marR="0" lvl="0" indent="-381000" algn="l" rtl="0">
              <a:lnSpc>
                <a:spcPct val="90000"/>
              </a:lnSpc>
              <a:spcBef>
                <a:spcPts val="750"/>
              </a:spcBef>
              <a:spcAft>
                <a:spcPts val="0"/>
              </a:spcAft>
              <a:buClr>
                <a:srgbClr val="006F4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lnSpc>
                <a:spcPct val="90000"/>
              </a:lnSpc>
              <a:spcBef>
                <a:spcPts val="375"/>
              </a:spcBef>
              <a:spcAft>
                <a:spcPts val="0"/>
              </a:spcAft>
              <a:buClr>
                <a:srgbClr val="006F4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30200" algn="l" rtl="0">
              <a:lnSpc>
                <a:spcPct val="90000"/>
              </a:lnSpc>
              <a:spcBef>
                <a:spcPts val="375"/>
              </a:spcBef>
              <a:spcAft>
                <a:spcPts val="0"/>
              </a:spcAft>
              <a:buClr>
                <a:srgbClr val="006F4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5846331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3"/>
        <p:cNvGrpSpPr/>
        <p:nvPr/>
      </p:nvGrpSpPr>
      <p:grpSpPr>
        <a:xfrm>
          <a:off x="0" y="0"/>
          <a:ext cx="0" cy="0"/>
          <a:chOff x="0" y="0"/>
          <a:chExt cx="0" cy="0"/>
        </a:xfrm>
      </p:grpSpPr>
      <p:sp>
        <p:nvSpPr>
          <p:cNvPr id="34" name="Google Shape;34;p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14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35" name="Google Shape;35;p8"/>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ctr" anchorCtr="0">
            <a:no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36" name="Google Shape;36;p8"/>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ctr" anchorCtr="0">
            <a:no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Tree>
    <p:extLst>
      <p:ext uri="{BB962C8B-B14F-4D97-AF65-F5344CB8AC3E}">
        <p14:creationId xmlns:p14="http://schemas.microsoft.com/office/powerpoint/2010/main" val="24608781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7"/>
        <p:cNvGrpSpPr/>
        <p:nvPr/>
      </p:nvGrpSpPr>
      <p:grpSpPr>
        <a:xfrm>
          <a:off x="0" y="0"/>
          <a:ext cx="0" cy="0"/>
          <a:chOff x="0" y="0"/>
          <a:chExt cx="0" cy="0"/>
        </a:xfrm>
      </p:grpSpPr>
      <p:sp>
        <p:nvSpPr>
          <p:cNvPr id="38" name="Google Shape;38;p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14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39" name="Google Shape;39;p9"/>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ctr" anchorCtr="0">
            <a:noAutofit/>
          </a:bodyPr>
          <a:lstStyle>
            <a:lvl1pPr marL="457200" lvl="0" indent="-317500" rtl="0">
              <a:spcBef>
                <a:spcPts val="0"/>
              </a:spcBef>
              <a:spcAft>
                <a:spcPts val="0"/>
              </a:spcAft>
              <a:buSzPts val="14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Tree>
    <p:extLst>
      <p:ext uri="{BB962C8B-B14F-4D97-AF65-F5344CB8AC3E}">
        <p14:creationId xmlns:p14="http://schemas.microsoft.com/office/powerpoint/2010/main" val="4035091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Student Facing - no SA logo 1">
  <p:cSld name="Blank Student Facing - no SA logo 1">
    <p:spTree>
      <p:nvGrpSpPr>
        <p:cNvPr id="1" name="Shape 18"/>
        <p:cNvGrpSpPr/>
        <p:nvPr/>
      </p:nvGrpSpPr>
      <p:grpSpPr>
        <a:xfrm>
          <a:off x="0" y="0"/>
          <a:ext cx="0" cy="0"/>
          <a:chOff x="0" y="0"/>
          <a:chExt cx="0" cy="0"/>
        </a:xfrm>
      </p:grpSpPr>
    </p:spTree>
    <p:extLst>
      <p:ext uri="{BB962C8B-B14F-4D97-AF65-F5344CB8AC3E}">
        <p14:creationId xmlns:p14="http://schemas.microsoft.com/office/powerpoint/2010/main" val="41126109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Closing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9EC489-20AC-99E2-B37F-91A7AB927F1A}"/>
              </a:ext>
            </a:extLst>
          </p:cNvPr>
          <p:cNvSpPr/>
          <p:nvPr userDrawn="1"/>
        </p:nvSpPr>
        <p:spPr>
          <a:xfrm>
            <a:off x="0" y="0"/>
            <a:ext cx="9025614" cy="3197333"/>
          </a:xfrm>
          <a:prstGeom prst="rect">
            <a:avLst/>
          </a:prstGeom>
          <a:solidFill>
            <a:srgbClr val="0E7A4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oogle Shape;20;p8">
            <a:extLst>
              <a:ext uri="{FF2B5EF4-FFF2-40B4-BE49-F238E27FC236}">
                <a16:creationId xmlns:a16="http://schemas.microsoft.com/office/drawing/2014/main" id="{1EEBE4A0-2890-8F3D-B5B5-DB85D28B22E9}"/>
              </a:ext>
            </a:extLst>
          </p:cNvPr>
          <p:cNvPicPr preferRelativeResize="0"/>
          <p:nvPr userDrawn="1"/>
        </p:nvPicPr>
        <p:blipFill rotWithShape="1">
          <a:blip r:embed="rId2">
            <a:extLst>
              <a:ext uri="{BEBA8EAE-BF5A-486C-A8C5-ECC9F3942E4B}">
                <a14:imgProps xmlns:a14="http://schemas.microsoft.com/office/drawing/2010/main">
                  <a14:imgLayer r:embed="rId3">
                    <a14:imgEffect>
                      <a14:colorTemperature colorTemp="11200"/>
                    </a14:imgEffect>
                  </a14:imgLayer>
                </a14:imgProps>
              </a:ext>
            </a:extLst>
          </a:blip>
          <a:srcRect l="-13889" r="13889"/>
          <a:stretch/>
        </p:blipFill>
        <p:spPr>
          <a:xfrm>
            <a:off x="455840" y="0"/>
            <a:ext cx="8688160" cy="3197333"/>
          </a:xfrm>
          <a:prstGeom prst="rect">
            <a:avLst/>
          </a:prstGeom>
        </p:spPr>
      </p:pic>
      <p:sp>
        <p:nvSpPr>
          <p:cNvPr id="2" name="Title 1">
            <a:extLst>
              <a:ext uri="{FF2B5EF4-FFF2-40B4-BE49-F238E27FC236}">
                <a16:creationId xmlns:a16="http://schemas.microsoft.com/office/drawing/2014/main" id="{8F9E5B24-5D64-CFE9-B815-9A9D80B50018}"/>
              </a:ext>
            </a:extLst>
          </p:cNvPr>
          <p:cNvSpPr>
            <a:spLocks noGrp="1"/>
          </p:cNvSpPr>
          <p:nvPr>
            <p:ph type="ctrTitle"/>
          </p:nvPr>
        </p:nvSpPr>
        <p:spPr>
          <a:xfrm>
            <a:off x="293916" y="1498324"/>
            <a:ext cx="8430359" cy="895350"/>
          </a:xfrm>
        </p:spPr>
        <p:txBody>
          <a:bodyPr anchor="b">
            <a:normAutofit/>
          </a:bodyPr>
          <a:lstStyle>
            <a:lvl1pPr algn="ctr">
              <a:defRPr sz="3300">
                <a:solidFill>
                  <a:schemeClr val="bg1"/>
                </a:solidFill>
              </a:defRPr>
            </a:lvl1pPr>
          </a:lstStyle>
          <a:p>
            <a:r>
              <a:rPr lang="en-US"/>
              <a:t>Click to edit Master title style</a:t>
            </a:r>
          </a:p>
        </p:txBody>
      </p:sp>
      <p:pic>
        <p:nvPicPr>
          <p:cNvPr id="5" name="Picture 4" descr="A green and black sign&#10;&#10;Description automatically generated">
            <a:extLst>
              <a:ext uri="{FF2B5EF4-FFF2-40B4-BE49-F238E27FC236}">
                <a16:creationId xmlns:a16="http://schemas.microsoft.com/office/drawing/2014/main" id="{AA41E4F7-9E22-7510-0F8A-36F54C76582A}"/>
              </a:ext>
            </a:extLst>
          </p:cNvPr>
          <p:cNvPicPr>
            <a:picLocks noChangeAspect="1"/>
          </p:cNvPicPr>
          <p:nvPr userDrawn="1"/>
        </p:nvPicPr>
        <p:blipFill>
          <a:blip r:embed="rId4"/>
          <a:stretch>
            <a:fillRect/>
          </a:stretch>
        </p:blipFill>
        <p:spPr>
          <a:xfrm>
            <a:off x="2280132" y="3215351"/>
            <a:ext cx="4583736" cy="1353294"/>
          </a:xfrm>
          <a:prstGeom prst="rect">
            <a:avLst/>
          </a:prstGeom>
        </p:spPr>
      </p:pic>
    </p:spTree>
    <p:extLst>
      <p:ext uri="{BB962C8B-B14F-4D97-AF65-F5344CB8AC3E}">
        <p14:creationId xmlns:p14="http://schemas.microsoft.com/office/powerpoint/2010/main" val="1694051940"/>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A87048-44E4-8831-7084-3D81E9DBE5B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886BFE1-C913-411B-B29F-3A02EAB02EB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41002B06-6FA7-AE62-2D6B-47BF1C34681C}"/>
              </a:ext>
            </a:extLst>
          </p:cNvPr>
          <p:cNvSpPr>
            <a:spLocks noGrp="1"/>
          </p:cNvSpPr>
          <p:nvPr>
            <p:ph type="sldNum" sz="quarter" idx="4"/>
          </p:nvPr>
        </p:nvSpPr>
        <p:spPr>
          <a:xfrm>
            <a:off x="6792684" y="4818459"/>
            <a:ext cx="2057400" cy="273844"/>
          </a:xfrm>
          <a:prstGeom prst="rect">
            <a:avLst/>
          </a:prstGeom>
        </p:spPr>
        <p:txBody>
          <a:bodyPr vert="horz" lIns="91440" tIns="45720" rIns="91440" bIns="45720" rtlCol="0" anchor="ctr"/>
          <a:lstStyle>
            <a:lvl1pPr algn="r">
              <a:defRPr sz="900">
                <a:solidFill>
                  <a:schemeClr val="tx2"/>
                </a:solidFill>
              </a:defRPr>
            </a:lvl1pPr>
          </a:lstStyle>
          <a:p>
            <a:fld id="{4CD52F5A-F23C-D446-A233-54F38C79DABD}" type="slidenum">
              <a:rPr lang="en-US" smtClean="0"/>
              <a:pPr/>
              <a:t>‹#›</a:t>
            </a:fld>
            <a:endParaRPr lang="en-US"/>
          </a:p>
        </p:txBody>
      </p:sp>
      <p:sp>
        <p:nvSpPr>
          <p:cNvPr id="8" name="Footer Placeholder 4">
            <a:extLst>
              <a:ext uri="{FF2B5EF4-FFF2-40B4-BE49-F238E27FC236}">
                <a16:creationId xmlns:a16="http://schemas.microsoft.com/office/drawing/2014/main" id="{6772611C-C297-BEF5-9648-817A75724493}"/>
              </a:ext>
            </a:extLst>
          </p:cNvPr>
          <p:cNvSpPr>
            <a:spLocks noGrp="1"/>
          </p:cNvSpPr>
          <p:nvPr>
            <p:ph type="ftr" sz="quarter" idx="3"/>
          </p:nvPr>
        </p:nvSpPr>
        <p:spPr>
          <a:xfrm>
            <a:off x="3028950" y="4814043"/>
            <a:ext cx="3086100" cy="273844"/>
          </a:xfrm>
          <a:prstGeom prst="rect">
            <a:avLst/>
          </a:prstGeom>
        </p:spPr>
        <p:txBody>
          <a:bodyPr anchor="ctr" anchorCtr="0"/>
          <a:lstStyle>
            <a:lvl1pPr algn="ctr">
              <a:defRPr sz="900">
                <a:solidFill>
                  <a:schemeClr val="accent2"/>
                </a:solidFill>
              </a:defRPr>
            </a:lvl1pPr>
          </a:lstStyle>
          <a:p>
            <a:endParaRPr lang="en-US"/>
          </a:p>
        </p:txBody>
      </p:sp>
    </p:spTree>
    <p:extLst>
      <p:ext uri="{BB962C8B-B14F-4D97-AF65-F5344CB8AC3E}">
        <p14:creationId xmlns:p14="http://schemas.microsoft.com/office/powerpoint/2010/main" val="15155435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Title and Content">
    <p:bg>
      <p:bgPr>
        <a:solidFill>
          <a:schemeClr val="accent1">
            <a:alpha val="2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A87048-44E4-8831-7084-3D81E9DBE5BA}"/>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9886BFE1-C913-411B-B29F-3A02EAB02EB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41002B06-6FA7-AE62-2D6B-47BF1C34681C}"/>
              </a:ext>
            </a:extLst>
          </p:cNvPr>
          <p:cNvSpPr>
            <a:spLocks noGrp="1"/>
          </p:cNvSpPr>
          <p:nvPr>
            <p:ph type="sldNum" sz="quarter" idx="4"/>
          </p:nvPr>
        </p:nvSpPr>
        <p:spPr>
          <a:xfrm>
            <a:off x="6792684" y="4818459"/>
            <a:ext cx="2057400" cy="273844"/>
          </a:xfrm>
          <a:prstGeom prst="rect">
            <a:avLst/>
          </a:prstGeom>
        </p:spPr>
        <p:txBody>
          <a:bodyPr vert="horz" lIns="91440" tIns="45720" rIns="91440" bIns="45720" rtlCol="0" anchor="ctr"/>
          <a:lstStyle>
            <a:lvl1pPr algn="r">
              <a:defRPr sz="900">
                <a:solidFill>
                  <a:schemeClr val="tx2"/>
                </a:solidFill>
              </a:defRPr>
            </a:lvl1pPr>
          </a:lstStyle>
          <a:p>
            <a:fld id="{4CD52F5A-F23C-D446-A233-54F38C79DABD}" type="slidenum">
              <a:rPr lang="en-US" smtClean="0"/>
              <a:pPr/>
              <a:t>‹#›</a:t>
            </a:fld>
            <a:endParaRPr lang="en-US"/>
          </a:p>
        </p:txBody>
      </p:sp>
      <p:sp>
        <p:nvSpPr>
          <p:cNvPr id="8" name="Footer Placeholder 4">
            <a:extLst>
              <a:ext uri="{FF2B5EF4-FFF2-40B4-BE49-F238E27FC236}">
                <a16:creationId xmlns:a16="http://schemas.microsoft.com/office/drawing/2014/main" id="{6772611C-C297-BEF5-9648-817A75724493}"/>
              </a:ext>
            </a:extLst>
          </p:cNvPr>
          <p:cNvSpPr>
            <a:spLocks noGrp="1"/>
          </p:cNvSpPr>
          <p:nvPr>
            <p:ph type="ftr" sz="quarter" idx="3"/>
          </p:nvPr>
        </p:nvSpPr>
        <p:spPr>
          <a:xfrm>
            <a:off x="3028950" y="4814043"/>
            <a:ext cx="3086100" cy="273844"/>
          </a:xfrm>
          <a:prstGeom prst="rect">
            <a:avLst/>
          </a:prstGeom>
        </p:spPr>
        <p:txBody>
          <a:bodyPr anchor="ctr" anchorCtr="0"/>
          <a:lstStyle>
            <a:lvl1pPr algn="ctr">
              <a:defRPr sz="900">
                <a:solidFill>
                  <a:schemeClr val="accent2"/>
                </a:solidFill>
              </a:defRPr>
            </a:lvl1pPr>
          </a:lstStyle>
          <a:p>
            <a:endParaRPr lang="en-US"/>
          </a:p>
        </p:txBody>
      </p:sp>
    </p:spTree>
    <p:extLst>
      <p:ext uri="{BB962C8B-B14F-4D97-AF65-F5344CB8AC3E}">
        <p14:creationId xmlns:p14="http://schemas.microsoft.com/office/powerpoint/2010/main" val="746081405"/>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Divi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95DB5-EE72-D0A2-8AA5-EBF54469FB20}"/>
              </a:ext>
            </a:extLst>
          </p:cNvPr>
          <p:cNvSpPr>
            <a:spLocks noGrp="1"/>
          </p:cNvSpPr>
          <p:nvPr>
            <p:ph type="title"/>
          </p:nvPr>
        </p:nvSpPr>
        <p:spPr>
          <a:xfrm>
            <a:off x="393493" y="753900"/>
            <a:ext cx="6127229"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EAC8D3F8-B0FB-4434-C0B6-FBED454A27F4}"/>
              </a:ext>
            </a:extLst>
          </p:cNvPr>
          <p:cNvSpPr>
            <a:spLocks noGrp="1"/>
          </p:cNvSpPr>
          <p:nvPr>
            <p:ph type="body" idx="1"/>
          </p:nvPr>
        </p:nvSpPr>
        <p:spPr>
          <a:xfrm>
            <a:off x="393493" y="3141006"/>
            <a:ext cx="6127229" cy="1125140"/>
          </a:xfrm>
        </p:spPr>
        <p:txBody>
          <a:bodyPr/>
          <a:lstStyle>
            <a:lvl1pPr marL="0" indent="0">
              <a:buNone/>
              <a:defRPr sz="1800" b="1">
                <a:solidFill>
                  <a:schemeClr val="tx2"/>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a:t>Click to edit Master text styles</a:t>
            </a:r>
          </a:p>
        </p:txBody>
      </p:sp>
      <p:pic>
        <p:nvPicPr>
          <p:cNvPr id="7" name="Picture 6">
            <a:extLst>
              <a:ext uri="{FF2B5EF4-FFF2-40B4-BE49-F238E27FC236}">
                <a16:creationId xmlns:a16="http://schemas.microsoft.com/office/drawing/2014/main" id="{BD24FB3D-3C46-9F2D-F85D-B90441516AC7}"/>
              </a:ext>
            </a:extLst>
          </p:cNvPr>
          <p:cNvPicPr>
            <a:picLocks noChangeAspect="1"/>
          </p:cNvPicPr>
          <p:nvPr/>
        </p:nvPicPr>
        <p:blipFill>
          <a:blip r:embed="rId2" cstate="print">
            <a:extLst>
              <a:ext uri="{28A0092B-C50C-407E-A947-70E740481C1C}">
                <a14:useLocalDpi xmlns:a14="http://schemas.microsoft.com/office/drawing/2010/main"/>
              </a:ext>
            </a:extLst>
          </a:blip>
          <a:srcRect l="-5769"/>
          <a:stretch/>
        </p:blipFill>
        <p:spPr>
          <a:xfrm>
            <a:off x="6638430" y="466165"/>
            <a:ext cx="2505569" cy="4260958"/>
          </a:xfrm>
          <a:prstGeom prst="rect">
            <a:avLst/>
          </a:prstGeom>
        </p:spPr>
      </p:pic>
      <p:sp>
        <p:nvSpPr>
          <p:cNvPr id="8" name="TextBox 7">
            <a:extLst>
              <a:ext uri="{FF2B5EF4-FFF2-40B4-BE49-F238E27FC236}">
                <a16:creationId xmlns:a16="http://schemas.microsoft.com/office/drawing/2014/main" id="{A100FD81-609F-B9A0-34A8-3E83379F427F}"/>
              </a:ext>
            </a:extLst>
          </p:cNvPr>
          <p:cNvSpPr txBox="1"/>
          <p:nvPr/>
        </p:nvSpPr>
        <p:spPr>
          <a:xfrm>
            <a:off x="10391361" y="-89453"/>
            <a:ext cx="184731" cy="253916"/>
          </a:xfrm>
          <a:prstGeom prst="rect">
            <a:avLst/>
          </a:prstGeom>
          <a:noFill/>
        </p:spPr>
        <p:txBody>
          <a:bodyPr wrap="none" rtlCol="0">
            <a:spAutoFit/>
          </a:bodyPr>
          <a:lstStyle/>
          <a:p>
            <a:endParaRPr lang="en-US" sz="1050"/>
          </a:p>
        </p:txBody>
      </p:sp>
      <p:sp>
        <p:nvSpPr>
          <p:cNvPr id="9" name="Slide Number Placeholder 5">
            <a:extLst>
              <a:ext uri="{FF2B5EF4-FFF2-40B4-BE49-F238E27FC236}">
                <a16:creationId xmlns:a16="http://schemas.microsoft.com/office/drawing/2014/main" id="{03D0DF93-9054-55C5-6911-5EE821C1CABD}"/>
              </a:ext>
            </a:extLst>
          </p:cNvPr>
          <p:cNvSpPr>
            <a:spLocks noGrp="1"/>
          </p:cNvSpPr>
          <p:nvPr>
            <p:ph type="sldNum" sz="quarter" idx="4"/>
          </p:nvPr>
        </p:nvSpPr>
        <p:spPr>
          <a:xfrm>
            <a:off x="6792684" y="4818459"/>
            <a:ext cx="2057400" cy="273844"/>
          </a:xfrm>
          <a:prstGeom prst="rect">
            <a:avLst/>
          </a:prstGeom>
        </p:spPr>
        <p:txBody>
          <a:bodyPr vert="horz" lIns="91440" tIns="45720" rIns="91440" bIns="45720" rtlCol="0" anchor="ctr"/>
          <a:lstStyle>
            <a:lvl1pPr algn="r">
              <a:defRPr sz="900">
                <a:solidFill>
                  <a:schemeClr val="tx2"/>
                </a:solidFill>
              </a:defRPr>
            </a:lvl1pPr>
          </a:lstStyle>
          <a:p>
            <a:fld id="{4CD52F5A-F23C-D446-A233-54F38C79DABD}" type="slidenum">
              <a:rPr lang="en-US" smtClean="0"/>
              <a:pPr/>
              <a:t>‹#›</a:t>
            </a:fld>
            <a:endParaRPr lang="en-US"/>
          </a:p>
        </p:txBody>
      </p:sp>
      <p:sp>
        <p:nvSpPr>
          <p:cNvPr id="10" name="Footer Placeholder 4">
            <a:extLst>
              <a:ext uri="{FF2B5EF4-FFF2-40B4-BE49-F238E27FC236}">
                <a16:creationId xmlns:a16="http://schemas.microsoft.com/office/drawing/2014/main" id="{8953D59B-FC79-3FA6-AD5F-03098CF1A9FF}"/>
              </a:ext>
            </a:extLst>
          </p:cNvPr>
          <p:cNvSpPr>
            <a:spLocks noGrp="1"/>
          </p:cNvSpPr>
          <p:nvPr>
            <p:ph type="ftr" sz="quarter" idx="3"/>
          </p:nvPr>
        </p:nvSpPr>
        <p:spPr>
          <a:xfrm>
            <a:off x="3028950" y="4814043"/>
            <a:ext cx="3086100" cy="273844"/>
          </a:xfrm>
          <a:prstGeom prst="rect">
            <a:avLst/>
          </a:prstGeom>
        </p:spPr>
        <p:txBody>
          <a:bodyPr anchor="ctr" anchorCtr="0"/>
          <a:lstStyle>
            <a:lvl1pPr algn="ctr">
              <a:defRPr sz="900">
                <a:solidFill>
                  <a:schemeClr val="accent2"/>
                </a:solidFill>
              </a:defRPr>
            </a:lvl1pPr>
          </a:lstStyle>
          <a:p>
            <a:endParaRPr lang="en-US"/>
          </a:p>
        </p:txBody>
      </p:sp>
    </p:spTree>
    <p:extLst>
      <p:ext uri="{BB962C8B-B14F-4D97-AF65-F5344CB8AC3E}">
        <p14:creationId xmlns:p14="http://schemas.microsoft.com/office/powerpoint/2010/main" val="3668871596"/>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766277-5C7B-ADBB-0C8B-6E9546A07AF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8EEFAC3-7485-7C8D-5792-1DD21103709B}"/>
              </a:ext>
            </a:extLst>
          </p:cNvPr>
          <p:cNvSpPr>
            <a:spLocks noGrp="1"/>
          </p:cNvSpPr>
          <p:nvPr>
            <p:ph sz="half" idx="1"/>
          </p:nvPr>
        </p:nvSpPr>
        <p:spPr>
          <a:xfrm>
            <a:off x="312963" y="1242118"/>
            <a:ext cx="4210052"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94F825F-CBE8-3F39-48CC-3F9922FB4A33}"/>
              </a:ext>
            </a:extLst>
          </p:cNvPr>
          <p:cNvSpPr>
            <a:spLocks noGrp="1"/>
          </p:cNvSpPr>
          <p:nvPr>
            <p:ph sz="half" idx="2"/>
          </p:nvPr>
        </p:nvSpPr>
        <p:spPr>
          <a:xfrm>
            <a:off x="4640032" y="1242118"/>
            <a:ext cx="4210052"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a:extLst>
              <a:ext uri="{FF2B5EF4-FFF2-40B4-BE49-F238E27FC236}">
                <a16:creationId xmlns:a16="http://schemas.microsoft.com/office/drawing/2014/main" id="{4F1C788F-DDA3-5654-87FB-FF43E2FDEFC3}"/>
              </a:ext>
            </a:extLst>
          </p:cNvPr>
          <p:cNvSpPr>
            <a:spLocks noGrp="1"/>
          </p:cNvSpPr>
          <p:nvPr>
            <p:ph type="sldNum" sz="quarter" idx="4"/>
          </p:nvPr>
        </p:nvSpPr>
        <p:spPr>
          <a:xfrm>
            <a:off x="6792684" y="4818459"/>
            <a:ext cx="2057400" cy="273844"/>
          </a:xfrm>
          <a:prstGeom prst="rect">
            <a:avLst/>
          </a:prstGeom>
        </p:spPr>
        <p:txBody>
          <a:bodyPr vert="horz" lIns="91440" tIns="45720" rIns="91440" bIns="45720" rtlCol="0" anchor="ctr"/>
          <a:lstStyle>
            <a:lvl1pPr algn="r">
              <a:defRPr sz="900">
                <a:solidFill>
                  <a:schemeClr val="tx2"/>
                </a:solidFill>
              </a:defRPr>
            </a:lvl1pPr>
          </a:lstStyle>
          <a:p>
            <a:fld id="{4CD52F5A-F23C-D446-A233-54F38C79DABD}" type="slidenum">
              <a:rPr lang="en-US" smtClean="0"/>
              <a:pPr/>
              <a:t>‹#›</a:t>
            </a:fld>
            <a:endParaRPr lang="en-US"/>
          </a:p>
        </p:txBody>
      </p:sp>
      <p:sp>
        <p:nvSpPr>
          <p:cNvPr id="10" name="Footer Placeholder 4">
            <a:extLst>
              <a:ext uri="{FF2B5EF4-FFF2-40B4-BE49-F238E27FC236}">
                <a16:creationId xmlns:a16="http://schemas.microsoft.com/office/drawing/2014/main" id="{4EA38750-7F9F-86B1-3003-8D79762256CC}"/>
              </a:ext>
            </a:extLst>
          </p:cNvPr>
          <p:cNvSpPr>
            <a:spLocks noGrp="1"/>
          </p:cNvSpPr>
          <p:nvPr>
            <p:ph type="ftr" sz="quarter" idx="3"/>
          </p:nvPr>
        </p:nvSpPr>
        <p:spPr>
          <a:xfrm>
            <a:off x="3028950" y="4814043"/>
            <a:ext cx="3086100" cy="273844"/>
          </a:xfrm>
          <a:prstGeom prst="rect">
            <a:avLst/>
          </a:prstGeom>
        </p:spPr>
        <p:txBody>
          <a:bodyPr anchor="ctr" anchorCtr="0"/>
          <a:lstStyle>
            <a:lvl1pPr algn="ctr">
              <a:defRPr sz="900">
                <a:solidFill>
                  <a:schemeClr val="accent2"/>
                </a:solidFill>
              </a:defRPr>
            </a:lvl1pPr>
          </a:lstStyle>
          <a:p>
            <a:endParaRPr lang="en-US"/>
          </a:p>
        </p:txBody>
      </p:sp>
    </p:spTree>
    <p:extLst>
      <p:ext uri="{BB962C8B-B14F-4D97-AF65-F5344CB8AC3E}">
        <p14:creationId xmlns:p14="http://schemas.microsoft.com/office/powerpoint/2010/main" val="1990181520"/>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284E8-307C-53F7-A21C-DFFB4D46AB5B}"/>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82C343DC-27CB-8048-F848-EFE13A996013}"/>
              </a:ext>
            </a:extLst>
          </p:cNvPr>
          <p:cNvSpPr>
            <a:spLocks noGrp="1"/>
          </p:cNvSpPr>
          <p:nvPr>
            <p:ph type="sldNum" sz="quarter" idx="4"/>
          </p:nvPr>
        </p:nvSpPr>
        <p:spPr>
          <a:xfrm>
            <a:off x="6792684" y="4818459"/>
            <a:ext cx="2057400" cy="273844"/>
          </a:xfrm>
          <a:prstGeom prst="rect">
            <a:avLst/>
          </a:prstGeom>
        </p:spPr>
        <p:txBody>
          <a:bodyPr vert="horz" lIns="91440" tIns="45720" rIns="91440" bIns="45720" rtlCol="0" anchor="ctr"/>
          <a:lstStyle>
            <a:lvl1pPr algn="r">
              <a:defRPr sz="900">
                <a:solidFill>
                  <a:schemeClr val="tx2"/>
                </a:solidFill>
              </a:defRPr>
            </a:lvl1pPr>
          </a:lstStyle>
          <a:p>
            <a:fld id="{4CD52F5A-F23C-D446-A233-54F38C79DABD}" type="slidenum">
              <a:rPr lang="en-US" smtClean="0"/>
              <a:pPr/>
              <a:t>‹#›</a:t>
            </a:fld>
            <a:endParaRPr lang="en-US"/>
          </a:p>
        </p:txBody>
      </p:sp>
      <p:sp>
        <p:nvSpPr>
          <p:cNvPr id="7" name="Footer Placeholder 4">
            <a:extLst>
              <a:ext uri="{FF2B5EF4-FFF2-40B4-BE49-F238E27FC236}">
                <a16:creationId xmlns:a16="http://schemas.microsoft.com/office/drawing/2014/main" id="{99DD6572-A291-6BF2-9C22-3276EA86E0B1}"/>
              </a:ext>
            </a:extLst>
          </p:cNvPr>
          <p:cNvSpPr>
            <a:spLocks noGrp="1"/>
          </p:cNvSpPr>
          <p:nvPr>
            <p:ph type="ftr" sz="quarter" idx="3"/>
          </p:nvPr>
        </p:nvSpPr>
        <p:spPr>
          <a:xfrm>
            <a:off x="3028950" y="4814043"/>
            <a:ext cx="3086100" cy="273844"/>
          </a:xfrm>
          <a:prstGeom prst="rect">
            <a:avLst/>
          </a:prstGeom>
        </p:spPr>
        <p:txBody>
          <a:bodyPr anchor="ctr" anchorCtr="0"/>
          <a:lstStyle>
            <a:lvl1pPr algn="ctr">
              <a:defRPr sz="900">
                <a:solidFill>
                  <a:schemeClr val="accent2"/>
                </a:solidFill>
              </a:defRPr>
            </a:lvl1pPr>
          </a:lstStyle>
          <a:p>
            <a:endParaRPr lang="en-US"/>
          </a:p>
        </p:txBody>
      </p:sp>
    </p:spTree>
    <p:extLst>
      <p:ext uri="{BB962C8B-B14F-4D97-AF65-F5344CB8AC3E}">
        <p14:creationId xmlns:p14="http://schemas.microsoft.com/office/powerpoint/2010/main" val="2116501394"/>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E3C09A26-E3FF-78E2-2DA1-C2DFB70A98A9}"/>
              </a:ext>
            </a:extLst>
          </p:cNvPr>
          <p:cNvSpPr>
            <a:spLocks noGrp="1"/>
          </p:cNvSpPr>
          <p:nvPr>
            <p:ph type="sldNum" sz="quarter" idx="4"/>
          </p:nvPr>
        </p:nvSpPr>
        <p:spPr>
          <a:xfrm>
            <a:off x="6792684" y="4818459"/>
            <a:ext cx="2057400" cy="273844"/>
          </a:xfrm>
          <a:prstGeom prst="rect">
            <a:avLst/>
          </a:prstGeom>
        </p:spPr>
        <p:txBody>
          <a:bodyPr vert="horz" lIns="91440" tIns="45720" rIns="91440" bIns="45720" rtlCol="0" anchor="ctr"/>
          <a:lstStyle>
            <a:lvl1pPr algn="r">
              <a:defRPr sz="900">
                <a:solidFill>
                  <a:schemeClr val="tx2"/>
                </a:solidFill>
              </a:defRPr>
            </a:lvl1pPr>
          </a:lstStyle>
          <a:p>
            <a:fld id="{4CD52F5A-F23C-D446-A233-54F38C79DABD}" type="slidenum">
              <a:rPr lang="en-US" smtClean="0"/>
              <a:pPr/>
              <a:t>‹#›</a:t>
            </a:fld>
            <a:endParaRPr lang="en-US"/>
          </a:p>
        </p:txBody>
      </p:sp>
      <p:sp>
        <p:nvSpPr>
          <p:cNvPr id="6" name="Footer Placeholder 4">
            <a:extLst>
              <a:ext uri="{FF2B5EF4-FFF2-40B4-BE49-F238E27FC236}">
                <a16:creationId xmlns:a16="http://schemas.microsoft.com/office/drawing/2014/main" id="{8E3EA610-93DA-5C72-F4BA-9BA2950DAB3B}"/>
              </a:ext>
            </a:extLst>
          </p:cNvPr>
          <p:cNvSpPr>
            <a:spLocks noGrp="1"/>
          </p:cNvSpPr>
          <p:nvPr>
            <p:ph type="ftr" sz="quarter" idx="3"/>
          </p:nvPr>
        </p:nvSpPr>
        <p:spPr>
          <a:xfrm>
            <a:off x="3028950" y="4814043"/>
            <a:ext cx="3086100" cy="273844"/>
          </a:xfrm>
          <a:prstGeom prst="rect">
            <a:avLst/>
          </a:prstGeom>
        </p:spPr>
        <p:txBody>
          <a:bodyPr anchor="ctr" anchorCtr="0"/>
          <a:lstStyle>
            <a:lvl1pPr algn="ctr">
              <a:defRPr sz="900">
                <a:solidFill>
                  <a:schemeClr val="accent2"/>
                </a:solidFill>
              </a:defRPr>
            </a:lvl1pPr>
          </a:lstStyle>
          <a:p>
            <a:endParaRPr lang="en-US"/>
          </a:p>
        </p:txBody>
      </p:sp>
    </p:spTree>
    <p:extLst>
      <p:ext uri="{BB962C8B-B14F-4D97-AF65-F5344CB8AC3E}">
        <p14:creationId xmlns:p14="http://schemas.microsoft.com/office/powerpoint/2010/main" val="10315178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D0F231-4989-4ADB-8306-EE78B37BA2C9}"/>
              </a:ext>
            </a:extLst>
          </p:cNvPr>
          <p:cNvSpPr>
            <a:spLocks noGrp="1"/>
          </p:cNvSpPr>
          <p:nvPr>
            <p:ph type="title"/>
          </p:nvPr>
        </p:nvSpPr>
        <p:spPr>
          <a:xfrm>
            <a:off x="348174" y="740569"/>
            <a:ext cx="2949178" cy="986177"/>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396F4C19-86A1-21C1-F9E2-3BB5A50ED782}"/>
              </a:ext>
            </a:extLst>
          </p:cNvPr>
          <p:cNvSpPr>
            <a:spLocks noGrp="1"/>
          </p:cNvSpPr>
          <p:nvPr>
            <p:ph idx="1"/>
          </p:nvPr>
        </p:nvSpPr>
        <p:spPr>
          <a:xfrm>
            <a:off x="3563710" y="740569"/>
            <a:ext cx="5232116" cy="3753872"/>
          </a:xfrm>
        </p:spPr>
        <p:txBody>
          <a:bodyPr>
            <a:normAutofit/>
          </a:bodyPr>
          <a:lstStyle>
            <a:lvl1pPr>
              <a:defRPr sz="1500"/>
            </a:lvl1pPr>
            <a:lvl2pPr>
              <a:defRPr sz="1500"/>
            </a:lvl2pPr>
            <a:lvl3pPr>
              <a:defRPr sz="15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B3993E0-CC90-BA58-FD0B-003CF1AA0174}"/>
              </a:ext>
            </a:extLst>
          </p:cNvPr>
          <p:cNvSpPr>
            <a:spLocks noGrp="1"/>
          </p:cNvSpPr>
          <p:nvPr>
            <p:ph type="body" sz="half" idx="2"/>
          </p:nvPr>
        </p:nvSpPr>
        <p:spPr>
          <a:xfrm>
            <a:off x="348174" y="1873703"/>
            <a:ext cx="2949178" cy="2620737"/>
          </a:xfrm>
        </p:spPr>
        <p:txBody>
          <a:bodyPr>
            <a:normAutofit/>
          </a:bodyPr>
          <a:lstStyle>
            <a:lvl1pPr marL="0" indent="0">
              <a:buNone/>
              <a:defRPr sz="1350" b="1">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8" name="Slide Number Placeholder 5">
            <a:extLst>
              <a:ext uri="{FF2B5EF4-FFF2-40B4-BE49-F238E27FC236}">
                <a16:creationId xmlns:a16="http://schemas.microsoft.com/office/drawing/2014/main" id="{07895DEC-0A25-FAB6-FA30-8C5A2E9963A3}"/>
              </a:ext>
            </a:extLst>
          </p:cNvPr>
          <p:cNvSpPr>
            <a:spLocks noGrp="1"/>
          </p:cNvSpPr>
          <p:nvPr>
            <p:ph type="sldNum" sz="quarter" idx="4"/>
          </p:nvPr>
        </p:nvSpPr>
        <p:spPr>
          <a:xfrm>
            <a:off x="6792684" y="4818459"/>
            <a:ext cx="2057400" cy="273844"/>
          </a:xfrm>
          <a:prstGeom prst="rect">
            <a:avLst/>
          </a:prstGeom>
        </p:spPr>
        <p:txBody>
          <a:bodyPr vert="horz" lIns="91440" tIns="45720" rIns="91440" bIns="45720" rtlCol="0" anchor="ctr"/>
          <a:lstStyle>
            <a:lvl1pPr algn="r">
              <a:defRPr sz="900">
                <a:solidFill>
                  <a:schemeClr val="tx2"/>
                </a:solidFill>
              </a:defRPr>
            </a:lvl1pPr>
          </a:lstStyle>
          <a:p>
            <a:fld id="{4CD52F5A-F23C-D446-A233-54F38C79DABD}" type="slidenum">
              <a:rPr lang="en-US" smtClean="0"/>
              <a:pPr/>
              <a:t>‹#›</a:t>
            </a:fld>
            <a:endParaRPr lang="en-US"/>
          </a:p>
        </p:txBody>
      </p:sp>
      <p:sp>
        <p:nvSpPr>
          <p:cNvPr id="9" name="Footer Placeholder 4">
            <a:extLst>
              <a:ext uri="{FF2B5EF4-FFF2-40B4-BE49-F238E27FC236}">
                <a16:creationId xmlns:a16="http://schemas.microsoft.com/office/drawing/2014/main" id="{FC481231-9BFB-4161-DA0F-8EDF74881EFC}"/>
              </a:ext>
            </a:extLst>
          </p:cNvPr>
          <p:cNvSpPr>
            <a:spLocks noGrp="1"/>
          </p:cNvSpPr>
          <p:nvPr>
            <p:ph type="ftr" sz="quarter" idx="3"/>
          </p:nvPr>
        </p:nvSpPr>
        <p:spPr>
          <a:xfrm>
            <a:off x="3028950" y="4814043"/>
            <a:ext cx="3086100" cy="273844"/>
          </a:xfrm>
          <a:prstGeom prst="rect">
            <a:avLst/>
          </a:prstGeom>
        </p:spPr>
        <p:txBody>
          <a:bodyPr anchor="ctr" anchorCtr="0"/>
          <a:lstStyle>
            <a:lvl1pPr algn="ctr">
              <a:defRPr sz="900">
                <a:solidFill>
                  <a:schemeClr val="accent2"/>
                </a:solidFill>
              </a:defRPr>
            </a:lvl1pPr>
          </a:lstStyle>
          <a:p>
            <a:endParaRPr lang="en-US"/>
          </a:p>
        </p:txBody>
      </p:sp>
      <p:cxnSp>
        <p:nvCxnSpPr>
          <p:cNvPr id="12" name="Straight Connector 11">
            <a:extLst>
              <a:ext uri="{FF2B5EF4-FFF2-40B4-BE49-F238E27FC236}">
                <a16:creationId xmlns:a16="http://schemas.microsoft.com/office/drawing/2014/main" id="{09AD0ABE-A3E2-647D-7549-E9B6448C6ECD}"/>
              </a:ext>
            </a:extLst>
          </p:cNvPr>
          <p:cNvCxnSpPr/>
          <p:nvPr/>
        </p:nvCxnSpPr>
        <p:spPr>
          <a:xfrm>
            <a:off x="3416753" y="740569"/>
            <a:ext cx="0" cy="3753872"/>
          </a:xfrm>
          <a:prstGeom prst="line">
            <a:avLst/>
          </a:prstGeom>
          <a:ln>
            <a:solidFill>
              <a:schemeClr val="accent2">
                <a:lumMod val="40000"/>
                <a:lumOff val="6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5863711"/>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80211FF-3908-5A5A-F879-D0D328A6624B}"/>
              </a:ext>
            </a:extLst>
          </p:cNvPr>
          <p:cNvSpPr/>
          <p:nvPr/>
        </p:nvSpPr>
        <p:spPr>
          <a:xfrm flipV="1">
            <a:off x="0" y="4732973"/>
            <a:ext cx="9144000" cy="410527"/>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Title Placeholder 1">
            <a:extLst>
              <a:ext uri="{FF2B5EF4-FFF2-40B4-BE49-F238E27FC236}">
                <a16:creationId xmlns:a16="http://schemas.microsoft.com/office/drawing/2014/main" id="{F18858B8-6459-19FF-28E9-99BD5216794D}"/>
              </a:ext>
            </a:extLst>
          </p:cNvPr>
          <p:cNvSpPr>
            <a:spLocks noGrp="1"/>
          </p:cNvSpPr>
          <p:nvPr>
            <p:ph type="title"/>
          </p:nvPr>
        </p:nvSpPr>
        <p:spPr>
          <a:xfrm>
            <a:off x="312963" y="637878"/>
            <a:ext cx="8537122" cy="40745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24709CA-3F70-74E9-5C4B-E1C06B773097}"/>
              </a:ext>
            </a:extLst>
          </p:cNvPr>
          <p:cNvSpPr>
            <a:spLocks noGrp="1"/>
          </p:cNvSpPr>
          <p:nvPr>
            <p:ph type="body" idx="1"/>
          </p:nvPr>
        </p:nvSpPr>
        <p:spPr>
          <a:xfrm>
            <a:off x="312963" y="1275757"/>
            <a:ext cx="8537121" cy="322986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B1DFD9CB-5093-B231-EC32-5BD5B91FCFFF}"/>
              </a:ext>
            </a:extLst>
          </p:cNvPr>
          <p:cNvSpPr>
            <a:spLocks noGrp="1"/>
          </p:cNvSpPr>
          <p:nvPr>
            <p:ph type="sldNum" sz="quarter" idx="4"/>
          </p:nvPr>
        </p:nvSpPr>
        <p:spPr>
          <a:xfrm>
            <a:off x="6792684" y="4818459"/>
            <a:ext cx="2057400" cy="273844"/>
          </a:xfrm>
          <a:prstGeom prst="rect">
            <a:avLst/>
          </a:prstGeom>
        </p:spPr>
        <p:txBody>
          <a:bodyPr vert="horz" lIns="91440" tIns="45720" rIns="91440" bIns="45720" rtlCol="0" anchor="ctr"/>
          <a:lstStyle>
            <a:lvl1pPr algn="r">
              <a:defRPr sz="900">
                <a:solidFill>
                  <a:schemeClr val="tx2"/>
                </a:solidFill>
              </a:defRPr>
            </a:lvl1pPr>
          </a:lstStyle>
          <a:p>
            <a:fld id="{4CD52F5A-F23C-D446-A233-54F38C79DABD}" type="slidenum">
              <a:rPr lang="en-US" smtClean="0"/>
              <a:pPr/>
              <a:t>‹#›</a:t>
            </a:fld>
            <a:endParaRPr lang="en-US"/>
          </a:p>
        </p:txBody>
      </p:sp>
      <p:pic>
        <p:nvPicPr>
          <p:cNvPr id="22" name="Picture 21">
            <a:extLst>
              <a:ext uri="{FF2B5EF4-FFF2-40B4-BE49-F238E27FC236}">
                <a16:creationId xmlns:a16="http://schemas.microsoft.com/office/drawing/2014/main" id="{1C0FEFF8-CFFD-87A0-EE82-E418C0B1B7FD}"/>
              </a:ext>
              <a:ext uri="{C183D7F6-B498-43B3-948B-1728B52AA6E4}">
                <adec:decorative xmlns:adec="http://schemas.microsoft.com/office/drawing/2017/decorative" val="1"/>
              </a:ext>
            </a:extLst>
          </p:cNvPr>
          <p:cNvPicPr>
            <a:picLocks noChangeAspect="1"/>
          </p:cNvPicPr>
          <p:nvPr/>
        </p:nvPicPr>
        <p:blipFill>
          <a:blip r:embed="rId17"/>
          <a:stretch>
            <a:fillRect/>
          </a:stretch>
        </p:blipFill>
        <p:spPr>
          <a:xfrm>
            <a:off x="0" y="0"/>
            <a:ext cx="9141714" cy="409472"/>
          </a:xfrm>
          <a:prstGeom prst="rect">
            <a:avLst/>
          </a:prstGeom>
        </p:spPr>
      </p:pic>
      <p:sp>
        <p:nvSpPr>
          <p:cNvPr id="4" name="TextBox 3">
            <a:extLst>
              <a:ext uri="{FF2B5EF4-FFF2-40B4-BE49-F238E27FC236}">
                <a16:creationId xmlns:a16="http://schemas.microsoft.com/office/drawing/2014/main" id="{85F4E99D-8B80-5869-185F-C9C19062DE25}"/>
              </a:ext>
            </a:extLst>
          </p:cNvPr>
          <p:cNvSpPr txBox="1"/>
          <p:nvPr userDrawn="1"/>
        </p:nvSpPr>
        <p:spPr>
          <a:xfrm>
            <a:off x="138640" y="4810865"/>
            <a:ext cx="8603700" cy="215444"/>
          </a:xfrm>
          <a:prstGeom prst="rect">
            <a:avLst/>
          </a:prstGeom>
          <a:noFill/>
        </p:spPr>
        <p:txBody>
          <a:bodyPr wrap="square" rtlCol="0">
            <a:spAutoFit/>
          </a:bodyPr>
          <a:lstStyle/>
          <a:p>
            <a:pPr marL="0" marR="0">
              <a:tabLst>
                <a:tab pos="2971800" algn="ctr"/>
                <a:tab pos="5943600" algn="r"/>
                <a:tab pos="8229600" algn="r"/>
              </a:tabLst>
            </a:pPr>
            <a:r>
              <a:rPr lang="en-US" sz="800" dirty="0">
                <a:solidFill>
                  <a:schemeClr val="bg1">
                    <a:lumMod val="50000"/>
                  </a:schemeClr>
                </a:solidFill>
                <a:effectLst/>
                <a:latin typeface="Arial" panose="020B0604020202020204" pitchFamily="34" charset="0"/>
                <a:ea typeface="Arial" panose="020B0604020202020204" pitchFamily="34" charset="0"/>
              </a:rPr>
              <a:t>ShakeAlert</a:t>
            </a:r>
            <a:r>
              <a:rPr lang="en-US" sz="800" baseline="30000" dirty="0">
                <a:solidFill>
                  <a:schemeClr val="bg1">
                    <a:lumMod val="50000"/>
                  </a:schemeClr>
                </a:solidFill>
                <a:effectLst/>
                <a:latin typeface="Arial" panose="020B0604020202020204" pitchFamily="34" charset="0"/>
                <a:ea typeface="Arial" panose="020B0604020202020204" pitchFamily="34" charset="0"/>
              </a:rPr>
              <a:t>®</a:t>
            </a:r>
            <a:r>
              <a:rPr lang="en-US" sz="800" dirty="0">
                <a:solidFill>
                  <a:schemeClr val="bg1">
                    <a:lumMod val="50000"/>
                  </a:schemeClr>
                </a:solidFill>
                <a:effectLst/>
                <a:latin typeface="Arial" panose="020B0604020202020204" pitchFamily="34" charset="0"/>
                <a:ea typeface="Arial" panose="020B0604020202020204" pitchFamily="34" charset="0"/>
              </a:rPr>
              <a:t> Earthquake Early Warning System | ShakeAlert Ready Schools | 8.2025</a:t>
            </a:r>
            <a:endParaRPr lang="en-US" sz="800" dirty="0">
              <a:solidFill>
                <a:schemeClr val="bg1">
                  <a:lumMod val="50000"/>
                </a:schemeClr>
              </a:solidFill>
            </a:endParaRPr>
          </a:p>
        </p:txBody>
      </p:sp>
    </p:spTree>
    <p:extLst>
      <p:ext uri="{BB962C8B-B14F-4D97-AF65-F5344CB8AC3E}">
        <p14:creationId xmlns:p14="http://schemas.microsoft.com/office/powerpoint/2010/main" val="585186470"/>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71" r:id="rId11"/>
    <p:sldLayoutId id="2147483686" r:id="rId12"/>
    <p:sldLayoutId id="2147483687" r:id="rId13"/>
    <p:sldLayoutId id="2147483688" r:id="rId14"/>
    <p:sldLayoutId id="2147483689" r:id="rId15"/>
  </p:sldLayoutIdLst>
  <p:hf sldNum="0" hdr="0" ftr="0" dt="0"/>
  <p:txStyles>
    <p:titleStyle>
      <a:lvl1pPr algn="l" defTabSz="685800" rtl="0" eaLnBrk="1" latinLnBrk="0" hangingPunct="1">
        <a:lnSpc>
          <a:spcPct val="90000"/>
        </a:lnSpc>
        <a:spcBef>
          <a:spcPct val="0"/>
        </a:spcBef>
        <a:buNone/>
        <a:defRPr sz="2100" b="1" kern="1200">
          <a:solidFill>
            <a:schemeClr val="accent1"/>
          </a:solidFill>
          <a:latin typeface="+mj-lt"/>
          <a:ea typeface="+mj-ea"/>
          <a:cs typeface="+mj-cs"/>
        </a:defRPr>
      </a:lvl1pPr>
    </p:titleStyle>
    <p:bodyStyle>
      <a:lvl1pPr marL="171450" indent="-171450" algn="l" defTabSz="685800" rtl="0" eaLnBrk="1" latinLnBrk="0" hangingPunct="1">
        <a:lnSpc>
          <a:spcPct val="90000"/>
        </a:lnSpc>
        <a:spcBef>
          <a:spcPts val="750"/>
        </a:spcBef>
        <a:buClr>
          <a:schemeClr val="accent1"/>
        </a:buClr>
        <a:buFont typeface="Arial" panose="020B0604020202020204" pitchFamily="34" charset="0"/>
        <a:buChar char="•"/>
        <a:defRPr sz="15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1"/>
        </a:buClr>
        <a:buFont typeface="Arial" panose="020B0604020202020204" pitchFamily="34" charset="0"/>
        <a:buChar char="•"/>
        <a:defRPr sz="15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1"/>
        </a:buClr>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1"/>
        </a:buClr>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1"/>
        </a:buClr>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7.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4.xml"/><Relationship Id="rId1" Type="http://schemas.openxmlformats.org/officeDocument/2006/relationships/themeOverride" Target="../theme/themeOverride9.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4.xml"/><Relationship Id="rId1" Type="http://schemas.openxmlformats.org/officeDocument/2006/relationships/themeOverride" Target="../theme/themeOverride10.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4.xml"/><Relationship Id="rId1" Type="http://schemas.openxmlformats.org/officeDocument/2006/relationships/themeOverride" Target="../theme/themeOverride11.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4.xml"/><Relationship Id="rId1" Type="http://schemas.openxmlformats.org/officeDocument/2006/relationships/themeOverride" Target="../theme/themeOverride12.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4.xml"/><Relationship Id="rId1" Type="http://schemas.openxmlformats.org/officeDocument/2006/relationships/themeOverride" Target="../theme/themeOverride13.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15.xml"/><Relationship Id="rId5" Type="http://schemas.openxmlformats.org/officeDocument/2006/relationships/image" Target="../media/image11.png"/><Relationship Id="rId4" Type="http://schemas.openxmlformats.org/officeDocument/2006/relationships/image" Target="../media/image10.jpeg"/></Relationships>
</file>

<file path=ppt/slides/_rels/slide1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15.xml"/><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hyperlink" Target="https://www.shakealert.org/f/spanish-family-engagement-letter/" TargetMode="External"/><Relationship Id="rId2" Type="http://schemas.openxmlformats.org/officeDocument/2006/relationships/slideLayout" Target="../slideLayouts/slideLayout13.xml"/><Relationship Id="rId1" Type="http://schemas.openxmlformats.org/officeDocument/2006/relationships/themeOverride" Target="../theme/themeOverride1.xml"/><Relationship Id="rId6" Type="http://schemas.openxmlformats.org/officeDocument/2006/relationships/hyperlink" Target="https://www.shakealert.org/f/family-engagement-letter/" TargetMode="External"/><Relationship Id="rId5" Type="http://schemas.openxmlformats.org/officeDocument/2006/relationships/hyperlink" Target="https://www.shakealert.org/f/4-5-grade-answer-key/" TargetMode="External"/><Relationship Id="rId4" Type="http://schemas.openxmlformats.org/officeDocument/2006/relationships/hyperlink" Target="https://www.shakealert.org/f/4-5-grade-worksheet/" TargetMode="Externa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7.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14.png"/><Relationship Id="rId5" Type="http://schemas.openxmlformats.org/officeDocument/2006/relationships/image" Target="../media/image16.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1.xml"/><Relationship Id="rId1" Type="http://schemas.openxmlformats.org/officeDocument/2006/relationships/slideLayout" Target="../slideLayouts/slideLayout15.xml"/><Relationship Id="rId4" Type="http://schemas.openxmlformats.org/officeDocument/2006/relationships/image" Target="../media/image15.png"/></Relationships>
</file>

<file path=ppt/slides/_rels/slide2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15.xml"/><Relationship Id="rId7" Type="http://schemas.openxmlformats.org/officeDocument/2006/relationships/image" Target="../media/image18.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0.jpeg"/><Relationship Id="rId5" Type="http://schemas.openxmlformats.org/officeDocument/2006/relationships/image" Target="../media/image15.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3.xml"/><Relationship Id="rId1" Type="http://schemas.openxmlformats.org/officeDocument/2006/relationships/slideLayout" Target="../slideLayouts/slideLayout15.xml"/><Relationship Id="rId4" Type="http://schemas.openxmlformats.org/officeDocument/2006/relationships/image" Target="../media/image15.png"/></Relationships>
</file>

<file path=ppt/slides/_rels/slide2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15.xml"/><Relationship Id="rId7" Type="http://schemas.openxmlformats.org/officeDocument/2006/relationships/image" Target="../media/image20.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5.png"/><Relationship Id="rId5" Type="http://schemas.openxmlformats.org/officeDocument/2006/relationships/image" Target="../media/image19.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3.xml"/><Relationship Id="rId1" Type="http://schemas.openxmlformats.org/officeDocument/2006/relationships/video" Target="https://www.youtube.com/embed/-5BgKKutxBs?feature=oembed" TargetMode="External"/><Relationship Id="rId5" Type="http://schemas.openxmlformats.org/officeDocument/2006/relationships/image" Target="../media/image22.png"/><Relationship Id="rId4" Type="http://schemas.openxmlformats.org/officeDocument/2006/relationships/image" Target="../media/image21.jpeg"/></Relationships>
</file>

<file path=ppt/slides/_rels/slide2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6.xml"/><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24.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8.xml"/><Relationship Id="rId1" Type="http://schemas.openxmlformats.org/officeDocument/2006/relationships/slideLayout" Target="../slideLayouts/slideLayout15.xml"/><Relationship Id="rId6" Type="http://schemas.openxmlformats.org/officeDocument/2006/relationships/image" Target="../media/image28.gif"/><Relationship Id="rId5" Type="http://schemas.openxmlformats.org/officeDocument/2006/relationships/image" Target="../media/image27.jpeg"/><Relationship Id="rId4" Type="http://schemas.openxmlformats.org/officeDocument/2006/relationships/image" Target="../media/image26.gif"/></Relationships>
</file>

<file path=ppt/slides/_rels/slide29.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image" Target="../media/image33.png"/><Relationship Id="rId2" Type="http://schemas.openxmlformats.org/officeDocument/2006/relationships/notesSlide" Target="../notesSlides/notesSlide29.xml"/><Relationship Id="rId1" Type="http://schemas.openxmlformats.org/officeDocument/2006/relationships/slideLayout" Target="../slideLayouts/slideLayout15.xml"/><Relationship Id="rId6" Type="http://schemas.openxmlformats.org/officeDocument/2006/relationships/image" Target="../media/image32.gif"/><Relationship Id="rId5" Type="http://schemas.openxmlformats.org/officeDocument/2006/relationships/image" Target="../media/image31.png"/><Relationship Id="rId4" Type="http://schemas.openxmlformats.org/officeDocument/2006/relationships/image" Target="../media/image30.gif"/></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4.xml"/><Relationship Id="rId1" Type="http://schemas.openxmlformats.org/officeDocument/2006/relationships/themeOverride" Target="../theme/themeOverride2.xml"/></Relationships>
</file>

<file path=ppt/slides/_rels/slide30.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slideLayout" Target="../slideLayouts/slideLayout15.xml"/><Relationship Id="rId7" Type="http://schemas.openxmlformats.org/officeDocument/2006/relationships/hyperlink" Target="http://drive.google.com/file/d/19PweooFnt1jzdvmiu7O-x2E3dagFOnLW/view" TargetMode="Externa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notesSlide" Target="../notesSlides/notesSlide30.xml"/><Relationship Id="rId9" Type="http://schemas.openxmlformats.org/officeDocument/2006/relationships/image" Target="../media/image17.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24.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3.xml"/><Relationship Id="rId1" Type="http://schemas.openxmlformats.org/officeDocument/2006/relationships/slideLayout" Target="../slideLayouts/slideLayout3.xml"/><Relationship Id="rId4" Type="http://schemas.openxmlformats.org/officeDocument/2006/relationships/image" Target="../media/image38.png"/></Relationships>
</file>

<file path=ppt/slides/_rels/slide3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5.xml"/><Relationship Id="rId1" Type="http://schemas.openxmlformats.org/officeDocument/2006/relationships/slideLayout" Target="../slideLayouts/slideLayout12.xml"/><Relationship Id="rId4" Type="http://schemas.openxmlformats.org/officeDocument/2006/relationships/image" Target="../media/image41.png"/></Relationships>
</file>

<file path=ppt/slides/_rels/slide3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6.xml"/><Relationship Id="rId1" Type="http://schemas.openxmlformats.org/officeDocument/2006/relationships/slideLayout" Target="../slideLayouts/slideLayout12.xml"/><Relationship Id="rId4" Type="http://schemas.openxmlformats.org/officeDocument/2006/relationships/image" Target="../media/image43.png"/></Relationships>
</file>

<file path=ppt/slides/_rels/slide3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7.xml"/><Relationship Id="rId1" Type="http://schemas.openxmlformats.org/officeDocument/2006/relationships/slideLayout" Target="../slideLayouts/slideLayout12.xml"/><Relationship Id="rId5" Type="http://schemas.openxmlformats.org/officeDocument/2006/relationships/image" Target="../media/image42.png"/><Relationship Id="rId4" Type="http://schemas.openxmlformats.org/officeDocument/2006/relationships/image" Target="../media/image45.png"/></Relationships>
</file>

<file path=ppt/slides/_rels/slide3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4.xml"/><Relationship Id="rId1" Type="http://schemas.openxmlformats.org/officeDocument/2006/relationships/themeOverride" Target="../theme/themeOverride3.xml"/></Relationships>
</file>

<file path=ppt/slides/_rels/slide4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0.xml"/><Relationship Id="rId1" Type="http://schemas.openxmlformats.org/officeDocument/2006/relationships/slideLayout" Target="../slideLayouts/slideLayout3.xml"/><Relationship Id="rId4" Type="http://schemas.openxmlformats.org/officeDocument/2006/relationships/image" Target="../media/image49.png"/></Relationships>
</file>

<file path=ppt/slides/_rels/slide4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1.xml"/><Relationship Id="rId1" Type="http://schemas.openxmlformats.org/officeDocument/2006/relationships/slideLayout" Target="../slideLayouts/slideLayout15.xml"/><Relationship Id="rId5" Type="http://schemas.openxmlformats.org/officeDocument/2006/relationships/image" Target="../media/image52.png"/><Relationship Id="rId4" Type="http://schemas.openxmlformats.org/officeDocument/2006/relationships/image" Target="../media/image51.png"/></Relationships>
</file>

<file path=ppt/slides/_rels/slide42.xml.rels><?xml version="1.0" encoding="UTF-8" standalone="yes"?>
<Relationships xmlns="http://schemas.openxmlformats.org/package/2006/relationships"><Relationship Id="rId3" Type="http://schemas.openxmlformats.org/officeDocument/2006/relationships/image" Target="../media/image53.gif"/><Relationship Id="rId7" Type="http://schemas.openxmlformats.org/officeDocument/2006/relationships/image" Target="../media/image56.png"/><Relationship Id="rId2" Type="http://schemas.openxmlformats.org/officeDocument/2006/relationships/notesSlide" Target="../notesSlides/notesSlide42.xml"/><Relationship Id="rId1" Type="http://schemas.openxmlformats.org/officeDocument/2006/relationships/slideLayout" Target="../slideLayouts/slideLayout3.xml"/><Relationship Id="rId6" Type="http://schemas.openxmlformats.org/officeDocument/2006/relationships/image" Target="../media/image38.png"/><Relationship Id="rId5" Type="http://schemas.openxmlformats.org/officeDocument/2006/relationships/image" Target="../media/image55.png"/><Relationship Id="rId4" Type="http://schemas.openxmlformats.org/officeDocument/2006/relationships/image" Target="../media/image54.pn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58.png"/><Relationship Id="rId5" Type="http://schemas.openxmlformats.org/officeDocument/2006/relationships/image" Target="../media/image57.gif"/><Relationship Id="rId4"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6.xml"/><Relationship Id="rId1" Type="http://schemas.openxmlformats.org/officeDocument/2006/relationships/slideLayout" Target="../slideLayouts/slideLayout9.xml"/><Relationship Id="rId4" Type="http://schemas.openxmlformats.org/officeDocument/2006/relationships/image" Target="../media/image61.png"/></Relationships>
</file>

<file path=ppt/slides/_rels/slide4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7.xml"/><Relationship Id="rId1" Type="http://schemas.openxmlformats.org/officeDocument/2006/relationships/slideLayout" Target="../slideLayouts/slideLayout15.xml"/></Relationships>
</file>

<file path=ppt/slides/_rels/slide4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9.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4.xml"/><Relationship Id="rId1" Type="http://schemas.openxmlformats.org/officeDocument/2006/relationships/themeOverride" Target="../theme/themeOverride4.xml"/></Relationships>
</file>

<file path=ppt/slides/_rels/slide5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0.xml"/><Relationship Id="rId1" Type="http://schemas.openxmlformats.org/officeDocument/2006/relationships/slideLayout" Target="../slideLayouts/slideLayout15.xml"/><Relationship Id="rId4" Type="http://schemas.openxmlformats.org/officeDocument/2006/relationships/image" Target="../media/image65.png"/></Relationships>
</file>

<file path=ppt/slides/_rels/slide5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1.xml"/><Relationship Id="rId1" Type="http://schemas.openxmlformats.org/officeDocument/2006/relationships/slideLayout" Target="../slideLayouts/slideLayout15.xml"/></Relationships>
</file>

<file path=ppt/slides/_rels/slide5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2.xml"/><Relationship Id="rId1" Type="http://schemas.openxmlformats.org/officeDocument/2006/relationships/slideLayout" Target="../slideLayouts/slideLayout15.xml"/></Relationships>
</file>

<file path=ppt/slides/_rels/slide53.xml.rels><?xml version="1.0" encoding="UTF-8" standalone="yes"?>
<Relationships xmlns="http://schemas.openxmlformats.org/package/2006/relationships"><Relationship Id="rId3" Type="http://schemas.openxmlformats.org/officeDocument/2006/relationships/hyperlink" Target="https://docs.google.com/forms/d/e/1FAIpQLSeNHAr45fDTztflhJJD3_JVS8p0RiV1MW9sKyQgFucGJyKcCA/viewform?usp=sf_link" TargetMode="External"/><Relationship Id="rId2" Type="http://schemas.openxmlformats.org/officeDocument/2006/relationships/notesSlide" Target="../notesSlides/notesSlide53.xml"/><Relationship Id="rId1" Type="http://schemas.openxmlformats.org/officeDocument/2006/relationships/slideLayout" Target="../slideLayouts/slideLayout4.xml"/><Relationship Id="rId4" Type="http://schemas.openxmlformats.org/officeDocument/2006/relationships/image" Target="../media/image66.pn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13.xml"/><Relationship Id="rId1" Type="http://schemas.openxmlformats.org/officeDocument/2006/relationships/themeOverride" Target="../theme/themeOverride14.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13.xml"/><Relationship Id="rId1" Type="http://schemas.openxmlformats.org/officeDocument/2006/relationships/themeOverride" Target="../theme/themeOverride1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hyperlink" Target="https://www.iris.edu/hq/inclass/sequences/faults_plate_tectonics_and_earthquake_hazards" TargetMode="External"/><Relationship Id="rId2" Type="http://schemas.openxmlformats.org/officeDocument/2006/relationships/notesSlide" Target="../notesSlides/notesSlide56.xml"/><Relationship Id="rId1" Type="http://schemas.openxmlformats.org/officeDocument/2006/relationships/slideLayout" Target="../slideLayouts/slideLayout4.xml"/><Relationship Id="rId4" Type="http://schemas.openxmlformats.org/officeDocument/2006/relationships/image" Target="../media/image67.pn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3.xml"/><Relationship Id="rId1" Type="http://schemas.openxmlformats.org/officeDocument/2006/relationships/themeOverride" Target="../theme/themeOverride16.xml"/><Relationship Id="rId4" Type="http://schemas.openxmlformats.org/officeDocument/2006/relationships/image" Target="../media/image37.png"/></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3.xml"/><Relationship Id="rId1" Type="http://schemas.openxmlformats.org/officeDocument/2006/relationships/themeOverride" Target="../theme/themeOverride17.xml"/><Relationship Id="rId5" Type="http://schemas.openxmlformats.org/officeDocument/2006/relationships/image" Target="../media/image59.png"/><Relationship Id="rId4" Type="http://schemas.openxmlformats.org/officeDocument/2006/relationships/hyperlink" Target="https://www.earthquakecountry.org/step5/" TargetMode="Externa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4.xml"/><Relationship Id="rId1" Type="http://schemas.openxmlformats.org/officeDocument/2006/relationships/themeOverride" Target="../theme/themeOverride5.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8" Type="http://schemas.openxmlformats.org/officeDocument/2006/relationships/hyperlink" Target="https://www.earthquakecountry.org/languages/" TargetMode="External"/><Relationship Id="rId3" Type="http://schemas.openxmlformats.org/officeDocument/2006/relationships/notesSlide" Target="../notesSlides/notesSlide60.xml"/><Relationship Id="rId7" Type="http://schemas.openxmlformats.org/officeDocument/2006/relationships/hyperlink" Target="https://www.shakeout.org/schools/resources/" TargetMode="External"/><Relationship Id="rId12" Type="http://schemas.openxmlformats.org/officeDocument/2006/relationships/hyperlink" Target="https://mil.wa.gov/emergency-management-division" TargetMode="External"/><Relationship Id="rId2" Type="http://schemas.openxmlformats.org/officeDocument/2006/relationships/slideLayout" Target="../slideLayouts/slideLayout13.xml"/><Relationship Id="rId1" Type="http://schemas.openxmlformats.org/officeDocument/2006/relationships/themeOverride" Target="../theme/themeOverride18.xml"/><Relationship Id="rId6" Type="http://schemas.openxmlformats.org/officeDocument/2006/relationships/hyperlink" Target="https://drive.google.com/drive/u/0/folders/15uvK1IVDAduCD_h7YgmqmBslZQoFSdhX" TargetMode="External"/><Relationship Id="rId11" Type="http://schemas.openxmlformats.org/officeDocument/2006/relationships/hyperlink" Target="https://www.caloes.ca.gov/" TargetMode="External"/><Relationship Id="rId5" Type="http://schemas.openxmlformats.org/officeDocument/2006/relationships/hyperlink" Target="https://www.shakealert.org/education-and-outreach/shakealert-ready-schools/" TargetMode="External"/><Relationship Id="rId10" Type="http://schemas.openxmlformats.org/officeDocument/2006/relationships/hyperlink" Target="https://www.oregon.gov/oem/pages/default.aspx" TargetMode="External"/><Relationship Id="rId4" Type="http://schemas.openxmlformats.org/officeDocument/2006/relationships/hyperlink" Target="https://www.shakealert.org/education-and-outreach/messaging_toolkit/" TargetMode="External"/><Relationship Id="rId9" Type="http://schemas.openxmlformats.org/officeDocument/2006/relationships/hyperlink" Target="https://www.valcom.com/solutions/engineered-solutions/software-suite/veews/" TargetMode="Externa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4.xml"/><Relationship Id="rId1" Type="http://schemas.openxmlformats.org/officeDocument/2006/relationships/themeOverride" Target="../theme/themeOverride6.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4.xml"/><Relationship Id="rId1" Type="http://schemas.openxmlformats.org/officeDocument/2006/relationships/themeOverride" Target="../theme/themeOverride7.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4.xml"/><Relationship Id="rId1" Type="http://schemas.openxmlformats.org/officeDocument/2006/relationships/themeOverride" Target="../theme/themeOverr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D44B1A5F-C328-813B-600A-9CB8BCD5F438}"/>
              </a:ext>
            </a:extLst>
          </p:cNvPr>
          <p:cNvSpPr>
            <a:spLocks noGrp="1"/>
          </p:cNvSpPr>
          <p:nvPr>
            <p:ph type="subTitle" idx="1"/>
          </p:nvPr>
        </p:nvSpPr>
        <p:spPr>
          <a:xfrm>
            <a:off x="582388" y="2845193"/>
            <a:ext cx="8430359" cy="518833"/>
          </a:xfrm>
        </p:spPr>
        <p:txBody>
          <a:bodyPr vert="horz" lIns="91440" tIns="45720" rIns="91440" bIns="45720" rtlCol="0" anchor="t">
            <a:noAutofit/>
          </a:bodyPr>
          <a:lstStyle/>
          <a:p>
            <a:r>
              <a:rPr lang="en-US" sz="2800" b="1" dirty="0">
                <a:solidFill>
                  <a:schemeClr val="accent1"/>
                </a:solidFill>
              </a:rPr>
              <a:t>Earthquake Drill Lesson</a:t>
            </a:r>
          </a:p>
        </p:txBody>
      </p:sp>
      <p:sp>
        <p:nvSpPr>
          <p:cNvPr id="4" name="Title 3">
            <a:extLst>
              <a:ext uri="{FF2B5EF4-FFF2-40B4-BE49-F238E27FC236}">
                <a16:creationId xmlns:a16="http://schemas.microsoft.com/office/drawing/2014/main" id="{8C12D7DB-D3CB-FAF7-5175-034A0976C715}"/>
              </a:ext>
            </a:extLst>
          </p:cNvPr>
          <p:cNvSpPr>
            <a:spLocks noGrp="1"/>
          </p:cNvSpPr>
          <p:nvPr>
            <p:ph type="ctrTitle"/>
          </p:nvPr>
        </p:nvSpPr>
        <p:spPr>
          <a:xfrm>
            <a:off x="582388" y="2265774"/>
            <a:ext cx="8430359" cy="579420"/>
          </a:xfrm>
        </p:spPr>
        <p:txBody>
          <a:bodyPr>
            <a:noAutofit/>
          </a:bodyPr>
          <a:lstStyle/>
          <a:p>
            <a:pPr>
              <a:lnSpc>
                <a:spcPct val="100000"/>
              </a:lnSpc>
              <a:spcBef>
                <a:spcPts val="0"/>
              </a:spcBef>
              <a:defRPr/>
            </a:pPr>
            <a:r>
              <a:rPr lang="en-US" sz="2800" kern="0" dirty="0">
                <a:solidFill>
                  <a:schemeClr val="tx2"/>
                </a:solidFill>
                <a:latin typeface="Arial"/>
                <a:cs typeface="Arial"/>
                <a:sym typeface="Arial"/>
              </a:rPr>
              <a:t>ShakeAlert</a:t>
            </a:r>
            <a:r>
              <a:rPr lang="en-US" sz="2800" kern="0" baseline="30000" dirty="0">
                <a:solidFill>
                  <a:schemeClr val="tx2"/>
                </a:solidFill>
                <a:latin typeface="Arial"/>
                <a:cs typeface="Arial"/>
                <a:sym typeface="Arial"/>
              </a:rPr>
              <a:t>®</a:t>
            </a:r>
            <a:r>
              <a:rPr lang="en-US" sz="2800" kern="0" dirty="0">
                <a:solidFill>
                  <a:schemeClr val="tx2"/>
                </a:solidFill>
                <a:latin typeface="Arial"/>
                <a:cs typeface="Arial"/>
                <a:sym typeface="Arial"/>
              </a:rPr>
              <a:t> Earthquake Early Warning </a:t>
            </a:r>
            <a:endParaRPr lang="en-US" sz="2800" dirty="0">
              <a:solidFill>
                <a:schemeClr val="tx2"/>
              </a:solidFill>
            </a:endParaRPr>
          </a:p>
        </p:txBody>
      </p:sp>
      <p:grpSp>
        <p:nvGrpSpPr>
          <p:cNvPr id="12" name="Group 11">
            <a:extLst>
              <a:ext uri="{FF2B5EF4-FFF2-40B4-BE49-F238E27FC236}">
                <a16:creationId xmlns:a16="http://schemas.microsoft.com/office/drawing/2014/main" id="{5296533F-C79D-51AD-66C7-933E5E708774}"/>
              </a:ext>
            </a:extLst>
          </p:cNvPr>
          <p:cNvGrpSpPr/>
          <p:nvPr/>
        </p:nvGrpSpPr>
        <p:grpSpPr>
          <a:xfrm>
            <a:off x="5010912" y="4294534"/>
            <a:ext cx="2283112" cy="674062"/>
            <a:chOff x="4572000" y="4157374"/>
            <a:chExt cx="2283112" cy="674062"/>
          </a:xfrm>
        </p:grpSpPr>
        <p:pic>
          <p:nvPicPr>
            <p:cNvPr id="2" name="Picture 1" descr="A green and black sign&#10;&#10;Description automatically generated">
              <a:extLst>
                <a:ext uri="{FF2B5EF4-FFF2-40B4-BE49-F238E27FC236}">
                  <a16:creationId xmlns:a16="http://schemas.microsoft.com/office/drawing/2014/main" id="{0AC5110F-545E-D9D5-B164-64FA71BE6ED3}"/>
                </a:ext>
              </a:extLst>
            </p:cNvPr>
            <p:cNvPicPr>
              <a:picLocks noChangeAspect="1"/>
            </p:cNvPicPr>
            <p:nvPr/>
          </p:nvPicPr>
          <p:blipFill>
            <a:blip r:embed="rId3"/>
            <a:stretch>
              <a:fillRect/>
            </a:stretch>
          </p:blipFill>
          <p:spPr>
            <a:xfrm>
              <a:off x="4572000" y="4157374"/>
              <a:ext cx="2283112" cy="674062"/>
            </a:xfrm>
            <a:prstGeom prst="rect">
              <a:avLst/>
            </a:prstGeom>
          </p:spPr>
        </p:pic>
        <p:grpSp>
          <p:nvGrpSpPr>
            <p:cNvPr id="10" name="Group 9">
              <a:extLst>
                <a:ext uri="{FF2B5EF4-FFF2-40B4-BE49-F238E27FC236}">
                  <a16:creationId xmlns:a16="http://schemas.microsoft.com/office/drawing/2014/main" id="{D4574DB3-CC84-5DB5-587F-AC32A8624D02}"/>
                </a:ext>
              </a:extLst>
            </p:cNvPr>
            <p:cNvGrpSpPr/>
            <p:nvPr/>
          </p:nvGrpSpPr>
          <p:grpSpPr>
            <a:xfrm>
              <a:off x="6676985" y="4436337"/>
              <a:ext cx="178127" cy="178127"/>
              <a:chOff x="6766047" y="4316278"/>
              <a:chExt cx="178127" cy="178127"/>
            </a:xfrm>
          </p:grpSpPr>
          <p:cxnSp>
            <p:nvCxnSpPr>
              <p:cNvPr id="6" name="Straight Connector 5">
                <a:extLst>
                  <a:ext uri="{FF2B5EF4-FFF2-40B4-BE49-F238E27FC236}">
                    <a16:creationId xmlns:a16="http://schemas.microsoft.com/office/drawing/2014/main" id="{CAE2BC80-A17B-66A2-2F80-4AEB9C7253C9}"/>
                  </a:ext>
                </a:extLst>
              </p:cNvPr>
              <p:cNvCxnSpPr>
                <a:cxnSpLocks/>
                <a:endCxn id="2" idx="3"/>
              </p:cNvCxnSpPr>
              <p:nvPr/>
            </p:nvCxnSpPr>
            <p:spPr>
              <a:xfrm>
                <a:off x="6855112" y="4316278"/>
                <a:ext cx="0" cy="178127"/>
              </a:xfrm>
              <a:prstGeom prst="line">
                <a:avLst/>
              </a:prstGeom>
              <a:ln>
                <a:solidFill>
                  <a:schemeClr val="accent2">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EEAF4C0D-BD2E-7D0E-1E86-B5CB3FFBFBA5}"/>
                  </a:ext>
                </a:extLst>
              </p:cNvPr>
              <p:cNvCxnSpPr>
                <a:cxnSpLocks/>
              </p:cNvCxnSpPr>
              <p:nvPr/>
            </p:nvCxnSpPr>
            <p:spPr>
              <a:xfrm rot="16200000" flipV="1">
                <a:off x="6855111" y="4317517"/>
                <a:ext cx="0" cy="178127"/>
              </a:xfrm>
              <a:prstGeom prst="line">
                <a:avLst/>
              </a:prstGeom>
              <a:ln>
                <a:solidFill>
                  <a:schemeClr val="accent2">
                    <a:lumMod val="60000"/>
                    <a:lumOff val="40000"/>
                  </a:schemeClr>
                </a:solidFill>
              </a:ln>
            </p:spPr>
            <p:style>
              <a:lnRef idx="2">
                <a:schemeClr val="accent1"/>
              </a:lnRef>
              <a:fillRef idx="0">
                <a:schemeClr val="accent1"/>
              </a:fillRef>
              <a:effectRef idx="1">
                <a:schemeClr val="accent1"/>
              </a:effectRef>
              <a:fontRef idx="minor">
                <a:schemeClr val="tx1"/>
              </a:fontRef>
            </p:style>
          </p:cxnSp>
        </p:grpSp>
      </p:grpSp>
      <p:pic>
        <p:nvPicPr>
          <p:cNvPr id="8" name="Picture 7" descr="A blue and black logo&#10;&#10;AI-generated content may be incorrect.">
            <a:extLst>
              <a:ext uri="{FF2B5EF4-FFF2-40B4-BE49-F238E27FC236}">
                <a16:creationId xmlns:a16="http://schemas.microsoft.com/office/drawing/2014/main" id="{2D4BE17E-5870-9873-4E56-F1E49EEC7B06}"/>
              </a:ext>
            </a:extLst>
          </p:cNvPr>
          <p:cNvPicPr>
            <a:picLocks noChangeAspect="1"/>
          </p:cNvPicPr>
          <p:nvPr/>
        </p:nvPicPr>
        <p:blipFill>
          <a:blip r:embed="rId4"/>
          <a:stretch>
            <a:fillRect/>
          </a:stretch>
        </p:blipFill>
        <p:spPr>
          <a:xfrm>
            <a:off x="7294024" y="4294534"/>
            <a:ext cx="1849976" cy="672719"/>
          </a:xfrm>
          <a:prstGeom prst="rect">
            <a:avLst/>
          </a:prstGeom>
        </p:spPr>
      </p:pic>
      <p:sp>
        <p:nvSpPr>
          <p:cNvPr id="7" name="Google Shape;86;p1">
            <a:extLst>
              <a:ext uri="{FF2B5EF4-FFF2-40B4-BE49-F238E27FC236}">
                <a16:creationId xmlns:a16="http://schemas.microsoft.com/office/drawing/2014/main" id="{6FC5F317-1F69-99C2-A3A2-C6671F08FEBA}"/>
              </a:ext>
            </a:extLst>
          </p:cNvPr>
          <p:cNvSpPr txBox="1">
            <a:spLocks/>
          </p:cNvSpPr>
          <p:nvPr/>
        </p:nvSpPr>
        <p:spPr>
          <a:xfrm>
            <a:off x="582388" y="3807840"/>
            <a:ext cx="8141887" cy="620612"/>
          </a:xfrm>
          <a:prstGeom prst="rect">
            <a:avLst/>
          </a:prstGeom>
          <a:noFill/>
          <a:ln>
            <a:noFill/>
          </a:ln>
        </p:spPr>
        <p:txBody>
          <a:bodyPr spcFirstLastPara="1" vert="horz" wrap="square" lIns="91425" tIns="45700" rIns="91425" bIns="45700" rtlCol="0" anchor="t" anchorCtr="0">
            <a:noAutofit/>
          </a:bodyPr>
          <a:lstStyle>
            <a:lvl1pPr marL="0" indent="0" algn="l" defTabSz="685800" rtl="0" eaLnBrk="1" latinLnBrk="0" hangingPunct="1">
              <a:lnSpc>
                <a:spcPct val="90000"/>
              </a:lnSpc>
              <a:spcBef>
                <a:spcPts val="750"/>
              </a:spcBef>
              <a:buClr>
                <a:schemeClr val="accent1"/>
              </a:buClr>
              <a:buFont typeface="Arial" panose="020B0604020202020204" pitchFamily="34" charset="0"/>
              <a:buNone/>
              <a:defRPr sz="1800" kern="1200">
                <a:solidFill>
                  <a:schemeClr val="tx2"/>
                </a:solidFill>
                <a:latin typeface="+mn-lt"/>
                <a:ea typeface="+mn-ea"/>
                <a:cs typeface="+mn-cs"/>
              </a:defRPr>
            </a:lvl1pPr>
            <a:lvl2pPr marL="342900" indent="0" algn="ctr" defTabSz="685800" rtl="0" eaLnBrk="1" latinLnBrk="0" hangingPunct="1">
              <a:lnSpc>
                <a:spcPct val="90000"/>
              </a:lnSpc>
              <a:spcBef>
                <a:spcPts val="375"/>
              </a:spcBef>
              <a:buClr>
                <a:schemeClr val="accent1"/>
              </a:buClr>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Clr>
                <a:schemeClr val="accent1"/>
              </a:buClr>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Clr>
                <a:schemeClr val="accent1"/>
              </a:buClr>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Clr>
                <a:schemeClr val="accent1"/>
              </a:buClr>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spcBef>
                <a:spcPts val="0"/>
              </a:spcBef>
              <a:buSzPts val="1800"/>
            </a:pPr>
            <a:r>
              <a:rPr lang="en-US" b="1"/>
              <a:t>Fourth to Fifth Grade</a:t>
            </a:r>
            <a:endParaRPr lang="en-US"/>
          </a:p>
          <a:p>
            <a:pPr>
              <a:buSzPts val="1500"/>
            </a:pPr>
            <a:r>
              <a:rPr lang="en-US" sz="1500" i="1"/>
              <a:t>Lesson Length: 1 Hour</a:t>
            </a:r>
            <a:endParaRPr lang="en-US" dirty="0"/>
          </a:p>
        </p:txBody>
      </p:sp>
      <p:sp>
        <p:nvSpPr>
          <p:cNvPr id="11" name="Google Shape;89;p1">
            <a:extLst>
              <a:ext uri="{FF2B5EF4-FFF2-40B4-BE49-F238E27FC236}">
                <a16:creationId xmlns:a16="http://schemas.microsoft.com/office/drawing/2014/main" id="{BD46865B-6C98-8A77-A8C8-648BBAD33541}"/>
              </a:ext>
            </a:extLst>
          </p:cNvPr>
          <p:cNvSpPr/>
          <p:nvPr/>
        </p:nvSpPr>
        <p:spPr>
          <a:xfrm>
            <a:off x="4081422" y="626084"/>
            <a:ext cx="4659028" cy="267951"/>
          </a:xfrm>
          <a:prstGeom prst="roundRect">
            <a:avLst>
              <a:gd name="adj" fmla="val 16667"/>
            </a:avLst>
          </a:prstGeom>
          <a:solidFill>
            <a:srgbClr val="D9EAD3"/>
          </a:solidFill>
          <a:ln w="28575" cap="flat" cmpd="sng">
            <a:solidFill>
              <a:srgbClr val="006F41"/>
            </a:solidFill>
            <a:prstDash val="solid"/>
            <a:round/>
            <a:headEnd type="none" w="sm" len="sm"/>
            <a:tailEnd type="none" w="sm" len="sm"/>
          </a:ln>
        </p:spPr>
        <p:txBody>
          <a:bodyPr spcFirstLastPara="1" wrap="square" lIns="68550" tIns="68550" rIns="68550" bIns="68550" anchor="t" anchorCtr="0">
            <a:noAutofit/>
          </a:bodyPr>
          <a:lstStyle/>
          <a:p>
            <a:pPr marL="0" marR="0" lvl="0" indent="0" algn="ctr" rtl="0">
              <a:lnSpc>
                <a:spcPct val="80000"/>
              </a:lnSpc>
              <a:spcBef>
                <a:spcPts val="0"/>
              </a:spcBef>
              <a:spcAft>
                <a:spcPts val="0"/>
              </a:spcAft>
              <a:buNone/>
            </a:pPr>
            <a:r>
              <a:rPr lang="en" sz="1350" b="1" i="0" u="none" strike="noStrike" cap="none" dirty="0">
                <a:solidFill>
                  <a:srgbClr val="000000"/>
                </a:solidFill>
                <a:latin typeface="Arial"/>
                <a:ea typeface="Arial"/>
                <a:cs typeface="Arial"/>
                <a:sym typeface="Arial"/>
              </a:rPr>
              <a:t>GREEN SLIDES</a:t>
            </a:r>
            <a:r>
              <a:rPr lang="en" sz="1350" b="0" i="0" u="none" strike="noStrike" cap="none" dirty="0">
                <a:solidFill>
                  <a:srgbClr val="000000"/>
                </a:solidFill>
                <a:latin typeface="Arial"/>
                <a:ea typeface="Arial"/>
                <a:cs typeface="Arial"/>
                <a:sym typeface="Arial"/>
              </a:rPr>
              <a:t> = Teacher Preparation &amp; Information</a:t>
            </a:r>
            <a:endParaRPr sz="1350" b="0" i="0" u="none" strike="noStrike" cap="none" dirty="0">
              <a:solidFill>
                <a:srgbClr val="000000"/>
              </a:solidFill>
              <a:latin typeface="Arial"/>
              <a:ea typeface="Arial"/>
              <a:cs typeface="Arial"/>
              <a:sym typeface="Arial"/>
            </a:endParaRPr>
          </a:p>
          <a:p>
            <a:pPr marL="0" marR="0" lvl="0" indent="0" algn="l" rtl="0">
              <a:spcBef>
                <a:spcPts val="0"/>
              </a:spcBef>
              <a:spcAft>
                <a:spcPts val="0"/>
              </a:spcAft>
              <a:buNone/>
            </a:pPr>
            <a:endParaRPr sz="1050" b="0" i="0" u="none" strike="noStrike" cap="none" dirty="0">
              <a:solidFill>
                <a:srgbClr val="000000"/>
              </a:solidFill>
              <a:latin typeface="Arial"/>
              <a:ea typeface="Arial"/>
              <a:cs typeface="Arial"/>
              <a:sym typeface="Arial"/>
            </a:endParaRPr>
          </a:p>
        </p:txBody>
      </p:sp>
      <p:sp>
        <p:nvSpPr>
          <p:cNvPr id="13" name="Google Shape;90;p1">
            <a:extLst>
              <a:ext uri="{FF2B5EF4-FFF2-40B4-BE49-F238E27FC236}">
                <a16:creationId xmlns:a16="http://schemas.microsoft.com/office/drawing/2014/main" id="{0025349F-B92B-AE9E-2E9A-9775E772266B}"/>
              </a:ext>
            </a:extLst>
          </p:cNvPr>
          <p:cNvSpPr/>
          <p:nvPr/>
        </p:nvSpPr>
        <p:spPr>
          <a:xfrm>
            <a:off x="4094900" y="954390"/>
            <a:ext cx="4629375" cy="249980"/>
          </a:xfrm>
          <a:prstGeom prst="roundRect">
            <a:avLst>
              <a:gd name="adj" fmla="val 16667"/>
            </a:avLst>
          </a:prstGeom>
          <a:solidFill>
            <a:schemeClr val="lt1"/>
          </a:solidFill>
          <a:ln>
            <a:noFill/>
          </a:ln>
        </p:spPr>
        <p:txBody>
          <a:bodyPr spcFirstLastPara="1" wrap="square" lIns="68550" tIns="68550" rIns="68550" bIns="68550" anchor="t" anchorCtr="0">
            <a:noAutofit/>
          </a:bodyPr>
          <a:lstStyle/>
          <a:p>
            <a:pPr marL="0" marR="0" lvl="0" indent="0" algn="ctr" rtl="0">
              <a:lnSpc>
                <a:spcPct val="80000"/>
              </a:lnSpc>
              <a:spcBef>
                <a:spcPts val="0"/>
              </a:spcBef>
              <a:spcAft>
                <a:spcPts val="0"/>
              </a:spcAft>
              <a:buNone/>
            </a:pPr>
            <a:r>
              <a:rPr lang="en" sz="1350" b="1" i="0" u="none" strike="noStrike" cap="none">
                <a:solidFill>
                  <a:srgbClr val="000000"/>
                </a:solidFill>
                <a:latin typeface="Arial"/>
                <a:ea typeface="Arial"/>
                <a:cs typeface="Arial"/>
                <a:sym typeface="Arial"/>
              </a:rPr>
              <a:t>WHITE SLIDES </a:t>
            </a:r>
            <a:r>
              <a:rPr lang="en" sz="1350" b="0" i="0" u="none" strike="noStrike" cap="none">
                <a:solidFill>
                  <a:srgbClr val="000000"/>
                </a:solidFill>
                <a:latin typeface="Arial"/>
                <a:ea typeface="Arial"/>
                <a:cs typeface="Arial"/>
                <a:sym typeface="Arial"/>
              </a:rPr>
              <a:t>= Present to Class</a:t>
            </a:r>
            <a:endParaRPr sz="1350" b="0" i="0" u="none" strike="noStrike" cap="none">
              <a:solidFill>
                <a:srgbClr val="000000"/>
              </a:solidFill>
              <a:latin typeface="Arial"/>
              <a:ea typeface="Arial"/>
              <a:cs typeface="Arial"/>
              <a:sym typeface="Arial"/>
            </a:endParaRPr>
          </a:p>
          <a:p>
            <a:pPr marL="0" marR="0" lvl="0" indent="0" algn="l" rtl="0">
              <a:spcBef>
                <a:spcPts val="0"/>
              </a:spcBef>
              <a:spcAft>
                <a:spcPts val="0"/>
              </a:spcAft>
              <a:buNone/>
            </a:pPr>
            <a:endParaRPr sz="105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0634928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bg>
      <p:bgPr>
        <a:solidFill>
          <a:schemeClr val="accent1">
            <a:alpha val="20000"/>
          </a:schemeClr>
        </a:solidFill>
        <a:effectLst/>
      </p:bgPr>
    </p:bg>
    <p:spTree>
      <p:nvGrpSpPr>
        <p:cNvPr id="1" name="Shape 110"/>
        <p:cNvGrpSpPr/>
        <p:nvPr/>
      </p:nvGrpSpPr>
      <p:grpSpPr>
        <a:xfrm>
          <a:off x="0" y="0"/>
          <a:ext cx="0" cy="0"/>
          <a:chOff x="0" y="0"/>
          <a:chExt cx="0" cy="0"/>
        </a:xfrm>
      </p:grpSpPr>
      <p:sp>
        <p:nvSpPr>
          <p:cNvPr id="113" name="Google Shape;113;p19"/>
          <p:cNvSpPr txBox="1">
            <a:spLocks noGrp="1"/>
          </p:cNvSpPr>
          <p:nvPr>
            <p:ph type="title"/>
          </p:nvPr>
        </p:nvSpPr>
        <p:spPr>
          <a:xfrm>
            <a:off x="159300" y="598600"/>
            <a:ext cx="8775300" cy="413700"/>
          </a:xfrm>
          <a:prstGeom prst="rect">
            <a:avLst/>
          </a:prstGeom>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800" b="1" dirty="0">
                <a:solidFill>
                  <a:schemeClr val="tx1"/>
                </a:solidFill>
              </a:rPr>
              <a:t>Teaching Steps – Page 7</a:t>
            </a:r>
            <a:endParaRPr sz="1800" b="1" dirty="0">
              <a:solidFill>
                <a:schemeClr val="tx1"/>
              </a:solidFill>
            </a:endParaRPr>
          </a:p>
        </p:txBody>
      </p:sp>
      <p:sp>
        <p:nvSpPr>
          <p:cNvPr id="112" name="Google Shape;112;p19"/>
          <p:cNvSpPr txBox="1">
            <a:spLocks noGrp="1"/>
          </p:cNvSpPr>
          <p:nvPr>
            <p:ph type="body" idx="1"/>
          </p:nvPr>
        </p:nvSpPr>
        <p:spPr>
          <a:xfrm>
            <a:off x="187178" y="1031488"/>
            <a:ext cx="8923200" cy="3516351"/>
          </a:xfrm>
          <a:prstGeom prst="rect">
            <a:avLst/>
          </a:prstGeom>
          <a:noFill/>
          <a:ln>
            <a:noFill/>
          </a:ln>
        </p:spPr>
        <p:txBody>
          <a:bodyPr spcFirstLastPara="1" wrap="square" lIns="91425" tIns="91425" rIns="91425" bIns="91425" anchor="t" anchorCtr="0">
            <a:noAutofit/>
          </a:bodyPr>
          <a:lstStyle/>
          <a:p>
            <a:pPr lvl="0" indent="-361950" algn="l" rtl="0">
              <a:spcBef>
                <a:spcPts val="0"/>
              </a:spcBef>
              <a:spcAft>
                <a:spcPts val="0"/>
              </a:spcAft>
              <a:buSzPts val="1200"/>
              <a:buFont typeface="+mj-lt"/>
              <a:buAutoNum type="arabicPeriod" startAt="20"/>
            </a:pPr>
            <a:r>
              <a:rPr lang="en-US" sz="1200" u="sng" dirty="0"/>
              <a:t>SLIDE 34</a:t>
            </a:r>
            <a:r>
              <a:rPr lang="en" sz="1200" dirty="0"/>
              <a:t>: Ask students to discuss whether they think there could be an earthquake where they live. Students in California will probably know that there are earthquakes nearby, but students in Oregon and Washington may not be aware that there is a risk of earthquakes. </a:t>
            </a:r>
            <a:endParaRPr lang="en-US" sz="1200" dirty="0">
              <a:cs typeface="Arial" panose="020B0604020202020204"/>
            </a:endParaRPr>
          </a:p>
          <a:p>
            <a:pPr marL="400050" lvl="0" indent="57150" algn="l" rtl="0">
              <a:spcBef>
                <a:spcPts val="0"/>
              </a:spcBef>
              <a:spcAft>
                <a:spcPts val="0"/>
              </a:spcAft>
              <a:buFont typeface="+mj-lt"/>
              <a:buAutoNum type="arabicPeriod" startAt="20"/>
            </a:pPr>
            <a:endParaRPr sz="1200" dirty="0">
              <a:cs typeface="Arial" panose="020B0604020202020204"/>
            </a:endParaRPr>
          </a:p>
          <a:p>
            <a:pPr lvl="0" indent="-361950" algn="l" rtl="0">
              <a:spcBef>
                <a:spcPts val="0"/>
              </a:spcBef>
              <a:spcAft>
                <a:spcPts val="0"/>
              </a:spcAft>
              <a:buSzPts val="1200"/>
              <a:buFont typeface="+mj-lt"/>
              <a:buAutoNum type="arabicPeriod" startAt="20"/>
            </a:pPr>
            <a:r>
              <a:rPr lang="en-US" sz="1200" dirty="0"/>
              <a:t>SLIDES 35 </a:t>
            </a:r>
            <a:r>
              <a:rPr lang="en" sz="1200" dirty="0"/>
              <a:t>-  37 </a:t>
            </a:r>
            <a:r>
              <a:rPr lang="en" sz="1200" i="1" dirty="0"/>
              <a:t>are optional, and are hidden in the slidedeck. To unhide them, right click and click on “Unhide Slide.” </a:t>
            </a:r>
            <a:endParaRPr sz="1200" i="1" dirty="0">
              <a:cs typeface="Arial" panose="020B0604020202020204"/>
            </a:endParaRPr>
          </a:p>
          <a:p>
            <a:pPr lvl="1" indent="-304800">
              <a:buSzPts val="1200"/>
              <a:buFont typeface="+mj-lt"/>
              <a:buAutoNum type="alphaLcParenR"/>
            </a:pPr>
            <a:r>
              <a:rPr lang="en-US" sz="1200" u="sng" dirty="0"/>
              <a:t>SLIDE 35</a:t>
            </a:r>
            <a:r>
              <a:rPr lang="en" sz="1200" dirty="0"/>
              <a:t>: Tell students that this map shows the chance of experiencing a </a:t>
            </a:r>
            <a:r>
              <a:rPr lang="en-US" sz="1200" dirty="0"/>
              <a:t>strong</a:t>
            </a:r>
            <a:r>
              <a:rPr lang="en" sz="1200" dirty="0"/>
              <a:t> earthquake in the next 100 years. Point out that the red areas have a greater than 95% chance of experiencing a </a:t>
            </a:r>
            <a:r>
              <a:rPr lang="en-US" sz="1200" dirty="0"/>
              <a:t>strong</a:t>
            </a:r>
            <a:r>
              <a:rPr lang="en" sz="1200" dirty="0"/>
              <a:t> earthquake in the next 100 years, whereas the blue areas have a less than 5% chance. Ask a student to come up and point to the area where you live on the map. Work with students to determine the earthquake risk where you live using the key.</a:t>
            </a:r>
            <a:endParaRPr sz="1200" dirty="0"/>
          </a:p>
          <a:p>
            <a:pPr lvl="1" indent="-304800">
              <a:buSzPts val="1200"/>
              <a:buFont typeface="+mj-lt"/>
              <a:buAutoNum type="alphaLcParenR"/>
            </a:pPr>
            <a:r>
              <a:rPr lang="en-US" sz="1200" u="sng" dirty="0"/>
              <a:t>SLIDE 36</a:t>
            </a:r>
            <a:r>
              <a:rPr lang="en" sz="1200" dirty="0"/>
              <a:t>: This map also shows population density. Tell students that the black areas have lots of people living closer together, and light purple areas have a moderate amount of people living closer together. Again ask a student to come up and point to the area where you live on the map.</a:t>
            </a:r>
            <a:endParaRPr sz="1200" dirty="0"/>
          </a:p>
          <a:p>
            <a:pPr lvl="1" indent="-304800">
              <a:buSzPts val="1200"/>
              <a:buFont typeface="+mj-lt"/>
              <a:buAutoNum type="alphaLcParenR"/>
            </a:pPr>
            <a:r>
              <a:rPr lang="en-US" sz="1200" u="sng" dirty="0"/>
              <a:t>SLIDE 37</a:t>
            </a:r>
            <a:r>
              <a:rPr lang="en" sz="1200" dirty="0"/>
              <a:t>: Ask students what patterns they see in this map. What does this map show us about the area we live? Students should notice that California has the highest chance of experiencing a </a:t>
            </a:r>
            <a:r>
              <a:rPr lang="en-US" sz="1200" dirty="0"/>
              <a:t>strong</a:t>
            </a:r>
            <a:r>
              <a:rPr lang="en" sz="1200" dirty="0"/>
              <a:t> earthquake in the next 100 years, with many areas having a &gt;95% chance. Areas in Oregon and Washington near the Pacific Ocean have a 50-95% chance of experiencing a </a:t>
            </a:r>
            <a:r>
              <a:rPr lang="en-US" sz="1200" dirty="0"/>
              <a:t>strong</a:t>
            </a:r>
            <a:r>
              <a:rPr lang="en" sz="1200" dirty="0"/>
              <a:t> earthquake in the next 100 years.  </a:t>
            </a:r>
            <a:endParaRPr sz="1200" dirty="0"/>
          </a:p>
          <a:p>
            <a:pPr marL="1143000" lvl="0" indent="-228600" algn="l" rtl="0">
              <a:spcBef>
                <a:spcPts val="0"/>
              </a:spcBef>
              <a:spcAft>
                <a:spcPts val="0"/>
              </a:spcAft>
              <a:buFont typeface="+mj-lt"/>
              <a:buAutoNum type="arabicPeriod" startAt="20"/>
            </a:pPr>
            <a:endParaRPr sz="1200" dirty="0"/>
          </a:p>
          <a:p>
            <a:pPr lvl="0" indent="-336550" algn="l" rtl="0">
              <a:spcBef>
                <a:spcPts val="0"/>
              </a:spcBef>
              <a:spcAft>
                <a:spcPts val="0"/>
              </a:spcAft>
              <a:buSzPts val="1200"/>
              <a:buFont typeface="+mj-lt"/>
              <a:buAutoNum type="arabicPeriod" startAt="20"/>
            </a:pPr>
            <a:r>
              <a:rPr lang="en-US" sz="1200" u="sng" dirty="0"/>
              <a:t>SLIDE 38</a:t>
            </a:r>
            <a:r>
              <a:rPr lang="en" sz="1200" dirty="0"/>
              <a:t>: Review and model correct protective actions - Drop, Cover, and Hold On. Make sure students know they should drop to their knees </a:t>
            </a:r>
            <a:r>
              <a:rPr lang="en" sz="1200" dirty="0">
                <a:solidFill>
                  <a:schemeClr val="dk1"/>
                </a:solidFill>
              </a:rPr>
              <a:t>(not their bottoms), have one hand over their necks, and try to get away from glass or any other objects that could fall on them. If they’re able to get under a table or desk while staying on their knees, they should. Once there, they should hold on to the leg of the table.  </a:t>
            </a:r>
            <a:endParaRPr sz="1200" dirty="0">
              <a:solidFill>
                <a:schemeClr val="dk1"/>
              </a:solidFill>
              <a:cs typeface="Arial" panose="020B0604020202020204"/>
            </a:endParaRPr>
          </a:p>
          <a:p>
            <a:pPr marL="1371600" lvl="0" indent="0" algn="l" rtl="0">
              <a:spcBef>
                <a:spcPts val="0"/>
              </a:spcBef>
              <a:spcAft>
                <a:spcPts val="0"/>
              </a:spcAft>
              <a:buNone/>
            </a:pPr>
            <a:endParaRPr sz="1200" dirty="0"/>
          </a:p>
        </p:txBody>
      </p:sp>
      <p:sp>
        <p:nvSpPr>
          <p:cNvPr id="4" name="Slide Number Placeholder 11">
            <a:extLst>
              <a:ext uri="{FF2B5EF4-FFF2-40B4-BE49-F238E27FC236}">
                <a16:creationId xmlns:a16="http://schemas.microsoft.com/office/drawing/2014/main" id="{7AB55222-41AF-5891-2516-7B0826A075B1}"/>
              </a:ext>
            </a:extLst>
          </p:cNvPr>
          <p:cNvSpPr txBox="1">
            <a:spLocks/>
          </p:cNvSpPr>
          <p:nvPr/>
        </p:nvSpPr>
        <p:spPr>
          <a:xfrm>
            <a:off x="7086600" y="486797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10</a:t>
            </a:fld>
            <a:endParaRPr lang="en-US" sz="900"/>
          </a:p>
        </p:txBody>
      </p:sp>
    </p:spTree>
  </p:cSld>
  <p:clrMapOvr>
    <a:overrideClrMapping bg1="lt1" tx1="dk1" bg2="lt2" tx2="dk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show="0">
  <p:cSld>
    <p:bg>
      <p:bgPr>
        <a:solidFill>
          <a:schemeClr val="accent1">
            <a:alpha val="20000"/>
          </a:schemeClr>
        </a:solidFill>
        <a:effectLst/>
      </p:bgPr>
    </p:bg>
    <p:spTree>
      <p:nvGrpSpPr>
        <p:cNvPr id="1" name="Shape 118"/>
        <p:cNvGrpSpPr/>
        <p:nvPr/>
      </p:nvGrpSpPr>
      <p:grpSpPr>
        <a:xfrm>
          <a:off x="0" y="0"/>
          <a:ext cx="0" cy="0"/>
          <a:chOff x="0" y="0"/>
          <a:chExt cx="0" cy="0"/>
        </a:xfrm>
      </p:grpSpPr>
      <p:sp>
        <p:nvSpPr>
          <p:cNvPr id="120" name="Google Shape;120;p20"/>
          <p:cNvSpPr txBox="1">
            <a:spLocks noGrp="1"/>
          </p:cNvSpPr>
          <p:nvPr>
            <p:ph type="title"/>
          </p:nvPr>
        </p:nvSpPr>
        <p:spPr>
          <a:xfrm>
            <a:off x="159300" y="598600"/>
            <a:ext cx="8775300" cy="413700"/>
          </a:xfrm>
          <a:prstGeom prst="rect">
            <a:avLst/>
          </a:prstGeom>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800" b="1" dirty="0">
                <a:solidFill>
                  <a:schemeClr val="tx1"/>
                </a:solidFill>
              </a:rPr>
              <a:t>Teaching Steps – Page 8</a:t>
            </a:r>
            <a:endParaRPr sz="1800" b="1" dirty="0">
              <a:solidFill>
                <a:schemeClr val="tx1"/>
              </a:solidFill>
            </a:endParaRPr>
          </a:p>
        </p:txBody>
      </p:sp>
      <p:sp>
        <p:nvSpPr>
          <p:cNvPr id="119" name="Google Shape;119;p20"/>
          <p:cNvSpPr txBox="1">
            <a:spLocks noGrp="1"/>
          </p:cNvSpPr>
          <p:nvPr>
            <p:ph type="body" idx="1"/>
          </p:nvPr>
        </p:nvSpPr>
        <p:spPr>
          <a:xfrm>
            <a:off x="242934" y="1035205"/>
            <a:ext cx="8841900" cy="3397921"/>
          </a:xfrm>
          <a:prstGeom prst="rect">
            <a:avLst/>
          </a:prstGeom>
          <a:ln>
            <a:noFill/>
          </a:ln>
        </p:spPr>
        <p:txBody>
          <a:bodyPr spcFirstLastPara="1" wrap="square" lIns="91425" tIns="91425" rIns="91425" bIns="91425" anchor="t" anchorCtr="0">
            <a:noAutofit/>
          </a:bodyPr>
          <a:lstStyle/>
          <a:p>
            <a:pPr marL="400050" lvl="0" indent="-361950" algn="l" rtl="0">
              <a:spcBef>
                <a:spcPts val="0"/>
              </a:spcBef>
              <a:spcAft>
                <a:spcPts val="0"/>
              </a:spcAft>
              <a:buSzPts val="1200"/>
              <a:buFont typeface="+mj-lt"/>
              <a:buAutoNum type="arabicPeriod" startAt="23"/>
            </a:pPr>
            <a:r>
              <a:rPr lang="en-US" sz="1200" u="sng" dirty="0"/>
              <a:t>SLIDE 39</a:t>
            </a:r>
            <a:r>
              <a:rPr lang="en" sz="1200" dirty="0"/>
              <a:t>: Tell students that Drop, Cover, and Hold On looks different for different bodies. Review modified protective actions for people who use wheelchairs. While you may not have students who use wheelchairs in your class, it is likely that there are members of your community who do. Ask students to help their family members or friends who use a wheelchair by sharing that “Lock, Cover, and Hold On” is how they can protect themselves during an earthquake. Have students repeat the phrase, “Lock, Cover, and Hold On” after you’ve said it. </a:t>
            </a:r>
            <a:endParaRPr sz="1200" dirty="0"/>
          </a:p>
          <a:p>
            <a:pPr marL="342900" lvl="0" indent="-228600" algn="l" rtl="0">
              <a:spcBef>
                <a:spcPts val="0"/>
              </a:spcBef>
              <a:spcAft>
                <a:spcPts val="0"/>
              </a:spcAft>
              <a:buFont typeface="+mj-lt"/>
              <a:buAutoNum type="arabicPeriod" startAt="23"/>
            </a:pPr>
            <a:endParaRPr sz="1200" dirty="0"/>
          </a:p>
          <a:p>
            <a:pPr marL="400050" lvl="0" indent="-361950" algn="l" rtl="0">
              <a:spcBef>
                <a:spcPts val="0"/>
              </a:spcBef>
              <a:spcAft>
                <a:spcPts val="0"/>
              </a:spcAft>
              <a:buSzPts val="1200"/>
              <a:buFont typeface="+mj-lt"/>
              <a:buAutoNum type="arabicPeriod" startAt="23"/>
            </a:pPr>
            <a:r>
              <a:rPr lang="en-US" sz="1200" u="sng" dirty="0"/>
              <a:t>SLIDE 40</a:t>
            </a:r>
            <a:r>
              <a:rPr lang="en" sz="1200" dirty="0"/>
              <a:t>: Review protective actions for people who use a cane or walker. </a:t>
            </a:r>
            <a:endParaRPr sz="1200" dirty="0"/>
          </a:p>
          <a:p>
            <a:pPr marL="342900" lvl="0" indent="-228600" algn="l" rtl="0">
              <a:spcBef>
                <a:spcPts val="0"/>
              </a:spcBef>
              <a:spcAft>
                <a:spcPts val="0"/>
              </a:spcAft>
              <a:buFont typeface="+mj-lt"/>
              <a:buAutoNum type="arabicPeriod" startAt="23"/>
            </a:pPr>
            <a:endParaRPr sz="1200" dirty="0"/>
          </a:p>
          <a:p>
            <a:pPr marL="400050" lvl="0" indent="-361950" algn="l" rtl="0">
              <a:spcBef>
                <a:spcPts val="0"/>
              </a:spcBef>
              <a:spcAft>
                <a:spcPts val="0"/>
              </a:spcAft>
              <a:buSzPts val="1200"/>
              <a:buFont typeface="+mj-lt"/>
              <a:buAutoNum type="arabicPeriod" startAt="23"/>
            </a:pPr>
            <a:r>
              <a:rPr lang="en-US" sz="1200" u="sng" dirty="0"/>
              <a:t>SLIDE 41</a:t>
            </a:r>
            <a:r>
              <a:rPr lang="en" sz="1200" dirty="0"/>
              <a:t>: This slide is animated and the “Cover” and "Hold On” appear individually when you click enter or down so you can discuss why each protective action is important in turn. Begin by asking students why each protective action is important. Add on to student responses as necessary. </a:t>
            </a:r>
            <a:endParaRPr sz="1200" dirty="0"/>
          </a:p>
          <a:p>
            <a:pPr marL="914400" lvl="2" indent="0">
              <a:lnSpc>
                <a:spcPct val="100000"/>
              </a:lnSpc>
              <a:buSzPts val="1100"/>
              <a:buNone/>
            </a:pPr>
            <a:r>
              <a:rPr lang="en-US" sz="1200" dirty="0"/>
              <a:t>DROP: Dropping to your knees protects you from falling or being hit by falling objects during ground shaking. </a:t>
            </a:r>
          </a:p>
          <a:p>
            <a:pPr marL="914400" lvl="2" indent="0">
              <a:lnSpc>
                <a:spcPct val="100000"/>
              </a:lnSpc>
              <a:buClr>
                <a:schemeClr val="dk1"/>
              </a:buClr>
              <a:buSzPts val="1100"/>
              <a:buNone/>
            </a:pPr>
            <a:r>
              <a:rPr lang="en-US" sz="1200" dirty="0"/>
              <a:t>COVER: We cover our neck </a:t>
            </a:r>
            <a:r>
              <a:rPr lang="en-US" sz="12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xmlns:lc="http://schemas.openxmlformats.org/drawingml/2006/lockedCanvas" textRoundtripDataId="7"/>
                  </a:ext>
                </a:extLst>
              </a:rPr>
              <a:t>and head</a:t>
            </a:r>
            <a:r>
              <a:rPr lang="en-US" sz="1200" dirty="0"/>
              <a:t> with one arm and hand to protect them from becoming injured if something falls. The back of the neck is particularly important to protect because your head has a skull to protect it. </a:t>
            </a:r>
          </a:p>
          <a:p>
            <a:pPr marL="914400" lvl="2" indent="0">
              <a:lnSpc>
                <a:spcPct val="100000"/>
              </a:lnSpc>
              <a:buClr>
                <a:schemeClr val="dk1"/>
              </a:buClr>
              <a:buSzPts val="1100"/>
              <a:buNone/>
            </a:pPr>
            <a:r>
              <a:rPr lang="en-US" sz="1200" dirty="0"/>
              <a:t>HOLD ON: We hold on to a table leg once we’re beneath a table so that the earthquake doesn’t move us out from underneath the table that is protecting us.</a:t>
            </a:r>
          </a:p>
          <a:p>
            <a:pPr marL="342900" lvl="0" indent="-228600" algn="l" rtl="0">
              <a:spcBef>
                <a:spcPts val="0"/>
              </a:spcBef>
              <a:spcAft>
                <a:spcPts val="0"/>
              </a:spcAft>
              <a:buFont typeface="+mj-lt"/>
              <a:buAutoNum type="arabicPeriod" startAt="23"/>
            </a:pPr>
            <a:endParaRPr sz="1200" dirty="0"/>
          </a:p>
          <a:p>
            <a:pPr marL="400050" lvl="0" indent="-361950" algn="l" rtl="0">
              <a:spcBef>
                <a:spcPts val="0"/>
              </a:spcBef>
              <a:spcAft>
                <a:spcPts val="0"/>
              </a:spcAft>
              <a:buSzPts val="1200"/>
              <a:buFont typeface="+mj-lt"/>
              <a:buAutoNum type="arabicPeriod" startAt="26"/>
            </a:pPr>
            <a:r>
              <a:rPr lang="en-US" sz="1200" u="sng" dirty="0"/>
              <a:t>SLIDE 42</a:t>
            </a:r>
            <a:r>
              <a:rPr lang="en" sz="1200" dirty="0"/>
              <a:t>: Tell students that they should take protective actions when the ground shakes, if there’s an earthquake alert, or if they’re doing an earthquake drill, which we’ll do now. Tell students that it’s vital they Drop, Cover, and Hold On immediately and without hesitation. </a:t>
            </a:r>
            <a:endParaRPr sz="1200" dirty="0"/>
          </a:p>
          <a:p>
            <a:pPr marL="0" lvl="0" indent="0" algn="l" rtl="0">
              <a:spcBef>
                <a:spcPts val="0"/>
              </a:spcBef>
              <a:spcAft>
                <a:spcPts val="0"/>
              </a:spcAft>
              <a:buNone/>
            </a:pPr>
            <a:endParaRPr sz="1200" dirty="0"/>
          </a:p>
        </p:txBody>
      </p:sp>
      <p:sp>
        <p:nvSpPr>
          <p:cNvPr id="4" name="Slide Number Placeholder 11">
            <a:extLst>
              <a:ext uri="{FF2B5EF4-FFF2-40B4-BE49-F238E27FC236}">
                <a16:creationId xmlns:a16="http://schemas.microsoft.com/office/drawing/2014/main" id="{3D431143-26C2-803C-A8C8-8F7E400D57C2}"/>
              </a:ext>
            </a:extLst>
          </p:cNvPr>
          <p:cNvSpPr txBox="1">
            <a:spLocks/>
          </p:cNvSpPr>
          <p:nvPr/>
        </p:nvSpPr>
        <p:spPr>
          <a:xfrm>
            <a:off x="7086600" y="486797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11</a:t>
            </a:fld>
            <a:endParaRPr lang="en-US" sz="900"/>
          </a:p>
        </p:txBody>
      </p:sp>
    </p:spTree>
  </p:cSld>
  <p:clrMapOvr>
    <a:overrideClrMapping bg1="lt1" tx1="dk1" bg2="lt2" tx2="dk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show="0">
  <p:cSld>
    <p:bg>
      <p:bgPr>
        <a:solidFill>
          <a:schemeClr val="accent1">
            <a:alpha val="20000"/>
          </a:schemeClr>
        </a:solidFill>
        <a:effectLst/>
      </p:bgPr>
    </p:bg>
    <p:spTree>
      <p:nvGrpSpPr>
        <p:cNvPr id="1" name="Shape 125"/>
        <p:cNvGrpSpPr/>
        <p:nvPr/>
      </p:nvGrpSpPr>
      <p:grpSpPr>
        <a:xfrm>
          <a:off x="0" y="0"/>
          <a:ext cx="0" cy="0"/>
          <a:chOff x="0" y="0"/>
          <a:chExt cx="0" cy="0"/>
        </a:xfrm>
      </p:grpSpPr>
      <p:sp>
        <p:nvSpPr>
          <p:cNvPr id="127" name="Google Shape;127;p21"/>
          <p:cNvSpPr txBox="1">
            <a:spLocks noGrp="1"/>
          </p:cNvSpPr>
          <p:nvPr>
            <p:ph type="title"/>
          </p:nvPr>
        </p:nvSpPr>
        <p:spPr>
          <a:xfrm>
            <a:off x="159300" y="598600"/>
            <a:ext cx="8775300" cy="413700"/>
          </a:xfrm>
          <a:prstGeom prst="rect">
            <a:avLst/>
          </a:prstGeom>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800" b="1" dirty="0">
                <a:solidFill>
                  <a:schemeClr val="tx1"/>
                </a:solidFill>
              </a:rPr>
              <a:t>Teaching Steps – </a:t>
            </a:r>
            <a:r>
              <a:rPr lang="en" sz="1800" dirty="0">
                <a:solidFill>
                  <a:schemeClr val="tx1"/>
                </a:solidFill>
              </a:rPr>
              <a:t>Page 9</a:t>
            </a:r>
            <a:endParaRPr sz="1800" b="1" i="1" dirty="0">
              <a:solidFill>
                <a:schemeClr val="tx1"/>
              </a:solidFill>
            </a:endParaRPr>
          </a:p>
        </p:txBody>
      </p:sp>
      <p:sp>
        <p:nvSpPr>
          <p:cNvPr id="126" name="Google Shape;126;p21"/>
          <p:cNvSpPr txBox="1">
            <a:spLocks noGrp="1"/>
          </p:cNvSpPr>
          <p:nvPr>
            <p:ph type="body" idx="1"/>
          </p:nvPr>
        </p:nvSpPr>
        <p:spPr>
          <a:xfrm>
            <a:off x="289398" y="1038922"/>
            <a:ext cx="8841900" cy="3474619"/>
          </a:xfrm>
          <a:prstGeom prst="rect">
            <a:avLst/>
          </a:prstGeom>
          <a:ln>
            <a:noFill/>
          </a:ln>
        </p:spPr>
        <p:txBody>
          <a:bodyPr spcFirstLastPara="1" wrap="square" lIns="91425" tIns="91425" rIns="91425" bIns="91425" anchor="t" anchorCtr="0">
            <a:noAutofit/>
          </a:bodyPr>
          <a:lstStyle/>
          <a:p>
            <a:pPr marL="344488" lvl="0" indent="-344488" algn="l" rtl="0">
              <a:spcBef>
                <a:spcPts val="0"/>
              </a:spcBef>
              <a:spcAft>
                <a:spcPts val="0"/>
              </a:spcAft>
              <a:buSzPts val="1050"/>
              <a:buFont typeface="+mj-lt"/>
              <a:buAutoNum type="arabicPeriod" startAt="27"/>
            </a:pPr>
            <a:r>
              <a:rPr lang="en-US" sz="1200" u="sng" dirty="0"/>
              <a:t>SLIDE 43</a:t>
            </a:r>
            <a:r>
              <a:rPr lang="en" sz="1200" dirty="0"/>
              <a:t>: Play the ShakeAlert</a:t>
            </a:r>
            <a:r>
              <a:rPr lang="en" sz="1200" baseline="30000" dirty="0"/>
              <a:t>Ⓡ</a:t>
            </a:r>
            <a:r>
              <a:rPr lang="en" sz="1200" dirty="0"/>
              <a:t> message. Have all students Drop, Cover, and Hold On. Ask students to stay in their protective positions while the teacher observes and offers corrections if necessary. Once the teacher has checked in with each student, ask them to return to their seats. </a:t>
            </a:r>
            <a:r>
              <a:rPr lang="en" sz="1200" b="1" i="1" dirty="0"/>
              <a:t>NOTE</a:t>
            </a:r>
            <a:r>
              <a:rPr lang="en" sz="1200" i="1" dirty="0"/>
              <a:t>: Your EEW alert may sound and look different than the one pictured on the slide! </a:t>
            </a:r>
          </a:p>
          <a:p>
            <a:pPr marL="344488" lvl="0" indent="-344488" algn="l" rtl="0">
              <a:spcBef>
                <a:spcPts val="0"/>
              </a:spcBef>
              <a:spcAft>
                <a:spcPts val="0"/>
              </a:spcAft>
              <a:buSzPts val="1050"/>
              <a:buFont typeface="+mj-lt"/>
              <a:buAutoNum type="arabicPeriod" startAt="27"/>
            </a:pPr>
            <a:endParaRPr lang="en-US" sz="1200" i="1" dirty="0">
              <a:cs typeface="Arial" panose="020B0604020202020204"/>
            </a:endParaRPr>
          </a:p>
          <a:p>
            <a:pPr marL="344488" lvl="0" indent="-344488" algn="l" rtl="0">
              <a:spcBef>
                <a:spcPts val="0"/>
              </a:spcBef>
              <a:spcAft>
                <a:spcPts val="0"/>
              </a:spcAft>
              <a:buSzPts val="1050"/>
              <a:buFont typeface="+mj-lt"/>
              <a:buAutoNum type="arabicPeriod" startAt="27"/>
            </a:pPr>
            <a:r>
              <a:rPr lang="en-US" sz="1200" u="sng" dirty="0">
                <a:solidFill>
                  <a:schemeClr val="dk1"/>
                </a:solidFill>
              </a:rPr>
              <a:t>SLIDE 44</a:t>
            </a:r>
            <a:r>
              <a:rPr lang="en-US" sz="1200" dirty="0">
                <a:solidFill>
                  <a:schemeClr val="dk1"/>
                </a:solidFill>
              </a:rPr>
              <a:t>: Tell students that if they are outside when they feel shaking or get an alert, they should immediately move to an open space away from power lines or other objects that could fall on them. They should then drop to their knees and use their arms to cover their head and neck and hold on in that position until the shaking stops. </a:t>
            </a:r>
          </a:p>
          <a:p>
            <a:pPr marL="344488" lvl="0" indent="-344488" algn="l" rtl="0">
              <a:spcBef>
                <a:spcPts val="0"/>
              </a:spcBef>
              <a:spcAft>
                <a:spcPts val="0"/>
              </a:spcAft>
              <a:buSzPts val="1050"/>
              <a:buFont typeface="+mj-lt"/>
              <a:buAutoNum type="arabicPeriod" startAt="27"/>
            </a:pPr>
            <a:endParaRPr lang="en-US" sz="1200" dirty="0">
              <a:solidFill>
                <a:schemeClr val="dk1"/>
              </a:solidFill>
            </a:endParaRPr>
          </a:p>
          <a:p>
            <a:pPr marL="344488" lvl="0" indent="-344488" algn="l" rtl="0">
              <a:spcBef>
                <a:spcPts val="0"/>
              </a:spcBef>
              <a:spcAft>
                <a:spcPts val="0"/>
              </a:spcAft>
              <a:buSzPts val="1050"/>
              <a:buFont typeface="+mj-lt"/>
              <a:buAutoNum type="arabicPeriod" startAt="27"/>
            </a:pPr>
            <a:r>
              <a:rPr lang="en-US" sz="1200" u="sng" dirty="0">
                <a:solidFill>
                  <a:schemeClr val="dk1"/>
                </a:solidFill>
              </a:rPr>
              <a:t>SLIDE 45</a:t>
            </a:r>
            <a:r>
              <a:rPr lang="en-US" sz="1200" dirty="0">
                <a:solidFill>
                  <a:schemeClr val="dk1"/>
                </a:solidFill>
              </a:rPr>
              <a:t>: Tell students that if they are visiting the coast, the earthquake could be followed by a tsunami, which is a large wave caused by the earthquake. If they are on the coast when they feel shaking or get an alert, they should wait for shaking to stop, and then immediately go inland, to high ground, or follow their school’s specific safety procedures. Tell students that it’s important to wait until they hear it’s safe to return because tsunami waves can continue to arrive for hours or even days after an earthquake. </a:t>
            </a:r>
          </a:p>
          <a:p>
            <a:pPr marL="344488" lvl="0" indent="-344488" algn="l" rtl="0">
              <a:spcBef>
                <a:spcPts val="0"/>
              </a:spcBef>
              <a:spcAft>
                <a:spcPts val="0"/>
              </a:spcAft>
              <a:buSzPts val="1050"/>
              <a:buFont typeface="+mj-lt"/>
              <a:buAutoNum type="arabicPeriod" startAt="27"/>
            </a:pPr>
            <a:endParaRPr lang="en-US" sz="1200" dirty="0">
              <a:solidFill>
                <a:schemeClr val="dk1"/>
              </a:solidFill>
            </a:endParaRPr>
          </a:p>
          <a:p>
            <a:pPr marL="344488" lvl="0" indent="-344488" algn="l" rtl="0">
              <a:spcBef>
                <a:spcPts val="0"/>
              </a:spcBef>
              <a:spcAft>
                <a:spcPts val="0"/>
              </a:spcAft>
              <a:buSzPts val="1050"/>
              <a:buFont typeface="+mj-lt"/>
              <a:buAutoNum type="arabicPeriod" startAt="27"/>
            </a:pPr>
            <a:r>
              <a:rPr lang="en-US" sz="1200" u="sng" dirty="0">
                <a:solidFill>
                  <a:schemeClr val="dk1"/>
                </a:solidFill>
              </a:rPr>
              <a:t>SLIDE 46</a:t>
            </a:r>
            <a:r>
              <a:rPr lang="en-US" sz="1200" dirty="0">
                <a:solidFill>
                  <a:schemeClr val="dk1"/>
                </a:solidFill>
              </a:rPr>
              <a:t>: Many earthquakes are followed by smaller earthquakes called aftershocks. Aftershocks can happen for even a few weeks after the main earthquake! Even though aftershocks are smaller than the main earthquake, they can still produce strong shaking and cause damage. Ask students what they should do if they feel shaking or get an alert. Remind students that they should stay alert and Drop, Cover, and Hold On if they feel shaking or get an earthquake early warning alert. </a:t>
            </a:r>
          </a:p>
          <a:p>
            <a:pPr marL="344488" lvl="0" indent="-344488" algn="l" rtl="0">
              <a:spcBef>
                <a:spcPts val="0"/>
              </a:spcBef>
              <a:spcAft>
                <a:spcPts val="0"/>
              </a:spcAft>
              <a:buSzPts val="1050"/>
              <a:buFont typeface="+mj-lt"/>
              <a:buAutoNum type="arabicPeriod" startAt="27"/>
            </a:pPr>
            <a:endParaRPr lang="en-US" sz="1200" dirty="0">
              <a:cs typeface="Arial" panose="020B0604020202020204"/>
            </a:endParaRPr>
          </a:p>
        </p:txBody>
      </p:sp>
      <p:sp>
        <p:nvSpPr>
          <p:cNvPr id="4" name="Slide Number Placeholder 11">
            <a:extLst>
              <a:ext uri="{FF2B5EF4-FFF2-40B4-BE49-F238E27FC236}">
                <a16:creationId xmlns:a16="http://schemas.microsoft.com/office/drawing/2014/main" id="{CFC9D093-75B9-9789-67AC-0C9862531AEC}"/>
              </a:ext>
            </a:extLst>
          </p:cNvPr>
          <p:cNvSpPr txBox="1">
            <a:spLocks/>
          </p:cNvSpPr>
          <p:nvPr/>
        </p:nvSpPr>
        <p:spPr>
          <a:xfrm>
            <a:off x="7086600" y="486797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12</a:t>
            </a:fld>
            <a:endParaRPr lang="en-US" sz="900"/>
          </a:p>
        </p:txBody>
      </p:sp>
    </p:spTree>
  </p:cSld>
  <p:clrMapOvr>
    <a:overrideClrMapping bg1="lt1" tx1="dk1" bg2="lt2" tx2="dk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show="0">
  <p:cSld>
    <p:bg>
      <p:bgPr>
        <a:solidFill>
          <a:schemeClr val="accent1">
            <a:alpha val="20000"/>
          </a:schemeClr>
        </a:solidFill>
        <a:effectLst/>
      </p:bgPr>
    </p:bg>
    <p:spTree>
      <p:nvGrpSpPr>
        <p:cNvPr id="1" name="Shape 125">
          <a:extLst>
            <a:ext uri="{FF2B5EF4-FFF2-40B4-BE49-F238E27FC236}">
              <a16:creationId xmlns:a16="http://schemas.microsoft.com/office/drawing/2014/main" id="{7D2A3F45-21C3-8EB6-3DE4-B322572F3DE4}"/>
            </a:ext>
          </a:extLst>
        </p:cNvPr>
        <p:cNvGrpSpPr/>
        <p:nvPr/>
      </p:nvGrpSpPr>
      <p:grpSpPr>
        <a:xfrm>
          <a:off x="0" y="0"/>
          <a:ext cx="0" cy="0"/>
          <a:chOff x="0" y="0"/>
          <a:chExt cx="0" cy="0"/>
        </a:xfrm>
      </p:grpSpPr>
      <p:sp>
        <p:nvSpPr>
          <p:cNvPr id="127" name="Google Shape;127;p21">
            <a:extLst>
              <a:ext uri="{FF2B5EF4-FFF2-40B4-BE49-F238E27FC236}">
                <a16:creationId xmlns:a16="http://schemas.microsoft.com/office/drawing/2014/main" id="{853E76D5-3373-A132-74CD-B4BF04CC3A77}"/>
              </a:ext>
            </a:extLst>
          </p:cNvPr>
          <p:cNvSpPr txBox="1">
            <a:spLocks noGrp="1"/>
          </p:cNvSpPr>
          <p:nvPr>
            <p:ph type="title"/>
          </p:nvPr>
        </p:nvSpPr>
        <p:spPr>
          <a:xfrm>
            <a:off x="159300" y="598600"/>
            <a:ext cx="8775300" cy="413700"/>
          </a:xfrm>
          <a:prstGeom prst="rect">
            <a:avLst/>
          </a:prstGeom>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800" b="1" dirty="0">
                <a:solidFill>
                  <a:schemeClr val="tx1"/>
                </a:solidFill>
              </a:rPr>
              <a:t>Teaching Steps – Page 10</a:t>
            </a:r>
            <a:endParaRPr sz="1800" b="1" dirty="0">
              <a:solidFill>
                <a:schemeClr val="tx1"/>
              </a:solidFill>
            </a:endParaRPr>
          </a:p>
        </p:txBody>
      </p:sp>
      <p:sp>
        <p:nvSpPr>
          <p:cNvPr id="126" name="Google Shape;126;p21">
            <a:extLst>
              <a:ext uri="{FF2B5EF4-FFF2-40B4-BE49-F238E27FC236}">
                <a16:creationId xmlns:a16="http://schemas.microsoft.com/office/drawing/2014/main" id="{C0599A9A-1DF7-E3D0-31B3-07847692A48F}"/>
              </a:ext>
            </a:extLst>
          </p:cNvPr>
          <p:cNvSpPr txBox="1">
            <a:spLocks noGrp="1"/>
          </p:cNvSpPr>
          <p:nvPr>
            <p:ph type="body" idx="1"/>
          </p:nvPr>
        </p:nvSpPr>
        <p:spPr>
          <a:xfrm>
            <a:off x="289398" y="1038922"/>
            <a:ext cx="8841900" cy="3474619"/>
          </a:xfrm>
          <a:prstGeom prst="rect">
            <a:avLst/>
          </a:prstGeom>
          <a:ln>
            <a:noFill/>
          </a:ln>
        </p:spPr>
        <p:txBody>
          <a:bodyPr spcFirstLastPara="1" wrap="square" lIns="91425" tIns="91425" rIns="91425" bIns="91425" anchor="t" anchorCtr="0">
            <a:noAutofit/>
          </a:bodyPr>
          <a:lstStyle/>
          <a:p>
            <a:pPr marL="344488" lvl="0" indent="-344488">
              <a:buSzPts val="1050"/>
              <a:buFont typeface="+mj-lt"/>
              <a:buAutoNum type="arabicPeriod" startAt="31"/>
            </a:pPr>
            <a:r>
              <a:rPr lang="en-US" sz="1200" u="sng" dirty="0"/>
              <a:t>SLIDE 47</a:t>
            </a:r>
            <a:r>
              <a:rPr lang="en-US" sz="1200" dirty="0"/>
              <a:t>: Ask students to turn and talk to each other about the earthquake drill, how they did, if they have questions, and what they think important things to remember are. After reflecting, remind students of the key takeaways to stay safe during an earthquake, including immediately </a:t>
            </a:r>
            <a:r>
              <a:rPr lang="en-US" sz="12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xmlns:lc="http://schemas.openxmlformats.org/drawingml/2006/lockedCanvas" textRoundtripDataId="17"/>
                  </a:ext>
                </a:extLst>
              </a:rPr>
              <a:t>dropping to your knees, </a:t>
            </a:r>
            <a:r>
              <a:rPr lang="en-US" sz="1200" dirty="0"/>
              <a:t>getting under a table if you can and holding on to the table leg, </a:t>
            </a:r>
            <a:r>
              <a:rPr lang="en-US" sz="12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xmlns:lc="http://schemas.openxmlformats.org/drawingml/2006/lockedCanvas" textRoundtripDataId="18"/>
                  </a:ext>
                </a:extLst>
              </a:rPr>
              <a:t>facing away from glass or heavy objects that could fall, covering your head and neck</a:t>
            </a:r>
            <a:r>
              <a:rPr lang="en-US" sz="1200" dirty="0"/>
              <a:t>, remaining silent so that you can hear teacher instructions, and holding this position until shaking stops. They also learned that seismic waves travel at different speeds, with less damaging p-waves travelling faster than more damaging s-waves. </a:t>
            </a:r>
            <a:endParaRPr lang="en-US" sz="1200" dirty="0">
              <a:cs typeface="Arial" panose="020B0604020202020204"/>
            </a:endParaRPr>
          </a:p>
          <a:p>
            <a:pPr marL="344488" lvl="0" indent="-344488">
              <a:buFont typeface="+mj-lt"/>
              <a:buAutoNum type="arabicPeriod" startAt="31"/>
            </a:pPr>
            <a:endParaRPr lang="en-US" sz="1200" dirty="0">
              <a:cs typeface="Arial" panose="020B0604020202020204"/>
            </a:endParaRPr>
          </a:p>
          <a:p>
            <a:pPr marL="344488" lvl="0" indent="-344488">
              <a:buSzPts val="1050"/>
              <a:buFont typeface="+mj-lt"/>
              <a:buAutoNum type="arabicPeriod" startAt="31"/>
            </a:pPr>
            <a:r>
              <a:rPr lang="en-US" sz="1200" u="sng" dirty="0"/>
              <a:t>SLIDE 48</a:t>
            </a:r>
            <a:r>
              <a:rPr lang="en-US" sz="1200" dirty="0"/>
              <a:t>: </a:t>
            </a:r>
            <a:r>
              <a:rPr lang="en-US" sz="1200" dirty="0">
                <a:latin typeface="Arial" panose="020B0604020202020204" pitchFamily="34" charset="0"/>
                <a:cs typeface="Arial" panose="020B0604020202020204" pitchFamily="34" charset="0"/>
              </a:rPr>
              <a:t>Sometimes drills can be scary because we don't know what to do or what is happening around us. After practicing, you should feel more confident and hopefully less scared or nervous. </a:t>
            </a:r>
          </a:p>
          <a:p>
            <a:pPr marL="344488" lvl="0" indent="-344488">
              <a:buSzPts val="1050"/>
              <a:buFont typeface="+mj-lt"/>
              <a:buAutoNum type="arabicPeriod" startAt="31"/>
            </a:pPr>
            <a:endParaRPr lang="en-US" sz="1200" dirty="0">
              <a:cs typeface="Arial" panose="020B0604020202020204"/>
            </a:endParaRPr>
          </a:p>
          <a:p>
            <a:pPr marL="344488" lvl="0" indent="-344488">
              <a:buSzPts val="1050"/>
              <a:buFont typeface="+mj-lt"/>
              <a:buAutoNum type="arabicPeriod" startAt="31"/>
            </a:pPr>
            <a:r>
              <a:rPr lang="en-US" sz="1200" u="sng" dirty="0"/>
              <a:t>SLIDE 49</a:t>
            </a:r>
            <a:r>
              <a:rPr lang="en-US" sz="1200" dirty="0"/>
              <a:t>: Ask students </a:t>
            </a:r>
            <a:r>
              <a:rPr lang="en-US" sz="1200" dirty="0">
                <a:solidFill>
                  <a:schemeClr val="dk1"/>
                </a:solidFill>
              </a:rPr>
              <a:t>how they are feeling now that they’ve learned about how and why earthquakes occur, as well as how to protect themselves during an earthquake or if they get an earthquake early warning. </a:t>
            </a:r>
          </a:p>
          <a:p>
            <a:pPr marL="344488" lvl="0" indent="-344488">
              <a:buSzPts val="1050"/>
              <a:buFont typeface="+mj-lt"/>
              <a:buAutoNum type="arabicPeriod" startAt="31"/>
            </a:pPr>
            <a:endParaRPr lang="en-US" sz="1200" dirty="0">
              <a:solidFill>
                <a:schemeClr val="dk1"/>
              </a:solidFill>
            </a:endParaRPr>
          </a:p>
          <a:p>
            <a:pPr marL="344488" lvl="0" indent="-344488" algn="l" rtl="0">
              <a:spcBef>
                <a:spcPts val="0"/>
              </a:spcBef>
              <a:spcAft>
                <a:spcPts val="0"/>
              </a:spcAft>
              <a:buSzPts val="1050"/>
              <a:buFont typeface="+mj-lt"/>
              <a:buAutoNum type="arabicPeriod" startAt="31"/>
            </a:pPr>
            <a:r>
              <a:rPr lang="en-US" sz="1200" u="sng" dirty="0"/>
              <a:t>SLIDE 50</a:t>
            </a:r>
            <a:r>
              <a:rPr lang="en" sz="1200" dirty="0"/>
              <a:t>: If you’re providing students with the student sheet to review their learning, do so now. </a:t>
            </a:r>
          </a:p>
          <a:p>
            <a:pPr marL="344488" lvl="0" indent="-344488" algn="l" rtl="0">
              <a:spcBef>
                <a:spcPts val="0"/>
              </a:spcBef>
              <a:spcAft>
                <a:spcPts val="0"/>
              </a:spcAft>
              <a:buSzPts val="1050"/>
              <a:buFont typeface="+mj-lt"/>
              <a:buAutoNum type="arabicPeriod" startAt="31"/>
            </a:pPr>
            <a:endParaRPr sz="1200" dirty="0">
              <a:cs typeface="Arial" panose="020B0604020202020204"/>
            </a:endParaRPr>
          </a:p>
          <a:p>
            <a:pPr marL="344488" indent="-344488">
              <a:buSzPts val="1050"/>
              <a:buFont typeface="+mj-lt"/>
              <a:buAutoNum type="arabicPeriod" startAt="31"/>
            </a:pPr>
            <a:r>
              <a:rPr lang="en-US" sz="1200" u="sng" dirty="0"/>
              <a:t>SLIDE 51</a:t>
            </a:r>
            <a:r>
              <a:rPr lang="en" sz="1200" dirty="0"/>
              <a:t>: </a:t>
            </a:r>
            <a:r>
              <a:rPr lang="en-US" sz="1200" dirty="0"/>
              <a:t>Tell students that most of the adults they know have probably not taken part in an earthquake drill since they were students and may have incorrect ideas about how to protect themselves in an earthquake. They can help the people they live with, and community members prepare by teaching them about Drop, Cover, and Hold On, and informing them about ways to prepare, such as signing up for ShakeAlert-powered alerts and preparing an emergency kit and plan. Ask them to share the Family Engagement Letter with their families tonight. </a:t>
            </a:r>
          </a:p>
          <a:p>
            <a:pPr marL="344488" indent="-344488">
              <a:buSzPts val="1050"/>
              <a:buFont typeface="+mj-lt"/>
              <a:buAutoNum type="arabicPeriod" startAt="31"/>
            </a:pPr>
            <a:endParaRPr lang="en-US" sz="1200" dirty="0"/>
          </a:p>
          <a:p>
            <a:pPr marL="0" lvl="0" indent="0" algn="l" rtl="0">
              <a:spcBef>
                <a:spcPts val="0"/>
              </a:spcBef>
              <a:spcAft>
                <a:spcPts val="0"/>
              </a:spcAft>
              <a:buSzPts val="1050"/>
              <a:buNone/>
            </a:pPr>
            <a:endParaRPr sz="1200" dirty="0">
              <a:cs typeface="Arial" panose="020B0604020202020204"/>
            </a:endParaRPr>
          </a:p>
        </p:txBody>
      </p:sp>
      <p:sp>
        <p:nvSpPr>
          <p:cNvPr id="4" name="Slide Number Placeholder 11">
            <a:extLst>
              <a:ext uri="{FF2B5EF4-FFF2-40B4-BE49-F238E27FC236}">
                <a16:creationId xmlns:a16="http://schemas.microsoft.com/office/drawing/2014/main" id="{D3F01F50-37D1-2987-4CB9-525015B6F227}"/>
              </a:ext>
            </a:extLst>
          </p:cNvPr>
          <p:cNvSpPr txBox="1">
            <a:spLocks/>
          </p:cNvSpPr>
          <p:nvPr/>
        </p:nvSpPr>
        <p:spPr>
          <a:xfrm>
            <a:off x="7086600" y="486797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13</a:t>
            </a:fld>
            <a:endParaRPr lang="en-US" sz="900"/>
          </a:p>
        </p:txBody>
      </p:sp>
    </p:spTree>
    <p:extLst>
      <p:ext uri="{BB962C8B-B14F-4D97-AF65-F5344CB8AC3E}">
        <p14:creationId xmlns:p14="http://schemas.microsoft.com/office/powerpoint/2010/main" val="1962812357"/>
      </p:ext>
    </p:extLst>
  </p:cSld>
  <p:clrMapOvr>
    <a:overrideClrMapping bg1="lt1" tx1="dk1" bg2="lt2" tx2="dk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show="0">
  <p:cSld>
    <p:bg>
      <p:bgPr>
        <a:solidFill>
          <a:schemeClr val="accent1">
            <a:alpha val="20000"/>
          </a:schemeClr>
        </a:solidFill>
        <a:effectLst/>
      </p:bgPr>
    </p:bg>
    <p:spTree>
      <p:nvGrpSpPr>
        <p:cNvPr id="1" name="Shape 125">
          <a:extLst>
            <a:ext uri="{FF2B5EF4-FFF2-40B4-BE49-F238E27FC236}">
              <a16:creationId xmlns:a16="http://schemas.microsoft.com/office/drawing/2014/main" id="{D599A6A2-EAC4-13CC-A3ED-764B0761DAE1}"/>
            </a:ext>
          </a:extLst>
        </p:cNvPr>
        <p:cNvGrpSpPr/>
        <p:nvPr/>
      </p:nvGrpSpPr>
      <p:grpSpPr>
        <a:xfrm>
          <a:off x="0" y="0"/>
          <a:ext cx="0" cy="0"/>
          <a:chOff x="0" y="0"/>
          <a:chExt cx="0" cy="0"/>
        </a:xfrm>
      </p:grpSpPr>
      <p:sp>
        <p:nvSpPr>
          <p:cNvPr id="127" name="Google Shape;127;p21">
            <a:extLst>
              <a:ext uri="{FF2B5EF4-FFF2-40B4-BE49-F238E27FC236}">
                <a16:creationId xmlns:a16="http://schemas.microsoft.com/office/drawing/2014/main" id="{97E4BFC1-239B-C386-B4E4-25DFDD03CA6B}"/>
              </a:ext>
            </a:extLst>
          </p:cNvPr>
          <p:cNvSpPr txBox="1">
            <a:spLocks noGrp="1"/>
          </p:cNvSpPr>
          <p:nvPr>
            <p:ph type="title"/>
          </p:nvPr>
        </p:nvSpPr>
        <p:spPr>
          <a:xfrm>
            <a:off x="159300" y="598600"/>
            <a:ext cx="8775300" cy="413700"/>
          </a:xfrm>
          <a:prstGeom prst="rect">
            <a:avLst/>
          </a:prstGeom>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800" b="1" dirty="0">
                <a:solidFill>
                  <a:schemeClr val="tx1"/>
                </a:solidFill>
              </a:rPr>
              <a:t>Teaching Steps – Page 11</a:t>
            </a:r>
            <a:endParaRPr sz="1800" b="1" dirty="0">
              <a:solidFill>
                <a:schemeClr val="tx1"/>
              </a:solidFill>
            </a:endParaRPr>
          </a:p>
        </p:txBody>
      </p:sp>
      <p:sp>
        <p:nvSpPr>
          <p:cNvPr id="126" name="Google Shape;126;p21">
            <a:extLst>
              <a:ext uri="{FF2B5EF4-FFF2-40B4-BE49-F238E27FC236}">
                <a16:creationId xmlns:a16="http://schemas.microsoft.com/office/drawing/2014/main" id="{426F077F-E6F5-4DD9-AA40-08EFAEAC003A}"/>
              </a:ext>
            </a:extLst>
          </p:cNvPr>
          <p:cNvSpPr txBox="1">
            <a:spLocks noGrp="1"/>
          </p:cNvSpPr>
          <p:nvPr>
            <p:ph type="body" idx="1"/>
          </p:nvPr>
        </p:nvSpPr>
        <p:spPr>
          <a:xfrm>
            <a:off x="289398" y="1038922"/>
            <a:ext cx="8841900" cy="3474619"/>
          </a:xfrm>
          <a:prstGeom prst="rect">
            <a:avLst/>
          </a:prstGeom>
          <a:ln>
            <a:noFill/>
          </a:ln>
        </p:spPr>
        <p:txBody>
          <a:bodyPr spcFirstLastPara="1" wrap="square" lIns="91425" tIns="91425" rIns="91425" bIns="91425" anchor="t" anchorCtr="0">
            <a:noAutofit/>
          </a:bodyPr>
          <a:lstStyle/>
          <a:p>
            <a:pPr marL="344488" lvl="0" indent="-344488" algn="l" rtl="0">
              <a:spcBef>
                <a:spcPts val="0"/>
              </a:spcBef>
              <a:spcAft>
                <a:spcPts val="0"/>
              </a:spcAft>
              <a:buSzPts val="1050"/>
              <a:buFont typeface="+mj-lt"/>
              <a:buAutoNum type="arabicPeriod" startAt="36"/>
            </a:pPr>
            <a:r>
              <a:rPr lang="en-US" sz="1200" u="sng" dirty="0"/>
              <a:t>SLIDE 52</a:t>
            </a:r>
            <a:r>
              <a:rPr lang="en" sz="1200" dirty="0"/>
              <a:t>: NEXT DAY: Ask students how their conversations with their families went. Did their family members know that Drop, Cover, and Hold On are the correct protective actions? Did they talk about an emergency plan? </a:t>
            </a:r>
            <a:endParaRPr sz="1200" dirty="0">
              <a:cs typeface="Arial" panose="020B0604020202020204"/>
            </a:endParaRPr>
          </a:p>
          <a:p>
            <a:pPr marL="344488" lvl="0" indent="-344488" algn="l" rtl="0">
              <a:spcBef>
                <a:spcPts val="0"/>
              </a:spcBef>
              <a:spcAft>
                <a:spcPts val="0"/>
              </a:spcAft>
              <a:buFont typeface="+mj-lt"/>
              <a:buAutoNum type="arabicPeriod" startAt="36"/>
            </a:pPr>
            <a:endParaRPr sz="1200" dirty="0">
              <a:cs typeface="Arial" panose="020B0604020202020204"/>
            </a:endParaRPr>
          </a:p>
          <a:p>
            <a:pPr marL="344488" lvl="0" indent="-344488" algn="l" rtl="0">
              <a:spcBef>
                <a:spcPts val="0"/>
              </a:spcBef>
              <a:spcAft>
                <a:spcPts val="0"/>
              </a:spcAft>
              <a:buSzPts val="1050"/>
              <a:buFont typeface="+mj-lt"/>
              <a:buAutoNum type="arabicPeriod" startAt="36"/>
            </a:pPr>
            <a:r>
              <a:rPr lang="en-US" sz="1200" u="sng" dirty="0"/>
              <a:t>SLIDE 53</a:t>
            </a:r>
            <a:r>
              <a:rPr lang="en" sz="1200" dirty="0"/>
              <a:t>: OPTIONAL - Please complete the ShakeAlert Ready! Great ShakeOut Lesson Feedback Form. </a:t>
            </a:r>
          </a:p>
          <a:p>
            <a:pPr marL="344488" lvl="0" indent="-344488" algn="l" rtl="0">
              <a:spcBef>
                <a:spcPts val="0"/>
              </a:spcBef>
              <a:spcAft>
                <a:spcPts val="0"/>
              </a:spcAft>
              <a:buSzPts val="1050"/>
              <a:buFont typeface="+mj-lt"/>
              <a:buAutoNum type="arabicPeriod" startAt="36"/>
            </a:pPr>
            <a:endParaRPr lang="en" sz="1200" dirty="0">
              <a:cs typeface="Arial" panose="020B0604020202020204"/>
            </a:endParaRPr>
          </a:p>
          <a:p>
            <a:pPr marL="344488" lvl="0" indent="-344488" algn="l" rtl="0">
              <a:spcBef>
                <a:spcPts val="0"/>
              </a:spcBef>
              <a:spcAft>
                <a:spcPts val="0"/>
              </a:spcAft>
              <a:buSzPts val="1050"/>
              <a:buFont typeface="+mj-lt"/>
              <a:buAutoNum type="arabicPeriod" startAt="36"/>
            </a:pPr>
            <a:endParaRPr lang="en" sz="1200" dirty="0">
              <a:cs typeface="Arial" panose="020B0604020202020204"/>
            </a:endParaRPr>
          </a:p>
          <a:p>
            <a:pPr marL="0" indent="0">
              <a:buSzPts val="1050"/>
              <a:buNone/>
            </a:pPr>
            <a:r>
              <a:rPr lang="en-US" sz="1400" b="1" dirty="0">
                <a:solidFill>
                  <a:schemeClr val="accent1"/>
                </a:solidFill>
              </a:rPr>
              <a:t>NOTE:</a:t>
            </a:r>
            <a:r>
              <a:rPr lang="en-US" sz="1200" dirty="0">
                <a:latin typeface="Arial"/>
                <a:ea typeface="Arial"/>
                <a:cs typeface="Arial"/>
                <a:sym typeface="Arial"/>
              </a:rPr>
              <a:t> Please see the green slides at the end of this deck for information on earthquakes and how earthquake early warning works</a:t>
            </a:r>
            <a:endParaRPr lang="en-US" sz="1200" dirty="0">
              <a:solidFill>
                <a:schemeClr val="dk1"/>
              </a:solidFill>
            </a:endParaRPr>
          </a:p>
          <a:p>
            <a:pPr marL="0" lvl="0" indent="0" algn="l" rtl="0">
              <a:spcBef>
                <a:spcPts val="0"/>
              </a:spcBef>
              <a:spcAft>
                <a:spcPts val="0"/>
              </a:spcAft>
              <a:buSzPts val="1050"/>
              <a:buNone/>
            </a:pPr>
            <a:endParaRPr sz="1200" dirty="0">
              <a:cs typeface="Arial" panose="020B0604020202020204"/>
            </a:endParaRPr>
          </a:p>
        </p:txBody>
      </p:sp>
      <p:sp>
        <p:nvSpPr>
          <p:cNvPr id="4" name="Slide Number Placeholder 11">
            <a:extLst>
              <a:ext uri="{FF2B5EF4-FFF2-40B4-BE49-F238E27FC236}">
                <a16:creationId xmlns:a16="http://schemas.microsoft.com/office/drawing/2014/main" id="{2C5E2C83-DC7E-9DFE-72AE-91EDEE1962C2}"/>
              </a:ext>
            </a:extLst>
          </p:cNvPr>
          <p:cNvSpPr txBox="1">
            <a:spLocks/>
          </p:cNvSpPr>
          <p:nvPr/>
        </p:nvSpPr>
        <p:spPr>
          <a:xfrm>
            <a:off x="7086600" y="486797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14</a:t>
            </a:fld>
            <a:endParaRPr lang="en-US" sz="900"/>
          </a:p>
        </p:txBody>
      </p:sp>
    </p:spTree>
    <p:extLst>
      <p:ext uri="{BB962C8B-B14F-4D97-AF65-F5344CB8AC3E}">
        <p14:creationId xmlns:p14="http://schemas.microsoft.com/office/powerpoint/2010/main" val="187848071"/>
      </p:ext>
    </p:extLst>
  </p:cSld>
  <p:clrMapOvr>
    <a:overrideClrMapping bg1="lt1" tx1="dk1" bg2="lt2" tx2="dk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5" name="Google Shape;135;p22"/>
          <p:cNvSpPr txBox="1"/>
          <p:nvPr/>
        </p:nvSpPr>
        <p:spPr>
          <a:xfrm>
            <a:off x="308283" y="701400"/>
            <a:ext cx="4654009" cy="3740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600"/>
              </a:spcAft>
              <a:buNone/>
            </a:pPr>
            <a:r>
              <a:rPr lang="en" sz="2600" b="1" dirty="0">
                <a:solidFill>
                  <a:schemeClr val="accent1"/>
                </a:solidFill>
              </a:rPr>
              <a:t>Learning Targets</a:t>
            </a:r>
            <a:endParaRPr sz="2200" b="1" dirty="0">
              <a:solidFill>
                <a:schemeClr val="accent1"/>
              </a:solidFill>
            </a:endParaRPr>
          </a:p>
          <a:p>
            <a:pPr marL="287338" lvl="0" indent="-192088" algn="l" rtl="0">
              <a:spcBef>
                <a:spcPts val="0"/>
              </a:spcBef>
              <a:spcAft>
                <a:spcPts val="600"/>
              </a:spcAft>
              <a:buClr>
                <a:schemeClr val="accent1"/>
              </a:buClr>
              <a:buSzPts val="2100"/>
              <a:buFont typeface="Arial" panose="020B0604020202020204" pitchFamily="34" charset="0"/>
              <a:buChar char="•"/>
            </a:pPr>
            <a:r>
              <a:rPr lang="en" sz="2100" dirty="0">
                <a:solidFill>
                  <a:schemeClr val="tx2"/>
                </a:solidFill>
              </a:rPr>
              <a:t>I can </a:t>
            </a:r>
            <a:r>
              <a:rPr lang="en" sz="2100" b="1" dirty="0">
                <a:solidFill>
                  <a:schemeClr val="tx2"/>
                </a:solidFill>
              </a:rPr>
              <a:t>Drop</a:t>
            </a:r>
            <a:r>
              <a:rPr lang="en" sz="2100" dirty="0">
                <a:solidFill>
                  <a:schemeClr val="tx2"/>
                </a:solidFill>
              </a:rPr>
              <a:t>, </a:t>
            </a:r>
            <a:r>
              <a:rPr lang="en" sz="2100" b="1" dirty="0">
                <a:solidFill>
                  <a:schemeClr val="tx2"/>
                </a:solidFill>
              </a:rPr>
              <a:t>Cover</a:t>
            </a:r>
            <a:r>
              <a:rPr lang="en" sz="2100" dirty="0">
                <a:solidFill>
                  <a:schemeClr val="tx2"/>
                </a:solidFill>
              </a:rPr>
              <a:t>, and </a:t>
            </a:r>
            <a:r>
              <a:rPr lang="en" sz="2100" b="1" dirty="0">
                <a:solidFill>
                  <a:schemeClr val="tx2"/>
                </a:solidFill>
              </a:rPr>
              <a:t>Hold On </a:t>
            </a:r>
            <a:r>
              <a:rPr lang="en" sz="2100" dirty="0">
                <a:solidFill>
                  <a:schemeClr val="tx2"/>
                </a:solidFill>
              </a:rPr>
              <a:t>if there’s shaking or I get an alert. </a:t>
            </a:r>
          </a:p>
          <a:p>
            <a:pPr marL="95250" lvl="0" algn="l" rtl="0">
              <a:spcBef>
                <a:spcPts val="0"/>
              </a:spcBef>
              <a:spcAft>
                <a:spcPts val="600"/>
              </a:spcAft>
              <a:buClr>
                <a:schemeClr val="accent1"/>
              </a:buClr>
              <a:buSzPts val="2100"/>
            </a:pPr>
            <a:r>
              <a:rPr lang="en" sz="2100" dirty="0">
                <a:solidFill>
                  <a:schemeClr val="tx2"/>
                </a:solidFill>
              </a:rPr>
              <a:t> </a:t>
            </a:r>
            <a:endParaRPr sz="2100" dirty="0">
              <a:solidFill>
                <a:schemeClr val="tx2"/>
              </a:solidFill>
            </a:endParaRPr>
          </a:p>
          <a:p>
            <a:pPr marL="287338" lvl="0" indent="-192088" algn="l" rtl="0">
              <a:spcBef>
                <a:spcPts val="0"/>
              </a:spcBef>
              <a:spcAft>
                <a:spcPts val="600"/>
              </a:spcAft>
              <a:buClr>
                <a:schemeClr val="accent1"/>
              </a:buClr>
              <a:buSzPts val="2100"/>
              <a:buFont typeface="Arial" panose="020B0604020202020204" pitchFamily="34" charset="0"/>
              <a:buChar char="•"/>
            </a:pPr>
            <a:r>
              <a:rPr lang="en" sz="2100" dirty="0">
                <a:solidFill>
                  <a:schemeClr val="tx2"/>
                </a:solidFill>
              </a:rPr>
              <a:t>I can use a </a:t>
            </a:r>
            <a:r>
              <a:rPr lang="en" sz="2100" b="1" dirty="0">
                <a:solidFill>
                  <a:schemeClr val="tx2"/>
                </a:solidFill>
              </a:rPr>
              <a:t>model</a:t>
            </a:r>
            <a:r>
              <a:rPr lang="en" sz="2100" dirty="0">
                <a:solidFill>
                  <a:schemeClr val="tx2"/>
                </a:solidFill>
              </a:rPr>
              <a:t> to describe how </a:t>
            </a:r>
            <a:r>
              <a:rPr lang="en" sz="2100" b="1" dirty="0">
                <a:solidFill>
                  <a:schemeClr val="tx2"/>
                </a:solidFill>
              </a:rPr>
              <a:t>waves</a:t>
            </a:r>
            <a:r>
              <a:rPr lang="en" sz="2100" dirty="0">
                <a:solidFill>
                  <a:schemeClr val="tx2"/>
                </a:solidFill>
              </a:rPr>
              <a:t> of energy from an earthquake affect objects at various distances from where the earthquake starts. </a:t>
            </a:r>
            <a:endParaRPr sz="2100" dirty="0">
              <a:solidFill>
                <a:schemeClr val="tx2"/>
              </a:solidFill>
            </a:endParaRPr>
          </a:p>
        </p:txBody>
      </p:sp>
      <p:sp>
        <p:nvSpPr>
          <p:cNvPr id="6" name="Slide Number Placeholder 11">
            <a:extLst>
              <a:ext uri="{FF2B5EF4-FFF2-40B4-BE49-F238E27FC236}">
                <a16:creationId xmlns:a16="http://schemas.microsoft.com/office/drawing/2014/main" id="{7CFF418C-C353-4C15-37A7-C00D0A27C03F}"/>
              </a:ext>
            </a:extLst>
          </p:cNvPr>
          <p:cNvSpPr txBox="1">
            <a:spLocks/>
          </p:cNvSpPr>
          <p:nvPr/>
        </p:nvSpPr>
        <p:spPr>
          <a:xfrm>
            <a:off x="7086600" y="486797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15</a:t>
            </a:fld>
            <a:endParaRPr lang="en-US" sz="900"/>
          </a:p>
        </p:txBody>
      </p:sp>
      <p:pic>
        <p:nvPicPr>
          <p:cNvPr id="1026" name="Picture 2">
            <a:extLst>
              <a:ext uri="{FF2B5EF4-FFF2-40B4-BE49-F238E27FC236}">
                <a16:creationId xmlns:a16="http://schemas.microsoft.com/office/drawing/2014/main" id="{26378218-2B06-2963-5F88-0F5B0821D2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74329" y="587643"/>
            <a:ext cx="2961387" cy="3740700"/>
          </a:xfrm>
          <a:prstGeom prst="roundRect">
            <a:avLst>
              <a:gd name="adj" fmla="val 8594"/>
            </a:avLst>
          </a:prstGeom>
          <a:solidFill>
            <a:srgbClr val="FFFFFF">
              <a:shade val="85000"/>
            </a:srgbClr>
          </a:solidFill>
          <a:ln>
            <a:noFill/>
          </a:ln>
          <a:effec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grpSp>
        <p:nvGrpSpPr>
          <p:cNvPr id="11" name="Group 10">
            <a:extLst>
              <a:ext uri="{FF2B5EF4-FFF2-40B4-BE49-F238E27FC236}">
                <a16:creationId xmlns:a16="http://schemas.microsoft.com/office/drawing/2014/main" id="{C1BBB0DB-158E-F4D4-2165-1DBE824AEAFD}"/>
              </a:ext>
            </a:extLst>
          </p:cNvPr>
          <p:cNvGrpSpPr/>
          <p:nvPr/>
        </p:nvGrpSpPr>
        <p:grpSpPr>
          <a:xfrm>
            <a:off x="192033" y="725808"/>
            <a:ext cx="2866397" cy="2606040"/>
            <a:chOff x="192033" y="725808"/>
            <a:chExt cx="2866397" cy="2606040"/>
          </a:xfrm>
        </p:grpSpPr>
        <p:pic>
          <p:nvPicPr>
            <p:cNvPr id="131" name="Google Shape;131;p20"/>
            <p:cNvPicPr preferRelativeResize="0"/>
            <p:nvPr/>
          </p:nvPicPr>
          <p:blipFill>
            <a:blip r:embed="rId3">
              <a:alphaModFix/>
            </a:blip>
            <a:stretch>
              <a:fillRect/>
            </a:stretch>
          </p:blipFill>
          <p:spPr>
            <a:xfrm>
              <a:off x="699492" y="1684584"/>
              <a:ext cx="1607777" cy="1519857"/>
            </a:xfrm>
            <a:prstGeom prst="rect">
              <a:avLst/>
            </a:prstGeom>
            <a:noFill/>
            <a:ln>
              <a:noFill/>
            </a:ln>
          </p:spPr>
        </p:pic>
        <p:sp>
          <p:nvSpPr>
            <p:cNvPr id="3" name="TextBox 2">
              <a:extLst>
                <a:ext uri="{FF2B5EF4-FFF2-40B4-BE49-F238E27FC236}">
                  <a16:creationId xmlns:a16="http://schemas.microsoft.com/office/drawing/2014/main" id="{D9CEBA07-3705-0979-3DB6-DC0CED831598}"/>
                </a:ext>
              </a:extLst>
            </p:cNvPr>
            <p:cNvSpPr txBox="1"/>
            <p:nvPr/>
          </p:nvSpPr>
          <p:spPr>
            <a:xfrm>
              <a:off x="234785" y="835072"/>
              <a:ext cx="2780892" cy="646331"/>
            </a:xfrm>
            <a:prstGeom prst="rect">
              <a:avLst/>
            </a:prstGeom>
            <a:noFill/>
          </p:spPr>
          <p:txBody>
            <a:bodyPr wrap="square" rtlCol="0">
              <a:spAutoFit/>
            </a:bodyPr>
            <a:lstStyle/>
            <a:p>
              <a:pPr algn="ctr"/>
              <a:r>
                <a:rPr lang="en-US" b="1">
                  <a:solidFill>
                    <a:schemeClr val="accent1"/>
                  </a:solidFill>
                </a:rPr>
                <a:t>What other safety drills have we had at school?</a:t>
              </a:r>
            </a:p>
          </p:txBody>
        </p:sp>
        <p:sp>
          <p:nvSpPr>
            <p:cNvPr id="7" name="Rounded Rectangle 6">
              <a:extLst>
                <a:ext uri="{FF2B5EF4-FFF2-40B4-BE49-F238E27FC236}">
                  <a16:creationId xmlns:a16="http://schemas.microsoft.com/office/drawing/2014/main" id="{12309DF5-23C6-B859-0C45-F3614FBC1995}"/>
                </a:ext>
              </a:extLst>
            </p:cNvPr>
            <p:cNvSpPr/>
            <p:nvPr/>
          </p:nvSpPr>
          <p:spPr>
            <a:xfrm>
              <a:off x="192033" y="725808"/>
              <a:ext cx="2866397" cy="2606040"/>
            </a:xfrm>
            <a:prstGeom prst="roundRect">
              <a:avLst>
                <a:gd name="adj" fmla="val 6054"/>
              </a:avLst>
            </a:prstGeom>
            <a:noFill/>
            <a:ln>
              <a:solidFill>
                <a:schemeClr val="bg2">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p>
          </p:txBody>
        </p:sp>
      </p:grpSp>
      <p:grpSp>
        <p:nvGrpSpPr>
          <p:cNvPr id="13" name="Group 12">
            <a:extLst>
              <a:ext uri="{FF2B5EF4-FFF2-40B4-BE49-F238E27FC236}">
                <a16:creationId xmlns:a16="http://schemas.microsoft.com/office/drawing/2014/main" id="{D17484CC-DBCE-C122-76D6-8D677C283727}"/>
              </a:ext>
            </a:extLst>
          </p:cNvPr>
          <p:cNvGrpSpPr/>
          <p:nvPr/>
        </p:nvGrpSpPr>
        <p:grpSpPr>
          <a:xfrm>
            <a:off x="6140557" y="1706669"/>
            <a:ext cx="2871216" cy="2743471"/>
            <a:chOff x="6140557" y="1807535"/>
            <a:chExt cx="2871216" cy="2743471"/>
          </a:xfrm>
        </p:grpSpPr>
        <p:pic>
          <p:nvPicPr>
            <p:cNvPr id="122" name="Google Shape;122;p20" title="Education_9_PA_V03.jpg"/>
            <p:cNvPicPr preferRelativeResize="0"/>
            <p:nvPr/>
          </p:nvPicPr>
          <p:blipFill>
            <a:blip r:embed="rId4">
              <a:alphaModFix/>
            </a:blip>
            <a:stretch>
              <a:fillRect/>
            </a:stretch>
          </p:blipFill>
          <p:spPr>
            <a:xfrm>
              <a:off x="6276713" y="2889807"/>
              <a:ext cx="2587650" cy="1574676"/>
            </a:xfrm>
            <a:prstGeom prst="rect">
              <a:avLst/>
            </a:prstGeom>
            <a:noFill/>
            <a:ln>
              <a:noFill/>
            </a:ln>
          </p:spPr>
        </p:pic>
        <p:sp>
          <p:nvSpPr>
            <p:cNvPr id="5" name="TextBox 4">
              <a:extLst>
                <a:ext uri="{FF2B5EF4-FFF2-40B4-BE49-F238E27FC236}">
                  <a16:creationId xmlns:a16="http://schemas.microsoft.com/office/drawing/2014/main" id="{07CEDE19-C23C-7FA7-16D6-E07F67EBC727}"/>
                </a:ext>
              </a:extLst>
            </p:cNvPr>
            <p:cNvSpPr txBox="1"/>
            <p:nvPr/>
          </p:nvSpPr>
          <p:spPr>
            <a:xfrm>
              <a:off x="6140557" y="1918318"/>
              <a:ext cx="2859962" cy="923330"/>
            </a:xfrm>
            <a:prstGeom prst="rect">
              <a:avLst/>
            </a:prstGeom>
            <a:noFill/>
          </p:spPr>
          <p:txBody>
            <a:bodyPr wrap="square" rtlCol="0">
              <a:spAutoFit/>
            </a:bodyPr>
            <a:lstStyle/>
            <a:p>
              <a:pPr algn="ctr"/>
              <a:r>
                <a:rPr lang="en-US" b="1" dirty="0">
                  <a:solidFill>
                    <a:schemeClr val="accent1"/>
                  </a:solidFill>
                </a:rPr>
                <a:t>Our school has Earthquake Early Warning!</a:t>
              </a:r>
            </a:p>
          </p:txBody>
        </p:sp>
        <p:sp>
          <p:nvSpPr>
            <p:cNvPr id="8" name="Rounded Rectangle 7">
              <a:extLst>
                <a:ext uri="{FF2B5EF4-FFF2-40B4-BE49-F238E27FC236}">
                  <a16:creationId xmlns:a16="http://schemas.microsoft.com/office/drawing/2014/main" id="{39E81191-2432-D35B-BF0A-EBAE648B88ED}"/>
                </a:ext>
              </a:extLst>
            </p:cNvPr>
            <p:cNvSpPr/>
            <p:nvPr/>
          </p:nvSpPr>
          <p:spPr>
            <a:xfrm>
              <a:off x="6140557" y="1807535"/>
              <a:ext cx="2871216" cy="2743471"/>
            </a:xfrm>
            <a:prstGeom prst="roundRect">
              <a:avLst>
                <a:gd name="adj" fmla="val 6054"/>
              </a:avLst>
            </a:prstGeom>
            <a:noFill/>
            <a:ln>
              <a:solidFill>
                <a:schemeClr val="bg2">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p>
          </p:txBody>
        </p:sp>
      </p:grpSp>
      <p:sp>
        <p:nvSpPr>
          <p:cNvPr id="10" name="Slide Number Placeholder 11">
            <a:extLst>
              <a:ext uri="{FF2B5EF4-FFF2-40B4-BE49-F238E27FC236}">
                <a16:creationId xmlns:a16="http://schemas.microsoft.com/office/drawing/2014/main" id="{1D156C78-0438-FD02-995F-28EFF2BAE195}"/>
              </a:ext>
            </a:extLst>
          </p:cNvPr>
          <p:cNvSpPr txBox="1">
            <a:spLocks/>
          </p:cNvSpPr>
          <p:nvPr/>
        </p:nvSpPr>
        <p:spPr>
          <a:xfrm>
            <a:off x="7086600" y="486797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16</a:t>
            </a:fld>
            <a:endParaRPr lang="en-US" sz="900"/>
          </a:p>
        </p:txBody>
      </p:sp>
      <p:grpSp>
        <p:nvGrpSpPr>
          <p:cNvPr id="2" name="Group 1">
            <a:extLst>
              <a:ext uri="{FF2B5EF4-FFF2-40B4-BE49-F238E27FC236}">
                <a16:creationId xmlns:a16="http://schemas.microsoft.com/office/drawing/2014/main" id="{4C874F81-A727-D833-67DD-B108FA6F694D}"/>
              </a:ext>
            </a:extLst>
          </p:cNvPr>
          <p:cNvGrpSpPr/>
          <p:nvPr/>
        </p:nvGrpSpPr>
        <p:grpSpPr>
          <a:xfrm>
            <a:off x="3163885" y="1141025"/>
            <a:ext cx="2871216" cy="2606040"/>
            <a:chOff x="3163885" y="1141025"/>
            <a:chExt cx="2871216" cy="2606040"/>
          </a:xfrm>
        </p:grpSpPr>
        <p:sp>
          <p:nvSpPr>
            <p:cNvPr id="4" name="TextBox 3">
              <a:extLst>
                <a:ext uri="{FF2B5EF4-FFF2-40B4-BE49-F238E27FC236}">
                  <a16:creationId xmlns:a16="http://schemas.microsoft.com/office/drawing/2014/main" id="{F7AE56F5-1B9E-161F-E9CF-7BC9C08E8A32}"/>
                </a:ext>
              </a:extLst>
            </p:cNvPr>
            <p:cNvSpPr txBox="1"/>
            <p:nvPr/>
          </p:nvSpPr>
          <p:spPr>
            <a:xfrm>
              <a:off x="3324448" y="1281687"/>
              <a:ext cx="2550090" cy="646331"/>
            </a:xfrm>
            <a:prstGeom prst="rect">
              <a:avLst/>
            </a:prstGeom>
            <a:noFill/>
          </p:spPr>
          <p:txBody>
            <a:bodyPr wrap="square" rtlCol="0">
              <a:spAutoFit/>
            </a:bodyPr>
            <a:lstStyle/>
            <a:p>
              <a:pPr algn="ctr"/>
              <a:r>
                <a:rPr lang="en-US" b="1" dirty="0">
                  <a:solidFill>
                    <a:schemeClr val="accent1"/>
                  </a:solidFill>
                </a:rPr>
                <a:t>Why do we have drills at school?</a:t>
              </a:r>
            </a:p>
          </p:txBody>
        </p:sp>
        <p:sp>
          <p:nvSpPr>
            <p:cNvPr id="6" name="Rounded Rectangle 5">
              <a:extLst>
                <a:ext uri="{FF2B5EF4-FFF2-40B4-BE49-F238E27FC236}">
                  <a16:creationId xmlns:a16="http://schemas.microsoft.com/office/drawing/2014/main" id="{5DE80F72-EFC9-3213-0619-79B108473D77}"/>
                </a:ext>
              </a:extLst>
            </p:cNvPr>
            <p:cNvSpPr/>
            <p:nvPr/>
          </p:nvSpPr>
          <p:spPr>
            <a:xfrm>
              <a:off x="3163885" y="1141025"/>
              <a:ext cx="2871216" cy="2606040"/>
            </a:xfrm>
            <a:prstGeom prst="roundRect">
              <a:avLst>
                <a:gd name="adj" fmla="val 6054"/>
              </a:avLst>
            </a:prstGeom>
            <a:noFill/>
            <a:ln>
              <a:solidFill>
                <a:schemeClr val="bg2">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p>
          </p:txBody>
        </p:sp>
        <p:pic>
          <p:nvPicPr>
            <p:cNvPr id="2050" name="Picture 2">
              <a:extLst>
                <a:ext uri="{FF2B5EF4-FFF2-40B4-BE49-F238E27FC236}">
                  <a16:creationId xmlns:a16="http://schemas.microsoft.com/office/drawing/2014/main" id="{6FDDB723-111A-D3AF-5824-C77E06B529E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24448" y="2105185"/>
              <a:ext cx="2550090" cy="1433150"/>
            </a:xfrm>
            <a:prstGeom prst="roundRect">
              <a:avLst>
                <a:gd name="adj" fmla="val 8594"/>
              </a:avLst>
            </a:prstGeom>
            <a:solidFill>
              <a:srgbClr val="FFFFFF">
                <a:shade val="85000"/>
              </a:srgbClr>
            </a:solidFill>
            <a:ln>
              <a:noFill/>
            </a:ln>
            <a:effectLst/>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p31"/>
          <p:cNvSpPr txBox="1">
            <a:spLocks noGrp="1"/>
          </p:cNvSpPr>
          <p:nvPr>
            <p:ph type="title" idx="4294967295"/>
          </p:nvPr>
        </p:nvSpPr>
        <p:spPr>
          <a:xfrm>
            <a:off x="249430" y="976313"/>
            <a:ext cx="3185920" cy="3341687"/>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2200"/>
          </a:p>
          <a:p>
            <a:pPr marL="0" lvl="0" indent="0" algn="l" rtl="0">
              <a:spcBef>
                <a:spcPts val="0"/>
              </a:spcBef>
              <a:spcAft>
                <a:spcPts val="0"/>
              </a:spcAft>
              <a:buNone/>
            </a:pPr>
            <a:r>
              <a:rPr lang="en" sz="2200"/>
              <a:t>What are some things you have seen or heard about earthquakes? </a:t>
            </a:r>
            <a:endParaRPr sz="2200"/>
          </a:p>
          <a:p>
            <a:pPr marL="0" lvl="0" indent="0" algn="l" rtl="0">
              <a:spcBef>
                <a:spcPts val="0"/>
              </a:spcBef>
              <a:spcAft>
                <a:spcPts val="0"/>
              </a:spcAft>
              <a:buNone/>
            </a:pPr>
            <a:endParaRPr sz="2200"/>
          </a:p>
          <a:p>
            <a:pPr marL="0" lvl="0" indent="0" algn="l" rtl="0">
              <a:spcBef>
                <a:spcPts val="0"/>
              </a:spcBef>
              <a:spcAft>
                <a:spcPts val="0"/>
              </a:spcAft>
              <a:buNone/>
            </a:pPr>
            <a:endParaRPr sz="2200"/>
          </a:p>
          <a:p>
            <a:pPr marL="0" lvl="0" indent="0" algn="l" rtl="0">
              <a:spcBef>
                <a:spcPts val="0"/>
              </a:spcBef>
              <a:spcAft>
                <a:spcPts val="0"/>
              </a:spcAft>
              <a:buNone/>
            </a:pPr>
            <a:r>
              <a:rPr lang="en" sz="2200"/>
              <a:t>What do you wonder about earthquakes?  </a:t>
            </a:r>
            <a:endParaRPr sz="2200"/>
          </a:p>
          <a:p>
            <a:pPr marL="0" lvl="0" indent="0" algn="l" rtl="0">
              <a:spcBef>
                <a:spcPts val="0"/>
              </a:spcBef>
              <a:spcAft>
                <a:spcPts val="0"/>
              </a:spcAft>
              <a:buNone/>
            </a:pPr>
            <a:endParaRPr sz="2200"/>
          </a:p>
          <a:p>
            <a:pPr marL="0" lvl="0" indent="0" algn="l" rtl="0">
              <a:spcBef>
                <a:spcPts val="0"/>
              </a:spcBef>
              <a:spcAft>
                <a:spcPts val="0"/>
              </a:spcAft>
              <a:buNone/>
            </a:pPr>
            <a:endParaRPr sz="2200"/>
          </a:p>
          <a:p>
            <a:pPr marL="0" lvl="0" indent="0" algn="l" rtl="0">
              <a:spcBef>
                <a:spcPts val="0"/>
              </a:spcBef>
              <a:spcAft>
                <a:spcPts val="0"/>
              </a:spcAft>
              <a:buClr>
                <a:schemeClr val="dk1"/>
              </a:buClr>
              <a:buSzPts val="1100"/>
              <a:buFont typeface="Arial"/>
              <a:buNone/>
            </a:pPr>
            <a:endParaRPr sz="2200"/>
          </a:p>
          <a:p>
            <a:pPr marL="0" lvl="0" indent="0" algn="l" rtl="0">
              <a:spcBef>
                <a:spcPts val="0"/>
              </a:spcBef>
              <a:spcAft>
                <a:spcPts val="0"/>
              </a:spcAft>
              <a:buNone/>
            </a:pPr>
            <a:r>
              <a:rPr lang="en" sz="2200"/>
              <a:t>  </a:t>
            </a:r>
            <a:endParaRPr sz="2200"/>
          </a:p>
        </p:txBody>
      </p:sp>
      <p:pic>
        <p:nvPicPr>
          <p:cNvPr id="234" name="Google Shape;234;p31"/>
          <p:cNvPicPr preferRelativeResize="0"/>
          <p:nvPr/>
        </p:nvPicPr>
        <p:blipFill>
          <a:blip r:embed="rId3">
            <a:alphaModFix/>
          </a:blip>
          <a:stretch>
            <a:fillRect/>
          </a:stretch>
        </p:blipFill>
        <p:spPr>
          <a:xfrm>
            <a:off x="3812846" y="791022"/>
            <a:ext cx="5081724" cy="3595550"/>
          </a:xfrm>
          <a:prstGeom prst="roundRect">
            <a:avLst>
              <a:gd name="adj" fmla="val 3386"/>
            </a:avLst>
          </a:prstGeom>
          <a:noFill/>
          <a:ln w="9525" cap="flat" cmpd="sng">
            <a:solidFill>
              <a:schemeClr val="dk2"/>
            </a:solidFill>
            <a:prstDash val="solid"/>
            <a:round/>
            <a:headEnd type="none" w="sm" len="sm"/>
            <a:tailEnd type="none" w="sm" len="sm"/>
          </a:ln>
        </p:spPr>
      </p:pic>
      <p:sp>
        <p:nvSpPr>
          <p:cNvPr id="4" name="Slide Number Placeholder 11">
            <a:extLst>
              <a:ext uri="{FF2B5EF4-FFF2-40B4-BE49-F238E27FC236}">
                <a16:creationId xmlns:a16="http://schemas.microsoft.com/office/drawing/2014/main" id="{B729B0AD-9BB9-9845-D87B-D6BC18274860}"/>
              </a:ext>
            </a:extLst>
          </p:cNvPr>
          <p:cNvSpPr txBox="1">
            <a:spLocks/>
          </p:cNvSpPr>
          <p:nvPr/>
        </p:nvSpPr>
        <p:spPr>
          <a:xfrm>
            <a:off x="7086600" y="486797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17</a:t>
            </a:fld>
            <a:endParaRPr lang="en-US" sz="900"/>
          </a:p>
        </p:txBody>
      </p:sp>
    </p:spTree>
    <p:extLst>
      <p:ext uri="{BB962C8B-B14F-4D97-AF65-F5344CB8AC3E}">
        <p14:creationId xmlns:p14="http://schemas.microsoft.com/office/powerpoint/2010/main" val="41898263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24"/>
          <p:cNvSpPr txBox="1">
            <a:spLocks noGrp="1"/>
          </p:cNvSpPr>
          <p:nvPr>
            <p:ph type="title" idx="4294967295"/>
          </p:nvPr>
        </p:nvSpPr>
        <p:spPr>
          <a:xfrm>
            <a:off x="457199" y="842963"/>
            <a:ext cx="3462868" cy="2738437"/>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SzPts val="990"/>
              <a:buNone/>
            </a:pPr>
            <a:r>
              <a:rPr lang="en" sz="3020" b="1"/>
              <a:t>How do you feel? </a:t>
            </a:r>
            <a:endParaRPr sz="3020" b="1"/>
          </a:p>
          <a:p>
            <a:pPr marL="0" lvl="0" indent="0" algn="l" rtl="0">
              <a:spcBef>
                <a:spcPts val="0"/>
              </a:spcBef>
              <a:spcAft>
                <a:spcPts val="0"/>
              </a:spcAft>
              <a:buSzPts val="990"/>
              <a:buNone/>
            </a:pPr>
            <a:endParaRPr sz="2720" i="1"/>
          </a:p>
          <a:p>
            <a:pPr marL="0" lvl="0" indent="0" algn="l" rtl="0">
              <a:spcBef>
                <a:spcPts val="0"/>
              </a:spcBef>
              <a:spcAft>
                <a:spcPts val="0"/>
              </a:spcAft>
              <a:buSzPts val="990"/>
              <a:buNone/>
            </a:pPr>
            <a:r>
              <a:rPr lang="en" sz="2720" i="1"/>
              <a:t>Turn and talk to a partner!</a:t>
            </a:r>
            <a:endParaRPr sz="2720" i="1"/>
          </a:p>
          <a:p>
            <a:pPr marL="0" lvl="0" indent="0" algn="l" rtl="0">
              <a:spcBef>
                <a:spcPts val="0"/>
              </a:spcBef>
              <a:spcAft>
                <a:spcPts val="0"/>
              </a:spcAft>
              <a:buSzPts val="990"/>
              <a:buNone/>
            </a:pPr>
            <a:endParaRPr sz="2720" i="1"/>
          </a:p>
        </p:txBody>
      </p:sp>
      <p:sp>
        <p:nvSpPr>
          <p:cNvPr id="4" name="Slide Number Placeholder 11">
            <a:extLst>
              <a:ext uri="{FF2B5EF4-FFF2-40B4-BE49-F238E27FC236}">
                <a16:creationId xmlns:a16="http://schemas.microsoft.com/office/drawing/2014/main" id="{E45D0E39-D9D2-1FE3-FF3E-F4D7017DF755}"/>
              </a:ext>
            </a:extLst>
          </p:cNvPr>
          <p:cNvSpPr txBox="1">
            <a:spLocks/>
          </p:cNvSpPr>
          <p:nvPr/>
        </p:nvSpPr>
        <p:spPr>
          <a:xfrm>
            <a:off x="7086600" y="486797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18</a:t>
            </a:fld>
            <a:endParaRPr lang="en-US" sz="900"/>
          </a:p>
        </p:txBody>
      </p:sp>
      <p:pic>
        <p:nvPicPr>
          <p:cNvPr id="2" name="Picture 1">
            <a:extLst>
              <a:ext uri="{FF2B5EF4-FFF2-40B4-BE49-F238E27FC236}">
                <a16:creationId xmlns:a16="http://schemas.microsoft.com/office/drawing/2014/main" id="{00B891A3-C706-1110-2A03-F6A96063C905}"/>
              </a:ext>
            </a:extLst>
          </p:cNvPr>
          <p:cNvPicPr>
            <a:picLocks noChangeAspect="1"/>
          </p:cNvPicPr>
          <p:nvPr/>
        </p:nvPicPr>
        <p:blipFill>
          <a:blip r:embed="rId3"/>
          <a:stretch>
            <a:fillRect/>
          </a:stretch>
        </p:blipFill>
        <p:spPr>
          <a:xfrm>
            <a:off x="4886504" y="514951"/>
            <a:ext cx="3757612" cy="4113597"/>
          </a:xfrm>
          <a:prstGeom prst="roundRect">
            <a:avLst>
              <a:gd name="adj" fmla="val 8594"/>
            </a:avLst>
          </a:prstGeom>
          <a:solidFill>
            <a:srgbClr val="FFFFFF">
              <a:shade val="85000"/>
            </a:srgbClr>
          </a:solidFill>
          <a:ln>
            <a:noFill/>
          </a:ln>
          <a:effec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25"/>
          <p:cNvSpPr txBox="1">
            <a:spLocks noGrp="1"/>
          </p:cNvSpPr>
          <p:nvPr>
            <p:ph type="title" idx="4294967295"/>
          </p:nvPr>
        </p:nvSpPr>
        <p:spPr>
          <a:xfrm>
            <a:off x="401638" y="1058115"/>
            <a:ext cx="3771900" cy="609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3600" b="1" u="sng"/>
              <a:t>True or False?  </a:t>
            </a:r>
            <a:endParaRPr sz="3600" b="1" u="sng"/>
          </a:p>
        </p:txBody>
      </p:sp>
      <p:sp>
        <p:nvSpPr>
          <p:cNvPr id="165" name="Google Shape;165;p25"/>
          <p:cNvSpPr txBox="1">
            <a:spLocks noGrp="1"/>
          </p:cNvSpPr>
          <p:nvPr>
            <p:ph type="body" idx="4294967295"/>
          </p:nvPr>
        </p:nvSpPr>
        <p:spPr>
          <a:xfrm>
            <a:off x="418116" y="1886340"/>
            <a:ext cx="4173538" cy="1438275"/>
          </a:xfrm>
          <a:prstGeom prst="rect">
            <a:avLst/>
          </a:prstGeom>
          <a:noFill/>
          <a:ln>
            <a:noFill/>
          </a:ln>
        </p:spPr>
        <p:txBody>
          <a:bodyPr spcFirstLastPara="1" wrap="square" lIns="91425" tIns="91425" rIns="91425" bIns="91425" anchor="ctr" anchorCtr="0">
            <a:noAutofit/>
          </a:bodyPr>
          <a:lstStyle/>
          <a:p>
            <a:pPr marL="0" lvl="0" indent="0" rtl="0">
              <a:lnSpc>
                <a:spcPct val="100000"/>
              </a:lnSpc>
              <a:spcBef>
                <a:spcPts val="0"/>
              </a:spcBef>
              <a:spcAft>
                <a:spcPts val="0"/>
              </a:spcAft>
              <a:buNone/>
            </a:pPr>
            <a:r>
              <a:rPr lang="en" sz="3000">
                <a:solidFill>
                  <a:schemeClr val="tx2"/>
                </a:solidFill>
              </a:rPr>
              <a:t>An earthquake will happen somewhere today.</a:t>
            </a:r>
            <a:endParaRPr sz="3000">
              <a:solidFill>
                <a:schemeClr val="tx2"/>
              </a:solidFill>
            </a:endParaRPr>
          </a:p>
        </p:txBody>
      </p:sp>
      <p:grpSp>
        <p:nvGrpSpPr>
          <p:cNvPr id="166" name="Google Shape;166;p25"/>
          <p:cNvGrpSpPr/>
          <p:nvPr/>
        </p:nvGrpSpPr>
        <p:grpSpPr>
          <a:xfrm>
            <a:off x="4634677" y="1667716"/>
            <a:ext cx="3999415" cy="2262485"/>
            <a:chOff x="4787077" y="2124916"/>
            <a:chExt cx="3999415" cy="2262485"/>
          </a:xfrm>
        </p:grpSpPr>
        <p:pic>
          <p:nvPicPr>
            <p:cNvPr id="167" name="Google Shape;167;p25"/>
            <p:cNvPicPr preferRelativeResize="0"/>
            <p:nvPr/>
          </p:nvPicPr>
          <p:blipFill rotWithShape="1">
            <a:blip r:embed="rId3">
              <a:alphaModFix/>
            </a:blip>
            <a:srcRect l="9612" t="4506" r="19182" b="14874"/>
            <a:stretch/>
          </p:blipFill>
          <p:spPr>
            <a:xfrm rot="-10606404">
              <a:off x="4836182" y="2167973"/>
              <a:ext cx="1580363" cy="1789410"/>
            </a:xfrm>
            <a:prstGeom prst="rect">
              <a:avLst/>
            </a:prstGeom>
            <a:noFill/>
            <a:ln>
              <a:noFill/>
            </a:ln>
          </p:spPr>
        </p:pic>
        <p:pic>
          <p:nvPicPr>
            <p:cNvPr id="168" name="Google Shape;168;p25"/>
            <p:cNvPicPr preferRelativeResize="0"/>
            <p:nvPr/>
          </p:nvPicPr>
          <p:blipFill rotWithShape="1">
            <a:blip r:embed="rId4">
              <a:alphaModFix/>
            </a:blip>
            <a:srcRect l="9612" t="4506" r="19182" b="14874"/>
            <a:stretch/>
          </p:blipFill>
          <p:spPr>
            <a:xfrm rot="278538">
              <a:off x="7136307" y="2536973"/>
              <a:ext cx="1580364" cy="1789410"/>
            </a:xfrm>
            <a:prstGeom prst="rect">
              <a:avLst/>
            </a:prstGeom>
            <a:noFill/>
            <a:ln>
              <a:noFill/>
            </a:ln>
          </p:spPr>
        </p:pic>
        <p:sp>
          <p:nvSpPr>
            <p:cNvPr id="169" name="Google Shape;169;p25"/>
            <p:cNvSpPr txBox="1"/>
            <p:nvPr/>
          </p:nvSpPr>
          <p:spPr>
            <a:xfrm>
              <a:off x="6450728" y="2899536"/>
              <a:ext cx="7344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000">
                  <a:latin typeface="Salsa"/>
                  <a:ea typeface="Salsa"/>
                  <a:cs typeface="Salsa"/>
                  <a:sym typeface="Salsa"/>
                </a:rPr>
                <a:t>OR</a:t>
              </a:r>
              <a:endParaRPr sz="3000">
                <a:latin typeface="Salsa"/>
                <a:ea typeface="Salsa"/>
                <a:cs typeface="Salsa"/>
                <a:sym typeface="Salsa"/>
              </a:endParaRPr>
            </a:p>
          </p:txBody>
        </p:sp>
      </p:grpSp>
      <p:sp>
        <p:nvSpPr>
          <p:cNvPr id="4" name="Slide Number Placeholder 11">
            <a:extLst>
              <a:ext uri="{FF2B5EF4-FFF2-40B4-BE49-F238E27FC236}">
                <a16:creationId xmlns:a16="http://schemas.microsoft.com/office/drawing/2014/main" id="{C1F77DC5-F986-5746-A3BE-411675C06ACF}"/>
              </a:ext>
            </a:extLst>
          </p:cNvPr>
          <p:cNvSpPr txBox="1">
            <a:spLocks/>
          </p:cNvSpPr>
          <p:nvPr/>
        </p:nvSpPr>
        <p:spPr>
          <a:xfrm>
            <a:off x="7086600" y="486797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19</a:t>
            </a:fld>
            <a:endParaRPr lang="en-US" sz="90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bg>
      <p:bgPr>
        <a:solidFill>
          <a:schemeClr val="accent1">
            <a:alpha val="20000"/>
          </a:schemeClr>
        </a:solidFill>
        <a:effectLst/>
      </p:bgPr>
    </p:bg>
    <p:spTree>
      <p:nvGrpSpPr>
        <p:cNvPr id="1" name="Shape 52"/>
        <p:cNvGrpSpPr/>
        <p:nvPr/>
      </p:nvGrpSpPr>
      <p:grpSpPr>
        <a:xfrm>
          <a:off x="0" y="0"/>
          <a:ext cx="0" cy="0"/>
          <a:chOff x="0" y="0"/>
          <a:chExt cx="0" cy="0"/>
        </a:xfrm>
      </p:grpSpPr>
      <p:sp>
        <p:nvSpPr>
          <p:cNvPr id="53" name="Google Shape;53;p11"/>
          <p:cNvSpPr txBox="1">
            <a:spLocks noGrp="1"/>
          </p:cNvSpPr>
          <p:nvPr>
            <p:ph type="title"/>
          </p:nvPr>
        </p:nvSpPr>
        <p:spPr>
          <a:xfrm>
            <a:off x="311700" y="615425"/>
            <a:ext cx="2324700" cy="471000"/>
          </a:xfrm>
          <a:prstGeom prst="rect">
            <a:avLst/>
          </a:prstGeom>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800" b="1" dirty="0">
                <a:solidFill>
                  <a:schemeClr val="tx1"/>
                </a:solidFill>
              </a:rPr>
              <a:t>To Print</a:t>
            </a:r>
            <a:endParaRPr sz="1800" b="1" dirty="0">
              <a:solidFill>
                <a:schemeClr val="tx1"/>
              </a:solidFill>
            </a:endParaRPr>
          </a:p>
        </p:txBody>
      </p:sp>
      <p:sp>
        <p:nvSpPr>
          <p:cNvPr id="54" name="Google Shape;54;p11"/>
          <p:cNvSpPr txBox="1">
            <a:spLocks noGrp="1"/>
          </p:cNvSpPr>
          <p:nvPr>
            <p:ph type="body" idx="1"/>
          </p:nvPr>
        </p:nvSpPr>
        <p:spPr>
          <a:xfrm>
            <a:off x="311700" y="1199075"/>
            <a:ext cx="1916109" cy="3326700"/>
          </a:xfrm>
          <a:prstGeom prst="rect">
            <a:avLst/>
          </a:prstGeom>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00000"/>
              </a:lnSpc>
              <a:spcBef>
                <a:spcPts val="0"/>
              </a:spcBef>
              <a:spcAft>
                <a:spcPts val="0"/>
              </a:spcAft>
              <a:buNone/>
            </a:pPr>
            <a:r>
              <a:rPr lang="en" b="1" dirty="0">
                <a:hlinkClick r:id="rId4"/>
              </a:rPr>
              <a:t>STUDENT WORKSHEET</a:t>
            </a:r>
            <a:endParaRPr lang="en" b="1" dirty="0"/>
          </a:p>
          <a:p>
            <a:pPr marL="457200" lvl="1" indent="0">
              <a:lnSpc>
                <a:spcPct val="200000"/>
              </a:lnSpc>
              <a:buNone/>
            </a:pPr>
            <a:r>
              <a:rPr lang="en" b="1" dirty="0">
                <a:hlinkClick r:id="rId5"/>
              </a:rPr>
              <a:t>Answer Key</a:t>
            </a:r>
            <a:endParaRPr b="1" dirty="0"/>
          </a:p>
          <a:p>
            <a:pPr marL="457200" lvl="0" indent="0" algn="l" rtl="0">
              <a:lnSpc>
                <a:spcPct val="150000"/>
              </a:lnSpc>
              <a:spcBef>
                <a:spcPts val="0"/>
              </a:spcBef>
              <a:spcAft>
                <a:spcPts val="0"/>
              </a:spcAft>
              <a:buNone/>
            </a:pPr>
            <a:endParaRPr sz="800" dirty="0"/>
          </a:p>
          <a:p>
            <a:pPr marL="0" lvl="0" indent="0" algn="l" rtl="0">
              <a:lnSpc>
                <a:spcPct val="100000"/>
              </a:lnSpc>
              <a:spcBef>
                <a:spcPts val="0"/>
              </a:spcBef>
              <a:spcAft>
                <a:spcPts val="0"/>
              </a:spcAft>
              <a:buNone/>
            </a:pPr>
            <a:r>
              <a:rPr lang="en" b="1" dirty="0"/>
              <a:t>FAMILY ENGAGEMENT LETTER</a:t>
            </a:r>
          </a:p>
          <a:p>
            <a:pPr marL="285750" indent="-285750">
              <a:lnSpc>
                <a:spcPct val="150000"/>
              </a:lnSpc>
            </a:pPr>
            <a:r>
              <a:rPr lang="en-US" b="1" dirty="0">
                <a:hlinkClick r:id="rId6"/>
              </a:rPr>
              <a:t>English</a:t>
            </a:r>
            <a:endParaRPr lang="en-US" b="1" dirty="0"/>
          </a:p>
          <a:p>
            <a:pPr marL="285750" indent="-285750">
              <a:lnSpc>
                <a:spcPct val="150000"/>
              </a:lnSpc>
            </a:pPr>
            <a:r>
              <a:rPr lang="en-US" b="1" dirty="0">
                <a:hlinkClick r:id="rId7"/>
              </a:rPr>
              <a:t>Spanish</a:t>
            </a:r>
            <a:endParaRPr lang="en-US" b="1" dirty="0"/>
          </a:p>
          <a:p>
            <a:pPr marL="0" lvl="0" indent="0" algn="l" rtl="0">
              <a:lnSpc>
                <a:spcPct val="100000"/>
              </a:lnSpc>
              <a:spcBef>
                <a:spcPts val="0"/>
              </a:spcBef>
              <a:spcAft>
                <a:spcPts val="0"/>
              </a:spcAft>
              <a:buNone/>
            </a:pPr>
            <a:endParaRPr b="1" dirty="0"/>
          </a:p>
          <a:p>
            <a:pPr marL="0" lvl="0" indent="0" algn="l" rtl="0">
              <a:lnSpc>
                <a:spcPct val="100000"/>
              </a:lnSpc>
              <a:spcBef>
                <a:spcPts val="0"/>
              </a:spcBef>
              <a:spcAft>
                <a:spcPts val="0"/>
              </a:spcAft>
              <a:buNone/>
            </a:pPr>
            <a:endParaRPr b="1" dirty="0"/>
          </a:p>
        </p:txBody>
      </p:sp>
      <p:sp>
        <p:nvSpPr>
          <p:cNvPr id="55" name="Google Shape;55;p11"/>
          <p:cNvSpPr txBox="1">
            <a:spLocks noGrp="1"/>
          </p:cNvSpPr>
          <p:nvPr>
            <p:ph type="body" idx="2"/>
          </p:nvPr>
        </p:nvSpPr>
        <p:spPr>
          <a:xfrm>
            <a:off x="2636400" y="1199075"/>
            <a:ext cx="6361500" cy="3326700"/>
          </a:xfrm>
          <a:prstGeom prst="rect">
            <a:avLst/>
          </a:prstGeom>
          <a:ln w="9525" cap="flat" cmpd="sng">
            <a:noFill/>
            <a:prstDash val="solid"/>
            <a:round/>
            <a:headEnd type="none" w="sm" len="sm"/>
            <a:tailEnd type="none" w="sm" len="sm"/>
          </a:ln>
        </p:spPr>
        <p:txBody>
          <a:bodyPr spcFirstLastPara="1" wrap="square" lIns="91425" tIns="91425" rIns="91425" bIns="91425" anchor="ctr" anchorCtr="0">
            <a:noAutofit/>
          </a:bodyPr>
          <a:lstStyle/>
          <a:p>
            <a:pPr lvl="0" algn="l" rtl="0">
              <a:lnSpc>
                <a:spcPct val="100000"/>
              </a:lnSpc>
              <a:spcBef>
                <a:spcPts val="0"/>
              </a:spcBef>
              <a:spcAft>
                <a:spcPts val="0"/>
              </a:spcAft>
              <a:buSzPts val="1400"/>
              <a:buFont typeface="Arial" panose="020B0604020202020204" pitchFamily="34" charset="0"/>
              <a:buChar char="•"/>
            </a:pPr>
            <a:r>
              <a:rPr lang="en" dirty="0"/>
              <a:t>Open and edit the Family Engagement Letter.  </a:t>
            </a:r>
            <a:endParaRPr dirty="0"/>
          </a:p>
          <a:p>
            <a:pPr lvl="1">
              <a:lnSpc>
                <a:spcPct val="100000"/>
              </a:lnSpc>
              <a:buFont typeface="Courier New" panose="02070309020205020404" pitchFamily="49" charset="0"/>
              <a:buChar char="o"/>
            </a:pPr>
            <a:r>
              <a:rPr lang="en" dirty="0"/>
              <a:t>Add your school name at the bottom.  </a:t>
            </a:r>
            <a:endParaRPr dirty="0"/>
          </a:p>
          <a:p>
            <a:pPr lvl="1">
              <a:lnSpc>
                <a:spcPct val="100000"/>
              </a:lnSpc>
              <a:buFont typeface="Courier New" panose="02070309020205020404" pitchFamily="49" charset="0"/>
              <a:buChar char="o"/>
            </a:pPr>
            <a:r>
              <a:rPr lang="en" dirty="0"/>
              <a:t>If you’re emailing the letter, you can remove the QR code.  </a:t>
            </a:r>
            <a:endParaRPr dirty="0"/>
          </a:p>
          <a:p>
            <a:pPr fontAlgn="base">
              <a:buFont typeface="Arial" panose="020B0604020202020204" pitchFamily="34" charset="0"/>
              <a:buChar char="•"/>
            </a:pPr>
            <a:r>
              <a:rPr lang="en-US" dirty="0"/>
              <a:t>Make copies of the Family Engagement Letter and/or email to families a week before teaching the lesson. Encourage parents to discuss earthquakes with their kids and to let their teachers know if it might be a difficult topic for their child. </a:t>
            </a:r>
          </a:p>
          <a:p>
            <a:pPr lvl="0" algn="l" rtl="0">
              <a:lnSpc>
                <a:spcPct val="100000"/>
              </a:lnSpc>
              <a:spcBef>
                <a:spcPts val="0"/>
              </a:spcBef>
              <a:spcAft>
                <a:spcPts val="0"/>
              </a:spcAft>
              <a:buSzPts val="1400"/>
              <a:buFont typeface="Arial" panose="020B0604020202020204" pitchFamily="34" charset="0"/>
              <a:buChar char="•"/>
            </a:pPr>
            <a:r>
              <a:rPr lang="en" dirty="0"/>
              <a:t>Preview Slides. </a:t>
            </a:r>
            <a:r>
              <a:rPr lang="en" dirty="0">
                <a:solidFill>
                  <a:schemeClr val="dk1"/>
                </a:solidFill>
              </a:rPr>
              <a:t>You can print out the Teaching Steps slides. The teaching steps are also located in the Speaker Notes of each slide.</a:t>
            </a:r>
            <a:endParaRPr dirty="0">
              <a:solidFill>
                <a:schemeClr val="dk1"/>
              </a:solidFill>
            </a:endParaRPr>
          </a:p>
          <a:p>
            <a:pPr lvl="0" algn="l" rtl="0">
              <a:lnSpc>
                <a:spcPct val="100000"/>
              </a:lnSpc>
              <a:spcBef>
                <a:spcPts val="0"/>
              </a:spcBef>
              <a:spcAft>
                <a:spcPts val="0"/>
              </a:spcAft>
              <a:buSzPts val="1400"/>
              <a:buFont typeface="Arial" panose="020B0604020202020204" pitchFamily="34" charset="0"/>
              <a:buChar char="•"/>
            </a:pPr>
            <a:r>
              <a:rPr lang="en" dirty="0">
                <a:solidFill>
                  <a:schemeClr val="dk1"/>
                </a:solidFill>
              </a:rPr>
              <a:t>Open and preview Student Sheet. Adjust as needed for your learners, and then photocopy one sheet per student. </a:t>
            </a:r>
            <a:endParaRPr dirty="0">
              <a:solidFill>
                <a:schemeClr val="dk1"/>
              </a:solidFill>
            </a:endParaRPr>
          </a:p>
          <a:p>
            <a:pPr lvl="0" algn="l" rtl="0">
              <a:lnSpc>
                <a:spcPct val="100000"/>
              </a:lnSpc>
              <a:spcBef>
                <a:spcPts val="0"/>
              </a:spcBef>
              <a:spcAft>
                <a:spcPts val="0"/>
              </a:spcAft>
              <a:buSzPts val="1400"/>
              <a:buFont typeface="Arial" panose="020B0604020202020204" pitchFamily="34" charset="0"/>
              <a:buChar char="•"/>
            </a:pPr>
            <a:r>
              <a:rPr lang="en" i="1" dirty="0">
                <a:solidFill>
                  <a:schemeClr val="dk1"/>
                </a:solidFill>
              </a:rPr>
              <a:t>OPTIONAL RECOMMENDED PREPARATION: </a:t>
            </a:r>
            <a:endParaRPr i="1" dirty="0">
              <a:solidFill>
                <a:schemeClr val="dk1"/>
              </a:solidFill>
            </a:endParaRPr>
          </a:p>
          <a:p>
            <a:pPr marL="914400" lvl="1" indent="-311150" algn="l" rtl="0">
              <a:lnSpc>
                <a:spcPct val="100000"/>
              </a:lnSpc>
              <a:spcBef>
                <a:spcPts val="0"/>
              </a:spcBef>
              <a:spcAft>
                <a:spcPts val="0"/>
              </a:spcAft>
              <a:buSzPts val="1300"/>
              <a:buFont typeface="Courier New" panose="02070309020205020404" pitchFamily="49" charset="0"/>
              <a:buChar char="o"/>
            </a:pPr>
            <a:r>
              <a:rPr lang="en" sz="1300" dirty="0">
                <a:solidFill>
                  <a:schemeClr val="dk1"/>
                </a:solidFill>
              </a:rPr>
              <a:t>Get a giant Slinky</a:t>
            </a:r>
            <a:r>
              <a:rPr lang="en" sz="1300" baseline="30000" dirty="0">
                <a:solidFill>
                  <a:schemeClr val="dk1"/>
                </a:solidFill>
              </a:rPr>
              <a:t>Ⓡ</a:t>
            </a:r>
            <a:r>
              <a:rPr lang="en" sz="1300" dirty="0">
                <a:solidFill>
                  <a:schemeClr val="dk1"/>
                </a:solidFill>
              </a:rPr>
              <a:t> to model seismic waves.  </a:t>
            </a:r>
            <a:endParaRPr sz="1300" dirty="0">
              <a:solidFill>
                <a:schemeClr val="dk1"/>
              </a:solidFill>
            </a:endParaRPr>
          </a:p>
          <a:p>
            <a:pPr marL="914400" lvl="1" indent="-311150" algn="l" rtl="0">
              <a:lnSpc>
                <a:spcPct val="100000"/>
              </a:lnSpc>
              <a:spcBef>
                <a:spcPts val="0"/>
              </a:spcBef>
              <a:spcAft>
                <a:spcPts val="0"/>
              </a:spcAft>
              <a:buSzPts val="1300"/>
              <a:buFont typeface="Courier New" panose="02070309020205020404" pitchFamily="49" charset="0"/>
              <a:buChar char="o"/>
            </a:pPr>
            <a:r>
              <a:rPr lang="en" sz="1300" dirty="0">
                <a:solidFill>
                  <a:schemeClr val="dk1"/>
                </a:solidFill>
              </a:rPr>
              <a:t>Get a smaller Slinky, or about 3 feet of rope, yarn, string, or even a charging cable for each group of 3-6 students.   </a:t>
            </a:r>
            <a:endParaRPr sz="1300" dirty="0">
              <a:solidFill>
                <a:schemeClr val="dk1"/>
              </a:solidFill>
            </a:endParaRPr>
          </a:p>
          <a:p>
            <a:pPr marL="914400" lvl="1" indent="-311150" algn="l" rtl="0">
              <a:lnSpc>
                <a:spcPct val="100000"/>
              </a:lnSpc>
              <a:spcBef>
                <a:spcPts val="0"/>
              </a:spcBef>
              <a:spcAft>
                <a:spcPts val="0"/>
              </a:spcAft>
              <a:buSzPts val="1300"/>
              <a:buFont typeface="Courier New" panose="02070309020205020404" pitchFamily="49" charset="0"/>
              <a:buChar char="o"/>
            </a:pPr>
            <a:r>
              <a:rPr lang="en" sz="1300" dirty="0">
                <a:solidFill>
                  <a:schemeClr val="dk1"/>
                </a:solidFill>
              </a:rPr>
              <a:t>Attach three small flags of masking tape at equidistant intervals along the Slinky</a:t>
            </a:r>
            <a:r>
              <a:rPr lang="en" sz="1300" baseline="30000" dirty="0">
                <a:solidFill>
                  <a:schemeClr val="dk1"/>
                </a:solidFill>
              </a:rPr>
              <a:t> </a:t>
            </a:r>
            <a:r>
              <a:rPr lang="en" sz="1300" dirty="0">
                <a:solidFill>
                  <a:schemeClr val="dk1"/>
                </a:solidFill>
              </a:rPr>
              <a:t>or rope to help students see how waves transfer energy. </a:t>
            </a:r>
            <a:endParaRPr sz="1300" dirty="0">
              <a:solidFill>
                <a:schemeClr val="dk1"/>
              </a:solidFill>
            </a:endParaRPr>
          </a:p>
        </p:txBody>
      </p:sp>
      <p:sp>
        <p:nvSpPr>
          <p:cNvPr id="56" name="Google Shape;56;p11"/>
          <p:cNvSpPr txBox="1">
            <a:spLocks noGrp="1"/>
          </p:cNvSpPr>
          <p:nvPr>
            <p:ph type="title" idx="4294967295"/>
          </p:nvPr>
        </p:nvSpPr>
        <p:spPr>
          <a:xfrm>
            <a:off x="2782500" y="615950"/>
            <a:ext cx="6361500" cy="469900"/>
          </a:xfrm>
          <a:prstGeom prst="rect">
            <a:avLst/>
          </a:prstGeom>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800" b="1">
                <a:solidFill>
                  <a:schemeClr val="tx1"/>
                </a:solidFill>
              </a:rPr>
              <a:t>Preparation</a:t>
            </a:r>
            <a:endParaRPr sz="1800" b="1">
              <a:solidFill>
                <a:schemeClr val="tx1"/>
              </a:solidFill>
            </a:endParaRPr>
          </a:p>
        </p:txBody>
      </p:sp>
      <p:sp>
        <p:nvSpPr>
          <p:cNvPr id="3" name="Slide Number Placeholder 11">
            <a:extLst>
              <a:ext uri="{FF2B5EF4-FFF2-40B4-BE49-F238E27FC236}">
                <a16:creationId xmlns:a16="http://schemas.microsoft.com/office/drawing/2014/main" id="{90B77C12-3240-D150-5EFE-D90519385AE0}"/>
              </a:ext>
            </a:extLst>
          </p:cNvPr>
          <p:cNvSpPr txBox="1">
            <a:spLocks/>
          </p:cNvSpPr>
          <p:nvPr/>
        </p:nvSpPr>
        <p:spPr>
          <a:xfrm>
            <a:off x="7086600" y="486797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2</a:t>
            </a:fld>
            <a:endParaRPr lang="en-US" sz="900"/>
          </a:p>
        </p:txBody>
      </p:sp>
      <p:cxnSp>
        <p:nvCxnSpPr>
          <p:cNvPr id="4" name="Straight Connector 3">
            <a:extLst>
              <a:ext uri="{FF2B5EF4-FFF2-40B4-BE49-F238E27FC236}">
                <a16:creationId xmlns:a16="http://schemas.microsoft.com/office/drawing/2014/main" id="{D7543FCA-4614-5DE0-0B9C-26C1FCF9665E}"/>
              </a:ext>
            </a:extLst>
          </p:cNvPr>
          <p:cNvCxnSpPr>
            <a:cxnSpLocks/>
          </p:cNvCxnSpPr>
          <p:nvPr/>
        </p:nvCxnSpPr>
        <p:spPr>
          <a:xfrm>
            <a:off x="2323818" y="916801"/>
            <a:ext cx="0" cy="3608974"/>
          </a:xfrm>
          <a:prstGeom prst="line">
            <a:avLst/>
          </a:prstGeom>
          <a:ln w="3175">
            <a:solidFill>
              <a:schemeClr val="tx1"/>
            </a:solidFill>
          </a:ln>
        </p:spPr>
        <p:style>
          <a:lnRef idx="2">
            <a:schemeClr val="accent1"/>
          </a:lnRef>
          <a:fillRef idx="0">
            <a:schemeClr val="accent1"/>
          </a:fillRef>
          <a:effectRef idx="1">
            <a:schemeClr val="accent1"/>
          </a:effectRef>
          <a:fontRef idx="minor">
            <a:schemeClr val="tx1"/>
          </a:fontRef>
        </p:style>
      </p:cxnSp>
    </p:spTree>
  </p:cSld>
  <p:clrMapOvr>
    <a:overrideClrMapping bg1="lt1" tx1="dk1" bg2="lt2" tx2="dk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5" name="Google Shape;175;p26"/>
          <p:cNvSpPr txBox="1">
            <a:spLocks noGrp="1"/>
          </p:cNvSpPr>
          <p:nvPr>
            <p:ph type="title"/>
          </p:nvPr>
        </p:nvSpPr>
        <p:spPr>
          <a:xfrm>
            <a:off x="4357700" y="655303"/>
            <a:ext cx="1774500" cy="557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 sz="3600"/>
              <a:t>TRUE </a:t>
            </a:r>
            <a:endParaRPr sz="3600"/>
          </a:p>
        </p:txBody>
      </p:sp>
      <p:pic>
        <p:nvPicPr>
          <p:cNvPr id="177" name="Google Shape;177;p26"/>
          <p:cNvPicPr preferRelativeResize="0"/>
          <p:nvPr/>
        </p:nvPicPr>
        <p:blipFill rotWithShape="1">
          <a:blip r:embed="rId5">
            <a:alphaModFix/>
          </a:blip>
          <a:srcRect t="18854" b="8205"/>
          <a:stretch/>
        </p:blipFill>
        <p:spPr>
          <a:xfrm>
            <a:off x="476554" y="1333397"/>
            <a:ext cx="8190891" cy="3154800"/>
          </a:xfrm>
          <a:prstGeom prst="roundRect">
            <a:avLst>
              <a:gd name="adj" fmla="val 4429"/>
            </a:avLst>
          </a:prstGeom>
          <a:noFill/>
          <a:ln w="9525" cap="flat" cmpd="sng">
            <a:solidFill>
              <a:schemeClr val="dk2"/>
            </a:solidFill>
            <a:prstDash val="solid"/>
            <a:round/>
            <a:headEnd type="none" w="sm" len="sm"/>
            <a:tailEnd type="none" w="sm" len="sm"/>
          </a:ln>
        </p:spPr>
      </p:pic>
      <p:pic>
        <p:nvPicPr>
          <p:cNvPr id="178" name="Google Shape;178;p26"/>
          <p:cNvPicPr preferRelativeResize="0"/>
          <p:nvPr/>
        </p:nvPicPr>
        <p:blipFill rotWithShape="1">
          <a:blip r:embed="rId6">
            <a:alphaModFix/>
          </a:blip>
          <a:srcRect l="9612" t="29267" r="19182" b="14879"/>
          <a:stretch/>
        </p:blipFill>
        <p:spPr>
          <a:xfrm rot="10606410" flipH="1">
            <a:off x="3388941" y="502980"/>
            <a:ext cx="948571" cy="744115"/>
          </a:xfrm>
          <a:prstGeom prst="rect">
            <a:avLst/>
          </a:prstGeom>
          <a:noFill/>
          <a:ln>
            <a:noFill/>
          </a:ln>
        </p:spPr>
      </p:pic>
      <p:pic>
        <p:nvPicPr>
          <p:cNvPr id="5" name="Audio 4">
            <a:hlinkClick r:id="" action="ppaction://media"/>
            <a:extLst>
              <a:ext uri="{FF2B5EF4-FFF2-40B4-BE49-F238E27FC236}">
                <a16:creationId xmlns:a16="http://schemas.microsoft.com/office/drawing/2014/main" id="{49804BC4-C1A9-508E-F288-D9C8B1AF2789}"/>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08306" t="-108306" r="-108306" b="-108306"/>
          <a:stretch>
            <a:fillRect/>
          </a:stretch>
        </p:blipFill>
        <p:spPr>
          <a:xfrm>
            <a:off x="8276582" y="-232078"/>
            <a:ext cx="990400" cy="944680"/>
          </a:xfrm>
          <a:prstGeom prst="ellipse">
            <a:avLst/>
          </a:prstGeom>
        </p:spPr>
      </p:pic>
      <p:sp>
        <p:nvSpPr>
          <p:cNvPr id="3" name="Slide Number Placeholder 11">
            <a:extLst>
              <a:ext uri="{FF2B5EF4-FFF2-40B4-BE49-F238E27FC236}">
                <a16:creationId xmlns:a16="http://schemas.microsoft.com/office/drawing/2014/main" id="{97474BE4-D52C-8CF4-2D36-1BCD2AD1F89A}"/>
              </a:ext>
            </a:extLst>
          </p:cNvPr>
          <p:cNvSpPr txBox="1">
            <a:spLocks/>
          </p:cNvSpPr>
          <p:nvPr/>
        </p:nvSpPr>
        <p:spPr>
          <a:xfrm>
            <a:off x="7086600" y="486797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20</a:t>
            </a:fld>
            <a:endParaRPr lang="en-US" sz="900"/>
          </a:p>
        </p:txBody>
      </p:sp>
    </p:spTree>
  </p:cSld>
  <p:clrMapOvr>
    <a:masterClrMapping/>
  </p:clrMapOvr>
  <mc:AlternateContent xmlns:mc="http://schemas.openxmlformats.org/markup-compatibility/2006" xmlns:p14="http://schemas.microsoft.com/office/powerpoint/2010/main">
    <mc:Choice Requires="p14">
      <p:transition spd="slow" p14:dur="2000" advTm="16878"/>
    </mc:Choice>
    <mc:Fallback xmlns="">
      <p:transition spd="slow" advTm="168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grpSp>
        <p:nvGrpSpPr>
          <p:cNvPr id="184" name="Google Shape;184;p27"/>
          <p:cNvGrpSpPr/>
          <p:nvPr/>
        </p:nvGrpSpPr>
        <p:grpSpPr>
          <a:xfrm>
            <a:off x="4710877" y="1667716"/>
            <a:ext cx="3999415" cy="2262485"/>
            <a:chOff x="4787077" y="2124916"/>
            <a:chExt cx="3999415" cy="2262485"/>
          </a:xfrm>
        </p:grpSpPr>
        <p:pic>
          <p:nvPicPr>
            <p:cNvPr id="185" name="Google Shape;185;p27"/>
            <p:cNvPicPr preferRelativeResize="0"/>
            <p:nvPr/>
          </p:nvPicPr>
          <p:blipFill rotWithShape="1">
            <a:blip r:embed="rId3">
              <a:alphaModFix/>
            </a:blip>
            <a:srcRect l="9612" t="4506" r="19182" b="14874"/>
            <a:stretch/>
          </p:blipFill>
          <p:spPr>
            <a:xfrm rot="-10606404">
              <a:off x="4836182" y="2167973"/>
              <a:ext cx="1580363" cy="1789410"/>
            </a:xfrm>
            <a:prstGeom prst="rect">
              <a:avLst/>
            </a:prstGeom>
            <a:noFill/>
            <a:ln>
              <a:noFill/>
            </a:ln>
          </p:spPr>
        </p:pic>
        <p:pic>
          <p:nvPicPr>
            <p:cNvPr id="186" name="Google Shape;186;p27"/>
            <p:cNvPicPr preferRelativeResize="0"/>
            <p:nvPr/>
          </p:nvPicPr>
          <p:blipFill rotWithShape="1">
            <a:blip r:embed="rId4">
              <a:alphaModFix/>
            </a:blip>
            <a:srcRect l="9612" t="4506" r="19182" b="14874"/>
            <a:stretch/>
          </p:blipFill>
          <p:spPr>
            <a:xfrm rot="278538">
              <a:off x="7136307" y="2536973"/>
              <a:ext cx="1580364" cy="1789410"/>
            </a:xfrm>
            <a:prstGeom prst="rect">
              <a:avLst/>
            </a:prstGeom>
            <a:noFill/>
            <a:ln>
              <a:noFill/>
            </a:ln>
          </p:spPr>
        </p:pic>
        <p:sp>
          <p:nvSpPr>
            <p:cNvPr id="187" name="Google Shape;187;p27"/>
            <p:cNvSpPr txBox="1"/>
            <p:nvPr/>
          </p:nvSpPr>
          <p:spPr>
            <a:xfrm>
              <a:off x="6450728" y="2899536"/>
              <a:ext cx="7344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000">
                  <a:latin typeface="Salsa"/>
                  <a:ea typeface="Salsa"/>
                  <a:cs typeface="Salsa"/>
                  <a:sym typeface="Salsa"/>
                </a:rPr>
                <a:t>OR</a:t>
              </a:r>
              <a:endParaRPr sz="3000">
                <a:latin typeface="Salsa"/>
                <a:ea typeface="Salsa"/>
                <a:cs typeface="Salsa"/>
                <a:sym typeface="Salsa"/>
              </a:endParaRPr>
            </a:p>
          </p:txBody>
        </p:sp>
      </p:grpSp>
      <p:sp>
        <p:nvSpPr>
          <p:cNvPr id="188" name="Google Shape;188;p27"/>
          <p:cNvSpPr txBox="1">
            <a:spLocks noGrp="1"/>
          </p:cNvSpPr>
          <p:nvPr>
            <p:ph type="title" idx="4294967295"/>
          </p:nvPr>
        </p:nvSpPr>
        <p:spPr>
          <a:xfrm>
            <a:off x="181769" y="1058115"/>
            <a:ext cx="3771900" cy="609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600" b="1" u="sng"/>
              <a:t>True or False? </a:t>
            </a:r>
            <a:endParaRPr sz="3600" b="1" u="sng"/>
          </a:p>
        </p:txBody>
      </p:sp>
      <p:sp>
        <p:nvSpPr>
          <p:cNvPr id="189" name="Google Shape;189;p27"/>
          <p:cNvSpPr txBox="1">
            <a:spLocks noGrp="1"/>
          </p:cNvSpPr>
          <p:nvPr>
            <p:ph type="body" idx="4294967295"/>
          </p:nvPr>
        </p:nvSpPr>
        <p:spPr>
          <a:xfrm>
            <a:off x="486712" y="1852612"/>
            <a:ext cx="4135438" cy="1438275"/>
          </a:xfrm>
          <a:prstGeom prst="rect">
            <a:avLst/>
          </a:prstGeom>
          <a:noFill/>
          <a:ln>
            <a:noFill/>
          </a:ln>
        </p:spPr>
        <p:txBody>
          <a:bodyPr spcFirstLastPara="1" wrap="square" lIns="91425" tIns="91425" rIns="91425" bIns="91425" anchor="ctr" anchorCtr="0">
            <a:noAutofit/>
          </a:bodyPr>
          <a:lstStyle/>
          <a:p>
            <a:pPr marL="0" lvl="0" indent="0" rtl="0">
              <a:lnSpc>
                <a:spcPct val="100000"/>
              </a:lnSpc>
              <a:spcBef>
                <a:spcPts val="0"/>
              </a:spcBef>
              <a:spcAft>
                <a:spcPts val="0"/>
              </a:spcAft>
              <a:buNone/>
            </a:pPr>
            <a:r>
              <a:rPr lang="en" sz="3000">
                <a:solidFill>
                  <a:schemeClr val="tx2"/>
                </a:solidFill>
              </a:rPr>
              <a:t>Scientists can predict when an earthquake will happen.</a:t>
            </a:r>
            <a:endParaRPr sz="3000">
              <a:solidFill>
                <a:schemeClr val="tx2"/>
              </a:solidFill>
            </a:endParaRPr>
          </a:p>
        </p:txBody>
      </p:sp>
      <p:sp>
        <p:nvSpPr>
          <p:cNvPr id="4" name="Slide Number Placeholder 11">
            <a:extLst>
              <a:ext uri="{FF2B5EF4-FFF2-40B4-BE49-F238E27FC236}">
                <a16:creationId xmlns:a16="http://schemas.microsoft.com/office/drawing/2014/main" id="{9F4AC9D2-52CC-58B6-4497-274BFF3EF624}"/>
              </a:ext>
            </a:extLst>
          </p:cNvPr>
          <p:cNvSpPr txBox="1">
            <a:spLocks/>
          </p:cNvSpPr>
          <p:nvPr/>
        </p:nvSpPr>
        <p:spPr>
          <a:xfrm>
            <a:off x="7086600" y="486797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21</a:t>
            </a:fld>
            <a:endParaRPr lang="en-US" sz="90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28"/>
          <p:cNvSpPr txBox="1">
            <a:spLocks noGrp="1"/>
          </p:cNvSpPr>
          <p:nvPr>
            <p:ph type="title" idx="4294967295"/>
          </p:nvPr>
        </p:nvSpPr>
        <p:spPr>
          <a:xfrm>
            <a:off x="51288" y="1340050"/>
            <a:ext cx="1724025" cy="504825"/>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3600" b="1">
                <a:solidFill>
                  <a:srgbClr val="FF0000"/>
                </a:solidFill>
              </a:rPr>
              <a:t>FALSE</a:t>
            </a:r>
            <a:endParaRPr sz="3600" b="1">
              <a:solidFill>
                <a:srgbClr val="FF0000"/>
              </a:solidFill>
            </a:endParaRPr>
          </a:p>
        </p:txBody>
      </p:sp>
      <p:pic>
        <p:nvPicPr>
          <p:cNvPr id="195" name="Google Shape;195;p28"/>
          <p:cNvPicPr preferRelativeResize="0"/>
          <p:nvPr/>
        </p:nvPicPr>
        <p:blipFill rotWithShape="1">
          <a:blip r:embed="rId5">
            <a:alphaModFix/>
          </a:blip>
          <a:srcRect l="9612" t="30218" r="19182" b="14878"/>
          <a:stretch/>
        </p:blipFill>
        <p:spPr>
          <a:xfrm rot="278536">
            <a:off x="429025" y="642483"/>
            <a:ext cx="860871" cy="663829"/>
          </a:xfrm>
          <a:prstGeom prst="rect">
            <a:avLst/>
          </a:prstGeom>
          <a:noFill/>
          <a:ln>
            <a:noFill/>
          </a:ln>
        </p:spPr>
      </p:pic>
      <p:sp>
        <p:nvSpPr>
          <p:cNvPr id="197" name="Google Shape;197;p28"/>
          <p:cNvSpPr txBox="1"/>
          <p:nvPr/>
        </p:nvSpPr>
        <p:spPr>
          <a:xfrm>
            <a:off x="1712300" y="572141"/>
            <a:ext cx="7086900" cy="7314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2700" b="1" err="1">
                <a:solidFill>
                  <a:schemeClr val="accent1"/>
                </a:solidFill>
              </a:rPr>
              <a:t>ShakeAlert</a:t>
            </a:r>
            <a:r>
              <a:rPr lang="en" sz="2500" b="1" baseline="30000">
                <a:solidFill>
                  <a:schemeClr val="accent1"/>
                </a:solidFill>
              </a:rPr>
              <a:t>Ⓡ</a:t>
            </a:r>
            <a:r>
              <a:rPr lang="en" sz="2700" b="1">
                <a:solidFill>
                  <a:schemeClr val="accent1"/>
                </a:solidFill>
              </a:rPr>
              <a:t> is not earthquake prediction.  </a:t>
            </a:r>
            <a:endParaRPr sz="2700" b="1">
              <a:solidFill>
                <a:schemeClr val="accent1"/>
              </a:solidFill>
            </a:endParaRPr>
          </a:p>
        </p:txBody>
      </p:sp>
      <p:grpSp>
        <p:nvGrpSpPr>
          <p:cNvPr id="2" name="Group 1">
            <a:extLst>
              <a:ext uri="{FF2B5EF4-FFF2-40B4-BE49-F238E27FC236}">
                <a16:creationId xmlns:a16="http://schemas.microsoft.com/office/drawing/2014/main" id="{B03BA252-82B4-5611-37F2-D97047467F5D}"/>
              </a:ext>
            </a:extLst>
          </p:cNvPr>
          <p:cNvGrpSpPr/>
          <p:nvPr/>
        </p:nvGrpSpPr>
        <p:grpSpPr>
          <a:xfrm>
            <a:off x="1754509" y="1340050"/>
            <a:ext cx="6926641" cy="3078996"/>
            <a:chOff x="1147591" y="1340050"/>
            <a:chExt cx="7740278" cy="3440667"/>
          </a:xfrm>
        </p:grpSpPr>
        <p:pic>
          <p:nvPicPr>
            <p:cNvPr id="196" name="Google Shape;196;p28"/>
            <p:cNvPicPr preferRelativeResize="0"/>
            <p:nvPr/>
          </p:nvPicPr>
          <p:blipFill>
            <a:blip r:embed="rId6">
              <a:alphaModFix/>
            </a:blip>
            <a:stretch>
              <a:fillRect/>
            </a:stretch>
          </p:blipFill>
          <p:spPr>
            <a:xfrm>
              <a:off x="4037350" y="1340050"/>
              <a:ext cx="4850519" cy="2922286"/>
            </a:xfrm>
            <a:prstGeom prst="roundRect">
              <a:avLst>
                <a:gd name="adj" fmla="val 3846"/>
              </a:avLst>
            </a:prstGeom>
            <a:noFill/>
            <a:ln w="9525" cap="flat" cmpd="sng">
              <a:solidFill>
                <a:schemeClr val="dk2"/>
              </a:solidFill>
              <a:prstDash val="solid"/>
              <a:round/>
              <a:headEnd type="none" w="sm" len="sm"/>
              <a:tailEnd type="none" w="sm" len="sm"/>
            </a:ln>
          </p:spPr>
        </p:pic>
        <p:grpSp>
          <p:nvGrpSpPr>
            <p:cNvPr id="198" name="Google Shape;198;p28"/>
            <p:cNvGrpSpPr/>
            <p:nvPr/>
          </p:nvGrpSpPr>
          <p:grpSpPr>
            <a:xfrm>
              <a:off x="1147591" y="1340050"/>
              <a:ext cx="4271197" cy="3440667"/>
              <a:chOff x="553253" y="1921848"/>
              <a:chExt cx="4271197" cy="3440667"/>
            </a:xfrm>
          </p:grpSpPr>
          <p:pic>
            <p:nvPicPr>
              <p:cNvPr id="199" name="Google Shape;199;p28"/>
              <p:cNvPicPr preferRelativeResize="0"/>
              <p:nvPr/>
            </p:nvPicPr>
            <p:blipFill>
              <a:blip r:embed="rId7">
                <a:alphaModFix/>
              </a:blip>
              <a:stretch>
                <a:fillRect/>
              </a:stretch>
            </p:blipFill>
            <p:spPr>
              <a:xfrm>
                <a:off x="896345" y="1921848"/>
                <a:ext cx="2379041" cy="2922286"/>
              </a:xfrm>
              <a:prstGeom prst="roundRect">
                <a:avLst>
                  <a:gd name="adj" fmla="val 4736"/>
                </a:avLst>
              </a:prstGeom>
              <a:noFill/>
              <a:ln w="9525" cap="flat" cmpd="sng">
                <a:solidFill>
                  <a:schemeClr val="dk2"/>
                </a:solidFill>
                <a:prstDash val="solid"/>
                <a:round/>
                <a:headEnd type="none" w="sm" len="sm"/>
                <a:tailEnd type="none" w="sm" len="sm"/>
              </a:ln>
            </p:spPr>
          </p:pic>
          <p:cxnSp>
            <p:nvCxnSpPr>
              <p:cNvPr id="200" name="Google Shape;200;p28"/>
              <p:cNvCxnSpPr/>
              <p:nvPr/>
            </p:nvCxnSpPr>
            <p:spPr>
              <a:xfrm rot="10800000" flipH="1">
                <a:off x="2851050" y="2304000"/>
                <a:ext cx="1973400" cy="482400"/>
              </a:xfrm>
              <a:prstGeom prst="straightConnector1">
                <a:avLst/>
              </a:prstGeom>
              <a:noFill/>
              <a:ln w="38100" cap="flat" cmpd="sng">
                <a:solidFill>
                  <a:schemeClr val="dk2"/>
                </a:solidFill>
                <a:prstDash val="solid"/>
                <a:round/>
                <a:headEnd type="none" w="med" len="med"/>
                <a:tailEnd type="triangle" w="med" len="med"/>
              </a:ln>
            </p:spPr>
          </p:cxnSp>
          <p:sp>
            <p:nvSpPr>
              <p:cNvPr id="201" name="Google Shape;201;p28"/>
              <p:cNvSpPr txBox="1"/>
              <p:nvPr/>
            </p:nvSpPr>
            <p:spPr>
              <a:xfrm>
                <a:off x="553253" y="4812262"/>
                <a:ext cx="3143182" cy="55025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b="1">
                    <a:solidFill>
                      <a:schemeClr val="tx2"/>
                    </a:solidFill>
                  </a:rPr>
                  <a:t>Constant Monitoring </a:t>
                </a:r>
                <a:endParaRPr sz="2000" b="1">
                  <a:solidFill>
                    <a:schemeClr val="tx2"/>
                  </a:solidFill>
                </a:endParaRPr>
              </a:p>
            </p:txBody>
          </p:sp>
        </p:grpSp>
      </p:grpSp>
      <p:sp>
        <p:nvSpPr>
          <p:cNvPr id="202" name="Google Shape;202;p28"/>
          <p:cNvSpPr txBox="1"/>
          <p:nvPr/>
        </p:nvSpPr>
        <p:spPr>
          <a:xfrm>
            <a:off x="4811795" y="3955155"/>
            <a:ext cx="37938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b="1">
                <a:solidFill>
                  <a:schemeClr val="tx2"/>
                </a:solidFill>
              </a:rPr>
              <a:t>Earthquake Early Warnings</a:t>
            </a:r>
            <a:endParaRPr sz="2000" b="1">
              <a:solidFill>
                <a:schemeClr val="tx2"/>
              </a:solidFill>
            </a:endParaRPr>
          </a:p>
        </p:txBody>
      </p:sp>
      <p:pic>
        <p:nvPicPr>
          <p:cNvPr id="6" name="Recorded Sound">
            <a:hlinkClick r:id="" action="ppaction://media"/>
            <a:extLst>
              <a:ext uri="{FF2B5EF4-FFF2-40B4-BE49-F238E27FC236}">
                <a16:creationId xmlns:a16="http://schemas.microsoft.com/office/drawing/2014/main" id="{F2B5FA42-6BAC-9712-A80D-4CC26A09689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11019" y="1"/>
            <a:ext cx="413812" cy="413812"/>
          </a:xfrm>
          <a:prstGeom prst="rect">
            <a:avLst/>
          </a:prstGeom>
        </p:spPr>
      </p:pic>
      <p:sp>
        <p:nvSpPr>
          <p:cNvPr id="4" name="Slide Number Placeholder 11">
            <a:extLst>
              <a:ext uri="{FF2B5EF4-FFF2-40B4-BE49-F238E27FC236}">
                <a16:creationId xmlns:a16="http://schemas.microsoft.com/office/drawing/2014/main" id="{9F89F364-19A1-F0D0-10D7-DE0A3E1D361A}"/>
              </a:ext>
            </a:extLst>
          </p:cNvPr>
          <p:cNvSpPr txBox="1">
            <a:spLocks/>
          </p:cNvSpPr>
          <p:nvPr/>
        </p:nvSpPr>
        <p:spPr>
          <a:xfrm>
            <a:off x="7086600" y="486797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22</a:t>
            </a:fld>
            <a:endParaRPr lang="en-US" sz="9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13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grpSp>
        <p:nvGrpSpPr>
          <p:cNvPr id="212" name="Google Shape;212;p29"/>
          <p:cNvGrpSpPr/>
          <p:nvPr/>
        </p:nvGrpSpPr>
        <p:grpSpPr>
          <a:xfrm>
            <a:off x="4863277" y="1591516"/>
            <a:ext cx="3999415" cy="2262485"/>
            <a:chOff x="4787077" y="2124916"/>
            <a:chExt cx="3999415" cy="2262485"/>
          </a:xfrm>
        </p:grpSpPr>
        <p:pic>
          <p:nvPicPr>
            <p:cNvPr id="213" name="Google Shape;213;p29"/>
            <p:cNvPicPr preferRelativeResize="0"/>
            <p:nvPr/>
          </p:nvPicPr>
          <p:blipFill rotWithShape="1">
            <a:blip r:embed="rId3">
              <a:alphaModFix/>
            </a:blip>
            <a:srcRect l="9612" t="4506" r="19182" b="14874"/>
            <a:stretch/>
          </p:blipFill>
          <p:spPr>
            <a:xfrm rot="-10606404">
              <a:off x="4836182" y="2167973"/>
              <a:ext cx="1580363" cy="1789410"/>
            </a:xfrm>
            <a:prstGeom prst="rect">
              <a:avLst/>
            </a:prstGeom>
            <a:noFill/>
            <a:ln>
              <a:noFill/>
            </a:ln>
          </p:spPr>
        </p:pic>
        <p:pic>
          <p:nvPicPr>
            <p:cNvPr id="214" name="Google Shape;214;p29"/>
            <p:cNvPicPr preferRelativeResize="0"/>
            <p:nvPr/>
          </p:nvPicPr>
          <p:blipFill rotWithShape="1">
            <a:blip r:embed="rId4">
              <a:alphaModFix/>
            </a:blip>
            <a:srcRect l="9612" t="4506" r="19182" b="14874"/>
            <a:stretch/>
          </p:blipFill>
          <p:spPr>
            <a:xfrm rot="278538">
              <a:off x="7136307" y="2536973"/>
              <a:ext cx="1580364" cy="1789410"/>
            </a:xfrm>
            <a:prstGeom prst="rect">
              <a:avLst/>
            </a:prstGeom>
            <a:noFill/>
            <a:ln>
              <a:noFill/>
            </a:ln>
          </p:spPr>
        </p:pic>
        <p:sp>
          <p:nvSpPr>
            <p:cNvPr id="215" name="Google Shape;215;p29"/>
            <p:cNvSpPr txBox="1"/>
            <p:nvPr/>
          </p:nvSpPr>
          <p:spPr>
            <a:xfrm>
              <a:off x="6450728" y="2899536"/>
              <a:ext cx="7344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000">
                  <a:latin typeface="Salsa"/>
                  <a:ea typeface="Salsa"/>
                  <a:cs typeface="Salsa"/>
                  <a:sym typeface="Salsa"/>
                </a:rPr>
                <a:t>OR</a:t>
              </a:r>
              <a:endParaRPr sz="3000">
                <a:latin typeface="Salsa"/>
                <a:ea typeface="Salsa"/>
                <a:cs typeface="Salsa"/>
                <a:sym typeface="Salsa"/>
              </a:endParaRPr>
            </a:p>
          </p:txBody>
        </p:sp>
      </p:grpSp>
      <p:sp>
        <p:nvSpPr>
          <p:cNvPr id="3" name="Google Shape;188;p27">
            <a:extLst>
              <a:ext uri="{FF2B5EF4-FFF2-40B4-BE49-F238E27FC236}">
                <a16:creationId xmlns:a16="http://schemas.microsoft.com/office/drawing/2014/main" id="{171E0182-80D6-56ED-DA02-17CB1B7341C9}"/>
              </a:ext>
            </a:extLst>
          </p:cNvPr>
          <p:cNvSpPr txBox="1">
            <a:spLocks/>
          </p:cNvSpPr>
          <p:nvPr/>
        </p:nvSpPr>
        <p:spPr>
          <a:xfrm>
            <a:off x="181769" y="1058115"/>
            <a:ext cx="3771900" cy="609600"/>
          </a:xfrm>
          <a:prstGeom prst="rect">
            <a:avLst/>
          </a:prstGeom>
          <a:noFill/>
          <a:ln>
            <a:noFill/>
          </a:ln>
        </p:spPr>
        <p:txBody>
          <a:bodyPr spcFirstLastPara="1" vert="horz" wrap="square" lIns="91425" tIns="91425" rIns="91425" bIns="91425" rtlCol="0" anchor="ctr" anchorCtr="0">
            <a:noAutofit/>
          </a:bodyPr>
          <a:lstStyle>
            <a:lvl1pPr algn="l" defTabSz="685800" rtl="0" eaLnBrk="1" latinLnBrk="0" hangingPunct="1">
              <a:lnSpc>
                <a:spcPct val="90000"/>
              </a:lnSpc>
              <a:spcBef>
                <a:spcPct val="0"/>
              </a:spcBef>
              <a:buNone/>
              <a:defRPr sz="2100" b="1" kern="1200">
                <a:solidFill>
                  <a:schemeClr val="accent1"/>
                </a:solidFill>
                <a:latin typeface="+mj-lt"/>
                <a:ea typeface="+mj-ea"/>
                <a:cs typeface="+mj-cs"/>
              </a:defRPr>
            </a:lvl1pPr>
          </a:lstStyle>
          <a:p>
            <a:pPr algn="ctr">
              <a:spcBef>
                <a:spcPts val="0"/>
              </a:spcBef>
            </a:pPr>
            <a:r>
              <a:rPr lang="en-US" sz="3600" u="sng"/>
              <a:t>True or False? </a:t>
            </a:r>
          </a:p>
        </p:txBody>
      </p:sp>
      <p:sp>
        <p:nvSpPr>
          <p:cNvPr id="4" name="Google Shape;189;p27">
            <a:extLst>
              <a:ext uri="{FF2B5EF4-FFF2-40B4-BE49-F238E27FC236}">
                <a16:creationId xmlns:a16="http://schemas.microsoft.com/office/drawing/2014/main" id="{FABD5FD9-63CC-CA1D-D68F-FA04B6542074}"/>
              </a:ext>
            </a:extLst>
          </p:cNvPr>
          <p:cNvSpPr txBox="1">
            <a:spLocks/>
          </p:cNvSpPr>
          <p:nvPr/>
        </p:nvSpPr>
        <p:spPr>
          <a:xfrm>
            <a:off x="486712" y="1852612"/>
            <a:ext cx="4135438" cy="1438275"/>
          </a:xfrm>
          <a:prstGeom prst="rect">
            <a:avLst/>
          </a:prstGeom>
          <a:noFill/>
          <a:ln>
            <a:noFill/>
          </a:ln>
        </p:spPr>
        <p:txBody>
          <a:bodyPr spcFirstLastPara="1" vert="horz" wrap="square" lIns="91425" tIns="91425" rIns="91425" bIns="91425" rtlCol="0" anchor="ctr" anchorCtr="0">
            <a:noAutofit/>
          </a:bodyPr>
          <a:lstStyle>
            <a:lvl1pPr marL="171450" indent="-171450" algn="l" defTabSz="685800" rtl="0" eaLnBrk="1" latinLnBrk="0" hangingPunct="1">
              <a:lnSpc>
                <a:spcPct val="90000"/>
              </a:lnSpc>
              <a:spcBef>
                <a:spcPts val="750"/>
              </a:spcBef>
              <a:buClr>
                <a:schemeClr val="accent1"/>
              </a:buClr>
              <a:buFont typeface="Arial" panose="020B0604020202020204" pitchFamily="34" charset="0"/>
              <a:buChar char="•"/>
              <a:defRPr sz="15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1"/>
              </a:buClr>
              <a:buFont typeface="Arial" panose="020B0604020202020204" pitchFamily="34" charset="0"/>
              <a:buChar char="•"/>
              <a:defRPr sz="15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1"/>
              </a:buClr>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1"/>
              </a:buClr>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1"/>
              </a:buClr>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en-US" sz="3000">
                <a:solidFill>
                  <a:schemeClr val="tx2"/>
                </a:solidFill>
              </a:rPr>
              <a:t>During an earthquake, you should run outside.</a:t>
            </a:r>
          </a:p>
        </p:txBody>
      </p:sp>
      <p:sp>
        <p:nvSpPr>
          <p:cNvPr id="6" name="Slide Number Placeholder 11">
            <a:extLst>
              <a:ext uri="{FF2B5EF4-FFF2-40B4-BE49-F238E27FC236}">
                <a16:creationId xmlns:a16="http://schemas.microsoft.com/office/drawing/2014/main" id="{01BD5D65-0C23-25FC-1B5B-FEFB701B6320}"/>
              </a:ext>
            </a:extLst>
          </p:cNvPr>
          <p:cNvSpPr txBox="1">
            <a:spLocks/>
          </p:cNvSpPr>
          <p:nvPr/>
        </p:nvSpPr>
        <p:spPr>
          <a:xfrm>
            <a:off x="7086600" y="486797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23</a:t>
            </a:fld>
            <a:endParaRPr lang="en-US" sz="90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30"/>
          <p:cNvSpPr/>
          <p:nvPr/>
        </p:nvSpPr>
        <p:spPr>
          <a:xfrm>
            <a:off x="437138" y="1443780"/>
            <a:ext cx="4308482" cy="1522500"/>
          </a:xfrm>
          <a:prstGeom prst="roundRect">
            <a:avLst>
              <a:gd name="adj" fmla="val 9825"/>
            </a:avLst>
          </a:prstGeom>
          <a:solidFill>
            <a:schemeClr val="accent1">
              <a:alpha val="6684"/>
            </a:schemeClr>
          </a:solidFill>
          <a:ln w="31750" cap="flat" cmpd="sng">
            <a:solidFill>
              <a:schemeClr val="tx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221" name="Google Shape;221;p30"/>
          <p:cNvPicPr preferRelativeResize="0"/>
          <p:nvPr/>
        </p:nvPicPr>
        <p:blipFill rotWithShape="1">
          <a:blip r:embed="rId5">
            <a:alphaModFix/>
          </a:blip>
          <a:srcRect t="-804" r="4278" b="81077"/>
          <a:stretch/>
        </p:blipFill>
        <p:spPr>
          <a:xfrm>
            <a:off x="551666" y="1527450"/>
            <a:ext cx="4079425" cy="1447798"/>
          </a:xfrm>
          <a:prstGeom prst="rect">
            <a:avLst/>
          </a:prstGeom>
          <a:noFill/>
          <a:ln>
            <a:noFill/>
          </a:ln>
        </p:spPr>
      </p:pic>
      <p:pic>
        <p:nvPicPr>
          <p:cNvPr id="222" name="Google Shape;222;p30"/>
          <p:cNvPicPr preferRelativeResize="0"/>
          <p:nvPr/>
        </p:nvPicPr>
        <p:blipFill rotWithShape="1">
          <a:blip r:embed="rId5">
            <a:alphaModFix/>
          </a:blip>
          <a:srcRect l="7185" t="20648" r="9167" b="65346"/>
          <a:stretch/>
        </p:blipFill>
        <p:spPr>
          <a:xfrm>
            <a:off x="85552" y="3001030"/>
            <a:ext cx="4875079" cy="1413049"/>
          </a:xfrm>
          <a:prstGeom prst="rect">
            <a:avLst/>
          </a:prstGeom>
          <a:noFill/>
          <a:ln>
            <a:noFill/>
          </a:ln>
        </p:spPr>
      </p:pic>
      <p:sp>
        <p:nvSpPr>
          <p:cNvPr id="223" name="Google Shape;223;p30"/>
          <p:cNvSpPr txBox="1">
            <a:spLocks noGrp="1"/>
          </p:cNvSpPr>
          <p:nvPr>
            <p:ph type="title" idx="4294967295"/>
          </p:nvPr>
        </p:nvSpPr>
        <p:spPr>
          <a:xfrm>
            <a:off x="436344" y="682058"/>
            <a:ext cx="1725613" cy="504825"/>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3600" b="1">
                <a:solidFill>
                  <a:srgbClr val="FF0000"/>
                </a:solidFill>
              </a:rPr>
              <a:t>FALSE</a:t>
            </a:r>
            <a:endParaRPr sz="3600" b="1">
              <a:solidFill>
                <a:srgbClr val="FF0000"/>
              </a:solidFill>
            </a:endParaRPr>
          </a:p>
        </p:txBody>
      </p:sp>
      <p:pic>
        <p:nvPicPr>
          <p:cNvPr id="224" name="Google Shape;224;p30"/>
          <p:cNvPicPr preferRelativeResize="0"/>
          <p:nvPr/>
        </p:nvPicPr>
        <p:blipFill rotWithShape="1">
          <a:blip r:embed="rId6">
            <a:alphaModFix/>
          </a:blip>
          <a:srcRect l="9612" t="30218" r="19182" b="14878"/>
          <a:stretch/>
        </p:blipFill>
        <p:spPr>
          <a:xfrm rot="-209614">
            <a:off x="2259221" y="703475"/>
            <a:ext cx="860871" cy="663829"/>
          </a:xfrm>
          <a:prstGeom prst="rect">
            <a:avLst/>
          </a:prstGeom>
          <a:noFill/>
          <a:ln>
            <a:noFill/>
          </a:ln>
        </p:spPr>
      </p:pic>
      <p:pic>
        <p:nvPicPr>
          <p:cNvPr id="227" name="Google Shape;227;p30"/>
          <p:cNvPicPr preferRelativeResize="0"/>
          <p:nvPr/>
        </p:nvPicPr>
        <p:blipFill>
          <a:blip r:embed="rId7">
            <a:alphaModFix/>
          </a:blip>
          <a:stretch>
            <a:fillRect/>
          </a:stretch>
        </p:blipFill>
        <p:spPr>
          <a:xfrm>
            <a:off x="5075159" y="1443780"/>
            <a:ext cx="3740960" cy="2487176"/>
          </a:xfrm>
          <a:prstGeom prst="roundRect">
            <a:avLst>
              <a:gd name="adj" fmla="val 3151"/>
            </a:avLst>
          </a:prstGeom>
          <a:noFill/>
          <a:ln w="9525" cap="flat" cmpd="sng">
            <a:solidFill>
              <a:schemeClr val="dk2"/>
            </a:solidFill>
            <a:prstDash val="solid"/>
            <a:round/>
            <a:headEnd type="none" w="sm" len="sm"/>
            <a:tailEnd type="none" w="sm" len="sm"/>
          </a:ln>
        </p:spPr>
      </p:pic>
      <p:pic>
        <p:nvPicPr>
          <p:cNvPr id="2" name="Slide 21">
            <a:hlinkClick r:id="" action="ppaction://media"/>
            <a:extLst>
              <a:ext uri="{FF2B5EF4-FFF2-40B4-BE49-F238E27FC236}">
                <a16:creationId xmlns:a16="http://schemas.microsoft.com/office/drawing/2014/main" id="{00FAF402-741A-A823-2AFE-2851111865CA}"/>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4445" t="-22727" r="-31880" b="-47727"/>
          <a:stretch/>
        </p:blipFill>
        <p:spPr>
          <a:xfrm>
            <a:off x="8561352" y="-82826"/>
            <a:ext cx="576384" cy="628483"/>
          </a:xfrm>
          <a:prstGeom prst="rect">
            <a:avLst/>
          </a:prstGeom>
        </p:spPr>
      </p:pic>
      <p:sp>
        <p:nvSpPr>
          <p:cNvPr id="4" name="Slide Number Placeholder 11">
            <a:extLst>
              <a:ext uri="{FF2B5EF4-FFF2-40B4-BE49-F238E27FC236}">
                <a16:creationId xmlns:a16="http://schemas.microsoft.com/office/drawing/2014/main" id="{3D0D8198-B72D-A6F7-4FB8-2729520B3F45}"/>
              </a:ext>
            </a:extLst>
          </p:cNvPr>
          <p:cNvSpPr txBox="1">
            <a:spLocks/>
          </p:cNvSpPr>
          <p:nvPr/>
        </p:nvSpPr>
        <p:spPr>
          <a:xfrm>
            <a:off x="7086600" y="486797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24</a:t>
            </a:fld>
            <a:endParaRPr lang="en-US" sz="9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nline Media 1" descr="Elastic Rebound with Trees">
            <a:hlinkClick r:id="" action="ppaction://media"/>
            <a:extLst>
              <a:ext uri="{FF2B5EF4-FFF2-40B4-BE49-F238E27FC236}">
                <a16:creationId xmlns:a16="http://schemas.microsoft.com/office/drawing/2014/main" id="{12BE34E4-1277-40F0-A0C0-96A5BB8F18EE}"/>
              </a:ext>
            </a:extLst>
          </p:cNvPr>
          <p:cNvPicPr>
            <a:picLocks noRot="1" noChangeAspect="1"/>
          </p:cNvPicPr>
          <p:nvPr>
            <a:videoFile r:link="rId1"/>
          </p:nvPr>
        </p:nvPicPr>
        <p:blipFill>
          <a:blip r:embed="rId4"/>
          <a:srcRect b="3397"/>
          <a:stretch/>
        </p:blipFill>
        <p:spPr>
          <a:xfrm>
            <a:off x="4419460" y="1263506"/>
            <a:ext cx="4324490" cy="3133208"/>
          </a:xfrm>
          <a:prstGeom prst="roundRect">
            <a:avLst>
              <a:gd name="adj" fmla="val 4345"/>
            </a:avLst>
          </a:prstGeom>
          <a:ln>
            <a:solidFill>
              <a:schemeClr val="tx1">
                <a:lumMod val="95000"/>
                <a:lumOff val="5000"/>
              </a:schemeClr>
            </a:solidFill>
          </a:ln>
        </p:spPr>
      </p:pic>
      <p:sp>
        <p:nvSpPr>
          <p:cNvPr id="7" name="Google Shape;191;p26">
            <a:extLst>
              <a:ext uri="{FF2B5EF4-FFF2-40B4-BE49-F238E27FC236}">
                <a16:creationId xmlns:a16="http://schemas.microsoft.com/office/drawing/2014/main" id="{D51B11A6-7250-6679-9067-C691375680D2}"/>
              </a:ext>
            </a:extLst>
          </p:cNvPr>
          <p:cNvSpPr txBox="1">
            <a:spLocks noGrp="1"/>
          </p:cNvSpPr>
          <p:nvPr>
            <p:ph type="title"/>
          </p:nvPr>
        </p:nvSpPr>
        <p:spPr>
          <a:xfrm>
            <a:off x="400050" y="627431"/>
            <a:ext cx="3732503" cy="636075"/>
          </a:xfrm>
          <a:prstGeom prst="rect">
            <a:avLst/>
          </a:prstGeom>
          <a:noFill/>
          <a:ln>
            <a:noFill/>
          </a:ln>
        </p:spPr>
        <p:txBody>
          <a:bodyPr spcFirstLastPara="1" vert="horz" wrap="square" lIns="68569" tIns="68569" rIns="68569" bIns="68569" rtlCol="0" anchor="t" anchorCtr="0">
            <a:noAutofit/>
          </a:bodyPr>
          <a:lstStyle/>
          <a:p>
            <a:pPr algn="ctr">
              <a:spcBef>
                <a:spcPts val="0"/>
              </a:spcBef>
            </a:pPr>
            <a:r>
              <a:rPr lang="en" sz="1500"/>
              <a:t>The surface of the Earth is broken into many pieces that move around.  </a:t>
            </a:r>
            <a:endParaRPr sz="1500"/>
          </a:p>
          <a:p>
            <a:pPr algn="ctr">
              <a:spcBef>
                <a:spcPts val="0"/>
              </a:spcBef>
              <a:buClr>
                <a:schemeClr val="dk1"/>
              </a:buClr>
              <a:buSzPts val="1100"/>
            </a:pPr>
            <a:endParaRPr sz="1500"/>
          </a:p>
          <a:p>
            <a:pPr algn="ctr">
              <a:spcBef>
                <a:spcPts val="0"/>
              </a:spcBef>
            </a:pPr>
            <a:r>
              <a:rPr lang="en" sz="1500"/>
              <a:t>  </a:t>
            </a:r>
            <a:endParaRPr sz="1500"/>
          </a:p>
        </p:txBody>
      </p:sp>
      <p:sp>
        <p:nvSpPr>
          <p:cNvPr id="8" name="Google Shape;192;p26">
            <a:extLst>
              <a:ext uri="{FF2B5EF4-FFF2-40B4-BE49-F238E27FC236}">
                <a16:creationId xmlns:a16="http://schemas.microsoft.com/office/drawing/2014/main" id="{C848B926-9F25-C162-C1A8-6DB31F24438B}"/>
              </a:ext>
            </a:extLst>
          </p:cNvPr>
          <p:cNvSpPr txBox="1">
            <a:spLocks/>
          </p:cNvSpPr>
          <p:nvPr/>
        </p:nvSpPr>
        <p:spPr>
          <a:xfrm>
            <a:off x="4419460" y="627431"/>
            <a:ext cx="4423619" cy="636075"/>
          </a:xfrm>
          <a:prstGeom prst="rect">
            <a:avLst/>
          </a:prstGeom>
          <a:noFill/>
          <a:ln>
            <a:noFill/>
          </a:ln>
        </p:spPr>
        <p:txBody>
          <a:bodyPr spcFirstLastPara="1" wrap="square" lIns="68569" tIns="68569" rIns="68569" bIns="68569" anchor="t" anchorCtr="0">
            <a:noAutofit/>
          </a:bodyPr>
          <a:lstStyle>
            <a:lvl1pPr algn="l" defTabSz="914400" rtl="0" eaLnBrk="1" latinLnBrk="0" hangingPunct="1">
              <a:lnSpc>
                <a:spcPct val="90000"/>
              </a:lnSpc>
              <a:spcBef>
                <a:spcPct val="0"/>
              </a:spcBef>
              <a:buNone/>
              <a:defRPr sz="2800" b="1" kern="1200">
                <a:solidFill>
                  <a:schemeClr val="accent1"/>
                </a:solidFill>
                <a:latin typeface="+mj-lt"/>
                <a:ea typeface="+mj-ea"/>
                <a:cs typeface="+mj-cs"/>
              </a:defRPr>
            </a:lvl1pPr>
          </a:lstStyle>
          <a:p>
            <a:pPr algn="ctr">
              <a:spcBef>
                <a:spcPts val="0"/>
              </a:spcBef>
            </a:pPr>
            <a:r>
              <a:rPr lang="en-US" sz="1500"/>
              <a:t>The pieces of the Earth get stuck together. When they break free, an earthquake happens!  </a:t>
            </a:r>
          </a:p>
          <a:p>
            <a:pPr algn="ctr">
              <a:spcBef>
                <a:spcPts val="0"/>
              </a:spcBef>
              <a:buClr>
                <a:schemeClr val="dk1"/>
              </a:buClr>
              <a:buSzPts val="1100"/>
            </a:pPr>
            <a:endParaRPr lang="en-US" sz="1500"/>
          </a:p>
          <a:p>
            <a:pPr algn="ctr">
              <a:spcBef>
                <a:spcPts val="0"/>
              </a:spcBef>
            </a:pPr>
            <a:r>
              <a:rPr lang="en-US" sz="1500"/>
              <a:t>  </a:t>
            </a:r>
          </a:p>
        </p:txBody>
      </p:sp>
      <p:pic>
        <p:nvPicPr>
          <p:cNvPr id="11" name="Picture 10">
            <a:extLst>
              <a:ext uri="{FF2B5EF4-FFF2-40B4-BE49-F238E27FC236}">
                <a16:creationId xmlns:a16="http://schemas.microsoft.com/office/drawing/2014/main" id="{AAC6E8BF-BBE3-D26E-1E1E-D0E648D61755}"/>
              </a:ext>
            </a:extLst>
          </p:cNvPr>
          <p:cNvPicPr>
            <a:picLocks noChangeAspect="1"/>
          </p:cNvPicPr>
          <p:nvPr/>
        </p:nvPicPr>
        <p:blipFill>
          <a:blip r:embed="rId5" cstate="print">
            <a:extLst>
              <a:ext uri="{28A0092B-C50C-407E-A947-70E740481C1C}">
                <a14:useLocalDpi xmlns:a14="http://schemas.microsoft.com/office/drawing/2010/main"/>
              </a:ext>
            </a:extLst>
          </a:blip>
          <a:srcRect l="-8219" t="-3924" r="-12355" b="-6092"/>
          <a:stretch/>
        </p:blipFill>
        <p:spPr>
          <a:xfrm>
            <a:off x="400050" y="1263505"/>
            <a:ext cx="3732502" cy="3133208"/>
          </a:xfrm>
          <a:prstGeom prst="roundRect">
            <a:avLst>
              <a:gd name="adj" fmla="val 2933"/>
            </a:avLst>
          </a:prstGeom>
          <a:solidFill>
            <a:srgbClr val="493356"/>
          </a:solidFill>
          <a:effectLst>
            <a:softEdge rad="0"/>
          </a:effectLst>
        </p:spPr>
      </p:pic>
      <p:sp>
        <p:nvSpPr>
          <p:cNvPr id="3" name="Slide Number Placeholder 11">
            <a:extLst>
              <a:ext uri="{FF2B5EF4-FFF2-40B4-BE49-F238E27FC236}">
                <a16:creationId xmlns:a16="http://schemas.microsoft.com/office/drawing/2014/main" id="{B42ADEDA-8629-B7D3-A06E-CFA5D26C2D00}"/>
              </a:ext>
            </a:extLst>
          </p:cNvPr>
          <p:cNvSpPr txBox="1">
            <a:spLocks/>
          </p:cNvSpPr>
          <p:nvPr/>
        </p:nvSpPr>
        <p:spPr>
          <a:xfrm>
            <a:off x="7086600" y="486797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25</a:t>
            </a:fld>
            <a:endParaRPr lang="en-US" sz="900"/>
          </a:p>
        </p:txBody>
      </p:sp>
    </p:spTree>
    <p:extLst>
      <p:ext uri="{BB962C8B-B14F-4D97-AF65-F5344CB8AC3E}">
        <p14:creationId xmlns:p14="http://schemas.microsoft.com/office/powerpoint/2010/main" val="1315595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remove"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p33"/>
          <p:cNvSpPr txBox="1">
            <a:spLocks noGrp="1"/>
          </p:cNvSpPr>
          <p:nvPr>
            <p:ph type="title" idx="4294967295"/>
          </p:nvPr>
        </p:nvSpPr>
        <p:spPr>
          <a:xfrm>
            <a:off x="526265" y="595313"/>
            <a:ext cx="7989084" cy="431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800" b="1"/>
              <a:t>Waves in Our Lives － Turn and Talk </a:t>
            </a:r>
            <a:endParaRPr/>
          </a:p>
        </p:txBody>
      </p:sp>
      <p:sp>
        <p:nvSpPr>
          <p:cNvPr id="251" name="Google Shape;251;p33"/>
          <p:cNvSpPr txBox="1"/>
          <p:nvPr/>
        </p:nvSpPr>
        <p:spPr>
          <a:xfrm>
            <a:off x="421003" y="1447701"/>
            <a:ext cx="4099804" cy="2386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200">
                <a:solidFill>
                  <a:schemeClr val="tx2"/>
                </a:solidFill>
                <a:highlight>
                  <a:srgbClr val="FFFFFF"/>
                </a:highlight>
              </a:rPr>
              <a:t>What is a wave? </a:t>
            </a:r>
            <a:endParaRPr sz="3200">
              <a:solidFill>
                <a:schemeClr val="tx2"/>
              </a:solidFill>
              <a:highlight>
                <a:srgbClr val="FFFFFF"/>
              </a:highlight>
            </a:endParaRPr>
          </a:p>
          <a:p>
            <a:pPr marL="0" lvl="0" indent="0" algn="l" rtl="0">
              <a:spcBef>
                <a:spcPts val="0"/>
              </a:spcBef>
              <a:spcAft>
                <a:spcPts val="0"/>
              </a:spcAft>
              <a:buNone/>
            </a:pPr>
            <a:endParaRPr sz="3200">
              <a:solidFill>
                <a:schemeClr val="tx2"/>
              </a:solidFill>
              <a:highlight>
                <a:srgbClr val="FFFFFF"/>
              </a:highlight>
            </a:endParaRPr>
          </a:p>
          <a:p>
            <a:pPr marL="0" lvl="0" indent="0" algn="l" rtl="0">
              <a:spcBef>
                <a:spcPts val="0"/>
              </a:spcBef>
              <a:spcAft>
                <a:spcPts val="0"/>
              </a:spcAft>
              <a:buNone/>
            </a:pPr>
            <a:r>
              <a:rPr lang="en" sz="3200">
                <a:solidFill>
                  <a:schemeClr val="tx2"/>
                </a:solidFill>
                <a:highlight>
                  <a:srgbClr val="FFFFFF"/>
                </a:highlight>
              </a:rPr>
              <a:t>What are some different kinds of waves?</a:t>
            </a:r>
            <a:endParaRPr sz="3200">
              <a:solidFill>
                <a:schemeClr val="tx2"/>
              </a:solidFill>
            </a:endParaRPr>
          </a:p>
        </p:txBody>
      </p:sp>
      <p:pic>
        <p:nvPicPr>
          <p:cNvPr id="252" name="Google Shape;252;p33"/>
          <p:cNvPicPr preferRelativeResize="0"/>
          <p:nvPr/>
        </p:nvPicPr>
        <p:blipFill>
          <a:blip r:embed="rId3">
            <a:alphaModFix/>
          </a:blip>
          <a:stretch>
            <a:fillRect/>
          </a:stretch>
        </p:blipFill>
        <p:spPr>
          <a:xfrm>
            <a:off x="4959225" y="1344006"/>
            <a:ext cx="3727875" cy="2795906"/>
          </a:xfrm>
          <a:prstGeom prst="roundRect">
            <a:avLst>
              <a:gd name="adj" fmla="val 4643"/>
            </a:avLst>
          </a:prstGeom>
          <a:noFill/>
          <a:ln w="9525">
            <a:solidFill>
              <a:schemeClr val="tx1"/>
            </a:solidFill>
          </a:ln>
        </p:spPr>
      </p:pic>
      <p:sp>
        <p:nvSpPr>
          <p:cNvPr id="4" name="Slide Number Placeholder 11">
            <a:extLst>
              <a:ext uri="{FF2B5EF4-FFF2-40B4-BE49-F238E27FC236}">
                <a16:creationId xmlns:a16="http://schemas.microsoft.com/office/drawing/2014/main" id="{D9EDC7CB-6DC0-D4FC-F079-563B470E4532}"/>
              </a:ext>
            </a:extLst>
          </p:cNvPr>
          <p:cNvSpPr txBox="1">
            <a:spLocks/>
          </p:cNvSpPr>
          <p:nvPr/>
        </p:nvSpPr>
        <p:spPr>
          <a:xfrm>
            <a:off x="7086600" y="486797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26</a:t>
            </a:fld>
            <a:endParaRPr lang="en-US" sz="9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p34"/>
          <p:cNvSpPr txBox="1">
            <a:spLocks noGrp="1"/>
          </p:cNvSpPr>
          <p:nvPr>
            <p:ph type="title" idx="4294967295"/>
          </p:nvPr>
        </p:nvSpPr>
        <p:spPr>
          <a:xfrm>
            <a:off x="314325" y="601662"/>
            <a:ext cx="8515350" cy="431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800" b="1"/>
              <a:t>Earthquake Waves are called Seismic Waves</a:t>
            </a:r>
            <a:endParaRPr sz="2800" b="1"/>
          </a:p>
        </p:txBody>
      </p:sp>
      <p:sp>
        <p:nvSpPr>
          <p:cNvPr id="259" name="Google Shape;259;p34"/>
          <p:cNvSpPr txBox="1">
            <a:spLocks noGrp="1"/>
          </p:cNvSpPr>
          <p:nvPr>
            <p:ph type="body" idx="4294967295"/>
          </p:nvPr>
        </p:nvSpPr>
        <p:spPr>
          <a:xfrm>
            <a:off x="436779" y="1329267"/>
            <a:ext cx="2994555" cy="307975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200" dirty="0">
                <a:solidFill>
                  <a:schemeClr val="tx2"/>
                </a:solidFill>
              </a:rPr>
              <a:t>How does each type of wave affect the building? </a:t>
            </a:r>
            <a:endParaRPr sz="2200" dirty="0">
              <a:solidFill>
                <a:schemeClr val="tx2"/>
              </a:solidFill>
            </a:endParaRPr>
          </a:p>
          <a:p>
            <a:pPr marL="0" lvl="0" indent="0" algn="l" rtl="0">
              <a:spcBef>
                <a:spcPts val="0"/>
              </a:spcBef>
              <a:spcAft>
                <a:spcPts val="0"/>
              </a:spcAft>
              <a:buNone/>
            </a:pPr>
            <a:endParaRPr sz="2200" dirty="0">
              <a:solidFill>
                <a:schemeClr val="tx2"/>
              </a:solidFill>
            </a:endParaRPr>
          </a:p>
          <a:p>
            <a:pPr marL="0" lvl="0" indent="0" algn="l" rtl="0">
              <a:spcBef>
                <a:spcPts val="0"/>
              </a:spcBef>
              <a:spcAft>
                <a:spcPts val="0"/>
              </a:spcAft>
              <a:buNone/>
            </a:pPr>
            <a:r>
              <a:rPr lang="en" sz="2200" dirty="0">
                <a:solidFill>
                  <a:schemeClr val="tx2"/>
                </a:solidFill>
              </a:rPr>
              <a:t>How are the waves of energy SIMILAR?  </a:t>
            </a:r>
            <a:endParaRPr sz="2200" dirty="0">
              <a:solidFill>
                <a:schemeClr val="tx2"/>
              </a:solidFill>
            </a:endParaRPr>
          </a:p>
          <a:p>
            <a:pPr marL="0" lvl="0" indent="0" algn="l" rtl="0">
              <a:spcBef>
                <a:spcPts val="0"/>
              </a:spcBef>
              <a:spcAft>
                <a:spcPts val="0"/>
              </a:spcAft>
              <a:buNone/>
            </a:pPr>
            <a:endParaRPr sz="2200" dirty="0">
              <a:solidFill>
                <a:schemeClr val="tx2"/>
              </a:solidFill>
            </a:endParaRPr>
          </a:p>
          <a:p>
            <a:pPr marL="0" lvl="0" indent="0" algn="l" rtl="0">
              <a:spcBef>
                <a:spcPts val="0"/>
              </a:spcBef>
              <a:spcAft>
                <a:spcPts val="0"/>
              </a:spcAft>
              <a:buNone/>
            </a:pPr>
            <a:r>
              <a:rPr lang="en" sz="2200" dirty="0">
                <a:solidFill>
                  <a:schemeClr val="tx2"/>
                </a:solidFill>
              </a:rPr>
              <a:t>How are they DIFFERENT? </a:t>
            </a:r>
            <a:endParaRPr sz="2200" dirty="0">
              <a:solidFill>
                <a:schemeClr val="tx2"/>
              </a:solidFill>
            </a:endParaRPr>
          </a:p>
        </p:txBody>
      </p:sp>
      <p:pic>
        <p:nvPicPr>
          <p:cNvPr id="2" name="1-seismicStation_Clock_Earthquake">
            <a:hlinkClick r:id="" action="ppaction://media"/>
            <a:extLst>
              <a:ext uri="{FF2B5EF4-FFF2-40B4-BE49-F238E27FC236}">
                <a16:creationId xmlns:a16="http://schemas.microsoft.com/office/drawing/2014/main" id="{29BC9180-9823-C6ED-3C4A-5D589D02F4F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904381" y="1329267"/>
            <a:ext cx="4925294" cy="3279775"/>
          </a:xfrm>
          <a:prstGeom prst="roundRect">
            <a:avLst>
              <a:gd name="adj" fmla="val 3037"/>
            </a:avLst>
          </a:prstGeom>
        </p:spPr>
      </p:pic>
      <p:sp>
        <p:nvSpPr>
          <p:cNvPr id="5" name="Slide Number Placeholder 11">
            <a:extLst>
              <a:ext uri="{FF2B5EF4-FFF2-40B4-BE49-F238E27FC236}">
                <a16:creationId xmlns:a16="http://schemas.microsoft.com/office/drawing/2014/main" id="{7D64160C-771B-558F-1B82-71905C79199C}"/>
              </a:ext>
            </a:extLst>
          </p:cNvPr>
          <p:cNvSpPr txBox="1">
            <a:spLocks/>
          </p:cNvSpPr>
          <p:nvPr/>
        </p:nvSpPr>
        <p:spPr>
          <a:xfrm>
            <a:off x="7086600" y="486797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27</a:t>
            </a:fld>
            <a:endParaRPr lang="en-US" sz="9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9">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3172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fill="hold" display="0">
                  <p:stCondLst>
                    <p:cond delay="indefinite"/>
                  </p:stCondLst>
                </p:cTn>
                <p:tgtEl>
                  <p:spTgt spid="2"/>
                </p:tgtEl>
              </p:cMediaNode>
            </p:video>
            <p:seq concurrent="1" nextAc="seek">
              <p:cTn id="20" restart="whenNotActive" fill="hold" evtFilter="cancelBubble" nodeType="interactiveSeq">
                <p:stCondLst>
                  <p:cond evt="onClick" delay="0">
                    <p:tgtEl>
                      <p:spTgt spid="2"/>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pic>
        <p:nvPicPr>
          <p:cNvPr id="265" name="Google Shape;265;p35"/>
          <p:cNvPicPr preferRelativeResize="0"/>
          <p:nvPr/>
        </p:nvPicPr>
        <p:blipFill rotWithShape="1">
          <a:blip r:embed="rId3">
            <a:alphaModFix/>
          </a:blip>
          <a:srcRect l="64969" t="22132" r="14073" b="14575"/>
          <a:stretch/>
        </p:blipFill>
        <p:spPr>
          <a:xfrm rot="5400000">
            <a:off x="6876255" y="1112252"/>
            <a:ext cx="1286470" cy="2913828"/>
          </a:xfrm>
          <a:prstGeom prst="roundRect">
            <a:avLst>
              <a:gd name="adj" fmla="val 5509"/>
            </a:avLst>
          </a:prstGeom>
          <a:noFill/>
          <a:ln w="9525" cap="flat" cmpd="sng">
            <a:solidFill>
              <a:schemeClr val="dk2"/>
            </a:solidFill>
            <a:prstDash val="solid"/>
            <a:round/>
            <a:headEnd type="none" w="sm" len="sm"/>
            <a:tailEnd type="none" w="sm" len="sm"/>
          </a:ln>
        </p:spPr>
      </p:pic>
      <p:pic>
        <p:nvPicPr>
          <p:cNvPr id="266" name="Google Shape;266;p35"/>
          <p:cNvPicPr preferRelativeResize="0"/>
          <p:nvPr/>
        </p:nvPicPr>
        <p:blipFill rotWithShape="1">
          <a:blip r:embed="rId4">
            <a:alphaModFix/>
          </a:blip>
          <a:srcRect l="1794" r="7593" b="12701"/>
          <a:stretch/>
        </p:blipFill>
        <p:spPr>
          <a:xfrm rot="-858135">
            <a:off x="346464" y="1646871"/>
            <a:ext cx="4072299" cy="1961700"/>
          </a:xfrm>
          <a:prstGeom prst="roundRect">
            <a:avLst>
              <a:gd name="adj" fmla="val 6610"/>
            </a:avLst>
          </a:prstGeom>
          <a:noFill/>
          <a:ln w="9525" cap="flat" cmpd="sng">
            <a:solidFill>
              <a:schemeClr val="dk2"/>
            </a:solidFill>
            <a:prstDash val="solid"/>
            <a:round/>
            <a:headEnd type="none" w="sm" len="sm"/>
            <a:tailEnd type="none" w="sm" len="sm"/>
          </a:ln>
        </p:spPr>
      </p:pic>
      <p:cxnSp>
        <p:nvCxnSpPr>
          <p:cNvPr id="267" name="Google Shape;267;p35"/>
          <p:cNvCxnSpPr/>
          <p:nvPr/>
        </p:nvCxnSpPr>
        <p:spPr>
          <a:xfrm>
            <a:off x="7712200" y="3101728"/>
            <a:ext cx="738600" cy="9000"/>
          </a:xfrm>
          <a:prstGeom prst="straightConnector1">
            <a:avLst/>
          </a:prstGeom>
          <a:noFill/>
          <a:ln w="76200" cap="flat" cmpd="sng">
            <a:solidFill>
              <a:srgbClr val="FF0000"/>
            </a:solidFill>
            <a:prstDash val="solid"/>
            <a:round/>
            <a:headEnd type="none" w="med" len="med"/>
            <a:tailEnd type="stealth" w="med" len="med"/>
          </a:ln>
        </p:spPr>
      </p:cxnSp>
      <p:sp>
        <p:nvSpPr>
          <p:cNvPr id="269" name="Google Shape;269;p35"/>
          <p:cNvSpPr txBox="1">
            <a:spLocks noGrp="1"/>
          </p:cNvSpPr>
          <p:nvPr>
            <p:ph type="title" idx="4294967295"/>
          </p:nvPr>
        </p:nvSpPr>
        <p:spPr>
          <a:xfrm>
            <a:off x="424206" y="552450"/>
            <a:ext cx="8337795" cy="431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700" b="1"/>
              <a:t>Modeling </a:t>
            </a:r>
            <a:r>
              <a:rPr lang="en" sz="3600" b="1" u="sng"/>
              <a:t>P</a:t>
            </a:r>
            <a:r>
              <a:rPr lang="en" sz="2700" b="1"/>
              <a:t>-Waves with Slinky</a:t>
            </a:r>
            <a:r>
              <a:rPr lang="en" sz="2700" b="1" baseline="30000"/>
              <a:t>Ⓡ</a:t>
            </a:r>
            <a:endParaRPr sz="2700" b="1" baseline="30000"/>
          </a:p>
        </p:txBody>
      </p:sp>
      <p:grpSp>
        <p:nvGrpSpPr>
          <p:cNvPr id="270" name="Google Shape;270;p35"/>
          <p:cNvGrpSpPr/>
          <p:nvPr/>
        </p:nvGrpSpPr>
        <p:grpSpPr>
          <a:xfrm>
            <a:off x="4692630" y="1092376"/>
            <a:ext cx="2721084" cy="1070689"/>
            <a:chOff x="5729640" y="626031"/>
            <a:chExt cx="3166997" cy="1287196"/>
          </a:xfrm>
        </p:grpSpPr>
        <p:pic>
          <p:nvPicPr>
            <p:cNvPr id="271" name="Google Shape;271;p35"/>
            <p:cNvPicPr preferRelativeResize="0"/>
            <p:nvPr/>
          </p:nvPicPr>
          <p:blipFill rotWithShape="1">
            <a:blip r:embed="rId5">
              <a:alphaModFix/>
            </a:blip>
            <a:srcRect l="67171" t="18888" r="12892" b="15709"/>
            <a:stretch/>
          </p:blipFill>
          <p:spPr>
            <a:xfrm rot="5400000">
              <a:off x="6669541" y="-313870"/>
              <a:ext cx="1287196" cy="3166997"/>
            </a:xfrm>
            <a:prstGeom prst="roundRect">
              <a:avLst>
                <a:gd name="adj" fmla="val 7729"/>
              </a:avLst>
            </a:prstGeom>
            <a:noFill/>
            <a:ln>
              <a:noFill/>
            </a:ln>
          </p:spPr>
        </p:pic>
        <p:cxnSp>
          <p:nvCxnSpPr>
            <p:cNvPr id="272" name="Google Shape;272;p35"/>
            <p:cNvCxnSpPr/>
            <p:nvPr/>
          </p:nvCxnSpPr>
          <p:spPr>
            <a:xfrm>
              <a:off x="5999525" y="1544828"/>
              <a:ext cx="738600" cy="9000"/>
            </a:xfrm>
            <a:prstGeom prst="straightConnector1">
              <a:avLst/>
            </a:prstGeom>
            <a:noFill/>
            <a:ln w="76200" cap="flat" cmpd="sng">
              <a:solidFill>
                <a:srgbClr val="FF0000"/>
              </a:solidFill>
              <a:prstDash val="solid"/>
              <a:round/>
              <a:headEnd type="none" w="med" len="med"/>
              <a:tailEnd type="stealth" w="med" len="med"/>
            </a:ln>
          </p:spPr>
        </p:cxnSp>
      </p:grpSp>
      <p:pic>
        <p:nvPicPr>
          <p:cNvPr id="273" name="Google Shape;273;p35"/>
          <p:cNvPicPr preferRelativeResize="0"/>
          <p:nvPr/>
        </p:nvPicPr>
        <p:blipFill rotWithShape="1">
          <a:blip r:embed="rId6">
            <a:alphaModFix/>
          </a:blip>
          <a:srcRect t="30718" r="8767" b="28469"/>
          <a:stretch/>
        </p:blipFill>
        <p:spPr>
          <a:xfrm rot="15">
            <a:off x="4312447" y="3280232"/>
            <a:ext cx="4430697" cy="1376425"/>
          </a:xfrm>
          <a:prstGeom prst="roundRect">
            <a:avLst>
              <a:gd name="adj" fmla="val 6239"/>
            </a:avLst>
          </a:prstGeom>
          <a:noFill/>
          <a:ln w="9525" cap="flat" cmpd="sng">
            <a:solidFill>
              <a:schemeClr val="dk2"/>
            </a:solidFill>
            <a:prstDash val="solid"/>
            <a:round/>
            <a:headEnd type="none" w="sm" len="sm"/>
            <a:tailEnd type="none" w="sm" len="sm"/>
          </a:ln>
        </p:spPr>
      </p:pic>
      <p:sp>
        <p:nvSpPr>
          <p:cNvPr id="4" name="Slide Number Placeholder 11">
            <a:extLst>
              <a:ext uri="{FF2B5EF4-FFF2-40B4-BE49-F238E27FC236}">
                <a16:creationId xmlns:a16="http://schemas.microsoft.com/office/drawing/2014/main" id="{9C1C26CD-4D54-5D43-DCD8-E2C43D6658B6}"/>
              </a:ext>
            </a:extLst>
          </p:cNvPr>
          <p:cNvSpPr txBox="1">
            <a:spLocks/>
          </p:cNvSpPr>
          <p:nvPr/>
        </p:nvSpPr>
        <p:spPr>
          <a:xfrm>
            <a:off x="7086600" y="486797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28</a:t>
            </a:fld>
            <a:endParaRPr lang="en-US" sz="90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grpSp>
        <p:nvGrpSpPr>
          <p:cNvPr id="278" name="Google Shape;278;p36"/>
          <p:cNvGrpSpPr/>
          <p:nvPr/>
        </p:nvGrpSpPr>
        <p:grpSpPr>
          <a:xfrm>
            <a:off x="4809069" y="1286745"/>
            <a:ext cx="3581898" cy="1691979"/>
            <a:chOff x="6022253" y="2939424"/>
            <a:chExt cx="3017650" cy="1362151"/>
          </a:xfrm>
        </p:grpSpPr>
        <p:pic>
          <p:nvPicPr>
            <p:cNvPr id="279" name="Google Shape;279;p36"/>
            <p:cNvPicPr preferRelativeResize="0"/>
            <p:nvPr/>
          </p:nvPicPr>
          <p:blipFill rotWithShape="1">
            <a:blip r:embed="rId3">
              <a:alphaModFix/>
            </a:blip>
            <a:srcRect l="62174" t="17764" r="13800" b="11263"/>
            <a:stretch/>
          </p:blipFill>
          <p:spPr>
            <a:xfrm rot="5400000">
              <a:off x="6850002" y="2111675"/>
              <a:ext cx="1362151" cy="3017650"/>
            </a:xfrm>
            <a:prstGeom prst="roundRect">
              <a:avLst>
                <a:gd name="adj" fmla="val 6591"/>
              </a:avLst>
            </a:prstGeom>
            <a:noFill/>
            <a:ln>
              <a:noFill/>
            </a:ln>
          </p:spPr>
        </p:pic>
        <p:cxnSp>
          <p:nvCxnSpPr>
            <p:cNvPr id="280" name="Google Shape;280;p36"/>
            <p:cNvCxnSpPr/>
            <p:nvPr/>
          </p:nvCxnSpPr>
          <p:spPr>
            <a:xfrm rot="10800000">
              <a:off x="7233400" y="3533528"/>
              <a:ext cx="18300" cy="432300"/>
            </a:xfrm>
            <a:prstGeom prst="straightConnector1">
              <a:avLst/>
            </a:prstGeom>
            <a:noFill/>
            <a:ln w="38100" cap="flat" cmpd="sng">
              <a:solidFill>
                <a:srgbClr val="FF0000"/>
              </a:solidFill>
              <a:prstDash val="solid"/>
              <a:round/>
              <a:headEnd type="none" w="med" len="med"/>
              <a:tailEnd type="stealth" w="med" len="med"/>
            </a:ln>
          </p:spPr>
        </p:cxnSp>
        <p:cxnSp>
          <p:nvCxnSpPr>
            <p:cNvPr id="281" name="Google Shape;281;p36"/>
            <p:cNvCxnSpPr/>
            <p:nvPr/>
          </p:nvCxnSpPr>
          <p:spPr>
            <a:xfrm>
              <a:off x="8323081" y="3439458"/>
              <a:ext cx="900" cy="362100"/>
            </a:xfrm>
            <a:prstGeom prst="straightConnector1">
              <a:avLst/>
            </a:prstGeom>
            <a:noFill/>
            <a:ln w="38100" cap="flat" cmpd="sng">
              <a:solidFill>
                <a:srgbClr val="FF0000"/>
              </a:solidFill>
              <a:prstDash val="solid"/>
              <a:round/>
              <a:headEnd type="none" w="med" len="med"/>
              <a:tailEnd type="stealth" w="med" len="med"/>
            </a:ln>
          </p:spPr>
        </p:cxnSp>
      </p:grpSp>
      <p:sp>
        <p:nvSpPr>
          <p:cNvPr id="282" name="Google Shape;282;p36"/>
          <p:cNvSpPr txBox="1">
            <a:spLocks noGrp="1"/>
          </p:cNvSpPr>
          <p:nvPr>
            <p:ph type="title" idx="4294967295"/>
          </p:nvPr>
        </p:nvSpPr>
        <p:spPr>
          <a:xfrm>
            <a:off x="559768" y="555625"/>
            <a:ext cx="8065119" cy="430213"/>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700" b="1"/>
              <a:t>Modeling </a:t>
            </a:r>
            <a:r>
              <a:rPr lang="en" sz="3600" b="1" u="sng"/>
              <a:t>S</a:t>
            </a:r>
            <a:r>
              <a:rPr lang="en" sz="2700" b="1"/>
              <a:t>-Waves with Slinky</a:t>
            </a:r>
            <a:r>
              <a:rPr lang="en" sz="2700" b="1" baseline="30000"/>
              <a:t>Ⓡ</a:t>
            </a:r>
            <a:endParaRPr sz="2700" b="1" baseline="30000"/>
          </a:p>
        </p:txBody>
      </p:sp>
      <p:pic>
        <p:nvPicPr>
          <p:cNvPr id="284" name="Google Shape;284;p36"/>
          <p:cNvPicPr preferRelativeResize="0"/>
          <p:nvPr/>
        </p:nvPicPr>
        <p:blipFill rotWithShape="1">
          <a:blip r:embed="rId4">
            <a:alphaModFix/>
          </a:blip>
          <a:srcRect l="1423" r="2376" b="14207"/>
          <a:stretch/>
        </p:blipFill>
        <p:spPr>
          <a:xfrm rot="-797276">
            <a:off x="418806" y="1805947"/>
            <a:ext cx="3953242" cy="2056579"/>
          </a:xfrm>
          <a:prstGeom prst="roundRect">
            <a:avLst>
              <a:gd name="adj" fmla="val 5620"/>
            </a:avLst>
          </a:prstGeom>
          <a:noFill/>
          <a:ln w="9525" cap="flat" cmpd="sng">
            <a:solidFill>
              <a:schemeClr val="dk2"/>
            </a:solidFill>
            <a:prstDash val="solid"/>
            <a:round/>
            <a:headEnd type="none" w="sm" len="sm"/>
            <a:tailEnd type="none" w="sm" len="sm"/>
          </a:ln>
        </p:spPr>
      </p:pic>
      <p:pic>
        <p:nvPicPr>
          <p:cNvPr id="286" name="Google Shape;286;p36"/>
          <p:cNvPicPr preferRelativeResize="0"/>
          <p:nvPr/>
        </p:nvPicPr>
        <p:blipFill>
          <a:blip r:embed="rId5">
            <a:alphaModFix/>
          </a:blip>
          <a:stretch>
            <a:fillRect/>
          </a:stretch>
        </p:blipFill>
        <p:spPr>
          <a:xfrm>
            <a:off x="7120588" y="3097556"/>
            <a:ext cx="400609" cy="309920"/>
          </a:xfrm>
          <a:prstGeom prst="rect">
            <a:avLst/>
          </a:prstGeom>
          <a:noFill/>
          <a:ln>
            <a:noFill/>
          </a:ln>
        </p:spPr>
      </p:pic>
      <p:grpSp>
        <p:nvGrpSpPr>
          <p:cNvPr id="2" name="Group 1">
            <a:extLst>
              <a:ext uri="{FF2B5EF4-FFF2-40B4-BE49-F238E27FC236}">
                <a16:creationId xmlns:a16="http://schemas.microsoft.com/office/drawing/2014/main" id="{304C49D2-4601-F3DC-6B43-0CE3416BC3F4}"/>
              </a:ext>
            </a:extLst>
          </p:cNvPr>
          <p:cNvGrpSpPr/>
          <p:nvPr/>
        </p:nvGrpSpPr>
        <p:grpSpPr>
          <a:xfrm>
            <a:off x="4809067" y="3094017"/>
            <a:ext cx="3606374" cy="1493858"/>
            <a:chOff x="4730378" y="2941765"/>
            <a:chExt cx="4052621" cy="1770628"/>
          </a:xfrm>
        </p:grpSpPr>
        <p:pic>
          <p:nvPicPr>
            <p:cNvPr id="285" name="Google Shape;285;p36"/>
            <p:cNvPicPr preferRelativeResize="0"/>
            <p:nvPr/>
          </p:nvPicPr>
          <p:blipFill rotWithShape="1">
            <a:blip r:embed="rId6">
              <a:alphaModFix/>
            </a:blip>
            <a:srcRect t="18278" b="28399"/>
            <a:stretch/>
          </p:blipFill>
          <p:spPr>
            <a:xfrm flipH="1">
              <a:off x="4730378" y="2941765"/>
              <a:ext cx="4052621" cy="1770628"/>
            </a:xfrm>
            <a:prstGeom prst="roundRect">
              <a:avLst>
                <a:gd name="adj" fmla="val 7849"/>
              </a:avLst>
            </a:prstGeom>
            <a:noFill/>
            <a:ln w="9525" cap="flat" cmpd="sng">
              <a:solidFill>
                <a:schemeClr val="dk2"/>
              </a:solidFill>
              <a:prstDash val="solid"/>
              <a:round/>
              <a:headEnd type="none" w="sm" len="sm"/>
              <a:tailEnd type="none" w="sm" len="sm"/>
            </a:ln>
          </p:spPr>
        </p:pic>
        <p:pic>
          <p:nvPicPr>
            <p:cNvPr id="287" name="Google Shape;287;p36"/>
            <p:cNvPicPr preferRelativeResize="0"/>
            <p:nvPr/>
          </p:nvPicPr>
          <p:blipFill>
            <a:blip r:embed="rId7">
              <a:alphaModFix/>
            </a:blip>
            <a:stretch>
              <a:fillRect/>
            </a:stretch>
          </p:blipFill>
          <p:spPr>
            <a:xfrm>
              <a:off x="6847388" y="2965920"/>
              <a:ext cx="546399" cy="250173"/>
            </a:xfrm>
            <a:prstGeom prst="rect">
              <a:avLst/>
            </a:prstGeom>
            <a:noFill/>
            <a:ln>
              <a:noFill/>
            </a:ln>
          </p:spPr>
        </p:pic>
        <p:pic>
          <p:nvPicPr>
            <p:cNvPr id="288" name="Google Shape;288;p36"/>
            <p:cNvPicPr preferRelativeResize="0"/>
            <p:nvPr/>
          </p:nvPicPr>
          <p:blipFill>
            <a:blip r:embed="rId7">
              <a:alphaModFix/>
            </a:blip>
            <a:stretch>
              <a:fillRect/>
            </a:stretch>
          </p:blipFill>
          <p:spPr>
            <a:xfrm rot="10800000">
              <a:off x="6319180" y="2972493"/>
              <a:ext cx="559063" cy="250125"/>
            </a:xfrm>
            <a:prstGeom prst="rect">
              <a:avLst/>
            </a:prstGeom>
            <a:noFill/>
            <a:ln>
              <a:noFill/>
            </a:ln>
          </p:spPr>
        </p:pic>
      </p:grpSp>
      <p:sp>
        <p:nvSpPr>
          <p:cNvPr id="5" name="Slide Number Placeholder 11">
            <a:extLst>
              <a:ext uri="{FF2B5EF4-FFF2-40B4-BE49-F238E27FC236}">
                <a16:creationId xmlns:a16="http://schemas.microsoft.com/office/drawing/2014/main" id="{30BC7A90-BF6F-396D-BE3D-4948E56EB293}"/>
              </a:ext>
            </a:extLst>
          </p:cNvPr>
          <p:cNvSpPr txBox="1">
            <a:spLocks/>
          </p:cNvSpPr>
          <p:nvPr/>
        </p:nvSpPr>
        <p:spPr>
          <a:xfrm>
            <a:off x="7086600" y="486797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29</a:t>
            </a:fld>
            <a:endParaRPr lang="en-US" sz="90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bg>
      <p:bgPr>
        <a:solidFill>
          <a:schemeClr val="accent1">
            <a:alpha val="20000"/>
          </a:schemeClr>
        </a:solidFill>
        <a:effectLst/>
      </p:bgPr>
    </p:bg>
    <p:spTree>
      <p:nvGrpSpPr>
        <p:cNvPr id="1" name="Shape 61"/>
        <p:cNvGrpSpPr/>
        <p:nvPr/>
      </p:nvGrpSpPr>
      <p:grpSpPr>
        <a:xfrm>
          <a:off x="0" y="0"/>
          <a:ext cx="0" cy="0"/>
          <a:chOff x="0" y="0"/>
          <a:chExt cx="0" cy="0"/>
        </a:xfrm>
      </p:grpSpPr>
      <p:sp>
        <p:nvSpPr>
          <p:cNvPr id="62" name="Google Shape;62;p12"/>
          <p:cNvSpPr txBox="1">
            <a:spLocks noGrp="1"/>
          </p:cNvSpPr>
          <p:nvPr>
            <p:ph type="title"/>
          </p:nvPr>
        </p:nvSpPr>
        <p:spPr>
          <a:xfrm>
            <a:off x="311700" y="663125"/>
            <a:ext cx="8520600" cy="354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800" b="1">
                <a:solidFill>
                  <a:schemeClr val="tx1"/>
                </a:solidFill>
              </a:rPr>
              <a:t>Sensitive Content Warning! </a:t>
            </a:r>
            <a:endParaRPr sz="2800" b="1">
              <a:solidFill>
                <a:schemeClr val="tx1"/>
              </a:solidFill>
            </a:endParaRPr>
          </a:p>
        </p:txBody>
      </p:sp>
      <p:sp>
        <p:nvSpPr>
          <p:cNvPr id="63" name="Google Shape;63;p12"/>
          <p:cNvSpPr txBox="1">
            <a:spLocks noGrp="1"/>
          </p:cNvSpPr>
          <p:nvPr>
            <p:ph type="body" idx="1"/>
          </p:nvPr>
        </p:nvSpPr>
        <p:spPr>
          <a:xfrm>
            <a:off x="311700" y="1017725"/>
            <a:ext cx="8520600" cy="3416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Some students or their family members may have experienced earthquakes, resulting in loss, injuries, and possible trauma. It is therefore important to approach these lessons with sensitivity and awareness.  When students share information about their experiences with earthquakes in the first part of the lesson, make sure to scan the class and be aware of any heightened responses. Affirm students’ normal emotional responses. If students are too emotionally heightened, it may be prudent to allow them to forego the drill.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Even students who have never experienced an earthquake may have a strong emotional response to talking about earthquakes. Explain to students that practicing earthquake drills helps our community to stay safe in an earthquake, but that it’s normal to feel big feelings about earthquakes.  </a:t>
            </a:r>
            <a:endParaRPr dirty="0"/>
          </a:p>
          <a:p>
            <a:pPr marL="0" lvl="0" indent="0" algn="l" rtl="0">
              <a:spcBef>
                <a:spcPts val="0"/>
              </a:spcBef>
              <a:spcAft>
                <a:spcPts val="0"/>
              </a:spcAft>
              <a:buNone/>
            </a:pPr>
            <a:endParaRPr dirty="0"/>
          </a:p>
          <a:p>
            <a:pPr marL="0" lvl="0" indent="0" algn="l" rtl="0">
              <a:lnSpc>
                <a:spcPct val="100000"/>
              </a:lnSpc>
              <a:spcBef>
                <a:spcPts val="0"/>
              </a:spcBef>
              <a:spcAft>
                <a:spcPts val="0"/>
              </a:spcAft>
              <a:buSzPts val="1800"/>
              <a:buNone/>
            </a:pPr>
            <a:r>
              <a:rPr lang="en-US" dirty="0"/>
              <a:t>Drills build muscle memory that ensures students take the appropriate protective actions during an earthquake. Practice makes perfect, so please insist that students take the exercise seriously, remain quiet, and follow instructions. </a:t>
            </a:r>
          </a:p>
        </p:txBody>
      </p:sp>
      <p:sp>
        <p:nvSpPr>
          <p:cNvPr id="6" name="Slide Number Placeholder 11">
            <a:extLst>
              <a:ext uri="{FF2B5EF4-FFF2-40B4-BE49-F238E27FC236}">
                <a16:creationId xmlns:a16="http://schemas.microsoft.com/office/drawing/2014/main" id="{EA097DDB-658D-62C3-8F9F-521AF76EA767}"/>
              </a:ext>
            </a:extLst>
          </p:cNvPr>
          <p:cNvSpPr txBox="1">
            <a:spLocks/>
          </p:cNvSpPr>
          <p:nvPr/>
        </p:nvSpPr>
        <p:spPr>
          <a:xfrm>
            <a:off x="7086600" y="486797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3</a:t>
            </a:fld>
            <a:endParaRPr lang="en-US" sz="900"/>
          </a:p>
        </p:txBody>
      </p:sp>
    </p:spTree>
  </p:cSld>
  <p:clrMapOvr>
    <a:overrideClrMapping bg1="lt1" tx1="dk1" bg2="lt2" tx2="dk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Shape 292"/>
        <p:cNvGrpSpPr/>
        <p:nvPr/>
      </p:nvGrpSpPr>
      <p:grpSpPr>
        <a:xfrm>
          <a:off x="0" y="0"/>
          <a:ext cx="0" cy="0"/>
          <a:chOff x="0" y="0"/>
          <a:chExt cx="0" cy="0"/>
        </a:xfrm>
      </p:grpSpPr>
      <p:sp>
        <p:nvSpPr>
          <p:cNvPr id="293" name="Google Shape;293;p37"/>
          <p:cNvSpPr txBox="1"/>
          <p:nvPr/>
        </p:nvSpPr>
        <p:spPr>
          <a:xfrm>
            <a:off x="176950" y="564492"/>
            <a:ext cx="8856026" cy="572700"/>
          </a:xfrm>
          <a:prstGeom prst="rect">
            <a:avLst/>
          </a:prstGeom>
          <a:noFill/>
          <a:ln>
            <a:noFill/>
          </a:ln>
        </p:spPr>
        <p:txBody>
          <a:bodyPr spcFirstLastPara="1" wrap="square" lIns="91425" tIns="91425" rIns="91425" bIns="91425" anchor="t" anchorCtr="0">
            <a:spAutoFit/>
          </a:bodyPr>
          <a:lstStyle/>
          <a:p>
            <a:pPr marL="0" lvl="0" indent="0" algn="ctr" rtl="0">
              <a:lnSpc>
                <a:spcPct val="90000"/>
              </a:lnSpc>
              <a:spcBef>
                <a:spcPts val="0"/>
              </a:spcBef>
              <a:spcAft>
                <a:spcPts val="0"/>
              </a:spcAft>
              <a:buNone/>
            </a:pPr>
            <a:r>
              <a:rPr lang="en" sz="2800" b="1">
                <a:solidFill>
                  <a:schemeClr val="accent1"/>
                </a:solidFill>
              </a:rPr>
              <a:t>Earthquakes Release Waves of Energy</a:t>
            </a:r>
            <a:endParaRPr sz="2800" b="1">
              <a:solidFill>
                <a:schemeClr val="accent1"/>
              </a:solidFill>
            </a:endParaRPr>
          </a:p>
        </p:txBody>
      </p:sp>
      <p:grpSp>
        <p:nvGrpSpPr>
          <p:cNvPr id="4" name="Group 3">
            <a:extLst>
              <a:ext uri="{FF2B5EF4-FFF2-40B4-BE49-F238E27FC236}">
                <a16:creationId xmlns:a16="http://schemas.microsoft.com/office/drawing/2014/main" id="{302E2B17-913C-A7CD-4F8D-1FF71D58965A}"/>
              </a:ext>
            </a:extLst>
          </p:cNvPr>
          <p:cNvGrpSpPr/>
          <p:nvPr/>
        </p:nvGrpSpPr>
        <p:grpSpPr>
          <a:xfrm>
            <a:off x="370476" y="1258514"/>
            <a:ext cx="3637219" cy="3329922"/>
            <a:chOff x="176950" y="1211378"/>
            <a:chExt cx="4120202" cy="3772099"/>
          </a:xfrm>
        </p:grpSpPr>
        <p:pic>
          <p:nvPicPr>
            <p:cNvPr id="294" name="Google Shape;294;p37" title="IMG_0111.HEIC"/>
            <p:cNvPicPr preferRelativeResize="0"/>
            <p:nvPr/>
          </p:nvPicPr>
          <p:blipFill rotWithShape="1">
            <a:blip r:embed="rId5">
              <a:alphaModFix/>
            </a:blip>
            <a:srcRect t="24039" b="18709"/>
            <a:stretch/>
          </p:blipFill>
          <p:spPr>
            <a:xfrm>
              <a:off x="176950" y="1211378"/>
              <a:ext cx="4120202" cy="1769076"/>
            </a:xfrm>
            <a:prstGeom prst="roundRect">
              <a:avLst>
                <a:gd name="adj" fmla="val 5751"/>
              </a:avLst>
            </a:prstGeom>
            <a:noFill/>
            <a:ln w="9525" cap="flat" cmpd="sng">
              <a:solidFill>
                <a:schemeClr val="tx1"/>
              </a:solidFill>
              <a:prstDash val="solid"/>
              <a:round/>
              <a:headEnd type="none" w="sm" len="sm"/>
              <a:tailEnd type="none" w="sm" len="sm"/>
            </a:ln>
          </p:spPr>
        </p:pic>
        <p:pic>
          <p:nvPicPr>
            <p:cNvPr id="295" name="Google Shape;295;p37" title="IMG_0116.HEIC"/>
            <p:cNvPicPr preferRelativeResize="0"/>
            <p:nvPr/>
          </p:nvPicPr>
          <p:blipFill rotWithShape="1">
            <a:blip r:embed="rId6">
              <a:alphaModFix/>
            </a:blip>
            <a:srcRect t="20922" b="17302"/>
            <a:stretch/>
          </p:blipFill>
          <p:spPr>
            <a:xfrm>
              <a:off x="176950" y="3074586"/>
              <a:ext cx="4120202" cy="1908891"/>
            </a:xfrm>
            <a:prstGeom prst="roundRect">
              <a:avLst>
                <a:gd name="adj" fmla="val 6090"/>
              </a:avLst>
            </a:prstGeom>
            <a:noFill/>
            <a:ln w="9525" cap="flat" cmpd="sng">
              <a:solidFill>
                <a:schemeClr val="tx1"/>
              </a:solidFill>
              <a:prstDash val="solid"/>
              <a:round/>
              <a:headEnd type="none" w="sm" len="sm"/>
              <a:tailEnd type="none" w="sm" len="sm"/>
            </a:ln>
          </p:spPr>
        </p:pic>
      </p:grpSp>
      <p:pic>
        <p:nvPicPr>
          <p:cNvPr id="296" name="Google Shape;296;p37" title="3-5 Great Shake Out 1 Hour-7.webm">
            <a:hlinkClick r:id="rId7"/>
          </p:cNvPr>
          <p:cNvPicPr preferRelativeResize="0"/>
          <p:nvPr/>
        </p:nvPicPr>
        <p:blipFill>
          <a:blip r:embed="rId8">
            <a:alphaModFix/>
          </a:blip>
          <a:stretch>
            <a:fillRect/>
          </a:stretch>
        </p:blipFill>
        <p:spPr>
          <a:xfrm>
            <a:off x="4253642" y="1555604"/>
            <a:ext cx="4596442" cy="2601143"/>
          </a:xfrm>
          <a:prstGeom prst="rect">
            <a:avLst/>
          </a:prstGeom>
          <a:noFill/>
          <a:ln w="19050" cap="flat" cmpd="sng">
            <a:solidFill>
              <a:schemeClr val="dk2"/>
            </a:solidFill>
            <a:prstDash val="solid"/>
            <a:round/>
            <a:headEnd type="none" w="sm" len="sm"/>
            <a:tailEnd type="none" w="sm" len="sm"/>
          </a:ln>
        </p:spPr>
      </p:pic>
      <p:pic>
        <p:nvPicPr>
          <p:cNvPr id="2" name="Slide 28">
            <a:hlinkClick r:id="" action="ppaction://media"/>
            <a:extLst>
              <a:ext uri="{FF2B5EF4-FFF2-40B4-BE49-F238E27FC236}">
                <a16:creationId xmlns:a16="http://schemas.microsoft.com/office/drawing/2014/main" id="{0D3F1A45-A758-9B9E-D094-B17B02504BCD}"/>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01917" y="687537"/>
            <a:ext cx="487363" cy="487363"/>
          </a:xfrm>
          <a:prstGeom prst="rect">
            <a:avLst/>
          </a:prstGeom>
        </p:spPr>
      </p:pic>
      <p:sp>
        <p:nvSpPr>
          <p:cNvPr id="6" name="Slide Number Placeholder 11">
            <a:extLst>
              <a:ext uri="{FF2B5EF4-FFF2-40B4-BE49-F238E27FC236}">
                <a16:creationId xmlns:a16="http://schemas.microsoft.com/office/drawing/2014/main" id="{79809590-0763-43A8-7595-2104A6E227CE}"/>
              </a:ext>
            </a:extLst>
          </p:cNvPr>
          <p:cNvSpPr txBox="1">
            <a:spLocks/>
          </p:cNvSpPr>
          <p:nvPr/>
        </p:nvSpPr>
        <p:spPr>
          <a:xfrm>
            <a:off x="7086600" y="486797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30</a:t>
            </a:fld>
            <a:endParaRPr lang="en-US" sz="9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6"/>
                                        </p:tgtEl>
                                        <p:attrNameLst>
                                          <p:attrName>style.visibility</p:attrName>
                                        </p:attrNameLst>
                                      </p:cBhvr>
                                      <p:to>
                                        <p:strVal val="visible"/>
                                      </p:to>
                                    </p:set>
                                    <p:animEffect transition="in" filter="fade">
                                      <p:cBhvr>
                                        <p:cTn id="7" dur="1000"/>
                                        <p:tgtEl>
                                          <p:spTgt spid="296"/>
                                        </p:tgtEl>
                                      </p:cBhvr>
                                    </p:animEffect>
                                  </p:childTnLst>
                                </p:cTn>
                              </p:par>
                            </p:childTnLst>
                          </p:cTn>
                        </p:par>
                        <p:par>
                          <p:cTn id="8" fill="hold">
                            <p:stCondLst>
                              <p:cond delay="1000"/>
                            </p:stCondLst>
                            <p:childTnLst>
                              <p:par>
                                <p:cTn id="9" presetID="1" presetClass="mediacall" presetSubtype="0" fill="hold" nodeType="afterEffect">
                                  <p:stCondLst>
                                    <p:cond delay="0"/>
                                  </p:stCondLst>
                                  <p:childTnLst>
                                    <p:cmd type="call" cmd="playFrom(0.0)">
                                      <p:cBhvr>
                                        <p:cTn id="10"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1"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Google Shape;301;p38"/>
          <p:cNvSpPr txBox="1">
            <a:spLocks noGrp="1"/>
          </p:cNvSpPr>
          <p:nvPr>
            <p:ph type="title"/>
          </p:nvPr>
        </p:nvSpPr>
        <p:spPr>
          <a:xfrm>
            <a:off x="518700" y="543425"/>
            <a:ext cx="8625300" cy="431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 sz="2700"/>
              <a:t>Seismic Waves with Different Amounts of Energy</a:t>
            </a:r>
            <a:endParaRPr sz="2700"/>
          </a:p>
        </p:txBody>
      </p:sp>
      <p:sp>
        <p:nvSpPr>
          <p:cNvPr id="302" name="Google Shape;302;p38"/>
          <p:cNvSpPr txBox="1">
            <a:spLocks noGrp="1"/>
          </p:cNvSpPr>
          <p:nvPr>
            <p:ph idx="1"/>
          </p:nvPr>
        </p:nvSpPr>
        <p:spPr>
          <a:xfrm>
            <a:off x="197175" y="1120975"/>
            <a:ext cx="4718700" cy="3263400"/>
          </a:xfrm>
          <a:prstGeom prst="rect">
            <a:avLst/>
          </a:prstGeom>
        </p:spPr>
        <p:txBody>
          <a:bodyPr spcFirstLastPara="1" wrap="square" lIns="91425" tIns="45700" rIns="91425" bIns="45700" anchor="t" anchorCtr="0">
            <a:noAutofit/>
          </a:bodyPr>
          <a:lstStyle/>
          <a:p>
            <a:pPr marL="0" lvl="0" indent="0" algn="l" rtl="0">
              <a:lnSpc>
                <a:spcPct val="100000"/>
              </a:lnSpc>
              <a:spcBef>
                <a:spcPts val="750"/>
              </a:spcBef>
              <a:spcAft>
                <a:spcPts val="0"/>
              </a:spcAft>
              <a:buNone/>
            </a:pPr>
            <a:r>
              <a:rPr lang="en" sz="2300">
                <a:solidFill>
                  <a:schemeClr val="tx2"/>
                </a:solidFill>
              </a:rPr>
              <a:t>Model s-waves with different amounts of energy.  </a:t>
            </a:r>
            <a:endParaRPr sz="2300">
              <a:solidFill>
                <a:schemeClr val="tx2"/>
              </a:solidFill>
            </a:endParaRPr>
          </a:p>
          <a:p>
            <a:pPr marL="457200" lvl="0" indent="-374650" algn="l" rtl="0">
              <a:lnSpc>
                <a:spcPct val="100000"/>
              </a:lnSpc>
              <a:spcBef>
                <a:spcPts val="750"/>
              </a:spcBef>
              <a:spcAft>
                <a:spcPts val="0"/>
              </a:spcAft>
              <a:buSzPts val="2300"/>
              <a:buChar char="•"/>
            </a:pPr>
            <a:r>
              <a:rPr lang="en" sz="2300">
                <a:solidFill>
                  <a:schemeClr val="tx2"/>
                </a:solidFill>
              </a:rPr>
              <a:t>How does the amplitude of the wave affect the amount of shaking?</a:t>
            </a:r>
            <a:endParaRPr sz="2300">
              <a:solidFill>
                <a:schemeClr val="tx2"/>
              </a:solidFill>
            </a:endParaRPr>
          </a:p>
          <a:p>
            <a:pPr marL="457200" lvl="0" indent="-374650" algn="l" rtl="0">
              <a:lnSpc>
                <a:spcPct val="100000"/>
              </a:lnSpc>
              <a:spcBef>
                <a:spcPts val="0"/>
              </a:spcBef>
              <a:spcAft>
                <a:spcPts val="0"/>
              </a:spcAft>
              <a:buSzPts val="2300"/>
              <a:buChar char="•"/>
            </a:pPr>
            <a:r>
              <a:rPr lang="en" sz="2300">
                <a:solidFill>
                  <a:schemeClr val="tx2"/>
                </a:solidFill>
              </a:rPr>
              <a:t>How does the amplitude of the wave change as the wave travels away from its starting point?</a:t>
            </a:r>
            <a:endParaRPr sz="2300">
              <a:solidFill>
                <a:schemeClr val="tx2"/>
              </a:solidFill>
            </a:endParaRPr>
          </a:p>
          <a:p>
            <a:pPr marL="0" lvl="0" indent="0" algn="l" rtl="0">
              <a:spcBef>
                <a:spcPts val="750"/>
              </a:spcBef>
              <a:spcAft>
                <a:spcPts val="0"/>
              </a:spcAft>
              <a:buNone/>
            </a:pPr>
            <a:r>
              <a:rPr lang="en">
                <a:solidFill>
                  <a:schemeClr val="tx2"/>
                </a:solidFill>
              </a:rPr>
              <a:t>  </a:t>
            </a:r>
            <a:endParaRPr>
              <a:solidFill>
                <a:schemeClr val="tx2"/>
              </a:solidFill>
            </a:endParaRPr>
          </a:p>
          <a:p>
            <a:pPr marL="0" lvl="0" indent="0" algn="l" rtl="0">
              <a:spcBef>
                <a:spcPts val="750"/>
              </a:spcBef>
              <a:spcAft>
                <a:spcPts val="0"/>
              </a:spcAft>
              <a:buNone/>
            </a:pPr>
            <a:endParaRPr>
              <a:solidFill>
                <a:schemeClr val="tx2"/>
              </a:solidFill>
            </a:endParaRPr>
          </a:p>
        </p:txBody>
      </p:sp>
      <p:cxnSp>
        <p:nvCxnSpPr>
          <p:cNvPr id="303" name="Google Shape;303;p38"/>
          <p:cNvCxnSpPr/>
          <p:nvPr/>
        </p:nvCxnSpPr>
        <p:spPr>
          <a:xfrm>
            <a:off x="5306625" y="2832875"/>
            <a:ext cx="3420900" cy="0"/>
          </a:xfrm>
          <a:prstGeom prst="straightConnector1">
            <a:avLst/>
          </a:prstGeom>
          <a:noFill/>
          <a:ln w="9525" cap="flat" cmpd="sng">
            <a:solidFill>
              <a:schemeClr val="dk2"/>
            </a:solidFill>
            <a:prstDash val="solid"/>
            <a:round/>
            <a:headEnd type="none" w="med" len="med"/>
            <a:tailEnd type="none" w="med" len="med"/>
          </a:ln>
        </p:spPr>
      </p:cxnSp>
      <p:cxnSp>
        <p:nvCxnSpPr>
          <p:cNvPr id="304" name="Google Shape;304;p38"/>
          <p:cNvCxnSpPr/>
          <p:nvPr/>
        </p:nvCxnSpPr>
        <p:spPr>
          <a:xfrm flipH="1">
            <a:off x="5294325" y="1270125"/>
            <a:ext cx="12300" cy="3248400"/>
          </a:xfrm>
          <a:prstGeom prst="straightConnector1">
            <a:avLst/>
          </a:prstGeom>
          <a:noFill/>
          <a:ln w="9525" cap="flat" cmpd="sng">
            <a:solidFill>
              <a:schemeClr val="dk2"/>
            </a:solidFill>
            <a:prstDash val="solid"/>
            <a:round/>
            <a:headEnd type="none" w="med" len="med"/>
            <a:tailEnd type="none" w="med" len="med"/>
          </a:ln>
        </p:spPr>
      </p:cxnSp>
      <p:sp>
        <p:nvSpPr>
          <p:cNvPr id="305" name="Google Shape;305;p38"/>
          <p:cNvSpPr/>
          <p:nvPr/>
        </p:nvSpPr>
        <p:spPr>
          <a:xfrm>
            <a:off x="5317400" y="1861498"/>
            <a:ext cx="3184625" cy="1999625"/>
          </a:xfrm>
          <a:custGeom>
            <a:avLst/>
            <a:gdLst/>
            <a:ahLst/>
            <a:cxnLst/>
            <a:rect l="l" t="t" r="r" b="b"/>
            <a:pathLst>
              <a:path w="127385" h="79985" extrusionOk="0">
                <a:moveTo>
                  <a:pt x="0" y="38862"/>
                </a:moveTo>
                <a:cubicBezTo>
                  <a:pt x="5334" y="32385"/>
                  <a:pt x="21146" y="-63"/>
                  <a:pt x="32004" y="0"/>
                </a:cubicBezTo>
                <a:cubicBezTo>
                  <a:pt x="42863" y="64"/>
                  <a:pt x="54245" y="25912"/>
                  <a:pt x="65151" y="39243"/>
                </a:cubicBezTo>
                <a:cubicBezTo>
                  <a:pt x="76057" y="52574"/>
                  <a:pt x="87067" y="80126"/>
                  <a:pt x="97439" y="79984"/>
                </a:cubicBezTo>
                <a:cubicBezTo>
                  <a:pt x="107811" y="79842"/>
                  <a:pt x="122394" y="45324"/>
                  <a:pt x="127385" y="38392"/>
                </a:cubicBezTo>
              </a:path>
            </a:pathLst>
          </a:custGeom>
          <a:noFill/>
          <a:ln w="19050" cap="flat" cmpd="sng">
            <a:solidFill>
              <a:srgbClr val="9900FF"/>
            </a:solidFill>
            <a:prstDash val="solid"/>
            <a:round/>
            <a:headEnd type="none" w="med" len="med"/>
            <a:tailEnd type="none" w="med" len="med"/>
          </a:ln>
        </p:spPr>
        <p:txBody>
          <a:bodyPr/>
          <a:lstStyle/>
          <a:p>
            <a:endParaRPr lang="en-US"/>
          </a:p>
        </p:txBody>
      </p:sp>
      <p:cxnSp>
        <p:nvCxnSpPr>
          <p:cNvPr id="306" name="Google Shape;306;p38"/>
          <p:cNvCxnSpPr/>
          <p:nvPr/>
        </p:nvCxnSpPr>
        <p:spPr>
          <a:xfrm>
            <a:off x="6131675" y="1873875"/>
            <a:ext cx="5100" cy="959100"/>
          </a:xfrm>
          <a:prstGeom prst="straightConnector1">
            <a:avLst/>
          </a:prstGeom>
          <a:noFill/>
          <a:ln w="38100" cap="flat" cmpd="sng">
            <a:solidFill>
              <a:srgbClr val="006F41"/>
            </a:solidFill>
            <a:prstDash val="solid"/>
            <a:round/>
            <a:headEnd type="stealth" w="med" len="med"/>
            <a:tailEnd type="stealth" w="med" len="med"/>
          </a:ln>
        </p:spPr>
      </p:cxnSp>
      <p:sp>
        <p:nvSpPr>
          <p:cNvPr id="307" name="Google Shape;307;p38"/>
          <p:cNvSpPr txBox="1"/>
          <p:nvPr/>
        </p:nvSpPr>
        <p:spPr>
          <a:xfrm>
            <a:off x="6704875" y="1890075"/>
            <a:ext cx="1447500" cy="3579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000" b="1">
                <a:solidFill>
                  <a:srgbClr val="006F41"/>
                </a:solidFill>
              </a:rPr>
              <a:t>Amplitude</a:t>
            </a:r>
            <a:endParaRPr sz="2000" b="1">
              <a:solidFill>
                <a:srgbClr val="006F41"/>
              </a:solidFill>
            </a:endParaRPr>
          </a:p>
        </p:txBody>
      </p:sp>
      <p:cxnSp>
        <p:nvCxnSpPr>
          <p:cNvPr id="308" name="Google Shape;308;p38"/>
          <p:cNvCxnSpPr>
            <a:endCxn id="307" idx="1"/>
          </p:cNvCxnSpPr>
          <p:nvPr/>
        </p:nvCxnSpPr>
        <p:spPr>
          <a:xfrm rot="10800000" flipH="1">
            <a:off x="6196675" y="2069025"/>
            <a:ext cx="508200" cy="325500"/>
          </a:xfrm>
          <a:prstGeom prst="straightConnector1">
            <a:avLst/>
          </a:prstGeom>
          <a:noFill/>
          <a:ln w="9525" cap="flat" cmpd="sng">
            <a:solidFill>
              <a:schemeClr val="dk1"/>
            </a:solidFill>
            <a:prstDash val="solid"/>
            <a:round/>
            <a:headEnd type="none" w="med" len="med"/>
            <a:tailEnd type="none" w="med" len="med"/>
          </a:ln>
        </p:spPr>
      </p:cxnSp>
      <p:sp>
        <p:nvSpPr>
          <p:cNvPr id="4" name="Slide Number Placeholder 11">
            <a:extLst>
              <a:ext uri="{FF2B5EF4-FFF2-40B4-BE49-F238E27FC236}">
                <a16:creationId xmlns:a16="http://schemas.microsoft.com/office/drawing/2014/main" id="{E36C9CA5-B2D7-7E0E-4618-764A059CF71B}"/>
              </a:ext>
            </a:extLst>
          </p:cNvPr>
          <p:cNvSpPr txBox="1">
            <a:spLocks/>
          </p:cNvSpPr>
          <p:nvPr/>
        </p:nvSpPr>
        <p:spPr>
          <a:xfrm>
            <a:off x="7086600" y="486797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31</a:t>
            </a:fld>
            <a:endParaRPr lang="en-US" sz="90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14" name="Google Shape;314;p39"/>
          <p:cNvSpPr txBox="1">
            <a:spLocks noGrp="1"/>
          </p:cNvSpPr>
          <p:nvPr>
            <p:ph type="title"/>
          </p:nvPr>
        </p:nvSpPr>
        <p:spPr>
          <a:xfrm>
            <a:off x="1213085" y="531090"/>
            <a:ext cx="6812100" cy="4314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 sz="2700"/>
              <a:t>Earthquakes Waves Behave Differently</a:t>
            </a:r>
            <a:endParaRPr sz="2700"/>
          </a:p>
        </p:txBody>
      </p:sp>
      <p:sp>
        <p:nvSpPr>
          <p:cNvPr id="315" name="Google Shape;315;p39"/>
          <p:cNvSpPr txBox="1">
            <a:spLocks noGrp="1"/>
          </p:cNvSpPr>
          <p:nvPr>
            <p:ph idx="1"/>
          </p:nvPr>
        </p:nvSpPr>
        <p:spPr>
          <a:xfrm>
            <a:off x="106875" y="1226825"/>
            <a:ext cx="3188100" cy="3327300"/>
          </a:xfrm>
          <a:prstGeom prst="rect">
            <a:avLst/>
          </a:prstGeom>
        </p:spPr>
        <p:txBody>
          <a:bodyPr spcFirstLastPara="1" wrap="square" lIns="91425" tIns="45700" rIns="91425" bIns="45700" anchor="t" anchorCtr="0">
            <a:noAutofit/>
          </a:bodyPr>
          <a:lstStyle/>
          <a:p>
            <a:pPr marL="0" lvl="0" indent="0" algn="l" rtl="0">
              <a:lnSpc>
                <a:spcPct val="100000"/>
              </a:lnSpc>
              <a:spcBef>
                <a:spcPts val="750"/>
              </a:spcBef>
              <a:spcAft>
                <a:spcPts val="0"/>
              </a:spcAft>
              <a:buNone/>
            </a:pPr>
            <a:r>
              <a:rPr lang="en" sz="2400" dirty="0">
                <a:solidFill>
                  <a:schemeClr val="tx2"/>
                </a:solidFill>
              </a:rPr>
              <a:t>Watch again!</a:t>
            </a:r>
            <a:endParaRPr sz="2400" dirty="0">
              <a:solidFill>
                <a:schemeClr val="tx2"/>
              </a:solidFill>
            </a:endParaRPr>
          </a:p>
          <a:p>
            <a:pPr marL="0" lvl="0" indent="0" algn="l" rtl="0">
              <a:lnSpc>
                <a:spcPct val="100000"/>
              </a:lnSpc>
              <a:spcBef>
                <a:spcPts val="750"/>
              </a:spcBef>
              <a:spcAft>
                <a:spcPts val="0"/>
              </a:spcAft>
              <a:buNone/>
            </a:pPr>
            <a:endParaRPr sz="2400" dirty="0">
              <a:solidFill>
                <a:schemeClr val="tx2"/>
              </a:solidFill>
            </a:endParaRPr>
          </a:p>
          <a:p>
            <a:pPr marL="0" lvl="0" indent="0" algn="l" rtl="0">
              <a:lnSpc>
                <a:spcPct val="100000"/>
              </a:lnSpc>
              <a:spcBef>
                <a:spcPts val="750"/>
              </a:spcBef>
              <a:spcAft>
                <a:spcPts val="0"/>
              </a:spcAft>
              <a:buNone/>
            </a:pPr>
            <a:r>
              <a:rPr lang="en" sz="2400" dirty="0">
                <a:solidFill>
                  <a:schemeClr val="tx2"/>
                </a:solidFill>
              </a:rPr>
              <a:t>Pay attention to the different speeds of the three types of waves.</a:t>
            </a:r>
            <a:endParaRPr sz="2400" dirty="0">
              <a:solidFill>
                <a:schemeClr val="tx2"/>
              </a:solidFill>
            </a:endParaRPr>
          </a:p>
          <a:p>
            <a:pPr marL="0" lvl="0" indent="0" algn="l" rtl="0">
              <a:spcBef>
                <a:spcPts val="750"/>
              </a:spcBef>
              <a:spcAft>
                <a:spcPts val="0"/>
              </a:spcAft>
              <a:buNone/>
            </a:pPr>
            <a:endParaRPr sz="1800" dirty="0">
              <a:solidFill>
                <a:schemeClr val="tx2"/>
              </a:solidFill>
            </a:endParaRPr>
          </a:p>
          <a:p>
            <a:pPr marL="0" lvl="0" indent="0" algn="l" rtl="0">
              <a:spcBef>
                <a:spcPts val="750"/>
              </a:spcBef>
              <a:spcAft>
                <a:spcPts val="0"/>
              </a:spcAft>
              <a:buNone/>
            </a:pPr>
            <a:endParaRPr sz="1800" dirty="0">
              <a:solidFill>
                <a:schemeClr val="tx2"/>
              </a:solidFill>
            </a:endParaRPr>
          </a:p>
        </p:txBody>
      </p:sp>
      <p:pic>
        <p:nvPicPr>
          <p:cNvPr id="2" name="1-seismicStation_Clock_Earthquake">
            <a:hlinkClick r:id="" action="ppaction://media"/>
            <a:extLst>
              <a:ext uri="{FF2B5EF4-FFF2-40B4-BE49-F238E27FC236}">
                <a16:creationId xmlns:a16="http://schemas.microsoft.com/office/drawing/2014/main" id="{7F5FD97E-3397-71D5-4699-2EAC834F5BE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451993" y="1110887"/>
            <a:ext cx="5344874" cy="3559175"/>
          </a:xfrm>
          <a:prstGeom prst="roundRect">
            <a:avLst>
              <a:gd name="adj" fmla="val 2733"/>
            </a:avLst>
          </a:prstGeom>
        </p:spPr>
      </p:pic>
      <p:sp>
        <p:nvSpPr>
          <p:cNvPr id="5" name="Slide Number Placeholder 11">
            <a:extLst>
              <a:ext uri="{FF2B5EF4-FFF2-40B4-BE49-F238E27FC236}">
                <a16:creationId xmlns:a16="http://schemas.microsoft.com/office/drawing/2014/main" id="{A40F880B-1386-AE35-5786-7D9327C73423}"/>
              </a:ext>
            </a:extLst>
          </p:cNvPr>
          <p:cNvSpPr txBox="1">
            <a:spLocks/>
          </p:cNvSpPr>
          <p:nvPr/>
        </p:nvSpPr>
        <p:spPr>
          <a:xfrm>
            <a:off x="7086600" y="486797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32</a:t>
            </a:fld>
            <a:endParaRPr lang="en-US" sz="9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3172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2"/>
                </p:tgtEl>
              </p:cMediaNode>
            </p:video>
            <p:seq concurrent="1" nextAc="seek">
              <p:cTn id="16" restart="whenNotActive" fill="hold" evtFilter="cancelBubble" nodeType="interactiveSeq">
                <p:stCondLst>
                  <p:cond evt="onClick" delay="0">
                    <p:tgtEl>
                      <p:spTgt spid="2"/>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pic>
        <p:nvPicPr>
          <p:cNvPr id="13" name="Picture 12" descr="A diagram of a earthquake">
            <a:extLst>
              <a:ext uri="{FF2B5EF4-FFF2-40B4-BE49-F238E27FC236}">
                <a16:creationId xmlns:a16="http://schemas.microsoft.com/office/drawing/2014/main" id="{A2A11979-FB6B-127C-73D1-FBBFB00D66E5}"/>
              </a:ext>
            </a:extLst>
          </p:cNvPr>
          <p:cNvPicPr>
            <a:picLocks noChangeAspect="1"/>
          </p:cNvPicPr>
          <p:nvPr/>
        </p:nvPicPr>
        <p:blipFill>
          <a:blip r:embed="rId3">
            <a:alphaModFix/>
          </a:blip>
          <a:srcRect l="28037" t="12783"/>
          <a:stretch/>
        </p:blipFill>
        <p:spPr>
          <a:xfrm>
            <a:off x="3387172" y="1362086"/>
            <a:ext cx="5609784" cy="3295289"/>
          </a:xfrm>
          <a:prstGeom prst="roundRect">
            <a:avLst>
              <a:gd name="adj" fmla="val 4580"/>
            </a:avLst>
          </a:prstGeom>
          <a:noFill/>
          <a:ln>
            <a:noFill/>
          </a:ln>
          <a:effectLst/>
        </p:spPr>
      </p:pic>
      <p:sp>
        <p:nvSpPr>
          <p:cNvPr id="322" name="Google Shape;322;p40"/>
          <p:cNvSpPr txBox="1">
            <a:spLocks noGrp="1"/>
          </p:cNvSpPr>
          <p:nvPr>
            <p:ph type="title"/>
          </p:nvPr>
        </p:nvSpPr>
        <p:spPr>
          <a:xfrm>
            <a:off x="2320794" y="500114"/>
            <a:ext cx="4754700" cy="431400"/>
          </a:xfrm>
          <a:prstGeom prst="rect">
            <a:avLst/>
          </a:prstGeom>
        </p:spPr>
        <p:txBody>
          <a:bodyPr spcFirstLastPara="1" wrap="square" lIns="91425" tIns="45700" rIns="91425" bIns="45700" anchor="ctr" anchorCtr="0">
            <a:noAutofit/>
          </a:bodyPr>
          <a:lstStyle/>
          <a:p>
            <a:pPr marL="0" marR="0" lvl="0" indent="0" algn="l" rtl="0">
              <a:lnSpc>
                <a:spcPct val="90000"/>
              </a:lnSpc>
              <a:spcBef>
                <a:spcPts val="0"/>
              </a:spcBef>
              <a:spcAft>
                <a:spcPts val="0"/>
              </a:spcAft>
              <a:buNone/>
            </a:pPr>
            <a:r>
              <a:rPr lang="en" sz="2700"/>
              <a:t>Earthquake Early Warning</a:t>
            </a:r>
            <a:endParaRPr sz="2700"/>
          </a:p>
        </p:txBody>
      </p:sp>
      <p:sp>
        <p:nvSpPr>
          <p:cNvPr id="324" name="Google Shape;324;p40"/>
          <p:cNvSpPr txBox="1">
            <a:spLocks noGrp="1"/>
          </p:cNvSpPr>
          <p:nvPr>
            <p:ph idx="1"/>
          </p:nvPr>
        </p:nvSpPr>
        <p:spPr>
          <a:xfrm>
            <a:off x="106875" y="1153975"/>
            <a:ext cx="3307800" cy="3503400"/>
          </a:xfrm>
          <a:prstGeom prst="rect">
            <a:avLst/>
          </a:prstGeom>
        </p:spPr>
        <p:txBody>
          <a:bodyPr spcFirstLastPara="1" wrap="square" lIns="91425" tIns="45700" rIns="91425" bIns="45700" anchor="t" anchorCtr="0">
            <a:noAutofit/>
          </a:bodyPr>
          <a:lstStyle/>
          <a:p>
            <a:pPr marL="0" lvl="0" indent="0" algn="l" rtl="0">
              <a:spcBef>
                <a:spcPts val="750"/>
              </a:spcBef>
              <a:spcAft>
                <a:spcPts val="0"/>
              </a:spcAft>
              <a:buNone/>
            </a:pPr>
            <a:r>
              <a:rPr lang="en" sz="2500" b="1" dirty="0">
                <a:solidFill>
                  <a:srgbClr val="BF9000"/>
                </a:solidFill>
              </a:rPr>
              <a:t>P-waves</a:t>
            </a:r>
            <a:r>
              <a:rPr lang="en" sz="2300" dirty="0"/>
              <a:t>: faster &amp; less damaging</a:t>
            </a:r>
            <a:endParaRPr sz="2300" dirty="0"/>
          </a:p>
          <a:p>
            <a:pPr marL="0" lvl="0" indent="0" algn="l" rtl="0">
              <a:spcBef>
                <a:spcPts val="750"/>
              </a:spcBef>
              <a:spcAft>
                <a:spcPts val="0"/>
              </a:spcAft>
              <a:buNone/>
            </a:pPr>
            <a:endParaRPr sz="2300" dirty="0"/>
          </a:p>
          <a:p>
            <a:pPr marL="0" lvl="0" indent="0" algn="l" rtl="0">
              <a:spcBef>
                <a:spcPts val="750"/>
              </a:spcBef>
              <a:spcAft>
                <a:spcPts val="0"/>
              </a:spcAft>
              <a:buNone/>
            </a:pPr>
            <a:r>
              <a:rPr lang="en" sz="2500" b="1" dirty="0">
                <a:solidFill>
                  <a:srgbClr val="85200C"/>
                </a:solidFill>
              </a:rPr>
              <a:t>S-waves</a:t>
            </a:r>
            <a:r>
              <a:rPr lang="en" sz="2300" dirty="0"/>
              <a:t>: slower &amp; more damaging</a:t>
            </a:r>
            <a:endParaRPr sz="2300" dirty="0"/>
          </a:p>
          <a:p>
            <a:pPr marL="0" lvl="0" indent="0" algn="l" rtl="0">
              <a:spcBef>
                <a:spcPts val="750"/>
              </a:spcBef>
              <a:spcAft>
                <a:spcPts val="0"/>
              </a:spcAft>
              <a:buNone/>
            </a:pPr>
            <a:endParaRPr sz="2300" dirty="0"/>
          </a:p>
          <a:p>
            <a:pPr marL="0" lvl="0" indent="0" algn="l" rtl="0">
              <a:spcBef>
                <a:spcPts val="750"/>
              </a:spcBef>
              <a:spcAft>
                <a:spcPts val="0"/>
              </a:spcAft>
              <a:buNone/>
            </a:pPr>
            <a:r>
              <a:rPr lang="en" sz="2500" b="1" dirty="0">
                <a:solidFill>
                  <a:srgbClr val="006F41"/>
                </a:solidFill>
              </a:rPr>
              <a:t>Alerts</a:t>
            </a:r>
            <a:r>
              <a:rPr lang="en" sz="2300" dirty="0"/>
              <a:t>: delivered as soon as first earthquake wave detected.  </a:t>
            </a:r>
            <a:endParaRPr sz="2300" dirty="0"/>
          </a:p>
        </p:txBody>
      </p:sp>
      <p:sp>
        <p:nvSpPr>
          <p:cNvPr id="4" name="Slide Number Placeholder 11">
            <a:extLst>
              <a:ext uri="{FF2B5EF4-FFF2-40B4-BE49-F238E27FC236}">
                <a16:creationId xmlns:a16="http://schemas.microsoft.com/office/drawing/2014/main" id="{9AE3E2C6-8CEA-108B-8156-E295B75034B1}"/>
              </a:ext>
            </a:extLst>
          </p:cNvPr>
          <p:cNvSpPr txBox="1">
            <a:spLocks/>
          </p:cNvSpPr>
          <p:nvPr/>
        </p:nvSpPr>
        <p:spPr>
          <a:xfrm>
            <a:off x="7086600" y="486797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33</a:t>
            </a:fld>
            <a:endParaRPr lang="en-US" sz="900"/>
          </a:p>
        </p:txBody>
      </p:sp>
      <p:sp>
        <p:nvSpPr>
          <p:cNvPr id="5" name="Rectangle 4">
            <a:extLst>
              <a:ext uri="{FF2B5EF4-FFF2-40B4-BE49-F238E27FC236}">
                <a16:creationId xmlns:a16="http://schemas.microsoft.com/office/drawing/2014/main" id="{FF46D6B7-511B-2282-389A-CB779C7D90F2}"/>
              </a:ext>
            </a:extLst>
          </p:cNvPr>
          <p:cNvSpPr/>
          <p:nvPr/>
        </p:nvSpPr>
        <p:spPr>
          <a:xfrm>
            <a:off x="3414675" y="1706257"/>
            <a:ext cx="914400" cy="39463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20E1D9BF-15EB-A95B-CEB3-C66A1BC56FA1}"/>
              </a:ext>
            </a:extLst>
          </p:cNvPr>
          <p:cNvSpPr/>
          <p:nvPr/>
        </p:nvSpPr>
        <p:spPr>
          <a:xfrm>
            <a:off x="4398745" y="4196036"/>
            <a:ext cx="1703672" cy="26878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oogle Shape;260;p18">
            <a:extLst>
              <a:ext uri="{FF2B5EF4-FFF2-40B4-BE49-F238E27FC236}">
                <a16:creationId xmlns:a16="http://schemas.microsoft.com/office/drawing/2014/main" id="{E0360496-A6AA-2328-E25D-11C1C6D7A9C7}"/>
              </a:ext>
            </a:extLst>
          </p:cNvPr>
          <p:cNvPicPr preferRelativeResize="0"/>
          <p:nvPr/>
        </p:nvPicPr>
        <p:blipFill>
          <a:blip r:embed="rId4">
            <a:alphaModFix/>
          </a:blip>
          <a:stretch>
            <a:fillRect/>
          </a:stretch>
        </p:blipFill>
        <p:spPr>
          <a:xfrm>
            <a:off x="7687763" y="423512"/>
            <a:ext cx="1349363" cy="1318661"/>
          </a:xfrm>
          <a:prstGeom prst="rect">
            <a:avLst/>
          </a:prstGeom>
          <a:noFill/>
          <a:ln>
            <a:noFill/>
          </a:ln>
        </p:spPr>
      </p:pic>
      <p:sp>
        <p:nvSpPr>
          <p:cNvPr id="8" name="Rectangle 7">
            <a:extLst>
              <a:ext uri="{FF2B5EF4-FFF2-40B4-BE49-F238E27FC236}">
                <a16:creationId xmlns:a16="http://schemas.microsoft.com/office/drawing/2014/main" id="{FA6178CD-0277-D2C7-F742-426FAAAB022B}"/>
              </a:ext>
            </a:extLst>
          </p:cNvPr>
          <p:cNvSpPr/>
          <p:nvPr/>
        </p:nvSpPr>
        <p:spPr>
          <a:xfrm>
            <a:off x="7376905" y="591070"/>
            <a:ext cx="1660219" cy="108372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F1B1470-6E5A-592B-F3F9-7B33C9C4CDFF}"/>
              </a:ext>
            </a:extLst>
          </p:cNvPr>
          <p:cNvSpPr/>
          <p:nvPr/>
        </p:nvSpPr>
        <p:spPr>
          <a:xfrm>
            <a:off x="8207014" y="2066854"/>
            <a:ext cx="815798" cy="57307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F099A1F1-0258-83AE-4DD8-4B51D1FB94FE}"/>
              </a:ext>
            </a:extLst>
          </p:cNvPr>
          <p:cNvSpPr/>
          <p:nvPr/>
        </p:nvSpPr>
        <p:spPr>
          <a:xfrm>
            <a:off x="7237256" y="1674795"/>
            <a:ext cx="1123718" cy="1001028"/>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2095FBA3-5C0F-6F1D-AF84-96057D0AF4C3}"/>
              </a:ext>
            </a:extLst>
          </p:cNvPr>
          <p:cNvSpPr/>
          <p:nvPr/>
        </p:nvSpPr>
        <p:spPr>
          <a:xfrm>
            <a:off x="3279080" y="1783727"/>
            <a:ext cx="1252497" cy="331712"/>
          </a:xfrm>
          <a:prstGeom prst="ellipse">
            <a:avLst/>
          </a:prstGeom>
          <a:noFill/>
          <a:ln>
            <a:solidFill>
              <a:srgbClr val="BF9000"/>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8B15579C-65CA-07C9-F8DE-B9FDF979B903}"/>
              </a:ext>
            </a:extLst>
          </p:cNvPr>
          <p:cNvSpPr/>
          <p:nvPr/>
        </p:nvSpPr>
        <p:spPr>
          <a:xfrm>
            <a:off x="4045120" y="4162201"/>
            <a:ext cx="2113109" cy="331712"/>
          </a:xfrm>
          <a:prstGeom prst="ellipse">
            <a:avLst/>
          </a:prstGeom>
          <a:noFill/>
          <a:ln>
            <a:solidFill>
              <a:srgbClr val="85200C"/>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4">
                                            <p:txEl>
                                              <p:pRg st="0" end="0"/>
                                            </p:txEl>
                                          </p:spTgt>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hidden"/>
                                      </p:to>
                                    </p:set>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24">
                                            <p:txEl>
                                              <p:pRg st="2" end="2"/>
                                            </p:txEl>
                                          </p:spTgt>
                                        </p:tgtEl>
                                        <p:attrNameLst>
                                          <p:attrName>style.visibility</p:attrName>
                                        </p:attrNameLst>
                                      </p:cBhvr>
                                      <p:to>
                                        <p:strVal val="visible"/>
                                      </p:to>
                                    </p:set>
                                  </p:childTnLst>
                                </p:cTn>
                              </p:par>
                              <p:par>
                                <p:cTn id="15" presetID="1" presetClass="exit" presetSubtype="0" fill="hold" grpId="1" nodeType="withEffect">
                                  <p:stCondLst>
                                    <p:cond delay="0"/>
                                  </p:stCondLst>
                                  <p:childTnLst>
                                    <p:set>
                                      <p:cBhvr>
                                        <p:cTn id="16" dur="1" fill="hold">
                                          <p:stCondLst>
                                            <p:cond delay="0"/>
                                          </p:stCondLst>
                                        </p:cTn>
                                        <p:tgtEl>
                                          <p:spTgt spid="3"/>
                                        </p:tgtEl>
                                        <p:attrNameLst>
                                          <p:attrName>style.visibility</p:attrName>
                                        </p:attrNameLst>
                                      </p:cBhvr>
                                      <p:to>
                                        <p:strVal val="hidden"/>
                                      </p:to>
                                    </p:set>
                                  </p:childTnLst>
                                </p:cTn>
                              </p:par>
                              <p:par>
                                <p:cTn id="17" presetID="1" presetClass="exit"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24">
                                            <p:txEl>
                                              <p:pRg st="4" end="4"/>
                                            </p:txEl>
                                          </p:spTgt>
                                        </p:tgtEl>
                                        <p:attrNameLst>
                                          <p:attrName>style.visibility</p:attrName>
                                        </p:attrNameLst>
                                      </p:cBhvr>
                                      <p:to>
                                        <p:strVal val="visible"/>
                                      </p:to>
                                    </p:set>
                                  </p:childTnLst>
                                </p:cTn>
                              </p:par>
                              <p:par>
                                <p:cTn id="25" presetID="1" presetClass="exit" presetSubtype="0" fill="hold" grpId="1" nodeType="withEffect">
                                  <p:stCondLst>
                                    <p:cond delay="0"/>
                                  </p:stCondLst>
                                  <p:childTnLst>
                                    <p:set>
                                      <p:cBhvr>
                                        <p:cTn id="26" dur="1" fill="hold">
                                          <p:stCondLst>
                                            <p:cond delay="0"/>
                                          </p:stCondLst>
                                        </p:cTn>
                                        <p:tgtEl>
                                          <p:spTgt spid="11"/>
                                        </p:tgtEl>
                                        <p:attrNameLst>
                                          <p:attrName>style.visibility</p:attrName>
                                        </p:attrNameLst>
                                      </p:cBhvr>
                                      <p:to>
                                        <p:strVal val="hidden"/>
                                      </p:to>
                                    </p:set>
                                  </p:childTnLst>
                                </p:cTn>
                              </p:par>
                              <p:par>
                                <p:cTn id="27" presetID="1" presetClass="exit" presetSubtype="0" fill="hold" grpId="0" nodeType="withEffect">
                                  <p:stCondLst>
                                    <p:cond delay="0"/>
                                  </p:stCondLst>
                                  <p:childTnLst>
                                    <p:set>
                                      <p:cBhvr>
                                        <p:cTn id="28" dur="1" fill="hold">
                                          <p:stCondLst>
                                            <p:cond delay="0"/>
                                          </p:stCondLst>
                                        </p:cTn>
                                        <p:tgtEl>
                                          <p:spTgt spid="10"/>
                                        </p:tgtEl>
                                        <p:attrNameLst>
                                          <p:attrName>style.visibility</p:attrName>
                                        </p:attrNameLst>
                                      </p:cBhvr>
                                      <p:to>
                                        <p:strVal val="hidden"/>
                                      </p:to>
                                    </p:set>
                                  </p:childTnLst>
                                </p:cTn>
                              </p:par>
                              <p:par>
                                <p:cTn id="29" presetID="1" presetClass="exit" presetSubtype="0" fill="hold" grpId="0" nodeType="withEffect">
                                  <p:stCondLst>
                                    <p:cond delay="0"/>
                                  </p:stCondLst>
                                  <p:childTnLst>
                                    <p:set>
                                      <p:cBhvr>
                                        <p:cTn id="30" dur="1" fill="hold">
                                          <p:stCondLst>
                                            <p:cond delay="0"/>
                                          </p:stCondLst>
                                        </p:cTn>
                                        <p:tgtEl>
                                          <p:spTgt spid="9"/>
                                        </p:tgtEl>
                                        <p:attrNameLst>
                                          <p:attrName>style.visibility</p:attrName>
                                        </p:attrNameLst>
                                      </p:cBhvr>
                                      <p:to>
                                        <p:strVal val="hidden"/>
                                      </p:to>
                                    </p:set>
                                  </p:childTnLst>
                                </p:cTn>
                              </p:par>
                              <p:par>
                                <p:cTn id="31" presetID="1" presetClass="exit" presetSubtype="0" fill="hold" grpId="0" nodeType="withEffect">
                                  <p:stCondLst>
                                    <p:cond delay="0"/>
                                  </p:stCondLst>
                                  <p:childTnLst>
                                    <p:set>
                                      <p:cBhvr>
                                        <p:cTn id="32" dur="1" fill="hold">
                                          <p:stCondLst>
                                            <p:cond delay="0"/>
                                          </p:stCondLst>
                                        </p:cTn>
                                        <p:tgtEl>
                                          <p:spTgt spid="8"/>
                                        </p:tgtEl>
                                        <p:attrNameLst>
                                          <p:attrName>style.visibility</p:attrName>
                                        </p:attrNameLst>
                                      </p:cBhvr>
                                      <p:to>
                                        <p:strVal val="hidden"/>
                                      </p:to>
                                    </p:set>
                                  </p:childTnLst>
                                </p:cTn>
                              </p:par>
                              <p:par>
                                <p:cTn id="33" presetID="26" presetClass="emph" presetSubtype="0" repeatCount="5000" fill="hold" nodeType="withEffect">
                                  <p:stCondLst>
                                    <p:cond delay="1000"/>
                                  </p:stCondLst>
                                  <p:childTnLst>
                                    <p:animEffect transition="out" filter="fade">
                                      <p:cBhvr>
                                        <p:cTn id="34" dur="500" tmFilter="0, 0; .2, .5; .8, .5; 1, 0"/>
                                        <p:tgtEl>
                                          <p:spTgt spid="7"/>
                                        </p:tgtEl>
                                      </p:cBhvr>
                                    </p:animEffect>
                                    <p:animScale>
                                      <p:cBhvr>
                                        <p:cTn id="35" dur="250" autoRev="1" fill="hold"/>
                                        <p:tgtEl>
                                          <p:spTgt spid="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P spid="9" grpId="0" animBg="1"/>
      <p:bldP spid="10" grpId="0" animBg="1"/>
      <p:bldP spid="3" grpId="0" animBg="1"/>
      <p:bldP spid="3" grpId="1" animBg="1"/>
      <p:bldP spid="11" grpId="0" animBg="1"/>
      <p:bldP spid="11" grpId="1"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41"/>
          <p:cNvSpPr txBox="1">
            <a:spLocks noGrp="1"/>
          </p:cNvSpPr>
          <p:nvPr>
            <p:ph type="title"/>
          </p:nvPr>
        </p:nvSpPr>
        <p:spPr>
          <a:xfrm>
            <a:off x="197794" y="655412"/>
            <a:ext cx="8625300" cy="431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 sz="2700" dirty="0">
                <a:solidFill>
                  <a:schemeClr val="accent1"/>
                </a:solidFill>
              </a:rPr>
              <a:t>Earthquakes Near Us  </a:t>
            </a:r>
            <a:endParaRPr sz="2700" dirty="0">
              <a:solidFill>
                <a:schemeClr val="accent1"/>
              </a:solidFill>
            </a:endParaRPr>
          </a:p>
        </p:txBody>
      </p:sp>
      <p:sp>
        <p:nvSpPr>
          <p:cNvPr id="332" name="Google Shape;332;p41"/>
          <p:cNvSpPr txBox="1">
            <a:spLocks noGrp="1"/>
          </p:cNvSpPr>
          <p:nvPr>
            <p:ph type="body" idx="1"/>
          </p:nvPr>
        </p:nvSpPr>
        <p:spPr>
          <a:xfrm>
            <a:off x="314325" y="1490375"/>
            <a:ext cx="3943500" cy="3113700"/>
          </a:xfrm>
          <a:prstGeom prst="rect">
            <a:avLst/>
          </a:prstGeom>
        </p:spPr>
        <p:txBody>
          <a:bodyPr spcFirstLastPara="1" wrap="square" lIns="91425" tIns="45700" rIns="91425" bIns="45700" anchor="t" anchorCtr="0">
            <a:noAutofit/>
          </a:bodyPr>
          <a:lstStyle/>
          <a:p>
            <a:pPr marL="137160" lvl="0" indent="0" algn="l" rtl="0">
              <a:spcBef>
                <a:spcPts val="500"/>
              </a:spcBef>
              <a:spcAft>
                <a:spcPts val="0"/>
              </a:spcAft>
              <a:buClr>
                <a:schemeClr val="accent1"/>
              </a:buClr>
              <a:buSzPts val="2400"/>
              <a:buNone/>
            </a:pPr>
            <a:r>
              <a:rPr lang="en" dirty="0">
                <a:solidFill>
                  <a:schemeClr val="tx2"/>
                </a:solidFill>
              </a:rPr>
              <a:t>Could there be an earthquake near us?</a:t>
            </a:r>
            <a:endParaRPr dirty="0">
              <a:solidFill>
                <a:schemeClr val="tx2"/>
              </a:solidFill>
            </a:endParaRPr>
          </a:p>
          <a:p>
            <a:pPr marL="0" indent="0">
              <a:buNone/>
            </a:pPr>
            <a:r>
              <a:rPr lang="en" dirty="0">
                <a:solidFill>
                  <a:schemeClr val="tx2"/>
                </a:solidFill>
              </a:rPr>
              <a:t>  </a:t>
            </a:r>
            <a:endParaRPr dirty="0">
              <a:solidFill>
                <a:schemeClr val="tx2"/>
              </a:solidFill>
            </a:endParaRPr>
          </a:p>
        </p:txBody>
      </p:sp>
      <p:sp>
        <p:nvSpPr>
          <p:cNvPr id="4" name="Slide Number Placeholder 11">
            <a:extLst>
              <a:ext uri="{FF2B5EF4-FFF2-40B4-BE49-F238E27FC236}">
                <a16:creationId xmlns:a16="http://schemas.microsoft.com/office/drawing/2014/main" id="{5868193D-1511-7E8A-241B-54DB18BAA50F}"/>
              </a:ext>
            </a:extLst>
          </p:cNvPr>
          <p:cNvSpPr txBox="1">
            <a:spLocks/>
          </p:cNvSpPr>
          <p:nvPr/>
        </p:nvSpPr>
        <p:spPr>
          <a:xfrm>
            <a:off x="7086600" y="486797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34</a:t>
            </a:fld>
            <a:endParaRPr lang="en-US" sz="900"/>
          </a:p>
        </p:txBody>
      </p:sp>
      <p:pic>
        <p:nvPicPr>
          <p:cNvPr id="1026" name="Picture 2" descr="Bicycles Crushed by Brick">
            <a:extLst>
              <a:ext uri="{FF2B5EF4-FFF2-40B4-BE49-F238E27FC236}">
                <a16:creationId xmlns:a16="http://schemas.microsoft.com/office/drawing/2014/main" id="{4A88F579-712F-7E33-D1FD-4DC7A167673D}"/>
              </a:ext>
            </a:extLst>
          </p:cNvPr>
          <p:cNvPicPr>
            <a:picLocks noChangeAspect="1" noChangeArrowheads="1"/>
          </p:cNvPicPr>
          <p:nvPr/>
        </p:nvPicPr>
        <p:blipFill>
          <a:blip r:embed="rId3">
            <a:alphaModFix/>
            <a:extLst>
              <a:ext uri="{28A0092B-C50C-407E-A947-70E740481C1C}">
                <a14:useLocalDpi xmlns:a14="http://schemas.microsoft.com/office/drawing/2010/main" val="0"/>
              </a:ext>
            </a:extLst>
          </a:blip>
          <a:srcRect/>
          <a:stretch>
            <a:fillRect/>
          </a:stretch>
        </p:blipFill>
        <p:spPr bwMode="auto">
          <a:xfrm>
            <a:off x="3955984" y="1340981"/>
            <a:ext cx="4616166" cy="3147107"/>
          </a:xfrm>
          <a:prstGeom prst="roundRect">
            <a:avLst>
              <a:gd name="adj" fmla="val 5620"/>
            </a:avLst>
          </a:prstGeom>
          <a:noFill/>
          <a:ln w="9525" cap="flat" cmpd="sng">
            <a:solidFill>
              <a:schemeClr val="dk2"/>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Shape 337"/>
        <p:cNvGrpSpPr/>
        <p:nvPr/>
      </p:nvGrpSpPr>
      <p:grpSpPr>
        <a:xfrm>
          <a:off x="0" y="0"/>
          <a:ext cx="0" cy="0"/>
          <a:chOff x="0" y="0"/>
          <a:chExt cx="0" cy="0"/>
        </a:xfrm>
      </p:grpSpPr>
      <p:sp>
        <p:nvSpPr>
          <p:cNvPr id="342" name="Google Shape;342;p42"/>
          <p:cNvSpPr txBox="1">
            <a:spLocks noGrp="1"/>
          </p:cNvSpPr>
          <p:nvPr>
            <p:ph type="title"/>
          </p:nvPr>
        </p:nvSpPr>
        <p:spPr>
          <a:xfrm>
            <a:off x="166200" y="603200"/>
            <a:ext cx="8625300" cy="431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 sz="2700">
                <a:solidFill>
                  <a:schemeClr val="accent1"/>
                </a:solidFill>
              </a:rPr>
              <a:t>Examine the key . . .</a:t>
            </a:r>
            <a:endParaRPr sz="2700">
              <a:solidFill>
                <a:schemeClr val="accent1"/>
              </a:solidFill>
            </a:endParaRPr>
          </a:p>
        </p:txBody>
      </p:sp>
      <p:pic>
        <p:nvPicPr>
          <p:cNvPr id="344" name="Google Shape;344;p42"/>
          <p:cNvPicPr preferRelativeResize="0"/>
          <p:nvPr/>
        </p:nvPicPr>
        <p:blipFill>
          <a:blip r:embed="rId3">
            <a:alphaModFix/>
          </a:blip>
          <a:stretch>
            <a:fillRect/>
          </a:stretch>
        </p:blipFill>
        <p:spPr>
          <a:xfrm>
            <a:off x="4989401" y="867399"/>
            <a:ext cx="3869475" cy="3672901"/>
          </a:xfrm>
          <a:prstGeom prst="rect">
            <a:avLst/>
          </a:prstGeom>
          <a:noFill/>
          <a:ln>
            <a:noFill/>
          </a:ln>
        </p:spPr>
      </p:pic>
      <p:sp>
        <p:nvSpPr>
          <p:cNvPr id="4" name="Slide Number Placeholder 11">
            <a:extLst>
              <a:ext uri="{FF2B5EF4-FFF2-40B4-BE49-F238E27FC236}">
                <a16:creationId xmlns:a16="http://schemas.microsoft.com/office/drawing/2014/main" id="{48DF9B1F-B80F-B9AC-C2EE-A181F3C34AF8}"/>
              </a:ext>
            </a:extLst>
          </p:cNvPr>
          <p:cNvSpPr txBox="1">
            <a:spLocks/>
          </p:cNvSpPr>
          <p:nvPr/>
        </p:nvSpPr>
        <p:spPr>
          <a:xfrm>
            <a:off x="7086600" y="486797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35</a:t>
            </a:fld>
            <a:endParaRPr lang="en-US" sz="900"/>
          </a:p>
        </p:txBody>
      </p:sp>
      <p:grpSp>
        <p:nvGrpSpPr>
          <p:cNvPr id="15" name="Group 14">
            <a:extLst>
              <a:ext uri="{FF2B5EF4-FFF2-40B4-BE49-F238E27FC236}">
                <a16:creationId xmlns:a16="http://schemas.microsoft.com/office/drawing/2014/main" id="{0658D175-6266-CD4B-0C6F-AD99A9072341}"/>
              </a:ext>
            </a:extLst>
          </p:cNvPr>
          <p:cNvGrpSpPr/>
          <p:nvPr/>
        </p:nvGrpSpPr>
        <p:grpSpPr>
          <a:xfrm>
            <a:off x="271661" y="1034600"/>
            <a:ext cx="3851690" cy="3715247"/>
            <a:chOff x="271661" y="1034600"/>
            <a:chExt cx="3851690" cy="3715247"/>
          </a:xfrm>
        </p:grpSpPr>
        <p:pic>
          <p:nvPicPr>
            <p:cNvPr id="7" name="Picture 6">
              <a:extLst>
                <a:ext uri="{FF2B5EF4-FFF2-40B4-BE49-F238E27FC236}">
                  <a16:creationId xmlns:a16="http://schemas.microsoft.com/office/drawing/2014/main" id="{8EF8E5BF-59C0-2DC0-4F1B-D22A624F8FF2}"/>
                </a:ext>
              </a:extLst>
            </p:cNvPr>
            <p:cNvPicPr>
              <a:picLocks noChangeAspect="1"/>
            </p:cNvPicPr>
            <p:nvPr/>
          </p:nvPicPr>
          <p:blipFill>
            <a:blip r:embed="rId4"/>
            <a:srcRect l="2631" r="2631"/>
            <a:stretch/>
          </p:blipFill>
          <p:spPr>
            <a:xfrm>
              <a:off x="271661" y="1034600"/>
              <a:ext cx="3851690" cy="3715247"/>
            </a:xfrm>
            <a:prstGeom prst="rect">
              <a:avLst/>
            </a:prstGeom>
          </p:spPr>
        </p:pic>
        <p:sp>
          <p:nvSpPr>
            <p:cNvPr id="12" name="Rectangle 11">
              <a:extLst>
                <a:ext uri="{FF2B5EF4-FFF2-40B4-BE49-F238E27FC236}">
                  <a16:creationId xmlns:a16="http://schemas.microsoft.com/office/drawing/2014/main" id="{A86A0256-435B-641C-ABCE-34C52BB20C46}"/>
                </a:ext>
              </a:extLst>
            </p:cNvPr>
            <p:cNvSpPr/>
            <p:nvPr/>
          </p:nvSpPr>
          <p:spPr>
            <a:xfrm>
              <a:off x="365760" y="3465095"/>
              <a:ext cx="741145" cy="114540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B050C5A-3B32-644B-CA25-745EF6E66F59}"/>
                </a:ext>
              </a:extLst>
            </p:cNvPr>
            <p:cNvSpPr/>
            <p:nvPr/>
          </p:nvSpPr>
          <p:spPr>
            <a:xfrm>
              <a:off x="1039529" y="4108899"/>
              <a:ext cx="1434164" cy="57270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E30EB9B-5ED2-F300-1982-2ED81A7AB59C}"/>
                </a:ext>
              </a:extLst>
            </p:cNvPr>
            <p:cNvSpPr/>
            <p:nvPr/>
          </p:nvSpPr>
          <p:spPr>
            <a:xfrm>
              <a:off x="1106905" y="3606848"/>
              <a:ext cx="174858" cy="57270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Shape 351"/>
        <p:cNvGrpSpPr/>
        <p:nvPr/>
      </p:nvGrpSpPr>
      <p:grpSpPr>
        <a:xfrm>
          <a:off x="0" y="0"/>
          <a:ext cx="0" cy="0"/>
          <a:chOff x="0" y="0"/>
          <a:chExt cx="0" cy="0"/>
        </a:xfrm>
      </p:grpSpPr>
      <p:sp>
        <p:nvSpPr>
          <p:cNvPr id="356" name="Google Shape;356;p43"/>
          <p:cNvSpPr txBox="1">
            <a:spLocks noGrp="1"/>
          </p:cNvSpPr>
          <p:nvPr>
            <p:ph type="title"/>
          </p:nvPr>
        </p:nvSpPr>
        <p:spPr>
          <a:xfrm>
            <a:off x="176502" y="593417"/>
            <a:ext cx="8625300" cy="431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 sz="2700">
                <a:solidFill>
                  <a:schemeClr val="accent1"/>
                </a:solidFill>
              </a:rPr>
              <a:t>And this key . . .</a:t>
            </a:r>
            <a:endParaRPr sz="2700">
              <a:solidFill>
                <a:schemeClr val="accent1"/>
              </a:solidFill>
            </a:endParaRPr>
          </a:p>
        </p:txBody>
      </p:sp>
      <p:pic>
        <p:nvPicPr>
          <p:cNvPr id="362" name="Google Shape;362;p43"/>
          <p:cNvPicPr preferRelativeResize="0"/>
          <p:nvPr/>
        </p:nvPicPr>
        <p:blipFill>
          <a:blip r:embed="rId3">
            <a:alphaModFix/>
          </a:blip>
          <a:stretch>
            <a:fillRect/>
          </a:stretch>
        </p:blipFill>
        <p:spPr>
          <a:xfrm>
            <a:off x="328842" y="1839288"/>
            <a:ext cx="2826675" cy="1971500"/>
          </a:xfrm>
          <a:prstGeom prst="rect">
            <a:avLst/>
          </a:prstGeom>
          <a:noFill/>
          <a:ln w="9525" cap="flat" cmpd="sng">
            <a:solidFill>
              <a:schemeClr val="dk2"/>
            </a:solidFill>
            <a:prstDash val="solid"/>
            <a:round/>
            <a:headEnd type="none" w="sm" len="sm"/>
            <a:tailEnd type="none" w="sm" len="sm"/>
          </a:ln>
        </p:spPr>
      </p:pic>
      <p:sp>
        <p:nvSpPr>
          <p:cNvPr id="4" name="Slide Number Placeholder 11">
            <a:extLst>
              <a:ext uri="{FF2B5EF4-FFF2-40B4-BE49-F238E27FC236}">
                <a16:creationId xmlns:a16="http://schemas.microsoft.com/office/drawing/2014/main" id="{FD9B3446-D701-94C3-B7F4-A512E6098859}"/>
              </a:ext>
            </a:extLst>
          </p:cNvPr>
          <p:cNvSpPr txBox="1">
            <a:spLocks/>
          </p:cNvSpPr>
          <p:nvPr/>
        </p:nvSpPr>
        <p:spPr>
          <a:xfrm>
            <a:off x="7086600" y="486797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36</a:t>
            </a:fld>
            <a:endParaRPr lang="en-US" sz="900"/>
          </a:p>
        </p:txBody>
      </p:sp>
      <p:pic>
        <p:nvPicPr>
          <p:cNvPr id="3" name="Picture 2">
            <a:extLst>
              <a:ext uri="{FF2B5EF4-FFF2-40B4-BE49-F238E27FC236}">
                <a16:creationId xmlns:a16="http://schemas.microsoft.com/office/drawing/2014/main" id="{600A9758-230B-C5FE-BE06-2C6A95290ABB}"/>
              </a:ext>
            </a:extLst>
          </p:cNvPr>
          <p:cNvPicPr>
            <a:picLocks noChangeAspect="1"/>
          </p:cNvPicPr>
          <p:nvPr/>
        </p:nvPicPr>
        <p:blipFill>
          <a:blip r:embed="rId4"/>
          <a:srcRect t="1973" b="1"/>
          <a:stretch/>
        </p:blipFill>
        <p:spPr>
          <a:xfrm>
            <a:off x="3907211" y="413691"/>
            <a:ext cx="4529859" cy="4316118"/>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Shape 366"/>
        <p:cNvGrpSpPr/>
        <p:nvPr/>
      </p:nvGrpSpPr>
      <p:grpSpPr>
        <a:xfrm>
          <a:off x="0" y="0"/>
          <a:ext cx="0" cy="0"/>
          <a:chOff x="0" y="0"/>
          <a:chExt cx="0" cy="0"/>
        </a:xfrm>
      </p:grpSpPr>
      <p:grpSp>
        <p:nvGrpSpPr>
          <p:cNvPr id="2" name="Group 1">
            <a:extLst>
              <a:ext uri="{FF2B5EF4-FFF2-40B4-BE49-F238E27FC236}">
                <a16:creationId xmlns:a16="http://schemas.microsoft.com/office/drawing/2014/main" id="{379024BE-515B-C3B9-AA77-7CCE906914F8}"/>
              </a:ext>
            </a:extLst>
          </p:cNvPr>
          <p:cNvGrpSpPr/>
          <p:nvPr/>
        </p:nvGrpSpPr>
        <p:grpSpPr>
          <a:xfrm>
            <a:off x="5146381" y="425693"/>
            <a:ext cx="3880437" cy="4292114"/>
            <a:chOff x="5263562" y="402831"/>
            <a:chExt cx="3880437" cy="4292114"/>
          </a:xfrm>
        </p:grpSpPr>
        <p:pic>
          <p:nvPicPr>
            <p:cNvPr id="369" name="Google Shape;369;p44"/>
            <p:cNvPicPr preferRelativeResize="0"/>
            <p:nvPr/>
          </p:nvPicPr>
          <p:blipFill rotWithShape="1">
            <a:blip r:embed="rId3">
              <a:alphaModFix/>
            </a:blip>
            <a:srcRect t="37624" r="41707" b="2677"/>
            <a:stretch/>
          </p:blipFill>
          <p:spPr>
            <a:xfrm>
              <a:off x="5263562" y="504622"/>
              <a:ext cx="3880437" cy="4190323"/>
            </a:xfrm>
            <a:prstGeom prst="rect">
              <a:avLst/>
            </a:prstGeom>
            <a:noFill/>
            <a:ln>
              <a:noFill/>
            </a:ln>
          </p:spPr>
        </p:pic>
        <p:sp>
          <p:nvSpPr>
            <p:cNvPr id="370" name="Google Shape;370;p44"/>
            <p:cNvSpPr/>
            <p:nvPr/>
          </p:nvSpPr>
          <p:spPr>
            <a:xfrm>
              <a:off x="7932777" y="402831"/>
              <a:ext cx="1211222" cy="52426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sp>
        <p:nvSpPr>
          <p:cNvPr id="371" name="Google Shape;371;p44"/>
          <p:cNvSpPr txBox="1">
            <a:spLocks noGrp="1"/>
          </p:cNvSpPr>
          <p:nvPr>
            <p:ph type="title"/>
          </p:nvPr>
        </p:nvSpPr>
        <p:spPr>
          <a:xfrm>
            <a:off x="142869" y="575862"/>
            <a:ext cx="8625300" cy="431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 sz="2700">
                <a:solidFill>
                  <a:schemeClr val="accent1"/>
                </a:solidFill>
              </a:rPr>
              <a:t>Putting it together . . .</a:t>
            </a:r>
            <a:endParaRPr sz="2700">
              <a:solidFill>
                <a:schemeClr val="accent1"/>
              </a:solidFill>
            </a:endParaRPr>
          </a:p>
        </p:txBody>
      </p:sp>
      <p:pic>
        <p:nvPicPr>
          <p:cNvPr id="373" name="Google Shape;373;p44"/>
          <p:cNvPicPr preferRelativeResize="0"/>
          <p:nvPr/>
        </p:nvPicPr>
        <p:blipFill rotWithShape="1">
          <a:blip r:embed="rId4">
            <a:alphaModFix/>
          </a:blip>
          <a:srcRect/>
          <a:stretch/>
        </p:blipFill>
        <p:spPr>
          <a:xfrm>
            <a:off x="142869" y="1156758"/>
            <a:ext cx="3357101" cy="3246500"/>
          </a:xfrm>
          <a:prstGeom prst="rect">
            <a:avLst/>
          </a:prstGeom>
          <a:noFill/>
          <a:ln>
            <a:noFill/>
          </a:ln>
        </p:spPr>
      </p:pic>
      <p:pic>
        <p:nvPicPr>
          <p:cNvPr id="374" name="Google Shape;374;p44"/>
          <p:cNvPicPr preferRelativeResize="0"/>
          <p:nvPr/>
        </p:nvPicPr>
        <p:blipFill>
          <a:blip r:embed="rId5">
            <a:alphaModFix/>
          </a:blip>
          <a:stretch>
            <a:fillRect/>
          </a:stretch>
        </p:blipFill>
        <p:spPr>
          <a:xfrm>
            <a:off x="2787024" y="2661377"/>
            <a:ext cx="2255675" cy="1573255"/>
          </a:xfrm>
          <a:prstGeom prst="rect">
            <a:avLst/>
          </a:prstGeom>
          <a:noFill/>
          <a:ln>
            <a:noFill/>
          </a:ln>
        </p:spPr>
      </p:pic>
      <p:sp>
        <p:nvSpPr>
          <p:cNvPr id="4" name="Slide Number Placeholder 11">
            <a:extLst>
              <a:ext uri="{FF2B5EF4-FFF2-40B4-BE49-F238E27FC236}">
                <a16:creationId xmlns:a16="http://schemas.microsoft.com/office/drawing/2014/main" id="{9F3C01FB-6247-E558-3E78-1B15566B7C8E}"/>
              </a:ext>
            </a:extLst>
          </p:cNvPr>
          <p:cNvSpPr txBox="1">
            <a:spLocks/>
          </p:cNvSpPr>
          <p:nvPr/>
        </p:nvSpPr>
        <p:spPr>
          <a:xfrm>
            <a:off x="7086600" y="486797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37</a:t>
            </a:fld>
            <a:endParaRPr lang="en-US" sz="90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E9D99C-D4E6-8A79-AAFB-D2457A275819}"/>
              </a:ext>
            </a:extLst>
          </p:cNvPr>
          <p:cNvSpPr>
            <a:spLocks noGrp="1"/>
          </p:cNvSpPr>
          <p:nvPr>
            <p:ph type="title"/>
          </p:nvPr>
        </p:nvSpPr>
        <p:spPr/>
        <p:txBody>
          <a:bodyPr>
            <a:noAutofit/>
          </a:bodyPr>
          <a:lstStyle/>
          <a:p>
            <a:pPr algn="ctr"/>
            <a:r>
              <a:rPr lang="en-US" sz="2400">
                <a:highlight>
                  <a:srgbClr val="FFFFFF"/>
                </a:highlight>
              </a:rPr>
              <a:t>What do you do if you feel shaking or get an alert?</a:t>
            </a:r>
            <a:endParaRPr lang="en-US" sz="2400"/>
          </a:p>
        </p:txBody>
      </p:sp>
      <p:pic>
        <p:nvPicPr>
          <p:cNvPr id="4" name="Google Shape;200;p27">
            <a:extLst>
              <a:ext uri="{FF2B5EF4-FFF2-40B4-BE49-F238E27FC236}">
                <a16:creationId xmlns:a16="http://schemas.microsoft.com/office/drawing/2014/main" id="{372516AC-0B29-47D5-B2AD-1619F9ADAE7D}"/>
              </a:ext>
            </a:extLst>
          </p:cNvPr>
          <p:cNvPicPr preferRelativeResize="0"/>
          <p:nvPr/>
        </p:nvPicPr>
        <p:blipFill>
          <a:blip r:embed="rId3">
            <a:alphaModFix/>
          </a:blip>
          <a:stretch>
            <a:fillRect/>
          </a:stretch>
        </p:blipFill>
        <p:spPr>
          <a:xfrm>
            <a:off x="312964" y="1627175"/>
            <a:ext cx="8039735" cy="2204161"/>
          </a:xfrm>
          <a:prstGeom prst="rect">
            <a:avLst/>
          </a:prstGeom>
          <a:noFill/>
          <a:ln>
            <a:noFill/>
          </a:ln>
        </p:spPr>
      </p:pic>
      <p:sp>
        <p:nvSpPr>
          <p:cNvPr id="7" name="Slide Number Placeholder 11">
            <a:extLst>
              <a:ext uri="{FF2B5EF4-FFF2-40B4-BE49-F238E27FC236}">
                <a16:creationId xmlns:a16="http://schemas.microsoft.com/office/drawing/2014/main" id="{C9E3CF77-FD6E-BE2A-C922-28900C031EE6}"/>
              </a:ext>
            </a:extLst>
          </p:cNvPr>
          <p:cNvSpPr txBox="1">
            <a:spLocks/>
          </p:cNvSpPr>
          <p:nvPr/>
        </p:nvSpPr>
        <p:spPr>
          <a:xfrm>
            <a:off x="7086600" y="486797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38</a:t>
            </a:fld>
            <a:endParaRPr lang="en-US" sz="900"/>
          </a:p>
        </p:txBody>
      </p:sp>
    </p:spTree>
    <p:extLst>
      <p:ext uri="{BB962C8B-B14F-4D97-AF65-F5344CB8AC3E}">
        <p14:creationId xmlns:p14="http://schemas.microsoft.com/office/powerpoint/2010/main" val="2636684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12440E-7902-29CD-D8FA-426E15AAA9EC}"/>
              </a:ext>
            </a:extLst>
          </p:cNvPr>
          <p:cNvSpPr>
            <a:spLocks noGrp="1"/>
          </p:cNvSpPr>
          <p:nvPr>
            <p:ph type="title"/>
          </p:nvPr>
        </p:nvSpPr>
        <p:spPr/>
        <p:txBody>
          <a:bodyPr>
            <a:noAutofit/>
          </a:bodyPr>
          <a:lstStyle/>
          <a:p>
            <a:pPr algn="ctr"/>
            <a:r>
              <a:rPr lang="en" sz="2400">
                <a:highlight>
                  <a:srgbClr val="FFFFFF"/>
                </a:highlight>
              </a:rPr>
              <a:t>If you or someone you know uses a </a:t>
            </a:r>
            <a:r>
              <a:rPr lang="en" sz="2400" u="sng">
                <a:highlight>
                  <a:srgbClr val="FFFFFF"/>
                </a:highlight>
              </a:rPr>
              <a:t>wheelchair</a:t>
            </a:r>
            <a:r>
              <a:rPr lang="en" sz="2400">
                <a:highlight>
                  <a:srgbClr val="FFFFFF"/>
                </a:highlight>
              </a:rPr>
              <a:t>:</a:t>
            </a:r>
            <a:endParaRPr lang="en-US" sz="2400"/>
          </a:p>
        </p:txBody>
      </p:sp>
      <p:pic>
        <p:nvPicPr>
          <p:cNvPr id="4" name="Google Shape;208;p28">
            <a:extLst>
              <a:ext uri="{FF2B5EF4-FFF2-40B4-BE49-F238E27FC236}">
                <a16:creationId xmlns:a16="http://schemas.microsoft.com/office/drawing/2014/main" id="{D29F9664-A197-8EDA-09C9-6462CD9FC58D}"/>
              </a:ext>
            </a:extLst>
          </p:cNvPr>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1188372" y="1529701"/>
            <a:ext cx="6767256" cy="2438795"/>
          </a:xfrm>
          <a:prstGeom prst="rect">
            <a:avLst/>
          </a:prstGeom>
          <a:noFill/>
          <a:ln>
            <a:noFill/>
          </a:ln>
        </p:spPr>
      </p:pic>
      <p:sp>
        <p:nvSpPr>
          <p:cNvPr id="7" name="Slide Number Placeholder 11">
            <a:extLst>
              <a:ext uri="{FF2B5EF4-FFF2-40B4-BE49-F238E27FC236}">
                <a16:creationId xmlns:a16="http://schemas.microsoft.com/office/drawing/2014/main" id="{94B4F274-AF75-A658-8FD4-0F7F87896C3A}"/>
              </a:ext>
            </a:extLst>
          </p:cNvPr>
          <p:cNvSpPr txBox="1">
            <a:spLocks/>
          </p:cNvSpPr>
          <p:nvPr/>
        </p:nvSpPr>
        <p:spPr>
          <a:xfrm>
            <a:off x="7086600" y="486797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39</a:t>
            </a:fld>
            <a:endParaRPr lang="en-US" sz="900"/>
          </a:p>
        </p:txBody>
      </p:sp>
    </p:spTree>
    <p:extLst>
      <p:ext uri="{BB962C8B-B14F-4D97-AF65-F5344CB8AC3E}">
        <p14:creationId xmlns:p14="http://schemas.microsoft.com/office/powerpoint/2010/main" val="26901379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bg>
      <p:bgPr>
        <a:solidFill>
          <a:schemeClr val="accent1">
            <a:alpha val="20000"/>
          </a:schemeClr>
        </a:solidFill>
        <a:effectLst/>
      </p:bgPr>
    </p:bg>
    <p:spTree>
      <p:nvGrpSpPr>
        <p:cNvPr id="1" name="Shape 68"/>
        <p:cNvGrpSpPr/>
        <p:nvPr/>
      </p:nvGrpSpPr>
      <p:grpSpPr>
        <a:xfrm>
          <a:off x="0" y="0"/>
          <a:ext cx="0" cy="0"/>
          <a:chOff x="0" y="0"/>
          <a:chExt cx="0" cy="0"/>
        </a:xfrm>
      </p:grpSpPr>
      <p:sp>
        <p:nvSpPr>
          <p:cNvPr id="69" name="Google Shape;69;p13"/>
          <p:cNvSpPr txBox="1">
            <a:spLocks noGrp="1"/>
          </p:cNvSpPr>
          <p:nvPr>
            <p:ph type="title"/>
          </p:nvPr>
        </p:nvSpPr>
        <p:spPr>
          <a:xfrm>
            <a:off x="159300" y="598600"/>
            <a:ext cx="8775300" cy="413700"/>
          </a:xfrm>
          <a:prstGeom prst="rect">
            <a:avLst/>
          </a:prstGeom>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800" b="1" dirty="0">
                <a:solidFill>
                  <a:schemeClr val="tx1"/>
                </a:solidFill>
              </a:rPr>
              <a:t>Teaching Steps – Page 1</a:t>
            </a:r>
            <a:endParaRPr sz="1800" b="1" dirty="0">
              <a:solidFill>
                <a:schemeClr val="tx1"/>
              </a:solidFill>
            </a:endParaRPr>
          </a:p>
        </p:txBody>
      </p:sp>
      <p:sp>
        <p:nvSpPr>
          <p:cNvPr id="70" name="Google Shape;70;p13"/>
          <p:cNvSpPr txBox="1">
            <a:spLocks noGrp="1"/>
          </p:cNvSpPr>
          <p:nvPr>
            <p:ph type="body" idx="1"/>
          </p:nvPr>
        </p:nvSpPr>
        <p:spPr>
          <a:xfrm>
            <a:off x="159300" y="1013831"/>
            <a:ext cx="8775300" cy="3315960"/>
          </a:xfrm>
          <a:prstGeom prst="rect">
            <a:avLst/>
          </a:prstGeom>
          <a:ln>
            <a:noFill/>
          </a:ln>
        </p:spPr>
        <p:txBody>
          <a:bodyPr spcFirstLastPara="1" wrap="square" lIns="91425" tIns="91425" rIns="91425" bIns="91425" anchor="t" anchorCtr="0">
            <a:noAutofit/>
          </a:bodyPr>
          <a:lstStyle/>
          <a:p>
            <a:pPr marL="457200" lvl="0" indent="-304800" algn="l" rtl="0">
              <a:spcBef>
                <a:spcPts val="0"/>
              </a:spcBef>
              <a:spcAft>
                <a:spcPts val="0"/>
              </a:spcAft>
              <a:buSzPts val="1200"/>
              <a:buAutoNum type="arabicPeriod"/>
            </a:pPr>
            <a:r>
              <a:rPr lang="en-US" sz="1200" u="sng" dirty="0"/>
              <a:t>SLIDE 15</a:t>
            </a:r>
            <a:r>
              <a:rPr lang="en" sz="1200" dirty="0"/>
              <a:t>: Tell students that today we are practicing DROP, COVER, and HOLD ON to stay safe if we feel shaking or get an earthquake early warning alert. </a:t>
            </a:r>
            <a:r>
              <a:rPr lang="en-US" sz="1200" b="0" i="0" u="none" strike="noStrike" cap="none" dirty="0">
                <a:ea typeface="Calibri"/>
                <a:cs typeface="Calibri"/>
                <a:sym typeface="Calibri"/>
              </a:rPr>
              <a:t>If you are teaching this lesson as part of the Great ShakeOut, tell students that millions of people in countries around the world take part in the Great ShakeOut on the 3rd Thursday of October every year.​ Tell students that we will also model earthquake waves to learn about how they affect objects. </a:t>
            </a:r>
            <a:r>
              <a:rPr lang="en" sz="1200" dirty="0"/>
              <a:t> </a:t>
            </a:r>
            <a:endParaRPr sz="1200" dirty="0"/>
          </a:p>
          <a:p>
            <a:pPr marL="685800" lvl="0" indent="-228600" algn="l" rtl="0">
              <a:spcBef>
                <a:spcPts val="0"/>
              </a:spcBef>
              <a:spcAft>
                <a:spcPts val="0"/>
              </a:spcAft>
              <a:buFont typeface="+mj-lt"/>
              <a:buAutoNum type="arabicPeriod"/>
            </a:pPr>
            <a:endParaRPr sz="1200" dirty="0"/>
          </a:p>
          <a:p>
            <a:pPr marL="457200" lvl="0" indent="-304800" algn="l" rtl="0">
              <a:spcBef>
                <a:spcPts val="0"/>
              </a:spcBef>
              <a:spcAft>
                <a:spcPts val="0"/>
              </a:spcAft>
              <a:buSzPts val="1200"/>
              <a:buAutoNum type="arabicPeriod"/>
            </a:pPr>
            <a:r>
              <a:rPr lang="en-US" sz="1200" u="sng" dirty="0"/>
              <a:t>SLIDE 16</a:t>
            </a:r>
            <a:r>
              <a:rPr lang="en" sz="1200" dirty="0"/>
              <a:t>: Ask students what other drills they’ve practiced at school. Students have probably practiced earthquake drills, shelter in place drills, and lockdowns among others. Ask students why we practice drills at school. They should respond that we conduct drills to practice how to respond so that if there’s ever a fire or earthquake, we’re prepared and know how to stay safe. We also practice drills so that we can help students feel safer and less afraid at school. Having fire and earthquake drills can help us to feel prepared and less scared! Tell students that our school has an earthquake early warning system that can give our school community members seconds of extra time to protect ourselves before </a:t>
            </a:r>
            <a:r>
              <a:rPr lang="en-US" sz="1200" dirty="0"/>
              <a:t>strong</a:t>
            </a:r>
            <a:r>
              <a:rPr lang="en" sz="1200" dirty="0"/>
              <a:t> shaking arrives during an earthquake.</a:t>
            </a:r>
          </a:p>
          <a:p>
            <a:pPr marL="457200" lvl="0" indent="-304800" algn="l" rtl="0">
              <a:spcBef>
                <a:spcPts val="0"/>
              </a:spcBef>
              <a:spcAft>
                <a:spcPts val="0"/>
              </a:spcAft>
              <a:buSzPts val="1200"/>
              <a:buAutoNum type="arabicPeriod"/>
            </a:pPr>
            <a:endParaRPr lang="en" sz="1200" dirty="0"/>
          </a:p>
          <a:p>
            <a:pPr marL="457200" lvl="0" indent="-304800" algn="l" rtl="0">
              <a:spcBef>
                <a:spcPts val="0"/>
              </a:spcBef>
              <a:spcAft>
                <a:spcPts val="0"/>
              </a:spcAft>
              <a:buSzPts val="1200"/>
              <a:buAutoNum type="arabicPeriod"/>
            </a:pPr>
            <a:r>
              <a:rPr lang="en-US" sz="1200" u="sng" dirty="0"/>
              <a:t>SLIDE 17</a:t>
            </a:r>
            <a:r>
              <a:rPr lang="en" sz="1200" dirty="0"/>
              <a:t>: Ask </a:t>
            </a:r>
            <a:r>
              <a:rPr lang="en" sz="1200" dirty="0">
                <a:solidFill>
                  <a:schemeClr val="dk1"/>
                </a:solidFill>
              </a:rPr>
              <a:t>students what they have seen or heard about earthquakes. It’s likely that many of them have not experienced an earthquake. They may have heard from family members about shaking, objects breaking, or even possibly injuries. It’s possible they’ve seen or heard about earthquakes through the media. Validate students’ experiences, and scan for students that may need some extra support. Tell students that we’ll learn more about what an earthquake is in this lesson. Consider recording students’ questions so that you can return to them at them end of the lesson to see which have been addressed through the lesson, and try to answer the others. </a:t>
            </a:r>
            <a:endParaRPr lang="en" sz="1200" dirty="0"/>
          </a:p>
          <a:p>
            <a:pPr marL="0" lvl="0" indent="0" algn="l" rtl="0">
              <a:spcBef>
                <a:spcPts val="0"/>
              </a:spcBef>
              <a:spcAft>
                <a:spcPts val="0"/>
              </a:spcAft>
              <a:buNone/>
            </a:pPr>
            <a:endParaRPr sz="1200" dirty="0"/>
          </a:p>
        </p:txBody>
      </p:sp>
      <p:sp>
        <p:nvSpPr>
          <p:cNvPr id="4" name="Slide Number Placeholder 11">
            <a:extLst>
              <a:ext uri="{FF2B5EF4-FFF2-40B4-BE49-F238E27FC236}">
                <a16:creationId xmlns:a16="http://schemas.microsoft.com/office/drawing/2014/main" id="{38F30151-9DB1-EA6C-E830-D1D4C78822FC}"/>
              </a:ext>
            </a:extLst>
          </p:cNvPr>
          <p:cNvSpPr txBox="1">
            <a:spLocks/>
          </p:cNvSpPr>
          <p:nvPr/>
        </p:nvSpPr>
        <p:spPr>
          <a:xfrm>
            <a:off x="7086600" y="486797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4</a:t>
            </a:fld>
            <a:endParaRPr lang="en-US" sz="900"/>
          </a:p>
        </p:txBody>
      </p:sp>
    </p:spTree>
  </p:cSld>
  <p:clrMapOvr>
    <a:overrideClrMapping bg1="lt1" tx1="dk1" bg2="lt2" tx2="dk2" accent1="accent1" accent2="accent2" accent3="accent3" accent4="accent4" accent5="accent5" accent6="accent6" hlink="hlink" folHlink="folHlink"/>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EE4037-1075-139F-8C15-48EE08942D8D}"/>
              </a:ext>
            </a:extLst>
          </p:cNvPr>
          <p:cNvSpPr>
            <a:spLocks noGrp="1"/>
          </p:cNvSpPr>
          <p:nvPr>
            <p:ph type="title"/>
          </p:nvPr>
        </p:nvSpPr>
        <p:spPr/>
        <p:txBody>
          <a:bodyPr>
            <a:normAutofit fontScale="90000"/>
          </a:bodyPr>
          <a:lstStyle/>
          <a:p>
            <a:pPr algn="ctr"/>
            <a:r>
              <a:rPr lang="en" sz="2400">
                <a:highlight>
                  <a:schemeClr val="lt1"/>
                </a:highlight>
              </a:rPr>
              <a:t>If you or someone you know uses a </a:t>
            </a:r>
            <a:r>
              <a:rPr lang="en" sz="2400" u="sng">
                <a:highlight>
                  <a:schemeClr val="lt1"/>
                </a:highlight>
              </a:rPr>
              <a:t>cane</a:t>
            </a:r>
            <a:r>
              <a:rPr lang="en" sz="2400">
                <a:highlight>
                  <a:schemeClr val="lt1"/>
                </a:highlight>
              </a:rPr>
              <a:t> or </a:t>
            </a:r>
            <a:r>
              <a:rPr lang="en" sz="2400" u="sng">
                <a:highlight>
                  <a:schemeClr val="lt1"/>
                </a:highlight>
              </a:rPr>
              <a:t>walker</a:t>
            </a:r>
            <a:r>
              <a:rPr lang="en" sz="2400">
                <a:highlight>
                  <a:schemeClr val="lt1"/>
                </a:highlight>
              </a:rPr>
              <a:t>:</a:t>
            </a:r>
            <a:endParaRPr lang="en-US" sz="2400"/>
          </a:p>
        </p:txBody>
      </p:sp>
      <p:pic>
        <p:nvPicPr>
          <p:cNvPr id="4" name="Google Shape;215;p29">
            <a:extLst>
              <a:ext uri="{FF2B5EF4-FFF2-40B4-BE49-F238E27FC236}">
                <a16:creationId xmlns:a16="http://schemas.microsoft.com/office/drawing/2014/main" id="{EA1F24BF-4B7A-81D8-B77A-1D5C65BE1258}"/>
              </a:ext>
            </a:extLst>
          </p:cNvPr>
          <p:cNvPicPr preferRelativeResize="0"/>
          <p:nvPr/>
        </p:nvPicPr>
        <p:blipFill>
          <a:blip r:embed="rId3">
            <a:alphaModFix/>
          </a:blip>
          <a:stretch>
            <a:fillRect/>
          </a:stretch>
        </p:blipFill>
        <p:spPr>
          <a:xfrm>
            <a:off x="1280688" y="1178954"/>
            <a:ext cx="5924863" cy="1623092"/>
          </a:xfrm>
          <a:prstGeom prst="rect">
            <a:avLst/>
          </a:prstGeom>
          <a:noFill/>
          <a:ln>
            <a:noFill/>
          </a:ln>
        </p:spPr>
      </p:pic>
      <p:pic>
        <p:nvPicPr>
          <p:cNvPr id="5" name="Google Shape;216;p29">
            <a:extLst>
              <a:ext uri="{FF2B5EF4-FFF2-40B4-BE49-F238E27FC236}">
                <a16:creationId xmlns:a16="http://schemas.microsoft.com/office/drawing/2014/main" id="{4D690BDF-59D3-2CDC-BB01-A560B5514D62}"/>
              </a:ext>
            </a:extLst>
          </p:cNvPr>
          <p:cNvPicPr preferRelativeResize="0"/>
          <p:nvPr/>
        </p:nvPicPr>
        <p:blipFill>
          <a:blip r:embed="rId4">
            <a:alphaModFix/>
          </a:blip>
          <a:stretch>
            <a:fillRect/>
          </a:stretch>
        </p:blipFill>
        <p:spPr>
          <a:xfrm>
            <a:off x="1280690" y="2935670"/>
            <a:ext cx="5924863" cy="1623048"/>
          </a:xfrm>
          <a:prstGeom prst="rect">
            <a:avLst/>
          </a:prstGeom>
          <a:noFill/>
          <a:ln>
            <a:noFill/>
          </a:ln>
        </p:spPr>
      </p:pic>
      <p:sp>
        <p:nvSpPr>
          <p:cNvPr id="8" name="Slide Number Placeholder 11">
            <a:extLst>
              <a:ext uri="{FF2B5EF4-FFF2-40B4-BE49-F238E27FC236}">
                <a16:creationId xmlns:a16="http://schemas.microsoft.com/office/drawing/2014/main" id="{A871FCA0-635B-40A9-DC1E-92CA4F6517C4}"/>
              </a:ext>
            </a:extLst>
          </p:cNvPr>
          <p:cNvSpPr txBox="1">
            <a:spLocks/>
          </p:cNvSpPr>
          <p:nvPr/>
        </p:nvSpPr>
        <p:spPr>
          <a:xfrm>
            <a:off x="7086600" y="486797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40</a:t>
            </a:fld>
            <a:endParaRPr lang="en-US" sz="900"/>
          </a:p>
        </p:txBody>
      </p:sp>
    </p:spTree>
    <p:extLst>
      <p:ext uri="{BB962C8B-B14F-4D97-AF65-F5344CB8AC3E}">
        <p14:creationId xmlns:p14="http://schemas.microsoft.com/office/powerpoint/2010/main" val="1882192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Google Shape;401;p48"/>
          <p:cNvSpPr txBox="1">
            <a:spLocks noGrp="1"/>
          </p:cNvSpPr>
          <p:nvPr>
            <p:ph type="title" idx="4294967295"/>
          </p:nvPr>
        </p:nvSpPr>
        <p:spPr>
          <a:xfrm>
            <a:off x="745067" y="580947"/>
            <a:ext cx="7652808" cy="860425"/>
          </a:xfrm>
          <a:prstGeom prst="rect">
            <a:avLst/>
          </a:prstGeom>
          <a:noFill/>
          <a:ln>
            <a:noFill/>
          </a:ln>
        </p:spPr>
        <p:txBody>
          <a:bodyPr spcFirstLastPara="1" wrap="square" lIns="91425" tIns="91425" rIns="91425" bIns="91425" anchor="ctr" anchorCtr="0">
            <a:noAutofit/>
          </a:bodyPr>
          <a:lstStyle/>
          <a:p>
            <a:pPr marL="342900" lvl="0" indent="-342900" algn="ctr" rtl="0">
              <a:lnSpc>
                <a:spcPct val="100000"/>
              </a:lnSpc>
              <a:spcBef>
                <a:spcPts val="0"/>
              </a:spcBef>
              <a:spcAft>
                <a:spcPts val="0"/>
              </a:spcAft>
              <a:buSzPts val="990"/>
              <a:buNone/>
            </a:pPr>
            <a:r>
              <a:rPr lang="en" sz="2400">
                <a:highlight>
                  <a:schemeClr val="lt1"/>
                </a:highlight>
              </a:rPr>
              <a:t>When the ground shakes or you get an alert, </a:t>
            </a:r>
            <a:endParaRPr sz="2400">
              <a:highlight>
                <a:schemeClr val="lt1"/>
              </a:highlight>
            </a:endParaRPr>
          </a:p>
          <a:p>
            <a:pPr marL="342900" lvl="0" indent="-342900" algn="ctr" rtl="0">
              <a:lnSpc>
                <a:spcPct val="100000"/>
              </a:lnSpc>
              <a:spcBef>
                <a:spcPts val="0"/>
              </a:spcBef>
              <a:spcAft>
                <a:spcPts val="0"/>
              </a:spcAft>
              <a:buSzPts val="990"/>
              <a:buNone/>
            </a:pPr>
            <a:r>
              <a:rPr lang="en" sz="2400">
                <a:highlight>
                  <a:schemeClr val="lt1"/>
                </a:highlight>
              </a:rPr>
              <a:t>why is it important to . . .?</a:t>
            </a:r>
            <a:endParaRPr sz="2400">
              <a:highlight>
                <a:schemeClr val="lt1"/>
              </a:highlight>
            </a:endParaRPr>
          </a:p>
        </p:txBody>
      </p:sp>
      <p:pic>
        <p:nvPicPr>
          <p:cNvPr id="402" name="Google Shape;402;p48"/>
          <p:cNvPicPr preferRelativeResize="0"/>
          <p:nvPr/>
        </p:nvPicPr>
        <p:blipFill rotWithShape="1">
          <a:blip r:embed="rId3">
            <a:alphaModFix/>
          </a:blip>
          <a:srcRect l="6190" r="6739" b="4452"/>
          <a:stretch/>
        </p:blipFill>
        <p:spPr>
          <a:xfrm>
            <a:off x="557855" y="1669743"/>
            <a:ext cx="2443373" cy="2656500"/>
          </a:xfrm>
          <a:prstGeom prst="rect">
            <a:avLst/>
          </a:prstGeom>
          <a:noFill/>
          <a:ln w="9525" cap="flat" cmpd="sng">
            <a:noFill/>
            <a:prstDash val="solid"/>
            <a:round/>
            <a:headEnd type="none" w="sm" len="sm"/>
            <a:tailEnd type="none" w="sm" len="sm"/>
          </a:ln>
        </p:spPr>
      </p:pic>
      <p:pic>
        <p:nvPicPr>
          <p:cNvPr id="403" name="Google Shape;403;p48"/>
          <p:cNvPicPr preferRelativeResize="0"/>
          <p:nvPr/>
        </p:nvPicPr>
        <p:blipFill rotWithShape="1">
          <a:blip r:embed="rId4">
            <a:alphaModFix/>
          </a:blip>
          <a:srcRect l="5973" r="6956" b="4452"/>
          <a:stretch/>
        </p:blipFill>
        <p:spPr>
          <a:xfrm>
            <a:off x="3301418" y="1669743"/>
            <a:ext cx="2443373" cy="2656500"/>
          </a:xfrm>
          <a:prstGeom prst="rect">
            <a:avLst/>
          </a:prstGeom>
          <a:noFill/>
          <a:ln w="9525" cap="flat" cmpd="sng">
            <a:noFill/>
            <a:prstDash val="solid"/>
            <a:round/>
            <a:headEnd type="none" w="sm" len="sm"/>
            <a:tailEnd type="none" w="sm" len="sm"/>
          </a:ln>
        </p:spPr>
      </p:pic>
      <p:pic>
        <p:nvPicPr>
          <p:cNvPr id="404" name="Google Shape;404;p48"/>
          <p:cNvPicPr preferRelativeResize="0"/>
          <p:nvPr/>
        </p:nvPicPr>
        <p:blipFill rotWithShape="1">
          <a:blip r:embed="rId5">
            <a:alphaModFix/>
          </a:blip>
          <a:srcRect l="7893" t="2523" r="4884" b="4340"/>
          <a:stretch/>
        </p:blipFill>
        <p:spPr>
          <a:xfrm>
            <a:off x="6047622" y="1669743"/>
            <a:ext cx="2510994" cy="2656500"/>
          </a:xfrm>
          <a:prstGeom prst="rect">
            <a:avLst/>
          </a:prstGeom>
          <a:noFill/>
          <a:ln w="9525" cap="flat" cmpd="sng">
            <a:noFill/>
            <a:prstDash val="solid"/>
            <a:round/>
            <a:headEnd type="none" w="sm" len="sm"/>
            <a:tailEnd type="none" w="sm" len="sm"/>
          </a:ln>
        </p:spPr>
      </p:pic>
      <p:sp>
        <p:nvSpPr>
          <p:cNvPr id="4" name="Slide Number Placeholder 11">
            <a:extLst>
              <a:ext uri="{FF2B5EF4-FFF2-40B4-BE49-F238E27FC236}">
                <a16:creationId xmlns:a16="http://schemas.microsoft.com/office/drawing/2014/main" id="{61FB20CA-7361-A098-DD4A-3B485A21E89B}"/>
              </a:ext>
            </a:extLst>
          </p:cNvPr>
          <p:cNvSpPr txBox="1">
            <a:spLocks/>
          </p:cNvSpPr>
          <p:nvPr/>
        </p:nvSpPr>
        <p:spPr>
          <a:xfrm>
            <a:off x="7086600" y="486797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41</a:t>
            </a:fld>
            <a:endParaRPr lang="en-US" sz="9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p18"/>
          <p:cNvSpPr txBox="1">
            <a:spLocks noGrp="1"/>
          </p:cNvSpPr>
          <p:nvPr>
            <p:ph type="title"/>
          </p:nvPr>
        </p:nvSpPr>
        <p:spPr>
          <a:xfrm>
            <a:off x="312963" y="637878"/>
            <a:ext cx="8537122" cy="407453"/>
          </a:xfrm>
          <a:prstGeom prst="rect">
            <a:avLst/>
          </a:prstGeom>
          <a:noFill/>
          <a:ln>
            <a:noFill/>
          </a:ln>
        </p:spPr>
        <p:txBody>
          <a:bodyPr spcFirstLastPara="1" vert="horz" wrap="square" lIns="68569" tIns="34275" rIns="68569" bIns="34275" rtlCol="0" anchor="ctr" anchorCtr="0">
            <a:normAutofit/>
          </a:bodyPr>
          <a:lstStyle/>
          <a:p>
            <a:pPr algn="ctr">
              <a:buClr>
                <a:srgbClr val="1A6935"/>
              </a:buClr>
              <a:buSzPts val="3200"/>
            </a:pPr>
            <a:r>
              <a:rPr lang="en-US" sz="2400">
                <a:solidFill>
                  <a:srgbClr val="1A6935"/>
                </a:solidFill>
                <a:highlight>
                  <a:srgbClr val="FFFFFF"/>
                </a:highlight>
              </a:rPr>
              <a:t>Protect yourself when there is . . .</a:t>
            </a:r>
            <a:endParaRPr sz="2400"/>
          </a:p>
        </p:txBody>
      </p:sp>
      <p:pic>
        <p:nvPicPr>
          <p:cNvPr id="248" name="Google Shape;248;p18"/>
          <p:cNvPicPr preferRelativeResize="0"/>
          <p:nvPr/>
        </p:nvPicPr>
        <p:blipFill rotWithShape="1">
          <a:blip r:embed="rId3">
            <a:alphaModFix/>
          </a:blip>
          <a:srcRect l="11569" t="40259" r="13930"/>
          <a:stretch/>
        </p:blipFill>
        <p:spPr>
          <a:xfrm>
            <a:off x="180139" y="2034610"/>
            <a:ext cx="2564171" cy="2056273"/>
          </a:xfrm>
          <a:prstGeom prst="rect">
            <a:avLst/>
          </a:prstGeom>
          <a:noFill/>
          <a:ln>
            <a:noFill/>
          </a:ln>
        </p:spPr>
      </p:pic>
      <p:grpSp>
        <p:nvGrpSpPr>
          <p:cNvPr id="249" name="Google Shape;249;p18"/>
          <p:cNvGrpSpPr/>
          <p:nvPr/>
        </p:nvGrpSpPr>
        <p:grpSpPr>
          <a:xfrm>
            <a:off x="6144839" y="1666622"/>
            <a:ext cx="2705246" cy="2232105"/>
            <a:chOff x="8193118" y="2222162"/>
            <a:chExt cx="3606995" cy="2976140"/>
          </a:xfrm>
        </p:grpSpPr>
        <p:pic>
          <p:nvPicPr>
            <p:cNvPr id="250" name="Google Shape;250;p18"/>
            <p:cNvPicPr preferRelativeResize="0"/>
            <p:nvPr/>
          </p:nvPicPr>
          <p:blipFill rotWithShape="1">
            <a:blip r:embed="rId4">
              <a:alphaModFix/>
            </a:blip>
            <a:srcRect/>
            <a:stretch/>
          </p:blipFill>
          <p:spPr>
            <a:xfrm>
              <a:off x="8195838" y="3319398"/>
              <a:ext cx="3578877" cy="1878904"/>
            </a:xfrm>
            <a:prstGeom prst="rect">
              <a:avLst/>
            </a:prstGeom>
            <a:noFill/>
            <a:ln>
              <a:noFill/>
            </a:ln>
          </p:spPr>
        </p:pic>
        <p:sp>
          <p:nvSpPr>
            <p:cNvPr id="251" name="Google Shape;251;p18"/>
            <p:cNvSpPr txBox="1"/>
            <p:nvPr/>
          </p:nvSpPr>
          <p:spPr>
            <a:xfrm>
              <a:off x="8193118" y="2222162"/>
              <a:ext cx="3606995" cy="550456"/>
            </a:xfrm>
            <a:prstGeom prst="rect">
              <a:avLst/>
            </a:prstGeom>
            <a:noFill/>
            <a:ln>
              <a:noFill/>
            </a:ln>
          </p:spPr>
          <p:txBody>
            <a:bodyPr spcFirstLastPara="1" wrap="square" lIns="68569" tIns="68569" rIns="68569" bIns="68569" anchor="ctr" anchorCtr="0">
              <a:noAutofit/>
            </a:bodyPr>
            <a:lstStyle/>
            <a:p>
              <a:pPr algn="ctr">
                <a:lnSpc>
                  <a:spcPct val="90000"/>
                </a:lnSpc>
                <a:buClr>
                  <a:schemeClr val="accent1"/>
                </a:buClr>
                <a:buSzPts val="2800"/>
              </a:pPr>
              <a:r>
                <a:rPr lang="en-US" sz="2100" b="1">
                  <a:solidFill>
                    <a:schemeClr val="dk2"/>
                  </a:solidFill>
                  <a:latin typeface="Arial"/>
                  <a:ea typeface="Arial"/>
                  <a:cs typeface="Arial"/>
                  <a:sym typeface="Arial"/>
                </a:rPr>
                <a:t>an earthquake drill</a:t>
              </a:r>
              <a:endParaRPr sz="1350"/>
            </a:p>
          </p:txBody>
        </p:sp>
      </p:grpSp>
      <p:sp>
        <p:nvSpPr>
          <p:cNvPr id="252" name="Google Shape;252;p18"/>
          <p:cNvSpPr txBox="1"/>
          <p:nvPr/>
        </p:nvSpPr>
        <p:spPr>
          <a:xfrm>
            <a:off x="445208" y="1670366"/>
            <a:ext cx="2299102" cy="412842"/>
          </a:xfrm>
          <a:prstGeom prst="rect">
            <a:avLst/>
          </a:prstGeom>
          <a:noFill/>
          <a:ln>
            <a:noFill/>
          </a:ln>
        </p:spPr>
        <p:txBody>
          <a:bodyPr spcFirstLastPara="1" wrap="square" lIns="68569" tIns="68569" rIns="68569" bIns="68569" anchor="ctr" anchorCtr="0">
            <a:noAutofit/>
          </a:bodyPr>
          <a:lstStyle/>
          <a:p>
            <a:pPr algn="ctr">
              <a:lnSpc>
                <a:spcPct val="90000"/>
              </a:lnSpc>
              <a:buClr>
                <a:schemeClr val="accent1"/>
              </a:buClr>
              <a:buSzPts val="2800"/>
            </a:pPr>
            <a:r>
              <a:rPr lang="en-US" sz="2100" b="1">
                <a:solidFill>
                  <a:schemeClr val="dk2"/>
                </a:solidFill>
                <a:latin typeface="Arial"/>
                <a:ea typeface="Arial"/>
                <a:cs typeface="Arial"/>
                <a:sym typeface="Arial"/>
              </a:rPr>
              <a:t>ground shaking</a:t>
            </a:r>
            <a:endParaRPr sz="1350"/>
          </a:p>
        </p:txBody>
      </p:sp>
      <p:cxnSp>
        <p:nvCxnSpPr>
          <p:cNvPr id="253" name="Google Shape;253;p18"/>
          <p:cNvCxnSpPr/>
          <p:nvPr/>
        </p:nvCxnSpPr>
        <p:spPr>
          <a:xfrm>
            <a:off x="2846540" y="1474940"/>
            <a:ext cx="0" cy="2780778"/>
          </a:xfrm>
          <a:prstGeom prst="straightConnector1">
            <a:avLst/>
          </a:prstGeom>
          <a:noFill/>
          <a:ln w="19050" cap="flat" cmpd="sng">
            <a:solidFill>
              <a:schemeClr val="lt2"/>
            </a:solidFill>
            <a:prstDash val="solid"/>
            <a:miter lim="800000"/>
            <a:headEnd type="none" w="sm" len="sm"/>
            <a:tailEnd type="none" w="sm" len="sm"/>
          </a:ln>
        </p:spPr>
      </p:cxnSp>
      <p:cxnSp>
        <p:nvCxnSpPr>
          <p:cNvPr id="254" name="Google Shape;254;p18"/>
          <p:cNvCxnSpPr/>
          <p:nvPr/>
        </p:nvCxnSpPr>
        <p:spPr>
          <a:xfrm>
            <a:off x="5929508" y="1474940"/>
            <a:ext cx="0" cy="2780778"/>
          </a:xfrm>
          <a:prstGeom prst="straightConnector1">
            <a:avLst/>
          </a:prstGeom>
          <a:noFill/>
          <a:ln w="19050" cap="flat" cmpd="sng">
            <a:solidFill>
              <a:schemeClr val="lt2"/>
            </a:solidFill>
            <a:prstDash val="solid"/>
            <a:miter lim="800000"/>
            <a:headEnd type="none" w="sm" len="sm"/>
            <a:tailEnd type="none" w="sm" len="sm"/>
          </a:ln>
        </p:spPr>
      </p:cxnSp>
      <p:sp>
        <p:nvSpPr>
          <p:cNvPr id="255" name="Google Shape;255;p18"/>
          <p:cNvSpPr txBox="1">
            <a:spLocks noGrp="1"/>
          </p:cNvSpPr>
          <p:nvPr>
            <p:ph type="sldNum" idx="12"/>
          </p:nvPr>
        </p:nvSpPr>
        <p:spPr>
          <a:xfrm>
            <a:off x="6792684" y="4818459"/>
            <a:ext cx="2057400" cy="273844"/>
          </a:xfrm>
          <a:prstGeom prst="rect">
            <a:avLst/>
          </a:prstGeom>
          <a:noFill/>
          <a:ln>
            <a:noFill/>
          </a:ln>
        </p:spPr>
        <p:txBody>
          <a:bodyPr spcFirstLastPara="1" vert="horz" wrap="square" lIns="91425" tIns="45700" rIns="91425" bIns="45700" rtlCol="0" anchor="ctr" anchorCtr="0">
            <a:noAutofit/>
          </a:bodyPr>
          <a:lstStyle>
            <a:defPPr>
              <a:defRPr lang="en-US"/>
            </a:defPPr>
            <a:lvl1pPr marL="0" lvl="0" indent="0" algn="r" defTabSz="914400" rtl="0" eaLnBrk="1" latinLnBrk="0" hangingPunct="1">
              <a:spcBef>
                <a:spcPts val="0"/>
              </a:spcBef>
              <a:buNone/>
              <a:defRPr sz="900" b="0" i="0" u="none" strike="noStrike" kern="1200" cap="none">
                <a:solidFill>
                  <a:schemeClr val="dk2"/>
                </a:solidFill>
                <a:latin typeface="Arial"/>
                <a:ea typeface="Arial"/>
                <a:cs typeface="Arial"/>
                <a:sym typeface="Arial"/>
              </a:defRPr>
            </a:lvl1pPr>
            <a:lvl2pPr marL="0" lvl="1" indent="0" algn="r" defTabSz="914400" rtl="0" eaLnBrk="1" latinLnBrk="0" hangingPunct="1">
              <a:spcBef>
                <a:spcPts val="0"/>
              </a:spcBef>
              <a:buNone/>
              <a:defRPr sz="900" b="0" i="0" u="none" strike="noStrike" kern="1200" cap="none">
                <a:solidFill>
                  <a:schemeClr val="dk2"/>
                </a:solidFill>
                <a:latin typeface="Arial"/>
                <a:ea typeface="Arial"/>
                <a:cs typeface="Arial"/>
                <a:sym typeface="Arial"/>
              </a:defRPr>
            </a:lvl2pPr>
            <a:lvl3pPr marL="0" lvl="2" indent="0" algn="r" defTabSz="914400" rtl="0" eaLnBrk="1" latinLnBrk="0" hangingPunct="1">
              <a:spcBef>
                <a:spcPts val="0"/>
              </a:spcBef>
              <a:buNone/>
              <a:defRPr sz="900" b="0" i="0" u="none" strike="noStrike" kern="1200" cap="none">
                <a:solidFill>
                  <a:schemeClr val="dk2"/>
                </a:solidFill>
                <a:latin typeface="Arial"/>
                <a:ea typeface="Arial"/>
                <a:cs typeface="Arial"/>
                <a:sym typeface="Arial"/>
              </a:defRPr>
            </a:lvl3pPr>
            <a:lvl4pPr marL="0" lvl="3" indent="0" algn="r" defTabSz="914400" rtl="0" eaLnBrk="1" latinLnBrk="0" hangingPunct="1">
              <a:spcBef>
                <a:spcPts val="0"/>
              </a:spcBef>
              <a:buNone/>
              <a:defRPr sz="900" b="0" i="0" u="none" strike="noStrike" kern="1200" cap="none">
                <a:solidFill>
                  <a:schemeClr val="dk2"/>
                </a:solidFill>
                <a:latin typeface="Arial"/>
                <a:ea typeface="Arial"/>
                <a:cs typeface="Arial"/>
                <a:sym typeface="Arial"/>
              </a:defRPr>
            </a:lvl4pPr>
            <a:lvl5pPr marL="0" lvl="4" indent="0" algn="r" defTabSz="914400" rtl="0" eaLnBrk="1" latinLnBrk="0" hangingPunct="1">
              <a:spcBef>
                <a:spcPts val="0"/>
              </a:spcBef>
              <a:buNone/>
              <a:defRPr sz="900" b="0" i="0" u="none" strike="noStrike" kern="1200" cap="none">
                <a:solidFill>
                  <a:schemeClr val="dk2"/>
                </a:solidFill>
                <a:latin typeface="Arial"/>
                <a:ea typeface="Arial"/>
                <a:cs typeface="Arial"/>
                <a:sym typeface="Arial"/>
              </a:defRPr>
            </a:lvl5pPr>
            <a:lvl6pPr marL="0" lvl="5" indent="0" algn="r" defTabSz="914400" rtl="0" eaLnBrk="1" latinLnBrk="0" hangingPunct="1">
              <a:spcBef>
                <a:spcPts val="0"/>
              </a:spcBef>
              <a:buNone/>
              <a:defRPr sz="900" b="0" i="0" u="none" strike="noStrike" kern="1200" cap="none">
                <a:solidFill>
                  <a:schemeClr val="dk2"/>
                </a:solidFill>
                <a:latin typeface="Arial"/>
                <a:ea typeface="Arial"/>
                <a:cs typeface="Arial"/>
                <a:sym typeface="Arial"/>
              </a:defRPr>
            </a:lvl6pPr>
            <a:lvl7pPr marL="0" lvl="6" indent="0" algn="r" defTabSz="914400" rtl="0" eaLnBrk="1" latinLnBrk="0" hangingPunct="1">
              <a:spcBef>
                <a:spcPts val="0"/>
              </a:spcBef>
              <a:buNone/>
              <a:defRPr sz="900" b="0" i="0" u="none" strike="noStrike" kern="1200" cap="none">
                <a:solidFill>
                  <a:schemeClr val="dk2"/>
                </a:solidFill>
                <a:latin typeface="Arial"/>
                <a:ea typeface="Arial"/>
                <a:cs typeface="Arial"/>
                <a:sym typeface="Arial"/>
              </a:defRPr>
            </a:lvl7pPr>
            <a:lvl8pPr marL="0" lvl="7" indent="0" algn="r" defTabSz="914400" rtl="0" eaLnBrk="1" latinLnBrk="0" hangingPunct="1">
              <a:spcBef>
                <a:spcPts val="0"/>
              </a:spcBef>
              <a:buNone/>
              <a:defRPr sz="900" b="0" i="0" u="none" strike="noStrike" kern="1200" cap="none">
                <a:solidFill>
                  <a:schemeClr val="dk2"/>
                </a:solidFill>
                <a:latin typeface="Arial"/>
                <a:ea typeface="Arial"/>
                <a:cs typeface="Arial"/>
                <a:sym typeface="Arial"/>
              </a:defRPr>
            </a:lvl8pPr>
            <a:lvl9pPr marL="0" lvl="8" indent="0" algn="r" defTabSz="914400" rtl="0" eaLnBrk="1" latinLnBrk="0" hangingPunct="1">
              <a:spcBef>
                <a:spcPts val="0"/>
              </a:spcBef>
              <a:buNone/>
              <a:defRPr sz="900" b="0" i="0" u="none" strike="noStrike" kern="1200" cap="none">
                <a:solidFill>
                  <a:schemeClr val="dk2"/>
                </a:solidFill>
                <a:latin typeface="Arial"/>
                <a:ea typeface="Arial"/>
                <a:cs typeface="Arial"/>
                <a:sym typeface="Arial"/>
              </a:defRPr>
            </a:lvl9pPr>
          </a:lstStyle>
          <a:p>
            <a:fld id="{00000000-1234-1234-1234-123412341234}" type="slidenum">
              <a:rPr lang="en-US" smtClean="0"/>
              <a:pPr/>
              <a:t>42</a:t>
            </a:fld>
            <a:endParaRPr/>
          </a:p>
        </p:txBody>
      </p:sp>
      <p:grpSp>
        <p:nvGrpSpPr>
          <p:cNvPr id="256" name="Google Shape;256;p18"/>
          <p:cNvGrpSpPr/>
          <p:nvPr/>
        </p:nvGrpSpPr>
        <p:grpSpPr>
          <a:xfrm>
            <a:off x="2997123" y="1360632"/>
            <a:ext cx="3147722" cy="2613251"/>
            <a:chOff x="3996163" y="1814175"/>
            <a:chExt cx="4196963" cy="3484335"/>
          </a:xfrm>
        </p:grpSpPr>
        <p:sp>
          <p:nvSpPr>
            <p:cNvPr id="257" name="Google Shape;257;p18"/>
            <p:cNvSpPr txBox="1"/>
            <p:nvPr/>
          </p:nvSpPr>
          <p:spPr>
            <a:xfrm>
              <a:off x="3996163" y="4748054"/>
              <a:ext cx="3730668" cy="550456"/>
            </a:xfrm>
            <a:prstGeom prst="rect">
              <a:avLst/>
            </a:prstGeom>
            <a:noFill/>
            <a:ln>
              <a:noFill/>
            </a:ln>
          </p:spPr>
          <p:txBody>
            <a:bodyPr spcFirstLastPara="1" wrap="square" lIns="68569" tIns="68569" rIns="68569" bIns="68569" anchor="ctr" anchorCtr="0">
              <a:noAutofit/>
            </a:bodyPr>
            <a:lstStyle/>
            <a:p>
              <a:pPr algn="ctr">
                <a:lnSpc>
                  <a:spcPct val="90000"/>
                </a:lnSpc>
                <a:buClr>
                  <a:schemeClr val="accent1"/>
                </a:buClr>
                <a:buSzPts val="2800"/>
              </a:pPr>
              <a:r>
                <a:rPr lang="en-US" sz="2100" b="1" dirty="0">
                  <a:solidFill>
                    <a:schemeClr val="dk2"/>
                  </a:solidFill>
                  <a:latin typeface="Arial"/>
                  <a:ea typeface="Arial"/>
                  <a:cs typeface="Arial"/>
                  <a:sym typeface="Arial"/>
                </a:rPr>
                <a:t>an earthquake early warning alert</a:t>
              </a:r>
              <a:endParaRPr sz="1350" dirty="0"/>
            </a:p>
          </p:txBody>
        </p:sp>
        <p:grpSp>
          <p:nvGrpSpPr>
            <p:cNvPr id="258" name="Google Shape;258;p18"/>
            <p:cNvGrpSpPr/>
            <p:nvPr/>
          </p:nvGrpSpPr>
          <p:grpSpPr>
            <a:xfrm>
              <a:off x="4008425" y="1814175"/>
              <a:ext cx="4184701" cy="3194801"/>
              <a:chOff x="4008425" y="1814175"/>
              <a:chExt cx="4184701" cy="3194801"/>
            </a:xfrm>
          </p:grpSpPr>
          <p:pic>
            <p:nvPicPr>
              <p:cNvPr id="259" name="Google Shape;259;p18"/>
              <p:cNvPicPr preferRelativeResize="0"/>
              <p:nvPr/>
            </p:nvPicPr>
            <p:blipFill>
              <a:blip r:embed="rId5">
                <a:alphaModFix/>
              </a:blip>
              <a:stretch>
                <a:fillRect/>
              </a:stretch>
            </p:blipFill>
            <p:spPr>
              <a:xfrm>
                <a:off x="4008425" y="2712827"/>
                <a:ext cx="2296149" cy="2296149"/>
              </a:xfrm>
              <a:prstGeom prst="rect">
                <a:avLst/>
              </a:prstGeom>
              <a:noFill/>
              <a:ln>
                <a:noFill/>
              </a:ln>
            </p:spPr>
          </p:pic>
          <p:pic>
            <p:nvPicPr>
              <p:cNvPr id="260" name="Google Shape;260;p18"/>
              <p:cNvPicPr preferRelativeResize="0"/>
              <p:nvPr/>
            </p:nvPicPr>
            <p:blipFill>
              <a:blip r:embed="rId6">
                <a:alphaModFix/>
              </a:blip>
              <a:stretch>
                <a:fillRect/>
              </a:stretch>
            </p:blipFill>
            <p:spPr>
              <a:xfrm>
                <a:off x="4662225" y="1814175"/>
                <a:ext cx="1499700" cy="1499700"/>
              </a:xfrm>
              <a:prstGeom prst="rect">
                <a:avLst/>
              </a:prstGeom>
              <a:noFill/>
              <a:ln>
                <a:noFill/>
              </a:ln>
            </p:spPr>
          </p:pic>
          <p:pic>
            <p:nvPicPr>
              <p:cNvPr id="261" name="Google Shape;261;p18"/>
              <p:cNvPicPr preferRelativeResize="0"/>
              <p:nvPr/>
            </p:nvPicPr>
            <p:blipFill>
              <a:blip r:embed="rId7">
                <a:alphaModFix/>
              </a:blip>
              <a:stretch>
                <a:fillRect/>
              </a:stretch>
            </p:blipFill>
            <p:spPr>
              <a:xfrm>
                <a:off x="5529075" y="1828850"/>
                <a:ext cx="2664051" cy="2664051"/>
              </a:xfrm>
              <a:prstGeom prst="rect">
                <a:avLst/>
              </a:prstGeom>
              <a:noFill/>
              <a:ln>
                <a:noFill/>
              </a:ln>
            </p:spPr>
          </p:pic>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7" name="Google Shape;77;p14"/>
          <p:cNvSpPr txBox="1">
            <a:spLocks noGrp="1"/>
          </p:cNvSpPr>
          <p:nvPr>
            <p:ph type="title"/>
          </p:nvPr>
        </p:nvSpPr>
        <p:spPr>
          <a:xfrm>
            <a:off x="259355" y="591913"/>
            <a:ext cx="8625300" cy="431400"/>
          </a:xfrm>
          <a:prstGeom prst="rect">
            <a:avLst/>
          </a:prstGeom>
        </p:spPr>
        <p:txBody>
          <a:bodyPr spcFirstLastPara="1" vert="horz" wrap="square" lIns="91425" tIns="45700" rIns="91425" bIns="45700" rtlCol="0" anchor="t" anchorCtr="0">
            <a:noAutofit/>
          </a:bodyPr>
          <a:lstStyle/>
          <a:p>
            <a:pPr algn="ctr">
              <a:spcBef>
                <a:spcPts val="0"/>
              </a:spcBef>
            </a:pPr>
            <a:r>
              <a:rPr lang="en-US" sz="2800" dirty="0"/>
              <a:t>What to Expect from an Alert </a:t>
            </a:r>
            <a:endParaRPr sz="2800" dirty="0"/>
          </a:p>
        </p:txBody>
      </p:sp>
      <p:pic>
        <p:nvPicPr>
          <p:cNvPr id="80" name="Google Shape;80;p14"/>
          <p:cNvPicPr preferRelativeResize="0"/>
          <p:nvPr/>
        </p:nvPicPr>
        <p:blipFill>
          <a:blip r:embed="rId5">
            <a:alphaModFix/>
          </a:blip>
          <a:stretch>
            <a:fillRect/>
          </a:stretch>
        </p:blipFill>
        <p:spPr>
          <a:xfrm>
            <a:off x="1774449" y="1259614"/>
            <a:ext cx="5628776" cy="3166200"/>
          </a:xfrm>
          <a:prstGeom prst="roundRect">
            <a:avLst>
              <a:gd name="adj" fmla="val 3865"/>
            </a:avLst>
          </a:prstGeom>
          <a:noFill/>
          <a:ln w="19050" cap="flat" cmpd="sng">
            <a:solidFill>
              <a:srgbClr val="44546A"/>
            </a:solidFill>
            <a:prstDash val="solid"/>
            <a:round/>
            <a:headEnd type="none" w="sm" len="sm"/>
            <a:tailEnd type="none" w="sm" len="sm"/>
          </a:ln>
          <a:effectLst>
            <a:outerShdw blurRad="63500" sx="102000" sy="102000" algn="ctr" rotWithShape="0">
              <a:prstClr val="black">
                <a:alpha val="40000"/>
              </a:prstClr>
            </a:outerShdw>
          </a:effectLst>
        </p:spPr>
      </p:pic>
      <p:pic>
        <p:nvPicPr>
          <p:cNvPr id="2" name="VEEWSshakealertaudio">
            <a:hlinkClick r:id="" action="ppaction://media"/>
            <a:extLst>
              <a:ext uri="{FF2B5EF4-FFF2-40B4-BE49-F238E27FC236}">
                <a16:creationId xmlns:a16="http://schemas.microsoft.com/office/drawing/2014/main" id="{B4FC2E39-A69D-99A4-F7CF-CC04F0B285D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09146" y="3613798"/>
            <a:ext cx="812800" cy="812800"/>
          </a:xfrm>
          <a:prstGeom prst="rect">
            <a:avLst/>
          </a:prstGeom>
        </p:spPr>
      </p:pic>
      <p:sp>
        <p:nvSpPr>
          <p:cNvPr id="3" name="Slide Number Placeholder 11">
            <a:extLst>
              <a:ext uri="{FF2B5EF4-FFF2-40B4-BE49-F238E27FC236}">
                <a16:creationId xmlns:a16="http://schemas.microsoft.com/office/drawing/2014/main" id="{076DE966-8683-A4AC-75ED-BBADD92AB80F}"/>
              </a:ext>
            </a:extLst>
          </p:cNvPr>
          <p:cNvSpPr txBox="1">
            <a:spLocks/>
          </p:cNvSpPr>
          <p:nvPr/>
        </p:nvSpPr>
        <p:spPr>
          <a:xfrm>
            <a:off x="7078432" y="4891935"/>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43</a:t>
            </a:fld>
            <a:endParaRPr lang="en-US" sz="9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16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AADE22-24F5-71BD-733A-F024B5E1FE3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D0168CF-DF76-5BD1-EA1E-C366A7B7F32F}"/>
              </a:ext>
            </a:extLst>
          </p:cNvPr>
          <p:cNvSpPr>
            <a:spLocks noGrp="1"/>
          </p:cNvSpPr>
          <p:nvPr>
            <p:ph type="title"/>
          </p:nvPr>
        </p:nvSpPr>
        <p:spPr/>
        <p:txBody>
          <a:bodyPr>
            <a:normAutofit fontScale="90000"/>
          </a:bodyPr>
          <a:lstStyle/>
          <a:p>
            <a:pPr algn="ctr"/>
            <a:r>
              <a:rPr lang="en" sz="2400" dirty="0">
                <a:solidFill>
                  <a:srgbClr val="016935"/>
                </a:solidFill>
                <a:highlight>
                  <a:schemeClr val="lt1"/>
                </a:highlight>
              </a:rPr>
              <a:t>If you are outside when you feeling shaking or get an alert:</a:t>
            </a:r>
            <a:endParaRPr lang="en-US" sz="2400" dirty="0"/>
          </a:p>
        </p:txBody>
      </p:sp>
      <p:sp>
        <p:nvSpPr>
          <p:cNvPr id="6" name="Slide Number Placeholder 5">
            <a:extLst>
              <a:ext uri="{FF2B5EF4-FFF2-40B4-BE49-F238E27FC236}">
                <a16:creationId xmlns:a16="http://schemas.microsoft.com/office/drawing/2014/main" id="{120DBD8C-2677-BE4E-8240-284292A095F3}"/>
              </a:ext>
            </a:extLst>
          </p:cNvPr>
          <p:cNvSpPr txBox="1">
            <a:spLocks/>
          </p:cNvSpPr>
          <p:nvPr/>
        </p:nvSpPr>
        <p:spPr>
          <a:xfrm>
            <a:off x="7084916" y="4893875"/>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44</a:t>
            </a:fld>
            <a:endParaRPr lang="en-US" sz="900"/>
          </a:p>
        </p:txBody>
      </p:sp>
      <p:pic>
        <p:nvPicPr>
          <p:cNvPr id="7" name="Picture 6" descr="A diagram of a warning&#10;&#10;AI-generated content may be incorrect.">
            <a:extLst>
              <a:ext uri="{FF2B5EF4-FFF2-40B4-BE49-F238E27FC236}">
                <a16:creationId xmlns:a16="http://schemas.microsoft.com/office/drawing/2014/main" id="{09C02039-1E46-7106-D5E0-9BB82AA1C7CE}"/>
              </a:ext>
            </a:extLst>
          </p:cNvPr>
          <p:cNvPicPr>
            <a:picLocks noChangeAspect="1"/>
          </p:cNvPicPr>
          <p:nvPr/>
        </p:nvPicPr>
        <p:blipFill>
          <a:blip r:embed="rId3"/>
          <a:srcRect l="63768" t="25022" r="24390" b="55512"/>
          <a:stretch>
            <a:fillRect/>
          </a:stretch>
        </p:blipFill>
        <p:spPr>
          <a:xfrm>
            <a:off x="881835" y="1568492"/>
            <a:ext cx="2050236" cy="2697741"/>
          </a:xfrm>
          <a:prstGeom prst="rect">
            <a:avLst/>
          </a:prstGeom>
        </p:spPr>
      </p:pic>
      <p:pic>
        <p:nvPicPr>
          <p:cNvPr id="8" name="Picture 7" descr="A diagram of a warning&#10;&#10;AI-generated content may be incorrect.">
            <a:extLst>
              <a:ext uri="{FF2B5EF4-FFF2-40B4-BE49-F238E27FC236}">
                <a16:creationId xmlns:a16="http://schemas.microsoft.com/office/drawing/2014/main" id="{F3AE3EE6-F58E-8D30-647C-8D89B83B756F}"/>
              </a:ext>
            </a:extLst>
          </p:cNvPr>
          <p:cNvPicPr>
            <a:picLocks noChangeAspect="1"/>
          </p:cNvPicPr>
          <p:nvPr/>
        </p:nvPicPr>
        <p:blipFill>
          <a:blip r:embed="rId3"/>
          <a:srcRect l="75543" t="25022" r="13961" b="55512"/>
          <a:stretch>
            <a:fillRect/>
          </a:stretch>
        </p:blipFill>
        <p:spPr>
          <a:xfrm>
            <a:off x="3672985" y="1568491"/>
            <a:ext cx="1817077" cy="2697741"/>
          </a:xfrm>
          <a:prstGeom prst="rect">
            <a:avLst/>
          </a:prstGeom>
        </p:spPr>
      </p:pic>
      <p:pic>
        <p:nvPicPr>
          <p:cNvPr id="9" name="Picture 8" descr="A diagram of a warning&#10;&#10;AI-generated content may be incorrect.">
            <a:extLst>
              <a:ext uri="{FF2B5EF4-FFF2-40B4-BE49-F238E27FC236}">
                <a16:creationId xmlns:a16="http://schemas.microsoft.com/office/drawing/2014/main" id="{9D803B79-50E5-1251-423C-C738DE91FADE}"/>
              </a:ext>
            </a:extLst>
          </p:cNvPr>
          <p:cNvPicPr>
            <a:picLocks noChangeAspect="1"/>
          </p:cNvPicPr>
          <p:nvPr/>
        </p:nvPicPr>
        <p:blipFill>
          <a:blip r:embed="rId3"/>
          <a:srcRect l="85726" t="25022" r="2390" b="55512"/>
          <a:stretch>
            <a:fillRect/>
          </a:stretch>
        </p:blipFill>
        <p:spPr>
          <a:xfrm>
            <a:off x="6204764" y="1568490"/>
            <a:ext cx="2057401" cy="2697741"/>
          </a:xfrm>
          <a:prstGeom prst="rect">
            <a:avLst/>
          </a:prstGeom>
        </p:spPr>
      </p:pic>
    </p:spTree>
    <p:extLst>
      <p:ext uri="{BB962C8B-B14F-4D97-AF65-F5344CB8AC3E}">
        <p14:creationId xmlns:p14="http://schemas.microsoft.com/office/powerpoint/2010/main" val="4168112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85EBFD-6391-A037-3B32-0CBF1760C62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4D41DB7-2D34-684E-FE79-036BA0624C6E}"/>
              </a:ext>
            </a:extLst>
          </p:cNvPr>
          <p:cNvSpPr>
            <a:spLocks noGrp="1"/>
          </p:cNvSpPr>
          <p:nvPr>
            <p:ph type="title"/>
          </p:nvPr>
        </p:nvSpPr>
        <p:spPr/>
        <p:txBody>
          <a:bodyPr>
            <a:normAutofit fontScale="90000"/>
          </a:bodyPr>
          <a:lstStyle/>
          <a:p>
            <a:pPr algn="ctr"/>
            <a:r>
              <a:rPr lang="en" sz="2400" dirty="0">
                <a:solidFill>
                  <a:srgbClr val="016935"/>
                </a:solidFill>
                <a:highlight>
                  <a:schemeClr val="lt1"/>
                </a:highlight>
              </a:rPr>
              <a:t>If you are on the coast, wait for shaking to stop, then …</a:t>
            </a:r>
            <a:endParaRPr lang="en-US" sz="2400" dirty="0"/>
          </a:p>
        </p:txBody>
      </p:sp>
      <p:sp>
        <p:nvSpPr>
          <p:cNvPr id="6" name="Slide Number Placeholder 5">
            <a:extLst>
              <a:ext uri="{FF2B5EF4-FFF2-40B4-BE49-F238E27FC236}">
                <a16:creationId xmlns:a16="http://schemas.microsoft.com/office/drawing/2014/main" id="{D2EC4495-8FB8-2927-AB8C-959C67D8916C}"/>
              </a:ext>
            </a:extLst>
          </p:cNvPr>
          <p:cNvSpPr txBox="1">
            <a:spLocks/>
          </p:cNvSpPr>
          <p:nvPr/>
        </p:nvSpPr>
        <p:spPr>
          <a:xfrm>
            <a:off x="7084916" y="4893875"/>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45</a:t>
            </a:fld>
            <a:endParaRPr lang="en-US" sz="900"/>
          </a:p>
        </p:txBody>
      </p:sp>
      <p:pic>
        <p:nvPicPr>
          <p:cNvPr id="7" name="Picture 6" descr="A diagram of a warning&#10;&#10;AI-generated content may be incorrect.">
            <a:extLst>
              <a:ext uri="{FF2B5EF4-FFF2-40B4-BE49-F238E27FC236}">
                <a16:creationId xmlns:a16="http://schemas.microsoft.com/office/drawing/2014/main" id="{6F3FA2F8-7FD7-2182-8ACF-B2C87019A01F}"/>
              </a:ext>
            </a:extLst>
          </p:cNvPr>
          <p:cNvPicPr>
            <a:picLocks noChangeAspect="1"/>
          </p:cNvPicPr>
          <p:nvPr/>
        </p:nvPicPr>
        <p:blipFill>
          <a:blip r:embed="rId3"/>
          <a:srcRect l="52108" t="70756" r="26128" b="13541"/>
          <a:stretch>
            <a:fillRect/>
          </a:stretch>
        </p:blipFill>
        <p:spPr>
          <a:xfrm>
            <a:off x="905069" y="1611400"/>
            <a:ext cx="3514529" cy="2029916"/>
          </a:xfrm>
          <a:prstGeom prst="rect">
            <a:avLst/>
          </a:prstGeom>
        </p:spPr>
      </p:pic>
      <p:pic>
        <p:nvPicPr>
          <p:cNvPr id="11" name="Picture 10" descr="A diagram of a warning&#10;&#10;AI-generated content may be incorrect.">
            <a:extLst>
              <a:ext uri="{FF2B5EF4-FFF2-40B4-BE49-F238E27FC236}">
                <a16:creationId xmlns:a16="http://schemas.microsoft.com/office/drawing/2014/main" id="{F04DBAC7-8D33-00EB-B2B1-F84FF6C54BBB}"/>
              </a:ext>
            </a:extLst>
          </p:cNvPr>
          <p:cNvPicPr>
            <a:picLocks noChangeAspect="1"/>
          </p:cNvPicPr>
          <p:nvPr/>
        </p:nvPicPr>
        <p:blipFill>
          <a:blip r:embed="rId3"/>
          <a:srcRect l="73872" t="70756" r="2213" b="13541"/>
          <a:stretch>
            <a:fillRect/>
          </a:stretch>
        </p:blipFill>
        <p:spPr>
          <a:xfrm>
            <a:off x="4581524" y="1611400"/>
            <a:ext cx="3918664" cy="2059726"/>
          </a:xfrm>
          <a:prstGeom prst="rect">
            <a:avLst/>
          </a:prstGeom>
        </p:spPr>
      </p:pic>
      <p:pic>
        <p:nvPicPr>
          <p:cNvPr id="12" name="Picture 11" descr="A diagram of a warning&#10;&#10;AI-generated content may be incorrect.">
            <a:extLst>
              <a:ext uri="{FF2B5EF4-FFF2-40B4-BE49-F238E27FC236}">
                <a16:creationId xmlns:a16="http://schemas.microsoft.com/office/drawing/2014/main" id="{E465A3F3-B9DC-E810-8CB5-CE5573D79569}"/>
              </a:ext>
            </a:extLst>
          </p:cNvPr>
          <p:cNvPicPr>
            <a:picLocks noChangeAspect="1"/>
          </p:cNvPicPr>
          <p:nvPr/>
        </p:nvPicPr>
        <p:blipFill>
          <a:blip r:embed="rId3"/>
          <a:srcRect l="52108" t="85116" r="2213" b="6722"/>
          <a:stretch>
            <a:fillRect/>
          </a:stretch>
        </p:blipFill>
        <p:spPr>
          <a:xfrm>
            <a:off x="1345713" y="3671126"/>
            <a:ext cx="6471622" cy="925689"/>
          </a:xfrm>
          <a:prstGeom prst="rect">
            <a:avLst/>
          </a:prstGeom>
        </p:spPr>
      </p:pic>
    </p:spTree>
    <p:extLst>
      <p:ext uri="{BB962C8B-B14F-4D97-AF65-F5344CB8AC3E}">
        <p14:creationId xmlns:p14="http://schemas.microsoft.com/office/powerpoint/2010/main" val="2211366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E6CD6F-846B-8F3F-A63E-10E938CF474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0CCB138-2EEB-77D7-EF18-920B389C0096}"/>
              </a:ext>
            </a:extLst>
          </p:cNvPr>
          <p:cNvSpPr>
            <a:spLocks noGrp="1"/>
          </p:cNvSpPr>
          <p:nvPr>
            <p:ph type="title"/>
          </p:nvPr>
        </p:nvSpPr>
        <p:spPr>
          <a:xfrm>
            <a:off x="270588" y="983826"/>
            <a:ext cx="2949178" cy="2130820"/>
          </a:xfrm>
        </p:spPr>
        <p:txBody>
          <a:bodyPr anchor="b">
            <a:normAutofit fontScale="90000"/>
          </a:bodyPr>
          <a:lstStyle/>
          <a:p>
            <a:pPr>
              <a:lnSpc>
                <a:spcPct val="150000"/>
              </a:lnSpc>
            </a:pPr>
            <a:r>
              <a:rPr lang="en" dirty="0">
                <a:solidFill>
                  <a:srgbClr val="042143"/>
                </a:solidFill>
                <a:highlight>
                  <a:schemeClr val="lt1"/>
                </a:highlight>
              </a:rPr>
              <a:t>After an earthquake, there can be smaller earthquakes called </a:t>
            </a:r>
            <a:r>
              <a:rPr lang="en" u="sng" dirty="0">
                <a:solidFill>
                  <a:srgbClr val="042143"/>
                </a:solidFill>
                <a:highlight>
                  <a:schemeClr val="lt1"/>
                </a:highlight>
              </a:rPr>
              <a:t>aftershocks</a:t>
            </a:r>
            <a:r>
              <a:rPr lang="en" dirty="0">
                <a:solidFill>
                  <a:srgbClr val="042143"/>
                </a:solidFill>
                <a:highlight>
                  <a:schemeClr val="lt1"/>
                </a:highlight>
              </a:rPr>
              <a:t>. </a:t>
            </a:r>
            <a:endParaRPr lang="en-US" dirty="0">
              <a:solidFill>
                <a:srgbClr val="042143"/>
              </a:solidFill>
            </a:endParaRPr>
          </a:p>
        </p:txBody>
      </p:sp>
      <p:sp>
        <p:nvSpPr>
          <p:cNvPr id="3" name="TextBox 2">
            <a:extLst>
              <a:ext uri="{FF2B5EF4-FFF2-40B4-BE49-F238E27FC236}">
                <a16:creationId xmlns:a16="http://schemas.microsoft.com/office/drawing/2014/main" id="{EEDB9EEC-6420-7F40-1DA8-3C652F1CDCE1}"/>
              </a:ext>
            </a:extLst>
          </p:cNvPr>
          <p:cNvSpPr txBox="1"/>
          <p:nvPr/>
        </p:nvSpPr>
        <p:spPr>
          <a:xfrm>
            <a:off x="3634472" y="1075643"/>
            <a:ext cx="5238940" cy="769441"/>
          </a:xfrm>
          <a:prstGeom prst="rect">
            <a:avLst/>
          </a:prstGeom>
          <a:noFill/>
        </p:spPr>
        <p:txBody>
          <a:bodyPr wrap="square" rtlCol="0">
            <a:spAutoFit/>
          </a:bodyPr>
          <a:lstStyle/>
          <a:p>
            <a:pPr algn="ctr"/>
            <a:r>
              <a:rPr lang="en-US" sz="2200" b="1" dirty="0">
                <a:solidFill>
                  <a:srgbClr val="042143"/>
                </a:solidFill>
              </a:rPr>
              <a:t>What should you do if you feel shaking or get an alert? </a:t>
            </a:r>
          </a:p>
        </p:txBody>
      </p:sp>
      <p:pic>
        <p:nvPicPr>
          <p:cNvPr id="7" name="Picture 6" descr="A diagram of a warning&#10;&#10;AI-generated content may be incorrect.">
            <a:extLst>
              <a:ext uri="{FF2B5EF4-FFF2-40B4-BE49-F238E27FC236}">
                <a16:creationId xmlns:a16="http://schemas.microsoft.com/office/drawing/2014/main" id="{A49254F7-AA58-342D-E987-2EB2565BA0E2}"/>
              </a:ext>
            </a:extLst>
          </p:cNvPr>
          <p:cNvPicPr>
            <a:picLocks noChangeAspect="1"/>
          </p:cNvPicPr>
          <p:nvPr/>
        </p:nvPicPr>
        <p:blipFill>
          <a:blip r:embed="rId3"/>
          <a:srcRect t="42468" b="13129"/>
          <a:stretch>
            <a:fillRect/>
          </a:stretch>
        </p:blipFill>
        <p:spPr>
          <a:xfrm>
            <a:off x="3469880" y="2280911"/>
            <a:ext cx="5674120" cy="1878763"/>
          </a:xfrm>
          <a:prstGeom prst="rect">
            <a:avLst/>
          </a:prstGeom>
        </p:spPr>
      </p:pic>
      <p:pic>
        <p:nvPicPr>
          <p:cNvPr id="11" name="Picture 10">
            <a:extLst>
              <a:ext uri="{FF2B5EF4-FFF2-40B4-BE49-F238E27FC236}">
                <a16:creationId xmlns:a16="http://schemas.microsoft.com/office/drawing/2014/main" id="{34FBCB40-DFCA-AD2A-438A-6606815148CA}"/>
              </a:ext>
            </a:extLst>
          </p:cNvPr>
          <p:cNvPicPr>
            <a:picLocks noChangeAspect="1"/>
          </p:cNvPicPr>
          <p:nvPr/>
        </p:nvPicPr>
        <p:blipFill>
          <a:blip r:embed="rId4"/>
          <a:stretch>
            <a:fillRect/>
          </a:stretch>
        </p:blipFill>
        <p:spPr>
          <a:xfrm>
            <a:off x="111263" y="3441852"/>
            <a:ext cx="3060441" cy="717822"/>
          </a:xfrm>
          <a:prstGeom prst="rect">
            <a:avLst/>
          </a:prstGeom>
        </p:spPr>
      </p:pic>
    </p:spTree>
    <p:extLst>
      <p:ext uri="{BB962C8B-B14F-4D97-AF65-F5344CB8AC3E}">
        <p14:creationId xmlns:p14="http://schemas.microsoft.com/office/powerpoint/2010/main" val="30208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sp>
        <p:nvSpPr>
          <p:cNvPr id="412" name="Google Shape;412;p32"/>
          <p:cNvSpPr txBox="1">
            <a:spLocks noGrp="1"/>
          </p:cNvSpPr>
          <p:nvPr>
            <p:ph type="title" idx="4294967295"/>
          </p:nvPr>
        </p:nvSpPr>
        <p:spPr>
          <a:xfrm>
            <a:off x="389466" y="842963"/>
            <a:ext cx="8132234" cy="573087"/>
          </a:xfrm>
          <a:prstGeom prst="rect">
            <a:avLst/>
          </a:prstGeom>
          <a:no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Clr>
                <a:schemeClr val="accent1"/>
              </a:buClr>
              <a:buSzPts val="990"/>
              <a:buFont typeface="Arial"/>
              <a:buNone/>
            </a:pPr>
            <a:r>
              <a:rPr lang="en" sz="3020" b="1" dirty="0"/>
              <a:t>Let’s reflect! </a:t>
            </a:r>
            <a:endParaRPr sz="3020" b="1" dirty="0"/>
          </a:p>
        </p:txBody>
      </p:sp>
      <p:sp>
        <p:nvSpPr>
          <p:cNvPr id="413" name="Google Shape;413;p32"/>
          <p:cNvSpPr txBox="1">
            <a:spLocks noGrp="1"/>
          </p:cNvSpPr>
          <p:nvPr>
            <p:ph type="body" idx="4294967295"/>
          </p:nvPr>
        </p:nvSpPr>
        <p:spPr>
          <a:xfrm>
            <a:off x="804404" y="1679001"/>
            <a:ext cx="4512472" cy="2541587"/>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SzPts val="2900"/>
              <a:buNone/>
            </a:pPr>
            <a:r>
              <a:rPr lang="en" sz="2800" dirty="0">
                <a:solidFill>
                  <a:schemeClr val="dk2"/>
                </a:solidFill>
              </a:rPr>
              <a:t>How did we do?  </a:t>
            </a:r>
            <a:endParaRPr sz="2800" dirty="0">
              <a:solidFill>
                <a:schemeClr val="dk2"/>
              </a:solidFill>
            </a:endParaRPr>
          </a:p>
          <a:p>
            <a:pPr marL="0" lvl="0" indent="0" algn="l" rtl="0">
              <a:lnSpc>
                <a:spcPct val="90000"/>
              </a:lnSpc>
              <a:spcBef>
                <a:spcPts val="0"/>
              </a:spcBef>
              <a:spcAft>
                <a:spcPts val="0"/>
              </a:spcAft>
              <a:buSzPts val="1500"/>
              <a:buNone/>
            </a:pPr>
            <a:endParaRPr sz="2800" dirty="0">
              <a:solidFill>
                <a:schemeClr val="dk2"/>
              </a:solidFill>
            </a:endParaRPr>
          </a:p>
          <a:p>
            <a:pPr marL="0" lvl="0" indent="0" algn="l" rtl="0">
              <a:lnSpc>
                <a:spcPct val="90000"/>
              </a:lnSpc>
              <a:spcBef>
                <a:spcPts val="0"/>
              </a:spcBef>
              <a:spcAft>
                <a:spcPts val="0"/>
              </a:spcAft>
              <a:buSzPts val="2900"/>
              <a:buNone/>
            </a:pPr>
            <a:r>
              <a:rPr lang="en" sz="2800" dirty="0">
                <a:solidFill>
                  <a:schemeClr val="dk2"/>
                </a:solidFill>
              </a:rPr>
              <a:t>Questions? </a:t>
            </a:r>
            <a:endParaRPr sz="2800" dirty="0">
              <a:solidFill>
                <a:schemeClr val="dk2"/>
              </a:solidFill>
            </a:endParaRPr>
          </a:p>
          <a:p>
            <a:pPr marL="0" lvl="0" indent="0" algn="l" rtl="0">
              <a:lnSpc>
                <a:spcPct val="90000"/>
              </a:lnSpc>
              <a:spcBef>
                <a:spcPts val="0"/>
              </a:spcBef>
              <a:spcAft>
                <a:spcPts val="0"/>
              </a:spcAft>
              <a:buSzPts val="1500"/>
              <a:buNone/>
            </a:pPr>
            <a:endParaRPr sz="2800" dirty="0">
              <a:solidFill>
                <a:schemeClr val="dk2"/>
              </a:solidFill>
            </a:endParaRPr>
          </a:p>
          <a:p>
            <a:pPr marL="0" lvl="0" indent="0" algn="l" rtl="0">
              <a:lnSpc>
                <a:spcPct val="90000"/>
              </a:lnSpc>
              <a:spcBef>
                <a:spcPts val="0"/>
              </a:spcBef>
              <a:spcAft>
                <a:spcPts val="0"/>
              </a:spcAft>
              <a:buSzPts val="2900"/>
              <a:buNone/>
            </a:pPr>
            <a:r>
              <a:rPr lang="en" sz="2800" dirty="0">
                <a:solidFill>
                  <a:schemeClr val="dk2"/>
                </a:solidFill>
              </a:rPr>
              <a:t>Key things to remember? </a:t>
            </a:r>
            <a:endParaRPr sz="2800" dirty="0">
              <a:solidFill>
                <a:schemeClr val="dk2"/>
              </a:solidFill>
            </a:endParaRPr>
          </a:p>
          <a:p>
            <a:pPr marL="457200" lvl="0" indent="0" algn="l" rtl="0">
              <a:lnSpc>
                <a:spcPct val="200000"/>
              </a:lnSpc>
              <a:spcBef>
                <a:spcPts val="0"/>
              </a:spcBef>
              <a:spcAft>
                <a:spcPts val="0"/>
              </a:spcAft>
              <a:buSzPts val="2900"/>
              <a:buNone/>
            </a:pPr>
            <a:endParaRPr sz="2900" dirty="0">
              <a:solidFill>
                <a:schemeClr val="dk2"/>
              </a:solidFill>
            </a:endParaRPr>
          </a:p>
        </p:txBody>
      </p:sp>
      <p:pic>
        <p:nvPicPr>
          <p:cNvPr id="414" name="Google Shape;414;p32"/>
          <p:cNvPicPr preferRelativeResize="0"/>
          <p:nvPr/>
        </p:nvPicPr>
        <p:blipFill rotWithShape="1">
          <a:blip r:embed="rId3">
            <a:alphaModFix/>
          </a:blip>
          <a:srcRect/>
          <a:stretch/>
        </p:blipFill>
        <p:spPr>
          <a:xfrm rot="462324">
            <a:off x="5006971" y="909451"/>
            <a:ext cx="3355251" cy="2604825"/>
          </a:xfrm>
          <a:prstGeom prst="rect">
            <a:avLst/>
          </a:prstGeom>
          <a:noFill/>
          <a:ln>
            <a:noFill/>
          </a:ln>
        </p:spPr>
      </p:pic>
      <p:sp>
        <p:nvSpPr>
          <p:cNvPr id="2" name="Google Shape;100;p2">
            <a:extLst>
              <a:ext uri="{FF2B5EF4-FFF2-40B4-BE49-F238E27FC236}">
                <a16:creationId xmlns:a16="http://schemas.microsoft.com/office/drawing/2014/main" id="{928BFA65-E9F1-990F-7732-1090DEBC8E49}"/>
              </a:ext>
            </a:extLst>
          </p:cNvPr>
          <p:cNvSpPr txBox="1"/>
          <p:nvPr/>
        </p:nvSpPr>
        <p:spPr>
          <a:xfrm>
            <a:off x="7086600" y="4793522"/>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a:solidFill>
                  <a:schemeClr val="dk1"/>
                </a:solidFill>
                <a:latin typeface="Arial"/>
                <a:ea typeface="Arial"/>
                <a:cs typeface="Arial"/>
                <a:sym typeface="Arial"/>
              </a:rPr>
              <a:t>47</a:t>
            </a:fld>
            <a:endParaRPr sz="900">
              <a:solidFill>
                <a:schemeClr val="dk1"/>
              </a:solidFill>
              <a:latin typeface="Arial"/>
              <a:ea typeface="Arial"/>
              <a:cs typeface="Arial"/>
              <a:sym typeface="Aria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9" name="Google Shape;289;p20"/>
          <p:cNvSpPr txBox="1"/>
          <p:nvPr/>
        </p:nvSpPr>
        <p:spPr>
          <a:xfrm>
            <a:off x="0" y="0"/>
            <a:ext cx="2250000" cy="300060"/>
          </a:xfrm>
          <a:prstGeom prst="rect">
            <a:avLst/>
          </a:prstGeom>
          <a:noFill/>
          <a:ln>
            <a:noFill/>
          </a:ln>
        </p:spPr>
        <p:txBody>
          <a:bodyPr spcFirstLastPara="1" wrap="square" lIns="68569" tIns="68569" rIns="68569" bIns="68569" anchor="t" anchorCtr="0">
            <a:spAutoFit/>
          </a:bodyPr>
          <a:lstStyle/>
          <a:p>
            <a:pPr>
              <a:buClr>
                <a:srgbClr val="000000"/>
              </a:buClr>
              <a:buSzPts val="1400"/>
            </a:pPr>
            <a:r>
              <a:rPr lang="en-US" sz="1050">
                <a:solidFill>
                  <a:srgbClr val="000000"/>
                </a:solidFill>
                <a:latin typeface="Arial"/>
                <a:ea typeface="Arial"/>
                <a:cs typeface="Arial"/>
                <a:sym typeface="Arial"/>
              </a:rPr>
              <a:t> </a:t>
            </a:r>
            <a:endParaRPr sz="1050">
              <a:solidFill>
                <a:srgbClr val="000000"/>
              </a:solidFill>
              <a:latin typeface="Arial"/>
              <a:ea typeface="Arial"/>
              <a:cs typeface="Arial"/>
              <a:sym typeface="Arial"/>
            </a:endParaRPr>
          </a:p>
        </p:txBody>
      </p:sp>
      <p:sp>
        <p:nvSpPr>
          <p:cNvPr id="2" name="Google Shape;146;p8">
            <a:extLst>
              <a:ext uri="{FF2B5EF4-FFF2-40B4-BE49-F238E27FC236}">
                <a16:creationId xmlns:a16="http://schemas.microsoft.com/office/drawing/2014/main" id="{C78B2AFE-E702-2B75-FA28-92ECD057B45F}"/>
              </a:ext>
            </a:extLst>
          </p:cNvPr>
          <p:cNvSpPr txBox="1">
            <a:spLocks/>
          </p:cNvSpPr>
          <p:nvPr/>
        </p:nvSpPr>
        <p:spPr>
          <a:xfrm>
            <a:off x="7086600" y="4770988"/>
            <a:ext cx="2057400" cy="273844"/>
          </a:xfrm>
          <a:prstGeom prst="rect">
            <a:avLst/>
          </a:prstGeom>
          <a:noFill/>
          <a:ln>
            <a:noFill/>
          </a:ln>
        </p:spPr>
        <p:txBody>
          <a:bodyPr spcFirstLastPara="1" vert="horz" wrap="square" lIns="68569" tIns="34275" rIns="68569" bIns="34275"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00000000-1234-1234-1234-123412341234}" type="slidenum">
              <a:rPr lang="en-US" sz="1000" smtClean="0"/>
              <a:pPr algn="r"/>
              <a:t>48</a:t>
            </a:fld>
            <a:endParaRPr lang="en-US" sz="1000" dirty="0"/>
          </a:p>
        </p:txBody>
      </p:sp>
      <p:pic>
        <p:nvPicPr>
          <p:cNvPr id="1028" name="Picture 4">
            <a:extLst>
              <a:ext uri="{FF2B5EF4-FFF2-40B4-BE49-F238E27FC236}">
                <a16:creationId xmlns:a16="http://schemas.microsoft.com/office/drawing/2014/main" id="{D731F9D3-E17C-78E7-B6C1-577FFD12C2AE}"/>
              </a:ext>
            </a:extLst>
          </p:cNvPr>
          <p:cNvPicPr>
            <a:picLocks noChangeAspect="1" noChangeArrowheads="1"/>
          </p:cNvPicPr>
          <p:nvPr/>
        </p:nvPicPr>
        <p:blipFill>
          <a:blip r:embed="rId3">
            <a:alphaModFix/>
            <a:extLst>
              <a:ext uri="{28A0092B-C50C-407E-A947-70E740481C1C}">
                <a14:useLocalDpi xmlns:a14="http://schemas.microsoft.com/office/drawing/2010/main" val="0"/>
              </a:ext>
            </a:extLst>
          </a:blip>
          <a:srcRect/>
          <a:stretch>
            <a:fillRect/>
          </a:stretch>
        </p:blipFill>
        <p:spPr bwMode="auto">
          <a:xfrm>
            <a:off x="4153349" y="1432499"/>
            <a:ext cx="4596836" cy="2481972"/>
          </a:xfrm>
          <a:prstGeom prst="roundRect">
            <a:avLst>
              <a:gd name="adj" fmla="val 4580"/>
            </a:avLst>
          </a:prstGeom>
          <a:noFill/>
          <a:ln>
            <a:noFill/>
          </a:ln>
          <a:effectLst/>
          <a:extLst>
            <a:ext uri="{909E8E84-426E-40DD-AFC4-6F175D3DCCD1}">
              <a14:hiddenFill xmlns:a14="http://schemas.microsoft.com/office/drawing/2010/main">
                <a:solidFill>
                  <a:srgbClr val="FFFFFF"/>
                </a:solidFill>
              </a14:hiddenFill>
            </a:ext>
          </a:extLst>
        </p:spPr>
      </p:pic>
      <p:sp>
        <p:nvSpPr>
          <p:cNvPr id="3" name="Google Shape;299;p21">
            <a:extLst>
              <a:ext uri="{FF2B5EF4-FFF2-40B4-BE49-F238E27FC236}">
                <a16:creationId xmlns:a16="http://schemas.microsoft.com/office/drawing/2014/main" id="{ECF8C07B-F178-85EC-98DB-93316925F431}"/>
              </a:ext>
            </a:extLst>
          </p:cNvPr>
          <p:cNvSpPr txBox="1"/>
          <p:nvPr/>
        </p:nvSpPr>
        <p:spPr>
          <a:xfrm>
            <a:off x="303439" y="697282"/>
            <a:ext cx="8537122" cy="407453"/>
          </a:xfrm>
          <a:prstGeom prst="rect">
            <a:avLst/>
          </a:prstGeom>
          <a:noFill/>
          <a:ln>
            <a:noFill/>
          </a:ln>
        </p:spPr>
        <p:txBody>
          <a:bodyPr spcFirstLastPara="1" wrap="square" lIns="68569" tIns="34275" rIns="68569" bIns="34275" anchor="ctr" anchorCtr="0">
            <a:normAutofit/>
          </a:bodyPr>
          <a:lstStyle/>
          <a:p>
            <a:pPr>
              <a:lnSpc>
                <a:spcPct val="90000"/>
              </a:lnSpc>
              <a:buClr>
                <a:srgbClr val="1A6935"/>
              </a:buClr>
              <a:buSzPts val="3200"/>
            </a:pPr>
            <a:r>
              <a:rPr lang="en-US" sz="2400" b="1" dirty="0">
                <a:solidFill>
                  <a:srgbClr val="1A6935"/>
                </a:solidFill>
                <a:latin typeface="Arial"/>
                <a:ea typeface="Arial"/>
                <a:cs typeface="Arial"/>
                <a:sym typeface="Arial"/>
              </a:rPr>
              <a:t>Let’s Check In </a:t>
            </a:r>
            <a:endParaRPr sz="2400" b="1" dirty="0">
              <a:solidFill>
                <a:schemeClr val="accent1"/>
              </a:solidFill>
              <a:latin typeface="Arial"/>
              <a:ea typeface="Arial"/>
              <a:cs typeface="Arial"/>
              <a:sym typeface="Arial"/>
            </a:endParaRPr>
          </a:p>
        </p:txBody>
      </p:sp>
      <p:sp>
        <p:nvSpPr>
          <p:cNvPr id="7" name="Google Shape;297;p21">
            <a:extLst>
              <a:ext uri="{FF2B5EF4-FFF2-40B4-BE49-F238E27FC236}">
                <a16:creationId xmlns:a16="http://schemas.microsoft.com/office/drawing/2014/main" id="{637B7F86-3B29-CD49-8DE9-2683967A74BC}"/>
              </a:ext>
            </a:extLst>
          </p:cNvPr>
          <p:cNvSpPr txBox="1">
            <a:spLocks noGrp="1"/>
          </p:cNvSpPr>
          <p:nvPr>
            <p:ph type="body" idx="1"/>
          </p:nvPr>
        </p:nvSpPr>
        <p:spPr>
          <a:xfrm>
            <a:off x="303439" y="1432499"/>
            <a:ext cx="3620379" cy="3041373"/>
          </a:xfrm>
          <a:prstGeom prst="rect">
            <a:avLst/>
          </a:prstGeom>
          <a:noFill/>
          <a:ln>
            <a:noFill/>
          </a:ln>
        </p:spPr>
        <p:txBody>
          <a:bodyPr spcFirstLastPara="1" vert="horz" wrap="square" lIns="68569" tIns="34275" rIns="68569" bIns="34275" rtlCol="0" anchor="t" anchorCtr="0">
            <a:normAutofit/>
          </a:bodyPr>
          <a:lstStyle/>
          <a:p>
            <a:pPr marL="0" indent="0">
              <a:spcBef>
                <a:spcPts val="0"/>
              </a:spcBef>
              <a:buSzPts val="3200"/>
              <a:buNone/>
            </a:pPr>
            <a:r>
              <a:rPr lang="en-US" sz="2400" dirty="0">
                <a:solidFill>
                  <a:schemeClr val="dk2"/>
                </a:solidFill>
              </a:rPr>
              <a:t>Emergencies are scary.</a:t>
            </a:r>
            <a:endParaRPr dirty="0"/>
          </a:p>
          <a:p>
            <a:pPr marL="0" indent="0">
              <a:spcBef>
                <a:spcPts val="0"/>
              </a:spcBef>
              <a:buSzPts val="3200"/>
              <a:buNone/>
            </a:pPr>
            <a:endParaRPr sz="2400" dirty="0">
              <a:solidFill>
                <a:schemeClr val="dk2"/>
              </a:solidFill>
            </a:endParaRPr>
          </a:p>
          <a:p>
            <a:pPr marL="0" indent="0">
              <a:spcBef>
                <a:spcPts val="0"/>
              </a:spcBef>
              <a:buSzPts val="3200"/>
              <a:buNone/>
            </a:pPr>
            <a:r>
              <a:rPr lang="en-US" sz="2400" dirty="0">
                <a:solidFill>
                  <a:schemeClr val="dk2"/>
                </a:solidFill>
              </a:rPr>
              <a:t>People react differently, which is normal! </a:t>
            </a:r>
            <a:endParaRPr dirty="0"/>
          </a:p>
          <a:p>
            <a:pPr marL="0" indent="0">
              <a:spcBef>
                <a:spcPts val="0"/>
              </a:spcBef>
              <a:buSzPts val="3200"/>
              <a:buNone/>
            </a:pPr>
            <a:endParaRPr sz="2400" dirty="0">
              <a:solidFill>
                <a:schemeClr val="dk2"/>
              </a:solidFill>
            </a:endParaRPr>
          </a:p>
          <a:p>
            <a:pPr marL="0" indent="0">
              <a:spcBef>
                <a:spcPts val="0"/>
              </a:spcBef>
              <a:buSzPts val="3200"/>
              <a:buNone/>
            </a:pPr>
            <a:r>
              <a:rPr lang="en-US" sz="2400" dirty="0">
                <a:solidFill>
                  <a:schemeClr val="dk2"/>
                </a:solidFill>
              </a:rPr>
              <a:t>Why do we practice (even though it can be uncomfortable?) </a:t>
            </a: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55"/>
        <p:cNvGrpSpPr/>
        <p:nvPr/>
      </p:nvGrpSpPr>
      <p:grpSpPr>
        <a:xfrm>
          <a:off x="0" y="0"/>
          <a:ext cx="0" cy="0"/>
          <a:chOff x="0" y="0"/>
          <a:chExt cx="0" cy="0"/>
        </a:xfrm>
      </p:grpSpPr>
      <p:sp>
        <p:nvSpPr>
          <p:cNvPr id="456" name="Google Shape;456;p54"/>
          <p:cNvSpPr txBox="1">
            <a:spLocks noGrp="1"/>
          </p:cNvSpPr>
          <p:nvPr>
            <p:ph type="title" idx="4294967295"/>
          </p:nvPr>
        </p:nvSpPr>
        <p:spPr>
          <a:xfrm>
            <a:off x="341537" y="639763"/>
            <a:ext cx="3739395" cy="290195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SzPts val="990"/>
              <a:buNone/>
            </a:pPr>
            <a:r>
              <a:rPr lang="en" sz="3020" b="1"/>
              <a:t>How do you feel? </a:t>
            </a:r>
            <a:endParaRPr sz="3020" b="1"/>
          </a:p>
          <a:p>
            <a:pPr marL="0" lvl="0" indent="0" algn="l" rtl="0">
              <a:spcBef>
                <a:spcPts val="0"/>
              </a:spcBef>
              <a:spcAft>
                <a:spcPts val="0"/>
              </a:spcAft>
              <a:buSzPts val="990"/>
              <a:buNone/>
            </a:pPr>
            <a:endParaRPr sz="2720" i="1"/>
          </a:p>
          <a:p>
            <a:pPr marL="0" lvl="0" indent="0" algn="l" rtl="0">
              <a:spcBef>
                <a:spcPts val="0"/>
              </a:spcBef>
              <a:spcAft>
                <a:spcPts val="0"/>
              </a:spcAft>
              <a:buSzPts val="990"/>
              <a:buNone/>
            </a:pPr>
            <a:r>
              <a:rPr lang="en" sz="2720" i="1"/>
              <a:t>Turn and talk to a partner!</a:t>
            </a:r>
            <a:endParaRPr sz="3020" b="1"/>
          </a:p>
        </p:txBody>
      </p:sp>
      <p:sp>
        <p:nvSpPr>
          <p:cNvPr id="4" name="Slide Number Placeholder 11">
            <a:extLst>
              <a:ext uri="{FF2B5EF4-FFF2-40B4-BE49-F238E27FC236}">
                <a16:creationId xmlns:a16="http://schemas.microsoft.com/office/drawing/2014/main" id="{FCB0458B-0B81-0527-BB5E-439F9396C95D}"/>
              </a:ext>
            </a:extLst>
          </p:cNvPr>
          <p:cNvSpPr txBox="1">
            <a:spLocks/>
          </p:cNvSpPr>
          <p:nvPr/>
        </p:nvSpPr>
        <p:spPr>
          <a:xfrm>
            <a:off x="7086600" y="486797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49</a:t>
            </a:fld>
            <a:endParaRPr lang="en-US" sz="900"/>
          </a:p>
        </p:txBody>
      </p:sp>
      <p:pic>
        <p:nvPicPr>
          <p:cNvPr id="5" name="Picture 4">
            <a:extLst>
              <a:ext uri="{FF2B5EF4-FFF2-40B4-BE49-F238E27FC236}">
                <a16:creationId xmlns:a16="http://schemas.microsoft.com/office/drawing/2014/main" id="{BB61D6D9-739C-CB00-8A94-47447986FB99}"/>
              </a:ext>
            </a:extLst>
          </p:cNvPr>
          <p:cNvPicPr>
            <a:picLocks noChangeAspect="1"/>
          </p:cNvPicPr>
          <p:nvPr/>
        </p:nvPicPr>
        <p:blipFill>
          <a:blip r:embed="rId3"/>
          <a:stretch>
            <a:fillRect/>
          </a:stretch>
        </p:blipFill>
        <p:spPr>
          <a:xfrm>
            <a:off x="4886504" y="514951"/>
            <a:ext cx="3757612" cy="4113597"/>
          </a:xfrm>
          <a:prstGeom prst="roundRect">
            <a:avLst>
              <a:gd name="adj" fmla="val 8594"/>
            </a:avLst>
          </a:prstGeom>
          <a:solidFill>
            <a:srgbClr val="FFFFFF">
              <a:shade val="85000"/>
            </a:srgbClr>
          </a:solidFill>
          <a:ln>
            <a:noFill/>
          </a:ln>
          <a:effec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bg>
      <p:bgPr>
        <a:solidFill>
          <a:schemeClr val="accent1">
            <a:alpha val="20000"/>
          </a:schemeClr>
        </a:solidFill>
        <a:effectLst/>
      </p:bgPr>
    </p:bg>
    <p:spTree>
      <p:nvGrpSpPr>
        <p:cNvPr id="1" name="Shape 75"/>
        <p:cNvGrpSpPr/>
        <p:nvPr/>
      </p:nvGrpSpPr>
      <p:grpSpPr>
        <a:xfrm>
          <a:off x="0" y="0"/>
          <a:ext cx="0" cy="0"/>
          <a:chOff x="0" y="0"/>
          <a:chExt cx="0" cy="0"/>
        </a:xfrm>
      </p:grpSpPr>
      <p:sp>
        <p:nvSpPr>
          <p:cNvPr id="76" name="Google Shape;76;p14"/>
          <p:cNvSpPr txBox="1">
            <a:spLocks noGrp="1"/>
          </p:cNvSpPr>
          <p:nvPr>
            <p:ph type="title"/>
          </p:nvPr>
        </p:nvSpPr>
        <p:spPr>
          <a:xfrm>
            <a:off x="159300" y="598600"/>
            <a:ext cx="8775300" cy="413700"/>
          </a:xfrm>
          <a:prstGeom prst="rect">
            <a:avLst/>
          </a:prstGeom>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800" b="1" dirty="0">
                <a:solidFill>
                  <a:schemeClr val="tx1"/>
                </a:solidFill>
              </a:rPr>
              <a:t>Teaching Steps – Page 2</a:t>
            </a:r>
            <a:endParaRPr sz="1800" b="1" dirty="0">
              <a:solidFill>
                <a:schemeClr val="tx1"/>
              </a:solidFill>
            </a:endParaRPr>
          </a:p>
        </p:txBody>
      </p:sp>
      <p:sp>
        <p:nvSpPr>
          <p:cNvPr id="77" name="Google Shape;77;p14"/>
          <p:cNvSpPr txBox="1">
            <a:spLocks noGrp="1"/>
          </p:cNvSpPr>
          <p:nvPr>
            <p:ph type="body" idx="1"/>
          </p:nvPr>
        </p:nvSpPr>
        <p:spPr>
          <a:xfrm>
            <a:off x="159300" y="1014760"/>
            <a:ext cx="8775300" cy="3552491"/>
          </a:xfrm>
          <a:prstGeom prst="rect">
            <a:avLst/>
          </a:prstGeom>
          <a:ln>
            <a:noFill/>
          </a:ln>
        </p:spPr>
        <p:txBody>
          <a:bodyPr spcFirstLastPara="1" wrap="square" lIns="91425" tIns="91425" rIns="91425" bIns="91425" anchor="t" anchorCtr="0">
            <a:noAutofit/>
          </a:bodyPr>
          <a:lstStyle/>
          <a:p>
            <a:pPr indent="-304800">
              <a:buSzPts val="1200"/>
              <a:buFont typeface="+mj-lt"/>
              <a:buAutoNum type="arabicPeriod" startAt="4"/>
            </a:pPr>
            <a:r>
              <a:rPr lang="en-US" sz="1200" u="sng" dirty="0"/>
              <a:t>SLIDE 18</a:t>
            </a:r>
            <a:r>
              <a:rPr lang="en" sz="1200" dirty="0"/>
              <a:t>: </a:t>
            </a:r>
            <a:r>
              <a:rPr lang="en-US" sz="1200" dirty="0"/>
              <a:t>Sometimes drills can be scary because we don't know what to do or what is happening around us. During this lessons you will practice DROP, COVER, and HOLD ON. After practicing, you should feel more confident and hopefully less scared or nervous. When thinking about earthquake drills, how do you feel right now? Turn to a student sitting next to you and talk about where you’re at.  </a:t>
            </a:r>
          </a:p>
          <a:p>
            <a:pPr indent="-304800">
              <a:buSzPts val="1200"/>
              <a:buFont typeface="+mj-lt"/>
              <a:buAutoNum type="arabicPeriod" startAt="4"/>
            </a:pPr>
            <a:endParaRPr lang="en-US" sz="1200" u="sng" dirty="0"/>
          </a:p>
          <a:p>
            <a:pPr indent="-304800">
              <a:buSzPts val="1200"/>
              <a:buFont typeface="+mj-lt"/>
              <a:buAutoNum type="arabicPeriod" startAt="4"/>
            </a:pPr>
            <a:r>
              <a:rPr lang="en" sz="1200" u="sng" dirty="0"/>
              <a:t>SLIDE 19</a:t>
            </a:r>
            <a:r>
              <a:rPr lang="en" sz="1200" dirty="0"/>
              <a:t>: Tell students that next they will consider three statements about earthquakes and decide whether they think the statements are True or False. Tell them you’ll read a statement, and give them 15 seconds to discuss with their elbow partner. Set a timer if you’d like. When the timer goes off, they will put their thumbs up if they think the statement is true, and their thumbs down if they think the statement is false. Once students have responded, go to the next slide to reveal the answer. </a:t>
            </a:r>
          </a:p>
          <a:p>
            <a:pPr marL="685800" lvl="0" indent="-228600" algn="l" rtl="0">
              <a:spcBef>
                <a:spcPts val="0"/>
              </a:spcBef>
              <a:spcAft>
                <a:spcPts val="0"/>
              </a:spcAft>
              <a:buFont typeface="+mj-lt"/>
              <a:buAutoNum type="arabicPeriod" startAt="4"/>
            </a:pPr>
            <a:endParaRPr sz="1200" dirty="0"/>
          </a:p>
          <a:p>
            <a:pPr marL="457200" lvl="0" indent="-304800" algn="l" rtl="0">
              <a:spcBef>
                <a:spcPts val="0"/>
              </a:spcBef>
              <a:spcAft>
                <a:spcPts val="0"/>
              </a:spcAft>
              <a:buSzPts val="1200"/>
              <a:buFont typeface="+mj-lt"/>
              <a:buAutoNum type="arabicPeriod" startAt="4"/>
            </a:pPr>
            <a:r>
              <a:rPr lang="en-US" sz="1200" u="sng" dirty="0"/>
              <a:t>SLIDE 20</a:t>
            </a:r>
            <a:r>
              <a:rPr lang="en" sz="1200" dirty="0"/>
              <a:t>: </a:t>
            </a:r>
            <a:r>
              <a:rPr lang="en" sz="1200" i="1" dirty="0"/>
              <a:t>Audio will automatically play on the slide. </a:t>
            </a:r>
            <a:r>
              <a:rPr lang="en" sz="1200" u="sng" dirty="0"/>
              <a:t>AUDIO SCRIPT</a:t>
            </a:r>
            <a:r>
              <a:rPr lang="en" sz="1200" dirty="0"/>
              <a:t>: TRUE. Earthquakes are happening all over the world, and all the time. There’s likely one happening right now somewhere. Most of them might be too small for us to feel, but specialized machines are always recording seismic waves under the Earth’s surface.</a:t>
            </a:r>
            <a:endParaRPr sz="1200" dirty="0"/>
          </a:p>
          <a:p>
            <a:pPr marL="228600" lvl="0" indent="-228600" algn="l" rtl="0">
              <a:spcBef>
                <a:spcPts val="0"/>
              </a:spcBef>
              <a:spcAft>
                <a:spcPts val="0"/>
              </a:spcAft>
              <a:buFont typeface="+mj-lt"/>
              <a:buAutoNum type="arabicPeriod" startAt="4"/>
            </a:pPr>
            <a:endParaRPr sz="1200" dirty="0"/>
          </a:p>
          <a:p>
            <a:pPr marL="457200" lvl="0" indent="-301625" algn="l" rtl="0">
              <a:spcBef>
                <a:spcPts val="0"/>
              </a:spcBef>
              <a:spcAft>
                <a:spcPts val="0"/>
              </a:spcAft>
              <a:buSzPts val="1150"/>
              <a:buFont typeface="+mj-lt"/>
              <a:buAutoNum type="arabicPeriod" startAt="4"/>
            </a:pPr>
            <a:r>
              <a:rPr lang="en-US" sz="1200" u="sng" dirty="0"/>
              <a:t>SLIDE 21</a:t>
            </a:r>
            <a:r>
              <a:rPr lang="en" sz="1200" dirty="0"/>
              <a:t>: Read, “Scientists can predict when an earthquake will happen,” and start a 15 second timer for student discussion. When </a:t>
            </a:r>
            <a:r>
              <a:rPr lang="en" sz="1200" dirty="0">
                <a:solidFill>
                  <a:schemeClr val="dk1"/>
                </a:solidFill>
              </a:rPr>
              <a:t>the timer goes off, students should put their thumbs up if they think the statement is true, and their thumbs down if they think the statement is false. Once students have responded, go to the next slide to reveal the answer.  </a:t>
            </a:r>
            <a:endParaRPr sz="1200" dirty="0">
              <a:solidFill>
                <a:schemeClr val="dk1"/>
              </a:solidFill>
            </a:endParaRPr>
          </a:p>
          <a:p>
            <a:pPr marL="685800" lvl="0" indent="-228600" algn="l" rtl="0">
              <a:spcBef>
                <a:spcPts val="0"/>
              </a:spcBef>
              <a:spcAft>
                <a:spcPts val="0"/>
              </a:spcAft>
              <a:buFont typeface="+mj-lt"/>
              <a:buAutoNum type="arabicPeriod" startAt="4"/>
            </a:pPr>
            <a:endParaRPr sz="1200" dirty="0">
              <a:solidFill>
                <a:schemeClr val="dk1"/>
              </a:solidFill>
            </a:endParaRPr>
          </a:p>
        </p:txBody>
      </p:sp>
      <p:sp>
        <p:nvSpPr>
          <p:cNvPr id="4" name="Slide Number Placeholder 11">
            <a:extLst>
              <a:ext uri="{FF2B5EF4-FFF2-40B4-BE49-F238E27FC236}">
                <a16:creationId xmlns:a16="http://schemas.microsoft.com/office/drawing/2014/main" id="{31B18DA3-55E6-0BF5-7639-D7079AF85670}"/>
              </a:ext>
            </a:extLst>
          </p:cNvPr>
          <p:cNvSpPr txBox="1">
            <a:spLocks/>
          </p:cNvSpPr>
          <p:nvPr/>
        </p:nvSpPr>
        <p:spPr>
          <a:xfrm>
            <a:off x="7086600" y="486797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5</a:t>
            </a:fld>
            <a:endParaRPr lang="en-US" sz="900"/>
          </a:p>
        </p:txBody>
      </p:sp>
    </p:spTree>
  </p:cSld>
  <p:clrMapOvr>
    <a:overrideClrMapping bg1="lt1" tx1="dk1" bg2="lt2" tx2="dk2" accent1="accent1" accent2="accent2" accent3="accent3" accent4="accent4" accent5="accent5" accent6="accent6" hlink="hlink" folHlink="folHlink"/>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sp>
        <p:nvSpPr>
          <p:cNvPr id="448" name="Google Shape;448;p53"/>
          <p:cNvSpPr txBox="1">
            <a:spLocks noGrp="1"/>
          </p:cNvSpPr>
          <p:nvPr>
            <p:ph type="title" idx="4294967295"/>
          </p:nvPr>
        </p:nvSpPr>
        <p:spPr>
          <a:xfrm>
            <a:off x="1581450" y="475985"/>
            <a:ext cx="6239934" cy="598488"/>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SzPts val="990"/>
              <a:buNone/>
            </a:pPr>
            <a:r>
              <a:rPr lang="en" sz="3020" b="1"/>
              <a:t>Let’s review what we’ve learned! </a:t>
            </a:r>
            <a:endParaRPr sz="3020" b="1"/>
          </a:p>
        </p:txBody>
      </p:sp>
      <p:pic>
        <p:nvPicPr>
          <p:cNvPr id="451" name="Google Shape;451;p53"/>
          <p:cNvPicPr preferRelativeResize="0"/>
          <p:nvPr/>
        </p:nvPicPr>
        <p:blipFill>
          <a:blip r:embed="rId3">
            <a:alphaModFix/>
          </a:blip>
          <a:stretch>
            <a:fillRect/>
          </a:stretch>
        </p:blipFill>
        <p:spPr>
          <a:xfrm rot="21281874">
            <a:off x="1890903" y="1224038"/>
            <a:ext cx="2366048" cy="3112885"/>
          </a:xfrm>
          <a:prstGeom prst="rect">
            <a:avLst/>
          </a:prstGeom>
          <a:noFill/>
          <a:ln w="19050" cap="flat" cmpd="sng">
            <a:solidFill>
              <a:schemeClr val="dk2"/>
            </a:solidFill>
            <a:prstDash val="solid"/>
            <a:round/>
            <a:headEnd type="none" w="sm" len="sm"/>
            <a:tailEnd type="none" w="sm" len="sm"/>
          </a:ln>
        </p:spPr>
      </p:pic>
      <p:sp>
        <p:nvSpPr>
          <p:cNvPr id="4" name="Slide Number Placeholder 11">
            <a:extLst>
              <a:ext uri="{FF2B5EF4-FFF2-40B4-BE49-F238E27FC236}">
                <a16:creationId xmlns:a16="http://schemas.microsoft.com/office/drawing/2014/main" id="{392522A1-51B2-8F64-4043-D62071F069E3}"/>
              </a:ext>
            </a:extLst>
          </p:cNvPr>
          <p:cNvSpPr txBox="1">
            <a:spLocks/>
          </p:cNvSpPr>
          <p:nvPr/>
        </p:nvSpPr>
        <p:spPr>
          <a:xfrm>
            <a:off x="7086600" y="486797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50</a:t>
            </a:fld>
            <a:endParaRPr lang="en-US" sz="900"/>
          </a:p>
        </p:txBody>
      </p:sp>
      <p:pic>
        <p:nvPicPr>
          <p:cNvPr id="5" name="Picture 4">
            <a:extLst>
              <a:ext uri="{FF2B5EF4-FFF2-40B4-BE49-F238E27FC236}">
                <a16:creationId xmlns:a16="http://schemas.microsoft.com/office/drawing/2014/main" id="{1E7B9E7E-1B82-4593-3A14-B2190F7EB0E9}"/>
              </a:ext>
            </a:extLst>
          </p:cNvPr>
          <p:cNvPicPr>
            <a:picLocks noChangeAspect="1"/>
          </p:cNvPicPr>
          <p:nvPr/>
        </p:nvPicPr>
        <p:blipFill>
          <a:blip r:embed="rId4"/>
          <a:stretch>
            <a:fillRect/>
          </a:stretch>
        </p:blipFill>
        <p:spPr>
          <a:xfrm rot="269696">
            <a:off x="4895846" y="1224039"/>
            <a:ext cx="2357251" cy="3112885"/>
          </a:xfrm>
          <a:prstGeom prst="rect">
            <a:avLst/>
          </a:prstGeom>
          <a:ln w="19050">
            <a:solidFill>
              <a:schemeClr val="tx1"/>
            </a:solid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67"/>
        <p:cNvGrpSpPr/>
        <p:nvPr/>
      </p:nvGrpSpPr>
      <p:grpSpPr>
        <a:xfrm>
          <a:off x="0" y="0"/>
          <a:ext cx="0" cy="0"/>
          <a:chOff x="0" y="0"/>
          <a:chExt cx="0" cy="0"/>
        </a:xfrm>
      </p:grpSpPr>
      <p:sp>
        <p:nvSpPr>
          <p:cNvPr id="568" name="Google Shape;568;p42"/>
          <p:cNvSpPr txBox="1">
            <a:spLocks noGrp="1"/>
          </p:cNvSpPr>
          <p:nvPr>
            <p:ph type="title" idx="4294967295"/>
          </p:nvPr>
        </p:nvSpPr>
        <p:spPr>
          <a:xfrm>
            <a:off x="292547" y="386217"/>
            <a:ext cx="8361260" cy="669303"/>
          </a:xfrm>
          <a:prstGeom prst="rect">
            <a:avLst/>
          </a:prstGeom>
          <a:no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Clr>
                <a:schemeClr val="accent1"/>
              </a:buClr>
              <a:buSzPts val="990"/>
              <a:buFont typeface="Arial"/>
              <a:buNone/>
            </a:pPr>
            <a:r>
              <a:rPr lang="en" sz="2920" b="1" dirty="0"/>
              <a:t>Help the people you live with to prepare!  </a:t>
            </a:r>
            <a:endParaRPr sz="2920" b="1" dirty="0"/>
          </a:p>
        </p:txBody>
      </p:sp>
      <p:sp>
        <p:nvSpPr>
          <p:cNvPr id="569" name="Google Shape;569;p42"/>
          <p:cNvSpPr txBox="1">
            <a:spLocks noGrp="1"/>
          </p:cNvSpPr>
          <p:nvPr>
            <p:ph type="body" idx="4294967295"/>
          </p:nvPr>
        </p:nvSpPr>
        <p:spPr>
          <a:xfrm>
            <a:off x="292547" y="1567931"/>
            <a:ext cx="3790020" cy="2752725"/>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SzPts val="2700"/>
              <a:buNone/>
            </a:pPr>
            <a:r>
              <a:rPr lang="en" sz="2700" b="1" dirty="0">
                <a:solidFill>
                  <a:schemeClr val="dk2"/>
                </a:solidFill>
              </a:rPr>
              <a:t>Spread the word! </a:t>
            </a:r>
            <a:r>
              <a:rPr lang="en" sz="2700" dirty="0">
                <a:solidFill>
                  <a:schemeClr val="dk2"/>
                </a:solidFill>
              </a:rPr>
              <a:t>Tell your family and community what you learned </a:t>
            </a:r>
            <a:r>
              <a:rPr lang="en" sz="2700">
                <a:solidFill>
                  <a:schemeClr val="dk2"/>
                </a:solidFill>
              </a:rPr>
              <a:t>about how to protect </a:t>
            </a:r>
            <a:r>
              <a:rPr lang="en" sz="2700" dirty="0">
                <a:solidFill>
                  <a:schemeClr val="dk2"/>
                </a:solidFill>
              </a:rPr>
              <a:t>yourself during an earthquake.</a:t>
            </a:r>
            <a:endParaRPr sz="2700" dirty="0">
              <a:solidFill>
                <a:schemeClr val="dk2"/>
              </a:solidFill>
            </a:endParaRPr>
          </a:p>
          <a:p>
            <a:pPr marL="0" lvl="0" indent="0" algn="l" rtl="0">
              <a:lnSpc>
                <a:spcPct val="90000"/>
              </a:lnSpc>
              <a:spcBef>
                <a:spcPts val="0"/>
              </a:spcBef>
              <a:spcAft>
                <a:spcPts val="0"/>
              </a:spcAft>
              <a:buSzPts val="2700"/>
              <a:buNone/>
            </a:pPr>
            <a:endParaRPr sz="2700" dirty="0">
              <a:solidFill>
                <a:schemeClr val="dk2"/>
              </a:solidFill>
            </a:endParaRPr>
          </a:p>
          <a:p>
            <a:pPr marL="0" lvl="0" indent="0" algn="l" rtl="0">
              <a:lnSpc>
                <a:spcPct val="90000"/>
              </a:lnSpc>
              <a:spcBef>
                <a:spcPts val="0"/>
              </a:spcBef>
              <a:spcAft>
                <a:spcPts val="0"/>
              </a:spcAft>
              <a:buSzPts val="2700"/>
              <a:buNone/>
            </a:pPr>
            <a:r>
              <a:rPr lang="en" sz="2700" dirty="0">
                <a:solidFill>
                  <a:schemeClr val="dk2"/>
                </a:solidFill>
              </a:rPr>
              <a:t>Practice tonight! </a:t>
            </a:r>
            <a:r>
              <a:rPr lang="en" sz="2500" dirty="0">
                <a:solidFill>
                  <a:schemeClr val="dk2"/>
                </a:solidFill>
              </a:rPr>
              <a:t> </a:t>
            </a:r>
            <a:endParaRPr sz="2500" dirty="0">
              <a:solidFill>
                <a:schemeClr val="dk2"/>
              </a:solidFill>
            </a:endParaRPr>
          </a:p>
          <a:p>
            <a:pPr marL="0" lvl="0" indent="0" algn="l" rtl="0">
              <a:lnSpc>
                <a:spcPct val="90000"/>
              </a:lnSpc>
              <a:spcBef>
                <a:spcPts val="0"/>
              </a:spcBef>
              <a:spcAft>
                <a:spcPts val="0"/>
              </a:spcAft>
              <a:buSzPts val="2500"/>
              <a:buNone/>
            </a:pPr>
            <a:endParaRPr sz="2500" dirty="0">
              <a:solidFill>
                <a:schemeClr val="dk2"/>
              </a:solidFill>
            </a:endParaRPr>
          </a:p>
        </p:txBody>
      </p:sp>
      <p:sp>
        <p:nvSpPr>
          <p:cNvPr id="571" name="Google Shape;571;p42"/>
          <p:cNvSpPr txBox="1"/>
          <p:nvPr/>
        </p:nvSpPr>
        <p:spPr>
          <a:xfrm>
            <a:off x="7084916" y="4893875"/>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a:solidFill>
                  <a:schemeClr val="dk1"/>
                </a:solidFill>
                <a:latin typeface="Arial"/>
                <a:ea typeface="Arial"/>
                <a:cs typeface="Arial"/>
                <a:sym typeface="Arial"/>
              </a:rPr>
              <a:t>51</a:t>
            </a:fld>
            <a:endParaRPr sz="900">
              <a:solidFill>
                <a:schemeClr val="dk1"/>
              </a:solidFill>
              <a:latin typeface="Arial"/>
              <a:ea typeface="Arial"/>
              <a:cs typeface="Arial"/>
              <a:sym typeface="Arial"/>
            </a:endParaRPr>
          </a:p>
        </p:txBody>
      </p:sp>
      <p:pic>
        <p:nvPicPr>
          <p:cNvPr id="3" name="Picture 2" descr="A diagram of a warning&#10;&#10;AI-generated content may be incorrect.">
            <a:extLst>
              <a:ext uri="{FF2B5EF4-FFF2-40B4-BE49-F238E27FC236}">
                <a16:creationId xmlns:a16="http://schemas.microsoft.com/office/drawing/2014/main" id="{4148CC2F-016D-1D1B-91FE-AACA2B92BB57}"/>
              </a:ext>
            </a:extLst>
          </p:cNvPr>
          <p:cNvPicPr>
            <a:picLocks noChangeAspect="1"/>
          </p:cNvPicPr>
          <p:nvPr/>
        </p:nvPicPr>
        <p:blipFill>
          <a:blip r:embed="rId3">
            <a:alphaModFix/>
          </a:blip>
          <a:stretch>
            <a:fillRect/>
          </a:stretch>
        </p:blipFill>
        <p:spPr>
          <a:xfrm>
            <a:off x="4176910" y="994713"/>
            <a:ext cx="4871062" cy="3899162"/>
          </a:xfrm>
          <a:prstGeom prst="roundRect">
            <a:avLst>
              <a:gd name="adj" fmla="val 2429"/>
            </a:avLst>
          </a:prstGeom>
          <a:noFill/>
          <a:ln w="9525" cap="flat" cmpd="sng">
            <a:solidFill>
              <a:schemeClr val="dk2"/>
            </a:solidFill>
            <a:prstDash val="solid"/>
            <a:round/>
            <a:headEnd type="none" w="sm" len="sm"/>
            <a:tailEnd type="none" w="sm" len="sm"/>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sp>
        <p:nvSpPr>
          <p:cNvPr id="463" name="Google Shape;463;p55"/>
          <p:cNvSpPr txBox="1">
            <a:spLocks noGrp="1"/>
          </p:cNvSpPr>
          <p:nvPr>
            <p:ph type="title" idx="4294967295"/>
          </p:nvPr>
        </p:nvSpPr>
        <p:spPr>
          <a:xfrm>
            <a:off x="291977" y="631825"/>
            <a:ext cx="8228136" cy="573088"/>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SzPts val="990"/>
              <a:buNone/>
            </a:pPr>
            <a:r>
              <a:rPr lang="en" sz="3020" b="1" dirty="0"/>
              <a:t>Welcome Back!  </a:t>
            </a:r>
            <a:endParaRPr sz="3020" b="1" dirty="0"/>
          </a:p>
        </p:txBody>
      </p:sp>
      <p:sp>
        <p:nvSpPr>
          <p:cNvPr id="464" name="Google Shape;464;p55"/>
          <p:cNvSpPr txBox="1">
            <a:spLocks noGrp="1"/>
          </p:cNvSpPr>
          <p:nvPr>
            <p:ph type="body" idx="4294967295"/>
          </p:nvPr>
        </p:nvSpPr>
        <p:spPr>
          <a:xfrm>
            <a:off x="291977" y="1152525"/>
            <a:ext cx="3440236" cy="3416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500">
                <a:solidFill>
                  <a:schemeClr val="tx2"/>
                </a:solidFill>
              </a:rPr>
              <a:t>How did your discussions with your families go?  </a:t>
            </a:r>
            <a:endParaRPr sz="2500">
              <a:solidFill>
                <a:schemeClr val="tx2"/>
              </a:solidFill>
            </a:endParaRPr>
          </a:p>
          <a:p>
            <a:pPr marL="0" lvl="0" indent="0" algn="l" rtl="0">
              <a:spcBef>
                <a:spcPts val="0"/>
              </a:spcBef>
              <a:spcAft>
                <a:spcPts val="0"/>
              </a:spcAft>
              <a:buNone/>
            </a:pPr>
            <a:endParaRPr sz="1600">
              <a:solidFill>
                <a:schemeClr val="tx2"/>
              </a:solidFill>
            </a:endParaRPr>
          </a:p>
          <a:p>
            <a:pPr marL="0" lvl="0" indent="0" algn="l" rtl="0">
              <a:spcBef>
                <a:spcPts val="0"/>
              </a:spcBef>
              <a:spcAft>
                <a:spcPts val="0"/>
              </a:spcAft>
              <a:buNone/>
            </a:pPr>
            <a:r>
              <a:rPr lang="en" sz="2500">
                <a:solidFill>
                  <a:schemeClr val="tx2"/>
                </a:solidFill>
              </a:rPr>
              <a:t>Did you show your families how to Drop, Cover, and Hold On during an earthquake?  </a:t>
            </a:r>
            <a:endParaRPr sz="2500">
              <a:solidFill>
                <a:schemeClr val="tx2"/>
              </a:solidFill>
            </a:endParaRPr>
          </a:p>
        </p:txBody>
      </p:sp>
      <p:sp>
        <p:nvSpPr>
          <p:cNvPr id="4" name="Slide Number Placeholder 11">
            <a:extLst>
              <a:ext uri="{FF2B5EF4-FFF2-40B4-BE49-F238E27FC236}">
                <a16:creationId xmlns:a16="http://schemas.microsoft.com/office/drawing/2014/main" id="{28545D4F-0DEA-1991-E869-45703DBA29D8}"/>
              </a:ext>
            </a:extLst>
          </p:cNvPr>
          <p:cNvSpPr txBox="1">
            <a:spLocks/>
          </p:cNvSpPr>
          <p:nvPr/>
        </p:nvSpPr>
        <p:spPr>
          <a:xfrm>
            <a:off x="7086600" y="486797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52</a:t>
            </a:fld>
            <a:endParaRPr lang="en-US" sz="900"/>
          </a:p>
        </p:txBody>
      </p:sp>
      <p:pic>
        <p:nvPicPr>
          <p:cNvPr id="2" name="Google Shape;368;p27">
            <a:extLst>
              <a:ext uri="{FF2B5EF4-FFF2-40B4-BE49-F238E27FC236}">
                <a16:creationId xmlns:a16="http://schemas.microsoft.com/office/drawing/2014/main" id="{D65F88E5-EEC5-BCAA-A3FC-9DA584FCA0C9}"/>
              </a:ext>
            </a:extLst>
          </p:cNvPr>
          <p:cNvPicPr preferRelativeResize="0"/>
          <p:nvPr/>
        </p:nvPicPr>
        <p:blipFill rotWithShape="1">
          <a:blip r:embed="rId3">
            <a:alphaModFix/>
          </a:blip>
          <a:srcRect l="24314"/>
          <a:stretch/>
        </p:blipFill>
        <p:spPr>
          <a:xfrm>
            <a:off x="3857316" y="1465573"/>
            <a:ext cx="4825642" cy="186861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03E9A8-0844-AD81-4342-0E47D2DCF191}"/>
              </a:ext>
            </a:extLst>
          </p:cNvPr>
          <p:cNvSpPr>
            <a:spLocks noGrp="1"/>
          </p:cNvSpPr>
          <p:nvPr>
            <p:ph type="title"/>
          </p:nvPr>
        </p:nvSpPr>
        <p:spPr>
          <a:xfrm>
            <a:off x="256401" y="666159"/>
            <a:ext cx="4259037" cy="813850"/>
          </a:xfrm>
        </p:spPr>
        <p:txBody>
          <a:bodyPr>
            <a:normAutofit/>
          </a:bodyPr>
          <a:lstStyle/>
          <a:p>
            <a:r>
              <a:rPr lang="en" sz="2400"/>
              <a:t>Teachers, share your feedback, please! </a:t>
            </a:r>
            <a:endParaRPr lang="en-US" sz="2400"/>
          </a:p>
        </p:txBody>
      </p:sp>
      <p:sp>
        <p:nvSpPr>
          <p:cNvPr id="4" name="Google Shape;344;p43">
            <a:extLst>
              <a:ext uri="{FF2B5EF4-FFF2-40B4-BE49-F238E27FC236}">
                <a16:creationId xmlns:a16="http://schemas.microsoft.com/office/drawing/2014/main" id="{AEAA6B43-4838-670C-64C2-3D6EA65C2639}"/>
              </a:ext>
            </a:extLst>
          </p:cNvPr>
          <p:cNvSpPr txBox="1">
            <a:spLocks/>
          </p:cNvSpPr>
          <p:nvPr/>
        </p:nvSpPr>
        <p:spPr>
          <a:xfrm>
            <a:off x="312963" y="1670823"/>
            <a:ext cx="4259037" cy="2213775"/>
          </a:xfrm>
          <a:prstGeom prst="rect">
            <a:avLst/>
          </a:prstGeom>
        </p:spPr>
        <p:txBody>
          <a:bodyPr spcFirstLastPara="1" vert="horz" wrap="square" lIns="68569" tIns="34275" rIns="68569" bIns="34275" rtlCol="0" anchor="t" anchorCtr="0">
            <a:no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5000"/>
              </a:lnSpc>
              <a:spcBef>
                <a:spcPts val="563"/>
              </a:spcBef>
              <a:buNone/>
            </a:pPr>
            <a:r>
              <a:rPr lang="en-US" sz="2400" dirty="0"/>
              <a:t>Please complete the short and anonymous </a:t>
            </a:r>
            <a:r>
              <a:rPr lang="en-US" sz="2400" u="sng" dirty="0">
                <a:solidFill>
                  <a:srgbClr val="0070C0"/>
                </a:solidFill>
                <a:hlinkClick r:id="rId3">
                  <a:extLst>
                    <a:ext uri="{A12FA001-AC4F-418D-AE19-62706E023703}">
                      <ahyp:hlinkClr xmlns:ahyp="http://schemas.microsoft.com/office/drawing/2018/hyperlinkcolor" val="tx"/>
                    </a:ext>
                  </a:extLst>
                </a:hlinkClick>
              </a:rPr>
              <a:t>feedback form</a:t>
            </a:r>
            <a:r>
              <a:rPr lang="en-US" sz="2400" dirty="0"/>
              <a:t> and help us to improve our ShakeAlert Ready lessons. </a:t>
            </a:r>
          </a:p>
        </p:txBody>
      </p:sp>
      <p:sp>
        <p:nvSpPr>
          <p:cNvPr id="8" name="Slide Number Placeholder 11">
            <a:extLst>
              <a:ext uri="{FF2B5EF4-FFF2-40B4-BE49-F238E27FC236}">
                <a16:creationId xmlns:a16="http://schemas.microsoft.com/office/drawing/2014/main" id="{85575AC1-096F-202E-636C-5BAF110D53D7}"/>
              </a:ext>
            </a:extLst>
          </p:cNvPr>
          <p:cNvSpPr txBox="1">
            <a:spLocks/>
          </p:cNvSpPr>
          <p:nvPr/>
        </p:nvSpPr>
        <p:spPr>
          <a:xfrm>
            <a:off x="7086600" y="486797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53</a:t>
            </a:fld>
            <a:endParaRPr lang="en-US" sz="900"/>
          </a:p>
        </p:txBody>
      </p:sp>
      <p:grpSp>
        <p:nvGrpSpPr>
          <p:cNvPr id="6" name="Google Shape;310;p23">
            <a:extLst>
              <a:ext uri="{FF2B5EF4-FFF2-40B4-BE49-F238E27FC236}">
                <a16:creationId xmlns:a16="http://schemas.microsoft.com/office/drawing/2014/main" id="{C3CA4D57-EBCC-0AE3-C3B7-EFE267DF15D7}"/>
              </a:ext>
            </a:extLst>
          </p:cNvPr>
          <p:cNvGrpSpPr/>
          <p:nvPr/>
        </p:nvGrpSpPr>
        <p:grpSpPr>
          <a:xfrm>
            <a:off x="4686300" y="637871"/>
            <a:ext cx="4245188" cy="3664658"/>
            <a:chOff x="6390900" y="334969"/>
            <a:chExt cx="5660250" cy="4886211"/>
          </a:xfrm>
        </p:grpSpPr>
        <p:pic>
          <p:nvPicPr>
            <p:cNvPr id="7" name="Google Shape;311;p23">
              <a:extLst>
                <a:ext uri="{FF2B5EF4-FFF2-40B4-BE49-F238E27FC236}">
                  <a16:creationId xmlns:a16="http://schemas.microsoft.com/office/drawing/2014/main" id="{FD9F9421-C4F1-3506-0572-5BFA450FCF6D}"/>
                </a:ext>
              </a:extLst>
            </p:cNvPr>
            <p:cNvPicPr preferRelativeResize="0"/>
            <p:nvPr/>
          </p:nvPicPr>
          <p:blipFill rotWithShape="1">
            <a:blip r:embed="rId4">
              <a:alphaModFix/>
            </a:blip>
            <a:srcRect b="52299"/>
            <a:stretch/>
          </p:blipFill>
          <p:spPr>
            <a:xfrm>
              <a:off x="6390900" y="334969"/>
              <a:ext cx="5660250" cy="2951700"/>
            </a:xfrm>
            <a:prstGeom prst="rect">
              <a:avLst/>
            </a:prstGeom>
            <a:noFill/>
            <a:ln>
              <a:noFill/>
            </a:ln>
          </p:spPr>
        </p:pic>
        <p:pic>
          <p:nvPicPr>
            <p:cNvPr id="9" name="Google Shape;312;p23">
              <a:extLst>
                <a:ext uri="{FF2B5EF4-FFF2-40B4-BE49-F238E27FC236}">
                  <a16:creationId xmlns:a16="http://schemas.microsoft.com/office/drawing/2014/main" id="{6C457715-0927-FA36-6592-A35CB814C625}"/>
                </a:ext>
              </a:extLst>
            </p:cNvPr>
            <p:cNvPicPr preferRelativeResize="0"/>
            <p:nvPr/>
          </p:nvPicPr>
          <p:blipFill rotWithShape="1">
            <a:blip r:embed="rId4">
              <a:alphaModFix/>
            </a:blip>
            <a:srcRect t="65825" b="2910"/>
            <a:stretch/>
          </p:blipFill>
          <p:spPr>
            <a:xfrm>
              <a:off x="6390900" y="3286680"/>
              <a:ext cx="5660250" cy="1934499"/>
            </a:xfrm>
            <a:prstGeom prst="rect">
              <a:avLst/>
            </a:prstGeom>
            <a:noFill/>
            <a:ln>
              <a:noFill/>
            </a:ln>
          </p:spPr>
        </p:pic>
      </p:grpSp>
    </p:spTree>
    <p:extLst>
      <p:ext uri="{BB962C8B-B14F-4D97-AF65-F5344CB8AC3E}">
        <p14:creationId xmlns:p14="http://schemas.microsoft.com/office/powerpoint/2010/main" val="115369751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bg>
      <p:bgPr>
        <a:solidFill>
          <a:schemeClr val="accent1">
            <a:alpha val="20000"/>
          </a:schemeClr>
        </a:solidFill>
        <a:effectLst/>
      </p:bgPr>
    </p:bg>
    <p:spTree>
      <p:nvGrpSpPr>
        <p:cNvPr id="1" name="Shape 483"/>
        <p:cNvGrpSpPr/>
        <p:nvPr/>
      </p:nvGrpSpPr>
      <p:grpSpPr>
        <a:xfrm>
          <a:off x="0" y="0"/>
          <a:ext cx="0" cy="0"/>
          <a:chOff x="0" y="0"/>
          <a:chExt cx="0" cy="0"/>
        </a:xfrm>
      </p:grpSpPr>
      <p:sp>
        <p:nvSpPr>
          <p:cNvPr id="485" name="Google Shape;485;p58"/>
          <p:cNvSpPr txBox="1">
            <a:spLocks noGrp="1"/>
          </p:cNvSpPr>
          <p:nvPr>
            <p:ph type="title"/>
          </p:nvPr>
        </p:nvSpPr>
        <p:spPr>
          <a:xfrm>
            <a:off x="121200" y="614600"/>
            <a:ext cx="8520600" cy="347400"/>
          </a:xfrm>
          <a:prstGeom prst="rect">
            <a:avLst/>
          </a:prstGeom>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800" b="1" dirty="0">
                <a:solidFill>
                  <a:schemeClr val="tx1"/>
                </a:solidFill>
              </a:rPr>
              <a:t>Content Standards: Fourth Grade</a:t>
            </a:r>
            <a:endParaRPr sz="1800" b="1" dirty="0">
              <a:solidFill>
                <a:schemeClr val="tx1"/>
              </a:solidFill>
            </a:endParaRPr>
          </a:p>
        </p:txBody>
      </p:sp>
      <p:graphicFrame>
        <p:nvGraphicFramePr>
          <p:cNvPr id="4" name="Google Shape;484;p58">
            <a:extLst>
              <a:ext uri="{FF2B5EF4-FFF2-40B4-BE49-F238E27FC236}">
                <a16:creationId xmlns:a16="http://schemas.microsoft.com/office/drawing/2014/main" id="{5A9F904D-1B49-66A4-43DC-361D55935624}"/>
              </a:ext>
            </a:extLst>
          </p:cNvPr>
          <p:cNvGraphicFramePr/>
          <p:nvPr>
            <p:extLst>
              <p:ext uri="{D42A27DB-BD31-4B8C-83A1-F6EECF244321}">
                <p14:modId xmlns:p14="http://schemas.microsoft.com/office/powerpoint/2010/main" val="2344355678"/>
              </p:ext>
            </p:extLst>
          </p:nvPr>
        </p:nvGraphicFramePr>
        <p:xfrm>
          <a:off x="179562" y="1015850"/>
          <a:ext cx="8753950" cy="3736478"/>
        </p:xfrm>
        <a:graphic>
          <a:graphicData uri="http://schemas.openxmlformats.org/drawingml/2006/table">
            <a:tbl>
              <a:tblPr>
                <a:noFill/>
              </a:tblPr>
              <a:tblGrid>
                <a:gridCol w="1120075">
                  <a:extLst>
                    <a:ext uri="{9D8B030D-6E8A-4147-A177-3AD203B41FA5}">
                      <a16:colId xmlns:a16="http://schemas.microsoft.com/office/drawing/2014/main" val="20000"/>
                    </a:ext>
                  </a:extLst>
                </a:gridCol>
                <a:gridCol w="1168675">
                  <a:extLst>
                    <a:ext uri="{9D8B030D-6E8A-4147-A177-3AD203B41FA5}">
                      <a16:colId xmlns:a16="http://schemas.microsoft.com/office/drawing/2014/main" val="20001"/>
                    </a:ext>
                  </a:extLst>
                </a:gridCol>
                <a:gridCol w="6465200">
                  <a:extLst>
                    <a:ext uri="{9D8B030D-6E8A-4147-A177-3AD203B41FA5}">
                      <a16:colId xmlns:a16="http://schemas.microsoft.com/office/drawing/2014/main" val="20002"/>
                    </a:ext>
                  </a:extLst>
                </a:gridCol>
              </a:tblGrid>
              <a:tr h="298225">
                <a:tc>
                  <a:txBody>
                    <a:bodyPr/>
                    <a:lstStyle/>
                    <a:p>
                      <a:pPr marL="0" lvl="0" indent="0" algn="l" rtl="0">
                        <a:lnSpc>
                          <a:spcPct val="80000"/>
                        </a:lnSpc>
                        <a:spcBef>
                          <a:spcPts val="0"/>
                        </a:spcBef>
                        <a:spcAft>
                          <a:spcPts val="0"/>
                        </a:spcAft>
                        <a:buNone/>
                      </a:pPr>
                      <a:r>
                        <a:rPr lang="en" sz="1100" dirty="0"/>
                        <a:t>Next Generation Science Standard (CA, OR, WA)</a:t>
                      </a:r>
                      <a:endParaRPr sz="1100" dirty="0"/>
                    </a:p>
                  </a:txBody>
                  <a:tcPr marL="91425" marR="91425" marT="914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l" rtl="0">
                        <a:lnSpc>
                          <a:spcPct val="80000"/>
                        </a:lnSpc>
                        <a:spcBef>
                          <a:spcPts val="0"/>
                        </a:spcBef>
                        <a:spcAft>
                          <a:spcPts val="0"/>
                        </a:spcAft>
                        <a:buNone/>
                      </a:pPr>
                      <a:r>
                        <a:rPr lang="en" sz="1000" dirty="0"/>
                        <a:t>4-PS4.1</a:t>
                      </a:r>
                      <a:endParaRPr sz="1000" dirty="0"/>
                    </a:p>
                  </a:txBody>
                  <a:tcPr marL="91425" marR="91425" marT="914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l" rtl="0">
                        <a:lnSpc>
                          <a:spcPct val="80000"/>
                        </a:lnSpc>
                        <a:spcBef>
                          <a:spcPts val="0"/>
                        </a:spcBef>
                        <a:spcAft>
                          <a:spcPts val="0"/>
                        </a:spcAft>
                        <a:buNone/>
                      </a:pPr>
                      <a:r>
                        <a:rPr lang="en" sz="900">
                          <a:solidFill>
                            <a:schemeClr val="dk1"/>
                          </a:solidFill>
                        </a:rPr>
                        <a:t>Develop a model of waves to describe patterns in terms of amplitude and wavelength and that waves can cause objects to move. </a:t>
                      </a:r>
                      <a:endParaRPr sz="900"/>
                    </a:p>
                  </a:txBody>
                  <a:tcPr marL="91425" marR="91425" marT="914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22125">
                <a:tc>
                  <a:txBody>
                    <a:bodyPr/>
                    <a:lstStyle/>
                    <a:p>
                      <a:pPr marL="0" lvl="0" indent="0" algn="l" rtl="0">
                        <a:lnSpc>
                          <a:spcPct val="80000"/>
                        </a:lnSpc>
                        <a:spcBef>
                          <a:spcPts val="0"/>
                        </a:spcBef>
                        <a:spcAft>
                          <a:spcPts val="0"/>
                        </a:spcAft>
                        <a:buNone/>
                      </a:pPr>
                      <a:r>
                        <a:rPr lang="en" sz="1100" dirty="0"/>
                        <a:t>Common Core Writing (CA, OR, WA)</a:t>
                      </a:r>
                      <a:endParaRPr sz="1100" dirty="0"/>
                    </a:p>
                  </a:txBody>
                  <a:tcPr marL="91425" marR="91425" marT="914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l" rtl="0">
                        <a:lnSpc>
                          <a:spcPct val="80000"/>
                        </a:lnSpc>
                        <a:spcBef>
                          <a:spcPts val="0"/>
                        </a:spcBef>
                        <a:spcAft>
                          <a:spcPts val="0"/>
                        </a:spcAft>
                        <a:buClr>
                          <a:schemeClr val="dk1"/>
                        </a:buClr>
                        <a:buSzPts val="1100"/>
                        <a:buFont typeface="Arial"/>
                        <a:buNone/>
                      </a:pPr>
                      <a:r>
                        <a:rPr lang="en" sz="1000">
                          <a:solidFill>
                            <a:schemeClr val="dk1"/>
                          </a:solidFill>
                        </a:rPr>
                        <a:t>CCSS.ELA-LITERACY.W.4.8</a:t>
                      </a:r>
                      <a:endParaRPr sz="1000"/>
                    </a:p>
                  </a:txBody>
                  <a:tcPr marL="91425" marR="91425" marT="914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l" rtl="0">
                        <a:lnSpc>
                          <a:spcPct val="80000"/>
                        </a:lnSpc>
                        <a:spcBef>
                          <a:spcPts val="0"/>
                        </a:spcBef>
                        <a:spcAft>
                          <a:spcPts val="0"/>
                        </a:spcAft>
                        <a:buClr>
                          <a:schemeClr val="dk1"/>
                        </a:buClr>
                        <a:buSzPts val="1100"/>
                        <a:buFont typeface="Arial"/>
                        <a:buNone/>
                      </a:pPr>
                      <a:r>
                        <a:rPr lang="en" sz="900">
                          <a:solidFill>
                            <a:schemeClr val="dk1"/>
                          </a:solidFill>
                        </a:rPr>
                        <a:t>Recall relevant information from experiences or gather relevant information from print and digital sources; take notes and categorize information, and provide a list of sources</a:t>
                      </a:r>
                      <a:endParaRPr sz="900"/>
                    </a:p>
                  </a:txBody>
                  <a:tcPr marL="91425" marR="91425" marT="914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305300">
                <a:tc rowSpan="2">
                  <a:txBody>
                    <a:bodyPr/>
                    <a:lstStyle/>
                    <a:p>
                      <a:pPr marL="0" lvl="0" indent="0" algn="l" rtl="0">
                        <a:lnSpc>
                          <a:spcPct val="80000"/>
                        </a:lnSpc>
                        <a:spcBef>
                          <a:spcPts val="0"/>
                        </a:spcBef>
                        <a:spcAft>
                          <a:spcPts val="0"/>
                        </a:spcAft>
                        <a:buNone/>
                      </a:pPr>
                      <a:r>
                        <a:rPr lang="en" sz="1100" dirty="0"/>
                        <a:t>Common Core Speaking &amp; Listening (CA, OR, WA) </a:t>
                      </a:r>
                      <a:endParaRPr sz="1100" dirty="0"/>
                    </a:p>
                  </a:txBody>
                  <a:tcPr marL="91425" marR="91425" marT="914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l" rtl="0">
                        <a:lnSpc>
                          <a:spcPct val="80000"/>
                        </a:lnSpc>
                        <a:spcBef>
                          <a:spcPts val="0"/>
                        </a:spcBef>
                        <a:spcAft>
                          <a:spcPts val="0"/>
                        </a:spcAft>
                        <a:buNone/>
                      </a:pPr>
                      <a:r>
                        <a:rPr lang="en" sz="1000" dirty="0">
                          <a:solidFill>
                            <a:schemeClr val="dk1"/>
                          </a:solidFill>
                        </a:rPr>
                        <a:t>CCSS.ELA-LITERACY.SL.4.1</a:t>
                      </a:r>
                      <a:endParaRPr sz="1000" dirty="0"/>
                    </a:p>
                  </a:txBody>
                  <a:tcPr marL="91425" marR="91425" marT="914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l" rtl="0">
                        <a:lnSpc>
                          <a:spcPct val="80000"/>
                        </a:lnSpc>
                        <a:spcBef>
                          <a:spcPts val="0"/>
                        </a:spcBef>
                        <a:spcAft>
                          <a:spcPts val="0"/>
                        </a:spcAft>
                        <a:buNone/>
                      </a:pPr>
                      <a:r>
                        <a:rPr lang="en" sz="900"/>
                        <a:t>Engage effectively in a range of collaborative discussions (one-on-one, in groups, and teacher-led) with diverse partners on grade 4 topics and texts, building on others' ideas and expressing their own clearly.</a:t>
                      </a:r>
                      <a:endParaRPr sz="900"/>
                    </a:p>
                  </a:txBody>
                  <a:tcPr marL="91425" marR="91425" marT="914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250925">
                <a:tc vMerge="1">
                  <a:txBody>
                    <a:bodyPr/>
                    <a:lstStyle/>
                    <a:p>
                      <a:endParaRPr lang="en-US"/>
                    </a:p>
                  </a:txBody>
                  <a:tcPr/>
                </a:tc>
                <a:tc>
                  <a:txBody>
                    <a:bodyPr/>
                    <a:lstStyle/>
                    <a:p>
                      <a:pPr marL="0" lvl="0" indent="0" algn="l" rtl="0">
                        <a:lnSpc>
                          <a:spcPct val="80000"/>
                        </a:lnSpc>
                        <a:spcBef>
                          <a:spcPts val="0"/>
                        </a:spcBef>
                        <a:spcAft>
                          <a:spcPts val="0"/>
                        </a:spcAft>
                        <a:buNone/>
                      </a:pPr>
                      <a:r>
                        <a:rPr lang="en" sz="1000">
                          <a:solidFill>
                            <a:schemeClr val="dk1"/>
                          </a:solidFill>
                        </a:rPr>
                        <a:t>CCSS.ELA-LITERACY.SL.4.3</a:t>
                      </a:r>
                      <a:endParaRPr sz="1000"/>
                    </a:p>
                  </a:txBody>
                  <a:tcPr marL="91425" marR="91425" marT="914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l" rtl="0">
                        <a:lnSpc>
                          <a:spcPct val="80000"/>
                        </a:lnSpc>
                        <a:spcBef>
                          <a:spcPts val="0"/>
                        </a:spcBef>
                        <a:spcAft>
                          <a:spcPts val="0"/>
                        </a:spcAft>
                        <a:buNone/>
                      </a:pPr>
                      <a:r>
                        <a:rPr lang="en" sz="900"/>
                        <a:t>Identify the reasons and evidence a speaker provides to support particular points.</a:t>
                      </a:r>
                      <a:endParaRPr sz="900"/>
                    </a:p>
                  </a:txBody>
                  <a:tcPr marL="91425" marR="91425" marT="914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250925">
                <a:tc rowSpan="5">
                  <a:txBody>
                    <a:bodyPr/>
                    <a:lstStyle/>
                    <a:p>
                      <a:pPr marL="0" lvl="0" indent="0" algn="l" rtl="0">
                        <a:lnSpc>
                          <a:spcPct val="80000"/>
                        </a:lnSpc>
                        <a:spcBef>
                          <a:spcPts val="0"/>
                        </a:spcBef>
                        <a:spcAft>
                          <a:spcPts val="0"/>
                        </a:spcAft>
                        <a:buNone/>
                      </a:pPr>
                      <a:r>
                        <a:rPr lang="en" sz="1100"/>
                        <a:t>Health (CA)</a:t>
                      </a:r>
                      <a:endParaRPr sz="1100"/>
                    </a:p>
                  </a:txBody>
                  <a:tcPr marL="91425" marR="91425" marT="914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l" rtl="0">
                        <a:lnSpc>
                          <a:spcPct val="80000"/>
                        </a:lnSpc>
                        <a:spcBef>
                          <a:spcPts val="0"/>
                        </a:spcBef>
                        <a:spcAft>
                          <a:spcPts val="0"/>
                        </a:spcAft>
                        <a:buClr>
                          <a:schemeClr val="dk1"/>
                        </a:buClr>
                        <a:buSzPts val="1100"/>
                        <a:buFont typeface="Arial"/>
                        <a:buNone/>
                      </a:pPr>
                      <a:r>
                        <a:rPr lang="en" sz="1000" dirty="0">
                          <a:solidFill>
                            <a:schemeClr val="dk1"/>
                          </a:solidFill>
                        </a:rPr>
                        <a:t>1.1.S	 </a:t>
                      </a:r>
                      <a:endParaRPr sz="1000" dirty="0"/>
                    </a:p>
                  </a:txBody>
                  <a:tcPr marL="91425" marR="91425" marT="914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l" rtl="0">
                        <a:lnSpc>
                          <a:spcPct val="80000"/>
                        </a:lnSpc>
                        <a:spcBef>
                          <a:spcPts val="0"/>
                        </a:spcBef>
                        <a:spcAft>
                          <a:spcPts val="0"/>
                        </a:spcAft>
                        <a:buNone/>
                      </a:pPr>
                      <a:r>
                        <a:rPr lang="en" sz="900" dirty="0">
                          <a:solidFill>
                            <a:schemeClr val="dk1"/>
                          </a:solidFill>
                        </a:rPr>
                        <a:t>Describe safety hazards, including those related to fire, water, dangerous objects, being home alone, and using the Internet.</a:t>
                      </a:r>
                      <a:endParaRPr sz="900" dirty="0">
                        <a:solidFill>
                          <a:schemeClr val="dk1"/>
                        </a:solidFill>
                      </a:endParaRPr>
                    </a:p>
                  </a:txBody>
                  <a:tcPr marL="91425" marR="91425" marT="914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286400">
                <a:tc vMerge="1">
                  <a:txBody>
                    <a:bodyPr/>
                    <a:lstStyle/>
                    <a:p>
                      <a:endParaRPr lang="en-US"/>
                    </a:p>
                  </a:txBody>
                  <a:tcPr/>
                </a:tc>
                <a:tc>
                  <a:txBody>
                    <a:bodyPr/>
                    <a:lstStyle/>
                    <a:p>
                      <a:pPr marL="0" lvl="0" indent="0" algn="l" rtl="0">
                        <a:lnSpc>
                          <a:spcPct val="80000"/>
                        </a:lnSpc>
                        <a:spcBef>
                          <a:spcPts val="0"/>
                        </a:spcBef>
                        <a:spcAft>
                          <a:spcPts val="0"/>
                        </a:spcAft>
                        <a:buClr>
                          <a:schemeClr val="dk1"/>
                        </a:buClr>
                        <a:buSzPts val="1100"/>
                        <a:buFont typeface="Arial"/>
                        <a:buNone/>
                      </a:pPr>
                      <a:r>
                        <a:rPr lang="en" sz="1000" dirty="0">
                          <a:solidFill>
                            <a:schemeClr val="dk1"/>
                          </a:solidFill>
                        </a:rPr>
                        <a:t>1.5.S	 </a:t>
                      </a:r>
                      <a:endParaRPr sz="1000" dirty="0"/>
                    </a:p>
                  </a:txBody>
                  <a:tcPr marL="91425" marR="91425" marT="914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l" rtl="0">
                        <a:lnSpc>
                          <a:spcPct val="80000"/>
                        </a:lnSpc>
                        <a:spcBef>
                          <a:spcPts val="0"/>
                        </a:spcBef>
                        <a:spcAft>
                          <a:spcPts val="0"/>
                        </a:spcAft>
                        <a:buNone/>
                      </a:pPr>
                      <a:r>
                        <a:rPr lang="en" sz="900">
                          <a:solidFill>
                            <a:schemeClr val="dk1"/>
                          </a:solidFill>
                        </a:rPr>
                        <a:t>Identify basic safety guidelines associated with weather-related emergencies and natural disasters (e.g., floods, earthquakes, and tsunamis). </a:t>
                      </a:r>
                      <a:endParaRPr sz="900">
                        <a:solidFill>
                          <a:schemeClr val="dk1"/>
                        </a:solidFill>
                      </a:endParaRPr>
                    </a:p>
                  </a:txBody>
                  <a:tcPr marL="91425" marR="91425" marT="914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227300">
                <a:tc vMerge="1">
                  <a:txBody>
                    <a:bodyPr/>
                    <a:lstStyle/>
                    <a:p>
                      <a:endParaRPr lang="en-US"/>
                    </a:p>
                  </a:txBody>
                  <a:tcPr/>
                </a:tc>
                <a:tc>
                  <a:txBody>
                    <a:bodyPr/>
                    <a:lstStyle/>
                    <a:p>
                      <a:pPr marL="0" lvl="0" indent="0" algn="l" rtl="0">
                        <a:lnSpc>
                          <a:spcPct val="80000"/>
                        </a:lnSpc>
                        <a:spcBef>
                          <a:spcPts val="0"/>
                        </a:spcBef>
                        <a:spcAft>
                          <a:spcPts val="0"/>
                        </a:spcAft>
                        <a:buClr>
                          <a:schemeClr val="dk1"/>
                        </a:buClr>
                        <a:buSzPts val="1100"/>
                        <a:buFont typeface="Arial"/>
                        <a:buNone/>
                      </a:pPr>
                      <a:r>
                        <a:rPr lang="en" sz="1000" dirty="0">
                          <a:solidFill>
                            <a:schemeClr val="dk1"/>
                          </a:solidFill>
                        </a:rPr>
                        <a:t>1.6.S	 </a:t>
                      </a:r>
                      <a:endParaRPr sz="1000" dirty="0">
                        <a:solidFill>
                          <a:schemeClr val="dk1"/>
                        </a:solidFill>
                      </a:endParaRPr>
                    </a:p>
                  </a:txBody>
                  <a:tcPr marL="91425" marR="91425" marT="914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l" rtl="0">
                        <a:lnSpc>
                          <a:spcPct val="80000"/>
                        </a:lnSpc>
                        <a:spcBef>
                          <a:spcPts val="0"/>
                        </a:spcBef>
                        <a:spcAft>
                          <a:spcPts val="0"/>
                        </a:spcAft>
                        <a:buNone/>
                      </a:pPr>
                      <a:r>
                        <a:rPr lang="en" sz="900">
                          <a:solidFill>
                            <a:schemeClr val="dk1"/>
                          </a:solidFill>
                        </a:rPr>
                        <a:t>Identify disaster preparedness procedures at home, at school, and in the community</a:t>
                      </a:r>
                      <a:endParaRPr sz="900">
                        <a:solidFill>
                          <a:schemeClr val="dk1"/>
                        </a:solidFill>
                      </a:endParaRPr>
                    </a:p>
                  </a:txBody>
                  <a:tcPr marL="91425" marR="91425" marT="914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r h="215450">
                <a:tc vMerge="1">
                  <a:txBody>
                    <a:bodyPr/>
                    <a:lstStyle/>
                    <a:p>
                      <a:endParaRPr lang="en-US"/>
                    </a:p>
                  </a:txBody>
                  <a:tcPr/>
                </a:tc>
                <a:tc>
                  <a:txBody>
                    <a:bodyPr/>
                    <a:lstStyle/>
                    <a:p>
                      <a:pPr marL="0" lvl="0" indent="0" algn="l" rtl="0">
                        <a:lnSpc>
                          <a:spcPct val="80000"/>
                        </a:lnSpc>
                        <a:spcBef>
                          <a:spcPts val="0"/>
                        </a:spcBef>
                        <a:spcAft>
                          <a:spcPts val="0"/>
                        </a:spcAft>
                        <a:buClr>
                          <a:schemeClr val="dk1"/>
                        </a:buClr>
                        <a:buSzPts val="1100"/>
                        <a:buFont typeface="Arial"/>
                        <a:buNone/>
                      </a:pPr>
                      <a:r>
                        <a:rPr lang="en" sz="1000">
                          <a:solidFill>
                            <a:schemeClr val="dk1"/>
                          </a:solidFill>
                        </a:rPr>
                        <a:t>7.2.S	 </a:t>
                      </a:r>
                      <a:endParaRPr sz="1000">
                        <a:solidFill>
                          <a:schemeClr val="dk1"/>
                        </a:solidFill>
                      </a:endParaRPr>
                    </a:p>
                  </a:txBody>
                  <a:tcPr marL="91425" marR="91425" marT="914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l" rtl="0">
                        <a:lnSpc>
                          <a:spcPct val="80000"/>
                        </a:lnSpc>
                        <a:spcBef>
                          <a:spcPts val="0"/>
                        </a:spcBef>
                        <a:spcAft>
                          <a:spcPts val="0"/>
                        </a:spcAft>
                        <a:buClr>
                          <a:schemeClr val="dk1"/>
                        </a:buClr>
                        <a:buSzPts val="1100"/>
                        <a:buFont typeface="Arial"/>
                        <a:buNone/>
                      </a:pPr>
                      <a:r>
                        <a:rPr lang="en" sz="900">
                          <a:solidFill>
                            <a:schemeClr val="dk1"/>
                          </a:solidFill>
                        </a:rPr>
                        <a:t>Practice disaster preparedness procedures at home and at school.</a:t>
                      </a:r>
                      <a:endParaRPr sz="900">
                        <a:solidFill>
                          <a:schemeClr val="dk1"/>
                        </a:solidFill>
                      </a:endParaRPr>
                    </a:p>
                  </a:txBody>
                  <a:tcPr marL="91425" marR="91425" marT="914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8"/>
                  </a:ext>
                </a:extLst>
              </a:tr>
              <a:tr h="250925">
                <a:tc vMerge="1">
                  <a:txBody>
                    <a:bodyPr/>
                    <a:lstStyle/>
                    <a:p>
                      <a:endParaRPr lang="en-US"/>
                    </a:p>
                  </a:txBody>
                  <a:tcPr/>
                </a:tc>
                <a:tc>
                  <a:txBody>
                    <a:bodyPr/>
                    <a:lstStyle/>
                    <a:p>
                      <a:pPr marL="0" lvl="0" indent="0" algn="l" rtl="0">
                        <a:lnSpc>
                          <a:spcPct val="80000"/>
                        </a:lnSpc>
                        <a:spcBef>
                          <a:spcPts val="0"/>
                        </a:spcBef>
                        <a:spcAft>
                          <a:spcPts val="0"/>
                        </a:spcAft>
                        <a:buClr>
                          <a:schemeClr val="dk1"/>
                        </a:buClr>
                        <a:buSzPts val="1100"/>
                        <a:buFont typeface="Arial"/>
                        <a:buNone/>
                      </a:pPr>
                      <a:r>
                        <a:rPr lang="en" sz="1000">
                          <a:solidFill>
                            <a:schemeClr val="dk1"/>
                          </a:solidFill>
                        </a:rPr>
                        <a:t>7.6.S	 </a:t>
                      </a:r>
                      <a:endParaRPr sz="1000">
                        <a:solidFill>
                          <a:schemeClr val="dk1"/>
                        </a:solidFill>
                      </a:endParaRPr>
                    </a:p>
                  </a:txBody>
                  <a:tcPr marL="91425" marR="91425" marT="914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l" rtl="0">
                        <a:lnSpc>
                          <a:spcPct val="80000"/>
                        </a:lnSpc>
                        <a:spcBef>
                          <a:spcPts val="0"/>
                        </a:spcBef>
                        <a:spcAft>
                          <a:spcPts val="0"/>
                        </a:spcAft>
                        <a:buNone/>
                      </a:pPr>
                      <a:r>
                        <a:rPr lang="en" sz="900">
                          <a:solidFill>
                            <a:schemeClr val="dk1"/>
                          </a:solidFill>
                        </a:rPr>
                        <a:t>Demonstrate the ability to execute an escape plan for incidents of fires, floods, earthquakes, and other natural disasters.</a:t>
                      </a:r>
                      <a:endParaRPr sz="900">
                        <a:solidFill>
                          <a:schemeClr val="dk1"/>
                        </a:solidFill>
                      </a:endParaRPr>
                    </a:p>
                  </a:txBody>
                  <a:tcPr marL="91425" marR="91425" marT="914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9"/>
                  </a:ext>
                </a:extLst>
              </a:tr>
              <a:tr h="273425">
                <a:tc>
                  <a:txBody>
                    <a:bodyPr/>
                    <a:lstStyle/>
                    <a:p>
                      <a:pPr marL="0" lvl="0" indent="0" algn="l" rtl="0">
                        <a:lnSpc>
                          <a:spcPct val="80000"/>
                        </a:lnSpc>
                        <a:spcBef>
                          <a:spcPts val="0"/>
                        </a:spcBef>
                        <a:spcAft>
                          <a:spcPts val="0"/>
                        </a:spcAft>
                        <a:buNone/>
                      </a:pPr>
                      <a:r>
                        <a:rPr lang="en" sz="1100"/>
                        <a:t>Health (WA)</a:t>
                      </a:r>
                      <a:endParaRPr sz="1100"/>
                    </a:p>
                  </a:txBody>
                  <a:tcPr marL="91425" marR="91425" marT="914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l" rtl="0">
                        <a:lnSpc>
                          <a:spcPct val="80000"/>
                        </a:lnSpc>
                        <a:spcBef>
                          <a:spcPts val="0"/>
                        </a:spcBef>
                        <a:spcAft>
                          <a:spcPts val="0"/>
                        </a:spcAft>
                        <a:buClr>
                          <a:schemeClr val="dk1"/>
                        </a:buClr>
                        <a:buSzPts val="1100"/>
                        <a:buFont typeface="Arial"/>
                        <a:buNone/>
                      </a:pPr>
                      <a:r>
                        <a:rPr lang="en" sz="1000" dirty="0">
                          <a:solidFill>
                            <a:schemeClr val="dk1"/>
                          </a:solidFill>
                        </a:rPr>
                        <a:t>H1.Sa2.4a</a:t>
                      </a:r>
                      <a:endParaRPr sz="1000" dirty="0">
                        <a:solidFill>
                          <a:schemeClr val="dk1"/>
                        </a:solidFill>
                      </a:endParaRPr>
                    </a:p>
                  </a:txBody>
                  <a:tcPr marL="91425" marR="91425" marT="914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l" rtl="0">
                        <a:lnSpc>
                          <a:spcPct val="80000"/>
                        </a:lnSpc>
                        <a:spcBef>
                          <a:spcPts val="0"/>
                        </a:spcBef>
                        <a:spcAft>
                          <a:spcPts val="0"/>
                        </a:spcAft>
                        <a:buClr>
                          <a:schemeClr val="dk1"/>
                        </a:buClr>
                        <a:buSzPts val="1100"/>
                        <a:buFont typeface="Arial"/>
                        <a:buNone/>
                      </a:pPr>
                      <a:r>
                        <a:rPr lang="en" sz="900" dirty="0">
                          <a:solidFill>
                            <a:schemeClr val="dk1"/>
                          </a:solidFill>
                        </a:rPr>
                        <a:t>Describe how to prepare for an emergency. </a:t>
                      </a:r>
                      <a:endParaRPr sz="900" dirty="0">
                        <a:solidFill>
                          <a:schemeClr val="dk1"/>
                        </a:solidFill>
                      </a:endParaRPr>
                    </a:p>
                    <a:p>
                      <a:pPr marL="0" lvl="0" indent="0" algn="l" rtl="0">
                        <a:lnSpc>
                          <a:spcPct val="80000"/>
                        </a:lnSpc>
                        <a:spcBef>
                          <a:spcPts val="0"/>
                        </a:spcBef>
                        <a:spcAft>
                          <a:spcPts val="0"/>
                        </a:spcAft>
                        <a:buNone/>
                      </a:pPr>
                      <a:endParaRPr sz="900" dirty="0">
                        <a:solidFill>
                          <a:schemeClr val="dk1"/>
                        </a:solidFill>
                      </a:endParaRPr>
                    </a:p>
                  </a:txBody>
                  <a:tcPr marL="91425" marR="91425" marT="914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0"/>
                  </a:ext>
                </a:extLst>
              </a:tr>
            </a:tbl>
          </a:graphicData>
        </a:graphic>
      </p:graphicFrame>
      <p:sp>
        <p:nvSpPr>
          <p:cNvPr id="6" name="Slide Number Placeholder 11">
            <a:extLst>
              <a:ext uri="{FF2B5EF4-FFF2-40B4-BE49-F238E27FC236}">
                <a16:creationId xmlns:a16="http://schemas.microsoft.com/office/drawing/2014/main" id="{EAC39DC8-FC7B-F53D-35F4-3D890DCF665B}"/>
              </a:ext>
            </a:extLst>
          </p:cNvPr>
          <p:cNvSpPr txBox="1">
            <a:spLocks/>
          </p:cNvSpPr>
          <p:nvPr/>
        </p:nvSpPr>
        <p:spPr>
          <a:xfrm>
            <a:off x="7086600" y="486797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54</a:t>
            </a:fld>
            <a:endParaRPr lang="en-US" sz="900"/>
          </a:p>
        </p:txBody>
      </p:sp>
    </p:spTree>
  </p:cSld>
  <p:clrMapOvr>
    <a:overrideClrMapping bg1="lt1" tx1="dk1" bg2="lt2" tx2="dk2" accent1="accent1" accent2="accent2" accent3="accent3" accent4="accent4" accent5="accent5" accent6="accent6" hlink="hlink" folHlink="folHlink"/>
  </p:clrMapOvr>
</p:sld>
</file>

<file path=ppt/slides/slide55.xml><?xml version="1.0" encoding="utf-8"?>
<p:sld xmlns:a="http://schemas.openxmlformats.org/drawingml/2006/main" xmlns:r="http://schemas.openxmlformats.org/officeDocument/2006/relationships" xmlns:p="http://schemas.openxmlformats.org/presentationml/2006/main" show="0">
  <p:cSld>
    <p:bg>
      <p:bgPr>
        <a:solidFill>
          <a:schemeClr val="accent1">
            <a:alpha val="20000"/>
          </a:schemeClr>
        </a:solidFill>
        <a:effectLst/>
      </p:bgPr>
    </p:bg>
    <p:spTree>
      <p:nvGrpSpPr>
        <p:cNvPr id="1" name="Shape 489"/>
        <p:cNvGrpSpPr/>
        <p:nvPr/>
      </p:nvGrpSpPr>
      <p:grpSpPr>
        <a:xfrm>
          <a:off x="0" y="0"/>
          <a:ext cx="0" cy="0"/>
          <a:chOff x="0" y="0"/>
          <a:chExt cx="0" cy="0"/>
        </a:xfrm>
      </p:grpSpPr>
      <p:sp>
        <p:nvSpPr>
          <p:cNvPr id="491" name="Google Shape;491;p59"/>
          <p:cNvSpPr txBox="1">
            <a:spLocks noGrp="1"/>
          </p:cNvSpPr>
          <p:nvPr>
            <p:ph type="title"/>
          </p:nvPr>
        </p:nvSpPr>
        <p:spPr>
          <a:xfrm>
            <a:off x="121200" y="614600"/>
            <a:ext cx="8520600" cy="347400"/>
          </a:xfrm>
          <a:prstGeom prst="rect">
            <a:avLst/>
          </a:prstGeom>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800" b="1" dirty="0">
                <a:solidFill>
                  <a:schemeClr val="tx1"/>
                </a:solidFill>
              </a:rPr>
              <a:t>Content Standards: </a:t>
            </a:r>
            <a:r>
              <a:rPr lang="en" sz="1800" dirty="0">
                <a:solidFill>
                  <a:schemeClr val="tx1"/>
                </a:solidFill>
              </a:rPr>
              <a:t>Fifth </a:t>
            </a:r>
            <a:r>
              <a:rPr lang="en" sz="1800" b="1" dirty="0">
                <a:solidFill>
                  <a:schemeClr val="tx1"/>
                </a:solidFill>
              </a:rPr>
              <a:t>Grade</a:t>
            </a:r>
            <a:endParaRPr sz="1800" b="1" dirty="0">
              <a:solidFill>
                <a:schemeClr val="tx1"/>
              </a:solidFill>
            </a:endParaRPr>
          </a:p>
        </p:txBody>
      </p:sp>
      <p:graphicFrame>
        <p:nvGraphicFramePr>
          <p:cNvPr id="4" name="Google Shape;490;p59">
            <a:extLst>
              <a:ext uri="{FF2B5EF4-FFF2-40B4-BE49-F238E27FC236}">
                <a16:creationId xmlns:a16="http://schemas.microsoft.com/office/drawing/2014/main" id="{27EFBB3F-9E0F-4B7E-DD25-BFF4DA0522EA}"/>
              </a:ext>
            </a:extLst>
          </p:cNvPr>
          <p:cNvGraphicFramePr/>
          <p:nvPr>
            <p:extLst>
              <p:ext uri="{D42A27DB-BD31-4B8C-83A1-F6EECF244321}">
                <p14:modId xmlns:p14="http://schemas.microsoft.com/office/powerpoint/2010/main" val="1830092932"/>
              </p:ext>
            </p:extLst>
          </p:nvPr>
        </p:nvGraphicFramePr>
        <p:xfrm>
          <a:off x="187900" y="1101575"/>
          <a:ext cx="8644400" cy="2895510"/>
        </p:xfrm>
        <a:graphic>
          <a:graphicData uri="http://schemas.openxmlformats.org/drawingml/2006/table">
            <a:tbl>
              <a:tblPr>
                <a:noFill/>
              </a:tblPr>
              <a:tblGrid>
                <a:gridCol w="974100">
                  <a:extLst>
                    <a:ext uri="{9D8B030D-6E8A-4147-A177-3AD203B41FA5}">
                      <a16:colId xmlns:a16="http://schemas.microsoft.com/office/drawing/2014/main" val="20000"/>
                    </a:ext>
                  </a:extLst>
                </a:gridCol>
                <a:gridCol w="1082100">
                  <a:extLst>
                    <a:ext uri="{9D8B030D-6E8A-4147-A177-3AD203B41FA5}">
                      <a16:colId xmlns:a16="http://schemas.microsoft.com/office/drawing/2014/main" val="20001"/>
                    </a:ext>
                  </a:extLst>
                </a:gridCol>
                <a:gridCol w="6588200">
                  <a:extLst>
                    <a:ext uri="{9D8B030D-6E8A-4147-A177-3AD203B41FA5}">
                      <a16:colId xmlns:a16="http://schemas.microsoft.com/office/drawing/2014/main" val="20002"/>
                    </a:ext>
                  </a:extLst>
                </a:gridCol>
              </a:tblGrid>
              <a:tr h="381000">
                <a:tc>
                  <a:txBody>
                    <a:bodyPr/>
                    <a:lstStyle/>
                    <a:p>
                      <a:pPr marL="0" lvl="0" indent="0" algn="l" rtl="0">
                        <a:spcBef>
                          <a:spcPts val="0"/>
                        </a:spcBef>
                        <a:spcAft>
                          <a:spcPts val="0"/>
                        </a:spcAft>
                        <a:buNone/>
                      </a:pPr>
                      <a:r>
                        <a:rPr lang="en" sz="1100" dirty="0"/>
                        <a:t>Common Core Writing (CA, OR, WA)</a:t>
                      </a:r>
                      <a:endParaRPr sz="1100" dirty="0"/>
                    </a:p>
                  </a:txBody>
                  <a:tcPr marL="91425" marR="91425" marT="91425" marB="914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l" rtl="0">
                        <a:spcBef>
                          <a:spcPts val="0"/>
                        </a:spcBef>
                        <a:spcAft>
                          <a:spcPts val="0"/>
                        </a:spcAft>
                        <a:buNone/>
                      </a:pPr>
                      <a:r>
                        <a:rPr lang="en" sz="1000">
                          <a:solidFill>
                            <a:schemeClr val="dk1"/>
                          </a:solidFill>
                        </a:rPr>
                        <a:t>CCSS.ELA-LITERACY.W.5.8</a:t>
                      </a:r>
                      <a:endParaRPr sz="1000"/>
                    </a:p>
                  </a:txBody>
                  <a:tcPr marL="91425" marR="91425" marT="91425" marB="914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l" rtl="0">
                        <a:spcBef>
                          <a:spcPts val="0"/>
                        </a:spcBef>
                        <a:spcAft>
                          <a:spcPts val="0"/>
                        </a:spcAft>
                        <a:buNone/>
                      </a:pPr>
                      <a:r>
                        <a:rPr lang="en" sz="900">
                          <a:solidFill>
                            <a:schemeClr val="dk1"/>
                          </a:solidFill>
                        </a:rPr>
                        <a:t>Recall relevant information from experiences or gather relevant information from print and digital sources; summarize or paraphrase information in notes and finished work, and provide a list of sources.</a:t>
                      </a:r>
                      <a:endParaRPr sz="900"/>
                    </a:p>
                  </a:txBody>
                  <a:tcPr marL="91425" marR="91425" marT="91425" marB="914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81000">
                <a:tc rowSpan="2">
                  <a:txBody>
                    <a:bodyPr/>
                    <a:lstStyle/>
                    <a:p>
                      <a:pPr marL="0" lvl="0" indent="0" algn="l" rtl="0">
                        <a:spcBef>
                          <a:spcPts val="0"/>
                        </a:spcBef>
                        <a:spcAft>
                          <a:spcPts val="0"/>
                        </a:spcAft>
                        <a:buNone/>
                      </a:pPr>
                      <a:r>
                        <a:rPr lang="en" sz="1100" dirty="0"/>
                        <a:t>Common Core Speaking &amp; Listening (CA, OR, WA)</a:t>
                      </a:r>
                      <a:endParaRPr sz="1100" dirty="0"/>
                    </a:p>
                  </a:txBody>
                  <a:tcPr marL="91425" marR="91425" marT="91425" marB="914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l" rtl="0">
                        <a:spcBef>
                          <a:spcPts val="0"/>
                        </a:spcBef>
                        <a:spcAft>
                          <a:spcPts val="0"/>
                        </a:spcAft>
                        <a:buNone/>
                      </a:pPr>
                      <a:r>
                        <a:rPr lang="en" sz="1000" dirty="0">
                          <a:solidFill>
                            <a:schemeClr val="dk1"/>
                          </a:solidFill>
                        </a:rPr>
                        <a:t>CCSS.ELA-LITERACY.SL.5.1</a:t>
                      </a:r>
                      <a:endParaRPr sz="1000" dirty="0"/>
                    </a:p>
                  </a:txBody>
                  <a:tcPr marL="91425" marR="91425" marT="91425" marB="914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l" rtl="0">
                        <a:spcBef>
                          <a:spcPts val="0"/>
                        </a:spcBef>
                        <a:spcAft>
                          <a:spcPts val="0"/>
                        </a:spcAft>
                        <a:buNone/>
                      </a:pPr>
                      <a:r>
                        <a:rPr lang="en" sz="900">
                          <a:solidFill>
                            <a:srgbClr val="202020"/>
                          </a:solidFill>
                        </a:rPr>
                        <a:t>Engage effectively in a range of collaborative discussions (one-on-one, in groups, and teacher-led) with diverse partners on </a:t>
                      </a:r>
                      <a:r>
                        <a:rPr lang="en" sz="900" i="1">
                          <a:solidFill>
                            <a:srgbClr val="202020"/>
                          </a:solidFill>
                        </a:rPr>
                        <a:t>grade 5 topics and texts</a:t>
                      </a:r>
                      <a:r>
                        <a:rPr lang="en" sz="900">
                          <a:solidFill>
                            <a:srgbClr val="202020"/>
                          </a:solidFill>
                        </a:rPr>
                        <a:t>, building on others' ideas and expressing their own clearly.</a:t>
                      </a:r>
                      <a:endParaRPr sz="900"/>
                    </a:p>
                  </a:txBody>
                  <a:tcPr marL="91425" marR="91425" marT="91425" marB="914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381000">
                <a:tc vMerge="1">
                  <a:txBody>
                    <a:bodyPr/>
                    <a:lstStyle/>
                    <a:p>
                      <a:endParaRPr lang="en-US"/>
                    </a:p>
                  </a:txBody>
                  <a:tcPr/>
                </a:tc>
                <a:tc>
                  <a:txBody>
                    <a:bodyPr/>
                    <a:lstStyle/>
                    <a:p>
                      <a:pPr marL="0" lvl="0" indent="0" algn="l" rtl="0">
                        <a:spcBef>
                          <a:spcPts val="0"/>
                        </a:spcBef>
                        <a:spcAft>
                          <a:spcPts val="0"/>
                        </a:spcAft>
                        <a:buNone/>
                      </a:pPr>
                      <a:r>
                        <a:rPr lang="en" sz="1000">
                          <a:solidFill>
                            <a:schemeClr val="dk1"/>
                          </a:solidFill>
                        </a:rPr>
                        <a:t>CCSS.ELA-LITERACY.SL.5.3</a:t>
                      </a:r>
                      <a:endParaRPr sz="1000"/>
                    </a:p>
                  </a:txBody>
                  <a:tcPr marL="91425" marR="91425" marT="91425" marB="914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l" rtl="0">
                        <a:spcBef>
                          <a:spcPts val="0"/>
                        </a:spcBef>
                        <a:spcAft>
                          <a:spcPts val="0"/>
                        </a:spcAft>
                        <a:buNone/>
                      </a:pPr>
                      <a:r>
                        <a:rPr lang="en" sz="900">
                          <a:solidFill>
                            <a:srgbClr val="202020"/>
                          </a:solidFill>
                        </a:rPr>
                        <a:t>Summarize the points a speaker makes and explain how each claim is supported by reasons and evidence.</a:t>
                      </a:r>
                      <a:endParaRPr sz="900"/>
                    </a:p>
                  </a:txBody>
                  <a:tcPr marL="91425" marR="91425" marT="91425" marB="914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381000">
                <a:tc>
                  <a:txBody>
                    <a:bodyPr/>
                    <a:lstStyle/>
                    <a:p>
                      <a:pPr marL="0" lvl="0" indent="0" algn="l" rtl="0">
                        <a:spcBef>
                          <a:spcPts val="0"/>
                        </a:spcBef>
                        <a:spcAft>
                          <a:spcPts val="0"/>
                        </a:spcAft>
                        <a:buNone/>
                      </a:pPr>
                      <a:r>
                        <a:rPr lang="en" sz="1100"/>
                        <a:t>Health (OR)</a:t>
                      </a:r>
                      <a:endParaRPr sz="1100"/>
                    </a:p>
                  </a:txBody>
                  <a:tcPr marL="91425" marR="91425" marT="91425" marB="914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l" rtl="0">
                        <a:spcBef>
                          <a:spcPts val="0"/>
                        </a:spcBef>
                        <a:spcAft>
                          <a:spcPts val="0"/>
                        </a:spcAft>
                        <a:buClr>
                          <a:schemeClr val="dk1"/>
                        </a:buClr>
                        <a:buSzPts val="1100"/>
                        <a:buFont typeface="Arial"/>
                        <a:buNone/>
                      </a:pPr>
                      <a:r>
                        <a:rPr lang="en" sz="1000">
                          <a:solidFill>
                            <a:schemeClr val="dk1"/>
                          </a:solidFill>
                        </a:rPr>
                        <a:t>5.SFA.6 </a:t>
                      </a:r>
                      <a:endParaRPr sz="1000"/>
                    </a:p>
                  </a:txBody>
                  <a:tcPr marL="91425" marR="91425" marT="91425" marB="914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l" rtl="0">
                        <a:spcBef>
                          <a:spcPts val="0"/>
                        </a:spcBef>
                        <a:spcAft>
                          <a:spcPts val="0"/>
                        </a:spcAft>
                        <a:buClr>
                          <a:schemeClr val="dk1"/>
                        </a:buClr>
                        <a:buSzPts val="1100"/>
                        <a:buFont typeface="Arial"/>
                        <a:buNone/>
                      </a:pPr>
                      <a:r>
                        <a:rPr lang="en" sz="900" dirty="0">
                          <a:solidFill>
                            <a:schemeClr val="dk1"/>
                          </a:solidFill>
                        </a:rPr>
                        <a:t>Discuss steps to take to prepare for natural disasters.</a:t>
                      </a:r>
                      <a:endParaRPr sz="900" dirty="0">
                        <a:solidFill>
                          <a:schemeClr val="dk1"/>
                        </a:solidFill>
                      </a:endParaRPr>
                    </a:p>
                  </a:txBody>
                  <a:tcPr marL="91425" marR="91425" marT="91425" marB="914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381000">
                <a:tc>
                  <a:txBody>
                    <a:bodyPr/>
                    <a:lstStyle/>
                    <a:p>
                      <a:pPr marL="0" lvl="0" indent="0" algn="l" rtl="0">
                        <a:spcBef>
                          <a:spcPts val="0"/>
                        </a:spcBef>
                        <a:spcAft>
                          <a:spcPts val="0"/>
                        </a:spcAft>
                        <a:buNone/>
                      </a:pPr>
                      <a:r>
                        <a:rPr lang="en" sz="1100"/>
                        <a:t>Health (WA)</a:t>
                      </a:r>
                      <a:endParaRPr sz="1100"/>
                    </a:p>
                  </a:txBody>
                  <a:tcPr marL="91425" marR="91425" marT="91425" marB="914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l" rtl="0">
                        <a:spcBef>
                          <a:spcPts val="0"/>
                        </a:spcBef>
                        <a:spcAft>
                          <a:spcPts val="0"/>
                        </a:spcAft>
                        <a:buClr>
                          <a:schemeClr val="dk1"/>
                        </a:buClr>
                        <a:buSzPts val="1100"/>
                        <a:buFont typeface="Arial"/>
                        <a:buNone/>
                      </a:pPr>
                      <a:r>
                        <a:rPr lang="en" sz="1000" dirty="0">
                          <a:solidFill>
                            <a:schemeClr val="dk1"/>
                          </a:solidFill>
                        </a:rPr>
                        <a:t>H1.Sa2.5 </a:t>
                      </a:r>
                      <a:endParaRPr sz="1000" dirty="0">
                        <a:solidFill>
                          <a:schemeClr val="dk1"/>
                        </a:solidFill>
                      </a:endParaRPr>
                    </a:p>
                  </a:txBody>
                  <a:tcPr marL="91425" marR="91425" marT="91425" marB="914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l" rtl="0">
                        <a:spcBef>
                          <a:spcPts val="0"/>
                        </a:spcBef>
                        <a:spcAft>
                          <a:spcPts val="0"/>
                        </a:spcAft>
                        <a:buClr>
                          <a:schemeClr val="dk1"/>
                        </a:buClr>
                        <a:buSzPts val="1100"/>
                        <a:buFont typeface="Arial"/>
                        <a:buNone/>
                      </a:pPr>
                      <a:r>
                        <a:rPr lang="en" sz="900" dirty="0">
                          <a:solidFill>
                            <a:schemeClr val="dk1"/>
                          </a:solidFill>
                        </a:rPr>
                        <a:t>Explain how to respond to emergency situations. </a:t>
                      </a:r>
                      <a:endParaRPr sz="900" dirty="0">
                        <a:solidFill>
                          <a:schemeClr val="dk1"/>
                        </a:solidFill>
                      </a:endParaRPr>
                    </a:p>
                  </a:txBody>
                  <a:tcPr marL="91425" marR="91425" marT="91425" marB="914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6" name="Slide Number Placeholder 11">
            <a:extLst>
              <a:ext uri="{FF2B5EF4-FFF2-40B4-BE49-F238E27FC236}">
                <a16:creationId xmlns:a16="http://schemas.microsoft.com/office/drawing/2014/main" id="{0AD9DC10-A530-D17E-EB3D-F4C79F46F6BB}"/>
              </a:ext>
            </a:extLst>
          </p:cNvPr>
          <p:cNvSpPr txBox="1">
            <a:spLocks/>
          </p:cNvSpPr>
          <p:nvPr/>
        </p:nvSpPr>
        <p:spPr>
          <a:xfrm>
            <a:off x="7086600" y="486797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55</a:t>
            </a:fld>
            <a:endParaRPr lang="en-US" sz="900"/>
          </a:p>
        </p:txBody>
      </p:sp>
    </p:spTree>
  </p:cSld>
  <p:clrMapOvr>
    <a:overrideClrMapping bg1="lt1" tx1="dk1" bg2="lt2" tx2="dk2" accent1="accent1" accent2="accent2" accent3="accent3" accent4="accent4" accent5="accent5" accent6="accent6" hlink="hlink" folHlink="folHlink"/>
  </p:clrMapOvr>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A30E449C-3AFB-AB21-C634-C178EFC5ADBC}"/>
            </a:ext>
          </a:extLst>
        </p:cNvPr>
        <p:cNvGrpSpPr/>
        <p:nvPr/>
      </p:nvGrpSpPr>
      <p:grpSpPr>
        <a:xfrm>
          <a:off x="0" y="0"/>
          <a:ext cx="0" cy="0"/>
          <a:chOff x="0" y="0"/>
          <a:chExt cx="0" cy="0"/>
        </a:xfrm>
      </p:grpSpPr>
      <p:graphicFrame>
        <p:nvGraphicFramePr>
          <p:cNvPr id="3" name="Google Shape;369;p46">
            <a:extLst>
              <a:ext uri="{FF2B5EF4-FFF2-40B4-BE49-F238E27FC236}">
                <a16:creationId xmlns:a16="http://schemas.microsoft.com/office/drawing/2014/main" id="{9693EA88-DEA1-CC07-8593-D207F766FB64}"/>
              </a:ext>
            </a:extLst>
          </p:cNvPr>
          <p:cNvGraphicFramePr/>
          <p:nvPr>
            <p:extLst>
              <p:ext uri="{D42A27DB-BD31-4B8C-83A1-F6EECF244321}">
                <p14:modId xmlns:p14="http://schemas.microsoft.com/office/powerpoint/2010/main" val="2387059976"/>
              </p:ext>
            </p:extLst>
          </p:nvPr>
        </p:nvGraphicFramePr>
        <p:xfrm>
          <a:off x="312963" y="980238"/>
          <a:ext cx="8487139" cy="3765735"/>
        </p:xfrm>
        <a:graphic>
          <a:graphicData uri="http://schemas.openxmlformats.org/drawingml/2006/table">
            <a:tbl>
              <a:tblPr>
                <a:noFill/>
              </a:tblPr>
              <a:tblGrid>
                <a:gridCol w="1003773">
                  <a:extLst>
                    <a:ext uri="{9D8B030D-6E8A-4147-A177-3AD203B41FA5}">
                      <a16:colId xmlns:a16="http://schemas.microsoft.com/office/drawing/2014/main" val="20000"/>
                    </a:ext>
                  </a:extLst>
                </a:gridCol>
                <a:gridCol w="388535">
                  <a:extLst>
                    <a:ext uri="{9D8B030D-6E8A-4147-A177-3AD203B41FA5}">
                      <a16:colId xmlns:a16="http://schemas.microsoft.com/office/drawing/2014/main" val="20001"/>
                    </a:ext>
                  </a:extLst>
                </a:gridCol>
                <a:gridCol w="1369057">
                  <a:extLst>
                    <a:ext uri="{9D8B030D-6E8A-4147-A177-3AD203B41FA5}">
                      <a16:colId xmlns:a16="http://schemas.microsoft.com/office/drawing/2014/main" val="20002"/>
                    </a:ext>
                  </a:extLst>
                </a:gridCol>
                <a:gridCol w="3353738">
                  <a:extLst>
                    <a:ext uri="{9D8B030D-6E8A-4147-A177-3AD203B41FA5}">
                      <a16:colId xmlns:a16="http://schemas.microsoft.com/office/drawing/2014/main" val="20003"/>
                    </a:ext>
                  </a:extLst>
                </a:gridCol>
                <a:gridCol w="2372036">
                  <a:extLst>
                    <a:ext uri="{9D8B030D-6E8A-4147-A177-3AD203B41FA5}">
                      <a16:colId xmlns:a16="http://schemas.microsoft.com/office/drawing/2014/main" val="20004"/>
                    </a:ext>
                  </a:extLst>
                </a:gridCol>
              </a:tblGrid>
              <a:tr h="242797">
                <a:tc rowSpan="4">
                  <a:txBody>
                    <a:bodyPr/>
                    <a:lstStyle/>
                    <a:p>
                      <a:pPr marL="0" lvl="0" indent="0" algn="l" rtl="0">
                        <a:spcBef>
                          <a:spcPts val="0"/>
                        </a:spcBef>
                        <a:spcAft>
                          <a:spcPts val="0"/>
                        </a:spcAft>
                        <a:buNone/>
                      </a:pPr>
                      <a:r>
                        <a:rPr lang="en" sz="900" b="0" dirty="0">
                          <a:latin typeface="+mn-lt"/>
                          <a:ea typeface="Calibri"/>
                          <a:cs typeface="Calibri"/>
                          <a:sym typeface="Calibri"/>
                        </a:rPr>
                        <a:t>English Language Proficiency</a:t>
                      </a:r>
                      <a:endParaRPr sz="900" b="0" dirty="0">
                        <a:latin typeface="+mn-lt"/>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lvl="0" indent="0" algn="l" rtl="0">
                        <a:spcBef>
                          <a:spcPts val="0"/>
                        </a:spcBef>
                        <a:spcAft>
                          <a:spcPts val="0"/>
                        </a:spcAft>
                        <a:buNone/>
                      </a:pPr>
                      <a:r>
                        <a:rPr lang="en" sz="900" b="0">
                          <a:latin typeface="+mn-lt"/>
                          <a:ea typeface="Calibri"/>
                          <a:cs typeface="Calibri"/>
                          <a:sym typeface="Calibri"/>
                        </a:rPr>
                        <a:t>OR</a:t>
                      </a:r>
                      <a:endParaRPr sz="900" b="0">
                        <a:latin typeface="+mn-lt"/>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3">
                  <a:txBody>
                    <a:bodyPr/>
                    <a:lstStyle/>
                    <a:p>
                      <a:pPr marL="0" lvl="0" indent="0" algn="l" rtl="0">
                        <a:spcBef>
                          <a:spcPts val="0"/>
                        </a:spcBef>
                        <a:spcAft>
                          <a:spcPts val="0"/>
                        </a:spcAft>
                        <a:buNone/>
                      </a:pPr>
                      <a:r>
                        <a:rPr lang="en" sz="800" dirty="0">
                          <a:solidFill>
                            <a:schemeClr val="dk1"/>
                          </a:solidFill>
                          <a:latin typeface="+mn-lt"/>
                          <a:ea typeface="Calibri"/>
                          <a:cs typeface="Calibri"/>
                          <a:sym typeface="Calibri"/>
                        </a:rPr>
                        <a:t>An ELL can construct meaning from oral presentations and literary and informational text through grade-appropriate listening, reading, and viewing.</a:t>
                      </a:r>
                      <a:endParaRPr sz="800" dirty="0">
                        <a:solidFill>
                          <a:schemeClr val="dk1"/>
                        </a:solidFill>
                        <a:latin typeface="+mn-lt"/>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dirty="0"/>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10005"/>
                  </a:ext>
                </a:extLst>
              </a:tr>
              <a:tr h="485595">
                <a:tc vMerge="1">
                  <a:txBody>
                    <a:bodyPr/>
                    <a:lstStyle/>
                    <a:p>
                      <a:endParaRPr lang="en-US"/>
                    </a:p>
                  </a:txBody>
                  <a:tcPr/>
                </a:tc>
                <a:tc rowSpan="2">
                  <a:txBody>
                    <a:bodyPr/>
                    <a:lstStyle/>
                    <a:p>
                      <a:pPr marL="0" lvl="0" indent="0" algn="l" rtl="0">
                        <a:spcBef>
                          <a:spcPts val="0"/>
                        </a:spcBef>
                        <a:spcAft>
                          <a:spcPts val="0"/>
                        </a:spcAft>
                        <a:buNone/>
                      </a:pPr>
                      <a:r>
                        <a:rPr lang="en" sz="900" b="0" dirty="0">
                          <a:latin typeface="+mn-lt"/>
                          <a:ea typeface="Calibri"/>
                          <a:cs typeface="Calibri"/>
                          <a:sym typeface="Calibri"/>
                        </a:rPr>
                        <a:t>WA</a:t>
                      </a:r>
                      <a:endParaRPr sz="900" b="0" dirty="0">
                        <a:latin typeface="+mn-lt"/>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lvl="0" indent="0" algn="l" rtl="0">
                        <a:spcBef>
                          <a:spcPts val="0"/>
                        </a:spcBef>
                        <a:spcAft>
                          <a:spcPts val="0"/>
                        </a:spcAft>
                        <a:buNone/>
                      </a:pPr>
                      <a:r>
                        <a:rPr lang="en-US" sz="800" dirty="0"/>
                        <a:t>ELD-SI.4-12.Narrate</a:t>
                      </a:r>
                      <a:endParaRPr sz="800" dirty="0">
                        <a:solidFill>
                          <a:schemeClr val="dk1"/>
                        </a:solidFill>
                        <a:latin typeface="+mn-lt"/>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71450" lvl="0" indent="-171450" algn="l" rtl="0">
                        <a:spcBef>
                          <a:spcPts val="0"/>
                        </a:spcBef>
                        <a:spcAft>
                          <a:spcPts val="0"/>
                        </a:spcAft>
                        <a:buClr>
                          <a:schemeClr val="dk1"/>
                        </a:buClr>
                        <a:buSzPts val="900"/>
                        <a:buFont typeface="Arial" panose="020B0604020202020204" pitchFamily="34" charset="0"/>
                        <a:buChar char="•"/>
                      </a:pPr>
                      <a:r>
                        <a:rPr lang="en-US" sz="800" dirty="0"/>
                        <a:t>Share ideas about one’s own and others’ lived experiences and previous learning</a:t>
                      </a:r>
                    </a:p>
                    <a:p>
                      <a:pPr marL="171450" lvl="0" indent="-171450" algn="l" rtl="0">
                        <a:spcBef>
                          <a:spcPts val="0"/>
                        </a:spcBef>
                        <a:spcAft>
                          <a:spcPts val="0"/>
                        </a:spcAft>
                        <a:buClr>
                          <a:schemeClr val="dk1"/>
                        </a:buClr>
                        <a:buSzPts val="900"/>
                        <a:buFont typeface="Arial" panose="020B0604020202020204" pitchFamily="34" charset="0"/>
                        <a:buChar char="•"/>
                      </a:pPr>
                      <a:r>
                        <a:rPr lang="en" sz="800" dirty="0">
                          <a:solidFill>
                            <a:schemeClr val="dk1"/>
                          </a:solidFill>
                          <a:latin typeface="+mn-lt"/>
                          <a:ea typeface="Calibri"/>
                          <a:cs typeface="Calibri"/>
                          <a:sym typeface="Calibri"/>
                        </a:rPr>
                        <a:t>Connect stories with images and representations to add meaning</a:t>
                      </a:r>
                      <a:endParaRPr sz="800" dirty="0">
                        <a:solidFill>
                          <a:schemeClr val="dk1"/>
                        </a:solidFill>
                        <a:latin typeface="+mn-lt"/>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71450" lvl="0" indent="-171450" algn="l" rtl="0">
                        <a:spcBef>
                          <a:spcPts val="0"/>
                        </a:spcBef>
                        <a:spcAft>
                          <a:spcPts val="0"/>
                        </a:spcAft>
                        <a:buClr>
                          <a:schemeClr val="dk1"/>
                        </a:buClr>
                        <a:buSzPts val="900"/>
                        <a:buFont typeface="Arial" panose="020B0604020202020204" pitchFamily="34" charset="0"/>
                        <a:buChar char="•"/>
                      </a:pPr>
                      <a:r>
                        <a:rPr lang="en-US" sz="800" dirty="0"/>
                        <a:t>Identify and raise questions about what might be unexplained, missing, or left unsaid</a:t>
                      </a:r>
                    </a:p>
                    <a:p>
                      <a:pPr marL="171450" lvl="0" indent="-171450" algn="l" rtl="0">
                        <a:spcBef>
                          <a:spcPts val="0"/>
                        </a:spcBef>
                        <a:spcAft>
                          <a:spcPts val="0"/>
                        </a:spcAft>
                        <a:buClr>
                          <a:schemeClr val="dk1"/>
                        </a:buClr>
                        <a:buSzPts val="900"/>
                        <a:buFont typeface="Arial" panose="020B0604020202020204" pitchFamily="34" charset="0"/>
                        <a:buChar char="•"/>
                      </a:pPr>
                      <a:r>
                        <a:rPr lang="en-US" sz="800" dirty="0"/>
                        <a:t>Recount and restate ideas to sustain and move dialogue forward </a:t>
                      </a:r>
                      <a:endParaRPr sz="800" dirty="0">
                        <a:solidFill>
                          <a:schemeClr val="dk1"/>
                        </a:solidFill>
                        <a:latin typeface="+mn-lt"/>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364196">
                <a:tc vMerge="1">
                  <a:txBody>
                    <a:bodyPr/>
                    <a:lstStyle/>
                    <a:p>
                      <a:endParaRPr lang="en-US"/>
                    </a:p>
                  </a:txBody>
                  <a:tcPr/>
                </a:tc>
                <a:tc vMerge="1">
                  <a:txBody>
                    <a:bodyPr/>
                    <a:lstStyle/>
                    <a:p>
                      <a:endParaRPr lang="en-US"/>
                    </a:p>
                  </a:txBody>
                  <a:tcPr/>
                </a:tc>
                <a:tc>
                  <a:txBody>
                    <a:bodyPr/>
                    <a:lstStyle/>
                    <a:p>
                      <a:pPr marL="0" lvl="0" indent="0" algn="l" rtl="0">
                        <a:spcBef>
                          <a:spcPts val="0"/>
                        </a:spcBef>
                        <a:spcAft>
                          <a:spcPts val="0"/>
                        </a:spcAft>
                        <a:buNone/>
                      </a:pPr>
                      <a:r>
                        <a:rPr lang="en-US" sz="800" dirty="0"/>
                        <a:t>ELD-SI.4-12.Inform</a:t>
                      </a:r>
                      <a:endParaRPr sz="800" dirty="0">
                        <a:solidFill>
                          <a:schemeClr val="dk1"/>
                        </a:solidFill>
                        <a:latin typeface="+mn-lt"/>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71450" lvl="0" indent="-171450" algn="l" rtl="0">
                        <a:spcBef>
                          <a:spcPts val="0"/>
                        </a:spcBef>
                        <a:spcAft>
                          <a:spcPts val="0"/>
                        </a:spcAft>
                        <a:buClr>
                          <a:schemeClr val="dk1"/>
                        </a:buClr>
                        <a:buSzPts val="900"/>
                        <a:buFont typeface="Arial" panose="020B0604020202020204" pitchFamily="34" charset="0"/>
                        <a:buChar char="•"/>
                      </a:pPr>
                      <a:r>
                        <a:rPr lang="en-US" sz="800" dirty="0"/>
                        <a:t>Define and classify facts and interpretations; determine what is known vs. unknown </a:t>
                      </a:r>
                    </a:p>
                    <a:p>
                      <a:pPr marL="171450" lvl="0" indent="-171450" algn="l" rtl="0">
                        <a:spcBef>
                          <a:spcPts val="0"/>
                        </a:spcBef>
                        <a:spcAft>
                          <a:spcPts val="0"/>
                        </a:spcAft>
                        <a:buClr>
                          <a:schemeClr val="dk1"/>
                        </a:buClr>
                        <a:buSzPts val="900"/>
                        <a:buFont typeface="Arial" panose="020B0604020202020204" pitchFamily="34" charset="0"/>
                        <a:buChar char="•"/>
                      </a:pPr>
                      <a:r>
                        <a:rPr lang="en-US" sz="800" dirty="0"/>
                        <a:t>Report on explicit and inferred characteristics, patterns, or behavior </a:t>
                      </a: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71450" lvl="0" indent="-171450" algn="l" rtl="0">
                        <a:spcBef>
                          <a:spcPts val="0"/>
                        </a:spcBef>
                        <a:spcAft>
                          <a:spcPts val="0"/>
                        </a:spcAft>
                        <a:buClr>
                          <a:schemeClr val="dk1"/>
                        </a:buClr>
                        <a:buSzPts val="900"/>
                        <a:buFont typeface="Arial" panose="020B0604020202020204" pitchFamily="34" charset="0"/>
                        <a:buChar char="•"/>
                      </a:pPr>
                      <a:r>
                        <a:rPr lang="en-US" sz="800" dirty="0"/>
                        <a:t>Sort, clarify, and summarize relationships </a:t>
                      </a:r>
                    </a:p>
                    <a:p>
                      <a:pPr marL="171450" lvl="0" indent="-171450" algn="l" rtl="0">
                        <a:spcBef>
                          <a:spcPts val="0"/>
                        </a:spcBef>
                        <a:spcAft>
                          <a:spcPts val="0"/>
                        </a:spcAft>
                        <a:buClr>
                          <a:schemeClr val="dk1"/>
                        </a:buClr>
                        <a:buSzPts val="900"/>
                        <a:buFont typeface="Arial" panose="020B0604020202020204" pitchFamily="34" charset="0"/>
                        <a:buChar char="•"/>
                      </a:pPr>
                      <a:r>
                        <a:rPr lang="en-US" sz="800" dirty="0"/>
                        <a:t>Summarize most important aspects of information</a:t>
                      </a:r>
                      <a:endParaRPr lang="en-US" sz="800" dirty="0">
                        <a:solidFill>
                          <a:schemeClr val="dk1"/>
                        </a:solidFill>
                        <a:latin typeface="+mn-lt"/>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r h="1213986">
                <a:tc vMerge="1">
                  <a:txBody>
                    <a:bodyPr/>
                    <a:lstStyle/>
                    <a:p>
                      <a:endParaRPr lang="en-US"/>
                    </a:p>
                  </a:txBody>
                  <a:tcPr/>
                </a:tc>
                <a:tc>
                  <a:txBody>
                    <a:bodyPr/>
                    <a:lstStyle/>
                    <a:p>
                      <a:pPr marL="0" lvl="0" indent="0" algn="l" rtl="0">
                        <a:spcBef>
                          <a:spcPts val="0"/>
                        </a:spcBef>
                        <a:spcAft>
                          <a:spcPts val="0"/>
                        </a:spcAft>
                        <a:buNone/>
                      </a:pPr>
                      <a:r>
                        <a:rPr lang="en" sz="900" b="0" dirty="0">
                          <a:latin typeface="+mn-lt"/>
                          <a:ea typeface="Calibri"/>
                          <a:cs typeface="Calibri"/>
                          <a:sym typeface="Calibri"/>
                        </a:rPr>
                        <a:t>CA</a:t>
                      </a:r>
                      <a:endParaRPr sz="900" b="0" dirty="0">
                        <a:latin typeface="+mn-lt"/>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lvl="0" indent="0" algn="l" rtl="0">
                        <a:spcBef>
                          <a:spcPts val="0"/>
                        </a:spcBef>
                        <a:spcAft>
                          <a:spcPts val="0"/>
                        </a:spcAft>
                        <a:buNone/>
                      </a:pPr>
                      <a:r>
                        <a:rPr lang="en" sz="800">
                          <a:solidFill>
                            <a:schemeClr val="dk1"/>
                          </a:solidFill>
                          <a:latin typeface="+mn-lt"/>
                          <a:ea typeface="Calibri"/>
                          <a:cs typeface="Calibri"/>
                          <a:sym typeface="Calibri"/>
                        </a:rPr>
                        <a:t>Bridging Proficiency Levels</a:t>
                      </a:r>
                      <a:endParaRPr sz="800">
                        <a:solidFill>
                          <a:schemeClr val="dk1"/>
                        </a:solidFill>
                        <a:latin typeface="+mn-lt"/>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57150" lvl="0" indent="-85725" algn="l" rtl="0">
                        <a:spcBef>
                          <a:spcPts val="0"/>
                        </a:spcBef>
                        <a:spcAft>
                          <a:spcPts val="0"/>
                        </a:spcAft>
                        <a:buClr>
                          <a:schemeClr val="dk1"/>
                        </a:buClr>
                        <a:buSzPts val="900"/>
                        <a:buFont typeface="Calibri"/>
                        <a:buAutoNum type="arabicPeriod"/>
                      </a:pPr>
                      <a:r>
                        <a:rPr lang="en" sz="800" dirty="0">
                          <a:solidFill>
                            <a:schemeClr val="dk1"/>
                          </a:solidFill>
                          <a:latin typeface="+mn-lt"/>
                          <a:ea typeface="Calibri"/>
                          <a:cs typeface="Calibri"/>
                          <a:sym typeface="Calibri"/>
                        </a:rPr>
                        <a:t>Exchanging information and ideas: Contribute to class, group, and partner discussions, including sustained dialogue, by following turn-taking rules, asking relevant questions, affirming others, adding relevant information, building on responses, and providing useful feedback.  </a:t>
                      </a:r>
                      <a:endParaRPr sz="800" dirty="0">
                        <a:solidFill>
                          <a:schemeClr val="dk1"/>
                        </a:solidFill>
                        <a:latin typeface="+mn-lt"/>
                        <a:ea typeface="Calibri"/>
                        <a:cs typeface="Calibri"/>
                        <a:sym typeface="Calibri"/>
                      </a:endParaRPr>
                    </a:p>
                    <a:p>
                      <a:pPr marL="57150" lvl="0" indent="-85725" algn="l" rtl="0">
                        <a:spcBef>
                          <a:spcPts val="0"/>
                        </a:spcBef>
                        <a:spcAft>
                          <a:spcPts val="0"/>
                        </a:spcAft>
                        <a:buNone/>
                      </a:pPr>
                      <a:r>
                        <a:rPr lang="en" sz="800" dirty="0">
                          <a:solidFill>
                            <a:schemeClr val="dk1"/>
                          </a:solidFill>
                          <a:latin typeface="+mn-lt"/>
                          <a:ea typeface="Calibri"/>
                          <a:cs typeface="Calibri"/>
                          <a:sym typeface="Calibri"/>
                        </a:rPr>
                        <a:t>3. Offering opinions: Negotiate with or persuade others in conversations using a variety of learned phrases (e.g., That’s an interesting idea. However, …), as well as open responses in order to gain and/or hold the floor, provide counterarguments, elaborate on an idea, and the so on. </a:t>
                      </a:r>
                      <a:endParaRPr sz="800" dirty="0">
                        <a:solidFill>
                          <a:schemeClr val="dk1"/>
                        </a:solidFill>
                        <a:latin typeface="+mn-lt"/>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lvl="0" indent="0" algn="l" rtl="0">
                        <a:spcBef>
                          <a:spcPts val="0"/>
                        </a:spcBef>
                        <a:spcAft>
                          <a:spcPts val="0"/>
                        </a:spcAft>
                        <a:buClr>
                          <a:schemeClr val="dk1"/>
                        </a:buClr>
                        <a:buSzPts val="1100"/>
                        <a:buFont typeface="Arial"/>
                        <a:buNone/>
                      </a:pPr>
                      <a:r>
                        <a:rPr lang="en" sz="800" dirty="0">
                          <a:solidFill>
                            <a:schemeClr val="dk1"/>
                          </a:solidFill>
                          <a:latin typeface="+mn-lt"/>
                          <a:ea typeface="Calibri"/>
                          <a:cs typeface="Calibri"/>
                          <a:sym typeface="Calibri"/>
                        </a:rPr>
                        <a:t>5. Listening actively:  Demonstrate active listening to read-alouds and oral presentations by asking and answering detailed questions, with minimal prompting and light support. </a:t>
                      </a:r>
                      <a:endParaRPr sz="800" dirty="0">
                        <a:solidFill>
                          <a:schemeClr val="dk1"/>
                        </a:solidFill>
                        <a:latin typeface="+mn-lt"/>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8"/>
                  </a:ext>
                </a:extLst>
              </a:tr>
              <a:tr h="212432">
                <a:tc rowSpan="3">
                  <a:txBody>
                    <a:bodyPr/>
                    <a:lstStyle/>
                    <a:p>
                      <a:pPr marL="0" marR="0" lvl="0" indent="0" algn="l" rtl="0">
                        <a:spcBef>
                          <a:spcPts val="0"/>
                        </a:spcBef>
                        <a:spcAft>
                          <a:spcPts val="0"/>
                        </a:spcAft>
                        <a:buClr>
                          <a:schemeClr val="dk1"/>
                        </a:buClr>
                        <a:buSzPts val="1100"/>
                        <a:buFont typeface="Arial"/>
                        <a:buNone/>
                      </a:pPr>
                      <a:r>
                        <a:rPr lang="en-US" sz="900" b="0" u="none" strike="noStrike" cap="none" dirty="0"/>
                        <a:t>Transformative Social Emotional Learning Competencies </a:t>
                      </a:r>
                      <a:endParaRPr sz="900" b="0" u="none" strike="noStrike" cap="none" dirty="0"/>
                    </a:p>
                  </a:txBody>
                  <a:tcPr marL="91425" marR="91425" marT="914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3">
                  <a:txBody>
                    <a:bodyPr/>
                    <a:lstStyle/>
                    <a:p>
                      <a:pPr algn="l"/>
                      <a:r>
                        <a:rPr lang="en-US" sz="900" b="0" u="none" strike="noStrike" kern="1200" cap="none" dirty="0">
                          <a:solidFill>
                            <a:schemeClr val="tx1"/>
                          </a:solidFill>
                          <a:latin typeface="+mn-lt"/>
                          <a:ea typeface="+mn-ea"/>
                          <a:cs typeface="+mn-cs"/>
                        </a:rPr>
                        <a:t>CA</a:t>
                      </a:r>
                    </a:p>
                    <a:p>
                      <a:pPr algn="l"/>
                      <a:endParaRPr lang="en-US" sz="900" b="0" u="none" strike="noStrike" kern="1200" cap="none" dirty="0">
                        <a:solidFill>
                          <a:schemeClr val="tx1"/>
                        </a:solidFill>
                        <a:latin typeface="+mn-lt"/>
                        <a:ea typeface="+mn-ea"/>
                        <a:cs typeface="+mn-cs"/>
                      </a:endParaRPr>
                    </a:p>
                  </a:txBody>
                  <a:tcPr marL="91425" marR="91425" marT="914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685800" rtl="0" eaLnBrk="1" fontAlgn="auto" latinLnBrk="0" hangingPunct="1">
                        <a:lnSpc>
                          <a:spcPct val="100000"/>
                        </a:lnSpc>
                        <a:spcBef>
                          <a:spcPts val="0"/>
                        </a:spcBef>
                        <a:spcAft>
                          <a:spcPts val="0"/>
                        </a:spcAft>
                        <a:buClr>
                          <a:schemeClr val="dk1"/>
                        </a:buClr>
                        <a:buSzPts val="1100"/>
                        <a:buFont typeface="Arial"/>
                        <a:buNone/>
                        <a:tabLst/>
                        <a:defRPr/>
                      </a:pPr>
                      <a:r>
                        <a:rPr lang="en-US" sz="800" u="none" strike="noStrike" kern="1200" cap="none" dirty="0">
                          <a:solidFill>
                            <a:schemeClr val="tx1"/>
                          </a:solidFill>
                          <a:latin typeface="+mn-lt"/>
                          <a:ea typeface="+mn-ea"/>
                          <a:cs typeface="+mn-cs"/>
                        </a:rPr>
                        <a:t>Self-Awareness</a:t>
                      </a:r>
                    </a:p>
                  </a:txBody>
                  <a:tcPr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marL="57150" marR="0" lvl="0" indent="-85725" algn="l" defTabSz="685800" rtl="0" eaLnBrk="1" fontAlgn="auto" latinLnBrk="0" hangingPunct="1">
                        <a:lnSpc>
                          <a:spcPct val="100000"/>
                        </a:lnSpc>
                        <a:spcBef>
                          <a:spcPts val="0"/>
                        </a:spcBef>
                        <a:spcAft>
                          <a:spcPts val="0"/>
                        </a:spcAft>
                        <a:buClrTx/>
                        <a:buSzTx/>
                        <a:buFontTx/>
                        <a:buNone/>
                        <a:tabLst/>
                        <a:defRPr/>
                      </a:pPr>
                      <a:r>
                        <a:rPr lang="en-US" sz="800" u="none" strike="noStrike" kern="1200" cap="none" dirty="0">
                          <a:solidFill>
                            <a:schemeClr val="tx1"/>
                          </a:solidFill>
                          <a:latin typeface="+mn-lt"/>
                          <a:ea typeface="+mn-ea"/>
                          <a:cs typeface="+mn-cs"/>
                        </a:rPr>
                        <a:t>Identifying one’s emotions</a:t>
                      </a: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marL="0" lvl="0" indent="0" algn="l" rtl="0">
                        <a:spcBef>
                          <a:spcPts val="0"/>
                        </a:spcBef>
                        <a:spcAft>
                          <a:spcPts val="0"/>
                        </a:spcAft>
                        <a:buClr>
                          <a:schemeClr val="dk1"/>
                        </a:buClr>
                        <a:buSzPts val="1100"/>
                        <a:buFont typeface="Arial"/>
                        <a:buNone/>
                      </a:pPr>
                      <a:endParaRPr sz="800" dirty="0">
                        <a:solidFill>
                          <a:schemeClr val="dk1"/>
                        </a:solidFill>
                        <a:latin typeface="+mn-lt"/>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96413796"/>
                  </a:ext>
                </a:extLst>
              </a:tr>
              <a:tr h="289360">
                <a:tc vMerge="1">
                  <a:txBody>
                    <a:bodyPr/>
                    <a:lstStyle/>
                    <a:p>
                      <a:pPr marL="0" marR="0" lvl="0" indent="0" algn="l" rtl="0">
                        <a:spcBef>
                          <a:spcPts val="0"/>
                        </a:spcBef>
                        <a:spcAft>
                          <a:spcPts val="0"/>
                        </a:spcAft>
                        <a:buClr>
                          <a:schemeClr val="dk1"/>
                        </a:buClr>
                        <a:buSzPts val="1100"/>
                        <a:buFont typeface="Arial"/>
                        <a:buNone/>
                      </a:pPr>
                      <a:endParaRPr sz="800" b="1" u="none" strike="noStrike" cap="none" dirty="0"/>
                    </a:p>
                  </a:txBody>
                  <a:tcPr marL="91425" marR="91425" marT="914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n-US" sz="800" u="none" strike="noStrike" kern="1200" cap="none" dirty="0">
                        <a:solidFill>
                          <a:schemeClr val="tx1"/>
                        </a:solidFill>
                        <a:latin typeface="+mn-lt"/>
                        <a:ea typeface="+mn-ea"/>
                        <a:cs typeface="+mn-cs"/>
                      </a:endParaRPr>
                    </a:p>
                  </a:txBody>
                  <a:tcPr marL="91425" marR="91425" marT="914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685800" rtl="0" eaLnBrk="1" fontAlgn="auto" latinLnBrk="0" hangingPunct="1">
                        <a:lnSpc>
                          <a:spcPct val="100000"/>
                        </a:lnSpc>
                        <a:spcBef>
                          <a:spcPts val="0"/>
                        </a:spcBef>
                        <a:spcAft>
                          <a:spcPts val="0"/>
                        </a:spcAft>
                        <a:buClr>
                          <a:schemeClr val="dk1"/>
                        </a:buClr>
                        <a:buSzPts val="1100"/>
                        <a:buFont typeface="Arial"/>
                        <a:buNone/>
                        <a:tabLst/>
                        <a:defRPr/>
                      </a:pPr>
                      <a:r>
                        <a:rPr lang="en-US" sz="800" u="none" strike="noStrike" kern="1200" cap="none" dirty="0">
                          <a:solidFill>
                            <a:schemeClr val="tx1"/>
                          </a:solidFill>
                          <a:latin typeface="+mn-lt"/>
                          <a:ea typeface="+mn-ea"/>
                          <a:cs typeface="+mn-cs"/>
                        </a:rPr>
                        <a:t>Relationship Skills</a:t>
                      </a:r>
                    </a:p>
                  </a:txBody>
                  <a:tcPr marL="91425" marR="91425" marT="914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marL="57150" marR="0" lvl="0" indent="-85725" algn="l" defTabSz="685800" rtl="0" eaLnBrk="1" fontAlgn="auto" latinLnBrk="0" hangingPunct="1">
                        <a:lnSpc>
                          <a:spcPct val="100000"/>
                        </a:lnSpc>
                        <a:spcBef>
                          <a:spcPts val="0"/>
                        </a:spcBef>
                        <a:spcAft>
                          <a:spcPts val="0"/>
                        </a:spcAft>
                        <a:buClrTx/>
                        <a:buSzTx/>
                        <a:buFontTx/>
                        <a:buNone/>
                        <a:tabLst/>
                        <a:defRPr/>
                      </a:pPr>
                      <a:r>
                        <a:rPr lang="en-US" sz="800" u="none" strike="noStrike" kern="1200" cap="none" dirty="0">
                          <a:solidFill>
                            <a:schemeClr val="tx1"/>
                          </a:solidFill>
                          <a:latin typeface="+mn-lt"/>
                          <a:ea typeface="+mn-ea"/>
                          <a:cs typeface="+mn-cs"/>
                        </a:rPr>
                        <a:t>Listening actively, communicating effectively, and self-advocating</a:t>
                      </a: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marL="0" lvl="0" indent="0" algn="l" rtl="0">
                        <a:spcBef>
                          <a:spcPts val="0"/>
                        </a:spcBef>
                        <a:spcAft>
                          <a:spcPts val="0"/>
                        </a:spcAft>
                        <a:buClr>
                          <a:schemeClr val="dk1"/>
                        </a:buClr>
                        <a:buSzPts val="1100"/>
                        <a:buFont typeface="Arial"/>
                        <a:buNone/>
                      </a:pPr>
                      <a:endParaRPr sz="800" dirty="0">
                        <a:solidFill>
                          <a:schemeClr val="dk1"/>
                        </a:solidFill>
                        <a:latin typeface="+mn-lt"/>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84684069"/>
                  </a:ext>
                </a:extLst>
              </a:tr>
              <a:tr h="354176">
                <a:tc vMerge="1">
                  <a:txBody>
                    <a:bodyPr/>
                    <a:lstStyle/>
                    <a:p>
                      <a:pPr marL="0" marR="0" lvl="0" indent="0" algn="l" rtl="0">
                        <a:spcBef>
                          <a:spcPts val="0"/>
                        </a:spcBef>
                        <a:spcAft>
                          <a:spcPts val="0"/>
                        </a:spcAft>
                        <a:buClr>
                          <a:schemeClr val="dk1"/>
                        </a:buClr>
                        <a:buSzPts val="1100"/>
                        <a:buFont typeface="Arial"/>
                        <a:buNone/>
                      </a:pPr>
                      <a:endParaRPr sz="800" b="1" u="none" strike="noStrike" cap="none" dirty="0"/>
                    </a:p>
                  </a:txBody>
                  <a:tcPr marL="91425" marR="91425" marT="914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dirty="0"/>
                    </a:p>
                  </a:txBody>
                  <a:tcPr marL="91425" marR="91425" marT="914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US" sz="800" u="none" strike="noStrike" kern="1200" cap="none" dirty="0">
                          <a:solidFill>
                            <a:schemeClr val="tx1"/>
                          </a:solidFill>
                          <a:latin typeface="+mn-lt"/>
                          <a:ea typeface="+mn-ea"/>
                          <a:cs typeface="+mn-cs"/>
                        </a:rPr>
                        <a:t>Responsible Decision Making</a:t>
                      </a:r>
                    </a:p>
                  </a:txBody>
                  <a:tcPr marL="91425" marR="91425" marT="914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l"/>
                      <a:r>
                        <a:rPr lang="en-US" sz="800" u="none" strike="noStrike" kern="1200" cap="none" dirty="0">
                          <a:solidFill>
                            <a:schemeClr val="tx1"/>
                          </a:solidFill>
                          <a:latin typeface="+mn-lt"/>
                          <a:ea typeface="+mn-ea"/>
                          <a:cs typeface="+mn-cs"/>
                        </a:rPr>
                        <a:t>Reflecting on one’s role to promote personal, family, and community well-being </a:t>
                      </a:r>
                    </a:p>
                    <a:p>
                      <a:pPr algn="l"/>
                      <a:r>
                        <a:rPr lang="en-US" sz="800" u="none" strike="noStrike" kern="1200" cap="none" dirty="0">
                          <a:solidFill>
                            <a:schemeClr val="tx1"/>
                          </a:solidFill>
                          <a:latin typeface="+mn-lt"/>
                          <a:ea typeface="+mn-ea"/>
                          <a:cs typeface="+mn-cs"/>
                        </a:rPr>
                        <a:t>Considering personal and collective safety concerns</a:t>
                      </a: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marL="0" lvl="0" indent="0" algn="l" rtl="0">
                        <a:spcBef>
                          <a:spcPts val="0"/>
                        </a:spcBef>
                        <a:spcAft>
                          <a:spcPts val="0"/>
                        </a:spcAft>
                        <a:buClr>
                          <a:schemeClr val="dk1"/>
                        </a:buClr>
                        <a:buSzPts val="1100"/>
                        <a:buFont typeface="Arial"/>
                        <a:buNone/>
                      </a:pPr>
                      <a:endParaRPr sz="800" dirty="0">
                        <a:solidFill>
                          <a:schemeClr val="dk1"/>
                        </a:solidFill>
                        <a:latin typeface="+mn-lt"/>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13215756"/>
                  </a:ext>
                </a:extLst>
              </a:tr>
              <a:tr h="546264">
                <a:tc>
                  <a:txBody>
                    <a:bodyPr/>
                    <a:lstStyle/>
                    <a:p>
                      <a:pPr marL="0" lvl="0" indent="0" algn="l" rtl="0">
                        <a:spcBef>
                          <a:spcPts val="0"/>
                        </a:spcBef>
                        <a:spcAft>
                          <a:spcPts val="0"/>
                        </a:spcAft>
                        <a:buNone/>
                      </a:pPr>
                      <a:r>
                        <a:rPr lang="en" sz="900" b="0" dirty="0"/>
                        <a:t>Historical &amp; Social Sciences Analysis Skills</a:t>
                      </a:r>
                      <a:endParaRPr sz="900" b="0" dirty="0"/>
                    </a:p>
                  </a:txBody>
                  <a:tcPr marL="91425" marR="91425" marT="91425" marB="91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US" sz="900" b="0" dirty="0"/>
                        <a:t>CA</a:t>
                      </a:r>
                    </a:p>
                  </a:txBody>
                  <a:tcPr marL="91425" marR="91425" marT="91425" marB="91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3">
                  <a:txBody>
                    <a:bodyPr/>
                    <a:lstStyle/>
                    <a:p>
                      <a:pPr marL="0" lvl="0" indent="0" algn="l" rtl="0">
                        <a:spcBef>
                          <a:spcPts val="0"/>
                        </a:spcBef>
                        <a:spcAft>
                          <a:spcPts val="0"/>
                        </a:spcAft>
                        <a:buNone/>
                      </a:pPr>
                      <a:r>
                        <a:rPr lang="en" sz="800" dirty="0">
                          <a:solidFill>
                            <a:schemeClr val="dk1"/>
                          </a:solidFill>
                        </a:rPr>
                        <a:t>Students use map and globe skills to determine the absolute locations of places and interpret information available through a map’s or globe’s legend, scale, and symbolic representations. </a:t>
                      </a:r>
                      <a:endParaRPr sz="800" dirty="0">
                        <a:solidFill>
                          <a:schemeClr val="dk1"/>
                        </a:solidFill>
                      </a:endParaRPr>
                    </a:p>
                  </a:txBody>
                  <a:tcPr marL="91425" marR="91425" marT="91425" marB="91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sz="800" u="none" strike="noStrike" kern="1200" cap="none" dirty="0">
                        <a:solidFill>
                          <a:schemeClr val="tx1"/>
                        </a:solidFill>
                        <a:latin typeface="+mn-lt"/>
                        <a:ea typeface="+mn-ea"/>
                        <a:cs typeface="+mn-cs"/>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marL="0" lvl="0" indent="0" algn="l" rtl="0">
                        <a:spcBef>
                          <a:spcPts val="0"/>
                        </a:spcBef>
                        <a:spcAft>
                          <a:spcPts val="0"/>
                        </a:spcAft>
                        <a:buClr>
                          <a:schemeClr val="dk1"/>
                        </a:buClr>
                        <a:buSzPts val="1100"/>
                        <a:buFont typeface="Arial"/>
                        <a:buNone/>
                      </a:pPr>
                      <a:endParaRPr sz="800" dirty="0">
                        <a:solidFill>
                          <a:schemeClr val="dk1"/>
                        </a:solidFill>
                        <a:latin typeface="+mn-lt"/>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73067631"/>
                  </a:ext>
                </a:extLst>
              </a:tr>
            </a:tbl>
          </a:graphicData>
        </a:graphic>
      </p:graphicFrame>
      <p:sp>
        <p:nvSpPr>
          <p:cNvPr id="7" name="Slide Number Placeholder 16">
            <a:extLst>
              <a:ext uri="{FF2B5EF4-FFF2-40B4-BE49-F238E27FC236}">
                <a16:creationId xmlns:a16="http://schemas.microsoft.com/office/drawing/2014/main" id="{4DD74A81-4801-E19D-4615-C2AFC0554557}"/>
              </a:ext>
            </a:extLst>
          </p:cNvPr>
          <p:cNvSpPr>
            <a:spLocks noGrp="1"/>
          </p:cNvSpPr>
          <p:nvPr>
            <p:ph type="sldNum" sz="quarter" idx="4"/>
          </p:nvPr>
        </p:nvSpPr>
        <p:spPr>
          <a:xfrm>
            <a:off x="7086600" y="4869657"/>
            <a:ext cx="2057400" cy="273844"/>
          </a:xfrm>
        </p:spPr>
        <p:txBody>
          <a:bodyPr/>
          <a:lstStyle/>
          <a:p>
            <a:fld id="{4CD52F5A-F23C-D446-A233-54F38C79DABD}" type="slidenum">
              <a:rPr lang="en-US" smtClean="0"/>
              <a:pPr/>
              <a:t>56</a:t>
            </a:fld>
            <a:endParaRPr lang="en-US"/>
          </a:p>
        </p:txBody>
      </p:sp>
      <p:sp>
        <p:nvSpPr>
          <p:cNvPr id="8" name="Google Shape;491;p59">
            <a:extLst>
              <a:ext uri="{FF2B5EF4-FFF2-40B4-BE49-F238E27FC236}">
                <a16:creationId xmlns:a16="http://schemas.microsoft.com/office/drawing/2014/main" id="{10C369F0-225D-734A-F26E-4C037D635E5E}"/>
              </a:ext>
            </a:extLst>
          </p:cNvPr>
          <p:cNvSpPr txBox="1">
            <a:spLocks noGrp="1"/>
          </p:cNvSpPr>
          <p:nvPr>
            <p:ph type="title"/>
          </p:nvPr>
        </p:nvSpPr>
        <p:spPr>
          <a:xfrm>
            <a:off x="121200" y="614600"/>
            <a:ext cx="8520600" cy="347400"/>
          </a:xfrm>
          <a:prstGeom prst="rect">
            <a:avLst/>
          </a:prstGeom>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800" b="1" dirty="0">
                <a:solidFill>
                  <a:schemeClr val="tx1"/>
                </a:solidFill>
              </a:rPr>
              <a:t>Content Standards: Fourth &amp; </a:t>
            </a:r>
            <a:r>
              <a:rPr lang="en" sz="1800" dirty="0">
                <a:solidFill>
                  <a:schemeClr val="tx1"/>
                </a:solidFill>
              </a:rPr>
              <a:t>Fifth </a:t>
            </a:r>
            <a:r>
              <a:rPr lang="en" sz="1800" b="1" dirty="0">
                <a:solidFill>
                  <a:schemeClr val="tx1"/>
                </a:solidFill>
              </a:rPr>
              <a:t>Grade</a:t>
            </a:r>
            <a:endParaRPr sz="1800" b="1" dirty="0">
              <a:solidFill>
                <a:schemeClr val="tx1"/>
              </a:solidFill>
            </a:endParaRPr>
          </a:p>
        </p:txBody>
      </p:sp>
    </p:spTree>
    <p:extLst>
      <p:ext uri="{BB962C8B-B14F-4D97-AF65-F5344CB8AC3E}">
        <p14:creationId xmlns:p14="http://schemas.microsoft.com/office/powerpoint/2010/main" val="179578417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F789C-F047-4164-1C07-45F028CEFEF2}"/>
              </a:ext>
            </a:extLst>
          </p:cNvPr>
          <p:cNvSpPr>
            <a:spLocks noGrp="1"/>
          </p:cNvSpPr>
          <p:nvPr>
            <p:ph type="title"/>
          </p:nvPr>
        </p:nvSpPr>
        <p:spPr>
          <a:xfrm>
            <a:off x="133853" y="562462"/>
            <a:ext cx="8537122" cy="407453"/>
          </a:xfrm>
        </p:spPr>
        <p:txBody>
          <a:bodyPr/>
          <a:lstStyle/>
          <a:p>
            <a:r>
              <a:rPr lang="en" dirty="0"/>
              <a:t>Background - Earthquake Hazard</a:t>
            </a:r>
            <a:endParaRPr lang="en-US" dirty="0">
              <a:solidFill>
                <a:schemeClr val="tx1"/>
              </a:solidFill>
            </a:endParaRPr>
          </a:p>
        </p:txBody>
      </p:sp>
      <p:sp>
        <p:nvSpPr>
          <p:cNvPr id="5" name="Content Placeholder 4">
            <a:extLst>
              <a:ext uri="{FF2B5EF4-FFF2-40B4-BE49-F238E27FC236}">
                <a16:creationId xmlns:a16="http://schemas.microsoft.com/office/drawing/2014/main" id="{1220F64A-8C6B-2761-C1D9-984C27CA71EC}"/>
              </a:ext>
            </a:extLst>
          </p:cNvPr>
          <p:cNvSpPr>
            <a:spLocks noGrp="1"/>
          </p:cNvSpPr>
          <p:nvPr>
            <p:ph idx="1"/>
          </p:nvPr>
        </p:nvSpPr>
        <p:spPr>
          <a:xfrm>
            <a:off x="162133" y="969915"/>
            <a:ext cx="4531598" cy="3460292"/>
          </a:xfrm>
        </p:spPr>
        <p:txBody>
          <a:bodyPr>
            <a:noAutofit/>
          </a:bodyPr>
          <a:lstStyle/>
          <a:p>
            <a:pPr marL="0" indent="0">
              <a:lnSpc>
                <a:spcPct val="100000"/>
              </a:lnSpc>
              <a:spcBef>
                <a:spcPts val="0"/>
              </a:spcBef>
              <a:buClr>
                <a:schemeClr val="dk1"/>
              </a:buClr>
              <a:buSzPts val="1100"/>
              <a:buNone/>
            </a:pPr>
            <a:r>
              <a:rPr lang="en-US" sz="1200" dirty="0"/>
              <a:t>California, Oregon, and Washington all face hazards from earthquakes because of the underlying tectonic plates, which constantly grind against each other. </a:t>
            </a:r>
            <a:r>
              <a:rPr lang="en-US" sz="1200" dirty="0">
                <a:solidFill>
                  <a:schemeClr val="dk1"/>
                </a:solidFill>
              </a:rPr>
              <a:t>This friction creates "faults," lines of weakness in the Earth's tectonic plates (lithosphere) where earthquakes are most likely to occur. </a:t>
            </a:r>
            <a:endParaRPr lang="en-US" sz="1200" dirty="0"/>
          </a:p>
          <a:p>
            <a:pPr marL="0" indent="0">
              <a:lnSpc>
                <a:spcPct val="100000"/>
              </a:lnSpc>
              <a:spcBef>
                <a:spcPts val="0"/>
              </a:spcBef>
              <a:buClr>
                <a:schemeClr val="dk1"/>
              </a:buClr>
              <a:buSzPts val="1100"/>
              <a:buNone/>
            </a:pPr>
            <a:endParaRPr lang="en-US" sz="1200" dirty="0"/>
          </a:p>
          <a:p>
            <a:pPr marL="0" indent="0">
              <a:lnSpc>
                <a:spcPct val="100000"/>
              </a:lnSpc>
              <a:spcBef>
                <a:spcPts val="0"/>
              </a:spcBef>
              <a:buClr>
                <a:schemeClr val="dk1"/>
              </a:buClr>
              <a:buSzPts val="1100"/>
              <a:buNone/>
            </a:pPr>
            <a:r>
              <a:rPr lang="en-US" sz="1200" dirty="0">
                <a:solidFill>
                  <a:schemeClr val="dk1"/>
                </a:solidFill>
              </a:rPr>
              <a:t>California's San Andreas Fault is one example. Another example is the Cascadia Subduction Zone, which threatens all three states and British Columbia, Canada. This giant fault lies offshore, where the Juan de Fuca Plate dives beneath the North American Plate. This type of motion on other subduction zones can cause massive earthquakes, like the one that struck Japan in 2011.</a:t>
            </a:r>
            <a:endParaRPr lang="en-US" sz="1200" dirty="0"/>
          </a:p>
          <a:p>
            <a:pPr marL="0" indent="0">
              <a:lnSpc>
                <a:spcPct val="100000"/>
              </a:lnSpc>
              <a:spcBef>
                <a:spcPts val="0"/>
              </a:spcBef>
              <a:buClr>
                <a:schemeClr val="dk1"/>
              </a:buClr>
              <a:buSzPts val="1100"/>
              <a:buNone/>
            </a:pPr>
            <a:endParaRPr lang="en-US" sz="1200" dirty="0"/>
          </a:p>
          <a:p>
            <a:pPr marL="0" indent="0">
              <a:lnSpc>
                <a:spcPct val="100000"/>
              </a:lnSpc>
              <a:spcBef>
                <a:spcPts val="0"/>
              </a:spcBef>
              <a:buClr>
                <a:schemeClr val="dk1"/>
              </a:buClr>
              <a:buSzPts val="1100"/>
              <a:buNone/>
            </a:pPr>
            <a:r>
              <a:rPr lang="en-US" sz="1200" dirty="0"/>
              <a:t>While smaller</a:t>
            </a:r>
            <a:r>
              <a:rPr lang="en-US" sz="1200" dirty="0">
                <a:solidFill>
                  <a:schemeClr val="dk1"/>
                </a:solidFill>
              </a:rPr>
              <a:t> earthquakes happen often, scientists think a</a:t>
            </a:r>
            <a:r>
              <a:rPr lang="en-US" sz="1200" dirty="0"/>
              <a:t> major earthquake could happen any time, so it's important to be prepared.</a:t>
            </a:r>
          </a:p>
          <a:p>
            <a:pPr marL="342900" indent="0">
              <a:lnSpc>
                <a:spcPct val="100000"/>
              </a:lnSpc>
              <a:spcBef>
                <a:spcPts val="0"/>
              </a:spcBef>
              <a:buNone/>
            </a:pPr>
            <a:endParaRPr lang="en-US" sz="1125" dirty="0"/>
          </a:p>
          <a:p>
            <a:pPr marL="0" indent="0">
              <a:lnSpc>
                <a:spcPct val="100000"/>
              </a:lnSpc>
              <a:spcBef>
                <a:spcPts val="0"/>
              </a:spcBef>
              <a:buNone/>
            </a:pPr>
            <a:r>
              <a:rPr lang="en-US" sz="1125" dirty="0"/>
              <a:t>For more information: </a:t>
            </a:r>
            <a:r>
              <a:rPr lang="en-US" sz="1125" dirty="0">
                <a:solidFill>
                  <a:schemeClr val="hlink"/>
                </a:solidFill>
                <a:uFill>
                  <a:noFill/>
                </a:uFill>
                <a:hlinkClick r:id="rId3"/>
              </a:rPr>
              <a:t>Faults, Plate Tectonics &amp; Earthquake Hazards - Animations / Videos</a:t>
            </a:r>
            <a:endParaRPr lang="en-US" sz="1125" dirty="0"/>
          </a:p>
          <a:p>
            <a:pPr marL="0" indent="0">
              <a:lnSpc>
                <a:spcPct val="100000"/>
              </a:lnSpc>
              <a:buNone/>
            </a:pPr>
            <a:endParaRPr lang="en-US" sz="1125" dirty="0"/>
          </a:p>
        </p:txBody>
      </p:sp>
      <p:pic>
        <p:nvPicPr>
          <p:cNvPr id="6" name="Google Shape;376;p47">
            <a:extLst>
              <a:ext uri="{FF2B5EF4-FFF2-40B4-BE49-F238E27FC236}">
                <a16:creationId xmlns:a16="http://schemas.microsoft.com/office/drawing/2014/main" id="{FEC736A9-741A-0222-2D8B-A7933110B322}"/>
              </a:ext>
            </a:extLst>
          </p:cNvPr>
          <p:cNvPicPr preferRelativeResize="0"/>
          <p:nvPr/>
        </p:nvPicPr>
        <p:blipFill>
          <a:blip r:embed="rId4">
            <a:alphaModFix/>
          </a:blip>
          <a:stretch>
            <a:fillRect/>
          </a:stretch>
        </p:blipFill>
        <p:spPr>
          <a:xfrm>
            <a:off x="4919031" y="684786"/>
            <a:ext cx="4003622" cy="3773929"/>
          </a:xfrm>
          <a:prstGeom prst="roundRect">
            <a:avLst>
              <a:gd name="adj" fmla="val 2429"/>
            </a:avLst>
          </a:prstGeom>
          <a:noFill/>
          <a:ln w="9525" cap="flat" cmpd="sng">
            <a:solidFill>
              <a:schemeClr val="dk2"/>
            </a:solidFill>
            <a:prstDash val="solid"/>
            <a:round/>
            <a:headEnd type="none" w="sm" len="sm"/>
            <a:tailEnd type="none" w="sm" len="sm"/>
          </a:ln>
        </p:spPr>
      </p:pic>
      <p:sp>
        <p:nvSpPr>
          <p:cNvPr id="8" name="Slide Number Placeholder 11">
            <a:extLst>
              <a:ext uri="{FF2B5EF4-FFF2-40B4-BE49-F238E27FC236}">
                <a16:creationId xmlns:a16="http://schemas.microsoft.com/office/drawing/2014/main" id="{9F300C10-FE97-7D77-3588-7B6EF598015C}"/>
              </a:ext>
            </a:extLst>
          </p:cNvPr>
          <p:cNvSpPr txBox="1">
            <a:spLocks/>
          </p:cNvSpPr>
          <p:nvPr/>
        </p:nvSpPr>
        <p:spPr>
          <a:xfrm>
            <a:off x="7086600" y="486797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57</a:t>
            </a:fld>
            <a:endParaRPr lang="en-US" sz="900"/>
          </a:p>
        </p:txBody>
      </p:sp>
    </p:spTree>
    <p:extLst>
      <p:ext uri="{BB962C8B-B14F-4D97-AF65-F5344CB8AC3E}">
        <p14:creationId xmlns:p14="http://schemas.microsoft.com/office/powerpoint/2010/main" val="206414203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0">
  <p:cSld>
    <p:bg>
      <p:bgPr>
        <a:solidFill>
          <a:schemeClr val="accent1">
            <a:alpha val="20000"/>
          </a:schemeClr>
        </a:solidFill>
        <a:effectLst/>
      </p:bgPr>
    </p:bg>
    <p:spTree>
      <p:nvGrpSpPr>
        <p:cNvPr id="1" name="Shape 317"/>
        <p:cNvGrpSpPr/>
        <p:nvPr/>
      </p:nvGrpSpPr>
      <p:grpSpPr>
        <a:xfrm>
          <a:off x="0" y="0"/>
          <a:ext cx="0" cy="0"/>
          <a:chOff x="0" y="0"/>
          <a:chExt cx="0" cy="0"/>
        </a:xfrm>
      </p:grpSpPr>
      <p:sp>
        <p:nvSpPr>
          <p:cNvPr id="318" name="Google Shape;318;p25"/>
          <p:cNvSpPr txBox="1">
            <a:spLocks noGrp="1"/>
          </p:cNvSpPr>
          <p:nvPr>
            <p:ph type="title"/>
          </p:nvPr>
        </p:nvSpPr>
        <p:spPr>
          <a:xfrm>
            <a:off x="143878" y="553035"/>
            <a:ext cx="8677926" cy="407453"/>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Arial"/>
              <a:buNone/>
            </a:pPr>
            <a:r>
              <a:rPr lang="en-US" dirty="0">
                <a:solidFill>
                  <a:schemeClr val="tx1"/>
                </a:solidFill>
              </a:rPr>
              <a:t>Background - How ShakeAlertⓇ Earthquake Early Warning System Works</a:t>
            </a:r>
            <a:endParaRPr dirty="0">
              <a:solidFill>
                <a:schemeClr val="tx1"/>
              </a:solidFill>
            </a:endParaRPr>
          </a:p>
        </p:txBody>
      </p:sp>
      <p:sp>
        <p:nvSpPr>
          <p:cNvPr id="319" name="Google Shape;319;p25"/>
          <p:cNvSpPr txBox="1"/>
          <p:nvPr/>
        </p:nvSpPr>
        <p:spPr>
          <a:xfrm>
            <a:off x="7086600" y="4793522"/>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Clr>
                <a:schemeClr val="dk1"/>
              </a:buClr>
              <a:buSzPts val="900"/>
              <a:buFont typeface="Arial"/>
              <a:buNone/>
            </a:pPr>
            <a:fld id="{00000000-1234-1234-1234-123412341234}" type="slidenum">
              <a:rPr lang="en-US" sz="900">
                <a:solidFill>
                  <a:schemeClr val="dk1"/>
                </a:solidFill>
                <a:latin typeface="Arial"/>
                <a:ea typeface="Arial"/>
                <a:cs typeface="Arial"/>
                <a:sym typeface="Arial"/>
              </a:rPr>
              <a:t>58</a:t>
            </a:fld>
            <a:endParaRPr sz="900">
              <a:solidFill>
                <a:schemeClr val="dk1"/>
              </a:solidFill>
              <a:latin typeface="Arial"/>
              <a:ea typeface="Arial"/>
              <a:cs typeface="Arial"/>
              <a:sym typeface="Arial"/>
            </a:endParaRPr>
          </a:p>
        </p:txBody>
      </p:sp>
      <p:pic>
        <p:nvPicPr>
          <p:cNvPr id="2" name="Picture 1" descr="A diagram of a earthquake">
            <a:extLst>
              <a:ext uri="{FF2B5EF4-FFF2-40B4-BE49-F238E27FC236}">
                <a16:creationId xmlns:a16="http://schemas.microsoft.com/office/drawing/2014/main" id="{D9039FB9-B0BD-E31C-8F88-D801AE7102BB}"/>
              </a:ext>
            </a:extLst>
          </p:cNvPr>
          <p:cNvPicPr>
            <a:picLocks noChangeAspect="1"/>
          </p:cNvPicPr>
          <p:nvPr/>
        </p:nvPicPr>
        <p:blipFill>
          <a:blip r:embed="rId4">
            <a:alphaModFix/>
          </a:blip>
          <a:srcRect t="12783"/>
          <a:stretch/>
        </p:blipFill>
        <p:spPr>
          <a:xfrm>
            <a:off x="444752" y="960488"/>
            <a:ext cx="8254495" cy="3489351"/>
          </a:xfrm>
          <a:prstGeom prst="roundRect">
            <a:avLst>
              <a:gd name="adj" fmla="val 2429"/>
            </a:avLst>
          </a:prstGeom>
          <a:noFill/>
          <a:ln w="9525" cap="flat" cmpd="sng">
            <a:solidFill>
              <a:schemeClr val="dk2"/>
            </a:solidFill>
            <a:prstDash val="solid"/>
            <a:round/>
            <a:headEnd type="none" w="sm" len="sm"/>
            <a:tailEnd type="none" w="sm" len="sm"/>
          </a:ln>
        </p:spPr>
      </p:pic>
    </p:spTree>
  </p:cSld>
  <p:clrMapOvr>
    <a:overrideClrMapping bg1="lt1" tx1="dk1" bg2="lt2" tx2="dk2" accent1="accent1" accent2="accent2" accent3="accent3" accent4="accent4" accent5="accent5" accent6="accent6" hlink="hlink" folHlink="folHlink"/>
  </p:clrMapOvr>
</p:sld>
</file>

<file path=ppt/slides/slide59.xml><?xml version="1.0" encoding="utf-8"?>
<p:sld xmlns:a="http://schemas.openxmlformats.org/drawingml/2006/main" xmlns:r="http://schemas.openxmlformats.org/officeDocument/2006/relationships" xmlns:p="http://schemas.openxmlformats.org/presentationml/2006/main" show="0">
  <p:cSld>
    <p:bg>
      <p:bgPr>
        <a:solidFill>
          <a:schemeClr val="accent1">
            <a:alpha val="20000"/>
          </a:schemeClr>
        </a:solidFill>
        <a:effectLst/>
      </p:bgPr>
    </p:bg>
    <p:spTree>
      <p:nvGrpSpPr>
        <p:cNvPr id="1" name="Shape 620"/>
        <p:cNvGrpSpPr/>
        <p:nvPr/>
      </p:nvGrpSpPr>
      <p:grpSpPr>
        <a:xfrm>
          <a:off x="0" y="0"/>
          <a:ext cx="0" cy="0"/>
          <a:chOff x="0" y="0"/>
          <a:chExt cx="0" cy="0"/>
        </a:xfrm>
      </p:grpSpPr>
      <p:sp>
        <p:nvSpPr>
          <p:cNvPr id="621" name="Google Shape;621;p48"/>
          <p:cNvSpPr txBox="1">
            <a:spLocks noGrp="1"/>
          </p:cNvSpPr>
          <p:nvPr>
            <p:ph type="title"/>
          </p:nvPr>
        </p:nvSpPr>
        <p:spPr>
          <a:xfrm>
            <a:off x="123009" y="481152"/>
            <a:ext cx="8537122" cy="40745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2100"/>
              <a:buFont typeface="Arial"/>
              <a:buNone/>
            </a:pPr>
            <a:r>
              <a:rPr lang="en" dirty="0">
                <a:solidFill>
                  <a:schemeClr val="tx1"/>
                </a:solidFill>
              </a:rPr>
              <a:t>Background - Effective Protective Actions</a:t>
            </a:r>
            <a:endParaRPr dirty="0">
              <a:solidFill>
                <a:schemeClr val="tx1"/>
              </a:solidFill>
            </a:endParaRPr>
          </a:p>
        </p:txBody>
      </p:sp>
      <p:sp>
        <p:nvSpPr>
          <p:cNvPr id="622" name="Google Shape;622;p48"/>
          <p:cNvSpPr txBox="1">
            <a:spLocks noGrp="1"/>
          </p:cNvSpPr>
          <p:nvPr>
            <p:ph type="sldNum" sz="quarter" idx="4"/>
          </p:nvPr>
        </p:nvSpPr>
        <p:spPr>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9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Font typeface="Arial"/>
              <a:buNone/>
              <a:defRPr sz="9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Font typeface="Arial"/>
              <a:buNone/>
              <a:defRPr sz="9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Font typeface="Arial"/>
              <a:buNone/>
              <a:defRPr sz="9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Font typeface="Arial"/>
              <a:buNone/>
              <a:defRPr sz="9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Font typeface="Arial"/>
              <a:buNone/>
              <a:defRPr sz="9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Font typeface="Arial"/>
              <a:buNone/>
              <a:defRPr sz="9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Font typeface="Arial"/>
              <a:buNone/>
              <a:defRPr sz="9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Font typeface="Arial"/>
              <a:buNone/>
              <a:defRPr sz="9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smtClean="0"/>
              <a:pPr marL="0" lvl="0" indent="0" algn="r" rtl="0">
                <a:spcBef>
                  <a:spcPts val="0"/>
                </a:spcBef>
                <a:spcAft>
                  <a:spcPts val="0"/>
                </a:spcAft>
                <a:buNone/>
              </a:pPr>
              <a:t>59</a:t>
            </a:fld>
            <a:endParaRPr/>
          </a:p>
        </p:txBody>
      </p:sp>
      <p:sp>
        <p:nvSpPr>
          <p:cNvPr id="623" name="Google Shape;623;p48"/>
          <p:cNvSpPr txBox="1"/>
          <p:nvPr/>
        </p:nvSpPr>
        <p:spPr>
          <a:xfrm>
            <a:off x="199723" y="1475934"/>
            <a:ext cx="4269477" cy="2562300"/>
          </a:xfrm>
          <a:prstGeom prst="rect">
            <a:avLst/>
          </a:prstGeom>
          <a:noFill/>
          <a:ln>
            <a:noFill/>
          </a:ln>
        </p:spPr>
        <p:txBody>
          <a:bodyPr spcFirstLastPara="1" wrap="square" lIns="68550" tIns="68550" rIns="68550" bIns="68550" anchor="ctr" anchorCtr="0">
            <a:noAutofit/>
          </a:bodyPr>
          <a:lstStyle/>
          <a:p>
            <a:pPr marL="0" marR="0" lvl="0" indent="0" algn="l" rtl="0">
              <a:lnSpc>
                <a:spcPct val="90000"/>
              </a:lnSpc>
              <a:spcBef>
                <a:spcPts val="0"/>
              </a:spcBef>
              <a:spcAft>
                <a:spcPts val="0"/>
              </a:spcAft>
              <a:buClr>
                <a:schemeClr val="accent1"/>
              </a:buClr>
              <a:buSzPts val="1500"/>
              <a:buFont typeface="Arial"/>
              <a:buNone/>
            </a:pPr>
            <a:r>
              <a:rPr lang="en" sz="1500" dirty="0">
                <a:solidFill>
                  <a:schemeClr val="dk1"/>
                </a:solidFill>
                <a:latin typeface="Arial"/>
                <a:ea typeface="Arial"/>
                <a:cs typeface="Arial"/>
                <a:sym typeface="Arial"/>
              </a:rPr>
              <a:t>Most earthquake-related injuries and deaths are caused by collapsing walls and roofs, flying glass and falling objects. </a:t>
            </a:r>
            <a:endParaRPr dirty="0"/>
          </a:p>
          <a:p>
            <a:pPr marL="0" marR="0" lvl="0" indent="0" algn="l" rtl="0">
              <a:lnSpc>
                <a:spcPct val="90000"/>
              </a:lnSpc>
              <a:spcBef>
                <a:spcPts val="0"/>
              </a:spcBef>
              <a:spcAft>
                <a:spcPts val="0"/>
              </a:spcAft>
              <a:buClr>
                <a:schemeClr val="accent1"/>
              </a:buClr>
              <a:buSzPts val="1500"/>
              <a:buFont typeface="Arial"/>
              <a:buNone/>
            </a:pPr>
            <a:endParaRPr sz="1500" dirty="0">
              <a:solidFill>
                <a:schemeClr val="dk1"/>
              </a:solidFill>
              <a:latin typeface="Arial"/>
              <a:ea typeface="Arial"/>
              <a:cs typeface="Arial"/>
              <a:sym typeface="Arial"/>
            </a:endParaRPr>
          </a:p>
          <a:p>
            <a:pPr marL="342900" marR="0" lvl="0" indent="-238125" algn="l" rtl="0">
              <a:lnSpc>
                <a:spcPct val="90000"/>
              </a:lnSpc>
              <a:spcBef>
                <a:spcPts val="0"/>
              </a:spcBef>
              <a:spcAft>
                <a:spcPts val="0"/>
              </a:spcAft>
              <a:buClr>
                <a:schemeClr val="accent1"/>
              </a:buClr>
              <a:buSzPts val="1400"/>
              <a:buFont typeface="Arial"/>
              <a:buChar char="●"/>
            </a:pPr>
            <a:r>
              <a:rPr lang="en" sz="1500" dirty="0">
                <a:solidFill>
                  <a:schemeClr val="dk1"/>
                </a:solidFill>
                <a:latin typeface="Arial"/>
                <a:ea typeface="Arial"/>
                <a:cs typeface="Arial"/>
                <a:sym typeface="Arial"/>
              </a:rPr>
              <a:t>If you are inside a building, move no more than a few steps, then Drop, Cover, and Hold On.</a:t>
            </a:r>
            <a:endParaRPr dirty="0"/>
          </a:p>
          <a:p>
            <a:pPr marL="342900" marR="0" lvl="0" indent="0" algn="l" rtl="0">
              <a:lnSpc>
                <a:spcPct val="90000"/>
              </a:lnSpc>
              <a:spcBef>
                <a:spcPts val="0"/>
              </a:spcBef>
              <a:spcAft>
                <a:spcPts val="0"/>
              </a:spcAft>
              <a:buClr>
                <a:schemeClr val="accent1"/>
              </a:buClr>
              <a:buSzPts val="1500"/>
              <a:buFont typeface="Arial"/>
              <a:buNone/>
            </a:pPr>
            <a:endParaRPr sz="1500" dirty="0">
              <a:solidFill>
                <a:schemeClr val="dk1"/>
              </a:solidFill>
              <a:latin typeface="Arial"/>
              <a:ea typeface="Arial"/>
              <a:cs typeface="Arial"/>
              <a:sym typeface="Arial"/>
            </a:endParaRPr>
          </a:p>
          <a:p>
            <a:pPr marL="342900" marR="0" lvl="0" indent="-238125" algn="l" rtl="0">
              <a:lnSpc>
                <a:spcPct val="90000"/>
              </a:lnSpc>
              <a:spcBef>
                <a:spcPts val="0"/>
              </a:spcBef>
              <a:spcAft>
                <a:spcPts val="0"/>
              </a:spcAft>
              <a:buClr>
                <a:schemeClr val="accent1"/>
              </a:buClr>
              <a:buSzPts val="1400"/>
              <a:buFont typeface="Arial"/>
              <a:buChar char="●"/>
            </a:pPr>
            <a:r>
              <a:rPr lang="en" sz="1500" dirty="0">
                <a:solidFill>
                  <a:schemeClr val="dk1"/>
                </a:solidFill>
                <a:latin typeface="Arial"/>
                <a:ea typeface="Arial"/>
                <a:cs typeface="Arial"/>
                <a:sym typeface="Arial"/>
              </a:rPr>
              <a:t>If you are outdoors when the shaking starts, you should find a clear spot away from buildings, trees, streetlights, and power lines, then Drop, Cover, and Hold On. Stay there until the shaking stops.</a:t>
            </a:r>
            <a:endParaRPr dirty="0"/>
          </a:p>
          <a:p>
            <a:pPr marL="342900" marR="0" lvl="0" indent="0" algn="l" rtl="0">
              <a:lnSpc>
                <a:spcPct val="90000"/>
              </a:lnSpc>
              <a:spcBef>
                <a:spcPts val="0"/>
              </a:spcBef>
              <a:spcAft>
                <a:spcPts val="0"/>
              </a:spcAft>
              <a:buClr>
                <a:schemeClr val="accent1"/>
              </a:buClr>
              <a:buSzPts val="1500"/>
              <a:buFont typeface="Arial"/>
              <a:buNone/>
            </a:pPr>
            <a:endParaRPr sz="1500" dirty="0">
              <a:solidFill>
                <a:schemeClr val="dk1"/>
              </a:solidFill>
              <a:latin typeface="Arial"/>
              <a:ea typeface="Arial"/>
              <a:cs typeface="Arial"/>
              <a:sym typeface="Arial"/>
            </a:endParaRPr>
          </a:p>
          <a:p>
            <a:pPr marL="342900" marR="0" lvl="0" indent="0" algn="l" rtl="0">
              <a:lnSpc>
                <a:spcPct val="90000"/>
              </a:lnSpc>
              <a:spcBef>
                <a:spcPts val="0"/>
              </a:spcBef>
              <a:spcAft>
                <a:spcPts val="0"/>
              </a:spcAft>
              <a:buClr>
                <a:schemeClr val="accent1"/>
              </a:buClr>
              <a:buSzPts val="1500"/>
              <a:buFont typeface="Arial"/>
              <a:buNone/>
            </a:pPr>
            <a:endParaRPr sz="1500" dirty="0">
              <a:solidFill>
                <a:schemeClr val="dk1"/>
              </a:solidFill>
              <a:latin typeface="Arial"/>
              <a:ea typeface="Arial"/>
              <a:cs typeface="Arial"/>
              <a:sym typeface="Arial"/>
            </a:endParaRPr>
          </a:p>
          <a:p>
            <a:pPr marL="0" marR="0" lvl="0" indent="0" algn="l" rtl="0">
              <a:lnSpc>
                <a:spcPct val="90000"/>
              </a:lnSpc>
              <a:spcBef>
                <a:spcPts val="0"/>
              </a:spcBef>
              <a:spcAft>
                <a:spcPts val="0"/>
              </a:spcAft>
              <a:buClr>
                <a:schemeClr val="accent1"/>
              </a:buClr>
              <a:buSzPts val="900"/>
              <a:buFont typeface="Arial"/>
              <a:buNone/>
            </a:pPr>
            <a:r>
              <a:rPr lang="en" sz="900" i="1" dirty="0">
                <a:solidFill>
                  <a:schemeClr val="dk1"/>
                </a:solidFill>
                <a:latin typeface="Arial"/>
                <a:ea typeface="Arial"/>
                <a:cs typeface="Arial"/>
                <a:sym typeface="Arial"/>
              </a:rPr>
              <a:t>For protective actions in various settings (descriptions and gifs), go to </a:t>
            </a:r>
            <a:r>
              <a:rPr lang="en" sz="900" i="1" u="sng" dirty="0">
                <a:solidFill>
                  <a:schemeClr val="hlink"/>
                </a:solidFill>
                <a:latin typeface="Arial"/>
                <a:ea typeface="Arial"/>
                <a:cs typeface="Arial"/>
                <a:sym typeface="Arial"/>
                <a:hlinkClick r:id="rId4"/>
              </a:rPr>
              <a:t>https://www.earthquakecountry.org/step5/</a:t>
            </a:r>
            <a:r>
              <a:rPr lang="en" sz="900" i="1" dirty="0">
                <a:solidFill>
                  <a:schemeClr val="dk1"/>
                </a:solidFill>
                <a:latin typeface="Arial"/>
                <a:ea typeface="Arial"/>
                <a:cs typeface="Arial"/>
                <a:sym typeface="Arial"/>
              </a:rPr>
              <a:t> </a:t>
            </a:r>
            <a:endParaRPr dirty="0"/>
          </a:p>
        </p:txBody>
      </p:sp>
      <p:pic>
        <p:nvPicPr>
          <p:cNvPr id="3" name="Picture 2" descr="A diagram of a warning&#10;&#10;AI-generated content may be incorrect.">
            <a:extLst>
              <a:ext uri="{FF2B5EF4-FFF2-40B4-BE49-F238E27FC236}">
                <a16:creationId xmlns:a16="http://schemas.microsoft.com/office/drawing/2014/main" id="{9555877C-197E-4744-0B79-C1E9A9D95EC9}"/>
              </a:ext>
            </a:extLst>
          </p:cNvPr>
          <p:cNvPicPr>
            <a:picLocks noChangeAspect="1"/>
          </p:cNvPicPr>
          <p:nvPr/>
        </p:nvPicPr>
        <p:blipFill>
          <a:blip r:embed="rId5">
            <a:alphaModFix/>
          </a:blip>
          <a:stretch>
            <a:fillRect/>
          </a:stretch>
        </p:blipFill>
        <p:spPr>
          <a:xfrm>
            <a:off x="4469200" y="888605"/>
            <a:ext cx="4475077" cy="3582186"/>
          </a:xfrm>
          <a:prstGeom prst="roundRect">
            <a:avLst>
              <a:gd name="adj" fmla="val 2429"/>
            </a:avLst>
          </a:prstGeom>
          <a:noFill/>
          <a:ln w="9525" cap="flat" cmpd="sng">
            <a:solidFill>
              <a:schemeClr val="dk2"/>
            </a:solidFill>
            <a:prstDash val="solid"/>
            <a:round/>
            <a:headEnd type="none" w="sm" len="sm"/>
            <a:tailEnd type="none" w="sm" len="sm"/>
          </a:ln>
        </p:spPr>
      </p:pic>
    </p:spTree>
  </p:cSld>
  <p:clrMapOvr>
    <a:overrideClrMapping bg1="lt1" tx1="dk1" bg2="lt2" tx2="dk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show="0">
  <p:cSld>
    <p:bg>
      <p:bgPr>
        <a:solidFill>
          <a:schemeClr val="accent1">
            <a:alpha val="20000"/>
          </a:schemeClr>
        </a:solidFill>
        <a:effectLst/>
      </p:bgPr>
    </p:bg>
    <p:spTree>
      <p:nvGrpSpPr>
        <p:cNvPr id="1" name="Shape 82"/>
        <p:cNvGrpSpPr/>
        <p:nvPr/>
      </p:nvGrpSpPr>
      <p:grpSpPr>
        <a:xfrm>
          <a:off x="0" y="0"/>
          <a:ext cx="0" cy="0"/>
          <a:chOff x="0" y="0"/>
          <a:chExt cx="0" cy="0"/>
        </a:xfrm>
      </p:grpSpPr>
      <p:sp>
        <p:nvSpPr>
          <p:cNvPr id="84" name="Google Shape;84;p15"/>
          <p:cNvSpPr txBox="1">
            <a:spLocks noGrp="1"/>
          </p:cNvSpPr>
          <p:nvPr>
            <p:ph type="title"/>
          </p:nvPr>
        </p:nvSpPr>
        <p:spPr>
          <a:xfrm>
            <a:off x="159300" y="598600"/>
            <a:ext cx="8775300" cy="413700"/>
          </a:xfrm>
          <a:prstGeom prst="rect">
            <a:avLst/>
          </a:prstGeom>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800" b="1" dirty="0">
                <a:solidFill>
                  <a:schemeClr val="tx1"/>
                </a:solidFill>
              </a:rPr>
              <a:t>Teaching Steps – Page 3</a:t>
            </a:r>
            <a:endParaRPr sz="1800" b="1" dirty="0">
              <a:solidFill>
                <a:schemeClr val="tx1"/>
              </a:solidFill>
            </a:endParaRPr>
          </a:p>
        </p:txBody>
      </p:sp>
      <p:sp>
        <p:nvSpPr>
          <p:cNvPr id="83" name="Google Shape;83;p15"/>
          <p:cNvSpPr txBox="1">
            <a:spLocks noGrp="1"/>
          </p:cNvSpPr>
          <p:nvPr>
            <p:ph type="body" idx="1"/>
          </p:nvPr>
        </p:nvSpPr>
        <p:spPr>
          <a:xfrm>
            <a:off x="168593" y="1018478"/>
            <a:ext cx="8775300" cy="3601648"/>
          </a:xfrm>
          <a:prstGeom prst="rect">
            <a:avLst/>
          </a:prstGeom>
          <a:ln>
            <a:noFill/>
          </a:ln>
        </p:spPr>
        <p:txBody>
          <a:bodyPr spcFirstLastPara="1" wrap="square" lIns="91425" tIns="91425" rIns="91425" bIns="91425" anchor="t" anchorCtr="0">
            <a:noAutofit/>
          </a:bodyPr>
          <a:lstStyle/>
          <a:p>
            <a:pPr indent="-304800">
              <a:buSzPts val="1200"/>
              <a:buFont typeface="+mj-lt"/>
              <a:buAutoNum type="arabicPeriod" startAt="8"/>
            </a:pPr>
            <a:r>
              <a:rPr lang="en-US" sz="1200" u="sng" dirty="0"/>
              <a:t>SLIDE 22</a:t>
            </a:r>
            <a:r>
              <a:rPr lang="en-US" sz="1200" dirty="0"/>
              <a:t>: </a:t>
            </a:r>
            <a:r>
              <a:rPr lang="en-US" sz="1200" i="1" dirty="0"/>
              <a:t>Audio will automatically play on the slide. </a:t>
            </a:r>
            <a:r>
              <a:rPr lang="en-US" sz="1200" u="sng" dirty="0"/>
              <a:t>AUDIO SCRIPT</a:t>
            </a:r>
            <a:r>
              <a:rPr lang="en-US" sz="1200" dirty="0"/>
              <a:t>: FALSE. Scientists cannot predict exactly when an earthquake will happen. However, recent technology can send out alerts to people once the earthquake starts that may arrive to certain people before strong shaking happens in their area. Your school has the ShakeAlert</a:t>
            </a:r>
            <a:r>
              <a:rPr lang="en-US" sz="1200" baseline="30000" dirty="0"/>
              <a:t>Ⓡ</a:t>
            </a:r>
            <a:r>
              <a:rPr lang="en-US" sz="1200" dirty="0"/>
              <a:t> Earthquake Early Warning system installed.</a:t>
            </a:r>
          </a:p>
          <a:p>
            <a:pPr indent="-304800">
              <a:buSzPts val="1200"/>
              <a:buFont typeface="+mj-lt"/>
              <a:buAutoNum type="arabicPeriod" startAt="8"/>
            </a:pPr>
            <a:endParaRPr lang="en-US" sz="1200" dirty="0"/>
          </a:p>
          <a:p>
            <a:pPr lvl="0" indent="-304800" algn="l" rtl="0">
              <a:spcBef>
                <a:spcPts val="0"/>
              </a:spcBef>
              <a:spcAft>
                <a:spcPts val="0"/>
              </a:spcAft>
              <a:buSzPts val="1200"/>
              <a:buFont typeface="+mj-lt"/>
              <a:buAutoNum type="arabicPeriod" startAt="8"/>
            </a:pPr>
            <a:r>
              <a:rPr lang="en-US" sz="1200" u="sng" dirty="0"/>
              <a:t>SLIDE 23</a:t>
            </a:r>
            <a:r>
              <a:rPr lang="en" sz="1200" dirty="0"/>
              <a:t>: Read, “During an earthquake, you should run outside,” and start a 15 second timer for student discussion. When the timer goes off, students should put their thumbs up if they think the statement is true, and their thumbs down if they think the statement is false. Once students have responded, go to the next slide to reveal the answer. </a:t>
            </a:r>
            <a:endParaRPr sz="1200" dirty="0"/>
          </a:p>
          <a:p>
            <a:pPr lvl="0" indent="-304800" algn="l" rtl="0">
              <a:spcBef>
                <a:spcPts val="0"/>
              </a:spcBef>
              <a:spcAft>
                <a:spcPts val="0"/>
              </a:spcAft>
              <a:buFont typeface="+mj-lt"/>
              <a:buAutoNum type="arabicPeriod" startAt="8"/>
            </a:pPr>
            <a:endParaRPr sz="1200" dirty="0"/>
          </a:p>
          <a:p>
            <a:pPr lvl="0" indent="-304800" algn="l" rtl="0">
              <a:spcBef>
                <a:spcPts val="0"/>
              </a:spcBef>
              <a:spcAft>
                <a:spcPts val="0"/>
              </a:spcAft>
              <a:buSzPts val="1200"/>
              <a:buFont typeface="+mj-lt"/>
              <a:buAutoNum type="arabicPeriod" startAt="8"/>
            </a:pPr>
            <a:r>
              <a:rPr lang="en-US" sz="1200" u="sng" dirty="0"/>
              <a:t>SLIDE 24</a:t>
            </a:r>
            <a:r>
              <a:rPr lang="en" sz="1200" dirty="0"/>
              <a:t>: </a:t>
            </a:r>
            <a:r>
              <a:rPr lang="en" sz="1200" i="1" dirty="0"/>
              <a:t>Audio will automatically play on the slide. </a:t>
            </a:r>
            <a:r>
              <a:rPr lang="en" sz="1200" u="sng" dirty="0"/>
              <a:t>AUDIO SCRIPT</a:t>
            </a:r>
            <a:r>
              <a:rPr lang="en" sz="1200" dirty="0"/>
              <a:t>: FALSE. The most common causes of injury in earthquakes include people falling down and/or getting hit by falling debris. In the US, where buildings meet basic building standards, staying inside the building (preferably under a table) is actually safer than trying to exit. If no table is available, simply crouch on the floor and cover your head and neck with your hands.</a:t>
            </a:r>
            <a:endParaRPr sz="1200" dirty="0"/>
          </a:p>
          <a:p>
            <a:pPr lvl="0" indent="-304800" algn="l" rtl="0">
              <a:spcBef>
                <a:spcPts val="0"/>
              </a:spcBef>
              <a:spcAft>
                <a:spcPts val="0"/>
              </a:spcAft>
              <a:buFont typeface="+mj-lt"/>
              <a:buAutoNum type="arabicPeriod" startAt="8"/>
            </a:pPr>
            <a:endParaRPr sz="1200" dirty="0"/>
          </a:p>
          <a:p>
            <a:pPr lvl="0" indent="-304800" algn="l" rtl="0">
              <a:spcBef>
                <a:spcPts val="0"/>
              </a:spcBef>
              <a:spcAft>
                <a:spcPts val="0"/>
              </a:spcAft>
              <a:buSzPts val="1200"/>
              <a:buFont typeface="+mj-lt"/>
              <a:buAutoNum type="arabicPeriod" startAt="8"/>
            </a:pPr>
            <a:r>
              <a:rPr lang="en-US" sz="1200" u="sng" dirty="0"/>
              <a:t>SLIDE 25</a:t>
            </a:r>
            <a:r>
              <a:rPr lang="en" sz="1200" dirty="0"/>
              <a:t>: Explain to students that the Earth’s surface is broken into many pieces that move around. Most of the time we don’t feel the movement</a:t>
            </a:r>
            <a:r>
              <a:rPr lang="en" sz="1200" dirty="0">
                <a:solidFill>
                  <a:schemeClr val="dk1"/>
                </a:solidFill>
              </a:rPr>
              <a:t>, but sometimes we do. As the pieces of the Earth move, they can become stuck because of friction like when you slide your tennis shoe across a floor, and it gets stuck. An earthquake occurs when the moving pieces of Earth overcome friction and move suddenly. You can demonstrate this by snapping your fingers. Your thumb and finger model the pieces of Earth. At first when you press them together, they’re stuck because of friction. This models the friction between the pieces of Earth. When your finger snaps into the base of your thumb, that’s the earthquake</a:t>
            </a:r>
            <a:endParaRPr sz="1200" dirty="0">
              <a:solidFill>
                <a:schemeClr val="dk1"/>
              </a:solidFill>
            </a:endParaRPr>
          </a:p>
          <a:p>
            <a:pPr marL="457200" lvl="0" indent="0" algn="l" rtl="0">
              <a:spcBef>
                <a:spcPts val="0"/>
              </a:spcBef>
              <a:spcAft>
                <a:spcPts val="0"/>
              </a:spcAft>
              <a:buNone/>
            </a:pPr>
            <a:endParaRPr sz="1200" dirty="0">
              <a:solidFill>
                <a:schemeClr val="dk1"/>
              </a:solidFill>
            </a:endParaRPr>
          </a:p>
        </p:txBody>
      </p:sp>
      <p:sp>
        <p:nvSpPr>
          <p:cNvPr id="4" name="Slide Number Placeholder 11">
            <a:extLst>
              <a:ext uri="{FF2B5EF4-FFF2-40B4-BE49-F238E27FC236}">
                <a16:creationId xmlns:a16="http://schemas.microsoft.com/office/drawing/2014/main" id="{84E2462E-4E24-74A3-9163-60F7B6313A31}"/>
              </a:ext>
            </a:extLst>
          </p:cNvPr>
          <p:cNvSpPr txBox="1">
            <a:spLocks/>
          </p:cNvSpPr>
          <p:nvPr/>
        </p:nvSpPr>
        <p:spPr>
          <a:xfrm>
            <a:off x="7086600" y="486797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6</a:t>
            </a:fld>
            <a:endParaRPr lang="en-US" sz="900"/>
          </a:p>
        </p:txBody>
      </p:sp>
    </p:spTree>
  </p:cSld>
  <p:clrMapOvr>
    <a:overrideClrMapping bg1="lt1" tx1="dk1" bg2="lt2" tx2="dk2" accent1="accent1" accent2="accent2" accent3="accent3" accent4="accent4" accent5="accent5" accent6="accent6" hlink="hlink" folHlink="folHlink"/>
  </p:clrMapOvr>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F789C-F047-4164-1C07-45F028CEFEF2}"/>
              </a:ext>
            </a:extLst>
          </p:cNvPr>
          <p:cNvSpPr>
            <a:spLocks noGrp="1"/>
          </p:cNvSpPr>
          <p:nvPr>
            <p:ph type="title"/>
          </p:nvPr>
        </p:nvSpPr>
        <p:spPr>
          <a:xfrm>
            <a:off x="128897" y="562464"/>
            <a:ext cx="8537122" cy="407453"/>
          </a:xfrm>
        </p:spPr>
        <p:txBody>
          <a:bodyPr>
            <a:normAutofit/>
          </a:bodyPr>
          <a:lstStyle/>
          <a:p>
            <a:r>
              <a:rPr lang="en-US"/>
              <a:t>Rationale</a:t>
            </a:r>
            <a:endParaRPr lang="en-US">
              <a:solidFill>
                <a:schemeClr val="tx1"/>
              </a:solidFill>
            </a:endParaRPr>
          </a:p>
        </p:txBody>
      </p:sp>
      <p:sp>
        <p:nvSpPr>
          <p:cNvPr id="5" name="Google Shape;399;p50">
            <a:extLst>
              <a:ext uri="{FF2B5EF4-FFF2-40B4-BE49-F238E27FC236}">
                <a16:creationId xmlns:a16="http://schemas.microsoft.com/office/drawing/2014/main" id="{92FF1B69-9453-818C-747B-4E6C47D5BE6B}"/>
              </a:ext>
            </a:extLst>
          </p:cNvPr>
          <p:cNvSpPr txBox="1">
            <a:spLocks/>
          </p:cNvSpPr>
          <p:nvPr/>
        </p:nvSpPr>
        <p:spPr>
          <a:xfrm>
            <a:off x="190413" y="979342"/>
            <a:ext cx="8623649" cy="2628450"/>
          </a:xfrm>
          <a:prstGeom prst="rect">
            <a:avLst/>
          </a:prstGeom>
          <a:ln>
            <a:noFill/>
          </a:ln>
        </p:spPr>
        <p:txBody>
          <a:bodyPr spcFirstLastPara="1" vert="horz" wrap="square" lIns="68569" tIns="68569" rIns="68569" bIns="68569" rtlCol="0" anchor="t" anchorCtr="0">
            <a:no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450"/>
              </a:spcAft>
              <a:buNone/>
            </a:pPr>
            <a:r>
              <a:rPr lang="en-US" sz="1050" b="1" dirty="0"/>
              <a:t>Why do we practice earthquake drills? </a:t>
            </a:r>
          </a:p>
          <a:p>
            <a:pPr marL="0" indent="0">
              <a:lnSpc>
                <a:spcPct val="100000"/>
              </a:lnSpc>
              <a:spcBef>
                <a:spcPts val="0"/>
              </a:spcBef>
              <a:spcAft>
                <a:spcPts val="450"/>
              </a:spcAft>
              <a:buNone/>
            </a:pPr>
            <a:r>
              <a:rPr lang="en-US" sz="1050" dirty="0"/>
              <a:t>To react quickly you must practice often. You may only have seconds to protect yourself in an earthquake, before strong shaking knocks you down--or drops something on you.</a:t>
            </a:r>
          </a:p>
          <a:p>
            <a:pPr marL="0" indent="0">
              <a:lnSpc>
                <a:spcPct val="100000"/>
              </a:lnSpc>
              <a:spcBef>
                <a:spcPts val="0"/>
              </a:spcBef>
              <a:spcAft>
                <a:spcPts val="450"/>
              </a:spcAft>
              <a:buClr>
                <a:schemeClr val="dk1"/>
              </a:buClr>
              <a:buSzPts val="1100"/>
              <a:buNone/>
            </a:pPr>
            <a:r>
              <a:rPr lang="en-US" sz="1050" dirty="0"/>
              <a:t>Social science research has long shown that people who practice actions are more likely to take those actions when a safety- threatening event occurs, such as an earthquake or fire. Tests, drills, and exercises that repeat concepts build “muscle memory” of procedural knowledge and timely reaction. The more frequently a person practices a procedure or self-protective action, such as </a:t>
            </a:r>
            <a:r>
              <a:rPr lang="en-US" sz="1050" dirty="0">
                <a:solidFill>
                  <a:schemeClr val="dk1"/>
                </a:solidFill>
              </a:rPr>
              <a:t>Drop, Cover, and Hold On, the mo</a:t>
            </a:r>
            <a:r>
              <a:rPr lang="en-US" sz="1050" dirty="0"/>
              <a:t>re likely they will employ it— almost without thinking—when they receive an alert or feel shaking.</a:t>
            </a:r>
            <a:br>
              <a:rPr lang="en-US" sz="1050" dirty="0"/>
            </a:br>
            <a:endParaRPr lang="en-US" sz="1050" u="sng" dirty="0"/>
          </a:p>
          <a:p>
            <a:pPr marL="0" indent="0">
              <a:lnSpc>
                <a:spcPct val="100000"/>
              </a:lnSpc>
              <a:spcBef>
                <a:spcPts val="0"/>
              </a:spcBef>
              <a:spcAft>
                <a:spcPts val="450"/>
              </a:spcAft>
              <a:buNone/>
            </a:pPr>
            <a:r>
              <a:rPr lang="en-US" sz="1050" b="1" dirty="0"/>
              <a:t>Why share the Family Engagement Letter?</a:t>
            </a:r>
          </a:p>
          <a:p>
            <a:pPr marL="287338" indent="-123825">
              <a:lnSpc>
                <a:spcPct val="100000"/>
              </a:lnSpc>
              <a:spcBef>
                <a:spcPts val="0"/>
              </a:spcBef>
              <a:spcAft>
                <a:spcPts val="300"/>
              </a:spcAft>
              <a:buSzPts val="1100"/>
              <a:buFont typeface="Arial" panose="020B0604020202020204" pitchFamily="34" charset="0"/>
              <a:buChar char="●"/>
            </a:pPr>
            <a:r>
              <a:rPr lang="en-US" sz="1050" dirty="0"/>
              <a:t>While schools practice earthquake drills regularly, most other locations don’t. Some students’ family members may not have practiced earthquake drills since they were in school.  </a:t>
            </a:r>
          </a:p>
          <a:p>
            <a:pPr marL="287338" indent="-123825">
              <a:lnSpc>
                <a:spcPct val="100000"/>
              </a:lnSpc>
              <a:spcBef>
                <a:spcPts val="0"/>
              </a:spcBef>
              <a:spcAft>
                <a:spcPts val="300"/>
              </a:spcAft>
              <a:buSzPts val="1100"/>
              <a:buFont typeface="Arial" panose="020B0604020202020204" pitchFamily="34" charset="0"/>
              <a:buChar char="●"/>
            </a:pPr>
            <a:r>
              <a:rPr lang="en-US" sz="1050" dirty="0"/>
              <a:t>Family members may have outdated information about how to stay safe in an earthquake, such as the incorrect belief that standing in doorways or “the triangle of life” will keep one safe in an earthquake. Students will be able to share correct protective actio</a:t>
            </a:r>
            <a:r>
              <a:rPr lang="en-US" sz="1050" dirty="0">
                <a:solidFill>
                  <a:schemeClr val="dk1"/>
                </a:solidFill>
              </a:rPr>
              <a:t>ns (Drop, Cover, and Hold On)</a:t>
            </a:r>
            <a:r>
              <a:rPr lang="en-US" sz="1050" dirty="0"/>
              <a:t> with their family and community members.  </a:t>
            </a:r>
          </a:p>
          <a:p>
            <a:pPr marL="287338" indent="-123825">
              <a:lnSpc>
                <a:spcPct val="100000"/>
              </a:lnSpc>
              <a:spcBef>
                <a:spcPts val="0"/>
              </a:spcBef>
              <a:spcAft>
                <a:spcPts val="300"/>
              </a:spcAft>
              <a:buSzPts val="1100"/>
              <a:buFont typeface="Arial" panose="020B0604020202020204" pitchFamily="34" charset="0"/>
              <a:buChar char="●"/>
            </a:pPr>
            <a:r>
              <a:rPr lang="en-US" sz="1050" dirty="0"/>
              <a:t>Students spend more time at home than at school. Therefore, educating families will help keep students and our community safe. Additionally, families are more likely to understand their family and community members’ needs. This communication can prompt families to ensure they’re prepared to protect all members of their families in case of an earthquake. </a:t>
            </a:r>
          </a:p>
          <a:p>
            <a:pPr marL="287338" marR="0" lvl="0" indent="-123825" algn="l" rtl="0">
              <a:spcBef>
                <a:spcPts val="300"/>
              </a:spcBef>
              <a:spcAft>
                <a:spcPts val="0"/>
              </a:spcAft>
              <a:buClr>
                <a:schemeClr val="accent1"/>
              </a:buClr>
              <a:buSzPts val="1100"/>
              <a:buFont typeface="Arial"/>
              <a:buChar char="●"/>
            </a:pPr>
            <a:r>
              <a:rPr lang="en-US" sz="1050" dirty="0">
                <a:solidFill>
                  <a:schemeClr val="dk1"/>
                </a:solidFill>
                <a:latin typeface="Arial"/>
                <a:ea typeface="Arial"/>
                <a:cs typeface="Arial"/>
                <a:sym typeface="Arial"/>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1"/>
                  </a:ext>
                </a:extLst>
              </a:rPr>
              <a:t>In places like Oregon and Washington where earthquakes are less frequent, people might be unaware of the risk of an earthquake. </a:t>
            </a:r>
            <a:endParaRPr lang="en-US" sz="1350" dirty="0">
              <a:solidFill>
                <a:schemeClr val="dk1"/>
              </a:solidFill>
              <a:latin typeface="Arial"/>
              <a:ea typeface="Arial"/>
              <a:cs typeface="Arial"/>
              <a:sym typeface="Arial"/>
            </a:endParaRPr>
          </a:p>
          <a:p>
            <a:pPr marL="287338" marR="0" lvl="0" indent="-123825" algn="l" rtl="0">
              <a:spcBef>
                <a:spcPts val="300"/>
              </a:spcBef>
              <a:spcAft>
                <a:spcPts val="300"/>
              </a:spcAft>
              <a:buClr>
                <a:schemeClr val="accent1"/>
              </a:buClr>
              <a:buSzPts val="1100"/>
              <a:buFont typeface="Arial"/>
              <a:buChar char="●"/>
            </a:pPr>
            <a:r>
              <a:rPr lang="en-US" sz="1050" dirty="0">
                <a:solidFill>
                  <a:schemeClr val="dk1"/>
                </a:solidFill>
                <a:latin typeface="Arial"/>
                <a:ea typeface="Arial"/>
                <a:cs typeface="Arial"/>
                <a:sym typeface="Arial"/>
              </a:rPr>
              <a:t>The Family Engagement Letter </a:t>
            </a:r>
            <a:r>
              <a:rPr lang="en-US" sz="1050" dirty="0">
                <a:solidFill>
                  <a:schemeClr val="dk1"/>
                </a:solidFill>
                <a:latin typeface="Arial"/>
                <a:ea typeface="Arial"/>
                <a:cs typeface="Arial"/>
                <a:sym typeface="Arial"/>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2"/>
                  </a:ext>
                </a:extLst>
              </a:rPr>
              <a:t>has links for family members </a:t>
            </a:r>
            <a:r>
              <a:rPr lang="en-US" sz="1050" dirty="0">
                <a:solidFill>
                  <a:schemeClr val="dk1"/>
                </a:solidFill>
                <a:latin typeface="Arial"/>
                <a:ea typeface="Arial"/>
                <a:cs typeface="Arial"/>
                <a:sym typeface="Arial"/>
              </a:rPr>
              <a:t>to learn more about earthquakes and protective actions. </a:t>
            </a:r>
            <a:endParaRPr lang="en-US" sz="1350" dirty="0">
              <a:solidFill>
                <a:schemeClr val="dk1"/>
              </a:solidFill>
              <a:latin typeface="Arial"/>
              <a:ea typeface="Arial"/>
              <a:cs typeface="Arial"/>
              <a:sym typeface="Arial"/>
            </a:endParaRPr>
          </a:p>
        </p:txBody>
      </p:sp>
      <p:sp>
        <p:nvSpPr>
          <p:cNvPr id="7" name="Slide Number Placeholder 11">
            <a:extLst>
              <a:ext uri="{FF2B5EF4-FFF2-40B4-BE49-F238E27FC236}">
                <a16:creationId xmlns:a16="http://schemas.microsoft.com/office/drawing/2014/main" id="{54536A88-85F7-7490-DBBB-B74EB866007B}"/>
              </a:ext>
            </a:extLst>
          </p:cNvPr>
          <p:cNvSpPr txBox="1">
            <a:spLocks/>
          </p:cNvSpPr>
          <p:nvPr/>
        </p:nvSpPr>
        <p:spPr>
          <a:xfrm>
            <a:off x="7086600" y="486797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60</a:t>
            </a:fld>
            <a:endParaRPr lang="en-US" sz="900"/>
          </a:p>
        </p:txBody>
      </p:sp>
    </p:spTree>
    <p:extLst>
      <p:ext uri="{BB962C8B-B14F-4D97-AF65-F5344CB8AC3E}">
        <p14:creationId xmlns:p14="http://schemas.microsoft.com/office/powerpoint/2010/main" val="101056442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0">
  <p:cSld>
    <p:bg>
      <p:bgPr>
        <a:solidFill>
          <a:schemeClr val="accent1">
            <a:alpha val="20000"/>
          </a:schemeClr>
        </a:solidFill>
        <a:effectLst/>
      </p:bgPr>
    </p:bg>
    <p:spTree>
      <p:nvGrpSpPr>
        <p:cNvPr id="1" name="Shape 431"/>
        <p:cNvGrpSpPr/>
        <p:nvPr/>
      </p:nvGrpSpPr>
      <p:grpSpPr>
        <a:xfrm>
          <a:off x="0" y="0"/>
          <a:ext cx="0" cy="0"/>
          <a:chOff x="0" y="0"/>
          <a:chExt cx="0" cy="0"/>
        </a:xfrm>
      </p:grpSpPr>
      <p:sp>
        <p:nvSpPr>
          <p:cNvPr id="432" name="Google Shape;432;p39"/>
          <p:cNvSpPr txBox="1">
            <a:spLocks noGrp="1"/>
          </p:cNvSpPr>
          <p:nvPr>
            <p:ph type="title"/>
          </p:nvPr>
        </p:nvSpPr>
        <p:spPr>
          <a:xfrm>
            <a:off x="311700" y="553100"/>
            <a:ext cx="4014640" cy="572700"/>
          </a:xfrm>
          <a:prstGeom prst="rect">
            <a:avLst/>
          </a:prstGeom>
          <a:no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Clr>
                <a:schemeClr val="dk1"/>
              </a:buClr>
              <a:buSzPts val="1400"/>
              <a:buFont typeface="Arial"/>
              <a:buNone/>
            </a:pPr>
            <a:r>
              <a:rPr lang="en" b="1" dirty="0">
                <a:solidFill>
                  <a:schemeClr val="dk1"/>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
                  </a:ext>
                </a:extLst>
              </a:rPr>
              <a:t>Additional</a:t>
            </a:r>
            <a:r>
              <a:rPr lang="en" b="1" dirty="0">
                <a:solidFill>
                  <a:schemeClr val="dk1"/>
                </a:solidFill>
              </a:rPr>
              <a:t> Resources</a:t>
            </a:r>
            <a:endParaRPr b="1" dirty="0">
              <a:solidFill>
                <a:schemeClr val="dk1"/>
              </a:solidFill>
            </a:endParaRPr>
          </a:p>
        </p:txBody>
      </p:sp>
      <p:sp>
        <p:nvSpPr>
          <p:cNvPr id="433" name="Google Shape;433;p39"/>
          <p:cNvSpPr txBox="1">
            <a:spLocks noGrp="1"/>
          </p:cNvSpPr>
          <p:nvPr>
            <p:ph type="body" idx="1"/>
          </p:nvPr>
        </p:nvSpPr>
        <p:spPr>
          <a:xfrm>
            <a:off x="311698" y="1190803"/>
            <a:ext cx="4260301" cy="3295808"/>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Clr>
                <a:schemeClr val="dk1"/>
              </a:buClr>
              <a:buSzPts val="1100"/>
              <a:buFont typeface="Arial"/>
              <a:buNone/>
            </a:pPr>
            <a:r>
              <a:rPr lang="en-US" u="sng" dirty="0">
                <a:solidFill>
                  <a:schemeClr val="hlink"/>
                </a:solidFill>
                <a:hlinkClick r:id="rId4"/>
              </a:rPr>
              <a:t>ShakeAlert Website </a:t>
            </a:r>
            <a:endParaRPr lang="en" u="sng" dirty="0">
              <a:solidFill>
                <a:schemeClr val="hlink"/>
              </a:solidFill>
            </a:endParaRPr>
          </a:p>
          <a:p>
            <a:pPr marL="0" lvl="0" indent="0" algn="l" rtl="0">
              <a:lnSpc>
                <a:spcPct val="90000"/>
              </a:lnSpc>
              <a:spcBef>
                <a:spcPts val="0"/>
              </a:spcBef>
              <a:spcAft>
                <a:spcPts val="0"/>
              </a:spcAft>
              <a:buClr>
                <a:schemeClr val="dk1"/>
              </a:buClr>
              <a:buSzPts val="1100"/>
              <a:buFont typeface="Arial"/>
              <a:buNone/>
            </a:pPr>
            <a:endParaRPr lang="en" u="sng" dirty="0">
              <a:solidFill>
                <a:schemeClr val="hlink"/>
              </a:solidFill>
            </a:endParaRPr>
          </a:p>
          <a:p>
            <a:pPr marL="0" lvl="0" indent="0">
              <a:buClr>
                <a:schemeClr val="dk1"/>
              </a:buClr>
              <a:buSzPts val="1100"/>
              <a:buNone/>
            </a:pPr>
            <a:r>
              <a:rPr lang="en-US" u="sng" dirty="0">
                <a:solidFill>
                  <a:schemeClr val="hlink"/>
                </a:solidFill>
                <a:hlinkClick r:id="rId5"/>
              </a:rPr>
              <a:t>ShakeAlert Ready Schools</a:t>
            </a:r>
            <a:endParaRPr lang="en-US" u="sng" dirty="0">
              <a:solidFill>
                <a:schemeClr val="hlink"/>
              </a:solidFill>
            </a:endParaRPr>
          </a:p>
          <a:p>
            <a:pPr marL="0" lvl="0" indent="0">
              <a:buClr>
                <a:schemeClr val="dk1"/>
              </a:buClr>
              <a:buSzPts val="1100"/>
              <a:buNone/>
            </a:pPr>
            <a:endParaRPr lang="en-US" u="sng" dirty="0">
              <a:solidFill>
                <a:schemeClr val="hlink"/>
              </a:solidFill>
            </a:endParaRPr>
          </a:p>
          <a:p>
            <a:pPr marL="0" indent="0">
              <a:buClr>
                <a:schemeClr val="dk1"/>
              </a:buClr>
              <a:buSzPts val="1100"/>
              <a:buNone/>
            </a:pPr>
            <a:r>
              <a:rPr lang="en-US" u="sng" dirty="0">
                <a:solidFill>
                  <a:schemeClr val="hlink"/>
                </a:solidFill>
                <a:hlinkClick r:id="rId4"/>
              </a:rPr>
              <a:t>ShakeAlert Messaging Toolkit</a:t>
            </a:r>
            <a:r>
              <a:rPr lang="en-US" u="sng" dirty="0">
                <a:solidFill>
                  <a:schemeClr val="hlink"/>
                </a:solidFill>
              </a:rPr>
              <a:t>  (Videos, Graphics, Factsheets)</a:t>
            </a:r>
          </a:p>
          <a:p>
            <a:pPr marL="0" indent="0">
              <a:buClr>
                <a:schemeClr val="dk1"/>
              </a:buClr>
              <a:buSzPts val="1100"/>
              <a:buNone/>
            </a:pPr>
            <a:endParaRPr lang="en-US" u="sng" dirty="0">
              <a:solidFill>
                <a:schemeClr val="hlink"/>
              </a:solidFill>
            </a:endParaRPr>
          </a:p>
          <a:p>
            <a:pPr marL="0" indent="0">
              <a:buClr>
                <a:schemeClr val="dk1"/>
              </a:buClr>
              <a:buSzPts val="1100"/>
              <a:buNone/>
            </a:pPr>
            <a:r>
              <a:rPr lang="en-US" u="sng" dirty="0">
                <a:solidFill>
                  <a:schemeClr val="hlink"/>
                </a:solidFill>
                <a:hlinkClick r:id="rId6"/>
              </a:rPr>
              <a:t>The Hero in You Foundation  (PK-5 Educational Resources in Multiple Languages)</a:t>
            </a:r>
            <a:endParaRPr lang="en" u="sng" dirty="0">
              <a:solidFill>
                <a:schemeClr val="hlink"/>
              </a:solidFill>
            </a:endParaRPr>
          </a:p>
          <a:p>
            <a:pPr marL="0" lvl="0" indent="0" algn="l" rtl="0">
              <a:lnSpc>
                <a:spcPct val="90000"/>
              </a:lnSpc>
              <a:spcBef>
                <a:spcPts val="0"/>
              </a:spcBef>
              <a:spcAft>
                <a:spcPts val="0"/>
              </a:spcAft>
              <a:buSzPts val="1400"/>
              <a:buNone/>
            </a:pPr>
            <a:endParaRPr dirty="0"/>
          </a:p>
          <a:p>
            <a:pPr marL="0" lvl="0" indent="0" algn="l" rtl="0">
              <a:lnSpc>
                <a:spcPct val="90000"/>
              </a:lnSpc>
              <a:spcBef>
                <a:spcPts val="0"/>
              </a:spcBef>
              <a:spcAft>
                <a:spcPts val="0"/>
              </a:spcAft>
              <a:buSzPts val="1400"/>
              <a:buNone/>
            </a:pPr>
            <a:r>
              <a:rPr lang="en-US" u="sng" dirty="0">
                <a:solidFill>
                  <a:schemeClr val="hlink"/>
                </a:solidFill>
                <a:hlinkClick r:id="rId7"/>
              </a:rPr>
              <a:t>Great ShakeOut Educational Resources</a:t>
            </a:r>
            <a:endParaRPr dirty="0"/>
          </a:p>
          <a:p>
            <a:pPr marL="0" lvl="0" indent="0" algn="l" rtl="0">
              <a:lnSpc>
                <a:spcPct val="90000"/>
              </a:lnSpc>
              <a:spcBef>
                <a:spcPts val="0"/>
              </a:spcBef>
              <a:spcAft>
                <a:spcPts val="0"/>
              </a:spcAft>
              <a:buSzPts val="1400"/>
              <a:buNone/>
            </a:pPr>
            <a:endParaRPr dirty="0"/>
          </a:p>
          <a:p>
            <a:pPr marL="0" indent="0">
              <a:buNone/>
            </a:pPr>
            <a:r>
              <a:rPr lang="en-US" u="sng" dirty="0">
                <a:solidFill>
                  <a:schemeClr val="hlink"/>
                </a:solidFill>
                <a:hlinkClick r:id="rId8"/>
              </a:rPr>
              <a:t>Earthquake Country Alliance</a:t>
            </a:r>
            <a:endParaRPr lang="en-US" dirty="0"/>
          </a:p>
          <a:p>
            <a:pPr marL="0" lvl="0" indent="0" algn="l" rtl="0">
              <a:lnSpc>
                <a:spcPct val="90000"/>
              </a:lnSpc>
              <a:spcBef>
                <a:spcPts val="0"/>
              </a:spcBef>
              <a:spcAft>
                <a:spcPts val="0"/>
              </a:spcAft>
              <a:buSzPts val="1400"/>
              <a:buNone/>
            </a:pPr>
            <a:r>
              <a:rPr lang="en-US" u="sng" dirty="0">
                <a:solidFill>
                  <a:schemeClr val="hlink"/>
                </a:solidFill>
                <a:hlinkClick r:id="rId8"/>
              </a:rPr>
              <a:t>(Earthquake Resources in Multiple Languages</a:t>
            </a:r>
            <a:r>
              <a:rPr lang="en-US" u="sng" dirty="0">
                <a:solidFill>
                  <a:schemeClr val="hlink"/>
                </a:solidFill>
              </a:rPr>
              <a:t>)</a:t>
            </a:r>
          </a:p>
          <a:p>
            <a:pPr marL="0" lvl="0" indent="0" algn="l" rtl="0">
              <a:lnSpc>
                <a:spcPct val="90000"/>
              </a:lnSpc>
              <a:spcBef>
                <a:spcPts val="0"/>
              </a:spcBef>
              <a:spcAft>
                <a:spcPts val="0"/>
              </a:spcAft>
              <a:buSzPts val="1400"/>
              <a:buNone/>
            </a:pPr>
            <a:endParaRPr lang="en-US" u="sng" dirty="0">
              <a:solidFill>
                <a:schemeClr val="hlink"/>
              </a:solidFill>
            </a:endParaRPr>
          </a:p>
          <a:p>
            <a:pPr marL="0" indent="0">
              <a:buNone/>
            </a:pPr>
            <a:r>
              <a:rPr lang="en-US" dirty="0">
                <a:hlinkClick r:id="rId9"/>
              </a:rPr>
              <a:t>Valcom Earthquake Early Warning System - Valcom</a:t>
            </a:r>
            <a:endParaRPr lang="en-US" dirty="0"/>
          </a:p>
          <a:p>
            <a:pPr marL="0" lvl="0" indent="0" algn="l" rtl="0">
              <a:lnSpc>
                <a:spcPct val="90000"/>
              </a:lnSpc>
              <a:spcBef>
                <a:spcPts val="0"/>
              </a:spcBef>
              <a:spcAft>
                <a:spcPts val="0"/>
              </a:spcAft>
              <a:buSzPts val="1400"/>
              <a:buNone/>
            </a:pPr>
            <a:endParaRPr dirty="0"/>
          </a:p>
          <a:p>
            <a:pPr marL="139700" indent="0">
              <a:buNone/>
            </a:pPr>
            <a:br>
              <a:rPr lang="en-US" dirty="0">
                <a:hlinkClick r:id="rId10"/>
              </a:rPr>
            </a:br>
            <a:br>
              <a:rPr lang="en-US" dirty="0">
                <a:hlinkClick r:id="rId11"/>
              </a:rPr>
            </a:br>
            <a:endParaRPr dirty="0"/>
          </a:p>
          <a:p>
            <a:pPr marL="0" lvl="0" indent="0" algn="l" rtl="0">
              <a:lnSpc>
                <a:spcPct val="90000"/>
              </a:lnSpc>
              <a:spcBef>
                <a:spcPts val="0"/>
              </a:spcBef>
              <a:spcAft>
                <a:spcPts val="0"/>
              </a:spcAft>
              <a:buSzPts val="1400"/>
              <a:buNone/>
            </a:pPr>
            <a:endParaRPr dirty="0"/>
          </a:p>
        </p:txBody>
      </p:sp>
      <p:sp>
        <p:nvSpPr>
          <p:cNvPr id="434" name="Google Shape;434;p39"/>
          <p:cNvSpPr txBox="1"/>
          <p:nvPr/>
        </p:nvSpPr>
        <p:spPr>
          <a:xfrm>
            <a:off x="7086600" y="4869656"/>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b="0" i="0" u="none" strike="noStrike" cap="none">
                <a:solidFill>
                  <a:schemeClr val="dk1"/>
                </a:solidFill>
                <a:latin typeface="Arial"/>
                <a:ea typeface="Arial"/>
                <a:cs typeface="Arial"/>
                <a:sym typeface="Arial"/>
              </a:rPr>
              <a:t>61</a:t>
            </a:fld>
            <a:endParaRPr sz="900" b="0" i="0" u="none" strike="noStrike" cap="none">
              <a:solidFill>
                <a:schemeClr val="dk1"/>
              </a:solidFill>
              <a:latin typeface="Arial"/>
              <a:ea typeface="Arial"/>
              <a:cs typeface="Arial"/>
              <a:sym typeface="Arial"/>
            </a:endParaRPr>
          </a:p>
        </p:txBody>
      </p:sp>
      <p:sp>
        <p:nvSpPr>
          <p:cNvPr id="2" name="Google Shape;433;p39">
            <a:extLst>
              <a:ext uri="{FF2B5EF4-FFF2-40B4-BE49-F238E27FC236}">
                <a16:creationId xmlns:a16="http://schemas.microsoft.com/office/drawing/2014/main" id="{3D5EF358-57AD-615B-5028-1D1ACE735575}"/>
              </a:ext>
            </a:extLst>
          </p:cNvPr>
          <p:cNvSpPr txBox="1">
            <a:spLocks/>
          </p:cNvSpPr>
          <p:nvPr/>
        </p:nvSpPr>
        <p:spPr>
          <a:xfrm>
            <a:off x="4954137" y="1392072"/>
            <a:ext cx="3878163" cy="296822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90000"/>
              </a:lnSpc>
              <a:spcBef>
                <a:spcPts val="0"/>
              </a:spcBef>
              <a:spcAft>
                <a:spcPts val="0"/>
              </a:spcAft>
              <a:buClr>
                <a:schemeClr val="accent1"/>
              </a:buClr>
              <a:buSzPts val="1400"/>
              <a:buFont typeface="Arial"/>
              <a:buChar char="●"/>
              <a:defRPr sz="1400" b="0" i="0" u="none" strike="noStrike" cap="none">
                <a:solidFill>
                  <a:schemeClr val="dk1"/>
                </a:solidFill>
                <a:latin typeface="Arial"/>
                <a:ea typeface="Arial"/>
                <a:cs typeface="Arial"/>
                <a:sym typeface="Arial"/>
              </a:defRPr>
            </a:lvl1pPr>
            <a:lvl2pPr marL="914400" marR="0" lvl="1" indent="-304800" algn="l" rtl="0">
              <a:lnSpc>
                <a:spcPct val="90000"/>
              </a:lnSpc>
              <a:spcBef>
                <a:spcPts val="0"/>
              </a:spcBef>
              <a:spcAft>
                <a:spcPts val="0"/>
              </a:spcAft>
              <a:buClr>
                <a:schemeClr val="accent1"/>
              </a:buClr>
              <a:buSzPts val="1200"/>
              <a:buFont typeface="Arial"/>
              <a:buChar char="○"/>
              <a:defRPr sz="1200" b="0" i="0" u="none" strike="noStrike" cap="none">
                <a:solidFill>
                  <a:schemeClr val="dk1"/>
                </a:solidFill>
                <a:latin typeface="Arial"/>
                <a:ea typeface="Arial"/>
                <a:cs typeface="Arial"/>
                <a:sym typeface="Arial"/>
              </a:defRPr>
            </a:lvl2pPr>
            <a:lvl3pPr marL="1371600" marR="0" lvl="2" indent="-304800" algn="l" rtl="0">
              <a:lnSpc>
                <a:spcPct val="90000"/>
              </a:lnSpc>
              <a:spcBef>
                <a:spcPts val="0"/>
              </a:spcBef>
              <a:spcAft>
                <a:spcPts val="0"/>
              </a:spcAft>
              <a:buClr>
                <a:schemeClr val="accent1"/>
              </a:buClr>
              <a:buSzPts val="1200"/>
              <a:buFont typeface="Arial"/>
              <a:buChar char="■"/>
              <a:defRPr sz="1200" b="0" i="0" u="none" strike="noStrike" cap="none">
                <a:solidFill>
                  <a:schemeClr val="dk1"/>
                </a:solidFill>
                <a:latin typeface="Arial"/>
                <a:ea typeface="Arial"/>
                <a:cs typeface="Arial"/>
                <a:sym typeface="Arial"/>
              </a:defRPr>
            </a:lvl3pPr>
            <a:lvl4pPr marL="1828800" marR="0" lvl="3" indent="-304800" algn="l" rtl="0">
              <a:lnSpc>
                <a:spcPct val="90000"/>
              </a:lnSpc>
              <a:spcBef>
                <a:spcPts val="0"/>
              </a:spcBef>
              <a:spcAft>
                <a:spcPts val="0"/>
              </a:spcAft>
              <a:buClr>
                <a:schemeClr val="accent1"/>
              </a:buClr>
              <a:buSzPts val="1200"/>
              <a:buFont typeface="Arial"/>
              <a:buChar char="●"/>
              <a:defRPr sz="1200" b="0" i="0" u="none" strike="noStrike" cap="none">
                <a:solidFill>
                  <a:schemeClr val="dk1"/>
                </a:solidFill>
                <a:latin typeface="Arial"/>
                <a:ea typeface="Arial"/>
                <a:cs typeface="Arial"/>
                <a:sym typeface="Arial"/>
              </a:defRPr>
            </a:lvl4pPr>
            <a:lvl5pPr marL="2286000" marR="0" lvl="4" indent="-304800" algn="l" rtl="0">
              <a:lnSpc>
                <a:spcPct val="90000"/>
              </a:lnSpc>
              <a:spcBef>
                <a:spcPts val="0"/>
              </a:spcBef>
              <a:spcAft>
                <a:spcPts val="0"/>
              </a:spcAft>
              <a:buClr>
                <a:schemeClr val="accent1"/>
              </a:buClr>
              <a:buSzPts val="1200"/>
              <a:buFont typeface="Arial"/>
              <a:buChar char="○"/>
              <a:defRPr sz="1200" b="0" i="0" u="none" strike="noStrike" cap="none">
                <a:solidFill>
                  <a:schemeClr val="dk1"/>
                </a:solidFill>
                <a:latin typeface="Arial"/>
                <a:ea typeface="Arial"/>
                <a:cs typeface="Arial"/>
                <a:sym typeface="Arial"/>
              </a:defRPr>
            </a:lvl5pPr>
            <a:lvl6pPr marL="2743200" marR="0" lvl="5" indent="-304800" algn="l" rtl="0">
              <a:lnSpc>
                <a:spcPct val="90000"/>
              </a:lnSpc>
              <a:spcBef>
                <a:spcPts val="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6pPr>
            <a:lvl7pPr marL="3200400" marR="0" lvl="6" indent="-304800" algn="l" rtl="0">
              <a:lnSpc>
                <a:spcPct val="90000"/>
              </a:lnSpc>
              <a:spcBef>
                <a:spcPts val="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7pPr>
            <a:lvl8pPr marL="3657600" marR="0" lvl="7" indent="-304800" algn="l" rtl="0">
              <a:lnSpc>
                <a:spcPct val="90000"/>
              </a:lnSpc>
              <a:spcBef>
                <a:spcPts val="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8pPr>
            <a:lvl9pPr marL="4114800" marR="0" lvl="8" indent="-304800" algn="l" rtl="0">
              <a:lnSpc>
                <a:spcPct val="90000"/>
              </a:lnSpc>
              <a:spcBef>
                <a:spcPts val="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9pPr>
          </a:lstStyle>
          <a:p>
            <a:pPr marL="0" indent="0">
              <a:buFont typeface="Arial"/>
              <a:buNone/>
            </a:pPr>
            <a:endParaRPr lang="en-US" u="sng" kern="0" dirty="0">
              <a:solidFill>
                <a:srgbClr val="0D27C0"/>
              </a:solidFill>
              <a:hlinkClick r:id="rId11">
                <a:extLst>
                  <a:ext uri="{A12FA001-AC4F-418D-AE19-62706E023703}">
                    <ahyp:hlinkClr xmlns:ahyp="http://schemas.microsoft.com/office/drawing/2018/hyperlinkcolor" val="tx"/>
                  </a:ext>
                </a:extLst>
              </a:hlinkClick>
            </a:endParaRPr>
          </a:p>
          <a:p>
            <a:pPr marL="0" indent="0">
              <a:buFont typeface="Arial"/>
              <a:buNone/>
            </a:pPr>
            <a:r>
              <a:rPr lang="en-US" u="sng" kern="0" dirty="0">
                <a:solidFill>
                  <a:srgbClr val="0D27C0"/>
                </a:solidFill>
                <a:hlinkClick r:id="rId11">
                  <a:extLst>
                    <a:ext uri="{A12FA001-AC4F-418D-AE19-62706E023703}">
                      <ahyp:hlinkClr xmlns:ahyp="http://schemas.microsoft.com/office/drawing/2018/hyperlinkcolor" val="tx"/>
                    </a:ext>
                  </a:extLst>
                </a:hlinkClick>
              </a:rPr>
              <a:t>California Governor's Office of Emergency Services</a:t>
            </a:r>
          </a:p>
          <a:p>
            <a:pPr marL="139700" indent="0">
              <a:buFont typeface="Arial"/>
              <a:buNone/>
            </a:pPr>
            <a:endParaRPr lang="en-US" u="sng" kern="0" dirty="0">
              <a:hlinkClick r:id="rId10"/>
            </a:endParaRPr>
          </a:p>
          <a:p>
            <a:pPr marL="0" indent="0">
              <a:buFont typeface="Arial"/>
              <a:buNone/>
            </a:pPr>
            <a:r>
              <a:rPr lang="en-US" u="sng" kern="0" dirty="0">
                <a:hlinkClick r:id="rId10"/>
              </a:rPr>
              <a:t>Oregon Department of Emergency Management</a:t>
            </a:r>
          </a:p>
          <a:p>
            <a:pPr marL="0" indent="0">
              <a:buFont typeface="Arial"/>
              <a:buNone/>
            </a:pPr>
            <a:endParaRPr lang="en-US" u="sng" kern="0" dirty="0">
              <a:hlinkClick r:id="rId10"/>
            </a:endParaRPr>
          </a:p>
          <a:p>
            <a:pPr marL="0" indent="0">
              <a:buFont typeface="Arial"/>
              <a:buNone/>
            </a:pPr>
            <a:r>
              <a:rPr lang="en-US" u="sng" kern="0" dirty="0">
                <a:hlinkClick r:id="rId12"/>
              </a:rPr>
              <a:t>Washington Emergency Management Division</a:t>
            </a:r>
            <a:endParaRPr lang="en-US" u="sng" kern="0" dirty="0">
              <a:hlinkClick r:id="rId10"/>
            </a:endParaRPr>
          </a:p>
          <a:p>
            <a:pPr marL="139700" indent="0">
              <a:buFont typeface="Arial"/>
              <a:buNone/>
            </a:pPr>
            <a:br>
              <a:rPr lang="en-US" kern="0" dirty="0">
                <a:hlinkClick r:id="rId10"/>
              </a:rPr>
            </a:br>
            <a:br>
              <a:rPr lang="en-US" kern="0" dirty="0">
                <a:hlinkClick r:id="rId11"/>
              </a:rPr>
            </a:br>
            <a:endParaRPr lang="en-US" kern="0" dirty="0"/>
          </a:p>
          <a:p>
            <a:pPr marL="0" indent="0">
              <a:buFont typeface="Arial"/>
              <a:buNone/>
            </a:pPr>
            <a:endParaRPr lang="en-US" kern="0" dirty="0"/>
          </a:p>
        </p:txBody>
      </p:sp>
      <p:sp>
        <p:nvSpPr>
          <p:cNvPr id="3" name="Google Shape;432;p39">
            <a:extLst>
              <a:ext uri="{FF2B5EF4-FFF2-40B4-BE49-F238E27FC236}">
                <a16:creationId xmlns:a16="http://schemas.microsoft.com/office/drawing/2014/main" id="{9EA40AA6-08FF-FA9B-FF95-B99D429A9420}"/>
              </a:ext>
            </a:extLst>
          </p:cNvPr>
          <p:cNvSpPr txBox="1">
            <a:spLocks/>
          </p:cNvSpPr>
          <p:nvPr/>
        </p:nvSpPr>
        <p:spPr>
          <a:xfrm>
            <a:off x="4954137" y="696883"/>
            <a:ext cx="3632501"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1"/>
              </a:buClr>
              <a:buSzPts val="1400"/>
              <a:buFont typeface="Arial"/>
              <a:buChar char="●"/>
              <a:defRPr sz="2100" b="1"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Char char="○"/>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Char char="■"/>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Char char="●"/>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Char char="○"/>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Char char="■"/>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Char char="●"/>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Char char="○"/>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Char char="■"/>
              <a:defRPr sz="1800" b="0" i="0" u="none" strike="noStrike" cap="none">
                <a:solidFill>
                  <a:srgbClr val="000000"/>
                </a:solidFill>
                <a:latin typeface="Arial"/>
                <a:ea typeface="Arial"/>
                <a:cs typeface="Arial"/>
                <a:sym typeface="Arial"/>
              </a:defRPr>
            </a:lvl9pPr>
          </a:lstStyle>
          <a:p>
            <a:pPr>
              <a:buClr>
                <a:schemeClr val="dk1"/>
              </a:buClr>
              <a:buFont typeface="Arial"/>
              <a:buNone/>
            </a:pPr>
            <a:r>
              <a:rPr lang="en-US" kern="0" dirty="0">
                <a:solidFill>
                  <a:schemeClr val="dk1"/>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
                  </a:ext>
                </a:extLst>
              </a:rPr>
              <a:t>State Emergency Management Departments</a:t>
            </a:r>
            <a:endParaRPr lang="en-US" kern="0" dirty="0">
              <a:solidFill>
                <a:schemeClr val="dk1"/>
              </a:solidFill>
            </a:endParaRPr>
          </a:p>
        </p:txBody>
      </p:sp>
      <p:cxnSp>
        <p:nvCxnSpPr>
          <p:cNvPr id="4" name="Google Shape;100;p2">
            <a:extLst>
              <a:ext uri="{FF2B5EF4-FFF2-40B4-BE49-F238E27FC236}">
                <a16:creationId xmlns:a16="http://schemas.microsoft.com/office/drawing/2014/main" id="{E8F78CD8-2DC9-0AD2-554D-DF80855C7E45}"/>
              </a:ext>
            </a:extLst>
          </p:cNvPr>
          <p:cNvCxnSpPr/>
          <p:nvPr/>
        </p:nvCxnSpPr>
        <p:spPr>
          <a:xfrm>
            <a:off x="4720359" y="656889"/>
            <a:ext cx="0" cy="3829722"/>
          </a:xfrm>
          <a:prstGeom prst="straightConnector1">
            <a:avLst/>
          </a:prstGeom>
          <a:noFill/>
          <a:ln w="19050" cap="flat" cmpd="sng">
            <a:solidFill>
              <a:schemeClr val="accent1"/>
            </a:solidFill>
            <a:prstDash val="solid"/>
            <a:miter lim="800000"/>
            <a:headEnd type="none" w="sm" len="sm"/>
            <a:tailEnd type="none" w="sm" len="sm"/>
          </a:ln>
        </p:spPr>
      </p:cxnSp>
    </p:spTree>
  </p:cSld>
  <p:clrMapOvr>
    <a:overrideClrMapping bg1="lt1" tx1="dk1" bg2="lt2" tx2="dk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show="0">
  <p:cSld>
    <p:bg>
      <p:bgPr>
        <a:solidFill>
          <a:schemeClr val="accent1">
            <a:alpha val="20000"/>
          </a:schemeClr>
        </a:solidFill>
        <a:effectLst/>
      </p:bgPr>
    </p:bg>
    <p:spTree>
      <p:nvGrpSpPr>
        <p:cNvPr id="1" name="Shape 89"/>
        <p:cNvGrpSpPr/>
        <p:nvPr/>
      </p:nvGrpSpPr>
      <p:grpSpPr>
        <a:xfrm>
          <a:off x="0" y="0"/>
          <a:ext cx="0" cy="0"/>
          <a:chOff x="0" y="0"/>
          <a:chExt cx="0" cy="0"/>
        </a:xfrm>
      </p:grpSpPr>
      <p:sp>
        <p:nvSpPr>
          <p:cNvPr id="91" name="Google Shape;91;p16"/>
          <p:cNvSpPr txBox="1">
            <a:spLocks noGrp="1"/>
          </p:cNvSpPr>
          <p:nvPr>
            <p:ph type="title"/>
          </p:nvPr>
        </p:nvSpPr>
        <p:spPr>
          <a:xfrm>
            <a:off x="159300" y="598600"/>
            <a:ext cx="8775300" cy="413700"/>
          </a:xfrm>
          <a:prstGeom prst="rect">
            <a:avLst/>
          </a:prstGeom>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800" b="1" dirty="0">
                <a:solidFill>
                  <a:schemeClr val="tx1"/>
                </a:solidFill>
              </a:rPr>
              <a:t>Teaching Steps – Page 4</a:t>
            </a:r>
            <a:endParaRPr sz="1800" b="1" dirty="0">
              <a:solidFill>
                <a:schemeClr val="tx1"/>
              </a:solidFill>
            </a:endParaRPr>
          </a:p>
        </p:txBody>
      </p:sp>
      <p:sp>
        <p:nvSpPr>
          <p:cNvPr id="90" name="Google Shape;90;p16"/>
          <p:cNvSpPr txBox="1">
            <a:spLocks noGrp="1"/>
          </p:cNvSpPr>
          <p:nvPr>
            <p:ph type="body" idx="1"/>
          </p:nvPr>
        </p:nvSpPr>
        <p:spPr>
          <a:xfrm>
            <a:off x="215056" y="1020337"/>
            <a:ext cx="8688871" cy="3527244"/>
          </a:xfrm>
          <a:prstGeom prst="rect">
            <a:avLst/>
          </a:prstGeom>
          <a:ln>
            <a:noFill/>
          </a:ln>
        </p:spPr>
        <p:txBody>
          <a:bodyPr spcFirstLastPara="1" wrap="square" lIns="91425" tIns="91425" rIns="91425" bIns="91425" anchor="t" anchorCtr="0">
            <a:noAutofit/>
          </a:bodyPr>
          <a:lstStyle/>
          <a:p>
            <a:pPr marL="400050" lvl="0" indent="-361950">
              <a:buSzPts val="1200"/>
              <a:buFont typeface="+mj-lt"/>
              <a:buAutoNum type="arabicPeriod" startAt="12"/>
            </a:pPr>
            <a:r>
              <a:rPr lang="en-US" sz="1200" u="sng" dirty="0"/>
              <a:t>SLIDE 26</a:t>
            </a:r>
            <a:r>
              <a:rPr lang="en" sz="1200" dirty="0"/>
              <a:t>: </a:t>
            </a:r>
            <a:r>
              <a:rPr lang="en-US" sz="1200" dirty="0"/>
              <a:t>Tell students that earthquakes release waves of energy, which we will learn more about next. Ask students to turn and talk with their elbow partner about what they think a wave is, and what kinds of waves they’ve heard of.  </a:t>
            </a:r>
          </a:p>
          <a:p>
            <a:pPr marL="857250" lvl="1" indent="-361950"/>
            <a:r>
              <a:rPr lang="en-US" sz="1200" i="1" dirty="0"/>
              <a:t>Students may say that a wave is moving water. They may mention ocean waves, sound waves, heat waves, or a flag or person’s hand waving. </a:t>
            </a:r>
            <a:endParaRPr sz="1200" dirty="0"/>
          </a:p>
          <a:p>
            <a:pPr marL="400050" lvl="0" indent="-361950" algn="l" rtl="0">
              <a:spcBef>
                <a:spcPts val="0"/>
              </a:spcBef>
              <a:spcAft>
                <a:spcPts val="0"/>
              </a:spcAft>
              <a:buFont typeface="+mj-lt"/>
              <a:buAutoNum type="arabicPeriod" startAt="12"/>
            </a:pPr>
            <a:endParaRPr sz="1200" dirty="0"/>
          </a:p>
          <a:p>
            <a:pPr marL="400050" lvl="0" indent="-361950">
              <a:buSzPts val="1200"/>
              <a:buFont typeface="+mj-lt"/>
              <a:buAutoNum type="arabicPeriod" startAt="12"/>
            </a:pPr>
            <a:r>
              <a:rPr lang="en-US" sz="1200" u="sng" dirty="0"/>
              <a:t>SLIDE 27</a:t>
            </a:r>
            <a:r>
              <a:rPr lang="en" sz="1200" dirty="0"/>
              <a:t>: Tell students that waves of energy are released during an earthquake, which we call seismic waves. There are different kinds of seismic waves. Students should observe that the p-wave arrives first and moves the house up and down, the s-wave is second and moves the house side to side, and the surface wave arrives last, and moves the house in an undulating motion. The waves are similar because they all move the house. They are different in the time it takes for them to arrive at the house, whether they move through the earth or across its surface, and in how they move the house. Point out to students that seismic waves transfer energy and not matter. The house moved because energy was transferred from the earthquake to the house, not because matter was transferred from the earthquake to the house.</a:t>
            </a:r>
          </a:p>
          <a:p>
            <a:pPr marL="400050" lvl="0" indent="-361950">
              <a:buSzPts val="1200"/>
              <a:buFont typeface="+mj-lt"/>
              <a:buAutoNum type="arabicPeriod" startAt="12"/>
            </a:pPr>
            <a:endParaRPr sz="1200" dirty="0"/>
          </a:p>
          <a:p>
            <a:pPr marL="400050" lvl="0" indent="-361950" algn="l" rtl="0">
              <a:spcBef>
                <a:spcPts val="0"/>
              </a:spcBef>
              <a:spcAft>
                <a:spcPts val="0"/>
              </a:spcAft>
              <a:buSzPts val="1200"/>
              <a:buFont typeface="+mj-lt"/>
              <a:buAutoNum type="arabicPeriod" startAt="12"/>
            </a:pPr>
            <a:r>
              <a:rPr lang="en-US" sz="1200" u="sng" dirty="0"/>
              <a:t>SLIDE 28</a:t>
            </a:r>
            <a:r>
              <a:rPr lang="en" sz="1200" dirty="0"/>
              <a:t>: Tell students that we can model seismic waves using a Slinky</a:t>
            </a:r>
            <a:r>
              <a:rPr lang="en" sz="1200" baseline="30000" dirty="0"/>
              <a:t>Ⓡ</a:t>
            </a:r>
            <a:r>
              <a:rPr lang="en" sz="1200" dirty="0"/>
              <a:t>. A giant Slinky works best for this. If you have one, have two students </a:t>
            </a:r>
            <a:r>
              <a:rPr lang="en" sz="1200" dirty="0">
                <a:solidFill>
                  <a:schemeClr val="dk1"/>
                </a:solidFill>
              </a:rPr>
              <a:t>hold either end and stretch it out between them on the floor. If you don’t have a Slinky, just show and discuss the animations on the following two slides. Model a p-wave with the Slinky by having the student on one end of the Slinky push it toward the other student. Instruct other students to observe. Repeat this step a few times as students share their observations.  </a:t>
            </a:r>
            <a:endParaRPr sz="1200" dirty="0">
              <a:solidFill>
                <a:schemeClr val="dk1"/>
              </a:solidFill>
            </a:endParaRPr>
          </a:p>
          <a:p>
            <a:pPr marL="342900" lvl="0" indent="-228600" algn="l" rtl="0">
              <a:spcBef>
                <a:spcPts val="0"/>
              </a:spcBef>
              <a:spcAft>
                <a:spcPts val="0"/>
              </a:spcAft>
              <a:buFont typeface="+mj-lt"/>
              <a:buAutoNum type="arabicPeriod" startAt="12"/>
            </a:pPr>
            <a:endParaRPr sz="1200" dirty="0">
              <a:solidFill>
                <a:schemeClr val="dk1"/>
              </a:solidFill>
            </a:endParaRPr>
          </a:p>
          <a:p>
            <a:pPr marL="0" lvl="0" indent="0" algn="l" rtl="0">
              <a:spcBef>
                <a:spcPts val="0"/>
              </a:spcBef>
              <a:spcAft>
                <a:spcPts val="0"/>
              </a:spcAft>
              <a:buNone/>
            </a:pPr>
            <a:endParaRPr sz="1200" dirty="0"/>
          </a:p>
        </p:txBody>
      </p:sp>
      <p:sp>
        <p:nvSpPr>
          <p:cNvPr id="4" name="Slide Number Placeholder 11">
            <a:extLst>
              <a:ext uri="{FF2B5EF4-FFF2-40B4-BE49-F238E27FC236}">
                <a16:creationId xmlns:a16="http://schemas.microsoft.com/office/drawing/2014/main" id="{2C8780B2-5488-0A05-BA6B-E2B5E315596F}"/>
              </a:ext>
            </a:extLst>
          </p:cNvPr>
          <p:cNvSpPr txBox="1">
            <a:spLocks/>
          </p:cNvSpPr>
          <p:nvPr/>
        </p:nvSpPr>
        <p:spPr>
          <a:xfrm>
            <a:off x="7086600" y="486797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7</a:t>
            </a:fld>
            <a:endParaRPr lang="en-US" sz="900"/>
          </a:p>
        </p:txBody>
      </p:sp>
    </p:spTree>
  </p:cSld>
  <p:clrMapOvr>
    <a:overrideClrMapping bg1="lt1" tx1="dk1" bg2="lt2" tx2="dk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show="0">
  <p:cSld>
    <p:bg>
      <p:bgPr>
        <a:solidFill>
          <a:schemeClr val="accent1">
            <a:alpha val="20000"/>
          </a:schemeClr>
        </a:solidFill>
        <a:effectLst/>
      </p:bgPr>
    </p:bg>
    <p:spTree>
      <p:nvGrpSpPr>
        <p:cNvPr id="1" name="Shape 96"/>
        <p:cNvGrpSpPr/>
        <p:nvPr/>
      </p:nvGrpSpPr>
      <p:grpSpPr>
        <a:xfrm>
          <a:off x="0" y="0"/>
          <a:ext cx="0" cy="0"/>
          <a:chOff x="0" y="0"/>
          <a:chExt cx="0" cy="0"/>
        </a:xfrm>
      </p:grpSpPr>
      <p:sp>
        <p:nvSpPr>
          <p:cNvPr id="98" name="Google Shape;98;p17"/>
          <p:cNvSpPr txBox="1">
            <a:spLocks noGrp="1"/>
          </p:cNvSpPr>
          <p:nvPr>
            <p:ph type="title"/>
          </p:nvPr>
        </p:nvSpPr>
        <p:spPr>
          <a:xfrm>
            <a:off x="159300" y="598600"/>
            <a:ext cx="8775300" cy="413700"/>
          </a:xfrm>
          <a:prstGeom prst="rect">
            <a:avLst/>
          </a:prstGeom>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800" b="1" dirty="0">
                <a:solidFill>
                  <a:schemeClr val="tx1"/>
                </a:solidFill>
              </a:rPr>
              <a:t>Teaching Steps – Page 5</a:t>
            </a:r>
            <a:endParaRPr sz="1800" b="1" dirty="0">
              <a:solidFill>
                <a:schemeClr val="tx1"/>
              </a:solidFill>
            </a:endParaRPr>
          </a:p>
        </p:txBody>
      </p:sp>
      <p:sp>
        <p:nvSpPr>
          <p:cNvPr id="97" name="Google Shape;97;p17"/>
          <p:cNvSpPr txBox="1">
            <a:spLocks noGrp="1"/>
          </p:cNvSpPr>
          <p:nvPr>
            <p:ph type="body" idx="1"/>
          </p:nvPr>
        </p:nvSpPr>
        <p:spPr>
          <a:xfrm>
            <a:off x="261033" y="1012902"/>
            <a:ext cx="8559900" cy="3398412"/>
          </a:xfrm>
          <a:prstGeom prst="rect">
            <a:avLst/>
          </a:prstGeom>
          <a:noFill/>
          <a:ln>
            <a:noFill/>
          </a:ln>
        </p:spPr>
        <p:txBody>
          <a:bodyPr spcFirstLastPara="1" wrap="square" lIns="91425" tIns="91425" rIns="91425" bIns="91425" anchor="t" anchorCtr="0">
            <a:noAutofit/>
          </a:bodyPr>
          <a:lstStyle/>
          <a:p>
            <a:pPr marL="344488" lvl="0" indent="-344488" algn="l" rtl="0">
              <a:spcBef>
                <a:spcPts val="0"/>
              </a:spcBef>
              <a:spcAft>
                <a:spcPts val="0"/>
              </a:spcAft>
              <a:buSzPts val="1200"/>
              <a:buFont typeface="+mj-lt"/>
              <a:buAutoNum type="arabicPeriod" startAt="15"/>
            </a:pPr>
            <a:r>
              <a:rPr lang="en-US" sz="1200" u="sng" dirty="0"/>
              <a:t>SLIDE 29</a:t>
            </a:r>
            <a:r>
              <a:rPr lang="en" sz="1200" dirty="0"/>
              <a:t>:</a:t>
            </a:r>
            <a:r>
              <a:rPr lang="en" sz="1200" i="1" dirty="0"/>
              <a:t> </a:t>
            </a:r>
            <a:r>
              <a:rPr lang="en" sz="1200" dirty="0"/>
              <a:t>Model an s-wave with the Slinky by having the student on one end of the Slinky move it back and forth. Instruct other students to observe. Repeat this step a few times as students share their observations. </a:t>
            </a:r>
            <a:endParaRPr sz="1200" dirty="0">
              <a:cs typeface="Arial" panose="020B0604020202020204"/>
            </a:endParaRPr>
          </a:p>
          <a:p>
            <a:pPr marL="344488" lvl="0" indent="-344488" algn="l" rtl="0">
              <a:spcBef>
                <a:spcPts val="0"/>
              </a:spcBef>
              <a:spcAft>
                <a:spcPts val="0"/>
              </a:spcAft>
              <a:buFont typeface="+mj-lt"/>
              <a:buAutoNum type="arabicPeriod" startAt="15"/>
            </a:pPr>
            <a:endParaRPr sz="1200" dirty="0"/>
          </a:p>
          <a:p>
            <a:pPr marL="344488" lvl="0" indent="-344488" algn="l" rtl="0">
              <a:spcBef>
                <a:spcPts val="0"/>
              </a:spcBef>
              <a:spcAft>
                <a:spcPts val="0"/>
              </a:spcAft>
              <a:buSzPts val="1200"/>
              <a:buFont typeface="+mj-lt"/>
              <a:buAutoNum type="arabicPeriod" startAt="15"/>
            </a:pPr>
            <a:r>
              <a:rPr lang="en-US" sz="1200" u="sng" dirty="0"/>
              <a:t>SLIDE 30</a:t>
            </a:r>
            <a:r>
              <a:rPr lang="en" sz="1200" dirty="0"/>
              <a:t>: </a:t>
            </a:r>
            <a:r>
              <a:rPr lang="en" sz="1200" i="1" dirty="0"/>
              <a:t>This slide is optional for teachers who are providing small groups of students with a rope or Slinky to experiment with. </a:t>
            </a:r>
            <a:r>
              <a:rPr lang="en" sz="1200" dirty="0"/>
              <a:t>This slide contains a video with images to demonstrate how to experiment safely with the rope of Slinky. If you are providing students with a Slinky, rope, yarn, etc. to model waves, go over the safety guidelines, and give them time to discover ways to send energy through the material. Consider setting a four-minute timer for students to experiment, and ask students to be ready to share their observations with the class once time’s up! </a:t>
            </a:r>
            <a:endParaRPr lang="en-US" sz="1200" dirty="0">
              <a:cs typeface="Arial" panose="020B0604020202020204"/>
            </a:endParaRPr>
          </a:p>
          <a:p>
            <a:pPr marL="457200" lvl="0" indent="0" algn="l" rtl="0">
              <a:spcBef>
                <a:spcPts val="0"/>
              </a:spcBef>
              <a:spcAft>
                <a:spcPts val="0"/>
              </a:spcAft>
              <a:buNone/>
            </a:pPr>
            <a:endParaRPr lang="en-US" sz="1200" u="sng" dirty="0"/>
          </a:p>
          <a:p>
            <a:pPr marL="457200" lvl="0" indent="0" algn="l" rtl="0">
              <a:spcBef>
                <a:spcPts val="0"/>
              </a:spcBef>
              <a:spcAft>
                <a:spcPts val="0"/>
              </a:spcAft>
              <a:buNone/>
            </a:pPr>
            <a:r>
              <a:rPr lang="en" sz="1200" u="sng" dirty="0"/>
              <a:t>SUGGESTED SAFETY GUIDELINES: </a:t>
            </a:r>
            <a:endParaRPr sz="1200" u="sng" dirty="0"/>
          </a:p>
          <a:p>
            <a:pPr marL="914400" lvl="0" indent="-304800" algn="l" rtl="0">
              <a:spcBef>
                <a:spcPts val="0"/>
              </a:spcBef>
              <a:spcAft>
                <a:spcPts val="0"/>
              </a:spcAft>
              <a:buSzPts val="1200"/>
              <a:buChar char="●"/>
            </a:pPr>
            <a:r>
              <a:rPr lang="en" sz="1200" dirty="0"/>
              <a:t>Someone needs to hold the rope on each side at all times.  </a:t>
            </a:r>
            <a:endParaRPr sz="1200" dirty="0"/>
          </a:p>
          <a:p>
            <a:pPr marL="914400" lvl="0" indent="-304800" algn="l" rtl="0">
              <a:spcBef>
                <a:spcPts val="0"/>
              </a:spcBef>
              <a:spcAft>
                <a:spcPts val="0"/>
              </a:spcAft>
              <a:buSzPts val="1200"/>
              <a:buChar char="●"/>
            </a:pPr>
            <a:r>
              <a:rPr lang="en" sz="1200" dirty="0"/>
              <a:t>Stay seated on your bottom or knees the entire time.  </a:t>
            </a:r>
            <a:endParaRPr sz="1200" dirty="0"/>
          </a:p>
          <a:p>
            <a:pPr marL="914400" lvl="0" indent="-304800" algn="l" rtl="0">
              <a:spcBef>
                <a:spcPts val="0"/>
              </a:spcBef>
              <a:spcAft>
                <a:spcPts val="0"/>
              </a:spcAft>
              <a:buSzPts val="1200"/>
              <a:buChar char="●"/>
            </a:pPr>
            <a:r>
              <a:rPr lang="en" sz="1200" dirty="0"/>
              <a:t>The rope or Slinky shouldn’t go higher than stomach-height.</a:t>
            </a:r>
            <a:endParaRPr lang="en" sz="1200" i="1" dirty="0"/>
          </a:p>
          <a:p>
            <a:pPr marL="914400" lvl="0" indent="-304800" algn="l" rtl="0">
              <a:spcBef>
                <a:spcPts val="0"/>
              </a:spcBef>
              <a:spcAft>
                <a:spcPts val="0"/>
              </a:spcAft>
              <a:buSzPts val="1200"/>
              <a:buChar char="●"/>
            </a:pPr>
            <a:endParaRPr lang="en" sz="1200" i="1" dirty="0"/>
          </a:p>
          <a:p>
            <a:pPr marL="609600" lvl="0" indent="0" algn="l" rtl="0">
              <a:spcBef>
                <a:spcPts val="0"/>
              </a:spcBef>
              <a:spcAft>
                <a:spcPts val="0"/>
              </a:spcAft>
              <a:buSzPts val="1200"/>
              <a:buNone/>
            </a:pPr>
            <a:endParaRPr lang="en" sz="1200" i="1" dirty="0"/>
          </a:p>
        </p:txBody>
      </p:sp>
      <p:sp>
        <p:nvSpPr>
          <p:cNvPr id="4" name="Slide Number Placeholder 11">
            <a:extLst>
              <a:ext uri="{FF2B5EF4-FFF2-40B4-BE49-F238E27FC236}">
                <a16:creationId xmlns:a16="http://schemas.microsoft.com/office/drawing/2014/main" id="{67332EA2-E5A3-C375-765C-D96BF668B879}"/>
              </a:ext>
            </a:extLst>
          </p:cNvPr>
          <p:cNvSpPr txBox="1">
            <a:spLocks/>
          </p:cNvSpPr>
          <p:nvPr/>
        </p:nvSpPr>
        <p:spPr>
          <a:xfrm>
            <a:off x="7086600" y="486797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8</a:t>
            </a:fld>
            <a:endParaRPr lang="en-US" sz="900"/>
          </a:p>
        </p:txBody>
      </p:sp>
    </p:spTree>
  </p:cSld>
  <p:clrMapOvr>
    <a:overrideClrMapping bg1="lt1" tx1="dk1" bg2="lt2" tx2="dk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show="0">
  <p:cSld>
    <p:bg>
      <p:bgPr>
        <a:solidFill>
          <a:schemeClr val="accent1">
            <a:alpha val="20000"/>
          </a:schemeClr>
        </a:solidFill>
        <a:effectLst/>
      </p:bgPr>
    </p:bg>
    <p:spTree>
      <p:nvGrpSpPr>
        <p:cNvPr id="1" name="Shape 103"/>
        <p:cNvGrpSpPr/>
        <p:nvPr/>
      </p:nvGrpSpPr>
      <p:grpSpPr>
        <a:xfrm>
          <a:off x="0" y="0"/>
          <a:ext cx="0" cy="0"/>
          <a:chOff x="0" y="0"/>
          <a:chExt cx="0" cy="0"/>
        </a:xfrm>
      </p:grpSpPr>
      <p:sp>
        <p:nvSpPr>
          <p:cNvPr id="105" name="Google Shape;105;p18"/>
          <p:cNvSpPr txBox="1">
            <a:spLocks noGrp="1"/>
          </p:cNvSpPr>
          <p:nvPr>
            <p:ph type="title"/>
          </p:nvPr>
        </p:nvSpPr>
        <p:spPr>
          <a:xfrm>
            <a:off x="159300" y="598600"/>
            <a:ext cx="8775300" cy="413700"/>
          </a:xfrm>
          <a:prstGeom prst="rect">
            <a:avLst/>
          </a:prstGeom>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800" b="1" dirty="0">
                <a:solidFill>
                  <a:schemeClr val="tx1"/>
                </a:solidFill>
              </a:rPr>
              <a:t>Teaching Steps – Page 6</a:t>
            </a:r>
            <a:endParaRPr sz="1800" b="1" dirty="0">
              <a:solidFill>
                <a:schemeClr val="tx1"/>
              </a:solidFill>
            </a:endParaRPr>
          </a:p>
        </p:txBody>
      </p:sp>
      <p:sp>
        <p:nvSpPr>
          <p:cNvPr id="104" name="Google Shape;104;p18"/>
          <p:cNvSpPr txBox="1">
            <a:spLocks noGrp="1"/>
          </p:cNvSpPr>
          <p:nvPr>
            <p:ph type="body" idx="1"/>
          </p:nvPr>
        </p:nvSpPr>
        <p:spPr>
          <a:xfrm>
            <a:off x="110263" y="1031488"/>
            <a:ext cx="8954700" cy="3608778"/>
          </a:xfrm>
          <a:prstGeom prst="rect">
            <a:avLst/>
          </a:prstGeom>
          <a:ln>
            <a:noFill/>
          </a:ln>
        </p:spPr>
        <p:txBody>
          <a:bodyPr spcFirstLastPara="1" wrap="square" lIns="91425" tIns="91425" rIns="91425" bIns="91425" anchor="t" anchorCtr="0">
            <a:noAutofit/>
          </a:bodyPr>
          <a:lstStyle/>
          <a:p>
            <a:pPr marL="522288" indent="-366713">
              <a:buSzPts val="1150"/>
              <a:buFont typeface="+mj-lt"/>
              <a:buAutoNum type="arabicPeriod" startAt="17"/>
            </a:pPr>
            <a:r>
              <a:rPr lang="en-US" sz="1200" u="sng" dirty="0"/>
              <a:t>SLIDE 31</a:t>
            </a:r>
            <a:r>
              <a:rPr lang="en-US" sz="1200" dirty="0"/>
              <a:t>: </a:t>
            </a:r>
            <a:r>
              <a:rPr lang="en-US" sz="1200" i="1" dirty="0"/>
              <a:t>This slide is optional. If you are modeling waves using a Slinky</a:t>
            </a:r>
            <a:r>
              <a:rPr lang="en-US" sz="1200" i="1" baseline="30000" dirty="0"/>
              <a:t>Ⓡ</a:t>
            </a:r>
            <a:r>
              <a:rPr lang="en-US" sz="1200" i="1" dirty="0"/>
              <a:t> or section of rope, use this slide to guide your demonstration. </a:t>
            </a:r>
            <a:r>
              <a:rPr lang="en-US" sz="1200" dirty="0"/>
              <a:t>To start, explain to students that amplitude is one way we can describe the energy in a wave. Point out that amplitude is the distance from the midpoint of the wave to the furthest point from the midpoint, called the crest or trough. Model a wave with a higher amplitude with the Slinky or rope. Then model a wave with a lower amplitude. Ask students to observe the differences in how the tape moves with a high vs a lower amplitude wave. They should notice that the higher the amplitude, the more the tape moves. Ask students to notice what happens to the amplitude of the wave as it travels down the Slinky or rope. They should notice that the amplitude decreases as the wave travels, as they observe the tape closest to the source of the wave moving more, and the tape furthest from the source of the wave moving less. They may also note that the amplitude changes direction back and forth across the midpoint as it travels. Point out to students again that seismic waves transfer energy, not matter. If you’re using a section of rope to model waves, point out that while the tape moves back and forth, it doesn’t move down the rope. </a:t>
            </a:r>
          </a:p>
          <a:p>
            <a:pPr marL="522288" lvl="0" indent="-366713" algn="l" rtl="0">
              <a:spcBef>
                <a:spcPts val="0"/>
              </a:spcBef>
              <a:spcAft>
                <a:spcPts val="0"/>
              </a:spcAft>
              <a:buSzPts val="1150"/>
              <a:buFont typeface="+mj-lt"/>
              <a:buAutoNum type="arabicPeriod" startAt="17"/>
            </a:pPr>
            <a:endParaRPr lang="en" sz="1200" u="sng" dirty="0"/>
          </a:p>
          <a:p>
            <a:pPr marL="522288" lvl="0" indent="-366713" algn="l" rtl="0">
              <a:spcBef>
                <a:spcPts val="0"/>
              </a:spcBef>
              <a:spcAft>
                <a:spcPts val="0"/>
              </a:spcAft>
              <a:buSzPts val="1150"/>
              <a:buFont typeface="+mj-lt"/>
              <a:buAutoNum type="arabicPeriod" startAt="17"/>
            </a:pPr>
            <a:r>
              <a:rPr lang="en" sz="1200" u="sng" dirty="0"/>
              <a:t>SLIDE 32</a:t>
            </a:r>
            <a:r>
              <a:rPr lang="en" sz="1200" dirty="0"/>
              <a:t>: Watch the video of seismic waves traveling through the Earth again. Ask students what they observe about how the distance between waves changes as they travel away from where the earthquake started. They should notice that when the earthquake starts, the waves are right on top of each other. As the waves travel through the earth, the distance between them grows. </a:t>
            </a:r>
            <a:endParaRPr sz="1200" dirty="0"/>
          </a:p>
          <a:p>
            <a:pPr marL="522288" lvl="0" indent="-366713" algn="l" rtl="0">
              <a:spcBef>
                <a:spcPts val="0"/>
              </a:spcBef>
              <a:spcAft>
                <a:spcPts val="0"/>
              </a:spcAft>
              <a:buFont typeface="+mj-lt"/>
              <a:buAutoNum type="arabicPeriod" startAt="17"/>
            </a:pPr>
            <a:endParaRPr sz="1200" dirty="0"/>
          </a:p>
          <a:p>
            <a:pPr marL="522288" lvl="0" indent="-366713" algn="l" rtl="0">
              <a:spcBef>
                <a:spcPts val="0"/>
              </a:spcBef>
              <a:spcAft>
                <a:spcPts val="0"/>
              </a:spcAft>
              <a:buSzPts val="1150"/>
              <a:buFont typeface="+mj-lt"/>
              <a:buAutoNum type="arabicPeriod" startAt="17"/>
            </a:pPr>
            <a:r>
              <a:rPr lang="en-US" sz="1200" u="sng" dirty="0"/>
              <a:t>SLIDE 33</a:t>
            </a:r>
            <a:r>
              <a:rPr lang="en" sz="1200" dirty="0"/>
              <a:t>: Point out the p-wave and s-wave in the diagram as they appear. Remind students that seismic waves can affect people long distances </a:t>
            </a:r>
            <a:r>
              <a:rPr lang="en" sz="1200" dirty="0">
                <a:solidFill>
                  <a:schemeClr val="dk1"/>
                </a:solidFill>
              </a:rPr>
              <a:t>from where they begin. Tell students that the p-waves move the fastest, but are less damaging, whereas s-waves are slower but are more damaging. Tell students that as soon as the first wave is detected, alerts are sent to areas that may experience </a:t>
            </a:r>
            <a:r>
              <a:rPr lang="en-US" sz="1200" dirty="0">
                <a:solidFill>
                  <a:schemeClr val="dk1"/>
                </a:solidFill>
              </a:rPr>
              <a:t>strong</a:t>
            </a:r>
            <a:r>
              <a:rPr lang="en" sz="1200" dirty="0">
                <a:solidFill>
                  <a:schemeClr val="dk1"/>
                </a:solidFill>
              </a:rPr>
              <a:t> shaking. Therefore, as soon as you get an alert, you should Drop, Cover, and Hold On. </a:t>
            </a:r>
            <a:endParaRPr sz="1200" dirty="0">
              <a:solidFill>
                <a:schemeClr val="dk1"/>
              </a:solidFill>
            </a:endParaRPr>
          </a:p>
        </p:txBody>
      </p:sp>
      <p:sp>
        <p:nvSpPr>
          <p:cNvPr id="3" name="Slide Number Placeholder 11">
            <a:extLst>
              <a:ext uri="{FF2B5EF4-FFF2-40B4-BE49-F238E27FC236}">
                <a16:creationId xmlns:a16="http://schemas.microsoft.com/office/drawing/2014/main" id="{603E50FB-C6C0-4FB0-402F-D01FCC8066B9}"/>
              </a:ext>
            </a:extLst>
          </p:cNvPr>
          <p:cNvSpPr txBox="1">
            <a:spLocks/>
          </p:cNvSpPr>
          <p:nvPr/>
        </p:nvSpPr>
        <p:spPr>
          <a:xfrm>
            <a:off x="7086600" y="486797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9</a:t>
            </a:fld>
            <a:endParaRPr lang="en-US" sz="900"/>
          </a:p>
        </p:txBody>
      </p:sp>
    </p:spTree>
  </p:cSld>
  <p:clrMapOvr>
    <a:overrideClrMapping bg1="lt1" tx1="dk1" bg2="lt2" tx2="dk2" accent1="accent1" accent2="accent2" accent3="accent3" accent4="accent4" accent5="accent5" accent6="accent6" hlink="hlink" folHlink="folHlink"/>
  </p:clrMapOvr>
</p:sld>
</file>

<file path=ppt/theme/theme1.xml><?xml version="1.0" encoding="utf-8"?>
<a:theme xmlns:a="http://schemas.openxmlformats.org/drawingml/2006/main" name="USGS Theme">
  <a:themeElements>
    <a:clrScheme name="ShakeAlert">
      <a:dk1>
        <a:srgbClr val="000000"/>
      </a:dk1>
      <a:lt1>
        <a:srgbClr val="FFFFFF"/>
      </a:lt1>
      <a:dk2>
        <a:srgbClr val="0E2849"/>
      </a:dk2>
      <a:lt2>
        <a:srgbClr val="E8E8E8"/>
      </a:lt2>
      <a:accent1>
        <a:srgbClr val="006F41"/>
      </a:accent1>
      <a:accent2>
        <a:srgbClr val="748591"/>
      </a:accent2>
      <a:accent3>
        <a:srgbClr val="C3151B"/>
      </a:accent3>
      <a:accent4>
        <a:srgbClr val="FBBC3B"/>
      </a:accent4>
      <a:accent5>
        <a:srgbClr val="6C94BF"/>
      </a:accent5>
      <a:accent6>
        <a:srgbClr val="4EA72E"/>
      </a:accent6>
      <a:hlink>
        <a:srgbClr val="0D27C0"/>
      </a:hlink>
      <a:folHlink>
        <a:srgbClr val="96607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USGS Theme" id="{E5035DD9-28E8-45FC-A836-1C116A568CC2}" vid="{A39DD506-065F-490C-951C-13C4F7810D13}"/>
    </a:ext>
  </a:ext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ShakeAlert">
    <a:dk1>
      <a:srgbClr val="000000"/>
    </a:dk1>
    <a:lt1>
      <a:srgbClr val="FFFFFF"/>
    </a:lt1>
    <a:dk2>
      <a:srgbClr val="0E2849"/>
    </a:dk2>
    <a:lt2>
      <a:srgbClr val="E8E8E8"/>
    </a:lt2>
    <a:accent1>
      <a:srgbClr val="006F41"/>
    </a:accent1>
    <a:accent2>
      <a:srgbClr val="748591"/>
    </a:accent2>
    <a:accent3>
      <a:srgbClr val="C3151B"/>
    </a:accent3>
    <a:accent4>
      <a:srgbClr val="FBBC3B"/>
    </a:accent4>
    <a:accent5>
      <a:srgbClr val="6C94BF"/>
    </a:accent5>
    <a:accent6>
      <a:srgbClr val="4EA72E"/>
    </a:accent6>
    <a:hlink>
      <a:srgbClr val="0D27C0"/>
    </a:hlink>
    <a:folHlink>
      <a:srgbClr val="96607D"/>
    </a:folHlink>
  </a:clrScheme>
</a:themeOverride>
</file>

<file path=ppt/theme/themeOverride10.xml><?xml version="1.0" encoding="utf-8"?>
<a:themeOverride xmlns:a="http://schemas.openxmlformats.org/drawingml/2006/main">
  <a:clrScheme name="ShakeAlert">
    <a:dk1>
      <a:srgbClr val="000000"/>
    </a:dk1>
    <a:lt1>
      <a:srgbClr val="FFFFFF"/>
    </a:lt1>
    <a:dk2>
      <a:srgbClr val="0E2849"/>
    </a:dk2>
    <a:lt2>
      <a:srgbClr val="E8E8E8"/>
    </a:lt2>
    <a:accent1>
      <a:srgbClr val="006F41"/>
    </a:accent1>
    <a:accent2>
      <a:srgbClr val="748591"/>
    </a:accent2>
    <a:accent3>
      <a:srgbClr val="C3151B"/>
    </a:accent3>
    <a:accent4>
      <a:srgbClr val="FBBC3B"/>
    </a:accent4>
    <a:accent5>
      <a:srgbClr val="6C94BF"/>
    </a:accent5>
    <a:accent6>
      <a:srgbClr val="4EA72E"/>
    </a:accent6>
    <a:hlink>
      <a:srgbClr val="0D27C0"/>
    </a:hlink>
    <a:folHlink>
      <a:srgbClr val="96607D"/>
    </a:folHlink>
  </a:clrScheme>
</a:themeOverride>
</file>

<file path=ppt/theme/themeOverride11.xml><?xml version="1.0" encoding="utf-8"?>
<a:themeOverride xmlns:a="http://schemas.openxmlformats.org/drawingml/2006/main">
  <a:clrScheme name="ShakeAlert">
    <a:dk1>
      <a:srgbClr val="000000"/>
    </a:dk1>
    <a:lt1>
      <a:srgbClr val="FFFFFF"/>
    </a:lt1>
    <a:dk2>
      <a:srgbClr val="0E2849"/>
    </a:dk2>
    <a:lt2>
      <a:srgbClr val="E8E8E8"/>
    </a:lt2>
    <a:accent1>
      <a:srgbClr val="006F41"/>
    </a:accent1>
    <a:accent2>
      <a:srgbClr val="748591"/>
    </a:accent2>
    <a:accent3>
      <a:srgbClr val="C3151B"/>
    </a:accent3>
    <a:accent4>
      <a:srgbClr val="FBBC3B"/>
    </a:accent4>
    <a:accent5>
      <a:srgbClr val="6C94BF"/>
    </a:accent5>
    <a:accent6>
      <a:srgbClr val="4EA72E"/>
    </a:accent6>
    <a:hlink>
      <a:srgbClr val="0D27C0"/>
    </a:hlink>
    <a:folHlink>
      <a:srgbClr val="96607D"/>
    </a:folHlink>
  </a:clrScheme>
</a:themeOverride>
</file>

<file path=ppt/theme/themeOverride12.xml><?xml version="1.0" encoding="utf-8"?>
<a:themeOverride xmlns:a="http://schemas.openxmlformats.org/drawingml/2006/main">
  <a:clrScheme name="ShakeAlert">
    <a:dk1>
      <a:srgbClr val="000000"/>
    </a:dk1>
    <a:lt1>
      <a:srgbClr val="FFFFFF"/>
    </a:lt1>
    <a:dk2>
      <a:srgbClr val="0E2849"/>
    </a:dk2>
    <a:lt2>
      <a:srgbClr val="E8E8E8"/>
    </a:lt2>
    <a:accent1>
      <a:srgbClr val="006F41"/>
    </a:accent1>
    <a:accent2>
      <a:srgbClr val="748591"/>
    </a:accent2>
    <a:accent3>
      <a:srgbClr val="C3151B"/>
    </a:accent3>
    <a:accent4>
      <a:srgbClr val="FBBC3B"/>
    </a:accent4>
    <a:accent5>
      <a:srgbClr val="6C94BF"/>
    </a:accent5>
    <a:accent6>
      <a:srgbClr val="4EA72E"/>
    </a:accent6>
    <a:hlink>
      <a:srgbClr val="0D27C0"/>
    </a:hlink>
    <a:folHlink>
      <a:srgbClr val="96607D"/>
    </a:folHlink>
  </a:clrScheme>
</a:themeOverride>
</file>

<file path=ppt/theme/themeOverride13.xml><?xml version="1.0" encoding="utf-8"?>
<a:themeOverride xmlns:a="http://schemas.openxmlformats.org/drawingml/2006/main">
  <a:clrScheme name="ShakeAlert">
    <a:dk1>
      <a:srgbClr val="000000"/>
    </a:dk1>
    <a:lt1>
      <a:srgbClr val="FFFFFF"/>
    </a:lt1>
    <a:dk2>
      <a:srgbClr val="0E2849"/>
    </a:dk2>
    <a:lt2>
      <a:srgbClr val="E8E8E8"/>
    </a:lt2>
    <a:accent1>
      <a:srgbClr val="006F41"/>
    </a:accent1>
    <a:accent2>
      <a:srgbClr val="748591"/>
    </a:accent2>
    <a:accent3>
      <a:srgbClr val="C3151B"/>
    </a:accent3>
    <a:accent4>
      <a:srgbClr val="FBBC3B"/>
    </a:accent4>
    <a:accent5>
      <a:srgbClr val="6C94BF"/>
    </a:accent5>
    <a:accent6>
      <a:srgbClr val="4EA72E"/>
    </a:accent6>
    <a:hlink>
      <a:srgbClr val="0D27C0"/>
    </a:hlink>
    <a:folHlink>
      <a:srgbClr val="96607D"/>
    </a:folHlink>
  </a:clrScheme>
</a:themeOverride>
</file>

<file path=ppt/theme/themeOverride14.xml><?xml version="1.0" encoding="utf-8"?>
<a:themeOverride xmlns:a="http://schemas.openxmlformats.org/drawingml/2006/main">
  <a:clrScheme name="ShakeAlert">
    <a:dk1>
      <a:srgbClr val="000000"/>
    </a:dk1>
    <a:lt1>
      <a:srgbClr val="FFFFFF"/>
    </a:lt1>
    <a:dk2>
      <a:srgbClr val="0E2849"/>
    </a:dk2>
    <a:lt2>
      <a:srgbClr val="E8E8E8"/>
    </a:lt2>
    <a:accent1>
      <a:srgbClr val="006F41"/>
    </a:accent1>
    <a:accent2>
      <a:srgbClr val="748591"/>
    </a:accent2>
    <a:accent3>
      <a:srgbClr val="C3151B"/>
    </a:accent3>
    <a:accent4>
      <a:srgbClr val="FBBC3B"/>
    </a:accent4>
    <a:accent5>
      <a:srgbClr val="6C94BF"/>
    </a:accent5>
    <a:accent6>
      <a:srgbClr val="4EA72E"/>
    </a:accent6>
    <a:hlink>
      <a:srgbClr val="0D27C0"/>
    </a:hlink>
    <a:folHlink>
      <a:srgbClr val="96607D"/>
    </a:folHlink>
  </a:clrScheme>
</a:themeOverride>
</file>

<file path=ppt/theme/themeOverride15.xml><?xml version="1.0" encoding="utf-8"?>
<a:themeOverride xmlns:a="http://schemas.openxmlformats.org/drawingml/2006/main">
  <a:clrScheme name="ShakeAlert">
    <a:dk1>
      <a:srgbClr val="000000"/>
    </a:dk1>
    <a:lt1>
      <a:srgbClr val="FFFFFF"/>
    </a:lt1>
    <a:dk2>
      <a:srgbClr val="0E2849"/>
    </a:dk2>
    <a:lt2>
      <a:srgbClr val="E8E8E8"/>
    </a:lt2>
    <a:accent1>
      <a:srgbClr val="006F41"/>
    </a:accent1>
    <a:accent2>
      <a:srgbClr val="748591"/>
    </a:accent2>
    <a:accent3>
      <a:srgbClr val="C3151B"/>
    </a:accent3>
    <a:accent4>
      <a:srgbClr val="FBBC3B"/>
    </a:accent4>
    <a:accent5>
      <a:srgbClr val="6C94BF"/>
    </a:accent5>
    <a:accent6>
      <a:srgbClr val="4EA72E"/>
    </a:accent6>
    <a:hlink>
      <a:srgbClr val="0D27C0"/>
    </a:hlink>
    <a:folHlink>
      <a:srgbClr val="96607D"/>
    </a:folHlink>
  </a:clrScheme>
</a:themeOverride>
</file>

<file path=ppt/theme/themeOverride16.xml><?xml version="1.0" encoding="utf-8"?>
<a:themeOverride xmlns:a="http://schemas.openxmlformats.org/drawingml/2006/main">
  <a:clrScheme name="ShakeAlert">
    <a:dk1>
      <a:srgbClr val="000000"/>
    </a:dk1>
    <a:lt1>
      <a:srgbClr val="FFFFFF"/>
    </a:lt1>
    <a:dk2>
      <a:srgbClr val="0E2849"/>
    </a:dk2>
    <a:lt2>
      <a:srgbClr val="E8E8E8"/>
    </a:lt2>
    <a:accent1>
      <a:srgbClr val="006F41"/>
    </a:accent1>
    <a:accent2>
      <a:srgbClr val="748591"/>
    </a:accent2>
    <a:accent3>
      <a:srgbClr val="C3151B"/>
    </a:accent3>
    <a:accent4>
      <a:srgbClr val="FBBC3B"/>
    </a:accent4>
    <a:accent5>
      <a:srgbClr val="6C94BF"/>
    </a:accent5>
    <a:accent6>
      <a:srgbClr val="4EA72E"/>
    </a:accent6>
    <a:hlink>
      <a:srgbClr val="0D27C0"/>
    </a:hlink>
    <a:folHlink>
      <a:srgbClr val="96607D"/>
    </a:folHlink>
  </a:clrScheme>
</a:themeOverride>
</file>

<file path=ppt/theme/themeOverride17.xml><?xml version="1.0" encoding="utf-8"?>
<a:themeOverride xmlns:a="http://schemas.openxmlformats.org/drawingml/2006/main">
  <a:clrScheme name="ShakeAlert">
    <a:dk1>
      <a:srgbClr val="000000"/>
    </a:dk1>
    <a:lt1>
      <a:srgbClr val="FFFFFF"/>
    </a:lt1>
    <a:dk2>
      <a:srgbClr val="0E2849"/>
    </a:dk2>
    <a:lt2>
      <a:srgbClr val="E8E8E8"/>
    </a:lt2>
    <a:accent1>
      <a:srgbClr val="006F41"/>
    </a:accent1>
    <a:accent2>
      <a:srgbClr val="748591"/>
    </a:accent2>
    <a:accent3>
      <a:srgbClr val="C3151B"/>
    </a:accent3>
    <a:accent4>
      <a:srgbClr val="FBBC3B"/>
    </a:accent4>
    <a:accent5>
      <a:srgbClr val="6C94BF"/>
    </a:accent5>
    <a:accent6>
      <a:srgbClr val="4EA72E"/>
    </a:accent6>
    <a:hlink>
      <a:srgbClr val="0D27C0"/>
    </a:hlink>
    <a:folHlink>
      <a:srgbClr val="96607D"/>
    </a:folHlink>
  </a:clrScheme>
</a:themeOverride>
</file>

<file path=ppt/theme/themeOverride18.xml><?xml version="1.0" encoding="utf-8"?>
<a:themeOverride xmlns:a="http://schemas.openxmlformats.org/drawingml/2006/main">
  <a:clrScheme name="ShakeAlert">
    <a:dk1>
      <a:srgbClr val="000000"/>
    </a:dk1>
    <a:lt1>
      <a:srgbClr val="FFFFFF"/>
    </a:lt1>
    <a:dk2>
      <a:srgbClr val="0E2849"/>
    </a:dk2>
    <a:lt2>
      <a:srgbClr val="E8E8E8"/>
    </a:lt2>
    <a:accent1>
      <a:srgbClr val="006F41"/>
    </a:accent1>
    <a:accent2>
      <a:srgbClr val="748591"/>
    </a:accent2>
    <a:accent3>
      <a:srgbClr val="C3151B"/>
    </a:accent3>
    <a:accent4>
      <a:srgbClr val="FBBC3B"/>
    </a:accent4>
    <a:accent5>
      <a:srgbClr val="6C94BF"/>
    </a:accent5>
    <a:accent6>
      <a:srgbClr val="4EA72E"/>
    </a:accent6>
    <a:hlink>
      <a:srgbClr val="0D27C0"/>
    </a:hlink>
    <a:folHlink>
      <a:srgbClr val="96607D"/>
    </a:folHlink>
  </a:clrScheme>
</a:themeOverride>
</file>

<file path=ppt/theme/themeOverride2.xml><?xml version="1.0" encoding="utf-8"?>
<a:themeOverride xmlns:a="http://schemas.openxmlformats.org/drawingml/2006/main">
  <a:clrScheme name="ShakeAlert">
    <a:dk1>
      <a:srgbClr val="000000"/>
    </a:dk1>
    <a:lt1>
      <a:srgbClr val="FFFFFF"/>
    </a:lt1>
    <a:dk2>
      <a:srgbClr val="0E2849"/>
    </a:dk2>
    <a:lt2>
      <a:srgbClr val="E8E8E8"/>
    </a:lt2>
    <a:accent1>
      <a:srgbClr val="006F41"/>
    </a:accent1>
    <a:accent2>
      <a:srgbClr val="748591"/>
    </a:accent2>
    <a:accent3>
      <a:srgbClr val="C3151B"/>
    </a:accent3>
    <a:accent4>
      <a:srgbClr val="FBBC3B"/>
    </a:accent4>
    <a:accent5>
      <a:srgbClr val="6C94BF"/>
    </a:accent5>
    <a:accent6>
      <a:srgbClr val="4EA72E"/>
    </a:accent6>
    <a:hlink>
      <a:srgbClr val="0D27C0"/>
    </a:hlink>
    <a:folHlink>
      <a:srgbClr val="96607D"/>
    </a:folHlink>
  </a:clrScheme>
</a:themeOverride>
</file>

<file path=ppt/theme/themeOverride3.xml><?xml version="1.0" encoding="utf-8"?>
<a:themeOverride xmlns:a="http://schemas.openxmlformats.org/drawingml/2006/main">
  <a:clrScheme name="ShakeAlert">
    <a:dk1>
      <a:srgbClr val="000000"/>
    </a:dk1>
    <a:lt1>
      <a:srgbClr val="FFFFFF"/>
    </a:lt1>
    <a:dk2>
      <a:srgbClr val="0E2849"/>
    </a:dk2>
    <a:lt2>
      <a:srgbClr val="E8E8E8"/>
    </a:lt2>
    <a:accent1>
      <a:srgbClr val="006F41"/>
    </a:accent1>
    <a:accent2>
      <a:srgbClr val="748591"/>
    </a:accent2>
    <a:accent3>
      <a:srgbClr val="C3151B"/>
    </a:accent3>
    <a:accent4>
      <a:srgbClr val="FBBC3B"/>
    </a:accent4>
    <a:accent5>
      <a:srgbClr val="6C94BF"/>
    </a:accent5>
    <a:accent6>
      <a:srgbClr val="4EA72E"/>
    </a:accent6>
    <a:hlink>
      <a:srgbClr val="0D27C0"/>
    </a:hlink>
    <a:folHlink>
      <a:srgbClr val="96607D"/>
    </a:folHlink>
  </a:clrScheme>
</a:themeOverride>
</file>

<file path=ppt/theme/themeOverride4.xml><?xml version="1.0" encoding="utf-8"?>
<a:themeOverride xmlns:a="http://schemas.openxmlformats.org/drawingml/2006/main">
  <a:clrScheme name="ShakeAlert">
    <a:dk1>
      <a:srgbClr val="000000"/>
    </a:dk1>
    <a:lt1>
      <a:srgbClr val="FFFFFF"/>
    </a:lt1>
    <a:dk2>
      <a:srgbClr val="0E2849"/>
    </a:dk2>
    <a:lt2>
      <a:srgbClr val="E8E8E8"/>
    </a:lt2>
    <a:accent1>
      <a:srgbClr val="006F41"/>
    </a:accent1>
    <a:accent2>
      <a:srgbClr val="748591"/>
    </a:accent2>
    <a:accent3>
      <a:srgbClr val="C3151B"/>
    </a:accent3>
    <a:accent4>
      <a:srgbClr val="FBBC3B"/>
    </a:accent4>
    <a:accent5>
      <a:srgbClr val="6C94BF"/>
    </a:accent5>
    <a:accent6>
      <a:srgbClr val="4EA72E"/>
    </a:accent6>
    <a:hlink>
      <a:srgbClr val="0D27C0"/>
    </a:hlink>
    <a:folHlink>
      <a:srgbClr val="96607D"/>
    </a:folHlink>
  </a:clrScheme>
</a:themeOverride>
</file>

<file path=ppt/theme/themeOverride5.xml><?xml version="1.0" encoding="utf-8"?>
<a:themeOverride xmlns:a="http://schemas.openxmlformats.org/drawingml/2006/main">
  <a:clrScheme name="ShakeAlert">
    <a:dk1>
      <a:srgbClr val="000000"/>
    </a:dk1>
    <a:lt1>
      <a:srgbClr val="FFFFFF"/>
    </a:lt1>
    <a:dk2>
      <a:srgbClr val="0E2849"/>
    </a:dk2>
    <a:lt2>
      <a:srgbClr val="E8E8E8"/>
    </a:lt2>
    <a:accent1>
      <a:srgbClr val="006F41"/>
    </a:accent1>
    <a:accent2>
      <a:srgbClr val="748591"/>
    </a:accent2>
    <a:accent3>
      <a:srgbClr val="C3151B"/>
    </a:accent3>
    <a:accent4>
      <a:srgbClr val="FBBC3B"/>
    </a:accent4>
    <a:accent5>
      <a:srgbClr val="6C94BF"/>
    </a:accent5>
    <a:accent6>
      <a:srgbClr val="4EA72E"/>
    </a:accent6>
    <a:hlink>
      <a:srgbClr val="0D27C0"/>
    </a:hlink>
    <a:folHlink>
      <a:srgbClr val="96607D"/>
    </a:folHlink>
  </a:clrScheme>
</a:themeOverride>
</file>

<file path=ppt/theme/themeOverride6.xml><?xml version="1.0" encoding="utf-8"?>
<a:themeOverride xmlns:a="http://schemas.openxmlformats.org/drawingml/2006/main">
  <a:clrScheme name="ShakeAlert">
    <a:dk1>
      <a:srgbClr val="000000"/>
    </a:dk1>
    <a:lt1>
      <a:srgbClr val="FFFFFF"/>
    </a:lt1>
    <a:dk2>
      <a:srgbClr val="0E2849"/>
    </a:dk2>
    <a:lt2>
      <a:srgbClr val="E8E8E8"/>
    </a:lt2>
    <a:accent1>
      <a:srgbClr val="006F41"/>
    </a:accent1>
    <a:accent2>
      <a:srgbClr val="748591"/>
    </a:accent2>
    <a:accent3>
      <a:srgbClr val="C3151B"/>
    </a:accent3>
    <a:accent4>
      <a:srgbClr val="FBBC3B"/>
    </a:accent4>
    <a:accent5>
      <a:srgbClr val="6C94BF"/>
    </a:accent5>
    <a:accent6>
      <a:srgbClr val="4EA72E"/>
    </a:accent6>
    <a:hlink>
      <a:srgbClr val="0D27C0"/>
    </a:hlink>
    <a:folHlink>
      <a:srgbClr val="96607D"/>
    </a:folHlink>
  </a:clrScheme>
</a:themeOverride>
</file>

<file path=ppt/theme/themeOverride7.xml><?xml version="1.0" encoding="utf-8"?>
<a:themeOverride xmlns:a="http://schemas.openxmlformats.org/drawingml/2006/main">
  <a:clrScheme name="ShakeAlert">
    <a:dk1>
      <a:srgbClr val="000000"/>
    </a:dk1>
    <a:lt1>
      <a:srgbClr val="FFFFFF"/>
    </a:lt1>
    <a:dk2>
      <a:srgbClr val="0E2849"/>
    </a:dk2>
    <a:lt2>
      <a:srgbClr val="E8E8E8"/>
    </a:lt2>
    <a:accent1>
      <a:srgbClr val="006F41"/>
    </a:accent1>
    <a:accent2>
      <a:srgbClr val="748591"/>
    </a:accent2>
    <a:accent3>
      <a:srgbClr val="C3151B"/>
    </a:accent3>
    <a:accent4>
      <a:srgbClr val="FBBC3B"/>
    </a:accent4>
    <a:accent5>
      <a:srgbClr val="6C94BF"/>
    </a:accent5>
    <a:accent6>
      <a:srgbClr val="4EA72E"/>
    </a:accent6>
    <a:hlink>
      <a:srgbClr val="0D27C0"/>
    </a:hlink>
    <a:folHlink>
      <a:srgbClr val="96607D"/>
    </a:folHlink>
  </a:clrScheme>
</a:themeOverride>
</file>

<file path=ppt/theme/themeOverride8.xml><?xml version="1.0" encoding="utf-8"?>
<a:themeOverride xmlns:a="http://schemas.openxmlformats.org/drawingml/2006/main">
  <a:clrScheme name="ShakeAlert">
    <a:dk1>
      <a:srgbClr val="000000"/>
    </a:dk1>
    <a:lt1>
      <a:srgbClr val="FFFFFF"/>
    </a:lt1>
    <a:dk2>
      <a:srgbClr val="0E2849"/>
    </a:dk2>
    <a:lt2>
      <a:srgbClr val="E8E8E8"/>
    </a:lt2>
    <a:accent1>
      <a:srgbClr val="006F41"/>
    </a:accent1>
    <a:accent2>
      <a:srgbClr val="748591"/>
    </a:accent2>
    <a:accent3>
      <a:srgbClr val="C3151B"/>
    </a:accent3>
    <a:accent4>
      <a:srgbClr val="FBBC3B"/>
    </a:accent4>
    <a:accent5>
      <a:srgbClr val="6C94BF"/>
    </a:accent5>
    <a:accent6>
      <a:srgbClr val="4EA72E"/>
    </a:accent6>
    <a:hlink>
      <a:srgbClr val="0D27C0"/>
    </a:hlink>
    <a:folHlink>
      <a:srgbClr val="96607D"/>
    </a:folHlink>
  </a:clrScheme>
</a:themeOverride>
</file>

<file path=ppt/theme/themeOverride9.xml><?xml version="1.0" encoding="utf-8"?>
<a:themeOverride xmlns:a="http://schemas.openxmlformats.org/drawingml/2006/main">
  <a:clrScheme name="ShakeAlert">
    <a:dk1>
      <a:srgbClr val="000000"/>
    </a:dk1>
    <a:lt1>
      <a:srgbClr val="FFFFFF"/>
    </a:lt1>
    <a:dk2>
      <a:srgbClr val="0E2849"/>
    </a:dk2>
    <a:lt2>
      <a:srgbClr val="E8E8E8"/>
    </a:lt2>
    <a:accent1>
      <a:srgbClr val="006F41"/>
    </a:accent1>
    <a:accent2>
      <a:srgbClr val="748591"/>
    </a:accent2>
    <a:accent3>
      <a:srgbClr val="C3151B"/>
    </a:accent3>
    <a:accent4>
      <a:srgbClr val="FBBC3B"/>
    </a:accent4>
    <a:accent5>
      <a:srgbClr val="6C94BF"/>
    </a:accent5>
    <a:accent6>
      <a:srgbClr val="4EA72E"/>
    </a:accent6>
    <a:hlink>
      <a:srgbClr val="0D27C0"/>
    </a:hlink>
    <a:folHlink>
      <a:srgbClr val="96607D"/>
    </a:folHlink>
  </a:clrScheme>
</a:themeOverride>
</file>

<file path=docProps/app.xml><?xml version="1.0" encoding="utf-8"?>
<Properties xmlns="http://schemas.openxmlformats.org/officeDocument/2006/extended-properties" xmlns:vt="http://schemas.openxmlformats.org/officeDocument/2006/docPropsVTypes">
  <Template/>
  <TotalTime>10116</TotalTime>
  <Words>10826</Words>
  <Application>Microsoft Office PowerPoint</Application>
  <PresentationFormat>On-screen Show (16:9)</PresentationFormat>
  <Paragraphs>603</Paragraphs>
  <Slides>61</Slides>
  <Notes>60</Notes>
  <HiddenSlides>26</HiddenSlides>
  <MMClips>8</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61</vt:i4>
      </vt:variant>
    </vt:vector>
  </HeadingPairs>
  <TitlesOfParts>
    <vt:vector size="68" baseType="lpstr">
      <vt:lpstr>Aptos</vt:lpstr>
      <vt:lpstr>Arial</vt:lpstr>
      <vt:lpstr>Calibri</vt:lpstr>
      <vt:lpstr>Courier New</vt:lpstr>
      <vt:lpstr>Public Sans Web</vt:lpstr>
      <vt:lpstr>Salsa</vt:lpstr>
      <vt:lpstr>USGS Theme</vt:lpstr>
      <vt:lpstr>ShakeAlert® Earthquake Early Warning </vt:lpstr>
      <vt:lpstr>To Print</vt:lpstr>
      <vt:lpstr>Sensitive Content Warning! </vt:lpstr>
      <vt:lpstr>Teaching Steps – Page 1</vt:lpstr>
      <vt:lpstr>Teaching Steps – Page 2</vt:lpstr>
      <vt:lpstr>Teaching Steps – Page 3</vt:lpstr>
      <vt:lpstr>Teaching Steps – Page 4</vt:lpstr>
      <vt:lpstr>Teaching Steps – Page 5</vt:lpstr>
      <vt:lpstr>Teaching Steps – Page 6</vt:lpstr>
      <vt:lpstr>Teaching Steps – Page 7</vt:lpstr>
      <vt:lpstr>Teaching Steps – Page 8</vt:lpstr>
      <vt:lpstr>Teaching Steps – Page 9</vt:lpstr>
      <vt:lpstr>Teaching Steps – Page 10</vt:lpstr>
      <vt:lpstr>Teaching Steps – Page 11</vt:lpstr>
      <vt:lpstr>PowerPoint Presentation</vt:lpstr>
      <vt:lpstr>PowerPoint Presentation</vt:lpstr>
      <vt:lpstr> What are some things you have seen or heard about earthquakes?    What do you wonder about earthquakes?        </vt:lpstr>
      <vt:lpstr>How do you feel?   Turn and talk to a partner! </vt:lpstr>
      <vt:lpstr>True or False?  </vt:lpstr>
      <vt:lpstr>TRUE </vt:lpstr>
      <vt:lpstr>True or False? </vt:lpstr>
      <vt:lpstr>FALSE</vt:lpstr>
      <vt:lpstr>PowerPoint Presentation</vt:lpstr>
      <vt:lpstr>FALSE</vt:lpstr>
      <vt:lpstr>The surface of the Earth is broken into many pieces that move around.      </vt:lpstr>
      <vt:lpstr>Waves in Our Lives － Turn and Talk </vt:lpstr>
      <vt:lpstr>Earthquake Waves are called Seismic Waves</vt:lpstr>
      <vt:lpstr>Modeling P-Waves with SlinkyⓇ</vt:lpstr>
      <vt:lpstr>Modeling S-Waves with SlinkyⓇ</vt:lpstr>
      <vt:lpstr>PowerPoint Presentation</vt:lpstr>
      <vt:lpstr>Seismic Waves with Different Amounts of Energy</vt:lpstr>
      <vt:lpstr>Earthquakes Waves Behave Differently</vt:lpstr>
      <vt:lpstr>Earthquake Early Warning</vt:lpstr>
      <vt:lpstr>Earthquakes Near Us  </vt:lpstr>
      <vt:lpstr>Examine the key . . .</vt:lpstr>
      <vt:lpstr>And this key . . .</vt:lpstr>
      <vt:lpstr>Putting it together . . .</vt:lpstr>
      <vt:lpstr>What do you do if you feel shaking or get an alert?</vt:lpstr>
      <vt:lpstr>If you or someone you know uses a wheelchair:</vt:lpstr>
      <vt:lpstr>If you or someone you know uses a cane or walker:</vt:lpstr>
      <vt:lpstr>When the ground shakes or you get an alert,  why is it important to . . .?</vt:lpstr>
      <vt:lpstr>Protect yourself when there is . . .</vt:lpstr>
      <vt:lpstr>What to Expect from an Alert </vt:lpstr>
      <vt:lpstr>If you are outside when you feeling shaking or get an alert:</vt:lpstr>
      <vt:lpstr>If you are on the coast, wait for shaking to stop, then …</vt:lpstr>
      <vt:lpstr>After an earthquake, there can be smaller earthquakes called aftershocks. </vt:lpstr>
      <vt:lpstr>Let’s reflect! </vt:lpstr>
      <vt:lpstr>PowerPoint Presentation</vt:lpstr>
      <vt:lpstr>How do you feel?   Turn and talk to a partner!</vt:lpstr>
      <vt:lpstr>Let’s review what we’ve learned! </vt:lpstr>
      <vt:lpstr>Help the people you live with to prepare!  </vt:lpstr>
      <vt:lpstr>Welcome Back!  </vt:lpstr>
      <vt:lpstr>Teachers, share your feedback, please! </vt:lpstr>
      <vt:lpstr>Content Standards: Fourth Grade</vt:lpstr>
      <vt:lpstr>Content Standards: Fifth Grade</vt:lpstr>
      <vt:lpstr>Content Standards: Fourth &amp; Fifth Grade</vt:lpstr>
      <vt:lpstr>Background - Earthquake Hazard</vt:lpstr>
      <vt:lpstr>Background - How ShakeAlertⓇ Earthquake Early Warning System Works</vt:lpstr>
      <vt:lpstr>Background - Effective Protective Actions</vt:lpstr>
      <vt:lpstr>Rationale</vt:lpstr>
      <vt:lpstr>Additional Resources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ShakeAlert® Earthquake Early Warning  Earthquake Drill Lesson</dc:title>
  <dc:subject/>
  <dc:creator>mikearras</dc:creator>
  <cp:keywords/>
  <dc:description/>
  <cp:lastModifiedBy>Katrina Arras</cp:lastModifiedBy>
  <cp:revision>99</cp:revision>
  <dcterms:modified xsi:type="dcterms:W3CDTF">2025-08-13T16:11:51Z</dcterms:modified>
  <cp:category/>
</cp:coreProperties>
</file>