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3.xml" ContentType="application/vnd.openxmlformats-officedocument.themeOverr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7"/>
  </p:notesMasterIdLst>
  <p:sldIdLst>
    <p:sldId id="274" r:id="rId2"/>
    <p:sldId id="257" r:id="rId3"/>
    <p:sldId id="258" r:id="rId4"/>
    <p:sldId id="259" r:id="rId5"/>
    <p:sldId id="260" r:id="rId6"/>
    <p:sldId id="261" r:id="rId7"/>
    <p:sldId id="262" r:id="rId8"/>
    <p:sldId id="263" r:id="rId9"/>
    <p:sldId id="264" r:id="rId10"/>
    <p:sldId id="265" r:id="rId11"/>
    <p:sldId id="318" r:id="rId12"/>
    <p:sldId id="353" r:id="rId13"/>
    <p:sldId id="266" r:id="rId14"/>
    <p:sldId id="267" r:id="rId15"/>
    <p:sldId id="268" r:id="rId16"/>
    <p:sldId id="269" r:id="rId17"/>
    <p:sldId id="270" r:id="rId18"/>
    <p:sldId id="271" r:id="rId19"/>
    <p:sldId id="272" r:id="rId20"/>
    <p:sldId id="273" r:id="rId21"/>
    <p:sldId id="333" r:id="rId22"/>
    <p:sldId id="334" r:id="rId23"/>
    <p:sldId id="276" r:id="rId24"/>
    <p:sldId id="277" r:id="rId25"/>
    <p:sldId id="278" r:id="rId26"/>
    <p:sldId id="279" r:id="rId27"/>
    <p:sldId id="280" r:id="rId28"/>
    <p:sldId id="281" r:id="rId29"/>
    <p:sldId id="282" r:id="rId30"/>
    <p:sldId id="283" r:id="rId31"/>
    <p:sldId id="340" r:id="rId32"/>
    <p:sldId id="341" r:id="rId33"/>
    <p:sldId id="286" r:id="rId34"/>
    <p:sldId id="287" r:id="rId35"/>
    <p:sldId id="288" r:id="rId36"/>
    <p:sldId id="289" r:id="rId37"/>
    <p:sldId id="290" r:id="rId38"/>
    <p:sldId id="291" r:id="rId39"/>
    <p:sldId id="352" r:id="rId40"/>
    <p:sldId id="351" r:id="rId41"/>
    <p:sldId id="319" r:id="rId42"/>
    <p:sldId id="292" r:id="rId43"/>
    <p:sldId id="293" r:id="rId44"/>
    <p:sldId id="317" r:id="rId45"/>
    <p:sldId id="295" r:id="rId46"/>
    <p:sldId id="296" r:id="rId47"/>
    <p:sldId id="297" r:id="rId48"/>
    <p:sldId id="298" r:id="rId49"/>
    <p:sldId id="299" r:id="rId50"/>
    <p:sldId id="300" r:id="rId51"/>
    <p:sldId id="301" r:id="rId52"/>
    <p:sldId id="302" r:id="rId53"/>
    <p:sldId id="303" r:id="rId54"/>
    <p:sldId id="304" r:id="rId55"/>
    <p:sldId id="354" r:id="rId56"/>
  </p:sldIdLst>
  <p:sldSz cx="9144000" cy="5143500" type="screen16x9"/>
  <p:notesSz cx="6858000" cy="9144000"/>
  <p:embeddedFontLst>
    <p:embeddedFont>
      <p:font typeface="Roboto" panose="020000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glmtwOljXfTxMpV9/nH5Y6HHScn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AD125C-1E63-5629-8090-0563C00D6668}" name="Katrina Arras" initials="KA" userId="7115c3255e4239b3"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oseann Cordelli"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E28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242" autoAdjust="0"/>
  </p:normalViewPr>
  <p:slideViewPr>
    <p:cSldViewPr snapToGrid="0">
      <p:cViewPr varScale="1">
        <p:scale>
          <a:sx n="125" d="100"/>
          <a:sy n="125" d="100"/>
        </p:scale>
        <p:origin x="1116"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Aseismic_creep#/media/File:Aseismic_creep_in_Parkfield.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cFy3uJYctZ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NJZqREPc9k0&amp;t=225s"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youtube.com/watch?v=cFy3uJYctZs" TargetMode="External"/><Relationship Id="rId4" Type="http://schemas.openxmlformats.org/officeDocument/2006/relationships/hyperlink" Target="https://www.youtube.com/@ASDschools"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grmBDsBQJ64"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a:extLst>
            <a:ext uri="{FF2B5EF4-FFF2-40B4-BE49-F238E27FC236}">
              <a16:creationId xmlns:a16="http://schemas.microsoft.com/office/drawing/2014/main" id="{ACA4285B-1EDD-0D4D-DFE2-899AE8F474AB}"/>
            </a:ext>
          </a:extLst>
        </p:cNvPr>
        <p:cNvGrpSpPr/>
        <p:nvPr/>
      </p:nvGrpSpPr>
      <p:grpSpPr>
        <a:xfrm>
          <a:off x="0" y="0"/>
          <a:ext cx="0" cy="0"/>
          <a:chOff x="0" y="0"/>
          <a:chExt cx="0" cy="0"/>
        </a:xfrm>
      </p:grpSpPr>
      <p:sp>
        <p:nvSpPr>
          <p:cNvPr id="152" name="Google Shape;152;p10:notes">
            <a:extLst>
              <a:ext uri="{FF2B5EF4-FFF2-40B4-BE49-F238E27FC236}">
                <a16:creationId xmlns:a16="http://schemas.microsoft.com/office/drawing/2014/main" id="{5F81D584-3C00-EF00-4E82-3CF36780D2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0:notes">
            <a:extLst>
              <a:ext uri="{FF2B5EF4-FFF2-40B4-BE49-F238E27FC236}">
                <a16:creationId xmlns:a16="http://schemas.microsoft.com/office/drawing/2014/main" id="{42DBE6FA-8FE8-2CE9-04DA-E03D23A1F03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54459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a:extLst>
            <a:ext uri="{FF2B5EF4-FFF2-40B4-BE49-F238E27FC236}">
              <a16:creationId xmlns:a16="http://schemas.microsoft.com/office/drawing/2014/main" id="{8E28CB37-4F74-CD32-0472-B4A7660F180B}"/>
            </a:ext>
          </a:extLst>
        </p:cNvPr>
        <p:cNvGrpSpPr/>
        <p:nvPr/>
      </p:nvGrpSpPr>
      <p:grpSpPr>
        <a:xfrm>
          <a:off x="0" y="0"/>
          <a:ext cx="0" cy="0"/>
          <a:chOff x="0" y="0"/>
          <a:chExt cx="0" cy="0"/>
        </a:xfrm>
      </p:grpSpPr>
      <p:sp>
        <p:nvSpPr>
          <p:cNvPr id="152" name="Google Shape;152;p10:notes">
            <a:extLst>
              <a:ext uri="{FF2B5EF4-FFF2-40B4-BE49-F238E27FC236}">
                <a16:creationId xmlns:a16="http://schemas.microsoft.com/office/drawing/2014/main" id="{D30C3E5C-73A7-7A5B-8D64-297F44B9BE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0:notes">
            <a:extLst>
              <a:ext uri="{FF2B5EF4-FFF2-40B4-BE49-F238E27FC236}">
                <a16:creationId xmlns:a16="http://schemas.microsoft.com/office/drawing/2014/main" id="{6053FFBD-821E-8ABE-D48B-D0ED5BC2449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91218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dirty="0">
                <a:solidFill>
                  <a:schemeClr val="dk1"/>
                </a:solidFill>
              </a:rPr>
              <a:t>TEACHER NOTE:</a:t>
            </a:r>
            <a:r>
              <a:rPr lang="en" dirty="0"/>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dirty="0"/>
              <a:t>IMAGE: </a:t>
            </a:r>
            <a:r>
              <a:rPr lang="en" sz="1000" i="1" dirty="0"/>
              <a:t>Image courtesy of Roger Groom. Used with permission.</a:t>
            </a:r>
            <a:endParaRPr sz="1000" i="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This slide is animated so the questions appear one at a time. </a:t>
            </a:r>
            <a:r>
              <a:rPr lang="en"/>
              <a:t>Ask students what other drills they’ve practiced at school. Students have probably practiced earthquake drills, shelter in place drills, and lockdowns among others.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100"/>
              <a:buFont typeface="Arial"/>
              <a:buNone/>
            </a:pPr>
            <a:r>
              <a:rPr lang="en">
                <a:solidFill>
                  <a:schemeClr val="dk1"/>
                </a:solidFill>
              </a:rPr>
              <a:t>Tell students that our school has an earthquake early warning system that can give our school community members seconds of extra time to protect ourselves before strong shaking arrives during an earthquake. </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100"/>
              <a:buFont typeface="Arial"/>
              <a:buNone/>
            </a:pPr>
            <a:r>
              <a:rPr lang="en" sz="1200" b="0" i="0" u="none" strike="noStrike" cap="none">
                <a:solidFill>
                  <a:schemeClr val="dk1"/>
                </a:solidFill>
                <a:latin typeface="Calibri"/>
                <a:ea typeface="Calibri"/>
                <a:cs typeface="Calibri"/>
                <a:sym typeface="Calibri"/>
              </a:rPr>
              <a:t>IMA</a:t>
            </a:r>
            <a:r>
              <a:rPr lang="en" sz="1200" b="0" i="0" u="none" strike="noStrike">
                <a:solidFill>
                  <a:srgbClr val="000000"/>
                </a:solidFill>
                <a:latin typeface="Arial"/>
                <a:ea typeface="Arial"/>
                <a:cs typeface="Arial"/>
                <a:sym typeface="Arial"/>
              </a:rPr>
              <a:t>GES:</a:t>
            </a:r>
            <a:r>
              <a:rPr lang="en" sz="1200" b="1" i="0" u="none" strike="noStrike">
                <a:solidFill>
                  <a:srgbClr val="000000"/>
                </a:solidFill>
                <a:latin typeface="Calibri"/>
                <a:ea typeface="Calibri"/>
                <a:cs typeface="Calibri"/>
                <a:sym typeface="Calibri"/>
              </a:rPr>
              <a:t> </a:t>
            </a:r>
            <a:r>
              <a:rPr lang="en" sz="1200" b="0" i="1" u="none" strike="noStrike">
                <a:solidFill>
                  <a:srgbClr val="000000"/>
                </a:solidFill>
                <a:latin typeface="Calibri"/>
                <a:ea typeface="Calibri"/>
                <a:cs typeface="Calibri"/>
                <a:sym typeface="Calibri"/>
              </a:rPr>
              <a:t>Image credits from left to right. Image courtesy of Educator Clips. Image courtesy of Roger Groom. Used with permission. Image courtesy of USGS.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 Students may have a lot of background knowledge about plate boundaries and earthquakes if they’re already learned about plate tectonics. Feel free to adapt the speed with which you go through the following science content slides accordingly.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200" i="0">
                <a:solidFill>
                  <a:schemeClr val="dk1"/>
                </a:solidFill>
              </a:rPr>
              <a:t>This image shows damage caused by the 1989 Loma Prieta earthquake.</a:t>
            </a:r>
            <a:r>
              <a:rPr lang="en"/>
              <a:t> </a:t>
            </a:r>
            <a:endParaRPr dirty="0"/>
          </a:p>
          <a:p>
            <a:pPr marL="0" lvl="0" indent="0" algn="l" rtl="0">
              <a:lnSpc>
                <a:spcPct val="100000"/>
              </a:lnSpc>
              <a:spcBef>
                <a:spcPts val="0"/>
              </a:spcBef>
              <a:spcAft>
                <a:spcPts val="0"/>
              </a:spcAft>
              <a:buSzPts val="1400"/>
              <a:buNone/>
            </a:pPr>
            <a:r>
              <a:rPr lang="en" sz="1000"/>
              <a:t>IMAGE: </a:t>
            </a:r>
            <a:r>
              <a:rPr lang="en" sz="1000" i="1"/>
              <a:t>Image courtesy of </a:t>
            </a:r>
            <a:r>
              <a:rPr lang="en" sz="1000" i="1">
                <a:solidFill>
                  <a:schemeClr val="dk1"/>
                </a:solidFill>
              </a:rPr>
              <a:t>USGS</a:t>
            </a:r>
            <a:endParaRPr sz="1000" i="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 Which plate are we located on? Have a student point to the plate, and our location. They should note that we are located near plate boundaries. Remind students that tectonic plates (also called lithospheric plates) move very slowly (about as fast as fingernails grow).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b="1" i="1">
                <a:solidFill>
                  <a:schemeClr val="dk1"/>
                </a:solidFill>
              </a:rPr>
              <a:t>BACKGROUND INFORMATION: </a:t>
            </a:r>
            <a:r>
              <a:rPr lang="en">
                <a:solidFill>
                  <a:schemeClr val="dk1"/>
                </a:solidFill>
              </a:rPr>
              <a:t>Tectonic plates include both the crust and the uppermost brittle portion of the mantle. They are also referred to as lithospheric plates. </a:t>
            </a:r>
            <a:r>
              <a:rPr lang="en"/>
              <a:t>The two main types of tectonic plates, oceanic and continental, differ in composition. Oceanic is more dense than continental so at convergent interactions, the more dense will move under the less dense plate.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a:t>IMAGE: </a:t>
            </a:r>
            <a:r>
              <a:rPr lang="en" sz="1000" i="1"/>
              <a:t>Image courtesy of USGS, This Dynamic Earth</a:t>
            </a:r>
            <a:endParaRPr sz="1000" i="1"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 Sometimes plates move towards each other. This is called a convergent plate boundary. Have students model the plate motions with their hands.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200"/>
              <a:t>IMAGES: </a:t>
            </a:r>
            <a:r>
              <a:rPr lang="en" sz="1200" i="1"/>
              <a:t>Image credits from left to right. Images courtesy of Katrina Arras. Used with permission. Image courtesy of USGS, This Dynamic Earth.</a:t>
            </a: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solidFill>
                  <a:schemeClr val="dk1"/>
                </a:solidFill>
              </a:rPr>
              <a:t>: </a:t>
            </a:r>
            <a:r>
              <a:rPr lang="en" i="1">
                <a:solidFill>
                  <a:schemeClr val="dk1"/>
                </a:solidFill>
              </a:rPr>
              <a:t>You could skip this slide if desired, as it’s not necessary to understanding the main causes of earthquakes on the West Coast of the U.S. </a:t>
            </a:r>
            <a:r>
              <a:rPr lang="en">
                <a:solidFill>
                  <a:schemeClr val="dk1"/>
                </a:solidFill>
              </a:rPr>
              <a:t>Sometimes plates move away from each other. This is called a divergent plate boundary. Have students model the plate motions with their hands. </a:t>
            </a:r>
            <a:endParaRPr dirty="0">
              <a:solidFill>
                <a:schemeClr val="dk1"/>
              </a:solidFill>
            </a:endParaRPr>
          </a:p>
          <a:p>
            <a:pPr marL="0" lvl="0" indent="0" algn="l" rtl="0">
              <a:lnSpc>
                <a:spcPct val="100000"/>
              </a:lnSpc>
              <a:spcBef>
                <a:spcPts val="0"/>
              </a:spcBef>
              <a:spcAft>
                <a:spcPts val="0"/>
              </a:spcAft>
              <a:buSzPts val="1400"/>
              <a:buNone/>
            </a:pPr>
            <a:endParaRPr dirty="0">
              <a:solidFill>
                <a:schemeClr val="dk1"/>
              </a:solidFill>
            </a:endParaRPr>
          </a:p>
          <a:p>
            <a:pPr marL="0" lvl="0" indent="0" algn="l" rtl="0">
              <a:lnSpc>
                <a:spcPct val="100000"/>
              </a:lnSpc>
              <a:spcBef>
                <a:spcPts val="0"/>
              </a:spcBef>
              <a:spcAft>
                <a:spcPts val="0"/>
              </a:spcAft>
              <a:buSzPts val="1400"/>
              <a:buNone/>
            </a:pPr>
            <a:r>
              <a:rPr lang="en">
                <a:solidFill>
                  <a:schemeClr val="dk1"/>
                </a:solidFill>
              </a:rPr>
              <a:t>One example of a divergent plate boundary nearby is the boundary between the Juan de Fuca Plate and the Pacific Plate, pictured on the lower right. There is also a divergent landform called the Basin and Range Province in eastern California, eastern Oregon, and Utah. There, the North American tectonic plate is being pulled apart forming a series of parallel mountains and valleys, called a basin and range formation. The upper right picture shows the Salton Trough in Southern California, which is part of the Basin and Range Province. </a:t>
            </a:r>
            <a:endParaRPr dirty="0">
              <a:solidFill>
                <a:schemeClr val="dk1"/>
              </a:solidFill>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 sz="1200"/>
              <a:t>IMAGES: </a:t>
            </a:r>
            <a:r>
              <a:rPr lang="en" sz="1200" i="1"/>
              <a:t>Image credits from left to right. Images courtesy of Katrina Arras. Used with permission. Image courtesy of Wikimedia Commons, West Coast Sea Plates. Image courtesy of NASA, Salton Trough in California.</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solidFill>
                  <a:schemeClr val="dk1"/>
                </a:solidFill>
              </a:rPr>
              <a:t>: Sometimes plates slide by each other. This is called a transform plate boundary. Have students model the plate motions with their hands.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200"/>
              <a:t>IMAGES: </a:t>
            </a:r>
            <a:r>
              <a:rPr lang="en" sz="1200" i="1"/>
              <a:t>Image credits from left to right. Images courtesy of Katrina Arras. Used with permission. Image courtesy of USGS, This Dynamic Earth.</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b="1"/>
              <a:t> </a:t>
            </a:r>
            <a:r>
              <a:rPr lang="en" i="1"/>
              <a:t>Slide is animated so each question appears when you click forward or space. </a:t>
            </a:r>
            <a:r>
              <a:rPr lang="en"/>
              <a:t>Ask students to point out where they live on the map. Ask them what kind of plate boundary is nearby. Students in California will note that they live near a transform plate boundary, where the North American and Pacific Plates slide past each other. Students in Northern California will see they live near a subduction zone, which is a convergent plate boundary in which the denser plate (in this case the Juan de Fuca Plate) slides beneath the less dense plate (in this case the North American Plate). If you live in Southern California, point out the Salton Sea, which is part of the Salton Trough formed at the divergent plate boundary (that is on land) between the North American and Pacific Plates.</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 sz="1200"/>
              <a:t>IMAGE:</a:t>
            </a:r>
            <a:r>
              <a:rPr lang="en" sz="1200" i="1"/>
              <a:t> Image courtesy of National Park Service, San Andreas Transform Plate Boundary</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6ea8c568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6ea8c568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TEACHER NOTE:</a:t>
            </a:r>
            <a:r>
              <a:rPr lang="en" dirty="0"/>
              <a:t> </a:t>
            </a:r>
            <a:r>
              <a:rPr lang="en" i="1" dirty="0"/>
              <a:t>Clicking on little box icon in lower right of video images will play video in full screen. After video plays, hit ‘esc’ to return to slide. Slide is animated. First click will play transform boundary model, and second click will play convergent plate boundary model.  </a:t>
            </a: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Tell students that the movement of tectonic plates causes faults (cracks) to form up to hundreds of miles away from the boundary. We can demonstrate faults formed at a convergent plate boundary due to subduction using an </a:t>
            </a:r>
            <a:r>
              <a:rPr lang="en" dirty="0">
                <a:solidFill>
                  <a:schemeClr val="dk1"/>
                </a:solidFill>
              </a:rPr>
              <a:t>Oreo</a:t>
            </a:r>
            <a:r>
              <a:rPr lang="en" baseline="30000" dirty="0">
                <a:solidFill>
                  <a:schemeClr val="dk1"/>
                </a:solidFill>
              </a:rPr>
              <a:t>Ⓡ</a:t>
            </a:r>
            <a:r>
              <a:rPr lang="en" dirty="0">
                <a:solidFill>
                  <a:schemeClr val="dk1"/>
                </a:solidFill>
              </a:rPr>
              <a:t> cookie</a:t>
            </a:r>
            <a:r>
              <a:rPr lang="en" dirty="0"/>
              <a:t> and graham cracker (or just an Oreo by splitting the side without frosting and using both halves in the mode). </a:t>
            </a:r>
            <a:r>
              <a:rPr lang="en" dirty="0">
                <a:solidFill>
                  <a:schemeClr val="dk1"/>
                </a:solidFill>
              </a:rPr>
              <a:t>Play the convergent boundary Oreo video. Ask students to observe the video, and to describe why faults are created.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t>We can model faults formed at a transform plate boundary using a </a:t>
            </a:r>
            <a:r>
              <a:rPr lang="en" dirty="0">
                <a:solidFill>
                  <a:schemeClr val="dk1"/>
                </a:solidFill>
              </a:rPr>
              <a:t>Milky Way</a:t>
            </a:r>
            <a:r>
              <a:rPr lang="en" baseline="30000" dirty="0">
                <a:solidFill>
                  <a:schemeClr val="dk1"/>
                </a:solidFill>
              </a:rPr>
              <a:t>Ⓡ</a:t>
            </a:r>
            <a:r>
              <a:rPr lang="en" dirty="0">
                <a:solidFill>
                  <a:schemeClr val="dk1"/>
                </a:solidFill>
              </a:rPr>
              <a:t> candy bar.</a:t>
            </a:r>
            <a:r>
              <a:rPr lang="en" dirty="0"/>
              <a:t> Play the transform boundary video to students. If you’d like, you can provide fun-size Milky Way bars and ask students to model the formation of cracks with you. Ask students to observe the video, and to describe why the faults are created as tectonic plates move.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b="1" i="1" dirty="0">
                <a:solidFill>
                  <a:schemeClr val="dk1"/>
                </a:solidFill>
              </a:rPr>
              <a:t>BACKGROUND INFORMATION: </a:t>
            </a:r>
            <a:r>
              <a:rPr lang="en" dirty="0">
                <a:solidFill>
                  <a:schemeClr val="dk1"/>
                </a:solidFill>
              </a:rPr>
              <a:t>Tectonic plates include both the crust and the uppermost brittle portion of the mantle. They are also referred to as lithospheric plates. The two main types of tectonic plates, oceanic and continental, differ in composition. Oceanic is more dense than continental so at convergent interactions, the more dense will move under the less dense plate.</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d9e91ce3be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d9e91ce3be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a:t>
            </a:r>
            <a:r>
              <a:rPr lang="en" u="sng"/>
              <a:t>Slide operation</a:t>
            </a:r>
            <a:r>
              <a:rPr lang="en"/>
              <a:t>: </a:t>
            </a:r>
            <a:r>
              <a:rPr lang="en" i="1"/>
              <a:t>clicking on little box icon in lower right of video images will play video in full screen. After video plays, hit ‘esc’ to return to slide.  </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
              <a:t>This slide is hidden in the final lesson because the continental-continental convergent boundary does not occur in California. If you live near the Salton Trough (as described in slide 18), you may want to show the divergent boundary video. </a:t>
            </a:r>
            <a:endParaRPr dirty="0"/>
          </a:p>
          <a:p>
            <a:pPr marL="0" lvl="0" indent="0" algn="l" rtl="0">
              <a:spcBef>
                <a:spcPts val="0"/>
              </a:spcBef>
              <a:spcAft>
                <a:spcPts val="0"/>
              </a:spcAft>
              <a:buNone/>
            </a:pPr>
            <a:r>
              <a:rPr lang="en"/>
              <a:t>You can model divergent and convergent boundaries using a Milky Way, which you may want to include as a review from students’ plate tectonics unit. Start by modeling the divergent boundary, then the convergent plate boundary, and finally the transform boundary if you are completing all of them.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Remind students that the Oreo modeled subduction in the Pacific Northwest, whereas the Milky Way modeled a transform plate boundary like the one in California.  </a:t>
            </a:r>
            <a:endParaRPr dirty="0">
              <a:solidFill>
                <a:schemeClr val="dk1"/>
              </a:solidFill>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100"/>
              <a:buFont typeface="Arial"/>
              <a:buNone/>
            </a:pPr>
            <a:r>
              <a:rPr lang="en" sz="1200"/>
              <a:t>IMAGES: </a:t>
            </a:r>
            <a:r>
              <a:rPr lang="en" sz="1200" i="1"/>
              <a:t>Image credits from left to right. Images courtesy of Katrina Arras. Used with permission. Image courtesy of National Park Service.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Faults are cracks in Earth’s surface created at and around tectonic plate boundaries as the brittle earth material is deformed. Remind students that faults form at and around each kind of boundary. Tell students that the map on the right shows faults on the West Coast. Any color line indicates that there’s a fault. Remember that earthquakes can happen at any fault. Tell students that in the next slides, we’ll look more closely at faults near us. </a:t>
            </a:r>
            <a:endParaRPr dirty="0"/>
          </a:p>
          <a:p>
            <a:pPr marL="0" lvl="0" indent="0" algn="l" rtl="0">
              <a:lnSpc>
                <a:spcPct val="100000"/>
              </a:lnSpc>
              <a:spcBef>
                <a:spcPts val="0"/>
              </a:spcBef>
              <a:spcAft>
                <a:spcPts val="0"/>
              </a:spcAft>
              <a:buSzPts val="1400"/>
              <a:buNone/>
            </a:pPr>
            <a:endParaRPr b="1" i="1" dirty="0"/>
          </a:p>
          <a:p>
            <a:pPr marL="0" marR="0" lvl="0" indent="0" algn="l" rtl="0">
              <a:lnSpc>
                <a:spcPct val="100000"/>
              </a:lnSpc>
              <a:spcBef>
                <a:spcPts val="0"/>
              </a:spcBef>
              <a:spcAft>
                <a:spcPts val="0"/>
              </a:spcAft>
              <a:buClr>
                <a:schemeClr val="dk1"/>
              </a:buClr>
              <a:buSzPts val="1100"/>
              <a:buFont typeface="Arial"/>
              <a:buNone/>
            </a:pPr>
            <a:r>
              <a:rPr lang="en" sz="1200"/>
              <a:t>IMAGES: </a:t>
            </a:r>
            <a:r>
              <a:rPr lang="en" sz="1200" i="1"/>
              <a:t>Image credits from left to right. Images courtesy of Katrina Arras. Used with permission. Image courtesy of USGS.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This slide and the next are faults in Washington. Ask a student volunteer to point to the area on the map where they live. To find specific faults in your area, go to the </a:t>
            </a:r>
            <a:r>
              <a:rPr lang="en" u="sng">
                <a:solidFill>
                  <a:schemeClr val="hlink"/>
                </a:solidFill>
                <a:hlinkClick r:id="rId3"/>
              </a:rPr>
              <a:t>USGS Interactive Fault Map</a:t>
            </a:r>
            <a:r>
              <a:rPr lang="en"/>
              <a:t>, and type your location’s name into the search bar.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a:t>IMAGE: </a:t>
            </a:r>
            <a:r>
              <a:rPr lang="en" sz="1000" i="1"/>
              <a:t>Image courtesy of the Pacific Northwest Seismic Network</a:t>
            </a:r>
            <a:endParaRPr sz="1000" i="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This slide zooms in on faults in NW Washington. It shows a fault scarp, which is evidence of a fault going across the sound end of Bainbridge Island. Lidar stands for light detecting and ranging, and is a remote sensing tool that uses lasers to create models of the Earth’s topography.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a:t>IMAGES: </a:t>
            </a:r>
            <a:r>
              <a:rPr lang="en" sz="1000" i="1"/>
              <a:t>Images</a:t>
            </a:r>
            <a:r>
              <a:rPr lang="en" sz="1000"/>
              <a:t> </a:t>
            </a:r>
            <a:r>
              <a:rPr lang="en" sz="1000" i="1"/>
              <a:t>courtesy of Washington Department of Natural Resources, </a:t>
            </a:r>
            <a:endParaRPr i="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The black lines on this map show faults in Oregon. Ask a student volunteer to point to the area on the map where they live. To find specific faults in your area, go to the </a:t>
            </a:r>
            <a:r>
              <a:rPr lang="en" u="sng">
                <a:solidFill>
                  <a:schemeClr val="hlink"/>
                </a:solidFill>
                <a:hlinkClick r:id="rId3"/>
              </a:rPr>
              <a:t>USGS Interactive Fault Map</a:t>
            </a:r>
            <a:r>
              <a:rPr lang="en">
                <a:solidFill>
                  <a:schemeClr val="dk1"/>
                </a:solidFill>
              </a:rPr>
              <a:t>, and type your location’s name into the search bar.</a:t>
            </a:r>
            <a:endParaRPr dirty="0">
              <a:solidFill>
                <a:schemeClr val="dk1"/>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a:t>IMAGE</a:t>
            </a:r>
            <a:r>
              <a:rPr lang="en" sz="1000" i="1"/>
              <a:t>: Image courtesy of the Pacific Northwest Seismic Network</a:t>
            </a:r>
            <a:endParaRPr sz="1000" i="1"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This slide shows faults in Portland. To find specific faults in your area, go to the </a:t>
            </a:r>
            <a:r>
              <a:rPr lang="en" u="sng">
                <a:solidFill>
                  <a:schemeClr val="hlink"/>
                </a:solidFill>
                <a:hlinkClick r:id="rId3"/>
              </a:rPr>
              <a:t>USGS Interactive Fault Map</a:t>
            </a:r>
            <a:r>
              <a:rPr lang="en">
                <a:solidFill>
                  <a:schemeClr val="dk1"/>
                </a:solidFill>
              </a:rPr>
              <a:t>, and type your location’s name into the search bar.</a:t>
            </a:r>
            <a:endParaRPr dirty="0">
              <a:solidFill>
                <a:schemeClr val="dk1"/>
              </a:solidFill>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 sz="1200"/>
              <a:t>IMAGE</a:t>
            </a:r>
            <a:r>
              <a:rPr lang="en" sz="1200" i="1"/>
              <a:t>: Image courtesy of the Pacific Northwest Seismic Network</a:t>
            </a:r>
            <a:endParaRPr dirty="0"/>
          </a:p>
          <a:p>
            <a:pPr marL="0" lvl="0" indent="0" algn="l" rtl="0">
              <a:lnSpc>
                <a:spcPct val="100000"/>
              </a:lnSpc>
              <a:spcBef>
                <a:spcPts val="0"/>
              </a:spcBef>
              <a:spcAft>
                <a:spcPts val="0"/>
              </a:spcAft>
              <a:buSzPts val="1400"/>
              <a:buNone/>
            </a:pPr>
            <a:r>
              <a:rPr lang="en"/>
              <a:t>Wong, Ivan &amp; Hemphill-Haley, Mark &amp; Liberty, Lee &amp; Madin, Ian. (2001). The Portland Hills fault: An earthquake generator or just another old fault. Oregon Geology. 63. 39-50. </a:t>
            </a: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This slide shows faults in California. Red lines indicate the presence of a fault. Ask a student volunteer to point to the area on the map where they live. To find specific faults in your area, go to the </a:t>
            </a:r>
            <a:r>
              <a:rPr lang="en" u="sng">
                <a:solidFill>
                  <a:schemeClr val="hlink"/>
                </a:solidFill>
                <a:hlinkClick r:id="rId3"/>
              </a:rPr>
              <a:t>USGS Interactive Fault Map</a:t>
            </a:r>
            <a:r>
              <a:rPr lang="en">
                <a:solidFill>
                  <a:schemeClr val="dk1"/>
                </a:solidFill>
              </a:rPr>
              <a:t>, and type your location’s name into the search bar.</a:t>
            </a:r>
            <a:endParaRPr dirty="0">
              <a:solidFill>
                <a:schemeClr val="dk1"/>
              </a:solidFill>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 sz="1200" i="0"/>
              <a:t>IMAGES: </a:t>
            </a:r>
            <a:r>
              <a:rPr lang="en" sz="1200" i="1"/>
              <a:t>Image credits from left to right. Carrizo Plain, captures from Google Earth. Image courtesy of the California Department of Conservation.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This slide shows a house and a curb offset in Hollister due to the Calaveras Fault in California. Point out to students that these structures were created relatively recently, and yet the evidence of movement due to the transform plate boundary is clear.  </a:t>
            </a:r>
            <a:endParaRPr dirty="0">
              <a:solidFill>
                <a:schemeClr val="dk1"/>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i="0"/>
              <a:t>IMAGES: </a:t>
            </a:r>
            <a:r>
              <a:rPr lang="en" sz="1000" i="1"/>
              <a:t>Image credits from left to right. Photos courtesy of Roger Groom. Used with permission. Image courtesy of the California Department of Conservation. </a:t>
            </a:r>
            <a:endParaRPr sz="1000" i="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a:t>An interesting monument attesting to the continual movement along faults. Info is in photo: </a:t>
            </a:r>
            <a:r>
              <a:rPr lang="en" sz="1050" u="sng">
                <a:solidFill>
                  <a:srgbClr val="0B57D0"/>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https://en.wikipedia.org/wiki/Aseismic_creep#/media/File:Aseismic_creep_in_Parkfield.jpg</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aeb88e2e9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aeb88e2e9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TEACHER NOTE:</a:t>
            </a:r>
            <a:r>
              <a:rPr lang="en" dirty="0"/>
              <a:t> </a:t>
            </a:r>
            <a:r>
              <a:rPr lang="en" i="1" dirty="0"/>
              <a:t>This slide is animated. The snap is a gif, which will play on a loop. Clicking will play the apple tree animation.</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 dirty="0"/>
              <a:t>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Ask students to share their observations of the earthquake animation. In the animation, they should observe a buildup of potential energy, and then sudden lurching motion, causing apples to fall from the trees. </a:t>
            </a:r>
            <a:endParaRPr dirty="0"/>
          </a:p>
          <a:p>
            <a:pPr marL="0" lvl="0" indent="0" algn="l" rtl="0">
              <a:spcBef>
                <a:spcPts val="0"/>
              </a:spcBef>
              <a:spcAft>
                <a:spcPts val="0"/>
              </a:spcAft>
              <a:buNone/>
            </a:pPr>
            <a:endParaRPr dirty="0"/>
          </a:p>
          <a:p>
            <a:pPr marL="0" lvl="0" indent="0" algn="l" rtl="0">
              <a:lnSpc>
                <a:spcPct val="100000"/>
              </a:lnSpc>
              <a:spcBef>
                <a:spcPts val="0"/>
              </a:spcBef>
              <a:spcAft>
                <a:spcPts val="0"/>
              </a:spcAft>
              <a:buSzPts val="1400"/>
              <a:buNone/>
            </a:pPr>
            <a:r>
              <a:rPr lang="en-US" dirty="0"/>
              <a:t>VIDEO</a:t>
            </a:r>
            <a:r>
              <a:rPr lang="en-US" sz="1000" dirty="0"/>
              <a:t>:  </a:t>
            </a:r>
            <a:r>
              <a:rPr lang="en-US" sz="1000" i="1" u="none" dirty="0">
                <a:solidFill>
                  <a:schemeClr val="hlink"/>
                </a:solidFill>
              </a:rPr>
              <a:t>Video courtesy of </a:t>
            </a:r>
            <a:r>
              <a:rPr lang="en-US" sz="1000" i="1" u="none" dirty="0" err="1">
                <a:solidFill>
                  <a:schemeClr val="hlink"/>
                </a:solidFill>
              </a:rPr>
              <a:t>Earthscope</a:t>
            </a:r>
            <a:r>
              <a:rPr lang="en-US" sz="1000" i="1" u="none" dirty="0">
                <a:solidFill>
                  <a:schemeClr val="hlink"/>
                </a:solidFill>
              </a:rPr>
              <a:t> Consortium</a:t>
            </a:r>
            <a:r>
              <a:rPr lang="en-US" sz="1000" i="1" u="none" dirty="0"/>
              <a:t> </a:t>
            </a: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IMAGE:  GIF made from: </a:t>
            </a:r>
            <a:r>
              <a:rPr lang="en-US" u="sng" dirty="0">
                <a:solidFill>
                  <a:schemeClr val="hlink"/>
                </a:solidFill>
                <a:hlinkClick r:id="rId3"/>
              </a:rPr>
              <a:t>https://www.youtube.com/watch?v=cFy3uJYctZs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d15f60de3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d15f60de3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TEACHER NOTE:</a:t>
            </a:r>
            <a:r>
              <a:rPr lang="en" dirty="0"/>
              <a:t> </a:t>
            </a:r>
            <a:r>
              <a:rPr lang="en" i="1" dirty="0"/>
              <a:t>This slide is animated. The snap is a gif, which will play on a loop. Clicking will play the video of a magnitude 7.0 earthquake in Anchorage Alaska on Nov 30, 2018. You can stop the video at 0:58 minutes if desired, as that first clip captures the initial shaking, the class immediately taking protectivve actions, and then being protected during the subsequent more damaging shaking. </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video shows why immediate action is imperative. We can’t feel the build up of potential energy in the Earth. What we can feel is the transformation of potential energy into kinetic energy, which results in ground shaking. Energy from an earthquake travels at different speeds through the Earth, and here you see students react immediately and appropriately to the first jolt of ground shaking as they Drop, Cover, and Hold On. Therefore, when the slower more damaging energy from the earthquake arrives, they are protected.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VIDEO:  </a:t>
            </a:r>
            <a:r>
              <a:rPr lang="en" u="sng" dirty="0">
                <a:solidFill>
                  <a:schemeClr val="hlink"/>
                </a:solidFill>
                <a:hlinkClick r:id="rId3"/>
              </a:rPr>
              <a:t>https://www.youtube.com/watch?v=NJZqREPc9k0&amp;t=225s</a:t>
            </a:r>
            <a:r>
              <a:rPr lang="en" dirty="0"/>
              <a:t> from </a:t>
            </a:r>
            <a:r>
              <a:rPr lang="en" u="sng" dirty="0">
                <a:solidFill>
                  <a:schemeClr val="hlink"/>
                </a:solidFill>
                <a:hlinkClick r:id="rId4"/>
              </a:rPr>
              <a:t>Anchorage School District</a:t>
            </a:r>
            <a:endParaRPr dirty="0"/>
          </a:p>
          <a:p>
            <a:pPr marL="0" lvl="0" indent="0" algn="l" rtl="0">
              <a:spcBef>
                <a:spcPts val="0"/>
              </a:spcBef>
              <a:spcAft>
                <a:spcPts val="0"/>
              </a:spcAft>
              <a:buNone/>
            </a:pPr>
            <a:r>
              <a:rPr lang="en" dirty="0"/>
              <a:t>IMAGE:  GIF made from: </a:t>
            </a:r>
            <a:r>
              <a:rPr lang="en" u="sng" dirty="0">
                <a:solidFill>
                  <a:schemeClr val="hlink"/>
                </a:solidFill>
                <a:hlinkClick r:id="rId5"/>
              </a:rPr>
              <a:t>https://www.youtube.com/watch?v=cFy3uJYctZs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 </a:t>
            </a:r>
            <a:r>
              <a:rPr lang="en" i="1"/>
              <a:t>This slide is animated. It has two layers starting with a map of the globe, and zooming in to the United States. </a:t>
            </a:r>
            <a:r>
              <a:rPr lang="en"/>
              <a:t>This map shows the chance of a strong earthquake in the next 100 years. </a:t>
            </a:r>
            <a:r>
              <a:rPr lang="en">
                <a:solidFill>
                  <a:schemeClr val="dk1"/>
                </a:solidFill>
              </a:rPr>
              <a:t>In this case, strong means an earthquake felt by all that frightens many, and moves heavy furniture, creating slight damage. Ask students to use the key to assess the chance of a damaging earthquake in the next 100 years where they live. </a:t>
            </a:r>
            <a:r>
              <a:rPr lang="en" sz="1200">
                <a:solidFill>
                  <a:schemeClr val="dk1"/>
                </a:solidFill>
              </a:rPr>
              <a:t> </a:t>
            </a:r>
            <a:endParaRPr sz="1200">
              <a:solidFill>
                <a:schemeClr val="dk1"/>
              </a:solidFill>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i="1"/>
              <a:t> </a:t>
            </a:r>
            <a:r>
              <a:rPr lang="en">
                <a:solidFill>
                  <a:schemeClr val="dk1"/>
                </a:solidFill>
              </a:rPr>
              <a:t>Tell students that faults are cracks in Earth’s surface created at and around tectonic plate boundaries as the brittle earth material is deformed. Remind students that faults form at and around each kind of boundary, and that </a:t>
            </a:r>
            <a:r>
              <a:rPr lang="en"/>
              <a:t>earthquakes can occur along faults including plate boundaries. Ask students to compare the locations of plate boundaries and faults to the risk of earthquakes.</a:t>
            </a:r>
            <a:r>
              <a:rPr lang="en" i="1"/>
              <a:t> They should notice that there is a higher risk of earthquakes in areas that have many faults, and that there are many faults near plate boundaries. Students may need to be reminded that an observation is something you see, hear, smell, etc., whereas an inference is a reasonable deduction based on observations.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IMAGES: </a:t>
            </a:r>
            <a:r>
              <a:rPr lang="en" sz="1000" i="1"/>
              <a:t>Images courtesy of USGS</a:t>
            </a:r>
            <a:endParaRPr sz="1000" i="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b="1"/>
              <a:t> </a:t>
            </a:r>
            <a:r>
              <a:rPr lang="en" i="1"/>
              <a:t>This slide is optional. </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
              <a:t>Tell students that because of the risk of a damaging earthquake, their school has taken extra steps to keep students and staff safe, including installing ShakeAlert-powered earthquake early warning. This </a:t>
            </a:r>
            <a:r>
              <a:rPr lang="en" u="sng">
                <a:solidFill>
                  <a:schemeClr val="hlink"/>
                </a:solidFill>
                <a:hlinkClick r:id="rId3"/>
              </a:rPr>
              <a:t>video</a:t>
            </a:r>
            <a:r>
              <a:rPr lang="en"/>
              <a:t> (5:52) describes the USGS-managed ShakeAlert System, which senses earthquakes as soon as they begin, and alerts get delivered to buildings and schools like yours to give people seconds of time to Drop, Cover, and Hold 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VIDEO: </a:t>
            </a:r>
            <a:r>
              <a:rPr lang="en" sz="1000" i="1"/>
              <a:t>Video courtesy of USGS, Using GPS to Enhance the ShakeAlert Earthquake Early Warning System, </a:t>
            </a:r>
            <a:r>
              <a:rPr lang="en" sz="1000" i="1" u="sng">
                <a:solidFill>
                  <a:schemeClr val="hlink"/>
                </a:solidFill>
                <a:hlinkClick r:id="rId3"/>
              </a:rPr>
              <a:t>https://www.youtube.com/watch?v=grmBDsBQJ64</a:t>
            </a:r>
            <a:r>
              <a:rPr lang="en" sz="1000" i="1"/>
              <a:t> </a:t>
            </a:r>
            <a:endParaRPr sz="1000" i="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 </a:t>
            </a:r>
            <a:r>
              <a:rPr lang="en" i="1">
                <a:solidFill>
                  <a:schemeClr val="dk1"/>
                </a:solidFill>
              </a:rPr>
              <a:t>This is animated. Ask the question first to elicit student responses.</a:t>
            </a:r>
            <a:r>
              <a:rPr lang="en">
                <a:solidFill>
                  <a:schemeClr val="dk1"/>
                </a:solidFill>
              </a:rPr>
              <a:t> </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p:txBody>
      </p:sp>
      <p:sp>
        <p:nvSpPr>
          <p:cNvPr id="485" name="Google Shape;48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Teacher Notes:</a:t>
            </a:r>
            <a:r>
              <a:rPr lang="en"/>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93" name="Google Shape;49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Teacher Notes:</a:t>
            </a:r>
            <a:r>
              <a:rPr lang="en" dirty="0">
                <a:solidFill>
                  <a:schemeClr val="dk1"/>
                </a:solidFill>
              </a:rPr>
              <a:t> </a:t>
            </a:r>
            <a:r>
              <a:rPr lang="en" i="1" dirty="0">
                <a:solidFill>
                  <a:schemeClr val="dk1"/>
                </a:solidFill>
              </a:rPr>
              <a:t>Slide is animated so images come in when you click. </a:t>
            </a:r>
            <a:r>
              <a:rPr lang="en"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dirty="0"/>
              <a:t>IMAGE: </a:t>
            </a:r>
            <a:r>
              <a:rPr lang="en" sz="1200" i="1" dirty="0"/>
              <a:t>Image courtesy of USG</a:t>
            </a:r>
            <a:endParaRPr dirty="0"/>
          </a:p>
        </p:txBody>
      </p:sp>
      <p:sp>
        <p:nvSpPr>
          <p:cNvPr id="501" name="Google Shape;50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39</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40</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sometimes smaller earthquakes will occur before the main earthquake, which are called foreshocks. </a:t>
            </a:r>
            <a:r>
              <a:rPr lang="en-US" i="0" dirty="0">
                <a:solidFill>
                  <a:schemeClr val="dk1"/>
                </a:solidFill>
              </a:rPr>
              <a:t>Most large earthquakes are followed by smaller earthquakes called aftershocks. Aftershocks can occur hours, days, or weeks after the main earthquake. Foreshocks and aftershocks are smaller than the main earthquake but can still cause strong shaking and damage. Remind students that they should Drop, Cover, and Hold On if they feel shaking or get an earthquake early warning alert. Tell students you’ll watch an animation of foreshocks, mainshocks, and aftershocks now. Ask them what color foreshocks, mainshocks, and aftershocks are. (They should use the key and note that foreshocks are blue, mainshocks are red, and aftershocks are yellow.) Ask students what the difference is between the map view on the left and the cross-section view on the right. (They should note that the map view is an overhead or bird’s-eye view, and the cross-section view shows us what’s happening inside earth.) Play the animation and ask students what they observe. Stress the importance of staying vigilant and the need to immediately Drop, Cover, and Hold On when they get an alert.</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41</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a:t>
            </a:r>
            <a:r>
              <a:rPr lang="en" i="1"/>
              <a:t> This slide is animated and the ‘Cover’ and ‘Hold On’ appear individually so you can discuss each action in turn. </a:t>
            </a:r>
            <a:r>
              <a:rPr lang="en"/>
              <a:t>Begin by eliciting student responses for each.  </a:t>
            </a:r>
            <a:r>
              <a:rPr lang="en" sz="1150">
                <a:solidFill>
                  <a:schemeClr val="dk1"/>
                </a:solidFill>
              </a:rPr>
              <a:t>Add on to student responses as necessary. </a:t>
            </a:r>
            <a:r>
              <a:rPr lang="en"/>
              <a:t> </a:t>
            </a:r>
            <a:endParaRPr sz="1150">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DROP: Dropping to your knees protects you from falling during ground shaking. </a:t>
            </a:r>
            <a:endParaRPr/>
          </a:p>
          <a:p>
            <a:pPr marL="0" lvl="0" indent="0" algn="l" rtl="0">
              <a:lnSpc>
                <a:spcPct val="100000"/>
              </a:lnSpc>
              <a:spcBef>
                <a:spcPts val="0"/>
              </a:spcBef>
              <a:spcAft>
                <a:spcPts val="0"/>
              </a:spcAft>
              <a:buClr>
                <a:schemeClr val="dk1"/>
              </a:buClr>
              <a:buSzPts val="1100"/>
              <a:buFont typeface="Arial"/>
              <a:buNone/>
            </a:pPr>
            <a:r>
              <a:rPr lang="en"/>
              <a:t>COVER: We cover our neck and head to protect them from becoming injured if something falls.</a:t>
            </a:r>
            <a:endParaRPr/>
          </a:p>
          <a:p>
            <a:pPr marL="0" lvl="0" indent="0" algn="l" rtl="0">
              <a:lnSpc>
                <a:spcPct val="100000"/>
              </a:lnSpc>
              <a:spcBef>
                <a:spcPts val="0"/>
              </a:spcBef>
              <a:spcAft>
                <a:spcPts val="0"/>
              </a:spcAft>
              <a:buClr>
                <a:schemeClr val="dk1"/>
              </a:buClr>
              <a:buSzPts val="1100"/>
              <a:buFont typeface="Arial"/>
              <a:buNone/>
            </a:pPr>
            <a:r>
              <a:rPr lang="en"/>
              <a:t>HOLD ON: We hold on to a table leg once we’re beneath a table so that the earthquake doesn’t move us out from underneath the table that is protecting us.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a:solidFill>
                  <a:schemeClr val="dk1"/>
                </a:solidFill>
              </a:rPr>
              <a:t>Teacher Notes: </a:t>
            </a:r>
            <a:r>
              <a:rPr lang="en" sz="1600" i="1">
                <a:solidFill>
                  <a:schemeClr val="dk1"/>
                </a:solidFill>
              </a:rPr>
              <a:t>Slide is animated, so images appear when you click. </a:t>
            </a:r>
            <a:r>
              <a:rPr lang="en" sz="1600">
                <a:solidFill>
                  <a:schemeClr val="dk1"/>
                </a:solidFill>
              </a:rPr>
              <a:t>Tell students that they should take these protective actions when the ground shakes, if there’s an earthquake early warning alert, or if they’re participating in an earthquake drill, which we’ll do now. Tell students that it’s vital they Drop, Cover, and Hold On immediately and without hesitation.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r>
              <a:rPr lang="en" sz="1200"/>
              <a:t>IMAGES: </a:t>
            </a:r>
            <a:r>
              <a:rPr lang="en" sz="1200" i="1"/>
              <a:t>Images courtesy of the USGS and the Great ShakeOut. Used with permission. </a:t>
            </a:r>
            <a:endParaRPr/>
          </a:p>
          <a:p>
            <a:pPr marL="0" lvl="0" indent="0" algn="l" rtl="0">
              <a:lnSpc>
                <a:spcPct val="100000"/>
              </a:lnSpc>
              <a:spcBef>
                <a:spcPts val="0"/>
              </a:spcBef>
              <a:spcAft>
                <a:spcPts val="0"/>
              </a:spcAft>
              <a:buSzPts val="1400"/>
              <a:buNone/>
            </a:pPr>
            <a:endParaRPr/>
          </a:p>
        </p:txBody>
      </p:sp>
      <p:sp>
        <p:nvSpPr>
          <p:cNvPr id="519" name="Google Shape;51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fd08a1e981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fd08a1e981_1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Teacher Notes: </a:t>
            </a:r>
            <a:r>
              <a:rPr lang="en-US"/>
              <a:t>Play the </a:t>
            </a:r>
            <a:r>
              <a:rPr lang="en-US" err="1"/>
              <a:t>ShakeAlert</a:t>
            </a:r>
            <a:r>
              <a:rPr lang="en-US"/>
              <a: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r>
              <a:rPr lang="en-US" i="1"/>
              <a:t>NOTE: Your EEW alert may sound and look different than the one pictures on the slide!  </a:t>
            </a:r>
          </a:p>
          <a:p>
            <a:pPr marL="0" lvl="0" indent="0" algn="l" rtl="0">
              <a:spcBef>
                <a:spcPts val="0"/>
              </a:spcBef>
              <a:spcAft>
                <a:spcPts val="0"/>
              </a:spcAft>
              <a:buNone/>
            </a:pPr>
            <a:endParaRPr lang="en-US"/>
          </a:p>
          <a:p>
            <a:pPr marL="0" lvl="0" indent="0" algn="l" rtl="0">
              <a:spcBef>
                <a:spcPts val="0"/>
              </a:spcBef>
              <a:spcAft>
                <a:spcPts val="0"/>
              </a:spcAft>
              <a:buNone/>
            </a:pPr>
            <a:r>
              <a:rPr lang="en-US"/>
              <a:t>SOUND: Valcom VEEWS earthquake early warning alert </a:t>
            </a:r>
          </a:p>
        </p:txBody>
      </p:sp>
      <p:sp>
        <p:nvSpPr>
          <p:cNvPr id="75" name="Google Shape;75;g2fd08a1e981_1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a:t>
            </a:r>
            <a:r>
              <a:rPr lang="en"/>
              <a:t>: Ask students to turn and talk to reflect on the earthquake drill to discuss how they did, if they have questions, and what they think the key things to remember are. </a:t>
            </a:r>
            <a:r>
              <a:rPr lang="en" sz="1200"/>
              <a:t>After reflecting, remind students of the key takeaways to stay safe during an earthquake, including immediately dropping to your knees, getting under a table if you can and holding on to the table leg, facing away from glass or heavy objects that could fall, covering your head and neck, remaining silent so that you can hear teacher instructions, and holding this position until shaking stops.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This slide is animated. Elicit student responses first.</a:t>
            </a:r>
            <a:r>
              <a:rPr lang="en"/>
              <a:t> This is not a complete list. Validate / discuss other student ideas. Practice means to practice earthquake drills in multiple settings, and practice reunification with family after an earthquake.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 </a:t>
            </a:r>
            <a:r>
              <a:rPr lang="en" sz="1000" i="1"/>
              <a:t>Image credits from top to bottom. Image courtresy MyShake. Used with permission. Image courtesy Ready.gov.  </a:t>
            </a:r>
            <a:endParaRPr sz="1000" i="1"/>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 courtesy of USGS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Notes: </a:t>
            </a:r>
            <a:r>
              <a:rPr lang="en">
                <a:solidFill>
                  <a:schemeClr val="dk1"/>
                </a:solidFill>
              </a:rPr>
              <a:t>NEXT DAY: Ask students how their conversations with their families went. Did their family members know that Drop, Cover, and Hold On are the correct protective actions? Did they talk about an emergency plan?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t>IMAGES: </a:t>
            </a:r>
            <a:r>
              <a:rPr lang="en" sz="1200" i="1"/>
              <a:t>Images courtesy of USGS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LINK: </a:t>
            </a:r>
            <a:r>
              <a:rPr lang="en" u="sng">
                <a:solidFill>
                  <a:schemeClr val="hlink"/>
                </a:solidFill>
                <a:hlinkClick r:id="rId3"/>
              </a:rPr>
              <a:t>https://docs.google.com/forms/d/e/1FAIpQLSeNHAr45fDTztflhJJD3_JVS8p0RiV1MW9sKyQgFucGJyKcCA/viewform?usp=sf_link</a:t>
            </a:r>
            <a:r>
              <a:rPr lang="en"/>
              <a:t>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583" name="Google Shape;58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IMAGE: </a:t>
            </a:r>
            <a:r>
              <a:rPr lang="en" u="sng">
                <a:solidFill>
                  <a:schemeClr val="hlink"/>
                </a:solidFill>
                <a:hlinkClick r:id="rId3"/>
              </a:rPr>
              <a:t>https://www.iris.edu/hq/inclass/activities/introduction_to_faults_and_plate_tectonics</a:t>
            </a:r>
            <a:r>
              <a:rPr lang="en"/>
              <a:t> </a:t>
            </a:r>
            <a:endParaRPr/>
          </a:p>
          <a:p>
            <a:pPr marL="0" lvl="0" indent="0" algn="l" rtl="0">
              <a:lnSpc>
                <a:spcPct val="100000"/>
              </a:lnSpc>
              <a:spcBef>
                <a:spcPts val="0"/>
              </a:spcBef>
              <a:spcAft>
                <a:spcPts val="0"/>
              </a:spcAft>
              <a:buSzPts val="1400"/>
              <a:buNone/>
            </a:pPr>
            <a:r>
              <a:rPr lang="en"/>
              <a:t>SOURCE: </a:t>
            </a:r>
            <a:r>
              <a:rPr lang="en" u="sng">
                <a:solidFill>
                  <a:schemeClr val="hlink"/>
                </a:solidFill>
                <a:hlinkClick r:id="rId4"/>
              </a:rPr>
              <a:t>https://www.usgs.gov/programs/earthquake-hazards/science/pacific-northwest-hazards</a:t>
            </a:r>
            <a:endParaRPr/>
          </a:p>
          <a:p>
            <a:pPr marL="0" lvl="0" indent="0" algn="l" rtl="0">
              <a:lnSpc>
                <a:spcPct val="100000"/>
              </a:lnSpc>
              <a:spcBef>
                <a:spcPts val="0"/>
              </a:spcBef>
              <a:spcAft>
                <a:spcPts val="0"/>
              </a:spcAft>
              <a:buSzPts val="1400"/>
              <a:buNone/>
            </a:pPr>
            <a:r>
              <a:rPr lang="en" u="sng">
                <a:solidFill>
                  <a:schemeClr val="hlink"/>
                </a:solidFill>
                <a:hlinkClick r:id="rId5"/>
              </a:rPr>
              <a:t>https://www.usgs.gov/programs/earthquake-hazards/science/southern-california-earthquake-hazards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02" name="Google Shape;602;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For more information on Earthquake Early Warning, go to: </a:t>
            </a:r>
            <a:r>
              <a:rPr lang="en" u="sng">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u="sng">
              <a:solidFill>
                <a:srgbClr val="0563C1"/>
              </a:solidFill>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28600" algn="l" rtl="0">
              <a:lnSpc>
                <a:spcPct val="100000"/>
              </a:lnSpc>
              <a:spcBef>
                <a:spcPts val="0"/>
              </a:spcBef>
              <a:spcAft>
                <a:spcPts val="0"/>
              </a:spcAft>
              <a:buSzPts val="1100"/>
              <a:buNone/>
            </a:pPr>
            <a:endParaRPr/>
          </a:p>
        </p:txBody>
      </p:sp>
      <p:sp>
        <p:nvSpPr>
          <p:cNvPr id="611" name="Google Shape;611;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 sz="1800">
                <a:solidFill>
                  <a:schemeClr val="dk1"/>
                </a:solidFill>
                <a:latin typeface="Arial"/>
                <a:ea typeface="Arial"/>
                <a:cs typeface="Arial"/>
                <a:sym typeface="Arial"/>
              </a:rPr>
              <a:t>52</a:t>
            </a:fld>
            <a:endParaRPr sz="1800">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SOURCE:  </a:t>
            </a:r>
            <a:r>
              <a:rPr lang="en" u="sng">
                <a:solidFill>
                  <a:schemeClr val="hlink"/>
                </a:solidFill>
                <a:hlinkClick r:id="rId3"/>
              </a:rPr>
              <a:t>https://www.shakeout.org/whyparticipate/</a:t>
            </a:r>
            <a:r>
              <a:rPr lang="en"/>
              <a:t> , </a:t>
            </a:r>
            <a:r>
              <a:rPr lang="en" u="sng">
                <a:solidFill>
                  <a:schemeClr val="hlink"/>
                </a:solidFill>
                <a:hlinkClick r:id="rId4"/>
              </a:rPr>
              <a:t>https://www.shakealert.org/toolkit/introduction/</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28" name="Google Shape;62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51"/>
          <p:cNvPicPr preferRelativeResize="0"/>
          <p:nvPr/>
        </p:nvPicPr>
        <p:blipFill rotWithShape="1">
          <a:blip r:embed="rId2">
            <a:alphaModFix/>
          </a:blip>
          <a:srcRect l="-15385"/>
          <a:stretch/>
        </p:blipFill>
        <p:spPr>
          <a:xfrm>
            <a:off x="1377941" y="0"/>
            <a:ext cx="7766057" cy="1489435"/>
          </a:xfrm>
          <a:prstGeom prst="rect">
            <a:avLst/>
          </a:prstGeom>
          <a:noFill/>
          <a:ln>
            <a:noFill/>
          </a:ln>
        </p:spPr>
      </p:pic>
      <p:sp>
        <p:nvSpPr>
          <p:cNvPr id="18" name="Google Shape;18;p51"/>
          <p:cNvSpPr txBox="1">
            <a:spLocks noGrp="1"/>
          </p:cNvSpPr>
          <p:nvPr>
            <p:ph type="subTitle" idx="1"/>
          </p:nvPr>
        </p:nvSpPr>
        <p:spPr>
          <a:xfrm>
            <a:off x="293916" y="3848276"/>
            <a:ext cx="8430359" cy="3339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800"/>
              <a:buNone/>
              <a:defRPr sz="1800">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51"/>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0" name="Google Shape;20;p51"/>
          <p:cNvSpPr txBox="1">
            <a:spLocks noGrp="1"/>
          </p:cNvSpPr>
          <p:nvPr>
            <p:ph type="ctrTitle"/>
          </p:nvPr>
        </p:nvSpPr>
        <p:spPr>
          <a:xfrm>
            <a:off x="293916" y="2796758"/>
            <a:ext cx="8430359"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5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51" descr="ShakeAlert Ready Schools logo"/>
          <p:cNvPicPr preferRelativeResize="0"/>
          <p:nvPr/>
        </p:nvPicPr>
        <p:blipFill rotWithShape="1">
          <a:blip r:embed="rId3">
            <a:alphaModFix/>
          </a:blip>
          <a:srcRect/>
          <a:stretch/>
        </p:blipFill>
        <p:spPr>
          <a:xfrm>
            <a:off x="491878" y="135871"/>
            <a:ext cx="2288149" cy="19600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6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60"/>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6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6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62"/>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62"/>
          <p:cNvSpPr txBox="1">
            <a:spLocks noGrp="1"/>
          </p:cNvSpPr>
          <p:nvPr>
            <p:ph type="body" idx="1"/>
          </p:nvPr>
        </p:nvSpPr>
        <p:spPr>
          <a:xfrm>
            <a:off x="3563710" y="740569"/>
            <a:ext cx="5232116" cy="3753872"/>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SzPts val="1500"/>
              <a:buChar char="•"/>
              <a:defRPr sz="1500"/>
            </a:lvl1pPr>
            <a:lvl2pPr marL="914400" lvl="1" indent="-323850" algn="l">
              <a:lnSpc>
                <a:spcPct val="90000"/>
              </a:lnSpc>
              <a:spcBef>
                <a:spcPts val="375"/>
              </a:spcBef>
              <a:spcAft>
                <a:spcPts val="0"/>
              </a:spcAft>
              <a:buSzPts val="1500"/>
              <a:buChar char="•"/>
              <a:defRPr sz="1500"/>
            </a:lvl2pPr>
            <a:lvl3pPr marL="1371600" lvl="2" indent="-323850" algn="l">
              <a:lnSpc>
                <a:spcPct val="90000"/>
              </a:lnSpc>
              <a:spcBef>
                <a:spcPts val="375"/>
              </a:spcBef>
              <a:spcAft>
                <a:spcPts val="0"/>
              </a:spcAft>
              <a:buSzPts val="1500"/>
              <a:buChar char="•"/>
              <a:defRPr sz="15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70" name="Google Shape;70;p62"/>
          <p:cNvSpPr txBox="1">
            <a:spLocks noGrp="1"/>
          </p:cNvSpPr>
          <p:nvPr>
            <p:ph type="body" idx="2"/>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1" name="Google Shape;71;p62"/>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62"/>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73" name="Google Shape;73;p62"/>
          <p:cNvCxnSpPr/>
          <p:nvPr/>
        </p:nvCxnSpPr>
        <p:spPr>
          <a:xfrm>
            <a:off x="3416753" y="740569"/>
            <a:ext cx="0" cy="3753872"/>
          </a:xfrm>
          <a:prstGeom prst="straightConnector1">
            <a:avLst/>
          </a:prstGeom>
          <a:noFill/>
          <a:ln w="19050" cap="flat" cmpd="sng">
            <a:solidFill>
              <a:srgbClr val="C7CDD2"/>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4"/>
        <p:cNvGrpSpPr/>
        <p:nvPr/>
      </p:nvGrpSpPr>
      <p:grpSpPr>
        <a:xfrm>
          <a:off x="0" y="0"/>
          <a:ext cx="0" cy="0"/>
          <a:chOff x="0" y="0"/>
          <a:chExt cx="0" cy="0"/>
        </a:xfrm>
      </p:grpSpPr>
      <p:sp>
        <p:nvSpPr>
          <p:cNvPr id="75" name="Google Shape;75;p63"/>
          <p:cNvSpPr>
            <a:spLocks noGrp="1"/>
          </p:cNvSpPr>
          <p:nvPr>
            <p:ph type="pic" idx="2"/>
          </p:nvPr>
        </p:nvSpPr>
        <p:spPr>
          <a:xfrm>
            <a:off x="3551464" y="740569"/>
            <a:ext cx="5131253" cy="3753872"/>
          </a:xfrm>
          <a:prstGeom prst="rect">
            <a:avLst/>
          </a:prstGeom>
          <a:solidFill>
            <a:schemeClr val="lt1"/>
          </a:solidFill>
          <a:ln>
            <a:noFill/>
          </a:ln>
        </p:spPr>
      </p:sp>
      <p:sp>
        <p:nvSpPr>
          <p:cNvPr id="76" name="Google Shape;76;p63"/>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63"/>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78"/>
        <p:cNvGrpSpPr/>
        <p:nvPr/>
      </p:nvGrpSpPr>
      <p:grpSpPr>
        <a:xfrm>
          <a:off x="0" y="0"/>
          <a:ext cx="0" cy="0"/>
          <a:chOff x="0" y="0"/>
          <a:chExt cx="0" cy="0"/>
        </a:xfrm>
      </p:grpSpPr>
      <p:sp>
        <p:nvSpPr>
          <p:cNvPr id="79" name="Google Shape;79;p64"/>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64"/>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1" name="Google Shape;81;p64"/>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5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7" name="Google Shape;27;p5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30" name="Google Shape;30;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55"/>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5"/>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55"/>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2"/>
                </a:solidFill>
                <a:latin typeface="Arial"/>
                <a:ea typeface="Arial"/>
                <a:cs typeface="Arial"/>
                <a:sym typeface="Arial"/>
              </a:defRPr>
            </a:lvl1pPr>
            <a:lvl2pPr marL="0" lvl="1" indent="0" algn="r">
              <a:spcBef>
                <a:spcPts val="0"/>
              </a:spcBef>
              <a:buNone/>
              <a:defRPr sz="900" b="0" i="0" u="none" strike="noStrike" cap="none">
                <a:solidFill>
                  <a:schemeClr val="dk2"/>
                </a:solidFill>
                <a:latin typeface="Arial"/>
                <a:ea typeface="Arial"/>
                <a:cs typeface="Arial"/>
                <a:sym typeface="Arial"/>
              </a:defRPr>
            </a:lvl2pPr>
            <a:lvl3pPr marL="0" lvl="2" indent="0" algn="r">
              <a:spcBef>
                <a:spcPts val="0"/>
              </a:spcBef>
              <a:buNone/>
              <a:defRPr sz="900" b="0" i="0" u="none" strike="noStrike" cap="none">
                <a:solidFill>
                  <a:schemeClr val="dk2"/>
                </a:solidFill>
                <a:latin typeface="Arial"/>
                <a:ea typeface="Arial"/>
                <a:cs typeface="Arial"/>
                <a:sym typeface="Arial"/>
              </a:defRPr>
            </a:lvl3pPr>
            <a:lvl4pPr marL="0" lvl="3" indent="0" algn="r">
              <a:spcBef>
                <a:spcPts val="0"/>
              </a:spcBef>
              <a:buNone/>
              <a:defRPr sz="900" b="0" i="0" u="none" strike="noStrike" cap="none">
                <a:solidFill>
                  <a:schemeClr val="dk2"/>
                </a:solidFill>
                <a:latin typeface="Arial"/>
                <a:ea typeface="Arial"/>
                <a:cs typeface="Arial"/>
                <a:sym typeface="Arial"/>
              </a:defRPr>
            </a:lvl4pPr>
            <a:lvl5pPr marL="0" lvl="4" indent="0" algn="r">
              <a:spcBef>
                <a:spcPts val="0"/>
              </a:spcBef>
              <a:buNone/>
              <a:defRPr sz="900" b="0" i="0" u="none" strike="noStrike" cap="none">
                <a:solidFill>
                  <a:schemeClr val="dk2"/>
                </a:solidFill>
                <a:latin typeface="Arial"/>
                <a:ea typeface="Arial"/>
                <a:cs typeface="Arial"/>
                <a:sym typeface="Arial"/>
              </a:defRPr>
            </a:lvl5pPr>
            <a:lvl6pPr marL="0" lvl="5" indent="0" algn="r">
              <a:spcBef>
                <a:spcPts val="0"/>
              </a:spcBef>
              <a:buNone/>
              <a:defRPr sz="900" b="0" i="0" u="none" strike="noStrike" cap="none">
                <a:solidFill>
                  <a:schemeClr val="dk2"/>
                </a:solidFill>
                <a:latin typeface="Arial"/>
                <a:ea typeface="Arial"/>
                <a:cs typeface="Arial"/>
                <a:sym typeface="Arial"/>
              </a:defRPr>
            </a:lvl6pPr>
            <a:lvl7pPr marL="0" lvl="6" indent="0" algn="r">
              <a:spcBef>
                <a:spcPts val="0"/>
              </a:spcBef>
              <a:buNone/>
              <a:defRPr sz="900" b="0" i="0" u="none" strike="noStrike" cap="none">
                <a:solidFill>
                  <a:schemeClr val="dk2"/>
                </a:solidFill>
                <a:latin typeface="Arial"/>
                <a:ea typeface="Arial"/>
                <a:cs typeface="Arial"/>
                <a:sym typeface="Arial"/>
              </a:defRPr>
            </a:lvl7pPr>
            <a:lvl8pPr marL="0" lvl="7" indent="0" algn="r">
              <a:spcBef>
                <a:spcPts val="0"/>
              </a:spcBef>
              <a:buNone/>
              <a:defRPr sz="900" b="0" i="0" u="none" strike="noStrike" cap="none">
                <a:solidFill>
                  <a:schemeClr val="dk2"/>
                </a:solidFill>
                <a:latin typeface="Arial"/>
                <a:ea typeface="Arial"/>
                <a:cs typeface="Arial"/>
                <a:sym typeface="Arial"/>
              </a:defRPr>
            </a:lvl8pPr>
            <a:lvl9pPr marL="0" lvl="8" indent="0" algn="r">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55"/>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alpha val="20000"/>
          </a:schemeClr>
        </a:solidFill>
        <a:effectLst/>
      </p:bgPr>
    </p:bg>
    <p:spTree>
      <p:nvGrpSpPr>
        <p:cNvPr id="1" name="Shape 37"/>
        <p:cNvGrpSpPr/>
        <p:nvPr/>
      </p:nvGrpSpPr>
      <p:grpSpPr>
        <a:xfrm>
          <a:off x="0" y="0"/>
          <a:ext cx="0" cy="0"/>
          <a:chOff x="0" y="0"/>
          <a:chExt cx="0" cy="0"/>
        </a:xfrm>
      </p:grpSpPr>
      <p:sp>
        <p:nvSpPr>
          <p:cNvPr id="38" name="Google Shape;38;p5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1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6"/>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56"/>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 name="Google Shape;41;p56"/>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42"/>
        <p:cNvGrpSpPr/>
        <p:nvPr/>
      </p:nvGrpSpPr>
      <p:grpSpPr>
        <a:xfrm>
          <a:off x="0" y="0"/>
          <a:ext cx="0" cy="0"/>
          <a:chOff x="0" y="0"/>
          <a:chExt cx="0" cy="0"/>
        </a:xfrm>
      </p:grpSpPr>
      <p:sp>
        <p:nvSpPr>
          <p:cNvPr id="43" name="Google Shape;43;p57"/>
          <p:cNvSpPr/>
          <p:nvPr/>
        </p:nvSpPr>
        <p:spPr>
          <a:xfrm>
            <a:off x="0" y="0"/>
            <a:ext cx="9025614" cy="3197333"/>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4" name="Google Shape;44;p57"/>
          <p:cNvPicPr preferRelativeResize="0"/>
          <p:nvPr/>
        </p:nvPicPr>
        <p:blipFill rotWithShape="1">
          <a:blip r:embed="rId2">
            <a:alphaModFix/>
          </a:blip>
          <a:srcRect l="-13889" r="13889"/>
          <a:stretch/>
        </p:blipFill>
        <p:spPr>
          <a:xfrm>
            <a:off x="455840" y="0"/>
            <a:ext cx="8688160" cy="3197333"/>
          </a:xfrm>
          <a:prstGeom prst="rect">
            <a:avLst/>
          </a:prstGeom>
          <a:noFill/>
          <a:ln>
            <a:noFill/>
          </a:ln>
        </p:spPr>
      </p:pic>
      <p:sp>
        <p:nvSpPr>
          <p:cNvPr id="45" name="Google Shape;45;p57"/>
          <p:cNvSpPr txBox="1">
            <a:spLocks noGrp="1"/>
          </p:cNvSpPr>
          <p:nvPr>
            <p:ph type="ctrTitle"/>
          </p:nvPr>
        </p:nvSpPr>
        <p:spPr>
          <a:xfrm>
            <a:off x="293916" y="1498324"/>
            <a:ext cx="8430359" cy="895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300"/>
              <a:buFont typeface="Arial"/>
              <a:buNone/>
              <a:defRPr sz="33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6" name="Google Shape;46;p57" descr="A green and black sign&#10;&#10;Description automatically generated"/>
          <p:cNvPicPr preferRelativeResize="0"/>
          <p:nvPr/>
        </p:nvPicPr>
        <p:blipFill rotWithShape="1">
          <a:blip r:embed="rId3">
            <a:alphaModFix/>
          </a:blip>
          <a:srcRect/>
          <a:stretch/>
        </p:blipFill>
        <p:spPr>
          <a:xfrm>
            <a:off x="2280132" y="3215351"/>
            <a:ext cx="4583736" cy="135329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47"/>
        <p:cNvGrpSpPr/>
        <p:nvPr/>
      </p:nvGrpSpPr>
      <p:grpSpPr>
        <a:xfrm>
          <a:off x="0" y="0"/>
          <a:ext cx="0" cy="0"/>
          <a:chOff x="0" y="0"/>
          <a:chExt cx="0" cy="0"/>
        </a:xfrm>
      </p:grpSpPr>
      <p:sp>
        <p:nvSpPr>
          <p:cNvPr id="48" name="Google Shape;48;p58"/>
          <p:cNvSpPr txBox="1">
            <a:spLocks noGrp="1"/>
          </p:cNvSpPr>
          <p:nvPr>
            <p:ph type="title"/>
          </p:nvPr>
        </p:nvSpPr>
        <p:spPr>
          <a:xfrm>
            <a:off x="393493" y="753900"/>
            <a:ext cx="6127229"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8"/>
          <p:cNvSpPr txBox="1">
            <a:spLocks noGrp="1"/>
          </p:cNvSpPr>
          <p:nvPr>
            <p:ph type="body" idx="1"/>
          </p:nvPr>
        </p:nvSpPr>
        <p:spPr>
          <a:xfrm>
            <a:off x="393493" y="3141006"/>
            <a:ext cx="6127229"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a:solidFill>
                  <a:schemeClr val="dk2"/>
                </a:solidFill>
              </a:defRPr>
            </a:lvl1pPr>
            <a:lvl2pPr marL="914400" lvl="1" indent="-228600" algn="l">
              <a:lnSpc>
                <a:spcPct val="90000"/>
              </a:lnSpc>
              <a:spcBef>
                <a:spcPts val="375"/>
              </a:spcBef>
              <a:spcAft>
                <a:spcPts val="0"/>
              </a:spcAft>
              <a:buSzPts val="1500"/>
              <a:buNone/>
              <a:defRPr sz="1500">
                <a:solidFill>
                  <a:srgbClr val="757575"/>
                </a:solidFill>
              </a:defRPr>
            </a:lvl2pPr>
            <a:lvl3pPr marL="1371600" lvl="2" indent="-228600" algn="l">
              <a:lnSpc>
                <a:spcPct val="90000"/>
              </a:lnSpc>
              <a:spcBef>
                <a:spcPts val="375"/>
              </a:spcBef>
              <a:spcAft>
                <a:spcPts val="0"/>
              </a:spcAft>
              <a:buSzPts val="1350"/>
              <a:buNone/>
              <a:defRPr sz="1350">
                <a:solidFill>
                  <a:srgbClr val="757575"/>
                </a:solidFill>
              </a:defRPr>
            </a:lvl3pPr>
            <a:lvl4pPr marL="1828800" lvl="3" indent="-228600" algn="l">
              <a:lnSpc>
                <a:spcPct val="90000"/>
              </a:lnSpc>
              <a:spcBef>
                <a:spcPts val="375"/>
              </a:spcBef>
              <a:spcAft>
                <a:spcPts val="0"/>
              </a:spcAft>
              <a:buSzPts val="1200"/>
              <a:buNone/>
              <a:defRPr sz="1200">
                <a:solidFill>
                  <a:srgbClr val="757575"/>
                </a:solidFill>
              </a:defRPr>
            </a:lvl4pPr>
            <a:lvl5pPr marL="2286000" lvl="4" indent="-228600" algn="l">
              <a:lnSpc>
                <a:spcPct val="90000"/>
              </a:lnSpc>
              <a:spcBef>
                <a:spcPts val="375"/>
              </a:spcBef>
              <a:spcAft>
                <a:spcPts val="0"/>
              </a:spcAft>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pic>
        <p:nvPicPr>
          <p:cNvPr id="50" name="Google Shape;50;p58"/>
          <p:cNvPicPr preferRelativeResize="0"/>
          <p:nvPr/>
        </p:nvPicPr>
        <p:blipFill rotWithShape="1">
          <a:blip r:embed="rId2">
            <a:alphaModFix/>
          </a:blip>
          <a:srcRect l="-5769"/>
          <a:stretch/>
        </p:blipFill>
        <p:spPr>
          <a:xfrm>
            <a:off x="6638430" y="466165"/>
            <a:ext cx="2505569" cy="4260958"/>
          </a:xfrm>
          <a:prstGeom prst="rect">
            <a:avLst/>
          </a:prstGeom>
          <a:noFill/>
          <a:ln>
            <a:noFill/>
          </a:ln>
        </p:spPr>
      </p:pic>
      <p:sp>
        <p:nvSpPr>
          <p:cNvPr id="51" name="Google Shape;51;p58"/>
          <p:cNvSpPr txBox="1"/>
          <p:nvPr/>
        </p:nvSpPr>
        <p:spPr>
          <a:xfrm>
            <a:off x="10391361" y="-89453"/>
            <a:ext cx="18473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50">
              <a:solidFill>
                <a:schemeClr val="dk1"/>
              </a:solidFill>
              <a:latin typeface="Arial"/>
              <a:ea typeface="Arial"/>
              <a:cs typeface="Arial"/>
              <a:sym typeface="Arial"/>
            </a:endParaRPr>
          </a:p>
        </p:txBody>
      </p:sp>
      <p:sp>
        <p:nvSpPr>
          <p:cNvPr id="52" name="Google Shape;52;p5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58"/>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5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9"/>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59"/>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5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59"/>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0"/>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1" name="Google Shape;11;p5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50"/>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5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dk2"/>
                </a:solidFill>
                <a:latin typeface="Arial"/>
                <a:ea typeface="Arial"/>
                <a:cs typeface="Arial"/>
                <a:sym typeface="Arial"/>
              </a:defRPr>
            </a:lvl1pPr>
            <a:lvl2pPr marL="0" marR="0" lvl="1" indent="0" algn="r" rtl="0">
              <a:spcBef>
                <a:spcPts val="0"/>
              </a:spcBef>
              <a:buNone/>
              <a:defRPr sz="900" b="0" i="0" u="none" strike="noStrike" cap="none">
                <a:solidFill>
                  <a:schemeClr val="dk2"/>
                </a:solidFill>
                <a:latin typeface="Arial"/>
                <a:ea typeface="Arial"/>
                <a:cs typeface="Arial"/>
                <a:sym typeface="Arial"/>
              </a:defRPr>
            </a:lvl2pPr>
            <a:lvl3pPr marL="0" marR="0" lvl="2" indent="0" algn="r" rtl="0">
              <a:spcBef>
                <a:spcPts val="0"/>
              </a:spcBef>
              <a:buNone/>
              <a:defRPr sz="900" b="0" i="0" u="none" strike="noStrike" cap="none">
                <a:solidFill>
                  <a:schemeClr val="dk2"/>
                </a:solidFill>
                <a:latin typeface="Arial"/>
                <a:ea typeface="Arial"/>
                <a:cs typeface="Arial"/>
                <a:sym typeface="Arial"/>
              </a:defRPr>
            </a:lvl3pPr>
            <a:lvl4pPr marL="0" marR="0" lvl="3" indent="0" algn="r" rtl="0">
              <a:spcBef>
                <a:spcPts val="0"/>
              </a:spcBef>
              <a:buNone/>
              <a:defRPr sz="900" b="0" i="0" u="none" strike="noStrike" cap="none">
                <a:solidFill>
                  <a:schemeClr val="dk2"/>
                </a:solidFill>
                <a:latin typeface="Arial"/>
                <a:ea typeface="Arial"/>
                <a:cs typeface="Arial"/>
                <a:sym typeface="Arial"/>
              </a:defRPr>
            </a:lvl4pPr>
            <a:lvl5pPr marL="0" marR="0" lvl="4" indent="0" algn="r" rtl="0">
              <a:spcBef>
                <a:spcPts val="0"/>
              </a:spcBef>
              <a:buNone/>
              <a:defRPr sz="900" b="0" i="0" u="none" strike="noStrike" cap="none">
                <a:solidFill>
                  <a:schemeClr val="dk2"/>
                </a:solidFill>
                <a:latin typeface="Arial"/>
                <a:ea typeface="Arial"/>
                <a:cs typeface="Arial"/>
                <a:sym typeface="Arial"/>
              </a:defRPr>
            </a:lvl5pPr>
            <a:lvl6pPr marL="0" marR="0" lvl="5" indent="0" algn="r" rtl="0">
              <a:spcBef>
                <a:spcPts val="0"/>
              </a:spcBef>
              <a:buNone/>
              <a:defRPr sz="900" b="0" i="0" u="none" strike="noStrike" cap="none">
                <a:solidFill>
                  <a:schemeClr val="dk2"/>
                </a:solidFill>
                <a:latin typeface="Arial"/>
                <a:ea typeface="Arial"/>
                <a:cs typeface="Arial"/>
                <a:sym typeface="Arial"/>
              </a:defRPr>
            </a:lvl6pPr>
            <a:lvl7pPr marL="0" marR="0" lvl="6" indent="0" algn="r" rtl="0">
              <a:spcBef>
                <a:spcPts val="0"/>
              </a:spcBef>
              <a:buNone/>
              <a:defRPr sz="900" b="0" i="0" u="none" strike="noStrike" cap="none">
                <a:solidFill>
                  <a:schemeClr val="dk2"/>
                </a:solidFill>
                <a:latin typeface="Arial"/>
                <a:ea typeface="Arial"/>
                <a:cs typeface="Arial"/>
                <a:sym typeface="Arial"/>
              </a:defRPr>
            </a:lvl7pPr>
            <a:lvl8pPr marL="0" marR="0" lvl="7" indent="0" algn="r" rtl="0">
              <a:spcBef>
                <a:spcPts val="0"/>
              </a:spcBef>
              <a:buNone/>
              <a:defRPr sz="900" b="0" i="0" u="none" strike="noStrike" cap="none">
                <a:solidFill>
                  <a:schemeClr val="dk2"/>
                </a:solidFill>
                <a:latin typeface="Arial"/>
                <a:ea typeface="Arial"/>
                <a:cs typeface="Arial"/>
                <a:sym typeface="Arial"/>
              </a:defRPr>
            </a:lvl8pPr>
            <a:lvl9pPr marL="0" marR="0" lvl="8" indent="0" algn="r" rtl="0">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50"/>
          <p:cNvPicPr preferRelativeResize="0"/>
          <p:nvPr/>
        </p:nvPicPr>
        <p:blipFill rotWithShape="1">
          <a:blip r:embed="rId16">
            <a:alphaModFix/>
          </a:blip>
          <a:srcRect/>
          <a:stretch/>
        </p:blipFill>
        <p:spPr>
          <a:xfrm>
            <a:off x="0" y="0"/>
            <a:ext cx="9141714" cy="409472"/>
          </a:xfrm>
          <a:prstGeom prst="rect">
            <a:avLst/>
          </a:prstGeom>
          <a:noFill/>
          <a:ln>
            <a:noFill/>
          </a:ln>
        </p:spPr>
      </p:pic>
      <p:sp>
        <p:nvSpPr>
          <p:cNvPr id="15" name="Google Shape;15;p50"/>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800" b="0" i="0" u="none" strike="noStrike" cap="none" dirty="0">
                <a:solidFill>
                  <a:srgbClr val="7F7F7F"/>
                </a:solidFill>
                <a:latin typeface="Arial"/>
                <a:ea typeface="Arial"/>
                <a:cs typeface="Arial"/>
                <a:sym typeface="Arial"/>
              </a:rPr>
              <a:t>ShakeAlert</a:t>
            </a:r>
            <a:r>
              <a:rPr lang="en" sz="800" b="0" i="0" u="none" strike="noStrike" cap="none" baseline="30000" dirty="0">
                <a:solidFill>
                  <a:srgbClr val="7F7F7F"/>
                </a:solidFill>
                <a:latin typeface="Arial"/>
                <a:ea typeface="Arial"/>
                <a:cs typeface="Arial"/>
                <a:sym typeface="Arial"/>
              </a:rPr>
              <a:t>®</a:t>
            </a:r>
            <a:r>
              <a:rPr lang="en" sz="800" b="0" i="0" u="none" strike="noStrike" cap="none" dirty="0">
                <a:solidFill>
                  <a:srgbClr val="7F7F7F"/>
                </a:solidFill>
                <a:latin typeface="Arial"/>
                <a:ea typeface="Arial"/>
                <a:cs typeface="Arial"/>
                <a:sym typeface="Arial"/>
              </a:rPr>
              <a:t> Earthquake Early Warning System | ShakeAlert Ready Schools | 8.2025</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family-engagement-lett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hakealert.org/f/spanish-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https://www.youtube.com/embed/eQRBVtsjJ_0?feature=oembed" TargetMode="External"/><Relationship Id="rId1" Type="http://schemas.openxmlformats.org/officeDocument/2006/relationships/video" Target="https://www.youtube.com/embed/JryVdVKClYk?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FGD0JRnCllo?feature=oembed" TargetMode="External"/><Relationship Id="rId1" Type="http://schemas.openxmlformats.org/officeDocument/2006/relationships/video" Target="https://www.youtube.com/embed/czyOV1GWHa4?feature=oembed" TargetMode="Externa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hyperlink" Target="https://pnsn.org/earthquakes/recent"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video" Target="https://www.youtube.com/embed/-5BgKKutxBs?feature=oembed" TargetMode="External"/><Relationship Id="rId5" Type="http://schemas.openxmlformats.org/officeDocument/2006/relationships/image" Target="../media/image44.jpeg"/><Relationship Id="rId4" Type="http://schemas.openxmlformats.org/officeDocument/2006/relationships/image" Target="../media/image43.g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ideo" Target="https://www.youtube.com/embed/NJZqREPc9k0?feature=oembed" TargetMode="External"/><Relationship Id="rId5" Type="http://schemas.openxmlformats.org/officeDocument/2006/relationships/image" Target="../media/image45.jpeg"/><Relationship Id="rId4" Type="http://schemas.openxmlformats.org/officeDocument/2006/relationships/image" Target="../media/image43.gif"/></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video" Target="https://www.youtube.com/embed/grmBDsBQJ64?feature=oembed" TargetMode="Externa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1.gif"/><Relationship Id="rId7"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7.png"/><Relationship Id="rId5" Type="http://schemas.openxmlformats.org/officeDocument/2006/relationships/image" Target="../media/image66.gif"/><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55.xml"/><Relationship Id="rId7" Type="http://schemas.openxmlformats.org/officeDocument/2006/relationships/hyperlink" Target="https://www.shakeout.org/schools/resources/" TargetMode="External"/><Relationship Id="rId12" Type="http://schemas.openxmlformats.org/officeDocument/2006/relationships/hyperlink" Target="https://mil.wa.gov/emergency-management-division" TargetMode="Externa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www.caloes.ca.gov/"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oregon.gov/oem/pages/default.aspx"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valcom.com/solutions/engineered-solutions/software-suite/veew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doi.org/10.5066/F7S75FJM" TargetMode="External"/><Relationship Id="rId4" Type="http://schemas.openxmlformats.org/officeDocument/2006/relationships/slide" Target="slide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slide" Target="slide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582388" y="2845193"/>
            <a:ext cx="8430359" cy="518833"/>
          </a:xfrm>
        </p:spPr>
        <p:txBody>
          <a:bodyPr vert="horz" lIns="91440" tIns="45720" rIns="91440" bIns="45720" rtlCol="0" anchor="t">
            <a:noAutofit/>
          </a:bodyPr>
          <a:lstStyle/>
          <a:p>
            <a:r>
              <a:rPr lang="en-US" sz="2800" b="1" dirty="0">
                <a:solidFill>
                  <a:schemeClr val="accent1"/>
                </a:solidFill>
              </a:rPr>
              <a:t>Earthquake Drill Lesson</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731520" y="2265774"/>
            <a:ext cx="8281227" cy="579420"/>
          </a:xfrm>
        </p:spPr>
        <p:txBody>
          <a:bodyPr>
            <a:noAutofit/>
          </a:bodyPr>
          <a:lstStyle/>
          <a:p>
            <a:pPr>
              <a:lnSpc>
                <a:spcPct val="100000"/>
              </a:lnSpc>
              <a:spcBef>
                <a:spcPts val="0"/>
              </a:spcBef>
              <a:defRPr/>
            </a:pPr>
            <a:r>
              <a:rPr lang="en-US" sz="2800" kern="0" dirty="0">
                <a:solidFill>
                  <a:srgbClr val="0E2849"/>
                </a:solidFill>
                <a:latin typeface="Arial"/>
                <a:cs typeface="Arial"/>
                <a:sym typeface="Arial"/>
              </a:rPr>
              <a:t>ShakeAlert</a:t>
            </a:r>
            <a:r>
              <a:rPr lang="en-US" sz="2800" kern="0" baseline="30000" dirty="0">
                <a:solidFill>
                  <a:srgbClr val="0E2849"/>
                </a:solidFill>
                <a:latin typeface="Arial"/>
                <a:cs typeface="Arial"/>
                <a:sym typeface="Arial"/>
              </a:rPr>
              <a:t>®</a:t>
            </a:r>
            <a:r>
              <a:rPr lang="en-US" sz="2800" kern="0" dirty="0">
                <a:solidFill>
                  <a:srgbClr val="0E2849"/>
                </a:solidFill>
                <a:latin typeface="Arial"/>
                <a:cs typeface="Arial"/>
                <a:sym typeface="Arial"/>
              </a:rPr>
              <a:t> Earthquake Early Warning </a:t>
            </a:r>
            <a:endParaRPr lang="en-US" sz="2800" dirty="0">
              <a:solidFill>
                <a:srgbClr val="0E2849"/>
              </a:solidFill>
            </a:endParaRPr>
          </a:p>
        </p:txBody>
      </p:sp>
      <p:grpSp>
        <p:nvGrpSpPr>
          <p:cNvPr id="12" name="Group 11">
            <a:extLst>
              <a:ext uri="{FF2B5EF4-FFF2-40B4-BE49-F238E27FC236}">
                <a16:creationId xmlns:a16="http://schemas.microsoft.com/office/drawing/2014/main" id="{5296533F-C79D-51AD-66C7-933E5E708774}"/>
              </a:ext>
            </a:extLst>
          </p:cNvPr>
          <p:cNvGrpSpPr/>
          <p:nvPr/>
        </p:nvGrpSpPr>
        <p:grpSpPr>
          <a:xfrm>
            <a:off x="5010912" y="4294534"/>
            <a:ext cx="2283112" cy="674062"/>
            <a:chOff x="4572000" y="4157374"/>
            <a:chExt cx="2283112" cy="674062"/>
          </a:xfrm>
        </p:grpSpPr>
        <p:pic>
          <p:nvPicPr>
            <p:cNvPr id="2" name="Picture 1" descr="A green and black sign&#10;&#10;Description automatically generated">
              <a:extLst>
                <a:ext uri="{FF2B5EF4-FFF2-40B4-BE49-F238E27FC236}">
                  <a16:creationId xmlns:a16="http://schemas.microsoft.com/office/drawing/2014/main" id="{0AC5110F-545E-D9D5-B164-64FA71BE6ED3}"/>
                </a:ext>
              </a:extLst>
            </p:cNvPr>
            <p:cNvPicPr>
              <a:picLocks noChangeAspect="1"/>
            </p:cNvPicPr>
            <p:nvPr/>
          </p:nvPicPr>
          <p:blipFill>
            <a:blip r:embed="rId3"/>
            <a:stretch>
              <a:fillRect/>
            </a:stretch>
          </p:blipFill>
          <p:spPr>
            <a:xfrm>
              <a:off x="4572000" y="4157374"/>
              <a:ext cx="2283112" cy="674062"/>
            </a:xfrm>
            <a:prstGeom prst="rect">
              <a:avLst/>
            </a:prstGeom>
          </p:spPr>
        </p:pic>
        <p:grpSp>
          <p:nvGrpSpPr>
            <p:cNvPr id="10" name="Group 9">
              <a:extLst>
                <a:ext uri="{FF2B5EF4-FFF2-40B4-BE49-F238E27FC236}">
                  <a16:creationId xmlns:a16="http://schemas.microsoft.com/office/drawing/2014/main" id="{D4574DB3-CC84-5DB5-587F-AC32A8624D02}"/>
                </a:ext>
              </a:extLst>
            </p:cNvPr>
            <p:cNvGrpSpPr/>
            <p:nvPr/>
          </p:nvGrpSpPr>
          <p:grpSpPr>
            <a:xfrm>
              <a:off x="6676985" y="4436337"/>
              <a:ext cx="178127" cy="178127"/>
              <a:chOff x="6766047" y="4316278"/>
              <a:chExt cx="178127" cy="178127"/>
            </a:xfrm>
          </p:grpSpPr>
          <p:cxnSp>
            <p:nvCxnSpPr>
              <p:cNvPr id="6" name="Straight Connector 5">
                <a:extLst>
                  <a:ext uri="{FF2B5EF4-FFF2-40B4-BE49-F238E27FC236}">
                    <a16:creationId xmlns:a16="http://schemas.microsoft.com/office/drawing/2014/main" id="{CAE2BC80-A17B-66A2-2F80-4AEB9C7253C9}"/>
                  </a:ext>
                </a:extLst>
              </p:cNvPr>
              <p:cNvCxnSpPr>
                <a:cxnSpLocks/>
                <a:endCxn id="2" idx="3"/>
              </p:cNvCxnSpPr>
              <p:nvPr/>
            </p:nvCxnSpPr>
            <p:spPr>
              <a:xfrm>
                <a:off x="6855112" y="4316278"/>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AF4C0D-BD2E-7D0E-1E86-B5CB3FFBFBA5}"/>
                  </a:ext>
                </a:extLst>
              </p:cNvPr>
              <p:cNvCxnSpPr>
                <a:cxnSpLocks/>
              </p:cNvCxnSpPr>
              <p:nvPr/>
            </p:nvCxnSpPr>
            <p:spPr>
              <a:xfrm rot="16200000" flipV="1">
                <a:off x="6855111" y="4317517"/>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sp>
        <p:nvSpPr>
          <p:cNvPr id="3" name="Google Shape;87;p1">
            <a:extLst>
              <a:ext uri="{FF2B5EF4-FFF2-40B4-BE49-F238E27FC236}">
                <a16:creationId xmlns:a16="http://schemas.microsoft.com/office/drawing/2014/main" id="{5C4AF00B-F741-4857-35B1-771835E9E670}"/>
              </a:ext>
            </a:extLst>
          </p:cNvPr>
          <p:cNvSpPr txBox="1">
            <a:spLocks/>
          </p:cNvSpPr>
          <p:nvPr/>
        </p:nvSpPr>
        <p:spPr>
          <a:xfrm>
            <a:off x="293916" y="3807840"/>
            <a:ext cx="8430359" cy="620612"/>
          </a:xfrm>
          <a:prstGeom prst="rect">
            <a:avLst/>
          </a:prstGeom>
          <a:noFill/>
          <a:ln>
            <a:noFill/>
          </a:ln>
        </p:spPr>
        <p:txBody>
          <a:bodyPr spcFirstLastPara="1" vert="horz" wrap="square" lIns="91425" tIns="45700" rIns="91425" bIns="45700" rtlCol="0" anchor="t" anchorCtr="0">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buSzPts val="1800"/>
            </a:pPr>
            <a:r>
              <a:rPr lang="en-US" b="1"/>
              <a:t>9th–12th Grade</a:t>
            </a:r>
            <a:endParaRPr lang="en-US"/>
          </a:p>
          <a:p>
            <a:pPr>
              <a:buSzPts val="1500"/>
            </a:pPr>
            <a:r>
              <a:rPr lang="en-US" sz="1500" i="1"/>
              <a:t>Lesson length: 30 minutes</a:t>
            </a:r>
            <a:endParaRPr lang="en-US" dirty="0"/>
          </a:p>
        </p:txBody>
      </p:sp>
      <p:pic>
        <p:nvPicPr>
          <p:cNvPr id="8" name="Picture 7" descr="A blue and black logo&#10;&#10;AI-generated content may be incorrect.">
            <a:extLst>
              <a:ext uri="{FF2B5EF4-FFF2-40B4-BE49-F238E27FC236}">
                <a16:creationId xmlns:a16="http://schemas.microsoft.com/office/drawing/2014/main" id="{2D4BE17E-5870-9873-4E56-F1E49EEC7B06}"/>
              </a:ext>
            </a:extLst>
          </p:cNvPr>
          <p:cNvPicPr>
            <a:picLocks noChangeAspect="1"/>
          </p:cNvPicPr>
          <p:nvPr/>
        </p:nvPicPr>
        <p:blipFill>
          <a:blip r:embed="rId4"/>
          <a:stretch>
            <a:fillRect/>
          </a:stretch>
        </p:blipFill>
        <p:spPr>
          <a:xfrm>
            <a:off x="7294024" y="4294534"/>
            <a:ext cx="1849976" cy="672719"/>
          </a:xfrm>
          <a:prstGeom prst="rect">
            <a:avLst/>
          </a:prstGeom>
        </p:spPr>
      </p:pic>
      <p:sp>
        <p:nvSpPr>
          <p:cNvPr id="7" name="Google Shape;87;p1">
            <a:extLst>
              <a:ext uri="{FF2B5EF4-FFF2-40B4-BE49-F238E27FC236}">
                <a16:creationId xmlns:a16="http://schemas.microsoft.com/office/drawing/2014/main" id="{778ABB20-16A7-3452-13E2-7C29EB226C58}"/>
              </a:ext>
            </a:extLst>
          </p:cNvPr>
          <p:cNvSpPr txBox="1">
            <a:spLocks/>
          </p:cNvSpPr>
          <p:nvPr/>
        </p:nvSpPr>
        <p:spPr>
          <a:xfrm>
            <a:off x="784862" y="3807840"/>
            <a:ext cx="7939413" cy="6206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23850" algn="l" rtl="0">
              <a:lnSpc>
                <a:spcPct val="90000"/>
              </a:lnSpc>
              <a:spcBef>
                <a:spcPts val="750"/>
              </a:spcBef>
              <a:spcAft>
                <a:spcPts val="0"/>
              </a:spcAft>
              <a:buClr>
                <a:schemeClr val="accent1"/>
              </a:buClr>
              <a:buSzPts val="1800"/>
              <a:buFont typeface="Arial"/>
              <a:buNone/>
              <a:defRPr sz="1800" b="0" i="0" u="none" strike="noStrike" cap="none">
                <a:solidFill>
                  <a:schemeClr val="dk2"/>
                </a:solidFill>
                <a:latin typeface="Arial"/>
                <a:ea typeface="Arial"/>
                <a:cs typeface="Arial"/>
                <a:sym typeface="Arial"/>
              </a:defRPr>
            </a:lvl1pPr>
            <a:lvl2pPr marL="914400" marR="0" lvl="1" indent="-323850" algn="ctr" rtl="0">
              <a:lnSpc>
                <a:spcPct val="9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2pPr>
            <a:lvl3pPr marL="1371600" marR="0" lvl="2" indent="-323850" algn="ctr" rtl="0">
              <a:lnSpc>
                <a:spcPct val="90000"/>
              </a:lnSpc>
              <a:spcBef>
                <a:spcPts val="375"/>
              </a:spcBef>
              <a:spcAft>
                <a:spcPts val="0"/>
              </a:spcAft>
              <a:buClr>
                <a:schemeClr val="accent1"/>
              </a:buClr>
              <a:buSzPts val="1350"/>
              <a:buFont typeface="Arial"/>
              <a:buNone/>
              <a:defRPr sz="1350" b="0" i="0" u="none" strike="noStrike" cap="none">
                <a:solidFill>
                  <a:schemeClr val="dk1"/>
                </a:solidFill>
                <a:latin typeface="Arial"/>
                <a:ea typeface="Arial"/>
                <a:cs typeface="Arial"/>
                <a:sym typeface="Arial"/>
              </a:defRPr>
            </a:lvl3pPr>
            <a:lvl4pPr marL="1828800" marR="0" lvl="3" indent="-323850" algn="ctr" rtl="0">
              <a:lnSpc>
                <a:spcPct val="90000"/>
              </a:lnSpc>
              <a:spcBef>
                <a:spcPts val="375"/>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4pPr>
            <a:lvl5pPr marL="2286000" marR="0" lvl="4" indent="-323850" algn="ctr" rtl="0">
              <a:lnSpc>
                <a:spcPct val="90000"/>
              </a:lnSpc>
              <a:spcBef>
                <a:spcPts val="375"/>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5pPr>
            <a:lvl6pPr marL="2743200" marR="0" lvl="5"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pPr marL="0" indent="0">
              <a:spcBef>
                <a:spcPts val="0"/>
              </a:spcBef>
            </a:pPr>
            <a:r>
              <a:rPr lang="en-US" b="1"/>
              <a:t>6th–8th Grade</a:t>
            </a:r>
            <a:endParaRPr lang="en-US"/>
          </a:p>
          <a:p>
            <a:pPr marL="0" indent="0">
              <a:buSzPts val="1500"/>
            </a:pPr>
            <a:r>
              <a:rPr lang="en-US" sz="1500" i="1"/>
              <a:t>Lesson length: 30-45 minutes</a:t>
            </a:r>
            <a:endParaRPr lang="en-US" dirty="0"/>
          </a:p>
        </p:txBody>
      </p:sp>
      <p:sp>
        <p:nvSpPr>
          <p:cNvPr id="11" name="Google Shape;90;p1">
            <a:extLst>
              <a:ext uri="{FF2B5EF4-FFF2-40B4-BE49-F238E27FC236}">
                <a16:creationId xmlns:a16="http://schemas.microsoft.com/office/drawing/2014/main" id="{40558009-58CA-5B6B-7534-4C5ABE08B26A}"/>
              </a:ext>
            </a:extLst>
          </p:cNvPr>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Clr>
                <a:srgbClr val="000000"/>
              </a:buClr>
              <a:buSzPts val="1350"/>
              <a:buFont typeface="Arial"/>
              <a:buNone/>
            </a:pPr>
            <a:r>
              <a:rPr lang="en" sz="1350" b="1" i="0" u="none" strike="noStrike" cap="none">
                <a:solidFill>
                  <a:srgbClr val="000000"/>
                </a:solidFill>
                <a:latin typeface="Arial"/>
                <a:ea typeface="Arial"/>
                <a:cs typeface="Arial"/>
                <a:sym typeface="Arial"/>
              </a:rPr>
              <a:t>GREEN SLIDES</a:t>
            </a:r>
            <a:r>
              <a:rPr lang="en" sz="1350" b="0" i="0" u="none" strike="noStrike" cap="none">
                <a:solidFill>
                  <a:srgbClr val="000000"/>
                </a:solidFill>
                <a:latin typeface="Arial"/>
                <a:ea typeface="Arial"/>
                <a:cs typeface="Arial"/>
                <a:sym typeface="Arial"/>
              </a:rPr>
              <a:t> = Teacher Preparation &amp; Information</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13" name="Google Shape;91;p1">
            <a:extLst>
              <a:ext uri="{FF2B5EF4-FFF2-40B4-BE49-F238E27FC236}">
                <a16:creationId xmlns:a16="http://schemas.microsoft.com/office/drawing/2014/main" id="{4F51FF42-F92A-0B00-8E4E-7EC407DC0818}"/>
              </a:ext>
            </a:extLst>
          </p:cNvPr>
          <p:cNvSpPr/>
          <p:nvPr/>
        </p:nvSpPr>
        <p:spPr>
          <a:xfrm>
            <a:off x="4094900" y="954390"/>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Clr>
                <a:srgbClr val="000000"/>
              </a:buClr>
              <a:buSzPts val="1350"/>
              <a:buFont typeface="Arial"/>
              <a:buNone/>
            </a:pPr>
            <a:r>
              <a:rPr lang="en" sz="1350" b="1" i="0" u="none" strike="noStrike" cap="none">
                <a:solidFill>
                  <a:srgbClr val="000000"/>
                </a:solidFill>
                <a:latin typeface="Arial"/>
                <a:ea typeface="Arial"/>
                <a:cs typeface="Arial"/>
                <a:sym typeface="Arial"/>
              </a:rPr>
              <a:t>WHITE SLIDES </a:t>
            </a:r>
            <a:r>
              <a:rPr lang="en" sz="1350" b="0" i="0" u="none" strike="noStrike" cap="none">
                <a:solidFill>
                  <a:srgbClr val="000000"/>
                </a:solidFill>
                <a:latin typeface="Arial"/>
                <a:ea typeface="Arial"/>
                <a:cs typeface="Arial"/>
                <a:sym typeface="Arial"/>
              </a:rPr>
              <a:t>= Present to Class</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050"/>
              <a:buFont typeface="Arial"/>
              <a:buNone/>
            </a:pPr>
            <a:endParaRPr sz="105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54"/>
        <p:cNvGrpSpPr/>
        <p:nvPr/>
      </p:nvGrpSpPr>
      <p:grpSpPr>
        <a:xfrm>
          <a:off x="0" y="0"/>
          <a:ext cx="0" cy="0"/>
          <a:chOff x="0" y="0"/>
          <a:chExt cx="0" cy="0"/>
        </a:xfrm>
      </p:grpSpPr>
      <p:sp>
        <p:nvSpPr>
          <p:cNvPr id="155" name="Google Shape;155;p10"/>
          <p:cNvSpPr txBox="1">
            <a:spLocks noGrp="1"/>
          </p:cNvSpPr>
          <p:nvPr>
            <p:ph type="body" idx="1"/>
          </p:nvPr>
        </p:nvSpPr>
        <p:spPr>
          <a:xfrm>
            <a:off x="61020" y="913989"/>
            <a:ext cx="8619684" cy="3691500"/>
          </a:xfrm>
          <a:prstGeom prst="rect">
            <a:avLst/>
          </a:prstGeom>
          <a:noFill/>
          <a:ln w="9525" cap="flat" cmpd="sng">
            <a:solidFill>
              <a:srgbClr val="D9EAD3"/>
            </a:solidFill>
            <a:prstDash val="solid"/>
            <a:round/>
            <a:headEnd type="none" w="sm" len="sm"/>
            <a:tailEnd type="none" w="sm" len="sm"/>
          </a:ln>
        </p:spPr>
        <p:txBody>
          <a:bodyPr spcFirstLastPara="1" wrap="square" lIns="171450" tIns="91425" rIns="91425" bIns="91425" anchor="t" anchorCtr="0">
            <a:noAutofit/>
          </a:bodyPr>
          <a:lstStyle/>
          <a:p>
            <a:pPr marL="463550" lvl="0" indent="-311150">
              <a:buClr>
                <a:schemeClr val="dk1"/>
              </a:buClr>
              <a:buSzPts val="1200"/>
              <a:buFont typeface="+mj-lt"/>
              <a:buAutoNum type="arabicPeriod" startAt="25"/>
            </a:pPr>
            <a:r>
              <a:rPr lang="en-US" sz="1200" u="sng" dirty="0"/>
              <a:t>SLIDE 41</a:t>
            </a:r>
            <a:r>
              <a:rPr lang="en-US" sz="1200" dirty="0"/>
              <a:t>: Tell students that sometimes smaller earthquakes will occur before the main earthquake, which are called foreshocks. Most large earthquakes are followed by smaller earthquakes called aftershocks. Aftershocks can occur hours, days, or weeks after the main earthquake. Foreshocks and aftershocks are smaller than the main earthquake but can still cause strong shaking and damage. Remind students that they should Drop, Cover, and Hold On if they feel shaking or get an earthquake early warning alert. Tell students you’ll watch an animation of foreshocks, mainshocks, and aftershocks now. Ask them what color foreshocks, mainshocks, and aftershocks are. (They should use the key and note that foreshocks are blue, mainshocks are red, and aftershocks are yellow.) Ask students what the difference is between the map view on the left and the cross-section view on the right. (They should note that the map view is an overhead or bird’s-eye view, and the cross-section view shows us what’s happening inside earth.) Play the animation and ask students what they observe. Stress the importance of staying vigilant and the need to immediately Drop, Cover, and Hold On when they get an alert.</a:t>
            </a:r>
          </a:p>
          <a:p>
            <a:pPr marL="381000" indent="-228600">
              <a:buClr>
                <a:schemeClr val="dk1"/>
              </a:buClr>
              <a:buSzPts val="1200"/>
              <a:buFont typeface="+mj-lt"/>
              <a:buAutoNum type="arabicPeriod" startAt="25"/>
            </a:pPr>
            <a:endParaRPr lang="en-US" sz="1200" dirty="0"/>
          </a:p>
          <a:p>
            <a:pPr marL="463550" lvl="0" indent="-311150">
              <a:buClr>
                <a:schemeClr val="dk1"/>
              </a:buClr>
              <a:buSzPts val="1200"/>
              <a:buFont typeface="+mj-lt"/>
              <a:buAutoNum type="arabicPeriod" startAt="25"/>
            </a:pPr>
            <a:r>
              <a:rPr lang="en-US" sz="1200" u="sng" dirty="0">
                <a:solidFill>
                  <a:schemeClr val="tx1"/>
                </a:solidFill>
              </a:rPr>
              <a:t>SLIDE 42</a:t>
            </a:r>
            <a:r>
              <a:rPr lang="en-US" sz="1200" dirty="0">
                <a:solidFill>
                  <a:schemeClr val="tx1"/>
                </a:solidFill>
              </a:rPr>
              <a:t>: Ask students why we Drop, Cover, and Hold On if there’s ground shaking or we receive an alert. This slide is animated and the ‘Cover’ and ‘Hold On’ will appear individually so you can discuss each action in turn. </a:t>
            </a:r>
          </a:p>
          <a:p>
            <a:pPr marL="920750" lvl="2" indent="-311150">
              <a:buClr>
                <a:schemeClr val="dk1"/>
              </a:buClr>
              <a:buSzPts val="1200"/>
            </a:pPr>
            <a:r>
              <a:rPr lang="en-US" sz="1200" dirty="0">
                <a:solidFill>
                  <a:schemeClr val="tx1"/>
                </a:solidFill>
              </a:rPr>
              <a:t>DROP: Dropping to your knees protects you from falling during ground shaking. </a:t>
            </a:r>
          </a:p>
          <a:p>
            <a:pPr marL="920750" lvl="2" indent="-311150">
              <a:buClr>
                <a:schemeClr val="dk1"/>
              </a:buClr>
              <a:buSzPts val="1200"/>
            </a:pPr>
            <a:r>
              <a:rPr lang="en-US" sz="1200" dirty="0">
                <a:solidFill>
                  <a:schemeClr val="tx1"/>
                </a:solidFill>
              </a:rPr>
              <a:t>COVER: We cover our neck and head to protect them from becoming injured if something falls.</a:t>
            </a:r>
          </a:p>
          <a:p>
            <a:pPr marL="920750" lvl="2" indent="-311150">
              <a:buClr>
                <a:schemeClr val="dk1"/>
              </a:buClr>
              <a:buSzPts val="1200"/>
            </a:pPr>
            <a:r>
              <a:rPr lang="en-US" sz="1200" dirty="0">
                <a:solidFill>
                  <a:schemeClr val="tx1"/>
                </a:solidFill>
              </a:rPr>
              <a:t>HOLD ON: We hold on to a table leg once we’re beneath a table so that the earthquake doesn’t move us out.</a:t>
            </a:r>
          </a:p>
          <a:p>
            <a:pPr marL="469900" lvl="0" indent="-228600">
              <a:buClr>
                <a:schemeClr val="dk1"/>
              </a:buClr>
              <a:buFont typeface="+mj-lt"/>
              <a:buAutoNum type="arabicPeriod" startAt="25"/>
            </a:pPr>
            <a:endParaRPr lang="en-US" sz="1200" dirty="0">
              <a:solidFill>
                <a:schemeClr val="tx1"/>
              </a:solidFill>
            </a:endParaRPr>
          </a:p>
          <a:p>
            <a:pPr marL="463550" lvl="0" indent="-311150">
              <a:buClr>
                <a:schemeClr val="dk1"/>
              </a:buClr>
              <a:buSzPts val="1200"/>
              <a:buFont typeface="+mj-lt"/>
              <a:buAutoNum type="arabicPeriod" startAt="25"/>
            </a:pPr>
            <a:r>
              <a:rPr lang="en-US" sz="1200" u="sng" dirty="0">
                <a:solidFill>
                  <a:schemeClr val="tx1"/>
                </a:solidFill>
              </a:rPr>
              <a:t>SLIDE 43</a:t>
            </a:r>
            <a:r>
              <a:rPr lang="en-US" sz="1200" dirty="0">
                <a:solidFill>
                  <a:schemeClr val="tx1"/>
                </a:solidFill>
              </a:rPr>
              <a:t>: Tell </a:t>
            </a:r>
            <a:r>
              <a:rPr lang="en-US" sz="1200" dirty="0"/>
              <a:t>students that they should take these protective actions when the ground shakes, if there’s an earthquake alert, or if they’re doing an earthquake drill, which we’ll do now. Tell students that it’s vital they Drop, Cover, and Hold On immediately and without hesitation. </a:t>
            </a:r>
          </a:p>
        </p:txBody>
      </p:sp>
      <p:sp>
        <p:nvSpPr>
          <p:cNvPr id="156" name="Google Shape;156;p10"/>
          <p:cNvSpPr txBox="1"/>
          <p:nvPr/>
        </p:nvSpPr>
        <p:spPr>
          <a:xfrm>
            <a:off x="7086598"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10</a:t>
            </a:fld>
            <a:endParaRPr sz="900" b="0" i="0" u="none" strike="noStrike" cap="none" dirty="0">
              <a:solidFill>
                <a:schemeClr val="dk1"/>
              </a:solidFill>
              <a:latin typeface="Arial"/>
              <a:ea typeface="Arial"/>
              <a:cs typeface="Arial"/>
              <a:sym typeface="Arial"/>
            </a:endParaRPr>
          </a:p>
        </p:txBody>
      </p:sp>
      <p:sp>
        <p:nvSpPr>
          <p:cNvPr id="157" name="Google Shape;157;p10"/>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7</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54">
          <a:extLst>
            <a:ext uri="{FF2B5EF4-FFF2-40B4-BE49-F238E27FC236}">
              <a16:creationId xmlns:a16="http://schemas.microsoft.com/office/drawing/2014/main" id="{F7291465-FC10-C7E4-4E53-169284081977}"/>
            </a:ext>
          </a:extLst>
        </p:cNvPr>
        <p:cNvGrpSpPr/>
        <p:nvPr/>
      </p:nvGrpSpPr>
      <p:grpSpPr>
        <a:xfrm>
          <a:off x="0" y="0"/>
          <a:ext cx="0" cy="0"/>
          <a:chOff x="0" y="0"/>
          <a:chExt cx="0" cy="0"/>
        </a:xfrm>
      </p:grpSpPr>
      <p:sp>
        <p:nvSpPr>
          <p:cNvPr id="155" name="Google Shape;155;p10">
            <a:extLst>
              <a:ext uri="{FF2B5EF4-FFF2-40B4-BE49-F238E27FC236}">
                <a16:creationId xmlns:a16="http://schemas.microsoft.com/office/drawing/2014/main" id="{53625A15-F2BE-1CC2-3F6D-2E12C6D8CD37}"/>
              </a:ext>
            </a:extLst>
          </p:cNvPr>
          <p:cNvSpPr txBox="1">
            <a:spLocks noGrp="1"/>
          </p:cNvSpPr>
          <p:nvPr>
            <p:ph type="body" idx="1"/>
          </p:nvPr>
        </p:nvSpPr>
        <p:spPr>
          <a:xfrm>
            <a:off x="61020" y="913989"/>
            <a:ext cx="8619684" cy="3691500"/>
          </a:xfrm>
          <a:prstGeom prst="rect">
            <a:avLst/>
          </a:prstGeom>
          <a:noFill/>
          <a:ln w="9525" cap="flat" cmpd="sng">
            <a:solidFill>
              <a:srgbClr val="D9EAD3"/>
            </a:solidFill>
            <a:prstDash val="solid"/>
            <a:round/>
            <a:headEnd type="none" w="sm" len="sm"/>
            <a:tailEnd type="none" w="sm" len="sm"/>
          </a:ln>
        </p:spPr>
        <p:txBody>
          <a:bodyPr spcFirstLastPara="1" wrap="square" lIns="171450" tIns="91425" rIns="91425" bIns="91425" anchor="t" anchorCtr="0">
            <a:noAutofit/>
          </a:bodyPr>
          <a:lstStyle/>
          <a:p>
            <a:pPr marL="463550" lvl="0" indent="-311150">
              <a:buClr>
                <a:schemeClr val="dk1"/>
              </a:buClr>
              <a:buSzPts val="1200"/>
              <a:buFont typeface="+mj-lt"/>
              <a:buAutoNum type="arabicPeriod" startAt="28"/>
            </a:pPr>
            <a:r>
              <a:rPr lang="en-US" sz="1200" u="sng" dirty="0"/>
              <a:t>SLIDE 44</a:t>
            </a:r>
            <a:r>
              <a:rPr lang="en-US" sz="1200" dirty="0"/>
              <a:t>: Play the ShakeAlert message. Have all students Drop, Cover, and Hold On. Ask students to stay in their protective positions while the teacher observes and offers corrections if necessary. Once the teacher has checked in with each student, ask them to return to their seats.  </a:t>
            </a:r>
          </a:p>
          <a:p>
            <a:pPr marL="920750" lvl="2" indent="-311150">
              <a:buClr>
                <a:schemeClr val="dk1"/>
              </a:buClr>
              <a:buSzPts val="1200"/>
            </a:pPr>
            <a:r>
              <a:rPr lang="en-US" sz="1200" dirty="0"/>
              <a:t>NOTE: Your EEW alert</a:t>
            </a:r>
            <a:r>
              <a:rPr lang="en-US" sz="1200" dirty="0">
                <a:solidFill>
                  <a:srgbClr val="FF0000"/>
                </a:solidFill>
              </a:rPr>
              <a:t> </a:t>
            </a:r>
            <a:r>
              <a:rPr lang="en-US" sz="1200" dirty="0"/>
              <a:t>may sound and look different than the one pictures on the slide! </a:t>
            </a:r>
          </a:p>
          <a:p>
            <a:pPr marL="920750" lvl="2" indent="-311150">
              <a:buClr>
                <a:schemeClr val="dk1"/>
              </a:buClr>
              <a:buSzPts val="1200"/>
              <a:buFont typeface="+mj-lt"/>
              <a:buAutoNum type="arabicPeriod" startAt="28"/>
            </a:pPr>
            <a:endParaRPr lang="en-US" sz="1200" dirty="0"/>
          </a:p>
          <a:p>
            <a:pPr lvl="0" indent="-340995">
              <a:buClr>
                <a:schemeClr val="dk1"/>
              </a:buClr>
              <a:buSzPts val="1200"/>
              <a:buFont typeface="+mj-lt"/>
              <a:buAutoNum type="arabicPeriod" startAt="28"/>
            </a:pPr>
            <a:r>
              <a:rPr lang="en-US" sz="1200" u="sng" dirty="0">
                <a:solidFill>
                  <a:schemeClr val="tx1"/>
                </a:solidFill>
              </a:rPr>
              <a:t>SLIDE 45</a:t>
            </a:r>
            <a:r>
              <a:rPr lang="en-US" sz="1200" dirty="0">
                <a:solidFill>
                  <a:schemeClr val="tx1"/>
                </a:solidFill>
              </a:rPr>
              <a:t>: Reflect on your earthquake drill by asking students how they did, and if they have questions. After reflecting, remind students of the key takeaways to stay safe during an earthquake, including immediately dropping to your knees, getting under a table if you can and holding on to the table leg, facing away from glass or heavy objects that could fall, covering your head and neck, remaining silent so that you can hear teacher instructions, and holding this position until shaking stops. </a:t>
            </a:r>
          </a:p>
          <a:p>
            <a:pPr lvl="0" indent="-340995">
              <a:buClr>
                <a:schemeClr val="dk1"/>
              </a:buClr>
              <a:buSzPts val="1200"/>
              <a:buFont typeface="+mj-lt"/>
              <a:buAutoNum type="arabicPeriod" startAt="28"/>
            </a:pPr>
            <a:endParaRPr lang="en-US" sz="1200" dirty="0">
              <a:solidFill>
                <a:schemeClr val="tx1"/>
              </a:solidFill>
            </a:endParaRPr>
          </a:p>
          <a:p>
            <a:pPr lvl="0" indent="-340995">
              <a:buClr>
                <a:schemeClr val="dk1"/>
              </a:buClr>
              <a:buSzPts val="1200"/>
              <a:buFont typeface="+mj-lt"/>
              <a:buAutoNum type="arabicPeriod" startAt="28"/>
            </a:pPr>
            <a:r>
              <a:rPr lang="en-US" sz="1200" u="sng" dirty="0">
                <a:solidFill>
                  <a:schemeClr val="tx1"/>
                </a:solidFill>
              </a:rPr>
              <a:t>SLIDE 46</a:t>
            </a:r>
            <a:r>
              <a:rPr lang="en-US" sz="1200" dirty="0">
                <a:solidFill>
                  <a:schemeClr val="tx1"/>
                </a:solidFill>
              </a:rPr>
              <a:t>: Ask students what else they can do to prepare for an earthquake. This slide is animated. Elicit student responses first. The slide contains some ideas. Validate/discuss other student ideas. “Practice” means to practice earthquake drills in multiple settings, and practice reunification with family after an earthquake.  </a:t>
            </a:r>
          </a:p>
          <a:p>
            <a:pPr lvl="0" indent="-340995">
              <a:buClr>
                <a:schemeClr val="dk1"/>
              </a:buClr>
              <a:buSzPts val="1200"/>
              <a:buFont typeface="+mj-lt"/>
              <a:buAutoNum type="arabicPeriod" startAt="28"/>
            </a:pPr>
            <a:endParaRPr lang="en-US" sz="1200" dirty="0">
              <a:solidFill>
                <a:schemeClr val="tx1"/>
              </a:solidFill>
            </a:endParaRPr>
          </a:p>
          <a:p>
            <a:pPr lvl="0" indent="-340995">
              <a:buClr>
                <a:schemeClr val="dk1"/>
              </a:buClr>
              <a:buSzPts val="1200"/>
              <a:buFont typeface="+mj-lt"/>
              <a:buAutoNum type="arabicPeriod" startAt="28"/>
            </a:pPr>
            <a:r>
              <a:rPr lang="en-US" sz="1200" u="sng" dirty="0">
                <a:solidFill>
                  <a:schemeClr val="tx1"/>
                </a:solidFill>
              </a:rPr>
              <a:t>SLIDE 47</a:t>
            </a:r>
            <a:r>
              <a:rPr lang="en-US" sz="1200" dirty="0">
                <a:solidFill>
                  <a:schemeClr val="tx1"/>
                </a:solidFill>
              </a:rPr>
              <a:t>: Tell </a:t>
            </a:r>
            <a:r>
              <a:rPr lang="en-US" sz="1200" dirty="0"/>
              <a:t>students that most of the adults they know have probably not taken part in an earthquake drill since they were students and may have incorrect ideas about how to protect themselves in an earthquake. They can help their family and community members prepare by teaching them about Drop, Cover, and Hold On, and informing them about ways to prepare, such as signing up for ShakeAlert-powered alerts and preparing an emergency kit and plan. </a:t>
            </a:r>
          </a:p>
          <a:p>
            <a:pPr lvl="0" indent="-252095">
              <a:buClr>
                <a:schemeClr val="dk1"/>
              </a:buClr>
              <a:buFont typeface="+mj-lt"/>
              <a:buAutoNum type="arabicPeriod" startAt="29"/>
            </a:pPr>
            <a:endParaRPr lang="en-US" sz="1200" dirty="0"/>
          </a:p>
          <a:p>
            <a:pPr marL="116204" lvl="0" indent="0">
              <a:buClr>
                <a:schemeClr val="dk1"/>
              </a:buClr>
              <a:buSzPts val="1200"/>
              <a:buNone/>
            </a:pPr>
            <a:endParaRPr lang="en-US" sz="1200" dirty="0"/>
          </a:p>
        </p:txBody>
      </p:sp>
      <p:sp>
        <p:nvSpPr>
          <p:cNvPr id="156" name="Google Shape;156;p10">
            <a:extLst>
              <a:ext uri="{FF2B5EF4-FFF2-40B4-BE49-F238E27FC236}">
                <a16:creationId xmlns:a16="http://schemas.microsoft.com/office/drawing/2014/main" id="{D95CF63C-F0BC-1016-D132-8EA36A7F9CF0}"/>
              </a:ext>
            </a:extLst>
          </p:cNvPr>
          <p:cNvSpPr txBox="1"/>
          <p:nvPr/>
        </p:nvSpPr>
        <p:spPr>
          <a:xfrm>
            <a:off x="7086598"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11</a:t>
            </a:fld>
            <a:endParaRPr sz="900" b="0" i="0" u="none" strike="noStrike" cap="none" dirty="0">
              <a:solidFill>
                <a:schemeClr val="dk1"/>
              </a:solidFill>
              <a:latin typeface="Arial"/>
              <a:ea typeface="Arial"/>
              <a:cs typeface="Arial"/>
              <a:sym typeface="Arial"/>
            </a:endParaRPr>
          </a:p>
        </p:txBody>
      </p:sp>
      <p:sp>
        <p:nvSpPr>
          <p:cNvPr id="157" name="Google Shape;157;p10">
            <a:extLst>
              <a:ext uri="{FF2B5EF4-FFF2-40B4-BE49-F238E27FC236}">
                <a16:creationId xmlns:a16="http://schemas.microsoft.com/office/drawing/2014/main" id="{9B85A88E-77AA-AF18-E104-A5D27AA62A9B}"/>
              </a:ext>
            </a:extLst>
          </p:cNvPr>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dirty="0">
                <a:solidFill>
                  <a:schemeClr val="dk1"/>
                </a:solidFill>
                <a:latin typeface="Arial"/>
                <a:ea typeface="Arial"/>
                <a:cs typeface="Arial"/>
                <a:sym typeface="Arial"/>
              </a:rPr>
              <a:t>Teaching Steps - </a:t>
            </a:r>
            <a:r>
              <a:rPr lang="en" sz="1800" b="1" i="1" u="none" strike="noStrike" cap="none" dirty="0">
                <a:solidFill>
                  <a:schemeClr val="dk1"/>
                </a:solidFill>
                <a:latin typeface="Arial"/>
                <a:ea typeface="Arial"/>
                <a:cs typeface="Arial"/>
                <a:sym typeface="Arial"/>
              </a:rPr>
              <a:t>page 8</a:t>
            </a:r>
            <a:endParaRPr sz="1800" b="1" i="1"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4132247"/>
      </p:ext>
    </p:extLst>
  </p:cSld>
  <p:clrMapOvr>
    <a:overrideClrMapping bg1="lt1" tx1="dk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54">
          <a:extLst>
            <a:ext uri="{FF2B5EF4-FFF2-40B4-BE49-F238E27FC236}">
              <a16:creationId xmlns:a16="http://schemas.microsoft.com/office/drawing/2014/main" id="{79EC497B-26AE-AC4E-9A6A-4C90B6F49E96}"/>
            </a:ext>
          </a:extLst>
        </p:cNvPr>
        <p:cNvGrpSpPr/>
        <p:nvPr/>
      </p:nvGrpSpPr>
      <p:grpSpPr>
        <a:xfrm>
          <a:off x="0" y="0"/>
          <a:ext cx="0" cy="0"/>
          <a:chOff x="0" y="0"/>
          <a:chExt cx="0" cy="0"/>
        </a:xfrm>
      </p:grpSpPr>
      <p:sp>
        <p:nvSpPr>
          <p:cNvPr id="155" name="Google Shape;155;p10">
            <a:extLst>
              <a:ext uri="{FF2B5EF4-FFF2-40B4-BE49-F238E27FC236}">
                <a16:creationId xmlns:a16="http://schemas.microsoft.com/office/drawing/2014/main" id="{6928CC4D-3785-6DAB-FB06-962FE99ADB5E}"/>
              </a:ext>
            </a:extLst>
          </p:cNvPr>
          <p:cNvSpPr txBox="1">
            <a:spLocks noGrp="1"/>
          </p:cNvSpPr>
          <p:nvPr>
            <p:ph type="body" idx="1"/>
          </p:nvPr>
        </p:nvSpPr>
        <p:spPr>
          <a:xfrm>
            <a:off x="61020" y="913989"/>
            <a:ext cx="8619684" cy="3691500"/>
          </a:xfrm>
          <a:prstGeom prst="rect">
            <a:avLst/>
          </a:prstGeom>
          <a:noFill/>
          <a:ln w="9525" cap="flat" cmpd="sng">
            <a:solidFill>
              <a:srgbClr val="D9EAD3"/>
            </a:solidFill>
            <a:prstDash val="solid"/>
            <a:round/>
            <a:headEnd type="none" w="sm" len="sm"/>
            <a:tailEnd type="none" w="sm" len="sm"/>
          </a:ln>
        </p:spPr>
        <p:txBody>
          <a:bodyPr spcFirstLastPara="1" wrap="square" lIns="171450" tIns="91425" rIns="91425" bIns="91425" anchor="t" anchorCtr="0">
            <a:noAutofit/>
          </a:bodyPr>
          <a:lstStyle/>
          <a:p>
            <a:pPr marL="457200" lvl="0" indent="-340995" algn="l" rtl="0">
              <a:lnSpc>
                <a:spcPct val="90000"/>
              </a:lnSpc>
              <a:spcBef>
                <a:spcPts val="0"/>
              </a:spcBef>
              <a:spcAft>
                <a:spcPts val="0"/>
              </a:spcAft>
              <a:buClr>
                <a:schemeClr val="dk1"/>
              </a:buClr>
              <a:buSzPts val="1200"/>
              <a:buFont typeface="+mj-lt"/>
              <a:buAutoNum type="arabicPeriod" startAt="32"/>
            </a:pPr>
            <a:r>
              <a:rPr lang="en-US" sz="1200" u="sng" dirty="0">
                <a:solidFill>
                  <a:schemeClr val="tx1"/>
                </a:solidFill>
              </a:rPr>
              <a:t>SLIDE 48</a:t>
            </a:r>
            <a:r>
              <a:rPr lang="en" sz="1200" dirty="0">
                <a:solidFill>
                  <a:schemeClr val="tx1"/>
                </a:solidFill>
              </a:rPr>
              <a:t>: Ask students to share any details about their experience sharing what they learned with their families.  </a:t>
            </a:r>
            <a:endParaRPr sz="1200" dirty="0">
              <a:solidFill>
                <a:schemeClr val="tx1"/>
              </a:solidFill>
            </a:endParaRPr>
          </a:p>
          <a:p>
            <a:pPr marL="457200" lvl="0" indent="-252095" algn="l" rtl="0">
              <a:lnSpc>
                <a:spcPct val="90000"/>
              </a:lnSpc>
              <a:spcBef>
                <a:spcPts val="0"/>
              </a:spcBef>
              <a:spcAft>
                <a:spcPts val="0"/>
              </a:spcAft>
              <a:buClr>
                <a:schemeClr val="dk1"/>
              </a:buClr>
              <a:buSzPts val="1400"/>
              <a:buFont typeface="+mj-lt"/>
              <a:buAutoNum type="arabicPeriod" startAt="32"/>
            </a:pPr>
            <a:endParaRPr sz="1200" dirty="0">
              <a:solidFill>
                <a:schemeClr val="tx1"/>
              </a:solidFill>
            </a:endParaRPr>
          </a:p>
          <a:p>
            <a:pPr marL="457200" lvl="0" indent="-340995" algn="l" rtl="0">
              <a:lnSpc>
                <a:spcPct val="90000"/>
              </a:lnSpc>
              <a:spcBef>
                <a:spcPts val="0"/>
              </a:spcBef>
              <a:spcAft>
                <a:spcPts val="0"/>
              </a:spcAft>
              <a:buClr>
                <a:schemeClr val="dk1"/>
              </a:buClr>
              <a:buSzPts val="1200"/>
              <a:buFont typeface="+mj-lt"/>
              <a:buAutoNum type="arabicPeriod" startAt="32"/>
            </a:pPr>
            <a:r>
              <a:rPr lang="en-US" sz="1200" u="sng" dirty="0">
                <a:solidFill>
                  <a:schemeClr val="tx1"/>
                </a:solidFill>
              </a:rPr>
              <a:t>SLIDE 49</a:t>
            </a:r>
            <a:r>
              <a:rPr lang="en" sz="1200" dirty="0">
                <a:solidFill>
                  <a:schemeClr val="tx1"/>
                </a:solidFill>
              </a:rPr>
              <a:t>: OPTIONAL </a:t>
            </a:r>
            <a:r>
              <a:rPr lang="en" sz="1200" dirty="0">
                <a:solidFill>
                  <a:schemeClr val="dk1"/>
                </a:solidFill>
              </a:rPr>
              <a:t>– Teachers, please complete the ShakeAlert Ready! Earthquake Drill Lesson Feedback Form.</a:t>
            </a:r>
            <a:endParaRPr dirty="0"/>
          </a:p>
          <a:p>
            <a:pPr marL="116204" lvl="0" indent="0" algn="l" rtl="0">
              <a:lnSpc>
                <a:spcPct val="90000"/>
              </a:lnSpc>
              <a:spcBef>
                <a:spcPts val="0"/>
              </a:spcBef>
              <a:spcAft>
                <a:spcPts val="0"/>
              </a:spcAft>
              <a:buClr>
                <a:schemeClr val="dk1"/>
              </a:buClr>
              <a:buSzPts val="1200"/>
              <a:buNone/>
            </a:pPr>
            <a:endParaRPr sz="1200" dirty="0">
              <a:solidFill>
                <a:schemeClr val="dk1"/>
              </a:solidFill>
            </a:endParaRPr>
          </a:p>
          <a:p>
            <a:pPr marL="116204" lvl="0" indent="0" algn="l" rtl="0">
              <a:lnSpc>
                <a:spcPct val="90000"/>
              </a:lnSpc>
              <a:spcBef>
                <a:spcPts val="0"/>
              </a:spcBef>
              <a:spcAft>
                <a:spcPts val="0"/>
              </a:spcAft>
              <a:buClr>
                <a:schemeClr val="dk1"/>
              </a:buClr>
              <a:buSzPts val="1200"/>
              <a:buNone/>
            </a:pPr>
            <a:r>
              <a:rPr lang="en" sz="1400" b="1" dirty="0">
                <a:solidFill>
                  <a:schemeClr val="accent1"/>
                </a:solidFill>
              </a:rPr>
              <a:t>NOTE:</a:t>
            </a:r>
            <a:r>
              <a:rPr lang="en" sz="1200" dirty="0">
                <a:latin typeface="Arial"/>
                <a:ea typeface="Arial"/>
                <a:cs typeface="Arial"/>
                <a:sym typeface="Arial"/>
              </a:rPr>
              <a:t> Please see the green slides at the end of this deck for information on earthquakes and how earthquake early warning works</a:t>
            </a:r>
            <a:endParaRPr sz="1200" dirty="0">
              <a:solidFill>
                <a:schemeClr val="dk1"/>
              </a:solidFill>
            </a:endParaRPr>
          </a:p>
          <a:p>
            <a:pPr marL="116204" lvl="0" indent="0" algn="l" rtl="0">
              <a:lnSpc>
                <a:spcPct val="90000"/>
              </a:lnSpc>
              <a:spcBef>
                <a:spcPts val="0"/>
              </a:spcBef>
              <a:spcAft>
                <a:spcPts val="0"/>
              </a:spcAft>
              <a:buClr>
                <a:schemeClr val="dk1"/>
              </a:buClr>
              <a:buSzPts val="1200"/>
              <a:buNone/>
            </a:pPr>
            <a:r>
              <a:rPr lang="en" sz="1200" dirty="0">
                <a:solidFill>
                  <a:schemeClr val="dk1"/>
                </a:solidFill>
              </a:rPr>
              <a:t> </a:t>
            </a:r>
            <a:endParaRPr sz="1200" dirty="0">
              <a:solidFill>
                <a:schemeClr val="dk1"/>
              </a:solidFill>
            </a:endParaRPr>
          </a:p>
        </p:txBody>
      </p:sp>
      <p:sp>
        <p:nvSpPr>
          <p:cNvPr id="156" name="Google Shape;156;p10">
            <a:extLst>
              <a:ext uri="{FF2B5EF4-FFF2-40B4-BE49-F238E27FC236}">
                <a16:creationId xmlns:a16="http://schemas.microsoft.com/office/drawing/2014/main" id="{597810A4-33CC-B029-8BAE-73F82421BC3D}"/>
              </a:ext>
            </a:extLst>
          </p:cNvPr>
          <p:cNvSpPr txBox="1"/>
          <p:nvPr/>
        </p:nvSpPr>
        <p:spPr>
          <a:xfrm>
            <a:off x="7086598"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12</a:t>
            </a:fld>
            <a:endParaRPr sz="900" b="0" i="0" u="none" strike="noStrike" cap="none" dirty="0">
              <a:solidFill>
                <a:schemeClr val="dk1"/>
              </a:solidFill>
              <a:latin typeface="Arial"/>
              <a:ea typeface="Arial"/>
              <a:cs typeface="Arial"/>
              <a:sym typeface="Arial"/>
            </a:endParaRPr>
          </a:p>
        </p:txBody>
      </p:sp>
      <p:sp>
        <p:nvSpPr>
          <p:cNvPr id="157" name="Google Shape;157;p10">
            <a:extLst>
              <a:ext uri="{FF2B5EF4-FFF2-40B4-BE49-F238E27FC236}">
                <a16:creationId xmlns:a16="http://schemas.microsoft.com/office/drawing/2014/main" id="{EC811D50-97BA-BA78-DDB9-D86BC349C5F5}"/>
              </a:ext>
            </a:extLst>
          </p:cNvPr>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dirty="0">
                <a:solidFill>
                  <a:schemeClr val="dk1"/>
                </a:solidFill>
                <a:latin typeface="Arial"/>
                <a:ea typeface="Arial"/>
                <a:cs typeface="Arial"/>
                <a:sym typeface="Arial"/>
              </a:rPr>
              <a:t>Teaching Steps - </a:t>
            </a:r>
            <a:r>
              <a:rPr lang="en" sz="1800" b="1" i="1" u="none" strike="noStrike" cap="none" dirty="0">
                <a:solidFill>
                  <a:schemeClr val="dk1"/>
                </a:solidFill>
                <a:latin typeface="Arial"/>
                <a:ea typeface="Arial"/>
                <a:cs typeface="Arial"/>
                <a:sym typeface="Arial"/>
              </a:rPr>
              <a:t>page 9</a:t>
            </a:r>
            <a:endParaRPr sz="1800" b="1" i="1"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009008"/>
      </p:ext>
    </p:extLst>
  </p:cSld>
  <p:clrMapOvr>
    <a:overrideClrMapping bg1="lt1" tx1="dk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1"/>
          <p:cNvSpPr txBox="1"/>
          <p:nvPr/>
        </p:nvSpPr>
        <p:spPr>
          <a:xfrm>
            <a:off x="4656083" y="681775"/>
            <a:ext cx="4404442" cy="3988196"/>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6F41"/>
              </a:buClr>
              <a:buSzPts val="2600"/>
              <a:buFont typeface="Arial"/>
              <a:buNone/>
            </a:pPr>
            <a:r>
              <a:rPr lang="en" sz="2600" b="1" i="0" u="none" strike="noStrike" cap="none">
                <a:solidFill>
                  <a:srgbClr val="006F41"/>
                </a:solidFill>
                <a:latin typeface="Arial"/>
                <a:ea typeface="Arial"/>
                <a:cs typeface="Arial"/>
                <a:sym typeface="Arial"/>
              </a:rPr>
              <a:t>Learning Targets</a:t>
            </a:r>
            <a:endParaRPr sz="2600" b="1" i="0" u="none" strike="noStrike" cap="none" dirty="0">
              <a:solidFill>
                <a:srgbClr val="006F41"/>
              </a:solidFill>
              <a:latin typeface="Arial"/>
              <a:ea typeface="Arial"/>
              <a:cs typeface="Arial"/>
              <a:sym typeface="Arial"/>
            </a:endParaRPr>
          </a:p>
          <a:p>
            <a:pPr marL="0" marR="0" lvl="0" indent="0" algn="l" rtl="0">
              <a:spcBef>
                <a:spcPts val="0"/>
              </a:spcBef>
              <a:spcAft>
                <a:spcPts val="0"/>
              </a:spcAft>
              <a:buClr>
                <a:schemeClr val="dk1"/>
              </a:buClr>
              <a:buSzPts val="1000"/>
              <a:buFont typeface="Arial"/>
              <a:buNone/>
            </a:pPr>
            <a:endParaRPr sz="1000" b="1" i="0" u="sng" strike="noStrike" cap="none" dirty="0">
              <a:solidFill>
                <a:srgbClr val="006F41"/>
              </a:solidFill>
              <a:latin typeface="Arial"/>
              <a:ea typeface="Arial"/>
              <a:cs typeface="Arial"/>
              <a:sym typeface="Arial"/>
            </a:endParaRPr>
          </a:p>
          <a:p>
            <a:pPr marL="457200" marR="0" lvl="0" indent="-365125" algn="l" rtl="0">
              <a:spcBef>
                <a:spcPts val="0"/>
              </a:spcBef>
              <a:spcAft>
                <a:spcPts val="0"/>
              </a:spcAft>
              <a:buClr>
                <a:srgbClr val="073763"/>
              </a:buClr>
              <a:buSzPts val="2150"/>
              <a:buFont typeface="Arial"/>
              <a:buChar char="•"/>
            </a:pPr>
            <a:r>
              <a:rPr lang="en" sz="2150" b="0" i="0" u="none" strike="noStrike" cap="none">
                <a:solidFill>
                  <a:srgbClr val="073763"/>
                </a:solidFill>
                <a:latin typeface="Arial"/>
                <a:ea typeface="Arial"/>
                <a:cs typeface="Arial"/>
                <a:sym typeface="Arial"/>
              </a:rPr>
              <a:t>I know to </a:t>
            </a:r>
            <a:r>
              <a:rPr lang="en" sz="2150" b="1" i="0" u="none" strike="noStrike" cap="none">
                <a:solidFill>
                  <a:srgbClr val="073763"/>
                </a:solidFill>
                <a:latin typeface="Arial"/>
                <a:ea typeface="Arial"/>
                <a:cs typeface="Arial"/>
                <a:sym typeface="Arial"/>
              </a:rPr>
              <a:t>Drop, Cover, and Hold On</a:t>
            </a:r>
            <a:r>
              <a:rPr lang="en" sz="2150" b="0" i="0" u="none" strike="noStrike" cap="none">
                <a:solidFill>
                  <a:srgbClr val="073763"/>
                </a:solidFill>
                <a:latin typeface="Arial"/>
                <a:ea typeface="Arial"/>
                <a:cs typeface="Arial"/>
                <a:sym typeface="Arial"/>
              </a:rPr>
              <a:t> if there’s shaking or if I get an alert.</a:t>
            </a:r>
            <a:endParaRPr sz="2150" b="0" i="0" u="none" strike="noStrike" cap="none" dirty="0">
              <a:solidFill>
                <a:srgbClr val="073763"/>
              </a:solidFill>
              <a:latin typeface="Arial"/>
              <a:ea typeface="Arial"/>
              <a:cs typeface="Arial"/>
              <a:sym typeface="Arial"/>
            </a:endParaRPr>
          </a:p>
          <a:p>
            <a:pPr marL="457200" marR="0" lvl="0" indent="-365125" algn="l" rtl="0">
              <a:spcBef>
                <a:spcPts val="0"/>
              </a:spcBef>
              <a:spcAft>
                <a:spcPts val="0"/>
              </a:spcAft>
              <a:buClr>
                <a:srgbClr val="073763"/>
              </a:buClr>
              <a:buSzPts val="2150"/>
              <a:buFont typeface="Arial"/>
              <a:buChar char="•"/>
            </a:pPr>
            <a:r>
              <a:rPr lang="en" sz="2150" b="0" i="0" u="none" strike="noStrike" cap="none">
                <a:solidFill>
                  <a:srgbClr val="073763"/>
                </a:solidFill>
                <a:latin typeface="Arial"/>
                <a:ea typeface="Arial"/>
                <a:cs typeface="Arial"/>
                <a:sym typeface="Arial"/>
              </a:rPr>
              <a:t>I can explain how lithospheric plates move at different types of </a:t>
            </a:r>
            <a:r>
              <a:rPr lang="en" sz="2150" b="1" i="0" u="none" strike="noStrike" cap="none">
                <a:solidFill>
                  <a:srgbClr val="073763"/>
                </a:solidFill>
                <a:latin typeface="Arial"/>
                <a:ea typeface="Arial"/>
                <a:cs typeface="Arial"/>
                <a:sym typeface="Arial"/>
              </a:rPr>
              <a:t>plate boundaries</a:t>
            </a:r>
            <a:r>
              <a:rPr lang="en" sz="2150" b="0" i="0" u="none" strike="noStrike" cap="none">
                <a:solidFill>
                  <a:srgbClr val="073763"/>
                </a:solidFill>
                <a:latin typeface="Arial"/>
                <a:ea typeface="Arial"/>
                <a:cs typeface="Arial"/>
                <a:sym typeface="Arial"/>
              </a:rPr>
              <a:t>.</a:t>
            </a:r>
            <a:endParaRPr sz="2150" b="0" i="0" u="none" strike="noStrike" cap="none" dirty="0">
              <a:solidFill>
                <a:srgbClr val="073763"/>
              </a:solidFill>
              <a:latin typeface="Arial"/>
              <a:ea typeface="Arial"/>
              <a:cs typeface="Arial"/>
              <a:sym typeface="Arial"/>
            </a:endParaRPr>
          </a:p>
          <a:p>
            <a:pPr marL="457200" marR="0" lvl="0" indent="-365125" algn="l" rtl="0">
              <a:spcBef>
                <a:spcPts val="0"/>
              </a:spcBef>
              <a:spcAft>
                <a:spcPts val="0"/>
              </a:spcAft>
              <a:buClr>
                <a:srgbClr val="073763"/>
              </a:buClr>
              <a:buSzPts val="2150"/>
              <a:buFont typeface="Arial"/>
              <a:buChar char="•"/>
            </a:pPr>
            <a:r>
              <a:rPr lang="en" sz="2150" b="0" i="0" u="none" strike="noStrike" cap="none">
                <a:solidFill>
                  <a:srgbClr val="073763"/>
                </a:solidFill>
                <a:latin typeface="Arial"/>
                <a:ea typeface="Arial"/>
                <a:cs typeface="Arial"/>
                <a:sym typeface="Arial"/>
              </a:rPr>
              <a:t>I can use evidence from models and maps to explain </a:t>
            </a:r>
            <a:r>
              <a:rPr lang="en" sz="2150" b="1" i="0" u="none" strike="noStrike" cap="none">
                <a:solidFill>
                  <a:srgbClr val="073763"/>
                </a:solidFill>
                <a:latin typeface="Arial"/>
                <a:ea typeface="Arial"/>
                <a:cs typeface="Arial"/>
                <a:sym typeface="Arial"/>
              </a:rPr>
              <a:t>earthquake hazards </a:t>
            </a:r>
            <a:r>
              <a:rPr lang="en" sz="2150" b="0" i="0" u="none" strike="noStrike" cap="none">
                <a:solidFill>
                  <a:srgbClr val="073763"/>
                </a:solidFill>
                <a:latin typeface="Arial"/>
                <a:ea typeface="Arial"/>
                <a:cs typeface="Arial"/>
                <a:sym typeface="Arial"/>
              </a:rPr>
              <a:t>near me. </a:t>
            </a:r>
            <a:endParaRPr sz="215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2600"/>
              <a:buFont typeface="Arial"/>
              <a:buNone/>
            </a:pPr>
            <a:r>
              <a:rPr lang="en" sz="2600" b="0" i="0" u="none" strike="noStrike" cap="none">
                <a:solidFill>
                  <a:schemeClr val="dk1"/>
                </a:solidFill>
                <a:latin typeface="Arial"/>
                <a:ea typeface="Arial"/>
                <a:cs typeface="Arial"/>
                <a:sym typeface="Arial"/>
              </a:rPr>
              <a:t>  </a:t>
            </a:r>
            <a:endParaRPr sz="2600" b="0" i="0" u="none" strike="noStrike" cap="none" dirty="0">
              <a:solidFill>
                <a:schemeClr val="dk1"/>
              </a:solidFill>
              <a:latin typeface="Arial"/>
              <a:ea typeface="Arial"/>
              <a:cs typeface="Arial"/>
              <a:sym typeface="Arial"/>
            </a:endParaRPr>
          </a:p>
        </p:txBody>
      </p:sp>
      <p:sp>
        <p:nvSpPr>
          <p:cNvPr id="163" name="Google Shape;163;p11"/>
          <p:cNvSpPr txBox="1"/>
          <p:nvPr/>
        </p:nvSpPr>
        <p:spPr>
          <a:xfrm>
            <a:off x="7084765" y="4877820"/>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13</a:t>
            </a:fld>
            <a:endParaRPr sz="900" b="0" i="0" u="none" strike="noStrike" cap="none" dirty="0">
              <a:solidFill>
                <a:schemeClr val="dk1"/>
              </a:solidFill>
              <a:latin typeface="Arial"/>
              <a:ea typeface="Arial"/>
              <a:cs typeface="Arial"/>
              <a:sym typeface="Arial"/>
            </a:endParaRPr>
          </a:p>
        </p:txBody>
      </p:sp>
      <p:pic>
        <p:nvPicPr>
          <p:cNvPr id="164" name="Google Shape;164;p11"/>
          <p:cNvPicPr preferRelativeResize="0"/>
          <p:nvPr/>
        </p:nvPicPr>
        <p:blipFill rotWithShape="1">
          <a:blip r:embed="rId3">
            <a:alphaModFix/>
          </a:blip>
          <a:srcRect/>
          <a:stretch/>
        </p:blipFill>
        <p:spPr>
          <a:xfrm>
            <a:off x="504202" y="1488063"/>
            <a:ext cx="3841172" cy="2158738"/>
          </a:xfrm>
          <a:prstGeom prst="roundRect">
            <a:avLst>
              <a:gd name="adj" fmla="val 8594"/>
            </a:avLst>
          </a:prstGeom>
          <a:solidFill>
            <a:srgbClr val="ECECEC"/>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pSp>
        <p:nvGrpSpPr>
          <p:cNvPr id="169" name="Google Shape;169;p12"/>
          <p:cNvGrpSpPr/>
          <p:nvPr/>
        </p:nvGrpSpPr>
        <p:grpSpPr>
          <a:xfrm>
            <a:off x="192033" y="725808"/>
            <a:ext cx="2866397" cy="2606040"/>
            <a:chOff x="192033" y="725808"/>
            <a:chExt cx="2866397" cy="2606040"/>
          </a:xfrm>
        </p:grpSpPr>
        <p:pic>
          <p:nvPicPr>
            <p:cNvPr id="170" name="Google Shape;170;p12"/>
            <p:cNvPicPr preferRelativeResize="0"/>
            <p:nvPr/>
          </p:nvPicPr>
          <p:blipFill rotWithShape="1">
            <a:blip r:embed="rId3">
              <a:alphaModFix/>
            </a:blip>
            <a:srcRect/>
            <a:stretch/>
          </p:blipFill>
          <p:spPr>
            <a:xfrm>
              <a:off x="699492" y="1684584"/>
              <a:ext cx="1607777" cy="1519857"/>
            </a:xfrm>
            <a:prstGeom prst="rect">
              <a:avLst/>
            </a:prstGeom>
            <a:noFill/>
            <a:ln>
              <a:noFill/>
            </a:ln>
          </p:spPr>
        </p:pic>
        <p:sp>
          <p:nvSpPr>
            <p:cNvPr id="171" name="Google Shape;171;p12"/>
            <p:cNvSpPr txBox="1"/>
            <p:nvPr/>
          </p:nvSpPr>
          <p:spPr>
            <a:xfrm>
              <a:off x="234785" y="835072"/>
              <a:ext cx="278089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What other safety drills have we had at school?</a:t>
              </a:r>
              <a:endParaRPr dirty="0"/>
            </a:p>
          </p:txBody>
        </p:sp>
        <p:sp>
          <p:nvSpPr>
            <p:cNvPr id="172" name="Google Shape;172;p12"/>
            <p:cNvSpPr/>
            <p:nvPr/>
          </p:nvSpPr>
          <p:spPr>
            <a:xfrm>
              <a:off x="192033" y="725808"/>
              <a:ext cx="2866397"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dirty="0">
                <a:solidFill>
                  <a:schemeClr val="lt1"/>
                </a:solidFill>
                <a:latin typeface="Arial"/>
                <a:ea typeface="Arial"/>
                <a:cs typeface="Arial"/>
                <a:sym typeface="Arial"/>
              </a:endParaRPr>
            </a:p>
          </p:txBody>
        </p:sp>
      </p:grpSp>
      <p:grpSp>
        <p:nvGrpSpPr>
          <p:cNvPr id="173" name="Google Shape;173;p12"/>
          <p:cNvGrpSpPr/>
          <p:nvPr/>
        </p:nvGrpSpPr>
        <p:grpSpPr>
          <a:xfrm>
            <a:off x="6140557" y="1706669"/>
            <a:ext cx="2871216" cy="2743471"/>
            <a:chOff x="6140557" y="1807535"/>
            <a:chExt cx="2871216" cy="2743471"/>
          </a:xfrm>
        </p:grpSpPr>
        <p:pic>
          <p:nvPicPr>
            <p:cNvPr id="174" name="Google Shape;174;p12" title="Education_9_PA_V03.jpg"/>
            <p:cNvPicPr preferRelativeResize="0"/>
            <p:nvPr/>
          </p:nvPicPr>
          <p:blipFill rotWithShape="1">
            <a:blip r:embed="rId4">
              <a:alphaModFix/>
            </a:blip>
            <a:srcRect/>
            <a:stretch/>
          </p:blipFill>
          <p:spPr>
            <a:xfrm>
              <a:off x="6276713" y="2889807"/>
              <a:ext cx="2587650" cy="1574676"/>
            </a:xfrm>
            <a:prstGeom prst="rect">
              <a:avLst/>
            </a:prstGeom>
            <a:noFill/>
            <a:ln>
              <a:noFill/>
            </a:ln>
          </p:spPr>
        </p:pic>
        <p:sp>
          <p:nvSpPr>
            <p:cNvPr id="175" name="Google Shape;175;p12"/>
            <p:cNvSpPr txBox="1"/>
            <p:nvPr/>
          </p:nvSpPr>
          <p:spPr>
            <a:xfrm>
              <a:off x="6140557" y="1918318"/>
              <a:ext cx="28599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Our school has Earthquake Early Warning!</a:t>
              </a:r>
              <a:endParaRPr dirty="0"/>
            </a:p>
          </p:txBody>
        </p:sp>
        <p:sp>
          <p:nvSpPr>
            <p:cNvPr id="176" name="Google Shape;176;p12"/>
            <p:cNvSpPr/>
            <p:nvPr/>
          </p:nvSpPr>
          <p:spPr>
            <a:xfrm>
              <a:off x="6140557" y="1807535"/>
              <a:ext cx="2871216" cy="2743471"/>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dirty="0">
                <a:solidFill>
                  <a:schemeClr val="lt1"/>
                </a:solidFill>
                <a:latin typeface="Arial"/>
                <a:ea typeface="Arial"/>
                <a:cs typeface="Arial"/>
                <a:sym typeface="Arial"/>
              </a:endParaRPr>
            </a:p>
          </p:txBody>
        </p:sp>
      </p:grpSp>
      <p:sp>
        <p:nvSpPr>
          <p:cNvPr id="177" name="Google Shape;177;p12"/>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14</a:t>
            </a:fld>
            <a:endParaRPr sz="900" b="0" i="0" u="none" strike="noStrike" cap="none" dirty="0">
              <a:solidFill>
                <a:schemeClr val="dk1"/>
              </a:solidFill>
              <a:latin typeface="Arial"/>
              <a:ea typeface="Arial"/>
              <a:cs typeface="Arial"/>
              <a:sym typeface="Arial"/>
            </a:endParaRPr>
          </a:p>
        </p:txBody>
      </p:sp>
      <p:grpSp>
        <p:nvGrpSpPr>
          <p:cNvPr id="178" name="Google Shape;178;p12"/>
          <p:cNvGrpSpPr/>
          <p:nvPr/>
        </p:nvGrpSpPr>
        <p:grpSpPr>
          <a:xfrm>
            <a:off x="3163885" y="1141025"/>
            <a:ext cx="2871216" cy="2606040"/>
            <a:chOff x="3163885" y="1141025"/>
            <a:chExt cx="2871216" cy="2606040"/>
          </a:xfrm>
        </p:grpSpPr>
        <p:sp>
          <p:nvSpPr>
            <p:cNvPr id="179" name="Google Shape;179;p12"/>
            <p:cNvSpPr txBox="1"/>
            <p:nvPr/>
          </p:nvSpPr>
          <p:spPr>
            <a:xfrm>
              <a:off x="3324448" y="1281687"/>
              <a:ext cx="255009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Why do we have drills at school?</a:t>
              </a:r>
              <a:endParaRPr dirty="0"/>
            </a:p>
          </p:txBody>
        </p:sp>
        <p:sp>
          <p:nvSpPr>
            <p:cNvPr id="180" name="Google Shape;180;p12"/>
            <p:cNvSpPr/>
            <p:nvPr/>
          </p:nvSpPr>
          <p:spPr>
            <a:xfrm>
              <a:off x="3163885" y="1141025"/>
              <a:ext cx="2871216"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dirty="0">
                <a:solidFill>
                  <a:schemeClr val="lt1"/>
                </a:solidFill>
                <a:latin typeface="Arial"/>
                <a:ea typeface="Arial"/>
                <a:cs typeface="Arial"/>
                <a:sym typeface="Arial"/>
              </a:endParaRPr>
            </a:p>
          </p:txBody>
        </p:sp>
        <p:pic>
          <p:nvPicPr>
            <p:cNvPr id="181" name="Google Shape;181;p12"/>
            <p:cNvPicPr preferRelativeResize="0"/>
            <p:nvPr/>
          </p:nvPicPr>
          <p:blipFill rotWithShape="1">
            <a:blip r:embed="rId5">
              <a:alphaModFix/>
            </a:blip>
            <a:srcRect/>
            <a:stretch/>
          </p:blipFill>
          <p:spPr>
            <a:xfrm>
              <a:off x="3324448" y="2105185"/>
              <a:ext cx="2550090" cy="1433150"/>
            </a:xfrm>
            <a:prstGeom prst="roundRect">
              <a:avLst>
                <a:gd name="adj" fmla="val 8594"/>
              </a:avLst>
            </a:prstGeom>
            <a:solidFill>
              <a:srgbClr val="ECECEC"/>
            </a:solid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3"/>
          <p:cNvSpPr txBox="1">
            <a:spLocks noGrp="1"/>
          </p:cNvSpPr>
          <p:nvPr>
            <p:ph type="title" idx="4294967295"/>
          </p:nvPr>
        </p:nvSpPr>
        <p:spPr>
          <a:xfrm>
            <a:off x="341643" y="1044575"/>
            <a:ext cx="3004457" cy="2938463"/>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2200"/>
              <a:buFont typeface="Arial"/>
              <a:buNone/>
            </a:pPr>
            <a:r>
              <a:rPr lang="en" sz="2200" b="0">
                <a:solidFill>
                  <a:schemeClr val="dk2"/>
                </a:solidFill>
              </a:rPr>
              <a:t>What is an earthquake?</a:t>
            </a:r>
            <a:endParaRPr sz="2200" b="0" dirty="0">
              <a:solidFill>
                <a:schemeClr val="dk2"/>
              </a:solidFill>
            </a:endParaRPr>
          </a:p>
          <a:p>
            <a:pPr marL="0" lvl="0" indent="0" algn="l" rtl="0">
              <a:lnSpc>
                <a:spcPct val="90000"/>
              </a:lnSpc>
              <a:spcBef>
                <a:spcPts val="0"/>
              </a:spcBef>
              <a:spcAft>
                <a:spcPts val="0"/>
              </a:spcAft>
              <a:buClr>
                <a:schemeClr val="accent1"/>
              </a:buClr>
              <a:buSzPts val="2200"/>
              <a:buFont typeface="Arial"/>
              <a:buNone/>
            </a:pPr>
            <a:endParaRPr sz="2200" b="0" dirty="0">
              <a:solidFill>
                <a:schemeClr val="dk2"/>
              </a:solidFill>
            </a:endParaRPr>
          </a:p>
          <a:p>
            <a:pPr marL="0" lvl="0" indent="0" algn="l" rtl="0">
              <a:lnSpc>
                <a:spcPct val="90000"/>
              </a:lnSpc>
              <a:spcBef>
                <a:spcPts val="0"/>
              </a:spcBef>
              <a:spcAft>
                <a:spcPts val="0"/>
              </a:spcAft>
              <a:buClr>
                <a:schemeClr val="dk2"/>
              </a:buClr>
              <a:buSzPts val="2200"/>
              <a:buFont typeface="Arial"/>
              <a:buNone/>
            </a:pPr>
            <a:r>
              <a:rPr lang="en" sz="2200" b="0">
                <a:solidFill>
                  <a:schemeClr val="dk2"/>
                </a:solidFill>
              </a:rPr>
              <a:t>Why do they happen? </a:t>
            </a:r>
            <a:endParaRPr sz="2200" b="0" dirty="0">
              <a:solidFill>
                <a:schemeClr val="dk2"/>
              </a:solidFill>
            </a:endParaRPr>
          </a:p>
          <a:p>
            <a:pPr marL="0" lvl="0" indent="0" algn="l" rtl="0">
              <a:lnSpc>
                <a:spcPct val="90000"/>
              </a:lnSpc>
              <a:spcBef>
                <a:spcPts val="0"/>
              </a:spcBef>
              <a:spcAft>
                <a:spcPts val="0"/>
              </a:spcAft>
              <a:buClr>
                <a:schemeClr val="accent1"/>
              </a:buClr>
              <a:buSzPts val="2200"/>
              <a:buFont typeface="Arial"/>
              <a:buNone/>
            </a:pPr>
            <a:endParaRPr sz="2200" b="0" dirty="0">
              <a:solidFill>
                <a:schemeClr val="dk2"/>
              </a:solidFill>
            </a:endParaRPr>
          </a:p>
          <a:p>
            <a:pPr marL="0" lvl="0" indent="0" algn="l" rtl="0">
              <a:lnSpc>
                <a:spcPct val="90000"/>
              </a:lnSpc>
              <a:spcBef>
                <a:spcPts val="0"/>
              </a:spcBef>
              <a:spcAft>
                <a:spcPts val="0"/>
              </a:spcAft>
              <a:buClr>
                <a:schemeClr val="dk2"/>
              </a:buClr>
              <a:buSzPts val="2200"/>
              <a:buFont typeface="Arial"/>
              <a:buNone/>
            </a:pPr>
            <a:r>
              <a:rPr lang="en" sz="2200" b="0">
                <a:solidFill>
                  <a:schemeClr val="dk2"/>
                </a:solidFill>
              </a:rPr>
              <a:t>What are some things that happen when there is an earthquake?</a:t>
            </a:r>
            <a:endParaRPr sz="2200" b="0" dirty="0">
              <a:solidFill>
                <a:schemeClr val="dk2"/>
              </a:solidFill>
            </a:endParaRPr>
          </a:p>
        </p:txBody>
      </p:sp>
      <p:sp>
        <p:nvSpPr>
          <p:cNvPr id="187" name="Google Shape;187;p13"/>
          <p:cNvSpPr txBox="1"/>
          <p:nvPr/>
        </p:nvSpPr>
        <p:spPr>
          <a:xfrm>
            <a:off x="7086596" y="4875607"/>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15</a:t>
            </a:fld>
            <a:endParaRPr sz="900" b="0" i="0" u="none" strike="noStrike" cap="none" dirty="0">
              <a:solidFill>
                <a:schemeClr val="dk1"/>
              </a:solidFill>
              <a:latin typeface="Arial"/>
              <a:ea typeface="Arial"/>
              <a:cs typeface="Arial"/>
              <a:sym typeface="Arial"/>
            </a:endParaRPr>
          </a:p>
        </p:txBody>
      </p:sp>
      <p:pic>
        <p:nvPicPr>
          <p:cNvPr id="188" name="Google Shape;188;p13" descr="Bicycles Crushed by Brick"/>
          <p:cNvPicPr preferRelativeResize="0"/>
          <p:nvPr/>
        </p:nvPicPr>
        <p:blipFill rotWithShape="1">
          <a:blip r:embed="rId3">
            <a:alphaModFix/>
          </a:blip>
          <a:srcRect/>
          <a:stretch/>
        </p:blipFill>
        <p:spPr>
          <a:xfrm>
            <a:off x="3682665" y="735291"/>
            <a:ext cx="5069823" cy="3456391"/>
          </a:xfrm>
          <a:prstGeom prst="roundRect">
            <a:avLst>
              <a:gd name="adj" fmla="val 5620"/>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4"/>
          <p:cNvSpPr txBox="1">
            <a:spLocks noGrp="1"/>
          </p:cNvSpPr>
          <p:nvPr>
            <p:ph type="title" idx="4294967295"/>
          </p:nvPr>
        </p:nvSpPr>
        <p:spPr>
          <a:xfrm>
            <a:off x="261256" y="934548"/>
            <a:ext cx="2966131" cy="348297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2200"/>
              <a:buFont typeface="Arial"/>
              <a:buNone/>
            </a:pPr>
            <a:r>
              <a:rPr lang="en" sz="2200" b="0">
                <a:solidFill>
                  <a:schemeClr val="dk2"/>
                </a:solidFill>
              </a:rPr>
              <a:t>The Earth’s surface is broken into pieces called </a:t>
            </a:r>
            <a:r>
              <a:rPr lang="en" sz="2200">
                <a:solidFill>
                  <a:schemeClr val="dk2"/>
                </a:solidFill>
              </a:rPr>
              <a:t>tectonic plates </a:t>
            </a:r>
            <a:r>
              <a:rPr lang="en" sz="2200" b="0">
                <a:solidFill>
                  <a:schemeClr val="dk2"/>
                </a:solidFill>
              </a:rPr>
              <a:t>that constantly move. </a:t>
            </a:r>
            <a:endParaRPr sz="2200" b="0" dirty="0">
              <a:solidFill>
                <a:schemeClr val="dk2"/>
              </a:solidFill>
            </a:endParaRPr>
          </a:p>
          <a:p>
            <a:pPr marL="0" lvl="0" indent="0" algn="l" rtl="0">
              <a:lnSpc>
                <a:spcPct val="90000"/>
              </a:lnSpc>
              <a:spcBef>
                <a:spcPts val="0"/>
              </a:spcBef>
              <a:spcAft>
                <a:spcPts val="0"/>
              </a:spcAft>
              <a:buClr>
                <a:schemeClr val="dk1"/>
              </a:buClr>
              <a:buSzPts val="1100"/>
              <a:buFont typeface="Arial"/>
              <a:buNone/>
            </a:pPr>
            <a:endParaRPr sz="2200" b="0" dirty="0">
              <a:solidFill>
                <a:schemeClr val="dk1"/>
              </a:solidFill>
            </a:endParaRPr>
          </a:p>
          <a:p>
            <a:pPr marL="0" lvl="0" indent="0" algn="l" rtl="0">
              <a:lnSpc>
                <a:spcPct val="90000"/>
              </a:lnSpc>
              <a:spcBef>
                <a:spcPts val="0"/>
              </a:spcBef>
              <a:spcAft>
                <a:spcPts val="0"/>
              </a:spcAft>
              <a:buClr>
                <a:schemeClr val="dk1"/>
              </a:buClr>
              <a:buSzPts val="2200"/>
              <a:buFont typeface="Arial"/>
              <a:buNone/>
            </a:pPr>
            <a:r>
              <a:rPr lang="en" sz="2200" b="0">
                <a:solidFill>
                  <a:schemeClr val="dk1"/>
                </a:solidFill>
              </a:rPr>
              <a:t>  </a:t>
            </a:r>
            <a:endParaRPr sz="2200" b="0" dirty="0">
              <a:solidFill>
                <a:schemeClr val="dk1"/>
              </a:solidFill>
            </a:endParaRPr>
          </a:p>
        </p:txBody>
      </p:sp>
      <p:pic>
        <p:nvPicPr>
          <p:cNvPr id="194" name="Google Shape;194;p14"/>
          <p:cNvPicPr preferRelativeResize="0"/>
          <p:nvPr/>
        </p:nvPicPr>
        <p:blipFill rotWithShape="1">
          <a:blip r:embed="rId3">
            <a:alphaModFix/>
          </a:blip>
          <a:srcRect l="1029"/>
          <a:stretch/>
        </p:blipFill>
        <p:spPr>
          <a:xfrm>
            <a:off x="3523425" y="654900"/>
            <a:ext cx="5436000" cy="3715925"/>
          </a:xfrm>
          <a:prstGeom prst="roundRect">
            <a:avLst>
              <a:gd name="adj" fmla="val 1953"/>
            </a:avLst>
          </a:prstGeom>
          <a:noFill/>
          <a:ln w="9525" cap="flat" cmpd="sng">
            <a:solidFill>
              <a:schemeClr val="dk2"/>
            </a:solidFill>
            <a:prstDash val="solid"/>
            <a:round/>
            <a:headEnd type="none" w="sm" len="sm"/>
            <a:tailEnd type="none" w="sm" len="sm"/>
          </a:ln>
        </p:spPr>
      </p:pic>
      <p:sp>
        <p:nvSpPr>
          <p:cNvPr id="195" name="Google Shape;195;p14"/>
          <p:cNvSpPr txBox="1"/>
          <p:nvPr/>
        </p:nvSpPr>
        <p:spPr>
          <a:xfrm>
            <a:off x="7094763" y="4875607"/>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16</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5"/>
          <p:cNvSpPr txBox="1">
            <a:spLocks noGrp="1"/>
          </p:cNvSpPr>
          <p:nvPr>
            <p:ph type="title" idx="4294967295"/>
          </p:nvPr>
        </p:nvSpPr>
        <p:spPr>
          <a:xfrm>
            <a:off x="116650" y="503889"/>
            <a:ext cx="4632325" cy="76835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6F41"/>
              </a:buClr>
              <a:buSzPts val="2600"/>
              <a:buFont typeface="Arial"/>
              <a:buNone/>
            </a:pPr>
            <a:r>
              <a:rPr lang="en" sz="2600" b="1">
                <a:solidFill>
                  <a:srgbClr val="006F41"/>
                </a:solidFill>
              </a:rPr>
              <a:t>Convergent </a:t>
            </a:r>
            <a:r>
              <a:rPr lang="en" sz="2600" b="1">
                <a:solidFill>
                  <a:srgbClr val="016935"/>
                </a:solidFill>
              </a:rPr>
              <a:t>Plate</a:t>
            </a:r>
            <a:r>
              <a:rPr lang="en" sz="2600" b="1">
                <a:solidFill>
                  <a:srgbClr val="006F41"/>
                </a:solidFill>
              </a:rPr>
              <a:t> Boundary</a:t>
            </a:r>
            <a:endParaRPr sz="2200" dirty="0"/>
          </a:p>
          <a:p>
            <a:pPr marL="0" lvl="0" indent="0" algn="ctr" rtl="0">
              <a:lnSpc>
                <a:spcPct val="90000"/>
              </a:lnSpc>
              <a:spcBef>
                <a:spcPts val="0"/>
              </a:spcBef>
              <a:spcAft>
                <a:spcPts val="0"/>
              </a:spcAft>
              <a:buClr>
                <a:schemeClr val="accent1"/>
              </a:buClr>
              <a:buSzPts val="2200"/>
              <a:buFont typeface="Arial"/>
              <a:buNone/>
            </a:pPr>
            <a:endParaRPr sz="2200" dirty="0"/>
          </a:p>
          <a:p>
            <a:pPr marL="0" lvl="0" indent="0" algn="ctr" rtl="0">
              <a:lnSpc>
                <a:spcPct val="90000"/>
              </a:lnSpc>
              <a:spcBef>
                <a:spcPts val="0"/>
              </a:spcBef>
              <a:spcAft>
                <a:spcPts val="0"/>
              </a:spcAft>
              <a:buClr>
                <a:schemeClr val="accent1"/>
              </a:buClr>
              <a:buSzPts val="2200"/>
              <a:buFont typeface="Arial"/>
              <a:buNone/>
            </a:pPr>
            <a:endParaRPr sz="2200" dirty="0"/>
          </a:p>
          <a:p>
            <a:pPr marL="0" lvl="0" indent="0" algn="ctr" rtl="0">
              <a:lnSpc>
                <a:spcPct val="90000"/>
              </a:lnSpc>
              <a:spcBef>
                <a:spcPts val="0"/>
              </a:spcBef>
              <a:spcAft>
                <a:spcPts val="0"/>
              </a:spcAft>
              <a:buClr>
                <a:schemeClr val="accent1"/>
              </a:buClr>
              <a:buSzPts val="2200"/>
              <a:buFont typeface="Arial"/>
              <a:buNone/>
            </a:pPr>
            <a:endParaRPr sz="2200" dirty="0"/>
          </a:p>
          <a:p>
            <a:pPr marL="0" lvl="0" indent="0" algn="ctr" rtl="0">
              <a:lnSpc>
                <a:spcPct val="90000"/>
              </a:lnSpc>
              <a:spcBef>
                <a:spcPts val="0"/>
              </a:spcBef>
              <a:spcAft>
                <a:spcPts val="0"/>
              </a:spcAft>
              <a:buClr>
                <a:schemeClr val="dk1"/>
              </a:buClr>
              <a:buSzPts val="1100"/>
              <a:buFont typeface="Arial"/>
              <a:buNone/>
            </a:pPr>
            <a:endParaRPr sz="2200" dirty="0"/>
          </a:p>
          <a:p>
            <a:pPr marL="0" lvl="0" indent="0" algn="ctr" rtl="0">
              <a:lnSpc>
                <a:spcPct val="90000"/>
              </a:lnSpc>
              <a:spcBef>
                <a:spcPts val="0"/>
              </a:spcBef>
              <a:spcAft>
                <a:spcPts val="0"/>
              </a:spcAft>
              <a:buClr>
                <a:schemeClr val="accent1"/>
              </a:buClr>
              <a:buSzPts val="2200"/>
              <a:buFont typeface="Arial"/>
              <a:buNone/>
            </a:pPr>
            <a:r>
              <a:rPr lang="en" sz="2200"/>
              <a:t>  </a:t>
            </a:r>
            <a:endParaRPr sz="2200" dirty="0"/>
          </a:p>
        </p:txBody>
      </p:sp>
      <p:sp>
        <p:nvSpPr>
          <p:cNvPr id="201" name="Google Shape;201;p15"/>
          <p:cNvSpPr txBox="1">
            <a:spLocks noGrp="1"/>
          </p:cNvSpPr>
          <p:nvPr>
            <p:ph type="title" idx="4294967295"/>
          </p:nvPr>
        </p:nvSpPr>
        <p:spPr>
          <a:xfrm>
            <a:off x="6443427" y="3265750"/>
            <a:ext cx="2465387" cy="116205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1"/>
              </a:buClr>
              <a:buSzPts val="2200"/>
              <a:buFont typeface="Arial"/>
              <a:buNone/>
            </a:pPr>
            <a:r>
              <a:rPr lang="en" sz="2200"/>
              <a:t>What changes do you notice after movement?  </a:t>
            </a:r>
            <a:endParaRPr sz="2200" dirty="0"/>
          </a:p>
          <a:p>
            <a:pPr marL="0" lvl="0" indent="0" algn="l" rtl="0">
              <a:lnSpc>
                <a:spcPct val="90000"/>
              </a:lnSpc>
              <a:spcBef>
                <a:spcPts val="0"/>
              </a:spcBef>
              <a:spcAft>
                <a:spcPts val="0"/>
              </a:spcAft>
              <a:buClr>
                <a:schemeClr val="accent1"/>
              </a:buClr>
              <a:buSzPts val="2200"/>
              <a:buFont typeface="Arial"/>
              <a:buNone/>
            </a:pPr>
            <a:endParaRPr sz="2200" dirty="0"/>
          </a:p>
        </p:txBody>
      </p:sp>
      <p:pic>
        <p:nvPicPr>
          <p:cNvPr id="202" name="Google Shape;202;p15"/>
          <p:cNvPicPr preferRelativeResize="0"/>
          <p:nvPr/>
        </p:nvPicPr>
        <p:blipFill rotWithShape="1">
          <a:blip r:embed="rId3">
            <a:alphaModFix/>
          </a:blip>
          <a:srcRect/>
          <a:stretch/>
        </p:blipFill>
        <p:spPr>
          <a:xfrm>
            <a:off x="4881140" y="66281"/>
            <a:ext cx="4027674" cy="2257726"/>
          </a:xfrm>
          <a:prstGeom prst="rect">
            <a:avLst/>
          </a:prstGeom>
          <a:noFill/>
          <a:ln>
            <a:noFill/>
          </a:ln>
        </p:spPr>
      </p:pic>
      <p:sp>
        <p:nvSpPr>
          <p:cNvPr id="203" name="Google Shape;203;p15"/>
          <p:cNvSpPr txBox="1"/>
          <p:nvPr/>
        </p:nvSpPr>
        <p:spPr>
          <a:xfrm>
            <a:off x="713995" y="1730332"/>
            <a:ext cx="21834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Before movement</a:t>
            </a:r>
            <a:endParaRPr sz="1600" b="1" i="0" u="none" strike="noStrike" cap="none" dirty="0">
              <a:solidFill>
                <a:schemeClr val="dk2"/>
              </a:solidFill>
              <a:latin typeface="Arial"/>
              <a:ea typeface="Arial"/>
              <a:cs typeface="Arial"/>
              <a:sym typeface="Arial"/>
            </a:endParaRPr>
          </a:p>
        </p:txBody>
      </p:sp>
      <p:pic>
        <p:nvPicPr>
          <p:cNvPr id="204" name="Google Shape;204;p15" title="IMG_0084.HEIC"/>
          <p:cNvPicPr preferRelativeResize="0"/>
          <p:nvPr/>
        </p:nvPicPr>
        <p:blipFill rotWithShape="1">
          <a:blip r:embed="rId4">
            <a:alphaModFix/>
          </a:blip>
          <a:srcRect l="11989" t="1006" r="1691" b="7467"/>
          <a:stretch/>
        </p:blipFill>
        <p:spPr>
          <a:xfrm rot="5400000">
            <a:off x="826738" y="1675175"/>
            <a:ext cx="1957924" cy="2843075"/>
          </a:xfrm>
          <a:prstGeom prst="roundRect">
            <a:avLst>
              <a:gd name="adj" fmla="val 4157"/>
            </a:avLst>
          </a:prstGeom>
          <a:noFill/>
          <a:ln w="9525" cap="flat" cmpd="sng">
            <a:solidFill>
              <a:schemeClr val="dk1"/>
            </a:solidFill>
            <a:prstDash val="solid"/>
            <a:round/>
            <a:headEnd type="none" w="sm" len="sm"/>
            <a:tailEnd type="none" w="sm" len="sm"/>
          </a:ln>
        </p:spPr>
      </p:pic>
      <p:cxnSp>
        <p:nvCxnSpPr>
          <p:cNvPr id="205" name="Google Shape;205;p15"/>
          <p:cNvCxnSpPr/>
          <p:nvPr/>
        </p:nvCxnSpPr>
        <p:spPr>
          <a:xfrm>
            <a:off x="610725" y="2364375"/>
            <a:ext cx="1033500" cy="16500"/>
          </a:xfrm>
          <a:prstGeom prst="straightConnector1">
            <a:avLst/>
          </a:prstGeom>
          <a:noFill/>
          <a:ln w="38100" cap="flat" cmpd="sng">
            <a:solidFill>
              <a:schemeClr val="dk1"/>
            </a:solidFill>
            <a:prstDash val="solid"/>
            <a:round/>
            <a:headEnd type="none" w="sm" len="sm"/>
            <a:tailEnd type="triangle" w="med" len="med"/>
          </a:ln>
        </p:spPr>
      </p:cxnSp>
      <p:cxnSp>
        <p:nvCxnSpPr>
          <p:cNvPr id="206" name="Google Shape;206;p15"/>
          <p:cNvCxnSpPr/>
          <p:nvPr/>
        </p:nvCxnSpPr>
        <p:spPr>
          <a:xfrm rot="10800000">
            <a:off x="1975575" y="2372025"/>
            <a:ext cx="605100" cy="1200"/>
          </a:xfrm>
          <a:prstGeom prst="straightConnector1">
            <a:avLst/>
          </a:prstGeom>
          <a:noFill/>
          <a:ln w="38100" cap="flat" cmpd="sng">
            <a:solidFill>
              <a:schemeClr val="dk1"/>
            </a:solidFill>
            <a:prstDash val="solid"/>
            <a:round/>
            <a:headEnd type="none" w="sm" len="sm"/>
            <a:tailEnd type="triangle" w="med" len="med"/>
          </a:ln>
        </p:spPr>
      </p:cxnSp>
      <p:grpSp>
        <p:nvGrpSpPr>
          <p:cNvPr id="207" name="Google Shape;207;p15"/>
          <p:cNvGrpSpPr/>
          <p:nvPr/>
        </p:nvGrpSpPr>
        <p:grpSpPr>
          <a:xfrm>
            <a:off x="3586296" y="2372919"/>
            <a:ext cx="2632776" cy="2135880"/>
            <a:chOff x="3586296" y="2372919"/>
            <a:chExt cx="2632776" cy="2135880"/>
          </a:xfrm>
        </p:grpSpPr>
        <p:sp>
          <p:nvSpPr>
            <p:cNvPr id="208" name="Google Shape;208;p15"/>
            <p:cNvSpPr txBox="1"/>
            <p:nvPr/>
          </p:nvSpPr>
          <p:spPr>
            <a:xfrm>
              <a:off x="4032026" y="2372919"/>
              <a:ext cx="20400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After movement</a:t>
              </a:r>
              <a:endParaRPr sz="1600" b="1" i="0" u="none" strike="noStrike" cap="none" dirty="0">
                <a:solidFill>
                  <a:schemeClr val="dk2"/>
                </a:solidFill>
                <a:latin typeface="Arial"/>
                <a:ea typeface="Arial"/>
                <a:cs typeface="Arial"/>
                <a:sym typeface="Arial"/>
              </a:endParaRPr>
            </a:p>
          </p:txBody>
        </p:sp>
        <p:pic>
          <p:nvPicPr>
            <p:cNvPr id="209" name="Google Shape;209;p15" title="IMG_0085.HEIC"/>
            <p:cNvPicPr preferRelativeResize="0"/>
            <p:nvPr/>
          </p:nvPicPr>
          <p:blipFill rotWithShape="1">
            <a:blip r:embed="rId5">
              <a:alphaModFix/>
            </a:blip>
            <a:srcRect l="2814" t="7418" r="18556" b="4358"/>
            <a:stretch/>
          </p:blipFill>
          <p:spPr>
            <a:xfrm rot="5400000">
              <a:off x="4022634" y="2312361"/>
              <a:ext cx="1760099" cy="2632776"/>
            </a:xfrm>
            <a:prstGeom prst="roundRect">
              <a:avLst>
                <a:gd name="adj" fmla="val 3679"/>
              </a:avLst>
            </a:prstGeom>
            <a:noFill/>
            <a:ln w="9525" cap="flat" cmpd="sng">
              <a:solidFill>
                <a:schemeClr val="dk1"/>
              </a:solidFill>
              <a:prstDash val="solid"/>
              <a:round/>
              <a:headEnd type="none" w="sm" len="sm"/>
              <a:tailEnd type="none" w="sm" len="sm"/>
            </a:ln>
          </p:spPr>
        </p:pic>
        <p:cxnSp>
          <p:nvCxnSpPr>
            <p:cNvPr id="210" name="Google Shape;210;p15"/>
            <p:cNvCxnSpPr/>
            <p:nvPr/>
          </p:nvCxnSpPr>
          <p:spPr>
            <a:xfrm>
              <a:off x="3833250" y="2874838"/>
              <a:ext cx="1061700" cy="20100"/>
            </a:xfrm>
            <a:prstGeom prst="straightConnector1">
              <a:avLst/>
            </a:prstGeom>
            <a:noFill/>
            <a:ln w="38100" cap="flat" cmpd="sng">
              <a:solidFill>
                <a:schemeClr val="dk1"/>
              </a:solidFill>
              <a:prstDash val="solid"/>
              <a:round/>
              <a:headEnd type="none" w="sm" len="sm"/>
              <a:tailEnd type="triangle" w="med" len="med"/>
            </a:ln>
          </p:spPr>
        </p:cxnSp>
        <p:cxnSp>
          <p:nvCxnSpPr>
            <p:cNvPr id="211" name="Google Shape;211;p15"/>
            <p:cNvCxnSpPr/>
            <p:nvPr/>
          </p:nvCxnSpPr>
          <p:spPr>
            <a:xfrm rot="10800000">
              <a:off x="5042375" y="2890000"/>
              <a:ext cx="451500" cy="1500"/>
            </a:xfrm>
            <a:prstGeom prst="straightConnector1">
              <a:avLst/>
            </a:prstGeom>
            <a:noFill/>
            <a:ln w="38100" cap="flat" cmpd="sng">
              <a:solidFill>
                <a:schemeClr val="dk1"/>
              </a:solidFill>
              <a:prstDash val="solid"/>
              <a:round/>
              <a:headEnd type="none" w="sm" len="sm"/>
              <a:tailEnd type="triangle" w="med" len="med"/>
            </a:ln>
          </p:spPr>
        </p:cxnSp>
      </p:grpSp>
      <p:sp>
        <p:nvSpPr>
          <p:cNvPr id="212" name="Google Shape;212;p15"/>
          <p:cNvSpPr txBox="1"/>
          <p:nvPr/>
        </p:nvSpPr>
        <p:spPr>
          <a:xfrm>
            <a:off x="116650" y="3702175"/>
            <a:ext cx="1527600" cy="2892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Juan de Fuca Plate</a:t>
            </a:r>
            <a:endParaRPr sz="1200" b="0" i="0" u="none" strike="noStrike" cap="none" dirty="0">
              <a:solidFill>
                <a:schemeClr val="dk1"/>
              </a:solidFill>
              <a:latin typeface="Arial"/>
              <a:ea typeface="Arial"/>
              <a:cs typeface="Arial"/>
              <a:sym typeface="Arial"/>
            </a:endParaRPr>
          </a:p>
        </p:txBody>
      </p:sp>
      <p:sp>
        <p:nvSpPr>
          <p:cNvPr id="213" name="Google Shape;213;p15"/>
          <p:cNvSpPr txBox="1"/>
          <p:nvPr/>
        </p:nvSpPr>
        <p:spPr>
          <a:xfrm>
            <a:off x="1788300" y="3702175"/>
            <a:ext cx="1655400" cy="2892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North American Plate</a:t>
            </a:r>
            <a:endParaRPr sz="1200" b="0" i="0" u="none" strike="noStrike" cap="none" dirty="0">
              <a:solidFill>
                <a:schemeClr val="dk1"/>
              </a:solidFill>
              <a:latin typeface="Arial"/>
              <a:ea typeface="Arial"/>
              <a:cs typeface="Arial"/>
              <a:sym typeface="Arial"/>
            </a:endParaRPr>
          </a:p>
        </p:txBody>
      </p:sp>
      <p:sp>
        <p:nvSpPr>
          <p:cNvPr id="214" name="Google Shape;214;p15"/>
          <p:cNvSpPr txBox="1"/>
          <p:nvPr/>
        </p:nvSpPr>
        <p:spPr>
          <a:xfrm>
            <a:off x="7086597"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17</a:t>
            </a:fld>
            <a:endParaRPr sz="9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2000"/>
                                        <p:tgtEl>
                                          <p:spTgt spid="207"/>
                                        </p:tgtEl>
                                      </p:cBhvr>
                                    </p:animEffect>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218"/>
        <p:cNvGrpSpPr/>
        <p:nvPr/>
      </p:nvGrpSpPr>
      <p:grpSpPr>
        <a:xfrm>
          <a:off x="0" y="0"/>
          <a:ext cx="0" cy="0"/>
          <a:chOff x="0" y="0"/>
          <a:chExt cx="0" cy="0"/>
        </a:xfrm>
      </p:grpSpPr>
      <p:sp>
        <p:nvSpPr>
          <p:cNvPr id="219" name="Google Shape;219;p16"/>
          <p:cNvSpPr/>
          <p:nvPr/>
        </p:nvSpPr>
        <p:spPr>
          <a:xfrm>
            <a:off x="85275" y="4550600"/>
            <a:ext cx="9058800" cy="186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20" name="Google Shape;220;p16"/>
          <p:cNvSpPr txBox="1">
            <a:spLocks noGrp="1"/>
          </p:cNvSpPr>
          <p:nvPr>
            <p:ph type="title" idx="4294967295"/>
          </p:nvPr>
        </p:nvSpPr>
        <p:spPr>
          <a:xfrm>
            <a:off x="-25610" y="495684"/>
            <a:ext cx="4819006" cy="5715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6F41"/>
              </a:buClr>
              <a:buSzPts val="2700"/>
              <a:buFont typeface="Arial"/>
              <a:buNone/>
            </a:pPr>
            <a:r>
              <a:rPr lang="en" sz="2700" b="1">
                <a:solidFill>
                  <a:srgbClr val="006F41"/>
                </a:solidFill>
              </a:rPr>
              <a:t>Divergent </a:t>
            </a:r>
            <a:r>
              <a:rPr lang="en" sz="2700" b="1">
                <a:solidFill>
                  <a:srgbClr val="016935"/>
                </a:solidFill>
              </a:rPr>
              <a:t>Plate</a:t>
            </a:r>
            <a:r>
              <a:rPr lang="en" sz="2700" b="1">
                <a:solidFill>
                  <a:srgbClr val="006F41"/>
                </a:solidFill>
              </a:rPr>
              <a:t> Boundary</a:t>
            </a:r>
            <a:endParaRPr sz="2700" b="1" dirty="0">
              <a:solidFill>
                <a:srgbClr val="006F41"/>
              </a:solidFill>
            </a:endParaRPr>
          </a:p>
          <a:p>
            <a:pPr marL="0" lvl="0" indent="0" algn="ctr" rtl="0">
              <a:lnSpc>
                <a:spcPct val="90000"/>
              </a:lnSpc>
              <a:spcBef>
                <a:spcPts val="0"/>
              </a:spcBef>
              <a:spcAft>
                <a:spcPts val="0"/>
              </a:spcAft>
              <a:buClr>
                <a:schemeClr val="accent1"/>
              </a:buClr>
              <a:buSzPts val="2200"/>
              <a:buFont typeface="Arial"/>
              <a:buNone/>
            </a:pPr>
            <a:endParaRPr sz="2200" b="1" dirty="0"/>
          </a:p>
          <a:p>
            <a:pPr marL="0" lvl="0" indent="0" algn="ctr" rtl="0">
              <a:lnSpc>
                <a:spcPct val="90000"/>
              </a:lnSpc>
              <a:spcBef>
                <a:spcPts val="0"/>
              </a:spcBef>
              <a:spcAft>
                <a:spcPts val="0"/>
              </a:spcAft>
              <a:buClr>
                <a:schemeClr val="accent1"/>
              </a:buClr>
              <a:buSzPts val="2200"/>
              <a:buFont typeface="Arial"/>
              <a:buNone/>
            </a:pPr>
            <a:endParaRPr sz="2200" b="1" dirty="0"/>
          </a:p>
          <a:p>
            <a:pPr marL="0" lvl="0" indent="0" algn="ctr" rtl="0">
              <a:lnSpc>
                <a:spcPct val="90000"/>
              </a:lnSpc>
              <a:spcBef>
                <a:spcPts val="0"/>
              </a:spcBef>
              <a:spcAft>
                <a:spcPts val="0"/>
              </a:spcAft>
              <a:buClr>
                <a:schemeClr val="accent1"/>
              </a:buClr>
              <a:buSzPts val="2200"/>
              <a:buFont typeface="Arial"/>
              <a:buNone/>
            </a:pPr>
            <a:endParaRPr sz="2200" b="1" dirty="0"/>
          </a:p>
          <a:p>
            <a:pPr marL="0" lvl="0" indent="0" algn="ctr" rtl="0">
              <a:lnSpc>
                <a:spcPct val="90000"/>
              </a:lnSpc>
              <a:spcBef>
                <a:spcPts val="0"/>
              </a:spcBef>
              <a:spcAft>
                <a:spcPts val="0"/>
              </a:spcAft>
              <a:buClr>
                <a:schemeClr val="accent1"/>
              </a:buClr>
              <a:buSzPts val="2200"/>
              <a:buFont typeface="Arial"/>
              <a:buNone/>
            </a:pPr>
            <a:endParaRPr sz="2200" b="1" dirty="0"/>
          </a:p>
          <a:p>
            <a:pPr marL="0" lvl="0" indent="0" algn="ctr" rtl="0">
              <a:lnSpc>
                <a:spcPct val="90000"/>
              </a:lnSpc>
              <a:spcBef>
                <a:spcPts val="0"/>
              </a:spcBef>
              <a:spcAft>
                <a:spcPts val="0"/>
              </a:spcAft>
              <a:buClr>
                <a:schemeClr val="dk1"/>
              </a:buClr>
              <a:buSzPts val="1100"/>
              <a:buFont typeface="Arial"/>
              <a:buNone/>
            </a:pPr>
            <a:endParaRPr sz="2200" b="1" dirty="0"/>
          </a:p>
          <a:p>
            <a:pPr marL="0" lvl="0" indent="0" algn="ctr" rtl="0">
              <a:lnSpc>
                <a:spcPct val="90000"/>
              </a:lnSpc>
              <a:spcBef>
                <a:spcPts val="0"/>
              </a:spcBef>
              <a:spcAft>
                <a:spcPts val="0"/>
              </a:spcAft>
              <a:buClr>
                <a:schemeClr val="accent1"/>
              </a:buClr>
              <a:buSzPts val="2200"/>
              <a:buFont typeface="Arial"/>
              <a:buNone/>
            </a:pPr>
            <a:r>
              <a:rPr lang="en" sz="2200" b="1"/>
              <a:t>  </a:t>
            </a:r>
            <a:endParaRPr sz="2200" b="1" dirty="0"/>
          </a:p>
        </p:txBody>
      </p:sp>
      <p:grpSp>
        <p:nvGrpSpPr>
          <p:cNvPr id="221" name="Google Shape;221;p16"/>
          <p:cNvGrpSpPr/>
          <p:nvPr/>
        </p:nvGrpSpPr>
        <p:grpSpPr>
          <a:xfrm>
            <a:off x="150924" y="1248945"/>
            <a:ext cx="2502842" cy="2029882"/>
            <a:chOff x="241474" y="1232445"/>
            <a:chExt cx="2502842" cy="2029882"/>
          </a:xfrm>
        </p:grpSpPr>
        <p:pic>
          <p:nvPicPr>
            <p:cNvPr id="222" name="Google Shape;222;p16" title="IMG_0088.HEIC"/>
            <p:cNvPicPr preferRelativeResize="0"/>
            <p:nvPr/>
          </p:nvPicPr>
          <p:blipFill rotWithShape="1">
            <a:blip r:embed="rId3">
              <a:alphaModFix/>
            </a:blip>
            <a:srcRect l="3753" b="3324"/>
            <a:stretch/>
          </p:blipFill>
          <p:spPr>
            <a:xfrm rot="5400000">
              <a:off x="660761" y="1189638"/>
              <a:ext cx="1653402" cy="2491976"/>
            </a:xfrm>
            <a:prstGeom prst="roundRect">
              <a:avLst>
                <a:gd name="adj" fmla="val 3829"/>
              </a:avLst>
            </a:prstGeom>
            <a:noFill/>
            <a:ln w="9525" cap="flat" cmpd="sng">
              <a:solidFill>
                <a:schemeClr val="dk2"/>
              </a:solidFill>
              <a:prstDash val="solid"/>
              <a:round/>
              <a:headEnd type="none" w="sm" len="sm"/>
              <a:tailEnd type="none" w="sm" len="sm"/>
            </a:ln>
          </p:spPr>
        </p:pic>
        <p:cxnSp>
          <p:nvCxnSpPr>
            <p:cNvPr id="223" name="Google Shape;223;p16"/>
            <p:cNvCxnSpPr/>
            <p:nvPr/>
          </p:nvCxnSpPr>
          <p:spPr>
            <a:xfrm flipH="1">
              <a:off x="642325" y="2114675"/>
              <a:ext cx="914700" cy="20700"/>
            </a:xfrm>
            <a:prstGeom prst="straightConnector1">
              <a:avLst/>
            </a:prstGeom>
            <a:noFill/>
            <a:ln w="28575" cap="flat" cmpd="sng">
              <a:solidFill>
                <a:schemeClr val="dk1"/>
              </a:solidFill>
              <a:prstDash val="solid"/>
              <a:round/>
              <a:headEnd type="none" w="sm" len="sm"/>
              <a:tailEnd type="triangle" w="med" len="med"/>
            </a:ln>
          </p:spPr>
        </p:cxnSp>
        <p:cxnSp>
          <p:nvCxnSpPr>
            <p:cNvPr id="224" name="Google Shape;224;p16"/>
            <p:cNvCxnSpPr/>
            <p:nvPr/>
          </p:nvCxnSpPr>
          <p:spPr>
            <a:xfrm>
              <a:off x="1639575" y="2116200"/>
              <a:ext cx="949500" cy="7200"/>
            </a:xfrm>
            <a:prstGeom prst="straightConnector1">
              <a:avLst/>
            </a:prstGeom>
            <a:noFill/>
            <a:ln w="28575" cap="flat" cmpd="sng">
              <a:solidFill>
                <a:schemeClr val="dk1"/>
              </a:solidFill>
              <a:prstDash val="solid"/>
              <a:round/>
              <a:headEnd type="none" w="sm" len="sm"/>
              <a:tailEnd type="triangle" w="med" len="med"/>
            </a:ln>
          </p:spPr>
        </p:cxnSp>
        <p:sp>
          <p:nvSpPr>
            <p:cNvPr id="225" name="Google Shape;225;p16"/>
            <p:cNvSpPr txBox="1"/>
            <p:nvPr/>
          </p:nvSpPr>
          <p:spPr>
            <a:xfrm>
              <a:off x="560916" y="1232445"/>
              <a:ext cx="21834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Before movement</a:t>
              </a:r>
              <a:endParaRPr sz="1600" b="1" i="0" u="none" strike="noStrike" cap="none" dirty="0">
                <a:solidFill>
                  <a:schemeClr val="dk2"/>
                </a:solidFill>
                <a:latin typeface="Arial"/>
                <a:ea typeface="Arial"/>
                <a:cs typeface="Arial"/>
                <a:sym typeface="Arial"/>
              </a:endParaRPr>
            </a:p>
          </p:txBody>
        </p:sp>
      </p:grpSp>
      <p:grpSp>
        <p:nvGrpSpPr>
          <p:cNvPr id="226" name="Google Shape;226;p16"/>
          <p:cNvGrpSpPr/>
          <p:nvPr/>
        </p:nvGrpSpPr>
        <p:grpSpPr>
          <a:xfrm>
            <a:off x="2741689" y="2157663"/>
            <a:ext cx="2492025" cy="2110756"/>
            <a:chOff x="2902076" y="2463442"/>
            <a:chExt cx="2492025" cy="2110756"/>
          </a:xfrm>
        </p:grpSpPr>
        <p:pic>
          <p:nvPicPr>
            <p:cNvPr id="227" name="Google Shape;227;p16" title="IMG_0086.HEIC"/>
            <p:cNvPicPr preferRelativeResize="0"/>
            <p:nvPr/>
          </p:nvPicPr>
          <p:blipFill rotWithShape="1">
            <a:blip r:embed="rId4">
              <a:alphaModFix/>
            </a:blip>
            <a:srcRect l="12461" r="3504" b="7696"/>
            <a:stretch/>
          </p:blipFill>
          <p:spPr>
            <a:xfrm rot="5400000">
              <a:off x="3238039" y="2503487"/>
              <a:ext cx="1734748" cy="2406674"/>
            </a:xfrm>
            <a:prstGeom prst="roundRect">
              <a:avLst>
                <a:gd name="adj" fmla="val 3960"/>
              </a:avLst>
            </a:prstGeom>
            <a:noFill/>
            <a:ln w="9525" cap="flat" cmpd="sng">
              <a:solidFill>
                <a:schemeClr val="dk2"/>
              </a:solidFill>
              <a:prstDash val="solid"/>
              <a:round/>
              <a:headEnd type="none" w="sm" len="sm"/>
              <a:tailEnd type="none" w="sm" len="sm"/>
            </a:ln>
          </p:spPr>
        </p:pic>
        <p:cxnSp>
          <p:nvCxnSpPr>
            <p:cNvPr id="228" name="Google Shape;228;p16"/>
            <p:cNvCxnSpPr/>
            <p:nvPr/>
          </p:nvCxnSpPr>
          <p:spPr>
            <a:xfrm>
              <a:off x="4399050" y="3361700"/>
              <a:ext cx="862500" cy="6300"/>
            </a:xfrm>
            <a:prstGeom prst="straightConnector1">
              <a:avLst/>
            </a:prstGeom>
            <a:noFill/>
            <a:ln w="28575" cap="flat" cmpd="sng">
              <a:solidFill>
                <a:schemeClr val="dk1"/>
              </a:solidFill>
              <a:prstDash val="solid"/>
              <a:round/>
              <a:headEnd type="none" w="sm" len="sm"/>
              <a:tailEnd type="triangle" w="med" len="med"/>
            </a:ln>
          </p:spPr>
        </p:cxnSp>
        <p:cxnSp>
          <p:nvCxnSpPr>
            <p:cNvPr id="229" name="Google Shape;229;p16"/>
            <p:cNvCxnSpPr/>
            <p:nvPr/>
          </p:nvCxnSpPr>
          <p:spPr>
            <a:xfrm rot="10800000">
              <a:off x="3102750" y="3362150"/>
              <a:ext cx="914400" cy="5400"/>
            </a:xfrm>
            <a:prstGeom prst="straightConnector1">
              <a:avLst/>
            </a:prstGeom>
            <a:noFill/>
            <a:ln w="28575" cap="flat" cmpd="sng">
              <a:solidFill>
                <a:schemeClr val="dk1"/>
              </a:solidFill>
              <a:prstDash val="solid"/>
              <a:round/>
              <a:headEnd type="none" w="sm" len="sm"/>
              <a:tailEnd type="triangle" w="med" len="med"/>
            </a:ln>
          </p:spPr>
        </p:cxnSp>
        <p:sp>
          <p:nvSpPr>
            <p:cNvPr id="230" name="Google Shape;230;p16"/>
            <p:cNvSpPr txBox="1"/>
            <p:nvPr/>
          </p:nvSpPr>
          <p:spPr>
            <a:xfrm>
              <a:off x="3210701" y="2463442"/>
              <a:ext cx="21834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After movement</a:t>
              </a:r>
              <a:endParaRPr sz="1600" b="1" i="0" u="none" strike="noStrike" cap="none" dirty="0">
                <a:solidFill>
                  <a:schemeClr val="dk2"/>
                </a:solidFill>
                <a:latin typeface="Arial"/>
                <a:ea typeface="Arial"/>
                <a:cs typeface="Arial"/>
                <a:sym typeface="Arial"/>
              </a:endParaRPr>
            </a:p>
          </p:txBody>
        </p:sp>
      </p:grpSp>
      <p:pic>
        <p:nvPicPr>
          <p:cNvPr id="231" name="Google Shape;231;p16"/>
          <p:cNvPicPr preferRelativeResize="0"/>
          <p:nvPr/>
        </p:nvPicPr>
        <p:blipFill rotWithShape="1">
          <a:blip r:embed="rId5">
            <a:alphaModFix amt="92000"/>
          </a:blip>
          <a:srcRect/>
          <a:stretch/>
        </p:blipFill>
        <p:spPr>
          <a:xfrm>
            <a:off x="5615614" y="2328213"/>
            <a:ext cx="3169791" cy="2286498"/>
          </a:xfrm>
          <a:prstGeom prst="roundRect">
            <a:avLst>
              <a:gd name="adj" fmla="val 4170"/>
            </a:avLst>
          </a:prstGeom>
          <a:noFill/>
          <a:ln w="19050" cap="flat" cmpd="sng">
            <a:solidFill>
              <a:schemeClr val="dk2"/>
            </a:solidFill>
            <a:prstDash val="solid"/>
            <a:round/>
            <a:headEnd type="none" w="sm" len="sm"/>
            <a:tailEnd type="none" w="sm" len="sm"/>
          </a:ln>
        </p:spPr>
      </p:pic>
      <p:pic>
        <p:nvPicPr>
          <p:cNvPr id="232" name="Google Shape;232;p16"/>
          <p:cNvPicPr preferRelativeResize="0"/>
          <p:nvPr/>
        </p:nvPicPr>
        <p:blipFill rotWithShape="1">
          <a:blip r:embed="rId6">
            <a:alphaModFix/>
          </a:blip>
          <a:srcRect/>
          <a:stretch/>
        </p:blipFill>
        <p:spPr>
          <a:xfrm>
            <a:off x="5989825" y="216375"/>
            <a:ext cx="2624648" cy="1749775"/>
          </a:xfrm>
          <a:prstGeom prst="roundRect">
            <a:avLst>
              <a:gd name="adj" fmla="val 4536"/>
            </a:avLst>
          </a:prstGeom>
          <a:noFill/>
          <a:ln w="19050" cap="flat" cmpd="sng">
            <a:solidFill>
              <a:schemeClr val="dk2"/>
            </a:solidFill>
            <a:prstDash val="solid"/>
            <a:round/>
            <a:headEnd type="none" w="sm" len="sm"/>
            <a:tailEnd type="none" w="sm" len="sm"/>
          </a:ln>
        </p:spPr>
      </p:pic>
      <p:sp>
        <p:nvSpPr>
          <p:cNvPr id="233" name="Google Shape;233;p16"/>
          <p:cNvSpPr txBox="1"/>
          <p:nvPr/>
        </p:nvSpPr>
        <p:spPr>
          <a:xfrm>
            <a:off x="7082965" y="4887513"/>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18</a:t>
            </a:fld>
            <a:endParaRPr sz="900" b="0" i="0" u="none" strike="noStrike" cap="none" dirty="0">
              <a:solidFill>
                <a:schemeClr val="dk1"/>
              </a:solidFill>
              <a:latin typeface="Arial"/>
              <a:ea typeface="Arial"/>
              <a:cs typeface="Arial"/>
              <a:sym typeface="Arial"/>
            </a:endParaRPr>
          </a:p>
        </p:txBody>
      </p:sp>
      <p:sp>
        <p:nvSpPr>
          <p:cNvPr id="234" name="Google Shape;234;p16"/>
          <p:cNvSpPr txBox="1"/>
          <p:nvPr/>
        </p:nvSpPr>
        <p:spPr>
          <a:xfrm>
            <a:off x="125222" y="3589504"/>
            <a:ext cx="2491976" cy="87613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2200"/>
              <a:buFont typeface="Arial"/>
              <a:buNone/>
            </a:pPr>
            <a:r>
              <a:rPr lang="en" sz="2200" b="1" i="0" u="none" strike="noStrike" cap="none">
                <a:solidFill>
                  <a:schemeClr val="accent1"/>
                </a:solidFill>
                <a:latin typeface="Arial"/>
                <a:ea typeface="Arial"/>
                <a:cs typeface="Arial"/>
                <a:sym typeface="Arial"/>
              </a:rPr>
              <a:t>What changes do you notice after movement?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2000"/>
                                        <p:tgtEl>
                                          <p:spTgt spid="226"/>
                                        </p:tgtEl>
                                      </p:cBhvr>
                                    </p:animEffect>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7"/>
          <p:cNvSpPr txBox="1">
            <a:spLocks noGrp="1"/>
          </p:cNvSpPr>
          <p:nvPr>
            <p:ph type="title" idx="4294967295"/>
          </p:nvPr>
        </p:nvSpPr>
        <p:spPr>
          <a:xfrm>
            <a:off x="160259" y="497966"/>
            <a:ext cx="4627563" cy="635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6F41"/>
              </a:buClr>
              <a:buSzPts val="2700"/>
              <a:buFont typeface="Arial"/>
              <a:buNone/>
            </a:pPr>
            <a:r>
              <a:rPr lang="en" sz="2700" b="1">
                <a:solidFill>
                  <a:srgbClr val="006F41"/>
                </a:solidFill>
              </a:rPr>
              <a:t>Transform </a:t>
            </a:r>
            <a:r>
              <a:rPr lang="en" sz="2700" b="1">
                <a:solidFill>
                  <a:srgbClr val="016935"/>
                </a:solidFill>
              </a:rPr>
              <a:t>Plate</a:t>
            </a:r>
            <a:r>
              <a:rPr lang="en" sz="2700" b="1">
                <a:solidFill>
                  <a:srgbClr val="006F41"/>
                </a:solidFill>
              </a:rPr>
              <a:t> Boundary </a:t>
            </a:r>
            <a:endParaRPr sz="2700" b="1" dirty="0">
              <a:solidFill>
                <a:srgbClr val="006F41"/>
              </a:solidFill>
            </a:endParaRPr>
          </a:p>
          <a:p>
            <a:pPr marL="0" lvl="0" indent="0" algn="l" rtl="0">
              <a:lnSpc>
                <a:spcPct val="90000"/>
              </a:lnSpc>
              <a:spcBef>
                <a:spcPts val="0"/>
              </a:spcBef>
              <a:spcAft>
                <a:spcPts val="0"/>
              </a:spcAft>
              <a:buClr>
                <a:schemeClr val="accent1"/>
              </a:buClr>
              <a:buSzPts val="2200"/>
              <a:buFont typeface="Arial"/>
              <a:buNone/>
            </a:pPr>
            <a:endParaRPr sz="2200" b="1" dirty="0"/>
          </a:p>
          <a:p>
            <a:pPr marL="0" lvl="0" indent="0" algn="l" rtl="0">
              <a:lnSpc>
                <a:spcPct val="90000"/>
              </a:lnSpc>
              <a:spcBef>
                <a:spcPts val="0"/>
              </a:spcBef>
              <a:spcAft>
                <a:spcPts val="0"/>
              </a:spcAft>
              <a:buClr>
                <a:schemeClr val="accent1"/>
              </a:buClr>
              <a:buSzPts val="2200"/>
              <a:buFont typeface="Arial"/>
              <a:buNone/>
            </a:pPr>
            <a:endParaRPr sz="2200" b="1" dirty="0"/>
          </a:p>
          <a:p>
            <a:pPr marL="0" lvl="0" indent="0" algn="l" rtl="0">
              <a:lnSpc>
                <a:spcPct val="90000"/>
              </a:lnSpc>
              <a:spcBef>
                <a:spcPts val="0"/>
              </a:spcBef>
              <a:spcAft>
                <a:spcPts val="0"/>
              </a:spcAft>
              <a:buClr>
                <a:schemeClr val="accent1"/>
              </a:buClr>
              <a:buSzPts val="2200"/>
              <a:buFont typeface="Arial"/>
              <a:buNone/>
            </a:pPr>
            <a:endParaRPr sz="2200" b="1" dirty="0"/>
          </a:p>
          <a:p>
            <a:pPr marL="0" lvl="0" indent="0" algn="l" rtl="0">
              <a:lnSpc>
                <a:spcPct val="90000"/>
              </a:lnSpc>
              <a:spcBef>
                <a:spcPts val="0"/>
              </a:spcBef>
              <a:spcAft>
                <a:spcPts val="0"/>
              </a:spcAft>
              <a:buClr>
                <a:schemeClr val="accent1"/>
              </a:buClr>
              <a:buSzPts val="2200"/>
              <a:buFont typeface="Arial"/>
              <a:buNone/>
            </a:pPr>
            <a:endParaRPr sz="2200" b="1" dirty="0"/>
          </a:p>
          <a:p>
            <a:pPr marL="0" lvl="0" indent="0" algn="l" rtl="0">
              <a:lnSpc>
                <a:spcPct val="90000"/>
              </a:lnSpc>
              <a:spcBef>
                <a:spcPts val="0"/>
              </a:spcBef>
              <a:spcAft>
                <a:spcPts val="0"/>
              </a:spcAft>
              <a:buClr>
                <a:schemeClr val="dk1"/>
              </a:buClr>
              <a:buSzPts val="1100"/>
              <a:buFont typeface="Arial"/>
              <a:buNone/>
            </a:pPr>
            <a:endParaRPr sz="2200" b="1" dirty="0"/>
          </a:p>
          <a:p>
            <a:pPr marL="0" lvl="0" indent="0" algn="l" rtl="0">
              <a:lnSpc>
                <a:spcPct val="90000"/>
              </a:lnSpc>
              <a:spcBef>
                <a:spcPts val="0"/>
              </a:spcBef>
              <a:spcAft>
                <a:spcPts val="0"/>
              </a:spcAft>
              <a:buClr>
                <a:schemeClr val="accent1"/>
              </a:buClr>
              <a:buSzPts val="2200"/>
              <a:buFont typeface="Arial"/>
              <a:buNone/>
            </a:pPr>
            <a:r>
              <a:rPr lang="en" sz="2200" b="1"/>
              <a:t>  </a:t>
            </a:r>
            <a:endParaRPr sz="2200" b="1" dirty="0"/>
          </a:p>
        </p:txBody>
      </p:sp>
      <p:sp>
        <p:nvSpPr>
          <p:cNvPr id="240" name="Google Shape;240;p17"/>
          <p:cNvSpPr txBox="1">
            <a:spLocks noGrp="1"/>
          </p:cNvSpPr>
          <p:nvPr>
            <p:ph type="title" idx="4294967295"/>
          </p:nvPr>
        </p:nvSpPr>
        <p:spPr>
          <a:xfrm>
            <a:off x="-1" y="3981221"/>
            <a:ext cx="3354030" cy="876133"/>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1"/>
              </a:buClr>
              <a:buSzPts val="2200"/>
              <a:buFont typeface="Arial"/>
              <a:buNone/>
            </a:pPr>
            <a:r>
              <a:rPr lang="en" sz="2200"/>
              <a:t>What changes do you notice after movement?  </a:t>
            </a:r>
            <a:endParaRPr sz="2200" dirty="0"/>
          </a:p>
        </p:txBody>
      </p:sp>
      <p:pic>
        <p:nvPicPr>
          <p:cNvPr id="241" name="Google Shape;241;p17"/>
          <p:cNvPicPr preferRelativeResize="0"/>
          <p:nvPr/>
        </p:nvPicPr>
        <p:blipFill rotWithShape="1">
          <a:blip r:embed="rId3">
            <a:alphaModFix/>
          </a:blip>
          <a:srcRect l="2339" t="5418" r="2177" b="10710"/>
          <a:stretch/>
        </p:blipFill>
        <p:spPr>
          <a:xfrm>
            <a:off x="5475152" y="460612"/>
            <a:ext cx="3536099" cy="4104832"/>
          </a:xfrm>
          <a:prstGeom prst="roundRect">
            <a:avLst>
              <a:gd name="adj" fmla="val 2538"/>
            </a:avLst>
          </a:prstGeom>
          <a:noFill/>
          <a:ln w="19050" cap="flat" cmpd="sng">
            <a:solidFill>
              <a:schemeClr val="dk2"/>
            </a:solidFill>
            <a:prstDash val="solid"/>
            <a:round/>
            <a:headEnd type="none" w="sm" len="sm"/>
            <a:tailEnd type="none" w="sm" len="sm"/>
          </a:ln>
        </p:spPr>
      </p:pic>
      <p:grpSp>
        <p:nvGrpSpPr>
          <p:cNvPr id="242" name="Google Shape;242;p17"/>
          <p:cNvGrpSpPr/>
          <p:nvPr/>
        </p:nvGrpSpPr>
        <p:grpSpPr>
          <a:xfrm>
            <a:off x="2780505" y="1770120"/>
            <a:ext cx="2577855" cy="2311115"/>
            <a:chOff x="2776650" y="2119300"/>
            <a:chExt cx="2577855" cy="2311115"/>
          </a:xfrm>
        </p:grpSpPr>
        <p:grpSp>
          <p:nvGrpSpPr>
            <p:cNvPr id="243" name="Google Shape;243;p17"/>
            <p:cNvGrpSpPr/>
            <p:nvPr/>
          </p:nvGrpSpPr>
          <p:grpSpPr>
            <a:xfrm>
              <a:off x="2776650" y="2119300"/>
              <a:ext cx="2577855" cy="2311115"/>
              <a:chOff x="2776650" y="2119300"/>
              <a:chExt cx="2577855" cy="2311115"/>
            </a:xfrm>
          </p:grpSpPr>
          <p:pic>
            <p:nvPicPr>
              <p:cNvPr id="244" name="Google Shape;244;p17" title="IMG_0090.HEIC"/>
              <p:cNvPicPr preferRelativeResize="0"/>
              <p:nvPr/>
            </p:nvPicPr>
            <p:blipFill rotWithShape="1">
              <a:blip r:embed="rId4">
                <a:alphaModFix/>
              </a:blip>
              <a:srcRect b="5122"/>
              <a:stretch/>
            </p:blipFill>
            <p:spPr>
              <a:xfrm rot="5186558">
                <a:off x="3183212" y="2242362"/>
                <a:ext cx="1854074" cy="2378052"/>
              </a:xfrm>
              <a:prstGeom prst="roundRect">
                <a:avLst>
                  <a:gd name="adj" fmla="val 3379"/>
                </a:avLst>
              </a:prstGeom>
              <a:noFill/>
              <a:ln w="9525" cap="flat" cmpd="sng">
                <a:solidFill>
                  <a:schemeClr val="dk2"/>
                </a:solidFill>
                <a:prstDash val="solid"/>
                <a:round/>
                <a:headEnd type="none" w="sm" len="sm"/>
                <a:tailEnd type="none" w="sm" len="sm"/>
              </a:ln>
            </p:spPr>
          </p:pic>
          <p:sp>
            <p:nvSpPr>
              <p:cNvPr id="245" name="Google Shape;245;p17"/>
              <p:cNvSpPr txBox="1"/>
              <p:nvPr/>
            </p:nvSpPr>
            <p:spPr>
              <a:xfrm>
                <a:off x="2776650" y="2119300"/>
                <a:ext cx="18006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After movement</a:t>
                </a:r>
                <a:endParaRPr sz="1600" b="1" i="0" u="none" strike="noStrike" cap="none" dirty="0">
                  <a:solidFill>
                    <a:schemeClr val="dk2"/>
                  </a:solidFill>
                  <a:latin typeface="Arial"/>
                  <a:ea typeface="Arial"/>
                  <a:cs typeface="Arial"/>
                  <a:sym typeface="Arial"/>
                </a:endParaRPr>
              </a:p>
            </p:txBody>
          </p:sp>
        </p:grpSp>
        <p:cxnSp>
          <p:nvCxnSpPr>
            <p:cNvPr id="246" name="Google Shape;246;p17"/>
            <p:cNvCxnSpPr/>
            <p:nvPr/>
          </p:nvCxnSpPr>
          <p:spPr>
            <a:xfrm rot="10800000" flipH="1">
              <a:off x="3463407" y="3201183"/>
              <a:ext cx="1397100" cy="52800"/>
            </a:xfrm>
            <a:prstGeom prst="straightConnector1">
              <a:avLst/>
            </a:prstGeom>
            <a:noFill/>
            <a:ln w="19050" cap="flat" cmpd="sng">
              <a:solidFill>
                <a:schemeClr val="dk2"/>
              </a:solidFill>
              <a:prstDash val="dash"/>
              <a:round/>
              <a:headEnd type="none" w="sm" len="sm"/>
              <a:tailEnd type="none" w="sm" len="sm"/>
            </a:ln>
          </p:spPr>
        </p:cxnSp>
        <p:cxnSp>
          <p:nvCxnSpPr>
            <p:cNvPr id="247" name="Google Shape;247;p17"/>
            <p:cNvCxnSpPr/>
            <p:nvPr/>
          </p:nvCxnSpPr>
          <p:spPr>
            <a:xfrm>
              <a:off x="4949800" y="3000400"/>
              <a:ext cx="86100" cy="885900"/>
            </a:xfrm>
            <a:prstGeom prst="straightConnector1">
              <a:avLst/>
            </a:prstGeom>
            <a:noFill/>
            <a:ln w="38100" cap="flat" cmpd="sng">
              <a:solidFill>
                <a:schemeClr val="dk1"/>
              </a:solidFill>
              <a:prstDash val="solid"/>
              <a:round/>
              <a:headEnd type="none" w="sm" len="sm"/>
              <a:tailEnd type="triangle" w="med" len="med"/>
            </a:ln>
          </p:spPr>
        </p:cxnSp>
        <p:cxnSp>
          <p:nvCxnSpPr>
            <p:cNvPr id="248" name="Google Shape;248;p17"/>
            <p:cNvCxnSpPr/>
            <p:nvPr/>
          </p:nvCxnSpPr>
          <p:spPr>
            <a:xfrm rot="10800000">
              <a:off x="3350175" y="2749350"/>
              <a:ext cx="73800" cy="1063200"/>
            </a:xfrm>
            <a:prstGeom prst="straightConnector1">
              <a:avLst/>
            </a:prstGeom>
            <a:noFill/>
            <a:ln w="38100" cap="flat" cmpd="sng">
              <a:solidFill>
                <a:schemeClr val="dk1"/>
              </a:solidFill>
              <a:prstDash val="solid"/>
              <a:round/>
              <a:headEnd type="none" w="sm" len="sm"/>
              <a:tailEnd type="triangle" w="med" len="med"/>
            </a:ln>
          </p:spPr>
        </p:cxnSp>
      </p:grpSp>
      <p:grpSp>
        <p:nvGrpSpPr>
          <p:cNvPr id="249" name="Google Shape;249;p17"/>
          <p:cNvGrpSpPr/>
          <p:nvPr/>
        </p:nvGrpSpPr>
        <p:grpSpPr>
          <a:xfrm>
            <a:off x="204993" y="1236007"/>
            <a:ext cx="2490748" cy="2456598"/>
            <a:chOff x="204993" y="1236007"/>
            <a:chExt cx="2490748" cy="2456598"/>
          </a:xfrm>
        </p:grpSpPr>
        <p:pic>
          <p:nvPicPr>
            <p:cNvPr id="250" name="Google Shape;250;p17" title="IMG_0089.HEIC"/>
            <p:cNvPicPr preferRelativeResize="0"/>
            <p:nvPr/>
          </p:nvPicPr>
          <p:blipFill rotWithShape="1">
            <a:blip r:embed="rId5">
              <a:alphaModFix/>
            </a:blip>
            <a:srcRect l="8315" b="16832"/>
            <a:stretch/>
          </p:blipFill>
          <p:spPr>
            <a:xfrm rot="5222184">
              <a:off x="552212" y="1434221"/>
              <a:ext cx="1886222" cy="2306401"/>
            </a:xfrm>
            <a:prstGeom prst="roundRect">
              <a:avLst>
                <a:gd name="adj" fmla="val 3346"/>
              </a:avLst>
            </a:prstGeom>
            <a:noFill/>
            <a:ln w="9525" cap="flat" cmpd="sng">
              <a:solidFill>
                <a:schemeClr val="dk2"/>
              </a:solidFill>
              <a:prstDash val="solid"/>
              <a:round/>
              <a:headEnd type="none" w="sm" len="sm"/>
              <a:tailEnd type="none" w="sm" len="sm"/>
            </a:ln>
          </p:spPr>
        </p:pic>
        <p:cxnSp>
          <p:nvCxnSpPr>
            <p:cNvPr id="251" name="Google Shape;251;p17"/>
            <p:cNvCxnSpPr/>
            <p:nvPr/>
          </p:nvCxnSpPr>
          <p:spPr>
            <a:xfrm rot="10800000" flipH="1">
              <a:off x="711775" y="2095035"/>
              <a:ext cx="1397100" cy="52800"/>
            </a:xfrm>
            <a:prstGeom prst="straightConnector1">
              <a:avLst/>
            </a:prstGeom>
            <a:noFill/>
            <a:ln w="19050" cap="flat" cmpd="sng">
              <a:solidFill>
                <a:schemeClr val="dk2"/>
              </a:solidFill>
              <a:prstDash val="dash"/>
              <a:round/>
              <a:headEnd type="none" w="sm" len="sm"/>
              <a:tailEnd type="none" w="sm" len="sm"/>
            </a:ln>
          </p:spPr>
        </p:cxnSp>
        <p:sp>
          <p:nvSpPr>
            <p:cNvPr id="252" name="Google Shape;252;p17"/>
            <p:cNvSpPr txBox="1"/>
            <p:nvPr/>
          </p:nvSpPr>
          <p:spPr>
            <a:xfrm>
              <a:off x="204993" y="1236007"/>
              <a:ext cx="21834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Before movement</a:t>
              </a:r>
              <a:endParaRPr sz="1600" b="1" i="0" u="none" strike="noStrike" cap="none" dirty="0">
                <a:solidFill>
                  <a:schemeClr val="dk2"/>
                </a:solidFill>
                <a:latin typeface="Arial"/>
                <a:ea typeface="Arial"/>
                <a:cs typeface="Arial"/>
                <a:sym typeface="Arial"/>
              </a:endParaRPr>
            </a:p>
          </p:txBody>
        </p:sp>
        <p:sp>
          <p:nvSpPr>
            <p:cNvPr id="253" name="Google Shape;253;p17"/>
            <p:cNvSpPr txBox="1"/>
            <p:nvPr/>
          </p:nvSpPr>
          <p:spPr>
            <a:xfrm>
              <a:off x="468475" y="3462805"/>
              <a:ext cx="969300" cy="229800"/>
            </a:xfrm>
            <a:prstGeom prst="rect">
              <a:avLst/>
            </a:prstGeom>
            <a:solidFill>
              <a:srgbClr val="9FC5E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000"/>
                <a:buFont typeface="Arial"/>
                <a:buNone/>
              </a:pPr>
              <a:r>
                <a:rPr lang="en" sz="1000" b="0" i="0" u="none" strike="noStrike" cap="none">
                  <a:solidFill>
                    <a:schemeClr val="dk1"/>
                  </a:solidFill>
                  <a:latin typeface="Arial"/>
                  <a:ea typeface="Arial"/>
                  <a:cs typeface="Arial"/>
                  <a:sym typeface="Arial"/>
                </a:rPr>
                <a:t>Pacific Plate</a:t>
              </a:r>
              <a:endParaRPr sz="1000" b="0" i="0" u="none" strike="noStrike" cap="none" dirty="0">
                <a:solidFill>
                  <a:schemeClr val="dk1"/>
                </a:solidFill>
                <a:latin typeface="Arial"/>
                <a:ea typeface="Arial"/>
                <a:cs typeface="Arial"/>
                <a:sym typeface="Arial"/>
              </a:endParaRPr>
            </a:p>
          </p:txBody>
        </p:sp>
      </p:grpSp>
      <p:sp>
        <p:nvSpPr>
          <p:cNvPr id="254" name="Google Shape;254;p17"/>
          <p:cNvSpPr txBox="1"/>
          <p:nvPr/>
        </p:nvSpPr>
        <p:spPr>
          <a:xfrm>
            <a:off x="1584000" y="3442035"/>
            <a:ext cx="1144500" cy="229800"/>
          </a:xfrm>
          <a:prstGeom prst="rect">
            <a:avLst/>
          </a:prstGeom>
          <a:solidFill>
            <a:srgbClr val="93C47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000"/>
              <a:buFont typeface="Arial"/>
              <a:buNone/>
            </a:pPr>
            <a:r>
              <a:rPr lang="en" sz="1000" b="0" i="0" u="none" strike="noStrike" cap="none">
                <a:solidFill>
                  <a:schemeClr val="dk1"/>
                </a:solidFill>
                <a:latin typeface="Arial"/>
                <a:ea typeface="Arial"/>
                <a:cs typeface="Arial"/>
                <a:sym typeface="Arial"/>
              </a:rPr>
              <a:t>North Am. Plate</a:t>
            </a:r>
            <a:endParaRPr sz="1000" b="0" i="0" u="none" strike="noStrike" cap="none" dirty="0">
              <a:solidFill>
                <a:schemeClr val="dk1"/>
              </a:solidFill>
              <a:latin typeface="Arial"/>
              <a:ea typeface="Arial"/>
              <a:cs typeface="Arial"/>
              <a:sym typeface="Arial"/>
            </a:endParaRPr>
          </a:p>
        </p:txBody>
      </p:sp>
      <p:sp>
        <p:nvSpPr>
          <p:cNvPr id="255" name="Google Shape;255;p17"/>
          <p:cNvSpPr txBox="1"/>
          <p:nvPr/>
        </p:nvSpPr>
        <p:spPr>
          <a:xfrm>
            <a:off x="7094341"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19</a:t>
            </a:fld>
            <a:endParaRPr sz="9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2000"/>
                                        <p:tgtEl>
                                          <p:spTgt spid="242"/>
                                        </p:tgtEl>
                                      </p:cBhvr>
                                    </p:animEffect>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311700" y="615425"/>
            <a:ext cx="2976900" cy="4710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To Print</a:t>
            </a:r>
            <a:endParaRPr sz="1800" b="1" dirty="0">
              <a:solidFill>
                <a:schemeClr val="dk1"/>
              </a:solidFill>
            </a:endParaRPr>
          </a:p>
        </p:txBody>
      </p:sp>
      <p:sp>
        <p:nvSpPr>
          <p:cNvPr id="97" name="Google Shape;97;p2"/>
          <p:cNvSpPr txBox="1">
            <a:spLocks noGrp="1"/>
          </p:cNvSpPr>
          <p:nvPr>
            <p:ph type="body" idx="1"/>
          </p:nvPr>
        </p:nvSpPr>
        <p:spPr>
          <a:xfrm>
            <a:off x="293915" y="1395167"/>
            <a:ext cx="2994677" cy="2693356"/>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SzPts val="1400"/>
              <a:buNone/>
            </a:pPr>
            <a:r>
              <a:rPr lang="en" b="1" dirty="0"/>
              <a:t>FAMILY ENGAGEMENT LETTER</a:t>
            </a:r>
          </a:p>
          <a:p>
            <a:pPr marL="285750" indent="-285750">
              <a:lnSpc>
                <a:spcPct val="200000"/>
              </a:lnSpc>
            </a:pPr>
            <a:r>
              <a:rPr lang="en" b="1" dirty="0">
                <a:hlinkClick r:id="rId3"/>
              </a:rPr>
              <a:t>English</a:t>
            </a:r>
            <a:endParaRPr lang="en" b="1" dirty="0"/>
          </a:p>
          <a:p>
            <a:pPr marL="285750" indent="-285750">
              <a:lnSpc>
                <a:spcPct val="200000"/>
              </a:lnSpc>
            </a:pPr>
            <a:r>
              <a:rPr lang="en" b="1" dirty="0">
                <a:hlinkClick r:id="rId4"/>
              </a:rPr>
              <a:t>Spanish</a:t>
            </a:r>
            <a:endParaRPr b="1" dirty="0"/>
          </a:p>
        </p:txBody>
      </p:sp>
      <p:sp>
        <p:nvSpPr>
          <p:cNvPr id="98" name="Google Shape;98;p2"/>
          <p:cNvSpPr txBox="1">
            <a:spLocks noGrp="1"/>
          </p:cNvSpPr>
          <p:nvPr>
            <p:ph type="body" idx="2"/>
          </p:nvPr>
        </p:nvSpPr>
        <p:spPr>
          <a:xfrm>
            <a:off x="3583800" y="1199075"/>
            <a:ext cx="5172300" cy="33267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SzPts val="1400"/>
              <a:buChar char="●"/>
            </a:pPr>
            <a:r>
              <a:rPr lang="en" dirty="0"/>
              <a:t>Open and edit the Family Engagement Letter.  </a:t>
            </a:r>
            <a:endParaRPr dirty="0"/>
          </a:p>
          <a:p>
            <a:pPr marL="914400" lvl="1" indent="-304800" algn="l" rtl="0">
              <a:lnSpc>
                <a:spcPct val="100000"/>
              </a:lnSpc>
              <a:spcBef>
                <a:spcPts val="0"/>
              </a:spcBef>
              <a:spcAft>
                <a:spcPts val="0"/>
              </a:spcAft>
              <a:buSzPts val="1200"/>
              <a:buChar char="○"/>
            </a:pPr>
            <a:r>
              <a:rPr lang="en" dirty="0"/>
              <a:t>Add your school name at the bottom.  </a:t>
            </a:r>
            <a:endParaRPr dirty="0"/>
          </a:p>
          <a:p>
            <a:pPr marL="914400" lvl="1" indent="-304800" algn="l" rtl="0">
              <a:lnSpc>
                <a:spcPct val="100000"/>
              </a:lnSpc>
              <a:spcBef>
                <a:spcPts val="0"/>
              </a:spcBef>
              <a:spcAft>
                <a:spcPts val="0"/>
              </a:spcAft>
              <a:buSzPts val="1200"/>
              <a:buChar char="○"/>
            </a:pPr>
            <a:r>
              <a:rPr lang="en" dirty="0"/>
              <a:t>If you’re emailing the letter, you can remove the QR code.  </a:t>
            </a:r>
            <a:endParaRPr dirty="0"/>
          </a:p>
          <a:p>
            <a:pPr marL="457200" lvl="0" indent="0" algn="l" rtl="0">
              <a:lnSpc>
                <a:spcPct val="90000"/>
              </a:lnSpc>
              <a:spcBef>
                <a:spcPts val="0"/>
              </a:spcBef>
              <a:spcAft>
                <a:spcPts val="0"/>
              </a:spcAft>
              <a:buSzPts val="1400"/>
              <a:buNone/>
            </a:pPr>
            <a:endParaRPr dirty="0"/>
          </a:p>
          <a:p>
            <a:pPr fontAlgn="base"/>
            <a:r>
              <a:rPr lang="en-US" dirty="0"/>
              <a:t>Make copies of the Family Engagement Letter and/or email to families a week before teaching the lesson. Encourage parents to discuss earthquakes with their kids and to let their teachers know if it might be a difficult topic for their child. </a:t>
            </a:r>
          </a:p>
          <a:p>
            <a:pPr marL="457200" lvl="0" indent="0" algn="l" rtl="0">
              <a:lnSpc>
                <a:spcPct val="9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Char char="●"/>
            </a:pPr>
            <a:r>
              <a:rPr lang="en" dirty="0"/>
              <a:t>Preview Slides. You can print out the green ‘Teaching Steps’ slides. The teaching steps are also located in the Speaker Notes of each slide. </a:t>
            </a:r>
            <a:endParaRPr dirty="0"/>
          </a:p>
          <a:p>
            <a:pPr marL="914400" lvl="1" indent="-304800" algn="l" rtl="0">
              <a:lnSpc>
                <a:spcPct val="100000"/>
              </a:lnSpc>
              <a:spcBef>
                <a:spcPts val="0"/>
              </a:spcBef>
              <a:spcAft>
                <a:spcPts val="0"/>
              </a:spcAft>
              <a:buSzPts val="1200"/>
              <a:buChar char="○"/>
            </a:pPr>
            <a:r>
              <a:rPr lang="en" dirty="0"/>
              <a:t>SKIP the fault map slides that aren’t applicable. To do so, right click the slide and click HIDE.  </a:t>
            </a:r>
            <a:endParaRPr dirty="0"/>
          </a:p>
          <a:p>
            <a:pPr marL="914400" lvl="0" indent="0" algn="l" rtl="0">
              <a:lnSpc>
                <a:spcPct val="90000"/>
              </a:lnSpc>
              <a:spcBef>
                <a:spcPts val="0"/>
              </a:spcBef>
              <a:spcAft>
                <a:spcPts val="0"/>
              </a:spcAft>
              <a:buSzPts val="1400"/>
              <a:buNone/>
            </a:pPr>
            <a:endParaRPr dirty="0"/>
          </a:p>
        </p:txBody>
      </p:sp>
      <p:sp>
        <p:nvSpPr>
          <p:cNvPr id="99" name="Google Shape;99;p2"/>
          <p:cNvSpPr txBox="1">
            <a:spLocks noGrp="1"/>
          </p:cNvSpPr>
          <p:nvPr>
            <p:ph type="title" idx="4294967295"/>
          </p:nvPr>
        </p:nvSpPr>
        <p:spPr>
          <a:xfrm>
            <a:off x="3971925" y="615950"/>
            <a:ext cx="5172075" cy="469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800"/>
              <a:buFont typeface="Arial"/>
              <a:buNone/>
            </a:pPr>
            <a:r>
              <a:rPr lang="en" sz="1800" b="1">
                <a:solidFill>
                  <a:schemeClr val="dk1"/>
                </a:solidFill>
              </a:rPr>
              <a:t>Preparation</a:t>
            </a:r>
            <a:endParaRPr sz="1800" b="1" dirty="0">
              <a:solidFill>
                <a:schemeClr val="dk1"/>
              </a:solidFill>
            </a:endParaRPr>
          </a:p>
        </p:txBody>
      </p:sp>
      <p:cxnSp>
        <p:nvCxnSpPr>
          <p:cNvPr id="100" name="Google Shape;100;p2"/>
          <p:cNvCxnSpPr/>
          <p:nvPr/>
        </p:nvCxnSpPr>
        <p:spPr>
          <a:xfrm>
            <a:off x="3410174" y="882127"/>
            <a:ext cx="0" cy="3829722"/>
          </a:xfrm>
          <a:prstGeom prst="straightConnector1">
            <a:avLst/>
          </a:prstGeom>
          <a:noFill/>
          <a:ln w="19050" cap="flat" cmpd="sng">
            <a:solidFill>
              <a:schemeClr val="accent1"/>
            </a:solidFill>
            <a:prstDash val="solid"/>
            <a:miter lim="800000"/>
            <a:headEnd type="none" w="sm" len="sm"/>
            <a:tailEnd type="none" w="sm" len="sm"/>
          </a:ln>
        </p:spPr>
      </p:cxnSp>
      <p:sp>
        <p:nvSpPr>
          <p:cNvPr id="101" name="Google Shape;101;p2"/>
          <p:cNvSpPr txBox="1"/>
          <p:nvPr/>
        </p:nvSpPr>
        <p:spPr>
          <a:xfrm>
            <a:off x="7086600" y="4899424"/>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8"/>
          <p:cNvSpPr txBox="1">
            <a:spLocks noGrp="1"/>
          </p:cNvSpPr>
          <p:nvPr>
            <p:ph type="title" idx="4294967295"/>
          </p:nvPr>
        </p:nvSpPr>
        <p:spPr>
          <a:xfrm>
            <a:off x="262600" y="698677"/>
            <a:ext cx="3887020" cy="72072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6F41"/>
              </a:buClr>
              <a:buSzPts val="2400"/>
              <a:buFont typeface="Arial"/>
              <a:buNone/>
            </a:pPr>
            <a:r>
              <a:rPr lang="en" sz="2400" b="1">
                <a:solidFill>
                  <a:srgbClr val="006F41"/>
                </a:solidFill>
              </a:rPr>
              <a:t>We Live Near a Tectonic Plate Boundary!</a:t>
            </a:r>
            <a:endParaRPr sz="2400" b="1" dirty="0">
              <a:solidFill>
                <a:srgbClr val="006F41"/>
              </a:solidFill>
            </a:endParaRPr>
          </a:p>
        </p:txBody>
      </p:sp>
      <p:sp>
        <p:nvSpPr>
          <p:cNvPr id="261" name="Google Shape;261;p18"/>
          <p:cNvSpPr txBox="1">
            <a:spLocks noGrp="1"/>
          </p:cNvSpPr>
          <p:nvPr>
            <p:ph type="body" idx="4294967295"/>
          </p:nvPr>
        </p:nvSpPr>
        <p:spPr>
          <a:xfrm>
            <a:off x="615542" y="1554163"/>
            <a:ext cx="3455220" cy="2384425"/>
          </a:xfrm>
          <a:prstGeom prst="rect">
            <a:avLst/>
          </a:prstGeom>
          <a:noFill/>
          <a:ln>
            <a:noFill/>
          </a:ln>
        </p:spPr>
        <p:txBody>
          <a:bodyPr spcFirstLastPara="1" wrap="square" lIns="91425" tIns="91425" rIns="91425" bIns="91425" anchor="ctr" anchorCtr="0">
            <a:noAutofit/>
          </a:bodyPr>
          <a:lstStyle/>
          <a:p>
            <a:pPr marL="457200" lvl="0" indent="-374650" algn="l" rtl="0">
              <a:lnSpc>
                <a:spcPct val="90000"/>
              </a:lnSpc>
              <a:spcBef>
                <a:spcPts val="0"/>
              </a:spcBef>
              <a:spcAft>
                <a:spcPts val="0"/>
              </a:spcAft>
              <a:buSzPts val="2300"/>
              <a:buChar char="●"/>
            </a:pPr>
            <a:r>
              <a:rPr lang="en" sz="2300"/>
              <a:t>Where are we located?</a:t>
            </a:r>
            <a:endParaRPr sz="2300" dirty="0"/>
          </a:p>
          <a:p>
            <a:pPr marL="457200" lvl="0" indent="0" algn="l" rtl="0">
              <a:lnSpc>
                <a:spcPct val="90000"/>
              </a:lnSpc>
              <a:spcBef>
                <a:spcPts val="0"/>
              </a:spcBef>
              <a:spcAft>
                <a:spcPts val="0"/>
              </a:spcAft>
              <a:buSzPts val="2300"/>
              <a:buNone/>
            </a:pPr>
            <a:endParaRPr sz="2300" dirty="0"/>
          </a:p>
          <a:p>
            <a:pPr marL="457200" lvl="0" indent="-355600" algn="l" rtl="0">
              <a:lnSpc>
                <a:spcPct val="90000"/>
              </a:lnSpc>
              <a:spcBef>
                <a:spcPts val="0"/>
              </a:spcBef>
              <a:spcAft>
                <a:spcPts val="0"/>
              </a:spcAft>
              <a:buSzPts val="2000"/>
              <a:buChar char="●"/>
            </a:pPr>
            <a:r>
              <a:rPr lang="en" sz="2300"/>
              <a:t>What kind of plate boundary is nearby? </a:t>
            </a:r>
            <a:r>
              <a:rPr lang="en" sz="2000"/>
              <a:t> </a:t>
            </a:r>
            <a:endParaRPr sz="2000" dirty="0"/>
          </a:p>
        </p:txBody>
      </p:sp>
      <p:grpSp>
        <p:nvGrpSpPr>
          <p:cNvPr id="262" name="Google Shape;262;p18"/>
          <p:cNvGrpSpPr/>
          <p:nvPr/>
        </p:nvGrpSpPr>
        <p:grpSpPr>
          <a:xfrm>
            <a:off x="4631978" y="444945"/>
            <a:ext cx="3768654" cy="4121860"/>
            <a:chOff x="4818226" y="76200"/>
            <a:chExt cx="4173799" cy="4800597"/>
          </a:xfrm>
        </p:grpSpPr>
        <p:pic>
          <p:nvPicPr>
            <p:cNvPr id="263" name="Google Shape;263;p18"/>
            <p:cNvPicPr preferRelativeResize="0"/>
            <p:nvPr/>
          </p:nvPicPr>
          <p:blipFill rotWithShape="1">
            <a:blip r:embed="rId3">
              <a:alphaModFix/>
            </a:blip>
            <a:srcRect/>
            <a:stretch/>
          </p:blipFill>
          <p:spPr>
            <a:xfrm>
              <a:off x="4818226" y="76200"/>
              <a:ext cx="4173799" cy="4800597"/>
            </a:xfrm>
            <a:prstGeom prst="roundRect">
              <a:avLst>
                <a:gd name="adj" fmla="val 1409"/>
              </a:avLst>
            </a:prstGeom>
            <a:noFill/>
            <a:ln>
              <a:noFill/>
            </a:ln>
          </p:spPr>
        </p:pic>
        <p:pic>
          <p:nvPicPr>
            <p:cNvPr id="264" name="Google Shape;264;p18"/>
            <p:cNvPicPr preferRelativeResize="0"/>
            <p:nvPr/>
          </p:nvPicPr>
          <p:blipFill rotWithShape="1">
            <a:blip r:embed="rId4">
              <a:alphaModFix/>
            </a:blip>
            <a:srcRect/>
            <a:stretch/>
          </p:blipFill>
          <p:spPr>
            <a:xfrm rot="6707928">
              <a:off x="4916125" y="527600"/>
              <a:ext cx="273825" cy="259775"/>
            </a:xfrm>
            <a:prstGeom prst="roundRect">
              <a:avLst>
                <a:gd name="adj" fmla="val 16667"/>
              </a:avLst>
            </a:prstGeom>
            <a:noFill/>
            <a:ln>
              <a:noFill/>
            </a:ln>
          </p:spPr>
        </p:pic>
      </p:grpSp>
      <p:sp>
        <p:nvSpPr>
          <p:cNvPr id="265" name="Google Shape;265;p18"/>
          <p:cNvSpPr txBox="1"/>
          <p:nvPr/>
        </p:nvSpPr>
        <p:spPr>
          <a:xfrm>
            <a:off x="7075490" y="4884448"/>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20</a:t>
            </a:fld>
            <a:endParaRPr sz="9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p28"/>
          <p:cNvSpPr txBox="1">
            <a:spLocks noGrp="1"/>
          </p:cNvSpPr>
          <p:nvPr>
            <p:ph type="title"/>
          </p:nvPr>
        </p:nvSpPr>
        <p:spPr>
          <a:xfrm>
            <a:off x="312558" y="514922"/>
            <a:ext cx="8537122" cy="407453"/>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2500"/>
              <a:t>Earth’s Motion (Deformation) Produces Faults (Cracks)</a:t>
            </a:r>
            <a:endParaRPr sz="2500" dirty="0"/>
          </a:p>
        </p:txBody>
      </p:sp>
      <p:sp>
        <p:nvSpPr>
          <p:cNvPr id="2" name="Slide Number Placeholder 5">
            <a:extLst>
              <a:ext uri="{FF2B5EF4-FFF2-40B4-BE49-F238E27FC236}">
                <a16:creationId xmlns:a16="http://schemas.microsoft.com/office/drawing/2014/main" id="{A0C6E496-F34C-5C56-190E-94948A82BE26}"/>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dirty="0"/>
          </a:p>
        </p:txBody>
      </p:sp>
      <p:pic>
        <p:nvPicPr>
          <p:cNvPr id="3" name="Online Media 2" title="Transform Milky Way">
            <a:hlinkClick r:id="" action="ppaction://media"/>
            <a:extLst>
              <a:ext uri="{FF2B5EF4-FFF2-40B4-BE49-F238E27FC236}">
                <a16:creationId xmlns:a16="http://schemas.microsoft.com/office/drawing/2014/main" id="{0F6B54B7-F24F-0292-0C53-AF861B6FA5C9}"/>
              </a:ext>
            </a:extLst>
          </p:cNvPr>
          <p:cNvPicPr>
            <a:picLocks noRot="1" noChangeAspect="1"/>
          </p:cNvPicPr>
          <p:nvPr>
            <a:videoFile r:link="rId1"/>
          </p:nvPr>
        </p:nvPicPr>
        <p:blipFill>
          <a:blip r:embed="rId5"/>
          <a:stretch>
            <a:fillRect/>
          </a:stretch>
        </p:blipFill>
        <p:spPr>
          <a:xfrm>
            <a:off x="133856" y="1113183"/>
            <a:ext cx="4447668" cy="2510968"/>
          </a:xfrm>
          <a:prstGeom prst="roundRect">
            <a:avLst>
              <a:gd name="adj" fmla="val 5404"/>
            </a:avLst>
          </a:prstGeom>
          <a:ln>
            <a:solidFill>
              <a:schemeClr val="tx2"/>
            </a:solidFill>
          </a:ln>
        </p:spPr>
      </p:pic>
      <p:pic>
        <p:nvPicPr>
          <p:cNvPr id="4" name="Online Media 3" title="Convergent Cookie">
            <a:hlinkClick r:id="" action="ppaction://media"/>
            <a:extLst>
              <a:ext uri="{FF2B5EF4-FFF2-40B4-BE49-F238E27FC236}">
                <a16:creationId xmlns:a16="http://schemas.microsoft.com/office/drawing/2014/main" id="{3336D96C-21EB-D661-AB99-6368AA9E7AD1}"/>
              </a:ext>
            </a:extLst>
          </p:cNvPr>
          <p:cNvPicPr>
            <a:picLocks noRot="1" noChangeAspect="1"/>
          </p:cNvPicPr>
          <p:nvPr>
            <a:videoFile r:link="rId2"/>
          </p:nvPr>
        </p:nvPicPr>
        <p:blipFill>
          <a:blip r:embed="rId6"/>
          <a:stretch>
            <a:fillRect/>
          </a:stretch>
        </p:blipFill>
        <p:spPr>
          <a:xfrm>
            <a:off x="4649563" y="2177592"/>
            <a:ext cx="4323950" cy="2441122"/>
          </a:xfrm>
          <a:prstGeom prst="roundRect">
            <a:avLst>
              <a:gd name="adj" fmla="val 4696"/>
            </a:avLst>
          </a:prstGeom>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9"/>
          <p:cNvSpPr txBox="1">
            <a:spLocks noGrp="1"/>
          </p:cNvSpPr>
          <p:nvPr>
            <p:ph type="title" idx="4294967295"/>
          </p:nvPr>
        </p:nvSpPr>
        <p:spPr>
          <a:xfrm>
            <a:off x="344820" y="521253"/>
            <a:ext cx="8626475" cy="43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Earth’s Motion (Deformation) Produces Faults (Cracks)</a:t>
            </a:r>
            <a:endParaRPr sz="2500" b="1" dirty="0"/>
          </a:p>
        </p:txBody>
      </p:sp>
      <p:sp>
        <p:nvSpPr>
          <p:cNvPr id="2" name="Slide Number Placeholder 5">
            <a:extLst>
              <a:ext uri="{FF2B5EF4-FFF2-40B4-BE49-F238E27FC236}">
                <a16:creationId xmlns:a16="http://schemas.microsoft.com/office/drawing/2014/main" id="{FDC61809-7F27-62F4-6FF0-052F653C68A8}"/>
              </a:ext>
            </a:extLst>
          </p:cNvPr>
          <p:cNvSpPr txBox="1">
            <a:spLocks/>
          </p:cNvSpPr>
          <p:nvPr/>
        </p:nvSpPr>
        <p:spPr>
          <a:xfrm>
            <a:off x="7084917"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22</a:t>
            </a:fld>
            <a:endParaRPr lang="en-US" sz="900" dirty="0"/>
          </a:p>
        </p:txBody>
      </p:sp>
      <p:pic>
        <p:nvPicPr>
          <p:cNvPr id="3" name="Online Media 2" title="Convergent Boundary Chocolate Bar">
            <a:hlinkClick r:id="" action="ppaction://media"/>
            <a:extLst>
              <a:ext uri="{FF2B5EF4-FFF2-40B4-BE49-F238E27FC236}">
                <a16:creationId xmlns:a16="http://schemas.microsoft.com/office/drawing/2014/main" id="{8A55F751-2958-546F-DC10-FF58EA3326F1}"/>
              </a:ext>
            </a:extLst>
          </p:cNvPr>
          <p:cNvPicPr>
            <a:picLocks noRot="1" noChangeAspect="1"/>
          </p:cNvPicPr>
          <p:nvPr>
            <a:videoFile r:link="rId1"/>
          </p:nvPr>
        </p:nvPicPr>
        <p:blipFill>
          <a:blip r:embed="rId5"/>
          <a:stretch>
            <a:fillRect/>
          </a:stretch>
        </p:blipFill>
        <p:spPr>
          <a:xfrm>
            <a:off x="213204" y="1089329"/>
            <a:ext cx="4387076" cy="2476760"/>
          </a:xfrm>
          <a:prstGeom prst="roundRect">
            <a:avLst>
              <a:gd name="adj" fmla="val 2204"/>
            </a:avLst>
          </a:prstGeom>
          <a:ln>
            <a:solidFill>
              <a:schemeClr val="tx2"/>
            </a:solidFill>
          </a:ln>
        </p:spPr>
      </p:pic>
      <p:pic>
        <p:nvPicPr>
          <p:cNvPr id="4" name="Online Media 3" title="Divergent Milky Way">
            <a:hlinkClick r:id="" action="ppaction://media"/>
            <a:extLst>
              <a:ext uri="{FF2B5EF4-FFF2-40B4-BE49-F238E27FC236}">
                <a16:creationId xmlns:a16="http://schemas.microsoft.com/office/drawing/2014/main" id="{1774E255-D171-2A29-EE3A-381E52D691E1}"/>
              </a:ext>
            </a:extLst>
          </p:cNvPr>
          <p:cNvPicPr>
            <a:picLocks noRot="1" noChangeAspect="1"/>
          </p:cNvPicPr>
          <p:nvPr>
            <a:videoFile r:link="rId2"/>
          </p:nvPr>
        </p:nvPicPr>
        <p:blipFill>
          <a:blip r:embed="rId6"/>
          <a:stretch>
            <a:fillRect/>
          </a:stretch>
        </p:blipFill>
        <p:spPr>
          <a:xfrm>
            <a:off x="4740148" y="2160385"/>
            <a:ext cx="4181221" cy="2360543"/>
          </a:xfrm>
          <a:prstGeom prst="roundRect">
            <a:avLst>
              <a:gd name="adj" fmla="val 3489"/>
            </a:avLst>
          </a:prstGeom>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21"/>
          <p:cNvPicPr preferRelativeResize="0"/>
          <p:nvPr/>
        </p:nvPicPr>
        <p:blipFill rotWithShape="1">
          <a:blip r:embed="rId3">
            <a:alphaModFix/>
          </a:blip>
          <a:srcRect/>
          <a:stretch/>
        </p:blipFill>
        <p:spPr>
          <a:xfrm>
            <a:off x="5511000" y="449355"/>
            <a:ext cx="3566750" cy="4042545"/>
          </a:xfrm>
          <a:prstGeom prst="roundRect">
            <a:avLst>
              <a:gd name="adj" fmla="val 1866"/>
            </a:avLst>
          </a:prstGeom>
          <a:noFill/>
          <a:ln>
            <a:noFill/>
          </a:ln>
        </p:spPr>
      </p:pic>
      <p:sp>
        <p:nvSpPr>
          <p:cNvPr id="287" name="Google Shape;287;p21"/>
          <p:cNvSpPr txBox="1">
            <a:spLocks noGrp="1"/>
          </p:cNvSpPr>
          <p:nvPr>
            <p:ph type="title"/>
          </p:nvPr>
        </p:nvSpPr>
        <p:spPr>
          <a:xfrm>
            <a:off x="37174" y="562472"/>
            <a:ext cx="8625300" cy="431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100"/>
              <a:buFont typeface="Arial"/>
              <a:buNone/>
            </a:pPr>
            <a:r>
              <a:rPr lang="en" sz="2100"/>
              <a:t>Faults Form at and Near Plate Boundaries</a:t>
            </a:r>
            <a:endParaRPr sz="2100" dirty="0"/>
          </a:p>
        </p:txBody>
      </p:sp>
      <p:grpSp>
        <p:nvGrpSpPr>
          <p:cNvPr id="288" name="Google Shape;288;p21"/>
          <p:cNvGrpSpPr/>
          <p:nvPr/>
        </p:nvGrpSpPr>
        <p:grpSpPr>
          <a:xfrm>
            <a:off x="548770" y="1146300"/>
            <a:ext cx="2441577" cy="2348139"/>
            <a:chOff x="438800" y="1378399"/>
            <a:chExt cx="2305550" cy="2259999"/>
          </a:xfrm>
        </p:grpSpPr>
        <p:pic>
          <p:nvPicPr>
            <p:cNvPr id="289" name="Google Shape;289;p21"/>
            <p:cNvPicPr preferRelativeResize="0"/>
            <p:nvPr/>
          </p:nvPicPr>
          <p:blipFill rotWithShape="1">
            <a:blip r:embed="rId4">
              <a:alphaModFix/>
            </a:blip>
            <a:srcRect/>
            <a:stretch/>
          </p:blipFill>
          <p:spPr>
            <a:xfrm>
              <a:off x="438800" y="1378399"/>
              <a:ext cx="2305550" cy="2259999"/>
            </a:xfrm>
            <a:prstGeom prst="rect">
              <a:avLst/>
            </a:prstGeom>
            <a:noFill/>
            <a:ln w="9525" cap="flat" cmpd="sng">
              <a:solidFill>
                <a:schemeClr val="dk2"/>
              </a:solidFill>
              <a:prstDash val="solid"/>
              <a:round/>
              <a:headEnd type="none" w="sm" len="sm"/>
              <a:tailEnd type="none" w="sm" len="sm"/>
            </a:ln>
          </p:spPr>
        </p:pic>
        <p:sp>
          <p:nvSpPr>
            <p:cNvPr id="290" name="Google Shape;290;p21"/>
            <p:cNvSpPr/>
            <p:nvPr/>
          </p:nvSpPr>
          <p:spPr>
            <a:xfrm>
              <a:off x="438800" y="2146025"/>
              <a:ext cx="990600" cy="2781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1" name="Google Shape;291;p21"/>
            <p:cNvSpPr/>
            <p:nvPr/>
          </p:nvSpPr>
          <p:spPr>
            <a:xfrm rot="10800000">
              <a:off x="1675850" y="2146025"/>
              <a:ext cx="990600" cy="2781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grpSp>
      <p:sp>
        <p:nvSpPr>
          <p:cNvPr id="292" name="Google Shape;292;p21"/>
          <p:cNvSpPr/>
          <p:nvPr/>
        </p:nvSpPr>
        <p:spPr>
          <a:xfrm rot="2698599">
            <a:off x="7626098" y="2658726"/>
            <a:ext cx="520360" cy="246073"/>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3" name="Google Shape;293;p21"/>
          <p:cNvSpPr/>
          <p:nvPr/>
        </p:nvSpPr>
        <p:spPr>
          <a:xfrm rot="-7806549">
            <a:off x="6633927" y="3087741"/>
            <a:ext cx="587198" cy="26247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4" name="Google Shape;294;p21"/>
          <p:cNvSpPr/>
          <p:nvPr/>
        </p:nvSpPr>
        <p:spPr>
          <a:xfrm rot="4818">
            <a:off x="5572114" y="1327586"/>
            <a:ext cx="428100" cy="1698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5" name="Google Shape;295;p21"/>
          <p:cNvSpPr/>
          <p:nvPr/>
        </p:nvSpPr>
        <p:spPr>
          <a:xfrm rot="-10795182">
            <a:off x="6267452" y="1327741"/>
            <a:ext cx="428100" cy="1695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grpSp>
        <p:nvGrpSpPr>
          <p:cNvPr id="296" name="Google Shape;296;p21"/>
          <p:cNvGrpSpPr/>
          <p:nvPr/>
        </p:nvGrpSpPr>
        <p:grpSpPr>
          <a:xfrm rot="647861">
            <a:off x="2956352" y="1943451"/>
            <a:ext cx="3340433" cy="3159040"/>
            <a:chOff x="2912909" y="1974830"/>
            <a:chExt cx="3340433" cy="3159040"/>
          </a:xfrm>
        </p:grpSpPr>
        <p:pic>
          <p:nvPicPr>
            <p:cNvPr id="297" name="Google Shape;297;p21"/>
            <p:cNvPicPr preferRelativeResize="0"/>
            <p:nvPr/>
          </p:nvPicPr>
          <p:blipFill rotWithShape="1">
            <a:blip r:embed="rId5">
              <a:alphaModFix/>
            </a:blip>
            <a:srcRect/>
            <a:stretch/>
          </p:blipFill>
          <p:spPr>
            <a:xfrm rot="-2326876" flipH="1">
              <a:off x="3131350" y="2694612"/>
              <a:ext cx="2903550" cy="1719475"/>
            </a:xfrm>
            <a:prstGeom prst="rect">
              <a:avLst/>
            </a:prstGeom>
            <a:noFill/>
            <a:ln w="9525" cap="flat" cmpd="sng">
              <a:solidFill>
                <a:schemeClr val="dk2"/>
              </a:solidFill>
              <a:prstDash val="solid"/>
              <a:round/>
              <a:headEnd type="none" w="sm" len="sm"/>
              <a:tailEnd type="none" w="sm" len="sm"/>
            </a:ln>
          </p:spPr>
        </p:pic>
        <p:sp>
          <p:nvSpPr>
            <p:cNvPr id="298" name="Google Shape;298;p21"/>
            <p:cNvSpPr/>
            <p:nvPr/>
          </p:nvSpPr>
          <p:spPr>
            <a:xfrm rot="3074786">
              <a:off x="5051074" y="3331134"/>
              <a:ext cx="543954" cy="279333"/>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9" name="Google Shape;299;p21"/>
            <p:cNvSpPr/>
            <p:nvPr/>
          </p:nvSpPr>
          <p:spPr>
            <a:xfrm rot="-7714491">
              <a:off x="3413088" y="3414647"/>
              <a:ext cx="758256" cy="279426"/>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grpSp>
      <p:sp>
        <p:nvSpPr>
          <p:cNvPr id="300" name="Google Shape;300;p21"/>
          <p:cNvSpPr txBox="1"/>
          <p:nvPr/>
        </p:nvSpPr>
        <p:spPr>
          <a:xfrm>
            <a:off x="3089533" y="4202700"/>
            <a:ext cx="1133100" cy="2892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Pacific Plate</a:t>
            </a:r>
            <a:endParaRPr sz="1200" b="0" i="0" u="none" strike="noStrike" cap="none" dirty="0">
              <a:solidFill>
                <a:schemeClr val="dk1"/>
              </a:solidFill>
              <a:latin typeface="Arial"/>
              <a:ea typeface="Arial"/>
              <a:cs typeface="Arial"/>
              <a:sym typeface="Arial"/>
            </a:endParaRPr>
          </a:p>
        </p:txBody>
      </p:sp>
      <p:sp>
        <p:nvSpPr>
          <p:cNvPr id="301" name="Google Shape;301;p21"/>
          <p:cNvSpPr txBox="1"/>
          <p:nvPr/>
        </p:nvSpPr>
        <p:spPr>
          <a:xfrm>
            <a:off x="4333658" y="2376395"/>
            <a:ext cx="1722000" cy="2892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North American Plate</a:t>
            </a:r>
            <a:endParaRPr sz="1200" b="0" i="0" u="none" strike="noStrike" cap="none" dirty="0">
              <a:solidFill>
                <a:schemeClr val="dk1"/>
              </a:solidFill>
              <a:latin typeface="Arial"/>
              <a:ea typeface="Arial"/>
              <a:cs typeface="Arial"/>
              <a:sym typeface="Arial"/>
            </a:endParaRPr>
          </a:p>
        </p:txBody>
      </p:sp>
      <p:sp>
        <p:nvSpPr>
          <p:cNvPr id="302" name="Google Shape;302;p21"/>
          <p:cNvSpPr txBox="1"/>
          <p:nvPr/>
        </p:nvSpPr>
        <p:spPr>
          <a:xfrm>
            <a:off x="2280225" y="1240000"/>
            <a:ext cx="1722000" cy="2892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North American Plate</a:t>
            </a:r>
            <a:endParaRPr sz="1200" b="0" i="0" u="none" strike="noStrike" cap="none" dirty="0">
              <a:solidFill>
                <a:schemeClr val="dk1"/>
              </a:solidFill>
              <a:latin typeface="Arial"/>
              <a:ea typeface="Arial"/>
              <a:cs typeface="Arial"/>
              <a:sym typeface="Arial"/>
            </a:endParaRPr>
          </a:p>
        </p:txBody>
      </p:sp>
      <p:sp>
        <p:nvSpPr>
          <p:cNvPr id="303" name="Google Shape;303;p21"/>
          <p:cNvSpPr txBox="1"/>
          <p:nvPr/>
        </p:nvSpPr>
        <p:spPr>
          <a:xfrm>
            <a:off x="66250" y="1235602"/>
            <a:ext cx="1504200" cy="2892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Juan de Fuca Plate</a:t>
            </a:r>
            <a:endParaRPr sz="1200" b="0" i="0" u="none" strike="noStrike" cap="none" dirty="0">
              <a:solidFill>
                <a:schemeClr val="dk1"/>
              </a:solidFill>
              <a:latin typeface="Arial"/>
              <a:ea typeface="Arial"/>
              <a:cs typeface="Arial"/>
              <a:sym typeface="Arial"/>
            </a:endParaRPr>
          </a:p>
        </p:txBody>
      </p:sp>
      <p:sp>
        <p:nvSpPr>
          <p:cNvPr id="304" name="Google Shape;304;p21"/>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23</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2"/>
          <p:cNvSpPr txBox="1">
            <a:spLocks noGrp="1"/>
          </p:cNvSpPr>
          <p:nvPr>
            <p:ph type="title"/>
          </p:nvPr>
        </p:nvSpPr>
        <p:spPr>
          <a:xfrm>
            <a:off x="142321" y="550789"/>
            <a:ext cx="8537122" cy="4074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300"/>
              <a:buFont typeface="Arial"/>
              <a:buNone/>
            </a:pPr>
            <a:r>
              <a:rPr lang="en" sz="2300"/>
              <a:t>Faults Form at and Near Plate Boundaries</a:t>
            </a:r>
            <a:endParaRPr sz="2300" dirty="0"/>
          </a:p>
        </p:txBody>
      </p:sp>
      <p:pic>
        <p:nvPicPr>
          <p:cNvPr id="310" name="Google Shape;310;p22"/>
          <p:cNvPicPr preferRelativeResize="0"/>
          <p:nvPr/>
        </p:nvPicPr>
        <p:blipFill rotWithShape="1">
          <a:blip r:embed="rId3">
            <a:alphaModFix/>
          </a:blip>
          <a:srcRect r="23756"/>
          <a:stretch/>
        </p:blipFill>
        <p:spPr>
          <a:xfrm>
            <a:off x="6614212" y="482321"/>
            <a:ext cx="2377106" cy="4023301"/>
          </a:xfrm>
          <a:prstGeom prst="roundRect">
            <a:avLst>
              <a:gd name="adj" fmla="val 3580"/>
            </a:avLst>
          </a:prstGeom>
          <a:noFill/>
          <a:ln w="19050" cap="flat" cmpd="sng">
            <a:solidFill>
              <a:schemeClr val="dk2"/>
            </a:solidFill>
            <a:prstDash val="solid"/>
            <a:round/>
            <a:headEnd type="none" w="sm" len="sm"/>
            <a:tailEnd type="none" w="sm" len="sm"/>
          </a:ln>
        </p:spPr>
      </p:pic>
      <p:grpSp>
        <p:nvGrpSpPr>
          <p:cNvPr id="311" name="Google Shape;311;p22"/>
          <p:cNvGrpSpPr/>
          <p:nvPr/>
        </p:nvGrpSpPr>
        <p:grpSpPr>
          <a:xfrm>
            <a:off x="3166352" y="1980769"/>
            <a:ext cx="3709395" cy="2979701"/>
            <a:chOff x="2903412" y="2158005"/>
            <a:chExt cx="3359426" cy="2792690"/>
          </a:xfrm>
        </p:grpSpPr>
        <p:grpSp>
          <p:nvGrpSpPr>
            <p:cNvPr id="312" name="Google Shape;312;p22"/>
            <p:cNvGrpSpPr/>
            <p:nvPr/>
          </p:nvGrpSpPr>
          <p:grpSpPr>
            <a:xfrm>
              <a:off x="2903412" y="2158005"/>
              <a:ext cx="3359426" cy="2792690"/>
              <a:chOff x="2903412" y="2158005"/>
              <a:chExt cx="3359426" cy="2792690"/>
            </a:xfrm>
          </p:grpSpPr>
          <p:pic>
            <p:nvPicPr>
              <p:cNvPr id="313" name="Google Shape;313;p22"/>
              <p:cNvPicPr preferRelativeResize="0"/>
              <p:nvPr/>
            </p:nvPicPr>
            <p:blipFill rotWithShape="1">
              <a:blip r:embed="rId4">
                <a:alphaModFix/>
              </a:blip>
              <a:srcRect/>
              <a:stretch/>
            </p:blipFill>
            <p:spPr>
              <a:xfrm rot="-1513073" flipH="1">
                <a:off x="3131351" y="2694612"/>
                <a:ext cx="2903549" cy="1719475"/>
              </a:xfrm>
              <a:prstGeom prst="rect">
                <a:avLst/>
              </a:prstGeom>
              <a:noFill/>
              <a:ln w="9525" cap="flat" cmpd="sng">
                <a:solidFill>
                  <a:schemeClr val="dk2"/>
                </a:solidFill>
                <a:prstDash val="solid"/>
                <a:round/>
                <a:headEnd type="none" w="sm" len="sm"/>
                <a:tailEnd type="none" w="sm" len="sm"/>
              </a:ln>
            </p:spPr>
          </p:pic>
          <p:cxnSp>
            <p:nvCxnSpPr>
              <p:cNvPr id="314" name="Google Shape;314;p22"/>
              <p:cNvCxnSpPr/>
              <p:nvPr/>
            </p:nvCxnSpPr>
            <p:spPr>
              <a:xfrm flipH="1">
                <a:off x="5466075" y="3671500"/>
                <a:ext cx="66600" cy="85800"/>
              </a:xfrm>
              <a:prstGeom prst="straightConnector1">
                <a:avLst/>
              </a:prstGeom>
              <a:noFill/>
              <a:ln w="9525" cap="flat" cmpd="sng">
                <a:solidFill>
                  <a:srgbClr val="00FF00"/>
                </a:solidFill>
                <a:prstDash val="solid"/>
                <a:round/>
                <a:headEnd type="none" w="sm" len="sm"/>
                <a:tailEnd type="none" w="sm" len="sm"/>
              </a:ln>
            </p:spPr>
          </p:cxnSp>
        </p:grpSp>
        <p:grpSp>
          <p:nvGrpSpPr>
            <p:cNvPr id="315" name="Google Shape;315;p22"/>
            <p:cNvGrpSpPr/>
            <p:nvPr/>
          </p:nvGrpSpPr>
          <p:grpSpPr>
            <a:xfrm>
              <a:off x="3554325" y="2979225"/>
              <a:ext cx="2345175" cy="1223975"/>
              <a:chOff x="3554325" y="2979225"/>
              <a:chExt cx="2345175" cy="1223975"/>
            </a:xfrm>
          </p:grpSpPr>
          <p:cxnSp>
            <p:nvCxnSpPr>
              <p:cNvPr id="316" name="Google Shape;316;p22"/>
              <p:cNvCxnSpPr/>
              <p:nvPr/>
            </p:nvCxnSpPr>
            <p:spPr>
              <a:xfrm>
                <a:off x="4373475" y="3031625"/>
                <a:ext cx="133500" cy="266700"/>
              </a:xfrm>
              <a:prstGeom prst="straightConnector1">
                <a:avLst/>
              </a:prstGeom>
              <a:noFill/>
              <a:ln w="9525" cap="flat" cmpd="sng">
                <a:solidFill>
                  <a:srgbClr val="00FF00"/>
                </a:solidFill>
                <a:prstDash val="solid"/>
                <a:round/>
                <a:headEnd type="none" w="sm" len="sm"/>
                <a:tailEnd type="none" w="sm" len="sm"/>
              </a:ln>
            </p:spPr>
          </p:cxnSp>
          <p:cxnSp>
            <p:nvCxnSpPr>
              <p:cNvPr id="317" name="Google Shape;317;p22"/>
              <p:cNvCxnSpPr/>
              <p:nvPr/>
            </p:nvCxnSpPr>
            <p:spPr>
              <a:xfrm flipH="1">
                <a:off x="4592550" y="3193550"/>
                <a:ext cx="152400" cy="128700"/>
              </a:xfrm>
              <a:prstGeom prst="straightConnector1">
                <a:avLst/>
              </a:prstGeom>
              <a:noFill/>
              <a:ln w="9525" cap="flat" cmpd="sng">
                <a:solidFill>
                  <a:srgbClr val="00FF00"/>
                </a:solidFill>
                <a:prstDash val="solid"/>
                <a:round/>
                <a:headEnd type="none" w="sm" len="sm"/>
                <a:tailEnd type="none" w="sm" len="sm"/>
              </a:ln>
            </p:spPr>
          </p:cxnSp>
          <p:cxnSp>
            <p:nvCxnSpPr>
              <p:cNvPr id="318" name="Google Shape;318;p22"/>
              <p:cNvCxnSpPr/>
              <p:nvPr/>
            </p:nvCxnSpPr>
            <p:spPr>
              <a:xfrm rot="10800000" flipH="1">
                <a:off x="4063900" y="3879275"/>
                <a:ext cx="290400" cy="162000"/>
              </a:xfrm>
              <a:prstGeom prst="straightConnector1">
                <a:avLst/>
              </a:prstGeom>
              <a:noFill/>
              <a:ln w="9525" cap="flat" cmpd="sng">
                <a:solidFill>
                  <a:srgbClr val="00FF00"/>
                </a:solidFill>
                <a:prstDash val="solid"/>
                <a:round/>
                <a:headEnd type="none" w="sm" len="sm"/>
                <a:tailEnd type="none" w="sm" len="sm"/>
              </a:ln>
            </p:spPr>
          </p:cxnSp>
          <p:cxnSp>
            <p:nvCxnSpPr>
              <p:cNvPr id="319" name="Google Shape;319;p22"/>
              <p:cNvCxnSpPr/>
              <p:nvPr/>
            </p:nvCxnSpPr>
            <p:spPr>
              <a:xfrm>
                <a:off x="3859125" y="4065075"/>
                <a:ext cx="71400" cy="57300"/>
              </a:xfrm>
              <a:prstGeom prst="straightConnector1">
                <a:avLst/>
              </a:prstGeom>
              <a:noFill/>
              <a:ln w="9525" cap="flat" cmpd="sng">
                <a:solidFill>
                  <a:srgbClr val="00FF00"/>
                </a:solidFill>
                <a:prstDash val="solid"/>
                <a:round/>
                <a:headEnd type="none" w="sm" len="sm"/>
                <a:tailEnd type="none" w="sm" len="sm"/>
              </a:ln>
            </p:spPr>
          </p:cxnSp>
          <p:cxnSp>
            <p:nvCxnSpPr>
              <p:cNvPr id="320" name="Google Shape;320;p22"/>
              <p:cNvCxnSpPr/>
              <p:nvPr/>
            </p:nvCxnSpPr>
            <p:spPr>
              <a:xfrm rot="10800000" flipH="1">
                <a:off x="3887700" y="3874625"/>
                <a:ext cx="295200" cy="147600"/>
              </a:xfrm>
              <a:prstGeom prst="straightConnector1">
                <a:avLst/>
              </a:prstGeom>
              <a:noFill/>
              <a:ln w="9525" cap="flat" cmpd="sng">
                <a:solidFill>
                  <a:srgbClr val="00FF00"/>
                </a:solidFill>
                <a:prstDash val="solid"/>
                <a:round/>
                <a:headEnd type="none" w="sm" len="sm"/>
                <a:tailEnd type="none" w="sm" len="sm"/>
              </a:ln>
            </p:spPr>
          </p:cxnSp>
          <p:cxnSp>
            <p:nvCxnSpPr>
              <p:cNvPr id="321" name="Google Shape;321;p22"/>
              <p:cNvCxnSpPr/>
              <p:nvPr/>
            </p:nvCxnSpPr>
            <p:spPr>
              <a:xfrm rot="10800000" flipH="1">
                <a:off x="4178200" y="3722450"/>
                <a:ext cx="238200" cy="156900"/>
              </a:xfrm>
              <a:prstGeom prst="straightConnector1">
                <a:avLst/>
              </a:prstGeom>
              <a:noFill/>
              <a:ln w="9525" cap="flat" cmpd="sng">
                <a:solidFill>
                  <a:srgbClr val="00FF00"/>
                </a:solidFill>
                <a:prstDash val="solid"/>
                <a:round/>
                <a:headEnd type="none" w="sm" len="sm"/>
                <a:tailEnd type="none" w="sm" len="sm"/>
              </a:ln>
            </p:spPr>
          </p:cxnSp>
          <p:cxnSp>
            <p:nvCxnSpPr>
              <p:cNvPr id="322" name="Google Shape;322;p22"/>
              <p:cNvCxnSpPr/>
              <p:nvPr/>
            </p:nvCxnSpPr>
            <p:spPr>
              <a:xfrm rot="10800000" flipH="1">
                <a:off x="3821025" y="4122200"/>
                <a:ext cx="109500" cy="81000"/>
              </a:xfrm>
              <a:prstGeom prst="straightConnector1">
                <a:avLst/>
              </a:prstGeom>
              <a:noFill/>
              <a:ln w="9525" cap="flat" cmpd="sng">
                <a:solidFill>
                  <a:srgbClr val="00FF00"/>
                </a:solidFill>
                <a:prstDash val="solid"/>
                <a:round/>
                <a:headEnd type="none" w="sm" len="sm"/>
                <a:tailEnd type="none" w="sm" len="sm"/>
              </a:ln>
            </p:spPr>
          </p:cxnSp>
          <p:cxnSp>
            <p:nvCxnSpPr>
              <p:cNvPr id="323" name="Google Shape;323;p22"/>
              <p:cNvCxnSpPr/>
              <p:nvPr/>
            </p:nvCxnSpPr>
            <p:spPr>
              <a:xfrm rot="10800000" flipH="1">
                <a:off x="3668625" y="4055400"/>
                <a:ext cx="176100" cy="19200"/>
              </a:xfrm>
              <a:prstGeom prst="straightConnector1">
                <a:avLst/>
              </a:prstGeom>
              <a:noFill/>
              <a:ln w="9525" cap="flat" cmpd="sng">
                <a:solidFill>
                  <a:srgbClr val="00FF00"/>
                </a:solidFill>
                <a:prstDash val="solid"/>
                <a:round/>
                <a:headEnd type="none" w="sm" len="sm"/>
                <a:tailEnd type="none" w="sm" len="sm"/>
              </a:ln>
            </p:spPr>
          </p:cxnSp>
          <p:cxnSp>
            <p:nvCxnSpPr>
              <p:cNvPr id="324" name="Google Shape;324;p22"/>
              <p:cNvCxnSpPr/>
              <p:nvPr/>
            </p:nvCxnSpPr>
            <p:spPr>
              <a:xfrm>
                <a:off x="3554325" y="4036500"/>
                <a:ext cx="99900" cy="23700"/>
              </a:xfrm>
              <a:prstGeom prst="straightConnector1">
                <a:avLst/>
              </a:prstGeom>
              <a:noFill/>
              <a:ln w="9525" cap="flat" cmpd="sng">
                <a:solidFill>
                  <a:srgbClr val="00FF00"/>
                </a:solidFill>
                <a:prstDash val="solid"/>
                <a:round/>
                <a:headEnd type="none" w="sm" len="sm"/>
                <a:tailEnd type="none" w="sm" len="sm"/>
              </a:ln>
            </p:spPr>
          </p:cxnSp>
          <p:cxnSp>
            <p:nvCxnSpPr>
              <p:cNvPr id="325" name="Google Shape;325;p22"/>
              <p:cNvCxnSpPr/>
              <p:nvPr/>
            </p:nvCxnSpPr>
            <p:spPr>
              <a:xfrm rot="10800000" flipH="1">
                <a:off x="3587650" y="4074500"/>
                <a:ext cx="81000" cy="52500"/>
              </a:xfrm>
              <a:prstGeom prst="straightConnector1">
                <a:avLst/>
              </a:prstGeom>
              <a:noFill/>
              <a:ln w="9525" cap="flat" cmpd="sng">
                <a:solidFill>
                  <a:srgbClr val="00FF00"/>
                </a:solidFill>
                <a:prstDash val="solid"/>
                <a:round/>
                <a:headEnd type="none" w="sm" len="sm"/>
                <a:tailEnd type="none" w="sm" len="sm"/>
              </a:ln>
            </p:spPr>
          </p:cxnSp>
          <p:cxnSp>
            <p:nvCxnSpPr>
              <p:cNvPr id="326" name="Google Shape;326;p22"/>
              <p:cNvCxnSpPr/>
              <p:nvPr/>
            </p:nvCxnSpPr>
            <p:spPr>
              <a:xfrm rot="10800000" flipH="1">
                <a:off x="3921025" y="3993725"/>
                <a:ext cx="109500" cy="28500"/>
              </a:xfrm>
              <a:prstGeom prst="straightConnector1">
                <a:avLst/>
              </a:prstGeom>
              <a:noFill/>
              <a:ln w="9525" cap="flat" cmpd="sng">
                <a:solidFill>
                  <a:srgbClr val="00FF00"/>
                </a:solidFill>
                <a:prstDash val="solid"/>
                <a:round/>
                <a:headEnd type="none" w="sm" len="sm"/>
                <a:tailEnd type="none" w="sm" len="sm"/>
              </a:ln>
            </p:spPr>
          </p:cxnSp>
          <p:cxnSp>
            <p:nvCxnSpPr>
              <p:cNvPr id="327" name="Google Shape;327;p22"/>
              <p:cNvCxnSpPr/>
              <p:nvPr/>
            </p:nvCxnSpPr>
            <p:spPr>
              <a:xfrm rot="10800000" flipH="1">
                <a:off x="4116300" y="3841200"/>
                <a:ext cx="200100" cy="157200"/>
              </a:xfrm>
              <a:prstGeom prst="straightConnector1">
                <a:avLst/>
              </a:prstGeom>
              <a:noFill/>
              <a:ln w="9525" cap="flat" cmpd="sng">
                <a:solidFill>
                  <a:srgbClr val="00FF00"/>
                </a:solidFill>
                <a:prstDash val="solid"/>
                <a:round/>
                <a:headEnd type="none" w="sm" len="sm"/>
                <a:tailEnd type="none" w="sm" len="sm"/>
              </a:ln>
            </p:spPr>
          </p:cxnSp>
          <p:cxnSp>
            <p:nvCxnSpPr>
              <p:cNvPr id="328" name="Google Shape;328;p22"/>
              <p:cNvCxnSpPr/>
              <p:nvPr/>
            </p:nvCxnSpPr>
            <p:spPr>
              <a:xfrm rot="10800000">
                <a:off x="4397400" y="3826950"/>
                <a:ext cx="61800" cy="152400"/>
              </a:xfrm>
              <a:prstGeom prst="straightConnector1">
                <a:avLst/>
              </a:prstGeom>
              <a:noFill/>
              <a:ln w="9525" cap="flat" cmpd="sng">
                <a:solidFill>
                  <a:srgbClr val="00FF00"/>
                </a:solidFill>
                <a:prstDash val="solid"/>
                <a:round/>
                <a:headEnd type="none" w="sm" len="sm"/>
                <a:tailEnd type="none" w="sm" len="sm"/>
              </a:ln>
            </p:spPr>
          </p:cxnSp>
          <p:cxnSp>
            <p:nvCxnSpPr>
              <p:cNvPr id="329" name="Google Shape;329;p22"/>
              <p:cNvCxnSpPr/>
              <p:nvPr/>
            </p:nvCxnSpPr>
            <p:spPr>
              <a:xfrm>
                <a:off x="4416325" y="3565025"/>
                <a:ext cx="9600" cy="166800"/>
              </a:xfrm>
              <a:prstGeom prst="straightConnector1">
                <a:avLst/>
              </a:prstGeom>
              <a:noFill/>
              <a:ln w="9525" cap="flat" cmpd="sng">
                <a:solidFill>
                  <a:srgbClr val="00FF00"/>
                </a:solidFill>
                <a:prstDash val="solid"/>
                <a:round/>
                <a:headEnd type="none" w="sm" len="sm"/>
                <a:tailEnd type="none" w="sm" len="sm"/>
              </a:ln>
            </p:spPr>
          </p:cxnSp>
          <p:cxnSp>
            <p:nvCxnSpPr>
              <p:cNvPr id="330" name="Google Shape;330;p22"/>
              <p:cNvCxnSpPr/>
              <p:nvPr/>
            </p:nvCxnSpPr>
            <p:spPr>
              <a:xfrm rot="10800000" flipH="1">
                <a:off x="4578250" y="3888825"/>
                <a:ext cx="90600" cy="81000"/>
              </a:xfrm>
              <a:prstGeom prst="straightConnector1">
                <a:avLst/>
              </a:prstGeom>
              <a:noFill/>
              <a:ln w="9525" cap="flat" cmpd="sng">
                <a:solidFill>
                  <a:srgbClr val="00FF00"/>
                </a:solidFill>
                <a:prstDash val="solid"/>
                <a:round/>
                <a:headEnd type="none" w="sm" len="sm"/>
                <a:tailEnd type="none" w="sm" len="sm"/>
              </a:ln>
            </p:spPr>
          </p:cxnSp>
          <p:cxnSp>
            <p:nvCxnSpPr>
              <p:cNvPr id="331" name="Google Shape;331;p22"/>
              <p:cNvCxnSpPr/>
              <p:nvPr/>
            </p:nvCxnSpPr>
            <p:spPr>
              <a:xfrm rot="10800000" flipH="1">
                <a:off x="4478250" y="3969725"/>
                <a:ext cx="95400" cy="14400"/>
              </a:xfrm>
              <a:prstGeom prst="straightConnector1">
                <a:avLst/>
              </a:prstGeom>
              <a:noFill/>
              <a:ln w="9525" cap="flat" cmpd="sng">
                <a:solidFill>
                  <a:srgbClr val="00FF00"/>
                </a:solidFill>
                <a:prstDash val="solid"/>
                <a:round/>
                <a:headEnd type="none" w="sm" len="sm"/>
                <a:tailEnd type="none" w="sm" len="sm"/>
              </a:ln>
            </p:spPr>
          </p:cxnSp>
          <p:cxnSp>
            <p:nvCxnSpPr>
              <p:cNvPr id="332" name="Google Shape;332;p22"/>
              <p:cNvCxnSpPr/>
              <p:nvPr/>
            </p:nvCxnSpPr>
            <p:spPr>
              <a:xfrm rot="10800000" flipH="1">
                <a:off x="4368700" y="3026775"/>
                <a:ext cx="99900" cy="9600"/>
              </a:xfrm>
              <a:prstGeom prst="straightConnector1">
                <a:avLst/>
              </a:prstGeom>
              <a:noFill/>
              <a:ln w="9525" cap="flat" cmpd="sng">
                <a:solidFill>
                  <a:srgbClr val="00FF00"/>
                </a:solidFill>
                <a:prstDash val="solid"/>
                <a:round/>
                <a:headEnd type="none" w="sm" len="sm"/>
                <a:tailEnd type="none" w="sm" len="sm"/>
              </a:ln>
            </p:spPr>
          </p:cxnSp>
          <p:cxnSp>
            <p:nvCxnSpPr>
              <p:cNvPr id="333" name="Google Shape;333;p22"/>
              <p:cNvCxnSpPr/>
              <p:nvPr/>
            </p:nvCxnSpPr>
            <p:spPr>
              <a:xfrm rot="10800000" flipH="1">
                <a:off x="4444900" y="3041075"/>
                <a:ext cx="19200" cy="85800"/>
              </a:xfrm>
              <a:prstGeom prst="straightConnector1">
                <a:avLst/>
              </a:prstGeom>
              <a:noFill/>
              <a:ln w="9525" cap="flat" cmpd="sng">
                <a:solidFill>
                  <a:srgbClr val="00FF00"/>
                </a:solidFill>
                <a:prstDash val="solid"/>
                <a:round/>
                <a:headEnd type="none" w="sm" len="sm"/>
                <a:tailEnd type="none" w="sm" len="sm"/>
              </a:ln>
            </p:spPr>
          </p:cxnSp>
          <p:cxnSp>
            <p:nvCxnSpPr>
              <p:cNvPr id="334" name="Google Shape;334;p22"/>
              <p:cNvCxnSpPr/>
              <p:nvPr/>
            </p:nvCxnSpPr>
            <p:spPr>
              <a:xfrm>
                <a:off x="4473475" y="3107825"/>
                <a:ext cx="52500" cy="4800"/>
              </a:xfrm>
              <a:prstGeom prst="straightConnector1">
                <a:avLst/>
              </a:prstGeom>
              <a:noFill/>
              <a:ln w="9525" cap="flat" cmpd="sng">
                <a:solidFill>
                  <a:srgbClr val="00FF00"/>
                </a:solidFill>
                <a:prstDash val="solid"/>
                <a:round/>
                <a:headEnd type="none" w="sm" len="sm"/>
                <a:tailEnd type="none" w="sm" len="sm"/>
              </a:ln>
            </p:spPr>
          </p:cxnSp>
          <p:cxnSp>
            <p:nvCxnSpPr>
              <p:cNvPr id="335" name="Google Shape;335;p22"/>
              <p:cNvCxnSpPr/>
              <p:nvPr/>
            </p:nvCxnSpPr>
            <p:spPr>
              <a:xfrm>
                <a:off x="4549675" y="3136400"/>
                <a:ext cx="66600" cy="61800"/>
              </a:xfrm>
              <a:prstGeom prst="straightConnector1">
                <a:avLst/>
              </a:prstGeom>
              <a:noFill/>
              <a:ln w="9525" cap="flat" cmpd="sng">
                <a:solidFill>
                  <a:srgbClr val="00FF00"/>
                </a:solidFill>
                <a:prstDash val="solid"/>
                <a:round/>
                <a:headEnd type="none" w="sm" len="sm"/>
                <a:tailEnd type="none" w="sm" len="sm"/>
              </a:ln>
            </p:spPr>
          </p:cxnSp>
          <p:cxnSp>
            <p:nvCxnSpPr>
              <p:cNvPr id="336" name="Google Shape;336;p22"/>
              <p:cNvCxnSpPr/>
              <p:nvPr/>
            </p:nvCxnSpPr>
            <p:spPr>
              <a:xfrm>
                <a:off x="4606825" y="3212600"/>
                <a:ext cx="4800" cy="71400"/>
              </a:xfrm>
              <a:prstGeom prst="straightConnector1">
                <a:avLst/>
              </a:prstGeom>
              <a:noFill/>
              <a:ln w="9525" cap="flat" cmpd="sng">
                <a:solidFill>
                  <a:srgbClr val="00FF00"/>
                </a:solidFill>
                <a:prstDash val="solid"/>
                <a:round/>
                <a:headEnd type="none" w="sm" len="sm"/>
                <a:tailEnd type="none" w="sm" len="sm"/>
              </a:ln>
            </p:spPr>
          </p:cxnSp>
          <p:cxnSp>
            <p:nvCxnSpPr>
              <p:cNvPr id="337" name="Google Shape;337;p22"/>
              <p:cNvCxnSpPr/>
              <p:nvPr/>
            </p:nvCxnSpPr>
            <p:spPr>
              <a:xfrm>
                <a:off x="4325850" y="2979225"/>
                <a:ext cx="61800" cy="42900"/>
              </a:xfrm>
              <a:prstGeom prst="straightConnector1">
                <a:avLst/>
              </a:prstGeom>
              <a:noFill/>
              <a:ln w="9525" cap="flat" cmpd="sng">
                <a:solidFill>
                  <a:srgbClr val="00FF00"/>
                </a:solidFill>
                <a:prstDash val="solid"/>
                <a:round/>
                <a:headEnd type="none" w="sm" len="sm"/>
                <a:tailEnd type="none" w="sm" len="sm"/>
              </a:ln>
            </p:spPr>
          </p:cxnSp>
          <p:cxnSp>
            <p:nvCxnSpPr>
              <p:cNvPr id="338" name="Google Shape;338;p22"/>
              <p:cNvCxnSpPr/>
              <p:nvPr/>
            </p:nvCxnSpPr>
            <p:spPr>
              <a:xfrm rot="10800000">
                <a:off x="4478100" y="3222125"/>
                <a:ext cx="133500" cy="38100"/>
              </a:xfrm>
              <a:prstGeom prst="straightConnector1">
                <a:avLst/>
              </a:prstGeom>
              <a:noFill/>
              <a:ln w="9525" cap="flat" cmpd="sng">
                <a:solidFill>
                  <a:srgbClr val="00FF00"/>
                </a:solidFill>
                <a:prstDash val="solid"/>
                <a:round/>
                <a:headEnd type="none" w="sm" len="sm"/>
                <a:tailEnd type="none" w="sm" len="sm"/>
              </a:ln>
            </p:spPr>
          </p:cxnSp>
          <p:cxnSp>
            <p:nvCxnSpPr>
              <p:cNvPr id="339" name="Google Shape;339;p22"/>
              <p:cNvCxnSpPr/>
              <p:nvPr/>
            </p:nvCxnSpPr>
            <p:spPr>
              <a:xfrm flipH="1">
                <a:off x="4506900" y="3322125"/>
                <a:ext cx="104700" cy="28500"/>
              </a:xfrm>
              <a:prstGeom prst="straightConnector1">
                <a:avLst/>
              </a:prstGeom>
              <a:noFill/>
              <a:ln w="9525" cap="flat" cmpd="sng">
                <a:solidFill>
                  <a:srgbClr val="00FF00"/>
                </a:solidFill>
                <a:prstDash val="solid"/>
                <a:round/>
                <a:headEnd type="none" w="sm" len="sm"/>
                <a:tailEnd type="none" w="sm" len="sm"/>
              </a:ln>
            </p:spPr>
          </p:cxnSp>
          <p:cxnSp>
            <p:nvCxnSpPr>
              <p:cNvPr id="340" name="Google Shape;340;p22"/>
              <p:cNvCxnSpPr/>
              <p:nvPr/>
            </p:nvCxnSpPr>
            <p:spPr>
              <a:xfrm>
                <a:off x="4497300" y="3298325"/>
                <a:ext cx="52500" cy="23700"/>
              </a:xfrm>
              <a:prstGeom prst="straightConnector1">
                <a:avLst/>
              </a:prstGeom>
              <a:noFill/>
              <a:ln w="9525" cap="flat" cmpd="sng">
                <a:solidFill>
                  <a:srgbClr val="00FF00"/>
                </a:solidFill>
                <a:prstDash val="solid"/>
                <a:round/>
                <a:headEnd type="none" w="sm" len="sm"/>
                <a:tailEnd type="none" w="sm" len="sm"/>
              </a:ln>
            </p:spPr>
          </p:cxnSp>
          <p:cxnSp>
            <p:nvCxnSpPr>
              <p:cNvPr id="341" name="Google Shape;341;p22"/>
              <p:cNvCxnSpPr/>
              <p:nvPr/>
            </p:nvCxnSpPr>
            <p:spPr>
              <a:xfrm rot="10800000" flipH="1">
                <a:off x="4680175" y="3109550"/>
                <a:ext cx="162000" cy="33300"/>
              </a:xfrm>
              <a:prstGeom prst="straightConnector1">
                <a:avLst/>
              </a:prstGeom>
              <a:noFill/>
              <a:ln w="9525" cap="flat" cmpd="sng">
                <a:solidFill>
                  <a:srgbClr val="00FF00"/>
                </a:solidFill>
                <a:prstDash val="solid"/>
                <a:round/>
                <a:headEnd type="none" w="sm" len="sm"/>
                <a:tailEnd type="none" w="sm" len="sm"/>
              </a:ln>
            </p:spPr>
          </p:cxnSp>
          <p:cxnSp>
            <p:nvCxnSpPr>
              <p:cNvPr id="342" name="Google Shape;342;p22"/>
              <p:cNvCxnSpPr/>
              <p:nvPr/>
            </p:nvCxnSpPr>
            <p:spPr>
              <a:xfrm rot="10800000" flipH="1">
                <a:off x="4775425" y="3123775"/>
                <a:ext cx="61800" cy="42900"/>
              </a:xfrm>
              <a:prstGeom prst="straightConnector1">
                <a:avLst/>
              </a:prstGeom>
              <a:noFill/>
              <a:ln w="9525" cap="flat" cmpd="sng">
                <a:solidFill>
                  <a:srgbClr val="00FF00"/>
                </a:solidFill>
                <a:prstDash val="solid"/>
                <a:round/>
                <a:headEnd type="none" w="sm" len="sm"/>
                <a:tailEnd type="none" w="sm" len="sm"/>
              </a:ln>
            </p:spPr>
          </p:cxnSp>
          <p:cxnSp>
            <p:nvCxnSpPr>
              <p:cNvPr id="343" name="Google Shape;343;p22"/>
              <p:cNvCxnSpPr/>
              <p:nvPr/>
            </p:nvCxnSpPr>
            <p:spPr>
              <a:xfrm>
                <a:off x="4494450" y="3642925"/>
                <a:ext cx="180900" cy="271500"/>
              </a:xfrm>
              <a:prstGeom prst="straightConnector1">
                <a:avLst/>
              </a:prstGeom>
              <a:noFill/>
              <a:ln w="9525" cap="flat" cmpd="sng">
                <a:solidFill>
                  <a:srgbClr val="00FF00"/>
                </a:solidFill>
                <a:prstDash val="solid"/>
                <a:round/>
                <a:headEnd type="none" w="sm" len="sm"/>
                <a:tailEnd type="none" w="sm" len="sm"/>
              </a:ln>
            </p:spPr>
          </p:cxnSp>
          <p:cxnSp>
            <p:nvCxnSpPr>
              <p:cNvPr id="344" name="Google Shape;344;p22"/>
              <p:cNvCxnSpPr/>
              <p:nvPr/>
            </p:nvCxnSpPr>
            <p:spPr>
              <a:xfrm rot="10800000">
                <a:off x="4432500" y="3757250"/>
                <a:ext cx="157200" cy="185700"/>
              </a:xfrm>
              <a:prstGeom prst="straightConnector1">
                <a:avLst/>
              </a:prstGeom>
              <a:noFill/>
              <a:ln w="9525" cap="flat" cmpd="sng">
                <a:solidFill>
                  <a:srgbClr val="00FF00"/>
                </a:solidFill>
                <a:prstDash val="solid"/>
                <a:round/>
                <a:headEnd type="none" w="sm" len="sm"/>
                <a:tailEnd type="none" w="sm" len="sm"/>
              </a:ln>
            </p:spPr>
          </p:cxnSp>
          <p:cxnSp>
            <p:nvCxnSpPr>
              <p:cNvPr id="345" name="Google Shape;345;p22"/>
              <p:cNvCxnSpPr/>
              <p:nvPr/>
            </p:nvCxnSpPr>
            <p:spPr>
              <a:xfrm flipH="1">
                <a:off x="4499325" y="3366700"/>
                <a:ext cx="99900" cy="147600"/>
              </a:xfrm>
              <a:prstGeom prst="straightConnector1">
                <a:avLst/>
              </a:prstGeom>
              <a:noFill/>
              <a:ln w="9525" cap="flat" cmpd="sng">
                <a:solidFill>
                  <a:srgbClr val="00FF00"/>
                </a:solidFill>
                <a:prstDash val="solid"/>
                <a:round/>
                <a:headEnd type="none" w="sm" len="sm"/>
                <a:tailEnd type="none" w="sm" len="sm"/>
              </a:ln>
            </p:spPr>
          </p:cxnSp>
          <p:cxnSp>
            <p:nvCxnSpPr>
              <p:cNvPr id="346" name="Google Shape;346;p22"/>
              <p:cNvCxnSpPr/>
              <p:nvPr/>
            </p:nvCxnSpPr>
            <p:spPr>
              <a:xfrm flipH="1">
                <a:off x="4399350" y="3366700"/>
                <a:ext cx="95100" cy="190500"/>
              </a:xfrm>
              <a:prstGeom prst="straightConnector1">
                <a:avLst/>
              </a:prstGeom>
              <a:noFill/>
              <a:ln w="9525" cap="flat" cmpd="sng">
                <a:solidFill>
                  <a:srgbClr val="00FF00"/>
                </a:solidFill>
                <a:prstDash val="solid"/>
                <a:round/>
                <a:headEnd type="none" w="sm" len="sm"/>
                <a:tailEnd type="none" w="sm" len="sm"/>
              </a:ln>
            </p:spPr>
          </p:cxnSp>
          <p:cxnSp>
            <p:nvCxnSpPr>
              <p:cNvPr id="347" name="Google Shape;347;p22"/>
              <p:cNvCxnSpPr/>
              <p:nvPr/>
            </p:nvCxnSpPr>
            <p:spPr>
              <a:xfrm>
                <a:off x="4542075" y="3552425"/>
                <a:ext cx="138000" cy="366600"/>
              </a:xfrm>
              <a:prstGeom prst="straightConnector1">
                <a:avLst/>
              </a:prstGeom>
              <a:noFill/>
              <a:ln w="9525" cap="flat" cmpd="sng">
                <a:solidFill>
                  <a:srgbClr val="00FF00"/>
                </a:solidFill>
                <a:prstDash val="solid"/>
                <a:round/>
                <a:headEnd type="none" w="sm" len="sm"/>
                <a:tailEnd type="none" w="sm" len="sm"/>
              </a:ln>
            </p:spPr>
          </p:cxnSp>
          <p:cxnSp>
            <p:nvCxnSpPr>
              <p:cNvPr id="348" name="Google Shape;348;p22"/>
              <p:cNvCxnSpPr/>
              <p:nvPr/>
            </p:nvCxnSpPr>
            <p:spPr>
              <a:xfrm rot="10800000" flipH="1">
                <a:off x="4965925" y="3538150"/>
                <a:ext cx="866700" cy="381000"/>
              </a:xfrm>
              <a:prstGeom prst="straightConnector1">
                <a:avLst/>
              </a:prstGeom>
              <a:noFill/>
              <a:ln w="9525" cap="flat" cmpd="sng">
                <a:solidFill>
                  <a:srgbClr val="00FF00"/>
                </a:solidFill>
                <a:prstDash val="solid"/>
                <a:round/>
                <a:headEnd type="none" w="sm" len="sm"/>
                <a:tailEnd type="none" w="sm" len="sm"/>
              </a:ln>
            </p:spPr>
          </p:cxnSp>
          <p:cxnSp>
            <p:nvCxnSpPr>
              <p:cNvPr id="349" name="Google Shape;349;p22"/>
              <p:cNvCxnSpPr/>
              <p:nvPr/>
            </p:nvCxnSpPr>
            <p:spPr>
              <a:xfrm rot="10800000" flipH="1">
                <a:off x="5046900" y="3495325"/>
                <a:ext cx="852600" cy="528600"/>
              </a:xfrm>
              <a:prstGeom prst="straightConnector1">
                <a:avLst/>
              </a:prstGeom>
              <a:noFill/>
              <a:ln w="9525" cap="flat" cmpd="sng">
                <a:solidFill>
                  <a:srgbClr val="00FF00"/>
                </a:solidFill>
                <a:prstDash val="solid"/>
                <a:round/>
                <a:headEnd type="none" w="sm" len="sm"/>
                <a:tailEnd type="none" w="sm" len="sm"/>
              </a:ln>
            </p:spPr>
          </p:cxnSp>
          <p:cxnSp>
            <p:nvCxnSpPr>
              <p:cNvPr id="350" name="Google Shape;350;p22"/>
              <p:cNvCxnSpPr/>
              <p:nvPr/>
            </p:nvCxnSpPr>
            <p:spPr>
              <a:xfrm rot="10800000" flipH="1">
                <a:off x="4989750" y="3933550"/>
                <a:ext cx="147600" cy="23700"/>
              </a:xfrm>
              <a:prstGeom prst="straightConnector1">
                <a:avLst/>
              </a:prstGeom>
              <a:noFill/>
              <a:ln w="9525" cap="flat" cmpd="sng">
                <a:solidFill>
                  <a:srgbClr val="00FF00"/>
                </a:solidFill>
                <a:prstDash val="solid"/>
                <a:round/>
                <a:headEnd type="none" w="sm" len="sm"/>
                <a:tailEnd type="none" w="sm" len="sm"/>
              </a:ln>
            </p:spPr>
          </p:cxnSp>
          <p:cxnSp>
            <p:nvCxnSpPr>
              <p:cNvPr id="351" name="Google Shape;351;p22"/>
              <p:cNvCxnSpPr/>
              <p:nvPr/>
            </p:nvCxnSpPr>
            <p:spPr>
              <a:xfrm flipH="1">
                <a:off x="5189700" y="3800075"/>
                <a:ext cx="123900" cy="114300"/>
              </a:xfrm>
              <a:prstGeom prst="straightConnector1">
                <a:avLst/>
              </a:prstGeom>
              <a:noFill/>
              <a:ln w="9525" cap="flat" cmpd="sng">
                <a:solidFill>
                  <a:srgbClr val="00FF00"/>
                </a:solidFill>
                <a:prstDash val="solid"/>
                <a:round/>
                <a:headEnd type="none" w="sm" len="sm"/>
                <a:tailEnd type="none" w="sm" len="sm"/>
              </a:ln>
            </p:spPr>
          </p:cxnSp>
          <p:cxnSp>
            <p:nvCxnSpPr>
              <p:cNvPr id="352" name="Google Shape;352;p22"/>
              <p:cNvCxnSpPr/>
              <p:nvPr/>
            </p:nvCxnSpPr>
            <p:spPr>
              <a:xfrm rot="10800000" flipH="1">
                <a:off x="5313600" y="3761875"/>
                <a:ext cx="147600" cy="14400"/>
              </a:xfrm>
              <a:prstGeom prst="straightConnector1">
                <a:avLst/>
              </a:prstGeom>
              <a:noFill/>
              <a:ln w="9525" cap="flat" cmpd="sng">
                <a:solidFill>
                  <a:srgbClr val="00FF00"/>
                </a:solidFill>
                <a:prstDash val="solid"/>
                <a:round/>
                <a:headEnd type="none" w="sm" len="sm"/>
                <a:tailEnd type="none" w="sm" len="sm"/>
              </a:ln>
            </p:spPr>
          </p:cxnSp>
        </p:grpSp>
      </p:grpSp>
      <p:cxnSp>
        <p:nvCxnSpPr>
          <p:cNvPr id="353" name="Google Shape;353;p22"/>
          <p:cNvCxnSpPr/>
          <p:nvPr/>
        </p:nvCxnSpPr>
        <p:spPr>
          <a:xfrm>
            <a:off x="1500275" y="2973175"/>
            <a:ext cx="81000" cy="99900"/>
          </a:xfrm>
          <a:prstGeom prst="straightConnector1">
            <a:avLst/>
          </a:prstGeom>
          <a:noFill/>
          <a:ln w="9525" cap="flat" cmpd="sng">
            <a:solidFill>
              <a:srgbClr val="00FF00"/>
            </a:solidFill>
            <a:prstDash val="solid"/>
            <a:round/>
            <a:headEnd type="none" w="sm" len="sm"/>
            <a:tailEnd type="none" w="sm" len="sm"/>
          </a:ln>
        </p:spPr>
      </p:cxnSp>
      <p:grpSp>
        <p:nvGrpSpPr>
          <p:cNvPr id="354" name="Google Shape;354;p22"/>
          <p:cNvGrpSpPr/>
          <p:nvPr/>
        </p:nvGrpSpPr>
        <p:grpSpPr>
          <a:xfrm>
            <a:off x="578461" y="1112070"/>
            <a:ext cx="2462327" cy="2384073"/>
            <a:chOff x="438800" y="1378399"/>
            <a:chExt cx="2305550" cy="2259999"/>
          </a:xfrm>
        </p:grpSpPr>
        <p:pic>
          <p:nvPicPr>
            <p:cNvPr id="355" name="Google Shape;355;p22"/>
            <p:cNvPicPr preferRelativeResize="0"/>
            <p:nvPr/>
          </p:nvPicPr>
          <p:blipFill rotWithShape="1">
            <a:blip r:embed="rId5">
              <a:alphaModFix/>
            </a:blip>
            <a:srcRect/>
            <a:stretch/>
          </p:blipFill>
          <p:spPr>
            <a:xfrm>
              <a:off x="438800" y="1378399"/>
              <a:ext cx="2305550" cy="2259999"/>
            </a:xfrm>
            <a:prstGeom prst="rect">
              <a:avLst/>
            </a:prstGeom>
            <a:noFill/>
            <a:ln w="9525" cap="flat" cmpd="sng">
              <a:solidFill>
                <a:schemeClr val="dk2"/>
              </a:solidFill>
              <a:prstDash val="solid"/>
              <a:round/>
              <a:headEnd type="none" w="sm" len="sm"/>
              <a:tailEnd type="none" w="sm" len="sm"/>
            </a:ln>
          </p:spPr>
        </p:pic>
        <p:cxnSp>
          <p:nvCxnSpPr>
            <p:cNvPr id="356" name="Google Shape;356;p22"/>
            <p:cNvCxnSpPr/>
            <p:nvPr/>
          </p:nvCxnSpPr>
          <p:spPr>
            <a:xfrm rot="10800000">
              <a:off x="1200125" y="2449150"/>
              <a:ext cx="204900" cy="19200"/>
            </a:xfrm>
            <a:prstGeom prst="straightConnector1">
              <a:avLst/>
            </a:prstGeom>
            <a:noFill/>
            <a:ln w="9525" cap="flat" cmpd="sng">
              <a:solidFill>
                <a:srgbClr val="00FF00"/>
              </a:solidFill>
              <a:prstDash val="solid"/>
              <a:round/>
              <a:headEnd type="none" w="sm" len="sm"/>
              <a:tailEnd type="none" w="sm" len="sm"/>
            </a:ln>
          </p:spPr>
        </p:cxnSp>
        <p:cxnSp>
          <p:nvCxnSpPr>
            <p:cNvPr id="357" name="Google Shape;357;p22"/>
            <p:cNvCxnSpPr/>
            <p:nvPr/>
          </p:nvCxnSpPr>
          <p:spPr>
            <a:xfrm>
              <a:off x="1047825" y="1687300"/>
              <a:ext cx="123900" cy="76200"/>
            </a:xfrm>
            <a:prstGeom prst="straightConnector1">
              <a:avLst/>
            </a:prstGeom>
            <a:noFill/>
            <a:ln w="9525" cap="flat" cmpd="sng">
              <a:solidFill>
                <a:srgbClr val="00FF00"/>
              </a:solidFill>
              <a:prstDash val="solid"/>
              <a:round/>
              <a:headEnd type="none" w="sm" len="sm"/>
              <a:tailEnd type="none" w="sm" len="sm"/>
            </a:ln>
          </p:spPr>
        </p:cxnSp>
        <p:cxnSp>
          <p:nvCxnSpPr>
            <p:cNvPr id="358" name="Google Shape;358;p22"/>
            <p:cNvCxnSpPr/>
            <p:nvPr/>
          </p:nvCxnSpPr>
          <p:spPr>
            <a:xfrm rot="10800000">
              <a:off x="1162125" y="2363725"/>
              <a:ext cx="190500" cy="57000"/>
            </a:xfrm>
            <a:prstGeom prst="straightConnector1">
              <a:avLst/>
            </a:prstGeom>
            <a:noFill/>
            <a:ln w="9525" cap="flat" cmpd="sng">
              <a:solidFill>
                <a:srgbClr val="00FF00"/>
              </a:solidFill>
              <a:prstDash val="solid"/>
              <a:round/>
              <a:headEnd type="none" w="sm" len="sm"/>
              <a:tailEnd type="none" w="sm" len="sm"/>
            </a:ln>
          </p:spPr>
        </p:cxnSp>
        <p:cxnSp>
          <p:nvCxnSpPr>
            <p:cNvPr id="359" name="Google Shape;359;p22"/>
            <p:cNvCxnSpPr/>
            <p:nvPr/>
          </p:nvCxnSpPr>
          <p:spPr>
            <a:xfrm>
              <a:off x="1405025" y="2820775"/>
              <a:ext cx="71400" cy="138000"/>
            </a:xfrm>
            <a:prstGeom prst="straightConnector1">
              <a:avLst/>
            </a:prstGeom>
            <a:noFill/>
            <a:ln w="9525" cap="flat" cmpd="sng">
              <a:solidFill>
                <a:srgbClr val="00FF00"/>
              </a:solidFill>
              <a:prstDash val="solid"/>
              <a:round/>
              <a:headEnd type="none" w="sm" len="sm"/>
              <a:tailEnd type="none" w="sm" len="sm"/>
            </a:ln>
          </p:spPr>
        </p:cxnSp>
        <p:cxnSp>
          <p:nvCxnSpPr>
            <p:cNvPr id="360" name="Google Shape;360;p22"/>
            <p:cNvCxnSpPr/>
            <p:nvPr/>
          </p:nvCxnSpPr>
          <p:spPr>
            <a:xfrm rot="10800000" flipH="1">
              <a:off x="1376450" y="2954050"/>
              <a:ext cx="104700" cy="9600"/>
            </a:xfrm>
            <a:prstGeom prst="straightConnector1">
              <a:avLst/>
            </a:prstGeom>
            <a:noFill/>
            <a:ln w="9525" cap="flat" cmpd="sng">
              <a:solidFill>
                <a:srgbClr val="00FF00"/>
              </a:solidFill>
              <a:prstDash val="solid"/>
              <a:round/>
              <a:headEnd type="none" w="sm" len="sm"/>
              <a:tailEnd type="none" w="sm" len="sm"/>
            </a:ln>
          </p:spPr>
        </p:cxnSp>
        <p:cxnSp>
          <p:nvCxnSpPr>
            <p:cNvPr id="361" name="Google Shape;361;p22"/>
            <p:cNvCxnSpPr/>
            <p:nvPr/>
          </p:nvCxnSpPr>
          <p:spPr>
            <a:xfrm>
              <a:off x="1581225" y="3073200"/>
              <a:ext cx="114300" cy="81000"/>
            </a:xfrm>
            <a:prstGeom prst="straightConnector1">
              <a:avLst/>
            </a:prstGeom>
            <a:noFill/>
            <a:ln w="9525" cap="flat" cmpd="sng">
              <a:solidFill>
                <a:srgbClr val="00FF00"/>
              </a:solidFill>
              <a:prstDash val="solid"/>
              <a:round/>
              <a:headEnd type="none" w="sm" len="sm"/>
              <a:tailEnd type="none" w="sm" len="sm"/>
            </a:ln>
          </p:spPr>
        </p:cxnSp>
        <p:cxnSp>
          <p:nvCxnSpPr>
            <p:cNvPr id="362" name="Google Shape;362;p22"/>
            <p:cNvCxnSpPr/>
            <p:nvPr/>
          </p:nvCxnSpPr>
          <p:spPr>
            <a:xfrm>
              <a:off x="1766975" y="2625525"/>
              <a:ext cx="85800" cy="76200"/>
            </a:xfrm>
            <a:prstGeom prst="straightConnector1">
              <a:avLst/>
            </a:prstGeom>
            <a:noFill/>
            <a:ln w="9525" cap="flat" cmpd="sng">
              <a:solidFill>
                <a:srgbClr val="00FF00"/>
              </a:solidFill>
              <a:prstDash val="solid"/>
              <a:round/>
              <a:headEnd type="none" w="sm" len="sm"/>
              <a:tailEnd type="none" w="sm" len="sm"/>
            </a:ln>
          </p:spPr>
        </p:cxnSp>
        <p:cxnSp>
          <p:nvCxnSpPr>
            <p:cNvPr id="363" name="Google Shape;363;p22"/>
            <p:cNvCxnSpPr/>
            <p:nvPr/>
          </p:nvCxnSpPr>
          <p:spPr>
            <a:xfrm>
              <a:off x="1757450" y="2611225"/>
              <a:ext cx="95400" cy="176100"/>
            </a:xfrm>
            <a:prstGeom prst="straightConnector1">
              <a:avLst/>
            </a:prstGeom>
            <a:noFill/>
            <a:ln w="9525" cap="flat" cmpd="sng">
              <a:solidFill>
                <a:srgbClr val="00FF00"/>
              </a:solidFill>
              <a:prstDash val="solid"/>
              <a:round/>
              <a:headEnd type="none" w="sm" len="sm"/>
              <a:tailEnd type="none" w="sm" len="sm"/>
            </a:ln>
          </p:spPr>
        </p:cxnSp>
        <p:cxnSp>
          <p:nvCxnSpPr>
            <p:cNvPr id="364" name="Google Shape;364;p22"/>
            <p:cNvCxnSpPr/>
            <p:nvPr/>
          </p:nvCxnSpPr>
          <p:spPr>
            <a:xfrm>
              <a:off x="1838400" y="2806500"/>
              <a:ext cx="128700" cy="200100"/>
            </a:xfrm>
            <a:prstGeom prst="straightConnector1">
              <a:avLst/>
            </a:prstGeom>
            <a:noFill/>
            <a:ln w="9525" cap="flat" cmpd="sng">
              <a:solidFill>
                <a:srgbClr val="00FF00"/>
              </a:solidFill>
              <a:prstDash val="solid"/>
              <a:round/>
              <a:headEnd type="none" w="sm" len="sm"/>
              <a:tailEnd type="none" w="sm" len="sm"/>
            </a:ln>
          </p:spPr>
        </p:cxnSp>
        <p:cxnSp>
          <p:nvCxnSpPr>
            <p:cNvPr id="365" name="Google Shape;365;p22"/>
            <p:cNvCxnSpPr/>
            <p:nvPr/>
          </p:nvCxnSpPr>
          <p:spPr>
            <a:xfrm>
              <a:off x="1533600" y="2139750"/>
              <a:ext cx="9600" cy="90600"/>
            </a:xfrm>
            <a:prstGeom prst="straightConnector1">
              <a:avLst/>
            </a:prstGeom>
            <a:noFill/>
            <a:ln w="9525" cap="flat" cmpd="sng">
              <a:solidFill>
                <a:srgbClr val="00FF00"/>
              </a:solidFill>
              <a:prstDash val="solid"/>
              <a:round/>
              <a:headEnd type="none" w="sm" len="sm"/>
              <a:tailEnd type="none" w="sm" len="sm"/>
            </a:ln>
          </p:spPr>
        </p:cxnSp>
        <p:cxnSp>
          <p:nvCxnSpPr>
            <p:cNvPr id="366" name="Google Shape;366;p22"/>
            <p:cNvCxnSpPr/>
            <p:nvPr/>
          </p:nvCxnSpPr>
          <p:spPr>
            <a:xfrm rot="10800000">
              <a:off x="1133525" y="2401600"/>
              <a:ext cx="119100" cy="162000"/>
            </a:xfrm>
            <a:prstGeom prst="straightConnector1">
              <a:avLst/>
            </a:prstGeom>
            <a:noFill/>
            <a:ln w="9525" cap="flat" cmpd="sng">
              <a:solidFill>
                <a:srgbClr val="00FF00"/>
              </a:solidFill>
              <a:prstDash val="solid"/>
              <a:round/>
              <a:headEnd type="none" w="sm" len="sm"/>
              <a:tailEnd type="none" w="sm" len="sm"/>
            </a:ln>
          </p:spPr>
        </p:cxnSp>
        <p:cxnSp>
          <p:nvCxnSpPr>
            <p:cNvPr id="367" name="Google Shape;367;p22"/>
            <p:cNvCxnSpPr/>
            <p:nvPr/>
          </p:nvCxnSpPr>
          <p:spPr>
            <a:xfrm>
              <a:off x="676350" y="2163550"/>
              <a:ext cx="195300" cy="61800"/>
            </a:xfrm>
            <a:prstGeom prst="straightConnector1">
              <a:avLst/>
            </a:prstGeom>
            <a:noFill/>
            <a:ln w="9525" cap="flat" cmpd="sng">
              <a:solidFill>
                <a:srgbClr val="00FF00"/>
              </a:solidFill>
              <a:prstDash val="solid"/>
              <a:round/>
              <a:headEnd type="none" w="sm" len="sm"/>
              <a:tailEnd type="none" w="sm" len="sm"/>
            </a:ln>
          </p:spPr>
        </p:cxnSp>
        <p:cxnSp>
          <p:nvCxnSpPr>
            <p:cNvPr id="368" name="Google Shape;368;p22"/>
            <p:cNvCxnSpPr/>
            <p:nvPr/>
          </p:nvCxnSpPr>
          <p:spPr>
            <a:xfrm>
              <a:off x="795425" y="2206425"/>
              <a:ext cx="119100" cy="109500"/>
            </a:xfrm>
            <a:prstGeom prst="straightConnector1">
              <a:avLst/>
            </a:prstGeom>
            <a:noFill/>
            <a:ln w="9525" cap="flat" cmpd="sng">
              <a:solidFill>
                <a:srgbClr val="00FF00"/>
              </a:solidFill>
              <a:prstDash val="solid"/>
              <a:round/>
              <a:headEnd type="none" w="sm" len="sm"/>
              <a:tailEnd type="none" w="sm" len="sm"/>
            </a:ln>
          </p:spPr>
        </p:cxnSp>
        <p:cxnSp>
          <p:nvCxnSpPr>
            <p:cNvPr id="369" name="Google Shape;369;p22"/>
            <p:cNvCxnSpPr/>
            <p:nvPr/>
          </p:nvCxnSpPr>
          <p:spPr>
            <a:xfrm>
              <a:off x="852575" y="2239750"/>
              <a:ext cx="171600" cy="71400"/>
            </a:xfrm>
            <a:prstGeom prst="straightConnector1">
              <a:avLst/>
            </a:prstGeom>
            <a:noFill/>
            <a:ln w="9525" cap="flat" cmpd="sng">
              <a:solidFill>
                <a:srgbClr val="00FF00"/>
              </a:solidFill>
              <a:prstDash val="solid"/>
              <a:round/>
              <a:headEnd type="none" w="sm" len="sm"/>
              <a:tailEnd type="none" w="sm" len="sm"/>
            </a:ln>
          </p:spPr>
        </p:cxnSp>
        <p:cxnSp>
          <p:nvCxnSpPr>
            <p:cNvPr id="370" name="Google Shape;370;p22"/>
            <p:cNvCxnSpPr/>
            <p:nvPr/>
          </p:nvCxnSpPr>
          <p:spPr>
            <a:xfrm>
              <a:off x="933525" y="2320725"/>
              <a:ext cx="162000" cy="28500"/>
            </a:xfrm>
            <a:prstGeom prst="straightConnector1">
              <a:avLst/>
            </a:prstGeom>
            <a:noFill/>
            <a:ln w="9525" cap="flat" cmpd="sng">
              <a:solidFill>
                <a:srgbClr val="00FF00"/>
              </a:solidFill>
              <a:prstDash val="solid"/>
              <a:round/>
              <a:headEnd type="none" w="sm" len="sm"/>
              <a:tailEnd type="none" w="sm" len="sm"/>
            </a:ln>
          </p:spPr>
        </p:cxnSp>
        <p:cxnSp>
          <p:nvCxnSpPr>
            <p:cNvPr id="371" name="Google Shape;371;p22"/>
            <p:cNvCxnSpPr/>
            <p:nvPr/>
          </p:nvCxnSpPr>
          <p:spPr>
            <a:xfrm>
              <a:off x="995450" y="2349300"/>
              <a:ext cx="142800" cy="61800"/>
            </a:xfrm>
            <a:prstGeom prst="straightConnector1">
              <a:avLst/>
            </a:prstGeom>
            <a:noFill/>
            <a:ln w="9525" cap="flat" cmpd="sng">
              <a:solidFill>
                <a:srgbClr val="00FF00"/>
              </a:solidFill>
              <a:prstDash val="solid"/>
              <a:round/>
              <a:headEnd type="none" w="sm" len="sm"/>
              <a:tailEnd type="none" w="sm" len="sm"/>
            </a:ln>
          </p:spPr>
        </p:cxnSp>
        <p:cxnSp>
          <p:nvCxnSpPr>
            <p:cNvPr id="372" name="Google Shape;372;p22"/>
            <p:cNvCxnSpPr/>
            <p:nvPr/>
          </p:nvCxnSpPr>
          <p:spPr>
            <a:xfrm>
              <a:off x="1038300" y="2306425"/>
              <a:ext cx="133500" cy="57300"/>
            </a:xfrm>
            <a:prstGeom prst="straightConnector1">
              <a:avLst/>
            </a:prstGeom>
            <a:noFill/>
            <a:ln w="9525" cap="flat" cmpd="sng">
              <a:solidFill>
                <a:srgbClr val="00FF00"/>
              </a:solidFill>
              <a:prstDash val="solid"/>
              <a:round/>
              <a:headEnd type="none" w="sm" len="sm"/>
              <a:tailEnd type="none" w="sm" len="sm"/>
            </a:ln>
          </p:spPr>
        </p:cxnSp>
      </p:grpSp>
      <p:sp>
        <p:nvSpPr>
          <p:cNvPr id="373" name="Google Shape;373;p22"/>
          <p:cNvSpPr txBox="1"/>
          <p:nvPr/>
        </p:nvSpPr>
        <p:spPr>
          <a:xfrm>
            <a:off x="2286000" y="2388052"/>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0" i="0" u="none" strike="noStrike" cap="none">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p:txBody>
      </p:sp>
      <p:sp>
        <p:nvSpPr>
          <p:cNvPr id="374" name="Google Shape;374;p2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u="none">
                <a:solidFill>
                  <a:schemeClr val="dk1"/>
                </a:solidFill>
                <a:latin typeface="Arial"/>
                <a:ea typeface="Arial"/>
                <a:cs typeface="Arial"/>
                <a:sym typeface="Arial"/>
              </a:rPr>
              <a:t>24</a:t>
            </a:fld>
            <a:endParaRPr sz="900" b="0" u="none" dirty="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3"/>
          <p:cNvPicPr preferRelativeResize="0"/>
          <p:nvPr/>
        </p:nvPicPr>
        <p:blipFill rotWithShape="1">
          <a:blip r:embed="rId3">
            <a:alphaModFix/>
          </a:blip>
          <a:srcRect t="1152" b="1152"/>
          <a:stretch/>
        </p:blipFill>
        <p:spPr>
          <a:xfrm>
            <a:off x="1243822" y="963623"/>
            <a:ext cx="6656355" cy="3701367"/>
          </a:xfrm>
          <a:prstGeom prst="roundRect">
            <a:avLst>
              <a:gd name="adj" fmla="val 4241"/>
            </a:avLst>
          </a:prstGeom>
          <a:solidFill>
            <a:srgbClr val="ECECEC"/>
          </a:solidFill>
          <a:ln w="19050" cap="flat" cmpd="sng">
            <a:solidFill>
              <a:schemeClr val="dk1"/>
            </a:solidFill>
            <a:prstDash val="solid"/>
            <a:miter lim="800000"/>
            <a:headEnd type="none" w="sm" len="sm"/>
            <a:tailEnd type="none" w="sm" len="sm"/>
          </a:ln>
        </p:spPr>
      </p:pic>
      <p:sp>
        <p:nvSpPr>
          <p:cNvPr id="380" name="Google Shape;380;p23"/>
          <p:cNvSpPr txBox="1">
            <a:spLocks noGrp="1"/>
          </p:cNvSpPr>
          <p:nvPr>
            <p:ph type="title"/>
          </p:nvPr>
        </p:nvSpPr>
        <p:spPr>
          <a:xfrm>
            <a:off x="101069" y="487534"/>
            <a:ext cx="3530700" cy="410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16935"/>
              </a:buClr>
              <a:buSzPts val="2500"/>
              <a:buFont typeface="Arial"/>
              <a:buNone/>
            </a:pPr>
            <a:r>
              <a:rPr lang="en" sz="2500">
                <a:solidFill>
                  <a:srgbClr val="016935"/>
                </a:solidFill>
              </a:rPr>
              <a:t>Faults in Washington</a:t>
            </a:r>
            <a:endParaRPr sz="2500" dirty="0">
              <a:solidFill>
                <a:srgbClr val="016935"/>
              </a:solidFill>
            </a:endParaRPr>
          </a:p>
        </p:txBody>
      </p:sp>
      <p:sp>
        <p:nvSpPr>
          <p:cNvPr id="381" name="Google Shape;381;p23"/>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25</a:t>
            </a:fld>
            <a:endParaRPr sz="900" dirty="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24"/>
          <p:cNvPicPr preferRelativeResize="0"/>
          <p:nvPr/>
        </p:nvPicPr>
        <p:blipFill rotWithShape="1">
          <a:blip r:embed="rId3">
            <a:alphaModFix/>
          </a:blip>
          <a:srcRect l="10844" t="1319" r="11519"/>
          <a:stretch/>
        </p:blipFill>
        <p:spPr>
          <a:xfrm>
            <a:off x="4630010" y="597172"/>
            <a:ext cx="4409401" cy="4283377"/>
          </a:xfrm>
          <a:prstGeom prst="roundRect">
            <a:avLst>
              <a:gd name="adj" fmla="val 4666"/>
            </a:avLst>
          </a:prstGeom>
          <a:solidFill>
            <a:srgbClr val="ECECEC"/>
          </a:solidFill>
          <a:ln w="9525" cap="flat" cmpd="sng">
            <a:solidFill>
              <a:schemeClr val="dk1"/>
            </a:solidFill>
            <a:prstDash val="solid"/>
            <a:round/>
            <a:headEnd type="none" w="sm" len="sm"/>
            <a:tailEnd type="none" w="sm" len="sm"/>
          </a:ln>
        </p:spPr>
      </p:pic>
      <p:sp>
        <p:nvSpPr>
          <p:cNvPr id="387" name="Google Shape;387;p24"/>
          <p:cNvSpPr txBox="1">
            <a:spLocks noGrp="1"/>
          </p:cNvSpPr>
          <p:nvPr>
            <p:ph type="title"/>
          </p:nvPr>
        </p:nvSpPr>
        <p:spPr>
          <a:xfrm>
            <a:off x="29900" y="640150"/>
            <a:ext cx="4615500" cy="67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16935"/>
              </a:buClr>
              <a:buSzPts val="2200"/>
              <a:buFont typeface="Arial"/>
              <a:buNone/>
            </a:pPr>
            <a:r>
              <a:rPr lang="en" sz="2200">
                <a:solidFill>
                  <a:srgbClr val="016935"/>
                </a:solidFill>
              </a:rPr>
              <a:t>Faults in Northwest Washington</a:t>
            </a:r>
            <a:endParaRPr sz="2200" dirty="0">
              <a:solidFill>
                <a:srgbClr val="016935"/>
              </a:solidFill>
            </a:endParaRPr>
          </a:p>
        </p:txBody>
      </p:sp>
      <p:pic>
        <p:nvPicPr>
          <p:cNvPr id="388" name="Google Shape;388;p24"/>
          <p:cNvPicPr preferRelativeResize="0"/>
          <p:nvPr/>
        </p:nvPicPr>
        <p:blipFill rotWithShape="1">
          <a:blip r:embed="rId4">
            <a:alphaModFix/>
          </a:blip>
          <a:srcRect/>
          <a:stretch/>
        </p:blipFill>
        <p:spPr>
          <a:xfrm>
            <a:off x="236000" y="2339650"/>
            <a:ext cx="4253901" cy="2392825"/>
          </a:xfrm>
          <a:prstGeom prst="roundRect">
            <a:avLst>
              <a:gd name="adj" fmla="val 2441"/>
            </a:avLst>
          </a:prstGeom>
          <a:solidFill>
            <a:srgbClr val="ECECEC"/>
          </a:solidFill>
          <a:ln w="9525" cap="flat" cmpd="sng">
            <a:solidFill>
              <a:schemeClr val="dk1"/>
            </a:solidFill>
            <a:prstDash val="solid"/>
            <a:round/>
            <a:headEnd type="none" w="sm" len="sm"/>
            <a:tailEnd type="none" w="sm" len="sm"/>
          </a:ln>
        </p:spPr>
      </p:pic>
      <p:sp>
        <p:nvSpPr>
          <p:cNvPr id="389" name="Google Shape;389;p24"/>
          <p:cNvSpPr/>
          <p:nvPr/>
        </p:nvSpPr>
        <p:spPr>
          <a:xfrm rot="-368698">
            <a:off x="2606469" y="2859441"/>
            <a:ext cx="3831338" cy="808300"/>
          </a:xfrm>
          <a:custGeom>
            <a:avLst/>
            <a:gdLst/>
            <a:ahLst/>
            <a:cxnLst/>
            <a:rect l="l" t="t" r="r" b="b"/>
            <a:pathLst>
              <a:path w="136438" h="32412" extrusionOk="0">
                <a:moveTo>
                  <a:pt x="136438" y="16170"/>
                </a:moveTo>
                <a:cubicBezTo>
                  <a:pt x="130374" y="18841"/>
                  <a:pt x="113194" y="33929"/>
                  <a:pt x="100055" y="32196"/>
                </a:cubicBezTo>
                <a:cubicBezTo>
                  <a:pt x="86917" y="30464"/>
                  <a:pt x="69879" y="11117"/>
                  <a:pt x="57607" y="5775"/>
                </a:cubicBezTo>
                <a:cubicBezTo>
                  <a:pt x="45335" y="433"/>
                  <a:pt x="36022" y="-289"/>
                  <a:pt x="26421" y="144"/>
                </a:cubicBezTo>
                <a:cubicBezTo>
                  <a:pt x="16820" y="577"/>
                  <a:pt x="4404" y="7002"/>
                  <a:pt x="0" y="8373"/>
                </a:cubicBezTo>
              </a:path>
            </a:pathLst>
          </a:custGeom>
          <a:noFill/>
          <a:ln w="76200" cap="flat" cmpd="sng">
            <a:solidFill>
              <a:srgbClr val="1155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390" name="Google Shape;390;p24"/>
          <p:cNvSpPr txBox="1">
            <a:spLocks noGrp="1"/>
          </p:cNvSpPr>
          <p:nvPr>
            <p:ph type="body" idx="1"/>
          </p:nvPr>
        </p:nvSpPr>
        <p:spPr>
          <a:xfrm>
            <a:off x="300875" y="1108129"/>
            <a:ext cx="3956400" cy="129408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2300"/>
              <a:buNone/>
            </a:pPr>
            <a:r>
              <a:rPr lang="en" sz="2300">
                <a:solidFill>
                  <a:schemeClr val="dk2"/>
                </a:solidFill>
              </a:rPr>
              <a:t>Lidar image shows fault scarp running across Bainbridge Island</a:t>
            </a:r>
            <a:r>
              <a:rPr lang="en" sz="2000">
                <a:solidFill>
                  <a:schemeClr val="dk2"/>
                </a:solidFill>
              </a:rPr>
              <a:t> </a:t>
            </a:r>
            <a:endParaRPr sz="2000" dirty="0">
              <a:solidFill>
                <a:schemeClr val="dk2"/>
              </a:solidFill>
            </a:endParaRPr>
          </a:p>
        </p:txBody>
      </p:sp>
      <p:sp>
        <p:nvSpPr>
          <p:cNvPr id="391" name="Google Shape;391;p24"/>
          <p:cNvSpPr/>
          <p:nvPr/>
        </p:nvSpPr>
        <p:spPr>
          <a:xfrm>
            <a:off x="277725" y="3010550"/>
            <a:ext cx="2666100" cy="755400"/>
          </a:xfrm>
          <a:prstGeom prst="ellipse">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sp>
        <p:nvSpPr>
          <p:cNvPr id="392" name="Google Shape;392;p24"/>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26</a:t>
            </a:fld>
            <a:endParaRPr sz="900" dirty="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5"/>
          <p:cNvSpPr txBox="1">
            <a:spLocks noGrp="1"/>
          </p:cNvSpPr>
          <p:nvPr>
            <p:ph type="title" idx="4294967295"/>
          </p:nvPr>
        </p:nvSpPr>
        <p:spPr>
          <a:xfrm>
            <a:off x="215975" y="640150"/>
            <a:ext cx="2548800" cy="983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16935"/>
              </a:buClr>
              <a:buSzPts val="2800"/>
              <a:buFont typeface="Arial"/>
              <a:buNone/>
            </a:pPr>
            <a:r>
              <a:rPr lang="en" sz="2800" b="1" i="0" u="none" strike="noStrike" cap="none">
                <a:solidFill>
                  <a:srgbClr val="016935"/>
                </a:solidFill>
                <a:latin typeface="Arial"/>
                <a:ea typeface="Arial"/>
                <a:cs typeface="Arial"/>
                <a:sym typeface="Arial"/>
              </a:rPr>
              <a:t>Faults in Oregon</a:t>
            </a:r>
            <a:endParaRPr sz="2800" b="1" i="0" u="none" strike="noStrike" cap="none" dirty="0">
              <a:solidFill>
                <a:srgbClr val="016935"/>
              </a:solidFill>
              <a:latin typeface="Arial"/>
              <a:ea typeface="Arial"/>
              <a:cs typeface="Arial"/>
              <a:sym typeface="Arial"/>
            </a:endParaRPr>
          </a:p>
        </p:txBody>
      </p:sp>
      <p:sp>
        <p:nvSpPr>
          <p:cNvPr id="398" name="Google Shape;398;p25"/>
          <p:cNvSpPr txBox="1"/>
          <p:nvPr/>
        </p:nvSpPr>
        <p:spPr>
          <a:xfrm>
            <a:off x="6751977" y="4445555"/>
            <a:ext cx="2266200" cy="338524"/>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Clr>
                <a:schemeClr val="dk1"/>
              </a:buClr>
              <a:buSzPts val="1000"/>
              <a:buFont typeface="Arial"/>
              <a:buNone/>
            </a:pPr>
            <a:r>
              <a:rPr lang="en" sz="1000" i="1">
                <a:solidFill>
                  <a:schemeClr val="dk1"/>
                </a:solidFill>
                <a:latin typeface="Arial"/>
                <a:ea typeface="Arial"/>
                <a:cs typeface="Arial"/>
                <a:sym typeface="Arial"/>
              </a:rPr>
              <a:t>CREDIT: </a:t>
            </a:r>
            <a:r>
              <a:rPr lang="en" sz="1000" i="1">
                <a:solidFill>
                  <a:schemeClr val="hlink"/>
                </a:solidFill>
                <a:uFill>
                  <a:noFill/>
                </a:uFill>
                <a:latin typeface="Arial"/>
                <a:ea typeface="Arial"/>
                <a:cs typeface="Arial"/>
                <a:sym typeface="Arial"/>
                <a:hlinkClick r:id="rId3"/>
              </a:rPr>
              <a:t>PNSN Recent Events</a:t>
            </a:r>
            <a:r>
              <a:rPr lang="en" sz="1000" i="1">
                <a:solidFill>
                  <a:schemeClr val="dk1"/>
                </a:solidFill>
                <a:latin typeface="Arial"/>
                <a:ea typeface="Arial"/>
                <a:cs typeface="Arial"/>
                <a:sym typeface="Arial"/>
              </a:rPr>
              <a:t> </a:t>
            </a:r>
            <a:endParaRPr sz="1000" i="1" dirty="0">
              <a:solidFill>
                <a:schemeClr val="dk1"/>
              </a:solidFill>
              <a:latin typeface="Arial"/>
              <a:ea typeface="Arial"/>
              <a:cs typeface="Arial"/>
              <a:sym typeface="Arial"/>
            </a:endParaRPr>
          </a:p>
        </p:txBody>
      </p:sp>
      <p:pic>
        <p:nvPicPr>
          <p:cNvPr id="399" name="Google Shape;399;p25"/>
          <p:cNvPicPr preferRelativeResize="0"/>
          <p:nvPr/>
        </p:nvPicPr>
        <p:blipFill rotWithShape="1">
          <a:blip r:embed="rId4">
            <a:alphaModFix/>
          </a:blip>
          <a:srcRect r="1088" b="1748"/>
          <a:stretch/>
        </p:blipFill>
        <p:spPr>
          <a:xfrm>
            <a:off x="2905246" y="480591"/>
            <a:ext cx="6053562" cy="4010386"/>
          </a:xfrm>
          <a:prstGeom prst="roundRect">
            <a:avLst>
              <a:gd name="adj" fmla="val 5259"/>
            </a:avLst>
          </a:prstGeom>
          <a:solidFill>
            <a:srgbClr val="ECECEC"/>
          </a:solidFill>
          <a:ln w="9525" cap="flat" cmpd="sng">
            <a:solidFill>
              <a:schemeClr val="dk1"/>
            </a:solidFill>
            <a:prstDash val="solid"/>
            <a:round/>
            <a:headEnd type="none" w="sm" len="sm"/>
            <a:tailEnd type="none" w="sm" len="sm"/>
          </a:ln>
        </p:spPr>
      </p:pic>
      <p:sp>
        <p:nvSpPr>
          <p:cNvPr id="400" name="Google Shape;400;p25"/>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27</a:t>
            </a:fld>
            <a:endParaRPr sz="900" dirty="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6"/>
          <p:cNvSpPr txBox="1">
            <a:spLocks noGrp="1"/>
          </p:cNvSpPr>
          <p:nvPr>
            <p:ph type="title" idx="4294967295"/>
          </p:nvPr>
        </p:nvSpPr>
        <p:spPr>
          <a:xfrm>
            <a:off x="59800" y="659500"/>
            <a:ext cx="5227500" cy="5070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16935"/>
              </a:buClr>
              <a:buSzPts val="2800"/>
              <a:buFont typeface="Arial"/>
              <a:buNone/>
            </a:pPr>
            <a:r>
              <a:rPr lang="en" sz="2800" b="1" i="0" u="none" strike="noStrike" cap="none">
                <a:solidFill>
                  <a:srgbClr val="016935"/>
                </a:solidFill>
                <a:latin typeface="Arial"/>
                <a:ea typeface="Arial"/>
                <a:cs typeface="Arial"/>
                <a:sym typeface="Arial"/>
              </a:rPr>
              <a:t>Faults near Portland, Oregon</a:t>
            </a:r>
            <a:endParaRPr sz="2800" b="1" i="0" u="none" strike="noStrike" cap="none" dirty="0">
              <a:solidFill>
                <a:srgbClr val="016935"/>
              </a:solidFill>
              <a:latin typeface="Arial"/>
              <a:ea typeface="Arial"/>
              <a:cs typeface="Arial"/>
              <a:sym typeface="Arial"/>
            </a:endParaRPr>
          </a:p>
        </p:txBody>
      </p:sp>
      <p:pic>
        <p:nvPicPr>
          <p:cNvPr id="406" name="Google Shape;406;p26"/>
          <p:cNvPicPr preferRelativeResize="0"/>
          <p:nvPr/>
        </p:nvPicPr>
        <p:blipFill rotWithShape="1">
          <a:blip r:embed="rId3">
            <a:alphaModFix/>
          </a:blip>
          <a:srcRect/>
          <a:stretch/>
        </p:blipFill>
        <p:spPr>
          <a:xfrm>
            <a:off x="161825" y="1590023"/>
            <a:ext cx="5660799" cy="3358526"/>
          </a:xfrm>
          <a:prstGeom prst="roundRect">
            <a:avLst>
              <a:gd name="adj" fmla="val 5825"/>
            </a:avLst>
          </a:prstGeom>
          <a:solidFill>
            <a:srgbClr val="ECECEC"/>
          </a:solidFill>
          <a:ln w="9525" cap="flat" cmpd="sng">
            <a:solidFill>
              <a:schemeClr val="dk1"/>
            </a:solidFill>
            <a:prstDash val="solid"/>
            <a:round/>
            <a:headEnd type="none" w="sm" len="sm"/>
            <a:tailEnd type="none" w="sm" len="sm"/>
          </a:ln>
        </p:spPr>
      </p:pic>
      <p:pic>
        <p:nvPicPr>
          <p:cNvPr id="407" name="Google Shape;407;p26"/>
          <p:cNvPicPr preferRelativeResize="0"/>
          <p:nvPr/>
        </p:nvPicPr>
        <p:blipFill rotWithShape="1">
          <a:blip r:embed="rId4">
            <a:alphaModFix/>
          </a:blip>
          <a:srcRect b="3715"/>
          <a:stretch/>
        </p:blipFill>
        <p:spPr>
          <a:xfrm>
            <a:off x="5349225" y="269100"/>
            <a:ext cx="3456025" cy="2302649"/>
          </a:xfrm>
          <a:prstGeom prst="roundRect">
            <a:avLst>
              <a:gd name="adj" fmla="val 8594"/>
            </a:avLst>
          </a:prstGeom>
          <a:solidFill>
            <a:srgbClr val="ECECEC"/>
          </a:solidFill>
          <a:ln w="9525" cap="flat" cmpd="sng">
            <a:solidFill>
              <a:schemeClr val="dk1"/>
            </a:solidFill>
            <a:prstDash val="solid"/>
            <a:round/>
            <a:headEnd type="none" w="sm" len="sm"/>
            <a:tailEnd type="none" w="sm" len="sm"/>
          </a:ln>
        </p:spPr>
      </p:pic>
      <p:pic>
        <p:nvPicPr>
          <p:cNvPr id="408" name="Google Shape;408;p26"/>
          <p:cNvPicPr preferRelativeResize="0"/>
          <p:nvPr/>
        </p:nvPicPr>
        <p:blipFill rotWithShape="1">
          <a:blip r:embed="rId5">
            <a:alphaModFix/>
          </a:blip>
          <a:srcRect/>
          <a:stretch/>
        </p:blipFill>
        <p:spPr>
          <a:xfrm>
            <a:off x="5969481" y="2363611"/>
            <a:ext cx="2653267" cy="2200225"/>
          </a:xfrm>
          <a:prstGeom prst="roundRect">
            <a:avLst>
              <a:gd name="adj" fmla="val 7185"/>
            </a:avLst>
          </a:prstGeom>
          <a:solidFill>
            <a:srgbClr val="ECECEC"/>
          </a:solidFill>
          <a:ln w="9525" cap="flat" cmpd="sng">
            <a:solidFill>
              <a:schemeClr val="dk1"/>
            </a:solidFill>
            <a:prstDash val="solid"/>
            <a:round/>
            <a:headEnd type="none" w="sm" len="sm"/>
            <a:tailEnd type="none" w="sm" len="sm"/>
          </a:ln>
        </p:spPr>
      </p:pic>
      <p:cxnSp>
        <p:nvCxnSpPr>
          <p:cNvPr id="409" name="Google Shape;409;p26"/>
          <p:cNvCxnSpPr/>
          <p:nvPr/>
        </p:nvCxnSpPr>
        <p:spPr>
          <a:xfrm rot="10800000" flipH="1">
            <a:off x="2673550" y="3579713"/>
            <a:ext cx="4307353" cy="29707"/>
          </a:xfrm>
          <a:prstGeom prst="straightConnector1">
            <a:avLst/>
          </a:prstGeom>
          <a:noFill/>
          <a:ln w="38100" cap="flat" cmpd="sng">
            <a:solidFill>
              <a:srgbClr val="2200CC"/>
            </a:solidFill>
            <a:prstDash val="solid"/>
            <a:round/>
            <a:headEnd type="none" w="sm" len="sm"/>
            <a:tailEnd type="stealth" w="med" len="med"/>
          </a:ln>
        </p:spPr>
      </p:cxnSp>
      <p:cxnSp>
        <p:nvCxnSpPr>
          <p:cNvPr id="410" name="Google Shape;410;p26"/>
          <p:cNvCxnSpPr/>
          <p:nvPr/>
        </p:nvCxnSpPr>
        <p:spPr>
          <a:xfrm rot="10800000" flipH="1">
            <a:off x="2339975" y="1166525"/>
            <a:ext cx="4369900" cy="1713200"/>
          </a:xfrm>
          <a:prstGeom prst="straightConnector1">
            <a:avLst/>
          </a:prstGeom>
          <a:noFill/>
          <a:ln w="38100" cap="flat" cmpd="sng">
            <a:solidFill>
              <a:srgbClr val="2200CC"/>
            </a:solidFill>
            <a:prstDash val="solid"/>
            <a:round/>
            <a:headEnd type="none" w="sm" len="sm"/>
            <a:tailEnd type="stealth" w="med" len="med"/>
          </a:ln>
        </p:spPr>
      </p:cxnSp>
      <p:sp>
        <p:nvSpPr>
          <p:cNvPr id="411" name="Google Shape;411;p26"/>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28</a:t>
            </a:fld>
            <a:endParaRPr sz="900" dirty="0">
              <a:solidFill>
                <a:schemeClr val="dk1"/>
              </a:solidFill>
              <a:latin typeface="Arial"/>
              <a:ea typeface="Arial"/>
              <a:cs typeface="Arial"/>
              <a:sym typeface="Arial"/>
            </a:endParaRPr>
          </a:p>
        </p:txBody>
      </p:sp>
      <p:cxnSp>
        <p:nvCxnSpPr>
          <p:cNvPr id="412" name="Google Shape;412;p26"/>
          <p:cNvCxnSpPr/>
          <p:nvPr/>
        </p:nvCxnSpPr>
        <p:spPr>
          <a:xfrm>
            <a:off x="1946787" y="3160440"/>
            <a:ext cx="4572000" cy="74373"/>
          </a:xfrm>
          <a:prstGeom prst="straightConnector1">
            <a:avLst/>
          </a:prstGeom>
          <a:noFill/>
          <a:ln w="38100" cap="flat" cmpd="sng">
            <a:solidFill>
              <a:srgbClr val="2200CC"/>
            </a:solidFill>
            <a:prstDash val="solid"/>
            <a:round/>
            <a:headEnd type="none" w="sm" len="sm"/>
            <a:tailEnd type="stealth"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27"/>
          <p:cNvPicPr preferRelativeResize="0"/>
          <p:nvPr/>
        </p:nvPicPr>
        <p:blipFill rotWithShape="1">
          <a:blip r:embed="rId3">
            <a:alphaModFix/>
          </a:blip>
          <a:srcRect l="12941" t="1153" r="3249" b="4746"/>
          <a:stretch/>
        </p:blipFill>
        <p:spPr>
          <a:xfrm>
            <a:off x="5223846" y="466575"/>
            <a:ext cx="3722139" cy="4367025"/>
          </a:xfrm>
          <a:prstGeom prst="roundRect">
            <a:avLst>
              <a:gd name="adj" fmla="val 2845"/>
            </a:avLst>
          </a:prstGeom>
          <a:noFill/>
          <a:ln w="9525" cap="flat" cmpd="sng">
            <a:solidFill>
              <a:srgbClr val="000000"/>
            </a:solidFill>
            <a:prstDash val="solid"/>
            <a:round/>
            <a:headEnd type="none" w="sm" len="sm"/>
            <a:tailEnd type="none" w="sm" len="sm"/>
          </a:ln>
        </p:spPr>
      </p:pic>
      <p:sp>
        <p:nvSpPr>
          <p:cNvPr id="418" name="Google Shape;418;p27"/>
          <p:cNvSpPr txBox="1">
            <a:spLocks noGrp="1"/>
          </p:cNvSpPr>
          <p:nvPr>
            <p:ph type="title"/>
          </p:nvPr>
        </p:nvSpPr>
        <p:spPr>
          <a:xfrm>
            <a:off x="104762" y="528937"/>
            <a:ext cx="3527700" cy="57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16935"/>
              </a:buClr>
              <a:buSzPts val="2800"/>
              <a:buFont typeface="Arial"/>
              <a:buNone/>
            </a:pPr>
            <a:r>
              <a:rPr lang="en" sz="2800">
                <a:solidFill>
                  <a:srgbClr val="016935"/>
                </a:solidFill>
              </a:rPr>
              <a:t>Faults in California</a:t>
            </a:r>
            <a:endParaRPr sz="2800" dirty="0">
              <a:solidFill>
                <a:srgbClr val="016935"/>
              </a:solidFill>
            </a:endParaRPr>
          </a:p>
        </p:txBody>
      </p:sp>
      <p:pic>
        <p:nvPicPr>
          <p:cNvPr id="419" name="Google Shape;419;p27"/>
          <p:cNvPicPr preferRelativeResize="0"/>
          <p:nvPr/>
        </p:nvPicPr>
        <p:blipFill rotWithShape="1">
          <a:blip r:embed="rId4">
            <a:alphaModFix/>
          </a:blip>
          <a:srcRect/>
          <a:stretch/>
        </p:blipFill>
        <p:spPr>
          <a:xfrm rot="-853874">
            <a:off x="2155437" y="1271331"/>
            <a:ext cx="1577602" cy="3681086"/>
          </a:xfrm>
          <a:prstGeom prst="rect">
            <a:avLst/>
          </a:prstGeom>
          <a:noFill/>
          <a:ln w="19050" cap="flat" cmpd="sng">
            <a:solidFill>
              <a:schemeClr val="dk2"/>
            </a:solidFill>
            <a:prstDash val="solid"/>
            <a:round/>
            <a:headEnd type="none" w="sm" len="sm"/>
            <a:tailEnd type="none" w="sm" len="sm"/>
          </a:ln>
        </p:spPr>
      </p:pic>
      <p:sp>
        <p:nvSpPr>
          <p:cNvPr id="420" name="Google Shape;420;p27"/>
          <p:cNvSpPr txBox="1"/>
          <p:nvPr/>
        </p:nvSpPr>
        <p:spPr>
          <a:xfrm>
            <a:off x="3260698" y="3001753"/>
            <a:ext cx="1722000" cy="2892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North American Plate</a:t>
            </a:r>
            <a:endParaRPr sz="1200" dirty="0">
              <a:solidFill>
                <a:schemeClr val="dk1"/>
              </a:solidFill>
              <a:latin typeface="Arial"/>
              <a:ea typeface="Arial"/>
              <a:cs typeface="Arial"/>
              <a:sym typeface="Arial"/>
            </a:endParaRPr>
          </a:p>
        </p:txBody>
      </p:sp>
      <p:sp>
        <p:nvSpPr>
          <p:cNvPr id="421" name="Google Shape;421;p27"/>
          <p:cNvSpPr txBox="1"/>
          <p:nvPr/>
        </p:nvSpPr>
        <p:spPr>
          <a:xfrm>
            <a:off x="1733025" y="3843750"/>
            <a:ext cx="1133100" cy="2892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Pacific Plate</a:t>
            </a:r>
            <a:endParaRPr sz="1200" dirty="0">
              <a:solidFill>
                <a:schemeClr val="dk1"/>
              </a:solidFill>
              <a:latin typeface="Arial"/>
              <a:ea typeface="Arial"/>
              <a:cs typeface="Arial"/>
              <a:sym typeface="Arial"/>
            </a:endParaRPr>
          </a:p>
        </p:txBody>
      </p:sp>
      <p:cxnSp>
        <p:nvCxnSpPr>
          <p:cNvPr id="422" name="Google Shape;422;p27"/>
          <p:cNvCxnSpPr/>
          <p:nvPr/>
        </p:nvCxnSpPr>
        <p:spPr>
          <a:xfrm rot="10800000">
            <a:off x="2477225" y="2877350"/>
            <a:ext cx="266700" cy="844200"/>
          </a:xfrm>
          <a:prstGeom prst="straightConnector1">
            <a:avLst/>
          </a:prstGeom>
          <a:noFill/>
          <a:ln w="38100" cap="flat" cmpd="sng">
            <a:solidFill>
              <a:srgbClr val="2200CC"/>
            </a:solidFill>
            <a:prstDash val="solid"/>
            <a:round/>
            <a:headEnd type="none" w="sm" len="sm"/>
            <a:tailEnd type="stealth" w="med" len="med"/>
          </a:ln>
        </p:spPr>
      </p:cxnSp>
      <p:cxnSp>
        <p:nvCxnSpPr>
          <p:cNvPr id="423" name="Google Shape;423;p27"/>
          <p:cNvCxnSpPr/>
          <p:nvPr/>
        </p:nvCxnSpPr>
        <p:spPr>
          <a:xfrm>
            <a:off x="3288400" y="1131363"/>
            <a:ext cx="3614818" cy="2301950"/>
          </a:xfrm>
          <a:prstGeom prst="straightConnector1">
            <a:avLst/>
          </a:prstGeom>
          <a:noFill/>
          <a:ln w="9525" cap="flat" cmpd="sng">
            <a:solidFill>
              <a:schemeClr val="dk2"/>
            </a:solidFill>
            <a:prstDash val="solid"/>
            <a:round/>
            <a:headEnd type="none" w="sm" len="sm"/>
            <a:tailEnd type="none" w="sm" len="sm"/>
          </a:ln>
        </p:spPr>
      </p:cxnSp>
      <p:cxnSp>
        <p:nvCxnSpPr>
          <p:cNvPr id="424" name="Google Shape;424;p27"/>
          <p:cNvCxnSpPr/>
          <p:nvPr/>
        </p:nvCxnSpPr>
        <p:spPr>
          <a:xfrm rot="10800000" flipH="1">
            <a:off x="4165900" y="3619550"/>
            <a:ext cx="2586592" cy="1057375"/>
          </a:xfrm>
          <a:prstGeom prst="straightConnector1">
            <a:avLst/>
          </a:prstGeom>
          <a:noFill/>
          <a:ln w="9525" cap="flat" cmpd="sng">
            <a:solidFill>
              <a:schemeClr val="dk2"/>
            </a:solidFill>
            <a:prstDash val="solid"/>
            <a:round/>
            <a:headEnd type="none" w="sm" len="sm"/>
            <a:tailEnd type="none" w="sm" len="sm"/>
          </a:ln>
        </p:spPr>
      </p:cxnSp>
      <p:cxnSp>
        <p:nvCxnSpPr>
          <p:cNvPr id="425" name="Google Shape;425;p27"/>
          <p:cNvCxnSpPr/>
          <p:nvPr/>
        </p:nvCxnSpPr>
        <p:spPr>
          <a:xfrm>
            <a:off x="3588225" y="2399550"/>
            <a:ext cx="3234606" cy="1044500"/>
          </a:xfrm>
          <a:prstGeom prst="straightConnector1">
            <a:avLst/>
          </a:prstGeom>
          <a:noFill/>
          <a:ln w="9525" cap="flat" cmpd="sng">
            <a:solidFill>
              <a:schemeClr val="dk2"/>
            </a:solidFill>
            <a:prstDash val="dash"/>
            <a:round/>
            <a:headEnd type="none" w="sm" len="sm"/>
            <a:tailEnd type="none" w="sm" len="sm"/>
          </a:ln>
        </p:spPr>
      </p:cxnSp>
      <p:sp>
        <p:nvSpPr>
          <p:cNvPr id="426" name="Google Shape;426;p27"/>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29</a:t>
            </a:fld>
            <a:endParaRPr sz="900" dirty="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311700" y="498100"/>
            <a:ext cx="8520600" cy="354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2800" b="1" dirty="0">
                <a:solidFill>
                  <a:schemeClr val="dk1"/>
                </a:solidFill>
              </a:rPr>
              <a:t>Sensitive Content Warning! </a:t>
            </a:r>
            <a:endParaRPr sz="2800" b="1" dirty="0">
              <a:solidFill>
                <a:schemeClr val="dk1"/>
              </a:solidFill>
            </a:endParaRPr>
          </a:p>
        </p:txBody>
      </p:sp>
      <p:sp>
        <p:nvSpPr>
          <p:cNvPr id="107" name="Google Shape;107;p3"/>
          <p:cNvSpPr txBox="1">
            <a:spLocks noGrp="1"/>
          </p:cNvSpPr>
          <p:nvPr>
            <p:ph type="body" idx="1"/>
          </p:nvPr>
        </p:nvSpPr>
        <p:spPr>
          <a:xfrm>
            <a:off x="311700" y="1017725"/>
            <a:ext cx="8700900" cy="3416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1400"/>
              <a:buNone/>
            </a:pPr>
            <a:r>
              <a:rPr lang="en" dirty="0"/>
              <a:t>Some students or their family members may have experienced earthquakes, resulting in loss, injuries, and possible trauma. Therefore, it is important to approach these lessons with sensitivity and awareness.  </a:t>
            </a:r>
            <a:endParaRPr dirty="0"/>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 dirty="0"/>
              <a:t>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forgo the drill.   </a:t>
            </a:r>
            <a:endParaRPr dirty="0"/>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 dirty="0"/>
              <a:t>Even students who have never experienced an earthquake may have a strong emotional response to talking about earthquakes. Explain to students that practicing earthquake drills helps our community to stay safe in an earthquake, but that it’s normal to have big feelings about earthquakes.  </a:t>
            </a:r>
            <a:endParaRPr dirty="0"/>
          </a:p>
          <a:p>
            <a:pPr marL="0" lvl="0" indent="0" algn="l" rtl="0">
              <a:lnSpc>
                <a:spcPct val="90000"/>
              </a:lnSpc>
              <a:spcBef>
                <a:spcPts val="0"/>
              </a:spcBef>
              <a:spcAft>
                <a:spcPts val="0"/>
              </a:spcAft>
              <a:buSzPts val="1400"/>
              <a:buNone/>
            </a:pPr>
            <a:endParaRPr dirty="0"/>
          </a:p>
          <a:p>
            <a:pPr marL="0" lvl="0" indent="0" algn="l" rtl="0">
              <a:lnSpc>
                <a:spcPct val="100000"/>
              </a:lnSpc>
              <a:spcBef>
                <a:spcPts val="0"/>
              </a:spcBef>
              <a:spcAft>
                <a:spcPts val="0"/>
              </a:spcAft>
              <a:buSzPts val="1800"/>
              <a:buNone/>
            </a:pPr>
            <a:r>
              <a:rPr lang="en" dirty="0"/>
              <a:t>Drills build muscle memory that ensures students take the appropriate protective actions during an earthquake. Practice makes perfect, so please insist that students take the exercise seriously, remain quiet, and follow instructions. </a:t>
            </a:r>
            <a:endParaRPr dirty="0"/>
          </a:p>
        </p:txBody>
      </p:sp>
      <p:sp>
        <p:nvSpPr>
          <p:cNvPr id="108" name="Google Shape;108;p3"/>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28"/>
          <p:cNvPicPr preferRelativeResize="0"/>
          <p:nvPr/>
        </p:nvPicPr>
        <p:blipFill rotWithShape="1">
          <a:blip r:embed="rId3">
            <a:alphaModFix/>
          </a:blip>
          <a:srcRect l="12941" r="3249"/>
          <a:stretch/>
        </p:blipFill>
        <p:spPr>
          <a:xfrm>
            <a:off x="6080404" y="702562"/>
            <a:ext cx="2924258" cy="3646024"/>
          </a:xfrm>
          <a:prstGeom prst="roundRect">
            <a:avLst>
              <a:gd name="adj" fmla="val 2845"/>
            </a:avLst>
          </a:prstGeom>
          <a:noFill/>
          <a:ln w="9525" cap="flat" cmpd="sng">
            <a:solidFill>
              <a:srgbClr val="000000"/>
            </a:solidFill>
            <a:prstDash val="solid"/>
            <a:round/>
            <a:headEnd type="none" w="sm" len="sm"/>
            <a:tailEnd type="none" w="sm" len="sm"/>
          </a:ln>
        </p:spPr>
      </p:pic>
      <p:sp>
        <p:nvSpPr>
          <p:cNvPr id="432" name="Google Shape;432;p28"/>
          <p:cNvSpPr txBox="1">
            <a:spLocks noGrp="1"/>
          </p:cNvSpPr>
          <p:nvPr>
            <p:ph type="title" idx="4294967295"/>
          </p:nvPr>
        </p:nvSpPr>
        <p:spPr>
          <a:xfrm>
            <a:off x="62150" y="504124"/>
            <a:ext cx="5310114" cy="52705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016935"/>
              </a:buClr>
              <a:buSzPts val="2600"/>
              <a:buFont typeface="Arial"/>
              <a:buNone/>
            </a:pPr>
            <a:r>
              <a:rPr lang="en" sz="2600" b="1">
                <a:solidFill>
                  <a:srgbClr val="016935"/>
                </a:solidFill>
              </a:rPr>
              <a:t>Calaveras Fault in California</a:t>
            </a:r>
            <a:endParaRPr sz="2600" b="1" dirty="0">
              <a:solidFill>
                <a:srgbClr val="016935"/>
              </a:solidFill>
            </a:endParaRPr>
          </a:p>
        </p:txBody>
      </p:sp>
      <p:pic>
        <p:nvPicPr>
          <p:cNvPr id="433" name="Google Shape;433;p28"/>
          <p:cNvPicPr preferRelativeResize="0"/>
          <p:nvPr/>
        </p:nvPicPr>
        <p:blipFill rotWithShape="1">
          <a:blip r:embed="rId4">
            <a:alphaModFix/>
          </a:blip>
          <a:srcRect/>
          <a:stretch/>
        </p:blipFill>
        <p:spPr>
          <a:xfrm>
            <a:off x="215974" y="1489434"/>
            <a:ext cx="3130541" cy="2397515"/>
          </a:xfrm>
          <a:prstGeom prst="roundRect">
            <a:avLst>
              <a:gd name="adj" fmla="val 2332"/>
            </a:avLst>
          </a:prstGeom>
          <a:noFill/>
          <a:ln w="9525" cap="flat" cmpd="sng">
            <a:solidFill>
              <a:srgbClr val="000000"/>
            </a:solidFill>
            <a:prstDash val="solid"/>
            <a:round/>
            <a:headEnd type="none" w="sm" len="sm"/>
            <a:tailEnd type="none" w="sm" len="sm"/>
          </a:ln>
        </p:spPr>
      </p:pic>
      <p:pic>
        <p:nvPicPr>
          <p:cNvPr id="434" name="Google Shape;434;p28"/>
          <p:cNvPicPr preferRelativeResize="0"/>
          <p:nvPr/>
        </p:nvPicPr>
        <p:blipFill rotWithShape="1">
          <a:blip r:embed="rId5">
            <a:alphaModFix/>
          </a:blip>
          <a:srcRect/>
          <a:stretch/>
        </p:blipFill>
        <p:spPr>
          <a:xfrm>
            <a:off x="3621020" y="1242855"/>
            <a:ext cx="2184879" cy="3032775"/>
          </a:xfrm>
          <a:prstGeom prst="roundRect">
            <a:avLst>
              <a:gd name="adj" fmla="val 2845"/>
            </a:avLst>
          </a:prstGeom>
          <a:noFill/>
          <a:ln w="9525" cap="flat" cmpd="sng">
            <a:solidFill>
              <a:srgbClr val="000000"/>
            </a:solidFill>
            <a:prstDash val="solid"/>
            <a:round/>
            <a:headEnd type="none" w="sm" len="sm"/>
            <a:tailEnd type="none" w="sm" len="sm"/>
          </a:ln>
        </p:spPr>
      </p:pic>
      <p:sp>
        <p:nvSpPr>
          <p:cNvPr id="435" name="Google Shape;435;p28"/>
          <p:cNvSpPr/>
          <p:nvPr/>
        </p:nvSpPr>
        <p:spPr>
          <a:xfrm>
            <a:off x="6929816" y="2648931"/>
            <a:ext cx="155100" cy="150911"/>
          </a:xfrm>
          <a:prstGeom prst="star5">
            <a:avLst>
              <a:gd name="adj" fmla="val 19098"/>
              <a:gd name="hf" fmla="val 105146"/>
              <a:gd name="vf" fmla="val 110557"/>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sp>
        <p:nvSpPr>
          <p:cNvPr id="436" name="Google Shape;436;p28"/>
          <p:cNvSpPr txBox="1"/>
          <p:nvPr/>
        </p:nvSpPr>
        <p:spPr>
          <a:xfrm>
            <a:off x="118312" y="3846261"/>
            <a:ext cx="2648100" cy="369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2"/>
              </a:buClr>
              <a:buSzPts val="1200"/>
              <a:buFont typeface="Arial"/>
              <a:buNone/>
            </a:pPr>
            <a:r>
              <a:rPr lang="en" sz="1200">
                <a:solidFill>
                  <a:schemeClr val="dk2"/>
                </a:solidFill>
                <a:latin typeface="Arial"/>
                <a:ea typeface="Arial"/>
                <a:cs typeface="Arial"/>
                <a:sym typeface="Arial"/>
              </a:rPr>
              <a:t>House demolished in 2009</a:t>
            </a:r>
            <a:endParaRPr sz="1500" dirty="0">
              <a:solidFill>
                <a:schemeClr val="dk2"/>
              </a:solidFill>
              <a:latin typeface="Arial"/>
              <a:ea typeface="Arial"/>
              <a:cs typeface="Arial"/>
              <a:sym typeface="Arial"/>
            </a:endParaRPr>
          </a:p>
        </p:txBody>
      </p:sp>
      <p:sp>
        <p:nvSpPr>
          <p:cNvPr id="437" name="Google Shape;437;p28"/>
          <p:cNvSpPr txBox="1"/>
          <p:nvPr/>
        </p:nvSpPr>
        <p:spPr>
          <a:xfrm>
            <a:off x="3286809" y="4307059"/>
            <a:ext cx="2853300" cy="354000"/>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Clr>
                <a:schemeClr val="dk2"/>
              </a:buClr>
              <a:buSzPts val="1100"/>
              <a:buFont typeface="Arial"/>
              <a:buNone/>
            </a:pPr>
            <a:r>
              <a:rPr lang="en" sz="1100">
                <a:solidFill>
                  <a:schemeClr val="dk2"/>
                </a:solidFill>
                <a:latin typeface="Arial"/>
                <a:ea typeface="Arial"/>
                <a:cs typeface="Arial"/>
                <a:sym typeface="Arial"/>
              </a:rPr>
              <a:t>Sidewalk and wall originally built straight!</a:t>
            </a:r>
            <a:endParaRPr sz="1800" dirty="0">
              <a:solidFill>
                <a:schemeClr val="dk2"/>
              </a:solidFill>
              <a:latin typeface="Arial"/>
              <a:ea typeface="Arial"/>
              <a:cs typeface="Arial"/>
              <a:sym typeface="Arial"/>
            </a:endParaRPr>
          </a:p>
        </p:txBody>
      </p:sp>
      <p:sp>
        <p:nvSpPr>
          <p:cNvPr id="438" name="Google Shape;438;p28"/>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30</a:t>
            </a:fld>
            <a:endParaRPr sz="900"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 calcmode="lin" valueType="num">
                                      <p:cBhvr additive="base">
                                        <p:cTn id="7" dur="1000"/>
                                        <p:tgtEl>
                                          <p:spTgt spid="435"/>
                                        </p:tgtEl>
                                        <p:attrNameLst>
                                          <p:attrName>ppt_w</p:attrName>
                                        </p:attrNameLst>
                                      </p:cBhvr>
                                      <p:tavLst>
                                        <p:tav tm="0">
                                          <p:val>
                                            <p:strVal val="0"/>
                                          </p:val>
                                        </p:tav>
                                        <p:tav tm="100000">
                                          <p:val>
                                            <p:strVal val="#ppt_w"/>
                                          </p:val>
                                        </p:tav>
                                      </p:tavLst>
                                    </p:anim>
                                    <p:anim calcmode="lin" valueType="num">
                                      <p:cBhvr additive="base">
                                        <p:cTn id="8" dur="1000"/>
                                        <p:tgtEl>
                                          <p:spTgt spid="4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4"/>
          <p:cNvSpPr txBox="1">
            <a:spLocks noGrp="1"/>
          </p:cNvSpPr>
          <p:nvPr>
            <p:ph type="title" idx="4294967295"/>
          </p:nvPr>
        </p:nvSpPr>
        <p:spPr>
          <a:xfrm>
            <a:off x="221165" y="545003"/>
            <a:ext cx="8584298" cy="8477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t>Due to friction, the pieces of the Earth get stuck together as they move. When they break free, an earthquake happens!  </a:t>
            </a:r>
            <a:endParaRPr sz="2000" dirty="0"/>
          </a:p>
          <a:p>
            <a:pPr marL="0" lvl="0" indent="0" algn="l" rtl="0">
              <a:spcBef>
                <a:spcPts val="0"/>
              </a:spcBef>
              <a:spcAft>
                <a:spcPts val="0"/>
              </a:spcAft>
              <a:buClr>
                <a:schemeClr val="dk1"/>
              </a:buClr>
              <a:buSzPts val="1100"/>
              <a:buFont typeface="Arial"/>
              <a:buNone/>
            </a:pPr>
            <a:endParaRPr sz="2100" dirty="0"/>
          </a:p>
          <a:p>
            <a:pPr marL="0" lvl="0" indent="0" algn="l" rtl="0">
              <a:spcBef>
                <a:spcPts val="0"/>
              </a:spcBef>
              <a:spcAft>
                <a:spcPts val="0"/>
              </a:spcAft>
              <a:buNone/>
            </a:pPr>
            <a:r>
              <a:rPr lang="en" sz="2100"/>
              <a:t>  </a:t>
            </a:r>
            <a:endParaRPr sz="2100" dirty="0"/>
          </a:p>
        </p:txBody>
      </p:sp>
      <p:pic>
        <p:nvPicPr>
          <p:cNvPr id="380" name="Google Shape;380;p34"/>
          <p:cNvPicPr preferRelativeResize="0"/>
          <p:nvPr/>
        </p:nvPicPr>
        <p:blipFill rotWithShape="1">
          <a:blip r:embed="rId4">
            <a:alphaModFix/>
          </a:blip>
          <a:srcRect l="20183" t="21042" r="10192"/>
          <a:stretch/>
        </p:blipFill>
        <p:spPr>
          <a:xfrm>
            <a:off x="532251" y="1625274"/>
            <a:ext cx="2968650" cy="1892951"/>
          </a:xfrm>
          <a:prstGeom prst="roundRect">
            <a:avLst>
              <a:gd name="adj" fmla="val 5711"/>
            </a:avLst>
          </a:prstGeom>
          <a:noFill/>
          <a:ln>
            <a:noFill/>
          </a:ln>
        </p:spPr>
      </p:pic>
      <p:pic>
        <p:nvPicPr>
          <p:cNvPr id="3" name="Online Media 2" title="Elastic Rebound with Trees">
            <a:hlinkClick r:id="" action="ppaction://media"/>
            <a:extLst>
              <a:ext uri="{FF2B5EF4-FFF2-40B4-BE49-F238E27FC236}">
                <a16:creationId xmlns:a16="http://schemas.microsoft.com/office/drawing/2014/main" id="{81948261-23A8-AAE4-FBC3-AE385F41A9F9}"/>
              </a:ext>
            </a:extLst>
          </p:cNvPr>
          <p:cNvPicPr>
            <a:picLocks noRot="1" noChangeAspect="1"/>
          </p:cNvPicPr>
          <p:nvPr>
            <a:videoFile r:link="rId1"/>
          </p:nvPr>
        </p:nvPicPr>
        <p:blipFill>
          <a:blip r:embed="rId5"/>
          <a:stretch>
            <a:fillRect/>
          </a:stretch>
        </p:blipFill>
        <p:spPr>
          <a:xfrm>
            <a:off x="4572000" y="1304014"/>
            <a:ext cx="4303700" cy="3227774"/>
          </a:xfrm>
          <a:prstGeom prst="roundRect">
            <a:avLst>
              <a:gd name="adj" fmla="val 3838"/>
            </a:avLst>
          </a:prstGeom>
          <a:ln>
            <a:solidFill>
              <a:schemeClr val="tx2"/>
            </a:solidFill>
          </a:ln>
        </p:spPr>
      </p:pic>
      <p:sp>
        <p:nvSpPr>
          <p:cNvPr id="4" name="Slide Number Placeholder 5">
            <a:extLst>
              <a:ext uri="{FF2B5EF4-FFF2-40B4-BE49-F238E27FC236}">
                <a16:creationId xmlns:a16="http://schemas.microsoft.com/office/drawing/2014/main" id="{A2932CCB-420D-C8D2-567C-B1E117360967}"/>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31</a:t>
            </a:fld>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5"/>
          <p:cNvSpPr txBox="1">
            <a:spLocks noGrp="1"/>
          </p:cNvSpPr>
          <p:nvPr>
            <p:ph type="title" idx="4294967295"/>
          </p:nvPr>
        </p:nvSpPr>
        <p:spPr>
          <a:xfrm>
            <a:off x="259328" y="545004"/>
            <a:ext cx="2794956" cy="109526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2018 Magnitude 7.1 Anchorage, Alaska earthquake</a:t>
            </a:r>
            <a:endParaRPr sz="2000"/>
          </a:p>
          <a:p>
            <a:pPr marL="0" lvl="0" indent="0" algn="l" rtl="0">
              <a:spcBef>
                <a:spcPts val="0"/>
              </a:spcBef>
              <a:spcAft>
                <a:spcPts val="0"/>
              </a:spcAft>
              <a:buNone/>
            </a:pPr>
            <a:endParaRPr sz="2100"/>
          </a:p>
        </p:txBody>
      </p:sp>
      <p:pic>
        <p:nvPicPr>
          <p:cNvPr id="389" name="Google Shape;389;p35"/>
          <p:cNvPicPr preferRelativeResize="0"/>
          <p:nvPr/>
        </p:nvPicPr>
        <p:blipFill rotWithShape="1">
          <a:blip r:embed="rId4">
            <a:alphaModFix/>
          </a:blip>
          <a:srcRect l="20183" t="21042" r="10192"/>
          <a:stretch/>
        </p:blipFill>
        <p:spPr>
          <a:xfrm>
            <a:off x="886120" y="1987423"/>
            <a:ext cx="1817509" cy="1281969"/>
          </a:xfrm>
          <a:prstGeom prst="roundRect">
            <a:avLst>
              <a:gd name="adj" fmla="val 7477"/>
            </a:avLst>
          </a:prstGeom>
          <a:noFill/>
          <a:ln>
            <a:noFill/>
          </a:ln>
        </p:spPr>
      </p:pic>
      <p:sp>
        <p:nvSpPr>
          <p:cNvPr id="5" name="TextBox 4">
            <a:extLst>
              <a:ext uri="{FF2B5EF4-FFF2-40B4-BE49-F238E27FC236}">
                <a16:creationId xmlns:a16="http://schemas.microsoft.com/office/drawing/2014/main" id="{FC9E953B-2B62-E9DB-24D6-1FEF30EAD06D}"/>
              </a:ext>
            </a:extLst>
          </p:cNvPr>
          <p:cNvSpPr txBox="1"/>
          <p:nvPr/>
        </p:nvSpPr>
        <p:spPr>
          <a:xfrm>
            <a:off x="886120" y="3644163"/>
            <a:ext cx="2677485" cy="923330"/>
          </a:xfrm>
          <a:prstGeom prst="rect">
            <a:avLst/>
          </a:prstGeom>
          <a:noFill/>
        </p:spPr>
        <p:txBody>
          <a:bodyPr wrap="square">
            <a:spAutoFit/>
          </a:bodyPr>
          <a:lstStyle/>
          <a:p>
            <a:pPr algn="r"/>
            <a:r>
              <a:rPr lang="en" sz="1800" b="0">
                <a:solidFill>
                  <a:schemeClr val="tx2"/>
                </a:solidFill>
              </a:rPr>
              <a:t>Watch initial jolt and almost immediate action of class.</a:t>
            </a:r>
            <a:endParaRPr lang="en-US">
              <a:solidFill>
                <a:schemeClr val="tx2"/>
              </a:solidFill>
            </a:endParaRPr>
          </a:p>
        </p:txBody>
      </p:sp>
      <p:pic>
        <p:nvPicPr>
          <p:cNvPr id="3" name="Online Media 2" title="Earthquake Classroom Video">
            <a:hlinkClick r:id="" action="ppaction://media"/>
            <a:extLst>
              <a:ext uri="{FF2B5EF4-FFF2-40B4-BE49-F238E27FC236}">
                <a16:creationId xmlns:a16="http://schemas.microsoft.com/office/drawing/2014/main" id="{8AA473C3-1F50-FB31-593B-C48AF84FB605}"/>
              </a:ext>
            </a:extLst>
          </p:cNvPr>
          <p:cNvPicPr>
            <a:picLocks noRot="1" noChangeAspect="1"/>
          </p:cNvPicPr>
          <p:nvPr>
            <a:videoFile r:link="rId1"/>
          </p:nvPr>
        </p:nvPicPr>
        <p:blipFill>
          <a:blip r:embed="rId5"/>
          <a:stretch>
            <a:fillRect/>
          </a:stretch>
        </p:blipFill>
        <p:spPr>
          <a:xfrm>
            <a:off x="3592995" y="454715"/>
            <a:ext cx="5441675" cy="4094922"/>
          </a:xfrm>
          <a:prstGeom prst="roundRect">
            <a:avLst>
              <a:gd name="adj" fmla="val 4505"/>
            </a:avLst>
          </a:prstGeom>
        </p:spPr>
      </p:pic>
      <p:sp>
        <p:nvSpPr>
          <p:cNvPr id="4" name="Slide Number Placeholder 5">
            <a:extLst>
              <a:ext uri="{FF2B5EF4-FFF2-40B4-BE49-F238E27FC236}">
                <a16:creationId xmlns:a16="http://schemas.microsoft.com/office/drawing/2014/main" id="{204622F2-79EB-E000-A5ED-F6A56332E3A8}"/>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31"/>
          <p:cNvPicPr preferRelativeResize="0"/>
          <p:nvPr/>
        </p:nvPicPr>
        <p:blipFill rotWithShape="1">
          <a:blip r:embed="rId3">
            <a:alphaModFix/>
          </a:blip>
          <a:srcRect l="3796" t="11763" r="4937" b="17198"/>
          <a:stretch/>
        </p:blipFill>
        <p:spPr>
          <a:xfrm>
            <a:off x="4827170" y="1034752"/>
            <a:ext cx="3958984" cy="3071244"/>
          </a:xfrm>
          <a:prstGeom prst="rect">
            <a:avLst/>
          </a:prstGeom>
          <a:noFill/>
          <a:ln>
            <a:noFill/>
          </a:ln>
        </p:spPr>
      </p:pic>
      <p:pic>
        <p:nvPicPr>
          <p:cNvPr id="461" name="Google Shape;461;p31"/>
          <p:cNvPicPr preferRelativeResize="0"/>
          <p:nvPr/>
        </p:nvPicPr>
        <p:blipFill rotWithShape="1">
          <a:blip r:embed="rId4">
            <a:alphaModFix/>
          </a:blip>
          <a:srcRect/>
          <a:stretch/>
        </p:blipFill>
        <p:spPr>
          <a:xfrm>
            <a:off x="4791227" y="466886"/>
            <a:ext cx="3958984" cy="4087562"/>
          </a:xfrm>
          <a:prstGeom prst="roundRect">
            <a:avLst>
              <a:gd name="adj" fmla="val 3496"/>
            </a:avLst>
          </a:prstGeom>
          <a:noFill/>
          <a:ln w="9525" cap="flat" cmpd="sng">
            <a:solidFill>
              <a:srgbClr val="D0D0D0"/>
            </a:solidFill>
            <a:prstDash val="solid"/>
            <a:round/>
            <a:headEnd type="none" w="sm" len="sm"/>
            <a:tailEnd type="none" w="sm" len="sm"/>
          </a:ln>
        </p:spPr>
      </p:pic>
      <p:sp>
        <p:nvSpPr>
          <p:cNvPr id="462" name="Google Shape;462;p31"/>
          <p:cNvSpPr txBox="1">
            <a:spLocks noGrp="1"/>
          </p:cNvSpPr>
          <p:nvPr>
            <p:ph type="title" idx="4294967295"/>
          </p:nvPr>
        </p:nvSpPr>
        <p:spPr>
          <a:xfrm>
            <a:off x="163889" y="481122"/>
            <a:ext cx="4559572" cy="57308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2200"/>
              <a:buFont typeface="Arial"/>
              <a:buNone/>
            </a:pPr>
            <a:r>
              <a:rPr lang="en" sz="2200" b="1"/>
              <a:t>We Live in Earthquake Country!</a:t>
            </a:r>
            <a:endParaRPr sz="2200" b="1"/>
          </a:p>
        </p:txBody>
      </p:sp>
      <p:sp>
        <p:nvSpPr>
          <p:cNvPr id="463" name="Google Shape;463;p31"/>
          <p:cNvSpPr txBox="1">
            <a:spLocks noGrp="1"/>
          </p:cNvSpPr>
          <p:nvPr>
            <p:ph type="body" idx="4294967295"/>
          </p:nvPr>
        </p:nvSpPr>
        <p:spPr>
          <a:xfrm>
            <a:off x="427990" y="1152525"/>
            <a:ext cx="3958983" cy="341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000"/>
              <a:buNone/>
            </a:pPr>
            <a:r>
              <a:rPr lang="en" sz="2000">
                <a:solidFill>
                  <a:schemeClr val="dk2"/>
                </a:solidFill>
              </a:rPr>
              <a:t>This map shows the chance of a strong earthquake in the next 100 years.  </a:t>
            </a:r>
            <a:endParaRPr sz="2000">
              <a:solidFill>
                <a:schemeClr val="dk2"/>
              </a:solidFill>
            </a:endParaRPr>
          </a:p>
          <a:p>
            <a:pPr marL="0" lvl="0" indent="0" algn="l" rtl="0">
              <a:lnSpc>
                <a:spcPct val="115000"/>
              </a:lnSpc>
              <a:spcBef>
                <a:spcPts val="0"/>
              </a:spcBef>
              <a:spcAft>
                <a:spcPts val="0"/>
              </a:spcAft>
              <a:buSzPts val="2000"/>
              <a:buNone/>
            </a:pPr>
            <a:endParaRPr sz="2000"/>
          </a:p>
          <a:p>
            <a:pPr marL="457200" lvl="0" indent="-355600" algn="l" rtl="0">
              <a:lnSpc>
                <a:spcPct val="115000"/>
              </a:lnSpc>
              <a:spcBef>
                <a:spcPts val="0"/>
              </a:spcBef>
              <a:spcAft>
                <a:spcPts val="0"/>
              </a:spcAft>
              <a:buSzPts val="2000"/>
              <a:buChar char="●"/>
            </a:pPr>
            <a:r>
              <a:rPr lang="en" sz="2000">
                <a:solidFill>
                  <a:schemeClr val="dk2"/>
                </a:solidFill>
              </a:rPr>
              <a:t>Where are we located?</a:t>
            </a:r>
            <a:endParaRPr sz="2000">
              <a:solidFill>
                <a:schemeClr val="dk2"/>
              </a:solidFill>
            </a:endParaRPr>
          </a:p>
          <a:p>
            <a:pPr marL="0" lvl="0" indent="0" algn="l" rtl="0">
              <a:lnSpc>
                <a:spcPct val="115000"/>
              </a:lnSpc>
              <a:spcBef>
                <a:spcPts val="0"/>
              </a:spcBef>
              <a:spcAft>
                <a:spcPts val="0"/>
              </a:spcAft>
              <a:buSzPts val="1300"/>
              <a:buNone/>
            </a:pPr>
            <a:endParaRPr sz="1300">
              <a:solidFill>
                <a:schemeClr val="dk2"/>
              </a:solidFill>
            </a:endParaRPr>
          </a:p>
          <a:p>
            <a:pPr marL="457200" lvl="0" indent="-355600" algn="l" rtl="0">
              <a:lnSpc>
                <a:spcPct val="115000"/>
              </a:lnSpc>
              <a:spcBef>
                <a:spcPts val="0"/>
              </a:spcBef>
              <a:spcAft>
                <a:spcPts val="0"/>
              </a:spcAft>
              <a:buSzPts val="2000"/>
              <a:buChar char="●"/>
            </a:pPr>
            <a:r>
              <a:rPr lang="en" sz="2000">
                <a:solidFill>
                  <a:schemeClr val="dk2"/>
                </a:solidFill>
              </a:rPr>
              <a:t>What is the chance in our area? </a:t>
            </a:r>
            <a:endParaRPr sz="2000">
              <a:solidFill>
                <a:schemeClr val="dk2"/>
              </a:solidFill>
            </a:endParaRPr>
          </a:p>
        </p:txBody>
      </p:sp>
      <p:sp>
        <p:nvSpPr>
          <p:cNvPr id="464" name="Google Shape;464;p31"/>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33</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2"/>
          <p:cNvSpPr txBox="1">
            <a:spLocks noGrp="1"/>
          </p:cNvSpPr>
          <p:nvPr>
            <p:ph type="title"/>
          </p:nvPr>
        </p:nvSpPr>
        <p:spPr>
          <a:xfrm>
            <a:off x="126225" y="519553"/>
            <a:ext cx="8930400" cy="5727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accent1"/>
              </a:buClr>
              <a:buSzPts val="1400"/>
              <a:buFont typeface="Arial"/>
              <a:buNone/>
            </a:pPr>
            <a:r>
              <a:rPr lang="en" sz="1800" b="1"/>
              <a:t>What relationship can you infer about the location of plate boundaries, faults, and the chance of damaging earthquake shaking occurring in 100 years?</a:t>
            </a:r>
            <a:endParaRPr sz="1800" b="1"/>
          </a:p>
        </p:txBody>
      </p:sp>
      <p:grpSp>
        <p:nvGrpSpPr>
          <p:cNvPr id="470" name="Google Shape;470;p32"/>
          <p:cNvGrpSpPr/>
          <p:nvPr/>
        </p:nvGrpSpPr>
        <p:grpSpPr>
          <a:xfrm>
            <a:off x="5219965" y="1217450"/>
            <a:ext cx="3199656" cy="3294392"/>
            <a:chOff x="4038300" y="0"/>
            <a:chExt cx="4970296" cy="5249073"/>
          </a:xfrm>
        </p:grpSpPr>
        <p:pic>
          <p:nvPicPr>
            <p:cNvPr id="471" name="Google Shape;471;p32"/>
            <p:cNvPicPr preferRelativeResize="0"/>
            <p:nvPr/>
          </p:nvPicPr>
          <p:blipFill rotWithShape="1">
            <a:blip r:embed="rId3">
              <a:alphaModFix/>
            </a:blip>
            <a:srcRect t="37089" r="67375" b="17832"/>
            <a:stretch/>
          </p:blipFill>
          <p:spPr>
            <a:xfrm>
              <a:off x="4038300" y="0"/>
              <a:ext cx="3614475" cy="5249073"/>
            </a:xfrm>
            <a:prstGeom prst="roundRect">
              <a:avLst>
                <a:gd name="adj" fmla="val 5826"/>
              </a:avLst>
            </a:prstGeom>
            <a:noFill/>
            <a:ln w="9525" cap="flat" cmpd="sng">
              <a:solidFill>
                <a:schemeClr val="dk2"/>
              </a:solidFill>
              <a:prstDash val="solid"/>
              <a:round/>
              <a:headEnd type="none" w="sm" len="sm"/>
              <a:tailEnd type="none" w="sm" len="sm"/>
            </a:ln>
          </p:spPr>
        </p:pic>
        <p:pic>
          <p:nvPicPr>
            <p:cNvPr id="472" name="Google Shape;472;p32"/>
            <p:cNvPicPr preferRelativeResize="0"/>
            <p:nvPr/>
          </p:nvPicPr>
          <p:blipFill rotWithShape="1">
            <a:blip r:embed="rId3">
              <a:alphaModFix/>
            </a:blip>
            <a:srcRect l="68293" b="73791"/>
            <a:stretch/>
          </p:blipFill>
          <p:spPr>
            <a:xfrm>
              <a:off x="6376645" y="62873"/>
              <a:ext cx="2631951" cy="2286627"/>
            </a:xfrm>
            <a:prstGeom prst="roundRect">
              <a:avLst>
                <a:gd name="adj" fmla="val 6414"/>
              </a:avLst>
            </a:prstGeom>
            <a:noFill/>
            <a:ln w="9525" cap="flat" cmpd="sng">
              <a:solidFill>
                <a:schemeClr val="dk2"/>
              </a:solidFill>
              <a:prstDash val="solid"/>
              <a:round/>
              <a:headEnd type="none" w="sm" len="sm"/>
              <a:tailEnd type="none" w="sm" len="sm"/>
            </a:ln>
          </p:spPr>
        </p:pic>
      </p:grpSp>
      <p:pic>
        <p:nvPicPr>
          <p:cNvPr id="473" name="Google Shape;473;p32"/>
          <p:cNvPicPr preferRelativeResize="0"/>
          <p:nvPr/>
        </p:nvPicPr>
        <p:blipFill rotWithShape="1">
          <a:blip r:embed="rId4">
            <a:alphaModFix/>
          </a:blip>
          <a:srcRect/>
          <a:stretch/>
        </p:blipFill>
        <p:spPr>
          <a:xfrm>
            <a:off x="986589" y="1217450"/>
            <a:ext cx="3638865" cy="3294392"/>
          </a:xfrm>
          <a:prstGeom prst="roundRect">
            <a:avLst>
              <a:gd name="adj" fmla="val 3267"/>
            </a:avLst>
          </a:prstGeom>
          <a:noFill/>
          <a:ln w="19050" cap="flat" cmpd="sng">
            <a:solidFill>
              <a:schemeClr val="dk2"/>
            </a:solidFill>
            <a:prstDash val="solid"/>
            <a:round/>
            <a:headEnd type="none" w="sm" len="sm"/>
            <a:tailEnd type="none" w="sm" len="sm"/>
          </a:ln>
        </p:spPr>
      </p:pic>
      <p:sp>
        <p:nvSpPr>
          <p:cNvPr id="474" name="Google Shape;474;p3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34</a:t>
            </a:fld>
            <a:endParaRPr sz="900">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478"/>
        <p:cNvGrpSpPr/>
        <p:nvPr/>
      </p:nvGrpSpPr>
      <p:grpSpPr>
        <a:xfrm>
          <a:off x="0" y="0"/>
          <a:ext cx="0" cy="0"/>
          <a:chOff x="0" y="0"/>
          <a:chExt cx="0" cy="0"/>
        </a:xfrm>
      </p:grpSpPr>
      <p:sp>
        <p:nvSpPr>
          <p:cNvPr id="479" name="Google Shape;479;p33"/>
          <p:cNvSpPr txBox="1">
            <a:spLocks noGrp="1"/>
          </p:cNvSpPr>
          <p:nvPr>
            <p:ph type="title" idx="4294967295"/>
          </p:nvPr>
        </p:nvSpPr>
        <p:spPr>
          <a:xfrm>
            <a:off x="271305" y="832461"/>
            <a:ext cx="2750191" cy="3021012"/>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2"/>
              </a:buClr>
              <a:buSzPts val="2200"/>
              <a:buFont typeface="Arial"/>
              <a:buNone/>
            </a:pPr>
            <a:r>
              <a:rPr lang="en" sz="2200" b="0">
                <a:solidFill>
                  <a:schemeClr val="dk2"/>
                </a:solidFill>
              </a:rPr>
              <a:t>The ShakeAlert EEW System can provide seconds of warning before people feel damaging shaking! </a:t>
            </a:r>
            <a:endParaRPr sz="2200" b="0">
              <a:solidFill>
                <a:schemeClr val="dk2"/>
              </a:solidFill>
            </a:endParaRPr>
          </a:p>
        </p:txBody>
      </p:sp>
      <p:sp>
        <p:nvSpPr>
          <p:cNvPr id="481" name="Google Shape;481;p33"/>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35</a:t>
            </a:fld>
            <a:endParaRPr sz="900">
              <a:solidFill>
                <a:schemeClr val="dk1"/>
              </a:solidFill>
              <a:latin typeface="Arial"/>
              <a:ea typeface="Arial"/>
              <a:cs typeface="Arial"/>
              <a:sym typeface="Arial"/>
            </a:endParaRPr>
          </a:p>
        </p:txBody>
      </p:sp>
      <p:pic>
        <p:nvPicPr>
          <p:cNvPr id="2" name="Online Media 2" title="Using GPS to Enhance the ShakeAlert® Earthquake Early Warning System | Overview">
            <a:hlinkClick r:id="" action="ppaction://media"/>
            <a:extLst>
              <a:ext uri="{FF2B5EF4-FFF2-40B4-BE49-F238E27FC236}">
                <a16:creationId xmlns:a16="http://schemas.microsoft.com/office/drawing/2014/main" id="{453C548E-9881-F643-DDDD-53840E32E48D}"/>
              </a:ext>
            </a:extLst>
          </p:cNvPr>
          <p:cNvPicPr>
            <a:picLocks noRot="1" noChangeAspect="1"/>
          </p:cNvPicPr>
          <p:nvPr>
            <a:videoFile r:link="rId1"/>
          </p:nvPr>
        </p:nvPicPr>
        <p:blipFill>
          <a:blip r:embed="rId4"/>
          <a:stretch>
            <a:fillRect/>
          </a:stretch>
        </p:blipFill>
        <p:spPr>
          <a:xfrm>
            <a:off x="3632061" y="599368"/>
            <a:ext cx="5259684" cy="3944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4"/>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A6935"/>
              </a:buClr>
              <a:buSzPct val="100000"/>
              <a:buFont typeface="Arial"/>
              <a:buNone/>
            </a:pPr>
            <a:r>
              <a:rPr lang="en" sz="2400">
                <a:solidFill>
                  <a:srgbClr val="1A6935"/>
                </a:solidFill>
                <a:highlight>
                  <a:srgbClr val="FFFFFF"/>
                </a:highlight>
              </a:rPr>
              <a:t>What should you do immediately if you feel shaking </a:t>
            </a:r>
            <a:br>
              <a:rPr lang="en" sz="2400">
                <a:solidFill>
                  <a:srgbClr val="1A6935"/>
                </a:solidFill>
                <a:highlight>
                  <a:srgbClr val="FFFFFF"/>
                </a:highlight>
              </a:rPr>
            </a:br>
            <a:r>
              <a:rPr lang="en" sz="2400">
                <a:solidFill>
                  <a:srgbClr val="1A6935"/>
                </a:solidFill>
                <a:highlight>
                  <a:srgbClr val="FFFFFF"/>
                </a:highlight>
              </a:rPr>
              <a:t>or get an alert?</a:t>
            </a:r>
            <a:endParaRPr sz="2400"/>
          </a:p>
        </p:txBody>
      </p:sp>
      <p:pic>
        <p:nvPicPr>
          <p:cNvPr id="488" name="Google Shape;488;p34"/>
          <p:cNvPicPr preferRelativeResize="0"/>
          <p:nvPr/>
        </p:nvPicPr>
        <p:blipFill rotWithShape="1">
          <a:blip r:embed="rId3">
            <a:alphaModFix/>
          </a:blip>
          <a:srcRect/>
          <a:stretch/>
        </p:blipFill>
        <p:spPr>
          <a:xfrm>
            <a:off x="312964" y="1627175"/>
            <a:ext cx="8039735" cy="2204161"/>
          </a:xfrm>
          <a:prstGeom prst="rect">
            <a:avLst/>
          </a:prstGeom>
          <a:noFill/>
          <a:ln>
            <a:noFill/>
          </a:ln>
        </p:spPr>
      </p:pic>
      <p:sp>
        <p:nvSpPr>
          <p:cNvPr id="489" name="Google Shape;489;p34"/>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36</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5"/>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16935"/>
              </a:buClr>
              <a:buSzPct val="100000"/>
              <a:buFont typeface="Arial"/>
              <a:buNone/>
            </a:pPr>
            <a:r>
              <a:rPr lang="en" sz="2400">
                <a:solidFill>
                  <a:srgbClr val="016935"/>
                </a:solidFill>
                <a:highlight>
                  <a:srgbClr val="FFFFFF"/>
                </a:highlight>
              </a:rPr>
              <a:t>If you or someone you know uses a </a:t>
            </a:r>
            <a:r>
              <a:rPr lang="en" sz="2400" u="sng">
                <a:solidFill>
                  <a:srgbClr val="016935"/>
                </a:solidFill>
                <a:highlight>
                  <a:srgbClr val="FFFFFF"/>
                </a:highlight>
              </a:rPr>
              <a:t>wheelchair</a:t>
            </a:r>
            <a:r>
              <a:rPr lang="en" sz="2400">
                <a:solidFill>
                  <a:srgbClr val="016935"/>
                </a:solidFill>
                <a:highlight>
                  <a:srgbClr val="FFFFFF"/>
                </a:highlight>
              </a:rPr>
              <a:t>:</a:t>
            </a:r>
            <a:endParaRPr sz="2400"/>
          </a:p>
        </p:txBody>
      </p:sp>
      <p:pic>
        <p:nvPicPr>
          <p:cNvPr id="496" name="Google Shape;496;p35"/>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497" name="Google Shape;497;p35"/>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37</a:t>
            </a:fld>
            <a:endParaRPr sz="900">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16935"/>
              </a:buClr>
              <a:buSzPct val="100000"/>
              <a:buFont typeface="Arial"/>
              <a:buNone/>
            </a:pPr>
            <a:r>
              <a:rPr lang="en" sz="2400">
                <a:solidFill>
                  <a:srgbClr val="016935"/>
                </a:solidFill>
                <a:highlight>
                  <a:schemeClr val="lt1"/>
                </a:highlight>
              </a:rPr>
              <a:t>If you or someone you know uses a </a:t>
            </a:r>
            <a:r>
              <a:rPr lang="en" sz="2400" u="sng">
                <a:solidFill>
                  <a:srgbClr val="016935"/>
                </a:solidFill>
                <a:highlight>
                  <a:schemeClr val="lt1"/>
                </a:highlight>
              </a:rPr>
              <a:t>cane</a:t>
            </a:r>
            <a:r>
              <a:rPr lang="en" sz="2400">
                <a:solidFill>
                  <a:srgbClr val="016935"/>
                </a:solidFill>
                <a:highlight>
                  <a:schemeClr val="lt1"/>
                </a:highlight>
              </a:rPr>
              <a:t> or </a:t>
            </a:r>
            <a:r>
              <a:rPr lang="en" sz="2400" u="sng">
                <a:solidFill>
                  <a:srgbClr val="016935"/>
                </a:solidFill>
                <a:highlight>
                  <a:schemeClr val="lt1"/>
                </a:highlight>
              </a:rPr>
              <a:t>walker</a:t>
            </a:r>
            <a:r>
              <a:rPr lang="en" sz="2400">
                <a:solidFill>
                  <a:srgbClr val="016935"/>
                </a:solidFill>
                <a:highlight>
                  <a:schemeClr val="lt1"/>
                </a:highlight>
              </a:rPr>
              <a:t>:</a:t>
            </a:r>
            <a:endParaRPr sz="2400"/>
          </a:p>
        </p:txBody>
      </p:sp>
      <p:pic>
        <p:nvPicPr>
          <p:cNvPr id="504" name="Google Shape;504;p36"/>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505" name="Google Shape;505;p36"/>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506" name="Google Shape;506;p36"/>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38</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39</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382683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44015" y="916098"/>
            <a:ext cx="8774384" cy="38622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chemeClr val="dk1"/>
              </a:buClr>
              <a:buSzPts val="1200"/>
              <a:buAutoNum type="arabicPeriod"/>
            </a:pPr>
            <a:r>
              <a:rPr lang="en-US" sz="1200" u="sng" dirty="0">
                <a:solidFill>
                  <a:schemeClr val="tx1"/>
                </a:solidFill>
              </a:rPr>
              <a:t>SLIDE 13</a:t>
            </a:r>
            <a:r>
              <a:rPr lang="en" sz="1200" dirty="0">
                <a:solidFill>
                  <a:schemeClr val="tx1"/>
                </a:solidFill>
              </a:rPr>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endParaRPr sz="1200" dirty="0">
              <a:solidFill>
                <a:schemeClr val="tx1"/>
              </a:solidFill>
            </a:endParaRPr>
          </a:p>
          <a:p>
            <a:pPr marL="774700" lvl="0" indent="-228600" algn="l" rtl="0">
              <a:lnSpc>
                <a:spcPct val="90000"/>
              </a:lnSpc>
              <a:spcBef>
                <a:spcPts val="0"/>
              </a:spcBef>
              <a:spcAft>
                <a:spcPts val="0"/>
              </a:spcAft>
              <a:buClr>
                <a:schemeClr val="dk1"/>
              </a:buClr>
              <a:buSzPts val="1400"/>
              <a:buFont typeface="+mj-lt"/>
              <a:buAutoNum type="arabicPeriod"/>
            </a:pPr>
            <a:endParaRPr sz="1200" dirty="0">
              <a:solidFill>
                <a:schemeClr val="tx1"/>
              </a:solidFill>
            </a:endParaRPr>
          </a:p>
          <a:p>
            <a:pPr marL="457200" lvl="0" indent="-304800" algn="l" rtl="0">
              <a:lnSpc>
                <a:spcPct val="90000"/>
              </a:lnSpc>
              <a:spcBef>
                <a:spcPts val="0"/>
              </a:spcBef>
              <a:spcAft>
                <a:spcPts val="0"/>
              </a:spcAft>
              <a:buClr>
                <a:schemeClr val="dk1"/>
              </a:buClr>
              <a:buSzPts val="1200"/>
              <a:buAutoNum type="arabicPeriod"/>
            </a:pPr>
            <a:r>
              <a:rPr lang="en-US" sz="1200" u="sng" dirty="0">
                <a:solidFill>
                  <a:schemeClr val="tx1"/>
                </a:solidFill>
              </a:rPr>
              <a:t>SLIDE 14</a:t>
            </a:r>
            <a:r>
              <a:rPr lang="en" sz="1200" dirty="0">
                <a:solidFill>
                  <a:schemeClr val="tx1"/>
                </a:solidFill>
              </a:rPr>
              <a:t>: Ask students what other drills they’ve practiced at school. Students have probably practiced earthquake drills, shelter-in-place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time to self-protect before strong earthquake shaking arrives.</a:t>
            </a:r>
            <a:endParaRPr sz="1200" dirty="0">
              <a:solidFill>
                <a:schemeClr val="tx1"/>
              </a:solidFill>
            </a:endParaRPr>
          </a:p>
          <a:p>
            <a:pPr marL="774700" lvl="0" indent="-228600" algn="l" rtl="0">
              <a:lnSpc>
                <a:spcPct val="90000"/>
              </a:lnSpc>
              <a:spcBef>
                <a:spcPts val="0"/>
              </a:spcBef>
              <a:spcAft>
                <a:spcPts val="0"/>
              </a:spcAft>
              <a:buClr>
                <a:schemeClr val="dk1"/>
              </a:buClr>
              <a:buSzPts val="1400"/>
              <a:buFont typeface="+mj-lt"/>
              <a:buAutoNum type="arabicPeriod"/>
            </a:pPr>
            <a:endParaRPr sz="1200" dirty="0">
              <a:solidFill>
                <a:schemeClr val="tx1"/>
              </a:solidFill>
            </a:endParaRPr>
          </a:p>
          <a:p>
            <a:pPr marL="457200" lvl="0" indent="-304800" algn="l" rtl="0">
              <a:lnSpc>
                <a:spcPct val="90000"/>
              </a:lnSpc>
              <a:spcBef>
                <a:spcPts val="0"/>
              </a:spcBef>
              <a:spcAft>
                <a:spcPts val="0"/>
              </a:spcAft>
              <a:buClr>
                <a:schemeClr val="dk1"/>
              </a:buClr>
              <a:buSzPts val="1200"/>
              <a:buAutoNum type="arabicPeriod"/>
            </a:pPr>
            <a:r>
              <a:rPr lang="en-US" sz="1200" u="sng" dirty="0">
                <a:solidFill>
                  <a:schemeClr val="tx1"/>
                </a:solidFill>
              </a:rPr>
              <a:t>SLIDE 15</a:t>
            </a:r>
            <a:r>
              <a:rPr lang="en" sz="1200" dirty="0">
                <a:solidFill>
                  <a:schemeClr val="tx1"/>
                </a:solidFill>
              </a:rPr>
              <a:t>: Ask students what they already know about earthquakes, including what they are, and their causes and effects. </a:t>
            </a:r>
            <a:r>
              <a:rPr lang="en" sz="1200" i="1" dirty="0">
                <a:solidFill>
                  <a:schemeClr val="tx1"/>
                </a:solidFill>
              </a:rPr>
              <a:t>Students may have a lot of background knowledge about plate boundaries and earthquakes if they’re already learned about plate tectonics. Feel free to adapt the speed with which you go through the following science content slides, accordingly.  </a:t>
            </a:r>
            <a:endParaRPr sz="1200" dirty="0">
              <a:solidFill>
                <a:schemeClr val="tx1"/>
              </a:solidFill>
            </a:endParaRPr>
          </a:p>
          <a:p>
            <a:pPr marL="774700" lvl="0" indent="-228600" algn="l" rtl="0">
              <a:lnSpc>
                <a:spcPct val="90000"/>
              </a:lnSpc>
              <a:spcBef>
                <a:spcPts val="0"/>
              </a:spcBef>
              <a:spcAft>
                <a:spcPts val="0"/>
              </a:spcAft>
              <a:buClr>
                <a:schemeClr val="dk1"/>
              </a:buClr>
              <a:buSzPts val="1400"/>
              <a:buFont typeface="+mj-lt"/>
              <a:buAutoNum type="arabicPeriod"/>
            </a:pPr>
            <a:endParaRPr sz="1200" dirty="0">
              <a:solidFill>
                <a:schemeClr val="tx1"/>
              </a:solidFill>
            </a:endParaRPr>
          </a:p>
          <a:p>
            <a:pPr marL="457200" lvl="0" indent="-304800" algn="l" rtl="0">
              <a:lnSpc>
                <a:spcPct val="90000"/>
              </a:lnSpc>
              <a:spcBef>
                <a:spcPts val="0"/>
              </a:spcBef>
              <a:spcAft>
                <a:spcPts val="0"/>
              </a:spcAft>
              <a:buClr>
                <a:schemeClr val="dk1"/>
              </a:buClr>
              <a:buSzPts val="1200"/>
              <a:buAutoNum type="arabicPeriod"/>
            </a:pPr>
            <a:r>
              <a:rPr lang="en-US" sz="1200" u="sng" dirty="0">
                <a:solidFill>
                  <a:schemeClr val="tx1"/>
                </a:solidFill>
              </a:rPr>
              <a:t>SLIDE 16</a:t>
            </a:r>
            <a:r>
              <a:rPr lang="en" sz="1200" dirty="0">
                <a:solidFill>
                  <a:schemeClr val="tx1"/>
                </a:solidFill>
              </a:rPr>
              <a:t>: Tell students </a:t>
            </a:r>
            <a:r>
              <a:rPr lang="en" sz="1200" dirty="0"/>
              <a:t>that the Earth’s surface is broken into tectonic plates. Ask them which plate they’re located on. They should note that they’re located near a plate boundary. Remind students that </a:t>
            </a:r>
            <a:r>
              <a:rPr lang="en" sz="1200" dirty="0">
                <a:solidFill>
                  <a:schemeClr val="dk1"/>
                </a:solidFill>
              </a:rPr>
              <a:t>tectonic</a:t>
            </a:r>
            <a:r>
              <a:rPr lang="en" sz="1200" dirty="0">
                <a:solidFill>
                  <a:srgbClr val="FF0000"/>
                </a:solidFill>
              </a:rPr>
              <a:t> </a:t>
            </a:r>
            <a:r>
              <a:rPr lang="en" sz="1200" dirty="0"/>
              <a:t>plates (also called lithospheric plates) move very slowly (at the rate fingernails grow). </a:t>
            </a:r>
            <a:endParaRPr sz="1200" dirty="0"/>
          </a:p>
          <a:p>
            <a:pPr marL="0" lvl="0" indent="0" algn="l" rtl="0">
              <a:lnSpc>
                <a:spcPct val="90000"/>
              </a:lnSpc>
              <a:spcBef>
                <a:spcPts val="0"/>
              </a:spcBef>
              <a:spcAft>
                <a:spcPts val="0"/>
              </a:spcAft>
              <a:buSzPts val="1400"/>
              <a:buNone/>
            </a:pPr>
            <a:endParaRPr sz="1200" dirty="0"/>
          </a:p>
        </p:txBody>
      </p:sp>
      <p:sp>
        <p:nvSpPr>
          <p:cNvPr id="114" name="Google Shape;114;p4"/>
          <p:cNvSpPr txBox="1"/>
          <p:nvPr/>
        </p:nvSpPr>
        <p:spPr>
          <a:xfrm>
            <a:off x="111120" y="551841"/>
            <a:ext cx="8775300" cy="2934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1</a:t>
            </a:r>
            <a:endParaRPr sz="1800" b="1" i="1" u="none" strike="noStrike" cap="none" dirty="0">
              <a:solidFill>
                <a:schemeClr val="dk1"/>
              </a:solidFill>
              <a:latin typeface="Arial"/>
              <a:ea typeface="Arial"/>
              <a:cs typeface="Arial"/>
              <a:sym typeface="Arial"/>
            </a:endParaRPr>
          </a:p>
        </p:txBody>
      </p:sp>
      <p:sp>
        <p:nvSpPr>
          <p:cNvPr id="115" name="Google Shape;115;p4"/>
          <p:cNvSpPr txBox="1"/>
          <p:nvPr/>
        </p:nvSpPr>
        <p:spPr>
          <a:xfrm>
            <a:off x="7086600" y="488751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40</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39976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pic>
        <p:nvPicPr>
          <p:cNvPr id="6" name="Picture 5" descr="A diagram of a warning&#10;&#10;AI-generated content may be incorrect.">
            <a:extLst>
              <a:ext uri="{FF2B5EF4-FFF2-40B4-BE49-F238E27FC236}">
                <a16:creationId xmlns:a16="http://schemas.microsoft.com/office/drawing/2014/main" id="{502BE0EF-DE71-1A1F-C1FE-17EDDF8172C7}"/>
              </a:ext>
            </a:extLst>
          </p:cNvPr>
          <p:cNvPicPr>
            <a:picLocks noChangeAspect="1"/>
          </p:cNvPicPr>
          <p:nvPr/>
        </p:nvPicPr>
        <p:blipFill>
          <a:blip r:embed="rId5"/>
          <a:srcRect t="42468" b="13129"/>
          <a:stretch>
            <a:fillRect/>
          </a:stretch>
        </p:blipFill>
        <p:spPr>
          <a:xfrm>
            <a:off x="3469880" y="2461322"/>
            <a:ext cx="5674120" cy="1878763"/>
          </a:xfrm>
          <a:prstGeom prst="rect">
            <a:avLst/>
          </a:prstGeom>
        </p:spPr>
      </p:pic>
      <p:pic>
        <p:nvPicPr>
          <p:cNvPr id="7" name="Picture 6">
            <a:extLst>
              <a:ext uri="{FF2B5EF4-FFF2-40B4-BE49-F238E27FC236}">
                <a16:creationId xmlns:a16="http://schemas.microsoft.com/office/drawing/2014/main" id="{1FCE96E7-5A02-8CBE-3D07-4719EC353C72}"/>
              </a:ext>
            </a:extLst>
          </p:cNvPr>
          <p:cNvPicPr>
            <a:picLocks noChangeAspect="1"/>
          </p:cNvPicPr>
          <p:nvPr/>
        </p:nvPicPr>
        <p:blipFill>
          <a:blip r:embed="rId6"/>
          <a:stretch>
            <a:fillRect/>
          </a:stretch>
        </p:blipFill>
        <p:spPr>
          <a:xfrm>
            <a:off x="4454897" y="1733283"/>
            <a:ext cx="3704086" cy="868788"/>
          </a:xfrm>
          <a:prstGeom prst="rect">
            <a:avLst/>
          </a:prstGeom>
        </p:spPr>
      </p:pic>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348174" y="740569"/>
            <a:ext cx="2949178" cy="986177"/>
          </a:xfrm>
        </p:spPr>
        <p:txBody>
          <a:bodyPr anchor="b">
            <a:normAutofit/>
          </a:bodyPr>
          <a:lstStyle/>
          <a:p>
            <a:r>
              <a:rPr lang="en" dirty="0">
                <a:highlight>
                  <a:schemeClr val="lt1"/>
                </a:highlight>
              </a:rPr>
              <a:t>Foreshocks &amp; Aftershocks</a:t>
            </a:r>
            <a:endParaRPr lang="en-US" dirty="0"/>
          </a:p>
        </p:txBody>
      </p:sp>
      <p:pic>
        <p:nvPicPr>
          <p:cNvPr id="3" name="aftershocks">
            <a:hlinkClick r:id="" action="ppaction://media"/>
            <a:extLst>
              <a:ext uri="{FF2B5EF4-FFF2-40B4-BE49-F238E27FC236}">
                <a16:creationId xmlns:a16="http://schemas.microsoft.com/office/drawing/2014/main" id="{10CB1781-88C2-E538-3080-EE5BC6A2904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17403" y="1145973"/>
            <a:ext cx="5678423" cy="3194112"/>
          </a:xfrm>
          <a:prstGeom prst="rect">
            <a:avLst/>
          </a:prstGeom>
          <a:noFill/>
        </p:spPr>
      </p:pic>
      <p:sp>
        <p:nvSpPr>
          <p:cNvPr id="4" name="TextBox 3">
            <a:extLst>
              <a:ext uri="{FF2B5EF4-FFF2-40B4-BE49-F238E27FC236}">
                <a16:creationId xmlns:a16="http://schemas.microsoft.com/office/drawing/2014/main" id="{2B06E0A0-1536-36AA-FB94-A24AF18206F6}"/>
              </a:ext>
            </a:extLst>
          </p:cNvPr>
          <p:cNvSpPr txBox="1"/>
          <p:nvPr/>
        </p:nvSpPr>
        <p:spPr>
          <a:xfrm>
            <a:off x="348174" y="2182091"/>
            <a:ext cx="2602844" cy="923330"/>
          </a:xfrm>
          <a:prstGeom prst="rect">
            <a:avLst/>
          </a:prstGeom>
          <a:noFill/>
        </p:spPr>
        <p:txBody>
          <a:bodyPr wrap="square" rtlCol="0">
            <a:spAutoFit/>
          </a:bodyPr>
          <a:lstStyle/>
          <a:p>
            <a:r>
              <a:rPr lang="en-US" b="1" dirty="0"/>
              <a:t>Foreshocks</a:t>
            </a:r>
            <a:r>
              <a:rPr lang="en-US" dirty="0"/>
              <a:t> = smaller earthquakes </a:t>
            </a:r>
            <a:r>
              <a:rPr lang="en-US" u="sng" dirty="0"/>
              <a:t>before</a:t>
            </a:r>
            <a:r>
              <a:rPr lang="en-US" dirty="0"/>
              <a:t> the main earthquake</a:t>
            </a:r>
          </a:p>
        </p:txBody>
      </p:sp>
      <p:sp>
        <p:nvSpPr>
          <p:cNvPr id="5" name="TextBox 4">
            <a:extLst>
              <a:ext uri="{FF2B5EF4-FFF2-40B4-BE49-F238E27FC236}">
                <a16:creationId xmlns:a16="http://schemas.microsoft.com/office/drawing/2014/main" id="{05B446A0-C833-5A85-69FA-11F273E7DDAD}"/>
              </a:ext>
            </a:extLst>
          </p:cNvPr>
          <p:cNvSpPr txBox="1"/>
          <p:nvPr/>
        </p:nvSpPr>
        <p:spPr>
          <a:xfrm>
            <a:off x="348174" y="3416755"/>
            <a:ext cx="2602844" cy="923330"/>
          </a:xfrm>
          <a:prstGeom prst="rect">
            <a:avLst/>
          </a:prstGeom>
          <a:noFill/>
        </p:spPr>
        <p:txBody>
          <a:bodyPr wrap="square" rtlCol="0">
            <a:spAutoFit/>
          </a:bodyPr>
          <a:lstStyle/>
          <a:p>
            <a:r>
              <a:rPr lang="en-US" b="1" dirty="0"/>
              <a:t>Aftershocks</a:t>
            </a:r>
            <a:r>
              <a:rPr lang="en-US" dirty="0"/>
              <a:t> = smaller earthquakes </a:t>
            </a:r>
            <a:r>
              <a:rPr lang="en-US" u="sng" dirty="0"/>
              <a:t>after</a:t>
            </a:r>
            <a:r>
              <a:rPr lang="en-US" dirty="0"/>
              <a:t> the main earthquake </a:t>
            </a:r>
          </a:p>
        </p:txBody>
      </p:sp>
    </p:spTree>
    <p:extLst>
      <p:ext uri="{BB962C8B-B14F-4D97-AF65-F5344CB8AC3E}">
        <p14:creationId xmlns:p14="http://schemas.microsoft.com/office/powerpoint/2010/main" val="187567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034" fill="hold"/>
                                        <p:tgtEl>
                                          <p:spTgt spid="3"/>
                                        </p:tgtEl>
                                      </p:cBhvr>
                                    </p:cmd>
                                  </p:childTnLst>
                                  <p:subTnLst>
                                    <p:set>
                                      <p:cBhvr override="childStyle">
                                        <p:cTn dur="1" fill="hold" display="0" masterRel="sameClick" afterEffect="1">
                                          <p:stCondLst>
                                            <p:cond evt="end" delay="0">
                                              <p:tn val="13"/>
                                            </p:cond>
                                          </p:stCondLst>
                                        </p:cTn>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remove" display="0">
                  <p:stCondLst>
                    <p:cond delay="indefinite"/>
                  </p:stCondLst>
                </p:cTn>
                <p:tgtEl>
                  <p:spTgt spid="3"/>
                </p:tgtEl>
              </p:cMediaNode>
            </p:video>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7"/>
          <p:cNvSpPr txBox="1">
            <a:spLocks noGrp="1"/>
          </p:cNvSpPr>
          <p:nvPr>
            <p:ph type="title" idx="4294967295"/>
          </p:nvPr>
        </p:nvSpPr>
        <p:spPr>
          <a:xfrm>
            <a:off x="745067" y="599801"/>
            <a:ext cx="7652808" cy="860425"/>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Clr>
                <a:srgbClr val="016935"/>
              </a:buClr>
              <a:buSzPts val="990"/>
              <a:buFont typeface="Arial"/>
              <a:buNone/>
            </a:pPr>
            <a:r>
              <a:rPr lang="en" sz="2400">
                <a:solidFill>
                  <a:srgbClr val="016935"/>
                </a:solidFill>
                <a:highlight>
                  <a:schemeClr val="lt1"/>
                </a:highlight>
              </a:rPr>
              <a:t>When the ground shakes or you get an alert, </a:t>
            </a:r>
            <a:endParaRPr sz="2400">
              <a:solidFill>
                <a:srgbClr val="016935"/>
              </a:solidFill>
              <a:highlight>
                <a:schemeClr val="lt1"/>
              </a:highlight>
            </a:endParaRPr>
          </a:p>
          <a:p>
            <a:pPr marL="342900" lvl="0" indent="-342900" algn="ctr" rtl="0">
              <a:lnSpc>
                <a:spcPct val="100000"/>
              </a:lnSpc>
              <a:spcBef>
                <a:spcPts val="0"/>
              </a:spcBef>
              <a:spcAft>
                <a:spcPts val="0"/>
              </a:spcAft>
              <a:buClr>
                <a:srgbClr val="016935"/>
              </a:buClr>
              <a:buSzPts val="990"/>
              <a:buFont typeface="Arial"/>
              <a:buNone/>
            </a:pPr>
            <a:r>
              <a:rPr lang="en" sz="2400">
                <a:solidFill>
                  <a:srgbClr val="016935"/>
                </a:solidFill>
                <a:highlight>
                  <a:schemeClr val="lt1"/>
                </a:highlight>
              </a:rPr>
              <a:t>why is it important to . . .?</a:t>
            </a:r>
            <a:endParaRPr sz="2400">
              <a:solidFill>
                <a:srgbClr val="016935"/>
              </a:solidFill>
              <a:highlight>
                <a:schemeClr val="lt1"/>
              </a:highlight>
            </a:endParaRPr>
          </a:p>
        </p:txBody>
      </p:sp>
      <p:pic>
        <p:nvPicPr>
          <p:cNvPr id="512" name="Google Shape;512;p37"/>
          <p:cNvPicPr preferRelativeResize="0"/>
          <p:nvPr/>
        </p:nvPicPr>
        <p:blipFill rotWithShape="1">
          <a:blip r:embed="rId3">
            <a:alphaModFix/>
          </a:blip>
          <a:srcRect l="6189" r="6739" b="4451"/>
          <a:stretch/>
        </p:blipFill>
        <p:spPr>
          <a:xfrm>
            <a:off x="557855" y="1679170"/>
            <a:ext cx="2443373" cy="2656500"/>
          </a:xfrm>
          <a:prstGeom prst="rect">
            <a:avLst/>
          </a:prstGeom>
          <a:noFill/>
          <a:ln>
            <a:noFill/>
          </a:ln>
        </p:spPr>
      </p:pic>
      <p:pic>
        <p:nvPicPr>
          <p:cNvPr id="513" name="Google Shape;513;p37"/>
          <p:cNvPicPr preferRelativeResize="0"/>
          <p:nvPr/>
        </p:nvPicPr>
        <p:blipFill rotWithShape="1">
          <a:blip r:embed="rId4">
            <a:alphaModFix/>
          </a:blip>
          <a:srcRect l="5972" r="6955" b="4451"/>
          <a:stretch/>
        </p:blipFill>
        <p:spPr>
          <a:xfrm>
            <a:off x="3301418" y="1679170"/>
            <a:ext cx="2443373" cy="2656500"/>
          </a:xfrm>
          <a:prstGeom prst="rect">
            <a:avLst/>
          </a:prstGeom>
          <a:noFill/>
          <a:ln>
            <a:noFill/>
          </a:ln>
        </p:spPr>
      </p:pic>
      <p:pic>
        <p:nvPicPr>
          <p:cNvPr id="514" name="Google Shape;514;p37"/>
          <p:cNvPicPr preferRelativeResize="0"/>
          <p:nvPr/>
        </p:nvPicPr>
        <p:blipFill rotWithShape="1">
          <a:blip r:embed="rId5">
            <a:alphaModFix/>
          </a:blip>
          <a:srcRect l="7892" t="2523" r="4884" b="4339"/>
          <a:stretch/>
        </p:blipFill>
        <p:spPr>
          <a:xfrm>
            <a:off x="6047622" y="1679170"/>
            <a:ext cx="2510994" cy="2656500"/>
          </a:xfrm>
          <a:prstGeom prst="rect">
            <a:avLst/>
          </a:prstGeom>
          <a:noFill/>
          <a:ln>
            <a:noFill/>
          </a:ln>
        </p:spPr>
      </p:pic>
      <p:sp>
        <p:nvSpPr>
          <p:cNvPr id="515" name="Google Shape;515;p37"/>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42</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8"/>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 sz="2400">
                <a:solidFill>
                  <a:srgbClr val="1A6935"/>
                </a:solidFill>
                <a:highlight>
                  <a:srgbClr val="FFFFFF"/>
                </a:highlight>
              </a:rPr>
              <a:t>Protect yourself when there is . . .</a:t>
            </a:r>
            <a:endParaRPr sz="2400"/>
          </a:p>
        </p:txBody>
      </p:sp>
      <p:pic>
        <p:nvPicPr>
          <p:cNvPr id="522" name="Google Shape;522;p38"/>
          <p:cNvPicPr preferRelativeResize="0"/>
          <p:nvPr/>
        </p:nvPicPr>
        <p:blipFill rotWithShape="1">
          <a:blip r:embed="rId3">
            <a:alphaModFix/>
          </a:blip>
          <a:srcRect l="11569" t="40259" r="13929"/>
          <a:stretch/>
        </p:blipFill>
        <p:spPr>
          <a:xfrm>
            <a:off x="180139" y="2034610"/>
            <a:ext cx="2564171" cy="2056273"/>
          </a:xfrm>
          <a:prstGeom prst="rect">
            <a:avLst/>
          </a:prstGeom>
          <a:noFill/>
          <a:ln>
            <a:noFill/>
          </a:ln>
        </p:spPr>
      </p:pic>
      <p:grpSp>
        <p:nvGrpSpPr>
          <p:cNvPr id="523" name="Google Shape;523;p38"/>
          <p:cNvGrpSpPr/>
          <p:nvPr/>
        </p:nvGrpSpPr>
        <p:grpSpPr>
          <a:xfrm>
            <a:off x="6144839" y="1666622"/>
            <a:ext cx="2705246" cy="2232105"/>
            <a:chOff x="8193118" y="2222162"/>
            <a:chExt cx="3606995" cy="2976140"/>
          </a:xfrm>
        </p:grpSpPr>
        <p:pic>
          <p:nvPicPr>
            <p:cNvPr id="524" name="Google Shape;524;p38"/>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525" name="Google Shape;525;p38"/>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a:solidFill>
                    <a:schemeClr val="dk2"/>
                  </a:solidFill>
                  <a:latin typeface="Arial"/>
                  <a:ea typeface="Arial"/>
                  <a:cs typeface="Arial"/>
                  <a:sym typeface="Arial"/>
                </a:rPr>
                <a:t>an earthquake drill</a:t>
              </a:r>
              <a:endParaRPr sz="1350">
                <a:solidFill>
                  <a:schemeClr val="dk1"/>
                </a:solidFill>
                <a:latin typeface="Arial"/>
                <a:ea typeface="Arial"/>
                <a:cs typeface="Arial"/>
                <a:sym typeface="Arial"/>
              </a:endParaRPr>
            </a:p>
          </p:txBody>
        </p:sp>
      </p:grpSp>
      <p:sp>
        <p:nvSpPr>
          <p:cNvPr id="526" name="Google Shape;526;p38"/>
          <p:cNvSpPr txBox="1"/>
          <p:nvPr/>
        </p:nvSpPr>
        <p:spPr>
          <a:xfrm>
            <a:off x="445208" y="1670366"/>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a:solidFill>
                  <a:schemeClr val="dk2"/>
                </a:solidFill>
                <a:latin typeface="Arial"/>
                <a:ea typeface="Arial"/>
                <a:cs typeface="Arial"/>
                <a:sym typeface="Arial"/>
              </a:rPr>
              <a:t>ground shaking</a:t>
            </a:r>
            <a:endParaRPr sz="1350">
              <a:solidFill>
                <a:schemeClr val="dk1"/>
              </a:solidFill>
              <a:latin typeface="Arial"/>
              <a:ea typeface="Arial"/>
              <a:cs typeface="Arial"/>
              <a:sym typeface="Arial"/>
            </a:endParaRPr>
          </a:p>
        </p:txBody>
      </p:sp>
      <p:cxnSp>
        <p:nvCxnSpPr>
          <p:cNvPr id="527" name="Google Shape;527;p38"/>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528" name="Google Shape;528;p38"/>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sp>
        <p:nvSpPr>
          <p:cNvPr id="529" name="Google Shape;529;p3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2"/>
              </a:buClr>
              <a:buSzPts val="900"/>
              <a:buFont typeface="Arial"/>
              <a:buNone/>
            </a:pPr>
            <a:fld id="{00000000-1234-1234-1234-123412341234}" type="slidenum">
              <a:rPr lang="en" sz="900" b="0" i="0" u="none" strike="noStrike" cap="none">
                <a:solidFill>
                  <a:schemeClr val="dk2"/>
                </a:solidFill>
                <a:latin typeface="Arial"/>
                <a:ea typeface="Arial"/>
                <a:cs typeface="Arial"/>
                <a:sym typeface="Arial"/>
              </a:rPr>
              <a:t>43</a:t>
            </a:fld>
            <a:endParaRPr sz="900" b="0" i="0" u="none" strike="noStrike" cap="none">
              <a:solidFill>
                <a:schemeClr val="dk2"/>
              </a:solidFill>
              <a:latin typeface="Arial"/>
              <a:ea typeface="Arial"/>
              <a:cs typeface="Arial"/>
              <a:sym typeface="Arial"/>
            </a:endParaRPr>
          </a:p>
        </p:txBody>
      </p:sp>
      <p:grpSp>
        <p:nvGrpSpPr>
          <p:cNvPr id="530" name="Google Shape;530;p38"/>
          <p:cNvGrpSpPr/>
          <p:nvPr/>
        </p:nvGrpSpPr>
        <p:grpSpPr>
          <a:xfrm>
            <a:off x="2997123" y="1360632"/>
            <a:ext cx="3147722" cy="2613251"/>
            <a:chOff x="3996163" y="1814175"/>
            <a:chExt cx="4196963" cy="3484335"/>
          </a:xfrm>
        </p:grpSpPr>
        <p:sp>
          <p:nvSpPr>
            <p:cNvPr id="531" name="Google Shape;531;p38"/>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a:solidFill>
                    <a:schemeClr val="dk2"/>
                  </a:solidFill>
                  <a:latin typeface="Arial"/>
                  <a:ea typeface="Arial"/>
                  <a:cs typeface="Arial"/>
                  <a:sym typeface="Arial"/>
                </a:rPr>
                <a:t>an earthquake early warning alert</a:t>
              </a:r>
              <a:endParaRPr sz="1350">
                <a:solidFill>
                  <a:schemeClr val="dk1"/>
                </a:solidFill>
                <a:latin typeface="Arial"/>
                <a:ea typeface="Arial"/>
                <a:cs typeface="Arial"/>
                <a:sym typeface="Arial"/>
              </a:endParaRPr>
            </a:p>
          </p:txBody>
        </p:sp>
        <p:grpSp>
          <p:nvGrpSpPr>
            <p:cNvPr id="532" name="Google Shape;532;p38"/>
            <p:cNvGrpSpPr/>
            <p:nvPr/>
          </p:nvGrpSpPr>
          <p:grpSpPr>
            <a:xfrm>
              <a:off x="4008425" y="1814175"/>
              <a:ext cx="4184701" cy="3194801"/>
              <a:chOff x="4008425" y="1814175"/>
              <a:chExt cx="4184701" cy="3194801"/>
            </a:xfrm>
          </p:grpSpPr>
          <p:pic>
            <p:nvPicPr>
              <p:cNvPr id="533" name="Google Shape;533;p38"/>
              <p:cNvPicPr preferRelativeResize="0"/>
              <p:nvPr/>
            </p:nvPicPr>
            <p:blipFill rotWithShape="1">
              <a:blip r:embed="rId5">
                <a:alphaModFix/>
              </a:blip>
              <a:srcRect/>
              <a:stretch/>
            </p:blipFill>
            <p:spPr>
              <a:xfrm>
                <a:off x="4008425" y="2712827"/>
                <a:ext cx="2296149" cy="2296149"/>
              </a:xfrm>
              <a:prstGeom prst="rect">
                <a:avLst/>
              </a:prstGeom>
              <a:noFill/>
              <a:ln>
                <a:noFill/>
              </a:ln>
            </p:spPr>
          </p:pic>
          <p:pic>
            <p:nvPicPr>
              <p:cNvPr id="534" name="Google Shape;534;p38"/>
              <p:cNvPicPr preferRelativeResize="0"/>
              <p:nvPr/>
            </p:nvPicPr>
            <p:blipFill rotWithShape="1">
              <a:blip r:embed="rId6">
                <a:alphaModFix/>
              </a:blip>
              <a:srcRect/>
              <a:stretch/>
            </p:blipFill>
            <p:spPr>
              <a:xfrm>
                <a:off x="4662225" y="1814175"/>
                <a:ext cx="1499700" cy="1499700"/>
              </a:xfrm>
              <a:prstGeom prst="rect">
                <a:avLst/>
              </a:prstGeom>
              <a:noFill/>
              <a:ln>
                <a:noFill/>
              </a:ln>
            </p:spPr>
          </p:pic>
          <p:pic>
            <p:nvPicPr>
              <p:cNvPr id="535" name="Google Shape;535;p38"/>
              <p:cNvPicPr preferRelativeResize="0"/>
              <p:nvPr/>
            </p:nvPicPr>
            <p:blipFill rotWithShape="1">
              <a:blip r:embed="rId7">
                <a:alphaModFix/>
              </a:blip>
              <a:srcRect/>
              <a:stretch/>
            </p:blipFill>
            <p:spPr>
              <a:xfrm>
                <a:off x="5529075" y="1828850"/>
                <a:ext cx="2664051" cy="2664051"/>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259355" y="591913"/>
            <a:ext cx="8625300" cy="431400"/>
          </a:xfrm>
          <a:prstGeom prst="rect">
            <a:avLst/>
          </a:prstGeom>
        </p:spPr>
        <p:txBody>
          <a:bodyPr spcFirstLastPara="1" vert="horz" wrap="square" lIns="91425" tIns="45700" rIns="91425" bIns="45700" rtlCol="0" anchor="t" anchorCtr="0">
            <a:noAutofit/>
          </a:bodyPr>
          <a:lstStyle/>
          <a:p>
            <a:pPr algn="ctr">
              <a:spcBef>
                <a:spcPts val="0"/>
              </a:spcBef>
            </a:pPr>
            <a:r>
              <a:rPr lang="en-US" sz="2800" dirty="0"/>
              <a:t>What to Expect from an Alert </a:t>
            </a:r>
            <a:endParaRPr sz="2800" dirty="0"/>
          </a:p>
        </p:txBody>
      </p:sp>
      <p:pic>
        <p:nvPicPr>
          <p:cNvPr id="80" name="Google Shape;80;p14"/>
          <p:cNvPicPr preferRelativeResize="0"/>
          <p:nvPr/>
        </p:nvPicPr>
        <p:blipFill>
          <a:blip r:embed="rId5">
            <a:alphaModFix/>
          </a:blip>
          <a:stretch>
            <a:fillRect/>
          </a:stretch>
        </p:blipFill>
        <p:spPr>
          <a:xfrm>
            <a:off x="1774449" y="1259614"/>
            <a:ext cx="5628776" cy="3166200"/>
          </a:xfrm>
          <a:prstGeom prst="roundRect">
            <a:avLst>
              <a:gd name="adj" fmla="val 3865"/>
            </a:avLst>
          </a:prstGeom>
          <a:noFill/>
          <a:ln w="19050" cap="flat" cmpd="sng">
            <a:solidFill>
              <a:srgbClr val="44546A"/>
            </a:solidFill>
            <a:prstDash val="solid"/>
            <a:round/>
            <a:headEnd type="none" w="sm" len="sm"/>
            <a:tailEnd type="none" w="sm" len="sm"/>
          </a:ln>
          <a:effectLst>
            <a:outerShdw blurRad="63500" sx="102000" sy="102000" algn="ctr" rotWithShape="0">
              <a:prstClr val="black">
                <a:alpha val="40000"/>
              </a:prstClr>
            </a:outerShdw>
          </a:effectLst>
        </p:spPr>
      </p:pic>
      <p:pic>
        <p:nvPicPr>
          <p:cNvPr id="2" name="VEEWSshakealertaudio">
            <a:hlinkClick r:id="" action="ppaction://media"/>
            <a:extLst>
              <a:ext uri="{FF2B5EF4-FFF2-40B4-BE49-F238E27FC236}">
                <a16:creationId xmlns:a16="http://schemas.microsoft.com/office/drawing/2014/main" id="{B4FC2E39-A69D-99A4-F7CF-CC04F0B2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9146" y="3613798"/>
            <a:ext cx="812800" cy="812800"/>
          </a:xfrm>
          <a:prstGeom prst="rect">
            <a:avLst/>
          </a:prstGeom>
        </p:spPr>
      </p:pic>
      <p:sp>
        <p:nvSpPr>
          <p:cNvPr id="3" name="Slide Number Placeholder 11">
            <a:extLst>
              <a:ext uri="{FF2B5EF4-FFF2-40B4-BE49-F238E27FC236}">
                <a16:creationId xmlns:a16="http://schemas.microsoft.com/office/drawing/2014/main" id="{076DE966-8683-A4AC-75ED-BBADD92AB80F}"/>
              </a:ext>
            </a:extLst>
          </p:cNvPr>
          <p:cNvSpPr txBox="1">
            <a:spLocks/>
          </p:cNvSpPr>
          <p:nvPr/>
        </p:nvSpPr>
        <p:spPr>
          <a:xfrm>
            <a:off x="7078432" y="489193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44</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40"/>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Let’s reflect! </a:t>
            </a:r>
            <a:endParaRPr sz="3020" b="1"/>
          </a:p>
        </p:txBody>
      </p:sp>
      <p:sp>
        <p:nvSpPr>
          <p:cNvPr id="552" name="Google Shape;552;p40"/>
          <p:cNvSpPr txBox="1">
            <a:spLocks noGrp="1"/>
          </p:cNvSpPr>
          <p:nvPr>
            <p:ph type="body" idx="4294967295"/>
          </p:nvPr>
        </p:nvSpPr>
        <p:spPr>
          <a:xfrm>
            <a:off x="855320" y="1416051"/>
            <a:ext cx="4414264" cy="2648556"/>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SzPts val="2900"/>
              <a:buNone/>
            </a:pPr>
            <a:r>
              <a:rPr lang="en" sz="2900">
                <a:solidFill>
                  <a:schemeClr val="dk2"/>
                </a:solidFill>
              </a:rPr>
              <a:t>How did we do?  </a:t>
            </a:r>
            <a:endParaRPr sz="1500">
              <a:solidFill>
                <a:schemeClr val="dk2"/>
              </a:solidFill>
            </a:endParaRPr>
          </a:p>
          <a:p>
            <a:pPr marL="0" lvl="0" indent="0" algn="l" rtl="0">
              <a:lnSpc>
                <a:spcPct val="200000"/>
              </a:lnSpc>
              <a:spcBef>
                <a:spcPts val="0"/>
              </a:spcBef>
              <a:spcAft>
                <a:spcPts val="0"/>
              </a:spcAft>
              <a:buSzPts val="2900"/>
              <a:buNone/>
            </a:pPr>
            <a:r>
              <a:rPr lang="en" sz="2900">
                <a:solidFill>
                  <a:schemeClr val="dk2"/>
                </a:solidFill>
              </a:rPr>
              <a:t>Questions? </a:t>
            </a:r>
            <a:endParaRPr sz="1500">
              <a:solidFill>
                <a:schemeClr val="dk2"/>
              </a:solidFill>
            </a:endParaRPr>
          </a:p>
          <a:p>
            <a:pPr marL="0" lvl="0" indent="0" algn="l" rtl="0">
              <a:lnSpc>
                <a:spcPct val="200000"/>
              </a:lnSpc>
              <a:spcBef>
                <a:spcPts val="0"/>
              </a:spcBef>
              <a:spcAft>
                <a:spcPts val="0"/>
              </a:spcAft>
              <a:buSzPts val="2900"/>
              <a:buNone/>
            </a:pPr>
            <a:r>
              <a:rPr lang="en" sz="2900">
                <a:solidFill>
                  <a:schemeClr val="dk2"/>
                </a:solidFill>
              </a:rPr>
              <a:t>Key things to remember? </a:t>
            </a:r>
            <a:endParaRPr sz="2900">
              <a:solidFill>
                <a:schemeClr val="dk2"/>
              </a:solidFill>
            </a:endParaRPr>
          </a:p>
        </p:txBody>
      </p:sp>
      <p:pic>
        <p:nvPicPr>
          <p:cNvPr id="553" name="Google Shape;553;p40"/>
          <p:cNvPicPr preferRelativeResize="0"/>
          <p:nvPr/>
        </p:nvPicPr>
        <p:blipFill rotWithShape="1">
          <a:blip r:embed="rId3">
            <a:alphaModFix/>
          </a:blip>
          <a:srcRect/>
          <a:stretch/>
        </p:blipFill>
        <p:spPr>
          <a:xfrm rot="435330">
            <a:off x="5248229" y="774300"/>
            <a:ext cx="3355251" cy="2604825"/>
          </a:xfrm>
          <a:prstGeom prst="rect">
            <a:avLst/>
          </a:prstGeom>
          <a:noFill/>
          <a:ln>
            <a:noFill/>
          </a:ln>
        </p:spPr>
      </p:pic>
      <p:sp>
        <p:nvSpPr>
          <p:cNvPr id="554" name="Google Shape;554;p40"/>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45</a:t>
            </a:fld>
            <a:endParaRPr sz="900">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1"/>
          <p:cNvSpPr txBox="1">
            <a:spLocks noGrp="1"/>
          </p:cNvSpPr>
          <p:nvPr>
            <p:ph type="title" idx="4294967295"/>
          </p:nvPr>
        </p:nvSpPr>
        <p:spPr>
          <a:xfrm>
            <a:off x="377794" y="691650"/>
            <a:ext cx="5280443" cy="127793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400"/>
              <a:t>What else can you, the people you live with, and the community do to prepare for an earthquake?</a:t>
            </a:r>
            <a:endParaRPr sz="2400"/>
          </a:p>
        </p:txBody>
      </p:sp>
      <p:sp>
        <p:nvSpPr>
          <p:cNvPr id="560" name="Google Shape;560;p41"/>
          <p:cNvSpPr txBox="1">
            <a:spLocks noGrp="1"/>
          </p:cNvSpPr>
          <p:nvPr>
            <p:ph type="body" idx="4294967295"/>
          </p:nvPr>
        </p:nvSpPr>
        <p:spPr>
          <a:xfrm>
            <a:off x="377800" y="1969600"/>
            <a:ext cx="4470600" cy="24045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 sz="2200">
                <a:solidFill>
                  <a:schemeClr val="dk2"/>
                </a:solidFill>
              </a:rPr>
              <a:t>Make sure your cell phone settings are alert enabled.</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Make an emergency plan</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Practice </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Assemble an emergency supply kit</a:t>
            </a:r>
            <a:endParaRPr sz="2200">
              <a:solidFill>
                <a:schemeClr val="dk2"/>
              </a:solidFill>
            </a:endParaRPr>
          </a:p>
        </p:txBody>
      </p:sp>
      <p:pic>
        <p:nvPicPr>
          <p:cNvPr id="561" name="Google Shape;561;p41"/>
          <p:cNvPicPr preferRelativeResize="0"/>
          <p:nvPr/>
        </p:nvPicPr>
        <p:blipFill rotWithShape="1">
          <a:blip r:embed="rId3">
            <a:alphaModFix/>
          </a:blip>
          <a:srcRect r="25611"/>
          <a:stretch/>
        </p:blipFill>
        <p:spPr>
          <a:xfrm rot="245948">
            <a:off x="4792069" y="2714492"/>
            <a:ext cx="4061334" cy="1887949"/>
          </a:xfrm>
          <a:prstGeom prst="rect">
            <a:avLst/>
          </a:prstGeom>
          <a:noFill/>
          <a:ln w="9525" cap="flat" cmpd="sng">
            <a:solidFill>
              <a:schemeClr val="dk2"/>
            </a:solidFill>
            <a:prstDash val="solid"/>
            <a:round/>
            <a:headEnd type="none" w="sm" len="sm"/>
            <a:tailEnd type="none" w="sm" len="sm"/>
          </a:ln>
        </p:spPr>
      </p:pic>
      <p:pic>
        <p:nvPicPr>
          <p:cNvPr id="562" name="Google Shape;562;p41"/>
          <p:cNvPicPr preferRelativeResize="0"/>
          <p:nvPr/>
        </p:nvPicPr>
        <p:blipFill rotWithShape="1">
          <a:blip r:embed="rId4">
            <a:alphaModFix/>
          </a:blip>
          <a:srcRect/>
          <a:stretch/>
        </p:blipFill>
        <p:spPr>
          <a:xfrm rot="244677">
            <a:off x="5983851" y="758235"/>
            <a:ext cx="2852294" cy="1831266"/>
          </a:xfrm>
          <a:prstGeom prst="rect">
            <a:avLst/>
          </a:prstGeom>
          <a:noFill/>
          <a:ln>
            <a:noFill/>
          </a:ln>
        </p:spPr>
      </p:pic>
      <p:sp>
        <p:nvSpPr>
          <p:cNvPr id="563" name="Google Shape;563;p41"/>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46</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2"/>
          <p:cNvSpPr txBox="1">
            <a:spLocks noGrp="1"/>
          </p:cNvSpPr>
          <p:nvPr>
            <p:ph type="title" idx="4294967295"/>
          </p:nvPr>
        </p:nvSpPr>
        <p:spPr>
          <a:xfrm>
            <a:off x="292547" y="386217"/>
            <a:ext cx="8361260" cy="669303"/>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2920" b="1" dirty="0"/>
              <a:t>Help the people you live with to prepare!  </a:t>
            </a:r>
            <a:endParaRPr sz="2920" b="1" dirty="0"/>
          </a:p>
        </p:txBody>
      </p:sp>
      <p:sp>
        <p:nvSpPr>
          <p:cNvPr id="569" name="Google Shape;569;p42"/>
          <p:cNvSpPr txBox="1">
            <a:spLocks noGrp="1"/>
          </p:cNvSpPr>
          <p:nvPr>
            <p:ph type="body" idx="4294967295"/>
          </p:nvPr>
        </p:nvSpPr>
        <p:spPr>
          <a:xfrm>
            <a:off x="292547" y="1567931"/>
            <a:ext cx="3790020" cy="2752725"/>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700"/>
              <a:buNone/>
            </a:pPr>
            <a:r>
              <a:rPr lang="en" sz="2700" b="1" dirty="0">
                <a:solidFill>
                  <a:schemeClr val="dk2"/>
                </a:solidFill>
              </a:rPr>
              <a:t>Spread the word! </a:t>
            </a:r>
            <a:r>
              <a:rPr lang="en" sz="2700" dirty="0">
                <a:solidFill>
                  <a:schemeClr val="dk2"/>
                </a:solidFill>
              </a:rPr>
              <a:t>Tell your family and community what you learned </a:t>
            </a:r>
            <a:r>
              <a:rPr lang="en" sz="2700">
                <a:solidFill>
                  <a:schemeClr val="dk2"/>
                </a:solidFill>
              </a:rPr>
              <a:t>about how to protect </a:t>
            </a:r>
            <a:r>
              <a:rPr lang="en" sz="2700" dirty="0">
                <a:solidFill>
                  <a:schemeClr val="dk2"/>
                </a:solidFill>
              </a:rPr>
              <a:t>yourself during an earthquake.</a:t>
            </a:r>
            <a:endParaRPr sz="2700" dirty="0">
              <a:solidFill>
                <a:schemeClr val="dk2"/>
              </a:solidFill>
            </a:endParaRPr>
          </a:p>
          <a:p>
            <a:pPr marL="0" lvl="0" indent="0" algn="l" rtl="0">
              <a:lnSpc>
                <a:spcPct val="90000"/>
              </a:lnSpc>
              <a:spcBef>
                <a:spcPts val="0"/>
              </a:spcBef>
              <a:spcAft>
                <a:spcPts val="0"/>
              </a:spcAft>
              <a:buSzPts val="2700"/>
              <a:buNone/>
            </a:pPr>
            <a:endParaRPr sz="2700" dirty="0">
              <a:solidFill>
                <a:schemeClr val="dk2"/>
              </a:solidFill>
            </a:endParaRPr>
          </a:p>
          <a:p>
            <a:pPr marL="0" lvl="0" indent="0" algn="l" rtl="0">
              <a:lnSpc>
                <a:spcPct val="90000"/>
              </a:lnSpc>
              <a:spcBef>
                <a:spcPts val="0"/>
              </a:spcBef>
              <a:spcAft>
                <a:spcPts val="0"/>
              </a:spcAft>
              <a:buSzPts val="2700"/>
              <a:buNone/>
            </a:pPr>
            <a:r>
              <a:rPr lang="en" sz="2700" dirty="0">
                <a:solidFill>
                  <a:schemeClr val="dk2"/>
                </a:solidFill>
              </a:rPr>
              <a:t>Practice tonight! </a:t>
            </a:r>
            <a:r>
              <a:rPr lang="en" sz="2500" dirty="0">
                <a:solidFill>
                  <a:schemeClr val="dk2"/>
                </a:solidFill>
              </a:rPr>
              <a:t> </a:t>
            </a:r>
            <a:endParaRPr sz="2500" dirty="0">
              <a:solidFill>
                <a:schemeClr val="dk2"/>
              </a:solidFill>
            </a:endParaRPr>
          </a:p>
          <a:p>
            <a:pPr marL="0" lvl="0" indent="0" algn="l" rtl="0">
              <a:lnSpc>
                <a:spcPct val="90000"/>
              </a:lnSpc>
              <a:spcBef>
                <a:spcPts val="0"/>
              </a:spcBef>
              <a:spcAft>
                <a:spcPts val="0"/>
              </a:spcAft>
              <a:buSzPts val="2500"/>
              <a:buNone/>
            </a:pPr>
            <a:endParaRPr sz="2500" dirty="0">
              <a:solidFill>
                <a:schemeClr val="dk2"/>
              </a:solidFill>
            </a:endParaRPr>
          </a:p>
        </p:txBody>
      </p:sp>
      <p:sp>
        <p:nvSpPr>
          <p:cNvPr id="571" name="Google Shape;571;p4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47</a:t>
            </a:fld>
            <a:endParaRPr sz="900">
              <a:solidFill>
                <a:schemeClr val="dk1"/>
              </a:solidFill>
              <a:latin typeface="Arial"/>
              <a:ea typeface="Arial"/>
              <a:cs typeface="Arial"/>
              <a:sym typeface="Arial"/>
            </a:endParaRPr>
          </a:p>
        </p:txBody>
      </p:sp>
      <p:pic>
        <p:nvPicPr>
          <p:cNvPr id="3" name="Picture 2" descr="A diagram of a warning&#10;&#10;AI-generated content may be incorrect.">
            <a:extLst>
              <a:ext uri="{FF2B5EF4-FFF2-40B4-BE49-F238E27FC236}">
                <a16:creationId xmlns:a16="http://schemas.microsoft.com/office/drawing/2014/main" id="{4148CC2F-016D-1D1B-91FE-AACA2B92BB57}"/>
              </a:ext>
            </a:extLst>
          </p:cNvPr>
          <p:cNvPicPr>
            <a:picLocks noChangeAspect="1"/>
          </p:cNvPicPr>
          <p:nvPr/>
        </p:nvPicPr>
        <p:blipFill>
          <a:blip r:embed="rId3">
            <a:alphaModFix/>
          </a:blip>
          <a:stretch>
            <a:fillRect/>
          </a:stretch>
        </p:blipFill>
        <p:spPr>
          <a:xfrm>
            <a:off x="4176910" y="994713"/>
            <a:ext cx="4871062" cy="3899162"/>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43"/>
          <p:cNvSpPr txBox="1">
            <a:spLocks noGrp="1"/>
          </p:cNvSpPr>
          <p:nvPr>
            <p:ph type="title" idx="4294967295"/>
          </p:nvPr>
        </p:nvSpPr>
        <p:spPr>
          <a:xfrm>
            <a:off x="291977" y="631825"/>
            <a:ext cx="8228136" cy="57308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Welcome Back!  </a:t>
            </a:r>
            <a:endParaRPr sz="3020" b="1"/>
          </a:p>
        </p:txBody>
      </p:sp>
      <p:sp>
        <p:nvSpPr>
          <p:cNvPr id="577" name="Google Shape;577;p43"/>
          <p:cNvSpPr txBox="1">
            <a:spLocks noGrp="1"/>
          </p:cNvSpPr>
          <p:nvPr>
            <p:ph type="body" idx="4294967295"/>
          </p:nvPr>
        </p:nvSpPr>
        <p:spPr>
          <a:xfrm>
            <a:off x="291977" y="1152525"/>
            <a:ext cx="3440236" cy="34163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500"/>
              <a:buNone/>
            </a:pPr>
            <a:r>
              <a:rPr lang="en" sz="2500">
                <a:solidFill>
                  <a:schemeClr val="dk2"/>
                </a:solidFill>
              </a:rPr>
              <a:t>How did your discussions with your families go?  </a:t>
            </a:r>
            <a:endParaRPr sz="2500">
              <a:solidFill>
                <a:schemeClr val="dk2"/>
              </a:solidFill>
            </a:endParaRPr>
          </a:p>
          <a:p>
            <a:pPr marL="0" lvl="0" indent="0" algn="l" rtl="0">
              <a:lnSpc>
                <a:spcPct val="90000"/>
              </a:lnSpc>
              <a:spcBef>
                <a:spcPts val="0"/>
              </a:spcBef>
              <a:spcAft>
                <a:spcPts val="0"/>
              </a:spcAft>
              <a:buSzPts val="1600"/>
              <a:buNone/>
            </a:pPr>
            <a:endParaRPr sz="1600">
              <a:solidFill>
                <a:schemeClr val="dk2"/>
              </a:solidFill>
            </a:endParaRPr>
          </a:p>
          <a:p>
            <a:pPr marL="0" lvl="0" indent="0" algn="l" rtl="0">
              <a:lnSpc>
                <a:spcPct val="90000"/>
              </a:lnSpc>
              <a:spcBef>
                <a:spcPts val="0"/>
              </a:spcBef>
              <a:spcAft>
                <a:spcPts val="0"/>
              </a:spcAft>
              <a:buSzPts val="2500"/>
              <a:buNone/>
            </a:pPr>
            <a:r>
              <a:rPr lang="en" sz="2500">
                <a:solidFill>
                  <a:schemeClr val="dk2"/>
                </a:solidFill>
              </a:rPr>
              <a:t>Did you show your families how to Drop, Cover, and Hold On during an earthquake?  </a:t>
            </a:r>
            <a:endParaRPr sz="2500">
              <a:solidFill>
                <a:schemeClr val="dk2"/>
              </a:solidFill>
            </a:endParaRPr>
          </a:p>
        </p:txBody>
      </p:sp>
      <p:sp>
        <p:nvSpPr>
          <p:cNvPr id="578" name="Google Shape;578;p43"/>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48</a:t>
            </a:fld>
            <a:endParaRPr sz="900">
              <a:solidFill>
                <a:schemeClr val="dk1"/>
              </a:solidFill>
              <a:latin typeface="Arial"/>
              <a:ea typeface="Arial"/>
              <a:cs typeface="Arial"/>
              <a:sym typeface="Arial"/>
            </a:endParaRPr>
          </a:p>
        </p:txBody>
      </p:sp>
      <p:pic>
        <p:nvPicPr>
          <p:cNvPr id="579" name="Google Shape;579;p43"/>
          <p:cNvPicPr preferRelativeResize="0"/>
          <p:nvPr/>
        </p:nvPicPr>
        <p:blipFill rotWithShape="1">
          <a:blip r:embed="rId3">
            <a:alphaModFix/>
          </a:blip>
          <a:srcRect l="24314"/>
          <a:stretch/>
        </p:blipFill>
        <p:spPr>
          <a:xfrm>
            <a:off x="3857316" y="1465573"/>
            <a:ext cx="4900185" cy="1868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584"/>
        <p:cNvGrpSpPr/>
        <p:nvPr/>
      </p:nvGrpSpPr>
      <p:grpSpPr>
        <a:xfrm>
          <a:off x="0" y="0"/>
          <a:ext cx="0" cy="0"/>
          <a:chOff x="0" y="0"/>
          <a:chExt cx="0" cy="0"/>
        </a:xfrm>
      </p:grpSpPr>
      <p:sp>
        <p:nvSpPr>
          <p:cNvPr id="585" name="Google Shape;585;p44"/>
          <p:cNvSpPr txBox="1">
            <a:spLocks noGrp="1"/>
          </p:cNvSpPr>
          <p:nvPr>
            <p:ph type="title"/>
          </p:nvPr>
        </p:nvSpPr>
        <p:spPr>
          <a:xfrm>
            <a:off x="256401" y="666159"/>
            <a:ext cx="4259037" cy="8138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 sz="2400"/>
              <a:t>Teachers, share your feedback, please! </a:t>
            </a:r>
            <a:endParaRPr sz="2400"/>
          </a:p>
        </p:txBody>
      </p:sp>
      <p:sp>
        <p:nvSpPr>
          <p:cNvPr id="586" name="Google Shape;586;p44"/>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Clr>
                <a:schemeClr val="accent1"/>
              </a:buClr>
              <a:buSzPts val="2400"/>
              <a:buFont typeface="Arial"/>
              <a:buNone/>
            </a:pPr>
            <a:r>
              <a:rPr lang="en" sz="2400">
                <a:solidFill>
                  <a:schemeClr val="dk1"/>
                </a:solidFill>
                <a:latin typeface="Arial"/>
                <a:ea typeface="Arial"/>
                <a:cs typeface="Arial"/>
                <a:sym typeface="Arial"/>
              </a:rPr>
              <a:t>Please complete the short and anonymous </a:t>
            </a:r>
            <a:r>
              <a:rPr lang="en" sz="2400" u="sng">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feedback form</a:t>
            </a:r>
            <a:r>
              <a:rPr lang="en" sz="2400">
                <a:solidFill>
                  <a:schemeClr val="dk1"/>
                </a:solidFill>
                <a:latin typeface="Arial"/>
                <a:ea typeface="Arial"/>
                <a:cs typeface="Arial"/>
                <a:sym typeface="Arial"/>
              </a:rPr>
              <a:t> and help us to improve our ShakeAlert Ready lessons. </a:t>
            </a:r>
            <a:endParaRPr/>
          </a:p>
        </p:txBody>
      </p:sp>
      <p:sp>
        <p:nvSpPr>
          <p:cNvPr id="587" name="Google Shape;587;p44"/>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49</a:t>
            </a:fld>
            <a:endParaRPr sz="900">
              <a:solidFill>
                <a:schemeClr val="dk1"/>
              </a:solidFill>
              <a:latin typeface="Arial"/>
              <a:ea typeface="Arial"/>
              <a:cs typeface="Arial"/>
              <a:sym typeface="Arial"/>
            </a:endParaRPr>
          </a:p>
        </p:txBody>
      </p:sp>
      <p:grpSp>
        <p:nvGrpSpPr>
          <p:cNvPr id="588" name="Google Shape;588;p44"/>
          <p:cNvGrpSpPr/>
          <p:nvPr/>
        </p:nvGrpSpPr>
        <p:grpSpPr>
          <a:xfrm>
            <a:off x="4686300" y="637871"/>
            <a:ext cx="4245188" cy="3664657"/>
            <a:chOff x="6390900" y="334969"/>
            <a:chExt cx="5660250" cy="4886210"/>
          </a:xfrm>
        </p:grpSpPr>
        <p:pic>
          <p:nvPicPr>
            <p:cNvPr id="589" name="Google Shape;589;p44"/>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590" name="Google Shape;590;p44"/>
            <p:cNvPicPr preferRelativeResize="0"/>
            <p:nvPr/>
          </p:nvPicPr>
          <p:blipFill rotWithShape="1">
            <a:blip r:embed="rId4">
              <a:alphaModFix/>
            </a:blip>
            <a:srcRect t="65825" b="2909"/>
            <a:stretch/>
          </p:blipFill>
          <p:spPr>
            <a:xfrm>
              <a:off x="6390900" y="3286680"/>
              <a:ext cx="5660250" cy="1934499"/>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9"/>
        <p:cNvGrpSpPr/>
        <p:nvPr/>
      </p:nvGrpSpPr>
      <p:grpSpPr>
        <a:xfrm>
          <a:off x="0" y="0"/>
          <a:ext cx="0" cy="0"/>
          <a:chOff x="0" y="0"/>
          <a:chExt cx="0" cy="0"/>
        </a:xfrm>
      </p:grpSpPr>
      <p:sp>
        <p:nvSpPr>
          <p:cNvPr id="120" name="Google Shape;120;p5"/>
          <p:cNvSpPr txBox="1">
            <a:spLocks noGrp="1"/>
          </p:cNvSpPr>
          <p:nvPr>
            <p:ph type="body" idx="1"/>
          </p:nvPr>
        </p:nvSpPr>
        <p:spPr>
          <a:xfrm>
            <a:off x="144560" y="922587"/>
            <a:ext cx="8706300" cy="36732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chemeClr val="dk1"/>
              </a:buClr>
              <a:buSzPts val="1200"/>
              <a:buFont typeface="+mj-lt"/>
              <a:buAutoNum type="arabicPeriod" startAt="5"/>
            </a:pPr>
            <a:r>
              <a:rPr lang="en-US" sz="1200" u="sng" dirty="0">
                <a:solidFill>
                  <a:schemeClr val="tx1"/>
                </a:solidFill>
              </a:rPr>
              <a:t>SLIDE 17</a:t>
            </a:r>
            <a:r>
              <a:rPr lang="en" sz="1200" dirty="0">
                <a:solidFill>
                  <a:schemeClr val="tx1"/>
                </a:solidFill>
              </a:rPr>
              <a:t>: Tell students that two adjacent plates can move toward each other, which is called a convergent plate boundary. Have them model it with their hands.  </a:t>
            </a:r>
            <a:endParaRPr sz="1200" dirty="0">
              <a:solidFill>
                <a:schemeClr val="tx1"/>
              </a:solidFill>
            </a:endParaRPr>
          </a:p>
          <a:p>
            <a:pPr marL="774700" lvl="0" indent="-228600" algn="l" rtl="0">
              <a:lnSpc>
                <a:spcPct val="90000"/>
              </a:lnSpc>
              <a:spcBef>
                <a:spcPts val="0"/>
              </a:spcBef>
              <a:spcAft>
                <a:spcPts val="0"/>
              </a:spcAft>
              <a:buClr>
                <a:schemeClr val="dk1"/>
              </a:buClr>
              <a:buSzPts val="1400"/>
              <a:buFont typeface="+mj-lt"/>
              <a:buAutoNum type="arabicPeriod" startAt="5"/>
            </a:pPr>
            <a:endParaRPr sz="1200" dirty="0">
              <a:solidFill>
                <a:schemeClr val="tx1"/>
              </a:solidFill>
            </a:endParaRPr>
          </a:p>
          <a:p>
            <a:pPr marL="457200" lvl="0" indent="-304800" algn="l" rtl="0">
              <a:lnSpc>
                <a:spcPct val="90000"/>
              </a:lnSpc>
              <a:spcBef>
                <a:spcPts val="0"/>
              </a:spcBef>
              <a:spcAft>
                <a:spcPts val="0"/>
              </a:spcAft>
              <a:buClr>
                <a:schemeClr val="dk1"/>
              </a:buClr>
              <a:buSzPts val="1200"/>
              <a:buFont typeface="+mj-lt"/>
              <a:buAutoNum type="arabicPeriod" startAt="5"/>
            </a:pPr>
            <a:r>
              <a:rPr lang="en-US" sz="1200" u="sng" dirty="0">
                <a:solidFill>
                  <a:schemeClr val="tx1"/>
                </a:solidFill>
              </a:rPr>
              <a:t>SLIDE 18</a:t>
            </a:r>
            <a:r>
              <a:rPr lang="en" sz="1200" dirty="0">
                <a:solidFill>
                  <a:schemeClr val="tx1"/>
                </a:solidFill>
              </a:rPr>
              <a:t>: You could skip this slide if desired, as it’s not necessary to understanding the most common causes of earthquakes on the West Coast of the U.S. Sometimes plates move away from each other. This is called a divergent plate boundary. Have students model the plate motions with their hands. </a:t>
            </a:r>
            <a:endParaRPr sz="1200" dirty="0">
              <a:solidFill>
                <a:schemeClr val="tx1"/>
              </a:solidFill>
            </a:endParaRPr>
          </a:p>
          <a:p>
            <a:pPr marL="1231900" lvl="0" indent="-228600" algn="l" rtl="0">
              <a:lnSpc>
                <a:spcPct val="90000"/>
              </a:lnSpc>
              <a:spcBef>
                <a:spcPts val="0"/>
              </a:spcBef>
              <a:spcAft>
                <a:spcPts val="0"/>
              </a:spcAft>
              <a:buClr>
                <a:schemeClr val="dk1"/>
              </a:buClr>
              <a:buSzPts val="1400"/>
              <a:buFont typeface="+mj-lt"/>
              <a:buAutoNum type="arabicPeriod" startAt="5"/>
            </a:pPr>
            <a:endParaRPr sz="1200" dirty="0">
              <a:solidFill>
                <a:schemeClr val="tx1"/>
              </a:solidFill>
            </a:endParaRPr>
          </a:p>
          <a:p>
            <a:pPr marL="457200" lvl="0" indent="-304800" algn="l" rtl="0">
              <a:lnSpc>
                <a:spcPct val="90000"/>
              </a:lnSpc>
              <a:spcBef>
                <a:spcPts val="0"/>
              </a:spcBef>
              <a:spcAft>
                <a:spcPts val="0"/>
              </a:spcAft>
              <a:buClr>
                <a:schemeClr val="dk1"/>
              </a:buClr>
              <a:buSzPts val="1200"/>
              <a:buFont typeface="+mj-lt"/>
              <a:buAutoNum type="arabicPeriod" startAt="5"/>
            </a:pPr>
            <a:r>
              <a:rPr lang="en-US" sz="1200" u="sng" dirty="0">
                <a:solidFill>
                  <a:schemeClr val="tx1"/>
                </a:solidFill>
              </a:rPr>
              <a:t>SLIDE 19</a:t>
            </a:r>
            <a:r>
              <a:rPr lang="en" sz="1200" dirty="0">
                <a:solidFill>
                  <a:schemeClr val="tx1"/>
                </a:solidFill>
              </a:rPr>
              <a:t>: Tell students that two adjacent plates can slide past each other, which is called a transform plate boundary. Have them model this motion with their hands. Point out the offset land in the picture. </a:t>
            </a:r>
            <a:endParaRPr sz="1200" dirty="0">
              <a:solidFill>
                <a:schemeClr val="tx1"/>
              </a:solidFill>
            </a:endParaRPr>
          </a:p>
          <a:p>
            <a:pPr marL="1231900" lvl="0" indent="-228600" algn="l" rtl="0">
              <a:lnSpc>
                <a:spcPct val="90000"/>
              </a:lnSpc>
              <a:spcBef>
                <a:spcPts val="0"/>
              </a:spcBef>
              <a:spcAft>
                <a:spcPts val="0"/>
              </a:spcAft>
              <a:buClr>
                <a:schemeClr val="dk1"/>
              </a:buClr>
              <a:buSzPts val="1400"/>
              <a:buFont typeface="+mj-lt"/>
              <a:buAutoNum type="arabicPeriod" startAt="5"/>
            </a:pPr>
            <a:endParaRPr sz="1200" dirty="0">
              <a:solidFill>
                <a:schemeClr val="tx1"/>
              </a:solidFill>
            </a:endParaRPr>
          </a:p>
          <a:p>
            <a:pPr marL="457200" lvl="0" indent="-304800" algn="l" rtl="0">
              <a:lnSpc>
                <a:spcPct val="90000"/>
              </a:lnSpc>
              <a:spcBef>
                <a:spcPts val="0"/>
              </a:spcBef>
              <a:spcAft>
                <a:spcPts val="0"/>
              </a:spcAft>
              <a:buClr>
                <a:schemeClr val="dk1"/>
              </a:buClr>
              <a:buSzPts val="1200"/>
              <a:buFont typeface="+mj-lt"/>
              <a:buAutoNum type="arabicPeriod" startAt="5"/>
            </a:pPr>
            <a:r>
              <a:rPr lang="en-US" sz="1200" u="sng" dirty="0">
                <a:solidFill>
                  <a:schemeClr val="tx1"/>
                </a:solidFill>
              </a:rPr>
              <a:t>SLIDE 20</a:t>
            </a:r>
            <a:r>
              <a:rPr lang="en" sz="1200" dirty="0">
                <a:solidFill>
                  <a:schemeClr val="tx1"/>
                </a:solidFill>
              </a:rPr>
              <a:t>: Ask students to point out where they live on the map. Ask them what kind of plate boundary is nearby. Students in California </a:t>
            </a:r>
            <a:r>
              <a:rPr lang="en" sz="1200" dirty="0"/>
              <a:t>will note that they live near a transform </a:t>
            </a:r>
            <a:r>
              <a:rPr lang="en" sz="1200" dirty="0">
                <a:solidFill>
                  <a:schemeClr val="dk1"/>
                </a:solidFill>
              </a:rPr>
              <a:t>plate</a:t>
            </a:r>
            <a:r>
              <a:rPr lang="en" sz="1200" dirty="0"/>
              <a:t> boundary, where the North American and Pacific Plates slide past each other. Students in Northern California will see they live near a subduction zone, which is a convergent </a:t>
            </a:r>
            <a:r>
              <a:rPr lang="en" sz="1200" dirty="0">
                <a:solidFill>
                  <a:schemeClr val="dk1"/>
                </a:solidFill>
              </a:rPr>
              <a:t>plate</a:t>
            </a:r>
            <a:r>
              <a:rPr lang="en" sz="1200" dirty="0"/>
              <a:t> boundary in which the denser plate (in this case, the Juan de Fuca Plate) slides beneath the less-dense plate (in this case, the North American Plate). If you live in Southern California, point out the Salton Sea, which is part of the Salton Trough formed at the divergent plate boundary (that is on land) between the North American and Pacific Plates.</a:t>
            </a:r>
            <a:endParaRPr sz="1200" dirty="0"/>
          </a:p>
          <a:p>
            <a:pPr marL="457200" lvl="0" indent="0" algn="l" rtl="0">
              <a:lnSpc>
                <a:spcPct val="90000"/>
              </a:lnSpc>
              <a:spcBef>
                <a:spcPts val="0"/>
              </a:spcBef>
              <a:spcAft>
                <a:spcPts val="0"/>
              </a:spcAft>
              <a:buSzPts val="1400"/>
              <a:buNone/>
            </a:pPr>
            <a:endParaRPr sz="1200" dirty="0"/>
          </a:p>
        </p:txBody>
      </p:sp>
      <p:sp>
        <p:nvSpPr>
          <p:cNvPr id="121" name="Google Shape;121;p5"/>
          <p:cNvSpPr txBox="1"/>
          <p:nvPr/>
        </p:nvSpPr>
        <p:spPr>
          <a:xfrm>
            <a:off x="107714" y="438036"/>
            <a:ext cx="8775300" cy="5301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2</a:t>
            </a:r>
            <a:endParaRPr sz="1800" b="1" i="1" u="none" strike="noStrike" cap="none" dirty="0">
              <a:solidFill>
                <a:schemeClr val="dk1"/>
              </a:solidFill>
              <a:latin typeface="Arial"/>
              <a:ea typeface="Arial"/>
              <a:cs typeface="Arial"/>
              <a:sym typeface="Arial"/>
            </a:endParaRPr>
          </a:p>
        </p:txBody>
      </p:sp>
      <p:sp>
        <p:nvSpPr>
          <p:cNvPr id="122" name="Google Shape;122;p5"/>
          <p:cNvSpPr txBox="1"/>
          <p:nvPr/>
        </p:nvSpPr>
        <p:spPr>
          <a:xfrm>
            <a:off x="7086598"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5</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594"/>
        <p:cNvGrpSpPr/>
        <p:nvPr/>
      </p:nvGrpSpPr>
      <p:grpSpPr>
        <a:xfrm>
          <a:off x="0" y="0"/>
          <a:ext cx="0" cy="0"/>
          <a:chOff x="0" y="0"/>
          <a:chExt cx="0" cy="0"/>
        </a:xfrm>
      </p:grpSpPr>
      <p:sp>
        <p:nvSpPr>
          <p:cNvPr id="595" name="Google Shape;595;p45"/>
          <p:cNvSpPr txBox="1">
            <a:spLocks noGrp="1"/>
          </p:cNvSpPr>
          <p:nvPr>
            <p:ph type="title"/>
          </p:nvPr>
        </p:nvSpPr>
        <p:spPr>
          <a:xfrm>
            <a:off x="130111" y="509594"/>
            <a:ext cx="8737200" cy="318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a:solidFill>
                  <a:schemeClr val="dk1"/>
                </a:solidFill>
              </a:rPr>
              <a:t>Content Standards</a:t>
            </a:r>
            <a:endParaRPr sz="1800" b="1">
              <a:solidFill>
                <a:schemeClr val="dk1"/>
              </a:solidFill>
            </a:endParaRPr>
          </a:p>
        </p:txBody>
      </p:sp>
      <p:sp>
        <p:nvSpPr>
          <p:cNvPr id="596" name="Google Shape;596;p45"/>
          <p:cNvSpPr txBox="1">
            <a:spLocks noGrp="1"/>
          </p:cNvSpPr>
          <p:nvPr>
            <p:ph type="body" idx="1"/>
          </p:nvPr>
        </p:nvSpPr>
        <p:spPr>
          <a:xfrm>
            <a:off x="311700" y="1063987"/>
            <a:ext cx="3999900" cy="3416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1400"/>
              <a:buNone/>
            </a:pPr>
            <a:r>
              <a:rPr lang="en" sz="750" u="sng" dirty="0"/>
              <a:t>Common Core English Language Arts (CA, OR, WA) </a:t>
            </a:r>
            <a:endParaRPr dirty="0"/>
          </a:p>
          <a:p>
            <a:pPr marL="0" lvl="0" indent="0" algn="l" rtl="0">
              <a:lnSpc>
                <a:spcPct val="90000"/>
              </a:lnSpc>
              <a:spcBef>
                <a:spcPts val="0"/>
              </a:spcBef>
              <a:spcAft>
                <a:spcPts val="0"/>
              </a:spcAft>
              <a:buClr>
                <a:schemeClr val="dk1"/>
              </a:buClr>
              <a:buSzPts val="1100"/>
              <a:buFont typeface="Arial"/>
              <a:buNone/>
            </a:pPr>
            <a:r>
              <a:rPr lang="en" sz="750" dirty="0"/>
              <a:t>CCSS.ELA-LITERACY.RST.6-8.7  </a:t>
            </a:r>
            <a:endParaRPr dirty="0"/>
          </a:p>
          <a:p>
            <a:pPr marL="0" lvl="0" indent="0" algn="l" rtl="0">
              <a:lnSpc>
                <a:spcPct val="90000"/>
              </a:lnSpc>
              <a:spcBef>
                <a:spcPts val="0"/>
              </a:spcBef>
              <a:spcAft>
                <a:spcPts val="0"/>
              </a:spcAft>
              <a:buSzPts val="1400"/>
              <a:buNone/>
            </a:pPr>
            <a:r>
              <a:rPr lang="en" sz="750" dirty="0"/>
              <a:t>Integrate quantitative or technical information expressed in words in a text with a version of that information expressed visually (e.g., in a flowchart, diagram, model, graph, or table)</a:t>
            </a:r>
            <a:endParaRPr lang="en-US" sz="750" dirty="0"/>
          </a:p>
          <a:p>
            <a:pPr marL="0" lvl="0" indent="0">
              <a:buNone/>
            </a:pPr>
            <a:endParaRPr lang="en-US" sz="750" u="sng" dirty="0"/>
          </a:p>
          <a:p>
            <a:pPr marL="0" lvl="0" indent="0">
              <a:buNone/>
            </a:pPr>
            <a:r>
              <a:rPr lang="en-US" sz="750" u="sng" dirty="0"/>
              <a:t>English Language Proficiency (CA) - 6 (Bridging Proficiency Levels)</a:t>
            </a:r>
            <a:endParaRPr lang="en-US" sz="800" dirty="0"/>
          </a:p>
          <a:p>
            <a:pPr marL="0" lvl="0" indent="0">
              <a:buNone/>
            </a:pPr>
            <a:r>
              <a:rPr lang="en-US" sz="750" dirty="0"/>
              <a:t>1. Exchanging information/ideas: Contribute to class, group, and partner discussions by following turn-taking rules, asking relevant questions, affirming others, adding relevant information and evidence, paraphrasing key ideas, building on responses, and providing useful feedback</a:t>
            </a:r>
            <a:endParaRPr lang="en-US" sz="800" dirty="0"/>
          </a:p>
          <a:p>
            <a:pPr marL="0" lvl="0" indent="0">
              <a:buNone/>
            </a:pPr>
            <a:r>
              <a:rPr lang="en-US" sz="750" dirty="0"/>
              <a:t>3. Supporting opinions and persuading others: Negotiate with or persuade others in conversations using appropriate register (e.g., to reflect on multiple perspectives) using a variety of learned phrases, indirect reported speech (e.g., I heard you say X, and Gabriel just pointed out Y), as well as open responses. </a:t>
            </a:r>
            <a:endParaRPr lang="en-US" sz="800" dirty="0"/>
          </a:p>
          <a:p>
            <a:pPr marL="0" lvl="0" indent="0">
              <a:buNone/>
            </a:pPr>
            <a:r>
              <a:rPr lang="en-US" sz="750" dirty="0"/>
              <a:t>5. Listening actively: Demonstrate active listening in oral presentation activities by asking and answering detailed questions, with minimal prompting and support.</a:t>
            </a:r>
          </a:p>
          <a:p>
            <a:pPr marL="0" lvl="0" indent="0" algn="l" rtl="0">
              <a:lnSpc>
                <a:spcPct val="90000"/>
              </a:lnSpc>
              <a:spcBef>
                <a:spcPts val="0"/>
              </a:spcBef>
              <a:spcAft>
                <a:spcPts val="0"/>
              </a:spcAft>
              <a:buSzPts val="1400"/>
              <a:buNone/>
            </a:pPr>
            <a:endParaRPr sz="750" dirty="0"/>
          </a:p>
          <a:p>
            <a:pPr marL="0" lvl="0" indent="0" algn="l" rtl="0">
              <a:lnSpc>
                <a:spcPct val="90000"/>
              </a:lnSpc>
              <a:spcBef>
                <a:spcPts val="0"/>
              </a:spcBef>
              <a:spcAft>
                <a:spcPts val="0"/>
              </a:spcAft>
              <a:buSzPts val="1400"/>
              <a:buNone/>
            </a:pPr>
            <a:r>
              <a:rPr lang="en" sz="750" u="sng" dirty="0"/>
              <a:t>English Language Proficiency (OR) </a:t>
            </a:r>
            <a:endParaRPr dirty="0"/>
          </a:p>
          <a:p>
            <a:pPr marL="0" lvl="0" indent="0" algn="l" rtl="0">
              <a:lnSpc>
                <a:spcPct val="90000"/>
              </a:lnSpc>
              <a:spcBef>
                <a:spcPts val="0"/>
              </a:spcBef>
              <a:spcAft>
                <a:spcPts val="0"/>
              </a:spcAft>
              <a:buSzPts val="1400"/>
              <a:buNone/>
            </a:pPr>
            <a:r>
              <a:rPr lang="en" sz="750" dirty="0"/>
              <a:t>6-8.1 An ELL can construct meaning from oral presentations and literary and informational text through grade-appropriate listening, reading, and viewing.</a:t>
            </a:r>
            <a:endParaRPr dirty="0"/>
          </a:p>
          <a:p>
            <a:pPr marL="0" lvl="0" indent="0" algn="l" rtl="0">
              <a:lnSpc>
                <a:spcPct val="90000"/>
              </a:lnSpc>
              <a:spcBef>
                <a:spcPts val="0"/>
              </a:spcBef>
              <a:spcAft>
                <a:spcPts val="0"/>
              </a:spcAft>
              <a:buSzPts val="1400"/>
              <a:buNone/>
            </a:pPr>
            <a:r>
              <a:rPr lang="en" sz="750" dirty="0"/>
              <a:t>6-8.9 An ELL can create clear and coherent grade-appropriate speech and text.</a:t>
            </a:r>
            <a:endParaRPr dirty="0"/>
          </a:p>
          <a:p>
            <a:pPr marL="0" lvl="0" indent="0" algn="l" rtl="0">
              <a:lnSpc>
                <a:spcPct val="90000"/>
              </a:lnSpc>
              <a:spcBef>
                <a:spcPts val="0"/>
              </a:spcBef>
              <a:spcAft>
                <a:spcPts val="0"/>
              </a:spcAft>
              <a:buSzPts val="1400"/>
              <a:buNone/>
            </a:pPr>
            <a:r>
              <a:rPr lang="en" sz="750" dirty="0"/>
              <a:t>6-8.10 An ELL can make accurate use of standard English to communicate in grade-appropriate speech and writing.</a:t>
            </a:r>
            <a:endParaRPr sz="750" dirty="0"/>
          </a:p>
          <a:p>
            <a:pPr marL="0" lvl="0" indent="0" algn="l" rtl="0">
              <a:lnSpc>
                <a:spcPct val="90000"/>
              </a:lnSpc>
              <a:spcBef>
                <a:spcPts val="0"/>
              </a:spcBef>
              <a:spcAft>
                <a:spcPts val="0"/>
              </a:spcAft>
              <a:buSzPts val="1400"/>
              <a:buNone/>
            </a:pPr>
            <a:endParaRPr sz="750" dirty="0"/>
          </a:p>
          <a:p>
            <a:pPr marL="0" lvl="0" indent="0" algn="l" rtl="0">
              <a:lnSpc>
                <a:spcPct val="90000"/>
              </a:lnSpc>
              <a:spcBef>
                <a:spcPts val="0"/>
              </a:spcBef>
              <a:spcAft>
                <a:spcPts val="0"/>
              </a:spcAft>
              <a:buSzPts val="1400"/>
              <a:buNone/>
            </a:pPr>
            <a:r>
              <a:rPr lang="en" sz="750" u="sng" dirty="0"/>
              <a:t>English Language Proficiency (WA) </a:t>
            </a:r>
            <a:endParaRPr dirty="0"/>
          </a:p>
          <a:p>
            <a:pPr marL="0" lvl="0" indent="0" algn="l" rtl="0">
              <a:lnSpc>
                <a:spcPct val="90000"/>
              </a:lnSpc>
              <a:spcBef>
                <a:spcPts val="0"/>
              </a:spcBef>
              <a:spcAft>
                <a:spcPts val="0"/>
              </a:spcAft>
              <a:buSzPts val="1400"/>
              <a:buNone/>
            </a:pPr>
            <a:r>
              <a:rPr lang="en" sz="750" dirty="0"/>
              <a:t>ELD-SI 4-12 Narrate </a:t>
            </a:r>
            <a:endParaRPr dirty="0"/>
          </a:p>
          <a:p>
            <a:pPr marL="285750" lvl="0" indent="-273050" algn="l" rtl="0">
              <a:lnSpc>
                <a:spcPct val="90000"/>
              </a:lnSpc>
              <a:spcBef>
                <a:spcPts val="0"/>
              </a:spcBef>
              <a:spcAft>
                <a:spcPts val="0"/>
              </a:spcAft>
              <a:buSzPts val="700"/>
              <a:buChar char="●"/>
            </a:pPr>
            <a:r>
              <a:rPr lang="en" sz="750" dirty="0"/>
              <a:t>Share ideas about one’s own and others’ lived experiences and previous learning</a:t>
            </a:r>
            <a:endParaRPr dirty="0"/>
          </a:p>
          <a:p>
            <a:pPr marL="285750" lvl="0" indent="-273050" algn="l" rtl="0">
              <a:lnSpc>
                <a:spcPct val="90000"/>
              </a:lnSpc>
              <a:spcBef>
                <a:spcPts val="0"/>
              </a:spcBef>
              <a:spcAft>
                <a:spcPts val="0"/>
              </a:spcAft>
              <a:buSzPts val="700"/>
              <a:buChar char="●"/>
            </a:pPr>
            <a:r>
              <a:rPr lang="en" sz="750" dirty="0"/>
              <a:t>Connect stories with images and representations to add meaning </a:t>
            </a:r>
            <a:endParaRPr dirty="0"/>
          </a:p>
          <a:p>
            <a:pPr marL="285750" lvl="0" indent="-273050" algn="l" rtl="0">
              <a:lnSpc>
                <a:spcPct val="90000"/>
              </a:lnSpc>
              <a:spcBef>
                <a:spcPts val="0"/>
              </a:spcBef>
              <a:spcAft>
                <a:spcPts val="0"/>
              </a:spcAft>
              <a:buSzPts val="700"/>
              <a:buChar char="●"/>
            </a:pPr>
            <a:r>
              <a:rPr lang="en" sz="750" dirty="0"/>
              <a:t>Identify and raise questions about what might be unexplained, missing, or left unsaid </a:t>
            </a:r>
            <a:endParaRPr dirty="0"/>
          </a:p>
          <a:p>
            <a:pPr marL="0" lvl="0" indent="0" algn="l" rtl="0">
              <a:lnSpc>
                <a:spcPct val="90000"/>
              </a:lnSpc>
              <a:spcBef>
                <a:spcPts val="0"/>
              </a:spcBef>
              <a:spcAft>
                <a:spcPts val="0"/>
              </a:spcAft>
              <a:buSzPts val="1400"/>
              <a:buNone/>
            </a:pPr>
            <a:r>
              <a:rPr lang="en" sz="750" dirty="0"/>
              <a:t>ELD-SI 4-12 Inform</a:t>
            </a:r>
            <a:endParaRPr dirty="0"/>
          </a:p>
          <a:p>
            <a:pPr marL="285750" lvl="0" indent="-273050" algn="l" rtl="0">
              <a:lnSpc>
                <a:spcPct val="90000"/>
              </a:lnSpc>
              <a:spcBef>
                <a:spcPts val="0"/>
              </a:spcBef>
              <a:spcAft>
                <a:spcPts val="0"/>
              </a:spcAft>
              <a:buSzPts val="700"/>
              <a:buChar char="●"/>
            </a:pPr>
            <a:r>
              <a:rPr lang="en" sz="750" dirty="0"/>
              <a:t>Report on explicit and inferred characteristics, patterns, or behavior</a:t>
            </a:r>
            <a:endParaRPr dirty="0"/>
          </a:p>
          <a:p>
            <a:pPr marL="285750" lvl="0" indent="-273050" algn="l" rtl="0">
              <a:lnSpc>
                <a:spcPct val="90000"/>
              </a:lnSpc>
              <a:spcBef>
                <a:spcPts val="0"/>
              </a:spcBef>
              <a:spcAft>
                <a:spcPts val="0"/>
              </a:spcAft>
              <a:buSzPts val="700"/>
              <a:buChar char="●"/>
            </a:pPr>
            <a:r>
              <a:rPr lang="en" sz="750" dirty="0"/>
              <a:t>Describe the parts and wholes of a system</a:t>
            </a:r>
            <a:endParaRPr dirty="0"/>
          </a:p>
          <a:p>
            <a:pPr marL="285750" lvl="0" indent="-273050" algn="l" rtl="0">
              <a:lnSpc>
                <a:spcPct val="90000"/>
              </a:lnSpc>
              <a:spcBef>
                <a:spcPts val="0"/>
              </a:spcBef>
              <a:spcAft>
                <a:spcPts val="0"/>
              </a:spcAft>
              <a:buSzPts val="700"/>
              <a:buChar char="●"/>
            </a:pPr>
            <a:r>
              <a:rPr lang="en" sz="750" dirty="0"/>
              <a:t>Sort, clarify, and summarize relationships</a:t>
            </a:r>
            <a:endParaRPr dirty="0"/>
          </a:p>
          <a:p>
            <a:pPr marL="285750" lvl="0" indent="-273050" algn="l" rtl="0">
              <a:lnSpc>
                <a:spcPct val="90000"/>
              </a:lnSpc>
              <a:spcBef>
                <a:spcPts val="0"/>
              </a:spcBef>
              <a:spcAft>
                <a:spcPts val="0"/>
              </a:spcAft>
              <a:buSzPts val="700"/>
              <a:buChar char="●"/>
            </a:pPr>
            <a:r>
              <a:rPr lang="en" sz="750" dirty="0"/>
              <a:t>Summarize most important aspects of information </a:t>
            </a:r>
            <a:endParaRPr dirty="0"/>
          </a:p>
        </p:txBody>
      </p:sp>
      <p:sp>
        <p:nvSpPr>
          <p:cNvPr id="597" name="Google Shape;597;p45"/>
          <p:cNvSpPr txBox="1">
            <a:spLocks noGrp="1"/>
          </p:cNvSpPr>
          <p:nvPr>
            <p:ph type="body" idx="2"/>
          </p:nvPr>
        </p:nvSpPr>
        <p:spPr>
          <a:xfrm>
            <a:off x="4515800" y="857990"/>
            <a:ext cx="4513800" cy="3798300"/>
          </a:xfrm>
          <a:prstGeom prst="rect">
            <a:avLst/>
          </a:prstGeom>
          <a:solidFill>
            <a:srgbClr val="CCE2D9"/>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750" u="sng" dirty="0">
                <a:solidFill>
                  <a:schemeClr val="dk1"/>
                </a:solidFill>
              </a:rPr>
              <a:t>Next Generation Science Standards (CA, OR, WA)</a:t>
            </a:r>
            <a:endParaRPr dirty="0"/>
          </a:p>
          <a:p>
            <a:pPr marL="0" lvl="0" indent="0" algn="l" rtl="0">
              <a:lnSpc>
                <a:spcPct val="90000"/>
              </a:lnSpc>
              <a:spcBef>
                <a:spcPts val="0"/>
              </a:spcBef>
              <a:spcAft>
                <a:spcPts val="0"/>
              </a:spcAft>
              <a:buClr>
                <a:schemeClr val="dk1"/>
              </a:buClr>
              <a:buSzPts val="1100"/>
              <a:buFont typeface="Arial"/>
              <a:buNone/>
            </a:pPr>
            <a:r>
              <a:rPr lang="en" sz="750" dirty="0">
                <a:solidFill>
                  <a:schemeClr val="dk1"/>
                </a:solidFill>
              </a:rPr>
              <a:t>MS-ESS3-2. Analyze and interpret data on natural hazards to forecast future catastrophic events and inform the development of technologies to mitigate their effects.</a:t>
            </a:r>
            <a:endParaRPr dirty="0"/>
          </a:p>
          <a:p>
            <a:pPr marL="0" lvl="0" indent="0" algn="l" rtl="0">
              <a:lnSpc>
                <a:spcPct val="100000"/>
              </a:lnSpc>
              <a:spcBef>
                <a:spcPts val="0"/>
              </a:spcBef>
              <a:spcAft>
                <a:spcPts val="0"/>
              </a:spcAft>
              <a:buClr>
                <a:schemeClr val="dk1"/>
              </a:buClr>
              <a:buSzPts val="1100"/>
              <a:buFont typeface="Arial"/>
              <a:buNone/>
            </a:pPr>
            <a:endParaRPr sz="750" dirty="0"/>
          </a:p>
          <a:p>
            <a:pPr marL="0" lvl="0" indent="0" algn="l" rtl="0">
              <a:lnSpc>
                <a:spcPct val="100000"/>
              </a:lnSpc>
              <a:spcBef>
                <a:spcPts val="0"/>
              </a:spcBef>
              <a:spcAft>
                <a:spcPts val="0"/>
              </a:spcAft>
              <a:buClr>
                <a:schemeClr val="dk1"/>
              </a:buClr>
              <a:buSzPts val="1100"/>
              <a:buFont typeface="Arial"/>
              <a:buNone/>
            </a:pPr>
            <a:r>
              <a:rPr lang="en" sz="750" u="sng" dirty="0"/>
              <a:t>Social Sciences (OR) </a:t>
            </a:r>
            <a:endParaRPr dirty="0"/>
          </a:p>
          <a:p>
            <a:pPr marL="0" lvl="0" indent="0" algn="l" rtl="0">
              <a:lnSpc>
                <a:spcPct val="100000"/>
              </a:lnSpc>
              <a:spcBef>
                <a:spcPts val="0"/>
              </a:spcBef>
              <a:spcAft>
                <a:spcPts val="0"/>
              </a:spcAft>
              <a:buClr>
                <a:schemeClr val="dk1"/>
              </a:buClr>
              <a:buSzPts val="1100"/>
              <a:buFont typeface="Arial"/>
              <a:buNone/>
            </a:pPr>
            <a:r>
              <a:rPr lang="en" sz="750" dirty="0"/>
              <a:t>6.26 Analyze how a specific problem can manifest itself at local, regional, and global levels. Identify challenges and opportunities faced by those trying to address a specific problem. </a:t>
            </a:r>
            <a:endParaRPr dirty="0"/>
          </a:p>
          <a:p>
            <a:pPr marL="0" lvl="0" indent="0" algn="l" rtl="0">
              <a:lnSpc>
                <a:spcPct val="100000"/>
              </a:lnSpc>
              <a:spcBef>
                <a:spcPts val="0"/>
              </a:spcBef>
              <a:spcAft>
                <a:spcPts val="0"/>
              </a:spcAft>
              <a:buClr>
                <a:schemeClr val="dk1"/>
              </a:buClr>
              <a:buSzPts val="1100"/>
              <a:buFont typeface="Arial"/>
              <a:buNone/>
            </a:pPr>
            <a:endParaRPr sz="750" dirty="0"/>
          </a:p>
          <a:p>
            <a:pPr marL="0" lvl="0" indent="0" algn="l" rtl="0">
              <a:lnSpc>
                <a:spcPct val="100000"/>
              </a:lnSpc>
              <a:spcBef>
                <a:spcPts val="0"/>
              </a:spcBef>
              <a:spcAft>
                <a:spcPts val="0"/>
              </a:spcAft>
              <a:buClr>
                <a:schemeClr val="dk1"/>
              </a:buClr>
              <a:buSzPts val="1100"/>
              <a:buFont typeface="Arial"/>
              <a:buNone/>
            </a:pPr>
            <a:r>
              <a:rPr lang="en" sz="750" u="sng" dirty="0"/>
              <a:t>Social Studies (WA)</a:t>
            </a:r>
            <a:endParaRPr dirty="0"/>
          </a:p>
          <a:p>
            <a:pPr marL="0" lvl="0" indent="0" algn="l" rtl="0">
              <a:lnSpc>
                <a:spcPct val="90000"/>
              </a:lnSpc>
              <a:spcBef>
                <a:spcPts val="0"/>
              </a:spcBef>
              <a:spcAft>
                <a:spcPts val="0"/>
              </a:spcAft>
              <a:buClr>
                <a:schemeClr val="dk1"/>
              </a:buClr>
              <a:buSzPts val="1100"/>
              <a:buFont typeface="Arial"/>
              <a:buNone/>
            </a:pPr>
            <a:r>
              <a:rPr lang="en" sz="750" dirty="0"/>
              <a:t>SSS2: Uses inquiry-based research.</a:t>
            </a:r>
            <a:endParaRPr dirty="0"/>
          </a:p>
          <a:p>
            <a:pPr marL="0" lvl="0" indent="0" algn="l" rtl="0">
              <a:lnSpc>
                <a:spcPct val="90000"/>
              </a:lnSpc>
              <a:spcBef>
                <a:spcPts val="0"/>
              </a:spcBef>
              <a:spcAft>
                <a:spcPts val="0"/>
              </a:spcAft>
              <a:buClr>
                <a:schemeClr val="dk1"/>
              </a:buClr>
              <a:buSzPts val="1100"/>
              <a:buFont typeface="Arial"/>
              <a:buNone/>
            </a:pPr>
            <a:r>
              <a:rPr lang="en" sz="750" dirty="0"/>
              <a:t>What things are considered when it comes to making decisions?</a:t>
            </a:r>
            <a:endParaRPr dirty="0"/>
          </a:p>
          <a:p>
            <a:pPr marL="0" lvl="0" indent="0" algn="l" rtl="0">
              <a:lnSpc>
                <a:spcPct val="90000"/>
              </a:lnSpc>
              <a:spcBef>
                <a:spcPts val="0"/>
              </a:spcBef>
              <a:spcAft>
                <a:spcPts val="0"/>
              </a:spcAft>
              <a:buClr>
                <a:schemeClr val="dk1"/>
              </a:buClr>
              <a:buSzPts val="1100"/>
              <a:buFont typeface="Arial"/>
              <a:buNone/>
            </a:pPr>
            <a:r>
              <a:rPr lang="en" sz="750" dirty="0"/>
              <a:t>Explain the characteristics and causes of local, regional and global problems in multiple contexts.</a:t>
            </a:r>
            <a:endParaRPr dirty="0"/>
          </a:p>
          <a:p>
            <a:pPr marL="0" lvl="0" indent="0" algn="l" rtl="0">
              <a:lnSpc>
                <a:spcPct val="90000"/>
              </a:lnSpc>
              <a:spcBef>
                <a:spcPts val="0"/>
              </a:spcBef>
              <a:spcAft>
                <a:spcPts val="0"/>
              </a:spcAft>
              <a:buClr>
                <a:schemeClr val="dk1"/>
              </a:buClr>
              <a:buSzPts val="1100"/>
              <a:buFont typeface="Arial"/>
              <a:buNone/>
            </a:pPr>
            <a:endParaRPr sz="750" dirty="0"/>
          </a:p>
          <a:p>
            <a:pPr marL="0" lvl="0" indent="0" algn="l" rtl="0">
              <a:lnSpc>
                <a:spcPct val="90000"/>
              </a:lnSpc>
              <a:spcBef>
                <a:spcPts val="0"/>
              </a:spcBef>
              <a:spcAft>
                <a:spcPts val="0"/>
              </a:spcAft>
              <a:buClr>
                <a:schemeClr val="dk1"/>
              </a:buClr>
              <a:buSzPts val="1100"/>
              <a:buFont typeface="Arial"/>
              <a:buNone/>
            </a:pPr>
            <a:r>
              <a:rPr lang="en" sz="750" u="sng" dirty="0"/>
              <a:t>Social Emotional Learning (OR) </a:t>
            </a:r>
            <a:endParaRPr dirty="0"/>
          </a:p>
          <a:p>
            <a:pPr marL="0" lvl="0" indent="0" algn="l" rtl="0">
              <a:lnSpc>
                <a:spcPct val="90000"/>
              </a:lnSpc>
              <a:spcBef>
                <a:spcPts val="0"/>
              </a:spcBef>
              <a:spcAft>
                <a:spcPts val="0"/>
              </a:spcAft>
              <a:buClr>
                <a:schemeClr val="dk1"/>
              </a:buClr>
              <a:buSzPts val="1100"/>
              <a:buFont typeface="Arial"/>
              <a:buNone/>
            </a:pPr>
            <a:r>
              <a:rPr lang="en" sz="750" dirty="0"/>
              <a:t>Standard 5: Demonstrate curiosity and analysis of oneself and society in order to make caring choices that impact personal, social, and collective well-being across situations and environments.</a:t>
            </a:r>
            <a:endParaRPr dirty="0"/>
          </a:p>
          <a:p>
            <a:pPr marL="0" lvl="0" indent="0" algn="l" rtl="0">
              <a:lnSpc>
                <a:spcPct val="90000"/>
              </a:lnSpc>
              <a:spcBef>
                <a:spcPts val="0"/>
              </a:spcBef>
              <a:spcAft>
                <a:spcPts val="0"/>
              </a:spcAft>
              <a:buClr>
                <a:schemeClr val="dk1"/>
              </a:buClr>
              <a:buSzPts val="1100"/>
              <a:buFont typeface="Arial"/>
              <a:buNone/>
            </a:pPr>
            <a:endParaRPr sz="750" dirty="0"/>
          </a:p>
          <a:p>
            <a:pPr marL="0" lvl="0" indent="0" algn="l" rtl="0">
              <a:lnSpc>
                <a:spcPct val="90000"/>
              </a:lnSpc>
              <a:spcBef>
                <a:spcPts val="0"/>
              </a:spcBef>
              <a:spcAft>
                <a:spcPts val="0"/>
              </a:spcAft>
              <a:buClr>
                <a:schemeClr val="dk1"/>
              </a:buClr>
              <a:buSzPts val="1100"/>
              <a:buFont typeface="Arial"/>
              <a:buNone/>
            </a:pPr>
            <a:r>
              <a:rPr lang="en" sz="750" u="sng" dirty="0"/>
              <a:t>Social Emotional Learning (WA)</a:t>
            </a:r>
            <a:endParaRPr dirty="0"/>
          </a:p>
          <a:p>
            <a:pPr marL="0" lvl="0" indent="0" algn="l" rtl="0">
              <a:lnSpc>
                <a:spcPct val="90000"/>
              </a:lnSpc>
              <a:spcBef>
                <a:spcPts val="0"/>
              </a:spcBef>
              <a:spcAft>
                <a:spcPts val="0"/>
              </a:spcAft>
              <a:buClr>
                <a:schemeClr val="dk1"/>
              </a:buClr>
              <a:buSzPts val="1100"/>
              <a:buFont typeface="Arial"/>
              <a:buNone/>
            </a:pPr>
            <a:r>
              <a:rPr lang="en" sz="750" dirty="0"/>
              <a:t>Benchmark 6C: Contributes productively to one’s school, workplace, and community.</a:t>
            </a:r>
            <a:endParaRPr dirty="0"/>
          </a:p>
          <a:p>
            <a:pPr marL="0" lvl="0" indent="0" algn="l" rtl="0">
              <a:lnSpc>
                <a:spcPct val="90000"/>
              </a:lnSpc>
              <a:spcBef>
                <a:spcPts val="0"/>
              </a:spcBef>
              <a:spcAft>
                <a:spcPts val="0"/>
              </a:spcAft>
              <a:buClr>
                <a:schemeClr val="dk1"/>
              </a:buClr>
              <a:buSzPts val="1100"/>
              <a:buFont typeface="Arial"/>
              <a:buNone/>
            </a:pPr>
            <a:endParaRPr sz="750" dirty="0"/>
          </a:p>
          <a:p>
            <a:pPr marL="0" lvl="0" indent="0">
              <a:buClr>
                <a:schemeClr val="dk1"/>
              </a:buClr>
              <a:buSzPts val="1100"/>
              <a:buNone/>
            </a:pPr>
            <a:r>
              <a:rPr lang="en-US" sz="750" u="sng" dirty="0"/>
              <a:t>Health Education (CA)</a:t>
            </a:r>
            <a:endParaRPr lang="en-US" sz="800" dirty="0"/>
          </a:p>
          <a:p>
            <a:pPr marL="0" lvl="0" indent="0">
              <a:buClr>
                <a:schemeClr val="dk1"/>
              </a:buClr>
              <a:buSzPts val="1100"/>
              <a:buNone/>
            </a:pPr>
            <a:r>
              <a:rPr lang="en-US" sz="750" dirty="0"/>
              <a:t>1.4.S  Examine disaster preparedness plans for the home and school.</a:t>
            </a:r>
            <a:endParaRPr lang="en-US" sz="800" dirty="0"/>
          </a:p>
          <a:p>
            <a:pPr marL="0" lvl="0" indent="0">
              <a:buClr>
                <a:schemeClr val="dk1"/>
              </a:buClr>
              <a:buSzPts val="1100"/>
              <a:buNone/>
            </a:pPr>
            <a:r>
              <a:rPr lang="en-US" sz="750" dirty="0"/>
              <a:t>1.10.S  Identify basic safety guidelines for emergencies and natural disasters</a:t>
            </a:r>
            <a:endParaRPr lang="en-US" sz="800" dirty="0"/>
          </a:p>
          <a:p>
            <a:pPr marL="0" lvl="0" indent="0">
              <a:buClr>
                <a:schemeClr val="dk1"/>
              </a:buClr>
              <a:buSzPts val="1100"/>
              <a:buNone/>
            </a:pPr>
            <a:r>
              <a:rPr lang="en-US" sz="750" dirty="0"/>
              <a:t>7.1.S  Practice first aid and emergency procedures.</a:t>
            </a:r>
            <a:endParaRPr lang="en-US" sz="800" dirty="0"/>
          </a:p>
          <a:p>
            <a:pPr marL="0" lvl="0" indent="0" algn="l" rtl="0">
              <a:lnSpc>
                <a:spcPct val="100000"/>
              </a:lnSpc>
              <a:spcBef>
                <a:spcPts val="0"/>
              </a:spcBef>
              <a:spcAft>
                <a:spcPts val="0"/>
              </a:spcAft>
              <a:buClr>
                <a:schemeClr val="dk1"/>
              </a:buClr>
              <a:buSzPts val="1100"/>
              <a:buFont typeface="Arial"/>
              <a:buNone/>
            </a:pPr>
            <a:endParaRPr lang="en" sz="750" u="sng" dirty="0"/>
          </a:p>
          <a:p>
            <a:pPr marL="0" lvl="0" indent="0" algn="l" rtl="0">
              <a:lnSpc>
                <a:spcPct val="100000"/>
              </a:lnSpc>
              <a:spcBef>
                <a:spcPts val="0"/>
              </a:spcBef>
              <a:spcAft>
                <a:spcPts val="0"/>
              </a:spcAft>
              <a:buClr>
                <a:schemeClr val="dk1"/>
              </a:buClr>
              <a:buSzPts val="1100"/>
              <a:buFont typeface="Arial"/>
              <a:buNone/>
            </a:pPr>
            <a:r>
              <a:rPr lang="en" sz="750" u="sng" dirty="0"/>
              <a:t>Health (OR)</a:t>
            </a:r>
            <a:endParaRPr dirty="0"/>
          </a:p>
          <a:p>
            <a:pPr marL="0" lvl="0" indent="0" algn="l" rtl="0">
              <a:lnSpc>
                <a:spcPct val="90000"/>
              </a:lnSpc>
              <a:spcBef>
                <a:spcPts val="0"/>
              </a:spcBef>
              <a:spcAft>
                <a:spcPts val="0"/>
              </a:spcAft>
              <a:buClr>
                <a:schemeClr val="dk1"/>
              </a:buClr>
              <a:buSzPts val="1100"/>
              <a:buFont typeface="Arial"/>
              <a:buNone/>
            </a:pPr>
            <a:r>
              <a:rPr lang="en" sz="750" dirty="0"/>
              <a:t>7.SFA.2 Identify unsafe situations at home, at school, and in communities that can lead to injury and describe possible strategies to reduce risk.</a:t>
            </a:r>
            <a:endParaRPr dirty="0"/>
          </a:p>
          <a:p>
            <a:pPr marL="0" lvl="0" indent="0" algn="l" rtl="0">
              <a:lnSpc>
                <a:spcPct val="90000"/>
              </a:lnSpc>
              <a:spcBef>
                <a:spcPts val="0"/>
              </a:spcBef>
              <a:spcAft>
                <a:spcPts val="0"/>
              </a:spcAft>
              <a:buClr>
                <a:schemeClr val="dk1"/>
              </a:buClr>
              <a:buSzPts val="1100"/>
              <a:buFont typeface="Arial"/>
              <a:buNone/>
            </a:pPr>
            <a:endParaRPr sz="750" dirty="0"/>
          </a:p>
          <a:p>
            <a:pPr marL="0" lvl="0" indent="0" algn="l" rtl="0">
              <a:lnSpc>
                <a:spcPct val="90000"/>
              </a:lnSpc>
              <a:spcBef>
                <a:spcPts val="0"/>
              </a:spcBef>
              <a:spcAft>
                <a:spcPts val="0"/>
              </a:spcAft>
              <a:buClr>
                <a:schemeClr val="dk1"/>
              </a:buClr>
              <a:buSzPts val="1100"/>
              <a:buFont typeface="Arial"/>
              <a:buNone/>
            </a:pPr>
            <a:r>
              <a:rPr lang="en" sz="750" u="sng" dirty="0"/>
              <a:t>Health Education (WA) </a:t>
            </a:r>
            <a:endParaRPr dirty="0"/>
          </a:p>
          <a:p>
            <a:pPr marL="0" lvl="0" indent="0" algn="l" rtl="0">
              <a:lnSpc>
                <a:spcPct val="90000"/>
              </a:lnSpc>
              <a:spcBef>
                <a:spcPts val="0"/>
              </a:spcBef>
              <a:spcAft>
                <a:spcPts val="0"/>
              </a:spcAft>
              <a:buClr>
                <a:schemeClr val="dk1"/>
              </a:buClr>
              <a:buSzPts val="1100"/>
              <a:buFont typeface="Arial"/>
              <a:buNone/>
            </a:pPr>
            <a:r>
              <a:rPr lang="en" sz="750" dirty="0"/>
              <a:t>Explain the importance of being responsible for promoting safety and avoiding or reducing injury. H7.Sa1.7 </a:t>
            </a:r>
            <a:endParaRPr dirty="0"/>
          </a:p>
        </p:txBody>
      </p:sp>
      <p:sp>
        <p:nvSpPr>
          <p:cNvPr id="598" name="Google Shape;598;p45"/>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50</a:t>
            </a:fld>
            <a:endParaRPr sz="900">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603"/>
        <p:cNvGrpSpPr/>
        <p:nvPr/>
      </p:nvGrpSpPr>
      <p:grpSpPr>
        <a:xfrm>
          <a:off x="0" y="0"/>
          <a:ext cx="0" cy="0"/>
          <a:chOff x="0" y="0"/>
          <a:chExt cx="0" cy="0"/>
        </a:xfrm>
      </p:grpSpPr>
      <p:sp>
        <p:nvSpPr>
          <p:cNvPr id="604" name="Google Shape;604;p46"/>
          <p:cNvSpPr txBox="1">
            <a:spLocks noGrp="1"/>
          </p:cNvSpPr>
          <p:nvPr>
            <p:ph type="title"/>
          </p:nvPr>
        </p:nvSpPr>
        <p:spPr>
          <a:xfrm>
            <a:off x="133853" y="56246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Earthquake Hazard</a:t>
            </a:r>
            <a:endParaRPr>
              <a:solidFill>
                <a:schemeClr val="dk1"/>
              </a:solidFill>
            </a:endParaRPr>
          </a:p>
        </p:txBody>
      </p:sp>
      <p:sp>
        <p:nvSpPr>
          <p:cNvPr id="605" name="Google Shape;605;p46"/>
          <p:cNvSpPr txBox="1">
            <a:spLocks noGrp="1"/>
          </p:cNvSpPr>
          <p:nvPr>
            <p:ph type="body" idx="1"/>
          </p:nvPr>
        </p:nvSpPr>
        <p:spPr>
          <a:xfrm>
            <a:off x="162133" y="969915"/>
            <a:ext cx="4531598" cy="3460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 sz="1200"/>
              <a:t>California, Oregon, and Washington all face hazards from earthquakes because of the underlying tectonic plates, which constantly grind against each other. </a:t>
            </a:r>
            <a:r>
              <a:rPr lang="en" sz="1200">
                <a:solidFill>
                  <a:schemeClr val="dk1"/>
                </a:solidFill>
              </a:rPr>
              <a:t>This friction creates "faults," </a:t>
            </a:r>
            <a:r>
              <a:rPr lang="en" sz="1200"/>
              <a:t>or l</a:t>
            </a:r>
            <a:r>
              <a:rPr lang="en" sz="1200">
                <a:solidFill>
                  <a:schemeClr val="dk1"/>
                </a:solidFill>
              </a:rPr>
              <a:t>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t>While smaller</a:t>
            </a:r>
            <a:r>
              <a:rPr lang="en" sz="1200">
                <a:solidFill>
                  <a:schemeClr val="dk1"/>
                </a:solidFill>
              </a:rPr>
              <a:t> earthquakes happen often, scientists think a</a:t>
            </a:r>
            <a:r>
              <a:rPr lang="en" sz="1200"/>
              <a:t> major earthquake could happen any time, so it's important to be prepared.</a:t>
            </a:r>
            <a:endParaRPr/>
          </a:p>
          <a:p>
            <a:pPr marL="342900" lvl="0" indent="0" algn="l" rtl="0">
              <a:lnSpc>
                <a:spcPct val="100000"/>
              </a:lnSpc>
              <a:spcBef>
                <a:spcPts val="0"/>
              </a:spcBef>
              <a:spcAft>
                <a:spcPts val="0"/>
              </a:spcAft>
              <a:buSzPts val="1125"/>
              <a:buNone/>
            </a:pPr>
            <a:endParaRPr sz="1125"/>
          </a:p>
          <a:p>
            <a:pPr marL="0" lvl="0" indent="0" algn="l" rtl="0">
              <a:lnSpc>
                <a:spcPct val="100000"/>
              </a:lnSpc>
              <a:spcBef>
                <a:spcPts val="0"/>
              </a:spcBef>
              <a:spcAft>
                <a:spcPts val="0"/>
              </a:spcAft>
              <a:buSzPts val="1125"/>
              <a:buNone/>
            </a:pPr>
            <a:r>
              <a:rPr lang="en" sz="1125"/>
              <a:t>For more information: </a:t>
            </a:r>
            <a:r>
              <a:rPr lang="en"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125"/>
              <a:buNone/>
            </a:pPr>
            <a:endParaRPr sz="1125"/>
          </a:p>
        </p:txBody>
      </p:sp>
      <p:pic>
        <p:nvPicPr>
          <p:cNvPr id="606" name="Google Shape;606;p46"/>
          <p:cNvPicPr preferRelativeResize="0"/>
          <p:nvPr/>
        </p:nvPicPr>
        <p:blipFill rotWithShape="1">
          <a:blip r:embed="rId4">
            <a:alphaModFix/>
          </a:blip>
          <a:src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607" name="Google Shape;607;p46"/>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51</a:t>
            </a:fld>
            <a:endParaRPr sz="900">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12"/>
        <p:cNvGrpSpPr/>
        <p:nvPr/>
      </p:nvGrpSpPr>
      <p:grpSpPr>
        <a:xfrm>
          <a:off x="0" y="0"/>
          <a:ext cx="0" cy="0"/>
          <a:chOff x="0" y="0"/>
          <a:chExt cx="0" cy="0"/>
        </a:xfrm>
      </p:grpSpPr>
      <p:sp>
        <p:nvSpPr>
          <p:cNvPr id="613" name="Google Shape;613;p47"/>
          <p:cNvSpPr txBox="1">
            <a:spLocks noGrp="1"/>
          </p:cNvSpPr>
          <p:nvPr>
            <p:ph type="title"/>
          </p:nvPr>
        </p:nvSpPr>
        <p:spPr>
          <a:xfrm>
            <a:off x="143875" y="553025"/>
            <a:ext cx="8849296" cy="407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100000"/>
              <a:buFont typeface="Arial"/>
              <a:buNone/>
            </a:pPr>
            <a:r>
              <a:rPr lang="en" sz="1800" dirty="0">
                <a:solidFill>
                  <a:schemeClr val="dk1"/>
                </a:solidFill>
              </a:rPr>
              <a:t>Background - How the ShakeAlert</a:t>
            </a:r>
            <a:r>
              <a:rPr lang="en" sz="1800" baseline="30000" dirty="0">
                <a:solidFill>
                  <a:schemeClr val="dk1"/>
                </a:solidFill>
              </a:rPr>
              <a:t>Ⓡ</a:t>
            </a:r>
            <a:r>
              <a:rPr lang="en" sz="1800" dirty="0">
                <a:solidFill>
                  <a:schemeClr val="dk1"/>
                </a:solidFill>
              </a:rPr>
              <a:t> Earthquake Early Warning System Works</a:t>
            </a:r>
            <a:endParaRPr sz="1800" dirty="0">
              <a:solidFill>
                <a:schemeClr val="dk1"/>
              </a:solidFill>
            </a:endParaRPr>
          </a:p>
        </p:txBody>
      </p:sp>
      <p:sp>
        <p:nvSpPr>
          <p:cNvPr id="614" name="Google Shape;614;p47"/>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dk1"/>
                </a:solidFill>
                <a:latin typeface="Arial"/>
                <a:ea typeface="Arial"/>
                <a:cs typeface="Arial"/>
                <a:sym typeface="Arial"/>
              </a:rPr>
              <a:t>52</a:t>
            </a:fld>
            <a:endParaRPr sz="900" b="0" i="0" u="none" strike="noStrike" cap="none">
              <a:solidFill>
                <a:schemeClr val="dk1"/>
              </a:solidFill>
              <a:latin typeface="Arial"/>
              <a:ea typeface="Arial"/>
              <a:cs typeface="Arial"/>
              <a:sym typeface="Arial"/>
            </a:endParaRPr>
          </a:p>
        </p:txBody>
      </p:sp>
      <p:pic>
        <p:nvPicPr>
          <p:cNvPr id="615" name="Google Shape;615;p47" descr="A diagram of a earthquake"/>
          <p:cNvPicPr preferRelativeResize="0"/>
          <p:nvPr/>
        </p:nvPicPr>
        <p:blipFill rotWithShape="1">
          <a:blip r:embed="rId3">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Effective Protective Actions</a:t>
            </a:r>
            <a:endParaRPr>
              <a:solidFill>
                <a:schemeClr val="dk1"/>
              </a:solidFill>
            </a:endParaRPr>
          </a:p>
        </p:txBody>
      </p:sp>
      <p:sp>
        <p:nvSpPr>
          <p:cNvPr id="622" name="Google Shape;622;p4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53</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3"/>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4">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629"/>
        <p:cNvGrpSpPr/>
        <p:nvPr/>
      </p:nvGrpSpPr>
      <p:grpSpPr>
        <a:xfrm>
          <a:off x="0" y="0"/>
          <a:ext cx="0" cy="0"/>
          <a:chOff x="0" y="0"/>
          <a:chExt cx="0" cy="0"/>
        </a:xfrm>
      </p:grpSpPr>
      <p:sp>
        <p:nvSpPr>
          <p:cNvPr id="630" name="Google Shape;630;p49"/>
          <p:cNvSpPr txBox="1">
            <a:spLocks noGrp="1"/>
          </p:cNvSpPr>
          <p:nvPr>
            <p:ph type="title"/>
          </p:nvPr>
        </p:nvSpPr>
        <p:spPr>
          <a:xfrm>
            <a:off x="128897" y="480563"/>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Rationale</a:t>
            </a:r>
            <a:endParaRPr>
              <a:solidFill>
                <a:schemeClr val="dk1"/>
              </a:solidFill>
            </a:endParaRPr>
          </a:p>
        </p:txBody>
      </p:sp>
      <p:sp>
        <p:nvSpPr>
          <p:cNvPr id="631" name="Google Shape;631;p4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54</a:t>
            </a:fld>
            <a:endParaRPr/>
          </a:p>
        </p:txBody>
      </p:sp>
      <p:sp>
        <p:nvSpPr>
          <p:cNvPr id="632" name="Google Shape;632;p49"/>
          <p:cNvSpPr txBox="1"/>
          <p:nvPr/>
        </p:nvSpPr>
        <p:spPr>
          <a:xfrm>
            <a:off x="312964" y="868352"/>
            <a:ext cx="8537122" cy="26284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accent1"/>
              </a:buClr>
              <a:buSzPts val="1050"/>
              <a:buFont typeface="Arial"/>
              <a:buNone/>
            </a:pPr>
            <a:r>
              <a:rPr lang="en" sz="1050" b="1">
                <a:solidFill>
                  <a:schemeClr val="dk1"/>
                </a:solidFill>
                <a:latin typeface="Arial"/>
                <a:ea typeface="Arial"/>
                <a:cs typeface="Arial"/>
                <a:sym typeface="Arial"/>
              </a:rPr>
              <a:t>Why do we practice earthquake drills? </a:t>
            </a:r>
            <a:endParaRPr/>
          </a:p>
          <a:p>
            <a:pPr marL="0" marR="0" lvl="0" indent="0" algn="l" rtl="0">
              <a:lnSpc>
                <a:spcPct val="100000"/>
              </a:lnSpc>
              <a:spcBef>
                <a:spcPts val="450"/>
              </a:spcBef>
              <a:spcAft>
                <a:spcPts val="0"/>
              </a:spcAft>
              <a:buClr>
                <a:schemeClr val="accent1"/>
              </a:buClr>
              <a:buSzPts val="1050"/>
              <a:buFont typeface="Arial"/>
              <a:buNone/>
            </a:pPr>
            <a:r>
              <a:rPr lang="en" sz="1050">
                <a:solidFill>
                  <a:schemeClr val="dk1"/>
                </a:solidFill>
                <a:latin typeface="Arial"/>
                <a:ea typeface="Arial"/>
                <a:cs typeface="Arial"/>
                <a:sym typeface="Arial"/>
              </a:rPr>
              <a:t>To react quickly you must practice often. You may only have seconds to protect yourself in an earthquake, before strong shaking knocks you down--or drops something on you.</a:t>
            </a:r>
            <a:endParaRPr/>
          </a:p>
          <a:p>
            <a:pPr marL="0" marR="0" lvl="0" indent="0" algn="l" rtl="0">
              <a:lnSpc>
                <a:spcPct val="100000"/>
              </a:lnSpc>
              <a:spcBef>
                <a:spcPts val="450"/>
              </a:spcBef>
              <a:spcAft>
                <a:spcPts val="0"/>
              </a:spcAft>
              <a:buClr>
                <a:schemeClr val="dk1"/>
              </a:buClr>
              <a:buSzPts val="1100"/>
              <a:buFont typeface="Arial"/>
              <a:buNone/>
            </a:pPr>
            <a:r>
              <a:rPr lang="en" sz="1050">
                <a:solidFill>
                  <a:schemeClr val="dk1"/>
                </a:solidFill>
                <a:latin typeface="Arial"/>
                <a:ea typeface="Arial"/>
                <a:cs typeface="Arial"/>
                <a:sym typeface="Arial"/>
              </a:rPr>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 sz="1050">
                <a:solidFill>
                  <a:schemeClr val="dk1"/>
                </a:solidFill>
                <a:latin typeface="Arial"/>
                <a:ea typeface="Arial"/>
                <a:cs typeface="Arial"/>
                <a:sym typeface="Arial"/>
              </a:rPr>
            </a:br>
            <a:endParaRPr sz="1050" u="sng">
              <a:solidFill>
                <a:schemeClr val="dk1"/>
              </a:solidFill>
              <a:latin typeface="Arial"/>
              <a:ea typeface="Arial"/>
              <a:cs typeface="Arial"/>
              <a:sym typeface="Arial"/>
            </a:endParaRPr>
          </a:p>
          <a:p>
            <a:pPr marL="0" marR="0" lvl="0" indent="0" algn="l" rtl="0">
              <a:lnSpc>
                <a:spcPct val="100000"/>
              </a:lnSpc>
              <a:spcBef>
                <a:spcPts val="450"/>
              </a:spcBef>
              <a:spcAft>
                <a:spcPts val="0"/>
              </a:spcAft>
              <a:buClr>
                <a:schemeClr val="accent1"/>
              </a:buClr>
              <a:buSzPts val="1050"/>
              <a:buFont typeface="Arial"/>
              <a:buNone/>
            </a:pPr>
            <a:r>
              <a:rPr lang="en" sz="1050" b="1">
                <a:solidFill>
                  <a:schemeClr val="dk1"/>
                </a:solidFill>
                <a:latin typeface="Arial"/>
                <a:ea typeface="Arial"/>
                <a:cs typeface="Arial"/>
                <a:sym typeface="Arial"/>
              </a:rPr>
              <a:t>Why share the Family Engagement Letter?</a:t>
            </a:r>
            <a:endParaRPr/>
          </a:p>
          <a:p>
            <a:pPr marL="292100" marR="0" lvl="0" indent="-200025" algn="l" rtl="0">
              <a:lnSpc>
                <a:spcPct val="100000"/>
              </a:lnSpc>
              <a:spcBef>
                <a:spcPts val="450"/>
              </a:spcBef>
              <a:spcAft>
                <a:spcPts val="0"/>
              </a:spcAft>
              <a:buClr>
                <a:schemeClr val="accent1"/>
              </a:buClr>
              <a:buSzPts val="1100"/>
              <a:buFont typeface="Arial"/>
              <a:buChar char="●"/>
            </a:pPr>
            <a:r>
              <a:rPr lang="en" sz="1050">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a:solidFill>
                  <a:schemeClr val="dk1"/>
                </a:solidFill>
                <a:latin typeface="Arial"/>
                <a:ea typeface="Arial"/>
                <a:cs typeface="Arial"/>
                <a:sym typeface="Arial"/>
              </a:rPr>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a:solidFill>
                  <a:schemeClr val="dk1"/>
                </a:solidFill>
                <a:latin typeface="Arial"/>
                <a:ea typeface="Arial"/>
                <a:cs typeface="Arial"/>
                <a:sym typeface="Arial"/>
              </a:rPr>
              <a:t>Because earthquakes are infrequent in Oregon and Washington, people may be unaware of the risk of an earthquake. </a:t>
            </a:r>
            <a:endParaRPr/>
          </a:p>
          <a:p>
            <a:pPr marL="292100" marR="0" lvl="0" indent="-200025" algn="l" rtl="0">
              <a:lnSpc>
                <a:spcPct val="100000"/>
              </a:lnSpc>
              <a:spcBef>
                <a:spcPts val="300"/>
              </a:spcBef>
              <a:spcAft>
                <a:spcPts val="300"/>
              </a:spcAft>
              <a:buClr>
                <a:schemeClr val="accent1"/>
              </a:buClr>
              <a:buSzPts val="1100"/>
              <a:buFont typeface="Arial"/>
              <a:buChar char="●"/>
            </a:pPr>
            <a:r>
              <a:rPr lang="en" sz="1050">
                <a:solidFill>
                  <a:schemeClr val="dk1"/>
                </a:solidFill>
                <a:latin typeface="Arial"/>
                <a:ea typeface="Arial"/>
                <a:cs typeface="Arial"/>
                <a:sym typeface="Arial"/>
              </a:rPr>
              <a:t>The Family Engagement Letter has links for family members to learn more about earthquakes and protective actions.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p>
          <a:p>
            <a:pPr marL="0" lvl="0" indent="0" algn="l" rtl="0">
              <a:lnSpc>
                <a:spcPct val="90000"/>
              </a:lnSpc>
              <a:spcBef>
                <a:spcPts val="0"/>
              </a:spcBef>
              <a:spcAft>
                <a:spcPts val="0"/>
              </a:spcAft>
              <a:buSzPts val="1400"/>
              <a:buNone/>
            </a:pPr>
            <a:endParaRPr lang="en-US" u="sng" dirty="0">
              <a:solidFill>
                <a:schemeClr val="hlink"/>
              </a:solidFill>
            </a:endParaRPr>
          </a:p>
          <a:p>
            <a:pPr marL="0" indent="0">
              <a:buNone/>
            </a:pPr>
            <a:r>
              <a:rPr lang="en-US" dirty="0">
                <a:hlinkClick r:id="rId9"/>
              </a:rPr>
              <a:t>Valcom Earthquake Early Warning System - Valcom</a:t>
            </a:r>
            <a:endParaRPr lang="en-US" dirty="0"/>
          </a:p>
          <a:p>
            <a:pPr marL="0" lvl="0" indent="0" algn="l" rtl="0">
              <a:lnSpc>
                <a:spcPct val="90000"/>
              </a:lnSpc>
              <a:spcBef>
                <a:spcPts val="0"/>
              </a:spcBef>
              <a:spcAft>
                <a:spcPts val="0"/>
              </a:spcAft>
              <a:buSzPts val="1400"/>
              <a:buNone/>
            </a:pPr>
            <a:endParaRPr dirty="0"/>
          </a:p>
          <a:p>
            <a:pPr marL="139700" indent="0">
              <a:buNone/>
            </a:pPr>
            <a:br>
              <a:rPr lang="en-US" dirty="0">
                <a:hlinkClick r:id="rId10"/>
              </a:rPr>
            </a:br>
            <a:br>
              <a:rPr lang="en-US" dirty="0">
                <a:hlinkClick r:id="rId11"/>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55</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1">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1">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10"/>
            </a:endParaRPr>
          </a:p>
          <a:p>
            <a:pPr marL="0" indent="0">
              <a:buFont typeface="Arial"/>
              <a:buNone/>
            </a:pPr>
            <a:r>
              <a:rPr lang="en-US" u="sng" kern="0" dirty="0">
                <a:hlinkClick r:id="rId10"/>
              </a:rPr>
              <a:t>Oregon Department of Emergency Management</a:t>
            </a:r>
          </a:p>
          <a:p>
            <a:pPr marL="0" indent="0">
              <a:buFont typeface="Arial"/>
              <a:buNone/>
            </a:pPr>
            <a:endParaRPr lang="en-US" u="sng" kern="0" dirty="0">
              <a:hlinkClick r:id="rId10"/>
            </a:endParaRPr>
          </a:p>
          <a:p>
            <a:pPr marL="0" indent="0">
              <a:buFont typeface="Arial"/>
              <a:buNone/>
            </a:pPr>
            <a:r>
              <a:rPr lang="en-US" u="sng" kern="0" dirty="0">
                <a:hlinkClick r:id="rId12"/>
              </a:rPr>
              <a:t>Washington Emergency Management Division</a:t>
            </a:r>
            <a:endParaRPr lang="en-US" u="sng" kern="0" dirty="0">
              <a:hlinkClick r:id="rId10"/>
            </a:endParaRPr>
          </a:p>
          <a:p>
            <a:pPr marL="139700" indent="0">
              <a:buFont typeface="Arial"/>
              <a:buNone/>
            </a:pPr>
            <a:br>
              <a:rPr lang="en-US" kern="0" dirty="0">
                <a:hlinkClick r:id="rId10"/>
              </a:rPr>
            </a:br>
            <a:br>
              <a:rPr lang="en-US" kern="0" dirty="0">
                <a:hlinkClick r:id="rId11"/>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6"/>
        <p:cNvGrpSpPr/>
        <p:nvPr/>
      </p:nvGrpSpPr>
      <p:grpSpPr>
        <a:xfrm>
          <a:off x="0" y="0"/>
          <a:ext cx="0" cy="0"/>
          <a:chOff x="0" y="0"/>
          <a:chExt cx="0" cy="0"/>
        </a:xfrm>
      </p:grpSpPr>
      <p:sp>
        <p:nvSpPr>
          <p:cNvPr id="127" name="Google Shape;127;p6"/>
          <p:cNvSpPr txBox="1">
            <a:spLocks noGrp="1"/>
          </p:cNvSpPr>
          <p:nvPr>
            <p:ph type="body" idx="1"/>
          </p:nvPr>
        </p:nvSpPr>
        <p:spPr>
          <a:xfrm>
            <a:off x="148790" y="919009"/>
            <a:ext cx="8690784" cy="3741225"/>
          </a:xfrm>
          <a:prstGeom prst="rect">
            <a:avLst/>
          </a:prstGeom>
          <a:noFill/>
          <a:ln>
            <a:noFill/>
          </a:ln>
        </p:spPr>
        <p:txBody>
          <a:bodyPr spcFirstLastPara="1" wrap="square" lIns="228600" tIns="91425" rIns="91425" bIns="91425" anchor="t" anchorCtr="0">
            <a:noAutofit/>
          </a:bodyPr>
          <a:lstStyle/>
          <a:p>
            <a:pPr marL="292100" lvl="0" indent="-282575" algn="l" rtl="0">
              <a:lnSpc>
                <a:spcPct val="90000"/>
              </a:lnSpc>
              <a:spcBef>
                <a:spcPts val="0"/>
              </a:spcBef>
              <a:spcAft>
                <a:spcPts val="0"/>
              </a:spcAft>
              <a:buClr>
                <a:schemeClr val="dk1"/>
              </a:buClr>
              <a:buSzPts val="1200"/>
              <a:buFont typeface="+mj-lt"/>
              <a:buAutoNum type="arabicPeriod" startAt="9"/>
            </a:pPr>
            <a:r>
              <a:rPr lang="en-US" sz="1200" u="sng" dirty="0">
                <a:solidFill>
                  <a:schemeClr val="tx1"/>
                </a:solidFill>
              </a:rPr>
              <a:t>SLIDE 21</a:t>
            </a:r>
            <a:r>
              <a:rPr lang="en" sz="1200" dirty="0">
                <a:solidFill>
                  <a:schemeClr val="tx1"/>
                </a:solidFill>
              </a:rPr>
              <a:t>: Tell students that the movement of tectonic plates causes faults (cracks) to form up to hundreds of miles away from the boundary. We can demonstrate faults formed at a convergent boundary due to subduction using an Oreo</a:t>
            </a:r>
            <a:r>
              <a:rPr lang="en" sz="1200" baseline="30000" dirty="0">
                <a:solidFill>
                  <a:schemeClr val="tx1"/>
                </a:solidFill>
              </a:rPr>
              <a:t>Ⓡ</a:t>
            </a:r>
            <a:r>
              <a:rPr lang="en" sz="1200" dirty="0">
                <a:solidFill>
                  <a:schemeClr val="tx1"/>
                </a:solidFill>
              </a:rPr>
              <a:t> cookie and graham cracker (or just an Oreo by splitting the side without frosting and using both halves in the mode). Play the convergent plate boundary Oreo video. Ask students to observe the video and to describe why faults are created. </a:t>
            </a:r>
            <a:endParaRPr sz="1200" dirty="0">
              <a:solidFill>
                <a:schemeClr val="tx1"/>
              </a:solidFill>
            </a:endParaRPr>
          </a:p>
          <a:p>
            <a:pPr marL="327025" lvl="0" indent="-228600" algn="l" rtl="0">
              <a:lnSpc>
                <a:spcPct val="90000"/>
              </a:lnSpc>
              <a:spcBef>
                <a:spcPts val="0"/>
              </a:spcBef>
              <a:spcAft>
                <a:spcPts val="0"/>
              </a:spcAft>
              <a:buClr>
                <a:schemeClr val="dk1"/>
              </a:buClr>
              <a:buSzPts val="1400"/>
              <a:buFont typeface="+mj-lt"/>
              <a:buAutoNum type="arabicPeriod" startAt="9"/>
            </a:pPr>
            <a:endParaRPr sz="1200" dirty="0">
              <a:solidFill>
                <a:schemeClr val="tx1"/>
              </a:solidFill>
            </a:endParaRPr>
          </a:p>
          <a:p>
            <a:pPr marL="749300" lvl="2" indent="-282575">
              <a:buClr>
                <a:schemeClr val="dk1"/>
              </a:buClr>
            </a:pPr>
            <a:r>
              <a:rPr lang="en" sz="1200" dirty="0">
                <a:solidFill>
                  <a:schemeClr val="tx1"/>
                </a:solidFill>
              </a:rPr>
              <a:t>We can model faults formed at a transform plate boundary using a Milky Way</a:t>
            </a:r>
            <a:r>
              <a:rPr lang="en" sz="1200" baseline="30000" dirty="0">
                <a:solidFill>
                  <a:schemeClr val="tx1"/>
                </a:solidFill>
              </a:rPr>
              <a:t>Ⓡ</a:t>
            </a:r>
            <a:r>
              <a:rPr lang="en" sz="1200" dirty="0">
                <a:solidFill>
                  <a:schemeClr val="tx1"/>
                </a:solidFill>
              </a:rPr>
              <a:t> candy bar. Play the transform boundary video to students. If you’d like, you can provide fun-size Milky Way bars and ask students to model the formation of cracks with you. Ask students to observe the video and to describe why the faults are created as tectonic plates move.</a:t>
            </a:r>
            <a:endParaRPr sz="1200" dirty="0">
              <a:solidFill>
                <a:schemeClr val="tx1"/>
              </a:solidFill>
            </a:endParaRPr>
          </a:p>
          <a:p>
            <a:pPr marL="441325" lvl="0" indent="-342900" algn="l" rtl="0">
              <a:lnSpc>
                <a:spcPct val="90000"/>
              </a:lnSpc>
              <a:spcBef>
                <a:spcPts val="0"/>
              </a:spcBef>
              <a:spcAft>
                <a:spcPts val="0"/>
              </a:spcAft>
              <a:buClr>
                <a:schemeClr val="dk1"/>
              </a:buClr>
              <a:buSzPts val="1400"/>
              <a:buFont typeface="+mj-lt"/>
              <a:buAutoNum type="arabicPeriod" startAt="9"/>
            </a:pPr>
            <a:endParaRPr dirty="0">
              <a:solidFill>
                <a:schemeClr val="tx1"/>
              </a:solidFill>
            </a:endParaRPr>
          </a:p>
          <a:p>
            <a:pPr marL="292100" lvl="0" indent="-282575" algn="l" rtl="0">
              <a:lnSpc>
                <a:spcPct val="90000"/>
              </a:lnSpc>
              <a:spcBef>
                <a:spcPts val="0"/>
              </a:spcBef>
              <a:spcAft>
                <a:spcPts val="0"/>
              </a:spcAft>
              <a:buClr>
                <a:schemeClr val="dk1"/>
              </a:buClr>
              <a:buSzPts val="1200"/>
              <a:buFont typeface="+mj-lt"/>
              <a:buAutoNum type="arabicPeriod" startAt="9"/>
            </a:pPr>
            <a:r>
              <a:rPr lang="en-US" sz="1200" u="sng" dirty="0">
                <a:solidFill>
                  <a:schemeClr val="tx1"/>
                </a:solidFill>
              </a:rPr>
              <a:t>SLIDE 22</a:t>
            </a:r>
            <a:r>
              <a:rPr lang="en" sz="1200" dirty="0">
                <a:solidFill>
                  <a:schemeClr val="tx1"/>
                </a:solidFill>
              </a:rPr>
              <a:t>: This slide is hidden in the final lesson because the continental-continental convergent boundary does not occur in Washington, Oregon, and California. If you live near the Salton Trough in Southern California, you may want to show the divergent boundary video. </a:t>
            </a:r>
            <a:endParaRPr sz="1200" dirty="0">
              <a:solidFill>
                <a:schemeClr val="tx1"/>
              </a:solidFill>
            </a:endParaRPr>
          </a:p>
          <a:p>
            <a:pPr marL="327025" lvl="0" indent="-228600" algn="l" rtl="0">
              <a:lnSpc>
                <a:spcPct val="90000"/>
              </a:lnSpc>
              <a:spcBef>
                <a:spcPts val="0"/>
              </a:spcBef>
              <a:spcAft>
                <a:spcPts val="0"/>
              </a:spcAft>
              <a:buClr>
                <a:schemeClr val="dk1"/>
              </a:buClr>
              <a:buSzPts val="1400"/>
              <a:buFont typeface="+mj-lt"/>
              <a:buAutoNum type="arabicPeriod" startAt="9"/>
            </a:pPr>
            <a:endParaRPr sz="1100" dirty="0">
              <a:solidFill>
                <a:schemeClr val="tx1"/>
              </a:solidFill>
            </a:endParaRPr>
          </a:p>
          <a:p>
            <a:pPr marL="292100" lvl="0" indent="-282575" algn="l" rtl="0">
              <a:lnSpc>
                <a:spcPct val="90000"/>
              </a:lnSpc>
              <a:spcBef>
                <a:spcPts val="0"/>
              </a:spcBef>
              <a:spcAft>
                <a:spcPts val="0"/>
              </a:spcAft>
              <a:buClr>
                <a:schemeClr val="dk1"/>
              </a:buClr>
              <a:buSzPts val="1200"/>
              <a:buFont typeface="+mj-lt"/>
              <a:buAutoNum type="arabicPeriod" startAt="9"/>
            </a:pPr>
            <a:r>
              <a:rPr lang="en-US" sz="1200" u="sng" dirty="0">
                <a:solidFill>
                  <a:schemeClr val="tx1"/>
                </a:solidFill>
              </a:rPr>
              <a:t>SLIDE 23</a:t>
            </a:r>
            <a:r>
              <a:rPr lang="en" sz="1200" dirty="0">
                <a:solidFill>
                  <a:schemeClr val="tx1"/>
                </a:solidFill>
              </a:rPr>
              <a:t>: Remind students that the Oreo-modeled subduction is in the Pacific Northwest, whereas the Milky Way modeled a transform plate boundary like the one in California.  </a:t>
            </a:r>
            <a:endParaRPr sz="1200" dirty="0">
              <a:solidFill>
                <a:schemeClr val="tx1"/>
              </a:solidFill>
            </a:endParaRPr>
          </a:p>
          <a:p>
            <a:pPr marL="327025" lvl="0" indent="-228600" algn="l" rtl="0">
              <a:lnSpc>
                <a:spcPct val="90000"/>
              </a:lnSpc>
              <a:spcBef>
                <a:spcPts val="0"/>
              </a:spcBef>
              <a:spcAft>
                <a:spcPts val="0"/>
              </a:spcAft>
              <a:buClr>
                <a:schemeClr val="dk1"/>
              </a:buClr>
              <a:buSzPts val="1400"/>
              <a:buFont typeface="+mj-lt"/>
              <a:buAutoNum type="arabicPeriod" startAt="9"/>
            </a:pPr>
            <a:endParaRPr sz="1100" dirty="0">
              <a:solidFill>
                <a:schemeClr val="tx1"/>
              </a:solidFill>
            </a:endParaRPr>
          </a:p>
          <a:p>
            <a:pPr marL="292100" lvl="0" indent="-282575" algn="l" rtl="0">
              <a:lnSpc>
                <a:spcPct val="90000"/>
              </a:lnSpc>
              <a:spcBef>
                <a:spcPts val="0"/>
              </a:spcBef>
              <a:spcAft>
                <a:spcPts val="0"/>
              </a:spcAft>
              <a:buClr>
                <a:schemeClr val="dk1"/>
              </a:buClr>
              <a:buSzPts val="1200"/>
              <a:buFont typeface="+mj-lt"/>
              <a:buAutoNum type="arabicPeriod" startAt="9"/>
            </a:pPr>
            <a:r>
              <a:rPr lang="en-US" sz="1200" u="sng" dirty="0">
                <a:solidFill>
                  <a:schemeClr val="tx1"/>
                </a:solidFill>
              </a:rPr>
              <a:t>SLIDE 24</a:t>
            </a:r>
            <a:r>
              <a:rPr lang="en" sz="1200" u="sng" dirty="0">
                <a:solidFill>
                  <a:schemeClr val="tx1"/>
                </a:solidFill>
              </a:rPr>
              <a:t> </a:t>
            </a:r>
            <a:r>
              <a:rPr lang="en" sz="1200" dirty="0">
                <a:solidFill>
                  <a:schemeClr val="tx1"/>
                </a:solidFill>
              </a:rPr>
              <a:t>: Faults are cracks in the Earth’s surface created at and around tectonic plate boundaries as the brittle earthen material is deformed. Remind students that faults form at and around each kind of boundary. Tell students that the map on the right shows faults on the West Coast. Any colored line indicates that there’s a fault. Remember that earthquakes can happen </a:t>
            </a:r>
            <a:r>
              <a:rPr lang="en" sz="1200" dirty="0">
                <a:solidFill>
                  <a:schemeClr val="dk1"/>
                </a:solidFill>
              </a:rPr>
              <a:t>on any faults. Tell students that in the next slides, we’ll look more closely at faults near us. </a:t>
            </a:r>
            <a:endParaRPr sz="1200" dirty="0">
              <a:solidFill>
                <a:schemeClr val="dk1"/>
              </a:solidFill>
            </a:endParaRPr>
          </a:p>
        </p:txBody>
      </p:sp>
      <p:sp>
        <p:nvSpPr>
          <p:cNvPr id="128" name="Google Shape;128;p6"/>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3</a:t>
            </a:r>
            <a:endParaRPr sz="1800" b="1" i="1" u="none" strike="noStrike" cap="none" dirty="0">
              <a:solidFill>
                <a:schemeClr val="dk1"/>
              </a:solidFill>
              <a:latin typeface="Arial"/>
              <a:ea typeface="Arial"/>
              <a:cs typeface="Arial"/>
              <a:sym typeface="Arial"/>
            </a:endParaRPr>
          </a:p>
        </p:txBody>
      </p:sp>
      <p:sp>
        <p:nvSpPr>
          <p:cNvPr id="129" name="Google Shape;129;p6"/>
          <p:cNvSpPr txBox="1"/>
          <p:nvPr/>
        </p:nvSpPr>
        <p:spPr>
          <a:xfrm>
            <a:off x="7086596" y="4875607"/>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6</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3"/>
        <p:cNvGrpSpPr/>
        <p:nvPr/>
      </p:nvGrpSpPr>
      <p:grpSpPr>
        <a:xfrm>
          <a:off x="0" y="0"/>
          <a:ext cx="0" cy="0"/>
          <a:chOff x="0" y="0"/>
          <a:chExt cx="0" cy="0"/>
        </a:xfrm>
      </p:grpSpPr>
      <p:sp>
        <p:nvSpPr>
          <p:cNvPr id="134" name="Google Shape;134;p7"/>
          <p:cNvSpPr txBox="1">
            <a:spLocks noGrp="1"/>
          </p:cNvSpPr>
          <p:nvPr>
            <p:ph type="body" idx="1"/>
          </p:nvPr>
        </p:nvSpPr>
        <p:spPr>
          <a:xfrm>
            <a:off x="101149" y="920375"/>
            <a:ext cx="8841250" cy="37437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chemeClr val="dk1"/>
              </a:buClr>
              <a:buSzPts val="1200"/>
              <a:buFont typeface="Arial"/>
              <a:buAutoNum type="arabicPeriod" startAt="13"/>
            </a:pPr>
            <a:r>
              <a:rPr lang="en-US" sz="1200" b="0" i="0" u="sng" strike="noStrike" dirty="0">
                <a:solidFill>
                  <a:schemeClr val="tx1"/>
                </a:solidFill>
                <a:latin typeface="Arial"/>
                <a:ea typeface="Arial"/>
                <a:cs typeface="Arial"/>
                <a:sym typeface="Arial"/>
              </a:rPr>
              <a:t>SLIDE 25</a:t>
            </a:r>
            <a:r>
              <a:rPr lang="en" sz="1200" b="0" i="0" u="sng" strike="noStrike" dirty="0">
                <a:solidFill>
                  <a:schemeClr val="tx1"/>
                </a:solidFill>
                <a:latin typeface="Arial"/>
                <a:ea typeface="Arial"/>
                <a:cs typeface="Arial"/>
                <a:sym typeface="Arial"/>
              </a:rPr>
              <a:t> </a:t>
            </a:r>
            <a:r>
              <a:rPr lang="en" sz="1200" b="0" i="0" u="none" strike="noStrike" dirty="0">
                <a:solidFill>
                  <a:schemeClr val="tx1"/>
                </a:solidFill>
                <a:latin typeface="Arial"/>
                <a:ea typeface="Arial"/>
                <a:cs typeface="Arial"/>
                <a:sym typeface="Arial"/>
              </a:rPr>
              <a:t>&amp; </a:t>
            </a:r>
            <a:r>
              <a:rPr lang="en" sz="1200" b="0" i="0" u="sng" strike="noStrike" dirty="0">
                <a:solidFill>
                  <a:schemeClr val="tx1"/>
                </a:solidFill>
                <a:latin typeface="Arial"/>
                <a:ea typeface="Arial"/>
                <a:cs typeface="Arial"/>
                <a:sym typeface="Arial"/>
              </a:rPr>
              <a:t>26</a:t>
            </a:r>
            <a:r>
              <a:rPr lang="en" sz="1200" b="0" i="0" u="none" strike="noStrike" dirty="0">
                <a:solidFill>
                  <a:schemeClr val="tx1"/>
                </a:solidFill>
                <a:latin typeface="Arial"/>
                <a:ea typeface="Arial"/>
                <a:cs typeface="Arial"/>
                <a:sym typeface="Arial"/>
              </a:rPr>
              <a:t>: These slides show faults in Washington. Ask a student volunteer to point to the area on the map where they live. Slide 24 zooms in on faults in Northwest Washington. It shows a fault scarp, which is evidence of a fault going across the sound end of Bainbridge Island. </a:t>
            </a:r>
            <a:r>
              <a:rPr lang="en" sz="1200" dirty="0">
                <a:solidFill>
                  <a:schemeClr val="tx1"/>
                </a:solidFill>
              </a:rPr>
              <a:t>LIDAR</a:t>
            </a:r>
            <a:r>
              <a:rPr lang="en" sz="1200" b="0" i="0" u="none" strike="noStrike" dirty="0">
                <a:solidFill>
                  <a:schemeClr val="tx1"/>
                </a:solidFill>
                <a:latin typeface="Arial"/>
                <a:ea typeface="Arial"/>
                <a:cs typeface="Arial"/>
                <a:sym typeface="Arial"/>
              </a:rPr>
              <a:t> stands for </a:t>
            </a:r>
            <a:r>
              <a:rPr lang="en" sz="1200" b="1" i="0" u="none" strike="noStrike" dirty="0">
                <a:solidFill>
                  <a:schemeClr val="tx1"/>
                </a:solidFill>
                <a:latin typeface="Arial"/>
                <a:ea typeface="Arial"/>
                <a:cs typeface="Arial"/>
                <a:sym typeface="Arial"/>
              </a:rPr>
              <a:t>L</a:t>
            </a:r>
            <a:r>
              <a:rPr lang="en" sz="1200" b="0" i="0" u="none" strike="noStrike" dirty="0">
                <a:solidFill>
                  <a:schemeClr val="tx1"/>
                </a:solidFill>
                <a:latin typeface="Arial"/>
                <a:ea typeface="Arial"/>
                <a:cs typeface="Arial"/>
                <a:sym typeface="Arial"/>
              </a:rPr>
              <a:t>ight </a:t>
            </a:r>
            <a:r>
              <a:rPr lang="en" sz="1200" b="1" i="0" u="none" strike="noStrike" dirty="0">
                <a:solidFill>
                  <a:schemeClr val="tx1"/>
                </a:solidFill>
                <a:latin typeface="Arial"/>
                <a:ea typeface="Arial"/>
                <a:cs typeface="Arial"/>
                <a:sym typeface="Arial"/>
              </a:rPr>
              <a:t>d</a:t>
            </a:r>
            <a:r>
              <a:rPr lang="en" sz="1200" b="0" i="0" u="none" strike="noStrike" dirty="0">
                <a:solidFill>
                  <a:schemeClr val="tx1"/>
                </a:solidFill>
                <a:latin typeface="Arial"/>
                <a:ea typeface="Arial"/>
                <a:cs typeface="Arial"/>
                <a:sym typeface="Arial"/>
              </a:rPr>
              <a:t>etection </a:t>
            </a:r>
            <a:r>
              <a:rPr lang="en" sz="1200" b="1" i="0" u="none" strike="noStrike" dirty="0">
                <a:solidFill>
                  <a:schemeClr val="tx1"/>
                </a:solidFill>
                <a:latin typeface="Arial"/>
                <a:ea typeface="Arial"/>
                <a:cs typeface="Arial"/>
                <a:sym typeface="Arial"/>
              </a:rPr>
              <a:t>a</a:t>
            </a:r>
            <a:r>
              <a:rPr lang="en" sz="1200" b="0" i="0" u="none" strike="noStrike" dirty="0">
                <a:solidFill>
                  <a:schemeClr val="tx1"/>
                </a:solidFill>
                <a:latin typeface="Arial"/>
                <a:ea typeface="Arial"/>
                <a:cs typeface="Arial"/>
                <a:sym typeface="Arial"/>
              </a:rPr>
              <a:t>nd </a:t>
            </a:r>
            <a:r>
              <a:rPr lang="en" sz="1200" b="1" i="0" u="none" strike="noStrike" dirty="0">
                <a:solidFill>
                  <a:schemeClr val="tx1"/>
                </a:solidFill>
                <a:latin typeface="Arial"/>
                <a:ea typeface="Arial"/>
                <a:cs typeface="Arial"/>
                <a:sym typeface="Arial"/>
              </a:rPr>
              <a:t>r</a:t>
            </a:r>
            <a:r>
              <a:rPr lang="en" sz="1200" b="0" i="0" u="none" strike="noStrike" dirty="0">
                <a:solidFill>
                  <a:schemeClr val="tx1"/>
                </a:solidFill>
                <a:latin typeface="Arial"/>
                <a:ea typeface="Arial"/>
                <a:cs typeface="Arial"/>
                <a:sym typeface="Arial"/>
              </a:rPr>
              <a:t>anging, and is a remote sensing tool that uses lasers to create models of the Earth’s topography. </a:t>
            </a:r>
            <a:endParaRPr dirty="0">
              <a:solidFill>
                <a:schemeClr val="tx1"/>
              </a:solidFill>
            </a:endParaRPr>
          </a:p>
          <a:p>
            <a:pPr marL="457200" lvl="0" indent="-228600" algn="l" rtl="0">
              <a:lnSpc>
                <a:spcPct val="90000"/>
              </a:lnSpc>
              <a:spcBef>
                <a:spcPts val="0"/>
              </a:spcBef>
              <a:spcAft>
                <a:spcPts val="0"/>
              </a:spcAft>
              <a:buClr>
                <a:schemeClr val="dk1"/>
              </a:buClr>
              <a:buSzPts val="1200"/>
              <a:buFont typeface="Arial"/>
              <a:buNone/>
            </a:pPr>
            <a:endParaRPr sz="1200" b="0" i="0" u="none" strike="noStrike" dirty="0">
              <a:solidFill>
                <a:schemeClr val="tx1"/>
              </a:solidFill>
              <a:latin typeface="Arial"/>
              <a:ea typeface="Arial"/>
              <a:cs typeface="Arial"/>
              <a:sym typeface="Arial"/>
            </a:endParaRPr>
          </a:p>
          <a:p>
            <a:pPr marL="457200" lvl="0" indent="-304800" algn="l" rtl="0">
              <a:lnSpc>
                <a:spcPct val="90000"/>
              </a:lnSpc>
              <a:spcBef>
                <a:spcPts val="0"/>
              </a:spcBef>
              <a:spcAft>
                <a:spcPts val="0"/>
              </a:spcAft>
              <a:buClr>
                <a:schemeClr val="dk1"/>
              </a:buClr>
              <a:buSzPct val="100000"/>
              <a:buFont typeface="+mj-lt"/>
              <a:buAutoNum type="arabicPeriod" startAt="14"/>
            </a:pPr>
            <a:r>
              <a:rPr lang="en-US" sz="1200" b="0" i="0" u="sng" strike="noStrike" dirty="0">
                <a:solidFill>
                  <a:schemeClr val="tx1"/>
                </a:solidFill>
                <a:latin typeface="Arial"/>
                <a:ea typeface="Arial"/>
                <a:cs typeface="Arial"/>
                <a:sym typeface="Arial"/>
              </a:rPr>
              <a:t>SLIDE 27</a:t>
            </a:r>
            <a:r>
              <a:rPr lang="en" sz="1200" b="0" i="0" u="sng" strike="noStrike" dirty="0">
                <a:solidFill>
                  <a:schemeClr val="tx1"/>
                </a:solidFill>
                <a:latin typeface="Arial"/>
                <a:ea typeface="Arial"/>
                <a:cs typeface="Arial"/>
                <a:sym typeface="Arial"/>
                <a:hlinkClick r:id="rId3" action="ppaction://hlinksldjump">
                  <a:extLst>
                    <a:ext uri="{A12FA001-AC4F-418D-AE19-62706E023703}">
                      <ahyp:hlinkClr xmlns:ahyp="http://schemas.microsoft.com/office/drawing/2018/hyperlinkcolor" val="tx"/>
                    </a:ext>
                  </a:extLst>
                </a:hlinkClick>
              </a:rPr>
              <a:t> </a:t>
            </a:r>
            <a:r>
              <a:rPr lang="en" sz="1200" b="0" i="0" u="none" strike="noStrike" dirty="0">
                <a:solidFill>
                  <a:schemeClr val="tx1"/>
                </a:solidFill>
                <a:latin typeface="Arial"/>
                <a:ea typeface="Arial"/>
                <a:cs typeface="Arial"/>
                <a:sym typeface="Arial"/>
              </a:rPr>
              <a:t>&amp; </a:t>
            </a:r>
            <a:r>
              <a:rPr lang="en" sz="1200" b="0" i="0" u="sng" strike="noStrike" dirty="0">
                <a:solidFill>
                  <a:schemeClr val="tx1"/>
                </a:solidFill>
                <a:latin typeface="Arial"/>
                <a:ea typeface="Arial"/>
                <a:cs typeface="Arial"/>
                <a:sym typeface="Arial"/>
              </a:rPr>
              <a:t>28</a:t>
            </a:r>
            <a:r>
              <a:rPr lang="en" sz="1200" b="0" i="0" u="none" strike="noStrike" dirty="0">
                <a:solidFill>
                  <a:schemeClr val="tx1"/>
                </a:solidFill>
                <a:latin typeface="Arial"/>
                <a:ea typeface="Arial"/>
                <a:cs typeface="Arial"/>
                <a:sym typeface="Arial"/>
              </a:rPr>
              <a:t>: These slides show faults in Oregon. Ask a student volunteer to point to the area on the map where they live. Slide 26 zooms in on faults in Portland.  </a:t>
            </a:r>
            <a:endParaRPr dirty="0">
              <a:solidFill>
                <a:schemeClr val="tx1"/>
              </a:solidFill>
            </a:endParaRPr>
          </a:p>
          <a:p>
            <a:pPr marL="457200" lvl="0" indent="-304800" algn="l" rtl="0">
              <a:lnSpc>
                <a:spcPct val="90000"/>
              </a:lnSpc>
              <a:spcBef>
                <a:spcPts val="0"/>
              </a:spcBef>
              <a:spcAft>
                <a:spcPts val="0"/>
              </a:spcAft>
              <a:buSzPts val="1400"/>
              <a:buNone/>
            </a:pPr>
            <a:endParaRPr sz="1200" b="0" i="0" u="none" strike="noStrike" dirty="0">
              <a:solidFill>
                <a:schemeClr val="tx1"/>
              </a:solidFill>
              <a:latin typeface="Arial"/>
              <a:ea typeface="Arial"/>
              <a:cs typeface="Arial"/>
              <a:sym typeface="Arial"/>
            </a:endParaRPr>
          </a:p>
          <a:p>
            <a:pPr marL="457200" lvl="0" indent="-304800" algn="l" rtl="0">
              <a:lnSpc>
                <a:spcPct val="90000"/>
              </a:lnSpc>
              <a:spcBef>
                <a:spcPts val="0"/>
              </a:spcBef>
              <a:spcAft>
                <a:spcPts val="0"/>
              </a:spcAft>
              <a:buClr>
                <a:schemeClr val="dk1"/>
              </a:buClr>
              <a:buSzPts val="1200"/>
              <a:buFont typeface="Arial"/>
              <a:buAutoNum type="arabicPeriod" startAt="15"/>
            </a:pPr>
            <a:r>
              <a:rPr lang="en-US" sz="1200" u="sng" dirty="0">
                <a:solidFill>
                  <a:schemeClr val="tx1"/>
                </a:solidFill>
              </a:rPr>
              <a:t>SLIDE 29</a:t>
            </a:r>
            <a:r>
              <a:rPr lang="en" sz="1200" u="sng" dirty="0">
                <a:solidFill>
                  <a:schemeClr val="tx1"/>
                </a:solidFill>
                <a:hlinkClick r:id="rId4" action="ppaction://hlinksldjump">
                  <a:extLst>
                    <a:ext uri="{A12FA001-AC4F-418D-AE19-62706E023703}">
                      <ahyp:hlinkClr xmlns:ahyp="http://schemas.microsoft.com/office/drawing/2018/hyperlinkcolor" val="tx"/>
                    </a:ext>
                  </a:extLst>
                </a:hlinkClick>
              </a:rPr>
              <a:t> </a:t>
            </a:r>
            <a:r>
              <a:rPr lang="en" sz="1200" dirty="0">
                <a:solidFill>
                  <a:schemeClr val="tx1"/>
                </a:solidFill>
              </a:rPr>
              <a:t>&amp; </a:t>
            </a:r>
            <a:r>
              <a:rPr lang="en" sz="1200" u="sng" dirty="0">
                <a:solidFill>
                  <a:schemeClr val="tx1"/>
                </a:solidFill>
              </a:rPr>
              <a:t>30</a:t>
            </a:r>
            <a:r>
              <a:rPr lang="en" sz="1200" dirty="0">
                <a:solidFill>
                  <a:schemeClr val="dk1"/>
                </a:solidFill>
              </a:rPr>
              <a:t>: These slides show faults in California. Ask a student volunteer to point to the area on the map where they live. Slide 28 shows a house and a curb offset due to the Calaveras Fault in California. Point out to students that these structures were created relatively recently, and yet the evidence of movement due to the transform plate boundary is clear.  </a:t>
            </a:r>
            <a:endParaRPr sz="1200" dirty="0">
              <a:solidFill>
                <a:schemeClr val="dk1"/>
              </a:solidFill>
            </a:endParaRPr>
          </a:p>
          <a:p>
            <a:pPr marL="690563" lvl="0" indent="-341313" algn="l" rtl="0">
              <a:lnSpc>
                <a:spcPct val="90000"/>
              </a:lnSpc>
              <a:spcBef>
                <a:spcPts val="0"/>
              </a:spcBef>
              <a:spcAft>
                <a:spcPts val="0"/>
              </a:spcAft>
              <a:buClr>
                <a:schemeClr val="dk1"/>
              </a:buClr>
              <a:buSzPts val="1400"/>
              <a:buNone/>
            </a:pPr>
            <a:r>
              <a:rPr lang="en" sz="1200" b="1" i="1" dirty="0">
                <a:solidFill>
                  <a:schemeClr val="dk1"/>
                </a:solidFill>
              </a:rPr>
              <a:t>	NOTE</a:t>
            </a:r>
            <a:r>
              <a:rPr lang="en" sz="1200" i="1" dirty="0">
                <a:solidFill>
                  <a:schemeClr val="dk1"/>
                </a:solidFill>
              </a:rPr>
              <a:t>: To find specific faults in your area, go to the </a:t>
            </a:r>
            <a:r>
              <a:rPr lang="en" sz="1200" i="1" u="sng" dirty="0">
                <a:solidFill>
                  <a:schemeClr val="hlink"/>
                </a:solidFill>
                <a:hlinkClick r:id="rId5"/>
              </a:rPr>
              <a:t>USGS Interactive Fault Map</a:t>
            </a:r>
            <a:r>
              <a:rPr lang="en" sz="1200" i="1" dirty="0">
                <a:solidFill>
                  <a:schemeClr val="dk1"/>
                </a:solidFill>
              </a:rPr>
              <a:t>, and type your location’s name into the search bar.</a:t>
            </a:r>
            <a:endParaRPr sz="1200" i="1" dirty="0">
              <a:solidFill>
                <a:schemeClr val="dk1"/>
              </a:solidFill>
            </a:endParaRPr>
          </a:p>
          <a:p>
            <a:pPr marL="457200" lvl="0" indent="-215900" algn="l" rtl="0">
              <a:lnSpc>
                <a:spcPct val="90000"/>
              </a:lnSpc>
              <a:spcBef>
                <a:spcPts val="0"/>
              </a:spcBef>
              <a:spcAft>
                <a:spcPts val="0"/>
              </a:spcAft>
              <a:buClr>
                <a:schemeClr val="dk1"/>
              </a:buClr>
              <a:buSzPts val="1400"/>
              <a:buFont typeface="Arial"/>
              <a:buNone/>
            </a:pPr>
            <a:endParaRPr sz="1200" dirty="0"/>
          </a:p>
          <a:p>
            <a:pPr marL="457200" lvl="0" indent="-304800" algn="l" rtl="0">
              <a:lnSpc>
                <a:spcPct val="90000"/>
              </a:lnSpc>
              <a:spcBef>
                <a:spcPts val="0"/>
              </a:spcBef>
              <a:spcAft>
                <a:spcPts val="0"/>
              </a:spcAft>
              <a:buClr>
                <a:schemeClr val="dk1"/>
              </a:buClr>
              <a:buSzPts val="1200"/>
              <a:buFont typeface="Arial"/>
              <a:buAutoNum type="arabicPeriod" startAt="16"/>
            </a:pPr>
            <a:r>
              <a:rPr lang="en-US" sz="1200" u="sng" dirty="0">
                <a:solidFill>
                  <a:schemeClr val="tx1"/>
                </a:solidFill>
              </a:rPr>
              <a:t>SLIDE 31</a:t>
            </a:r>
            <a:r>
              <a:rPr lang="en" sz="1200" dirty="0">
                <a:solidFill>
                  <a:schemeClr val="tx1"/>
                </a:solidFill>
              </a:rPr>
              <a:t>: We can model an earthquake with a snap of a finger. When we press our two fingers together, there is friction between them </a:t>
            </a:r>
            <a:r>
              <a:rPr lang="en" sz="1200" dirty="0"/>
              <a:t>that prevents them from moving in the direction of the force, creating a buildup of stored potential energy. When friction is overcome, the potential energy is transformed into kinetic energy, or movement, much like an earthquake. Earthquakes can happen at faults, including plate boundaries. Ask students to share their observations of the earthquake animation. In the animation, they should observe a buildup of potential energy, and then sudden, lurching motion, causing apples to fall from the trees.  </a:t>
            </a:r>
            <a:endParaRPr sz="1200" dirty="0"/>
          </a:p>
        </p:txBody>
      </p:sp>
      <p:sp>
        <p:nvSpPr>
          <p:cNvPr id="135" name="Google Shape;135;p7"/>
          <p:cNvSpPr txBox="1"/>
          <p:nvPr/>
        </p:nvSpPr>
        <p:spPr>
          <a:xfrm>
            <a:off x="7086598" y="4896020"/>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7</a:t>
            </a:fld>
            <a:endParaRPr sz="900" b="0" i="0" u="none" strike="noStrike" cap="none" dirty="0">
              <a:solidFill>
                <a:schemeClr val="dk1"/>
              </a:solidFill>
              <a:latin typeface="Arial"/>
              <a:ea typeface="Arial"/>
              <a:cs typeface="Arial"/>
              <a:sym typeface="Arial"/>
            </a:endParaRPr>
          </a:p>
        </p:txBody>
      </p:sp>
      <p:sp>
        <p:nvSpPr>
          <p:cNvPr id="136" name="Google Shape;136;p7"/>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4</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0"/>
        <p:cNvGrpSpPr/>
        <p:nvPr/>
      </p:nvGrpSpPr>
      <p:grpSpPr>
        <a:xfrm>
          <a:off x="0" y="0"/>
          <a:ext cx="0" cy="0"/>
          <a:chOff x="0" y="0"/>
          <a:chExt cx="0" cy="0"/>
        </a:xfrm>
      </p:grpSpPr>
      <p:sp>
        <p:nvSpPr>
          <p:cNvPr id="141" name="Google Shape;141;p8"/>
          <p:cNvSpPr txBox="1">
            <a:spLocks noGrp="1"/>
          </p:cNvSpPr>
          <p:nvPr>
            <p:ph type="body" idx="1"/>
          </p:nvPr>
        </p:nvSpPr>
        <p:spPr>
          <a:xfrm>
            <a:off x="101149" y="920375"/>
            <a:ext cx="8841250" cy="3743700"/>
          </a:xfrm>
          <a:prstGeom prst="rect">
            <a:avLst/>
          </a:prstGeom>
          <a:noFill/>
          <a:ln>
            <a:noFill/>
          </a:ln>
        </p:spPr>
        <p:txBody>
          <a:bodyPr spcFirstLastPara="1" wrap="square" lIns="91425" tIns="91425" rIns="91425" bIns="91425" anchor="t" anchorCtr="0">
            <a:noAutofit/>
          </a:bodyPr>
          <a:lstStyle/>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32</a:t>
            </a:r>
            <a:r>
              <a:rPr lang="en" sz="1200" dirty="0">
                <a:solidFill>
                  <a:schemeClr val="tx1"/>
                </a:solidFill>
              </a:rPr>
              <a:t>: This video shows why immediate action is imperative. We can’t feel the buildup of potential energy in the Earth. What we can feel is the transformation of potential energy into kinetic energy, which results in ground shaking. Energy from an earthquake travels at different speeds through the Earth, and here you see students react immediately and appropriately to the first jolt of ground shaking as they Drop, Cover, and Hold On. Therefore, when the slower, more damaging energy from the earthquake arrives, they are protected</a:t>
            </a:r>
            <a:endParaRPr dirty="0">
              <a:solidFill>
                <a:schemeClr val="tx1"/>
              </a:solidFill>
            </a:endParaRPr>
          </a:p>
          <a:p>
            <a:pPr marL="463550" lvl="0" indent="-234950" algn="l" rtl="0">
              <a:lnSpc>
                <a:spcPct val="90000"/>
              </a:lnSpc>
              <a:spcBef>
                <a:spcPts val="0"/>
              </a:spcBef>
              <a:spcAft>
                <a:spcPts val="0"/>
              </a:spcAft>
              <a:buClr>
                <a:schemeClr val="dk1"/>
              </a:buClr>
              <a:buSzPts val="1200"/>
              <a:buFont typeface="+mj-lt"/>
              <a:buAutoNum type="arabicPeriod" startAt="17"/>
            </a:pPr>
            <a:endParaRPr sz="1200" dirty="0">
              <a:solidFill>
                <a:schemeClr val="tx1"/>
              </a:solidFill>
            </a:endParaRPr>
          </a:p>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33</a:t>
            </a:r>
            <a:r>
              <a:rPr lang="en" sz="1200" dirty="0">
                <a:solidFill>
                  <a:schemeClr val="tx1"/>
                </a:solidFill>
              </a:rPr>
              <a:t>: This map shows the chance of a strong earthquake in the next 100 years. In this case, strong means an earthquake felt by all that frightens many and moves heavy furniture, creating slight damage. Ask students to use the key to assess the chance of a strong earthquake in the next 100 years where they live.  </a:t>
            </a:r>
            <a:endParaRPr dirty="0">
              <a:solidFill>
                <a:schemeClr val="tx1"/>
              </a:solidFill>
            </a:endParaRPr>
          </a:p>
          <a:p>
            <a:pPr marL="463550" lvl="0" indent="-234950" algn="l" rtl="0">
              <a:lnSpc>
                <a:spcPct val="90000"/>
              </a:lnSpc>
              <a:spcBef>
                <a:spcPts val="0"/>
              </a:spcBef>
              <a:spcAft>
                <a:spcPts val="0"/>
              </a:spcAft>
              <a:buClr>
                <a:schemeClr val="dk1"/>
              </a:buClr>
              <a:buSzPts val="1200"/>
              <a:buFont typeface="+mj-lt"/>
              <a:buAutoNum type="arabicPeriod" startAt="17"/>
            </a:pPr>
            <a:endParaRPr sz="1200" dirty="0">
              <a:solidFill>
                <a:schemeClr val="tx1"/>
              </a:solidFill>
            </a:endParaRPr>
          </a:p>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34</a:t>
            </a:r>
            <a:r>
              <a:rPr lang="en" sz="1200" dirty="0">
                <a:solidFill>
                  <a:schemeClr val="tx1"/>
                </a:solidFill>
              </a:rPr>
              <a:t>: Ask students to compare the locations of faults to the risk of earthquakes. They should notice that there is a higher risk of earthquakes in areas that have many faults.  </a:t>
            </a:r>
            <a:endParaRPr dirty="0">
              <a:solidFill>
                <a:schemeClr val="tx1"/>
              </a:solidFill>
            </a:endParaRPr>
          </a:p>
          <a:p>
            <a:pPr marL="469900" lvl="0" indent="-228600" algn="l" rtl="0">
              <a:lnSpc>
                <a:spcPct val="90000"/>
              </a:lnSpc>
              <a:spcBef>
                <a:spcPts val="0"/>
              </a:spcBef>
              <a:spcAft>
                <a:spcPts val="0"/>
              </a:spcAft>
              <a:buSzPts val="1400"/>
              <a:buFont typeface="+mj-lt"/>
              <a:buAutoNum type="arabicPeriod" startAt="17"/>
            </a:pPr>
            <a:endParaRPr sz="1200" dirty="0">
              <a:solidFill>
                <a:schemeClr val="tx1"/>
              </a:solidFill>
            </a:endParaRPr>
          </a:p>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35</a:t>
            </a:r>
            <a:r>
              <a:rPr lang="en" sz="1200" dirty="0">
                <a:solidFill>
                  <a:schemeClr val="tx1"/>
                </a:solidFill>
              </a:rPr>
              <a:t>: This slide is optional. Tell students that because of the risk of a strong earthquake, their school has taken extra steps to keep students and staff safe, including installing ShakeAlert-powered earthquake early warning. This video (5:52) describes the USGS-managed ShakeAlert System, which detects earthquakes as soon as they begin, and alerts get delivered to buildings and schools like yours to give people seconds of time to Drop, Cover, and Hold On. The alert is often delivered in schools through public address (PA) systems.</a:t>
            </a:r>
            <a:endParaRPr dirty="0">
              <a:solidFill>
                <a:schemeClr val="tx1"/>
              </a:solidFill>
            </a:endParaRPr>
          </a:p>
          <a:p>
            <a:pPr marL="469900" lvl="0" indent="-228600" algn="l" rtl="0">
              <a:lnSpc>
                <a:spcPct val="90000"/>
              </a:lnSpc>
              <a:spcBef>
                <a:spcPts val="0"/>
              </a:spcBef>
              <a:spcAft>
                <a:spcPts val="0"/>
              </a:spcAft>
              <a:buSzPts val="1400"/>
              <a:buFont typeface="+mj-lt"/>
              <a:buAutoNum type="arabicPeriod" startAt="17"/>
            </a:pPr>
            <a:endParaRPr sz="1200" i="1" dirty="0">
              <a:solidFill>
                <a:schemeClr val="tx1"/>
              </a:solidFill>
            </a:endParaRPr>
          </a:p>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36</a:t>
            </a:r>
            <a:r>
              <a:rPr lang="en" sz="1200" dirty="0">
                <a:solidFill>
                  <a:schemeClr val="tx1"/>
                </a:solidFill>
              </a:rPr>
              <a:t>: </a:t>
            </a:r>
            <a:r>
              <a:rPr lang="en" sz="1200" dirty="0">
                <a:solidFill>
                  <a:schemeClr val="dk1"/>
                </a:solidFill>
              </a:rPr>
              <a:t>Ask students what we do when there’s an earthquake or we hear an alert. They may know about Drop, Cover, and Hold On. </a:t>
            </a:r>
            <a:endParaRPr sz="1200" dirty="0"/>
          </a:p>
        </p:txBody>
      </p:sp>
      <p:sp>
        <p:nvSpPr>
          <p:cNvPr id="142" name="Google Shape;142;p8"/>
          <p:cNvSpPr txBox="1"/>
          <p:nvPr/>
        </p:nvSpPr>
        <p:spPr>
          <a:xfrm>
            <a:off x="7086597"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8</a:t>
            </a:fld>
            <a:endParaRPr sz="900" b="0" i="0" u="none" strike="noStrike" cap="none" dirty="0">
              <a:solidFill>
                <a:schemeClr val="dk1"/>
              </a:solidFill>
              <a:latin typeface="Arial"/>
              <a:ea typeface="Arial"/>
              <a:cs typeface="Arial"/>
              <a:sym typeface="Arial"/>
            </a:endParaRPr>
          </a:p>
        </p:txBody>
      </p:sp>
      <p:sp>
        <p:nvSpPr>
          <p:cNvPr id="143" name="Google Shape;143;p8"/>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5</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7"/>
        <p:cNvGrpSpPr/>
        <p:nvPr/>
      </p:nvGrpSpPr>
      <p:grpSpPr>
        <a:xfrm>
          <a:off x="0" y="0"/>
          <a:ext cx="0" cy="0"/>
          <a:chOff x="0" y="0"/>
          <a:chExt cx="0" cy="0"/>
        </a:xfrm>
      </p:grpSpPr>
      <p:sp>
        <p:nvSpPr>
          <p:cNvPr id="148" name="Google Shape;148;p9"/>
          <p:cNvSpPr txBox="1">
            <a:spLocks noGrp="1"/>
          </p:cNvSpPr>
          <p:nvPr>
            <p:ph type="body" idx="1"/>
          </p:nvPr>
        </p:nvSpPr>
        <p:spPr>
          <a:xfrm>
            <a:off x="20200" y="911825"/>
            <a:ext cx="8494500" cy="3738000"/>
          </a:xfrm>
          <a:prstGeom prst="rect">
            <a:avLst/>
          </a:prstGeom>
          <a:noFill/>
          <a:ln>
            <a:noFill/>
          </a:ln>
        </p:spPr>
        <p:txBody>
          <a:bodyPr spcFirstLastPara="1" wrap="square" lIns="171450" tIns="91425" rIns="91425" bIns="91425" anchor="t" anchorCtr="0">
            <a:noAutofit/>
          </a:bodyPr>
          <a:lstStyle/>
          <a:p>
            <a:pPr marL="463550" lvl="0" indent="-311150" algn="l" rtl="0">
              <a:lnSpc>
                <a:spcPct val="90000"/>
              </a:lnSpc>
              <a:spcBef>
                <a:spcPts val="0"/>
              </a:spcBef>
              <a:spcAft>
                <a:spcPts val="0"/>
              </a:spcAft>
              <a:buClr>
                <a:schemeClr val="dk1"/>
              </a:buClr>
              <a:buSzPts val="1200"/>
              <a:buFont typeface="+mj-lt"/>
              <a:buAutoNum type="arabicPeriod" startAt="22"/>
            </a:pPr>
            <a:r>
              <a:rPr lang="en-US" sz="1200" u="sng" dirty="0">
                <a:solidFill>
                  <a:schemeClr val="tx1"/>
                </a:solidFill>
              </a:rPr>
              <a:t>SLIDE 37</a:t>
            </a:r>
            <a:r>
              <a:rPr lang="en" sz="1200" u="sng" dirty="0">
                <a:solidFill>
                  <a:schemeClr val="tx1"/>
                </a:solidFill>
                <a:hlinkClick r:id="rId3" action="ppaction://hlinksldjump">
                  <a:extLst>
                    <a:ext uri="{A12FA001-AC4F-418D-AE19-62706E023703}">
                      <ahyp:hlinkClr xmlns:ahyp="http://schemas.microsoft.com/office/drawing/2018/hyperlinkcolor" val="tx"/>
                    </a:ext>
                  </a:extLst>
                </a:hlinkClick>
              </a:rPr>
              <a:t> </a:t>
            </a:r>
            <a:r>
              <a:rPr lang="en" sz="1200" dirty="0">
                <a:solidFill>
                  <a:schemeClr val="tx1"/>
                </a:solidFill>
              </a:rPr>
              <a:t>&amp; </a:t>
            </a:r>
            <a:r>
              <a:rPr lang="en" sz="1200" u="sng" dirty="0">
                <a:solidFill>
                  <a:schemeClr val="tx1"/>
                </a:solidFill>
              </a:rPr>
              <a:t>38</a:t>
            </a:r>
            <a:r>
              <a:rPr lang="en" sz="1200" dirty="0">
                <a:solidFill>
                  <a:schemeClr val="tx1"/>
                </a:solidFill>
              </a:rPr>
              <a:t>: Tell students that Drop, Cover, and </a:t>
            </a:r>
            <a:r>
              <a:rPr lang="en" sz="1200"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Hold</a:t>
            </a:r>
            <a:r>
              <a:rPr lang="en" sz="1200" dirty="0">
                <a:solidFill>
                  <a:schemeClr val="tx1"/>
                </a:solidFill>
              </a:rPr>
              <a:t> On looks different for different bodies. Review modified protective actions for people who use wheelchairs, walkers or canes. While you may not have students who use wheelchairs, walkers, or canes in your class, it is likely that there are members of your community who do. </a:t>
            </a:r>
            <a:endParaRPr sz="1200" dirty="0">
              <a:solidFill>
                <a:schemeClr val="tx1"/>
              </a:solidFill>
            </a:endParaRPr>
          </a:p>
          <a:p>
            <a:pPr marL="463550" lvl="0" indent="-234950" algn="l" rtl="0">
              <a:lnSpc>
                <a:spcPct val="90000"/>
              </a:lnSpc>
              <a:spcBef>
                <a:spcPts val="0"/>
              </a:spcBef>
              <a:spcAft>
                <a:spcPts val="0"/>
              </a:spcAft>
              <a:buClr>
                <a:schemeClr val="dk1"/>
              </a:buClr>
              <a:buSzPts val="1200"/>
              <a:buFont typeface="+mj-lt"/>
              <a:buAutoNum type="arabicPeriod" startAt="22"/>
            </a:pPr>
            <a:endParaRPr sz="1200" dirty="0">
              <a:solidFill>
                <a:schemeClr val="tx1"/>
              </a:solidFill>
            </a:endParaRPr>
          </a:p>
          <a:p>
            <a:pPr marL="463550" indent="-311150">
              <a:buClr>
                <a:schemeClr val="dk1"/>
              </a:buClr>
              <a:buSzPts val="1200"/>
              <a:buFont typeface="+mj-lt"/>
              <a:buAutoNum type="arabicPeriod" startAt="22"/>
            </a:pPr>
            <a:r>
              <a:rPr lang="en-US" sz="1200" u="sng" dirty="0">
                <a:solidFill>
                  <a:schemeClr val="tx1"/>
                </a:solidFill>
              </a:rPr>
              <a:t>SLIDE 39: </a:t>
            </a:r>
            <a:r>
              <a:rPr lang="en-US" sz="1200" dirty="0">
                <a:solidFill>
                  <a:schemeClr val="tx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463550" lvl="0" indent="-311150">
              <a:buClr>
                <a:schemeClr val="dk1"/>
              </a:buClr>
              <a:buSzPts val="1200"/>
              <a:buFont typeface="+mj-lt"/>
              <a:buAutoNum type="arabicPeriod" startAt="22"/>
            </a:pPr>
            <a:endParaRPr lang="en-US" sz="1200" u="sng" dirty="0">
              <a:solidFill>
                <a:schemeClr val="tx1"/>
              </a:solidFill>
            </a:endParaRPr>
          </a:p>
          <a:p>
            <a:pPr marL="463550" lvl="0" indent="-311150">
              <a:buClr>
                <a:schemeClr val="dk1"/>
              </a:buClr>
              <a:buSzPts val="1200"/>
              <a:buFont typeface="+mj-lt"/>
              <a:buAutoNum type="arabicPeriod" startAt="22"/>
            </a:pPr>
            <a:r>
              <a:rPr lang="en-US" sz="1200" u="sng" dirty="0">
                <a:solidFill>
                  <a:schemeClr val="tx1"/>
                </a:solidFill>
              </a:rPr>
              <a:t>SLIDE 40</a:t>
            </a:r>
            <a:r>
              <a:rPr lang="en" sz="1200" dirty="0">
                <a:solidFill>
                  <a:schemeClr val="tx1"/>
                </a:solidFill>
              </a:rPr>
              <a:t>: </a:t>
            </a:r>
            <a:r>
              <a:rPr lang="en-US" sz="1200" dirty="0">
                <a:solidFill>
                  <a:schemeClr val="tx1"/>
                </a:solidFill>
              </a:rPr>
              <a:t>Tell students that if they are visiting the coast, the earthquake could be followed by a tsunami, which is a large wave caused </a:t>
            </a:r>
            <a:r>
              <a:rPr lang="en-US" sz="1200" dirty="0"/>
              <a:t>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a:t>
            </a:r>
          </a:p>
          <a:p>
            <a:pPr marL="469900" lvl="0" indent="-228600" algn="l" rtl="0">
              <a:lnSpc>
                <a:spcPct val="90000"/>
              </a:lnSpc>
              <a:spcBef>
                <a:spcPts val="0"/>
              </a:spcBef>
              <a:spcAft>
                <a:spcPts val="0"/>
              </a:spcAft>
              <a:buClr>
                <a:schemeClr val="dk1"/>
              </a:buClr>
              <a:buSzPts val="1400"/>
              <a:buFont typeface="+mj-lt"/>
              <a:buAutoNum type="arabicPeriod" startAt="22"/>
            </a:pPr>
            <a:endParaRPr sz="1200" dirty="0"/>
          </a:p>
          <a:p>
            <a:pPr marL="463550" indent="-311150">
              <a:buClr>
                <a:schemeClr val="dk1"/>
              </a:buClr>
              <a:buSzPts val="1200"/>
              <a:buFont typeface="+mj-lt"/>
              <a:buAutoNum type="arabicPeriod" startAt="22"/>
            </a:pPr>
            <a:endParaRPr lang="en-US" sz="1200" u="sng" dirty="0">
              <a:solidFill>
                <a:schemeClr val="hlink"/>
              </a:solidFill>
              <a:hlinkClick r:id="rId4" action="ppaction://hlinksldjump"/>
            </a:endParaRPr>
          </a:p>
          <a:p>
            <a:pPr marL="463550" indent="-311150">
              <a:buClr>
                <a:schemeClr val="dk1"/>
              </a:buClr>
              <a:buSzPts val="1200"/>
              <a:buFont typeface="+mj-lt"/>
              <a:buAutoNum type="arabicPeriod" startAt="22"/>
            </a:pPr>
            <a:endParaRPr lang="en-US" sz="1200" dirty="0"/>
          </a:p>
          <a:p>
            <a:pPr marL="463550" lvl="0" indent="-311150" algn="l" rtl="0">
              <a:lnSpc>
                <a:spcPct val="90000"/>
              </a:lnSpc>
              <a:spcBef>
                <a:spcPts val="0"/>
              </a:spcBef>
              <a:spcAft>
                <a:spcPts val="0"/>
              </a:spcAft>
              <a:buClr>
                <a:schemeClr val="dk1"/>
              </a:buClr>
              <a:buSzPts val="1200"/>
              <a:buFont typeface="+mj-lt"/>
              <a:buAutoNum type="arabicPeriod" startAt="22"/>
            </a:pPr>
            <a:endParaRPr lang="en" sz="1200" dirty="0">
              <a:solidFill>
                <a:schemeClr val="dk1"/>
              </a:solidFill>
            </a:endParaRPr>
          </a:p>
          <a:p>
            <a:pPr marL="685800" lvl="0" indent="-139700" algn="l" rtl="0">
              <a:lnSpc>
                <a:spcPct val="90000"/>
              </a:lnSpc>
              <a:spcBef>
                <a:spcPts val="0"/>
              </a:spcBef>
              <a:spcAft>
                <a:spcPts val="0"/>
              </a:spcAft>
              <a:buClr>
                <a:schemeClr val="dk1"/>
              </a:buClr>
              <a:buSzPts val="1400"/>
              <a:buFont typeface="Arial"/>
              <a:buNone/>
            </a:pPr>
            <a:endParaRPr sz="1200" dirty="0">
              <a:solidFill>
                <a:schemeClr val="dk1"/>
              </a:solidFill>
            </a:endParaRPr>
          </a:p>
        </p:txBody>
      </p:sp>
      <p:sp>
        <p:nvSpPr>
          <p:cNvPr id="149" name="Google Shape;149;p9"/>
          <p:cNvSpPr txBox="1"/>
          <p:nvPr/>
        </p:nvSpPr>
        <p:spPr>
          <a:xfrm>
            <a:off x="7086596"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9</a:t>
            </a:fld>
            <a:endParaRPr sz="900" b="0" i="0" u="none" strike="noStrike" cap="none" dirty="0">
              <a:solidFill>
                <a:schemeClr val="dk1"/>
              </a:solidFill>
              <a:latin typeface="Arial"/>
              <a:ea typeface="Arial"/>
              <a:cs typeface="Arial"/>
              <a:sym typeface="Arial"/>
            </a:endParaRPr>
          </a:p>
        </p:txBody>
      </p:sp>
      <p:sp>
        <p:nvSpPr>
          <p:cNvPr id="150" name="Google Shape;150;p9"/>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6</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2987</TotalTime>
  <Words>9337</Words>
  <Application>Microsoft Office PowerPoint</Application>
  <PresentationFormat>On-screen Show (16:9)</PresentationFormat>
  <Paragraphs>553</Paragraphs>
  <Slides>55</Slides>
  <Notes>55</Notes>
  <HiddenSlides>20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Calibri</vt:lpstr>
      <vt:lpstr>Roboto</vt:lpstr>
      <vt:lpstr>Arial</vt:lpstr>
      <vt:lpstr>USGS Theme</vt:lpstr>
      <vt:lpstr>ShakeAlert® Earthquake Early Warning </vt:lpstr>
      <vt:lpstr>To Print</vt:lpstr>
      <vt:lpstr>Sensitive Content Warning!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 earthquake?  Why do they happen?   What are some things that happen when there is an earthquake?</vt:lpstr>
      <vt:lpstr>The Earth’s surface is broken into pieces called tectonic plates that constantly move.     </vt:lpstr>
      <vt:lpstr>Convergent Plate Boundary       </vt:lpstr>
      <vt:lpstr>Divergent Plate Boundary        </vt:lpstr>
      <vt:lpstr>Transform Plate Boundary         </vt:lpstr>
      <vt:lpstr>We Live Near a Tectonic Plate Boundary!</vt:lpstr>
      <vt:lpstr>Earth’s Motion (Deformation) Produces Faults (Cracks)</vt:lpstr>
      <vt:lpstr>Earth’s Motion (Deformation) Produces Faults (Cracks)</vt:lpstr>
      <vt:lpstr>Faults Form at and Near Plate Boundaries</vt:lpstr>
      <vt:lpstr>Faults Form at and Near Plate Boundaries</vt:lpstr>
      <vt:lpstr>Faults in Washington</vt:lpstr>
      <vt:lpstr>Faults in Northwest Washington</vt:lpstr>
      <vt:lpstr>Faults in Oregon</vt:lpstr>
      <vt:lpstr>Faults near Portland, Oregon</vt:lpstr>
      <vt:lpstr>Faults in California</vt:lpstr>
      <vt:lpstr>Calaveras Fault in California</vt:lpstr>
      <vt:lpstr>Due to friction, the pieces of the Earth get stuck together as they move. When they break free, an earthquake happens!      </vt:lpstr>
      <vt:lpstr>2018 Magnitude 7.1 Anchorage, Alaska earthquake </vt:lpstr>
      <vt:lpstr>We Live in Earthquake Country!</vt:lpstr>
      <vt:lpstr>What relationship can you infer about the location of plate boundaries, faults, and the chance of damaging earthquake shaking occurring in 100 years?</vt:lpstr>
      <vt:lpstr>The ShakeAlert EEW System can provide seconds of warning before people feel damaging shaking! </vt:lpstr>
      <vt:lpstr>What should you do immediately if you feel shaking  or get an alert?</vt:lpstr>
      <vt:lpstr>If you or someone you know uses a wheelchair:</vt:lpstr>
      <vt:lpstr>If you or someone you know uses a cane or walker:</vt:lpstr>
      <vt:lpstr>If you are outside when you feeling shaking or get an alert:</vt:lpstr>
      <vt:lpstr>If you are on the coast, wait for shaking to stop, then …</vt:lpstr>
      <vt:lpstr>Foreshocks &amp; Aftershocks</vt:lpstr>
      <vt:lpstr>When the ground shakes or you get an alert,  why is it important to . . .?</vt:lpstr>
      <vt:lpstr>Protect yourself when there is . . .</vt:lpstr>
      <vt:lpstr>What to Expect from an Alert </vt:lpstr>
      <vt:lpstr>Let’s reflect! </vt:lpstr>
      <vt:lpstr>What else can you, the people you live with, and the community do to prepare for an earthquake?</vt:lpstr>
      <vt:lpstr>Help the people you live with to prepare!  </vt:lpstr>
      <vt:lpstr>Welcome Back!  </vt:lpstr>
      <vt:lpstr>Teachers, share your feedback, please! </vt:lpstr>
      <vt:lpstr>Content Standards</vt:lpstr>
      <vt:lpstr>Background - Earthquake Hazard</vt:lpstr>
      <vt:lpstr>Background - How the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mikearras</dc:creator>
  <cp:lastModifiedBy>Katrina Arras</cp:lastModifiedBy>
  <cp:revision>14</cp:revision>
  <dcterms:modified xsi:type="dcterms:W3CDTF">2025-08-13T16:29:37Z</dcterms:modified>
</cp:coreProperties>
</file>