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74" r:id="rId2"/>
    <p:sldId id="257" r:id="rId3"/>
    <p:sldId id="258" r:id="rId4"/>
    <p:sldId id="259" r:id="rId5"/>
    <p:sldId id="260" r:id="rId6"/>
    <p:sldId id="261" r:id="rId7"/>
    <p:sldId id="262" r:id="rId8"/>
    <p:sldId id="263" r:id="rId9"/>
    <p:sldId id="264" r:id="rId10"/>
    <p:sldId id="354" r:id="rId11"/>
    <p:sldId id="265" r:id="rId12"/>
    <p:sldId id="266" r:id="rId13"/>
    <p:sldId id="267" r:id="rId14"/>
    <p:sldId id="268" r:id="rId15"/>
    <p:sldId id="269" r:id="rId16"/>
    <p:sldId id="270" r:id="rId17"/>
    <p:sldId id="271" r:id="rId18"/>
    <p:sldId id="272" r:id="rId19"/>
    <p:sldId id="273" r:id="rId20"/>
    <p:sldId id="286" r:id="rId21"/>
    <p:sldId id="275" r:id="rId22"/>
    <p:sldId id="276" r:id="rId23"/>
    <p:sldId id="277" r:id="rId24"/>
    <p:sldId id="278" r:id="rId25"/>
    <p:sldId id="279" r:id="rId26"/>
    <p:sldId id="280" r:id="rId27"/>
    <p:sldId id="352" r:id="rId28"/>
    <p:sldId id="351" r:id="rId29"/>
    <p:sldId id="319" r:id="rId30"/>
    <p:sldId id="281" r:id="rId31"/>
    <p:sldId id="282" r:id="rId32"/>
    <p:sldId id="317" r:id="rId33"/>
    <p:sldId id="284" r:id="rId34"/>
    <p:sldId id="285" r:id="rId35"/>
    <p:sldId id="297" r:id="rId36"/>
    <p:sldId id="287" r:id="rId37"/>
    <p:sldId id="288" r:id="rId38"/>
    <p:sldId id="289" r:id="rId39"/>
    <p:sldId id="290" r:id="rId40"/>
    <p:sldId id="291" r:id="rId41"/>
    <p:sldId id="303" r:id="rId42"/>
    <p:sldId id="293" r:id="rId43"/>
    <p:sldId id="353" r:id="rId44"/>
  </p:sldIdLst>
  <p:sldSz cx="9144000" cy="5143500" type="screen16x9"/>
  <p:notesSz cx="6858000" cy="9144000"/>
  <p:embeddedFontLst>
    <p:embeddedFont>
      <p:font typeface="Public Sans" panose="020B060402020202020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hCzSVaiD1XLuEmYipDryiWcboxJ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eann Cordelli"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8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30" autoAdjust="0"/>
  </p:normalViewPr>
  <p:slideViewPr>
    <p:cSldViewPr snapToGrid="0">
      <p:cViewPr varScale="1">
        <p:scale>
          <a:sx n="109" d="100"/>
          <a:sy n="109" d="100"/>
        </p:scale>
        <p:origin x="159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1F59344F-1F02-29F4-C0F4-AC4C38D0EBAA}"/>
            </a:ext>
          </a:extLst>
        </p:cNvPr>
        <p:cNvGrpSpPr/>
        <p:nvPr/>
      </p:nvGrpSpPr>
      <p:grpSpPr>
        <a:xfrm>
          <a:off x="0" y="0"/>
          <a:ext cx="0" cy="0"/>
          <a:chOff x="0" y="0"/>
          <a:chExt cx="0" cy="0"/>
        </a:xfrm>
      </p:grpSpPr>
      <p:sp>
        <p:nvSpPr>
          <p:cNvPr id="145" name="Google Shape;145;p9:notes">
            <a:extLst>
              <a:ext uri="{FF2B5EF4-FFF2-40B4-BE49-F238E27FC236}">
                <a16:creationId xmlns:a16="http://schemas.microsoft.com/office/drawing/2014/main" id="{AA3C2C29-8661-26B5-D5E6-F59290FE50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a:extLst>
              <a:ext uri="{FF2B5EF4-FFF2-40B4-BE49-F238E27FC236}">
                <a16:creationId xmlns:a16="http://schemas.microsoft.com/office/drawing/2014/main" id="{2B4D8C3D-F896-06C4-5E37-DD5338DB2C5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3797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IMAGES: </a:t>
            </a:r>
            <a:r>
              <a:rPr lang="en" sz="1000" i="1"/>
              <a:t>Images courtesy of USGS, and Roger Groom. Used with permission.</a:t>
            </a:r>
            <a:endParaRPr sz="1000"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strong shaking arrives during an earthquake.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chemeClr val="dk1"/>
                </a:solidFill>
                <a:latin typeface="Calibri"/>
                <a:ea typeface="Calibri"/>
                <a:cs typeface="Calibri"/>
                <a:sym typeface="Calibri"/>
              </a:rPr>
              <a:t>IMA</a:t>
            </a:r>
            <a:r>
              <a:rPr lang="en" sz="1200" b="0" i="0" u="none" strike="noStrike">
                <a:solidFill>
                  <a:srgbClr val="000000"/>
                </a:solidFill>
                <a:latin typeface="Arial"/>
                <a:ea typeface="Arial"/>
                <a:cs typeface="Arial"/>
                <a:sym typeface="Arial"/>
              </a:rPr>
              <a:t>GES:</a:t>
            </a:r>
            <a:r>
              <a:rPr lang="en" sz="1200" b="1" i="0" u="none" strike="noStrike">
                <a:solidFill>
                  <a:srgbClr val="000000"/>
                </a:solidFill>
                <a:latin typeface="Calibri"/>
                <a:ea typeface="Calibri"/>
                <a:cs typeface="Calibri"/>
                <a:sym typeface="Calibri"/>
              </a:rPr>
              <a:t> </a:t>
            </a:r>
            <a:r>
              <a:rPr lang="en" sz="1200" b="0" i="1" u="none" strike="noStrike">
                <a:solidFill>
                  <a:srgbClr val="000000"/>
                </a:solidFill>
                <a:latin typeface="Calibri"/>
                <a:ea typeface="Calibri"/>
                <a:cs typeface="Calibri"/>
                <a:sym typeface="Calibri"/>
              </a:rPr>
              <a:t>Image credits from left to right. Image courtesy of Educator Clips. Image courtesy of Roger Groom. Used with permission. Image courtesy of USGS.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1200" b="1"/>
              <a:t>Teacher Note:</a:t>
            </a:r>
            <a:r>
              <a:rPr lang="en"/>
              <a:t> Students will likely have a lot of background knowledge about plate boundaries and earthquakes. </a:t>
            </a:r>
            <a:endParaRPr/>
          </a:p>
          <a:p>
            <a:pPr marL="0" lvl="0" indent="0" algn="l" rtl="0">
              <a:lnSpc>
                <a:spcPct val="100000"/>
              </a:lnSpc>
              <a:spcBef>
                <a:spcPts val="0"/>
              </a:spcBef>
              <a:spcAft>
                <a:spcPts val="0"/>
              </a:spcAft>
              <a:buSzPts val="1400"/>
              <a:buNone/>
            </a:pPr>
            <a:r>
              <a:rPr lang="en" i="1"/>
              <a:t>Sample Student Response</a:t>
            </a:r>
            <a:r>
              <a:rPr lang="en"/>
              <a:t>: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
                <a:solidFill>
                  <a:schemeClr val="dk1"/>
                </a:solidFill>
              </a:rPr>
              <a:t>Earthquakes can cause ground shaking, tsunamis, as well as injuries and destruction of property.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IMAGE:</a:t>
            </a:r>
            <a:r>
              <a:rPr lang="en" sz="1200">
                <a:solidFill>
                  <a:srgbClr val="444746"/>
                </a:solidFill>
                <a:latin typeface="Roboto"/>
                <a:ea typeface="Roboto"/>
                <a:cs typeface="Roboto"/>
                <a:sym typeface="Roboto"/>
              </a:rPr>
              <a:t> </a:t>
            </a:r>
            <a:r>
              <a:rPr lang="en" sz="1200" i="1">
                <a:solidFill>
                  <a:srgbClr val="444746"/>
                </a:solidFill>
                <a:latin typeface="Roboto"/>
                <a:ea typeface="Roboto"/>
                <a:cs typeface="Roboto"/>
                <a:sym typeface="Roboto"/>
              </a:rPr>
              <a:t>Image courtesy of the Red Cross</a:t>
            </a:r>
            <a:endParaRPr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i="1"/>
              <a:t>This slide is animated. It has two layers starting with a map of the globe, and zooming in to the United States. </a:t>
            </a:r>
            <a:r>
              <a:rPr lang="en"/>
              <a:t>This map shows the chance of a strong earthquake in the next 100 years. </a:t>
            </a:r>
            <a:r>
              <a:rPr lang="en">
                <a:solidFill>
                  <a:schemeClr val="dk1"/>
                </a:solidFill>
              </a:rPr>
              <a:t>In this case, strong means an earthquake felt by all that frightens many, and moves heavy furniture, creating slight damage. Ask students to use the key to assess the chance of a strong earthquake in the next 100 years where they live. </a:t>
            </a:r>
            <a:r>
              <a:rPr lang="en" sz="1200">
                <a:solidFill>
                  <a:schemeClr val="dk1"/>
                </a:solidFill>
              </a:rPr>
              <a:t> </a:t>
            </a:r>
            <a:endParaRPr sz="1200">
              <a:solidFill>
                <a:schemeClr val="dk1"/>
              </a:solidFill>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marR="0" lvl="0" indent="0" algn="l" rtl="0">
              <a:lnSpc>
                <a:spcPct val="100000"/>
              </a:lnSpc>
              <a:spcBef>
                <a:spcPts val="0"/>
              </a:spcBef>
              <a:spcAft>
                <a:spcPts val="0"/>
              </a:spcAft>
              <a:buClr>
                <a:srgbClr val="000000"/>
              </a:buClr>
              <a:buSzPts val="1400"/>
              <a:buFont typeface="Arial"/>
              <a:buNone/>
            </a:pPr>
            <a:r>
              <a:rPr lang="en"/>
              <a:t>SOURCE: </a:t>
            </a:r>
            <a:r>
              <a:rPr lang="en" b="0" i="0">
                <a:solidFill>
                  <a:srgbClr val="171717"/>
                </a:solidFill>
                <a:latin typeface="Public Sans"/>
                <a:ea typeface="Public Sans"/>
                <a:cs typeface="Public Sans"/>
                <a:sym typeface="Public Sans"/>
              </a:rPr>
              <a:t>National Seismic Hazard Model (2023) - Chance of Damaging Earthquake Shaking, January 2023</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a:t>Ask students to point out where they live on the map. Ask them what kind of plate boundary is nearby. Students in California will note that they live near a transform boundary, where the North American and Pacific Plates slide past each other. Students in Northern California will see they live near a subduction zone, which is a convergent boundary in which the denser plate (in this case the Juan de Fuca Plate) slides beneath the less dense plate (in this case the North American Plate). </a:t>
            </a:r>
            <a:r>
              <a:rPr lang="en">
                <a:solidFill>
                  <a:schemeClr val="dk1"/>
                </a:solidFill>
              </a:rPr>
              <a:t>If you live in Southern California, point out the Salton Sea, which is part of the Salton Trough formed at the divergent plate boundary (that is on land) between the North American and Pacific Plates.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National Park Service, San Andreas Transform Plate Boundary</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i="1"/>
              <a:t> </a:t>
            </a:r>
            <a:r>
              <a:rPr lang="en">
                <a:solidFill>
                  <a:schemeClr val="dk1"/>
                </a:solidFill>
              </a:rPr>
              <a:t>Tell students that faults are cracks in Earth’s surface created at and around tectonic plate boundaries as the brittle earth material is deformed. Remind students that faults form at and around each kind of boundary, and that </a:t>
            </a:r>
            <a:r>
              <a:rPr lang="en"/>
              <a:t>earthquakes can occur along faults including plate boundaries. Ask students to compare the locations of plate boundaries and faults to the risk of earthquakes.</a:t>
            </a:r>
            <a:r>
              <a:rPr lang="en" i="1"/>
              <a:t> They should notice that there is a higher risk of earthquakes in areas that have many faults, and that there are many faults near plate boundaries. Students may need to be reminded that an observation is something you see, hear, smell, etc., whereas an inference is a reasonable deduction based on observations.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Images courtesy of USGS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a:t>Remind students that because of the area’s chance of experiencing a strong earthquake, their school has ShakeAlert-powered earthquake early warning. Tell students that ShakeAlert uses information from two kinds of sensors: seismometers and GPS. Seismometers record how fast the ground is shaking, and GPS records how far the ground moves up, down, and sideways. Both sensors utilize waves; seismometers measure seismic waves, and GPS uses radio waves to send information.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courtesy of EarthScope Consortium. Image is a screenshot from the video, “Using GPS to Enhance the ShakeAlert Earthquake Early Warning System.” </a:t>
            </a:r>
            <a:endParaRPr sz="1000"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i="1"/>
              <a:t>This slide is animated. The snap is a gif, which will play on a loop. Clicking will play the apple tree animation.</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a:t>
            </a:r>
            <a:r>
              <a:rPr lang="en" i="1"/>
              <a:t>In the animation, they should observe a buildup of potential energy, and then sudden, lurching motion, which sends seismic waves (earthquake waves) away from the fault in both directions. </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VIDEO</a:t>
            </a:r>
            <a:r>
              <a:rPr lang="en" sz="1000"/>
              <a:t>: </a:t>
            </a:r>
            <a:r>
              <a:rPr lang="en" sz="1000" i="1" u="none">
                <a:solidFill>
                  <a:schemeClr val="hlink"/>
                </a:solidFill>
              </a:rPr>
              <a:t>Video courtesy of Earthscope Consortium</a:t>
            </a:r>
            <a:r>
              <a:rPr lang="en" sz="1000" i="1" u="none"/>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IMAGE: GIF made from: </a:t>
            </a:r>
            <a:r>
              <a:rPr lang="en" u="sng">
                <a:solidFill>
                  <a:schemeClr val="hlink"/>
                </a:solidFill>
                <a:hlinkClick r:id="rId3"/>
              </a:rPr>
              <a:t>https://www.youtube.com/watch?v=cFy3uJYctZs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t>Teacher Notes:</a:t>
            </a:r>
            <a:r>
              <a:rPr lang="en" i="1" dirty="0"/>
              <a:t> The videos will play automatically after each question appears. To play either video again, click the white play button. NOTE: when bringing in the second question, click on the white space on the slide, not on the video.</a:t>
            </a:r>
            <a:endParaRPr i="1" dirty="0"/>
          </a:p>
          <a:p>
            <a:pPr marL="0" lvl="0" indent="0" algn="l" rtl="0">
              <a:lnSpc>
                <a:spcPct val="100000"/>
              </a:lnSpc>
              <a:spcBef>
                <a:spcPts val="0"/>
              </a:spcBef>
              <a:spcAft>
                <a:spcPts val="0"/>
              </a:spcAft>
              <a:buSzPts val="1400"/>
              <a:buNone/>
            </a:pPr>
            <a:r>
              <a:rPr lang="en" dirty="0"/>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CREDIT: Videos from IRIS Earthquake Science. Video on the left is, “</a:t>
            </a:r>
            <a:r>
              <a:rPr lang="en" b="0" i="0" dirty="0">
                <a:solidFill>
                  <a:srgbClr val="0F0F0F"/>
                </a:solidFill>
                <a:latin typeface="Roboto"/>
                <a:ea typeface="Roboto"/>
                <a:cs typeface="Roboto"/>
                <a:sym typeface="Roboto"/>
              </a:rPr>
              <a:t>Seismic Waves--P- and S-wave particle motion and relative wave-front speeds,” and on the right is “1-Component Seismogram.”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e880eb6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e880eb6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The slide is animated. Point out the p-wave and s-wave in the diagram as the words appear. </a:t>
            </a:r>
            <a:endParaRPr i="1"/>
          </a:p>
          <a:p>
            <a:pPr marL="0" lvl="0" indent="0" algn="l" rtl="0">
              <a:spcBef>
                <a:spcPts val="0"/>
              </a:spcBef>
              <a:spcAft>
                <a:spcPts val="0"/>
              </a:spcAft>
              <a:buNone/>
            </a:pPr>
            <a:r>
              <a:rPr lang="en"/>
              <a:t>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a:p>
          <a:p>
            <a:pPr marL="0" lvl="0" indent="0" algn="l" rtl="0">
              <a:spcBef>
                <a:spcPts val="0"/>
              </a:spcBef>
              <a:spcAft>
                <a:spcPts val="0"/>
              </a:spcAft>
              <a:buNone/>
            </a:pP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t>IMAGE: </a:t>
            </a:r>
            <a:r>
              <a:rPr lang="en-US" sz="1200" i="1"/>
              <a:t>Image courtesy of USGS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In addition to utilizing seismometers, ShakeAlert uses GPS during an earthquake to measure how far the ground moves. This helps to determine how large the intensity of an earthquake will be.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Images courtesy the Pacific Northwest Seismic Network and USGS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https://earthquake.usgs.gov/monitoring/gps/about.php</a:t>
            </a:r>
            <a:r>
              <a:rPr lang="en"/>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The slide is animated so that the text comes in one point at a time. </a:t>
            </a:r>
            <a:endParaRPr i="1"/>
          </a:p>
          <a:p>
            <a:pPr marL="0" lvl="0" indent="0" algn="l" rtl="0">
              <a:lnSpc>
                <a:spcPct val="100000"/>
              </a:lnSpc>
              <a:spcBef>
                <a:spcPts val="0"/>
              </a:spcBef>
              <a:spcAft>
                <a:spcPts val="0"/>
              </a:spcAft>
              <a:buSzPts val="1400"/>
              <a:buNone/>
            </a:pPr>
            <a:r>
              <a:rPr lang="en">
                <a:solidFill>
                  <a:schemeClr val="dk1"/>
                </a:solidFill>
              </a:rPr>
              <a:t>Remind students that ShakeAlert also uses GPS, which stands for Global Positioning System. GPS uses a network of satellites that orbit the Earth twice a day. They continuously send radio waves to the ground with atomic clock-generated time, and the satellite’s position. Radio waves are a type of electromagnetic radiation, so they travel through the vacuum of space at the speed of light, which is 300,000 km per second. Each GPS receiver uses messages sent from more than 4 satellites to determine its position on Earth. It needs at least 4 to get a position, but it needs more than four to produce an accurate position. That’s because data is noisy; the radio waves are distorted by variations in the atmosphere (for instance pockets of hot and cold air) as they pass from the satellite to the receiver. Having more data overcomes this noise. The accuracy of GPS is oftentimes to 5 mm, or ¼ inch. </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 sz="1000"/>
              <a:t>IMAGE: </a:t>
            </a:r>
            <a:r>
              <a:rPr lang="en" sz="1000" i="1" u="none">
                <a:solidFill>
                  <a:schemeClr val="hlink"/>
                </a:solidFill>
              </a:rPr>
              <a:t>Image courtesy of USGS. </a:t>
            </a:r>
            <a:r>
              <a:rPr lang="en" sz="1000"/>
              <a:t>Global Positioning System receiver (called a GPS monument) at North Rim Station, a monitoring location at Newberry volcano, Oregon.</a:t>
            </a:r>
            <a:endParaRPr sz="1000"/>
          </a:p>
          <a:p>
            <a:pPr marL="0" marR="0" lvl="0" indent="0" algn="l" rtl="0">
              <a:lnSpc>
                <a:spcPct val="100000"/>
              </a:lnSpc>
              <a:spcBef>
                <a:spcPts val="0"/>
              </a:spcBef>
              <a:spcAft>
                <a:spcPts val="0"/>
              </a:spcAft>
              <a:buClr>
                <a:srgbClr val="000000"/>
              </a:buClr>
              <a:buSzPts val="1400"/>
              <a:buFont typeface="Arial"/>
              <a:buNone/>
            </a:pPr>
            <a:r>
              <a:rPr lang="en"/>
              <a:t>Source: </a:t>
            </a:r>
            <a:r>
              <a:rPr lang="en" u="sng">
                <a:solidFill>
                  <a:schemeClr val="hlink"/>
                </a:solidFill>
                <a:hlinkClick r:id="rId3"/>
              </a:rPr>
              <a:t>https://earthquake.usgs.gov/monitoring/gps/about.php</a:t>
            </a:r>
            <a:r>
              <a:rPr lang="en"/>
              <a:t>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t>Teacher Note: </a:t>
            </a:r>
            <a:r>
              <a:rPr lang="en" dirty="0"/>
              <a:t>Tell students that this video describes how ShakeAlert uses seismometers and GPS to send earthquake early warning alerts. Read the two questions on the slide to students before showing the video so that students know what to focus on. (This video (2:17) describes the USGS-managed ShakeAlert System, which senses earthquakes as soon as they begin, and sends alerts to buildings and schools like yours. These alerts can give people seconds of time to Drop, Cover, and Hold On before dangerous ground shaking occurs.) </a:t>
            </a:r>
            <a:r>
              <a:rPr lang="en" i="1" dirty="0"/>
              <a:t>Students should notice that ShakeAlert takes advantage of seismic wave behaviors by sending alerts as soon as faster-moving but less damaging p-waves are detected. This can give people further away from the earthquake focus time to Drop, Cover and Hold On before the slower and more damaging s-waves arrive. GPS helps to more accurately estimate the magnitude of the earthquake by measuring ground displacement during an earthquake. </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VIDEO: </a:t>
            </a:r>
            <a:r>
              <a:rPr lang="en" i="1" u="none" dirty="0"/>
              <a:t>Video courtesy USGS. </a:t>
            </a:r>
            <a:endParaRPr i="1"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 </a:t>
            </a:r>
            <a:r>
              <a:rPr lang="en" i="1">
                <a:solidFill>
                  <a:schemeClr val="dk1"/>
                </a:solidFill>
              </a:rPr>
              <a:t>This is animated. Ask the question first to elicit student responses.</a:t>
            </a:r>
            <a:r>
              <a:rPr lang="en">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p:txBody>
      </p:sp>
      <p:sp>
        <p:nvSpPr>
          <p:cNvPr id="280" name="Google Shape;28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 sz="1200"/>
              <a:t>IMAGE: </a:t>
            </a:r>
            <a:r>
              <a:rPr lang="en" sz="1200" i="1" u="none">
                <a:solidFill>
                  <a:schemeClr val="hlink"/>
                </a:solidFill>
              </a:rPr>
              <a:t>Image courtesy of USGS. </a:t>
            </a:r>
            <a:endParaRPr/>
          </a:p>
        </p:txBody>
      </p:sp>
      <p:sp>
        <p:nvSpPr>
          <p:cNvPr id="288" name="Google Shape;28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a:t>
            </a:r>
            <a:r>
              <a:rPr lang="en">
                <a:solidFill>
                  <a:schemeClr val="dk1"/>
                </a:solidFill>
              </a:rPr>
              <a:t> </a:t>
            </a:r>
            <a:r>
              <a:rPr lang="en" i="1">
                <a:solidFill>
                  <a:schemeClr val="dk1"/>
                </a:solidFill>
              </a:rPr>
              <a:t>Slide is animated so images come in when you click. </a:t>
            </a:r>
            <a:r>
              <a:rPr lang="en">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p:txBody>
      </p:sp>
      <p:sp>
        <p:nvSpPr>
          <p:cNvPr id="296" name="Google Shape;29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28</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sometimes smaller earthquakes will occur before the main earthquake, which are called foreshocks. </a:t>
            </a:r>
            <a:r>
              <a:rPr lang="en-US" i="0" dirty="0">
                <a:solidFill>
                  <a:schemeClr val="dk1"/>
                </a:solidFill>
              </a:rPr>
              <a:t>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29</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DROP: Dropping to your knees protects you from falling during ground shaking. </a:t>
            </a:r>
            <a:endParaRPr/>
          </a:p>
          <a:p>
            <a:pPr marL="0" lvl="0" indent="0" algn="l" rtl="0">
              <a:lnSpc>
                <a:spcPct val="100000"/>
              </a:lnSpc>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lnSpc>
                <a:spcPct val="100000"/>
              </a:lnSpc>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rPr>
              <a:t>Teacher Notes: </a:t>
            </a:r>
            <a:r>
              <a:rPr lang="en" sz="1600" i="1">
                <a:solidFill>
                  <a:schemeClr val="dk1"/>
                </a:solidFill>
              </a:rPr>
              <a:t>Slide is animated, so images appear when you click. </a:t>
            </a:r>
            <a:r>
              <a:rPr lang="en" sz="160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IMAGES: </a:t>
            </a:r>
            <a:r>
              <a:rPr lang="en" sz="1200" i="1"/>
              <a:t>Images courtesy of the USGS and the Great ShakeOut. Used with permission. </a:t>
            </a:r>
            <a:endParaRPr/>
          </a:p>
          <a:p>
            <a:pPr marL="0" lvl="0" indent="0" algn="l" rtl="0">
              <a:lnSpc>
                <a:spcPct val="100000"/>
              </a:lnSpc>
              <a:spcBef>
                <a:spcPts val="0"/>
              </a:spcBef>
              <a:spcAft>
                <a:spcPts val="0"/>
              </a:spcAft>
              <a:buSzPts val="1400"/>
              <a:buNone/>
            </a:pPr>
            <a:endParaRPr/>
          </a:p>
        </p:txBody>
      </p:sp>
      <p:sp>
        <p:nvSpPr>
          <p:cNvPr id="314" name="Google Shape;31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fd08a1e981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fd08a1e981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SOUND: Valcom VEEWS earthquake early warning alert </a:t>
            </a:r>
          </a:p>
        </p:txBody>
      </p:sp>
      <p:sp>
        <p:nvSpPr>
          <p:cNvPr id="75" name="Google Shape;75;g2fd08a1e981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Ask students to turn and talk to reflect on the earthquake drill to discuss how they did, if they have questions, and what they think the key things to remember are. </a:t>
            </a:r>
            <a:r>
              <a:rPr lang="en" sz="1200"/>
              <a:t>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Elicit student responses first.</a:t>
            </a:r>
            <a:r>
              <a:rPr lang="en"/>
              <a:t> This is not a complete list. Validate / discuss other student ideas. Practice means to practice earthquake drills in multiple settings, and practice reunification with family after an earthquake.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credits from top to bottom. Image courtresy MyShake. Used with permission. Image courtesy Ready.gov.  </a:t>
            </a:r>
            <a:endParaRPr sz="1000" i="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78" name="Google Shape;37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400"/>
              <a:buNone/>
            </a:pPr>
            <a:r>
              <a:rPr lang="en" u="sng">
                <a:solidFill>
                  <a:schemeClr val="hlink"/>
                </a:solidFill>
                <a:hlinkClick r:id="rId5"/>
              </a:rPr>
              <a:t>https://www.usgs.gov/programs/earthquake-hazards/science/southern-california-earthquake-hazards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97" name="Google Shape;39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https://drive.google.com/drive/folders/1oQOHup9P_p3DUkyIOi9DwqAlLgzdY45A?usp=drive_link</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For more information on Earthquake Early Warning, go to: </a:t>
            </a:r>
            <a:r>
              <a:rPr lang="en"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406" name="Google Shape;406;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 sz="1800">
                <a:solidFill>
                  <a:schemeClr val="dk1"/>
                </a:solidFill>
                <a:latin typeface="Arial"/>
                <a:ea typeface="Arial"/>
                <a:cs typeface="Arial"/>
                <a:sym typeface="Arial"/>
              </a:rPr>
              <a:t>40</a:t>
            </a:fld>
            <a:endParaRPr sz="18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23" name="Google Shape;42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41"/>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41"/>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41"/>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41"/>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4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41"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5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5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5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5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52"/>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2"/>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0" name="Google Shape;70;p52"/>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1" name="Google Shape;71;p5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52"/>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73" name="Google Shape;73;p52"/>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
        <p:cNvGrpSpPr/>
        <p:nvPr/>
      </p:nvGrpSpPr>
      <p:grpSpPr>
        <a:xfrm>
          <a:off x="0" y="0"/>
          <a:ext cx="0" cy="0"/>
          <a:chOff x="0" y="0"/>
          <a:chExt cx="0" cy="0"/>
        </a:xfrm>
      </p:grpSpPr>
      <p:sp>
        <p:nvSpPr>
          <p:cNvPr id="75" name="Google Shape;75;p53"/>
          <p:cNvSpPr>
            <a:spLocks noGrp="1"/>
          </p:cNvSpPr>
          <p:nvPr>
            <p:ph type="pic" idx="2"/>
          </p:nvPr>
        </p:nvSpPr>
        <p:spPr>
          <a:xfrm>
            <a:off x="3551464" y="740569"/>
            <a:ext cx="5131253" cy="3753872"/>
          </a:xfrm>
          <a:prstGeom prst="rect">
            <a:avLst/>
          </a:prstGeom>
          <a:solidFill>
            <a:schemeClr val="lt1"/>
          </a:solidFill>
          <a:ln>
            <a:noFill/>
          </a:ln>
        </p:spPr>
      </p:sp>
      <p:sp>
        <p:nvSpPr>
          <p:cNvPr id="76" name="Google Shape;76;p53"/>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3"/>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78"/>
        <p:cNvGrpSpPr/>
        <p:nvPr/>
      </p:nvGrpSpPr>
      <p:grpSpPr>
        <a:xfrm>
          <a:off x="0" y="0"/>
          <a:ext cx="0" cy="0"/>
          <a:chOff x="0" y="0"/>
          <a:chExt cx="0" cy="0"/>
        </a:xfrm>
      </p:grpSpPr>
      <p:sp>
        <p:nvSpPr>
          <p:cNvPr id="79" name="Google Shape;79;p54"/>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54"/>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Google Shape;81;p54"/>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0" name="Google Shape;30;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5"/>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4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4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4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4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2"/>
        <p:cNvGrpSpPr/>
        <p:nvPr/>
      </p:nvGrpSpPr>
      <p:grpSpPr>
        <a:xfrm>
          <a:off x="0" y="0"/>
          <a:ext cx="0" cy="0"/>
          <a:chOff x="0" y="0"/>
          <a:chExt cx="0" cy="0"/>
        </a:xfrm>
      </p:grpSpPr>
      <p:sp>
        <p:nvSpPr>
          <p:cNvPr id="43" name="Google Shape;43;p47"/>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4" name="Google Shape;44;p47"/>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45" name="Google Shape;45;p47"/>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 name="Google Shape;46;p47"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7"/>
        <p:cNvGrpSpPr/>
        <p:nvPr/>
      </p:nvGrpSpPr>
      <p:grpSpPr>
        <a:xfrm>
          <a:off x="0" y="0"/>
          <a:ext cx="0" cy="0"/>
          <a:chOff x="0" y="0"/>
          <a:chExt cx="0" cy="0"/>
        </a:xfrm>
      </p:grpSpPr>
      <p:sp>
        <p:nvSpPr>
          <p:cNvPr id="48" name="Google Shape;48;p48"/>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8"/>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50" name="Google Shape;50;p48"/>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51" name="Google Shape;51;p48"/>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2" name="Google Shape;5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4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4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9"/>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49"/>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4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4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4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4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40"/>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40"/>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800" b="0" i="0" u="none" strike="noStrike" cap="none" dirty="0">
                <a:solidFill>
                  <a:srgbClr val="7F7F7F"/>
                </a:solidFill>
                <a:latin typeface="Arial"/>
                <a:ea typeface="Arial"/>
                <a:cs typeface="Arial"/>
                <a:sym typeface="Arial"/>
              </a:rPr>
              <a:t>ShakeAlert</a:t>
            </a:r>
            <a:r>
              <a:rPr lang="en" sz="800" b="0" i="0" u="none" strike="noStrike" cap="none" baseline="30000" dirty="0">
                <a:solidFill>
                  <a:srgbClr val="7F7F7F"/>
                </a:solidFill>
                <a:latin typeface="Arial"/>
                <a:ea typeface="Arial"/>
                <a:cs typeface="Arial"/>
                <a:sym typeface="Arial"/>
              </a:rPr>
              <a:t>®</a:t>
            </a:r>
            <a:r>
              <a:rPr lang="en"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https://www.youtube.com/embed/HQFTDAzhbZM?feature=oembed" TargetMode="External"/><Relationship Id="rId5" Type="http://schemas.openxmlformats.org/officeDocument/2006/relationships/image" Target="../media/image19.jpeg"/><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3" Type="http://schemas.openxmlformats.org/officeDocument/2006/relationships/video" Target="https://www.youtube.com/embed/Y5xbgsPVfsA?feature=oembed" TargetMode="External"/><Relationship Id="rId7" Type="http://schemas.openxmlformats.org/officeDocument/2006/relationships/image" Target="../media/image2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A_zQKW8ipL4?feature=oembed"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43.xml"/><Relationship Id="rId7" Type="http://schemas.openxmlformats.org/officeDocument/2006/relationships/hyperlink" Target="https://www.shakeout.org/schools/resources/" TargetMode="External"/><Relationship Id="rId12" Type="http://schemas.openxmlformats.org/officeDocument/2006/relationships/hyperlink" Target="https://mil.wa.gov/emergency-management-division"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www.caloes.ca.gov/"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oregon.gov/oem/pages/default.aspx"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valcom.com/solutions/engineered-solutions/software-suite/veew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slide" Target="slide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712177" y="2265774"/>
            <a:ext cx="8300570" cy="579420"/>
          </a:xfrm>
        </p:spPr>
        <p:txBody>
          <a:bodyPr>
            <a:noAutofit/>
          </a:bodyPr>
          <a:lstStyle/>
          <a:p>
            <a:pPr>
              <a:lnSpc>
                <a:spcPct val="100000"/>
              </a:lnSpc>
              <a:spcBef>
                <a:spcPts val="0"/>
              </a:spcBef>
              <a:defRPr/>
            </a:pPr>
            <a:r>
              <a:rPr lang="en-US" sz="2800" kern="0" dirty="0">
                <a:solidFill>
                  <a:srgbClr val="0E2849"/>
                </a:solidFill>
                <a:latin typeface="Arial"/>
                <a:cs typeface="Arial"/>
                <a:sym typeface="Arial"/>
              </a:rPr>
              <a:t>ShakeAlert</a:t>
            </a:r>
            <a:r>
              <a:rPr lang="en-US" sz="2800" kern="0" baseline="30000" dirty="0">
                <a:solidFill>
                  <a:srgbClr val="0E2849"/>
                </a:solidFill>
                <a:latin typeface="Arial"/>
                <a:cs typeface="Arial"/>
                <a:sym typeface="Arial"/>
              </a:rPr>
              <a:t>®</a:t>
            </a:r>
            <a:r>
              <a:rPr lang="en-US" sz="2800" kern="0" dirty="0">
                <a:solidFill>
                  <a:srgbClr val="0E2849"/>
                </a:solidFill>
                <a:latin typeface="Arial"/>
                <a:cs typeface="Arial"/>
                <a:sym typeface="Arial"/>
              </a:rPr>
              <a:t> Earthquake Early Warning </a:t>
            </a:r>
            <a:endParaRPr lang="en-US" sz="2800" dirty="0">
              <a:solidFill>
                <a:srgbClr val="0E2849"/>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sp>
        <p:nvSpPr>
          <p:cNvPr id="3" name="Google Shape;87;p1">
            <a:extLst>
              <a:ext uri="{FF2B5EF4-FFF2-40B4-BE49-F238E27FC236}">
                <a16:creationId xmlns:a16="http://schemas.microsoft.com/office/drawing/2014/main" id="{5C4AF00B-F741-4857-35B1-771835E9E670}"/>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9th–12th Grade</a:t>
            </a:r>
            <a:endParaRPr lang="en-US"/>
          </a:p>
          <a:p>
            <a:pPr>
              <a:buSzPts val="1500"/>
            </a:pPr>
            <a:r>
              <a:rPr lang="en-US" sz="1500" i="1"/>
              <a:t>Lesson length: 30 minutes</a:t>
            </a:r>
            <a:endParaRPr lang="en-US" dirty="0"/>
          </a:p>
        </p:txBody>
      </p:sp>
      <p:pic>
        <p:nvPicPr>
          <p:cNvPr id="8" name="Picture 7" descr="A blue and black logo&#10;&#10;AI-generated content may be incorrect.">
            <a:extLst>
              <a:ext uri="{FF2B5EF4-FFF2-40B4-BE49-F238E27FC236}">
                <a16:creationId xmlns:a16="http://schemas.microsoft.com/office/drawing/2014/main" id="{2D4BE17E-5870-9873-4E56-F1E49EEC7B06}"/>
              </a:ext>
            </a:extLst>
          </p:cNvPr>
          <p:cNvPicPr>
            <a:picLocks noChangeAspect="1"/>
          </p:cNvPicPr>
          <p:nvPr/>
        </p:nvPicPr>
        <p:blipFill>
          <a:blip r:embed="rId4"/>
          <a:stretch>
            <a:fillRect/>
          </a:stretch>
        </p:blipFill>
        <p:spPr>
          <a:xfrm>
            <a:off x="7294024" y="4294534"/>
            <a:ext cx="1849976" cy="672719"/>
          </a:xfrm>
          <a:prstGeom prst="rect">
            <a:avLst/>
          </a:prstGeom>
        </p:spPr>
      </p:pic>
      <p:sp>
        <p:nvSpPr>
          <p:cNvPr id="7" name="Google Shape;87;p1">
            <a:extLst>
              <a:ext uri="{FF2B5EF4-FFF2-40B4-BE49-F238E27FC236}">
                <a16:creationId xmlns:a16="http://schemas.microsoft.com/office/drawing/2014/main" id="{B195817C-230F-A95C-D41A-C78490DD0DAB}"/>
              </a:ext>
            </a:extLst>
          </p:cNvPr>
          <p:cNvSpPr txBox="1">
            <a:spLocks/>
          </p:cNvSpPr>
          <p:nvPr/>
        </p:nvSpPr>
        <p:spPr>
          <a:xfrm>
            <a:off x="773723" y="3807840"/>
            <a:ext cx="7950552" cy="6206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750"/>
              </a:spcBef>
              <a:spcAft>
                <a:spcPts val="0"/>
              </a:spcAft>
              <a:buClr>
                <a:schemeClr val="accent1"/>
              </a:buClr>
              <a:buSzPts val="1800"/>
              <a:buFont typeface="Arial"/>
              <a:buNone/>
              <a:defRPr sz="1800" b="0" i="0" u="none" strike="noStrike" cap="none">
                <a:solidFill>
                  <a:schemeClr val="dk2"/>
                </a:solidFill>
                <a:latin typeface="Arial"/>
                <a:ea typeface="Arial"/>
                <a:cs typeface="Arial"/>
                <a:sym typeface="Arial"/>
              </a:defRPr>
            </a:lvl1pPr>
            <a:lvl2pPr marL="914400" marR="0" lvl="1" indent="-323850" algn="ctr" rtl="0">
              <a:lnSpc>
                <a:spcPct val="9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2pPr>
            <a:lvl3pPr marL="1371600" marR="0" lvl="2" indent="-323850" algn="ctr" rtl="0">
              <a:lnSpc>
                <a:spcPct val="90000"/>
              </a:lnSpc>
              <a:spcBef>
                <a:spcPts val="375"/>
              </a:spcBef>
              <a:spcAft>
                <a:spcPts val="0"/>
              </a:spcAft>
              <a:buClr>
                <a:schemeClr val="accent1"/>
              </a:buClr>
              <a:buSzPts val="1350"/>
              <a:buFont typeface="Arial"/>
              <a:buNone/>
              <a:defRPr sz="1350" b="0" i="0" u="none" strike="noStrike" cap="none">
                <a:solidFill>
                  <a:schemeClr val="dk1"/>
                </a:solidFill>
                <a:latin typeface="Arial"/>
                <a:ea typeface="Arial"/>
                <a:cs typeface="Arial"/>
                <a:sym typeface="Arial"/>
              </a:defRPr>
            </a:lvl3pPr>
            <a:lvl4pPr marL="1828800" marR="0" lvl="3" indent="-323850" algn="ctr" rtl="0">
              <a:lnSpc>
                <a:spcPct val="90000"/>
              </a:lnSpc>
              <a:spcBef>
                <a:spcPts val="375"/>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4pPr>
            <a:lvl5pPr marL="2286000" marR="0" lvl="4" indent="-323850" algn="ctr" rtl="0">
              <a:lnSpc>
                <a:spcPct val="90000"/>
              </a:lnSpc>
              <a:spcBef>
                <a:spcPts val="375"/>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pPr marL="0" indent="0">
              <a:spcBef>
                <a:spcPts val="0"/>
              </a:spcBef>
            </a:pPr>
            <a:r>
              <a:rPr lang="en-US" b="1" dirty="0"/>
              <a:t>9th–12th Grade</a:t>
            </a:r>
            <a:endParaRPr lang="en-US" dirty="0"/>
          </a:p>
          <a:p>
            <a:pPr marL="0" indent="0">
              <a:buSzPts val="1500"/>
            </a:pPr>
            <a:r>
              <a:rPr lang="en-US" sz="1500" i="1" dirty="0"/>
              <a:t>Lesson length: 30 minutes</a:t>
            </a:r>
            <a:endParaRPr lang="en-US" dirty="0"/>
          </a:p>
        </p:txBody>
      </p:sp>
      <p:sp>
        <p:nvSpPr>
          <p:cNvPr id="11" name="Google Shape;90;p1">
            <a:extLst>
              <a:ext uri="{FF2B5EF4-FFF2-40B4-BE49-F238E27FC236}">
                <a16:creationId xmlns:a16="http://schemas.microsoft.com/office/drawing/2014/main" id="{9848AE7A-BB98-1F70-240D-FFA669FD7069}"/>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3" name="Google Shape;91;p1">
            <a:extLst>
              <a:ext uri="{FF2B5EF4-FFF2-40B4-BE49-F238E27FC236}">
                <a16:creationId xmlns:a16="http://schemas.microsoft.com/office/drawing/2014/main" id="{864BD7D4-B45E-B131-BAF3-C14BAB782D5D}"/>
              </a:ext>
            </a:extLst>
          </p:cNvPr>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dirty="0">
                <a:solidFill>
                  <a:srgbClr val="000000"/>
                </a:solidFill>
                <a:latin typeface="Arial"/>
                <a:ea typeface="Arial"/>
                <a:cs typeface="Arial"/>
                <a:sym typeface="Arial"/>
              </a:rPr>
              <a:t>WHITE SLIDES </a:t>
            </a:r>
            <a:r>
              <a:rPr lang="en" sz="1350" b="0" i="0" u="none" strike="noStrike" cap="none" dirty="0">
                <a:solidFill>
                  <a:srgbClr val="000000"/>
                </a:solidFill>
                <a:latin typeface="Arial"/>
                <a:ea typeface="Arial"/>
                <a:cs typeface="Arial"/>
                <a:sym typeface="Arial"/>
              </a:rPr>
              <a:t>= Present to Class</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a:extLst>
            <a:ext uri="{FF2B5EF4-FFF2-40B4-BE49-F238E27FC236}">
              <a16:creationId xmlns:a16="http://schemas.microsoft.com/office/drawing/2014/main" id="{9464D005-8B34-3ED3-45DE-97FFDF3CC947}"/>
            </a:ext>
          </a:extLst>
        </p:cNvPr>
        <p:cNvGrpSpPr/>
        <p:nvPr/>
      </p:nvGrpSpPr>
      <p:grpSpPr>
        <a:xfrm>
          <a:off x="0" y="0"/>
          <a:ext cx="0" cy="0"/>
          <a:chOff x="0" y="0"/>
          <a:chExt cx="0" cy="0"/>
        </a:xfrm>
      </p:grpSpPr>
      <p:sp>
        <p:nvSpPr>
          <p:cNvPr id="148" name="Google Shape;148;p9">
            <a:extLst>
              <a:ext uri="{FF2B5EF4-FFF2-40B4-BE49-F238E27FC236}">
                <a16:creationId xmlns:a16="http://schemas.microsoft.com/office/drawing/2014/main" id="{40F56CC5-EB91-C949-0B6C-F9B6EDA499B2}"/>
              </a:ext>
            </a:extLst>
          </p:cNvPr>
          <p:cNvSpPr txBox="1">
            <a:spLocks noGrp="1"/>
          </p:cNvSpPr>
          <p:nvPr>
            <p:ph type="body" idx="1"/>
          </p:nvPr>
        </p:nvSpPr>
        <p:spPr>
          <a:xfrm>
            <a:off x="51259" y="946900"/>
            <a:ext cx="8849100" cy="35553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34</a:t>
            </a:r>
            <a:r>
              <a:rPr lang="en" sz="1200" dirty="0">
                <a:solidFill>
                  <a:schemeClr val="tx1"/>
                </a:solidFill>
              </a:rPr>
              <a:t>: Ask students what else they can do to prepare for an earthquake. This slide is animated. Elicit student responses first. The slide contains some ideas. Validate/discuss other student ideas. “Practice” means to practice earthquake drills in multiple settings, and practice reunification with family after an earthquake.  </a:t>
            </a:r>
            <a:endParaRPr sz="1200" dirty="0">
              <a:solidFill>
                <a:schemeClr val="tx1"/>
              </a:solidFill>
            </a:endParaRPr>
          </a:p>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35</a:t>
            </a:r>
            <a:r>
              <a:rPr lang="en" sz="1200" dirty="0">
                <a:solidFill>
                  <a:schemeClr val="tx1"/>
                </a:solidFill>
              </a:rPr>
              <a:t>: Tell students that most of the adults they know have probably not taken part in an earthquake drill since they were students, and may have incorrect ideas about how to protect themselves in an earthquake. They can help their family and community members prepare by teaching them about Drop, Cover, and Hold On, and informing them about ways to prepare, such as signing up for ShakeAlert-powered alerts and preparing an emergency kit and plan. </a:t>
            </a:r>
            <a:endParaRPr sz="1200" dirty="0">
              <a:solidFill>
                <a:schemeClr val="tx1"/>
              </a:solidFill>
            </a:endParaRPr>
          </a:p>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36</a:t>
            </a:r>
            <a:r>
              <a:rPr lang="en" sz="1200" dirty="0">
                <a:solidFill>
                  <a:schemeClr val="tx1"/>
                </a:solidFill>
              </a:rPr>
              <a:t>: Ask students to share any details about their experience sharing what they learned with their families.  </a:t>
            </a:r>
            <a:endParaRPr sz="1200" dirty="0">
              <a:solidFill>
                <a:schemeClr val="tx1"/>
              </a:solidFill>
            </a:endParaRPr>
          </a:p>
          <a:p>
            <a:pPr marL="51435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37</a:t>
            </a:r>
            <a:r>
              <a:rPr lang="en" sz="1200" dirty="0">
                <a:solidFill>
                  <a:schemeClr val="tx1"/>
                </a:solidFill>
              </a:rPr>
              <a:t>: OPTIONAL </a:t>
            </a:r>
            <a:r>
              <a:rPr lang="en" sz="1200" dirty="0"/>
              <a:t>- Please complete the ShakeAlert Ready! Earthquake Drill Lesson Feedback Form. </a:t>
            </a:r>
          </a:p>
          <a:p>
            <a:pPr marL="228600" indent="0">
              <a:spcBef>
                <a:spcPts val="1000"/>
              </a:spcBef>
              <a:buSzPts val="1200"/>
              <a:buNone/>
            </a:pPr>
            <a:r>
              <a:rPr lang="en-US" sz="1200" b="1" dirty="0">
                <a:solidFill>
                  <a:schemeClr val="accent1"/>
                </a:solidFill>
              </a:rPr>
              <a:t>NOTE:</a:t>
            </a:r>
            <a:r>
              <a:rPr lang="en-US" sz="1200" dirty="0"/>
              <a:t> Please see the green slides at the end of this deck for information on earthquakes and how earthquake early warning works</a:t>
            </a:r>
          </a:p>
          <a:p>
            <a:pPr marL="514350" lvl="0" indent="-285750" algn="l" rtl="0">
              <a:lnSpc>
                <a:spcPct val="90000"/>
              </a:lnSpc>
              <a:spcBef>
                <a:spcPts val="1000"/>
              </a:spcBef>
              <a:spcAft>
                <a:spcPts val="0"/>
              </a:spcAft>
              <a:buSzPts val="1200"/>
              <a:buFont typeface="Arial"/>
              <a:buAutoNum type="arabicPeriod" startAt="23"/>
            </a:pPr>
            <a:endParaRPr sz="1200" dirty="0"/>
          </a:p>
          <a:p>
            <a:pPr marL="514350" lvl="0" indent="-514350" algn="l" rtl="0">
              <a:lnSpc>
                <a:spcPct val="90000"/>
              </a:lnSpc>
              <a:spcBef>
                <a:spcPts val="0"/>
              </a:spcBef>
              <a:spcAft>
                <a:spcPts val="0"/>
              </a:spcAft>
              <a:buSzPts val="1400"/>
              <a:buNone/>
            </a:pPr>
            <a:endParaRPr sz="1200" dirty="0"/>
          </a:p>
        </p:txBody>
      </p:sp>
      <p:sp>
        <p:nvSpPr>
          <p:cNvPr id="149" name="Google Shape;149;p9">
            <a:extLst>
              <a:ext uri="{FF2B5EF4-FFF2-40B4-BE49-F238E27FC236}">
                <a16:creationId xmlns:a16="http://schemas.microsoft.com/office/drawing/2014/main" id="{E8BDB6C5-CA5E-CF52-1908-5DCFC5FF464F}"/>
              </a:ext>
            </a:extLst>
          </p:cNvPr>
          <p:cNvSpPr txBox="1"/>
          <p:nvPr/>
        </p:nvSpPr>
        <p:spPr>
          <a:xfrm>
            <a:off x="7982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7</a:t>
            </a:r>
            <a:endParaRPr sz="1800" b="1" i="1" u="none" strike="noStrike" cap="none" dirty="0">
              <a:solidFill>
                <a:schemeClr val="dk1"/>
              </a:solidFill>
              <a:latin typeface="Arial"/>
              <a:ea typeface="Arial"/>
              <a:cs typeface="Arial"/>
              <a:sym typeface="Arial"/>
            </a:endParaRPr>
          </a:p>
        </p:txBody>
      </p:sp>
      <p:sp>
        <p:nvSpPr>
          <p:cNvPr id="150" name="Google Shape;150;p9">
            <a:extLst>
              <a:ext uri="{FF2B5EF4-FFF2-40B4-BE49-F238E27FC236}">
                <a16:creationId xmlns:a16="http://schemas.microsoft.com/office/drawing/2014/main" id="{6D52B0C2-265E-3394-C426-52DE46029A82}"/>
              </a:ext>
            </a:extLst>
          </p:cNvPr>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2072110"/>
      </p:ext>
    </p:extLst>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4873556" y="760996"/>
            <a:ext cx="4172853" cy="362150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accent1"/>
              </a:buClr>
              <a:buSzPts val="1400"/>
              <a:buFont typeface="Arial"/>
              <a:buNone/>
            </a:pPr>
            <a:r>
              <a:rPr lang="en" sz="2100" b="1"/>
              <a:t>Learning Targets:</a:t>
            </a:r>
            <a:endParaRPr sz="2100" b="1"/>
          </a:p>
          <a:p>
            <a:pPr marL="457200" lvl="0" indent="-320040" algn="l" rtl="0">
              <a:lnSpc>
                <a:spcPct val="100000"/>
              </a:lnSpc>
              <a:spcBef>
                <a:spcPts val="1000"/>
              </a:spcBef>
              <a:spcAft>
                <a:spcPts val="0"/>
              </a:spcAft>
              <a:buClr>
                <a:schemeClr val="accent1"/>
              </a:buClr>
              <a:buSzPts val="2000"/>
              <a:buFont typeface="Arial"/>
              <a:buChar char="●"/>
            </a:pPr>
            <a:r>
              <a:rPr lang="en" sz="2000" b="0">
                <a:solidFill>
                  <a:schemeClr val="dk2"/>
                </a:solidFill>
              </a:rPr>
              <a:t>I can explain how ShakeAlert uses information carried by </a:t>
            </a:r>
            <a:r>
              <a:rPr lang="en" sz="2000">
                <a:solidFill>
                  <a:schemeClr val="dk2"/>
                </a:solidFill>
              </a:rPr>
              <a:t>waves </a:t>
            </a:r>
            <a:r>
              <a:rPr lang="en" sz="2000" b="0">
                <a:solidFill>
                  <a:schemeClr val="dk2"/>
                </a:solidFill>
              </a:rPr>
              <a:t>(including </a:t>
            </a:r>
            <a:r>
              <a:rPr lang="en" sz="2000">
                <a:solidFill>
                  <a:schemeClr val="dk2"/>
                </a:solidFill>
              </a:rPr>
              <a:t>seismic and radio waves</a:t>
            </a:r>
            <a:r>
              <a:rPr lang="en" sz="2000" b="0">
                <a:solidFill>
                  <a:schemeClr val="dk2"/>
                </a:solidFill>
              </a:rPr>
              <a:t>)</a:t>
            </a:r>
            <a:r>
              <a:rPr lang="en" sz="2000">
                <a:solidFill>
                  <a:schemeClr val="dk2"/>
                </a:solidFill>
              </a:rPr>
              <a:t> </a:t>
            </a:r>
            <a:r>
              <a:rPr lang="en" sz="2000" b="0">
                <a:solidFill>
                  <a:schemeClr val="dk2"/>
                </a:solidFill>
              </a:rPr>
              <a:t>to deliver earthquake early warning alerts.  </a:t>
            </a:r>
            <a:endParaRPr sz="2000" b="0">
              <a:solidFill>
                <a:schemeClr val="dk2"/>
              </a:solidFill>
            </a:endParaRPr>
          </a:p>
          <a:p>
            <a:pPr marL="457200" lvl="0" indent="-320040" algn="l" rtl="0">
              <a:lnSpc>
                <a:spcPct val="100000"/>
              </a:lnSpc>
              <a:spcBef>
                <a:spcPts val="1000"/>
              </a:spcBef>
              <a:spcAft>
                <a:spcPts val="0"/>
              </a:spcAft>
              <a:buClr>
                <a:schemeClr val="accent1"/>
              </a:buClr>
              <a:buSzPts val="2000"/>
              <a:buFont typeface="Arial"/>
              <a:buChar char="●"/>
            </a:pPr>
            <a:r>
              <a:rPr lang="en" sz="2000" b="0">
                <a:solidFill>
                  <a:schemeClr val="dk2"/>
                </a:solidFill>
              </a:rPr>
              <a:t>I know to </a:t>
            </a:r>
            <a:r>
              <a:rPr lang="en" sz="2000">
                <a:solidFill>
                  <a:schemeClr val="dk2"/>
                </a:solidFill>
              </a:rPr>
              <a:t>Drop, Cover, and Hold On </a:t>
            </a:r>
            <a:r>
              <a:rPr lang="en" sz="2000" b="0">
                <a:solidFill>
                  <a:schemeClr val="dk2"/>
                </a:solidFill>
              </a:rPr>
              <a:t>if the ground shakes or if I get an earthquake early warning alert.</a:t>
            </a:r>
            <a:endParaRPr sz="2000" b="0">
              <a:solidFill>
                <a:schemeClr val="dk2"/>
              </a:solidFill>
            </a:endParaRPr>
          </a:p>
          <a:p>
            <a:pPr marL="0" lvl="0" indent="0" algn="l" rtl="0">
              <a:lnSpc>
                <a:spcPct val="100000"/>
              </a:lnSpc>
              <a:spcBef>
                <a:spcPts val="0"/>
              </a:spcBef>
              <a:spcAft>
                <a:spcPts val="0"/>
              </a:spcAft>
              <a:buClr>
                <a:schemeClr val="accent1"/>
              </a:buClr>
              <a:buSzPts val="1400"/>
              <a:buFont typeface="Arial"/>
              <a:buNone/>
            </a:pPr>
            <a:endParaRPr sz="2900">
              <a:solidFill>
                <a:srgbClr val="0D4570"/>
              </a:solidFill>
            </a:endParaRPr>
          </a:p>
          <a:p>
            <a:pPr marL="0" lvl="0" indent="0" algn="l" rtl="0">
              <a:lnSpc>
                <a:spcPct val="100000"/>
              </a:lnSpc>
              <a:spcBef>
                <a:spcPts val="0"/>
              </a:spcBef>
              <a:spcAft>
                <a:spcPts val="0"/>
              </a:spcAft>
              <a:buClr>
                <a:schemeClr val="dk1"/>
              </a:buClr>
              <a:buSzPts val="1100"/>
              <a:buFont typeface="Arial"/>
              <a:buNone/>
            </a:pPr>
            <a:endParaRPr sz="2400"/>
          </a:p>
          <a:p>
            <a:pPr marL="0" lvl="0" indent="0" algn="l" rtl="0">
              <a:lnSpc>
                <a:spcPct val="100000"/>
              </a:lnSpc>
              <a:spcBef>
                <a:spcPts val="0"/>
              </a:spcBef>
              <a:spcAft>
                <a:spcPts val="0"/>
              </a:spcAft>
              <a:buClr>
                <a:schemeClr val="accent1"/>
              </a:buClr>
              <a:buSzPts val="1400"/>
              <a:buFont typeface="Arial"/>
              <a:buNone/>
            </a:pPr>
            <a:r>
              <a:rPr lang="en" sz="2400"/>
              <a:t>  </a:t>
            </a:r>
            <a:endParaRPr sz="2400"/>
          </a:p>
        </p:txBody>
      </p:sp>
      <p:pic>
        <p:nvPicPr>
          <p:cNvPr id="156" name="Google Shape;156;p10"/>
          <p:cNvPicPr preferRelativeResize="0"/>
          <p:nvPr/>
        </p:nvPicPr>
        <p:blipFill rotWithShape="1">
          <a:blip r:embed="rId3">
            <a:alphaModFix/>
          </a:blip>
          <a:srcRect/>
          <a:stretch/>
        </p:blipFill>
        <p:spPr>
          <a:xfrm>
            <a:off x="389824" y="664515"/>
            <a:ext cx="2093493" cy="2088310"/>
          </a:xfrm>
          <a:prstGeom prst="roundRect">
            <a:avLst>
              <a:gd name="adj" fmla="val 4936"/>
            </a:avLst>
          </a:prstGeom>
          <a:noFill/>
          <a:ln>
            <a:noFill/>
          </a:ln>
        </p:spPr>
      </p:pic>
      <p:sp>
        <p:nvSpPr>
          <p:cNvPr id="157" name="Google Shape;157;p10"/>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pic>
        <p:nvPicPr>
          <p:cNvPr id="158" name="Google Shape;158;p10"/>
          <p:cNvPicPr preferRelativeResize="0"/>
          <p:nvPr/>
        </p:nvPicPr>
        <p:blipFill rotWithShape="1">
          <a:blip r:embed="rId4">
            <a:alphaModFix/>
          </a:blip>
          <a:srcRect/>
          <a:stretch/>
        </p:blipFill>
        <p:spPr>
          <a:xfrm>
            <a:off x="1765999" y="2898092"/>
            <a:ext cx="2892628" cy="1625656"/>
          </a:xfrm>
          <a:prstGeom prst="roundRect">
            <a:avLst>
              <a:gd name="adj" fmla="val 8594"/>
            </a:avLst>
          </a:prstGeom>
          <a:solidFill>
            <a:srgbClr val="ECECEC"/>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grpSp>
        <p:nvGrpSpPr>
          <p:cNvPr id="163" name="Google Shape;163;p11"/>
          <p:cNvGrpSpPr/>
          <p:nvPr/>
        </p:nvGrpSpPr>
        <p:grpSpPr>
          <a:xfrm>
            <a:off x="192033" y="725808"/>
            <a:ext cx="2866397" cy="2606040"/>
            <a:chOff x="192033" y="725808"/>
            <a:chExt cx="2866397" cy="2606040"/>
          </a:xfrm>
        </p:grpSpPr>
        <p:pic>
          <p:nvPicPr>
            <p:cNvPr id="164" name="Google Shape;164;p11"/>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65" name="Google Shape;165;p11"/>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What other safety drills have we had at school?</a:t>
              </a:r>
              <a:endParaRPr/>
            </a:p>
          </p:txBody>
        </p:sp>
        <p:sp>
          <p:nvSpPr>
            <p:cNvPr id="166" name="Google Shape;166;p11"/>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grpSp>
      <p:grpSp>
        <p:nvGrpSpPr>
          <p:cNvPr id="167" name="Google Shape;167;p11"/>
          <p:cNvGrpSpPr/>
          <p:nvPr/>
        </p:nvGrpSpPr>
        <p:grpSpPr>
          <a:xfrm>
            <a:off x="6140557" y="1706669"/>
            <a:ext cx="2871216" cy="2743471"/>
            <a:chOff x="6140557" y="1807535"/>
            <a:chExt cx="2871216" cy="2743471"/>
          </a:xfrm>
        </p:grpSpPr>
        <p:pic>
          <p:nvPicPr>
            <p:cNvPr id="168" name="Google Shape;168;p11"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169" name="Google Shape;169;p11"/>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Our school has Earthquake Early Warning!</a:t>
              </a:r>
              <a:endParaRPr/>
            </a:p>
          </p:txBody>
        </p:sp>
        <p:sp>
          <p:nvSpPr>
            <p:cNvPr id="170" name="Google Shape;170;p11"/>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grpSp>
      <p:sp>
        <p:nvSpPr>
          <p:cNvPr id="171" name="Google Shape;171;p11"/>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grpSp>
        <p:nvGrpSpPr>
          <p:cNvPr id="172" name="Google Shape;172;p11"/>
          <p:cNvGrpSpPr/>
          <p:nvPr/>
        </p:nvGrpSpPr>
        <p:grpSpPr>
          <a:xfrm>
            <a:off x="3163885" y="1141025"/>
            <a:ext cx="2871216" cy="2606040"/>
            <a:chOff x="3163885" y="1141025"/>
            <a:chExt cx="2871216" cy="2606040"/>
          </a:xfrm>
        </p:grpSpPr>
        <p:sp>
          <p:nvSpPr>
            <p:cNvPr id="173" name="Google Shape;173;p11"/>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Why do we have drills at school?</a:t>
              </a:r>
              <a:endParaRPr/>
            </a:p>
          </p:txBody>
        </p:sp>
        <p:sp>
          <p:nvSpPr>
            <p:cNvPr id="174" name="Google Shape;174;p11"/>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pic>
          <p:nvPicPr>
            <p:cNvPr id="175" name="Google Shape;175;p11"/>
            <p:cNvPicPr preferRelativeResize="0"/>
            <p:nvPr/>
          </p:nvPicPr>
          <p:blipFill rotWithShape="1">
            <a:blip r:embed="rId5">
              <a:alphaModFix/>
            </a:blip>
            <a:srcRect/>
            <a:stretch/>
          </p:blipFill>
          <p:spPr>
            <a:xfrm>
              <a:off x="3324448" y="2105185"/>
              <a:ext cx="2550090" cy="1433150"/>
            </a:xfrm>
            <a:prstGeom prst="roundRect">
              <a:avLst>
                <a:gd name="adj" fmla="val 8594"/>
              </a:avLst>
            </a:prstGeom>
            <a:solidFill>
              <a:srgbClr val="ECECEC"/>
            </a:solid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p:cNvSpPr txBox="1">
            <a:spLocks noGrp="1"/>
          </p:cNvSpPr>
          <p:nvPr>
            <p:ph type="title" idx="4294967295"/>
          </p:nvPr>
        </p:nvSpPr>
        <p:spPr>
          <a:xfrm>
            <a:off x="300789" y="1054100"/>
            <a:ext cx="3080086" cy="292893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2200" b="0" dirty="0"/>
              <a:t>What is an earthquake?</a:t>
            </a:r>
            <a:endParaRPr sz="2200" b="0" dirty="0"/>
          </a:p>
          <a:p>
            <a:pPr marL="0" lvl="0" indent="0" algn="l" rtl="0">
              <a:lnSpc>
                <a:spcPct val="90000"/>
              </a:lnSpc>
              <a:spcBef>
                <a:spcPts val="0"/>
              </a:spcBef>
              <a:spcAft>
                <a:spcPts val="0"/>
              </a:spcAft>
              <a:buClr>
                <a:schemeClr val="accent1"/>
              </a:buClr>
              <a:buSzPts val="2200"/>
              <a:buFont typeface="Arial"/>
              <a:buNone/>
            </a:pPr>
            <a:endParaRPr sz="2200" b="0" dirty="0"/>
          </a:p>
          <a:p>
            <a:pPr marL="0" lvl="0" indent="0" algn="l" rtl="0">
              <a:lnSpc>
                <a:spcPct val="90000"/>
              </a:lnSpc>
              <a:spcBef>
                <a:spcPts val="0"/>
              </a:spcBef>
              <a:spcAft>
                <a:spcPts val="0"/>
              </a:spcAft>
              <a:buClr>
                <a:schemeClr val="dk1"/>
              </a:buClr>
              <a:buSzPts val="1100"/>
              <a:buFont typeface="Arial"/>
              <a:buNone/>
            </a:pPr>
            <a:r>
              <a:rPr lang="en" sz="2200" b="0" dirty="0"/>
              <a:t>Why do they happen?</a:t>
            </a:r>
            <a:endParaRPr sz="2200" b="0" dirty="0"/>
          </a:p>
          <a:p>
            <a:pPr marL="0" lvl="0" indent="0" algn="l" rtl="0">
              <a:lnSpc>
                <a:spcPct val="90000"/>
              </a:lnSpc>
              <a:spcBef>
                <a:spcPts val="0"/>
              </a:spcBef>
              <a:spcAft>
                <a:spcPts val="0"/>
              </a:spcAft>
              <a:buClr>
                <a:schemeClr val="accent1"/>
              </a:buClr>
              <a:buSzPts val="2200"/>
              <a:buFont typeface="Arial"/>
              <a:buNone/>
            </a:pPr>
            <a:endParaRPr sz="2200" b="0" dirty="0"/>
          </a:p>
          <a:p>
            <a:pPr marL="0" lvl="0" indent="0" algn="l" rtl="0">
              <a:lnSpc>
                <a:spcPct val="90000"/>
              </a:lnSpc>
              <a:spcBef>
                <a:spcPts val="0"/>
              </a:spcBef>
              <a:spcAft>
                <a:spcPts val="0"/>
              </a:spcAft>
              <a:buClr>
                <a:schemeClr val="dk1"/>
              </a:buClr>
              <a:buSzPts val="1100"/>
              <a:buFont typeface="Arial"/>
              <a:buNone/>
            </a:pPr>
            <a:r>
              <a:rPr lang="en" sz="2200" b="0" dirty="0"/>
              <a:t>What are some things that happen when there is an earthquake?</a:t>
            </a:r>
            <a:endParaRPr sz="2200" b="0" dirty="0"/>
          </a:p>
        </p:txBody>
      </p:sp>
      <p:pic>
        <p:nvPicPr>
          <p:cNvPr id="181" name="Google Shape;181;p12"/>
          <p:cNvPicPr preferRelativeResize="0"/>
          <p:nvPr/>
        </p:nvPicPr>
        <p:blipFill rotWithShape="1">
          <a:blip r:embed="rId3">
            <a:alphaModFix/>
          </a:blip>
          <a:srcRect/>
          <a:stretch/>
        </p:blipFill>
        <p:spPr>
          <a:xfrm>
            <a:off x="3584800" y="709899"/>
            <a:ext cx="5375599" cy="3583750"/>
          </a:xfrm>
          <a:prstGeom prst="roundRect">
            <a:avLst>
              <a:gd name="adj" fmla="val 4936"/>
            </a:avLst>
          </a:prstGeom>
          <a:noFill/>
          <a:ln w="9525" cap="flat" cmpd="sng">
            <a:solidFill>
              <a:srgbClr val="D0D0D0"/>
            </a:solidFill>
            <a:prstDash val="solid"/>
            <a:round/>
            <a:headEnd type="none" w="sm" len="sm"/>
            <a:tailEnd type="none" w="sm" len="sm"/>
          </a:ln>
        </p:spPr>
      </p:pic>
      <p:sp>
        <p:nvSpPr>
          <p:cNvPr id="182" name="Google Shape;182;p1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a:spLocks noGrp="1"/>
          </p:cNvSpPr>
          <p:nvPr>
            <p:ph type="title" idx="4294967295"/>
          </p:nvPr>
        </p:nvSpPr>
        <p:spPr>
          <a:xfrm>
            <a:off x="163889" y="466885"/>
            <a:ext cx="4559572" cy="685639"/>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200"/>
              <a:buFont typeface="Arial"/>
              <a:buNone/>
            </a:pPr>
            <a:r>
              <a:rPr lang="en" sz="2200" b="1"/>
              <a:t>We Live in Earthquake Country!</a:t>
            </a:r>
            <a:endParaRPr sz="2200" b="1"/>
          </a:p>
        </p:txBody>
      </p:sp>
      <p:sp>
        <p:nvSpPr>
          <p:cNvPr id="188" name="Google Shape;188;p13"/>
          <p:cNvSpPr txBox="1">
            <a:spLocks noGrp="1"/>
          </p:cNvSpPr>
          <p:nvPr>
            <p:ph type="body" idx="4294967295"/>
          </p:nvPr>
        </p:nvSpPr>
        <p:spPr>
          <a:xfrm>
            <a:off x="427990" y="1152525"/>
            <a:ext cx="3958983" cy="34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000"/>
              <a:buNone/>
            </a:pPr>
            <a:r>
              <a:rPr lang="en" sz="2000">
                <a:solidFill>
                  <a:schemeClr val="dk2"/>
                </a:solidFill>
              </a:rPr>
              <a:t>This map shows the chance of a strong earthquake in the next 100 years.  </a:t>
            </a:r>
            <a:endParaRPr sz="2000">
              <a:solidFill>
                <a:schemeClr val="dk2"/>
              </a:solidFill>
            </a:endParaRPr>
          </a:p>
          <a:p>
            <a:pPr marL="0" lvl="0" indent="0" algn="l" rtl="0">
              <a:lnSpc>
                <a:spcPct val="115000"/>
              </a:lnSpc>
              <a:spcBef>
                <a:spcPts val="0"/>
              </a:spcBef>
              <a:spcAft>
                <a:spcPts val="0"/>
              </a:spcAft>
              <a:buSzPts val="2000"/>
              <a:buNone/>
            </a:pPr>
            <a:endParaRPr sz="20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Where are we located?</a:t>
            </a:r>
            <a:endParaRPr sz="2000">
              <a:solidFill>
                <a:schemeClr val="dk2"/>
              </a:solidFill>
            </a:endParaRPr>
          </a:p>
          <a:p>
            <a:pPr marL="0" lvl="0" indent="0" algn="l" rtl="0">
              <a:lnSpc>
                <a:spcPct val="115000"/>
              </a:lnSpc>
              <a:spcBef>
                <a:spcPts val="0"/>
              </a:spcBef>
              <a:spcAft>
                <a:spcPts val="0"/>
              </a:spcAft>
              <a:buSzPts val="1300"/>
              <a:buNone/>
            </a:pPr>
            <a:endParaRPr sz="13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What is the chance in our area? </a:t>
            </a:r>
            <a:endParaRPr sz="2000">
              <a:solidFill>
                <a:schemeClr val="dk2"/>
              </a:solidFill>
            </a:endParaRPr>
          </a:p>
        </p:txBody>
      </p:sp>
      <p:pic>
        <p:nvPicPr>
          <p:cNvPr id="189" name="Google Shape;189;p13"/>
          <p:cNvPicPr preferRelativeResize="0"/>
          <p:nvPr/>
        </p:nvPicPr>
        <p:blipFill rotWithShape="1">
          <a:blip r:embed="rId3">
            <a:alphaModFix/>
          </a:blip>
          <a:srcRect l="3796" t="11763" r="4937" b="17198"/>
          <a:stretch/>
        </p:blipFill>
        <p:spPr>
          <a:xfrm>
            <a:off x="4651075" y="1034752"/>
            <a:ext cx="4329174" cy="3212796"/>
          </a:xfrm>
          <a:prstGeom prst="rect">
            <a:avLst/>
          </a:prstGeom>
          <a:noFill/>
          <a:ln>
            <a:noFill/>
          </a:ln>
        </p:spPr>
      </p:pic>
      <p:pic>
        <p:nvPicPr>
          <p:cNvPr id="190" name="Google Shape;190;p13"/>
          <p:cNvPicPr preferRelativeResize="0"/>
          <p:nvPr/>
        </p:nvPicPr>
        <p:blipFill rotWithShape="1">
          <a:blip r:embed="rId4">
            <a:alphaModFix/>
          </a:blip>
          <a:srcRect/>
          <a:stretch/>
        </p:blipFill>
        <p:spPr>
          <a:xfrm>
            <a:off x="4757025" y="597369"/>
            <a:ext cx="4055135" cy="4166360"/>
          </a:xfrm>
          <a:prstGeom prst="roundRect">
            <a:avLst>
              <a:gd name="adj" fmla="val 4986"/>
            </a:avLst>
          </a:prstGeom>
          <a:noFill/>
          <a:ln w="9525" cap="flat" cmpd="sng">
            <a:solidFill>
              <a:srgbClr val="D0D0D0"/>
            </a:solidFill>
            <a:prstDash val="solid"/>
            <a:round/>
            <a:headEnd type="none" w="sm" len="sm"/>
            <a:tailEnd type="none" w="sm" len="sm"/>
          </a:ln>
        </p:spPr>
      </p:pic>
      <p:sp>
        <p:nvSpPr>
          <p:cNvPr id="191" name="Google Shape;191;p13"/>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txBox="1">
            <a:spLocks noGrp="1"/>
          </p:cNvSpPr>
          <p:nvPr>
            <p:ph type="title" idx="4294967295"/>
          </p:nvPr>
        </p:nvSpPr>
        <p:spPr>
          <a:xfrm>
            <a:off x="431800" y="833438"/>
            <a:ext cx="4717716" cy="72072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accent1"/>
              </a:buClr>
              <a:buSzPts val="2300"/>
              <a:buFont typeface="Arial"/>
              <a:buNone/>
            </a:pPr>
            <a:r>
              <a:rPr lang="en" sz="2300" b="1"/>
              <a:t>We Live Near a Tectonic Plate Boundary!</a:t>
            </a:r>
            <a:endParaRPr sz="2300" b="1"/>
          </a:p>
        </p:txBody>
      </p:sp>
      <p:sp>
        <p:nvSpPr>
          <p:cNvPr id="197" name="Google Shape;197;p14"/>
          <p:cNvSpPr txBox="1">
            <a:spLocks noGrp="1"/>
          </p:cNvSpPr>
          <p:nvPr>
            <p:ph type="body" idx="4294967295"/>
          </p:nvPr>
        </p:nvSpPr>
        <p:spPr>
          <a:xfrm>
            <a:off x="431799" y="1554163"/>
            <a:ext cx="4549275" cy="2384425"/>
          </a:xfrm>
          <a:prstGeom prst="rect">
            <a:avLst/>
          </a:prstGeom>
          <a:noFill/>
          <a:ln>
            <a:noFill/>
          </a:ln>
        </p:spPr>
        <p:txBody>
          <a:bodyPr spcFirstLastPara="1" wrap="square" lIns="91425" tIns="91425" rIns="91425" bIns="91425" anchor="ctr" anchorCtr="0">
            <a:noAutofit/>
          </a:bodyPr>
          <a:lstStyle/>
          <a:p>
            <a:pPr marL="457200" lvl="0" indent="-374650" algn="l" rtl="0">
              <a:lnSpc>
                <a:spcPct val="90000"/>
              </a:lnSpc>
              <a:spcBef>
                <a:spcPts val="0"/>
              </a:spcBef>
              <a:spcAft>
                <a:spcPts val="0"/>
              </a:spcAft>
              <a:buSzPts val="2300"/>
              <a:buChar char="●"/>
            </a:pPr>
            <a:r>
              <a:rPr lang="en" sz="2300">
                <a:solidFill>
                  <a:schemeClr val="dk2"/>
                </a:solidFill>
              </a:rPr>
              <a:t>Where are we located?</a:t>
            </a:r>
            <a:endParaRPr sz="2300">
              <a:solidFill>
                <a:schemeClr val="dk2"/>
              </a:solidFill>
            </a:endParaRPr>
          </a:p>
          <a:p>
            <a:pPr marL="457200" lvl="0" indent="0" algn="l" rtl="0">
              <a:lnSpc>
                <a:spcPct val="90000"/>
              </a:lnSpc>
              <a:spcBef>
                <a:spcPts val="0"/>
              </a:spcBef>
              <a:spcAft>
                <a:spcPts val="0"/>
              </a:spcAft>
              <a:buSzPts val="2300"/>
              <a:buNone/>
            </a:pPr>
            <a:endParaRPr sz="2300">
              <a:solidFill>
                <a:schemeClr val="dk2"/>
              </a:solidFill>
            </a:endParaRPr>
          </a:p>
          <a:p>
            <a:pPr marL="457200" lvl="0" indent="-355600" algn="l" rtl="0">
              <a:lnSpc>
                <a:spcPct val="90000"/>
              </a:lnSpc>
              <a:spcBef>
                <a:spcPts val="0"/>
              </a:spcBef>
              <a:spcAft>
                <a:spcPts val="0"/>
              </a:spcAft>
              <a:buSzPts val="2000"/>
              <a:buChar char="●"/>
            </a:pPr>
            <a:r>
              <a:rPr lang="en" sz="2300">
                <a:solidFill>
                  <a:schemeClr val="dk2"/>
                </a:solidFill>
              </a:rPr>
              <a:t>What kind of plate boundary is nearby? </a:t>
            </a:r>
            <a:r>
              <a:rPr lang="en" sz="2000">
                <a:solidFill>
                  <a:schemeClr val="dk2"/>
                </a:solidFill>
              </a:rPr>
              <a:t> </a:t>
            </a:r>
            <a:endParaRPr sz="2000">
              <a:solidFill>
                <a:schemeClr val="dk2"/>
              </a:solidFill>
            </a:endParaRPr>
          </a:p>
        </p:txBody>
      </p:sp>
      <p:pic>
        <p:nvPicPr>
          <p:cNvPr id="198" name="Google Shape;198;p14"/>
          <p:cNvPicPr preferRelativeResize="0"/>
          <p:nvPr/>
        </p:nvPicPr>
        <p:blipFill rotWithShape="1">
          <a:blip r:embed="rId3">
            <a:alphaModFix/>
          </a:blip>
          <a:srcRect l="1186" t="992" r="1367" b="724"/>
          <a:stretch/>
        </p:blipFill>
        <p:spPr>
          <a:xfrm>
            <a:off x="5191125" y="554476"/>
            <a:ext cx="3417854" cy="4046099"/>
          </a:xfrm>
          <a:prstGeom prst="roundRect">
            <a:avLst>
              <a:gd name="adj" fmla="val 2507"/>
            </a:avLst>
          </a:prstGeom>
          <a:noFill/>
          <a:ln w="9525" cap="flat" cmpd="sng">
            <a:solidFill>
              <a:schemeClr val="dk1"/>
            </a:solidFill>
            <a:prstDash val="solid"/>
            <a:round/>
            <a:headEnd type="none" w="sm" len="sm"/>
            <a:tailEnd type="none" w="sm" len="sm"/>
          </a:ln>
        </p:spPr>
      </p:pic>
      <p:sp>
        <p:nvSpPr>
          <p:cNvPr id="199" name="Google Shape;199;p1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5"/>
          <p:cNvSpPr txBox="1">
            <a:spLocks noGrp="1"/>
          </p:cNvSpPr>
          <p:nvPr>
            <p:ph type="title"/>
          </p:nvPr>
        </p:nvSpPr>
        <p:spPr>
          <a:xfrm>
            <a:off x="126225" y="539217"/>
            <a:ext cx="8930400" cy="5727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accent1"/>
              </a:buClr>
              <a:buSzPts val="1400"/>
              <a:buFont typeface="Arial"/>
              <a:buNone/>
            </a:pPr>
            <a:r>
              <a:rPr lang="en" sz="1800" b="1"/>
              <a:t>What relationship can you infer about the location of plate boundaries, faults, and the chance of damaging earthquake shaking occurring in 100 years?</a:t>
            </a:r>
            <a:endParaRPr sz="1800" b="1"/>
          </a:p>
        </p:txBody>
      </p:sp>
      <p:grpSp>
        <p:nvGrpSpPr>
          <p:cNvPr id="205" name="Google Shape;205;p15"/>
          <p:cNvGrpSpPr/>
          <p:nvPr/>
        </p:nvGrpSpPr>
        <p:grpSpPr>
          <a:xfrm>
            <a:off x="5219965" y="1217450"/>
            <a:ext cx="3199656" cy="3294392"/>
            <a:chOff x="4038300" y="0"/>
            <a:chExt cx="4970296" cy="5249073"/>
          </a:xfrm>
        </p:grpSpPr>
        <p:pic>
          <p:nvPicPr>
            <p:cNvPr id="206" name="Google Shape;206;p15"/>
            <p:cNvPicPr preferRelativeResize="0"/>
            <p:nvPr/>
          </p:nvPicPr>
          <p:blipFill rotWithShape="1">
            <a:blip r:embed="rId3">
              <a:alphaModFix/>
            </a:blip>
            <a:srcRect t="37089" r="67375" b="17832"/>
            <a:stretch/>
          </p:blipFill>
          <p:spPr>
            <a:xfrm>
              <a:off x="4038300" y="0"/>
              <a:ext cx="3614475" cy="5249073"/>
            </a:xfrm>
            <a:prstGeom prst="roundRect">
              <a:avLst>
                <a:gd name="adj" fmla="val 5826"/>
              </a:avLst>
            </a:prstGeom>
            <a:noFill/>
            <a:ln w="9525" cap="flat" cmpd="sng">
              <a:solidFill>
                <a:schemeClr val="dk2"/>
              </a:solidFill>
              <a:prstDash val="solid"/>
              <a:round/>
              <a:headEnd type="none" w="sm" len="sm"/>
              <a:tailEnd type="none" w="sm" len="sm"/>
            </a:ln>
          </p:spPr>
        </p:pic>
        <p:pic>
          <p:nvPicPr>
            <p:cNvPr id="207" name="Google Shape;207;p15"/>
            <p:cNvPicPr preferRelativeResize="0"/>
            <p:nvPr/>
          </p:nvPicPr>
          <p:blipFill rotWithShape="1">
            <a:blip r:embed="rId3">
              <a:alphaModFix/>
            </a:blip>
            <a:srcRect l="68293" b="73791"/>
            <a:stretch/>
          </p:blipFill>
          <p:spPr>
            <a:xfrm>
              <a:off x="6376645" y="62873"/>
              <a:ext cx="2631951" cy="2286627"/>
            </a:xfrm>
            <a:prstGeom prst="roundRect">
              <a:avLst>
                <a:gd name="adj" fmla="val 6414"/>
              </a:avLst>
            </a:prstGeom>
            <a:noFill/>
            <a:ln w="9525" cap="flat" cmpd="sng">
              <a:solidFill>
                <a:schemeClr val="dk2"/>
              </a:solidFill>
              <a:prstDash val="solid"/>
              <a:round/>
              <a:headEnd type="none" w="sm" len="sm"/>
              <a:tailEnd type="none" w="sm" len="sm"/>
            </a:ln>
          </p:spPr>
        </p:pic>
      </p:grpSp>
      <p:pic>
        <p:nvPicPr>
          <p:cNvPr id="208" name="Google Shape;208;p15"/>
          <p:cNvPicPr preferRelativeResize="0"/>
          <p:nvPr/>
        </p:nvPicPr>
        <p:blipFill rotWithShape="1">
          <a:blip r:embed="rId4">
            <a:alphaModFix/>
          </a:blip>
          <a:srcRect/>
          <a:stretch/>
        </p:blipFill>
        <p:spPr>
          <a:xfrm>
            <a:off x="986589" y="1217450"/>
            <a:ext cx="3638865" cy="3294392"/>
          </a:xfrm>
          <a:prstGeom prst="roundRect">
            <a:avLst>
              <a:gd name="adj" fmla="val 3267"/>
            </a:avLst>
          </a:prstGeom>
          <a:noFill/>
          <a:ln w="9525" cap="flat" cmpd="sng">
            <a:solidFill>
              <a:schemeClr val="dk2"/>
            </a:solidFill>
            <a:prstDash val="solid"/>
            <a:round/>
            <a:headEnd type="none" w="sm" len="sm"/>
            <a:tailEnd type="none" w="sm" len="sm"/>
          </a:ln>
        </p:spPr>
      </p:pic>
      <p:sp>
        <p:nvSpPr>
          <p:cNvPr id="209" name="Google Shape;209;p1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319225" y="518567"/>
            <a:ext cx="8619746" cy="1051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700"/>
              <a:buFont typeface="Arial"/>
              <a:buNone/>
            </a:pPr>
            <a:endParaRPr sz="2700"/>
          </a:p>
          <a:p>
            <a:pPr marL="0" marR="0" lvl="0" indent="0" algn="ctr" rtl="0">
              <a:lnSpc>
                <a:spcPct val="100000"/>
              </a:lnSpc>
              <a:spcBef>
                <a:spcPts val="0"/>
              </a:spcBef>
              <a:spcAft>
                <a:spcPts val="0"/>
              </a:spcAft>
              <a:buClr>
                <a:schemeClr val="accent1"/>
              </a:buClr>
              <a:buSzPts val="2700"/>
              <a:buFont typeface="Arial"/>
              <a:buNone/>
            </a:pPr>
            <a:r>
              <a:rPr lang="en" sz="2700"/>
              <a:t>ShakeAlert Earthquake Early Warning Uses Earthquake Information from Seismometers &amp; GPS</a:t>
            </a:r>
            <a:endParaRPr sz="2700"/>
          </a:p>
          <a:p>
            <a:pPr marL="0" marR="0" lvl="0" indent="0" algn="ctr" rtl="0">
              <a:lnSpc>
                <a:spcPct val="90000"/>
              </a:lnSpc>
              <a:spcBef>
                <a:spcPts val="0"/>
              </a:spcBef>
              <a:spcAft>
                <a:spcPts val="0"/>
              </a:spcAft>
              <a:buClr>
                <a:schemeClr val="accent1"/>
              </a:buClr>
              <a:buSzPts val="2700"/>
              <a:buFont typeface="Arial"/>
              <a:buNone/>
            </a:pPr>
            <a:endParaRPr sz="2700"/>
          </a:p>
        </p:txBody>
      </p:sp>
      <p:pic>
        <p:nvPicPr>
          <p:cNvPr id="215" name="Google Shape;215;p16"/>
          <p:cNvPicPr preferRelativeResize="0"/>
          <p:nvPr/>
        </p:nvPicPr>
        <p:blipFill rotWithShape="1">
          <a:blip r:embed="rId3">
            <a:alphaModFix/>
          </a:blip>
          <a:srcRect t="12564"/>
          <a:stretch/>
        </p:blipFill>
        <p:spPr>
          <a:xfrm>
            <a:off x="1456658" y="1641175"/>
            <a:ext cx="6230683" cy="2983758"/>
          </a:xfrm>
          <a:prstGeom prst="roundRect">
            <a:avLst>
              <a:gd name="adj" fmla="val 4338"/>
            </a:avLst>
          </a:prstGeom>
          <a:noFill/>
          <a:ln w="19050" cap="flat" cmpd="sng">
            <a:solidFill>
              <a:schemeClr val="dk2"/>
            </a:solidFill>
            <a:prstDash val="solid"/>
            <a:round/>
            <a:headEnd type="none" w="sm" len="sm"/>
            <a:tailEnd type="none" w="sm" len="sm"/>
          </a:ln>
        </p:spPr>
      </p:pic>
      <p:sp>
        <p:nvSpPr>
          <p:cNvPr id="216" name="Google Shape;216;p1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7"/>
          <p:cNvSpPr txBox="1">
            <a:spLocks noGrp="1"/>
          </p:cNvSpPr>
          <p:nvPr>
            <p:ph type="title" idx="4294967295"/>
          </p:nvPr>
        </p:nvSpPr>
        <p:spPr>
          <a:xfrm>
            <a:off x="276974" y="592138"/>
            <a:ext cx="8566237" cy="58996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2700"/>
              <a:buFont typeface="Arial"/>
              <a:buNone/>
            </a:pPr>
            <a:r>
              <a:rPr lang="en" sz="2700" b="1"/>
              <a:t>Earthquakes Generate Seismic Waves</a:t>
            </a:r>
            <a:endParaRPr sz="2800" b="1"/>
          </a:p>
          <a:p>
            <a:pPr marL="0" lvl="0" indent="0" algn="ctr" rtl="0">
              <a:lnSpc>
                <a:spcPct val="90000"/>
              </a:lnSpc>
              <a:spcBef>
                <a:spcPts val="0"/>
              </a:spcBef>
              <a:spcAft>
                <a:spcPts val="0"/>
              </a:spcAft>
              <a:buClr>
                <a:schemeClr val="accent1"/>
              </a:buClr>
              <a:buSzPts val="2800"/>
              <a:buFont typeface="Arial"/>
              <a:buNone/>
            </a:pPr>
            <a:r>
              <a:rPr lang="en" sz="2800" b="1"/>
              <a:t>  </a:t>
            </a:r>
            <a:endParaRPr sz="2800" b="1"/>
          </a:p>
        </p:txBody>
      </p:sp>
      <p:sp>
        <p:nvSpPr>
          <p:cNvPr id="222" name="Google Shape;222;p17"/>
          <p:cNvSpPr txBox="1">
            <a:spLocks noGrp="1"/>
          </p:cNvSpPr>
          <p:nvPr>
            <p:ph type="body" idx="4294967295"/>
          </p:nvPr>
        </p:nvSpPr>
        <p:spPr>
          <a:xfrm>
            <a:off x="829895" y="3460750"/>
            <a:ext cx="3141663" cy="1090612"/>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0"/>
              </a:spcBef>
              <a:spcAft>
                <a:spcPts val="0"/>
              </a:spcAft>
              <a:buSzPts val="2300"/>
              <a:buNone/>
            </a:pPr>
            <a:r>
              <a:rPr lang="en" sz="2300">
                <a:solidFill>
                  <a:schemeClr val="dk2"/>
                </a:solidFill>
              </a:rPr>
              <a:t>What observations do you have of the animation?</a:t>
            </a:r>
            <a:endParaRPr sz="2300">
              <a:solidFill>
                <a:schemeClr val="dk2"/>
              </a:solidFill>
            </a:endParaRPr>
          </a:p>
          <a:p>
            <a:pPr marL="0" lvl="0" indent="0" algn="l" rtl="0">
              <a:lnSpc>
                <a:spcPct val="90000"/>
              </a:lnSpc>
              <a:spcBef>
                <a:spcPts val="0"/>
              </a:spcBef>
              <a:spcAft>
                <a:spcPts val="0"/>
              </a:spcAft>
              <a:buSzPts val="2300"/>
              <a:buNone/>
            </a:pPr>
            <a:r>
              <a:rPr lang="en" sz="2300">
                <a:solidFill>
                  <a:schemeClr val="dk2"/>
                </a:solidFill>
              </a:rPr>
              <a:t> </a:t>
            </a:r>
            <a:r>
              <a:rPr lang="en" sz="2000">
                <a:solidFill>
                  <a:schemeClr val="dk2"/>
                </a:solidFill>
              </a:rPr>
              <a:t> </a:t>
            </a:r>
            <a:endParaRPr sz="2000">
              <a:solidFill>
                <a:schemeClr val="dk2"/>
              </a:solidFill>
            </a:endParaRPr>
          </a:p>
        </p:txBody>
      </p:sp>
      <p:pic>
        <p:nvPicPr>
          <p:cNvPr id="223" name="Google Shape;223;p17"/>
          <p:cNvPicPr preferRelativeResize="0"/>
          <p:nvPr/>
        </p:nvPicPr>
        <p:blipFill rotWithShape="1">
          <a:blip r:embed="rId4">
            <a:alphaModFix/>
          </a:blip>
          <a:srcRect l="20183" t="21042" r="10192"/>
          <a:stretch/>
        </p:blipFill>
        <p:spPr>
          <a:xfrm>
            <a:off x="1138122" y="1474599"/>
            <a:ext cx="2695328" cy="1693654"/>
          </a:xfrm>
          <a:prstGeom prst="roundRect">
            <a:avLst>
              <a:gd name="adj" fmla="val 4739"/>
            </a:avLst>
          </a:prstGeom>
          <a:noFill/>
          <a:ln w="9525" cap="flat" cmpd="sng">
            <a:solidFill>
              <a:srgbClr val="D0D0D0"/>
            </a:solidFill>
            <a:prstDash val="solid"/>
            <a:round/>
            <a:headEnd type="none" w="sm" len="sm"/>
            <a:tailEnd type="none" w="sm" len="sm"/>
          </a:ln>
        </p:spPr>
      </p:pic>
      <p:sp>
        <p:nvSpPr>
          <p:cNvPr id="225" name="Google Shape;225;p17"/>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18</a:t>
            </a:fld>
            <a:endParaRPr sz="900" b="0" i="0" u="none" strike="noStrike" cap="none">
              <a:solidFill>
                <a:schemeClr val="dk1"/>
              </a:solidFill>
              <a:latin typeface="Arial"/>
              <a:ea typeface="Arial"/>
              <a:cs typeface="Arial"/>
              <a:sym typeface="Arial"/>
            </a:endParaRPr>
          </a:p>
        </p:txBody>
      </p:sp>
      <p:pic>
        <p:nvPicPr>
          <p:cNvPr id="3" name="Online Media 1" title="Elastic Rebound of the ground during an earthquake">
            <a:hlinkClick r:id="" action="ppaction://media"/>
            <a:extLst>
              <a:ext uri="{FF2B5EF4-FFF2-40B4-BE49-F238E27FC236}">
                <a16:creationId xmlns:a16="http://schemas.microsoft.com/office/drawing/2014/main" id="{4CC4501B-4B11-390E-884C-9374758FA7CE}"/>
              </a:ext>
            </a:extLst>
          </p:cNvPr>
          <p:cNvPicPr>
            <a:picLocks noRot="1" noChangeAspect="1"/>
          </p:cNvPicPr>
          <p:nvPr>
            <a:videoFile r:link="rId1"/>
          </p:nvPr>
        </p:nvPicPr>
        <p:blipFill>
          <a:blip r:embed="rId5"/>
          <a:stretch>
            <a:fillRect/>
          </a:stretch>
        </p:blipFill>
        <p:spPr>
          <a:xfrm>
            <a:off x="4307685" y="1252680"/>
            <a:ext cx="4398242" cy="3298682"/>
          </a:xfrm>
          <a:prstGeom prst="roundRect">
            <a:avLst>
              <a:gd name="adj" fmla="val 2485"/>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8"/>
          <p:cNvSpPr txBox="1">
            <a:spLocks noGrp="1"/>
          </p:cNvSpPr>
          <p:nvPr>
            <p:ph type="title"/>
          </p:nvPr>
        </p:nvSpPr>
        <p:spPr>
          <a:xfrm>
            <a:off x="225475" y="564167"/>
            <a:ext cx="8656726" cy="431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700"/>
              <a:buFont typeface="Arial"/>
              <a:buNone/>
            </a:pPr>
            <a:r>
              <a:rPr lang="en" sz="2700"/>
              <a:t>Different Kinds of Seismic Waves</a:t>
            </a:r>
            <a:endParaRPr sz="2700"/>
          </a:p>
        </p:txBody>
      </p:sp>
      <p:sp>
        <p:nvSpPr>
          <p:cNvPr id="231" name="Google Shape;231;p18"/>
          <p:cNvSpPr txBox="1">
            <a:spLocks noGrp="1"/>
          </p:cNvSpPr>
          <p:nvPr>
            <p:ph type="body" idx="1"/>
          </p:nvPr>
        </p:nvSpPr>
        <p:spPr>
          <a:xfrm>
            <a:off x="652143" y="895149"/>
            <a:ext cx="3494433" cy="6973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50"/>
              </a:spcBef>
              <a:spcAft>
                <a:spcPts val="0"/>
              </a:spcAft>
              <a:buSzPts val="1600"/>
              <a:buNone/>
            </a:pPr>
            <a:r>
              <a:rPr lang="en" sz="1600">
                <a:solidFill>
                  <a:schemeClr val="dk2"/>
                </a:solidFill>
              </a:rPr>
              <a:t>How do the speeds of the three types of waves compare?</a:t>
            </a:r>
            <a:endParaRPr sz="1600">
              <a:solidFill>
                <a:schemeClr val="dk2"/>
              </a:solidFill>
            </a:endParaRPr>
          </a:p>
          <a:p>
            <a:pPr marL="0" lvl="0" indent="0" algn="ctr" rtl="0">
              <a:lnSpc>
                <a:spcPct val="100000"/>
              </a:lnSpc>
              <a:spcBef>
                <a:spcPts val="750"/>
              </a:spcBef>
              <a:spcAft>
                <a:spcPts val="0"/>
              </a:spcAft>
              <a:buSzPts val="1800"/>
              <a:buNone/>
            </a:pPr>
            <a:endParaRPr sz="1800">
              <a:solidFill>
                <a:schemeClr val="dk2"/>
              </a:solidFill>
            </a:endParaRPr>
          </a:p>
          <a:p>
            <a:pPr marL="0" lvl="0" indent="0" algn="ctr" rtl="0">
              <a:lnSpc>
                <a:spcPct val="90000"/>
              </a:lnSpc>
              <a:spcBef>
                <a:spcPts val="750"/>
              </a:spcBef>
              <a:spcAft>
                <a:spcPts val="0"/>
              </a:spcAft>
              <a:buSzPts val="1800"/>
              <a:buNone/>
            </a:pPr>
            <a:endParaRPr sz="1800">
              <a:solidFill>
                <a:schemeClr val="dk2"/>
              </a:solidFill>
            </a:endParaRPr>
          </a:p>
        </p:txBody>
      </p:sp>
      <p:sp>
        <p:nvSpPr>
          <p:cNvPr id="232" name="Google Shape;232;p18"/>
          <p:cNvSpPr txBox="1">
            <a:spLocks noGrp="1"/>
          </p:cNvSpPr>
          <p:nvPr>
            <p:ph type="body" idx="4294967295"/>
          </p:nvPr>
        </p:nvSpPr>
        <p:spPr>
          <a:xfrm>
            <a:off x="5070590" y="895149"/>
            <a:ext cx="3063267" cy="69730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750"/>
              </a:spcBef>
              <a:spcAft>
                <a:spcPts val="0"/>
              </a:spcAft>
              <a:buSzPts val="1600"/>
              <a:buNone/>
            </a:pPr>
            <a:r>
              <a:rPr lang="en" sz="1600">
                <a:solidFill>
                  <a:schemeClr val="dk2"/>
                </a:solidFill>
              </a:rPr>
              <a:t>How does each type of wave affect the building?</a:t>
            </a:r>
            <a:r>
              <a:rPr lang="en" sz="1800">
                <a:solidFill>
                  <a:schemeClr val="dk2"/>
                </a:solidFill>
              </a:rPr>
              <a:t> </a:t>
            </a:r>
            <a:endParaRPr sz="1800">
              <a:solidFill>
                <a:schemeClr val="dk2"/>
              </a:solidFill>
            </a:endParaRPr>
          </a:p>
          <a:p>
            <a:pPr marL="0" lvl="0" indent="0" algn="ctr" rtl="0">
              <a:lnSpc>
                <a:spcPct val="90000"/>
              </a:lnSpc>
              <a:spcBef>
                <a:spcPts val="750"/>
              </a:spcBef>
              <a:spcAft>
                <a:spcPts val="0"/>
              </a:spcAft>
              <a:buSzPts val="1800"/>
              <a:buNone/>
            </a:pPr>
            <a:endParaRPr sz="1800">
              <a:solidFill>
                <a:schemeClr val="dk2"/>
              </a:solidFill>
            </a:endParaRPr>
          </a:p>
        </p:txBody>
      </p:sp>
      <p:sp>
        <p:nvSpPr>
          <p:cNvPr id="235" name="Google Shape;235;p1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19</a:t>
            </a:fld>
            <a:endParaRPr sz="900" b="0" i="0" u="none" strike="noStrike" cap="none">
              <a:solidFill>
                <a:schemeClr val="dk1"/>
              </a:solidFill>
              <a:latin typeface="Arial"/>
              <a:ea typeface="Arial"/>
              <a:cs typeface="Arial"/>
              <a:sym typeface="Arial"/>
            </a:endParaRPr>
          </a:p>
        </p:txBody>
      </p:sp>
      <p:pic>
        <p:nvPicPr>
          <p:cNvPr id="2" name="1-seismicStation_Clock_Earthquake">
            <a:hlinkClick r:id="" action="ppaction://media"/>
            <a:extLst>
              <a:ext uri="{FF2B5EF4-FFF2-40B4-BE49-F238E27FC236}">
                <a16:creationId xmlns:a16="http://schemas.microsoft.com/office/drawing/2014/main" id="{83041569-6F16-F20F-068A-7CB9EEF418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0" y="1636225"/>
            <a:ext cx="4313347" cy="2903779"/>
          </a:xfrm>
          <a:prstGeom prst="rect">
            <a:avLst/>
          </a:prstGeom>
        </p:spPr>
      </p:pic>
      <p:pic>
        <p:nvPicPr>
          <p:cNvPr id="3" name="Online Media 1" title="Seismic Waves—P- and S-wave particle motion and relative wave-front speeds">
            <a:hlinkClick r:id="" action="ppaction://media"/>
            <a:extLst>
              <a:ext uri="{FF2B5EF4-FFF2-40B4-BE49-F238E27FC236}">
                <a16:creationId xmlns:a16="http://schemas.microsoft.com/office/drawing/2014/main" id="{5D63A74A-EB90-8D94-ABCF-1F01AAA89A8E}"/>
              </a:ext>
            </a:extLst>
          </p:cNvPr>
          <p:cNvPicPr>
            <a:picLocks noRot="1" noChangeAspect="1"/>
          </p:cNvPicPr>
          <p:nvPr>
            <a:videoFile r:link="rId3"/>
          </p:nvPr>
        </p:nvPicPr>
        <p:blipFill>
          <a:blip r:embed="rId7"/>
          <a:stretch>
            <a:fillRect/>
          </a:stretch>
        </p:blipFill>
        <p:spPr>
          <a:xfrm>
            <a:off x="458938" y="1634266"/>
            <a:ext cx="3880841" cy="2907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video>
              <p:cMediaNode vol="80000">
                <p:cTn id="2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9769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To Print</a:t>
            </a:r>
            <a:endParaRPr sz="1800" b="1" dirty="0">
              <a:solidFill>
                <a:schemeClr val="dk1"/>
              </a:solidFill>
            </a:endParaRPr>
          </a:p>
        </p:txBody>
      </p:sp>
      <p:sp>
        <p:nvSpPr>
          <p:cNvPr id="97" name="Google Shape;97;p2"/>
          <p:cNvSpPr txBox="1">
            <a:spLocks noGrp="1"/>
          </p:cNvSpPr>
          <p:nvPr>
            <p:ph type="body" idx="1"/>
          </p:nvPr>
        </p:nvSpPr>
        <p:spPr>
          <a:xfrm>
            <a:off x="311700" y="1199075"/>
            <a:ext cx="2976900" cy="3326700"/>
          </a:xfrm>
          <a:prstGeom prst="rect">
            <a:avLst/>
          </a:prstGeom>
          <a:noFill/>
          <a:ln>
            <a:noFill/>
          </a:ln>
        </p:spPr>
        <p:txBody>
          <a:bodyPr spcFirstLastPara="1" wrap="square" lIns="91425" tIns="91425" rIns="91425" bIns="91425" anchor="ctr" anchorCtr="0">
            <a:noAutofit/>
          </a:bodyPr>
          <a:lstStyle/>
          <a:p>
            <a:pPr marL="0" lvl="0" indent="0" algn="l" rtl="0">
              <a:lnSpc>
                <a:spcPct val="200000"/>
              </a:lnSpc>
              <a:spcBef>
                <a:spcPts val="0"/>
              </a:spcBef>
              <a:spcAft>
                <a:spcPts val="0"/>
              </a:spcAft>
              <a:buSzPts val="1400"/>
              <a:buNone/>
            </a:pPr>
            <a:r>
              <a:rPr lang="en" b="1" dirty="0"/>
              <a:t>FAMILY ENGAGEMENT LETTER</a:t>
            </a:r>
          </a:p>
          <a:p>
            <a:pPr marL="285750" indent="-285750">
              <a:lnSpc>
                <a:spcPct val="200000"/>
              </a:lnSpc>
            </a:pPr>
            <a:r>
              <a:rPr lang="en-US" b="1" dirty="0">
                <a:hlinkClick r:id="rId3"/>
              </a:rPr>
              <a:t>English</a:t>
            </a:r>
            <a:endParaRPr lang="en-US" b="1" dirty="0"/>
          </a:p>
          <a:p>
            <a:pPr marL="285750" indent="-285750">
              <a:lnSpc>
                <a:spcPct val="200000"/>
              </a:lnSpc>
            </a:pPr>
            <a:r>
              <a:rPr lang="en-US" b="1">
                <a:hlinkClick r:id="rId4"/>
              </a:rPr>
              <a:t>Spanish</a:t>
            </a:r>
            <a:endParaRPr lang="en-US" b="1"/>
          </a:p>
          <a:p>
            <a:pPr marL="0" lvl="0" indent="0" algn="l" rtl="0">
              <a:lnSpc>
                <a:spcPct val="200000"/>
              </a:lnSpc>
              <a:spcBef>
                <a:spcPts val="0"/>
              </a:spcBef>
              <a:spcAft>
                <a:spcPts val="0"/>
              </a:spcAft>
              <a:buSzPts val="1400"/>
              <a:buNone/>
            </a:pPr>
            <a:endParaRPr b="1" dirty="0"/>
          </a:p>
        </p:txBody>
      </p:sp>
      <p:sp>
        <p:nvSpPr>
          <p:cNvPr id="98" name="Google Shape;98;p2"/>
          <p:cNvSpPr txBox="1">
            <a:spLocks noGrp="1"/>
          </p:cNvSpPr>
          <p:nvPr>
            <p:ph type="body" idx="2"/>
          </p:nvPr>
        </p:nvSpPr>
        <p:spPr>
          <a:xfrm>
            <a:off x="3583800" y="1199075"/>
            <a:ext cx="5172300" cy="3326700"/>
          </a:xfrm>
          <a:prstGeom prst="rect">
            <a:avLst/>
          </a:prstGeom>
          <a:noFill/>
          <a:ln>
            <a:noFill/>
          </a:ln>
        </p:spPr>
        <p:txBody>
          <a:bodyPr spcFirstLastPara="1" wrap="square" lIns="91425" tIns="91425" rIns="91425" bIns="91425" anchor="ctr" anchorCtr="0">
            <a:noAutofit/>
          </a:bodyPr>
          <a:lstStyle/>
          <a:p>
            <a:pPr marL="457200" lvl="0" indent="-228600" algn="l" rtl="0">
              <a:lnSpc>
                <a:spcPct val="90000"/>
              </a:lnSpc>
              <a:spcBef>
                <a:spcPts val="0"/>
              </a:spcBef>
              <a:spcAft>
                <a:spcPts val="0"/>
              </a:spcAft>
              <a:buSzPts val="1400"/>
              <a:buChar char="●"/>
            </a:pPr>
            <a:r>
              <a:rPr lang="en" dirty="0"/>
              <a:t>Open and edit the Family Engagement Letter.  </a:t>
            </a:r>
            <a:endParaRPr dirty="0"/>
          </a:p>
          <a:p>
            <a:pPr marL="914400" lvl="1" indent="-228600" algn="l" rtl="0">
              <a:lnSpc>
                <a:spcPct val="90000"/>
              </a:lnSpc>
              <a:spcBef>
                <a:spcPts val="500"/>
              </a:spcBef>
              <a:spcAft>
                <a:spcPts val="0"/>
              </a:spcAft>
              <a:buSzPts val="1200"/>
              <a:buFont typeface="Arial"/>
              <a:buChar char="•"/>
            </a:pPr>
            <a:r>
              <a:rPr lang="en" dirty="0"/>
              <a:t>Add your school name at the bottom.  </a:t>
            </a:r>
            <a:endParaRPr dirty="0"/>
          </a:p>
          <a:p>
            <a:pPr marL="914400" lvl="1" indent="-228600" algn="l" rtl="0">
              <a:lnSpc>
                <a:spcPct val="90000"/>
              </a:lnSpc>
              <a:spcBef>
                <a:spcPts val="500"/>
              </a:spcBef>
              <a:spcAft>
                <a:spcPts val="0"/>
              </a:spcAft>
              <a:buSzPts val="1200"/>
              <a:buFont typeface="Arial"/>
              <a:buChar char="•"/>
            </a:pPr>
            <a:r>
              <a:rPr lang="en" dirty="0"/>
              <a:t>If you’re emailing the letter, you can remove the QR code.  </a:t>
            </a:r>
            <a:endParaRPr dirty="0"/>
          </a:p>
          <a:p>
            <a:pPr indent="-228600">
              <a:spcBef>
                <a:spcPts val="1000"/>
              </a:spcBef>
            </a:pPr>
            <a:r>
              <a:rPr lang="en-US" dirty="0"/>
              <a:t>Make copies of the Family Engagement Letter and/or email to families a week before teaching the lesson. Encourage parents to discuss earthquakes with their kids and to let their teachers know if it might be a difficult topic for their child. </a:t>
            </a:r>
            <a:r>
              <a:rPr lang="en" dirty="0"/>
              <a:t> </a:t>
            </a:r>
            <a:endParaRPr dirty="0"/>
          </a:p>
          <a:p>
            <a:pPr marL="457200" lvl="0" indent="-228600" algn="l" rtl="0">
              <a:lnSpc>
                <a:spcPct val="90000"/>
              </a:lnSpc>
              <a:spcBef>
                <a:spcPts val="1000"/>
              </a:spcBef>
              <a:spcAft>
                <a:spcPts val="0"/>
              </a:spcAft>
              <a:buSzPts val="1400"/>
              <a:buChar char="●"/>
            </a:pPr>
            <a:r>
              <a:rPr lang="en" dirty="0"/>
              <a:t>Preview Slides. You can print out the Teaching Steps slides. The teaching steps are also located in the Speaker Notes of each slide. </a:t>
            </a:r>
            <a:endParaRPr dirty="0"/>
          </a:p>
        </p:txBody>
      </p:sp>
      <p:sp>
        <p:nvSpPr>
          <p:cNvPr id="99" name="Google Shape;99;p2"/>
          <p:cNvSpPr txBox="1">
            <a:spLocks noGrp="1"/>
          </p:cNvSpPr>
          <p:nvPr>
            <p:ph type="title" idx="4294967295"/>
          </p:nvPr>
        </p:nvSpPr>
        <p:spPr>
          <a:xfrm>
            <a:off x="3971925" y="619125"/>
            <a:ext cx="5172075"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a:solidFill>
                  <a:schemeClr val="dk1"/>
                </a:solidFill>
              </a:rPr>
              <a:t>Preparation</a:t>
            </a:r>
            <a:endParaRPr sz="1800" b="1">
              <a:solidFill>
                <a:schemeClr val="dk1"/>
              </a:solidFill>
            </a:endParaRPr>
          </a:p>
        </p:txBody>
      </p:sp>
      <p:sp>
        <p:nvSpPr>
          <p:cNvPr id="100" name="Google Shape;100;p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cxnSp>
        <p:nvCxnSpPr>
          <p:cNvPr id="101" name="Google Shape;101;p2"/>
          <p:cNvCxnSpPr/>
          <p:nvPr/>
        </p:nvCxnSpPr>
        <p:spPr>
          <a:xfrm>
            <a:off x="3433011" y="1086425"/>
            <a:ext cx="0" cy="343935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3" name="Picture 12" descr="A diagram of a earthquake">
            <a:extLst>
              <a:ext uri="{FF2B5EF4-FFF2-40B4-BE49-F238E27FC236}">
                <a16:creationId xmlns:a16="http://schemas.microsoft.com/office/drawing/2014/main" id="{A2A11979-FB6B-127C-73D1-FBBFB00D66E5}"/>
              </a:ext>
            </a:extLst>
          </p:cNvPr>
          <p:cNvPicPr>
            <a:picLocks noChangeAspect="1"/>
          </p:cNvPicPr>
          <p:nvPr/>
        </p:nvPicPr>
        <p:blipFill>
          <a:blip r:embed="rId3">
            <a:alphaModFix/>
          </a:blip>
          <a:srcRect l="28037" t="12783"/>
          <a:stretch/>
        </p:blipFill>
        <p:spPr>
          <a:xfrm>
            <a:off x="3387172" y="1362086"/>
            <a:ext cx="5609784" cy="3295289"/>
          </a:xfrm>
          <a:prstGeom prst="roundRect">
            <a:avLst>
              <a:gd name="adj" fmla="val 4580"/>
            </a:avLst>
          </a:prstGeom>
          <a:noFill/>
          <a:ln>
            <a:noFill/>
          </a:ln>
          <a:effectLst/>
        </p:spPr>
      </p:pic>
      <p:sp>
        <p:nvSpPr>
          <p:cNvPr id="322" name="Google Shape;322;p40"/>
          <p:cNvSpPr txBox="1">
            <a:spLocks noGrp="1"/>
          </p:cNvSpPr>
          <p:nvPr>
            <p:ph type="title"/>
          </p:nvPr>
        </p:nvSpPr>
        <p:spPr>
          <a:xfrm>
            <a:off x="1132992" y="542901"/>
            <a:ext cx="6392165"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dirty="0"/>
              <a:t>ShakeAlert Earthquake Early Warning</a:t>
            </a:r>
            <a:endParaRPr sz="2700" dirty="0"/>
          </a:p>
        </p:txBody>
      </p:sp>
      <p:sp>
        <p:nvSpPr>
          <p:cNvPr id="324" name="Google Shape;324;p40"/>
          <p:cNvSpPr txBox="1">
            <a:spLocks noGrp="1"/>
          </p:cNvSpPr>
          <p:nvPr>
            <p:ph idx="1"/>
          </p:nvPr>
        </p:nvSpPr>
        <p:spPr>
          <a:xfrm>
            <a:off x="106875" y="1021404"/>
            <a:ext cx="3307800" cy="3635971"/>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500" b="1">
                <a:solidFill>
                  <a:srgbClr val="BF9000"/>
                </a:solidFill>
              </a:rPr>
              <a:t>P-waves</a:t>
            </a:r>
            <a:r>
              <a:rPr lang="en" sz="2300"/>
              <a:t>: faster &amp; less damaging</a:t>
            </a:r>
            <a:endParaRPr sz="2300"/>
          </a:p>
          <a:p>
            <a:pPr marL="0" lvl="0" indent="0" algn="l" rtl="0">
              <a:spcBef>
                <a:spcPts val="750"/>
              </a:spcBef>
              <a:spcAft>
                <a:spcPts val="0"/>
              </a:spcAft>
              <a:buNone/>
            </a:pPr>
            <a:endParaRPr sz="2300"/>
          </a:p>
          <a:p>
            <a:pPr marL="0" lvl="0" indent="0" algn="l" rtl="0">
              <a:spcBef>
                <a:spcPts val="750"/>
              </a:spcBef>
              <a:spcAft>
                <a:spcPts val="0"/>
              </a:spcAft>
              <a:buNone/>
            </a:pPr>
            <a:r>
              <a:rPr lang="en" sz="2500" b="1">
                <a:solidFill>
                  <a:srgbClr val="85200C"/>
                </a:solidFill>
              </a:rPr>
              <a:t>Surface and S-waves</a:t>
            </a:r>
            <a:r>
              <a:rPr lang="en" sz="2300"/>
              <a:t>: slower &amp; more damaging</a:t>
            </a:r>
            <a:endParaRPr sz="2300"/>
          </a:p>
          <a:p>
            <a:pPr marL="0" lvl="0" indent="0" algn="l" rtl="0">
              <a:spcBef>
                <a:spcPts val="750"/>
              </a:spcBef>
              <a:spcAft>
                <a:spcPts val="0"/>
              </a:spcAft>
              <a:buNone/>
            </a:pPr>
            <a:endParaRPr sz="2300"/>
          </a:p>
          <a:p>
            <a:pPr marL="0" lvl="0" indent="0" algn="l" rtl="0">
              <a:spcBef>
                <a:spcPts val="750"/>
              </a:spcBef>
              <a:spcAft>
                <a:spcPts val="0"/>
              </a:spcAft>
              <a:buNone/>
            </a:pPr>
            <a:r>
              <a:rPr lang="en" sz="2500" b="1">
                <a:solidFill>
                  <a:srgbClr val="006F41"/>
                </a:solidFill>
              </a:rPr>
              <a:t>Alerts</a:t>
            </a:r>
            <a:r>
              <a:rPr lang="en" sz="2300"/>
              <a:t>: delivered as soon as first earthquake wave detected.  </a:t>
            </a:r>
            <a:endParaRPr sz="2300"/>
          </a:p>
        </p:txBody>
      </p:sp>
      <p:sp>
        <p:nvSpPr>
          <p:cNvPr id="4" name="Slide Number Placeholder 11">
            <a:extLst>
              <a:ext uri="{FF2B5EF4-FFF2-40B4-BE49-F238E27FC236}">
                <a16:creationId xmlns:a16="http://schemas.microsoft.com/office/drawing/2014/main" id="{9AE3E2C6-8CEA-108B-8156-E295B75034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
        <p:nvSpPr>
          <p:cNvPr id="5" name="Rectangle 4">
            <a:extLst>
              <a:ext uri="{FF2B5EF4-FFF2-40B4-BE49-F238E27FC236}">
                <a16:creationId xmlns:a16="http://schemas.microsoft.com/office/drawing/2014/main" id="{FF46D6B7-511B-2282-389A-CB779C7D90F2}"/>
              </a:ext>
            </a:extLst>
          </p:cNvPr>
          <p:cNvSpPr/>
          <p:nvPr/>
        </p:nvSpPr>
        <p:spPr>
          <a:xfrm>
            <a:off x="3414675" y="1706257"/>
            <a:ext cx="914400" cy="394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0E1D9BF-15EB-A95B-CEB3-C66A1BC56FA1}"/>
              </a:ext>
            </a:extLst>
          </p:cNvPr>
          <p:cNvSpPr/>
          <p:nvPr/>
        </p:nvSpPr>
        <p:spPr>
          <a:xfrm>
            <a:off x="4398745" y="4196036"/>
            <a:ext cx="1703672" cy="268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60;p18">
            <a:extLst>
              <a:ext uri="{FF2B5EF4-FFF2-40B4-BE49-F238E27FC236}">
                <a16:creationId xmlns:a16="http://schemas.microsoft.com/office/drawing/2014/main" id="{E0360496-A6AA-2328-E25D-11C1C6D7A9C7}"/>
              </a:ext>
            </a:extLst>
          </p:cNvPr>
          <p:cNvPicPr preferRelativeResize="0"/>
          <p:nvPr/>
        </p:nvPicPr>
        <p:blipFill>
          <a:blip r:embed="rId4">
            <a:alphaModFix/>
          </a:blip>
          <a:stretch>
            <a:fillRect/>
          </a:stretch>
        </p:blipFill>
        <p:spPr>
          <a:xfrm>
            <a:off x="7687763" y="423512"/>
            <a:ext cx="1349363" cy="1318661"/>
          </a:xfrm>
          <a:prstGeom prst="rect">
            <a:avLst/>
          </a:prstGeom>
          <a:noFill/>
          <a:ln>
            <a:noFill/>
          </a:ln>
        </p:spPr>
      </p:pic>
      <p:sp>
        <p:nvSpPr>
          <p:cNvPr id="8" name="Rectangle 7">
            <a:extLst>
              <a:ext uri="{FF2B5EF4-FFF2-40B4-BE49-F238E27FC236}">
                <a16:creationId xmlns:a16="http://schemas.microsoft.com/office/drawing/2014/main" id="{FA6178CD-0277-D2C7-F742-426FAAAB022B}"/>
              </a:ext>
            </a:extLst>
          </p:cNvPr>
          <p:cNvSpPr/>
          <p:nvPr/>
        </p:nvSpPr>
        <p:spPr>
          <a:xfrm>
            <a:off x="7376905" y="591070"/>
            <a:ext cx="1660219" cy="1083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1B1470-6E5A-592B-F3F9-7B33C9C4CDFF}"/>
              </a:ext>
            </a:extLst>
          </p:cNvPr>
          <p:cNvSpPr/>
          <p:nvPr/>
        </p:nvSpPr>
        <p:spPr>
          <a:xfrm>
            <a:off x="8207014" y="2066854"/>
            <a:ext cx="815798" cy="573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99A1F1-0258-83AE-4DD8-4B51D1FB94FE}"/>
              </a:ext>
            </a:extLst>
          </p:cNvPr>
          <p:cNvSpPr/>
          <p:nvPr/>
        </p:nvSpPr>
        <p:spPr>
          <a:xfrm>
            <a:off x="7237256" y="1674795"/>
            <a:ext cx="1123718" cy="10010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95FBA3-5C0F-6F1D-AF84-96057D0AF4C3}"/>
              </a:ext>
            </a:extLst>
          </p:cNvPr>
          <p:cNvSpPr/>
          <p:nvPr/>
        </p:nvSpPr>
        <p:spPr>
          <a:xfrm>
            <a:off x="3279080" y="1783727"/>
            <a:ext cx="1252497" cy="331712"/>
          </a:xfrm>
          <a:prstGeom prst="ellipse">
            <a:avLst/>
          </a:prstGeom>
          <a:noFill/>
          <a:ln>
            <a:solidFill>
              <a:srgbClr val="BF9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15579C-65CA-07C9-F8DE-B9FDF979B903}"/>
              </a:ext>
            </a:extLst>
          </p:cNvPr>
          <p:cNvSpPr/>
          <p:nvPr/>
        </p:nvSpPr>
        <p:spPr>
          <a:xfrm>
            <a:off x="4045120" y="4162201"/>
            <a:ext cx="2113109" cy="331712"/>
          </a:xfrm>
          <a:prstGeom prst="ellipse">
            <a:avLst/>
          </a:prstGeom>
          <a:noFill/>
          <a:ln>
            <a:solidFill>
              <a:srgbClr val="85200C"/>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4">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26" presetClass="emph" presetSubtype="0" repeatCount="5000" fill="hold" nodeType="withEffect">
                                  <p:stCondLst>
                                    <p:cond delay="100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3" grpId="0" animBg="1"/>
      <p:bldP spid="3" grpId="1"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106875" y="645575"/>
            <a:ext cx="8584638" cy="800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2600"/>
              <a:buFont typeface="Arial"/>
              <a:buNone/>
            </a:pPr>
            <a:endParaRPr sz="2600"/>
          </a:p>
          <a:p>
            <a:pPr marL="0" lvl="0" indent="0" algn="ctr" rtl="0">
              <a:lnSpc>
                <a:spcPct val="100000"/>
              </a:lnSpc>
              <a:spcBef>
                <a:spcPts val="0"/>
              </a:spcBef>
              <a:spcAft>
                <a:spcPts val="0"/>
              </a:spcAft>
              <a:buClr>
                <a:schemeClr val="accent1"/>
              </a:buClr>
              <a:buSzPts val="2500"/>
              <a:buFont typeface="Arial"/>
              <a:buNone/>
            </a:pPr>
            <a:r>
              <a:rPr lang="en" sz="2500"/>
              <a:t>Example of Seismometer and GPS Station </a:t>
            </a:r>
            <a:br>
              <a:rPr lang="en" sz="2500"/>
            </a:br>
            <a:r>
              <a:rPr lang="en" sz="2500"/>
              <a:t>used for the ShakeAlert system</a:t>
            </a:r>
            <a:endParaRPr sz="2500"/>
          </a:p>
          <a:p>
            <a:pPr marL="0" marR="0" lvl="0" indent="0" algn="l" rtl="0">
              <a:lnSpc>
                <a:spcPct val="90000"/>
              </a:lnSpc>
              <a:spcBef>
                <a:spcPts val="0"/>
              </a:spcBef>
              <a:spcAft>
                <a:spcPts val="0"/>
              </a:spcAft>
              <a:buClr>
                <a:schemeClr val="accent1"/>
              </a:buClr>
              <a:buSzPts val="2600"/>
              <a:buFont typeface="Arial"/>
              <a:buNone/>
            </a:pPr>
            <a:endParaRPr sz="2600"/>
          </a:p>
        </p:txBody>
      </p:sp>
      <p:pic>
        <p:nvPicPr>
          <p:cNvPr id="257" name="Google Shape;257;p20"/>
          <p:cNvPicPr preferRelativeResize="0"/>
          <p:nvPr/>
        </p:nvPicPr>
        <p:blipFill rotWithShape="1">
          <a:blip r:embed="rId3">
            <a:alphaModFix/>
          </a:blip>
          <a:srcRect t="23836" b="10661"/>
          <a:stretch/>
        </p:blipFill>
        <p:spPr>
          <a:xfrm>
            <a:off x="6445550" y="1640099"/>
            <a:ext cx="2383401" cy="2332414"/>
          </a:xfrm>
          <a:prstGeom prst="roundRect">
            <a:avLst>
              <a:gd name="adj" fmla="val 4312"/>
            </a:avLst>
          </a:prstGeom>
          <a:noFill/>
          <a:ln w="19050" cap="flat" cmpd="sng">
            <a:solidFill>
              <a:schemeClr val="dk2"/>
            </a:solidFill>
            <a:prstDash val="solid"/>
            <a:round/>
            <a:headEnd type="none" w="sm" len="sm"/>
            <a:tailEnd type="none" w="sm" len="sm"/>
          </a:ln>
        </p:spPr>
      </p:pic>
      <p:pic>
        <p:nvPicPr>
          <p:cNvPr id="258" name="Google Shape;258;p20"/>
          <p:cNvPicPr preferRelativeResize="0"/>
          <p:nvPr/>
        </p:nvPicPr>
        <p:blipFill rotWithShape="1">
          <a:blip r:embed="rId4">
            <a:alphaModFix/>
          </a:blip>
          <a:srcRect/>
          <a:stretch/>
        </p:blipFill>
        <p:spPr>
          <a:xfrm>
            <a:off x="226500" y="1640101"/>
            <a:ext cx="3027725" cy="2332414"/>
          </a:xfrm>
          <a:prstGeom prst="roundRect">
            <a:avLst>
              <a:gd name="adj" fmla="val 4706"/>
            </a:avLst>
          </a:prstGeom>
          <a:noFill/>
          <a:ln w="9525" cap="flat" cmpd="sng">
            <a:solidFill>
              <a:schemeClr val="dk2"/>
            </a:solidFill>
            <a:prstDash val="solid"/>
            <a:round/>
            <a:headEnd type="none" w="sm" len="sm"/>
            <a:tailEnd type="none" w="sm" len="sm"/>
          </a:ln>
        </p:spPr>
      </p:pic>
      <p:pic>
        <p:nvPicPr>
          <p:cNvPr id="259" name="Google Shape;259;p20"/>
          <p:cNvPicPr preferRelativeResize="0"/>
          <p:nvPr/>
        </p:nvPicPr>
        <p:blipFill rotWithShape="1">
          <a:blip r:embed="rId5">
            <a:alphaModFix/>
          </a:blip>
          <a:srcRect/>
          <a:stretch/>
        </p:blipFill>
        <p:spPr>
          <a:xfrm>
            <a:off x="3335499" y="1640100"/>
            <a:ext cx="3015353" cy="2332413"/>
          </a:xfrm>
          <a:prstGeom prst="roundRect">
            <a:avLst>
              <a:gd name="adj" fmla="val 4554"/>
            </a:avLst>
          </a:prstGeom>
          <a:noFill/>
          <a:ln w="9525" cap="flat" cmpd="sng">
            <a:solidFill>
              <a:schemeClr val="dk2"/>
            </a:solidFill>
            <a:prstDash val="solid"/>
            <a:round/>
            <a:headEnd type="none" w="sm" len="sm"/>
            <a:tailEnd type="none" w="sm" len="sm"/>
          </a:ln>
        </p:spPr>
      </p:pic>
      <p:sp>
        <p:nvSpPr>
          <p:cNvPr id="260" name="Google Shape;260;p20"/>
          <p:cNvSpPr txBox="1"/>
          <p:nvPr/>
        </p:nvSpPr>
        <p:spPr>
          <a:xfrm>
            <a:off x="3185246" y="3966597"/>
            <a:ext cx="4160052"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2"/>
              </a:buClr>
              <a:buSzPts val="1400"/>
              <a:buFont typeface="Arial"/>
              <a:buNone/>
            </a:pPr>
            <a:r>
              <a:rPr lang="en" sz="1400" b="0" i="0" u="none" strike="noStrike" cap="none">
                <a:solidFill>
                  <a:schemeClr val="dk2"/>
                </a:solidFill>
                <a:latin typeface="Arial"/>
                <a:ea typeface="Arial"/>
                <a:cs typeface="Arial"/>
                <a:sym typeface="Arial"/>
              </a:rPr>
              <a:t>Example of seismometer, inside and out</a:t>
            </a:r>
            <a:endParaRPr sz="1400" b="0" i="0" u="none" strike="noStrike" cap="none">
              <a:solidFill>
                <a:schemeClr val="dk2"/>
              </a:solidFill>
              <a:latin typeface="Arial"/>
              <a:ea typeface="Arial"/>
              <a:cs typeface="Arial"/>
              <a:sym typeface="Arial"/>
            </a:endParaRPr>
          </a:p>
        </p:txBody>
      </p:sp>
      <p:sp>
        <p:nvSpPr>
          <p:cNvPr id="261" name="Google Shape;261;p20"/>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1"/>
          <p:cNvSpPr txBox="1">
            <a:spLocks noGrp="1"/>
          </p:cNvSpPr>
          <p:nvPr>
            <p:ph type="title"/>
          </p:nvPr>
        </p:nvSpPr>
        <p:spPr>
          <a:xfrm>
            <a:off x="385009" y="645585"/>
            <a:ext cx="5326713" cy="431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2700"/>
              <a:buFont typeface="Arial"/>
              <a:buNone/>
            </a:pPr>
            <a:r>
              <a:rPr lang="en" sz="2700"/>
              <a:t>GPS </a:t>
            </a:r>
            <a:r>
              <a:rPr lang="en" sz="2700" b="0"/>
              <a:t>(Global Positioning System) </a:t>
            </a:r>
            <a:endParaRPr sz="2700" b="0"/>
          </a:p>
        </p:txBody>
      </p:sp>
      <p:sp>
        <p:nvSpPr>
          <p:cNvPr id="267" name="Google Shape;267;p21"/>
          <p:cNvSpPr txBox="1">
            <a:spLocks noGrp="1"/>
          </p:cNvSpPr>
          <p:nvPr>
            <p:ph type="body" idx="1"/>
          </p:nvPr>
        </p:nvSpPr>
        <p:spPr>
          <a:xfrm>
            <a:off x="846924" y="1269541"/>
            <a:ext cx="4658330" cy="31265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300"/>
              <a:buNone/>
            </a:pPr>
            <a:r>
              <a:rPr lang="en" sz="2300" b="1">
                <a:solidFill>
                  <a:srgbClr val="BF9000"/>
                </a:solidFill>
              </a:rPr>
              <a:t>Uses Radio Waves</a:t>
            </a:r>
            <a:endParaRPr sz="2100"/>
          </a:p>
          <a:p>
            <a:pPr marL="0" lvl="0" indent="0" algn="l" rtl="0">
              <a:lnSpc>
                <a:spcPct val="90000"/>
              </a:lnSpc>
              <a:spcBef>
                <a:spcPts val="750"/>
              </a:spcBef>
              <a:spcAft>
                <a:spcPts val="0"/>
              </a:spcAft>
              <a:buSzPts val="2100"/>
              <a:buNone/>
            </a:pPr>
            <a:endParaRPr sz="2100"/>
          </a:p>
          <a:p>
            <a:pPr marL="0" lvl="0" indent="0" algn="l" rtl="0">
              <a:lnSpc>
                <a:spcPct val="90000"/>
              </a:lnSpc>
              <a:spcBef>
                <a:spcPts val="750"/>
              </a:spcBef>
              <a:spcAft>
                <a:spcPts val="0"/>
              </a:spcAft>
              <a:buSzPts val="2300"/>
              <a:buNone/>
            </a:pPr>
            <a:r>
              <a:rPr lang="en" sz="2300" b="1">
                <a:solidFill>
                  <a:srgbClr val="85200C"/>
                </a:solidFill>
              </a:rPr>
              <a:t>Sent continuously from satellites to GPS receivers</a:t>
            </a:r>
            <a:endParaRPr sz="2100"/>
          </a:p>
          <a:p>
            <a:pPr marL="0" lvl="0" indent="0" algn="l" rtl="0">
              <a:lnSpc>
                <a:spcPct val="90000"/>
              </a:lnSpc>
              <a:spcBef>
                <a:spcPts val="750"/>
              </a:spcBef>
              <a:spcAft>
                <a:spcPts val="0"/>
              </a:spcAft>
              <a:buSzPts val="2100"/>
              <a:buNone/>
            </a:pPr>
            <a:endParaRPr sz="2100"/>
          </a:p>
          <a:p>
            <a:pPr marL="0" lvl="0" indent="0" algn="l" rtl="0">
              <a:lnSpc>
                <a:spcPct val="90000"/>
              </a:lnSpc>
              <a:spcBef>
                <a:spcPts val="750"/>
              </a:spcBef>
              <a:spcAft>
                <a:spcPts val="0"/>
              </a:spcAft>
              <a:buSzPts val="2300"/>
              <a:buNone/>
            </a:pPr>
            <a:r>
              <a:rPr lang="en" sz="2300" b="1">
                <a:solidFill>
                  <a:srgbClr val="006F41"/>
                </a:solidFill>
              </a:rPr>
              <a:t>Signal from &gt;4 satellites - latitude, longitude, elevation &amp; time check </a:t>
            </a:r>
            <a:endParaRPr sz="2100"/>
          </a:p>
        </p:txBody>
      </p:sp>
      <p:pic>
        <p:nvPicPr>
          <p:cNvPr id="268" name="Google Shape;268;p21"/>
          <p:cNvPicPr preferRelativeResize="0"/>
          <p:nvPr/>
        </p:nvPicPr>
        <p:blipFill rotWithShape="1">
          <a:blip r:embed="rId3">
            <a:alphaModFix/>
          </a:blip>
          <a:srcRect/>
          <a:stretch/>
        </p:blipFill>
        <p:spPr>
          <a:xfrm>
            <a:off x="6096732" y="541366"/>
            <a:ext cx="2662258" cy="4011784"/>
          </a:xfrm>
          <a:prstGeom prst="roundRect">
            <a:avLst>
              <a:gd name="adj" fmla="val 4151"/>
            </a:avLst>
          </a:prstGeom>
          <a:noFill/>
          <a:ln>
            <a:noFill/>
          </a:ln>
        </p:spPr>
      </p:pic>
      <p:sp>
        <p:nvSpPr>
          <p:cNvPr id="269" name="Google Shape;269;p21"/>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22</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2"/>
          <p:cNvSpPr txBox="1">
            <a:spLocks noGrp="1"/>
          </p:cNvSpPr>
          <p:nvPr>
            <p:ph type="title" idx="4294967295"/>
          </p:nvPr>
        </p:nvSpPr>
        <p:spPr>
          <a:xfrm>
            <a:off x="372979" y="596490"/>
            <a:ext cx="2832854" cy="383714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700"/>
              <a:buFont typeface="Arial"/>
              <a:buNone/>
            </a:pPr>
            <a:r>
              <a:rPr lang="en" sz="2700"/>
              <a:t>As you watch:</a:t>
            </a:r>
            <a:endParaRPr sz="2700"/>
          </a:p>
          <a:p>
            <a:pPr marL="0" lvl="0" indent="0" algn="l" rtl="0">
              <a:lnSpc>
                <a:spcPct val="90000"/>
              </a:lnSpc>
              <a:spcBef>
                <a:spcPts val="0"/>
              </a:spcBef>
              <a:spcAft>
                <a:spcPts val="0"/>
              </a:spcAft>
              <a:buClr>
                <a:schemeClr val="accent1"/>
              </a:buClr>
              <a:buSzPts val="2100"/>
              <a:buFont typeface="Arial"/>
              <a:buNone/>
            </a:pPr>
            <a:br>
              <a:rPr lang="en" sz="2100" b="0"/>
            </a:br>
            <a:r>
              <a:rPr lang="en" sz="2100" b="0">
                <a:solidFill>
                  <a:schemeClr val="dk2"/>
                </a:solidFill>
              </a:rPr>
              <a:t>How does ShakeAlert utilize p- and s-wave behavior? </a:t>
            </a:r>
            <a:endParaRPr sz="2100" b="0">
              <a:solidFill>
                <a:schemeClr val="dk2"/>
              </a:solidFill>
            </a:endParaRPr>
          </a:p>
          <a:p>
            <a:pPr marL="0" lvl="0" indent="0" algn="l" rtl="0">
              <a:lnSpc>
                <a:spcPct val="90000"/>
              </a:lnSpc>
              <a:spcBef>
                <a:spcPts val="0"/>
              </a:spcBef>
              <a:spcAft>
                <a:spcPts val="0"/>
              </a:spcAft>
              <a:buClr>
                <a:schemeClr val="accent1"/>
              </a:buClr>
              <a:buSzPts val="2100"/>
              <a:buFont typeface="Arial"/>
              <a:buNone/>
            </a:pPr>
            <a:endParaRPr sz="2100" b="0">
              <a:solidFill>
                <a:schemeClr val="dk2"/>
              </a:solidFill>
            </a:endParaRPr>
          </a:p>
          <a:p>
            <a:pPr marL="0" lvl="0" indent="0" algn="l" rtl="0">
              <a:lnSpc>
                <a:spcPct val="90000"/>
              </a:lnSpc>
              <a:spcBef>
                <a:spcPts val="0"/>
              </a:spcBef>
              <a:spcAft>
                <a:spcPts val="0"/>
              </a:spcAft>
              <a:buClr>
                <a:schemeClr val="dk2"/>
              </a:buClr>
              <a:buSzPts val="2100"/>
              <a:buFont typeface="Arial"/>
              <a:buNone/>
            </a:pPr>
            <a:r>
              <a:rPr lang="en" sz="2100" b="0">
                <a:solidFill>
                  <a:schemeClr val="dk2"/>
                </a:solidFill>
              </a:rPr>
              <a:t>How does GPS contribute to ShakeAlert alerting?   </a:t>
            </a:r>
            <a:endParaRPr sz="2100" b="0">
              <a:solidFill>
                <a:schemeClr val="dk2"/>
              </a:solidFill>
            </a:endParaRPr>
          </a:p>
        </p:txBody>
      </p:sp>
      <p:sp>
        <p:nvSpPr>
          <p:cNvPr id="276" name="Google Shape;276;p2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pic>
        <p:nvPicPr>
          <p:cNvPr id="2" name="Online Media 1" title="ShakeAlert® Gets a Boost with GPS Technology | What you need to know">
            <a:hlinkClick r:id="" action="ppaction://media"/>
            <a:extLst>
              <a:ext uri="{FF2B5EF4-FFF2-40B4-BE49-F238E27FC236}">
                <a16:creationId xmlns:a16="http://schemas.microsoft.com/office/drawing/2014/main" id="{EA61A87C-0362-6FBB-5F16-1EA8315F57FC}"/>
              </a:ext>
            </a:extLst>
          </p:cNvPr>
          <p:cNvPicPr>
            <a:picLocks noRot="1" noChangeAspect="1"/>
          </p:cNvPicPr>
          <p:nvPr>
            <a:videoFile r:link="rId1"/>
          </p:nvPr>
        </p:nvPicPr>
        <p:blipFill>
          <a:blip r:embed="rId4"/>
          <a:stretch>
            <a:fillRect/>
          </a:stretch>
        </p:blipFill>
        <p:spPr>
          <a:xfrm>
            <a:off x="3680275" y="773723"/>
            <a:ext cx="5090746" cy="3818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3"/>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rgbClr val="FFFFFF"/>
                </a:highlight>
              </a:rPr>
              <a:t>What should you do immediately </a:t>
            </a:r>
            <a:br>
              <a:rPr lang="en" sz="2400">
                <a:highlight>
                  <a:srgbClr val="FFFFFF"/>
                </a:highlight>
              </a:rPr>
            </a:br>
            <a:r>
              <a:rPr lang="en" sz="2400">
                <a:highlight>
                  <a:srgbClr val="FFFFFF"/>
                </a:highlight>
              </a:rPr>
              <a:t>if you feel shaking or get an alert?</a:t>
            </a:r>
            <a:endParaRPr sz="2400"/>
          </a:p>
        </p:txBody>
      </p:sp>
      <p:pic>
        <p:nvPicPr>
          <p:cNvPr id="283" name="Google Shape;283;p23"/>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284" name="Google Shape;284;p23"/>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sz="2400"/>
          </a:p>
        </p:txBody>
      </p:sp>
      <p:pic>
        <p:nvPicPr>
          <p:cNvPr id="291" name="Google Shape;291;p24"/>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92" name="Google Shape;292;p2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sz="2400"/>
          </a:p>
        </p:txBody>
      </p:sp>
      <p:pic>
        <p:nvPicPr>
          <p:cNvPr id="299" name="Google Shape;299;p25"/>
          <p:cNvPicPr preferRelativeResize="0"/>
          <p:nvPr/>
        </p:nvPicPr>
        <p:blipFill rotWithShape="1">
          <a:blip r:embed="rId3">
            <a:alphaModFix/>
          </a:blip>
          <a:srcRect/>
          <a:stretch/>
        </p:blipFill>
        <p:spPr>
          <a:xfrm>
            <a:off x="1280688" y="1146298"/>
            <a:ext cx="5924863" cy="1623092"/>
          </a:xfrm>
          <a:prstGeom prst="rect">
            <a:avLst/>
          </a:prstGeom>
          <a:noFill/>
          <a:ln>
            <a:noFill/>
          </a:ln>
        </p:spPr>
      </p:pic>
      <p:pic>
        <p:nvPicPr>
          <p:cNvPr id="300" name="Google Shape;300;p25"/>
          <p:cNvPicPr preferRelativeResize="0"/>
          <p:nvPr/>
        </p:nvPicPr>
        <p:blipFill rotWithShape="1">
          <a:blip r:embed="rId4">
            <a:alphaModFix/>
          </a:blip>
          <a:srcRect/>
          <a:stretch/>
        </p:blipFill>
        <p:spPr>
          <a:xfrm>
            <a:off x="1280690" y="2886686"/>
            <a:ext cx="5924863" cy="1623048"/>
          </a:xfrm>
          <a:prstGeom prst="rect">
            <a:avLst/>
          </a:prstGeom>
          <a:noFill/>
          <a:ln>
            <a:noFill/>
          </a:ln>
        </p:spPr>
      </p:pic>
      <p:sp>
        <p:nvSpPr>
          <p:cNvPr id="301" name="Google Shape;301;p2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112779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812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pic>
        <p:nvPicPr>
          <p:cNvPr id="6" name="Picture 5" descr="A diagram of a warning&#10;&#10;AI-generated content may be incorrect.">
            <a:extLst>
              <a:ext uri="{FF2B5EF4-FFF2-40B4-BE49-F238E27FC236}">
                <a16:creationId xmlns:a16="http://schemas.microsoft.com/office/drawing/2014/main" id="{502BE0EF-DE71-1A1F-C1FE-17EDDF8172C7}"/>
              </a:ext>
            </a:extLst>
          </p:cNvPr>
          <p:cNvPicPr>
            <a:picLocks noChangeAspect="1"/>
          </p:cNvPicPr>
          <p:nvPr/>
        </p:nvPicPr>
        <p:blipFill>
          <a:blip r:embed="rId5"/>
          <a:srcRect t="42468" b="13129"/>
          <a:stretch>
            <a:fillRect/>
          </a:stretch>
        </p:blipFill>
        <p:spPr>
          <a:xfrm>
            <a:off x="3469880" y="2461322"/>
            <a:ext cx="5674120" cy="1878763"/>
          </a:xfrm>
          <a:prstGeom prst="rect">
            <a:avLst/>
          </a:prstGeom>
        </p:spPr>
      </p:pic>
      <p:pic>
        <p:nvPicPr>
          <p:cNvPr id="7" name="Picture 6">
            <a:extLst>
              <a:ext uri="{FF2B5EF4-FFF2-40B4-BE49-F238E27FC236}">
                <a16:creationId xmlns:a16="http://schemas.microsoft.com/office/drawing/2014/main" id="{1FCE96E7-5A02-8CBE-3D07-4719EC353C72}"/>
              </a:ext>
            </a:extLst>
          </p:cNvPr>
          <p:cNvPicPr>
            <a:picLocks noChangeAspect="1"/>
          </p:cNvPicPr>
          <p:nvPr/>
        </p:nvPicPr>
        <p:blipFill>
          <a:blip r:embed="rId6"/>
          <a:stretch>
            <a:fillRect/>
          </a:stretch>
        </p:blipFill>
        <p:spPr>
          <a:xfrm>
            <a:off x="4454897" y="1733283"/>
            <a:ext cx="3704086" cy="868788"/>
          </a:xfrm>
          <a:prstGeom prst="rect">
            <a:avLst/>
          </a:prstGeom>
        </p:spPr>
      </p:pic>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348174" y="740569"/>
            <a:ext cx="2949178" cy="986177"/>
          </a:xfrm>
        </p:spPr>
        <p:txBody>
          <a:bodyPr anchor="b">
            <a:normAutofit/>
          </a:bodyPr>
          <a:lstStyle/>
          <a:p>
            <a:r>
              <a:rPr lang="en" dirty="0">
                <a:highlight>
                  <a:schemeClr val="lt1"/>
                </a:highlight>
              </a:rPr>
              <a:t>Foreshocks &amp; Aftershocks</a:t>
            </a:r>
            <a:endParaRPr lang="en-US" dirty="0"/>
          </a:p>
        </p:txBody>
      </p:sp>
      <p:pic>
        <p:nvPicPr>
          <p:cNvPr id="3" name="aftershocks">
            <a:hlinkClick r:id="" action="ppaction://media"/>
            <a:extLst>
              <a:ext uri="{FF2B5EF4-FFF2-40B4-BE49-F238E27FC236}">
                <a16:creationId xmlns:a16="http://schemas.microsoft.com/office/drawing/2014/main" id="{10CB1781-88C2-E538-3080-EE5BC6A290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17403" y="1145973"/>
            <a:ext cx="5678423" cy="3194112"/>
          </a:xfrm>
          <a:prstGeom prst="rect">
            <a:avLst/>
          </a:prstGeom>
          <a:noFill/>
        </p:spPr>
      </p:pic>
      <p:sp>
        <p:nvSpPr>
          <p:cNvPr id="4" name="TextBox 3">
            <a:extLst>
              <a:ext uri="{FF2B5EF4-FFF2-40B4-BE49-F238E27FC236}">
                <a16:creationId xmlns:a16="http://schemas.microsoft.com/office/drawing/2014/main" id="{2B06E0A0-1536-36AA-FB94-A24AF18206F6}"/>
              </a:ext>
            </a:extLst>
          </p:cNvPr>
          <p:cNvSpPr txBox="1"/>
          <p:nvPr/>
        </p:nvSpPr>
        <p:spPr>
          <a:xfrm>
            <a:off x="348174" y="2182091"/>
            <a:ext cx="2602844" cy="923330"/>
          </a:xfrm>
          <a:prstGeom prst="rect">
            <a:avLst/>
          </a:prstGeom>
          <a:noFill/>
        </p:spPr>
        <p:txBody>
          <a:bodyPr wrap="square" rtlCol="0">
            <a:spAutoFit/>
          </a:bodyPr>
          <a:lstStyle/>
          <a:p>
            <a:r>
              <a:rPr lang="en-US" b="1" dirty="0"/>
              <a:t>Foreshocks</a:t>
            </a:r>
            <a:r>
              <a:rPr lang="en-US" dirty="0"/>
              <a:t> = smaller earthquakes </a:t>
            </a:r>
            <a:r>
              <a:rPr lang="en-US" u="sng" dirty="0"/>
              <a:t>before</a:t>
            </a:r>
            <a:r>
              <a:rPr lang="en-US" dirty="0"/>
              <a:t> the main earthquake</a:t>
            </a:r>
          </a:p>
        </p:txBody>
      </p:sp>
      <p:sp>
        <p:nvSpPr>
          <p:cNvPr id="5" name="TextBox 4">
            <a:extLst>
              <a:ext uri="{FF2B5EF4-FFF2-40B4-BE49-F238E27FC236}">
                <a16:creationId xmlns:a16="http://schemas.microsoft.com/office/drawing/2014/main" id="{05B446A0-C833-5A85-69FA-11F273E7DDAD}"/>
              </a:ext>
            </a:extLst>
          </p:cNvPr>
          <p:cNvSpPr txBox="1"/>
          <p:nvPr/>
        </p:nvSpPr>
        <p:spPr>
          <a:xfrm>
            <a:off x="348174" y="3416755"/>
            <a:ext cx="2602844" cy="923330"/>
          </a:xfrm>
          <a:prstGeom prst="rect">
            <a:avLst/>
          </a:prstGeom>
          <a:noFill/>
        </p:spPr>
        <p:txBody>
          <a:bodyPr wrap="square" rtlCol="0">
            <a:spAutoFit/>
          </a:bodyPr>
          <a:lstStyle/>
          <a:p>
            <a:r>
              <a:rPr lang="en-US" b="1" dirty="0"/>
              <a:t>Aftershocks</a:t>
            </a:r>
            <a:r>
              <a:rPr lang="en-US" dirty="0"/>
              <a:t> = smaller earthquakes </a:t>
            </a:r>
            <a:r>
              <a:rPr lang="en-US" u="sng" dirty="0"/>
              <a:t>after</a:t>
            </a:r>
            <a:r>
              <a:rPr lang="en-US" dirty="0"/>
              <a:t> the main earthquake </a:t>
            </a:r>
          </a:p>
        </p:txBody>
      </p:sp>
    </p:spTree>
    <p:extLst>
      <p:ext uri="{BB962C8B-B14F-4D97-AF65-F5344CB8AC3E}">
        <p14:creationId xmlns:p14="http://schemas.microsoft.com/office/powerpoint/2010/main" val="18756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34" fill="hold"/>
                                        <p:tgtEl>
                                          <p:spTgt spid="3"/>
                                        </p:tgtEl>
                                      </p:cBhvr>
                                    </p:cmd>
                                  </p:childTnLst>
                                  <p:subTnLst>
                                    <p:set>
                                      <p:cBhvr override="childStyle">
                                        <p:cTn dur="1" fill="hold" display="0" masterRel="sameClick" afterEffect="1">
                                          <p:stCondLst>
                                            <p:cond evt="end" delay="0">
                                              <p:tn val="13"/>
                                            </p:cond>
                                          </p:stCondLst>
                                        </p:cTn>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remove" display="0">
                  <p:stCondLst>
                    <p:cond delay="indefinite"/>
                  </p:stCondLst>
                </p:cTn>
                <p:tgtEl>
                  <p:spTgt spid="3"/>
                </p:tgtEl>
              </p:cMediaNode>
            </p:vide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1700" y="663125"/>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a:solidFill>
                  <a:schemeClr val="dk1"/>
                </a:solidFill>
              </a:rPr>
              <a:t>Sensitive Content Warning! </a:t>
            </a:r>
            <a:endParaRPr sz="2800" b="1">
              <a:solidFill>
                <a:schemeClr val="dk1"/>
              </a:solidFill>
            </a:endParaRPr>
          </a:p>
        </p:txBody>
      </p:sp>
      <p:sp>
        <p:nvSpPr>
          <p:cNvPr id="107" name="Google Shape;107;p3"/>
          <p:cNvSpPr txBox="1">
            <a:spLocks noGrp="1"/>
          </p:cNvSpPr>
          <p:nvPr>
            <p:ph type="body" idx="1"/>
          </p:nvPr>
        </p:nvSpPr>
        <p:spPr>
          <a:xfrm>
            <a:off x="311700" y="1017725"/>
            <a:ext cx="85206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  </a:t>
            </a:r>
            <a:endParaRPr/>
          </a:p>
          <a:p>
            <a:pPr marL="0" lvl="0" indent="0" algn="l" rtl="0">
              <a:lnSpc>
                <a:spcPct val="90000"/>
              </a:lnSpc>
              <a:spcBef>
                <a:spcPts val="0"/>
              </a:spcBef>
              <a:spcAft>
                <a:spcPts val="0"/>
              </a:spcAft>
              <a:buSzPts val="1400"/>
              <a:buNone/>
            </a:pPr>
            <a:endParaRPr/>
          </a:p>
          <a:p>
            <a:pPr marL="0" lvl="0" indent="0" algn="l" rtl="0">
              <a:lnSpc>
                <a:spcPct val="100000"/>
              </a:lnSpc>
              <a:spcBef>
                <a:spcPts val="0"/>
              </a:spcBef>
              <a:spcAft>
                <a:spcPts val="0"/>
              </a:spcAft>
              <a:buSzPts val="1800"/>
              <a:buNone/>
            </a:pPr>
            <a:r>
              <a:rPr lang="en"/>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108" name="Google Shape;108;p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6"/>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why is it important to . . .?</a:t>
            </a:r>
            <a:endParaRPr sz="2400">
              <a:highlight>
                <a:schemeClr val="lt1"/>
              </a:highlight>
            </a:endParaRPr>
          </a:p>
        </p:txBody>
      </p:sp>
      <p:pic>
        <p:nvPicPr>
          <p:cNvPr id="307" name="Google Shape;307;p26"/>
          <p:cNvPicPr preferRelativeResize="0"/>
          <p:nvPr/>
        </p:nvPicPr>
        <p:blipFill rotWithShape="1">
          <a:blip r:embed="rId3">
            <a:alphaModFix/>
          </a:blip>
          <a:srcRect l="6189" r="6739" b="4451"/>
          <a:stretch/>
        </p:blipFill>
        <p:spPr>
          <a:xfrm>
            <a:off x="557855" y="1625225"/>
            <a:ext cx="2443373" cy="2656500"/>
          </a:xfrm>
          <a:prstGeom prst="rect">
            <a:avLst/>
          </a:prstGeom>
          <a:noFill/>
          <a:ln>
            <a:noFill/>
          </a:ln>
        </p:spPr>
      </p:pic>
      <p:pic>
        <p:nvPicPr>
          <p:cNvPr id="308" name="Google Shape;308;p26"/>
          <p:cNvPicPr preferRelativeResize="0"/>
          <p:nvPr/>
        </p:nvPicPr>
        <p:blipFill rotWithShape="1">
          <a:blip r:embed="rId4">
            <a:alphaModFix/>
          </a:blip>
          <a:srcRect l="5972" r="6955" b="4451"/>
          <a:stretch/>
        </p:blipFill>
        <p:spPr>
          <a:xfrm>
            <a:off x="3301418" y="1625225"/>
            <a:ext cx="2443373" cy="2656500"/>
          </a:xfrm>
          <a:prstGeom prst="rect">
            <a:avLst/>
          </a:prstGeom>
          <a:noFill/>
          <a:ln>
            <a:noFill/>
          </a:ln>
        </p:spPr>
      </p:pic>
      <p:pic>
        <p:nvPicPr>
          <p:cNvPr id="309" name="Google Shape;309;p26"/>
          <p:cNvPicPr preferRelativeResize="0"/>
          <p:nvPr/>
        </p:nvPicPr>
        <p:blipFill rotWithShape="1">
          <a:blip r:embed="rId5">
            <a:alphaModFix/>
          </a:blip>
          <a:srcRect l="7892" t="2523" r="4884" b="4339"/>
          <a:stretch/>
        </p:blipFill>
        <p:spPr>
          <a:xfrm>
            <a:off x="6047622" y="1625225"/>
            <a:ext cx="2510994" cy="2656500"/>
          </a:xfrm>
          <a:prstGeom prst="rect">
            <a:avLst/>
          </a:prstGeom>
          <a:noFill/>
          <a:ln>
            <a:noFill/>
          </a:ln>
        </p:spPr>
      </p:pic>
      <p:sp>
        <p:nvSpPr>
          <p:cNvPr id="310" name="Google Shape;310;p2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 sz="2400">
                <a:solidFill>
                  <a:srgbClr val="1A6935"/>
                </a:solidFill>
                <a:highlight>
                  <a:srgbClr val="FFFFFF"/>
                </a:highlight>
              </a:rPr>
              <a:t>Protect yourself when there is . . .</a:t>
            </a:r>
            <a:endParaRPr sz="2400"/>
          </a:p>
        </p:txBody>
      </p:sp>
      <p:pic>
        <p:nvPicPr>
          <p:cNvPr id="317" name="Google Shape;317;p27"/>
          <p:cNvPicPr preferRelativeResize="0"/>
          <p:nvPr/>
        </p:nvPicPr>
        <p:blipFill rotWithShape="1">
          <a:blip r:embed="rId3">
            <a:alphaModFix/>
          </a:blip>
          <a:srcRect l="11569" t="40259" r="13929"/>
          <a:stretch/>
        </p:blipFill>
        <p:spPr>
          <a:xfrm>
            <a:off x="180139" y="2034610"/>
            <a:ext cx="2564171" cy="2056273"/>
          </a:xfrm>
          <a:prstGeom prst="rect">
            <a:avLst/>
          </a:prstGeom>
          <a:noFill/>
          <a:ln>
            <a:noFill/>
          </a:ln>
        </p:spPr>
      </p:pic>
      <p:grpSp>
        <p:nvGrpSpPr>
          <p:cNvPr id="318" name="Google Shape;318;p27"/>
          <p:cNvGrpSpPr/>
          <p:nvPr/>
        </p:nvGrpSpPr>
        <p:grpSpPr>
          <a:xfrm>
            <a:off x="6144839" y="1666622"/>
            <a:ext cx="2705246" cy="2232105"/>
            <a:chOff x="8193118" y="2222162"/>
            <a:chExt cx="3606995" cy="2976140"/>
          </a:xfrm>
        </p:grpSpPr>
        <p:pic>
          <p:nvPicPr>
            <p:cNvPr id="319" name="Google Shape;319;p27"/>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320" name="Google Shape;320;p27"/>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an earthquake drill</a:t>
              </a:r>
              <a:endParaRPr sz="1350" b="0" i="0" u="none" strike="noStrike" cap="none">
                <a:solidFill>
                  <a:schemeClr val="dk1"/>
                </a:solidFill>
                <a:latin typeface="Arial"/>
                <a:ea typeface="Arial"/>
                <a:cs typeface="Arial"/>
                <a:sym typeface="Arial"/>
              </a:endParaRPr>
            </a:p>
          </p:txBody>
        </p:sp>
      </p:grpSp>
      <p:sp>
        <p:nvSpPr>
          <p:cNvPr id="321" name="Google Shape;321;p27"/>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ground shaking</a:t>
            </a:r>
            <a:endParaRPr sz="1350" b="0" i="0" u="none" strike="noStrike" cap="none">
              <a:solidFill>
                <a:schemeClr val="dk1"/>
              </a:solidFill>
              <a:latin typeface="Arial"/>
              <a:ea typeface="Arial"/>
              <a:cs typeface="Arial"/>
              <a:sym typeface="Arial"/>
            </a:endParaRPr>
          </a:p>
        </p:txBody>
      </p:sp>
      <p:cxnSp>
        <p:nvCxnSpPr>
          <p:cNvPr id="322" name="Google Shape;322;p27"/>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323" name="Google Shape;323;p27"/>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324" name="Google Shape;324;p2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2"/>
              </a:buClr>
              <a:buSzPts val="900"/>
              <a:buFont typeface="Arial"/>
              <a:buNone/>
            </a:pPr>
            <a:fld id="{00000000-1234-1234-1234-123412341234}" type="slidenum">
              <a:rPr lang="en" sz="900" b="0" i="0" u="none" strike="noStrike" cap="none">
                <a:solidFill>
                  <a:schemeClr val="dk2"/>
                </a:solidFill>
                <a:latin typeface="Arial"/>
                <a:ea typeface="Arial"/>
                <a:cs typeface="Arial"/>
                <a:sym typeface="Arial"/>
              </a:rPr>
              <a:t>31</a:t>
            </a:fld>
            <a:endParaRPr sz="900" b="0" i="0" u="none" strike="noStrike" cap="none">
              <a:solidFill>
                <a:schemeClr val="dk2"/>
              </a:solidFill>
              <a:latin typeface="Arial"/>
              <a:ea typeface="Arial"/>
              <a:cs typeface="Arial"/>
              <a:sym typeface="Arial"/>
            </a:endParaRPr>
          </a:p>
        </p:txBody>
      </p:sp>
      <p:grpSp>
        <p:nvGrpSpPr>
          <p:cNvPr id="325" name="Google Shape;325;p27"/>
          <p:cNvGrpSpPr/>
          <p:nvPr/>
        </p:nvGrpSpPr>
        <p:grpSpPr>
          <a:xfrm>
            <a:off x="2997123" y="1360632"/>
            <a:ext cx="3147722" cy="2613251"/>
            <a:chOff x="3996163" y="1814175"/>
            <a:chExt cx="4196963" cy="3484335"/>
          </a:xfrm>
        </p:grpSpPr>
        <p:sp>
          <p:nvSpPr>
            <p:cNvPr id="326" name="Google Shape;326;p27"/>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an earthquake early warning alert</a:t>
              </a:r>
              <a:endParaRPr sz="1350" b="0" i="0" u="none" strike="noStrike" cap="none">
                <a:solidFill>
                  <a:schemeClr val="dk1"/>
                </a:solidFill>
                <a:latin typeface="Arial"/>
                <a:ea typeface="Arial"/>
                <a:cs typeface="Arial"/>
                <a:sym typeface="Arial"/>
              </a:endParaRPr>
            </a:p>
          </p:txBody>
        </p:sp>
        <p:grpSp>
          <p:nvGrpSpPr>
            <p:cNvPr id="327" name="Google Shape;327;p27"/>
            <p:cNvGrpSpPr/>
            <p:nvPr/>
          </p:nvGrpSpPr>
          <p:grpSpPr>
            <a:xfrm>
              <a:off x="4008425" y="1814175"/>
              <a:ext cx="4184701" cy="3194801"/>
              <a:chOff x="4008425" y="1814175"/>
              <a:chExt cx="4184701" cy="3194801"/>
            </a:xfrm>
          </p:grpSpPr>
          <p:pic>
            <p:nvPicPr>
              <p:cNvPr id="328" name="Google Shape;328;p27"/>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329" name="Google Shape;329;p27"/>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330" name="Google Shape;330;p27"/>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259355" y="591913"/>
            <a:ext cx="8625300" cy="431400"/>
          </a:xfrm>
          <a:prstGeom prst="rect">
            <a:avLst/>
          </a:prstGeom>
        </p:spPr>
        <p:txBody>
          <a:bodyPr spcFirstLastPara="1" vert="horz" wrap="square" lIns="91425" tIns="45700" rIns="91425" bIns="45700" rtlCol="0" anchor="t" anchorCtr="0">
            <a:noAutofit/>
          </a:bodyPr>
          <a:lstStyle/>
          <a:p>
            <a:pPr algn="ctr">
              <a:spcBef>
                <a:spcPts val="0"/>
              </a:spcBef>
            </a:pPr>
            <a:r>
              <a:rPr lang="en-US" sz="2800" dirty="0"/>
              <a:t>What to Expect from an Alert </a:t>
            </a:r>
            <a:endParaRPr sz="2800" dirty="0"/>
          </a:p>
        </p:txBody>
      </p:sp>
      <p:pic>
        <p:nvPicPr>
          <p:cNvPr id="80" name="Google Shape;80;p14"/>
          <p:cNvPicPr preferRelativeResize="0"/>
          <p:nvPr/>
        </p:nvPicPr>
        <p:blipFill>
          <a:blip r:embed="rId5">
            <a:alphaModFix/>
          </a:blip>
          <a:stretch>
            <a:fillRect/>
          </a:stretch>
        </p:blipFill>
        <p:spPr>
          <a:xfrm>
            <a:off x="1774449" y="1259614"/>
            <a:ext cx="5628776" cy="3166200"/>
          </a:xfrm>
          <a:prstGeom prst="roundRect">
            <a:avLst>
              <a:gd name="adj" fmla="val 3865"/>
            </a:avLst>
          </a:prstGeom>
          <a:noFill/>
          <a:ln w="19050" cap="flat" cmpd="sng">
            <a:solidFill>
              <a:srgbClr val="44546A"/>
            </a:solidFill>
            <a:prstDash val="solid"/>
            <a:round/>
            <a:headEnd type="none" w="sm" len="sm"/>
            <a:tailEnd type="none" w="sm" len="sm"/>
          </a:ln>
          <a:effectLst>
            <a:outerShdw blurRad="63500" sx="102000" sy="102000" algn="ctr" rotWithShape="0">
              <a:prstClr val="black">
                <a:alpha val="40000"/>
              </a:prstClr>
            </a:outerShdw>
          </a:effectLst>
        </p:spPr>
      </p:pic>
      <p:pic>
        <p:nvPicPr>
          <p:cNvPr id="2" name="VEEWSshakealertaudio">
            <a:hlinkClick r:id="" action="ppaction://media"/>
            <a:extLst>
              <a:ext uri="{FF2B5EF4-FFF2-40B4-BE49-F238E27FC236}">
                <a16:creationId xmlns:a16="http://schemas.microsoft.com/office/drawing/2014/main" id="{B4FC2E39-A69D-99A4-F7CF-CC04F0B2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146" y="3613798"/>
            <a:ext cx="812800" cy="812800"/>
          </a:xfrm>
          <a:prstGeom prst="rect">
            <a:avLst/>
          </a:prstGeom>
        </p:spPr>
      </p:pic>
      <p:sp>
        <p:nvSpPr>
          <p:cNvPr id="3" name="Slide Number Placeholder 11">
            <a:extLst>
              <a:ext uri="{FF2B5EF4-FFF2-40B4-BE49-F238E27FC236}">
                <a16:creationId xmlns:a16="http://schemas.microsoft.com/office/drawing/2014/main" id="{076DE966-8683-A4AC-75ED-BBADD92AB80F}"/>
              </a:ext>
            </a:extLst>
          </p:cNvPr>
          <p:cNvSpPr txBox="1">
            <a:spLocks/>
          </p:cNvSpPr>
          <p:nvPr/>
        </p:nvSpPr>
        <p:spPr>
          <a:xfrm>
            <a:off x="7078432" y="489193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347" name="Google Shape;347;p29"/>
          <p:cNvSpPr txBox="1">
            <a:spLocks noGrp="1"/>
          </p:cNvSpPr>
          <p:nvPr>
            <p:ph type="body" idx="4294967295"/>
          </p:nvPr>
        </p:nvSpPr>
        <p:spPr>
          <a:xfrm>
            <a:off x="855320" y="1651987"/>
            <a:ext cx="4182534"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900">
                <a:solidFill>
                  <a:schemeClr val="dk2"/>
                </a:solidFill>
              </a:rPr>
              <a:t>How did we do?  </a:t>
            </a:r>
            <a:endParaRPr sz="2900">
              <a:solidFill>
                <a:schemeClr val="dk2"/>
              </a:solidFill>
            </a:endParaRPr>
          </a:p>
          <a:p>
            <a:pPr marL="0" lvl="0" indent="0" algn="l" rtl="0">
              <a:lnSpc>
                <a:spcPct val="90000"/>
              </a:lnSpc>
              <a:spcBef>
                <a:spcPts val="0"/>
              </a:spcBef>
              <a:spcAft>
                <a:spcPts val="0"/>
              </a:spcAft>
              <a:buSzPts val="1500"/>
              <a:buNone/>
            </a:pPr>
            <a:endParaRPr sz="1500">
              <a:solidFill>
                <a:schemeClr val="dk2"/>
              </a:solidFill>
            </a:endParaRPr>
          </a:p>
          <a:p>
            <a:pPr marL="0" lvl="0" indent="0" algn="l" rtl="0">
              <a:lnSpc>
                <a:spcPct val="90000"/>
              </a:lnSpc>
              <a:spcBef>
                <a:spcPts val="0"/>
              </a:spcBef>
              <a:spcAft>
                <a:spcPts val="0"/>
              </a:spcAft>
              <a:buSzPts val="2900"/>
              <a:buNone/>
            </a:pPr>
            <a:r>
              <a:rPr lang="en" sz="2900">
                <a:solidFill>
                  <a:schemeClr val="dk2"/>
                </a:solidFill>
              </a:rPr>
              <a:t>Questions? </a:t>
            </a:r>
            <a:endParaRPr sz="2900">
              <a:solidFill>
                <a:schemeClr val="dk2"/>
              </a:solidFill>
            </a:endParaRPr>
          </a:p>
          <a:p>
            <a:pPr marL="0" lvl="0" indent="0" algn="l" rtl="0">
              <a:lnSpc>
                <a:spcPct val="90000"/>
              </a:lnSpc>
              <a:spcBef>
                <a:spcPts val="0"/>
              </a:spcBef>
              <a:spcAft>
                <a:spcPts val="0"/>
              </a:spcAft>
              <a:buSzPts val="1500"/>
              <a:buNone/>
            </a:pPr>
            <a:endParaRPr sz="1500">
              <a:solidFill>
                <a:schemeClr val="dk2"/>
              </a:solidFill>
            </a:endParaRPr>
          </a:p>
          <a:p>
            <a:pPr marL="0" lvl="0" indent="0" algn="l" rtl="0">
              <a:lnSpc>
                <a:spcPct val="90000"/>
              </a:lnSpc>
              <a:spcBef>
                <a:spcPts val="0"/>
              </a:spcBef>
              <a:spcAft>
                <a:spcPts val="0"/>
              </a:spcAft>
              <a:buSzPts val="2900"/>
              <a:buNone/>
            </a:pPr>
            <a:r>
              <a:rPr lang="en" sz="2900">
                <a:solidFill>
                  <a:schemeClr val="dk2"/>
                </a:solidFill>
              </a:rPr>
              <a:t>Key things to remember? </a:t>
            </a:r>
            <a:endParaRPr sz="2900">
              <a:solidFill>
                <a:schemeClr val="dk2"/>
              </a:solidFill>
            </a:endParaRPr>
          </a:p>
          <a:p>
            <a:pPr marL="457200" lvl="0" indent="0" algn="l" rtl="0">
              <a:lnSpc>
                <a:spcPct val="200000"/>
              </a:lnSpc>
              <a:spcBef>
                <a:spcPts val="0"/>
              </a:spcBef>
              <a:spcAft>
                <a:spcPts val="0"/>
              </a:spcAft>
              <a:buSzPts val="2900"/>
              <a:buNone/>
            </a:pPr>
            <a:endParaRPr sz="2900">
              <a:solidFill>
                <a:schemeClr val="dk2"/>
              </a:solidFill>
            </a:endParaRPr>
          </a:p>
        </p:txBody>
      </p:sp>
      <p:pic>
        <p:nvPicPr>
          <p:cNvPr id="348" name="Google Shape;348;p29"/>
          <p:cNvPicPr preferRelativeResize="0"/>
          <p:nvPr/>
        </p:nvPicPr>
        <p:blipFill rotWithShape="1">
          <a:blip r:embed="rId3">
            <a:alphaModFix/>
          </a:blip>
          <a:srcRect/>
          <a:stretch/>
        </p:blipFill>
        <p:spPr>
          <a:xfrm rot="435330">
            <a:off x="4723054" y="1151372"/>
            <a:ext cx="3355251" cy="2604825"/>
          </a:xfrm>
          <a:prstGeom prst="rect">
            <a:avLst/>
          </a:prstGeom>
          <a:noFill/>
          <a:ln>
            <a:noFill/>
          </a:ln>
        </p:spPr>
      </p:pic>
      <p:sp>
        <p:nvSpPr>
          <p:cNvPr id="349" name="Google Shape;349;p2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txBox="1">
            <a:spLocks noGrp="1"/>
          </p:cNvSpPr>
          <p:nvPr>
            <p:ph type="title" idx="4294967295"/>
          </p:nvPr>
        </p:nvSpPr>
        <p:spPr>
          <a:xfrm>
            <a:off x="377794" y="691650"/>
            <a:ext cx="5280443" cy="127793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a:t>What else can you, the people you live with, and community do to prepare for an earthquake?</a:t>
            </a:r>
            <a:endParaRPr sz="2400"/>
          </a:p>
        </p:txBody>
      </p:sp>
      <p:sp>
        <p:nvSpPr>
          <p:cNvPr id="355" name="Google Shape;355;p30"/>
          <p:cNvSpPr txBox="1">
            <a:spLocks noGrp="1"/>
          </p:cNvSpPr>
          <p:nvPr>
            <p:ph type="body" idx="4294967295"/>
          </p:nvPr>
        </p:nvSpPr>
        <p:spPr>
          <a:xfrm>
            <a:off x="445169" y="2047274"/>
            <a:ext cx="4236492" cy="2404575"/>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20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Be sure your cell phone settings enable alerts.</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plan.</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Practice! </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supply kit.</a:t>
            </a:r>
            <a:endParaRPr sz="2200">
              <a:solidFill>
                <a:schemeClr val="dk2"/>
              </a:solidFill>
            </a:endParaRPr>
          </a:p>
        </p:txBody>
      </p:sp>
      <p:pic>
        <p:nvPicPr>
          <p:cNvPr id="356" name="Google Shape;356;p30"/>
          <p:cNvPicPr preferRelativeResize="0"/>
          <p:nvPr/>
        </p:nvPicPr>
        <p:blipFill rotWithShape="1">
          <a:blip r:embed="rId3">
            <a:alphaModFix/>
          </a:blip>
          <a:srcRect r="25611"/>
          <a:stretch/>
        </p:blipFill>
        <p:spPr>
          <a:xfrm rot="245948">
            <a:off x="4792069" y="2714492"/>
            <a:ext cx="4061334" cy="1887949"/>
          </a:xfrm>
          <a:prstGeom prst="rect">
            <a:avLst/>
          </a:prstGeom>
          <a:noFill/>
          <a:ln w="9525" cap="flat" cmpd="sng">
            <a:solidFill>
              <a:schemeClr val="dk2"/>
            </a:solidFill>
            <a:prstDash val="solid"/>
            <a:round/>
            <a:headEnd type="none" w="sm" len="sm"/>
            <a:tailEnd type="none" w="sm" len="sm"/>
          </a:ln>
        </p:spPr>
      </p:pic>
      <p:pic>
        <p:nvPicPr>
          <p:cNvPr id="357" name="Google Shape;357;p30"/>
          <p:cNvPicPr preferRelativeResize="0"/>
          <p:nvPr/>
        </p:nvPicPr>
        <p:blipFill rotWithShape="1">
          <a:blip r:embed="rId4">
            <a:alphaModFix/>
          </a:blip>
          <a:srcRect/>
          <a:stretch/>
        </p:blipFill>
        <p:spPr>
          <a:xfrm rot="244677">
            <a:off x="5983851" y="758235"/>
            <a:ext cx="2852294" cy="1831266"/>
          </a:xfrm>
          <a:prstGeom prst="rect">
            <a:avLst/>
          </a:prstGeom>
          <a:noFill/>
          <a:ln>
            <a:noFill/>
          </a:ln>
        </p:spPr>
      </p:pic>
      <p:sp>
        <p:nvSpPr>
          <p:cNvPr id="358" name="Google Shape;358;p30"/>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2"/>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Welcome Back!  </a:t>
            </a:r>
            <a:endParaRPr sz="3020" b="1"/>
          </a:p>
        </p:txBody>
      </p:sp>
      <p:sp>
        <p:nvSpPr>
          <p:cNvPr id="372" name="Google Shape;372;p32"/>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500"/>
              <a:buNone/>
            </a:pPr>
            <a:r>
              <a:rPr lang="en" sz="2500">
                <a:solidFill>
                  <a:schemeClr val="dk2"/>
                </a:solidFill>
              </a:rPr>
              <a:t>How did your discussions with your families go?  </a:t>
            </a:r>
            <a:endParaRPr sz="2500">
              <a:solidFill>
                <a:schemeClr val="dk2"/>
              </a:solidFill>
            </a:endParaRPr>
          </a:p>
          <a:p>
            <a:pPr marL="0" lvl="0" indent="0" algn="l" rtl="0">
              <a:lnSpc>
                <a:spcPct val="90000"/>
              </a:lnSpc>
              <a:spcBef>
                <a:spcPts val="0"/>
              </a:spcBef>
              <a:spcAft>
                <a:spcPts val="0"/>
              </a:spcAft>
              <a:buSzPts val="1600"/>
              <a:buNone/>
            </a:pPr>
            <a:endParaRPr sz="1600">
              <a:solidFill>
                <a:schemeClr val="dk2"/>
              </a:solidFill>
            </a:endParaRPr>
          </a:p>
          <a:p>
            <a:pPr marL="0" lvl="0" indent="0" algn="l" rtl="0">
              <a:lnSpc>
                <a:spcPct val="90000"/>
              </a:lnSpc>
              <a:spcBef>
                <a:spcPts val="0"/>
              </a:spcBef>
              <a:spcAft>
                <a:spcPts val="0"/>
              </a:spcAft>
              <a:buSzPts val="2500"/>
              <a:buNone/>
            </a:pPr>
            <a:r>
              <a:rPr lang="en" sz="2500">
                <a:solidFill>
                  <a:schemeClr val="dk2"/>
                </a:solidFill>
              </a:rPr>
              <a:t>Did you show your families how to Drop, Cover, and Hold On during an earthquake?  </a:t>
            </a:r>
            <a:endParaRPr sz="2500">
              <a:solidFill>
                <a:schemeClr val="dk2"/>
              </a:solidFill>
            </a:endParaRPr>
          </a:p>
        </p:txBody>
      </p:sp>
      <p:sp>
        <p:nvSpPr>
          <p:cNvPr id="373" name="Google Shape;373;p32"/>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36</a:t>
            </a:fld>
            <a:endParaRPr sz="900" b="0" i="0" u="none" strike="noStrike" cap="none">
              <a:solidFill>
                <a:schemeClr val="dk1"/>
              </a:solidFill>
              <a:latin typeface="Arial"/>
              <a:ea typeface="Arial"/>
              <a:cs typeface="Arial"/>
              <a:sym typeface="Arial"/>
            </a:endParaRPr>
          </a:p>
        </p:txBody>
      </p:sp>
      <p:pic>
        <p:nvPicPr>
          <p:cNvPr id="374" name="Google Shape;374;p32"/>
          <p:cNvPicPr preferRelativeResize="0"/>
          <p:nvPr/>
        </p:nvPicPr>
        <p:blipFill rotWithShape="1">
          <a:blip r:embed="rId3">
            <a:alphaModFix/>
          </a:blip>
          <a:srcRect l="24314"/>
          <a:stretch/>
        </p:blipFill>
        <p:spPr>
          <a:xfrm>
            <a:off x="3857316" y="1465573"/>
            <a:ext cx="4848939"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79"/>
        <p:cNvGrpSpPr/>
        <p:nvPr/>
      </p:nvGrpSpPr>
      <p:grpSpPr>
        <a:xfrm>
          <a:off x="0" y="0"/>
          <a:ext cx="0" cy="0"/>
          <a:chOff x="0" y="0"/>
          <a:chExt cx="0" cy="0"/>
        </a:xfrm>
      </p:grpSpPr>
      <p:sp>
        <p:nvSpPr>
          <p:cNvPr id="380" name="Google Shape;380;p33"/>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a:t>Teachers, share your feedback, please! </a:t>
            </a:r>
            <a:endParaRPr sz="2400"/>
          </a:p>
        </p:txBody>
      </p:sp>
      <p:sp>
        <p:nvSpPr>
          <p:cNvPr id="381" name="Google Shape;381;p33"/>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b="0" i="0" u="none" strike="noStrike" cap="none">
                <a:solidFill>
                  <a:schemeClr val="dk1"/>
                </a:solidFill>
                <a:latin typeface="Arial"/>
                <a:ea typeface="Arial"/>
                <a:cs typeface="Arial"/>
                <a:sym typeface="Arial"/>
              </a:rPr>
              <a:t>Please complete the short and anonymous </a:t>
            </a:r>
            <a:r>
              <a:rPr lang="en" sz="2400" b="0"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b="0" i="0" u="none" strike="noStrike" cap="none">
                <a:solidFill>
                  <a:schemeClr val="dk1"/>
                </a:solidFill>
                <a:latin typeface="Arial"/>
                <a:ea typeface="Arial"/>
                <a:cs typeface="Arial"/>
                <a:sym typeface="Arial"/>
              </a:rPr>
              <a:t> and help us to improve our ShakeAlert Ready lessons. </a:t>
            </a:r>
            <a:endParaRPr/>
          </a:p>
        </p:txBody>
      </p:sp>
      <p:sp>
        <p:nvSpPr>
          <p:cNvPr id="382" name="Google Shape;382;p3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37</a:t>
            </a:fld>
            <a:endParaRPr sz="900" b="0" i="0" u="none" strike="noStrike" cap="none">
              <a:solidFill>
                <a:schemeClr val="dk1"/>
              </a:solidFill>
              <a:latin typeface="Arial"/>
              <a:ea typeface="Arial"/>
              <a:cs typeface="Arial"/>
              <a:sym typeface="Arial"/>
            </a:endParaRPr>
          </a:p>
        </p:txBody>
      </p:sp>
      <p:grpSp>
        <p:nvGrpSpPr>
          <p:cNvPr id="383" name="Google Shape;383;p33"/>
          <p:cNvGrpSpPr/>
          <p:nvPr/>
        </p:nvGrpSpPr>
        <p:grpSpPr>
          <a:xfrm>
            <a:off x="4686300" y="637871"/>
            <a:ext cx="4245188" cy="3664657"/>
            <a:chOff x="6390900" y="334969"/>
            <a:chExt cx="5660250" cy="4886210"/>
          </a:xfrm>
        </p:grpSpPr>
        <p:pic>
          <p:nvPicPr>
            <p:cNvPr id="384" name="Google Shape;384;p33"/>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385" name="Google Shape;385;p33"/>
            <p:cNvPicPr preferRelativeResize="0"/>
            <p:nvPr/>
          </p:nvPicPr>
          <p:blipFill rotWithShape="1">
            <a:blip r:embed="rId4">
              <a:alphaModFix/>
            </a:blip>
            <a:srcRect t="65825" b="2909"/>
            <a:stretch/>
          </p:blipFill>
          <p:spPr>
            <a:xfrm>
              <a:off x="6390900" y="3286680"/>
              <a:ext cx="5660250" cy="1934499"/>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89"/>
        <p:cNvGrpSpPr/>
        <p:nvPr/>
      </p:nvGrpSpPr>
      <p:grpSpPr>
        <a:xfrm>
          <a:off x="0" y="0"/>
          <a:ext cx="0" cy="0"/>
          <a:chOff x="0" y="0"/>
          <a:chExt cx="0" cy="0"/>
        </a:xfrm>
      </p:grpSpPr>
      <p:sp>
        <p:nvSpPr>
          <p:cNvPr id="390" name="Google Shape;390;p34"/>
          <p:cNvSpPr txBox="1">
            <a:spLocks noGrp="1"/>
          </p:cNvSpPr>
          <p:nvPr>
            <p:ph type="title"/>
          </p:nvPr>
        </p:nvSpPr>
        <p:spPr>
          <a:xfrm>
            <a:off x="149775" y="520875"/>
            <a:ext cx="8737200" cy="479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a:solidFill>
                  <a:schemeClr val="dk1"/>
                </a:solidFill>
              </a:rPr>
              <a:t>Content Standards</a:t>
            </a:r>
            <a:endParaRPr b="1">
              <a:solidFill>
                <a:schemeClr val="dk1"/>
              </a:solidFill>
            </a:endParaRPr>
          </a:p>
        </p:txBody>
      </p:sp>
      <p:sp>
        <p:nvSpPr>
          <p:cNvPr id="391" name="Google Shape;391;p34"/>
          <p:cNvSpPr txBox="1">
            <a:spLocks noGrp="1"/>
          </p:cNvSpPr>
          <p:nvPr>
            <p:ph type="body" idx="1"/>
          </p:nvPr>
        </p:nvSpPr>
        <p:spPr>
          <a:xfrm>
            <a:off x="0" y="971300"/>
            <a:ext cx="4317399" cy="3553700"/>
          </a:xfrm>
          <a:prstGeom prst="rect">
            <a:avLst/>
          </a:prstGeom>
          <a:noFill/>
          <a:ln>
            <a:noFill/>
          </a:ln>
        </p:spPr>
        <p:txBody>
          <a:bodyPr spcFirstLastPara="1" wrap="square" lIns="91425" tIns="91425" rIns="91425" bIns="91425" anchor="t" anchorCtr="0">
            <a:noAutofit/>
          </a:bodyPr>
          <a:lstStyle/>
          <a:p>
            <a:pPr marL="139700" lvl="0" indent="0" algn="l" rtl="0">
              <a:lnSpc>
                <a:spcPct val="90000"/>
              </a:lnSpc>
              <a:spcBef>
                <a:spcPts val="0"/>
              </a:spcBef>
              <a:spcAft>
                <a:spcPts val="0"/>
              </a:spcAft>
              <a:buSzPts val="1400"/>
              <a:buNone/>
            </a:pPr>
            <a:r>
              <a:rPr lang="en" sz="750" b="0" i="0" u="sng" dirty="0">
                <a:solidFill>
                  <a:srgbClr val="000000"/>
                </a:solidFill>
                <a:latin typeface="Arial"/>
                <a:ea typeface="Arial"/>
                <a:cs typeface="Arial"/>
                <a:sym typeface="Arial"/>
              </a:rPr>
              <a:t>Common Core English Language Arts (CA, OR, WA)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CCSS.ELA-LITERACY.RST.9-10.7</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Translate quantitative or technical information expressed in words in a text into visual form (e.g., a table or chart) and translate information expressed visually or mathematically (e.g., in an equation) into words.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CCSS.ELA-LITERACY.RST.11-12.7</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Integrate and evaluate multiple sources of information presented in diverse formats and media (e.g., quantitative data, video, multimedia) in order to address a question or solve a problem.</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9-12.2 An ELL can participate in grade-appropriate oral and written exchanges of information, ideas, and analyses, responding to peer, audience, or reader comments and questions.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9-12.9 An ELL can create clear and coherent grade-appropriate speech and text.</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9-12.10 An ELL can make accurate use of standard English to communicate in grade-appropriate speech and writing</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(WA)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ELD-SI 4-12 Narrate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Share ideas about one’s own and others’ lived experiences and previous learning</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Connect stories with images and representations to add meaning </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Identify and raise questions about what might be unexplained, missing, or left unsaid </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ELD-SI 4-12 Inform</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Report on explicit and inferred characteristics, patterns, or behavior</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Describe the parts and wholes of a system</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Summarize most important aspects of information </a:t>
            </a:r>
            <a:endParaRPr dirty="0"/>
          </a:p>
          <a:p>
            <a:pPr marL="139700" lvl="0" indent="0" algn="l" rtl="0">
              <a:lnSpc>
                <a:spcPct val="90000"/>
              </a:lnSpc>
              <a:spcBef>
                <a:spcPts val="0"/>
              </a:spcBef>
              <a:spcAft>
                <a:spcPts val="0"/>
              </a:spcAft>
              <a:buSzPts val="1400"/>
              <a:buNone/>
            </a:pPr>
            <a:br>
              <a:rPr lang="en" sz="750" b="0" dirty="0"/>
            </a:br>
            <a:r>
              <a:rPr lang="en" sz="750" b="0" u="sng" dirty="0"/>
              <a:t>Next Generation </a:t>
            </a:r>
            <a:r>
              <a:rPr lang="en" sz="750" b="0" i="0" u="sng" dirty="0">
                <a:solidFill>
                  <a:srgbClr val="000000"/>
                </a:solidFill>
                <a:latin typeface="Arial"/>
                <a:ea typeface="Arial"/>
                <a:cs typeface="Arial"/>
                <a:sym typeface="Arial"/>
              </a:rPr>
              <a:t>Science Standards (CA, OR, WA)</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HS-PS4-5. Communicate technical information about how some technological devices use the principles of wave behavior and wave interactions with matter to transmit and capture information and energy.*</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Social Sciences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HS.G.GR.1 Use geographic tools, various kinds of maps, and geospatial technologies to examine geographic components of past and current world events or to solve geographic problems. </a:t>
            </a:r>
            <a:endParaRPr sz="750" b="0" dirty="0"/>
          </a:p>
          <a:p>
            <a:pPr marL="139700" lvl="0" indent="0" algn="l" rtl="0">
              <a:lnSpc>
                <a:spcPct val="90000"/>
              </a:lnSpc>
              <a:spcBef>
                <a:spcPts val="0"/>
              </a:spcBef>
              <a:spcAft>
                <a:spcPts val="0"/>
              </a:spcAft>
              <a:buSzPts val="1400"/>
              <a:buNone/>
            </a:pPr>
            <a:br>
              <a:rPr lang="en" sz="750" b="0" dirty="0"/>
            </a:br>
            <a:endParaRPr sz="750" dirty="0">
              <a:solidFill>
                <a:schemeClr val="dk1"/>
              </a:solidFill>
            </a:endParaRPr>
          </a:p>
        </p:txBody>
      </p:sp>
      <p:sp>
        <p:nvSpPr>
          <p:cNvPr id="392" name="Google Shape;392;p34"/>
          <p:cNvSpPr txBox="1">
            <a:spLocks noGrp="1"/>
          </p:cNvSpPr>
          <p:nvPr>
            <p:ph type="body" idx="2"/>
          </p:nvPr>
        </p:nvSpPr>
        <p:spPr>
          <a:xfrm>
            <a:off x="4518375" y="1012367"/>
            <a:ext cx="4513800" cy="3393300"/>
          </a:xfrm>
          <a:prstGeom prst="rect">
            <a:avLst/>
          </a:prstGeom>
          <a:noFill/>
          <a:ln>
            <a:noFill/>
          </a:ln>
        </p:spPr>
        <p:txBody>
          <a:bodyPr spcFirstLastPara="1" wrap="square" lIns="91425" tIns="91425" rIns="91425" bIns="91425" anchor="t" anchorCtr="0">
            <a:noAutofit/>
          </a:bodyPr>
          <a:lstStyle/>
          <a:p>
            <a:pPr marL="139700" lvl="0" indent="0" algn="l" rtl="0">
              <a:lnSpc>
                <a:spcPct val="90000"/>
              </a:lnSpc>
              <a:spcBef>
                <a:spcPts val="0"/>
              </a:spcBef>
              <a:spcAft>
                <a:spcPts val="0"/>
              </a:spcAft>
              <a:buSzPts val="1400"/>
              <a:buNone/>
            </a:pPr>
            <a:r>
              <a:rPr lang="en" sz="750" b="0" i="0" u="sng" dirty="0">
                <a:solidFill>
                  <a:srgbClr val="000000"/>
                </a:solidFill>
                <a:latin typeface="Arial"/>
                <a:ea typeface="Arial"/>
                <a:cs typeface="Arial"/>
                <a:sym typeface="Arial"/>
              </a:rPr>
              <a:t>Social Emotional Learning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Standard 5: Demonstrate curiosity and analysis of oneself and society in order to make caring choices that impact personal, social, and collective well-being across situations and environments.</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Health (OR)</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HS.SFA.6 Analyze community and individual preparation and emergency response in case of natural disasters, including wildfires and earthquakes, and acts of violence.</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Health Education (CA)</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1.3.S Analyze emergency preparedness plans for the home, the school, and the community.</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1.11.S Identify ways to stay safe during natural disasters and emergency situations (e.g., landslides, floods, earthquakes, wildfires, electrical storms, winter storms, and terrorist attacks).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3.2.S Analyze community resources for disaster preparedness.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6.1.S Develop a plan to prevent injuries during emergencies and natural disasters.</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(CA) - 6 (Bridging Proficiency Levels)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 1. Exchanging information/ideas: Contribute to class, group, and partner discussions, sustaining conversations on a variety of age and grade-appropriate academic topics by following turn-taking rules, asking and answering relevant, on-topic questions, affirming others, and providing coherent and well-articulated comments and additional information.</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3. Supporting opinions and persuading others: Negotiate with or persuade others in conversations in appropriate registers (e.g., to acknowledge new information in an academic conversation but then politely offer a counterpoint) using a variety of learned phrases, indirect reported speech (e.g., I heard you say X, and I haven’t thought about that before. However, ... ), and open responses to express and defend nuanced opinions.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5. Listening actively: Demonstrate comprehension of oral presentations and discussions on a variety of social and academic topics by asking and answering detailed and complex questions that show thoughtful consideration of the ideas and arguments, with light support.</a:t>
            </a:r>
            <a:endParaRPr sz="750" b="0" dirty="0"/>
          </a:p>
          <a:p>
            <a:pPr marL="139700" lvl="0" indent="0" algn="l" rtl="0">
              <a:lnSpc>
                <a:spcPct val="90000"/>
              </a:lnSpc>
              <a:spcBef>
                <a:spcPts val="0"/>
              </a:spcBef>
              <a:spcAft>
                <a:spcPts val="0"/>
              </a:spcAft>
              <a:buSzPts val="1400"/>
              <a:buNone/>
            </a:pPr>
            <a:br>
              <a:rPr lang="en" sz="750" dirty="0"/>
            </a:br>
            <a:endParaRPr sz="750" dirty="0"/>
          </a:p>
          <a:p>
            <a:pPr marL="0" lvl="0" indent="0" algn="l" rtl="0">
              <a:lnSpc>
                <a:spcPct val="90000"/>
              </a:lnSpc>
              <a:spcBef>
                <a:spcPts val="0"/>
              </a:spcBef>
              <a:spcAft>
                <a:spcPts val="0"/>
              </a:spcAft>
              <a:buClr>
                <a:schemeClr val="dk1"/>
              </a:buClr>
              <a:buSzPts val="1100"/>
              <a:buNone/>
            </a:pPr>
            <a:endParaRPr sz="750" dirty="0"/>
          </a:p>
        </p:txBody>
      </p:sp>
      <p:sp>
        <p:nvSpPr>
          <p:cNvPr id="393" name="Google Shape;393;p3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398"/>
        <p:cNvGrpSpPr/>
        <p:nvPr/>
      </p:nvGrpSpPr>
      <p:grpSpPr>
        <a:xfrm>
          <a:off x="0" y="0"/>
          <a:ext cx="0" cy="0"/>
          <a:chOff x="0" y="0"/>
          <a:chExt cx="0" cy="0"/>
        </a:xfrm>
      </p:grpSpPr>
      <p:sp>
        <p:nvSpPr>
          <p:cNvPr id="399" name="Google Shape;399;p35"/>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Earthquake Hazard</a:t>
            </a:r>
            <a:endParaRPr>
              <a:solidFill>
                <a:schemeClr val="dk1"/>
              </a:solidFill>
            </a:endParaRPr>
          </a:p>
        </p:txBody>
      </p:sp>
      <p:sp>
        <p:nvSpPr>
          <p:cNvPr id="400" name="Google Shape;400;p35"/>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401" name="Google Shape;401;p35"/>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402" name="Google Shape;402;p35"/>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57009" y="946900"/>
            <a:ext cx="8849100" cy="3555300"/>
          </a:xfrm>
          <a:prstGeom prst="rect">
            <a:avLst/>
          </a:prstGeom>
          <a:noFill/>
          <a:ln>
            <a:noFill/>
          </a:ln>
        </p:spPr>
        <p:txBody>
          <a:bodyPr spcFirstLastPara="1" wrap="square" lIns="91425" tIns="91425" rIns="91425" bIns="91425" anchor="t" anchorCtr="0">
            <a:noAutofit/>
          </a:bodyPr>
          <a:lstStyle/>
          <a:p>
            <a:pPr marL="457200" lvl="0" indent="-228600" algn="l" rtl="0">
              <a:lnSpc>
                <a:spcPct val="90000"/>
              </a:lnSpc>
              <a:spcBef>
                <a:spcPts val="1000"/>
              </a:spcBef>
              <a:spcAft>
                <a:spcPts val="0"/>
              </a:spcAft>
              <a:buSzPts val="1200"/>
              <a:buAutoNum type="arabicPeriod"/>
            </a:pPr>
            <a:r>
              <a:rPr lang="en" sz="1200" u="sng" dirty="0">
                <a:solidFill>
                  <a:schemeClr val="tx1"/>
                </a:solidFill>
              </a:rPr>
              <a:t>SLIDE 11</a:t>
            </a:r>
            <a:r>
              <a:rPr lang="en" sz="1200" dirty="0">
                <a:solidFill>
                  <a:schemeClr val="tx1"/>
                </a:solidFill>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12</a:t>
            </a:r>
            <a:r>
              <a:rPr lang="en" sz="1200" dirty="0">
                <a:solidFill>
                  <a:schemeClr val="tx1"/>
                </a:solidFill>
              </a:rPr>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strong shaking arrives during an earthquake. </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13</a:t>
            </a:r>
            <a:r>
              <a:rPr lang="en" sz="1200" dirty="0">
                <a:solidFill>
                  <a:schemeClr val="tx1"/>
                </a:solidFill>
              </a:rPr>
              <a:t>: Ask students what they already know about earthquakes, including what they are, causes and effects</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14</a:t>
            </a:r>
            <a:r>
              <a:rPr lang="en" sz="1200" dirty="0">
                <a:solidFill>
                  <a:schemeClr val="tx1"/>
                </a:solidFill>
              </a:rPr>
              <a:t>: This map shows the chance of a strong earthquake in the next 100 years. In this case, strong means an earthquake felt</a:t>
            </a:r>
            <a:r>
              <a:rPr lang="en" sz="1200" dirty="0">
                <a:solidFill>
                  <a:schemeClr val="dk1"/>
                </a:solidFill>
              </a:rPr>
              <a:t> by all that frightens many, and moves heavy furniture, creating slight damage. Ask students to use the key to assess the chance of a strong earthquake in the next 100 years where they live.  </a:t>
            </a:r>
            <a:endParaRPr sz="1200" dirty="0">
              <a:solidFill>
                <a:schemeClr val="dk1"/>
              </a:solidFill>
            </a:endParaRPr>
          </a:p>
          <a:p>
            <a:pPr marL="0" lvl="0" indent="0" algn="l" rtl="0">
              <a:lnSpc>
                <a:spcPct val="90000"/>
              </a:lnSpc>
              <a:spcBef>
                <a:spcPts val="0"/>
              </a:spcBef>
              <a:spcAft>
                <a:spcPts val="0"/>
              </a:spcAft>
              <a:buSzPts val="1400"/>
              <a:buNone/>
            </a:pPr>
            <a:endParaRPr sz="1200" dirty="0">
              <a:solidFill>
                <a:schemeClr val="dk1"/>
              </a:solidFill>
            </a:endParaRPr>
          </a:p>
        </p:txBody>
      </p:sp>
      <p:sp>
        <p:nvSpPr>
          <p:cNvPr id="114" name="Google Shape;114;p4"/>
          <p:cNvSpPr txBox="1"/>
          <p:nvPr/>
        </p:nvSpPr>
        <p:spPr>
          <a:xfrm>
            <a:off x="85366"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1</a:t>
            </a:r>
            <a:endParaRPr sz="1800" b="1" i="1" u="none" strike="noStrike" cap="none">
              <a:solidFill>
                <a:schemeClr val="dk1"/>
              </a:solidFill>
              <a:latin typeface="Arial"/>
              <a:ea typeface="Arial"/>
              <a:cs typeface="Arial"/>
              <a:sym typeface="Arial"/>
            </a:endParaRPr>
          </a:p>
        </p:txBody>
      </p:sp>
      <p:sp>
        <p:nvSpPr>
          <p:cNvPr id="115" name="Google Shape;115;p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07"/>
        <p:cNvGrpSpPr/>
        <p:nvPr/>
      </p:nvGrpSpPr>
      <p:grpSpPr>
        <a:xfrm>
          <a:off x="0" y="0"/>
          <a:ext cx="0" cy="0"/>
          <a:chOff x="0" y="0"/>
          <a:chExt cx="0" cy="0"/>
        </a:xfrm>
      </p:grpSpPr>
      <p:sp>
        <p:nvSpPr>
          <p:cNvPr id="408" name="Google Shape;408;p36"/>
          <p:cNvSpPr txBox="1">
            <a:spLocks noGrp="1"/>
          </p:cNvSpPr>
          <p:nvPr>
            <p:ph type="title"/>
          </p:nvPr>
        </p:nvSpPr>
        <p:spPr>
          <a:xfrm>
            <a:off x="143875" y="553025"/>
            <a:ext cx="9000000" cy="407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a:solidFill>
                  <a:schemeClr val="dk1"/>
                </a:solidFill>
              </a:rPr>
              <a:t>Background - How the ShakeAlert Earthquake Early Warning System Works</a:t>
            </a:r>
            <a:endParaRPr>
              <a:solidFill>
                <a:schemeClr val="dk1"/>
              </a:solidFill>
            </a:endParaRPr>
          </a:p>
        </p:txBody>
      </p:sp>
      <p:sp>
        <p:nvSpPr>
          <p:cNvPr id="409" name="Google Shape;409;p3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 sz="900" b="0" i="0" u="none" strike="noStrike" cap="none">
                <a:solidFill>
                  <a:schemeClr val="dk1"/>
                </a:solidFill>
                <a:latin typeface="Arial"/>
                <a:ea typeface="Arial"/>
                <a:cs typeface="Arial"/>
                <a:sym typeface="Arial"/>
              </a:rPr>
              <a:t>40</a:t>
            </a:fld>
            <a:endParaRPr sz="900" b="0" i="0" u="none" strike="noStrike" cap="none">
              <a:solidFill>
                <a:schemeClr val="dk1"/>
              </a:solidFill>
              <a:latin typeface="Arial"/>
              <a:ea typeface="Arial"/>
              <a:cs typeface="Arial"/>
              <a:sym typeface="Arial"/>
            </a:endParaRPr>
          </a:p>
        </p:txBody>
      </p:sp>
      <p:pic>
        <p:nvPicPr>
          <p:cNvPr id="410" name="Google Shape;410;p36" descr="A diagram of a earthquake"/>
          <p:cNvPicPr preferRelativeResize="0"/>
          <p:nvPr/>
        </p:nvPicPr>
        <p:blipFill rotWithShape="1">
          <a:blip r:embed="rId3">
            <a:alphaModFix/>
          </a:blip>
          <a:srcRect t="12572"/>
          <a:stretch/>
        </p:blipFill>
        <p:spPr>
          <a:xfrm>
            <a:off x="454672" y="1046072"/>
            <a:ext cx="823465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24"/>
        <p:cNvGrpSpPr/>
        <p:nvPr/>
      </p:nvGrpSpPr>
      <p:grpSpPr>
        <a:xfrm>
          <a:off x="0" y="0"/>
          <a:ext cx="0" cy="0"/>
          <a:chOff x="0" y="0"/>
          <a:chExt cx="0" cy="0"/>
        </a:xfrm>
      </p:grpSpPr>
      <p:sp>
        <p:nvSpPr>
          <p:cNvPr id="425" name="Google Shape;425;p38"/>
          <p:cNvSpPr txBox="1">
            <a:spLocks noGrp="1"/>
          </p:cNvSpPr>
          <p:nvPr>
            <p:ph type="title"/>
          </p:nvPr>
        </p:nvSpPr>
        <p:spPr>
          <a:xfrm>
            <a:off x="128897" y="480563"/>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Rationale</a:t>
            </a:r>
            <a:endParaRPr>
              <a:solidFill>
                <a:schemeClr val="dk1"/>
              </a:solidFill>
            </a:endParaRPr>
          </a:p>
        </p:txBody>
      </p:sp>
      <p:sp>
        <p:nvSpPr>
          <p:cNvPr id="426" name="Google Shape;426;p38"/>
          <p:cNvSpPr txBox="1"/>
          <p:nvPr/>
        </p:nvSpPr>
        <p:spPr>
          <a:xfrm>
            <a:off x="312964" y="868352"/>
            <a:ext cx="8537122"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i="0" u="none" strike="noStrike" cap="none">
                <a:solidFill>
                  <a:schemeClr val="dk1"/>
                </a:solidFill>
                <a:latin typeface="Arial"/>
                <a:ea typeface="Arial"/>
                <a:cs typeface="Arial"/>
                <a:sym typeface="Arial"/>
              </a:rPr>
              <a:t>Why do we practice earthquake drills? </a:t>
            </a:r>
            <a:endParaRPr/>
          </a:p>
          <a:p>
            <a:pPr marL="0" marR="0" lvl="0" indent="0" algn="l" rtl="0">
              <a:lnSpc>
                <a:spcPct val="100000"/>
              </a:lnSpc>
              <a:spcBef>
                <a:spcPts val="450"/>
              </a:spcBef>
              <a:spcAft>
                <a:spcPts val="0"/>
              </a:spcAft>
              <a:buClr>
                <a:schemeClr val="accent1"/>
              </a:buClr>
              <a:buSzPts val="1050"/>
              <a:buFont typeface="Arial"/>
              <a:buNone/>
            </a:pPr>
            <a:r>
              <a:rPr lang="en" sz="1050" b="0" i="0" u="none" strike="noStrike" cap="none">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a:p>
          <a:p>
            <a:pPr marL="0" marR="0" lvl="0" indent="0" algn="l" rtl="0">
              <a:lnSpc>
                <a:spcPct val="100000"/>
              </a:lnSpc>
              <a:spcBef>
                <a:spcPts val="450"/>
              </a:spcBef>
              <a:spcAft>
                <a:spcPts val="0"/>
              </a:spcAft>
              <a:buClr>
                <a:schemeClr val="dk1"/>
              </a:buClr>
              <a:buSzPts val="1100"/>
              <a:buFont typeface="Arial"/>
              <a:buNone/>
            </a:pPr>
            <a:r>
              <a:rPr lang="en" sz="1050" b="0" i="0" u="none" strike="noStrike" cap="none">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b="0" i="0" u="none" strike="noStrike" cap="none">
                <a:solidFill>
                  <a:schemeClr val="dk1"/>
                </a:solidFill>
                <a:latin typeface="Arial"/>
                <a:ea typeface="Arial"/>
                <a:cs typeface="Arial"/>
                <a:sym typeface="Arial"/>
              </a:rPr>
            </a:br>
            <a:endParaRPr sz="1050" b="0" i="0" u="sng" strike="noStrike" cap="none">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i="0" u="none" strike="noStrike" cap="none">
                <a:solidFill>
                  <a:schemeClr val="dk1"/>
                </a:solidFill>
                <a:latin typeface="Arial"/>
                <a:ea typeface="Arial"/>
                <a:cs typeface="Arial"/>
                <a:sym typeface="Arial"/>
              </a:rPr>
              <a:t>Why share the Family Engagement Letter?</a:t>
            </a:r>
            <a:endParaRPr/>
          </a:p>
          <a:p>
            <a:pPr marL="292100" marR="0" lvl="0" indent="-200025" algn="l" rtl="0">
              <a:lnSpc>
                <a:spcPct val="100000"/>
              </a:lnSpc>
              <a:spcBef>
                <a:spcPts val="45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Because earthquakes are infrequent in Oregon and Washington, people may be unaware of the risk of an earthquake. </a:t>
            </a:r>
            <a:endParaRPr/>
          </a:p>
          <a:p>
            <a:pPr marL="292100" marR="0" lvl="0" indent="-200025" algn="l" rtl="0">
              <a:lnSpc>
                <a:spcPct val="100000"/>
              </a:lnSpc>
              <a:spcBef>
                <a:spcPts val="300"/>
              </a:spcBef>
              <a:spcAft>
                <a:spcPts val="30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The Family Engagement Letter has links for family members to learn more about earthquakes and protective actions. </a:t>
            </a:r>
            <a:endParaRPr/>
          </a:p>
        </p:txBody>
      </p:sp>
      <p:sp>
        <p:nvSpPr>
          <p:cNvPr id="427" name="Google Shape;427;p3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p>
          <a:p>
            <a:pPr marL="0" lvl="0" indent="0" algn="l" rtl="0">
              <a:lnSpc>
                <a:spcPct val="90000"/>
              </a:lnSpc>
              <a:spcBef>
                <a:spcPts val="0"/>
              </a:spcBef>
              <a:spcAft>
                <a:spcPts val="0"/>
              </a:spcAft>
              <a:buSzPts val="1400"/>
              <a:buNone/>
            </a:pPr>
            <a:endParaRPr lang="en-US" u="sng" dirty="0">
              <a:solidFill>
                <a:schemeClr val="hlink"/>
              </a:solidFill>
            </a:endParaRPr>
          </a:p>
          <a:p>
            <a:pPr marL="0" indent="0">
              <a:buNone/>
            </a:pPr>
            <a:r>
              <a:rPr lang="en-US" dirty="0">
                <a:hlinkClick r:id="rId9"/>
              </a:rPr>
              <a:t>Valcom Earthquake Early Warning System - Valcom</a:t>
            </a:r>
            <a:endParaRPr lang="en-US" dirty="0"/>
          </a:p>
          <a:p>
            <a:pPr marL="0" lvl="0" indent="0" algn="l" rtl="0">
              <a:lnSpc>
                <a:spcPct val="90000"/>
              </a:lnSpc>
              <a:spcBef>
                <a:spcPts val="0"/>
              </a:spcBef>
              <a:spcAft>
                <a:spcPts val="0"/>
              </a:spcAft>
              <a:buSzPts val="1400"/>
              <a:buNone/>
            </a:pPr>
            <a:endParaRPr dirty="0"/>
          </a:p>
          <a:p>
            <a:pPr marL="139700" indent="0">
              <a:buNone/>
            </a:pPr>
            <a:br>
              <a:rPr lang="en-US" dirty="0">
                <a:hlinkClick r:id="rId10"/>
              </a:rPr>
            </a:br>
            <a:br>
              <a:rPr lang="en-US" dirty="0">
                <a:hlinkClick r:id="rId11"/>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43</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1">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1">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10"/>
            </a:endParaRPr>
          </a:p>
          <a:p>
            <a:pPr marL="0" indent="0">
              <a:buFont typeface="Arial"/>
              <a:buNone/>
            </a:pPr>
            <a:r>
              <a:rPr lang="en-US" u="sng" kern="0" dirty="0">
                <a:hlinkClick r:id="rId10"/>
              </a:rPr>
              <a:t>Oregon Department of Emergency Management</a:t>
            </a:r>
          </a:p>
          <a:p>
            <a:pPr marL="0" indent="0">
              <a:buFont typeface="Arial"/>
              <a:buNone/>
            </a:pPr>
            <a:endParaRPr lang="en-US" u="sng" kern="0" dirty="0">
              <a:hlinkClick r:id="rId10"/>
            </a:endParaRPr>
          </a:p>
          <a:p>
            <a:pPr marL="0" indent="0">
              <a:buFont typeface="Arial"/>
              <a:buNone/>
            </a:pPr>
            <a:r>
              <a:rPr lang="en-US" u="sng" kern="0" dirty="0">
                <a:hlinkClick r:id="rId12"/>
              </a:rPr>
              <a:t>Washington Emergency Management Division</a:t>
            </a:r>
            <a:endParaRPr lang="en-US" u="sng" kern="0" dirty="0">
              <a:hlinkClick r:id="rId10"/>
            </a:endParaRPr>
          </a:p>
          <a:p>
            <a:pPr marL="139700" indent="0">
              <a:buFont typeface="Arial"/>
              <a:buNone/>
            </a:pPr>
            <a:br>
              <a:rPr lang="en-US" kern="0" dirty="0">
                <a:hlinkClick r:id="rId10"/>
              </a:rPr>
            </a:br>
            <a:br>
              <a:rPr lang="en-US" kern="0" dirty="0">
                <a:hlinkClick r:id="rId11"/>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9"/>
        <p:cNvGrpSpPr/>
        <p:nvPr/>
      </p:nvGrpSpPr>
      <p:grpSpPr>
        <a:xfrm>
          <a:off x="0" y="0"/>
          <a:ext cx="0" cy="0"/>
          <a:chOff x="0" y="0"/>
          <a:chExt cx="0" cy="0"/>
        </a:xfrm>
      </p:grpSpPr>
      <p:sp>
        <p:nvSpPr>
          <p:cNvPr id="120" name="Google Shape;120;p5"/>
          <p:cNvSpPr txBox="1">
            <a:spLocks noGrp="1"/>
          </p:cNvSpPr>
          <p:nvPr>
            <p:ph type="body" idx="1"/>
          </p:nvPr>
        </p:nvSpPr>
        <p:spPr>
          <a:xfrm>
            <a:off x="75700" y="946900"/>
            <a:ext cx="8849100" cy="3555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15</a:t>
            </a:r>
            <a:r>
              <a:rPr lang="en" sz="1200" dirty="0">
                <a:solidFill>
                  <a:schemeClr val="tx1"/>
                </a:solidFill>
              </a:rPr>
              <a:t>: Ask students to point out where they live on the map. Ask them what kind of plate boundary is nearby. Students in California will note that they live near a transform boundary, where the North American and Pacific Plates slide past each other. Students in Washington, Oregon, and Northern California will see they live near a subduction zone, which is a convergent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16</a:t>
            </a:r>
            <a:r>
              <a:rPr lang="en" sz="1200" dirty="0">
                <a:solidFill>
                  <a:schemeClr val="tx1"/>
                </a:solidFill>
              </a:rPr>
              <a:t>: Tell students that faults are cracks in Earth’s surface created at and around tectonic plate boundaries as the brittle earth material is deformed. Remind students that faults form at and around each kind of boundary, and that earthquakes can occur along faults including plate boundaries. Ask students to compare the locations of plate boundaries and faults to the risk of earthquakes. </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17</a:t>
            </a:r>
            <a:r>
              <a:rPr lang="en" sz="1200" dirty="0">
                <a:solidFill>
                  <a:schemeClr val="tx1"/>
                </a:solidFill>
              </a:rPr>
              <a:t>: Remind students that because of the area’s chance of experiencing a strong earthquake, their school has ShakeAlert-powered </a:t>
            </a:r>
            <a:r>
              <a:rPr lang="en" sz="1200" dirty="0"/>
              <a:t>earthquake early warning. Tell students that ShakeAlert uses information from two kinds of sensors: seismometers and GPS. Seismometers record how fast the ground is shaking, and GPS records how far the ground moves up, down, and sideways. Both sensors utilize waves; seismometers measure seismic waves, and GPS uses radio waves to send information. </a:t>
            </a:r>
            <a:endParaRPr sz="1200" dirty="0"/>
          </a:p>
        </p:txBody>
      </p:sp>
      <p:sp>
        <p:nvSpPr>
          <p:cNvPr id="121" name="Google Shape;121;p5"/>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2</a:t>
            </a:r>
            <a:endParaRPr sz="1800" b="1" i="1" u="none" strike="noStrike" cap="none">
              <a:solidFill>
                <a:schemeClr val="dk1"/>
              </a:solidFill>
              <a:latin typeface="Arial"/>
              <a:ea typeface="Arial"/>
              <a:cs typeface="Arial"/>
              <a:sym typeface="Arial"/>
            </a:endParaRPr>
          </a:p>
        </p:txBody>
      </p:sp>
      <p:sp>
        <p:nvSpPr>
          <p:cNvPr id="122" name="Google Shape;122;p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6"/>
        <p:cNvGrpSpPr/>
        <p:nvPr/>
      </p:nvGrpSpPr>
      <p:grpSpPr>
        <a:xfrm>
          <a:off x="0" y="0"/>
          <a:ext cx="0" cy="0"/>
          <a:chOff x="0" y="0"/>
          <a:chExt cx="0" cy="0"/>
        </a:xfrm>
      </p:grpSpPr>
      <p:sp>
        <p:nvSpPr>
          <p:cNvPr id="127" name="Google Shape;127;p6"/>
          <p:cNvSpPr txBox="1">
            <a:spLocks noGrp="1"/>
          </p:cNvSpPr>
          <p:nvPr>
            <p:ph type="body" idx="1"/>
          </p:nvPr>
        </p:nvSpPr>
        <p:spPr>
          <a:xfrm>
            <a:off x="75700" y="946900"/>
            <a:ext cx="8849100" cy="3555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18</a:t>
            </a:r>
            <a:r>
              <a:rPr lang="en" sz="1200" dirty="0">
                <a:solidFill>
                  <a:schemeClr val="tx1"/>
                </a:solidFill>
              </a:rPr>
              <a:t>: Tell students that earthquakes generate seismic waves. 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19</a:t>
            </a:r>
            <a:r>
              <a:rPr lang="en" sz="1200" dirty="0">
                <a:solidFill>
                  <a:schemeClr val="tx1"/>
                </a:solidFill>
              </a:rPr>
              <a:t>: Show the videos about different types of seismic waves.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20</a:t>
            </a:r>
            <a:r>
              <a:rPr lang="en" sz="1200" dirty="0">
                <a:solidFill>
                  <a:schemeClr val="tx1"/>
                </a:solidFill>
              </a:rPr>
              <a:t>: Tell students that seismic waves can affect people long distances from where they begin. Remind students that the p-waves move the fastest, but are less damaging, whereas s-waves and surface waves are slower but are more damaging. Tell students that as soon as the first wave is detected, alerts are sent to areas that may experience strong shaking. Therefore, as soon as you get an alert, you should Drop, Cover, and Hold On.</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21</a:t>
            </a:r>
            <a:r>
              <a:rPr lang="en" sz="1200" dirty="0">
                <a:solidFill>
                  <a:schemeClr val="tx1"/>
                </a:solidFill>
              </a:rPr>
              <a:t>: Remind </a:t>
            </a:r>
            <a:r>
              <a:rPr lang="en" sz="1200" dirty="0"/>
              <a:t>students that in addition to utilizing seismometers, ShakeAlert uses GPS during an earthquake to measure how far the ground moves. This helps to determine how large the intensity of an earthquake will be. </a:t>
            </a:r>
            <a:endParaRPr sz="1200" dirty="0"/>
          </a:p>
          <a:p>
            <a:pPr marL="0" lvl="0" indent="0" algn="l" rtl="0">
              <a:lnSpc>
                <a:spcPct val="90000"/>
              </a:lnSpc>
              <a:spcBef>
                <a:spcPts val="0"/>
              </a:spcBef>
              <a:spcAft>
                <a:spcPts val="0"/>
              </a:spcAft>
              <a:buSzPts val="1400"/>
              <a:buNone/>
            </a:pPr>
            <a:endParaRPr sz="1200" dirty="0"/>
          </a:p>
        </p:txBody>
      </p:sp>
      <p:sp>
        <p:nvSpPr>
          <p:cNvPr id="128" name="Google Shape;128;p6"/>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3</a:t>
            </a:r>
            <a:endParaRPr sz="1800" b="1" i="1" u="none" strike="noStrike" cap="none">
              <a:solidFill>
                <a:schemeClr val="dk1"/>
              </a:solidFill>
              <a:latin typeface="Arial"/>
              <a:ea typeface="Arial"/>
              <a:cs typeface="Arial"/>
              <a:sym typeface="Arial"/>
            </a:endParaRPr>
          </a:p>
        </p:txBody>
      </p:sp>
      <p:sp>
        <p:nvSpPr>
          <p:cNvPr id="129" name="Google Shape;129;p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body" idx="1"/>
          </p:nvPr>
        </p:nvSpPr>
        <p:spPr>
          <a:xfrm>
            <a:off x="51600" y="922800"/>
            <a:ext cx="9008100" cy="3641400"/>
          </a:xfrm>
          <a:prstGeom prst="rect">
            <a:avLst/>
          </a:prstGeom>
          <a:noFill/>
          <a:ln>
            <a:noFill/>
          </a:ln>
        </p:spPr>
        <p:txBody>
          <a:bodyPr spcFirstLastPara="1" wrap="square" lIns="171450" tIns="91425" rIns="91425" bIns="91425" anchor="t" anchorCtr="0">
            <a:noAutofit/>
          </a:bodyPr>
          <a:lstStyle/>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22</a:t>
            </a:r>
            <a:r>
              <a:rPr lang="en" sz="1160" dirty="0">
                <a:solidFill>
                  <a:schemeClr val="tx1"/>
                </a:solidFill>
              </a:rPr>
              <a:t>: Remind students that ShakeAlert also uses GPS, which stands for Global Positioning System. GPS uses a network of satellites that orbit the Earth twice a day. They continuously send radio waves to the ground with atomic clock-generated time, and the satellite’s position. Radio waves are a type of electromagnetic radiation, so they travel through the vacuum of space at the speed of light, which is 300,000 km per second. Each GPS receiver uses messages sent from more than 4 satellites to determine its position on Earth. It needs at least 4 to get a position, but it needs more than four to produce an accurate position. That’s because data is noisy; the radio waves are distorted by variations in the atmosphere (for instance pockets of hot and cold air) as they pass from the satellite to the receiver. Having more data overcomes this noise. The accuracy of GPS is oftentimes to 5 mm, or ¼ inch. </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23</a:t>
            </a:r>
            <a:r>
              <a:rPr lang="en" sz="1160" dirty="0">
                <a:solidFill>
                  <a:schemeClr val="tx1"/>
                </a:solidFill>
              </a:rPr>
              <a:t>: Tell students that this video describes how ShakeAlert uses seismometers and GPS to send earthquake early warning alerts. Read the two questions on the slide to students before showing the video so that students know what to focus on This video (2:17) describes the USGS-managed ShakeAlert System, which senses earthquakes as soon as they begin, and sends alerts to buildings and schools like yours. These alerts can give people seconds of time to Drop, Cover, and Hold On before dangerous ground shaking occurs.</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24</a:t>
            </a:r>
            <a:r>
              <a:rPr lang="en" sz="1160" dirty="0">
                <a:solidFill>
                  <a:schemeClr val="tx1"/>
                </a:solidFill>
              </a:rPr>
              <a:t>: Ask students what we do when there’s an earthquake or we hear an alert. They may know about Drop, Cover, and Hold On. </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25</a:t>
            </a:r>
            <a:r>
              <a:rPr lang="en" sz="1160" dirty="0">
                <a:solidFill>
                  <a:schemeClr val="tx1"/>
                </a:solidFill>
              </a:rPr>
              <a:t> &amp; </a:t>
            </a:r>
            <a:r>
              <a:rPr lang="en" sz="1160" u="sng" dirty="0">
                <a:solidFill>
                  <a:schemeClr val="tx1"/>
                </a:solidFill>
              </a:rPr>
              <a:t>26</a:t>
            </a:r>
            <a:r>
              <a:rPr lang="en" sz="1160" dirty="0">
                <a:solidFill>
                  <a:schemeClr val="tx1"/>
                </a:solidFill>
              </a:rPr>
              <a:t>: Tell students </a:t>
            </a:r>
            <a:r>
              <a:rPr lang="en" sz="1160" dirty="0"/>
              <a:t>that Drop, Cover, and Hold On looks different for different bodies. Review modified protective actions for people who use wheelchairs, walkers or canes. While you may not have students who use wheelchairs, walkers, or canes in your class, it is likely that there are members of your community who do. </a:t>
            </a:r>
            <a:endParaRPr sz="1160" dirty="0"/>
          </a:p>
        </p:txBody>
      </p:sp>
      <p:sp>
        <p:nvSpPr>
          <p:cNvPr id="136" name="Google Shape;136;p7"/>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
        <p:nvSpPr>
          <p:cNvPr id="2" name="Google Shape;128;p6">
            <a:extLst>
              <a:ext uri="{FF2B5EF4-FFF2-40B4-BE49-F238E27FC236}">
                <a16:creationId xmlns:a16="http://schemas.microsoft.com/office/drawing/2014/main" id="{80DBD65E-EBDA-040B-B8BF-C106179B8B73}"/>
              </a:ext>
            </a:extLst>
          </p:cNvPr>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4</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0"/>
        <p:cNvGrpSpPr/>
        <p:nvPr/>
      </p:nvGrpSpPr>
      <p:grpSpPr>
        <a:xfrm>
          <a:off x="0" y="0"/>
          <a:ext cx="0" cy="0"/>
          <a:chOff x="0" y="0"/>
          <a:chExt cx="0" cy="0"/>
        </a:xfrm>
      </p:grpSpPr>
      <p:sp>
        <p:nvSpPr>
          <p:cNvPr id="141" name="Google Shape;141;p8"/>
          <p:cNvSpPr txBox="1">
            <a:spLocks noGrp="1"/>
          </p:cNvSpPr>
          <p:nvPr>
            <p:ph type="body" idx="1"/>
          </p:nvPr>
        </p:nvSpPr>
        <p:spPr>
          <a:xfrm>
            <a:off x="44071" y="946900"/>
            <a:ext cx="8849100" cy="3555300"/>
          </a:xfrm>
          <a:prstGeom prst="rect">
            <a:avLst/>
          </a:prstGeom>
          <a:noFill/>
          <a:ln>
            <a:noFill/>
          </a:ln>
        </p:spPr>
        <p:txBody>
          <a:bodyPr spcFirstLastPara="1" wrap="square" lIns="91425" tIns="91425" rIns="91425" bIns="91425" anchor="t" anchorCtr="0">
            <a:noAutofit/>
          </a:bodyPr>
          <a:lstStyle/>
          <a:p>
            <a:pPr marL="514350" indent="-285750">
              <a:spcBef>
                <a:spcPts val="1000"/>
              </a:spcBef>
              <a:buSzPts val="1200"/>
              <a:buFont typeface="+mj-lt"/>
              <a:buAutoNum type="arabicPeriod" startAt="16"/>
            </a:pPr>
            <a:r>
              <a:rPr lang="en" sz="1200" u="sng" dirty="0">
                <a:solidFill>
                  <a:schemeClr val="tx1"/>
                </a:solidFill>
              </a:rPr>
              <a:t>SLIDE 27</a:t>
            </a:r>
            <a:r>
              <a:rPr lang="en-US" sz="1200" i="1" dirty="0">
                <a:solidFill>
                  <a:schemeClr val="tx1"/>
                </a:solidFill>
              </a:rPr>
              <a:t>: </a:t>
            </a:r>
            <a:r>
              <a:rPr lang="en-US" sz="1200" dirty="0">
                <a:solidFill>
                  <a:schemeClr val="tx1"/>
                </a:solidFill>
              </a:rPr>
              <a:t>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514350" indent="-285750">
              <a:spcBef>
                <a:spcPts val="1000"/>
              </a:spcBef>
              <a:buSzPts val="1200"/>
              <a:buFont typeface="+mj-lt"/>
              <a:buAutoNum type="arabicPeriod" startAt="16"/>
            </a:pPr>
            <a:r>
              <a:rPr lang="en" sz="1200" u="sng" dirty="0">
                <a:solidFill>
                  <a:schemeClr val="tx1"/>
                </a:solidFill>
              </a:rPr>
              <a:t>SLIDE 28</a:t>
            </a:r>
            <a:r>
              <a:rPr lang="en-US" sz="1200" dirty="0">
                <a:solidFill>
                  <a:schemeClr val="tx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endParaRPr lang="en" sz="1200" u="sng" dirty="0">
              <a:solidFill>
                <a:schemeClr val="tx1"/>
              </a:solidFill>
              <a:hlinkClick r:id="rId3" action="ppaction://hlinksldjump">
                <a:extLst>
                  <a:ext uri="{A12FA001-AC4F-418D-AE19-62706E023703}">
                    <ahyp:hlinkClr xmlns:ahyp="http://schemas.microsoft.com/office/drawing/2018/hyperlinkcolor" val="tx"/>
                  </a:ext>
                </a:extLst>
              </a:hlinkClick>
            </a:endParaRPr>
          </a:p>
          <a:p>
            <a:pPr marL="514350" lvl="0" indent="-285750">
              <a:spcBef>
                <a:spcPts val="1000"/>
              </a:spcBef>
              <a:buSzPts val="1200"/>
              <a:buFont typeface="+mj-lt"/>
              <a:buAutoNum type="arabicPeriod" startAt="16"/>
            </a:pPr>
            <a:r>
              <a:rPr lang="en" sz="1200" u="sng" dirty="0">
                <a:solidFill>
                  <a:schemeClr val="tx1"/>
                </a:solidFill>
              </a:rPr>
              <a:t>SLIDE 29</a:t>
            </a:r>
            <a:r>
              <a:rPr lang="en-US" sz="1200" dirty="0">
                <a:solidFill>
                  <a:schemeClr val="tx1"/>
                </a:solidFill>
              </a:rPr>
              <a:t>: Tell students that sometimes smaller earthquakes will occur before the main earthquake, which are called foreshocks. Most large </a:t>
            </a:r>
            <a:r>
              <a:rPr lang="en-US" sz="1200" dirty="0"/>
              <a:t>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endParaRPr lang="en" sz="1200" u="sng" dirty="0">
              <a:solidFill>
                <a:schemeClr val="hlink"/>
              </a:solidFill>
              <a:hlinkClick r:id="rId4" action="ppaction://hlinksldjump"/>
            </a:endParaRPr>
          </a:p>
        </p:txBody>
      </p:sp>
      <p:sp>
        <p:nvSpPr>
          <p:cNvPr id="142" name="Google Shape;142;p8"/>
          <p:cNvSpPr txBox="1"/>
          <p:nvPr/>
        </p:nvSpPr>
        <p:spPr>
          <a:xfrm>
            <a:off x="8468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5</a:t>
            </a:r>
            <a:endParaRPr sz="1800" b="1" i="1" u="none" strike="noStrike" cap="none">
              <a:solidFill>
                <a:schemeClr val="dk1"/>
              </a:solidFill>
              <a:latin typeface="Arial"/>
              <a:ea typeface="Arial"/>
              <a:cs typeface="Arial"/>
              <a:sym typeface="Arial"/>
            </a:endParaRPr>
          </a:p>
        </p:txBody>
      </p:sp>
      <p:sp>
        <p:nvSpPr>
          <p:cNvPr id="143" name="Google Shape;143;p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p:cNvGrpSpPr/>
        <p:nvPr/>
      </p:nvGrpSpPr>
      <p:grpSpPr>
        <a:xfrm>
          <a:off x="0" y="0"/>
          <a:ext cx="0" cy="0"/>
          <a:chOff x="0" y="0"/>
          <a:chExt cx="0" cy="0"/>
        </a:xfrm>
      </p:grpSpPr>
      <p:sp>
        <p:nvSpPr>
          <p:cNvPr id="148" name="Google Shape;148;p9"/>
          <p:cNvSpPr txBox="1">
            <a:spLocks noGrp="1"/>
          </p:cNvSpPr>
          <p:nvPr>
            <p:ph type="body" idx="1"/>
          </p:nvPr>
        </p:nvSpPr>
        <p:spPr>
          <a:xfrm>
            <a:off x="51259" y="946900"/>
            <a:ext cx="8849100" cy="3555300"/>
          </a:xfrm>
          <a:prstGeom prst="rect">
            <a:avLst/>
          </a:prstGeom>
          <a:noFill/>
          <a:ln>
            <a:noFill/>
          </a:ln>
        </p:spPr>
        <p:txBody>
          <a:bodyPr spcFirstLastPara="1" wrap="square" lIns="91425" tIns="91425" rIns="91425" bIns="91425" anchor="t" anchorCtr="0">
            <a:noAutofit/>
          </a:bodyPr>
          <a:lstStyle/>
          <a:p>
            <a:pPr marL="514350" lvl="0" indent="-285750">
              <a:spcBef>
                <a:spcPts val="1000"/>
              </a:spcBef>
              <a:buSzPts val="1200"/>
              <a:buFont typeface="+mj-lt"/>
              <a:buAutoNum type="arabicPeriod" startAt="19"/>
            </a:pPr>
            <a:r>
              <a:rPr lang="en-US" sz="1200" u="sng" dirty="0">
                <a:solidFill>
                  <a:schemeClr val="tx1"/>
                </a:solidFill>
              </a:rPr>
              <a:t>SLIDE 30</a:t>
            </a:r>
            <a:r>
              <a:rPr lang="en-US" sz="1200" dirty="0">
                <a:solidFill>
                  <a:schemeClr val="tx1"/>
                </a:solidFill>
              </a:rPr>
              <a:t>: Ask students why we Drop, Cover, and Hold On if there’s ground shaking or we receive an alert. This slide is animated and the ‘Cover’ and ‘Hold On’ will appear individually so you can discuss each action in turn. </a:t>
            </a:r>
          </a:p>
          <a:p>
            <a:pPr marL="857250" lvl="1" indent="-228600">
              <a:spcBef>
                <a:spcPts val="500"/>
              </a:spcBef>
              <a:buSzPts val="1200"/>
              <a:buFont typeface="Arial" panose="020B0604020202020204" pitchFamily="34" charset="0"/>
              <a:buChar char="•"/>
            </a:pPr>
            <a:r>
              <a:rPr lang="en-US" sz="1200" dirty="0">
                <a:solidFill>
                  <a:schemeClr val="tx1"/>
                </a:solidFill>
              </a:rPr>
              <a:t>DROP: Dropping to your knees protects you from falling during ground shaking. </a:t>
            </a:r>
          </a:p>
          <a:p>
            <a:pPr marL="857250" lvl="1" indent="-228600">
              <a:spcBef>
                <a:spcPts val="500"/>
              </a:spcBef>
              <a:buSzPts val="1200"/>
              <a:buFont typeface="Arial" panose="020B0604020202020204" pitchFamily="34" charset="0"/>
              <a:buChar char="•"/>
            </a:pPr>
            <a:r>
              <a:rPr lang="en-US" sz="1200" dirty="0">
                <a:solidFill>
                  <a:schemeClr val="tx1"/>
                </a:solidFill>
              </a:rPr>
              <a:t>COVER: We cover our neck and head to protect them from becoming injured if something falls.</a:t>
            </a:r>
          </a:p>
          <a:p>
            <a:pPr marL="857250" lvl="1" indent="-228600">
              <a:spcBef>
                <a:spcPts val="500"/>
              </a:spcBef>
              <a:buSzPts val="1200"/>
              <a:buFont typeface="Arial" panose="020B0604020202020204" pitchFamily="34" charset="0"/>
              <a:buChar char="•"/>
            </a:pPr>
            <a:r>
              <a:rPr lang="en-US" sz="1200" dirty="0">
                <a:solidFill>
                  <a:schemeClr val="tx1"/>
                </a:solidFill>
              </a:rPr>
              <a:t>HOLD ON: We hold on to a table leg once we’re beneath a table so that the earthquake doesn’t move us out.</a:t>
            </a:r>
          </a:p>
          <a:p>
            <a:pPr marL="514350" lvl="0" indent="-285750">
              <a:spcBef>
                <a:spcPts val="1000"/>
              </a:spcBef>
              <a:buSzPts val="1200"/>
              <a:buFont typeface="+mj-lt"/>
              <a:buAutoNum type="arabicPeriod" startAt="19"/>
            </a:pPr>
            <a:r>
              <a:rPr lang="en-US" sz="1200" u="sng" dirty="0">
                <a:solidFill>
                  <a:schemeClr val="tx1"/>
                </a:solidFill>
              </a:rPr>
              <a:t>SLIDE 31</a:t>
            </a:r>
            <a:r>
              <a:rPr lang="en-US" sz="1200" dirty="0">
                <a:solidFill>
                  <a:schemeClr val="tx1"/>
                </a:solidFill>
              </a:rPr>
              <a:t>: Tell students that they should take these protective actions when the ground shakes, if there’s an earthquake alert, or if they’re doing an earthquake drill, which we’ll do now. Tell students that it’s vital they Drop, Cover, and Hold On immediately and without hesitation. </a:t>
            </a:r>
          </a:p>
          <a:p>
            <a:pPr marL="514350" lvl="0" indent="-285750">
              <a:spcBef>
                <a:spcPts val="1000"/>
              </a:spcBef>
              <a:buSzPts val="1200"/>
              <a:buFont typeface="+mj-lt"/>
              <a:buAutoNum type="arabicPeriod" startAt="19"/>
            </a:pPr>
            <a:r>
              <a:rPr lang="en-US" sz="1200" u="sng" dirty="0">
                <a:solidFill>
                  <a:schemeClr val="tx1"/>
                </a:solidFill>
              </a:rPr>
              <a:t>SLIDE 32</a:t>
            </a:r>
            <a:r>
              <a:rPr lang="en-US" sz="1200" dirty="0">
                <a:solidFill>
                  <a:schemeClr val="tx1"/>
                </a:solidFill>
              </a:rPr>
              <a:t>: Play the ShakeAlert alert message. Have all students Drop, Cover, and Hold On. Ask students to stay in their protective positions while the teacher observes and offers corrections if necessary. Once the teacher has checked in with each student, ask them to return to their seats.  </a:t>
            </a:r>
          </a:p>
          <a:p>
            <a:pPr marL="742950" lvl="1" indent="-228600">
              <a:spcBef>
                <a:spcPts val="1000"/>
              </a:spcBef>
              <a:buFont typeface="Arial" panose="020B0604020202020204" pitchFamily="34" charset="0"/>
              <a:buChar char="•"/>
            </a:pPr>
            <a:r>
              <a:rPr lang="en-US" sz="1200" u="sng" dirty="0">
                <a:solidFill>
                  <a:schemeClr val="tx1"/>
                </a:solidFill>
              </a:rPr>
              <a:t>NOTE</a:t>
            </a:r>
            <a:r>
              <a:rPr lang="en-US" sz="1200" dirty="0">
                <a:solidFill>
                  <a:schemeClr val="tx1"/>
                </a:solidFill>
              </a:rPr>
              <a:t>: Your EEW alert may sound and look different than the one pictures on the slide! </a:t>
            </a:r>
          </a:p>
          <a:p>
            <a:pPr marL="514350" lvl="0" indent="-285750">
              <a:spcBef>
                <a:spcPts val="1000"/>
              </a:spcBef>
              <a:buSzPts val="1200"/>
              <a:buFont typeface="+mj-lt"/>
              <a:buAutoNum type="arabicPeriod" startAt="19"/>
            </a:pPr>
            <a:r>
              <a:rPr lang="en-US" sz="1200" u="sng" dirty="0">
                <a:solidFill>
                  <a:schemeClr val="tx1"/>
                </a:solidFill>
              </a:rPr>
              <a:t>SLIDE 33</a:t>
            </a:r>
            <a:r>
              <a:rPr lang="en-US" sz="1200" dirty="0">
                <a:solidFill>
                  <a:schemeClr val="tx1"/>
                </a:solidFill>
              </a:rPr>
              <a:t>: Refl</a:t>
            </a:r>
            <a:r>
              <a:rPr lang="en-US" sz="1200" dirty="0"/>
              <a:t>ect on your earthquake drill by asking students how they did, and if they have questions. 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p>
          <a:p>
            <a:pPr marL="514350" marR="0" lvl="0" indent="-285750" algn="l" rtl="0">
              <a:lnSpc>
                <a:spcPct val="90000"/>
              </a:lnSpc>
              <a:spcBef>
                <a:spcPts val="1000"/>
              </a:spcBef>
              <a:spcAft>
                <a:spcPts val="0"/>
              </a:spcAft>
              <a:buSzPts val="1200"/>
              <a:buFont typeface="Arial"/>
              <a:buAutoNum type="arabicPeriod" startAt="20"/>
            </a:pPr>
            <a:endParaRPr lang="en-US" sz="1200" u="sng" dirty="0">
              <a:solidFill>
                <a:schemeClr val="hlink"/>
              </a:solidFill>
            </a:endParaRPr>
          </a:p>
          <a:p>
            <a:pPr marL="514350" lvl="0" indent="-514350" algn="l" rtl="0">
              <a:lnSpc>
                <a:spcPct val="90000"/>
              </a:lnSpc>
              <a:spcBef>
                <a:spcPts val="0"/>
              </a:spcBef>
              <a:spcAft>
                <a:spcPts val="0"/>
              </a:spcAft>
              <a:buSzPts val="1400"/>
              <a:buNone/>
            </a:pPr>
            <a:endParaRPr sz="1200" dirty="0"/>
          </a:p>
        </p:txBody>
      </p:sp>
      <p:sp>
        <p:nvSpPr>
          <p:cNvPr id="149" name="Google Shape;149;p9"/>
          <p:cNvSpPr txBox="1"/>
          <p:nvPr/>
        </p:nvSpPr>
        <p:spPr>
          <a:xfrm>
            <a:off x="7982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6</a:t>
            </a:r>
            <a:endParaRPr sz="1800" b="1" i="1" u="none" strike="noStrike" cap="none">
              <a:solidFill>
                <a:schemeClr val="dk1"/>
              </a:solidFill>
              <a:latin typeface="Arial"/>
              <a:ea typeface="Arial"/>
              <a:cs typeface="Arial"/>
              <a:sym typeface="Arial"/>
            </a:endParaRPr>
          </a:p>
        </p:txBody>
      </p:sp>
      <p:sp>
        <p:nvSpPr>
          <p:cNvPr id="150" name="Google Shape;150;p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133</TotalTime>
  <Words>7949</Words>
  <Application>Microsoft Office PowerPoint</Application>
  <PresentationFormat>On-screen Show (16:9)</PresentationFormat>
  <Paragraphs>407</Paragraphs>
  <Slides>43</Slides>
  <Notes>43</Notes>
  <HiddenSlides>16</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Public Sans</vt:lpstr>
      <vt:lpstr>Calibri</vt:lpstr>
      <vt:lpstr>Roboto</vt:lpstr>
      <vt:lpstr>Arial</vt:lpstr>
      <vt:lpstr>USGS Theme</vt:lpstr>
      <vt:lpstr>ShakeAlert® Earthquake Early Warning </vt:lpstr>
      <vt:lpstr>To Print</vt:lpstr>
      <vt:lpstr>Sensitive Content Warning!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Targets: I can explain how ShakeAlert uses information carried by waves (including seismic and radio waves) to deliver earthquake early warning alerts.   I know to Drop, Cover, and Hold On if the ground shakes or if I get an earthquake early warning alert.     </vt:lpstr>
      <vt:lpstr>PowerPoint Presentation</vt:lpstr>
      <vt:lpstr>What is an earthquake?  Why do they happen?  What are some things that happen when there is an earthquake?</vt:lpstr>
      <vt:lpstr>We Live in Earthquake Country!</vt:lpstr>
      <vt:lpstr>We Live Near a Tectonic Plate Boundary!</vt:lpstr>
      <vt:lpstr>What relationship can you infer about the location of plate boundaries, faults, and the chance of damaging earthquake shaking occurring in 100 years?</vt:lpstr>
      <vt:lpstr> ShakeAlert Earthquake Early Warning Uses Earthquake Information from Seismometers &amp; GPS </vt:lpstr>
      <vt:lpstr>Earthquakes Generate Seismic Waves   </vt:lpstr>
      <vt:lpstr>Different Kinds of Seismic Waves</vt:lpstr>
      <vt:lpstr>ShakeAlert Earthquake Early Warning</vt:lpstr>
      <vt:lpstr> Example of Seismometer and GPS Station  used for the ShakeAlert system </vt:lpstr>
      <vt:lpstr>GPS (Global Positioning System) </vt:lpstr>
      <vt:lpstr>As you watch:  How does ShakeAlert utilize p- and s-wave behavior?   How does GPS contribute to ShakeAlert alerting?   </vt:lpstr>
      <vt:lpstr>What should you do immediately  if you feel shaking or get an alert?</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Foreshocks &amp; Aftershocks</vt:lpstr>
      <vt:lpstr>When the ground shakes or you get an alert,  why is it important to . . .?</vt:lpstr>
      <vt:lpstr>Protect yourself when there is . . .</vt:lpstr>
      <vt:lpstr>What to Expect from an Alert </vt:lpstr>
      <vt:lpstr>Let’s reflect! </vt:lpstr>
      <vt:lpstr>What else can you, the people you live with, and community do to prepare for an earthquake?</vt:lpstr>
      <vt:lpstr>Help the people you live with to prepare!  </vt:lpstr>
      <vt:lpstr>Welcome Back!  </vt:lpstr>
      <vt:lpstr>Teachers, share your feedback, please! </vt:lpstr>
      <vt:lpstr>Content Standards</vt:lpstr>
      <vt:lpstr>Background - Earthquake Hazard</vt:lpstr>
      <vt:lpstr>Background - How the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9</cp:revision>
  <dcterms:modified xsi:type="dcterms:W3CDTF">2025-08-13T16:39:45Z</dcterms:modified>
</cp:coreProperties>
</file>