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xml" ContentType="application/vnd.openxmlformats-officedocument.themeOverride+xml"/>
  <Override PartName="/ppt/notesSlides/notesSlide33.xml" ContentType="application/vnd.openxmlformats-officedocument.presentationml.notesSlide+xml"/>
  <Override PartName="/ppt/theme/themeOverride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3.xml" ContentType="application/vnd.openxmlformats-officedocument.themeOverr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47"/>
  </p:notesMasterIdLst>
  <p:sldIdLst>
    <p:sldId id="274" r:id="rId2"/>
    <p:sldId id="257" r:id="rId3"/>
    <p:sldId id="266" r:id="rId4"/>
    <p:sldId id="267" r:id="rId5"/>
    <p:sldId id="268" r:id="rId6"/>
    <p:sldId id="269" r:id="rId7"/>
    <p:sldId id="328" r:id="rId8"/>
    <p:sldId id="271" r:id="rId9"/>
    <p:sldId id="272" r:id="rId10"/>
    <p:sldId id="337" r:id="rId11"/>
    <p:sldId id="265" r:id="rId12"/>
    <p:sldId id="273" r:id="rId13"/>
    <p:sldId id="329" r:id="rId14"/>
    <p:sldId id="330" r:id="rId15"/>
    <p:sldId id="276" r:id="rId16"/>
    <p:sldId id="277" r:id="rId17"/>
    <p:sldId id="278" r:id="rId18"/>
    <p:sldId id="335" r:id="rId19"/>
    <p:sldId id="332" r:id="rId20"/>
    <p:sldId id="333" r:id="rId21"/>
    <p:sldId id="282" r:id="rId22"/>
    <p:sldId id="283" r:id="rId23"/>
    <p:sldId id="317" r:id="rId24"/>
    <p:sldId id="285" r:id="rId25"/>
    <p:sldId id="286" r:id="rId26"/>
    <p:sldId id="287" r:id="rId27"/>
    <p:sldId id="288" r:id="rId28"/>
    <p:sldId id="289" r:id="rId29"/>
    <p:sldId id="290" r:id="rId30"/>
    <p:sldId id="311" r:id="rId31"/>
    <p:sldId id="292" r:id="rId32"/>
    <p:sldId id="316" r:id="rId33"/>
    <p:sldId id="318" r:id="rId34"/>
    <p:sldId id="293" r:id="rId35"/>
    <p:sldId id="294" r:id="rId36"/>
    <p:sldId id="295" r:id="rId37"/>
    <p:sldId id="296" r:id="rId38"/>
    <p:sldId id="297" r:id="rId39"/>
    <p:sldId id="298" r:id="rId40"/>
    <p:sldId id="313" r:id="rId41"/>
    <p:sldId id="300" r:id="rId42"/>
    <p:sldId id="280" r:id="rId43"/>
    <p:sldId id="303" r:id="rId44"/>
    <p:sldId id="338" r:id="rId45"/>
    <p:sldId id="340" r:id="rId4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EDD3F5-5F3F-F04D-B7A9-0EB8B09E3B15}">
          <p14:sldIdLst>
            <p14:sldId id="274"/>
            <p14:sldId id="257"/>
            <p14:sldId id="266"/>
            <p14:sldId id="267"/>
            <p14:sldId id="268"/>
            <p14:sldId id="269"/>
            <p14:sldId id="328"/>
            <p14:sldId id="271"/>
            <p14:sldId id="272"/>
            <p14:sldId id="337"/>
            <p14:sldId id="265"/>
            <p14:sldId id="273"/>
            <p14:sldId id="329"/>
            <p14:sldId id="330"/>
            <p14:sldId id="276"/>
            <p14:sldId id="277"/>
            <p14:sldId id="278"/>
            <p14:sldId id="335"/>
            <p14:sldId id="332"/>
            <p14:sldId id="333"/>
            <p14:sldId id="282"/>
            <p14:sldId id="283"/>
            <p14:sldId id="317"/>
            <p14:sldId id="285"/>
            <p14:sldId id="286"/>
            <p14:sldId id="287"/>
            <p14:sldId id="288"/>
            <p14:sldId id="289"/>
            <p14:sldId id="290"/>
            <p14:sldId id="311"/>
            <p14:sldId id="292"/>
            <p14:sldId id="316"/>
            <p14:sldId id="318"/>
            <p14:sldId id="293"/>
            <p14:sldId id="294"/>
            <p14:sldId id="295"/>
            <p14:sldId id="296"/>
            <p14:sldId id="297"/>
            <p14:sldId id="298"/>
            <p14:sldId id="313"/>
            <p14:sldId id="300"/>
            <p14:sldId id="280"/>
            <p14:sldId id="303"/>
            <p14:sldId id="338"/>
            <p14:sldId id="340"/>
          </p14:sldIdLst>
        </p14:section>
        <p14:section name="Reusable Slides" id="{BDADC0A3-D56C-564C-9AD6-16381C621E7C}">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E2F003-4471-1409-EE41-0653958C1735}" name="Rubi Trujillo" initials="" userId="S::rubi.trujillo@gpscorp.biz::d792d81a-7162-48ea-9a05-e26b83c0b99b" providerId="AD"/>
  <p188:author id="{30AD125C-1E63-5629-8090-0563C00D6668}" name="Katrina Arras" initials="KA" userId="7115c3255e4239b3" providerId="Windows Live"/>
  <p188:author id="{040A5285-229A-9B57-A536-97742749EE6B}" name="Roger Groom" initials="RG" userId="21ba787ba40c0be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8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87C78B-5A76-4DB0-BEFF-83B96ED932A7}">
  <a:tblStyle styleId="{8187C78B-5A76-4DB0-BEFF-83B96ED932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6562" autoAdjust="0"/>
  </p:normalViewPr>
  <p:slideViewPr>
    <p:cSldViewPr snapToGrid="0">
      <p:cViewPr varScale="1">
        <p:scale>
          <a:sx n="111" d="100"/>
          <a:sy n="111" d="100"/>
        </p:scale>
        <p:origin x="1572" y="31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rocketrules.org/earthquake-activity-books-video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q1wg2IbA0oo"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iris.edu/hq/inclass/sequences/earthquake_early_warnin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Ask students if they or their family members have experienced an earthquake. It’s likely that many of them have not experienced an earthquake. They may have heard from family members about shaking, objects breaking, or even possibly injuries. Validate students’ experiences, and scan for students that may need some extra support.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16</a:t>
            </a:fld>
            <a:endParaRPr lang="en-US"/>
          </a:p>
        </p:txBody>
      </p:sp>
    </p:spTree>
    <p:extLst>
      <p:ext uri="{BB962C8B-B14F-4D97-AF65-F5344CB8AC3E}">
        <p14:creationId xmlns:p14="http://schemas.microsoft.com/office/powerpoint/2010/main" val="213106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i="1" dirty="0"/>
              <a:t>This slide is animated, so pictures and prompts appear when you click starting with the school and then zooming out to planet Earth. </a:t>
            </a:r>
          </a:p>
          <a:p>
            <a:pPr marL="0" lvl="0" indent="0" algn="l" rtl="0">
              <a:spcBef>
                <a:spcPts val="0"/>
              </a:spcBef>
              <a:spcAft>
                <a:spcPts val="0"/>
              </a:spcAft>
              <a:buNone/>
            </a:pPr>
            <a:endParaRPr lang="en-US" i="1" dirty="0"/>
          </a:p>
          <a:p>
            <a:pPr marL="0" lvl="0" indent="0" algn="l" rtl="0">
              <a:spcBef>
                <a:spcPts val="0"/>
              </a:spcBef>
              <a:spcAft>
                <a:spcPts val="0"/>
              </a:spcAft>
              <a:buNone/>
            </a:pPr>
            <a:r>
              <a:rPr lang="en-US" dirty="0"/>
              <a:t>Ask students where they are located, starting with the school they’re in, and then progressively zooming out.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 </a:t>
            </a:r>
            <a:r>
              <a:rPr lang="en-US" sz="1200" b="0" i="1" u="none" strike="noStrike" dirty="0">
                <a:solidFill>
                  <a:srgbClr val="000000"/>
                </a:solidFill>
                <a:effectLst/>
                <a:latin typeface="Calibri" panose="020F0502020204030204" pitchFamily="34" charset="0"/>
              </a:rPr>
              <a:t>Image credits from left to right. Image courtesy of The Hero in You Foundation. Used with permission. Image courtesy of USGS. Image courtesy of NASA. </a:t>
            </a: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17</a:t>
            </a:fld>
            <a:endParaRPr lang="en-US"/>
          </a:p>
        </p:txBody>
      </p:sp>
    </p:spTree>
    <p:extLst>
      <p:ext uri="{BB962C8B-B14F-4D97-AF65-F5344CB8AC3E}">
        <p14:creationId xmlns:p14="http://schemas.microsoft.com/office/powerpoint/2010/main" val="2568308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b="1" dirty="0"/>
              <a:t>Teacher Notes: </a:t>
            </a:r>
            <a:r>
              <a:rPr lang="en" sz="1400" i="1" dirty="0"/>
              <a:t>Slide is animated. When you click, the second text box appears and after a short delay the image appears and shakes for seven seconds.</a:t>
            </a:r>
          </a:p>
          <a:p>
            <a:pPr marL="0" lvl="0" indent="0" algn="l" rtl="0">
              <a:lnSpc>
                <a:spcPct val="100000"/>
              </a:lnSpc>
              <a:spcBef>
                <a:spcPts val="0"/>
              </a:spcBef>
              <a:spcAft>
                <a:spcPts val="0"/>
              </a:spcAft>
              <a:buSzPts val="1100"/>
              <a:buNone/>
            </a:pPr>
            <a:endParaRPr sz="1400" dirty="0"/>
          </a:p>
          <a:p>
            <a:pPr marL="0" lvl="0" indent="0" algn="l" rtl="0">
              <a:lnSpc>
                <a:spcPct val="100000"/>
              </a:lnSpc>
              <a:spcBef>
                <a:spcPts val="0"/>
              </a:spcBef>
              <a:spcAft>
                <a:spcPts val="0"/>
              </a:spcAft>
              <a:buSzPts val="1100"/>
              <a:buNone/>
            </a:pPr>
            <a:r>
              <a:rPr lang="en" sz="1400" dirty="0"/>
              <a:t>Tell students that the surface of the Earth that we stand on may seem like it is so solid it could never be moved. But actually, the surface of the Earth is broken into many pieces that move around. Most of the time we don’t feel the movement, but sometimes we do. As the pieces of the Earth move, they can become stuck because of friction. </a:t>
            </a:r>
            <a:r>
              <a:rPr lang="en-US" sz="1400" dirty="0"/>
              <a:t>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endParaRPr lang="en" sz="1400" dirty="0"/>
          </a:p>
          <a:p>
            <a:pPr marL="0" lvl="0" indent="0" algn="l" rtl="0">
              <a:lnSpc>
                <a:spcPct val="100000"/>
              </a:lnSpc>
              <a:spcBef>
                <a:spcPts val="0"/>
              </a:spcBef>
              <a:spcAft>
                <a:spcPts val="0"/>
              </a:spcAft>
              <a:buSzPts val="1100"/>
              <a:buNone/>
            </a:pP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GES:</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Images courtesy of The Hero in You Foundation. Used with permission</a:t>
            </a:r>
            <a:endParaRPr lang="en-US" dirty="0"/>
          </a:p>
          <a:p>
            <a:pPr marL="457200" lvl="0" indent="-228600" algn="l" rtl="0">
              <a:lnSpc>
                <a:spcPct val="100000"/>
              </a:lnSpc>
              <a:spcBef>
                <a:spcPts val="0"/>
              </a:spcBef>
              <a:spcAft>
                <a:spcPts val="0"/>
              </a:spcAft>
              <a:buSzPts val="1100"/>
              <a:buNone/>
            </a:pPr>
            <a:endParaRPr dirty="0"/>
          </a:p>
        </p:txBody>
      </p:sp>
      <p:sp>
        <p:nvSpPr>
          <p:cNvPr id="231" name="Google Shape;231;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18</a:t>
            </a:fld>
            <a:endParaRPr sz="18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 </a:t>
            </a:r>
            <a:r>
              <a:rPr lang="en-US" i="1" dirty="0">
                <a:solidFill>
                  <a:schemeClr val="dk1"/>
                </a:solidFill>
              </a:rPr>
              <a:t>This is animated. Ask the question first to elicit student responses.</a:t>
            </a:r>
            <a:r>
              <a:rPr lang="en-US" dirty="0">
                <a:solidFill>
                  <a:schemeClr val="dk1"/>
                </a:solidFill>
              </a:rPr>
              <a:t>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p>
          <a:p>
            <a:pPr marL="0" lvl="0" indent="0" algn="l" rtl="0">
              <a:spcBef>
                <a:spcPts val="0"/>
              </a:spcBef>
              <a:spcAft>
                <a:spcPts val="0"/>
              </a:spcAft>
              <a:buClr>
                <a:schemeClr val="dk1"/>
              </a:buClr>
              <a:buSzPts val="1100"/>
              <a:buFont typeface="Arial"/>
              <a:buNone/>
            </a:pPr>
            <a:endParaRPr lang="en-US" b="1" dirty="0">
              <a:solidFill>
                <a:schemeClr val="dk1"/>
              </a:solidFill>
            </a:endParaRPr>
          </a:p>
          <a:p>
            <a:pPr marL="0" lvl="0" indent="0" algn="l" rtl="0">
              <a:spcBef>
                <a:spcPts val="0"/>
              </a:spcBef>
              <a:spcAft>
                <a:spcPts val="0"/>
              </a:spcAft>
              <a:buNone/>
            </a:pPr>
            <a:r>
              <a:rPr lang="en-US" sz="1000" dirty="0"/>
              <a:t>IMAGE: </a:t>
            </a:r>
            <a:r>
              <a:rPr lang="en-US" sz="10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19</a:t>
            </a:fld>
            <a:endParaRPr lang="en-US"/>
          </a:p>
        </p:txBody>
      </p:sp>
    </p:spTree>
    <p:extLst>
      <p:ext uri="{BB962C8B-B14F-4D97-AF65-F5344CB8AC3E}">
        <p14:creationId xmlns:p14="http://schemas.microsoft.com/office/powerpoint/2010/main" val="4180765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a:t>
            </a:r>
            <a:r>
              <a:rPr lang="en-US" dirty="0"/>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000" dirty="0"/>
              <a:t>IMAGE: </a:t>
            </a:r>
            <a:r>
              <a:rPr lang="en-US" sz="10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20</a:t>
            </a:fld>
            <a:endParaRPr lang="en-US"/>
          </a:p>
        </p:txBody>
      </p:sp>
    </p:spTree>
    <p:extLst>
      <p:ext uri="{BB962C8B-B14F-4D97-AF65-F5344CB8AC3E}">
        <p14:creationId xmlns:p14="http://schemas.microsoft.com/office/powerpoint/2010/main" val="3064539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p>
          <a:p>
            <a:pPr marL="0" lvl="0" indent="0" algn="l" rtl="0">
              <a:spcBef>
                <a:spcPts val="0"/>
              </a:spcBef>
              <a:spcAft>
                <a:spcPts val="0"/>
              </a:spcAft>
              <a:buClr>
                <a:schemeClr val="dk1"/>
              </a:buClr>
              <a:buSzPts val="1100"/>
              <a:buFont typeface="Arial"/>
              <a:buNone/>
            </a:pPr>
            <a:endParaRPr lang="en-US" i="1"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sz="1000" dirty="0"/>
              <a:t>IMAGE: </a:t>
            </a:r>
            <a:r>
              <a:rPr lang="en-US" sz="10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21</a:t>
            </a:fld>
            <a:endParaRPr lang="en-US"/>
          </a:p>
        </p:txBody>
      </p:sp>
    </p:spTree>
    <p:extLst>
      <p:ext uri="{BB962C8B-B14F-4D97-AF65-F5344CB8AC3E}">
        <p14:creationId xmlns:p14="http://schemas.microsoft.com/office/powerpoint/2010/main" val="3792577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p>
          <a:p>
            <a:pPr marL="0" lvl="0" indent="0" algn="l" rtl="0">
              <a:spcBef>
                <a:spcPts val="0"/>
              </a:spcBef>
              <a:spcAft>
                <a:spcPts val="0"/>
              </a:spcAft>
              <a:buClr>
                <a:schemeClr val="dk1"/>
              </a:buClr>
              <a:buSzPts val="1100"/>
              <a:buFont typeface="Arial"/>
              <a:buNone/>
            </a:pPr>
            <a:endParaRPr lang="en-US" i="1"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Tell students that they should take these protective actions when the ground shakes, if there’s an earthquake early warning alert, or if they’re doing an earthquake drill, which we’ll do now. Tell students that it’s vital they Drop, Cover, and Hold On immediately and without hesitation.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sz="1200" dirty="0"/>
              <a:t>IMAGES: </a:t>
            </a:r>
            <a:r>
              <a:rPr lang="en-US" sz="1200" i="1" dirty="0"/>
              <a:t>Images courtesy of The Hero in You Foundation and the Great ShakeOut. Used with permission. </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22</a:t>
            </a:fld>
            <a:endParaRPr lang="en-US"/>
          </a:p>
        </p:txBody>
      </p:sp>
    </p:spTree>
    <p:extLst>
      <p:ext uri="{BB962C8B-B14F-4D97-AF65-F5344CB8AC3E}">
        <p14:creationId xmlns:p14="http://schemas.microsoft.com/office/powerpoint/2010/main" val="3587552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fd08a1e981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fd08a1e981_1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Teacher Notes: </a:t>
            </a:r>
            <a:r>
              <a:rPr lang="en-US" dirty="0"/>
              <a:t>Play the ShakeAlert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r>
              <a:rPr lang="en-US" i="1" dirty="0"/>
              <a:t>NOTE: Your EEW alert may sound and look different than the one pictures on the slide!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SOUND: Valcom VEEWS earthquake early warning alert </a:t>
            </a:r>
          </a:p>
        </p:txBody>
      </p:sp>
      <p:sp>
        <p:nvSpPr>
          <p:cNvPr id="75" name="Google Shape;75;g2fd08a1e981_1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Notes</a:t>
            </a:r>
            <a:r>
              <a:rPr lang="en-US" sz="1200" dirty="0"/>
              <a:t>: 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dropping to your knees, </a:t>
            </a:r>
            <a:r>
              <a:rPr lang="en-US" sz="1200" dirty="0"/>
              <a:t>getting under a table if you can and holding on to the table leg,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facing away from glass or heavy objects that could fall, covering your head and neck</a:t>
            </a:r>
            <a:r>
              <a:rPr lang="en-US" sz="1200" dirty="0"/>
              <a:t>, remaining silent to hear teacher instructions, and holding this position until shaking stops. </a:t>
            </a: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24</a:t>
            </a:fld>
            <a:endParaRPr lang="en-US"/>
          </a:p>
        </p:txBody>
      </p:sp>
    </p:spTree>
    <p:extLst>
      <p:ext uri="{BB962C8B-B14F-4D97-AF65-F5344CB8AC3E}">
        <p14:creationId xmlns:p14="http://schemas.microsoft.com/office/powerpoint/2010/main" val="1514000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dirty="0">
                <a:solidFill>
                  <a:schemeClr val="dk1"/>
                </a:solidFill>
              </a:rPr>
              <a:t>Tell students that they will be sharing information about how to stay safe in earthquakes with the adults in their homes. Provide students with the Family Engagement letter, and/or copies of the Rocket’s Earthquake Safety Activity Book to share with their family. You could also share a student sheet from the </a:t>
            </a:r>
            <a:r>
              <a:rPr lang="en-US" u="sng" dirty="0">
                <a:solidFill>
                  <a:schemeClr val="hlink"/>
                </a:solidFill>
                <a:hlinkClick r:id="rId3"/>
              </a:rPr>
              <a:t>Rocket Rules website</a:t>
            </a:r>
            <a:r>
              <a:rPr lang="en-US" dirty="0">
                <a:solidFill>
                  <a:schemeClr val="dk1"/>
                </a:solidFill>
              </a:rPr>
              <a:t> that families can complete with their student.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IMAGES: </a:t>
            </a:r>
            <a:r>
              <a:rPr lang="en-US" sz="1200" i="1" dirty="0"/>
              <a:t>Image credits from left to right. Image courtesy USGS. Image courtesy of The Hero in You Foundation. Used with permission. </a:t>
            </a:r>
          </a:p>
          <a:p>
            <a:pPr marL="0" lvl="0" indent="0" algn="l" rtl="0">
              <a:spcBef>
                <a:spcPts val="0"/>
              </a:spcBef>
              <a:spcAft>
                <a:spcPts val="0"/>
              </a:spcAft>
              <a:buClr>
                <a:schemeClr val="dk1"/>
              </a:buClr>
              <a:buSzPts val="1100"/>
              <a:buFont typeface="Arial"/>
              <a:buNone/>
            </a:pPr>
            <a:endParaRPr lang="en-US" dirty="0">
              <a:solidFill>
                <a:schemeClr val="dk1"/>
              </a:solidFill>
            </a:endParaRPr>
          </a:p>
        </p:txBody>
      </p:sp>
      <p:sp>
        <p:nvSpPr>
          <p:cNvPr id="4" name="Slide Number Placeholder 3"/>
          <p:cNvSpPr>
            <a:spLocks noGrp="1"/>
          </p:cNvSpPr>
          <p:nvPr>
            <p:ph type="sldNum" sz="quarter" idx="5"/>
          </p:nvPr>
        </p:nvSpPr>
        <p:spPr/>
        <p:txBody>
          <a:bodyPr/>
          <a:lstStyle/>
          <a:p>
            <a:fld id="{D9D3EB9B-9D7A-7A42-83C0-FE02F9BF119F}" type="slidenum">
              <a:rPr lang="en-US" smtClean="0"/>
              <a:t>25</a:t>
            </a:fld>
            <a:endParaRPr lang="en-US"/>
          </a:p>
        </p:txBody>
      </p:sp>
    </p:spTree>
    <p:extLst>
      <p:ext uri="{BB962C8B-B14F-4D97-AF65-F5344CB8AC3E}">
        <p14:creationId xmlns:p14="http://schemas.microsoft.com/office/powerpoint/2010/main" val="281490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a:t>
            </a:fld>
            <a:endParaRPr lang="en-US"/>
          </a:p>
        </p:txBody>
      </p:sp>
    </p:spTree>
    <p:extLst>
      <p:ext uri="{BB962C8B-B14F-4D97-AF65-F5344CB8AC3E}">
        <p14:creationId xmlns:p14="http://schemas.microsoft.com/office/powerpoint/2010/main" val="1155867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This slide is animated. Drop, Cover, and Hold On appear on each click.</a:t>
            </a:r>
            <a:r>
              <a:rPr lang="en-US" dirty="0">
                <a:solidFill>
                  <a:schemeClr val="dk1"/>
                </a:solidFill>
              </a:rPr>
              <a:t>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Ask students how their conversations with the people in their homes went. Ask students to give you a thumbs up if they showed their families how to Drop, Cover, and Hold On. Did the people in their homes know that Drop, Cover, and Hold On are the correct protective actions? Did they talk about an emergency plan?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27</a:t>
            </a:fld>
            <a:endParaRPr lang="en-US"/>
          </a:p>
        </p:txBody>
      </p:sp>
    </p:spTree>
    <p:extLst>
      <p:ext uri="{BB962C8B-B14F-4D97-AF65-F5344CB8AC3E}">
        <p14:creationId xmlns:p14="http://schemas.microsoft.com/office/powerpoint/2010/main" val="1284625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i="1" dirty="0"/>
              <a:t>This slide is animated. The “Drop, Cover, Hold On“ image appears when clicked. </a:t>
            </a:r>
          </a:p>
          <a:p>
            <a:pPr marL="0" lvl="0" indent="0" algn="l" rtl="0">
              <a:spcBef>
                <a:spcPts val="0"/>
              </a:spcBef>
              <a:spcAft>
                <a:spcPts val="0"/>
              </a:spcAft>
              <a:buNone/>
            </a:pPr>
            <a:endParaRPr lang="en-US" i="1" dirty="0"/>
          </a:p>
          <a:p>
            <a:pPr marL="0" lvl="0" indent="0" algn="l" rtl="0">
              <a:spcBef>
                <a:spcPts val="0"/>
              </a:spcBef>
              <a:spcAft>
                <a:spcPts val="0"/>
              </a:spcAft>
              <a:buNone/>
            </a:pPr>
            <a:r>
              <a:rPr lang="en-US" dirty="0"/>
              <a:t>Review with students what to do if there’s an earthquake while they’re at school. They should remember Drop, Cover, and Hold On.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 </a:t>
            </a:r>
            <a:r>
              <a:rPr lang="en-US" sz="1200" i="1" dirty="0"/>
              <a:t>Image courtesy of USGS</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28</a:t>
            </a:fld>
            <a:endParaRPr lang="en-US"/>
          </a:p>
        </p:txBody>
      </p:sp>
    </p:spTree>
    <p:extLst>
      <p:ext uri="{BB962C8B-B14F-4D97-AF65-F5344CB8AC3E}">
        <p14:creationId xmlns:p14="http://schemas.microsoft.com/office/powerpoint/2010/main" val="2407438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i="1" dirty="0">
                <a:solidFill>
                  <a:schemeClr val="dk1"/>
                </a:solidFill>
              </a:rPr>
              <a:t>Slide is animated, so images appear individually when you click. </a:t>
            </a:r>
            <a:r>
              <a:rPr lang="en-US" dirty="0"/>
              <a:t>Review with students why each protective action is important during an earthquake. </a:t>
            </a:r>
            <a:r>
              <a:rPr lang="en-US" dirty="0">
                <a:solidFill>
                  <a:schemeClr val="dk1"/>
                </a:solidFill>
              </a:rPr>
              <a:t>Begin by eliciting student responses for each. </a:t>
            </a:r>
            <a:r>
              <a:rPr lang="en-US" sz="1400" dirty="0">
                <a:solidFill>
                  <a:schemeClr val="dk1"/>
                </a:solidFill>
              </a:rPr>
              <a:t>Add on to student responses, as necessary. </a:t>
            </a:r>
            <a:r>
              <a:rPr lang="en-US" dirty="0">
                <a:solidFill>
                  <a:schemeClr val="dk1"/>
                </a:solidFill>
              </a:rPr>
              <a:t> </a:t>
            </a:r>
            <a:endParaRPr lang="en-US" sz="1400" dirty="0">
              <a:solidFill>
                <a:schemeClr val="dk1"/>
              </a:solidFill>
            </a:endParaRP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US" dirty="0"/>
              <a:t>DROP: Dropping to your knees protects you from falling during ground shaking. </a:t>
            </a:r>
          </a:p>
          <a:p>
            <a:pPr marL="0" lvl="0" indent="0" algn="l" rtl="0">
              <a:lnSpc>
                <a:spcPct val="100000"/>
              </a:lnSpc>
              <a:spcBef>
                <a:spcPts val="0"/>
              </a:spcBef>
              <a:spcAft>
                <a:spcPts val="0"/>
              </a:spcAft>
              <a:buClr>
                <a:schemeClr val="dk1"/>
              </a:buClr>
              <a:buSzPts val="1100"/>
              <a:buFont typeface="Arial"/>
              <a:buNone/>
            </a:pPr>
            <a:r>
              <a:rPr lang="en-US" dirty="0"/>
              <a:t>COVER: </a:t>
            </a:r>
            <a:r>
              <a:rPr lang="en-US" sz="1200" dirty="0"/>
              <a:t>We cover our neck </a:t>
            </a:r>
            <a:r>
              <a:rPr lang="en-US" sz="12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and head</a:t>
            </a:r>
            <a:r>
              <a:rPr lang="en-US" sz="1200" dirty="0"/>
              <a:t> with one arm and hand to protect them from becoming injured if something falls. The back of the neck is particularly important to protect because your head has a skull to protect it. </a:t>
            </a:r>
          </a:p>
          <a:p>
            <a:pPr marL="0" lvl="0" indent="0" algn="l" rtl="0">
              <a:lnSpc>
                <a:spcPct val="100000"/>
              </a:lnSpc>
              <a:spcBef>
                <a:spcPts val="0"/>
              </a:spcBef>
              <a:spcAft>
                <a:spcPts val="0"/>
              </a:spcAft>
              <a:buClr>
                <a:schemeClr val="dk1"/>
              </a:buClr>
              <a:buSzPts val="1100"/>
              <a:buFont typeface="Arial"/>
              <a:buNone/>
            </a:pPr>
            <a:r>
              <a:rPr lang="en-US" sz="1200" dirty="0"/>
              <a:t>HOLD ON: We hold on to a table leg once we’re beneath a table so that the earthquake doesn’t move us out from underneath the table that is protecting us.</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29</a:t>
            </a:fld>
            <a:endParaRPr lang="en-US"/>
          </a:p>
        </p:txBody>
      </p:sp>
    </p:spTree>
    <p:extLst>
      <p:ext uri="{BB962C8B-B14F-4D97-AF65-F5344CB8AC3E}">
        <p14:creationId xmlns:p14="http://schemas.microsoft.com/office/powerpoint/2010/main" val="2592661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dirty="0"/>
              <a:t>Animation Note:  </a:t>
            </a:r>
            <a:r>
              <a:rPr lang="en-US" sz="1600" i="1" dirty="0"/>
              <a:t>Click anywhere will do two things—the audio will play, and the building image will start shaking. The audio and shaking will continue until you click to the next slide.  </a:t>
            </a:r>
            <a:endParaRPr sz="1600" i="1" dirty="0"/>
          </a:p>
          <a:p>
            <a:pPr marL="0" lvl="0" indent="0" algn="l" rtl="0">
              <a:lnSpc>
                <a:spcPct val="100000"/>
              </a:lnSpc>
              <a:spcBef>
                <a:spcPts val="0"/>
              </a:spcBef>
              <a:spcAft>
                <a:spcPts val="0"/>
              </a:spcAft>
              <a:buClr>
                <a:schemeClr val="dk1"/>
              </a:buClr>
              <a:buSzPts val="1100"/>
              <a:buFont typeface="Arial"/>
              <a:buNone/>
            </a:pPr>
            <a:endParaRPr sz="1600" dirty="0"/>
          </a:p>
          <a:p>
            <a:pPr marL="0" lvl="0" indent="0" algn="l" rtl="0">
              <a:lnSpc>
                <a:spcPct val="100000"/>
              </a:lnSpc>
              <a:spcBef>
                <a:spcPts val="0"/>
              </a:spcBef>
              <a:spcAft>
                <a:spcPts val="0"/>
              </a:spcAft>
              <a:buClr>
                <a:schemeClr val="dk1"/>
              </a:buClr>
              <a:buSzPts val="1100"/>
              <a:buFont typeface="Arial"/>
              <a:buNone/>
            </a:pPr>
            <a:r>
              <a:rPr lang="en-US" sz="1600" b="1" dirty="0">
                <a:solidFill>
                  <a:schemeClr val="dk1"/>
                </a:solidFill>
              </a:rPr>
              <a:t>Teacher Notes: </a:t>
            </a:r>
            <a:r>
              <a:rPr lang="en-US" sz="1600" dirty="0">
                <a:solidFill>
                  <a:schemeClr val="dk1"/>
                </a:solidFill>
              </a:rPr>
              <a:t>Tell students that they will hear sound effects like earthquake shaking. This is just pretend! But it is similar to what you might hear in a real earthquake. Click to play the ground shaking noises and animation, and practice Drop, Cover, and Hold On. </a:t>
            </a:r>
            <a:r>
              <a:rPr lang="en-US" sz="1600" dirty="0"/>
              <a:t>Ask students to stay in their protective positions while you observe and offer corrections if necessary. Once you’ve checked each student, ask them to return to their seats.</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SOUND: </a:t>
            </a:r>
            <a:r>
              <a:rPr lang="en-US" u="sng" dirty="0">
                <a:solidFill>
                  <a:schemeClr val="hlink"/>
                </a:solidFill>
                <a:hlinkClick r:id="rId3"/>
              </a:rPr>
              <a:t>https://www.youtube.com/watch?v=q1wg2IbA0oo</a:t>
            </a:r>
            <a:r>
              <a:rPr lang="en-US" dirty="0">
                <a:solidFill>
                  <a:schemeClr val="dk1"/>
                </a:solidFill>
              </a:rPr>
              <a:t> Georgia Tech - Hearing the Japanese Earthquake - Clip 3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192" name="Google Shape;19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30</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dirty="0">
                <a:solidFill>
                  <a:schemeClr val="dk1"/>
                </a:solidFill>
              </a:rPr>
              <a:t>Students may wonder what to do if they’re outside when they feel shaking or get an alert. Tell them to find a clear spot away from buildings, trees, streetlights, and power lines, then Drop, Cover, and Hold On. Stay there until the shaking stops.</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31</a:t>
            </a:fld>
            <a:endParaRPr lang="en-US"/>
          </a:p>
        </p:txBody>
      </p:sp>
    </p:spTree>
    <p:extLst>
      <p:ext uri="{BB962C8B-B14F-4D97-AF65-F5344CB8AC3E}">
        <p14:creationId xmlns:p14="http://schemas.microsoft.com/office/powerpoint/2010/main" val="2981953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59B4-FD2A-54A8-48F7-410EA722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1F87-6362-371B-CFAA-5D7C151DF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D28ACC-5E47-A9DE-F62F-388E80A35ACE}"/>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r>
              <a:rPr lang="en-US" b="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A2DF8DD1-8512-FD20-BA75-7F09C9B4E955}"/>
              </a:ext>
            </a:extLst>
          </p:cNvPr>
          <p:cNvSpPr>
            <a:spLocks noGrp="1"/>
          </p:cNvSpPr>
          <p:nvPr>
            <p:ph type="sldNum" sz="quarter" idx="5"/>
          </p:nvPr>
        </p:nvSpPr>
        <p:spPr/>
        <p:txBody>
          <a:bodyPr/>
          <a:lstStyle/>
          <a:p>
            <a:fld id="{D9D3EB9B-9D7A-7A42-83C0-FE02F9BF119F}" type="slidenum">
              <a:rPr lang="en-US" smtClean="0"/>
              <a:t>32</a:t>
            </a:fld>
            <a:endParaRPr lang="en-US"/>
          </a:p>
        </p:txBody>
      </p:sp>
    </p:spTree>
    <p:extLst>
      <p:ext uri="{BB962C8B-B14F-4D97-AF65-F5344CB8AC3E}">
        <p14:creationId xmlns:p14="http://schemas.microsoft.com/office/powerpoint/2010/main" val="2343246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870-7B9A-0959-D4E4-012348BC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4945-1C9C-0E72-461C-B33AA48DC6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B0BEAB-8423-F220-3789-D63058FE5505}"/>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i="0" dirty="0">
                <a:solidFill>
                  <a:schemeClr val="dk1"/>
                </a:solidFill>
              </a:rPr>
              <a:t>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marL="0" lvl="0" indent="0" algn="l" rtl="0">
              <a:spcBef>
                <a:spcPts val="0"/>
              </a:spcBef>
              <a:spcAft>
                <a:spcPts val="0"/>
              </a:spcAft>
              <a:buClr>
                <a:schemeClr val="dk1"/>
              </a:buClr>
              <a:buSzPts val="1100"/>
              <a:buFont typeface="Arial"/>
              <a:buNone/>
            </a:pPr>
            <a:endParaRPr lang="en-US"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SOURCE: earthquake.usgs.gov/data/oaf/</a:t>
            </a:r>
            <a:r>
              <a:rPr lang="en-US" sz="1200" dirty="0" err="1"/>
              <a:t>overview.php</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B06746CF-625F-FAAB-B7FA-239D421517E7}"/>
              </a:ext>
            </a:extLst>
          </p:cNvPr>
          <p:cNvSpPr>
            <a:spLocks noGrp="1"/>
          </p:cNvSpPr>
          <p:nvPr>
            <p:ph type="sldNum" sz="quarter" idx="5"/>
          </p:nvPr>
        </p:nvSpPr>
        <p:spPr/>
        <p:txBody>
          <a:bodyPr/>
          <a:lstStyle/>
          <a:p>
            <a:fld id="{D9D3EB9B-9D7A-7A42-83C0-FE02F9BF119F}" type="slidenum">
              <a:rPr lang="en-US" smtClean="0"/>
              <a:t>33</a:t>
            </a:fld>
            <a:endParaRPr lang="en-US"/>
          </a:p>
        </p:txBody>
      </p:sp>
    </p:spTree>
    <p:extLst>
      <p:ext uri="{BB962C8B-B14F-4D97-AF65-F5344CB8AC3E}">
        <p14:creationId xmlns:p14="http://schemas.microsoft.com/office/powerpoint/2010/main" val="141824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Ask students to turn and talk to a student nearby and then share out with the entire class. Reflect with students on how taking protective actions during an earthquake will help us protect ourselves as well as our community. Students may note that they now know how to stay safe if there is ground shaking or an alert, and that they can tell others in their communities how to stay safe as well.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courtesy of Ready.gov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34</a:t>
            </a:fld>
            <a:endParaRPr lang="en-US"/>
          </a:p>
        </p:txBody>
      </p:sp>
    </p:spTree>
    <p:extLst>
      <p:ext uri="{BB962C8B-B14F-4D97-AF65-F5344CB8AC3E}">
        <p14:creationId xmlns:p14="http://schemas.microsoft.com/office/powerpoint/2010/main" val="1558533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Ask students how they feel now that they’ve learned how to protect themselves if there’s an earthquake or an earthquake early warning alert, and whether their feelings have changed. Ask them to Turn and Talk to a student nearby.</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dirty="0"/>
              <a:t>IMAGE: </a:t>
            </a:r>
            <a:r>
              <a:rPr lang="en-US" sz="1200" i="1" dirty="0"/>
              <a:t>Image courtesy of the Nebraska Department of Education</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35</a:t>
            </a:fld>
            <a:endParaRPr lang="en-US"/>
          </a:p>
        </p:txBody>
      </p:sp>
    </p:spTree>
    <p:extLst>
      <p:ext uri="{BB962C8B-B14F-4D97-AF65-F5344CB8AC3E}">
        <p14:creationId xmlns:p14="http://schemas.microsoft.com/office/powerpoint/2010/main" val="3024801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Notes:</a:t>
            </a:r>
            <a:r>
              <a:rPr lang="en-US" dirty="0"/>
              <a:t> Provide students with the student sheet to give them the chance to review the correct protective actions if there is ground shaking or if they get an earthquake early warning alert.  </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36</a:t>
            </a:fld>
            <a:endParaRPr lang="en-US"/>
          </a:p>
        </p:txBody>
      </p:sp>
    </p:spTree>
    <p:extLst>
      <p:ext uri="{BB962C8B-B14F-4D97-AF65-F5344CB8AC3E}">
        <p14:creationId xmlns:p14="http://schemas.microsoft.com/office/powerpoint/2010/main" val="3687957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9</a:t>
            </a:fld>
            <a:endParaRPr lang="en-US"/>
          </a:p>
        </p:txBody>
      </p:sp>
    </p:spTree>
    <p:extLst>
      <p:ext uri="{BB962C8B-B14F-4D97-AF65-F5344CB8AC3E}">
        <p14:creationId xmlns:p14="http://schemas.microsoft.com/office/powerpoint/2010/main" val="1831504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a:t>
            </a:r>
            <a:r>
              <a:rPr lang="en-US" u="sng" dirty="0">
                <a:solidFill>
                  <a:schemeClr val="hlink"/>
                </a:solidFill>
                <a:hlinkClick r:id="rId3"/>
              </a:rPr>
              <a:t>https://docs.google.com/forms/d/e/1FAIpQLSeNHAr45fDTztflhJJD3_JVS8p0RiV1MW9sKyQgFucGJyKcCA/viewform?usp=sf_link</a:t>
            </a:r>
            <a:r>
              <a:rPr lang="en-US" dirty="0"/>
              <a:t> </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37</a:t>
            </a:fld>
            <a:endParaRPr lang="en-US"/>
          </a:p>
        </p:txBody>
      </p:sp>
    </p:spTree>
    <p:extLst>
      <p:ext uri="{BB962C8B-B14F-4D97-AF65-F5344CB8AC3E}">
        <p14:creationId xmlns:p14="http://schemas.microsoft.com/office/powerpoint/2010/main" val="3269455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74054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IMAGE: </a:t>
            </a:r>
            <a:r>
              <a:rPr lang="en-US" u="sng">
                <a:solidFill>
                  <a:schemeClr val="hlink"/>
                </a:solidFill>
                <a:hlinkClick r:id="rId3"/>
              </a:rPr>
              <a:t>https://www.iris.edu/hq/inclass/activities/introduction_to_faults_and_plate_tectonics</a:t>
            </a:r>
            <a:r>
              <a:rPr lang="en-US"/>
              <a:t> </a:t>
            </a:r>
          </a:p>
          <a:p>
            <a:pPr marL="0" lvl="0" indent="0" algn="l" rtl="0">
              <a:spcBef>
                <a:spcPts val="0"/>
              </a:spcBef>
              <a:spcAft>
                <a:spcPts val="0"/>
              </a:spcAft>
              <a:buNone/>
            </a:pPr>
            <a:r>
              <a:rPr lang="en-US"/>
              <a:t>SOURCE: </a:t>
            </a:r>
            <a:r>
              <a:rPr lang="en-US" u="sng">
                <a:solidFill>
                  <a:schemeClr val="hlink"/>
                </a:solidFill>
                <a:hlinkClick r:id="rId4"/>
              </a:rPr>
              <a:t>https://www.usgs.gov/programs/earthquake-hazards/science/pacific-northwest-hazards</a:t>
            </a:r>
            <a:endParaRPr lang="en-US"/>
          </a:p>
          <a:p>
            <a:pPr marL="0" lvl="0" indent="0" algn="l" rtl="0">
              <a:spcBef>
                <a:spcPts val="0"/>
              </a:spcBef>
              <a:spcAft>
                <a:spcPts val="0"/>
              </a:spcAft>
              <a:buNone/>
            </a:pPr>
            <a:r>
              <a:rPr lang="en-US" u="sng">
                <a:solidFill>
                  <a:schemeClr val="hlink"/>
                </a:solidFill>
                <a:hlinkClick r:id="rId5"/>
              </a:rPr>
              <a:t>https://www.usgs.gov/programs/earthquake-hazards/science/southern-california-earthquake-hazards</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41</a:t>
            </a:fld>
            <a:endParaRPr lang="en-US"/>
          </a:p>
        </p:txBody>
      </p:sp>
    </p:spTree>
    <p:extLst>
      <p:ext uri="{BB962C8B-B14F-4D97-AF65-F5344CB8AC3E}">
        <p14:creationId xmlns:p14="http://schemas.microsoft.com/office/powerpoint/2010/main" val="3060935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For more information on Earthquake Early Warning, go to: </a:t>
            </a:r>
            <a:r>
              <a:rPr lang="en-US" u="sng" dirty="0">
                <a:solidFill>
                  <a:srgbClr val="0563C1"/>
                </a:solidFill>
                <a:hlinkClick r:id="rId3">
                  <a:extLst>
                    <a:ext uri="{A12FA001-AC4F-418D-AE19-62706E023703}">
                      <ahyp:hlinkClr xmlns:ahyp="http://schemas.microsoft.com/office/drawing/2018/hyperlinkcolor" val="tx"/>
                    </a:ext>
                  </a:extLst>
                </a:hlinkClick>
              </a:rPr>
              <a:t>https://www.iris.edu/hq/inclass/sequences/earthquake_early_warning</a:t>
            </a:r>
            <a:endParaRPr lang="en-US" u="sng" dirty="0">
              <a:solidFill>
                <a:srgbClr val="0563C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the USGS</a:t>
            </a:r>
            <a:endParaRPr lang="en-US"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457200" lvl="0" indent="-228600" algn="l" rtl="0">
              <a:lnSpc>
                <a:spcPct val="100000"/>
              </a:lnSpc>
              <a:spcBef>
                <a:spcPts val="0"/>
              </a:spcBef>
              <a:spcAft>
                <a:spcPts val="0"/>
              </a:spcAft>
              <a:buSzPts val="1100"/>
              <a:buNone/>
            </a:pPr>
            <a:endParaRPr dirty="0"/>
          </a:p>
        </p:txBody>
      </p:sp>
      <p:sp>
        <p:nvSpPr>
          <p:cNvPr id="316" name="Google Shape;316;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US" sz="1800">
                <a:solidFill>
                  <a:schemeClr val="dk1"/>
                </a:solidFill>
                <a:latin typeface="Arial"/>
                <a:ea typeface="Arial"/>
                <a:cs typeface="Arial"/>
                <a:sym typeface="Arial"/>
              </a:rPr>
              <a:t>42</a:t>
            </a:fld>
            <a:endParaRPr sz="1800">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https://www.shakeout.org/whyparticipate/</a:t>
            </a:r>
            <a:r>
              <a:rPr lang="en"/>
              <a:t> </a:t>
            </a: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9" name="Google Shape;6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43</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a:t>
            </a:r>
            <a:r>
              <a:rPr lang="en-US" u="sng">
                <a:solidFill>
                  <a:schemeClr val="hlink"/>
                </a:solidFill>
                <a:hlinkClick r:id="rId3"/>
              </a:rPr>
              <a:t>https://www.shakeout.org/whyparticipate/</a:t>
            </a:r>
            <a:r>
              <a:rPr lang="en-US"/>
              <a:t> , </a:t>
            </a:r>
            <a:r>
              <a:rPr lang="en-US" u="sng">
                <a:solidFill>
                  <a:schemeClr val="hlink"/>
                </a:solidFill>
                <a:hlinkClick r:id="rId4"/>
              </a:rPr>
              <a:t>https://www.shakealert.org/toolkit/introduction/</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44</a:t>
            </a:fld>
            <a:endParaRPr lang="en-US"/>
          </a:p>
        </p:txBody>
      </p:sp>
    </p:spTree>
    <p:extLst>
      <p:ext uri="{BB962C8B-B14F-4D97-AF65-F5344CB8AC3E}">
        <p14:creationId xmlns:p14="http://schemas.microsoft.com/office/powerpoint/2010/main" val="1424208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796CC-5546-F18C-413E-6C782E7754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C03B27-21A7-8F07-3423-532BF476B08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90CF714-932F-999D-099D-4281B3C6B3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B4527C-0AF4-2C5B-56F2-24B5B1796B7C}"/>
              </a:ext>
            </a:extLst>
          </p:cNvPr>
          <p:cNvSpPr>
            <a:spLocks noGrp="1"/>
          </p:cNvSpPr>
          <p:nvPr>
            <p:ph type="sldNum" sz="quarter" idx="5"/>
          </p:nvPr>
        </p:nvSpPr>
        <p:spPr/>
        <p:txBody>
          <a:bodyPr/>
          <a:lstStyle/>
          <a:p>
            <a:fld id="{D9D3EB9B-9D7A-7A42-83C0-FE02F9BF119F}" type="slidenum">
              <a:rPr lang="en-US" smtClean="0"/>
              <a:t>10</a:t>
            </a:fld>
            <a:endParaRPr lang="en-US"/>
          </a:p>
        </p:txBody>
      </p:sp>
    </p:spTree>
    <p:extLst>
      <p:ext uri="{BB962C8B-B14F-4D97-AF65-F5344CB8AC3E}">
        <p14:creationId xmlns:p14="http://schemas.microsoft.com/office/powerpoint/2010/main" val="813812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fontAlgn="base">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Teacher Notes</a:t>
            </a:r>
            <a:r>
              <a:rPr lang="en-US" sz="1200" b="0" i="0" u="none" strike="noStrike" cap="none" dirty="0">
                <a:solidFill>
                  <a:schemeClr val="dk1"/>
                </a:solidFill>
                <a:latin typeface="Calibri"/>
                <a:ea typeface="Calibri"/>
                <a:cs typeface="Calibri"/>
                <a:sym typeface="Calibri"/>
              </a:rPr>
              <a:t>: Tell students that today they are taking part in an earthquake drill and will practice how to protect themselves during an earthquake. If you are teaching this lesson as part of the Great ShakeOut, tell students that millions of people in countries around the world take part in the Great ShakeOut on the 3rd Thursday of October every year.​</a:t>
            </a:r>
          </a:p>
          <a:p>
            <a:pPr marL="0" marR="0" lvl="0" indent="0" algn="l" rtl="0" fontAlgn="base">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a:t>
            </a:r>
          </a:p>
          <a:p>
            <a:pPr marL="0" marR="0" lvl="0" indent="0" algn="l" rtl="0" fontAlgn="base">
              <a:lnSpc>
                <a:spcPct val="100000"/>
              </a:lnSpc>
              <a:spcBef>
                <a:spcPts val="0"/>
              </a:spcBef>
              <a:spcAft>
                <a:spcPts val="0"/>
              </a:spcAft>
              <a:buClr>
                <a:srgbClr val="000000"/>
              </a:buClr>
              <a:buSzPts val="1400"/>
              <a:buFont typeface="Arial"/>
              <a:buNone/>
            </a:pPr>
            <a:r>
              <a:rPr lang="en-US" sz="1000" b="0" i="0" u="none" strike="noStrike" cap="none" dirty="0">
                <a:solidFill>
                  <a:schemeClr val="dk1"/>
                </a:solidFill>
                <a:latin typeface="Calibri"/>
                <a:ea typeface="Calibri"/>
                <a:cs typeface="Calibri"/>
                <a:sym typeface="Calibri"/>
              </a:rPr>
              <a:t>IMA</a:t>
            </a:r>
            <a:r>
              <a:rPr lang="en-US" sz="1000" b="0" i="0" u="none" strike="noStrike" dirty="0">
                <a:solidFill>
                  <a:srgbClr val="000000"/>
                </a:solidFill>
                <a:effectLst/>
                <a:latin typeface="Aptos" panose="020B0004020202020204" pitchFamily="34" charset="0"/>
              </a:rPr>
              <a:t>GE: </a:t>
            </a:r>
            <a:r>
              <a:rPr lang="en-US" sz="1000" b="0" i="1" u="none" strike="noStrike" dirty="0">
                <a:solidFill>
                  <a:srgbClr val="000000"/>
                </a:solidFill>
                <a:effectLst/>
                <a:latin typeface="Calibri" panose="020F0502020204030204" pitchFamily="34" charset="0"/>
              </a:rPr>
              <a:t>Image courtesy of The Hero in You Foundation. Used with permission.</a:t>
            </a:r>
            <a:endParaRPr lang="en-US" sz="1000" b="0" i="0" dirty="0">
              <a:solidFill>
                <a:srgbClr val="444444"/>
              </a:solidFill>
              <a:effectLst/>
              <a:latin typeface="Aptos" panose="020B00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8430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Ask students what other drills they’ve practiced at school. Kindergarten students may have only had fire drills at this point in the year, but first grade students have probably practiced earthquake drills, shelter in place drills, and lockdown drills, among others.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0" i="0" u="none" strike="noStrike" cap="none" dirty="0">
                <a:solidFill>
                  <a:schemeClr val="dk1"/>
                </a:solidFill>
                <a:latin typeface="Calibri"/>
                <a:ea typeface="Calibri"/>
                <a:cs typeface="Calibri"/>
                <a:sym typeface="Calibri"/>
              </a:rPr>
              <a:t>IMA</a:t>
            </a:r>
            <a:r>
              <a:rPr lang="en-US" sz="1000" b="0" i="0" u="none" strike="noStrike" dirty="0">
                <a:solidFill>
                  <a:srgbClr val="000000"/>
                </a:solidFill>
                <a:effectLst/>
                <a:latin typeface="Aptos" panose="020B0004020202020204" pitchFamily="34" charset="0"/>
              </a:rPr>
              <a:t>GES:</a:t>
            </a:r>
            <a:r>
              <a:rPr lang="en-US" sz="1000" b="1" i="0" u="none" strike="noStrike" dirty="0">
                <a:solidFill>
                  <a:srgbClr val="000000"/>
                </a:solidFill>
                <a:effectLst/>
                <a:latin typeface="Calibri" panose="020F0502020204030204" pitchFamily="34" charset="0"/>
              </a:rPr>
              <a:t> </a:t>
            </a:r>
            <a:r>
              <a:rPr lang="en-US" sz="1000" b="0" i="1" u="none" strike="noStrike" dirty="0">
                <a:solidFill>
                  <a:srgbClr val="000000"/>
                </a:solidFill>
                <a:effectLst/>
                <a:latin typeface="Calibri" panose="020F0502020204030204" pitchFamily="34" charset="0"/>
              </a:rPr>
              <a:t>Image credits from left to right. Image courtesy of Educator Clips. Image courtesy of The Hero in You Foundation and Educator Clips. Used with permission.</a:t>
            </a:r>
            <a:endParaRPr lang="en-US" sz="1000" b="0" i="0" dirty="0">
              <a:solidFill>
                <a:srgbClr val="444444"/>
              </a:solidFill>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D9D3EB9B-9D7A-7A42-83C0-FE02F9BF119F}" type="slidenum">
              <a:rPr lang="en-US" smtClean="0"/>
              <a:t>12</a:t>
            </a:fld>
            <a:endParaRPr lang="en-US"/>
          </a:p>
        </p:txBody>
      </p:sp>
    </p:spTree>
    <p:extLst>
      <p:ext uri="{BB962C8B-B14F-4D97-AF65-F5344CB8AC3E}">
        <p14:creationId xmlns:p14="http://schemas.microsoft.com/office/powerpoint/2010/main" val="556560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Tell students that our school has an earthquake early warning system that can give our school community members seconds of extra time to protect ourselves before damaging shaking arrives during an earthquake. </a:t>
            </a:r>
          </a:p>
          <a:p>
            <a:pPr marL="0" lvl="0" indent="0" algn="l" rtl="0">
              <a:spcBef>
                <a:spcPts val="0"/>
              </a:spcBef>
              <a:spcAft>
                <a:spcPts val="0"/>
              </a:spcAft>
              <a:buNone/>
            </a:pPr>
            <a:endParaRPr lang="en-US" dirty="0"/>
          </a:p>
          <a:p>
            <a:pPr marL="0" lvl="0" indent="0" algn="l" rtl="0">
              <a:spcBef>
                <a:spcPts val="0"/>
              </a:spcBef>
              <a:spcAft>
                <a:spcPts val="0"/>
              </a:spcAft>
              <a:buNone/>
            </a:pPr>
            <a:r>
              <a:rPr lang="en-US" sz="1000" dirty="0"/>
              <a:t>IMAGE: </a:t>
            </a:r>
            <a:r>
              <a:rPr lang="en-US" sz="1000" i="1" dirty="0"/>
              <a:t>Image courtesy of USGS</a:t>
            </a:r>
          </a:p>
        </p:txBody>
      </p:sp>
      <p:sp>
        <p:nvSpPr>
          <p:cNvPr id="4" name="Slide Number Placeholder 3"/>
          <p:cNvSpPr>
            <a:spLocks noGrp="1"/>
          </p:cNvSpPr>
          <p:nvPr>
            <p:ph type="sldNum" sz="quarter" idx="5"/>
          </p:nvPr>
        </p:nvSpPr>
        <p:spPr/>
        <p:txBody>
          <a:bodyPr/>
          <a:lstStyle/>
          <a:p>
            <a:fld id="{D9D3EB9B-9D7A-7A42-83C0-FE02F9BF119F}" type="slidenum">
              <a:rPr lang="en-US" smtClean="0"/>
              <a:t>13</a:t>
            </a:fld>
            <a:endParaRPr lang="en-US"/>
          </a:p>
        </p:txBody>
      </p:sp>
    </p:spTree>
    <p:extLst>
      <p:ext uri="{BB962C8B-B14F-4D97-AF65-F5344CB8AC3E}">
        <p14:creationId xmlns:p14="http://schemas.microsoft.com/office/powerpoint/2010/main" val="1569424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Sometimes drills can be scary because we don't know what to do or what is happening around us. During these lessons you will practice the drill many times. After practicing, you should feel more confident and hopefully less scared or nervous. When thinking about earthquake drills, how do you feel right now? Turn to a student sitting next to you and talk about where you’re at.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000" dirty="0"/>
              <a:t>IMAGE: </a:t>
            </a:r>
            <a:r>
              <a:rPr lang="en-US" sz="1000" i="1" dirty="0"/>
              <a:t>Image courtesy of the Nebraska Department of Education</a:t>
            </a: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14</a:t>
            </a:fld>
            <a:endParaRPr lang="en-US"/>
          </a:p>
        </p:txBody>
      </p:sp>
    </p:spTree>
    <p:extLst>
      <p:ext uri="{BB962C8B-B14F-4D97-AF65-F5344CB8AC3E}">
        <p14:creationId xmlns:p14="http://schemas.microsoft.com/office/powerpoint/2010/main" val="1720888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Ask students what they’ve seen and heard about earthquakes. They may have seen images of people or buildings shaking. They may have seen a cartoon in which a giant fissure opens in Earth’s surface (which is incorrect). Tell students that we’ll learn more about what an earthquake is in this lesson. Consider recording students’ questions so that you can return to them at the end of the lesson to see which have been addressed through the lesson and try to answer the others. </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15</a:t>
            </a:fld>
            <a:endParaRPr lang="en-US"/>
          </a:p>
        </p:txBody>
      </p:sp>
    </p:spTree>
    <p:extLst>
      <p:ext uri="{BB962C8B-B14F-4D97-AF65-F5344CB8AC3E}">
        <p14:creationId xmlns:p14="http://schemas.microsoft.com/office/powerpoint/2010/main" val="212888259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Google Shape;20;p8">
            <a:extLst>
              <a:ext uri="{FF2B5EF4-FFF2-40B4-BE49-F238E27FC236}">
                <a16:creationId xmlns:a16="http://schemas.microsoft.com/office/drawing/2014/main" id="{56057B4A-AAB5-7B56-8C6C-DF3C8CECB817}"/>
              </a:ext>
              <a:ext uri="{C183D7F6-B498-43B3-948B-1728B52AA6E4}">
                <adec:decorative xmlns:adec="http://schemas.microsoft.com/office/drawing/2017/decorative" val="1"/>
              </a:ext>
            </a:extLst>
          </p:cNvPr>
          <p:cNvPicPr preferRelativeResize="0"/>
          <p:nvPr userDrawn="1"/>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5385"/>
          <a:stretch/>
        </p:blipFill>
        <p:spPr>
          <a:xfrm>
            <a:off x="1377941" y="0"/>
            <a:ext cx="7766057" cy="1489435"/>
          </a:xfrm>
          <a:prstGeom prst="rect">
            <a:avLst/>
          </a:prstGeom>
        </p:spPr>
      </p:pic>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293916" y="3848276"/>
            <a:ext cx="8430359" cy="333980"/>
          </a:xfr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a:extLst>
              <a:ext uri="{FF2B5EF4-FFF2-40B4-BE49-F238E27FC236}">
                <a16:creationId xmlns:a16="http://schemas.microsoft.com/office/drawing/2014/main" id="{ECDCBB8A-B6FB-7E4F-1DC3-BEF936B8A0F0}"/>
              </a:ext>
            </a:extLst>
          </p:cNvPr>
          <p:cNvSpPr/>
          <p:nvPr/>
        </p:nvSpPr>
        <p:spPr>
          <a:xfrm>
            <a:off x="1" y="0"/>
            <a:ext cx="2468879" cy="1489435"/>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2796758"/>
            <a:ext cx="8430359" cy="895350"/>
          </a:xfrm>
        </p:spPr>
        <p:txBody>
          <a:bodyPr anchor="b">
            <a:normAutofit/>
          </a:bodyPr>
          <a:lstStyle>
            <a:lvl1pPr algn="l">
              <a:defRPr sz="3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a:xfrm>
            <a:off x="3028950" y="4814043"/>
            <a:ext cx="3086100" cy="273844"/>
          </a:xfrm>
          <a:prstGeom prst="rect">
            <a:avLst/>
          </a:prstGeom>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5" name="Picture 4" descr="ShakeAlert Ready Schools logo">
            <a:extLst>
              <a:ext uri="{FF2B5EF4-FFF2-40B4-BE49-F238E27FC236}">
                <a16:creationId xmlns:a16="http://schemas.microsoft.com/office/drawing/2014/main" id="{EF3D8802-3207-2346-E201-17A65155155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1878" y="135871"/>
            <a:ext cx="2288149" cy="1960092"/>
          </a:xfrm>
          <a:prstGeom prst="rect">
            <a:avLst/>
          </a:prstGeom>
        </p:spPr>
      </p:pic>
    </p:spTree>
    <p:extLst>
      <p:ext uri="{BB962C8B-B14F-4D97-AF65-F5344CB8AC3E}">
        <p14:creationId xmlns:p14="http://schemas.microsoft.com/office/powerpoint/2010/main" val="31112808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7845458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59195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5" name="Google Shape;35;p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2010168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9EC489-20AC-99E2-B37F-91A7AB927F1A}"/>
              </a:ext>
            </a:extLst>
          </p:cNvPr>
          <p:cNvSpPr/>
          <p:nvPr userDrawn="1"/>
        </p:nvSpPr>
        <p:spPr>
          <a:xfrm>
            <a:off x="0" y="0"/>
            <a:ext cx="9025614" cy="3197333"/>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0;p8">
            <a:extLst>
              <a:ext uri="{FF2B5EF4-FFF2-40B4-BE49-F238E27FC236}">
                <a16:creationId xmlns:a16="http://schemas.microsoft.com/office/drawing/2014/main" id="{1EEBE4A0-2890-8F3D-B5B5-DB85D28B22E9}"/>
              </a:ext>
            </a:extLst>
          </p:cNvPr>
          <p:cNvPicPr preferRelativeResize="0"/>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l="-13889" r="13889"/>
          <a:stretch/>
        </p:blipFill>
        <p:spPr>
          <a:xfrm>
            <a:off x="455840" y="0"/>
            <a:ext cx="8688160" cy="3197333"/>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pic>
        <p:nvPicPr>
          <p:cNvPr id="5" name="Picture 4" descr="A green and black sign&#10;&#10;Description automatically generated">
            <a:extLst>
              <a:ext uri="{FF2B5EF4-FFF2-40B4-BE49-F238E27FC236}">
                <a16:creationId xmlns:a16="http://schemas.microsoft.com/office/drawing/2014/main" id="{AA41E4F7-9E22-7510-0F8A-36F54C76582A}"/>
              </a:ext>
            </a:extLst>
          </p:cNvPr>
          <p:cNvPicPr>
            <a:picLocks noChangeAspect="1"/>
          </p:cNvPicPr>
          <p:nvPr userDrawn="1"/>
        </p:nvPicPr>
        <p:blipFill>
          <a:blip r:embed="rId4"/>
          <a:stretch>
            <a:fillRect/>
          </a:stretch>
        </p:blipFill>
        <p:spPr>
          <a:xfrm>
            <a:off x="2280132" y="3215351"/>
            <a:ext cx="4583736" cy="1353294"/>
          </a:xfrm>
          <a:prstGeom prst="rect">
            <a:avLst/>
          </a:prstGeom>
        </p:spPr>
      </p:pic>
    </p:spTree>
    <p:extLst>
      <p:ext uri="{BB962C8B-B14F-4D97-AF65-F5344CB8AC3E}">
        <p14:creationId xmlns:p14="http://schemas.microsoft.com/office/powerpoint/2010/main" val="169405194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51554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7460814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l="-5769"/>
          <a:stretch/>
        </p:blipFill>
        <p:spPr>
          <a:xfrm>
            <a:off x="6638430" y="466165"/>
            <a:ext cx="2505569" cy="4260958"/>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366887159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99018152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11650139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03151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637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pic>
        <p:nvPicPr>
          <p:cNvPr id="22" name="Picture 21">
            <a:extLst>
              <a:ext uri="{FF2B5EF4-FFF2-40B4-BE49-F238E27FC236}">
                <a16:creationId xmlns:a16="http://schemas.microsoft.com/office/drawing/2014/main" id="{1C0FEFF8-CFFD-87A0-EE82-E418C0B1B7FD}"/>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0" y="0"/>
            <a:ext cx="9141714" cy="409472"/>
          </a:xfrm>
          <a:prstGeom prst="rect">
            <a:avLst/>
          </a:prstGeom>
        </p:spPr>
      </p:pic>
      <p:sp>
        <p:nvSpPr>
          <p:cNvPr id="4" name="TextBox 3">
            <a:extLst>
              <a:ext uri="{FF2B5EF4-FFF2-40B4-BE49-F238E27FC236}">
                <a16:creationId xmlns:a16="http://schemas.microsoft.com/office/drawing/2014/main" id="{85F4E99D-8B80-5869-185F-C9C19062DE25}"/>
              </a:ext>
            </a:extLst>
          </p:cNvPr>
          <p:cNvSpPr txBox="1"/>
          <p:nvPr userDrawn="1"/>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ShakeAlert Ready Schools | 8.2025</a:t>
            </a:r>
            <a:endParaRPr lang="en-US" sz="800" dirty="0">
              <a:solidFill>
                <a:schemeClr val="bg1">
                  <a:lumMod val="50000"/>
                </a:schemeClr>
              </a:solidFill>
            </a:endParaRPr>
          </a:p>
        </p:txBody>
      </p:sp>
    </p:spTree>
    <p:extLst>
      <p:ext uri="{BB962C8B-B14F-4D97-AF65-F5344CB8AC3E}">
        <p14:creationId xmlns:p14="http://schemas.microsoft.com/office/powerpoint/2010/main" val="5851864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71" r:id="rId11"/>
    <p:sldLayoutId id="2147483672" r:id="rId12"/>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hyperlink" Target="https://rocketrules.org/" TargetMode="External"/><Relationship Id="rId3" Type="http://schemas.openxmlformats.org/officeDocument/2006/relationships/hyperlink" Target="https://www.shakealert.org/f/kindergarten-student-worksheet/" TargetMode="External"/><Relationship Id="rId7" Type="http://schemas.openxmlformats.org/officeDocument/2006/relationships/hyperlink" Target="https://rocketrules.org/earthquake-activity-books-video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www.shakealert.org/f/spanish-family-engagement-letter/" TargetMode="External"/><Relationship Id="rId5" Type="http://schemas.openxmlformats.org/officeDocument/2006/relationships/hyperlink" Target="https://www.shakealert.org/f/family-engagement-letter/" TargetMode="External"/><Relationship Id="rId4" Type="http://schemas.openxmlformats.org/officeDocument/2006/relationships/hyperlink" Target="https://www.shakealert.org/f/1st-grade-student-sheet/" TargetMode="External"/><Relationship Id="rId9" Type="http://schemas.openxmlformats.org/officeDocument/2006/relationships/hyperlink" Target="https://docs.google.com/forms/d/e/1FAIpQLScK-wkerGAJ6_5mnTumQNVis67kVD43sVuKziZVABgnVCNhJQ/viewform?embedded=tru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video" Target="https://www.youtube.com/embed/q1wg2IbA0oo?feature=oembed" TargetMode="External"/><Relationship Id="rId6" Type="http://schemas.openxmlformats.org/officeDocument/2006/relationships/image" Target="../media/image44.jpeg"/><Relationship Id="rId5" Type="http://schemas.openxmlformats.org/officeDocument/2006/relationships/image" Target="../media/image43.jpg"/><Relationship Id="rId4" Type="http://schemas.openxmlformats.org/officeDocument/2006/relationships/image" Target="../media/image42.gif"/></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hemeOverride" Target="../theme/themeOverride2.xml"/><Relationship Id="rId5" Type="http://schemas.openxmlformats.org/officeDocument/2006/relationships/image" Target="../media/image47.png"/><Relationship Id="rId4" Type="http://schemas.openxmlformats.org/officeDocument/2006/relationships/hyperlink" Target="https://www.earthquakecountry.org/step5/"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36.xml"/><Relationship Id="rId7" Type="http://schemas.openxmlformats.org/officeDocument/2006/relationships/hyperlink" Target="https://www.shakeout.org/schools/resources/" TargetMode="External"/><Relationship Id="rId12" Type="http://schemas.openxmlformats.org/officeDocument/2006/relationships/hyperlink" Target="https://mil.wa.gov/emergency-management-division" TargetMode="External"/><Relationship Id="rId2" Type="http://schemas.openxmlformats.org/officeDocument/2006/relationships/slideLayout" Target="../slideLayouts/slideLayout12.xml"/><Relationship Id="rId1" Type="http://schemas.openxmlformats.org/officeDocument/2006/relationships/themeOverride" Target="../theme/themeOverride3.xml"/><Relationship Id="rId6" Type="http://schemas.openxmlformats.org/officeDocument/2006/relationships/hyperlink" Target="https://drive.google.com/drive/u/0/folders/15uvK1IVDAduCD_h7YgmqmBslZQoFSdhX" TargetMode="External"/><Relationship Id="rId11" Type="http://schemas.openxmlformats.org/officeDocument/2006/relationships/hyperlink" Target="https://www.caloes.ca.gov/" TargetMode="External"/><Relationship Id="rId5" Type="http://schemas.openxmlformats.org/officeDocument/2006/relationships/hyperlink" Target="https://www.shakealert.org/education-and-outreach/shakealert-ready-schools/" TargetMode="External"/><Relationship Id="rId10" Type="http://schemas.openxmlformats.org/officeDocument/2006/relationships/hyperlink" Target="https://www.oregon.gov/oem/pages/default.aspx" TargetMode="External"/><Relationship Id="rId4" Type="http://schemas.openxmlformats.org/officeDocument/2006/relationships/hyperlink" Target="https://www.shakealert.org/education-and-outreach/messaging_toolkit/" TargetMode="External"/><Relationship Id="rId9" Type="http://schemas.openxmlformats.org/officeDocument/2006/relationships/hyperlink" Target="https://www.valcom.com/solutions/engineered-solutions/software-suite/veew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582388" y="2845193"/>
            <a:ext cx="8430359" cy="518833"/>
          </a:xfrm>
        </p:spPr>
        <p:txBody>
          <a:bodyPr vert="horz" lIns="91440" tIns="45720" rIns="91440" bIns="45720" rtlCol="0" anchor="t">
            <a:noAutofit/>
          </a:bodyPr>
          <a:lstStyle/>
          <a:p>
            <a:r>
              <a:rPr lang="en-US" sz="2800" b="1" dirty="0">
                <a:solidFill>
                  <a:schemeClr val="accent1"/>
                </a:solidFill>
              </a:rPr>
              <a:t>Earthquake Drill Lesson</a:t>
            </a:r>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582388" y="2265774"/>
            <a:ext cx="8430359" cy="579420"/>
          </a:xfrm>
        </p:spPr>
        <p:txBody>
          <a:bodyPr>
            <a:noAutofit/>
          </a:bodyPr>
          <a:lstStyle/>
          <a:p>
            <a:pPr>
              <a:lnSpc>
                <a:spcPct val="100000"/>
              </a:lnSpc>
              <a:spcBef>
                <a:spcPts val="0"/>
              </a:spcBef>
              <a:defRPr/>
            </a:pPr>
            <a:r>
              <a:rPr lang="en-US" sz="2800" kern="0" dirty="0">
                <a:solidFill>
                  <a:schemeClr val="tx2"/>
                </a:solidFill>
                <a:latin typeface="Arial"/>
                <a:cs typeface="Arial"/>
                <a:sym typeface="Arial"/>
              </a:rPr>
              <a:t>ShakeAlert</a:t>
            </a:r>
            <a:r>
              <a:rPr lang="en-US" sz="2800" kern="0" baseline="30000" dirty="0">
                <a:solidFill>
                  <a:schemeClr val="tx2"/>
                </a:solidFill>
                <a:latin typeface="Arial"/>
                <a:cs typeface="Arial"/>
                <a:sym typeface="Arial"/>
              </a:rPr>
              <a:t>®</a:t>
            </a:r>
            <a:r>
              <a:rPr lang="en-US" sz="2800" kern="0" dirty="0">
                <a:solidFill>
                  <a:schemeClr val="tx2"/>
                </a:solidFill>
                <a:latin typeface="Arial"/>
                <a:cs typeface="Arial"/>
                <a:sym typeface="Arial"/>
              </a:rPr>
              <a:t> Earthquake Early Warning </a:t>
            </a:r>
            <a:endParaRPr lang="en-US" sz="2800" dirty="0">
              <a:solidFill>
                <a:schemeClr val="tx2"/>
              </a:solidFill>
            </a:endParaRPr>
          </a:p>
        </p:txBody>
      </p:sp>
      <p:grpSp>
        <p:nvGrpSpPr>
          <p:cNvPr id="12" name="Group 11">
            <a:extLst>
              <a:ext uri="{FF2B5EF4-FFF2-40B4-BE49-F238E27FC236}">
                <a16:creationId xmlns:a16="http://schemas.microsoft.com/office/drawing/2014/main" id="{5296533F-C79D-51AD-66C7-933E5E708774}"/>
              </a:ext>
            </a:extLst>
          </p:cNvPr>
          <p:cNvGrpSpPr/>
          <p:nvPr/>
        </p:nvGrpSpPr>
        <p:grpSpPr>
          <a:xfrm>
            <a:off x="5010912" y="4294534"/>
            <a:ext cx="2283112" cy="674062"/>
            <a:chOff x="4572000" y="4157374"/>
            <a:chExt cx="2283112" cy="674062"/>
          </a:xfrm>
        </p:grpSpPr>
        <p:pic>
          <p:nvPicPr>
            <p:cNvPr id="2" name="Picture 1" descr="A green and black sign&#10;&#10;Description automatically generated">
              <a:extLst>
                <a:ext uri="{FF2B5EF4-FFF2-40B4-BE49-F238E27FC236}">
                  <a16:creationId xmlns:a16="http://schemas.microsoft.com/office/drawing/2014/main" id="{0AC5110F-545E-D9D5-B164-64FA71BE6ED3}"/>
                </a:ext>
              </a:extLst>
            </p:cNvPr>
            <p:cNvPicPr>
              <a:picLocks noChangeAspect="1"/>
            </p:cNvPicPr>
            <p:nvPr/>
          </p:nvPicPr>
          <p:blipFill>
            <a:blip r:embed="rId3"/>
            <a:stretch>
              <a:fillRect/>
            </a:stretch>
          </p:blipFill>
          <p:spPr>
            <a:xfrm>
              <a:off x="4572000" y="4157374"/>
              <a:ext cx="2283112" cy="674062"/>
            </a:xfrm>
            <a:prstGeom prst="rect">
              <a:avLst/>
            </a:prstGeom>
          </p:spPr>
        </p:pic>
        <p:grpSp>
          <p:nvGrpSpPr>
            <p:cNvPr id="10" name="Group 9">
              <a:extLst>
                <a:ext uri="{FF2B5EF4-FFF2-40B4-BE49-F238E27FC236}">
                  <a16:creationId xmlns:a16="http://schemas.microsoft.com/office/drawing/2014/main" id="{D4574DB3-CC84-5DB5-587F-AC32A8624D02}"/>
                </a:ext>
              </a:extLst>
            </p:cNvPr>
            <p:cNvGrpSpPr/>
            <p:nvPr/>
          </p:nvGrpSpPr>
          <p:grpSpPr>
            <a:xfrm>
              <a:off x="6676985" y="4436337"/>
              <a:ext cx="178127" cy="178127"/>
              <a:chOff x="6766047" y="4316278"/>
              <a:chExt cx="178127" cy="178127"/>
            </a:xfrm>
          </p:grpSpPr>
          <p:cxnSp>
            <p:nvCxnSpPr>
              <p:cNvPr id="6" name="Straight Connector 5">
                <a:extLst>
                  <a:ext uri="{FF2B5EF4-FFF2-40B4-BE49-F238E27FC236}">
                    <a16:creationId xmlns:a16="http://schemas.microsoft.com/office/drawing/2014/main" id="{CAE2BC80-A17B-66A2-2F80-4AEB9C7253C9}"/>
                  </a:ext>
                </a:extLst>
              </p:cNvPr>
              <p:cNvCxnSpPr>
                <a:cxnSpLocks/>
                <a:endCxn id="2" idx="3"/>
              </p:cNvCxnSpPr>
              <p:nvPr/>
            </p:nvCxnSpPr>
            <p:spPr>
              <a:xfrm>
                <a:off x="6855112" y="4316278"/>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EAF4C0D-BD2E-7D0E-1E86-B5CB3FFBFBA5}"/>
                  </a:ext>
                </a:extLst>
              </p:cNvPr>
              <p:cNvCxnSpPr>
                <a:cxnSpLocks/>
              </p:cNvCxnSpPr>
              <p:nvPr/>
            </p:nvCxnSpPr>
            <p:spPr>
              <a:xfrm rot="16200000" flipV="1">
                <a:off x="6855111" y="4317517"/>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pic>
        <p:nvPicPr>
          <p:cNvPr id="8" name="Picture 7" descr="A blue and black logo&#10;&#10;AI-generated content may be incorrect.">
            <a:extLst>
              <a:ext uri="{FF2B5EF4-FFF2-40B4-BE49-F238E27FC236}">
                <a16:creationId xmlns:a16="http://schemas.microsoft.com/office/drawing/2014/main" id="{2D4BE17E-5870-9873-4E56-F1E49EEC7B06}"/>
              </a:ext>
            </a:extLst>
          </p:cNvPr>
          <p:cNvPicPr>
            <a:picLocks noChangeAspect="1"/>
          </p:cNvPicPr>
          <p:nvPr/>
        </p:nvPicPr>
        <p:blipFill>
          <a:blip r:embed="rId4"/>
          <a:stretch>
            <a:fillRect/>
          </a:stretch>
        </p:blipFill>
        <p:spPr>
          <a:xfrm>
            <a:off x="7294024" y="4294534"/>
            <a:ext cx="1849976" cy="672719"/>
          </a:xfrm>
          <a:prstGeom prst="rect">
            <a:avLst/>
          </a:prstGeom>
        </p:spPr>
      </p:pic>
      <p:sp>
        <p:nvSpPr>
          <p:cNvPr id="7" name="Google Shape;86;p1">
            <a:extLst>
              <a:ext uri="{FF2B5EF4-FFF2-40B4-BE49-F238E27FC236}">
                <a16:creationId xmlns:a16="http://schemas.microsoft.com/office/drawing/2014/main" id="{FDEE4800-31BF-D2E6-94BE-806E8079C65D}"/>
              </a:ext>
            </a:extLst>
          </p:cNvPr>
          <p:cNvSpPr txBox="1">
            <a:spLocks/>
          </p:cNvSpPr>
          <p:nvPr/>
        </p:nvSpPr>
        <p:spPr>
          <a:xfrm>
            <a:off x="582388" y="3371396"/>
            <a:ext cx="8430359" cy="709575"/>
          </a:xfrm>
          <a:prstGeom prst="rect">
            <a:avLst/>
          </a:prstGeom>
          <a:noFill/>
          <a:ln>
            <a:noFill/>
          </a:ln>
        </p:spPr>
        <p:txBody>
          <a:bodyPr spcFirstLastPara="1" vert="horz" wrap="square" lIns="91425" tIns="45700" rIns="91425" bIns="45700" rtlCol="0" anchor="t" anchorCtr="0">
            <a:noAutofit/>
          </a:bodyPr>
          <a:lstStyle>
            <a:lvl1pPr marL="0" indent="0" algn="l" defTabSz="685800" rtl="0" eaLnBrk="1" latinLnBrk="0" hangingPunct="1">
              <a:lnSpc>
                <a:spcPct val="90000"/>
              </a:lnSpc>
              <a:spcBef>
                <a:spcPts val="750"/>
              </a:spcBef>
              <a:buClr>
                <a:schemeClr val="accent1"/>
              </a:buClr>
              <a:buFont typeface="Arial" panose="020B0604020202020204" pitchFamily="34" charset="0"/>
              <a:buNone/>
              <a:defRPr sz="1800" kern="1200">
                <a:solidFill>
                  <a:schemeClr val="tx2"/>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b="1"/>
              <a:t>Kindergarten to First Grade</a:t>
            </a:r>
          </a:p>
          <a:p>
            <a:r>
              <a:rPr lang="en-US" i="1"/>
              <a:t>Lesson Length: Two 30-Minute Lessons or one 1-Hour Lesson</a:t>
            </a:r>
            <a:endParaRPr lang="en-US" i="1" dirty="0"/>
          </a:p>
        </p:txBody>
      </p:sp>
      <p:sp>
        <p:nvSpPr>
          <p:cNvPr id="11" name="Google Shape;89;p1">
            <a:extLst>
              <a:ext uri="{FF2B5EF4-FFF2-40B4-BE49-F238E27FC236}">
                <a16:creationId xmlns:a16="http://schemas.microsoft.com/office/drawing/2014/main" id="{5A317256-F68D-E608-4A61-1C61BCA559E7}"/>
              </a:ext>
            </a:extLst>
          </p:cNvPr>
          <p:cNvSpPr/>
          <p:nvPr/>
        </p:nvSpPr>
        <p:spPr>
          <a:xfrm>
            <a:off x="4081422" y="626084"/>
            <a:ext cx="4659028" cy="267951"/>
          </a:xfrm>
          <a:prstGeom prst="roundRect">
            <a:avLst>
              <a:gd name="adj" fmla="val 16667"/>
            </a:avLst>
          </a:prstGeom>
          <a:solidFill>
            <a:srgbClr val="D9EAD3"/>
          </a:solidFill>
          <a:ln w="28575" cap="flat" cmpd="sng">
            <a:solidFill>
              <a:srgbClr val="006F41"/>
            </a:solidFill>
            <a:prstDash val="solid"/>
            <a:round/>
            <a:headEnd type="none" w="sm" len="sm"/>
            <a:tailEnd type="none" w="sm" len="sm"/>
          </a:ln>
        </p:spPr>
        <p:txBody>
          <a:bodyPr spcFirstLastPara="1" wrap="square" lIns="68550" tIns="68550" rIns="68550" bIns="68550" anchor="t" anchorCtr="0">
            <a:noAutofit/>
          </a:bodyPr>
          <a:lstStyle/>
          <a:p>
            <a:pPr algn="ctr">
              <a:lnSpc>
                <a:spcPct val="80000"/>
              </a:lnSpc>
            </a:pPr>
            <a:r>
              <a:rPr lang="en" sz="1350" b="1" dirty="0">
                <a:solidFill>
                  <a:srgbClr val="000000"/>
                </a:solidFill>
                <a:latin typeface="Arial"/>
                <a:ea typeface="Arial"/>
                <a:cs typeface="Arial"/>
                <a:sym typeface="Arial"/>
              </a:rPr>
              <a:t>GREEN SLIDES</a:t>
            </a:r>
            <a:r>
              <a:rPr lang="en" sz="1350" dirty="0">
                <a:solidFill>
                  <a:srgbClr val="000000"/>
                </a:solidFill>
                <a:latin typeface="Arial"/>
                <a:ea typeface="Arial"/>
                <a:cs typeface="Arial"/>
                <a:sym typeface="Arial"/>
              </a:rPr>
              <a:t> = Teacher Preparation &amp; Information</a:t>
            </a:r>
            <a:endParaRPr sz="1350" dirty="0">
              <a:solidFill>
                <a:srgbClr val="000000"/>
              </a:solidFill>
              <a:latin typeface="Arial"/>
              <a:ea typeface="Arial"/>
              <a:cs typeface="Arial"/>
              <a:sym typeface="Arial"/>
            </a:endParaRPr>
          </a:p>
          <a:p>
            <a:endParaRPr sz="1050" dirty="0">
              <a:solidFill>
                <a:srgbClr val="000000"/>
              </a:solidFill>
              <a:latin typeface="Arial"/>
              <a:ea typeface="Arial"/>
              <a:cs typeface="Arial"/>
              <a:sym typeface="Arial"/>
            </a:endParaRPr>
          </a:p>
        </p:txBody>
      </p:sp>
      <p:sp>
        <p:nvSpPr>
          <p:cNvPr id="13" name="Google Shape;90;p1">
            <a:extLst>
              <a:ext uri="{FF2B5EF4-FFF2-40B4-BE49-F238E27FC236}">
                <a16:creationId xmlns:a16="http://schemas.microsoft.com/office/drawing/2014/main" id="{6C92DC55-0065-777B-7216-9A0D9651AC9D}"/>
              </a:ext>
            </a:extLst>
          </p:cNvPr>
          <p:cNvSpPr/>
          <p:nvPr/>
        </p:nvSpPr>
        <p:spPr>
          <a:xfrm>
            <a:off x="4094900" y="954391"/>
            <a:ext cx="4629375" cy="249980"/>
          </a:xfrm>
          <a:prstGeom prst="roundRect">
            <a:avLst>
              <a:gd name="adj" fmla="val 16667"/>
            </a:avLst>
          </a:prstGeom>
          <a:solidFill>
            <a:schemeClr val="lt1"/>
          </a:solidFill>
          <a:ln>
            <a:noFill/>
          </a:ln>
        </p:spPr>
        <p:txBody>
          <a:bodyPr spcFirstLastPara="1" wrap="square" lIns="68550" tIns="68550" rIns="68550" bIns="68550" anchor="t" anchorCtr="0">
            <a:noAutofit/>
          </a:bodyPr>
          <a:lstStyle/>
          <a:p>
            <a:pPr algn="ctr">
              <a:lnSpc>
                <a:spcPct val="80000"/>
              </a:lnSpc>
            </a:pPr>
            <a:r>
              <a:rPr lang="en" sz="1350" b="1">
                <a:solidFill>
                  <a:srgbClr val="000000"/>
                </a:solidFill>
                <a:latin typeface="Arial"/>
                <a:ea typeface="Arial"/>
                <a:cs typeface="Arial"/>
                <a:sym typeface="Arial"/>
              </a:rPr>
              <a:t>WHITE SLIDES </a:t>
            </a:r>
            <a:r>
              <a:rPr lang="en" sz="1350">
                <a:solidFill>
                  <a:srgbClr val="000000"/>
                </a:solidFill>
                <a:latin typeface="Arial"/>
                <a:ea typeface="Arial"/>
                <a:cs typeface="Arial"/>
                <a:sym typeface="Arial"/>
              </a:rPr>
              <a:t>= Present to Class</a:t>
            </a:r>
            <a:endParaRPr sz="1350">
              <a:solidFill>
                <a:srgbClr val="000000"/>
              </a:solidFill>
              <a:latin typeface="Arial"/>
              <a:ea typeface="Arial"/>
              <a:cs typeface="Arial"/>
              <a:sym typeface="Arial"/>
            </a:endParaRPr>
          </a:p>
          <a:p>
            <a:endParaRPr sz="1050">
              <a:solidFill>
                <a:srgbClr val="000000"/>
              </a:solidFill>
              <a:latin typeface="Arial"/>
              <a:ea typeface="Arial"/>
              <a:cs typeface="Arial"/>
              <a:sym typeface="Arial"/>
            </a:endParaRPr>
          </a:p>
        </p:txBody>
      </p:sp>
    </p:spTree>
    <p:extLst>
      <p:ext uri="{BB962C8B-B14F-4D97-AF65-F5344CB8AC3E}">
        <p14:creationId xmlns:p14="http://schemas.microsoft.com/office/powerpoint/2010/main" val="3063492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ABC90CE-85D0-65C3-13FB-E71DD7D5E02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407D296-BBC0-7837-0BB8-E00FEB3A4251}"/>
              </a:ext>
            </a:extLst>
          </p:cNvPr>
          <p:cNvSpPr>
            <a:spLocks noGrp="1"/>
          </p:cNvSpPr>
          <p:nvPr>
            <p:ph type="title"/>
          </p:nvPr>
        </p:nvSpPr>
        <p:spPr/>
        <p:txBody>
          <a:bodyPr/>
          <a:lstStyle/>
          <a:p>
            <a:r>
              <a:rPr lang="en-US" dirty="0"/>
              <a:t>Teaching Steps - </a:t>
            </a:r>
            <a:r>
              <a:rPr lang="en-US" i="1" dirty="0"/>
              <a:t>page 7</a:t>
            </a:r>
            <a:endParaRPr lang="en-US" i="1" dirty="0">
              <a:solidFill>
                <a:schemeClr val="tx1"/>
              </a:solidFill>
            </a:endParaRPr>
          </a:p>
        </p:txBody>
      </p:sp>
      <p:sp>
        <p:nvSpPr>
          <p:cNvPr id="9" name="Content Placeholder 8">
            <a:extLst>
              <a:ext uri="{FF2B5EF4-FFF2-40B4-BE49-F238E27FC236}">
                <a16:creationId xmlns:a16="http://schemas.microsoft.com/office/drawing/2014/main" id="{DBB227CE-5390-9645-8BB9-28C314A0D983}"/>
              </a:ext>
            </a:extLst>
          </p:cNvPr>
          <p:cNvSpPr>
            <a:spLocks noGrp="1"/>
          </p:cNvSpPr>
          <p:nvPr>
            <p:ph idx="1"/>
          </p:nvPr>
        </p:nvSpPr>
        <p:spPr/>
        <p:txBody>
          <a:bodyPr>
            <a:noAutofit/>
          </a:bodyPr>
          <a:lstStyle/>
          <a:p>
            <a:pPr marL="342900" indent="-333375">
              <a:lnSpc>
                <a:spcPct val="100000"/>
              </a:lnSpc>
              <a:spcBef>
                <a:spcPts val="0"/>
              </a:spcBef>
              <a:spcAft>
                <a:spcPts val="900"/>
              </a:spcAft>
              <a:buSzPct val="100000"/>
              <a:buFont typeface="+mj-lt"/>
              <a:buAutoNum type="arabicPeriod" startAt="25"/>
            </a:pPr>
            <a:r>
              <a:rPr lang="en-US" sz="1130" u="sng" dirty="0"/>
              <a:t>SLIDE 35</a:t>
            </a:r>
            <a:r>
              <a:rPr lang="en-US" sz="1130" dirty="0"/>
              <a:t>: Ask students how they feel now that they’ve learned how to protect themselves if there’s an earthquake or an earthquake early warning alert, and whether their feelings have changed. Ask them to Turn and Talk to a student nearby.</a:t>
            </a:r>
          </a:p>
          <a:p>
            <a:pPr marL="342900" indent="-333375">
              <a:lnSpc>
                <a:spcPct val="100000"/>
              </a:lnSpc>
              <a:spcBef>
                <a:spcPts val="0"/>
              </a:spcBef>
              <a:spcAft>
                <a:spcPts val="900"/>
              </a:spcAft>
              <a:buSzPct val="100000"/>
              <a:buFont typeface="+mj-lt"/>
              <a:buAutoNum type="arabicPeriod" startAt="25"/>
            </a:pPr>
            <a:r>
              <a:rPr lang="en-US" sz="1130" u="sng" dirty="0"/>
              <a:t>SLIDE 36</a:t>
            </a:r>
            <a:r>
              <a:rPr lang="en-US" sz="1130" dirty="0"/>
              <a:t>: Provide students with the student sheet to give them the chance to review the correct protective actions if there is ground shaking or if they get an earthquake early warning alert.  </a:t>
            </a:r>
          </a:p>
          <a:p>
            <a:pPr marL="342900" indent="-333375">
              <a:lnSpc>
                <a:spcPct val="100000"/>
              </a:lnSpc>
              <a:spcBef>
                <a:spcPts val="0"/>
              </a:spcBef>
              <a:spcAft>
                <a:spcPts val="900"/>
              </a:spcAft>
              <a:buSzPct val="100000"/>
              <a:buFont typeface="+mj-lt"/>
              <a:buAutoNum type="arabicPeriod" startAt="25"/>
            </a:pPr>
            <a:r>
              <a:rPr lang="en-US" sz="1130" u="sng" dirty="0"/>
              <a:t>SLIDE 37</a:t>
            </a:r>
            <a:r>
              <a:rPr lang="en-US" sz="1130" dirty="0">
                <a:solidFill>
                  <a:schemeClr val="dk1"/>
                </a:solidFill>
              </a:rPr>
              <a:t>: OPTIONAL - Please complete the </a:t>
            </a:r>
            <a:r>
              <a:rPr lang="en-US" sz="1130" dirty="0"/>
              <a:t>ShakeAlert Ready! Great ShakeOut Lesson Feedback Form. </a:t>
            </a:r>
          </a:p>
          <a:p>
            <a:pPr marL="342900" indent="-333375">
              <a:lnSpc>
                <a:spcPct val="100000"/>
              </a:lnSpc>
              <a:spcBef>
                <a:spcPts val="0"/>
              </a:spcBef>
              <a:spcAft>
                <a:spcPts val="900"/>
              </a:spcAft>
              <a:buSzPct val="100000"/>
              <a:buAutoNum type="arabicPeriod" startAt="25"/>
            </a:pPr>
            <a:endParaRPr lang="en-US" sz="1130" dirty="0">
              <a:solidFill>
                <a:schemeClr val="dk1"/>
              </a:solidFill>
            </a:endParaRPr>
          </a:p>
          <a:p>
            <a:pPr marL="9525" indent="0">
              <a:lnSpc>
                <a:spcPct val="100000"/>
              </a:lnSpc>
              <a:spcBef>
                <a:spcPts val="0"/>
              </a:spcBef>
              <a:spcAft>
                <a:spcPts val="900"/>
              </a:spcAft>
              <a:buSzPct val="100000"/>
              <a:buNone/>
            </a:pPr>
            <a:r>
              <a:rPr lang="en-US" sz="1130" b="1" dirty="0">
                <a:solidFill>
                  <a:schemeClr val="accent1"/>
                </a:solidFill>
              </a:rPr>
              <a:t>NOTE:</a:t>
            </a:r>
            <a:r>
              <a:rPr lang="en-US" sz="1130" dirty="0">
                <a:latin typeface="Arial"/>
                <a:ea typeface="Arial"/>
                <a:cs typeface="Arial"/>
                <a:sym typeface="Arial"/>
              </a:rPr>
              <a:t> Please see the green slides at the end of this deck for information on earthquakes and how earthquake early warning works</a:t>
            </a:r>
            <a:endParaRPr lang="en-US" sz="1130" dirty="0">
              <a:solidFill>
                <a:schemeClr val="dk1"/>
              </a:solidFill>
            </a:endParaRPr>
          </a:p>
          <a:p>
            <a:pPr marL="342900" indent="-333375">
              <a:lnSpc>
                <a:spcPct val="100000"/>
              </a:lnSpc>
              <a:spcBef>
                <a:spcPts val="0"/>
              </a:spcBef>
              <a:spcAft>
                <a:spcPts val="900"/>
              </a:spcAft>
              <a:buSzPct val="100000"/>
              <a:buAutoNum type="arabicPeriod" startAt="22"/>
            </a:pPr>
            <a:endParaRPr lang="en-US" sz="1130" dirty="0">
              <a:solidFill>
                <a:schemeClr val="dk1"/>
              </a:solidFill>
            </a:endParaRPr>
          </a:p>
        </p:txBody>
      </p:sp>
      <p:sp>
        <p:nvSpPr>
          <p:cNvPr id="6" name="Slide Number Placeholder 16">
            <a:extLst>
              <a:ext uri="{FF2B5EF4-FFF2-40B4-BE49-F238E27FC236}">
                <a16:creationId xmlns:a16="http://schemas.microsoft.com/office/drawing/2014/main" id="{40E2430B-E966-9BEF-B0F2-D863935DF9F1}"/>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10</a:t>
            </a:fld>
            <a:endParaRPr lang="en-US"/>
          </a:p>
        </p:txBody>
      </p:sp>
    </p:spTree>
    <p:extLst>
      <p:ext uri="{BB962C8B-B14F-4D97-AF65-F5344CB8AC3E}">
        <p14:creationId xmlns:p14="http://schemas.microsoft.com/office/powerpoint/2010/main" val="3565072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DD09C-26C1-81E2-C8A7-125532543294}"/>
              </a:ext>
            </a:extLst>
          </p:cNvPr>
          <p:cNvSpPr>
            <a:spLocks noGrp="1"/>
          </p:cNvSpPr>
          <p:nvPr>
            <p:ph type="title"/>
          </p:nvPr>
        </p:nvSpPr>
        <p:spPr>
          <a:xfrm>
            <a:off x="312963" y="858741"/>
            <a:ext cx="3105646" cy="407453"/>
          </a:xfrm>
        </p:spPr>
        <p:txBody>
          <a:bodyPr>
            <a:normAutofit fontScale="90000"/>
          </a:bodyPr>
          <a:lstStyle/>
          <a:p>
            <a:r>
              <a:rPr lang="en-US" sz="2400" dirty="0"/>
              <a:t>LEARNING TARGET</a:t>
            </a:r>
          </a:p>
        </p:txBody>
      </p:sp>
      <p:grpSp>
        <p:nvGrpSpPr>
          <p:cNvPr id="5" name="Google Shape;113;p19">
            <a:extLst>
              <a:ext uri="{FF2B5EF4-FFF2-40B4-BE49-F238E27FC236}">
                <a16:creationId xmlns:a16="http://schemas.microsoft.com/office/drawing/2014/main" id="{8CF6EF5D-592A-9ED2-02E8-A52A36104CF9}"/>
              </a:ext>
            </a:extLst>
          </p:cNvPr>
          <p:cNvGrpSpPr/>
          <p:nvPr/>
        </p:nvGrpSpPr>
        <p:grpSpPr>
          <a:xfrm>
            <a:off x="4002997" y="637878"/>
            <a:ext cx="4817649" cy="3799499"/>
            <a:chOff x="4242950" y="523575"/>
            <a:chExt cx="4730975" cy="3742579"/>
          </a:xfrm>
        </p:grpSpPr>
        <p:pic>
          <p:nvPicPr>
            <p:cNvPr id="7" name="Google Shape;114;p19">
              <a:extLst>
                <a:ext uri="{FF2B5EF4-FFF2-40B4-BE49-F238E27FC236}">
                  <a16:creationId xmlns:a16="http://schemas.microsoft.com/office/drawing/2014/main" id="{7DF4AD7E-4BEF-AE7F-5E17-FB7DEA07367F}"/>
                </a:ext>
              </a:extLst>
            </p:cNvPr>
            <p:cNvPicPr preferRelativeResize="0"/>
            <p:nvPr/>
          </p:nvPicPr>
          <p:blipFill>
            <a:blip r:embed="rId3">
              <a:alphaModFix/>
            </a:blip>
            <a:stretch>
              <a:fillRect/>
            </a:stretch>
          </p:blipFill>
          <p:spPr>
            <a:xfrm>
              <a:off x="4242950" y="523575"/>
              <a:ext cx="4730975" cy="3742579"/>
            </a:xfrm>
            <a:prstGeom prst="roundRect">
              <a:avLst>
                <a:gd name="adj" fmla="val 2900"/>
              </a:avLst>
            </a:prstGeom>
            <a:noFill/>
            <a:ln w="9525" cap="flat" cmpd="sng">
              <a:noFill/>
              <a:prstDash val="solid"/>
              <a:round/>
              <a:headEnd type="none" w="sm" len="sm"/>
              <a:tailEnd type="none" w="sm" len="sm"/>
            </a:ln>
          </p:spPr>
        </p:pic>
        <p:pic>
          <p:nvPicPr>
            <p:cNvPr id="8" name="Google Shape;115;p19">
              <a:extLst>
                <a:ext uri="{FF2B5EF4-FFF2-40B4-BE49-F238E27FC236}">
                  <a16:creationId xmlns:a16="http://schemas.microsoft.com/office/drawing/2014/main" id="{A994CB65-CA58-6B1B-259D-A28F8F14B839}"/>
                </a:ext>
              </a:extLst>
            </p:cNvPr>
            <p:cNvPicPr preferRelativeResize="0"/>
            <p:nvPr/>
          </p:nvPicPr>
          <p:blipFill>
            <a:blip r:embed="rId4">
              <a:alphaModFix/>
            </a:blip>
            <a:stretch>
              <a:fillRect/>
            </a:stretch>
          </p:blipFill>
          <p:spPr>
            <a:xfrm>
              <a:off x="4572000" y="3934900"/>
              <a:ext cx="1566800" cy="331250"/>
            </a:xfrm>
            <a:prstGeom prst="rect">
              <a:avLst/>
            </a:prstGeom>
            <a:noFill/>
            <a:ln w="9525" cap="flat" cmpd="sng">
              <a:noFill/>
              <a:prstDash val="solid"/>
              <a:round/>
              <a:headEnd type="none" w="sm" len="sm"/>
              <a:tailEnd type="none" w="sm" len="sm"/>
            </a:ln>
          </p:spPr>
        </p:pic>
      </p:grpSp>
      <p:sp>
        <p:nvSpPr>
          <p:cNvPr id="10" name="TextBox 9">
            <a:extLst>
              <a:ext uri="{FF2B5EF4-FFF2-40B4-BE49-F238E27FC236}">
                <a16:creationId xmlns:a16="http://schemas.microsoft.com/office/drawing/2014/main" id="{77A38B1B-66D0-A89B-1CE3-2C7DD208891F}"/>
              </a:ext>
            </a:extLst>
          </p:cNvPr>
          <p:cNvSpPr txBox="1"/>
          <p:nvPr/>
        </p:nvSpPr>
        <p:spPr>
          <a:xfrm>
            <a:off x="312963" y="1499732"/>
            <a:ext cx="3255523" cy="2400657"/>
          </a:xfrm>
          <a:prstGeom prst="rect">
            <a:avLst/>
          </a:prstGeom>
          <a:noFill/>
        </p:spPr>
        <p:txBody>
          <a:bodyPr wrap="square">
            <a:spAutoFit/>
          </a:bodyPr>
          <a:lstStyle/>
          <a:p>
            <a:r>
              <a:rPr lang="en" sz="3000" dirty="0">
                <a:solidFill>
                  <a:srgbClr val="073763"/>
                </a:solidFill>
              </a:rPr>
              <a:t>I can </a:t>
            </a:r>
            <a:r>
              <a:rPr lang="en" sz="3000" b="1" dirty="0">
                <a:solidFill>
                  <a:srgbClr val="073763"/>
                </a:solidFill>
              </a:rPr>
              <a:t>Drop</a:t>
            </a:r>
            <a:r>
              <a:rPr lang="en" sz="3000" dirty="0">
                <a:solidFill>
                  <a:srgbClr val="073763"/>
                </a:solidFill>
              </a:rPr>
              <a:t>, </a:t>
            </a:r>
            <a:r>
              <a:rPr lang="en" sz="3000" b="1" dirty="0">
                <a:solidFill>
                  <a:srgbClr val="073763"/>
                </a:solidFill>
              </a:rPr>
              <a:t>Cover</a:t>
            </a:r>
            <a:r>
              <a:rPr lang="en" sz="3000" dirty="0">
                <a:solidFill>
                  <a:srgbClr val="073763"/>
                </a:solidFill>
              </a:rPr>
              <a:t>, and </a:t>
            </a:r>
            <a:br>
              <a:rPr lang="en" sz="3000" dirty="0">
                <a:solidFill>
                  <a:srgbClr val="073763"/>
                </a:solidFill>
              </a:rPr>
            </a:br>
            <a:r>
              <a:rPr lang="en" sz="3000" b="1" dirty="0">
                <a:solidFill>
                  <a:srgbClr val="073763"/>
                </a:solidFill>
              </a:rPr>
              <a:t>Hold On </a:t>
            </a:r>
            <a:r>
              <a:rPr lang="en" sz="3000" dirty="0">
                <a:solidFill>
                  <a:srgbClr val="073763"/>
                </a:solidFill>
              </a:rPr>
              <a:t>if there’s ground shaking or if there is an alert. </a:t>
            </a:r>
            <a:endParaRPr lang="en-US" sz="3000" dirty="0"/>
          </a:p>
        </p:txBody>
      </p:sp>
      <p:sp>
        <p:nvSpPr>
          <p:cNvPr id="9" name="Slide Number Placeholder 16">
            <a:extLst>
              <a:ext uri="{FF2B5EF4-FFF2-40B4-BE49-F238E27FC236}">
                <a16:creationId xmlns:a16="http://schemas.microsoft.com/office/drawing/2014/main" id="{04DA6BA1-298F-8D0A-3580-99C04D8E708C}"/>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11</a:t>
            </a:fld>
            <a:endParaRPr lang="en-US"/>
          </a:p>
        </p:txBody>
      </p:sp>
    </p:spTree>
    <p:extLst>
      <p:ext uri="{BB962C8B-B14F-4D97-AF65-F5344CB8AC3E}">
        <p14:creationId xmlns:p14="http://schemas.microsoft.com/office/powerpoint/2010/main" val="2073733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A0DB3BA4-0897-B896-C101-728329045428}"/>
              </a:ext>
            </a:extLst>
          </p:cNvPr>
          <p:cNvSpPr/>
          <p:nvPr/>
        </p:nvSpPr>
        <p:spPr>
          <a:xfrm>
            <a:off x="312964" y="857249"/>
            <a:ext cx="4162023" cy="3433032"/>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5609CE10-A70E-3B93-D194-677CF6D01D5C}"/>
              </a:ext>
            </a:extLst>
          </p:cNvPr>
          <p:cNvSpPr>
            <a:spLocks noGrp="1"/>
          </p:cNvSpPr>
          <p:nvPr>
            <p:ph type="title"/>
          </p:nvPr>
        </p:nvSpPr>
        <p:spPr>
          <a:xfrm>
            <a:off x="591770" y="930601"/>
            <a:ext cx="3604410" cy="941540"/>
          </a:xfrm>
        </p:spPr>
        <p:txBody>
          <a:bodyPr/>
          <a:lstStyle/>
          <a:p>
            <a:pPr algn="ctr"/>
            <a:r>
              <a:rPr lang="en-US" dirty="0"/>
              <a:t>What other safety drills have we had at school?</a:t>
            </a:r>
          </a:p>
        </p:txBody>
      </p:sp>
      <p:pic>
        <p:nvPicPr>
          <p:cNvPr id="13" name="Google Shape;132;p20">
            <a:extLst>
              <a:ext uri="{FF2B5EF4-FFF2-40B4-BE49-F238E27FC236}">
                <a16:creationId xmlns:a16="http://schemas.microsoft.com/office/drawing/2014/main" id="{B0928E41-F13E-F43C-A6DE-5048212368F0}"/>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268468" y="1867699"/>
            <a:ext cx="2189321" cy="2069597"/>
          </a:xfrm>
          <a:prstGeom prst="rect">
            <a:avLst/>
          </a:prstGeom>
          <a:noFill/>
          <a:ln>
            <a:noFill/>
          </a:ln>
        </p:spPr>
      </p:pic>
      <p:sp>
        <p:nvSpPr>
          <p:cNvPr id="4" name="Slide Number Placeholder 16">
            <a:extLst>
              <a:ext uri="{FF2B5EF4-FFF2-40B4-BE49-F238E27FC236}">
                <a16:creationId xmlns:a16="http://schemas.microsoft.com/office/drawing/2014/main" id="{F5B67863-ADEF-4857-04E5-BC7AC42D522C}"/>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12</a:t>
            </a:fld>
            <a:endParaRPr lang="en-US"/>
          </a:p>
        </p:txBody>
      </p:sp>
      <p:grpSp>
        <p:nvGrpSpPr>
          <p:cNvPr id="16" name="Group 15">
            <a:extLst>
              <a:ext uri="{FF2B5EF4-FFF2-40B4-BE49-F238E27FC236}">
                <a16:creationId xmlns:a16="http://schemas.microsoft.com/office/drawing/2014/main" id="{0F34F716-CE6D-BC01-905F-E008F58483C8}"/>
              </a:ext>
            </a:extLst>
          </p:cNvPr>
          <p:cNvGrpSpPr/>
          <p:nvPr/>
        </p:nvGrpSpPr>
        <p:grpSpPr>
          <a:xfrm>
            <a:off x="4669013" y="853218"/>
            <a:ext cx="4162023" cy="3433032"/>
            <a:chOff x="6225351" y="1137624"/>
            <a:chExt cx="5549364" cy="4577376"/>
          </a:xfrm>
        </p:grpSpPr>
        <p:sp>
          <p:nvSpPr>
            <p:cNvPr id="10" name="Rounded Rectangle 9">
              <a:extLst>
                <a:ext uri="{FF2B5EF4-FFF2-40B4-BE49-F238E27FC236}">
                  <a16:creationId xmlns:a16="http://schemas.microsoft.com/office/drawing/2014/main" id="{DC31D3F8-6287-4D08-608E-4F1674C00964}"/>
                </a:ext>
              </a:extLst>
            </p:cNvPr>
            <p:cNvSpPr/>
            <p:nvPr/>
          </p:nvSpPr>
          <p:spPr>
            <a:xfrm>
              <a:off x="6225351" y="1137624"/>
              <a:ext cx="5549364" cy="4577376"/>
            </a:xfrm>
            <a:prstGeom prst="roundRect">
              <a:avLst>
                <a:gd name="adj" fmla="val 5118"/>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1">
              <a:extLst>
                <a:ext uri="{FF2B5EF4-FFF2-40B4-BE49-F238E27FC236}">
                  <a16:creationId xmlns:a16="http://schemas.microsoft.com/office/drawing/2014/main" id="{BDFABAC3-964C-86A2-EE31-072728AE55AE}"/>
                </a:ext>
              </a:extLst>
            </p:cNvPr>
            <p:cNvSpPr txBox="1">
              <a:spLocks/>
            </p:cNvSpPr>
            <p:nvPr/>
          </p:nvSpPr>
          <p:spPr>
            <a:xfrm>
              <a:off x="7241330" y="1240801"/>
              <a:ext cx="3517406" cy="12553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sz="2100"/>
                <a:t>Why do we have drills at school?</a:t>
              </a:r>
            </a:p>
          </p:txBody>
        </p:sp>
        <p:pic>
          <p:nvPicPr>
            <p:cNvPr id="1026" name="Picture 2">
              <a:extLst>
                <a:ext uri="{FF2B5EF4-FFF2-40B4-BE49-F238E27FC236}">
                  <a16:creationId xmlns:a16="http://schemas.microsoft.com/office/drawing/2014/main" id="{1C68DCE4-13D0-0DAC-C861-6300CE11C5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0365" y="2527594"/>
              <a:ext cx="3879336" cy="2759464"/>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376146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38;p21" title="Education_15_SmallKids_V01.jpg">
            <a:extLst>
              <a:ext uri="{FF2B5EF4-FFF2-40B4-BE49-F238E27FC236}">
                <a16:creationId xmlns:a16="http://schemas.microsoft.com/office/drawing/2014/main" id="{D7C7CFCD-F5DA-E8E3-5C12-2EBE6B06092F}"/>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3149730" y="484955"/>
            <a:ext cx="5994271" cy="3912240"/>
          </a:xfrm>
          <a:prstGeom prst="rect">
            <a:avLst/>
          </a:prstGeom>
          <a:noFill/>
          <a:ln>
            <a:noFill/>
          </a:ln>
        </p:spPr>
      </p:pic>
      <p:sp>
        <p:nvSpPr>
          <p:cNvPr id="2" name="Title 1">
            <a:extLst>
              <a:ext uri="{FF2B5EF4-FFF2-40B4-BE49-F238E27FC236}">
                <a16:creationId xmlns:a16="http://schemas.microsoft.com/office/drawing/2014/main" id="{DDE34FF3-3541-1B0A-F50E-EB2E6ABE7E1F}"/>
              </a:ext>
            </a:extLst>
          </p:cNvPr>
          <p:cNvSpPr>
            <a:spLocks noGrp="1"/>
          </p:cNvSpPr>
          <p:nvPr>
            <p:ph type="title"/>
          </p:nvPr>
        </p:nvSpPr>
        <p:spPr>
          <a:xfrm>
            <a:off x="333746" y="1261332"/>
            <a:ext cx="2908218" cy="1918286"/>
          </a:xfrm>
        </p:spPr>
        <p:txBody>
          <a:bodyPr>
            <a:normAutofit/>
          </a:bodyPr>
          <a:lstStyle/>
          <a:p>
            <a:r>
              <a:rPr lang="en" sz="3000" b="0">
                <a:solidFill>
                  <a:srgbClr val="1A6935"/>
                </a:solidFill>
                <a:highlight>
                  <a:srgbClr val="FFFFFF"/>
                </a:highlight>
              </a:rPr>
              <a:t>Our school has </a:t>
            </a:r>
            <a:r>
              <a:rPr lang="en" sz="3000">
                <a:solidFill>
                  <a:srgbClr val="1A6935"/>
                </a:solidFill>
                <a:highlight>
                  <a:srgbClr val="FFFFFF"/>
                </a:highlight>
              </a:rPr>
              <a:t>Earthquake Early Warning! </a:t>
            </a:r>
            <a:endParaRPr lang="en-US" sz="3000"/>
          </a:p>
        </p:txBody>
      </p:sp>
      <p:sp>
        <p:nvSpPr>
          <p:cNvPr id="3" name="Slide Number Placeholder 16">
            <a:extLst>
              <a:ext uri="{FF2B5EF4-FFF2-40B4-BE49-F238E27FC236}">
                <a16:creationId xmlns:a16="http://schemas.microsoft.com/office/drawing/2014/main" id="{9E5EEA5B-F7F3-F6CA-E233-B6D743CEA347}"/>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13</a:t>
            </a:fld>
            <a:endParaRPr lang="en-US"/>
          </a:p>
        </p:txBody>
      </p:sp>
    </p:spTree>
    <p:extLst>
      <p:ext uri="{BB962C8B-B14F-4D97-AF65-F5344CB8AC3E}">
        <p14:creationId xmlns:p14="http://schemas.microsoft.com/office/powerpoint/2010/main" val="3818095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74893-CF58-F257-ACBA-2AE4A9D78037}"/>
              </a:ext>
            </a:extLst>
          </p:cNvPr>
          <p:cNvSpPr>
            <a:spLocks noGrp="1"/>
          </p:cNvSpPr>
          <p:nvPr>
            <p:ph type="title"/>
          </p:nvPr>
        </p:nvSpPr>
        <p:spPr/>
        <p:txBody>
          <a:bodyPr>
            <a:normAutofit fontScale="90000"/>
          </a:bodyPr>
          <a:lstStyle/>
          <a:p>
            <a:pPr algn="ctr"/>
            <a:r>
              <a:rPr lang="en" sz="2400">
                <a:solidFill>
                  <a:srgbClr val="1A6935"/>
                </a:solidFill>
              </a:rPr>
              <a:t>How do you feel? </a:t>
            </a:r>
            <a:r>
              <a:rPr lang="en" b="0" i="1">
                <a:solidFill>
                  <a:srgbClr val="1A6935"/>
                </a:solidFill>
              </a:rPr>
              <a:t>Turn and talk to a partner!</a:t>
            </a:r>
            <a:endParaRPr lang="en-US" b="0"/>
          </a:p>
        </p:txBody>
      </p:sp>
      <p:pic>
        <p:nvPicPr>
          <p:cNvPr id="3" name="Google Shape;146;p22">
            <a:extLst>
              <a:ext uri="{FF2B5EF4-FFF2-40B4-BE49-F238E27FC236}">
                <a16:creationId xmlns:a16="http://schemas.microsoft.com/office/drawing/2014/main" id="{C24B3D31-FB14-4EDB-34F3-3564EA26B090}"/>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1589809" y="1182489"/>
            <a:ext cx="5953991" cy="3158260"/>
          </a:xfrm>
          <a:prstGeom prst="roundRect">
            <a:avLst>
              <a:gd name="adj" fmla="val 3091"/>
            </a:avLst>
          </a:prstGeom>
          <a:noFill/>
          <a:ln>
            <a:noFill/>
          </a:ln>
        </p:spPr>
      </p:pic>
      <p:sp>
        <p:nvSpPr>
          <p:cNvPr id="4" name="Slide Number Placeholder 16">
            <a:extLst>
              <a:ext uri="{FF2B5EF4-FFF2-40B4-BE49-F238E27FC236}">
                <a16:creationId xmlns:a16="http://schemas.microsoft.com/office/drawing/2014/main" id="{F8AEB0A6-C9EC-5698-FB39-FC54445B664F}"/>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14</a:t>
            </a:fld>
            <a:endParaRPr lang="en-US"/>
          </a:p>
        </p:txBody>
      </p:sp>
    </p:spTree>
    <p:extLst>
      <p:ext uri="{BB962C8B-B14F-4D97-AF65-F5344CB8AC3E}">
        <p14:creationId xmlns:p14="http://schemas.microsoft.com/office/powerpoint/2010/main" val="1412496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41BA68A-F636-8940-9089-657C56820B4B}"/>
              </a:ext>
            </a:extLst>
          </p:cNvPr>
          <p:cNvSpPr txBox="1"/>
          <p:nvPr/>
        </p:nvSpPr>
        <p:spPr>
          <a:xfrm>
            <a:off x="312962" y="942173"/>
            <a:ext cx="3791447" cy="1846659"/>
          </a:xfrm>
          <a:prstGeom prst="rect">
            <a:avLst/>
          </a:prstGeom>
          <a:noFill/>
        </p:spPr>
        <p:txBody>
          <a:bodyPr wrap="square">
            <a:spAutoFit/>
          </a:bodyPr>
          <a:lstStyle/>
          <a:p>
            <a:r>
              <a:rPr lang="en-US" sz="2850">
                <a:solidFill>
                  <a:srgbClr val="1A6935"/>
                </a:solidFill>
              </a:rPr>
              <a:t>What are some </a:t>
            </a:r>
            <a:br>
              <a:rPr lang="en-US" sz="2850">
                <a:solidFill>
                  <a:srgbClr val="1A6935"/>
                </a:solidFill>
              </a:rPr>
            </a:br>
            <a:r>
              <a:rPr lang="en-US" sz="2850">
                <a:solidFill>
                  <a:srgbClr val="1A6935"/>
                </a:solidFill>
              </a:rPr>
              <a:t>things you have </a:t>
            </a:r>
            <a:br>
              <a:rPr lang="en-US" sz="2850">
                <a:solidFill>
                  <a:srgbClr val="1A6935"/>
                </a:solidFill>
              </a:rPr>
            </a:br>
            <a:r>
              <a:rPr lang="en-US" sz="2850" b="1">
                <a:solidFill>
                  <a:srgbClr val="1A6935"/>
                </a:solidFill>
              </a:rPr>
              <a:t>seen</a:t>
            </a:r>
            <a:r>
              <a:rPr lang="en-US" sz="2850">
                <a:solidFill>
                  <a:srgbClr val="1A6935"/>
                </a:solidFill>
              </a:rPr>
              <a:t> or </a:t>
            </a:r>
            <a:r>
              <a:rPr lang="en-US" sz="2850" b="1">
                <a:solidFill>
                  <a:srgbClr val="1A6935"/>
                </a:solidFill>
              </a:rPr>
              <a:t>heard</a:t>
            </a:r>
            <a:r>
              <a:rPr lang="en-US" sz="2850">
                <a:solidFill>
                  <a:srgbClr val="1A6935"/>
                </a:solidFill>
              </a:rPr>
              <a:t> </a:t>
            </a:r>
            <a:br>
              <a:rPr lang="en-US" sz="2850">
                <a:solidFill>
                  <a:srgbClr val="1A6935"/>
                </a:solidFill>
              </a:rPr>
            </a:br>
            <a:r>
              <a:rPr lang="en-US" sz="2850">
                <a:solidFill>
                  <a:srgbClr val="1A6935"/>
                </a:solidFill>
              </a:rPr>
              <a:t>about earthquakes? </a:t>
            </a:r>
          </a:p>
        </p:txBody>
      </p:sp>
      <p:grpSp>
        <p:nvGrpSpPr>
          <p:cNvPr id="11" name="Google Shape;113;p19">
            <a:extLst>
              <a:ext uri="{FF2B5EF4-FFF2-40B4-BE49-F238E27FC236}">
                <a16:creationId xmlns:a16="http://schemas.microsoft.com/office/drawing/2014/main" id="{18D7A410-E25C-E4FD-C5A3-64515941C8EA}"/>
              </a:ext>
            </a:extLst>
          </p:cNvPr>
          <p:cNvGrpSpPr/>
          <p:nvPr/>
        </p:nvGrpSpPr>
        <p:grpSpPr>
          <a:xfrm>
            <a:off x="4025452" y="592810"/>
            <a:ext cx="4830038" cy="3809270"/>
            <a:chOff x="4242950" y="523575"/>
            <a:chExt cx="4730975" cy="3742579"/>
          </a:xfrm>
        </p:grpSpPr>
        <p:pic>
          <p:nvPicPr>
            <p:cNvPr id="13" name="Google Shape;114;p19">
              <a:extLst>
                <a:ext uri="{FF2B5EF4-FFF2-40B4-BE49-F238E27FC236}">
                  <a16:creationId xmlns:a16="http://schemas.microsoft.com/office/drawing/2014/main" id="{EC77577E-025D-2128-9FAF-9AE3F03B08D4}"/>
                </a:ext>
              </a:extLst>
            </p:cNvPr>
            <p:cNvPicPr preferRelativeResize="0"/>
            <p:nvPr/>
          </p:nvPicPr>
          <p:blipFill>
            <a:blip r:embed="rId3">
              <a:alphaModFix/>
            </a:blip>
            <a:stretch>
              <a:fillRect/>
            </a:stretch>
          </p:blipFill>
          <p:spPr>
            <a:xfrm>
              <a:off x="4242950" y="523575"/>
              <a:ext cx="4730975" cy="3742579"/>
            </a:xfrm>
            <a:prstGeom prst="roundRect">
              <a:avLst>
                <a:gd name="adj" fmla="val 2900"/>
              </a:avLst>
            </a:prstGeom>
            <a:noFill/>
            <a:ln w="9525" cap="flat" cmpd="sng">
              <a:noFill/>
              <a:prstDash val="solid"/>
              <a:round/>
              <a:headEnd type="none" w="sm" len="sm"/>
              <a:tailEnd type="none" w="sm" len="sm"/>
            </a:ln>
          </p:spPr>
        </p:pic>
        <p:pic>
          <p:nvPicPr>
            <p:cNvPr id="14" name="Google Shape;115;p19">
              <a:extLst>
                <a:ext uri="{FF2B5EF4-FFF2-40B4-BE49-F238E27FC236}">
                  <a16:creationId xmlns:a16="http://schemas.microsoft.com/office/drawing/2014/main" id="{8588934D-5D8E-6C54-A20C-3BC0D3CF848F}"/>
                </a:ext>
              </a:extLst>
            </p:cNvPr>
            <p:cNvPicPr preferRelativeResize="0"/>
            <p:nvPr/>
          </p:nvPicPr>
          <p:blipFill>
            <a:blip r:embed="rId4">
              <a:alphaModFix/>
            </a:blip>
            <a:stretch>
              <a:fillRect/>
            </a:stretch>
          </p:blipFill>
          <p:spPr>
            <a:xfrm>
              <a:off x="4572000" y="3934900"/>
              <a:ext cx="1566800" cy="331250"/>
            </a:xfrm>
            <a:prstGeom prst="rect">
              <a:avLst/>
            </a:prstGeom>
            <a:noFill/>
            <a:ln w="9525" cap="flat" cmpd="sng">
              <a:noFill/>
              <a:prstDash val="solid"/>
              <a:round/>
              <a:headEnd type="none" w="sm" len="sm"/>
              <a:tailEnd type="none" w="sm" len="sm"/>
            </a:ln>
          </p:spPr>
        </p:pic>
      </p:grpSp>
      <p:sp>
        <p:nvSpPr>
          <p:cNvPr id="16" name="TextBox 15">
            <a:extLst>
              <a:ext uri="{FF2B5EF4-FFF2-40B4-BE49-F238E27FC236}">
                <a16:creationId xmlns:a16="http://schemas.microsoft.com/office/drawing/2014/main" id="{B80E3A08-75B2-2B36-B09A-D8BEEBE74E41}"/>
              </a:ext>
            </a:extLst>
          </p:cNvPr>
          <p:cNvSpPr txBox="1"/>
          <p:nvPr/>
        </p:nvSpPr>
        <p:spPr>
          <a:xfrm>
            <a:off x="295115" y="3118511"/>
            <a:ext cx="3730337" cy="969496"/>
          </a:xfrm>
          <a:prstGeom prst="rect">
            <a:avLst/>
          </a:prstGeom>
          <a:noFill/>
        </p:spPr>
        <p:txBody>
          <a:bodyPr wrap="square">
            <a:spAutoFit/>
          </a:bodyPr>
          <a:lstStyle/>
          <a:p>
            <a:r>
              <a:rPr lang="en-US" sz="2850">
                <a:solidFill>
                  <a:srgbClr val="1A6935"/>
                </a:solidFill>
              </a:rPr>
              <a:t>What do you </a:t>
            </a:r>
            <a:r>
              <a:rPr lang="en-US" sz="2850" b="1">
                <a:solidFill>
                  <a:srgbClr val="1A6935"/>
                </a:solidFill>
              </a:rPr>
              <a:t>wonder</a:t>
            </a:r>
            <a:r>
              <a:rPr lang="en-US" sz="2850">
                <a:solidFill>
                  <a:srgbClr val="1A6935"/>
                </a:solidFill>
              </a:rPr>
              <a:t> about earthquakes? </a:t>
            </a:r>
            <a:endParaRPr lang="en-US" sz="2850"/>
          </a:p>
        </p:txBody>
      </p:sp>
      <p:sp>
        <p:nvSpPr>
          <p:cNvPr id="2" name="Slide Number Placeholder 16">
            <a:extLst>
              <a:ext uri="{FF2B5EF4-FFF2-40B4-BE49-F238E27FC236}">
                <a16:creationId xmlns:a16="http://schemas.microsoft.com/office/drawing/2014/main" id="{4C461BCE-ABFE-BE6F-D233-3D9666071291}"/>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15</a:t>
            </a:fld>
            <a:endParaRPr lang="en-US"/>
          </a:p>
        </p:txBody>
      </p:sp>
    </p:spTree>
    <p:extLst>
      <p:ext uri="{BB962C8B-B14F-4D97-AF65-F5344CB8AC3E}">
        <p14:creationId xmlns:p14="http://schemas.microsoft.com/office/powerpoint/2010/main" val="305053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CC4618-C188-9CC1-56C3-AD240EA44651}"/>
              </a:ext>
            </a:extLst>
          </p:cNvPr>
          <p:cNvSpPr txBox="1"/>
          <p:nvPr/>
        </p:nvSpPr>
        <p:spPr>
          <a:xfrm>
            <a:off x="312962" y="637878"/>
            <a:ext cx="5983929" cy="3716402"/>
          </a:xfrm>
          <a:prstGeom prst="rect">
            <a:avLst/>
          </a:prstGeom>
          <a:noFill/>
        </p:spPr>
        <p:txBody>
          <a:bodyPr wrap="square">
            <a:spAutoFit/>
          </a:bodyPr>
          <a:lstStyle/>
          <a:p>
            <a:r>
              <a:rPr lang="en-US" sz="2850" b="1" dirty="0">
                <a:solidFill>
                  <a:srgbClr val="1A6935"/>
                </a:solidFill>
              </a:rPr>
              <a:t>Have you experienced an earthquake? What about </a:t>
            </a:r>
            <a:br>
              <a:rPr lang="en-US" sz="2850" b="1" dirty="0">
                <a:solidFill>
                  <a:srgbClr val="1A6935"/>
                </a:solidFill>
              </a:rPr>
            </a:br>
            <a:r>
              <a:rPr lang="en-US" sz="2850" b="1" dirty="0">
                <a:solidFill>
                  <a:srgbClr val="1A6935"/>
                </a:solidFill>
              </a:rPr>
              <a:t>your family members? </a:t>
            </a:r>
          </a:p>
          <a:p>
            <a:pPr>
              <a:lnSpc>
                <a:spcPct val="200000"/>
              </a:lnSpc>
            </a:pPr>
            <a:r>
              <a:rPr lang="en-US" sz="2700" dirty="0">
                <a:solidFill>
                  <a:schemeClr val="tx2"/>
                </a:solidFill>
              </a:rPr>
              <a:t>What did you or family members:  </a:t>
            </a:r>
          </a:p>
          <a:p>
            <a:pPr marL="351235" indent="-308372">
              <a:spcAft>
                <a:spcPts val="900"/>
              </a:spcAft>
              <a:buClr>
                <a:schemeClr val="accent1"/>
              </a:buClr>
              <a:buSzPct val="100000"/>
              <a:buFont typeface="Arial" panose="020B0604020202020204" pitchFamily="34" charset="0"/>
              <a:buChar char="•"/>
            </a:pPr>
            <a:r>
              <a:rPr lang="en-US" sz="2700" dirty="0">
                <a:solidFill>
                  <a:schemeClr val="tx2"/>
                </a:solidFill>
              </a:rPr>
              <a:t>SEE? </a:t>
            </a:r>
          </a:p>
          <a:p>
            <a:pPr marL="351235" indent="-308372">
              <a:spcAft>
                <a:spcPts val="900"/>
              </a:spcAft>
              <a:buClr>
                <a:schemeClr val="accent1"/>
              </a:buClr>
              <a:buSzPct val="100000"/>
              <a:buFont typeface="Arial" panose="020B0604020202020204" pitchFamily="34" charset="0"/>
              <a:buChar char="•"/>
            </a:pPr>
            <a:r>
              <a:rPr lang="en-US" sz="2700" dirty="0">
                <a:solidFill>
                  <a:schemeClr val="tx2"/>
                </a:solidFill>
              </a:rPr>
              <a:t>HEAR?</a:t>
            </a:r>
          </a:p>
          <a:p>
            <a:pPr marL="351235" indent="-308372">
              <a:spcAft>
                <a:spcPts val="900"/>
              </a:spcAft>
              <a:buClr>
                <a:schemeClr val="accent1"/>
              </a:buClr>
              <a:buSzPct val="100000"/>
              <a:buFont typeface="Arial" panose="020B0604020202020204" pitchFamily="34" charset="0"/>
              <a:buChar char="•"/>
            </a:pPr>
            <a:r>
              <a:rPr lang="en-US" sz="2700" dirty="0">
                <a:solidFill>
                  <a:schemeClr val="tx2"/>
                </a:solidFill>
              </a:rPr>
              <a:t>FEEL? </a:t>
            </a:r>
          </a:p>
        </p:txBody>
      </p:sp>
      <p:pic>
        <p:nvPicPr>
          <p:cNvPr id="2" name="Picture 1">
            <a:extLst>
              <a:ext uri="{FF2B5EF4-FFF2-40B4-BE49-F238E27FC236}">
                <a16:creationId xmlns:a16="http://schemas.microsoft.com/office/drawing/2014/main" id="{A5629FA2-03C5-80AE-FEEB-15885B0F50A4}"/>
              </a:ext>
            </a:extLst>
          </p:cNvPr>
          <p:cNvPicPr>
            <a:picLocks noChangeAspect="1"/>
          </p:cNvPicPr>
          <p:nvPr/>
        </p:nvPicPr>
        <p:blipFill>
          <a:blip r:embed="rId3"/>
          <a:srcRect b="40212"/>
          <a:stretch/>
        </p:blipFill>
        <p:spPr>
          <a:xfrm>
            <a:off x="1615034" y="2741009"/>
            <a:ext cx="866775" cy="495450"/>
          </a:xfrm>
          <a:prstGeom prst="rect">
            <a:avLst/>
          </a:prstGeom>
        </p:spPr>
      </p:pic>
      <p:pic>
        <p:nvPicPr>
          <p:cNvPr id="4" name="Picture 3">
            <a:extLst>
              <a:ext uri="{FF2B5EF4-FFF2-40B4-BE49-F238E27FC236}">
                <a16:creationId xmlns:a16="http://schemas.microsoft.com/office/drawing/2014/main" id="{1AF1E230-D0B0-DF00-3F29-9435C6D843C6}"/>
              </a:ext>
            </a:extLst>
          </p:cNvPr>
          <p:cNvPicPr>
            <a:picLocks noChangeAspect="1"/>
          </p:cNvPicPr>
          <p:nvPr/>
        </p:nvPicPr>
        <p:blipFill>
          <a:blip r:embed="rId4"/>
          <a:stretch>
            <a:fillRect/>
          </a:stretch>
        </p:blipFill>
        <p:spPr>
          <a:xfrm>
            <a:off x="1732597" y="3279322"/>
            <a:ext cx="1209675" cy="752475"/>
          </a:xfrm>
          <a:prstGeom prst="rect">
            <a:avLst/>
          </a:prstGeom>
        </p:spPr>
      </p:pic>
      <p:pic>
        <p:nvPicPr>
          <p:cNvPr id="11" name="Picture 10">
            <a:extLst>
              <a:ext uri="{FF2B5EF4-FFF2-40B4-BE49-F238E27FC236}">
                <a16:creationId xmlns:a16="http://schemas.microsoft.com/office/drawing/2014/main" id="{7E8BF119-50A6-5042-F5B5-40B1AD764DAE}"/>
              </a:ext>
            </a:extLst>
          </p:cNvPr>
          <p:cNvPicPr>
            <a:picLocks noChangeAspect="1"/>
          </p:cNvPicPr>
          <p:nvPr/>
        </p:nvPicPr>
        <p:blipFill>
          <a:blip r:embed="rId5"/>
          <a:stretch>
            <a:fillRect/>
          </a:stretch>
        </p:blipFill>
        <p:spPr>
          <a:xfrm>
            <a:off x="1476922" y="3711177"/>
            <a:ext cx="1143000" cy="1085850"/>
          </a:xfrm>
          <a:prstGeom prst="rect">
            <a:avLst/>
          </a:prstGeom>
        </p:spPr>
      </p:pic>
      <p:grpSp>
        <p:nvGrpSpPr>
          <p:cNvPr id="7" name="Group 6">
            <a:extLst>
              <a:ext uri="{FF2B5EF4-FFF2-40B4-BE49-F238E27FC236}">
                <a16:creationId xmlns:a16="http://schemas.microsoft.com/office/drawing/2014/main" id="{6F511396-FC7B-44E1-FBAD-8A244BC58A53}"/>
              </a:ext>
            </a:extLst>
          </p:cNvPr>
          <p:cNvGrpSpPr/>
          <p:nvPr/>
        </p:nvGrpSpPr>
        <p:grpSpPr>
          <a:xfrm>
            <a:off x="5711428" y="592810"/>
            <a:ext cx="3144062" cy="3809270"/>
            <a:chOff x="7615238" y="790414"/>
            <a:chExt cx="4192082" cy="5079026"/>
          </a:xfrm>
        </p:grpSpPr>
        <p:pic>
          <p:nvPicPr>
            <p:cNvPr id="3" name="Google Shape;114;p19">
              <a:extLst>
                <a:ext uri="{FF2B5EF4-FFF2-40B4-BE49-F238E27FC236}">
                  <a16:creationId xmlns:a16="http://schemas.microsoft.com/office/drawing/2014/main" id="{9F13E922-6AAD-0EA6-9E0F-97B54A198EED}"/>
                </a:ext>
              </a:extLst>
            </p:cNvPr>
            <p:cNvPicPr preferRelativeResize="0"/>
            <p:nvPr/>
          </p:nvPicPr>
          <p:blipFill>
            <a:blip r:embed="rId6">
              <a:alphaModFix/>
            </a:blip>
            <a:srcRect l="34905" r="1"/>
            <a:stretch/>
          </p:blipFill>
          <p:spPr>
            <a:xfrm>
              <a:off x="7615238" y="790414"/>
              <a:ext cx="4192082" cy="5079026"/>
            </a:xfrm>
            <a:prstGeom prst="roundRect">
              <a:avLst>
                <a:gd name="adj" fmla="val 2900"/>
              </a:avLst>
            </a:prstGeom>
            <a:noFill/>
            <a:ln w="9525" cap="flat" cmpd="sng">
              <a:noFill/>
              <a:prstDash val="solid"/>
              <a:round/>
              <a:headEnd type="none" w="sm" len="sm"/>
              <a:tailEnd type="none" w="sm" len="sm"/>
            </a:ln>
          </p:spPr>
        </p:pic>
        <p:sp>
          <p:nvSpPr>
            <p:cNvPr id="6" name="Rectangle 5">
              <a:extLst>
                <a:ext uri="{FF2B5EF4-FFF2-40B4-BE49-F238E27FC236}">
                  <a16:creationId xmlns:a16="http://schemas.microsoft.com/office/drawing/2014/main" id="{0ABE6FB9-7456-C5EA-9ADE-2504CC4A7720}"/>
                </a:ext>
              </a:extLst>
            </p:cNvPr>
            <p:cNvSpPr/>
            <p:nvPr/>
          </p:nvSpPr>
          <p:spPr>
            <a:xfrm>
              <a:off x="7615238" y="5375729"/>
              <a:ext cx="292073" cy="335523"/>
            </a:xfrm>
            <a:prstGeom prst="rect">
              <a:avLst/>
            </a:prstGeom>
            <a:solidFill>
              <a:srgbClr val="C18F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 name="Slide Number Placeholder 16">
            <a:extLst>
              <a:ext uri="{FF2B5EF4-FFF2-40B4-BE49-F238E27FC236}">
                <a16:creationId xmlns:a16="http://schemas.microsoft.com/office/drawing/2014/main" id="{A53594C2-C8C4-26FC-CCDD-D1278D21DD7E}"/>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16</a:t>
            </a:fld>
            <a:endParaRPr lang="en-US"/>
          </a:p>
        </p:txBody>
      </p:sp>
    </p:spTree>
    <p:extLst>
      <p:ext uri="{BB962C8B-B14F-4D97-AF65-F5344CB8AC3E}">
        <p14:creationId xmlns:p14="http://schemas.microsoft.com/office/powerpoint/2010/main" val="1976474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0574-BD0F-E80E-BD81-D3FB13EAFEAB}"/>
              </a:ext>
            </a:extLst>
          </p:cNvPr>
          <p:cNvSpPr>
            <a:spLocks noGrp="1"/>
          </p:cNvSpPr>
          <p:nvPr>
            <p:ph type="title"/>
          </p:nvPr>
        </p:nvSpPr>
        <p:spPr/>
        <p:txBody>
          <a:bodyPr>
            <a:normAutofit fontScale="90000"/>
          </a:bodyPr>
          <a:lstStyle/>
          <a:p>
            <a:r>
              <a:rPr lang="en" sz="2400">
                <a:solidFill>
                  <a:srgbClr val="006F41"/>
                </a:solidFill>
              </a:rPr>
              <a:t>Where are we?</a:t>
            </a:r>
            <a:endParaRPr lang="en-US" sz="2400"/>
          </a:p>
        </p:txBody>
      </p:sp>
      <p:sp>
        <p:nvSpPr>
          <p:cNvPr id="5" name="Google Shape;173;p25">
            <a:extLst>
              <a:ext uri="{FF2B5EF4-FFF2-40B4-BE49-F238E27FC236}">
                <a16:creationId xmlns:a16="http://schemas.microsoft.com/office/drawing/2014/main" id="{FC6AB1D5-1FB9-2CB0-0051-6A96CCB090EE}"/>
              </a:ext>
            </a:extLst>
          </p:cNvPr>
          <p:cNvSpPr txBox="1">
            <a:spLocks/>
          </p:cNvSpPr>
          <p:nvPr/>
        </p:nvSpPr>
        <p:spPr>
          <a:xfrm>
            <a:off x="684810" y="1046264"/>
            <a:ext cx="1214697" cy="412842"/>
          </a:xfrm>
          <a:prstGeom prst="rect">
            <a:avLst/>
          </a:prstGeom>
          <a:noFill/>
          <a:ln>
            <a:noFill/>
          </a:ln>
        </p:spPr>
        <p:txBody>
          <a:bodyPr spcFirstLastPara="1" vert="horz" wrap="square" lIns="68569" tIns="68569" rIns="68569" bIns="68569"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50" b="1" dirty="0">
                <a:solidFill>
                  <a:schemeClr val="tx2"/>
                </a:solidFill>
              </a:rPr>
              <a:t>School</a:t>
            </a:r>
          </a:p>
        </p:txBody>
      </p:sp>
      <p:pic>
        <p:nvPicPr>
          <p:cNvPr id="6" name="Google Shape;174;p25">
            <a:extLst>
              <a:ext uri="{FF2B5EF4-FFF2-40B4-BE49-F238E27FC236}">
                <a16:creationId xmlns:a16="http://schemas.microsoft.com/office/drawing/2014/main" id="{B044C075-BC12-1221-628F-A6488052E6DF}"/>
              </a:ext>
            </a:extLst>
          </p:cNvPr>
          <p:cNvPicPr preferRelativeResize="0"/>
          <p:nvPr/>
        </p:nvPicPr>
        <p:blipFill>
          <a:blip r:embed="rId3">
            <a:alphaModFix/>
          </a:blip>
          <a:stretch>
            <a:fillRect/>
          </a:stretch>
        </p:blipFill>
        <p:spPr>
          <a:xfrm>
            <a:off x="358101" y="1499207"/>
            <a:ext cx="1958392" cy="2145087"/>
          </a:xfrm>
          <a:prstGeom prst="roundRect">
            <a:avLst>
              <a:gd name="adj" fmla="val 8951"/>
            </a:avLst>
          </a:prstGeom>
          <a:noFill/>
          <a:ln w="9525" cap="flat" cmpd="sng">
            <a:noFill/>
            <a:prstDash val="solid"/>
            <a:round/>
            <a:headEnd type="none" w="sm" len="sm"/>
            <a:tailEnd type="none" w="sm" len="sm"/>
          </a:ln>
        </p:spPr>
      </p:pic>
      <p:sp>
        <p:nvSpPr>
          <p:cNvPr id="7" name="Google Shape;176;p25">
            <a:extLst>
              <a:ext uri="{FF2B5EF4-FFF2-40B4-BE49-F238E27FC236}">
                <a16:creationId xmlns:a16="http://schemas.microsoft.com/office/drawing/2014/main" id="{6026340D-AF2A-85D8-4FDA-275C7086F822}"/>
              </a:ext>
            </a:extLst>
          </p:cNvPr>
          <p:cNvSpPr txBox="1">
            <a:spLocks/>
          </p:cNvSpPr>
          <p:nvPr/>
        </p:nvSpPr>
        <p:spPr>
          <a:xfrm>
            <a:off x="2852511" y="1210224"/>
            <a:ext cx="812478" cy="412842"/>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50" b="1" dirty="0">
                <a:solidFill>
                  <a:schemeClr val="tx2"/>
                </a:solidFill>
              </a:rPr>
              <a:t>City </a:t>
            </a:r>
          </a:p>
        </p:txBody>
      </p:sp>
      <p:sp>
        <p:nvSpPr>
          <p:cNvPr id="8" name="Google Shape;177;p25">
            <a:extLst>
              <a:ext uri="{FF2B5EF4-FFF2-40B4-BE49-F238E27FC236}">
                <a16:creationId xmlns:a16="http://schemas.microsoft.com/office/drawing/2014/main" id="{F5AF5BB4-5F2A-690B-BA0E-31F575D7AF7D}"/>
              </a:ext>
            </a:extLst>
          </p:cNvPr>
          <p:cNvSpPr txBox="1">
            <a:spLocks/>
          </p:cNvSpPr>
          <p:nvPr/>
        </p:nvSpPr>
        <p:spPr>
          <a:xfrm>
            <a:off x="4236712" y="1469026"/>
            <a:ext cx="1214697" cy="412842"/>
          </a:xfrm>
          <a:prstGeom prst="rect">
            <a:avLst/>
          </a:prstGeom>
          <a:noFill/>
          <a:ln>
            <a:noFill/>
          </a:ln>
        </p:spPr>
        <p:txBody>
          <a:bodyPr spcFirstLastPara="1" wrap="square" lIns="68569" tIns="68569" rIns="68569" bIns="68569" anchor="ctr" anchorCtr="0">
            <a:noAutofit/>
          </a:bodyPr>
          <a:lstStyle>
            <a:defPPr>
              <a:defRPr lang="en-US"/>
            </a:defPPr>
            <a:lvl1pPr marL="0" algn="ctr"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50" b="1" dirty="0">
                <a:solidFill>
                  <a:schemeClr val="tx2"/>
                </a:solidFill>
              </a:rPr>
              <a:t>State</a:t>
            </a:r>
          </a:p>
        </p:txBody>
      </p:sp>
      <p:sp>
        <p:nvSpPr>
          <p:cNvPr id="9" name="Google Shape;178;p25">
            <a:extLst>
              <a:ext uri="{FF2B5EF4-FFF2-40B4-BE49-F238E27FC236}">
                <a16:creationId xmlns:a16="http://schemas.microsoft.com/office/drawing/2014/main" id="{2B9020EA-326D-1597-201C-92FECAB4E1CD}"/>
              </a:ext>
            </a:extLst>
          </p:cNvPr>
          <p:cNvSpPr txBox="1">
            <a:spLocks/>
          </p:cNvSpPr>
          <p:nvPr/>
        </p:nvSpPr>
        <p:spPr>
          <a:xfrm>
            <a:off x="5717416" y="1623066"/>
            <a:ext cx="1214697" cy="412842"/>
          </a:xfrm>
          <a:prstGeom prst="rect">
            <a:avLst/>
          </a:prstGeom>
          <a:noFill/>
          <a:ln>
            <a:noFill/>
          </a:ln>
        </p:spPr>
        <p:txBody>
          <a:bodyPr spcFirstLastPara="1" vert="horz" wrap="square" lIns="68569" tIns="68569" rIns="68569" bIns="68569" rtlCol="0" anchor="ctr" anchorCtr="0">
            <a:noAutofit/>
          </a:bodyP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50" b="1" dirty="0"/>
              <a:t>Country</a:t>
            </a:r>
          </a:p>
        </p:txBody>
      </p:sp>
      <p:grpSp>
        <p:nvGrpSpPr>
          <p:cNvPr id="19" name="Group 18">
            <a:extLst>
              <a:ext uri="{FF2B5EF4-FFF2-40B4-BE49-F238E27FC236}">
                <a16:creationId xmlns:a16="http://schemas.microsoft.com/office/drawing/2014/main" id="{F5E6B4E3-B6D4-C0D4-CB1E-E48CF8787450}"/>
              </a:ext>
            </a:extLst>
          </p:cNvPr>
          <p:cNvGrpSpPr/>
          <p:nvPr/>
        </p:nvGrpSpPr>
        <p:grpSpPr>
          <a:xfrm>
            <a:off x="6989223" y="1867500"/>
            <a:ext cx="1860862" cy="2345174"/>
            <a:chOff x="8898352" y="2473268"/>
            <a:chExt cx="2481149" cy="3126898"/>
          </a:xfrm>
        </p:grpSpPr>
        <p:sp>
          <p:nvSpPr>
            <p:cNvPr id="10" name="Google Shape;179;p25">
              <a:extLst>
                <a:ext uri="{FF2B5EF4-FFF2-40B4-BE49-F238E27FC236}">
                  <a16:creationId xmlns:a16="http://schemas.microsoft.com/office/drawing/2014/main" id="{EA66C9FB-7271-7525-391F-7C8471B25C33}"/>
                </a:ext>
              </a:extLst>
            </p:cNvPr>
            <p:cNvSpPr txBox="1">
              <a:spLocks/>
            </p:cNvSpPr>
            <p:nvPr/>
          </p:nvSpPr>
          <p:spPr>
            <a:xfrm>
              <a:off x="9329128" y="2473268"/>
              <a:ext cx="1619596" cy="550456"/>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50" b="1">
                  <a:solidFill>
                    <a:schemeClr val="tx2"/>
                  </a:solidFill>
                </a:rPr>
                <a:t>Planet</a:t>
              </a:r>
            </a:p>
          </p:txBody>
        </p:sp>
        <p:pic>
          <p:nvPicPr>
            <p:cNvPr id="11" name="Google Shape;180;p25">
              <a:extLst>
                <a:ext uri="{FF2B5EF4-FFF2-40B4-BE49-F238E27FC236}">
                  <a16:creationId xmlns:a16="http://schemas.microsoft.com/office/drawing/2014/main" id="{29087B1F-0033-76E2-D312-175A95CE6374}"/>
                </a:ext>
              </a:extLst>
            </p:cNvPr>
            <p:cNvPicPr preferRelativeResize="0"/>
            <p:nvPr/>
          </p:nvPicPr>
          <p:blipFill rotWithShape="1">
            <a:blip r:embed="rId4" cstate="print">
              <a:extLst>
                <a:ext uri="{28A0092B-C50C-407E-A947-70E740481C1C}">
                  <a14:useLocalDpi xmlns:a14="http://schemas.microsoft.com/office/drawing/2010/main"/>
                </a:ext>
              </a:extLst>
            </a:blip>
            <a:srcRect/>
            <a:stretch/>
          </p:blipFill>
          <p:spPr>
            <a:xfrm>
              <a:off x="8898352" y="3124987"/>
              <a:ext cx="2481149" cy="2475179"/>
            </a:xfrm>
            <a:prstGeom prst="ellipse">
              <a:avLst/>
            </a:prstGeom>
            <a:noFill/>
            <a:ln w="19050" cap="flat" cmpd="sng">
              <a:solidFill>
                <a:schemeClr val="tx2">
                  <a:lumMod val="10000"/>
                  <a:lumOff val="90000"/>
                </a:schemeClr>
              </a:solidFill>
              <a:prstDash val="solid"/>
              <a:round/>
              <a:headEnd type="none" w="sm" len="sm"/>
              <a:tailEnd type="none" w="sm" len="sm"/>
            </a:ln>
          </p:spPr>
        </p:pic>
      </p:grpSp>
      <p:grpSp>
        <p:nvGrpSpPr>
          <p:cNvPr id="12" name="Google Shape;181;p25">
            <a:extLst>
              <a:ext uri="{FF2B5EF4-FFF2-40B4-BE49-F238E27FC236}">
                <a16:creationId xmlns:a16="http://schemas.microsoft.com/office/drawing/2014/main" id="{BCE7EB0E-4FC1-5DCB-B438-8F2E8BEA4481}"/>
              </a:ext>
            </a:extLst>
          </p:cNvPr>
          <p:cNvGrpSpPr/>
          <p:nvPr/>
        </p:nvGrpSpPr>
        <p:grpSpPr>
          <a:xfrm>
            <a:off x="2760478" y="1963139"/>
            <a:ext cx="3642092" cy="2371568"/>
            <a:chOff x="2633200" y="2497675"/>
            <a:chExt cx="3357575" cy="2138200"/>
          </a:xfrm>
        </p:grpSpPr>
        <p:pic>
          <p:nvPicPr>
            <p:cNvPr id="13" name="Google Shape;182;p25">
              <a:extLst>
                <a:ext uri="{FF2B5EF4-FFF2-40B4-BE49-F238E27FC236}">
                  <a16:creationId xmlns:a16="http://schemas.microsoft.com/office/drawing/2014/main" id="{5D305B77-59D3-B672-6797-74D516390E9C}"/>
                </a:ext>
              </a:extLst>
            </p:cNvPr>
            <p:cNvPicPr preferRelativeResize="0"/>
            <p:nvPr/>
          </p:nvPicPr>
          <p:blipFill rotWithShape="1">
            <a:blip r:embed="rId5" cstate="print">
              <a:alphaModFix/>
              <a:extLst>
                <a:ext uri="{28A0092B-C50C-407E-A947-70E740481C1C}">
                  <a14:useLocalDpi xmlns:a14="http://schemas.microsoft.com/office/drawing/2010/main"/>
                </a:ext>
              </a:extLst>
            </a:blip>
            <a:srcRect b="17046"/>
            <a:stretch/>
          </p:blipFill>
          <p:spPr>
            <a:xfrm>
              <a:off x="2690650" y="2497675"/>
              <a:ext cx="3300125" cy="2068350"/>
            </a:xfrm>
            <a:prstGeom prst="rect">
              <a:avLst/>
            </a:prstGeom>
            <a:noFill/>
            <a:ln>
              <a:noFill/>
            </a:ln>
          </p:spPr>
        </p:pic>
        <p:sp>
          <p:nvSpPr>
            <p:cNvPr id="14" name="Google Shape;183;p25">
              <a:extLst>
                <a:ext uri="{FF2B5EF4-FFF2-40B4-BE49-F238E27FC236}">
                  <a16:creationId xmlns:a16="http://schemas.microsoft.com/office/drawing/2014/main" id="{A00152CF-64BD-0983-1D5E-DD79966BE338}"/>
                </a:ext>
              </a:extLst>
            </p:cNvPr>
            <p:cNvSpPr/>
            <p:nvPr/>
          </p:nvSpPr>
          <p:spPr>
            <a:xfrm>
              <a:off x="2633200" y="3974705"/>
              <a:ext cx="640200" cy="652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endParaRPr sz="1350"/>
            </a:p>
          </p:txBody>
        </p:sp>
        <p:sp>
          <p:nvSpPr>
            <p:cNvPr id="15" name="Google Shape;184;p25">
              <a:extLst>
                <a:ext uri="{FF2B5EF4-FFF2-40B4-BE49-F238E27FC236}">
                  <a16:creationId xmlns:a16="http://schemas.microsoft.com/office/drawing/2014/main" id="{BCCFDFE2-4463-208B-CF89-8DD1357EEA8B}"/>
                </a:ext>
              </a:extLst>
            </p:cNvPr>
            <p:cNvSpPr/>
            <p:nvPr/>
          </p:nvSpPr>
          <p:spPr>
            <a:xfrm>
              <a:off x="3221725" y="4507475"/>
              <a:ext cx="1234500" cy="12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endParaRPr sz="1350"/>
            </a:p>
          </p:txBody>
        </p:sp>
        <p:sp>
          <p:nvSpPr>
            <p:cNvPr id="16" name="Google Shape;185;p25">
              <a:extLst>
                <a:ext uri="{FF2B5EF4-FFF2-40B4-BE49-F238E27FC236}">
                  <a16:creationId xmlns:a16="http://schemas.microsoft.com/office/drawing/2014/main" id="{F5B204C1-7BD9-6429-4BF2-8EEB7297C906}"/>
                </a:ext>
              </a:extLst>
            </p:cNvPr>
            <p:cNvSpPr/>
            <p:nvPr/>
          </p:nvSpPr>
          <p:spPr>
            <a:xfrm>
              <a:off x="4456225" y="4437625"/>
              <a:ext cx="891600" cy="12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endParaRPr sz="1350"/>
            </a:p>
          </p:txBody>
        </p:sp>
      </p:grpSp>
      <p:sp>
        <p:nvSpPr>
          <p:cNvPr id="3" name="Slide Number Placeholder 16">
            <a:extLst>
              <a:ext uri="{FF2B5EF4-FFF2-40B4-BE49-F238E27FC236}">
                <a16:creationId xmlns:a16="http://schemas.microsoft.com/office/drawing/2014/main" id="{D14EC4E6-95F6-AB6A-0083-26F79859B778}"/>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17</a:t>
            </a:fld>
            <a:endParaRPr lang="en-US"/>
          </a:p>
        </p:txBody>
      </p:sp>
    </p:spTree>
    <p:extLst>
      <p:ext uri="{BB962C8B-B14F-4D97-AF65-F5344CB8AC3E}">
        <p14:creationId xmlns:p14="http://schemas.microsoft.com/office/powerpoint/2010/main" val="5154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17"/>
          <p:cNvSpPr txBox="1">
            <a:spLocks noGrp="1"/>
          </p:cNvSpPr>
          <p:nvPr>
            <p:ph type="title"/>
          </p:nvPr>
        </p:nvSpPr>
        <p:spPr>
          <a:xfrm>
            <a:off x="400050" y="627431"/>
            <a:ext cx="3732503" cy="636075"/>
          </a:xfrm>
          <a:prstGeom prst="rect">
            <a:avLst/>
          </a:prstGeom>
          <a:noFill/>
          <a:ln>
            <a:noFill/>
          </a:ln>
        </p:spPr>
        <p:txBody>
          <a:bodyPr spcFirstLastPara="1" wrap="square" lIns="68550" tIns="68550" rIns="68550" bIns="68550" anchor="t" anchorCtr="0">
            <a:noAutofit/>
          </a:bodyPr>
          <a:lstStyle/>
          <a:p>
            <a:pPr marL="0" lvl="0" indent="0" algn="ctr" rtl="0">
              <a:lnSpc>
                <a:spcPct val="90000"/>
              </a:lnSpc>
              <a:spcBef>
                <a:spcPts val="0"/>
              </a:spcBef>
              <a:spcAft>
                <a:spcPts val="0"/>
              </a:spcAft>
              <a:buClr>
                <a:schemeClr val="accent1"/>
              </a:buClr>
              <a:buSzPts val="1500"/>
              <a:buFont typeface="Arial"/>
              <a:buNone/>
            </a:pPr>
            <a:r>
              <a:rPr lang="en" sz="1500"/>
              <a:t>The surface of the Earth is broken into many pieces that move around.  </a:t>
            </a:r>
            <a:endParaRPr sz="1500"/>
          </a:p>
          <a:p>
            <a:pPr marL="0" lvl="0" indent="0" algn="ctr" rtl="0">
              <a:lnSpc>
                <a:spcPct val="90000"/>
              </a:lnSpc>
              <a:spcBef>
                <a:spcPts val="0"/>
              </a:spcBef>
              <a:spcAft>
                <a:spcPts val="0"/>
              </a:spcAft>
              <a:buClr>
                <a:schemeClr val="dk1"/>
              </a:buClr>
              <a:buSzPts val="1100"/>
              <a:buFont typeface="Arial"/>
              <a:buNone/>
            </a:pPr>
            <a:endParaRPr sz="1500"/>
          </a:p>
          <a:p>
            <a:pPr marL="0" lvl="0" indent="0" algn="ctr" rtl="0">
              <a:lnSpc>
                <a:spcPct val="90000"/>
              </a:lnSpc>
              <a:spcBef>
                <a:spcPts val="0"/>
              </a:spcBef>
              <a:spcAft>
                <a:spcPts val="0"/>
              </a:spcAft>
              <a:buClr>
                <a:schemeClr val="accent1"/>
              </a:buClr>
              <a:buSzPts val="1500"/>
              <a:buFont typeface="Arial"/>
              <a:buNone/>
            </a:pPr>
            <a:r>
              <a:rPr lang="en" sz="1500"/>
              <a:t>  </a:t>
            </a:r>
            <a:endParaRPr sz="1500"/>
          </a:p>
        </p:txBody>
      </p:sp>
      <p:sp>
        <p:nvSpPr>
          <p:cNvPr id="235" name="Google Shape;235;p17"/>
          <p:cNvSpPr txBox="1"/>
          <p:nvPr/>
        </p:nvSpPr>
        <p:spPr>
          <a:xfrm>
            <a:off x="4419460" y="627431"/>
            <a:ext cx="4423619" cy="636075"/>
          </a:xfrm>
          <a:prstGeom prst="rect">
            <a:avLst/>
          </a:prstGeom>
          <a:noFill/>
          <a:ln>
            <a:noFill/>
          </a:ln>
        </p:spPr>
        <p:txBody>
          <a:bodyPr spcFirstLastPara="1" wrap="square" lIns="68550" tIns="68550" rIns="68550" bIns="68550" anchor="t" anchorCtr="0">
            <a:noAutofit/>
          </a:bodyPr>
          <a:lstStyle/>
          <a:p>
            <a:pPr marL="0" marR="0" lvl="0" indent="0" algn="ctr" rtl="0">
              <a:lnSpc>
                <a:spcPct val="90000"/>
              </a:lnSpc>
              <a:spcBef>
                <a:spcPts val="0"/>
              </a:spcBef>
              <a:spcAft>
                <a:spcPts val="0"/>
              </a:spcAft>
              <a:buClr>
                <a:schemeClr val="accent1"/>
              </a:buClr>
              <a:buSzPts val="1500"/>
              <a:buFont typeface="Arial"/>
              <a:buNone/>
            </a:pPr>
            <a:r>
              <a:rPr lang="en" sz="1500" b="1" dirty="0">
                <a:solidFill>
                  <a:schemeClr val="accent1"/>
                </a:solidFill>
                <a:latin typeface="Arial"/>
                <a:ea typeface="Arial"/>
                <a:cs typeface="Arial"/>
                <a:sym typeface="Arial"/>
              </a:rPr>
              <a:t>The pieces of the Earth get stuck together. When they break free, an earthquake happens!  </a:t>
            </a:r>
            <a:endParaRPr dirty="0"/>
          </a:p>
          <a:p>
            <a:pPr marL="0" marR="0" lvl="0" indent="0" algn="ctr" rtl="0">
              <a:lnSpc>
                <a:spcPct val="90000"/>
              </a:lnSpc>
              <a:spcBef>
                <a:spcPts val="0"/>
              </a:spcBef>
              <a:spcAft>
                <a:spcPts val="0"/>
              </a:spcAft>
              <a:buClr>
                <a:schemeClr val="dk1"/>
              </a:buClr>
              <a:buSzPts val="1100"/>
              <a:buFont typeface="Arial"/>
              <a:buNone/>
            </a:pPr>
            <a:endParaRPr sz="1500" b="1" dirty="0">
              <a:solidFill>
                <a:schemeClr val="accent1"/>
              </a:solidFill>
              <a:latin typeface="Arial"/>
              <a:ea typeface="Arial"/>
              <a:cs typeface="Arial"/>
              <a:sym typeface="Arial"/>
            </a:endParaRPr>
          </a:p>
          <a:p>
            <a:pPr marL="0" marR="0" lvl="0" indent="0" algn="ctr" rtl="0">
              <a:lnSpc>
                <a:spcPct val="90000"/>
              </a:lnSpc>
              <a:spcBef>
                <a:spcPts val="0"/>
              </a:spcBef>
              <a:spcAft>
                <a:spcPts val="0"/>
              </a:spcAft>
              <a:buClr>
                <a:schemeClr val="accent1"/>
              </a:buClr>
              <a:buSzPts val="1500"/>
              <a:buFont typeface="Arial"/>
              <a:buNone/>
            </a:pPr>
            <a:r>
              <a:rPr lang="en" sz="1500" b="1" dirty="0">
                <a:solidFill>
                  <a:schemeClr val="accent1"/>
                </a:solidFill>
                <a:latin typeface="Arial"/>
                <a:ea typeface="Arial"/>
                <a:cs typeface="Arial"/>
                <a:sym typeface="Arial"/>
              </a:rPr>
              <a:t>  </a:t>
            </a:r>
            <a:endParaRPr dirty="0"/>
          </a:p>
        </p:txBody>
      </p:sp>
      <p:pic>
        <p:nvPicPr>
          <p:cNvPr id="240" name="Google Shape;240;p17"/>
          <p:cNvPicPr preferRelativeResize="0"/>
          <p:nvPr/>
        </p:nvPicPr>
        <p:blipFill>
          <a:blip r:embed="rId3">
            <a:alphaModFix/>
          </a:blip>
          <a:stretch>
            <a:fillRect/>
          </a:stretch>
        </p:blipFill>
        <p:spPr>
          <a:xfrm>
            <a:off x="4595150" y="1502796"/>
            <a:ext cx="4114660" cy="2540721"/>
          </a:xfrm>
          <a:prstGeom prst="rect">
            <a:avLst/>
          </a:prstGeom>
          <a:noFill/>
          <a:ln>
            <a:noFill/>
          </a:ln>
        </p:spPr>
      </p:pic>
      <p:sp>
        <p:nvSpPr>
          <p:cNvPr id="2" name="Google Shape;100;p2">
            <a:extLst>
              <a:ext uri="{FF2B5EF4-FFF2-40B4-BE49-F238E27FC236}">
                <a16:creationId xmlns:a16="http://schemas.microsoft.com/office/drawing/2014/main" id="{71A24741-E949-7E16-08D1-4F0D0A05BC2B}"/>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18</a:t>
            </a:fld>
            <a:endParaRPr sz="900">
              <a:solidFill>
                <a:schemeClr val="dk1"/>
              </a:solidFill>
              <a:latin typeface="Arial"/>
              <a:ea typeface="Arial"/>
              <a:cs typeface="Arial"/>
              <a:sym typeface="Arial"/>
            </a:endParaRPr>
          </a:p>
        </p:txBody>
      </p:sp>
      <p:pic>
        <p:nvPicPr>
          <p:cNvPr id="4" name="Picture 3">
            <a:extLst>
              <a:ext uri="{FF2B5EF4-FFF2-40B4-BE49-F238E27FC236}">
                <a16:creationId xmlns:a16="http://schemas.microsoft.com/office/drawing/2014/main" id="{FA9F2B58-EA35-6588-A28E-F54145FECEC4}"/>
              </a:ext>
            </a:extLst>
          </p:cNvPr>
          <p:cNvPicPr>
            <a:picLocks noChangeAspect="1"/>
          </p:cNvPicPr>
          <p:nvPr/>
        </p:nvPicPr>
        <p:blipFill>
          <a:blip r:embed="rId4">
            <a:alphaModFix/>
          </a:blip>
          <a:stretch>
            <a:fillRect/>
          </a:stretch>
        </p:blipFill>
        <p:spPr>
          <a:xfrm>
            <a:off x="978048" y="1391389"/>
            <a:ext cx="2576506" cy="2540721"/>
          </a:xfrm>
          <a:prstGeom prst="roundRect">
            <a:avLst>
              <a:gd name="adj" fmla="val 4842"/>
            </a:avLst>
          </a:prstGeom>
          <a:solidFill>
            <a:srgbClr val="FFFFFF">
              <a:shade val="85000"/>
            </a:srgbClr>
          </a:solid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0"/>
                                        </p:tgtEl>
                                        <p:attrNameLst>
                                          <p:attrName>style.visibility</p:attrName>
                                        </p:attrNameLst>
                                      </p:cBhvr>
                                      <p:to>
                                        <p:strVal val="visible"/>
                                      </p:to>
                                    </p:set>
                                  </p:childTnLst>
                                </p:cTn>
                              </p:par>
                              <p:par>
                                <p:cTn id="10" presetID="0" presetClass="path" presetSubtype="0" repeatCount="0" decel="50000" autoRev="1" fill="hold" nodeType="withEffect">
                                  <p:stCondLst>
                                    <p:cond delay="0"/>
                                  </p:stCondLst>
                                  <p:childTnLst>
                                    <p:animMotion origin="layout" path="M -0.03854 -0.02901 L -0.03854 -0.02871 C -0.03368 -0.0284 -0.0283 -0.02809 -0.02309 -0.02716 C -0.02031 -0.02655 -0.01615 -0.02716 -0.01406 -0.025 C -0.01267 -0.02346 -0.01771 -0.02377 -0.01927 -0.02284 C -0.02552 -0.01574 -0.02465 -0.01821 -0.0125 -0.02284 C -0.01059 -0.02377 -0.00868 -0.02377 -0.00677 -0.025 C -0.00521 -0.02655 -0.00365 -0.02901 -0.00156 -0.02901 C -0.00035 -0.02901 -0.00365 -0.02593 -0.00521 -0.025 C -0.00868 -0.02315 -0.0125 -0.02222 -0.0158 -0.02068 L -0.02118 -0.01883 C -0.02309 -0.01945 -0.02483 -0.01945 -0.02639 -0.02068 C -0.02795 -0.02253 -0.03212 -0.02655 -0.02986 -0.02716 C -0.02483 -0.02871 -0.01927 -0.02562 -0.01406 -0.025 C -0.01528 -0.02377 -0.01615 -0.02192 -0.01771 -0.02068 C -0.02344 -0.01698 -0.02552 -0.02161 -0.01927 -0.01482 C -0.01371 -0.01574 -0.00677 -0.01297 -0.00156 -0.01698 C 0.00851 -0.02469 -0.00816 -0.02871 -0.00903 -0.02901 C -0.01302 -0.0284 -0.01736 -0.02932 -0.02118 -0.02716 C -0.02517 -0.02469 -0.02153 -0.01451 -0.02118 -0.01266 C 0.00556 -0.01729 -0.01736 -0.01235 -0.02986 -0.01698 C -0.03177 -0.0176 -0.03108 -0.02068 -0.03177 -0.02284 C -0.03108 -0.025 -0.03142 -0.02809 -0.02986 -0.02901 C -0.02465 -0.03364 -0.00903 -0.02963 -0.00521 -0.02901 C -0.00469 -0.02716 -0.00365 -0.025 -0.00365 -0.02284 C -0.00365 -0.01976 -0.00365 -0.01698 -0.00521 -0.01482 C -0.0066 -0.01297 -0.00868 -0.01327 -0.01059 -0.01266 C -0.01458 -0.01173 -0.01892 -0.01142 -0.02309 -0.0108 C -0.02344 -0.00834 -0.02778 0.00216 -0.02309 0.0037 C -0.01649 0.00586 -0.01215 -0.00216 -0.00677 -0.00463 C -0.00469 -0.00587 -0.00243 -0.00587 -5.55556E-7 -0.00648 C 0.01215 -0.0108 -0.00312 -0.0071 0.01632 -0.0108 C 0.01528 -0.01327 0.01632 -0.01698 0.01406 -0.01883 C 0.01163 -0.02161 0.00347 -0.02284 0.00347 -0.02253 C 0.00191 -0.02222 -0.00121 -0.02284 -0.00156 -0.02068 C -0.00365 -0.01574 0.00104 -0.01142 0.00347 -0.00864 C -0.01371 -0.00371 0.0007 -0.00926 0.00191 -0.00463 C 0.00278 -0.00124 0.0007 0.00216 -5.55556E-7 0.00586 C -0.00243 0.00494 -0.00469 0.00494 -0.00677 0.0037 C -0.0099 0.00185 -0.0125 -0.00432 -0.01406 -0.00648 C -0.01528 -0.00834 -0.01927 -0.0105 -0.01771 -0.0108 C -0.0125 -0.01142 -0.00677 -0.00926 -0.00156 -0.00864 C -0.00365 -0.00803 -0.00521 -0.00648 -0.00677 -0.00648 C -0.01371 -0.00648 -0.01371 -0.00834 -0.01771 -0.01266 C -0.0158 -0.01327 -0.01424 -0.01451 -0.0125 -0.01482 C -0.00781 -0.01574 -0.00243 -0.01482 0.00191 -0.01698 C 0.00347 -0.0179 0.00278 -0.02068 0.00347 -0.02284 C 0.00538 -0.02068 0.01024 -0.01914 0.00868 -0.01698 C 0.00747 -0.01451 -0.00816 -0.01142 -0.01059 -0.0108 C -0.0125 -0.00926 -0.01458 -0.00864 -0.0158 -0.00648 C -0.01805 -0.00278 -0.02309 0.00648 -0.01927 0.00586 L -0.00903 0.0037 C -0.00677 0.00308 -0.00399 0.0037 -0.00365 0.00154 C -0.00121 -0.00741 -0.00469 -0.01019 -0.00903 -0.01482 C -0.00625 -0.01698 -0.00191 -0.02068 0.00191 -0.02068 C 0.00504 -0.02068 0.00747 -0.01945 0.01059 -0.01883 C 0.00868 -0.0176 0.0066 -0.01667 0.00538 -0.01482 C 0.00399 -0.01297 0.00504 -0.00988 0.00347 -0.00864 C 0.0007 -0.00648 -0.00677 -0.00463 -0.00677 -0.00432 C -0.01059 -0.00525 -0.01493 -0.00401 -0.01771 -0.00648 C -0.02049 -0.00926 -0.01875 -0.01574 -0.02118 -0.01883 L -0.02639 -0.025 C -0.02465 -0.02655 -0.02344 -0.02871 -0.02118 -0.02901 C -0.01927 -0.02932 -0.01771 -0.02716 -0.0158 -0.02716 C -0.0118 -0.02624 -0.00781 -0.02562 -0.00365 -0.025 C -0.00278 -0.01574 0.00469 -0.00031 -0.00677 -0.00031 C -0.01024 -0.00031 -0.01302 -0.00155 -0.0158 -0.00247 C -0.01406 -0.0034 -0.0125 -0.00401 -0.01059 -0.00463 C -0.00816 -0.00556 -0.0059 -0.00556 -0.00365 -0.00648 C -0.00156 -0.00741 -5.55556E-7 -0.00926 0.00191 -0.0108 C -0.00677 0.00401 0.00104 -0.01019 0.00347 -0.0108 C 0.00747 -0.01142 0.01163 -0.00926 0.01632 -0.00864 C 0.01406 -0.00648 0.01285 -0.00401 0.01059 -0.00247 C 0.00712 2.46914E-6 0.00382 -0.00031 -5.55556E-7 -0.00031 L -5.55556E-7 2.46914E-6 " pathEditMode="relative" rAng="0" ptsTypes="AAAAAAAAAAAAAAAAAAAAAAAAAAAAAAAAAAAAAAAAAAAAAAAAAAAAAAAAAAAAAAAAAAAAAAAAAAA">
                                      <p:cBhvr>
                                        <p:cTn id="11" dur="7000" fill="hold"/>
                                        <p:tgtEl>
                                          <p:spTgt spid="240"/>
                                        </p:tgtEl>
                                        <p:attrNameLst>
                                          <p:attrName>ppt_x</p:attrName>
                                          <p:attrName>ppt_y</p:attrName>
                                        </p:attrNameLst>
                                      </p:cBhvr>
                                      <p:rCtr x="2743"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D99C-D4E6-8A79-AAFB-D2457A275819}"/>
              </a:ext>
            </a:extLst>
          </p:cNvPr>
          <p:cNvSpPr>
            <a:spLocks noGrp="1"/>
          </p:cNvSpPr>
          <p:nvPr>
            <p:ph type="title"/>
          </p:nvPr>
        </p:nvSpPr>
        <p:spPr/>
        <p:txBody>
          <a:bodyPr>
            <a:normAutofit fontScale="90000"/>
          </a:bodyPr>
          <a:lstStyle/>
          <a:p>
            <a:pPr algn="ctr"/>
            <a:r>
              <a:rPr lang="en-US" sz="2400">
                <a:solidFill>
                  <a:srgbClr val="1A6935"/>
                </a:solidFill>
                <a:highlight>
                  <a:srgbClr val="FFFFFF"/>
                </a:highlight>
              </a:rPr>
              <a:t>What do you do if you feel shaking or get an alert?</a:t>
            </a:r>
            <a:endParaRPr lang="en-US" sz="2400"/>
          </a:p>
        </p:txBody>
      </p:sp>
      <p:pic>
        <p:nvPicPr>
          <p:cNvPr id="4" name="Google Shape;200;p27">
            <a:extLst>
              <a:ext uri="{FF2B5EF4-FFF2-40B4-BE49-F238E27FC236}">
                <a16:creationId xmlns:a16="http://schemas.microsoft.com/office/drawing/2014/main" id="{372516AC-0B29-47D5-B2AD-1619F9ADAE7D}"/>
              </a:ext>
            </a:extLst>
          </p:cNvPr>
          <p:cNvPicPr preferRelativeResize="0"/>
          <p:nvPr/>
        </p:nvPicPr>
        <p:blipFill>
          <a:blip r:embed="rId3">
            <a:alphaModFix/>
          </a:blip>
          <a:stretch>
            <a:fillRect/>
          </a:stretch>
        </p:blipFill>
        <p:spPr>
          <a:xfrm>
            <a:off x="312964" y="1627175"/>
            <a:ext cx="8039735" cy="2204161"/>
          </a:xfrm>
          <a:prstGeom prst="rect">
            <a:avLst/>
          </a:prstGeom>
          <a:noFill/>
          <a:ln>
            <a:noFill/>
          </a:ln>
        </p:spPr>
      </p:pic>
      <p:sp>
        <p:nvSpPr>
          <p:cNvPr id="3" name="Slide Number Placeholder 16">
            <a:extLst>
              <a:ext uri="{FF2B5EF4-FFF2-40B4-BE49-F238E27FC236}">
                <a16:creationId xmlns:a16="http://schemas.microsoft.com/office/drawing/2014/main" id="{127A6534-C072-67F7-32FD-54751437F8B5}"/>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19</a:t>
            </a:fld>
            <a:endParaRPr lang="en-US"/>
          </a:p>
        </p:txBody>
      </p:sp>
    </p:spTree>
    <p:extLst>
      <p:ext uri="{BB962C8B-B14F-4D97-AF65-F5344CB8AC3E}">
        <p14:creationId xmlns:p14="http://schemas.microsoft.com/office/powerpoint/2010/main" val="263668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D8392783-BB00-0C2D-A2BD-79C456043FD4}"/>
              </a:ext>
            </a:extLst>
          </p:cNvPr>
          <p:cNvSpPr>
            <a:spLocks noGrp="1"/>
          </p:cNvSpPr>
          <p:nvPr>
            <p:ph type="title"/>
          </p:nvPr>
        </p:nvSpPr>
        <p:spPr/>
        <p:txBody>
          <a:bodyPr/>
          <a:lstStyle/>
          <a:p>
            <a:r>
              <a:rPr lang="en" dirty="0">
                <a:solidFill>
                  <a:schemeClr val="tx1"/>
                </a:solidFill>
              </a:rPr>
              <a:t>To Print</a:t>
            </a:r>
            <a:endParaRPr lang="en-US" dirty="0">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a:xfrm>
            <a:off x="312964" y="1275757"/>
            <a:ext cx="3212753" cy="3229865"/>
          </a:xfrm>
        </p:spPr>
        <p:txBody>
          <a:bodyPr vert="horz" lIns="68580" tIns="34290" rIns="68580" bIns="34290" rtlCol="0" anchor="t">
            <a:normAutofit/>
          </a:bodyPr>
          <a:lstStyle/>
          <a:p>
            <a:pPr marL="0" indent="0">
              <a:buNone/>
            </a:pPr>
            <a:r>
              <a:rPr lang="en-US" sz="1800" b="1" dirty="0"/>
              <a:t>Student Worksheets</a:t>
            </a:r>
          </a:p>
          <a:p>
            <a:pPr>
              <a:lnSpc>
                <a:spcPct val="150000"/>
              </a:lnSpc>
            </a:pPr>
            <a:r>
              <a:rPr lang="en-US" sz="1800" b="1" dirty="0">
                <a:hlinkClick r:id="rId3"/>
              </a:rPr>
              <a:t>Kindergarten</a:t>
            </a:r>
            <a:endParaRPr lang="en-US" sz="1800" b="1" dirty="0"/>
          </a:p>
          <a:p>
            <a:pPr>
              <a:lnSpc>
                <a:spcPct val="150000"/>
              </a:lnSpc>
            </a:pPr>
            <a:r>
              <a:rPr lang="en-US" sz="1800" b="1" dirty="0">
                <a:hlinkClick r:id="rId4"/>
              </a:rPr>
              <a:t>1st Grade</a:t>
            </a:r>
            <a:endParaRPr lang="en-US" sz="1800" b="1" dirty="0"/>
          </a:p>
          <a:p>
            <a:pPr marL="0" indent="0">
              <a:buNone/>
            </a:pPr>
            <a:br>
              <a:rPr lang="en-US" b="1" dirty="0"/>
            </a:br>
            <a:br>
              <a:rPr lang="en-US" b="1" dirty="0"/>
            </a:br>
            <a:r>
              <a:rPr lang="en-US" sz="1800" b="1" dirty="0"/>
              <a:t>Family Engagement Letter</a:t>
            </a:r>
          </a:p>
          <a:p>
            <a:pPr marL="285750" indent="-285750">
              <a:lnSpc>
                <a:spcPct val="150000"/>
              </a:lnSpc>
            </a:pPr>
            <a:r>
              <a:rPr lang="en-US" sz="1800" b="1" dirty="0">
                <a:hlinkClick r:id="rId5"/>
              </a:rPr>
              <a:t>English</a:t>
            </a:r>
            <a:endParaRPr lang="en-US" sz="1800" b="1" dirty="0"/>
          </a:p>
          <a:p>
            <a:pPr marL="285750" indent="-285750">
              <a:lnSpc>
                <a:spcPct val="150000"/>
              </a:lnSpc>
            </a:pPr>
            <a:r>
              <a:rPr lang="en-US" sz="1800" b="1" dirty="0">
                <a:hlinkClick r:id="rId6"/>
              </a:rPr>
              <a:t>Spanish</a:t>
            </a:r>
            <a:endParaRPr lang="en-US" sz="1800" b="1" dirty="0"/>
          </a:p>
          <a:p>
            <a:pPr marL="0" indent="0">
              <a:buNone/>
            </a:pPr>
            <a:endParaRPr lang="en-US" sz="1800" b="1" dirty="0"/>
          </a:p>
        </p:txBody>
      </p:sp>
      <p:sp>
        <p:nvSpPr>
          <p:cNvPr id="17" name="Slide Number Placeholder 16">
            <a:extLst>
              <a:ext uri="{FF2B5EF4-FFF2-40B4-BE49-F238E27FC236}">
                <a16:creationId xmlns:a16="http://schemas.microsoft.com/office/drawing/2014/main" id="{E00384B8-A291-DA17-8293-0DC0A1591163}"/>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a:t>
            </a:fld>
            <a:endParaRPr lang="en-US"/>
          </a:p>
        </p:txBody>
      </p:sp>
      <p:sp>
        <p:nvSpPr>
          <p:cNvPr id="7" name="Content Placeholder 8">
            <a:extLst>
              <a:ext uri="{FF2B5EF4-FFF2-40B4-BE49-F238E27FC236}">
                <a16:creationId xmlns:a16="http://schemas.microsoft.com/office/drawing/2014/main" id="{5427E2FE-B249-DD1F-BD3D-11B2E713F12A}"/>
              </a:ext>
            </a:extLst>
          </p:cNvPr>
          <p:cNvSpPr txBox="1">
            <a:spLocks/>
          </p:cNvSpPr>
          <p:nvPr/>
        </p:nvSpPr>
        <p:spPr>
          <a:xfrm>
            <a:off x="4020587" y="1249507"/>
            <a:ext cx="4624650" cy="322897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4541" indent="-153591">
              <a:lnSpc>
                <a:spcPct val="100000"/>
              </a:lnSpc>
              <a:spcBef>
                <a:spcPts val="0"/>
              </a:spcBef>
              <a:spcAft>
                <a:spcPts val="450"/>
              </a:spcAft>
              <a:buSzPts val="1300"/>
              <a:buChar char="●"/>
            </a:pPr>
            <a:r>
              <a:rPr lang="en-US" sz="1200" dirty="0"/>
              <a:t>Open and edit the Family Engagement Letter.  </a:t>
            </a:r>
          </a:p>
          <a:p>
            <a:pPr marL="519113" lvl="1" indent="-214313">
              <a:lnSpc>
                <a:spcPct val="100000"/>
              </a:lnSpc>
              <a:spcBef>
                <a:spcPts val="0"/>
              </a:spcBef>
              <a:spcAft>
                <a:spcPts val="450"/>
              </a:spcAft>
              <a:buSzPct val="100000"/>
              <a:buFont typeface="System Font Regular"/>
              <a:buChar char="－"/>
            </a:pPr>
            <a:r>
              <a:rPr lang="en-US" sz="1200" dirty="0"/>
              <a:t>Add your school name at the bottom.  </a:t>
            </a:r>
          </a:p>
          <a:p>
            <a:pPr marL="519113" lvl="1" indent="-214313">
              <a:lnSpc>
                <a:spcPct val="100000"/>
              </a:lnSpc>
              <a:spcBef>
                <a:spcPts val="0"/>
              </a:spcBef>
              <a:spcAft>
                <a:spcPts val="450"/>
              </a:spcAft>
              <a:buSzPct val="100000"/>
              <a:buFont typeface="System Font Regular"/>
              <a:buChar char="－"/>
            </a:pPr>
            <a:r>
              <a:rPr lang="en-US" sz="1200" dirty="0"/>
              <a:t>If you’re emailing the letter, you can remove the QR code.  </a:t>
            </a:r>
          </a:p>
          <a:p>
            <a:pPr marL="175022" indent="-194072">
              <a:lnSpc>
                <a:spcPct val="100000"/>
              </a:lnSpc>
              <a:spcBef>
                <a:spcPts val="450"/>
              </a:spcBef>
              <a:spcAft>
                <a:spcPts val="450"/>
              </a:spcAft>
              <a:buSzPts val="1300"/>
              <a:buFont typeface="Arial" panose="020B0604020202020204" pitchFamily="34" charset="0"/>
              <a:buChar char="●"/>
            </a:pPr>
            <a:r>
              <a:rPr lang="en-US" sz="1200" dirty="0"/>
              <a:t>Make copies of the Family Engagement Letter and/or email to families a week before teaching the lesson. Encourage parents to discuss earthquakes with their kids and to let their teachers know if it might be a difficult topic for their child. </a:t>
            </a:r>
          </a:p>
          <a:p>
            <a:pPr marL="175022" indent="-194072">
              <a:lnSpc>
                <a:spcPct val="100000"/>
              </a:lnSpc>
              <a:spcBef>
                <a:spcPts val="450"/>
              </a:spcBef>
              <a:spcAft>
                <a:spcPts val="450"/>
              </a:spcAft>
              <a:buSzPts val="1300"/>
              <a:buChar char="●"/>
            </a:pPr>
            <a:r>
              <a:rPr lang="en-US" sz="1200" dirty="0">
                <a:solidFill>
                  <a:schemeClr val="dk1"/>
                </a:solidFill>
              </a:rPr>
              <a:t>Preview Slides. You can print out the Teaching Steps slides. The teaching steps are also located in the Speaker Notes of each slide. </a:t>
            </a:r>
            <a:endParaRPr lang="en-US" sz="1200" dirty="0"/>
          </a:p>
          <a:p>
            <a:pPr marL="175022" indent="-194072">
              <a:lnSpc>
                <a:spcPct val="100000"/>
              </a:lnSpc>
              <a:spcBef>
                <a:spcPts val="450"/>
              </a:spcBef>
              <a:spcAft>
                <a:spcPts val="450"/>
              </a:spcAft>
              <a:buSzPts val="1300"/>
              <a:buChar char="●"/>
            </a:pPr>
            <a:r>
              <a:rPr lang="en-US" sz="1200" dirty="0"/>
              <a:t>Copy Student Sheet or go to the </a:t>
            </a:r>
            <a:r>
              <a:rPr lang="en-US" sz="1200" u="sng" dirty="0">
                <a:solidFill>
                  <a:schemeClr val="hlink"/>
                </a:solidFill>
                <a:hlinkClick r:id="rId7"/>
              </a:rPr>
              <a:t>Rocket Rules website</a:t>
            </a:r>
            <a:r>
              <a:rPr lang="en-US" sz="1200" dirty="0"/>
              <a:t> to find additional student sheets, including some in Spanish.</a:t>
            </a:r>
          </a:p>
          <a:p>
            <a:pPr marL="175022" indent="-194072">
              <a:lnSpc>
                <a:spcPct val="100000"/>
              </a:lnSpc>
              <a:spcBef>
                <a:spcPts val="450"/>
              </a:spcBef>
              <a:spcAft>
                <a:spcPts val="450"/>
              </a:spcAft>
              <a:buSzPts val="1300"/>
              <a:buChar char="●"/>
            </a:pPr>
            <a:r>
              <a:rPr lang="en-US" sz="1200" dirty="0"/>
              <a:t>OPTIONAL (FREE): Go to the </a:t>
            </a:r>
            <a:r>
              <a:rPr lang="en-US" sz="1200" u="sng" dirty="0">
                <a:solidFill>
                  <a:schemeClr val="hlink"/>
                </a:solidFill>
                <a:hlinkClick r:id="rId8"/>
              </a:rPr>
              <a:t>Rocket Rules</a:t>
            </a:r>
            <a:r>
              <a:rPr lang="en-US" sz="1200" dirty="0">
                <a:solidFill>
                  <a:schemeClr val="hlink"/>
                </a:solidFill>
                <a:uFill>
                  <a:noFill/>
                </a:uFill>
                <a:hlinkClick r:id="rId8"/>
              </a:rPr>
              <a:t> </a:t>
            </a:r>
            <a:r>
              <a:rPr lang="en-US" sz="1200" dirty="0"/>
              <a:t>website to </a:t>
            </a:r>
            <a:r>
              <a:rPr lang="en-US" sz="1200" u="sng" dirty="0">
                <a:solidFill>
                  <a:schemeClr val="hlink"/>
                </a:solidFill>
                <a:hlinkClick r:id="rId9"/>
              </a:rPr>
              <a:t>sign up for Rocket Live!</a:t>
            </a:r>
            <a:r>
              <a:rPr lang="en-US" sz="1200" dirty="0">
                <a:solidFill>
                  <a:schemeClr val="dk1"/>
                </a:solidFill>
                <a:uFill>
                  <a:noFill/>
                </a:uFill>
                <a:hlinkClick r:id="rId9">
                  <a:extLst>
                    <a:ext uri="{A12FA001-AC4F-418D-AE19-62706E023703}">
                      <ahyp:hlinkClr xmlns:ahyp="http://schemas.microsoft.com/office/drawing/2018/hyperlinkcolor" val="tx"/>
                    </a:ext>
                  </a:extLst>
                </a:hlinkClick>
              </a:rPr>
              <a:t>,</a:t>
            </a:r>
            <a:r>
              <a:rPr lang="en-US" sz="1200" dirty="0"/>
              <a:t> a 20 minute cost-free live Zoom interactive lesson. </a:t>
            </a:r>
          </a:p>
        </p:txBody>
      </p:sp>
      <p:cxnSp>
        <p:nvCxnSpPr>
          <p:cNvPr id="10" name="Straight Connector 9">
            <a:extLst>
              <a:ext uri="{FF2B5EF4-FFF2-40B4-BE49-F238E27FC236}">
                <a16:creationId xmlns:a16="http://schemas.microsoft.com/office/drawing/2014/main" id="{D822BFD9-6ECD-FA9B-84B0-FEFF255D799D}"/>
              </a:ext>
            </a:extLst>
          </p:cNvPr>
          <p:cNvCxnSpPr>
            <a:cxnSpLocks/>
          </p:cNvCxnSpPr>
          <p:nvPr/>
        </p:nvCxnSpPr>
        <p:spPr>
          <a:xfrm>
            <a:off x="3647209" y="638175"/>
            <a:ext cx="0" cy="3900488"/>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itle 3">
            <a:extLst>
              <a:ext uri="{FF2B5EF4-FFF2-40B4-BE49-F238E27FC236}">
                <a16:creationId xmlns:a16="http://schemas.microsoft.com/office/drawing/2014/main" id="{A3CB2625-504E-FB69-E3C1-EF653CA6A70A}"/>
              </a:ext>
            </a:extLst>
          </p:cNvPr>
          <p:cNvSpPr txBox="1">
            <a:spLocks/>
          </p:cNvSpPr>
          <p:nvPr/>
        </p:nvSpPr>
        <p:spPr>
          <a:xfrm>
            <a:off x="4020586" y="638175"/>
            <a:ext cx="3676974" cy="40719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US" sz="2100">
                <a:solidFill>
                  <a:schemeClr val="tx1"/>
                </a:solidFill>
              </a:rPr>
              <a:t>Preparation</a:t>
            </a:r>
          </a:p>
        </p:txBody>
      </p:sp>
    </p:spTree>
    <p:extLst>
      <p:ext uri="{BB962C8B-B14F-4D97-AF65-F5344CB8AC3E}">
        <p14:creationId xmlns:p14="http://schemas.microsoft.com/office/powerpoint/2010/main" val="1860699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2440E-7902-29CD-D8FA-426E15AAA9EC}"/>
              </a:ext>
            </a:extLst>
          </p:cNvPr>
          <p:cNvSpPr>
            <a:spLocks noGrp="1"/>
          </p:cNvSpPr>
          <p:nvPr>
            <p:ph type="title"/>
          </p:nvPr>
        </p:nvSpPr>
        <p:spPr/>
        <p:txBody>
          <a:bodyPr>
            <a:normAutofit fontScale="90000"/>
          </a:bodyPr>
          <a:lstStyle/>
          <a:p>
            <a:pPr algn="ctr"/>
            <a:r>
              <a:rPr lang="en" sz="2400" dirty="0">
                <a:solidFill>
                  <a:srgbClr val="016935"/>
                </a:solidFill>
                <a:highlight>
                  <a:srgbClr val="FFFFFF"/>
                </a:highlight>
              </a:rPr>
              <a:t>If you or someone you know uses a </a:t>
            </a:r>
            <a:r>
              <a:rPr lang="en" sz="2400" u="sng" dirty="0">
                <a:solidFill>
                  <a:srgbClr val="016935"/>
                </a:solidFill>
                <a:highlight>
                  <a:srgbClr val="FFFFFF"/>
                </a:highlight>
              </a:rPr>
              <a:t>wheelchair</a:t>
            </a:r>
            <a:r>
              <a:rPr lang="en" sz="2400" dirty="0">
                <a:solidFill>
                  <a:srgbClr val="016935"/>
                </a:solidFill>
                <a:highlight>
                  <a:srgbClr val="FFFFFF"/>
                </a:highlight>
              </a:rPr>
              <a:t>:</a:t>
            </a:r>
            <a:endParaRPr lang="en-US" sz="2400" dirty="0"/>
          </a:p>
        </p:txBody>
      </p:sp>
      <p:pic>
        <p:nvPicPr>
          <p:cNvPr id="4" name="Google Shape;208;p28">
            <a:extLst>
              <a:ext uri="{FF2B5EF4-FFF2-40B4-BE49-F238E27FC236}">
                <a16:creationId xmlns:a16="http://schemas.microsoft.com/office/drawing/2014/main" id="{D29F9664-A197-8EDA-09C9-6462CD9FC58D}"/>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88372" y="1529701"/>
            <a:ext cx="6767256" cy="2438795"/>
          </a:xfrm>
          <a:prstGeom prst="rect">
            <a:avLst/>
          </a:prstGeom>
          <a:noFill/>
          <a:ln>
            <a:noFill/>
          </a:ln>
        </p:spPr>
      </p:pic>
      <p:sp>
        <p:nvSpPr>
          <p:cNvPr id="3" name="Slide Number Placeholder 16">
            <a:extLst>
              <a:ext uri="{FF2B5EF4-FFF2-40B4-BE49-F238E27FC236}">
                <a16:creationId xmlns:a16="http://schemas.microsoft.com/office/drawing/2014/main" id="{0EF2452D-78EC-A92D-FD25-28BAAC76983B}"/>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20</a:t>
            </a:fld>
            <a:endParaRPr lang="en-US"/>
          </a:p>
        </p:txBody>
      </p:sp>
    </p:spTree>
    <p:extLst>
      <p:ext uri="{BB962C8B-B14F-4D97-AF65-F5344CB8AC3E}">
        <p14:creationId xmlns:p14="http://schemas.microsoft.com/office/powerpoint/2010/main" val="2690137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037-1075-139F-8C15-48EE08942D8D}"/>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or someone you know uses a </a:t>
            </a:r>
            <a:r>
              <a:rPr lang="en" sz="2400" u="sng" dirty="0">
                <a:solidFill>
                  <a:srgbClr val="016935"/>
                </a:solidFill>
                <a:highlight>
                  <a:schemeClr val="lt1"/>
                </a:highlight>
              </a:rPr>
              <a:t>cane</a:t>
            </a:r>
            <a:r>
              <a:rPr lang="en" sz="2400" dirty="0">
                <a:solidFill>
                  <a:srgbClr val="016935"/>
                </a:solidFill>
                <a:highlight>
                  <a:schemeClr val="lt1"/>
                </a:highlight>
              </a:rPr>
              <a:t> or </a:t>
            </a:r>
            <a:r>
              <a:rPr lang="en" sz="2400" u="sng" dirty="0">
                <a:solidFill>
                  <a:srgbClr val="016935"/>
                </a:solidFill>
                <a:highlight>
                  <a:schemeClr val="lt1"/>
                </a:highlight>
              </a:rPr>
              <a:t>walker</a:t>
            </a:r>
            <a:r>
              <a:rPr lang="en" sz="2400" dirty="0">
                <a:solidFill>
                  <a:srgbClr val="016935"/>
                </a:solidFill>
                <a:highlight>
                  <a:schemeClr val="lt1"/>
                </a:highlight>
              </a:rPr>
              <a:t>:</a:t>
            </a:r>
            <a:endParaRPr lang="en-US" sz="2400" dirty="0"/>
          </a:p>
        </p:txBody>
      </p:sp>
      <p:pic>
        <p:nvPicPr>
          <p:cNvPr id="4" name="Google Shape;215;p29">
            <a:extLst>
              <a:ext uri="{FF2B5EF4-FFF2-40B4-BE49-F238E27FC236}">
                <a16:creationId xmlns:a16="http://schemas.microsoft.com/office/drawing/2014/main" id="{EA1F24BF-4B7A-81D8-B77A-1D5C65BE1258}"/>
              </a:ext>
            </a:extLst>
          </p:cNvPr>
          <p:cNvPicPr preferRelativeResize="0"/>
          <p:nvPr/>
        </p:nvPicPr>
        <p:blipFill>
          <a:blip r:embed="rId3">
            <a:alphaModFix/>
          </a:blip>
          <a:stretch>
            <a:fillRect/>
          </a:stretch>
        </p:blipFill>
        <p:spPr>
          <a:xfrm>
            <a:off x="1280688" y="1178954"/>
            <a:ext cx="5924863" cy="1623092"/>
          </a:xfrm>
          <a:prstGeom prst="rect">
            <a:avLst/>
          </a:prstGeom>
          <a:noFill/>
          <a:ln>
            <a:noFill/>
          </a:ln>
        </p:spPr>
      </p:pic>
      <p:pic>
        <p:nvPicPr>
          <p:cNvPr id="5" name="Google Shape;216;p29">
            <a:extLst>
              <a:ext uri="{FF2B5EF4-FFF2-40B4-BE49-F238E27FC236}">
                <a16:creationId xmlns:a16="http://schemas.microsoft.com/office/drawing/2014/main" id="{4D690BDF-59D3-2CDC-BB01-A560B5514D62}"/>
              </a:ext>
            </a:extLst>
          </p:cNvPr>
          <p:cNvPicPr preferRelativeResize="0"/>
          <p:nvPr/>
        </p:nvPicPr>
        <p:blipFill>
          <a:blip r:embed="rId4">
            <a:alphaModFix/>
          </a:blip>
          <a:stretch>
            <a:fillRect/>
          </a:stretch>
        </p:blipFill>
        <p:spPr>
          <a:xfrm>
            <a:off x="1280690" y="2935670"/>
            <a:ext cx="5924863" cy="1623048"/>
          </a:xfrm>
          <a:prstGeom prst="rect">
            <a:avLst/>
          </a:prstGeom>
          <a:noFill/>
          <a:ln>
            <a:noFill/>
          </a:ln>
        </p:spPr>
      </p:pic>
      <p:sp>
        <p:nvSpPr>
          <p:cNvPr id="3" name="Slide Number Placeholder 16">
            <a:extLst>
              <a:ext uri="{FF2B5EF4-FFF2-40B4-BE49-F238E27FC236}">
                <a16:creationId xmlns:a16="http://schemas.microsoft.com/office/drawing/2014/main" id="{58D63927-54AB-287F-346C-17F0FB01FF3B}"/>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21</a:t>
            </a:fld>
            <a:endParaRPr lang="en-US"/>
          </a:p>
        </p:txBody>
      </p:sp>
    </p:spTree>
    <p:extLst>
      <p:ext uri="{BB962C8B-B14F-4D97-AF65-F5344CB8AC3E}">
        <p14:creationId xmlns:p14="http://schemas.microsoft.com/office/powerpoint/2010/main" val="188219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C4B2B-BC6B-1FC5-D55E-D415ADA772B1}"/>
              </a:ext>
            </a:extLst>
          </p:cNvPr>
          <p:cNvSpPr>
            <a:spLocks noGrp="1"/>
          </p:cNvSpPr>
          <p:nvPr>
            <p:ph type="title"/>
          </p:nvPr>
        </p:nvSpPr>
        <p:spPr/>
        <p:txBody>
          <a:bodyPr>
            <a:normAutofit fontScale="90000"/>
          </a:bodyPr>
          <a:lstStyle/>
          <a:p>
            <a:pPr algn="ctr"/>
            <a:r>
              <a:rPr lang="en" sz="2400" dirty="0">
                <a:solidFill>
                  <a:srgbClr val="1A6935"/>
                </a:solidFill>
                <a:highlight>
                  <a:srgbClr val="FFFFFF"/>
                </a:highlight>
              </a:rPr>
              <a:t>Protect yourself when there is . . .</a:t>
            </a:r>
            <a:endParaRPr lang="en-US" sz="2400" dirty="0"/>
          </a:p>
        </p:txBody>
      </p:sp>
      <p:pic>
        <p:nvPicPr>
          <p:cNvPr id="5" name="Google Shape;229;p30">
            <a:extLst>
              <a:ext uri="{FF2B5EF4-FFF2-40B4-BE49-F238E27FC236}">
                <a16:creationId xmlns:a16="http://schemas.microsoft.com/office/drawing/2014/main" id="{B47A2C93-33B3-CD5F-EE6D-123AECAF7AC3}"/>
              </a:ext>
            </a:extLst>
          </p:cNvPr>
          <p:cNvPicPr preferRelativeResize="0"/>
          <p:nvPr/>
        </p:nvPicPr>
        <p:blipFill rotWithShape="1">
          <a:blip r:embed="rId3" cstate="print">
            <a:alphaModFix/>
            <a:extLst>
              <a:ext uri="{28A0092B-C50C-407E-A947-70E740481C1C}">
                <a14:useLocalDpi xmlns:a14="http://schemas.microsoft.com/office/drawing/2010/main"/>
              </a:ext>
            </a:extLst>
          </a:blip>
          <a:srcRect l="11569" t="40259" r="13931"/>
          <a:stretch/>
        </p:blipFill>
        <p:spPr>
          <a:xfrm>
            <a:off x="180139" y="2034610"/>
            <a:ext cx="2564171" cy="2056273"/>
          </a:xfrm>
          <a:prstGeom prst="rect">
            <a:avLst/>
          </a:prstGeom>
          <a:noFill/>
          <a:ln>
            <a:noFill/>
          </a:ln>
        </p:spPr>
      </p:pic>
      <p:grpSp>
        <p:nvGrpSpPr>
          <p:cNvPr id="16" name="Group 15">
            <a:extLst>
              <a:ext uri="{FF2B5EF4-FFF2-40B4-BE49-F238E27FC236}">
                <a16:creationId xmlns:a16="http://schemas.microsoft.com/office/drawing/2014/main" id="{8FDCB856-A7E5-07B7-6FAC-BCBCA310AED8}"/>
              </a:ext>
            </a:extLst>
          </p:cNvPr>
          <p:cNvGrpSpPr/>
          <p:nvPr/>
        </p:nvGrpSpPr>
        <p:grpSpPr>
          <a:xfrm>
            <a:off x="6144839" y="1666622"/>
            <a:ext cx="2705246" cy="2232105"/>
            <a:chOff x="8193118" y="2222162"/>
            <a:chExt cx="3606995" cy="2976140"/>
          </a:xfrm>
        </p:grpSpPr>
        <p:pic>
          <p:nvPicPr>
            <p:cNvPr id="8" name="Google Shape;226;p30">
              <a:extLst>
                <a:ext uri="{FF2B5EF4-FFF2-40B4-BE49-F238E27FC236}">
                  <a16:creationId xmlns:a16="http://schemas.microsoft.com/office/drawing/2014/main" id="{A5C285B8-3623-9ABD-9781-6E6D87915D16}"/>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8195838" y="3319398"/>
              <a:ext cx="3578877" cy="1878904"/>
            </a:xfrm>
            <a:prstGeom prst="rect">
              <a:avLst/>
            </a:prstGeom>
            <a:noFill/>
            <a:ln>
              <a:noFill/>
            </a:ln>
          </p:spPr>
        </p:pic>
        <p:sp>
          <p:nvSpPr>
            <p:cNvPr id="9" name="Google Shape;176;p25">
              <a:extLst>
                <a:ext uri="{FF2B5EF4-FFF2-40B4-BE49-F238E27FC236}">
                  <a16:creationId xmlns:a16="http://schemas.microsoft.com/office/drawing/2014/main" id="{217DFC89-38C1-012B-9F7A-EEC55F1991F2}"/>
                </a:ext>
              </a:extLst>
            </p:cNvPr>
            <p:cNvSpPr txBox="1">
              <a:spLocks/>
            </p:cNvSpPr>
            <p:nvPr/>
          </p:nvSpPr>
          <p:spPr>
            <a:xfrm>
              <a:off x="8193118" y="2222162"/>
              <a:ext cx="3606995" cy="550456"/>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b="1">
                  <a:solidFill>
                    <a:schemeClr val="tx2"/>
                  </a:solidFill>
                </a:rPr>
                <a:t>an earthquake drill</a:t>
              </a:r>
            </a:p>
          </p:txBody>
        </p:sp>
      </p:grpSp>
      <p:sp>
        <p:nvSpPr>
          <p:cNvPr id="10" name="Google Shape;176;p25">
            <a:extLst>
              <a:ext uri="{FF2B5EF4-FFF2-40B4-BE49-F238E27FC236}">
                <a16:creationId xmlns:a16="http://schemas.microsoft.com/office/drawing/2014/main" id="{13962B88-9E28-6DC9-C888-799645E83A1D}"/>
              </a:ext>
            </a:extLst>
          </p:cNvPr>
          <p:cNvSpPr txBox="1">
            <a:spLocks/>
          </p:cNvSpPr>
          <p:nvPr/>
        </p:nvSpPr>
        <p:spPr>
          <a:xfrm>
            <a:off x="445208" y="1670366"/>
            <a:ext cx="2299102" cy="412842"/>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b="1">
                <a:solidFill>
                  <a:schemeClr val="tx2"/>
                </a:solidFill>
              </a:rPr>
              <a:t>ground shaking</a:t>
            </a:r>
          </a:p>
        </p:txBody>
      </p:sp>
      <p:grpSp>
        <p:nvGrpSpPr>
          <p:cNvPr id="15" name="Group 14">
            <a:extLst>
              <a:ext uri="{FF2B5EF4-FFF2-40B4-BE49-F238E27FC236}">
                <a16:creationId xmlns:a16="http://schemas.microsoft.com/office/drawing/2014/main" id="{328A0F5F-17D8-ADF8-910F-93B2AB2357D3}"/>
              </a:ext>
            </a:extLst>
          </p:cNvPr>
          <p:cNvGrpSpPr/>
          <p:nvPr/>
        </p:nvGrpSpPr>
        <p:grpSpPr>
          <a:xfrm>
            <a:off x="2997122" y="1606344"/>
            <a:ext cx="2798001" cy="2367539"/>
            <a:chOff x="3996163" y="2141791"/>
            <a:chExt cx="3730668" cy="3156719"/>
          </a:xfrm>
        </p:grpSpPr>
        <p:pic>
          <p:nvPicPr>
            <p:cNvPr id="7" name="Google Shape;223;p30">
              <a:extLst>
                <a:ext uri="{FF2B5EF4-FFF2-40B4-BE49-F238E27FC236}">
                  <a16:creationId xmlns:a16="http://schemas.microsoft.com/office/drawing/2014/main" id="{23EBFEDF-EEAF-0B3C-1B76-CF319C6EB94C}"/>
                </a:ext>
              </a:extLst>
            </p:cNvPr>
            <p:cNvPicPr preferRelativeResize="0"/>
            <p:nvPr/>
          </p:nvPicPr>
          <p:blipFill>
            <a:blip r:embed="rId5" cstate="print">
              <a:alphaModFix/>
              <a:extLst>
                <a:ext uri="{28A0092B-C50C-407E-A947-70E740481C1C}">
                  <a14:useLocalDpi xmlns:a14="http://schemas.microsoft.com/office/drawing/2010/main"/>
                </a:ext>
              </a:extLst>
            </a:blip>
            <a:srcRect/>
            <a:stretch/>
          </p:blipFill>
          <p:spPr>
            <a:xfrm>
              <a:off x="4101627" y="2141791"/>
              <a:ext cx="3412671" cy="2100942"/>
            </a:xfrm>
            <a:prstGeom prst="rect">
              <a:avLst/>
            </a:prstGeom>
            <a:noFill/>
            <a:ln>
              <a:noFill/>
            </a:ln>
          </p:spPr>
        </p:pic>
        <p:sp>
          <p:nvSpPr>
            <p:cNvPr id="11" name="Google Shape;176;p25">
              <a:extLst>
                <a:ext uri="{FF2B5EF4-FFF2-40B4-BE49-F238E27FC236}">
                  <a16:creationId xmlns:a16="http://schemas.microsoft.com/office/drawing/2014/main" id="{09C47BEC-A5BB-F9CD-E971-37951FC0945F}"/>
                </a:ext>
              </a:extLst>
            </p:cNvPr>
            <p:cNvSpPr txBox="1">
              <a:spLocks/>
            </p:cNvSpPr>
            <p:nvPr/>
          </p:nvSpPr>
          <p:spPr>
            <a:xfrm>
              <a:off x="3996163" y="4748054"/>
              <a:ext cx="3730668" cy="550456"/>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b="1">
                  <a:solidFill>
                    <a:schemeClr val="tx2"/>
                  </a:solidFill>
                </a:rPr>
                <a:t>an earthquake early warning alert</a:t>
              </a:r>
            </a:p>
          </p:txBody>
        </p:sp>
      </p:grpSp>
      <p:cxnSp>
        <p:nvCxnSpPr>
          <p:cNvPr id="13" name="Straight Connector 12">
            <a:extLst>
              <a:ext uri="{FF2B5EF4-FFF2-40B4-BE49-F238E27FC236}">
                <a16:creationId xmlns:a16="http://schemas.microsoft.com/office/drawing/2014/main" id="{C30CA4FB-F9DA-0161-C1F1-1634AA711C6F}"/>
              </a:ext>
            </a:extLst>
          </p:cNvPr>
          <p:cNvCxnSpPr/>
          <p:nvPr/>
        </p:nvCxnSpPr>
        <p:spPr>
          <a:xfrm>
            <a:off x="2846540" y="1474940"/>
            <a:ext cx="0" cy="278077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EBEEF8B-6FF2-CB74-CFB9-E2D458AC7F10}"/>
              </a:ext>
            </a:extLst>
          </p:cNvPr>
          <p:cNvCxnSpPr/>
          <p:nvPr/>
        </p:nvCxnSpPr>
        <p:spPr>
          <a:xfrm>
            <a:off x="5929508" y="1474940"/>
            <a:ext cx="0" cy="278077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3" name="Slide Number Placeholder 16">
            <a:extLst>
              <a:ext uri="{FF2B5EF4-FFF2-40B4-BE49-F238E27FC236}">
                <a16:creationId xmlns:a16="http://schemas.microsoft.com/office/drawing/2014/main" id="{19FFC4EF-A251-D4C4-49ED-5D76F8B0C189}"/>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22</a:t>
            </a:fld>
            <a:endParaRPr lang="en-US"/>
          </a:p>
        </p:txBody>
      </p:sp>
    </p:spTree>
    <p:extLst>
      <p:ext uri="{BB962C8B-B14F-4D97-AF65-F5344CB8AC3E}">
        <p14:creationId xmlns:p14="http://schemas.microsoft.com/office/powerpoint/2010/main" val="86760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259355" y="591913"/>
            <a:ext cx="8625300" cy="431400"/>
          </a:xfrm>
          <a:prstGeom prst="rect">
            <a:avLst/>
          </a:prstGeom>
        </p:spPr>
        <p:txBody>
          <a:bodyPr spcFirstLastPara="1" vert="horz" wrap="square" lIns="91425" tIns="45700" rIns="91425" bIns="45700" rtlCol="0" anchor="t" anchorCtr="0">
            <a:noAutofit/>
          </a:bodyPr>
          <a:lstStyle/>
          <a:p>
            <a:pPr algn="ctr">
              <a:spcBef>
                <a:spcPts val="0"/>
              </a:spcBef>
            </a:pPr>
            <a:r>
              <a:rPr lang="en-US" sz="2800" dirty="0"/>
              <a:t>What to Expect from an Alert </a:t>
            </a:r>
            <a:endParaRPr sz="2800" dirty="0"/>
          </a:p>
        </p:txBody>
      </p:sp>
      <p:pic>
        <p:nvPicPr>
          <p:cNvPr id="80" name="Google Shape;80;p14"/>
          <p:cNvPicPr preferRelativeResize="0"/>
          <p:nvPr/>
        </p:nvPicPr>
        <p:blipFill>
          <a:blip r:embed="rId5">
            <a:alphaModFix/>
          </a:blip>
          <a:stretch>
            <a:fillRect/>
          </a:stretch>
        </p:blipFill>
        <p:spPr>
          <a:xfrm>
            <a:off x="1774449" y="1259614"/>
            <a:ext cx="5628776" cy="3166200"/>
          </a:xfrm>
          <a:prstGeom prst="roundRect">
            <a:avLst>
              <a:gd name="adj" fmla="val 3865"/>
            </a:avLst>
          </a:prstGeom>
          <a:noFill/>
          <a:ln w="19050" cap="flat" cmpd="sng">
            <a:solidFill>
              <a:srgbClr val="44546A"/>
            </a:solidFill>
            <a:prstDash val="solid"/>
            <a:round/>
            <a:headEnd type="none" w="sm" len="sm"/>
            <a:tailEnd type="none" w="sm" len="sm"/>
          </a:ln>
          <a:effectLst>
            <a:outerShdw blurRad="63500" sx="102000" sy="102000" algn="ctr" rotWithShape="0">
              <a:prstClr val="black">
                <a:alpha val="40000"/>
              </a:prstClr>
            </a:outerShdw>
          </a:effectLst>
        </p:spPr>
      </p:pic>
      <p:pic>
        <p:nvPicPr>
          <p:cNvPr id="2" name="VEEWSshakealertaudio">
            <a:hlinkClick r:id="" action="ppaction://media"/>
            <a:extLst>
              <a:ext uri="{FF2B5EF4-FFF2-40B4-BE49-F238E27FC236}">
                <a16:creationId xmlns:a16="http://schemas.microsoft.com/office/drawing/2014/main" id="{B4FC2E39-A69D-99A4-F7CF-CC04F0B285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9146" y="3613798"/>
            <a:ext cx="812800" cy="812800"/>
          </a:xfrm>
          <a:prstGeom prst="rect">
            <a:avLst/>
          </a:prstGeom>
        </p:spPr>
      </p:pic>
      <p:sp>
        <p:nvSpPr>
          <p:cNvPr id="3" name="Slide Number Placeholder 11">
            <a:extLst>
              <a:ext uri="{FF2B5EF4-FFF2-40B4-BE49-F238E27FC236}">
                <a16:creationId xmlns:a16="http://schemas.microsoft.com/office/drawing/2014/main" id="{076DE966-8683-A4AC-75ED-BBADD92AB80F}"/>
              </a:ext>
            </a:extLst>
          </p:cNvPr>
          <p:cNvSpPr txBox="1">
            <a:spLocks/>
          </p:cNvSpPr>
          <p:nvPr/>
        </p:nvSpPr>
        <p:spPr>
          <a:xfrm>
            <a:off x="7078432" y="489193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23</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ADD3B6-DBD9-837D-C4D0-1F907A444A66}"/>
              </a:ext>
            </a:extLst>
          </p:cNvPr>
          <p:cNvSpPr>
            <a:spLocks noGrp="1"/>
          </p:cNvSpPr>
          <p:nvPr>
            <p:ph idx="1"/>
          </p:nvPr>
        </p:nvSpPr>
        <p:spPr>
          <a:xfrm>
            <a:off x="447963" y="1577974"/>
            <a:ext cx="4017429" cy="2269481"/>
          </a:xfrm>
        </p:spPr>
        <p:txBody>
          <a:bodyPr>
            <a:normAutofit/>
          </a:bodyPr>
          <a:lstStyle/>
          <a:p>
            <a:pPr marL="0" indent="0">
              <a:spcBef>
                <a:spcPts val="0"/>
              </a:spcBef>
              <a:buNone/>
            </a:pPr>
            <a:r>
              <a:rPr lang="en-US" sz="2400" dirty="0">
                <a:solidFill>
                  <a:schemeClr val="tx2"/>
                </a:solidFill>
              </a:rPr>
              <a:t>How did we do on the drill?  </a:t>
            </a:r>
          </a:p>
          <a:p>
            <a:pPr marL="0" indent="0">
              <a:spcBef>
                <a:spcPts val="0"/>
              </a:spcBef>
              <a:buNone/>
            </a:pPr>
            <a:endParaRPr lang="en-US" sz="2400" dirty="0">
              <a:solidFill>
                <a:schemeClr val="tx2"/>
              </a:solidFill>
            </a:endParaRPr>
          </a:p>
          <a:p>
            <a:pPr marL="0" indent="0">
              <a:spcBef>
                <a:spcPts val="0"/>
              </a:spcBef>
              <a:buNone/>
            </a:pPr>
            <a:r>
              <a:rPr lang="en-US" sz="2400" dirty="0">
                <a:solidFill>
                  <a:schemeClr val="tx2"/>
                </a:solidFill>
              </a:rPr>
              <a:t>Questions? </a:t>
            </a:r>
          </a:p>
          <a:p>
            <a:pPr marL="0" indent="0">
              <a:spcBef>
                <a:spcPts val="0"/>
              </a:spcBef>
              <a:buNone/>
            </a:pPr>
            <a:endParaRPr lang="en-US" sz="2400" dirty="0">
              <a:solidFill>
                <a:schemeClr val="tx2"/>
              </a:solidFill>
            </a:endParaRPr>
          </a:p>
          <a:p>
            <a:pPr marL="0" indent="0">
              <a:spcBef>
                <a:spcPts val="0"/>
              </a:spcBef>
              <a:buNone/>
            </a:pPr>
            <a:r>
              <a:rPr lang="en-US" sz="2400" dirty="0">
                <a:solidFill>
                  <a:schemeClr val="tx2"/>
                </a:solidFill>
              </a:rPr>
              <a:t>Key things to remember? </a:t>
            </a:r>
          </a:p>
        </p:txBody>
      </p:sp>
      <p:pic>
        <p:nvPicPr>
          <p:cNvPr id="4" name="Google Shape;246;p32">
            <a:extLst>
              <a:ext uri="{FF2B5EF4-FFF2-40B4-BE49-F238E27FC236}">
                <a16:creationId xmlns:a16="http://schemas.microsoft.com/office/drawing/2014/main" id="{E675CFBD-B1C0-248F-3D85-7F5F4EFA2195}"/>
              </a:ext>
            </a:extLst>
          </p:cNvPr>
          <p:cNvPicPr preferRelativeResize="0"/>
          <p:nvPr/>
        </p:nvPicPr>
        <p:blipFill>
          <a:blip r:embed="rId3">
            <a:alphaModFix/>
          </a:blip>
          <a:stretch>
            <a:fillRect/>
          </a:stretch>
        </p:blipFill>
        <p:spPr>
          <a:xfrm rot="540000">
            <a:off x="4834055" y="847003"/>
            <a:ext cx="3527426" cy="2738492"/>
          </a:xfrm>
          <a:prstGeom prst="rect">
            <a:avLst/>
          </a:prstGeom>
          <a:noFill/>
          <a:ln>
            <a:noFill/>
          </a:ln>
        </p:spPr>
      </p:pic>
      <p:sp>
        <p:nvSpPr>
          <p:cNvPr id="7" name="Title 1">
            <a:extLst>
              <a:ext uri="{FF2B5EF4-FFF2-40B4-BE49-F238E27FC236}">
                <a16:creationId xmlns:a16="http://schemas.microsoft.com/office/drawing/2014/main" id="{A4A27F0B-698E-A624-9803-A8489394EE7F}"/>
              </a:ext>
            </a:extLst>
          </p:cNvPr>
          <p:cNvSpPr txBox="1">
            <a:spLocks/>
          </p:cNvSpPr>
          <p:nvPr/>
        </p:nvSpPr>
        <p:spPr>
          <a:xfrm>
            <a:off x="312963" y="844557"/>
            <a:ext cx="8537122" cy="40745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 sz="2400">
                <a:solidFill>
                  <a:srgbClr val="1A6935"/>
                </a:solidFill>
              </a:rPr>
              <a:t>LET’S REFLECT! </a:t>
            </a:r>
            <a:endParaRPr lang="en-US" sz="2400"/>
          </a:p>
        </p:txBody>
      </p:sp>
      <p:sp>
        <p:nvSpPr>
          <p:cNvPr id="2" name="Slide Number Placeholder 16">
            <a:extLst>
              <a:ext uri="{FF2B5EF4-FFF2-40B4-BE49-F238E27FC236}">
                <a16:creationId xmlns:a16="http://schemas.microsoft.com/office/drawing/2014/main" id="{A3D4C1DD-87A0-DEC6-8A06-F76006FE3AD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24</a:t>
            </a:fld>
            <a:endParaRPr lang="en-US"/>
          </a:p>
        </p:txBody>
      </p:sp>
    </p:spTree>
    <p:extLst>
      <p:ext uri="{BB962C8B-B14F-4D97-AF65-F5344CB8AC3E}">
        <p14:creationId xmlns:p14="http://schemas.microsoft.com/office/powerpoint/2010/main" val="454127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A77F-F200-F6C2-71E0-00D084F4DEE3}"/>
              </a:ext>
            </a:extLst>
          </p:cNvPr>
          <p:cNvSpPr>
            <a:spLocks noGrp="1"/>
          </p:cNvSpPr>
          <p:nvPr>
            <p:ph type="title"/>
          </p:nvPr>
        </p:nvSpPr>
        <p:spPr/>
        <p:txBody>
          <a:bodyPr>
            <a:normAutofit fontScale="90000"/>
          </a:bodyPr>
          <a:lstStyle/>
          <a:p>
            <a:r>
              <a:rPr lang="en-US" sz="2400"/>
              <a:t>Help the people in your home prepare! </a:t>
            </a:r>
          </a:p>
        </p:txBody>
      </p:sp>
      <p:sp>
        <p:nvSpPr>
          <p:cNvPr id="3" name="Content Placeholder 2">
            <a:extLst>
              <a:ext uri="{FF2B5EF4-FFF2-40B4-BE49-F238E27FC236}">
                <a16:creationId xmlns:a16="http://schemas.microsoft.com/office/drawing/2014/main" id="{3A790345-87AB-A40F-7075-B6DF68D778A2}"/>
              </a:ext>
            </a:extLst>
          </p:cNvPr>
          <p:cNvSpPr>
            <a:spLocks noGrp="1"/>
          </p:cNvSpPr>
          <p:nvPr>
            <p:ph idx="1"/>
          </p:nvPr>
        </p:nvSpPr>
        <p:spPr>
          <a:xfrm>
            <a:off x="312964" y="1275757"/>
            <a:ext cx="4778867" cy="1223186"/>
          </a:xfrm>
        </p:spPr>
        <p:txBody>
          <a:bodyPr>
            <a:normAutofit/>
          </a:bodyPr>
          <a:lstStyle/>
          <a:p>
            <a:pPr marL="0" indent="0">
              <a:lnSpc>
                <a:spcPct val="100000"/>
              </a:lnSpc>
              <a:buNone/>
            </a:pPr>
            <a:r>
              <a:rPr lang="en-US" sz="2400">
                <a:solidFill>
                  <a:schemeClr val="tx2"/>
                </a:solidFill>
              </a:rPr>
              <a:t>Tell the people in your home what you learned about protecting yourself in an earthquake.  </a:t>
            </a:r>
          </a:p>
          <a:p>
            <a:pPr marL="0" indent="0">
              <a:lnSpc>
                <a:spcPct val="100000"/>
              </a:lnSpc>
              <a:buNone/>
            </a:pPr>
            <a:endParaRPr lang="en-US" sz="2400">
              <a:solidFill>
                <a:schemeClr val="tx2"/>
              </a:solidFill>
            </a:endParaRPr>
          </a:p>
        </p:txBody>
      </p:sp>
      <p:grpSp>
        <p:nvGrpSpPr>
          <p:cNvPr id="8" name="Group 7">
            <a:extLst>
              <a:ext uri="{FF2B5EF4-FFF2-40B4-BE49-F238E27FC236}">
                <a16:creationId xmlns:a16="http://schemas.microsoft.com/office/drawing/2014/main" id="{3AC21D28-25E9-6F6A-30F8-C076CA248C2B}"/>
              </a:ext>
            </a:extLst>
          </p:cNvPr>
          <p:cNvGrpSpPr/>
          <p:nvPr/>
        </p:nvGrpSpPr>
        <p:grpSpPr>
          <a:xfrm>
            <a:off x="5903417" y="898365"/>
            <a:ext cx="2642403" cy="3367583"/>
            <a:chOff x="7717774" y="1346434"/>
            <a:chExt cx="3755269" cy="4785863"/>
          </a:xfrm>
        </p:grpSpPr>
        <p:pic>
          <p:nvPicPr>
            <p:cNvPr id="5" name="Google Shape;253;p33">
              <a:extLst>
                <a:ext uri="{FF2B5EF4-FFF2-40B4-BE49-F238E27FC236}">
                  <a16:creationId xmlns:a16="http://schemas.microsoft.com/office/drawing/2014/main" id="{89C3352B-B8CE-55F2-1403-5AF72CBB9619}"/>
                </a:ext>
              </a:extLst>
            </p:cNvPr>
            <p:cNvPicPr preferRelativeResize="0"/>
            <p:nvPr/>
          </p:nvPicPr>
          <p:blipFill>
            <a:blip r:embed="rId3">
              <a:alphaModFix/>
            </a:blip>
            <a:stretch>
              <a:fillRect/>
            </a:stretch>
          </p:blipFill>
          <p:spPr>
            <a:xfrm rot="508464">
              <a:off x="8107230" y="1346434"/>
              <a:ext cx="3365813" cy="4343517"/>
            </a:xfrm>
            <a:prstGeom prst="rect">
              <a:avLst/>
            </a:prstGeom>
            <a:noFill/>
            <a:ln w="9525" cap="flat" cmpd="sng">
              <a:solidFill>
                <a:schemeClr val="dk2"/>
              </a:solidFill>
              <a:prstDash val="solid"/>
              <a:round/>
              <a:headEnd type="none" w="sm" len="sm"/>
              <a:tailEnd type="none" w="sm" len="sm"/>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00CAC80-0D8F-A1F4-7274-554629E2D26C}"/>
                </a:ext>
              </a:extLst>
            </p:cNvPr>
            <p:cNvSpPr txBox="1"/>
            <p:nvPr/>
          </p:nvSpPr>
          <p:spPr>
            <a:xfrm rot="458604">
              <a:off x="7717774" y="5673029"/>
              <a:ext cx="3437633" cy="459268"/>
            </a:xfrm>
            <a:prstGeom prst="rect">
              <a:avLst/>
            </a:prstGeom>
            <a:noFill/>
          </p:spPr>
          <p:txBody>
            <a:bodyPr wrap="square">
              <a:spAutoFit/>
            </a:bodyPr>
            <a:lstStyle/>
            <a:p>
              <a:pPr algn="ctr"/>
              <a:r>
                <a:rPr lang="en-US" sz="1500" b="1">
                  <a:solidFill>
                    <a:schemeClr val="tx2"/>
                  </a:solidFill>
                </a:rPr>
                <a:t>Learn more with Rocket!</a:t>
              </a:r>
            </a:p>
          </p:txBody>
        </p:sp>
      </p:grpSp>
      <p:sp>
        <p:nvSpPr>
          <p:cNvPr id="6" name="Slide Number Placeholder 16">
            <a:extLst>
              <a:ext uri="{FF2B5EF4-FFF2-40B4-BE49-F238E27FC236}">
                <a16:creationId xmlns:a16="http://schemas.microsoft.com/office/drawing/2014/main" id="{714E8DAD-3110-025C-DD6D-BE6CDB5F2B07}"/>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25</a:t>
            </a:fld>
            <a:endParaRPr lang="en-US"/>
          </a:p>
        </p:txBody>
      </p:sp>
      <p:pic>
        <p:nvPicPr>
          <p:cNvPr id="10" name="Google Shape;368;p27">
            <a:extLst>
              <a:ext uri="{FF2B5EF4-FFF2-40B4-BE49-F238E27FC236}">
                <a16:creationId xmlns:a16="http://schemas.microsoft.com/office/drawing/2014/main" id="{066B61CF-C390-3A7E-E967-E1D041A0D43B}"/>
              </a:ext>
            </a:extLst>
          </p:cNvPr>
          <p:cNvPicPr preferRelativeResize="0"/>
          <p:nvPr/>
        </p:nvPicPr>
        <p:blipFill rotWithShape="1">
          <a:blip r:embed="rId4">
            <a:alphaModFix/>
          </a:blip>
          <a:srcRect l="24314"/>
          <a:stretch/>
        </p:blipFill>
        <p:spPr>
          <a:xfrm>
            <a:off x="545755" y="2729369"/>
            <a:ext cx="4035769" cy="1527048"/>
          </a:xfrm>
          <a:prstGeom prst="rect">
            <a:avLst/>
          </a:prstGeom>
          <a:noFill/>
          <a:ln>
            <a:noFill/>
          </a:ln>
        </p:spPr>
      </p:pic>
    </p:spTree>
    <p:extLst>
      <p:ext uri="{BB962C8B-B14F-4D97-AF65-F5344CB8AC3E}">
        <p14:creationId xmlns:p14="http://schemas.microsoft.com/office/powerpoint/2010/main" val="447501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C6E63-79EB-4DE7-98B6-F04C94ADFF16}"/>
              </a:ext>
            </a:extLst>
          </p:cNvPr>
          <p:cNvSpPr>
            <a:spLocks noGrp="1"/>
          </p:cNvSpPr>
          <p:nvPr>
            <p:ph type="title"/>
          </p:nvPr>
        </p:nvSpPr>
        <p:spPr/>
        <p:txBody>
          <a:bodyPr/>
          <a:lstStyle/>
          <a:p>
            <a:r>
              <a:rPr lang="en-US">
                <a:solidFill>
                  <a:schemeClr val="tx1"/>
                </a:solidFill>
              </a:rPr>
              <a:t>Lesson Break</a:t>
            </a:r>
          </a:p>
        </p:txBody>
      </p:sp>
      <p:sp>
        <p:nvSpPr>
          <p:cNvPr id="3" name="Content Placeholder 2">
            <a:extLst>
              <a:ext uri="{FF2B5EF4-FFF2-40B4-BE49-F238E27FC236}">
                <a16:creationId xmlns:a16="http://schemas.microsoft.com/office/drawing/2014/main" id="{FC745881-A46E-AABB-7392-9AC8DA0C8D16}"/>
              </a:ext>
            </a:extLst>
          </p:cNvPr>
          <p:cNvSpPr>
            <a:spLocks noGrp="1"/>
          </p:cNvSpPr>
          <p:nvPr>
            <p:ph idx="1"/>
          </p:nvPr>
        </p:nvSpPr>
        <p:spPr/>
        <p:txBody>
          <a:bodyPr/>
          <a:lstStyle/>
          <a:p>
            <a:pPr marL="0" indent="0">
              <a:lnSpc>
                <a:spcPct val="115000"/>
              </a:lnSpc>
              <a:spcBef>
                <a:spcPts val="563"/>
              </a:spcBef>
              <a:buNone/>
            </a:pPr>
            <a:r>
              <a:rPr lang="en-US" b="1" dirty="0"/>
              <a:t>Advanced Preparation</a:t>
            </a:r>
          </a:p>
          <a:p>
            <a:pPr marL="342900" indent="-285750">
              <a:lnSpc>
                <a:spcPct val="115000"/>
              </a:lnSpc>
              <a:spcBef>
                <a:spcPts val="0"/>
              </a:spcBef>
              <a:buSzPts val="2400"/>
            </a:pPr>
            <a:r>
              <a:rPr lang="en-US" dirty="0"/>
              <a:t>Photocopy student worksheet (if you’re using it). </a:t>
            </a:r>
          </a:p>
        </p:txBody>
      </p:sp>
      <p:sp>
        <p:nvSpPr>
          <p:cNvPr id="7" name="Slide Number Placeholder 16">
            <a:extLst>
              <a:ext uri="{FF2B5EF4-FFF2-40B4-BE49-F238E27FC236}">
                <a16:creationId xmlns:a16="http://schemas.microsoft.com/office/drawing/2014/main" id="{9C05F2F3-524A-7242-84B9-424BE042DD84}"/>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26</a:t>
            </a:fld>
            <a:endParaRPr lang="en-US"/>
          </a:p>
        </p:txBody>
      </p:sp>
    </p:spTree>
    <p:extLst>
      <p:ext uri="{BB962C8B-B14F-4D97-AF65-F5344CB8AC3E}">
        <p14:creationId xmlns:p14="http://schemas.microsoft.com/office/powerpoint/2010/main" val="1850300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1CC75-75C1-AF5D-65B3-64764016C550}"/>
              </a:ext>
            </a:extLst>
          </p:cNvPr>
          <p:cNvSpPr>
            <a:spLocks noGrp="1"/>
          </p:cNvSpPr>
          <p:nvPr>
            <p:ph type="title"/>
          </p:nvPr>
        </p:nvSpPr>
        <p:spPr/>
        <p:txBody>
          <a:bodyPr>
            <a:normAutofit fontScale="90000"/>
          </a:bodyPr>
          <a:lstStyle/>
          <a:p>
            <a:r>
              <a:rPr lang="en" sz="2400">
                <a:solidFill>
                  <a:srgbClr val="1A6935"/>
                </a:solidFill>
              </a:rPr>
              <a:t>Welcome Back! </a:t>
            </a:r>
            <a:endParaRPr lang="en-US" sz="2400"/>
          </a:p>
        </p:txBody>
      </p:sp>
      <p:sp>
        <p:nvSpPr>
          <p:cNvPr id="6" name="Google Shape;267;p35">
            <a:extLst>
              <a:ext uri="{FF2B5EF4-FFF2-40B4-BE49-F238E27FC236}">
                <a16:creationId xmlns:a16="http://schemas.microsoft.com/office/drawing/2014/main" id="{A835796F-DC10-5BBE-1CF3-CB0BBE74BF2F}"/>
              </a:ext>
            </a:extLst>
          </p:cNvPr>
          <p:cNvSpPr txBox="1">
            <a:spLocks/>
          </p:cNvSpPr>
          <p:nvPr/>
        </p:nvSpPr>
        <p:spPr>
          <a:xfrm>
            <a:off x="355226" y="1305671"/>
            <a:ext cx="3057918" cy="1250550"/>
          </a:xfrm>
          <a:prstGeom prst="rect">
            <a:avLst/>
          </a:prstGeom>
          <a:noFill/>
          <a:ln>
            <a:noFill/>
          </a:ln>
        </p:spPr>
        <p:txBody>
          <a:bodyPr spcFirstLastPara="1" vert="horz" wrap="square" lIns="68569" tIns="68569" rIns="68569" bIns="68569"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 sz="2100">
                <a:solidFill>
                  <a:schemeClr val="tx2"/>
                </a:solidFill>
              </a:rPr>
              <a:t>👍</a:t>
            </a:r>
            <a:r>
              <a:rPr lang="en-US" sz="2100">
                <a:solidFill>
                  <a:schemeClr val="tx2"/>
                </a:solidFill>
              </a:rPr>
              <a:t>Thumbs up if you demonstrated how to stay safe during an earthquake by…  </a:t>
            </a:r>
          </a:p>
        </p:txBody>
      </p:sp>
      <p:sp>
        <p:nvSpPr>
          <p:cNvPr id="7" name="Google Shape;278;p35">
            <a:extLst>
              <a:ext uri="{FF2B5EF4-FFF2-40B4-BE49-F238E27FC236}">
                <a16:creationId xmlns:a16="http://schemas.microsoft.com/office/drawing/2014/main" id="{2227E836-7BA5-EB3E-A637-78616C5441DC}"/>
              </a:ext>
            </a:extLst>
          </p:cNvPr>
          <p:cNvSpPr txBox="1">
            <a:spLocks/>
          </p:cNvSpPr>
          <p:nvPr/>
        </p:nvSpPr>
        <p:spPr>
          <a:xfrm>
            <a:off x="355226" y="2992025"/>
            <a:ext cx="3609556" cy="1250550"/>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100">
                <a:solidFill>
                  <a:schemeClr val="tx2"/>
                </a:solidFill>
              </a:rPr>
              <a:t>Did the people in your house know that Drop, Cover, and Hold On are the correct protective actions?  </a:t>
            </a:r>
          </a:p>
        </p:txBody>
      </p:sp>
      <p:grpSp>
        <p:nvGrpSpPr>
          <p:cNvPr id="8" name="Google Shape;269;p35">
            <a:extLst>
              <a:ext uri="{FF2B5EF4-FFF2-40B4-BE49-F238E27FC236}">
                <a16:creationId xmlns:a16="http://schemas.microsoft.com/office/drawing/2014/main" id="{50E4A34B-15F1-41E2-0C05-14E2DE018FD0}"/>
              </a:ext>
            </a:extLst>
          </p:cNvPr>
          <p:cNvGrpSpPr/>
          <p:nvPr/>
        </p:nvGrpSpPr>
        <p:grpSpPr>
          <a:xfrm>
            <a:off x="4829813" y="1566113"/>
            <a:ext cx="1802092" cy="2046068"/>
            <a:chOff x="4981158" y="1980501"/>
            <a:chExt cx="1799125" cy="2042699"/>
          </a:xfrm>
        </p:grpSpPr>
        <p:pic>
          <p:nvPicPr>
            <p:cNvPr id="9" name="Google Shape;270;p35">
              <a:extLst>
                <a:ext uri="{FF2B5EF4-FFF2-40B4-BE49-F238E27FC236}">
                  <a16:creationId xmlns:a16="http://schemas.microsoft.com/office/drawing/2014/main" id="{95312108-F7B7-0F47-C705-D62794A9C54E}"/>
                </a:ext>
              </a:extLst>
            </p:cNvPr>
            <p:cNvPicPr preferRelativeResize="0"/>
            <p:nvPr/>
          </p:nvPicPr>
          <p:blipFill>
            <a:blip r:embed="rId3">
              <a:alphaModFix/>
              <a:duotone>
                <a:schemeClr val="accent5">
                  <a:shade val="45000"/>
                  <a:satMod val="135000"/>
                </a:schemeClr>
                <a:prstClr val="white"/>
              </a:duotone>
            </a:blip>
            <a:stretch>
              <a:fillRect/>
            </a:stretch>
          </p:blipFill>
          <p:spPr>
            <a:xfrm>
              <a:off x="5089616" y="1980501"/>
              <a:ext cx="1451196" cy="415843"/>
            </a:xfrm>
            <a:prstGeom prst="rect">
              <a:avLst/>
            </a:prstGeom>
            <a:noFill/>
            <a:ln w="19050" cap="flat" cmpd="sng">
              <a:noFill/>
              <a:prstDash val="solid"/>
              <a:round/>
              <a:headEnd type="none" w="sm" len="sm"/>
              <a:tailEnd type="none" w="sm" len="sm"/>
            </a:ln>
          </p:spPr>
        </p:pic>
        <p:pic>
          <p:nvPicPr>
            <p:cNvPr id="10" name="Google Shape;271;p35">
              <a:extLst>
                <a:ext uri="{FF2B5EF4-FFF2-40B4-BE49-F238E27FC236}">
                  <a16:creationId xmlns:a16="http://schemas.microsoft.com/office/drawing/2014/main" id="{D0BBEC85-6D0F-450A-D6D4-4EA2A856F7E7}"/>
                </a:ext>
              </a:extLst>
            </p:cNvPr>
            <p:cNvPicPr preferRelativeResize="0"/>
            <p:nvPr/>
          </p:nvPicPr>
          <p:blipFill rotWithShape="1">
            <a:blip r:embed="rId4" cstate="print">
              <a:alphaModFix/>
              <a:extLst>
                <a:ext uri="{28A0092B-C50C-407E-A947-70E740481C1C}">
                  <a14:useLocalDpi xmlns:a14="http://schemas.microsoft.com/office/drawing/2010/main"/>
                </a:ext>
              </a:extLst>
            </a:blip>
            <a:srcRect l="18835" t="20222" r="22135" b="8471"/>
            <a:stretch/>
          </p:blipFill>
          <p:spPr>
            <a:xfrm>
              <a:off x="4981158" y="2345500"/>
              <a:ext cx="1799125" cy="1677700"/>
            </a:xfrm>
            <a:prstGeom prst="rect">
              <a:avLst/>
            </a:prstGeom>
            <a:noFill/>
            <a:ln>
              <a:noFill/>
            </a:ln>
          </p:spPr>
        </p:pic>
      </p:grpSp>
      <p:grpSp>
        <p:nvGrpSpPr>
          <p:cNvPr id="11" name="Google Shape;272;p35">
            <a:extLst>
              <a:ext uri="{FF2B5EF4-FFF2-40B4-BE49-F238E27FC236}">
                <a16:creationId xmlns:a16="http://schemas.microsoft.com/office/drawing/2014/main" id="{3E485BE4-6B1E-E226-E873-7B7088E1A7CA}"/>
              </a:ext>
            </a:extLst>
          </p:cNvPr>
          <p:cNvGrpSpPr/>
          <p:nvPr/>
        </p:nvGrpSpPr>
        <p:grpSpPr>
          <a:xfrm>
            <a:off x="3173278" y="770120"/>
            <a:ext cx="1802092" cy="2004279"/>
            <a:chOff x="3148450" y="631496"/>
            <a:chExt cx="1799125" cy="2000979"/>
          </a:xfrm>
        </p:grpSpPr>
        <p:pic>
          <p:nvPicPr>
            <p:cNvPr id="12" name="Google Shape;273;p35">
              <a:extLst>
                <a:ext uri="{FF2B5EF4-FFF2-40B4-BE49-F238E27FC236}">
                  <a16:creationId xmlns:a16="http://schemas.microsoft.com/office/drawing/2014/main" id="{F7F5FF8B-E5E5-98A7-66AF-4F413ADE65A0}"/>
                </a:ext>
              </a:extLst>
            </p:cNvPr>
            <p:cNvPicPr preferRelativeResize="0"/>
            <p:nvPr/>
          </p:nvPicPr>
          <p:blipFill>
            <a:blip r:embed="rId5">
              <a:alphaModFix/>
              <a:duotone>
                <a:schemeClr val="accent5">
                  <a:shade val="45000"/>
                  <a:satMod val="135000"/>
                </a:schemeClr>
                <a:prstClr val="white"/>
              </a:duotone>
            </a:blip>
            <a:stretch>
              <a:fillRect/>
            </a:stretch>
          </p:blipFill>
          <p:spPr>
            <a:xfrm>
              <a:off x="3311612" y="631496"/>
              <a:ext cx="1258319" cy="406782"/>
            </a:xfrm>
            <a:prstGeom prst="rect">
              <a:avLst/>
            </a:prstGeom>
            <a:noFill/>
            <a:ln w="19050" cap="flat" cmpd="sng">
              <a:noFill/>
              <a:prstDash val="solid"/>
              <a:round/>
              <a:headEnd type="none" w="sm" len="sm"/>
              <a:tailEnd type="none" w="sm" len="sm"/>
            </a:ln>
          </p:spPr>
        </p:pic>
        <p:pic>
          <p:nvPicPr>
            <p:cNvPr id="13" name="Google Shape;274;p35">
              <a:extLst>
                <a:ext uri="{FF2B5EF4-FFF2-40B4-BE49-F238E27FC236}">
                  <a16:creationId xmlns:a16="http://schemas.microsoft.com/office/drawing/2014/main" id="{27EA42AD-0B27-9659-7356-536CCBD14486}"/>
                </a:ext>
              </a:extLst>
            </p:cNvPr>
            <p:cNvPicPr preferRelativeResize="0"/>
            <p:nvPr/>
          </p:nvPicPr>
          <p:blipFill rotWithShape="1">
            <a:blip r:embed="rId6" cstate="print">
              <a:alphaModFix/>
              <a:extLst>
                <a:ext uri="{28A0092B-C50C-407E-A947-70E740481C1C}">
                  <a14:useLocalDpi xmlns:a14="http://schemas.microsoft.com/office/drawing/2010/main"/>
                </a:ext>
              </a:extLst>
            </a:blip>
            <a:srcRect l="20488" t="28009" r="20482" b="5190"/>
            <a:stretch/>
          </p:blipFill>
          <p:spPr>
            <a:xfrm>
              <a:off x="3148450" y="1060875"/>
              <a:ext cx="1799125" cy="1571600"/>
            </a:xfrm>
            <a:prstGeom prst="rect">
              <a:avLst/>
            </a:prstGeom>
            <a:noFill/>
            <a:ln>
              <a:noFill/>
            </a:ln>
          </p:spPr>
        </p:pic>
      </p:grpSp>
      <p:grpSp>
        <p:nvGrpSpPr>
          <p:cNvPr id="14" name="Google Shape;275;p35">
            <a:extLst>
              <a:ext uri="{FF2B5EF4-FFF2-40B4-BE49-F238E27FC236}">
                <a16:creationId xmlns:a16="http://schemas.microsoft.com/office/drawing/2014/main" id="{33BD93E2-A0A1-FE66-4DA6-5D465B9799F4}"/>
              </a:ext>
            </a:extLst>
          </p:cNvPr>
          <p:cNvGrpSpPr/>
          <p:nvPr/>
        </p:nvGrpSpPr>
        <p:grpSpPr>
          <a:xfrm>
            <a:off x="6650649" y="2266627"/>
            <a:ext cx="2138126" cy="2238995"/>
            <a:chOff x="6757541" y="2825879"/>
            <a:chExt cx="2134606" cy="2235309"/>
          </a:xfrm>
        </p:grpSpPr>
        <p:pic>
          <p:nvPicPr>
            <p:cNvPr id="15" name="Google Shape;276;p35">
              <a:extLst>
                <a:ext uri="{FF2B5EF4-FFF2-40B4-BE49-F238E27FC236}">
                  <a16:creationId xmlns:a16="http://schemas.microsoft.com/office/drawing/2014/main" id="{5B34F685-17A8-72C3-CE09-64459193FF75}"/>
                </a:ext>
              </a:extLst>
            </p:cNvPr>
            <p:cNvPicPr preferRelativeResize="0"/>
            <p:nvPr/>
          </p:nvPicPr>
          <p:blipFill>
            <a:blip r:embed="rId7">
              <a:alphaModFix/>
              <a:duotone>
                <a:schemeClr val="accent5">
                  <a:shade val="45000"/>
                  <a:satMod val="135000"/>
                </a:schemeClr>
                <a:prstClr val="white"/>
              </a:duotone>
            </a:blip>
            <a:stretch>
              <a:fillRect/>
            </a:stretch>
          </p:blipFill>
          <p:spPr>
            <a:xfrm>
              <a:off x="6757541" y="2825879"/>
              <a:ext cx="2129482" cy="489446"/>
            </a:xfrm>
            <a:prstGeom prst="rect">
              <a:avLst/>
            </a:prstGeom>
            <a:noFill/>
            <a:ln w="19050" cap="flat" cmpd="sng">
              <a:noFill/>
              <a:prstDash val="solid"/>
              <a:round/>
              <a:headEnd type="none" w="sm" len="sm"/>
              <a:tailEnd type="none" w="sm" len="sm"/>
            </a:ln>
          </p:spPr>
        </p:pic>
        <p:pic>
          <p:nvPicPr>
            <p:cNvPr id="16" name="Google Shape;277;p35">
              <a:extLst>
                <a:ext uri="{FF2B5EF4-FFF2-40B4-BE49-F238E27FC236}">
                  <a16:creationId xmlns:a16="http://schemas.microsoft.com/office/drawing/2014/main" id="{88CFE4BF-5BAC-D9EF-19D3-E3678DC8277B}"/>
                </a:ext>
              </a:extLst>
            </p:cNvPr>
            <p:cNvPicPr preferRelativeResize="0"/>
            <p:nvPr/>
          </p:nvPicPr>
          <p:blipFill rotWithShape="1">
            <a:blip r:embed="rId8" cstate="print">
              <a:alphaModFix/>
              <a:extLst>
                <a:ext uri="{28A0092B-C50C-407E-A947-70E740481C1C}">
                  <a14:useLocalDpi xmlns:a14="http://schemas.microsoft.com/office/drawing/2010/main"/>
                </a:ext>
              </a:extLst>
            </a:blip>
            <a:srcRect l="13785" r="15302"/>
            <a:stretch/>
          </p:blipFill>
          <p:spPr>
            <a:xfrm>
              <a:off x="6909745" y="2903388"/>
              <a:ext cx="1982402" cy="2157800"/>
            </a:xfrm>
            <a:prstGeom prst="rect">
              <a:avLst/>
            </a:prstGeom>
            <a:noFill/>
            <a:ln>
              <a:noFill/>
            </a:ln>
          </p:spPr>
        </p:pic>
      </p:grpSp>
      <p:sp>
        <p:nvSpPr>
          <p:cNvPr id="3" name="Slide Number Placeholder 16">
            <a:extLst>
              <a:ext uri="{FF2B5EF4-FFF2-40B4-BE49-F238E27FC236}">
                <a16:creationId xmlns:a16="http://schemas.microsoft.com/office/drawing/2014/main" id="{4977EA97-DD53-97E2-7BE5-C5BDAAE6FB82}"/>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27</a:t>
            </a:fld>
            <a:endParaRPr lang="en-US"/>
          </a:p>
        </p:txBody>
      </p:sp>
    </p:spTree>
    <p:extLst>
      <p:ext uri="{BB962C8B-B14F-4D97-AF65-F5344CB8AC3E}">
        <p14:creationId xmlns:p14="http://schemas.microsoft.com/office/powerpoint/2010/main" val="93293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AD493-2EC3-C2DC-31D3-87B6795BFCFD}"/>
              </a:ext>
            </a:extLst>
          </p:cNvPr>
          <p:cNvSpPr>
            <a:spLocks noGrp="1"/>
          </p:cNvSpPr>
          <p:nvPr>
            <p:ph type="title"/>
          </p:nvPr>
        </p:nvSpPr>
        <p:spPr>
          <a:xfrm>
            <a:off x="312963" y="803094"/>
            <a:ext cx="8537122" cy="407453"/>
          </a:xfrm>
        </p:spPr>
        <p:txBody>
          <a:bodyPr>
            <a:normAutofit fontScale="90000"/>
          </a:bodyPr>
          <a:lstStyle/>
          <a:p>
            <a:pPr algn="ctr"/>
            <a:r>
              <a:rPr lang="en" sz="2400" dirty="0">
                <a:solidFill>
                  <a:srgbClr val="1A6935"/>
                </a:solidFill>
                <a:highlight>
                  <a:srgbClr val="FFFFFF"/>
                </a:highlight>
              </a:rPr>
              <a:t>What do we do at </a:t>
            </a:r>
            <a:r>
              <a:rPr lang="en" sz="2400" u="sng" dirty="0">
                <a:solidFill>
                  <a:srgbClr val="1A6935"/>
                </a:solidFill>
                <a:highlight>
                  <a:srgbClr val="FFFFFF"/>
                </a:highlight>
              </a:rPr>
              <a:t>school</a:t>
            </a:r>
            <a:r>
              <a:rPr lang="en" sz="2400" dirty="0">
                <a:solidFill>
                  <a:srgbClr val="1A6935"/>
                </a:solidFill>
                <a:highlight>
                  <a:srgbClr val="FFFFFF"/>
                </a:highlight>
              </a:rPr>
              <a:t> if there’s an earthquake?</a:t>
            </a:r>
            <a:endParaRPr lang="en-US" sz="2400" dirty="0"/>
          </a:p>
        </p:txBody>
      </p:sp>
      <p:sp>
        <p:nvSpPr>
          <p:cNvPr id="8" name="Slide Number Placeholder 16">
            <a:extLst>
              <a:ext uri="{FF2B5EF4-FFF2-40B4-BE49-F238E27FC236}">
                <a16:creationId xmlns:a16="http://schemas.microsoft.com/office/drawing/2014/main" id="{5C1E711C-E142-6BD8-819B-FD138F8845B8}"/>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28</a:t>
            </a:fld>
            <a:endParaRPr lang="en-US"/>
          </a:p>
        </p:txBody>
      </p:sp>
      <p:pic>
        <p:nvPicPr>
          <p:cNvPr id="7" name="Google Shape;368;p27">
            <a:extLst>
              <a:ext uri="{FF2B5EF4-FFF2-40B4-BE49-F238E27FC236}">
                <a16:creationId xmlns:a16="http://schemas.microsoft.com/office/drawing/2014/main" id="{E944373B-1E36-6FBD-E774-CA628D578FE1}"/>
              </a:ext>
            </a:extLst>
          </p:cNvPr>
          <p:cNvPicPr preferRelativeResize="0"/>
          <p:nvPr/>
        </p:nvPicPr>
        <p:blipFill rotWithShape="1">
          <a:blip r:embed="rId3">
            <a:alphaModFix/>
          </a:blip>
          <a:srcRect l="24314"/>
          <a:stretch/>
        </p:blipFill>
        <p:spPr>
          <a:xfrm>
            <a:off x="1181961" y="1654097"/>
            <a:ext cx="6780078" cy="2577661"/>
          </a:xfrm>
          <a:prstGeom prst="rect">
            <a:avLst/>
          </a:prstGeom>
          <a:noFill/>
          <a:ln>
            <a:noFill/>
          </a:ln>
        </p:spPr>
      </p:pic>
    </p:spTree>
    <p:extLst>
      <p:ext uri="{BB962C8B-B14F-4D97-AF65-F5344CB8AC3E}">
        <p14:creationId xmlns:p14="http://schemas.microsoft.com/office/powerpoint/2010/main" val="220635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DCA68-5BF8-411A-8DFE-E67857FA3A98}"/>
              </a:ext>
            </a:extLst>
          </p:cNvPr>
          <p:cNvSpPr>
            <a:spLocks noGrp="1"/>
          </p:cNvSpPr>
          <p:nvPr>
            <p:ph type="title"/>
          </p:nvPr>
        </p:nvSpPr>
        <p:spPr>
          <a:xfrm>
            <a:off x="336211" y="616770"/>
            <a:ext cx="8478336" cy="637879"/>
          </a:xfrm>
        </p:spPr>
        <p:txBody>
          <a:bodyPr>
            <a:noAutofit/>
          </a:bodyPr>
          <a:lstStyle/>
          <a:p>
            <a:pPr algn="ctr"/>
            <a:r>
              <a:rPr lang="en" sz="2400" dirty="0">
                <a:solidFill>
                  <a:srgbClr val="1A6935"/>
                </a:solidFill>
                <a:highlight>
                  <a:srgbClr val="FFFFFF"/>
                </a:highlight>
              </a:rPr>
              <a:t>When the ground shakes, or you get an alert, </a:t>
            </a:r>
            <a:br>
              <a:rPr lang="en" sz="2400" dirty="0">
                <a:solidFill>
                  <a:srgbClr val="1A6935"/>
                </a:solidFill>
                <a:highlight>
                  <a:srgbClr val="FFFFFF"/>
                </a:highlight>
              </a:rPr>
            </a:br>
            <a:r>
              <a:rPr lang="en" sz="2400" dirty="0">
                <a:solidFill>
                  <a:srgbClr val="1A6935"/>
                </a:solidFill>
                <a:highlight>
                  <a:srgbClr val="FFFFFF"/>
                </a:highlight>
              </a:rPr>
              <a:t>why is it important to . . .?</a:t>
            </a:r>
            <a:endParaRPr lang="en-US" sz="2400" dirty="0"/>
          </a:p>
        </p:txBody>
      </p:sp>
      <p:pic>
        <p:nvPicPr>
          <p:cNvPr id="4" name="Google Shape;294;p37">
            <a:extLst>
              <a:ext uri="{FF2B5EF4-FFF2-40B4-BE49-F238E27FC236}">
                <a16:creationId xmlns:a16="http://schemas.microsoft.com/office/drawing/2014/main" id="{F8B2B58C-3A5A-FD0A-3D06-B7B1F683DD0C}"/>
              </a:ext>
            </a:extLst>
          </p:cNvPr>
          <p:cNvPicPr preferRelativeResize="0"/>
          <p:nvPr/>
        </p:nvPicPr>
        <p:blipFill>
          <a:blip r:embed="rId3"/>
          <a:stretch>
            <a:fillRect/>
          </a:stretch>
        </p:blipFill>
        <p:spPr>
          <a:xfrm>
            <a:off x="5540281" y="1708689"/>
            <a:ext cx="3079298" cy="2499101"/>
          </a:xfrm>
          <a:prstGeom prst="rect">
            <a:avLst/>
          </a:prstGeom>
        </p:spPr>
      </p:pic>
      <p:pic>
        <p:nvPicPr>
          <p:cNvPr id="5" name="Google Shape;295;p37">
            <a:extLst>
              <a:ext uri="{FF2B5EF4-FFF2-40B4-BE49-F238E27FC236}">
                <a16:creationId xmlns:a16="http://schemas.microsoft.com/office/drawing/2014/main" id="{9003AE19-D5E5-2932-F63E-C2E4D8CDEFD4}"/>
              </a:ext>
            </a:extLst>
          </p:cNvPr>
          <p:cNvPicPr preferRelativeResize="0"/>
          <p:nvPr/>
        </p:nvPicPr>
        <p:blipFill>
          <a:blip r:embed="rId4"/>
          <a:stretch>
            <a:fillRect/>
          </a:stretch>
        </p:blipFill>
        <p:spPr>
          <a:xfrm>
            <a:off x="2807979" y="1708690"/>
            <a:ext cx="2363665" cy="2499101"/>
          </a:xfrm>
          <a:prstGeom prst="rect">
            <a:avLst/>
          </a:prstGeom>
        </p:spPr>
      </p:pic>
      <p:pic>
        <p:nvPicPr>
          <p:cNvPr id="6" name="Google Shape;296;p37">
            <a:extLst>
              <a:ext uri="{FF2B5EF4-FFF2-40B4-BE49-F238E27FC236}">
                <a16:creationId xmlns:a16="http://schemas.microsoft.com/office/drawing/2014/main" id="{2EE90BE1-066F-8C22-A268-5CD689D060D7}"/>
              </a:ext>
            </a:extLst>
          </p:cNvPr>
          <p:cNvPicPr preferRelativeResize="0"/>
          <p:nvPr/>
        </p:nvPicPr>
        <p:blipFill>
          <a:blip r:embed="rId5"/>
          <a:stretch>
            <a:fillRect/>
          </a:stretch>
        </p:blipFill>
        <p:spPr>
          <a:xfrm>
            <a:off x="336211" y="1708689"/>
            <a:ext cx="2131903" cy="2499089"/>
          </a:xfrm>
          <a:prstGeom prst="rect">
            <a:avLst/>
          </a:prstGeom>
        </p:spPr>
      </p:pic>
      <p:sp>
        <p:nvSpPr>
          <p:cNvPr id="9" name="Slide Number Placeholder 16">
            <a:extLst>
              <a:ext uri="{FF2B5EF4-FFF2-40B4-BE49-F238E27FC236}">
                <a16:creationId xmlns:a16="http://schemas.microsoft.com/office/drawing/2014/main" id="{3CF34B5D-105F-60E9-AC2E-322E8C51D06E}"/>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29</a:t>
            </a:fld>
            <a:endParaRPr lang="en-US"/>
          </a:p>
        </p:txBody>
      </p:sp>
    </p:spTree>
    <p:extLst>
      <p:ext uri="{BB962C8B-B14F-4D97-AF65-F5344CB8AC3E}">
        <p14:creationId xmlns:p14="http://schemas.microsoft.com/office/powerpoint/2010/main" val="373958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
              <a:t>Sensitive Content Warning </a:t>
            </a:r>
            <a:endParaRPr lang="en-US">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rmAutofit/>
          </a:bodyPr>
          <a:lstStyle/>
          <a:p>
            <a:pPr marL="0" indent="0">
              <a:lnSpc>
                <a:spcPct val="100000"/>
              </a:lnSpc>
              <a:spcBef>
                <a:spcPts val="0"/>
              </a:spcBef>
              <a:buNone/>
            </a:pPr>
            <a:r>
              <a:rPr lang="en-US" sz="1400" dirty="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p>
          <a:p>
            <a:pPr marL="0" indent="0">
              <a:lnSpc>
                <a:spcPct val="100000"/>
              </a:lnSpc>
              <a:spcBef>
                <a:spcPts val="0"/>
              </a:spcBef>
              <a:buNone/>
            </a:pPr>
            <a:endParaRPr lang="en-US" sz="1400" dirty="0"/>
          </a:p>
          <a:p>
            <a:pPr marL="0" indent="0">
              <a:lnSpc>
                <a:spcPct val="100000"/>
              </a:lnSpc>
              <a:spcBef>
                <a:spcPts val="0"/>
              </a:spcBef>
              <a:buNone/>
            </a:pPr>
            <a:r>
              <a:rPr lang="en-US" sz="1400" dirty="0"/>
              <a:t>Even students who have never experienced an earthquake may have a strong emotional response to talking about earthquakes. Explain to students that practicing earthquake drills helps our community to stay safe in an earthquake, but that it’s normal to feel strong feelings, such as fear, about earthquakes.  </a:t>
            </a:r>
          </a:p>
          <a:p>
            <a:pPr marL="0" indent="0">
              <a:lnSpc>
                <a:spcPct val="100000"/>
              </a:lnSpc>
              <a:spcBef>
                <a:spcPts val="0"/>
              </a:spcBef>
              <a:buNone/>
            </a:pPr>
            <a:endParaRPr lang="en-US" sz="1400" dirty="0"/>
          </a:p>
          <a:p>
            <a:pPr marL="0" lvl="0" indent="0" algn="l" rtl="0">
              <a:lnSpc>
                <a:spcPct val="100000"/>
              </a:lnSpc>
              <a:spcBef>
                <a:spcPts val="0"/>
              </a:spcBef>
              <a:spcAft>
                <a:spcPts val="0"/>
              </a:spcAft>
              <a:buSzPts val="1800"/>
              <a:buNone/>
            </a:pPr>
            <a:r>
              <a:rPr lang="en-US" sz="1400" dirty="0"/>
              <a:t>Drills build muscle memory that ensures students take the appropriate protective actions during an earthquake. Practice makes perfect, so please insist that students take the exercise seriously, remain quiet, and follow instructions. </a:t>
            </a:r>
          </a:p>
        </p:txBody>
      </p:sp>
      <p:sp>
        <p:nvSpPr>
          <p:cNvPr id="7" name="Slide Number Placeholder 16">
            <a:extLst>
              <a:ext uri="{FF2B5EF4-FFF2-40B4-BE49-F238E27FC236}">
                <a16:creationId xmlns:a16="http://schemas.microsoft.com/office/drawing/2014/main" id="{F037B45C-6E10-2E43-3501-B7446BD96E3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a:t>
            </a:fld>
            <a:endParaRPr lang="en-US"/>
          </a:p>
        </p:txBody>
      </p:sp>
    </p:spTree>
    <p:extLst>
      <p:ext uri="{BB962C8B-B14F-4D97-AF65-F5344CB8AC3E}">
        <p14:creationId xmlns:p14="http://schemas.microsoft.com/office/powerpoint/2010/main" val="3623898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4" title="Untitled design (1).gif"/>
          <p:cNvPicPr preferRelativeResize="0"/>
          <p:nvPr/>
        </p:nvPicPr>
        <p:blipFill rotWithShape="1">
          <a:blip r:embed="rId4">
            <a:alphaModFix/>
          </a:blip>
          <a:srcRect l="10002" t="24938" r="10487" b="24831"/>
          <a:stretch/>
        </p:blipFill>
        <p:spPr>
          <a:xfrm>
            <a:off x="3545100" y="1252000"/>
            <a:ext cx="5461769" cy="3450324"/>
          </a:xfrm>
          <a:prstGeom prst="rect">
            <a:avLst/>
          </a:prstGeom>
          <a:noFill/>
          <a:ln>
            <a:noFill/>
          </a:ln>
        </p:spPr>
      </p:pic>
      <p:sp>
        <p:nvSpPr>
          <p:cNvPr id="195" name="Google Shape;195;p14"/>
          <p:cNvSpPr txBox="1"/>
          <p:nvPr/>
        </p:nvSpPr>
        <p:spPr>
          <a:xfrm>
            <a:off x="312963" y="1465334"/>
            <a:ext cx="4882800" cy="24009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If you experience ground shaking: </a:t>
            </a:r>
            <a:endParaRPr sz="2400" b="0" i="0" u="none" strike="noStrike" cap="none">
              <a:solidFill>
                <a:schemeClr val="dk2"/>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350"/>
              <a:buFont typeface="Arial"/>
              <a:buNone/>
            </a:pPr>
            <a:endParaRPr sz="1350" b="0" i="0" u="none" strike="noStrike" cap="none">
              <a:solidFill>
                <a:schemeClr val="dk2"/>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DROP</a:t>
            </a:r>
            <a:endParaRPr sz="1350" b="0" i="0" u="none" strike="noStrike" cap="none">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COVER</a:t>
            </a:r>
            <a:endParaRPr sz="1350" b="0" i="0" u="none" strike="noStrike" cap="none">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HOLD ON </a:t>
            </a:r>
            <a:endParaRPr sz="1350" b="0" i="0" u="none" strike="noStrike" cap="none">
              <a:solidFill>
                <a:schemeClr val="dk1"/>
              </a:solidFill>
              <a:latin typeface="Arial"/>
              <a:ea typeface="Arial"/>
              <a:cs typeface="Arial"/>
              <a:sym typeface="Arial"/>
            </a:endParaRPr>
          </a:p>
        </p:txBody>
      </p:sp>
      <p:sp>
        <p:nvSpPr>
          <p:cNvPr id="196" name="Google Shape;196;p14"/>
          <p:cNvSpPr txBox="1"/>
          <p:nvPr/>
        </p:nvSpPr>
        <p:spPr>
          <a:xfrm>
            <a:off x="312963" y="692157"/>
            <a:ext cx="8537100" cy="407400"/>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rgbClr val="1A6935"/>
                </a:solidFill>
                <a:latin typeface="Arial"/>
                <a:ea typeface="Arial"/>
                <a:cs typeface="Arial"/>
                <a:sym typeface="Arial"/>
              </a:rPr>
              <a:t>LET’S PRACTICE! </a:t>
            </a:r>
            <a:endParaRPr sz="2400" b="1" i="0" u="none" strike="noStrike" cap="none">
              <a:solidFill>
                <a:schemeClr val="accent1"/>
              </a:solidFill>
              <a:latin typeface="Arial"/>
              <a:ea typeface="Arial"/>
              <a:cs typeface="Arial"/>
              <a:sym typeface="Arial"/>
            </a:endParaRPr>
          </a:p>
        </p:txBody>
      </p:sp>
      <p:sp>
        <p:nvSpPr>
          <p:cNvPr id="198" name="Google Shape;198;p14"/>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30</a:t>
            </a:fld>
            <a:endParaRPr sz="900" b="0" i="0" u="none" strike="noStrike" cap="none">
              <a:solidFill>
                <a:schemeClr val="dk1"/>
              </a:solidFill>
              <a:latin typeface="Arial"/>
              <a:ea typeface="Arial"/>
              <a:cs typeface="Arial"/>
              <a:sym typeface="Arial"/>
            </a:endParaRPr>
          </a:p>
        </p:txBody>
      </p:sp>
      <p:pic>
        <p:nvPicPr>
          <p:cNvPr id="199" name="Google Shape;199;p14" title="Education_11_Elementary_V02.jpg"/>
          <p:cNvPicPr preferRelativeResize="0"/>
          <p:nvPr/>
        </p:nvPicPr>
        <p:blipFill rotWithShape="1">
          <a:blip r:embed="rId5">
            <a:alphaModFix/>
          </a:blip>
          <a:srcRect/>
          <a:stretch/>
        </p:blipFill>
        <p:spPr>
          <a:xfrm>
            <a:off x="3035300" y="1866900"/>
            <a:ext cx="5971574" cy="2542599"/>
          </a:xfrm>
          <a:prstGeom prst="rect">
            <a:avLst/>
          </a:prstGeom>
          <a:noFill/>
          <a:ln>
            <a:noFill/>
          </a:ln>
        </p:spPr>
      </p:pic>
      <p:pic>
        <p:nvPicPr>
          <p:cNvPr id="2" name="Online Media 1" title="Hearing the Japanese Earthquake - Clip 3">
            <a:hlinkClick r:id="" action="ppaction://media"/>
            <a:extLst>
              <a:ext uri="{FF2B5EF4-FFF2-40B4-BE49-F238E27FC236}">
                <a16:creationId xmlns:a16="http://schemas.microsoft.com/office/drawing/2014/main" id="{C4B5A910-8C07-CEE6-6819-0873CC7F819A}"/>
              </a:ext>
            </a:extLst>
          </p:cNvPr>
          <p:cNvPicPr>
            <a:picLocks noRot="1" noChangeAspect="1"/>
          </p:cNvPicPr>
          <p:nvPr>
            <a:videoFile r:link="rId1"/>
          </p:nvPr>
        </p:nvPicPr>
        <p:blipFill>
          <a:blip r:embed="rId6"/>
          <a:stretch>
            <a:fillRect/>
          </a:stretch>
        </p:blipFill>
        <p:spPr>
          <a:xfrm>
            <a:off x="8261828" y="565674"/>
            <a:ext cx="588235" cy="4411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800"/>
                                        <p:tgtEl>
                                          <p:spTgt spid="199"/>
                                        </p:tgtEl>
                                      </p:cBhvr>
                                    </p:animEffect>
                                    <p:set>
                                      <p:cBhvr>
                                        <p:cTn id="11" dur="1" fill="hold">
                                          <p:stCondLst>
                                            <p:cond delay="800"/>
                                          </p:stCondLst>
                                        </p:cTn>
                                        <p:tgtEl>
                                          <p:spTgt spid="199"/>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94"/>
                                        </p:tgtEl>
                                        <p:attrNameLst>
                                          <p:attrName>style.visibility</p:attrName>
                                        </p:attrNameLst>
                                      </p:cBhvr>
                                      <p:to>
                                        <p:strVal val="visible"/>
                                      </p:to>
                                    </p:set>
                                  </p:childTnLst>
                                </p:cTn>
                              </p:par>
                              <p:par>
                                <p:cTn id="14" presetID="2" presetClass="mediacall" presetSubtype="0" fill="hold" nodeType="withEffect">
                                  <p:stCondLst>
                                    <p:cond delay="0"/>
                                  </p:stCondLst>
                                  <p:childTnLst>
                                    <p:cmd type="call" cmd="togglePause">
                                      <p:cBhvr>
                                        <p:cTn id="15" dur="1" fill="hold"/>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1034D-F4C4-751F-B597-7E4D19F68513}"/>
              </a:ext>
            </a:extLst>
          </p:cNvPr>
          <p:cNvSpPr>
            <a:spLocks noGrp="1"/>
          </p:cNvSpPr>
          <p:nvPr>
            <p:ph type="title"/>
          </p:nvPr>
        </p:nvSpPr>
        <p:spPr/>
        <p:txBody>
          <a:bodyPr>
            <a:noAutofit/>
          </a:bodyPr>
          <a:lstStyle/>
          <a:p>
            <a:pPr algn="ctr"/>
            <a:r>
              <a:rPr lang="en" b="1" dirty="0"/>
              <a:t>What if you’re outside when you get an alert or feel shaking? </a:t>
            </a:r>
            <a:endParaRPr lang="en-US" dirty="0"/>
          </a:p>
        </p:txBody>
      </p:sp>
      <p:grpSp>
        <p:nvGrpSpPr>
          <p:cNvPr id="6" name="Group 5">
            <a:extLst>
              <a:ext uri="{FF2B5EF4-FFF2-40B4-BE49-F238E27FC236}">
                <a16:creationId xmlns:a16="http://schemas.microsoft.com/office/drawing/2014/main" id="{284A5435-B699-7767-FA04-EE05A65D278A}"/>
              </a:ext>
            </a:extLst>
          </p:cNvPr>
          <p:cNvGrpSpPr/>
          <p:nvPr/>
        </p:nvGrpSpPr>
        <p:grpSpPr>
          <a:xfrm>
            <a:off x="732719" y="1173997"/>
            <a:ext cx="7678562" cy="3215388"/>
            <a:chOff x="546134" y="1656492"/>
            <a:chExt cx="7836381" cy="3281475"/>
          </a:xfrm>
        </p:grpSpPr>
        <p:pic>
          <p:nvPicPr>
            <p:cNvPr id="4" name="Google Shape;313;p39">
              <a:extLst>
                <a:ext uri="{FF2B5EF4-FFF2-40B4-BE49-F238E27FC236}">
                  <a16:creationId xmlns:a16="http://schemas.microsoft.com/office/drawing/2014/main" id="{93EE6133-4F99-3D92-4594-574125E8ABBD}"/>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46134" y="1656492"/>
              <a:ext cx="3511325" cy="3281475"/>
            </a:xfrm>
            <a:prstGeom prst="roundRect">
              <a:avLst>
                <a:gd name="adj" fmla="val 2956"/>
              </a:avLst>
            </a:prstGeom>
            <a:noFill/>
            <a:ln w="9525" cap="flat" cmpd="sng">
              <a:noFill/>
              <a:prstDash val="solid"/>
              <a:round/>
              <a:headEnd type="none" w="sm" len="sm"/>
              <a:tailEnd type="none" w="sm" len="sm"/>
            </a:ln>
          </p:spPr>
        </p:pic>
        <p:pic>
          <p:nvPicPr>
            <p:cNvPr id="5" name="Google Shape;314;p39">
              <a:extLst>
                <a:ext uri="{FF2B5EF4-FFF2-40B4-BE49-F238E27FC236}">
                  <a16:creationId xmlns:a16="http://schemas.microsoft.com/office/drawing/2014/main" id="{970BBF1A-A52C-AE88-2A6B-1257C136AB72}"/>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387612" y="1656492"/>
              <a:ext cx="3994903" cy="3281475"/>
            </a:xfrm>
            <a:prstGeom prst="roundRect">
              <a:avLst>
                <a:gd name="adj" fmla="val 2346"/>
              </a:avLst>
            </a:prstGeom>
            <a:noFill/>
            <a:ln w="9525" cap="flat" cmpd="sng">
              <a:noFill/>
              <a:prstDash val="solid"/>
              <a:round/>
              <a:headEnd type="none" w="sm" len="sm"/>
              <a:tailEnd type="none" w="sm" len="sm"/>
            </a:ln>
          </p:spPr>
        </p:pic>
      </p:grpSp>
      <p:sp>
        <p:nvSpPr>
          <p:cNvPr id="3" name="Slide Number Placeholder 16">
            <a:extLst>
              <a:ext uri="{FF2B5EF4-FFF2-40B4-BE49-F238E27FC236}">
                <a16:creationId xmlns:a16="http://schemas.microsoft.com/office/drawing/2014/main" id="{A86727A1-D1C9-CD7C-B213-63DA421A124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31</a:t>
            </a:fld>
            <a:endParaRPr lang="en-US"/>
          </a:p>
        </p:txBody>
      </p:sp>
    </p:spTree>
    <p:extLst>
      <p:ext uri="{BB962C8B-B14F-4D97-AF65-F5344CB8AC3E}">
        <p14:creationId xmlns:p14="http://schemas.microsoft.com/office/powerpoint/2010/main" val="3245865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EBFD-6391-A037-3B32-0CBF1760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41DB7-2D34-684E-FE79-036BA0624C6E}"/>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on the coast, wait for shaking to stop, then …</a:t>
            </a:r>
            <a:endParaRPr lang="en-US" sz="2400" dirty="0"/>
          </a:p>
        </p:txBody>
      </p:sp>
      <p:sp>
        <p:nvSpPr>
          <p:cNvPr id="6" name="Slide Number Placeholder 5">
            <a:extLst>
              <a:ext uri="{FF2B5EF4-FFF2-40B4-BE49-F238E27FC236}">
                <a16:creationId xmlns:a16="http://schemas.microsoft.com/office/drawing/2014/main" id="{D2EC4495-8FB8-2927-AB8C-959C67D8916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32</a:t>
            </a:fld>
            <a:endParaRPr lang="en-US" sz="900"/>
          </a:p>
        </p:txBody>
      </p:sp>
      <p:pic>
        <p:nvPicPr>
          <p:cNvPr id="7" name="Picture 6" descr="A diagram of a warning&#10;&#10;AI-generated content may be incorrect.">
            <a:extLst>
              <a:ext uri="{FF2B5EF4-FFF2-40B4-BE49-F238E27FC236}">
                <a16:creationId xmlns:a16="http://schemas.microsoft.com/office/drawing/2014/main" id="{6F3FA2F8-7FD7-2182-8ACF-B2C87019A01F}"/>
              </a:ext>
            </a:extLst>
          </p:cNvPr>
          <p:cNvPicPr>
            <a:picLocks noChangeAspect="1"/>
          </p:cNvPicPr>
          <p:nvPr/>
        </p:nvPicPr>
        <p:blipFill>
          <a:blip r:embed="rId3"/>
          <a:srcRect l="52108" t="70756" r="26128" b="13541"/>
          <a:stretch>
            <a:fillRect/>
          </a:stretch>
        </p:blipFill>
        <p:spPr>
          <a:xfrm>
            <a:off x="905069" y="1611400"/>
            <a:ext cx="3514529" cy="2029916"/>
          </a:xfrm>
          <a:prstGeom prst="rect">
            <a:avLst/>
          </a:prstGeom>
        </p:spPr>
      </p:pic>
      <p:pic>
        <p:nvPicPr>
          <p:cNvPr id="11" name="Picture 10" descr="A diagram of a warning&#10;&#10;AI-generated content may be incorrect.">
            <a:extLst>
              <a:ext uri="{FF2B5EF4-FFF2-40B4-BE49-F238E27FC236}">
                <a16:creationId xmlns:a16="http://schemas.microsoft.com/office/drawing/2014/main" id="{F04DBAC7-8D33-00EB-B2B1-F84FF6C54BBB}"/>
              </a:ext>
            </a:extLst>
          </p:cNvPr>
          <p:cNvPicPr>
            <a:picLocks noChangeAspect="1"/>
          </p:cNvPicPr>
          <p:nvPr/>
        </p:nvPicPr>
        <p:blipFill>
          <a:blip r:embed="rId3"/>
          <a:srcRect l="73872" t="70756" r="2213" b="13541"/>
          <a:stretch>
            <a:fillRect/>
          </a:stretch>
        </p:blipFill>
        <p:spPr>
          <a:xfrm>
            <a:off x="4581524" y="1611400"/>
            <a:ext cx="3918664" cy="2059726"/>
          </a:xfrm>
          <a:prstGeom prst="rect">
            <a:avLst/>
          </a:prstGeom>
        </p:spPr>
      </p:pic>
      <p:pic>
        <p:nvPicPr>
          <p:cNvPr id="12" name="Picture 11" descr="A diagram of a warning&#10;&#10;AI-generated content may be incorrect.">
            <a:extLst>
              <a:ext uri="{FF2B5EF4-FFF2-40B4-BE49-F238E27FC236}">
                <a16:creationId xmlns:a16="http://schemas.microsoft.com/office/drawing/2014/main" id="{E465A3F3-B9DC-E810-8CB5-CE5573D79569}"/>
              </a:ext>
            </a:extLst>
          </p:cNvPr>
          <p:cNvPicPr>
            <a:picLocks noChangeAspect="1"/>
          </p:cNvPicPr>
          <p:nvPr/>
        </p:nvPicPr>
        <p:blipFill>
          <a:blip r:embed="rId3"/>
          <a:srcRect l="52108" t="85116" r="2213" b="6722"/>
          <a:stretch>
            <a:fillRect/>
          </a:stretch>
        </p:blipFill>
        <p:spPr>
          <a:xfrm>
            <a:off x="1345713" y="3671126"/>
            <a:ext cx="6471622" cy="925689"/>
          </a:xfrm>
          <a:prstGeom prst="rect">
            <a:avLst/>
          </a:prstGeom>
        </p:spPr>
      </p:pic>
    </p:spTree>
    <p:extLst>
      <p:ext uri="{BB962C8B-B14F-4D97-AF65-F5344CB8AC3E}">
        <p14:creationId xmlns:p14="http://schemas.microsoft.com/office/powerpoint/2010/main" val="221136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CD6F-846B-8F3F-A63E-10E938CF4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CB138-2EEB-77D7-EF18-920B389C0096}"/>
              </a:ext>
            </a:extLst>
          </p:cNvPr>
          <p:cNvSpPr>
            <a:spLocks noGrp="1"/>
          </p:cNvSpPr>
          <p:nvPr>
            <p:ph type="title"/>
          </p:nvPr>
        </p:nvSpPr>
        <p:spPr>
          <a:xfrm>
            <a:off x="270588" y="983826"/>
            <a:ext cx="2949178" cy="2130820"/>
          </a:xfrm>
        </p:spPr>
        <p:txBody>
          <a:bodyPr anchor="b">
            <a:normAutofit fontScale="90000"/>
          </a:bodyPr>
          <a:lstStyle/>
          <a:p>
            <a:pPr>
              <a:lnSpc>
                <a:spcPct val="150000"/>
              </a:lnSpc>
            </a:pPr>
            <a:r>
              <a:rPr lang="en" dirty="0">
                <a:solidFill>
                  <a:srgbClr val="042143"/>
                </a:solidFill>
                <a:highlight>
                  <a:schemeClr val="lt1"/>
                </a:highlight>
              </a:rPr>
              <a:t>After an earthquake, there can be smaller earthquakes called </a:t>
            </a:r>
            <a:r>
              <a:rPr lang="en" u="sng" dirty="0">
                <a:solidFill>
                  <a:srgbClr val="042143"/>
                </a:solidFill>
                <a:highlight>
                  <a:schemeClr val="lt1"/>
                </a:highlight>
              </a:rPr>
              <a:t>aftershocks</a:t>
            </a:r>
            <a:r>
              <a:rPr lang="en" dirty="0">
                <a:solidFill>
                  <a:srgbClr val="042143"/>
                </a:solidFill>
                <a:highlight>
                  <a:schemeClr val="lt1"/>
                </a:highlight>
              </a:rPr>
              <a:t>. </a:t>
            </a:r>
            <a:endParaRPr lang="en-US" dirty="0">
              <a:solidFill>
                <a:srgbClr val="042143"/>
              </a:solidFill>
            </a:endParaRPr>
          </a:p>
        </p:txBody>
      </p:sp>
      <p:sp>
        <p:nvSpPr>
          <p:cNvPr id="3" name="TextBox 2">
            <a:extLst>
              <a:ext uri="{FF2B5EF4-FFF2-40B4-BE49-F238E27FC236}">
                <a16:creationId xmlns:a16="http://schemas.microsoft.com/office/drawing/2014/main" id="{EEDB9EEC-6420-7F40-1DA8-3C652F1CDCE1}"/>
              </a:ext>
            </a:extLst>
          </p:cNvPr>
          <p:cNvSpPr txBox="1"/>
          <p:nvPr/>
        </p:nvSpPr>
        <p:spPr>
          <a:xfrm>
            <a:off x="3634472" y="1075643"/>
            <a:ext cx="5238940" cy="769441"/>
          </a:xfrm>
          <a:prstGeom prst="rect">
            <a:avLst/>
          </a:prstGeom>
          <a:noFill/>
        </p:spPr>
        <p:txBody>
          <a:bodyPr wrap="square" rtlCol="0">
            <a:spAutoFit/>
          </a:bodyPr>
          <a:lstStyle/>
          <a:p>
            <a:pPr algn="ctr"/>
            <a:r>
              <a:rPr lang="en-US" sz="2200" b="1" dirty="0">
                <a:solidFill>
                  <a:srgbClr val="042143"/>
                </a:solidFill>
              </a:rPr>
              <a:t>What should you do if you feel shaking or get an alert? </a:t>
            </a:r>
          </a:p>
        </p:txBody>
      </p:sp>
      <p:pic>
        <p:nvPicPr>
          <p:cNvPr id="7" name="Picture 6" descr="A diagram of a warning&#10;&#10;AI-generated content may be incorrect.">
            <a:extLst>
              <a:ext uri="{FF2B5EF4-FFF2-40B4-BE49-F238E27FC236}">
                <a16:creationId xmlns:a16="http://schemas.microsoft.com/office/drawing/2014/main" id="{A49254F7-AA58-342D-E987-2EB2565BA0E2}"/>
              </a:ext>
            </a:extLst>
          </p:cNvPr>
          <p:cNvPicPr>
            <a:picLocks noChangeAspect="1"/>
          </p:cNvPicPr>
          <p:nvPr/>
        </p:nvPicPr>
        <p:blipFill>
          <a:blip r:embed="rId3"/>
          <a:srcRect t="42468" b="13129"/>
          <a:stretch>
            <a:fillRect/>
          </a:stretch>
        </p:blipFill>
        <p:spPr>
          <a:xfrm>
            <a:off x="3469880" y="2280911"/>
            <a:ext cx="5674120" cy="1878763"/>
          </a:xfrm>
          <a:prstGeom prst="rect">
            <a:avLst/>
          </a:prstGeom>
        </p:spPr>
      </p:pic>
      <p:pic>
        <p:nvPicPr>
          <p:cNvPr id="11" name="Picture 10">
            <a:extLst>
              <a:ext uri="{FF2B5EF4-FFF2-40B4-BE49-F238E27FC236}">
                <a16:creationId xmlns:a16="http://schemas.microsoft.com/office/drawing/2014/main" id="{34FBCB40-DFCA-AD2A-438A-6606815148CA}"/>
              </a:ext>
            </a:extLst>
          </p:cNvPr>
          <p:cNvPicPr>
            <a:picLocks noChangeAspect="1"/>
          </p:cNvPicPr>
          <p:nvPr/>
        </p:nvPicPr>
        <p:blipFill>
          <a:blip r:embed="rId4"/>
          <a:stretch>
            <a:fillRect/>
          </a:stretch>
        </p:blipFill>
        <p:spPr>
          <a:xfrm>
            <a:off x="111263" y="3441852"/>
            <a:ext cx="3060441" cy="717822"/>
          </a:xfrm>
          <a:prstGeom prst="rect">
            <a:avLst/>
          </a:prstGeom>
        </p:spPr>
      </p:pic>
    </p:spTree>
    <p:extLst>
      <p:ext uri="{BB962C8B-B14F-4D97-AF65-F5344CB8AC3E}">
        <p14:creationId xmlns:p14="http://schemas.microsoft.com/office/powerpoint/2010/main" val="3020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828E-D055-C671-80BC-51862E3AC93A}"/>
              </a:ext>
            </a:extLst>
          </p:cNvPr>
          <p:cNvSpPr>
            <a:spLocks noGrp="1"/>
          </p:cNvSpPr>
          <p:nvPr>
            <p:ph type="title"/>
          </p:nvPr>
        </p:nvSpPr>
        <p:spPr>
          <a:xfrm>
            <a:off x="312963" y="637878"/>
            <a:ext cx="3034671" cy="1204400"/>
          </a:xfrm>
        </p:spPr>
        <p:txBody>
          <a:bodyPr>
            <a:normAutofit/>
          </a:bodyPr>
          <a:lstStyle/>
          <a:p>
            <a:r>
              <a:rPr lang="en" sz="2700" dirty="0">
                <a:solidFill>
                  <a:srgbClr val="1A6935"/>
                </a:solidFill>
              </a:rPr>
              <a:t>Keeping Our Community Safe</a:t>
            </a:r>
            <a:endParaRPr lang="en-US" sz="2700" dirty="0"/>
          </a:p>
        </p:txBody>
      </p:sp>
      <p:sp>
        <p:nvSpPr>
          <p:cNvPr id="4" name="Google Shape;320;p40">
            <a:extLst>
              <a:ext uri="{FF2B5EF4-FFF2-40B4-BE49-F238E27FC236}">
                <a16:creationId xmlns:a16="http://schemas.microsoft.com/office/drawing/2014/main" id="{0827D025-829D-9040-12FC-A58279A97F0C}"/>
              </a:ext>
            </a:extLst>
          </p:cNvPr>
          <p:cNvSpPr txBox="1">
            <a:spLocks/>
          </p:cNvSpPr>
          <p:nvPr/>
        </p:nvSpPr>
        <p:spPr>
          <a:xfrm>
            <a:off x="312964" y="1731131"/>
            <a:ext cx="3476372" cy="2479050"/>
          </a:xfrm>
          <a:prstGeom prst="rect">
            <a:avLst/>
          </a:prstGeom>
          <a:noFill/>
          <a:ln>
            <a:noFill/>
          </a:ln>
        </p:spPr>
        <p:txBody>
          <a:bodyPr spcFirstLastPara="1" vert="horz" wrap="square" lIns="68569" tIns="68569" rIns="68569" bIns="68569"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buNone/>
            </a:pPr>
            <a:r>
              <a:rPr lang="en-US" sz="2100" dirty="0">
                <a:solidFill>
                  <a:schemeClr val="tx2"/>
                </a:solidFill>
              </a:rPr>
              <a:t>How does practicing staying safe in an earthquake help to keep </a:t>
            </a:r>
            <a:r>
              <a:rPr lang="en-US" sz="2100" b="1" dirty="0">
                <a:solidFill>
                  <a:schemeClr val="tx2"/>
                </a:solidFill>
              </a:rPr>
              <a:t>you</a:t>
            </a:r>
            <a:r>
              <a:rPr lang="en-US" sz="2100" dirty="0">
                <a:solidFill>
                  <a:schemeClr val="tx2"/>
                </a:solidFill>
              </a:rPr>
              <a:t> safe? </a:t>
            </a:r>
          </a:p>
          <a:p>
            <a:pPr marL="0" indent="0">
              <a:lnSpc>
                <a:spcPct val="115000"/>
              </a:lnSpc>
              <a:spcBef>
                <a:spcPts val="0"/>
              </a:spcBef>
              <a:buNone/>
            </a:pPr>
            <a:endParaRPr lang="en-US" sz="2100" dirty="0">
              <a:solidFill>
                <a:schemeClr val="tx2"/>
              </a:solidFill>
            </a:endParaRPr>
          </a:p>
          <a:p>
            <a:pPr marL="0" indent="0">
              <a:lnSpc>
                <a:spcPct val="115000"/>
              </a:lnSpc>
              <a:spcBef>
                <a:spcPts val="0"/>
              </a:spcBef>
              <a:buNone/>
            </a:pPr>
            <a:r>
              <a:rPr lang="en-US" sz="2100" dirty="0">
                <a:solidFill>
                  <a:schemeClr val="tx2"/>
                </a:solidFill>
              </a:rPr>
              <a:t>How does it help your </a:t>
            </a:r>
            <a:r>
              <a:rPr lang="en-US" sz="2100" b="1" dirty="0">
                <a:solidFill>
                  <a:schemeClr val="tx2"/>
                </a:solidFill>
              </a:rPr>
              <a:t>community</a:t>
            </a:r>
            <a:r>
              <a:rPr lang="en-US" sz="2100" dirty="0">
                <a:solidFill>
                  <a:schemeClr val="tx2"/>
                </a:solidFill>
              </a:rPr>
              <a:t> stay safe? </a:t>
            </a:r>
          </a:p>
        </p:txBody>
      </p:sp>
      <p:pic>
        <p:nvPicPr>
          <p:cNvPr id="5" name="Picture 4">
            <a:extLst>
              <a:ext uri="{FF2B5EF4-FFF2-40B4-BE49-F238E27FC236}">
                <a16:creationId xmlns:a16="http://schemas.microsoft.com/office/drawing/2014/main" id="{16135246-8264-227B-FB08-9E3D99A27C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47833" y="637878"/>
            <a:ext cx="2548847" cy="1204400"/>
          </a:xfrm>
          <a:prstGeom prst="rect">
            <a:avLst/>
          </a:prstGeom>
        </p:spPr>
      </p:pic>
      <p:pic>
        <p:nvPicPr>
          <p:cNvPr id="1026" name="Picture 2">
            <a:extLst>
              <a:ext uri="{FF2B5EF4-FFF2-40B4-BE49-F238E27FC236}">
                <a16:creationId xmlns:a16="http://schemas.microsoft.com/office/drawing/2014/main" id="{A41811CA-C45F-7A5F-C9FF-EEFE5D6371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1" y="2176193"/>
            <a:ext cx="4100513" cy="2186941"/>
          </a:xfrm>
          <a:prstGeom prst="roundRect">
            <a:avLst>
              <a:gd name="adj" fmla="val 3675"/>
            </a:avLst>
          </a:prstGeom>
          <a:noFill/>
          <a:extLst>
            <a:ext uri="{909E8E84-426E-40DD-AFC4-6F175D3DCCD1}">
              <a14:hiddenFill xmlns:a14="http://schemas.microsoft.com/office/drawing/2010/main">
                <a:solidFill>
                  <a:srgbClr val="FFFFFF"/>
                </a:solidFill>
              </a14:hiddenFill>
            </a:ext>
          </a:extLst>
        </p:spPr>
      </p:pic>
      <p:sp>
        <p:nvSpPr>
          <p:cNvPr id="6" name="Slide Number Placeholder 16">
            <a:extLst>
              <a:ext uri="{FF2B5EF4-FFF2-40B4-BE49-F238E27FC236}">
                <a16:creationId xmlns:a16="http://schemas.microsoft.com/office/drawing/2014/main" id="{43CCE87E-8579-0CEE-34B6-39A184B333D5}"/>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34</a:t>
            </a:fld>
            <a:endParaRPr lang="en-US"/>
          </a:p>
        </p:txBody>
      </p:sp>
    </p:spTree>
    <p:extLst>
      <p:ext uri="{BB962C8B-B14F-4D97-AF65-F5344CB8AC3E}">
        <p14:creationId xmlns:p14="http://schemas.microsoft.com/office/powerpoint/2010/main" val="3807497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DB689B-47F4-738F-1E4B-44F4C7938F75}"/>
              </a:ext>
            </a:extLst>
          </p:cNvPr>
          <p:cNvSpPr>
            <a:spLocks noGrp="1"/>
          </p:cNvSpPr>
          <p:nvPr>
            <p:ph type="title"/>
          </p:nvPr>
        </p:nvSpPr>
        <p:spPr>
          <a:xfrm>
            <a:off x="312963" y="637878"/>
            <a:ext cx="8537122" cy="407453"/>
          </a:xfrm>
        </p:spPr>
        <p:txBody>
          <a:bodyPr>
            <a:normAutofit fontScale="90000"/>
          </a:bodyPr>
          <a:lstStyle/>
          <a:p>
            <a:pPr algn="ctr"/>
            <a:r>
              <a:rPr lang="en" sz="2400" dirty="0">
                <a:solidFill>
                  <a:srgbClr val="1A6935"/>
                </a:solidFill>
              </a:rPr>
              <a:t>How do you feel? </a:t>
            </a:r>
            <a:r>
              <a:rPr lang="en" i="1" dirty="0">
                <a:solidFill>
                  <a:srgbClr val="1A6935"/>
                </a:solidFill>
              </a:rPr>
              <a:t>Turn and talk!</a:t>
            </a:r>
            <a:endParaRPr lang="en-US" dirty="0"/>
          </a:p>
        </p:txBody>
      </p:sp>
      <p:pic>
        <p:nvPicPr>
          <p:cNvPr id="7" name="Google Shape;146;p22">
            <a:extLst>
              <a:ext uri="{FF2B5EF4-FFF2-40B4-BE49-F238E27FC236}">
                <a16:creationId xmlns:a16="http://schemas.microsoft.com/office/drawing/2014/main" id="{4F96EF31-BF22-8BB9-7B85-3A71FAC96C61}"/>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1589809" y="1182489"/>
            <a:ext cx="5953991" cy="3158260"/>
          </a:xfrm>
          <a:prstGeom prst="roundRect">
            <a:avLst>
              <a:gd name="adj" fmla="val 3091"/>
            </a:avLst>
          </a:prstGeom>
          <a:noFill/>
          <a:ln>
            <a:noFill/>
          </a:ln>
        </p:spPr>
      </p:pic>
      <p:sp>
        <p:nvSpPr>
          <p:cNvPr id="2" name="Slide Number Placeholder 16">
            <a:extLst>
              <a:ext uri="{FF2B5EF4-FFF2-40B4-BE49-F238E27FC236}">
                <a16:creationId xmlns:a16="http://schemas.microsoft.com/office/drawing/2014/main" id="{C52EBF93-9A04-D74B-BF4F-D9990E2958BF}"/>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35</a:t>
            </a:fld>
            <a:endParaRPr lang="en-US"/>
          </a:p>
        </p:txBody>
      </p:sp>
    </p:spTree>
    <p:extLst>
      <p:ext uri="{BB962C8B-B14F-4D97-AF65-F5344CB8AC3E}">
        <p14:creationId xmlns:p14="http://schemas.microsoft.com/office/powerpoint/2010/main" val="209536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F4D5-9BAB-F804-54EF-4FD9A0FFD54D}"/>
              </a:ext>
            </a:extLst>
          </p:cNvPr>
          <p:cNvSpPr>
            <a:spLocks noGrp="1"/>
          </p:cNvSpPr>
          <p:nvPr>
            <p:ph type="title"/>
          </p:nvPr>
        </p:nvSpPr>
        <p:spPr/>
        <p:txBody>
          <a:bodyPr>
            <a:noAutofit/>
          </a:bodyPr>
          <a:lstStyle/>
          <a:p>
            <a:r>
              <a:rPr lang="en" sz="2700" dirty="0">
                <a:solidFill>
                  <a:srgbClr val="1A6935"/>
                </a:solidFill>
              </a:rPr>
              <a:t>Review</a:t>
            </a:r>
            <a:endParaRPr lang="en-US" sz="2700" dirty="0"/>
          </a:p>
        </p:txBody>
      </p:sp>
      <p:pic>
        <p:nvPicPr>
          <p:cNvPr id="4" name="Google Shape;335;p42">
            <a:extLst>
              <a:ext uri="{FF2B5EF4-FFF2-40B4-BE49-F238E27FC236}">
                <a16:creationId xmlns:a16="http://schemas.microsoft.com/office/drawing/2014/main" id="{7FCA52BE-59D9-A98D-EBDB-240EBE44AF04}"/>
              </a:ext>
            </a:extLst>
          </p:cNvPr>
          <p:cNvPicPr preferRelativeResize="0"/>
          <p:nvPr/>
        </p:nvPicPr>
        <p:blipFill>
          <a:blip r:embed="rId3">
            <a:alphaModFix/>
          </a:blip>
          <a:stretch>
            <a:fillRect/>
          </a:stretch>
        </p:blipFill>
        <p:spPr>
          <a:xfrm rot="445151">
            <a:off x="5202455" y="1217777"/>
            <a:ext cx="2440939" cy="3113316"/>
          </a:xfrm>
          <a:prstGeom prst="rect">
            <a:avLst/>
          </a:prstGeom>
          <a:noFill/>
          <a:ln w="19050" cap="flat" cmpd="sng">
            <a:solidFill>
              <a:schemeClr val="bg2">
                <a:lumMod val="90000"/>
              </a:schemeClr>
            </a:solidFill>
            <a:prstDash val="solid"/>
            <a:round/>
            <a:headEnd type="none" w="sm" len="sm"/>
            <a:tailEnd type="none" w="sm" len="sm"/>
          </a:ln>
        </p:spPr>
      </p:pic>
      <p:pic>
        <p:nvPicPr>
          <p:cNvPr id="5" name="Google Shape;336;p42">
            <a:extLst>
              <a:ext uri="{FF2B5EF4-FFF2-40B4-BE49-F238E27FC236}">
                <a16:creationId xmlns:a16="http://schemas.microsoft.com/office/drawing/2014/main" id="{A42E69C5-9CCB-C2D8-A0BE-EF7A67F68204}"/>
              </a:ext>
            </a:extLst>
          </p:cNvPr>
          <p:cNvPicPr preferRelativeResize="0"/>
          <p:nvPr/>
        </p:nvPicPr>
        <p:blipFill>
          <a:blip r:embed="rId4">
            <a:alphaModFix/>
          </a:blip>
          <a:stretch>
            <a:fillRect/>
          </a:stretch>
        </p:blipFill>
        <p:spPr>
          <a:xfrm rot="21097489">
            <a:off x="1614907" y="1232148"/>
            <a:ext cx="2404121" cy="3028808"/>
          </a:xfrm>
          <a:prstGeom prst="rect">
            <a:avLst/>
          </a:prstGeom>
          <a:noFill/>
          <a:ln w="19050" cap="flat" cmpd="sng">
            <a:solidFill>
              <a:schemeClr val="bg2">
                <a:lumMod val="90000"/>
              </a:schemeClr>
            </a:solidFill>
            <a:prstDash val="solid"/>
            <a:round/>
            <a:headEnd type="none" w="sm" len="sm"/>
            <a:tailEnd type="none" w="sm" len="sm"/>
          </a:ln>
        </p:spPr>
      </p:pic>
      <p:sp>
        <p:nvSpPr>
          <p:cNvPr id="3" name="Slide Number Placeholder 16">
            <a:extLst>
              <a:ext uri="{FF2B5EF4-FFF2-40B4-BE49-F238E27FC236}">
                <a16:creationId xmlns:a16="http://schemas.microsoft.com/office/drawing/2014/main" id="{E1FB16E8-2A71-F691-011E-BD4292FD3A7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36</a:t>
            </a:fld>
            <a:endParaRPr lang="en-US"/>
          </a:p>
        </p:txBody>
      </p:sp>
    </p:spTree>
    <p:extLst>
      <p:ext uri="{BB962C8B-B14F-4D97-AF65-F5344CB8AC3E}">
        <p14:creationId xmlns:p14="http://schemas.microsoft.com/office/powerpoint/2010/main" val="3237639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E9A8-0844-AD81-4342-0E47D2DCF191}"/>
              </a:ext>
            </a:extLst>
          </p:cNvPr>
          <p:cNvSpPr>
            <a:spLocks noGrp="1"/>
          </p:cNvSpPr>
          <p:nvPr>
            <p:ph type="title"/>
          </p:nvPr>
        </p:nvSpPr>
        <p:spPr>
          <a:xfrm>
            <a:off x="312963" y="637878"/>
            <a:ext cx="4043884" cy="784148"/>
          </a:xfrm>
        </p:spPr>
        <p:txBody>
          <a:bodyPr>
            <a:normAutofit/>
          </a:bodyPr>
          <a:lstStyle/>
          <a:p>
            <a:r>
              <a:rPr lang="en" sz="2400" dirty="0"/>
              <a:t>Teachers, share your feedback, please! </a:t>
            </a:r>
            <a:endParaRPr lang="en-US" sz="2400" dirty="0"/>
          </a:p>
        </p:txBody>
      </p:sp>
      <p:sp>
        <p:nvSpPr>
          <p:cNvPr id="4" name="Google Shape;344;p43">
            <a:extLst>
              <a:ext uri="{FF2B5EF4-FFF2-40B4-BE49-F238E27FC236}">
                <a16:creationId xmlns:a16="http://schemas.microsoft.com/office/drawing/2014/main" id="{AEAA6B43-4838-670C-64C2-3D6EA65C2639}"/>
              </a:ext>
            </a:extLst>
          </p:cNvPr>
          <p:cNvSpPr txBox="1">
            <a:spLocks/>
          </p:cNvSpPr>
          <p:nvPr/>
        </p:nvSpPr>
        <p:spPr>
          <a:xfrm>
            <a:off x="312963" y="1670823"/>
            <a:ext cx="4259037" cy="2213775"/>
          </a:xfrm>
          <a:prstGeom prst="rect">
            <a:avLst/>
          </a:prstGeom>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563"/>
              </a:spcBef>
              <a:buNone/>
            </a:pPr>
            <a:r>
              <a:rPr lang="en-US" sz="2400" dirty="0"/>
              <a:t>Please complete the short and anonymous </a:t>
            </a:r>
            <a:r>
              <a:rPr lang="en-US" sz="2400" u="sng" dirty="0">
                <a:solidFill>
                  <a:srgbClr val="0070C0"/>
                </a:solidFill>
                <a:hlinkClick r:id="rId3">
                  <a:extLst>
                    <a:ext uri="{A12FA001-AC4F-418D-AE19-62706E023703}">
                      <ahyp:hlinkClr xmlns:ahyp="http://schemas.microsoft.com/office/drawing/2018/hyperlinkcolor" val="tx"/>
                    </a:ext>
                  </a:extLst>
                </a:hlinkClick>
              </a:rPr>
              <a:t>feedback form</a:t>
            </a:r>
            <a:r>
              <a:rPr lang="en-US" sz="2400" dirty="0"/>
              <a:t> and help us to improve our ShakeAlert Ready lessons. </a:t>
            </a:r>
          </a:p>
        </p:txBody>
      </p:sp>
      <p:sp>
        <p:nvSpPr>
          <p:cNvPr id="8" name="Slide Number Placeholder 16">
            <a:extLst>
              <a:ext uri="{FF2B5EF4-FFF2-40B4-BE49-F238E27FC236}">
                <a16:creationId xmlns:a16="http://schemas.microsoft.com/office/drawing/2014/main" id="{7565CE2F-0F02-4412-33DC-DB540364D1A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37</a:t>
            </a:fld>
            <a:endParaRPr lang="en-US"/>
          </a:p>
        </p:txBody>
      </p:sp>
      <p:pic>
        <p:nvPicPr>
          <p:cNvPr id="2051" name="Picture 3">
            <a:extLst>
              <a:ext uri="{FF2B5EF4-FFF2-40B4-BE49-F238E27FC236}">
                <a16:creationId xmlns:a16="http://schemas.microsoft.com/office/drawing/2014/main" id="{9421E421-8C5B-D9DA-733A-03F128302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099" y="734818"/>
            <a:ext cx="3360492" cy="367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697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
              <a:t>Content Standards: Kindergarten</a:t>
            </a:r>
            <a:endParaRPr lang="en-US">
              <a:solidFill>
                <a:schemeClr val="tx1"/>
              </a:solidFill>
            </a:endParaRPr>
          </a:p>
        </p:txBody>
      </p:sp>
      <p:graphicFrame>
        <p:nvGraphicFramePr>
          <p:cNvPr id="7" name="Google Shape;354;p44">
            <a:extLst>
              <a:ext uri="{FF2B5EF4-FFF2-40B4-BE49-F238E27FC236}">
                <a16:creationId xmlns:a16="http://schemas.microsoft.com/office/drawing/2014/main" id="{AC4CBFC3-0FAA-1CF6-04FD-04C4E1A285B7}"/>
              </a:ext>
            </a:extLst>
          </p:cNvPr>
          <p:cNvGraphicFramePr/>
          <p:nvPr>
            <p:extLst>
              <p:ext uri="{D42A27DB-BD31-4B8C-83A1-F6EECF244321}">
                <p14:modId xmlns:p14="http://schemas.microsoft.com/office/powerpoint/2010/main" val="4219215149"/>
              </p:ext>
            </p:extLst>
          </p:nvPr>
        </p:nvGraphicFramePr>
        <p:xfrm>
          <a:off x="304172" y="1197938"/>
          <a:ext cx="8169650" cy="1094501"/>
        </p:xfrm>
        <a:graphic>
          <a:graphicData uri="http://schemas.openxmlformats.org/drawingml/2006/table">
            <a:tbl>
              <a:tblPr>
                <a:noFill/>
              </a:tblPr>
              <a:tblGrid>
                <a:gridCol w="662982">
                  <a:extLst>
                    <a:ext uri="{9D8B030D-6E8A-4147-A177-3AD203B41FA5}">
                      <a16:colId xmlns:a16="http://schemas.microsoft.com/office/drawing/2014/main" val="20000"/>
                    </a:ext>
                  </a:extLst>
                </a:gridCol>
                <a:gridCol w="509954">
                  <a:extLst>
                    <a:ext uri="{9D8B030D-6E8A-4147-A177-3AD203B41FA5}">
                      <a16:colId xmlns:a16="http://schemas.microsoft.com/office/drawing/2014/main" val="20001"/>
                    </a:ext>
                  </a:extLst>
                </a:gridCol>
                <a:gridCol w="1635369">
                  <a:extLst>
                    <a:ext uri="{9D8B030D-6E8A-4147-A177-3AD203B41FA5}">
                      <a16:colId xmlns:a16="http://schemas.microsoft.com/office/drawing/2014/main" val="20002"/>
                    </a:ext>
                  </a:extLst>
                </a:gridCol>
                <a:gridCol w="5361345">
                  <a:extLst>
                    <a:ext uri="{9D8B030D-6E8A-4147-A177-3AD203B41FA5}">
                      <a16:colId xmlns:a16="http://schemas.microsoft.com/office/drawing/2014/main" val="20003"/>
                    </a:ext>
                  </a:extLst>
                </a:gridCol>
              </a:tblGrid>
              <a:tr h="630260">
                <a:tc rowSpan="2">
                  <a:txBody>
                    <a:bodyPr/>
                    <a:lstStyle/>
                    <a:p>
                      <a:pPr marL="0" lvl="0" indent="0" algn="l" rtl="0">
                        <a:spcBef>
                          <a:spcPts val="0"/>
                        </a:spcBef>
                        <a:spcAft>
                          <a:spcPts val="0"/>
                        </a:spcAft>
                        <a:buNone/>
                      </a:pPr>
                      <a:r>
                        <a:rPr lang="en" sz="1000" b="1" dirty="0">
                          <a:latin typeface="Calibri"/>
                          <a:ea typeface="Calibri"/>
                          <a:cs typeface="Calibri"/>
                          <a:sym typeface="Calibri"/>
                        </a:rPr>
                        <a:t>Common Core English Language Arts</a:t>
                      </a:r>
                      <a:endParaRPr sz="1000" b="1" dirty="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lvl="0" indent="0" algn="l" rtl="0">
                        <a:spcBef>
                          <a:spcPts val="0"/>
                        </a:spcBef>
                        <a:spcAft>
                          <a:spcPts val="0"/>
                        </a:spcAft>
                        <a:buNone/>
                      </a:pPr>
                      <a:r>
                        <a:rPr lang="en" sz="1000" dirty="0">
                          <a:latin typeface="Calibri"/>
                          <a:ea typeface="Calibri"/>
                          <a:cs typeface="Calibri"/>
                          <a:sym typeface="Calibri"/>
                        </a:rPr>
                        <a:t>CA, OR, WA</a:t>
                      </a:r>
                      <a:endParaRPr sz="1000" dirty="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000">
                          <a:latin typeface="Calibri"/>
                          <a:ea typeface="Calibri"/>
                          <a:cs typeface="Calibri"/>
                          <a:sym typeface="Calibri"/>
                        </a:rPr>
                        <a:t>Common Core CCSS.ELA-Literacy.SL.K.1</a:t>
                      </a:r>
                      <a:endParaRPr sz="10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000">
                          <a:latin typeface="Calibri"/>
                          <a:ea typeface="Calibri"/>
                          <a:cs typeface="Calibri"/>
                          <a:sym typeface="Calibri"/>
                        </a:rPr>
                        <a:t>Participate in collaborative conversations with diverse partners about kindergarten topics and texts with peers and adults in small and larger groups.</a:t>
                      </a:r>
                      <a:endParaRPr sz="10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4241">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Common Core CCSS.ELA-LITERACY.SL.K.3</a:t>
                      </a:r>
                      <a:endParaRPr sz="10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000" dirty="0">
                          <a:solidFill>
                            <a:schemeClr val="dk1"/>
                          </a:solidFill>
                          <a:latin typeface="Calibri"/>
                          <a:ea typeface="Calibri"/>
                          <a:cs typeface="Calibri"/>
                          <a:sym typeface="Calibri"/>
                        </a:rPr>
                        <a:t>Ask and answer questions in order to seek help, get information, or clarify something that is not understood.</a:t>
                      </a:r>
                      <a:endParaRPr sz="1000" dirty="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 name="Slide Number Placeholder 16">
            <a:extLst>
              <a:ext uri="{FF2B5EF4-FFF2-40B4-BE49-F238E27FC236}">
                <a16:creationId xmlns:a16="http://schemas.microsoft.com/office/drawing/2014/main" id="{BC3800D0-CF62-4CD0-9EE2-AF61AAE575CB}"/>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38</a:t>
            </a:fld>
            <a:endParaRPr lang="en-US"/>
          </a:p>
        </p:txBody>
      </p:sp>
    </p:spTree>
    <p:extLst>
      <p:ext uri="{BB962C8B-B14F-4D97-AF65-F5344CB8AC3E}">
        <p14:creationId xmlns:p14="http://schemas.microsoft.com/office/powerpoint/2010/main" val="1049414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 dirty="0"/>
              <a:t>Content Standards: First Grade</a:t>
            </a:r>
            <a:endParaRPr lang="en-US" dirty="0">
              <a:solidFill>
                <a:schemeClr val="tx1"/>
              </a:solidFill>
            </a:endParaRPr>
          </a:p>
        </p:txBody>
      </p:sp>
      <p:graphicFrame>
        <p:nvGraphicFramePr>
          <p:cNvPr id="4" name="Google Shape;363;p45">
            <a:extLst>
              <a:ext uri="{FF2B5EF4-FFF2-40B4-BE49-F238E27FC236}">
                <a16:creationId xmlns:a16="http://schemas.microsoft.com/office/drawing/2014/main" id="{6A417A96-582D-F4DD-5C9A-204B7DD232D9}"/>
              </a:ext>
            </a:extLst>
          </p:cNvPr>
          <p:cNvGraphicFramePr/>
          <p:nvPr>
            <p:extLst>
              <p:ext uri="{D42A27DB-BD31-4B8C-83A1-F6EECF244321}">
                <p14:modId xmlns:p14="http://schemas.microsoft.com/office/powerpoint/2010/main" val="2127157546"/>
              </p:ext>
            </p:extLst>
          </p:nvPr>
        </p:nvGraphicFramePr>
        <p:xfrm>
          <a:off x="312964" y="1076363"/>
          <a:ext cx="8537122" cy="2664520"/>
        </p:xfrm>
        <a:graphic>
          <a:graphicData uri="http://schemas.openxmlformats.org/drawingml/2006/table">
            <a:tbl>
              <a:tblPr>
                <a:noFill/>
              </a:tblPr>
              <a:tblGrid>
                <a:gridCol w="648596">
                  <a:extLst>
                    <a:ext uri="{9D8B030D-6E8A-4147-A177-3AD203B41FA5}">
                      <a16:colId xmlns:a16="http://schemas.microsoft.com/office/drawing/2014/main" val="20000"/>
                    </a:ext>
                  </a:extLst>
                </a:gridCol>
                <a:gridCol w="690047">
                  <a:extLst>
                    <a:ext uri="{9D8B030D-6E8A-4147-A177-3AD203B41FA5}">
                      <a16:colId xmlns:a16="http://schemas.microsoft.com/office/drawing/2014/main" val="20001"/>
                    </a:ext>
                  </a:extLst>
                </a:gridCol>
                <a:gridCol w="1597990">
                  <a:extLst>
                    <a:ext uri="{9D8B030D-6E8A-4147-A177-3AD203B41FA5}">
                      <a16:colId xmlns:a16="http://schemas.microsoft.com/office/drawing/2014/main" val="20002"/>
                    </a:ext>
                  </a:extLst>
                </a:gridCol>
                <a:gridCol w="5600489">
                  <a:extLst>
                    <a:ext uri="{9D8B030D-6E8A-4147-A177-3AD203B41FA5}">
                      <a16:colId xmlns:a16="http://schemas.microsoft.com/office/drawing/2014/main" val="20003"/>
                    </a:ext>
                  </a:extLst>
                </a:gridCol>
              </a:tblGrid>
              <a:tr h="366071">
                <a:tc rowSpan="2">
                  <a:txBody>
                    <a:bodyPr/>
                    <a:lstStyle/>
                    <a:p>
                      <a:pPr marL="0" lvl="0" indent="0" algn="l" rtl="0">
                        <a:spcBef>
                          <a:spcPts val="0"/>
                        </a:spcBef>
                        <a:spcAft>
                          <a:spcPts val="0"/>
                        </a:spcAft>
                        <a:buNone/>
                      </a:pPr>
                      <a:r>
                        <a:rPr lang="en" sz="900" b="1" dirty="0">
                          <a:latin typeface="Calibri"/>
                          <a:ea typeface="Calibri"/>
                          <a:cs typeface="Calibri"/>
                          <a:sym typeface="Calibri"/>
                        </a:rPr>
                        <a:t>Common Core English Language Arts</a:t>
                      </a:r>
                      <a:endParaRPr sz="900" b="1" dirty="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lvl="0" indent="0" algn="l" rtl="0">
                        <a:spcBef>
                          <a:spcPts val="0"/>
                        </a:spcBef>
                        <a:spcAft>
                          <a:spcPts val="0"/>
                        </a:spcAft>
                        <a:buNone/>
                      </a:pPr>
                      <a:r>
                        <a:rPr lang="en" sz="900">
                          <a:latin typeface="Calibri"/>
                          <a:ea typeface="Calibri"/>
                          <a:cs typeface="Calibri"/>
                          <a:sym typeface="Calibri"/>
                        </a:rPr>
                        <a:t>CA, OR, WA</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latin typeface="Calibri"/>
                          <a:ea typeface="Calibri"/>
                          <a:cs typeface="Calibri"/>
                          <a:sym typeface="Calibri"/>
                        </a:rPr>
                        <a:t>Common Core CCSS.ELA-Literacy.SL.1.1</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latin typeface="Calibri"/>
                          <a:ea typeface="Calibri"/>
                          <a:cs typeface="Calibri"/>
                          <a:sym typeface="Calibri"/>
                        </a:rPr>
                        <a:t>Participate in collaborative conversations with diverse partners about grade 1 topics and texts with peers and adults in small and larger groups.</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7729">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Common Core CCSS.ELA-LITERACY.SL.1.3</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solidFill>
                            <a:schemeClr val="dk1"/>
                          </a:solidFill>
                          <a:latin typeface="Calibri"/>
                          <a:ea typeface="Calibri"/>
                          <a:cs typeface="Calibri"/>
                          <a:sym typeface="Calibri"/>
                        </a:rPr>
                        <a:t>Ask and answer questions about what a speaker says in order to gather additional information or clarify something that is not understood.</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43840">
                <a:tc rowSpan="8">
                  <a:txBody>
                    <a:bodyPr/>
                    <a:lstStyle/>
                    <a:p>
                      <a:pPr marL="0" lvl="0" indent="0" algn="l" rtl="0">
                        <a:spcBef>
                          <a:spcPts val="0"/>
                        </a:spcBef>
                        <a:spcAft>
                          <a:spcPts val="0"/>
                        </a:spcAft>
                        <a:buNone/>
                      </a:pPr>
                      <a:r>
                        <a:rPr lang="en" sz="900" b="1">
                          <a:latin typeface="Calibri"/>
                          <a:ea typeface="Calibri"/>
                          <a:cs typeface="Calibri"/>
                          <a:sym typeface="Calibri"/>
                        </a:rPr>
                        <a:t>Health</a:t>
                      </a:r>
                      <a:endParaRPr sz="900" b="1">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latin typeface="Calibri"/>
                          <a:ea typeface="Calibri"/>
                          <a:cs typeface="Calibri"/>
                          <a:sym typeface="Calibri"/>
                        </a:rPr>
                        <a:t>OR</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1.SFA.2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solidFill>
                            <a:schemeClr val="dk1"/>
                          </a:solidFill>
                        </a:rPr>
                        <a:t>List the steps to identify and respond to emergency situations.</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43840">
                <a:tc vMerge="1">
                  <a:txBody>
                    <a:bodyPr/>
                    <a:lstStyle/>
                    <a:p>
                      <a:endParaRPr lang="en-US"/>
                    </a:p>
                  </a:txBody>
                  <a:tcPr/>
                </a:tc>
                <a:tc>
                  <a:txBody>
                    <a:bodyPr/>
                    <a:lstStyle/>
                    <a:p>
                      <a:pPr marL="0" lvl="0" indent="0" algn="l" rtl="0">
                        <a:spcBef>
                          <a:spcPts val="0"/>
                        </a:spcBef>
                        <a:spcAft>
                          <a:spcPts val="0"/>
                        </a:spcAft>
                        <a:buNone/>
                      </a:pPr>
                      <a:r>
                        <a:rPr lang="en" sz="900">
                          <a:latin typeface="Calibri"/>
                          <a:ea typeface="Calibri"/>
                          <a:cs typeface="Calibri"/>
                          <a:sym typeface="Calibri"/>
                        </a:rPr>
                        <a:t>WA</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H1.Sa1.1a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solidFill>
                            <a:schemeClr val="dk1"/>
                          </a:solidFill>
                        </a:rPr>
                        <a:t>Identify safety hazards in the school.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3840">
                <a:tc vMerge="1">
                  <a:txBody>
                    <a:bodyPr/>
                    <a:lstStyle/>
                    <a:p>
                      <a:endParaRPr lang="en-US"/>
                    </a:p>
                  </a:txBody>
                  <a:tcPr/>
                </a:tc>
                <a:tc rowSpan="6">
                  <a:txBody>
                    <a:bodyPr/>
                    <a:lstStyle/>
                    <a:p>
                      <a:pPr marL="0" lvl="0" indent="0" algn="l" rtl="0">
                        <a:spcBef>
                          <a:spcPts val="0"/>
                        </a:spcBef>
                        <a:spcAft>
                          <a:spcPts val="0"/>
                        </a:spcAft>
                        <a:buNone/>
                      </a:pPr>
                      <a:r>
                        <a:rPr lang="en" sz="900">
                          <a:latin typeface="Calibri"/>
                          <a:ea typeface="Calibri"/>
                          <a:cs typeface="Calibri"/>
                          <a:sym typeface="Calibri"/>
                        </a:rPr>
                        <a:t>CA</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1.2.S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None/>
                      </a:pPr>
                      <a:r>
                        <a:rPr lang="en" sz="900" dirty="0">
                          <a:solidFill>
                            <a:schemeClr val="dk1"/>
                          </a:solidFill>
                        </a:rPr>
                        <a:t>Identify emergency situations.</a:t>
                      </a:r>
                      <a:endParaRPr sz="900" dirty="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4384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7.1.S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Clr>
                          <a:schemeClr val="dk1"/>
                        </a:buClr>
                        <a:buSzPts val="1100"/>
                        <a:buFont typeface="Arial"/>
                        <a:buNone/>
                      </a:pPr>
                      <a:r>
                        <a:rPr lang="en" sz="900" dirty="0">
                          <a:solidFill>
                            <a:schemeClr val="dk1"/>
                          </a:solidFill>
                        </a:rPr>
                        <a:t>Practice ways to stay safe at home, at school, and in the community. </a:t>
                      </a:r>
                      <a:endParaRPr sz="900" dirty="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4384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7.2.S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Practice emergency, fire, and safety plans at home and at school.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4384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1.9.P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None/>
                      </a:pPr>
                      <a:r>
                        <a:rPr lang="en" sz="900">
                          <a:solidFill>
                            <a:schemeClr val="dk1"/>
                          </a:solidFill>
                        </a:rPr>
                        <a:t>Identify emergency situations (e.g., injuries, abductions, fires, floods, earthquakes)</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4384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4.2.P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None/>
                      </a:pPr>
                      <a:r>
                        <a:rPr lang="en" sz="900">
                          <a:solidFill>
                            <a:schemeClr val="dk1"/>
                          </a:solidFill>
                        </a:rPr>
                        <a:t>Demonstrate effective communication skills in an emergency situation.</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4384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7.4.P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None/>
                      </a:pPr>
                      <a:r>
                        <a:rPr lang="en" sz="900" dirty="0">
                          <a:solidFill>
                            <a:schemeClr val="dk1"/>
                          </a:solidFill>
                        </a:rPr>
                        <a:t>Demonstrate appropriate behaviors during fire drills, earthquake drills, and other disaster drills.</a:t>
                      </a:r>
                      <a:endParaRPr sz="900" dirty="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7" name="Slide Number Placeholder 16">
            <a:extLst>
              <a:ext uri="{FF2B5EF4-FFF2-40B4-BE49-F238E27FC236}">
                <a16:creationId xmlns:a16="http://schemas.microsoft.com/office/drawing/2014/main" id="{7B2CAA3A-21F8-B669-34A7-46276BC56E49}"/>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39</a:t>
            </a:fld>
            <a:endParaRPr lang="en-US"/>
          </a:p>
        </p:txBody>
      </p:sp>
    </p:spTree>
    <p:extLst>
      <p:ext uri="{BB962C8B-B14F-4D97-AF65-F5344CB8AC3E}">
        <p14:creationId xmlns:p14="http://schemas.microsoft.com/office/powerpoint/2010/main" val="3021066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
              <a:t>Teaching Steps - </a:t>
            </a:r>
            <a:r>
              <a:rPr lang="en" i="1"/>
              <a:t>page 1</a:t>
            </a:r>
            <a:endParaRPr lang="en-US">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258366" indent="-248841">
              <a:lnSpc>
                <a:spcPct val="100000"/>
              </a:lnSpc>
              <a:spcBef>
                <a:spcPts val="0"/>
              </a:spcBef>
              <a:spcAft>
                <a:spcPts val="900"/>
              </a:spcAft>
              <a:buSzPct val="100000"/>
              <a:buAutoNum type="arabicPeriod"/>
            </a:pPr>
            <a:r>
              <a:rPr lang="en-US" sz="1125" u="sng" dirty="0"/>
              <a:t>SLIDE 11</a:t>
            </a:r>
            <a:r>
              <a:rPr lang="en-US" sz="1050" b="0" i="0" u="none" strike="noStrike" dirty="0">
                <a:effectLst/>
                <a:latin typeface="Aptos" panose="020B0004020202020204" pitchFamily="34" charset="0"/>
              </a:rPr>
              <a:t>: </a:t>
            </a:r>
            <a:r>
              <a:rPr lang="en-US" sz="1125" dirty="0"/>
              <a:t>Tell students that today they are taking part in an earthquake drill and will practice how to protect themselves during an earthquake. If you are teaching this lesson as part of the Great ShakeOut, tell students that millions of people in countries around the world take part in the Great ShakeOut on the 3rd Thursday of October every year.​</a:t>
            </a:r>
          </a:p>
          <a:p>
            <a:pPr marL="258366" indent="-248841">
              <a:lnSpc>
                <a:spcPct val="100000"/>
              </a:lnSpc>
              <a:spcBef>
                <a:spcPts val="0"/>
              </a:spcBef>
              <a:spcAft>
                <a:spcPts val="900"/>
              </a:spcAft>
              <a:buSzPct val="100000"/>
              <a:buAutoNum type="arabicPeriod"/>
            </a:pPr>
            <a:r>
              <a:rPr lang="en-US" sz="1125" u="sng" dirty="0"/>
              <a:t>SLIDE 12</a:t>
            </a:r>
            <a:r>
              <a:rPr lang="en-US" sz="1125" dirty="0"/>
              <a:t>: Ask students what other drills they’ve practiced at school. Kindergarten students may have only had fire drills at this point in the year, but first grade students have probably practiced earthquake drills, shelter in place drills, and lockdown drills, among others. </a:t>
            </a:r>
            <a:br>
              <a:rPr lang="en-US" sz="1125" dirty="0"/>
            </a:br>
            <a:br>
              <a:rPr lang="en-US" sz="1125" dirty="0"/>
            </a:br>
            <a:r>
              <a:rPr lang="en-US" sz="1125" dirty="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p>
          <a:p>
            <a:pPr marL="258366" indent="-248841">
              <a:lnSpc>
                <a:spcPct val="100000"/>
              </a:lnSpc>
              <a:spcBef>
                <a:spcPts val="0"/>
              </a:spcBef>
              <a:spcAft>
                <a:spcPts val="900"/>
              </a:spcAft>
              <a:buSzPct val="100000"/>
              <a:buAutoNum type="arabicPeriod"/>
            </a:pPr>
            <a:r>
              <a:rPr lang="en-US" sz="1125" u="sng" dirty="0"/>
              <a:t>SLIDE 13</a:t>
            </a:r>
            <a:r>
              <a:rPr lang="en-US" sz="1125" dirty="0"/>
              <a:t>: Tell students that our school has an earthquake early warning system that can give our school community members seconds of extra time to protect ourselves before damaging shaking arrives during an earthquake. </a:t>
            </a:r>
            <a:endParaRPr lang="en-US" sz="1125" i="1" dirty="0"/>
          </a:p>
          <a:p>
            <a:pPr marL="258366" indent="-248841">
              <a:lnSpc>
                <a:spcPct val="100000"/>
              </a:lnSpc>
              <a:spcBef>
                <a:spcPts val="0"/>
              </a:spcBef>
              <a:spcAft>
                <a:spcPts val="900"/>
              </a:spcAft>
              <a:buSzPct val="100000"/>
              <a:buAutoNum type="arabicPeriod"/>
            </a:pPr>
            <a:r>
              <a:rPr lang="en-US" sz="1125" u="sng" dirty="0"/>
              <a:t>SLIDE 14</a:t>
            </a:r>
            <a:r>
              <a:rPr lang="en-US" sz="1125" dirty="0"/>
              <a:t>: Sometimes drills can be scary because we don't know what to do or what is happening around us. During these lessons you will practice the drill many times. After practicing, you should feel more confident and hopefully less scared or nervous. When thinking </a:t>
            </a:r>
            <a:r>
              <a:rPr lang="en-US" sz="1125" dirty="0">
                <a:solidFill>
                  <a:schemeClr val="dk1"/>
                </a:solidFill>
              </a:rPr>
              <a:t>about earthquake drills, how do you feel right now? Turn to a student sitting next to you and talk about where you’re at. </a:t>
            </a:r>
          </a:p>
        </p:txBody>
      </p:sp>
      <p:sp>
        <p:nvSpPr>
          <p:cNvPr id="6" name="Slide Number Placeholder 16">
            <a:extLst>
              <a:ext uri="{FF2B5EF4-FFF2-40B4-BE49-F238E27FC236}">
                <a16:creationId xmlns:a16="http://schemas.microsoft.com/office/drawing/2014/main" id="{669E25E6-F84B-F4BC-0C9F-4DD1B41C930F}"/>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4</a:t>
            </a:fld>
            <a:endParaRPr lang="en-US"/>
          </a:p>
        </p:txBody>
      </p:sp>
    </p:spTree>
    <p:extLst>
      <p:ext uri="{BB962C8B-B14F-4D97-AF65-F5344CB8AC3E}">
        <p14:creationId xmlns:p14="http://schemas.microsoft.com/office/powerpoint/2010/main" val="2567727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30E449C-3AFB-AB21-C634-C178EFC5A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045CAF-DF6E-C8F7-E219-C70B126C38F2}"/>
              </a:ext>
            </a:extLst>
          </p:cNvPr>
          <p:cNvSpPr>
            <a:spLocks noGrp="1"/>
          </p:cNvSpPr>
          <p:nvPr>
            <p:ph type="title"/>
          </p:nvPr>
        </p:nvSpPr>
        <p:spPr/>
        <p:txBody>
          <a:bodyPr/>
          <a:lstStyle/>
          <a:p>
            <a:r>
              <a:rPr lang="en-US" dirty="0"/>
              <a:t>Content Standards: Kindergarten &amp; First Grade</a:t>
            </a:r>
            <a:endParaRPr lang="en-US" dirty="0">
              <a:solidFill>
                <a:schemeClr val="tx1"/>
              </a:solidFill>
            </a:endParaRPr>
          </a:p>
        </p:txBody>
      </p:sp>
      <p:graphicFrame>
        <p:nvGraphicFramePr>
          <p:cNvPr id="3" name="Google Shape;369;p46">
            <a:extLst>
              <a:ext uri="{FF2B5EF4-FFF2-40B4-BE49-F238E27FC236}">
                <a16:creationId xmlns:a16="http://schemas.microsoft.com/office/drawing/2014/main" id="{9693EA88-DEA1-CC07-8593-D207F766FB64}"/>
              </a:ext>
            </a:extLst>
          </p:cNvPr>
          <p:cNvGraphicFramePr/>
          <p:nvPr>
            <p:extLst>
              <p:ext uri="{D42A27DB-BD31-4B8C-83A1-F6EECF244321}">
                <p14:modId xmlns:p14="http://schemas.microsoft.com/office/powerpoint/2010/main" val="3886562635"/>
              </p:ext>
            </p:extLst>
          </p:nvPr>
        </p:nvGraphicFramePr>
        <p:xfrm>
          <a:off x="312963" y="1103934"/>
          <a:ext cx="8444889" cy="3376626"/>
        </p:xfrm>
        <a:graphic>
          <a:graphicData uri="http://schemas.openxmlformats.org/drawingml/2006/table">
            <a:tbl>
              <a:tblPr>
                <a:noFill/>
              </a:tblPr>
              <a:tblGrid>
                <a:gridCol w="749604">
                  <a:extLst>
                    <a:ext uri="{9D8B030D-6E8A-4147-A177-3AD203B41FA5}">
                      <a16:colId xmlns:a16="http://schemas.microsoft.com/office/drawing/2014/main" val="20000"/>
                    </a:ext>
                  </a:extLst>
                </a:gridCol>
                <a:gridCol w="600454">
                  <a:extLst>
                    <a:ext uri="{9D8B030D-6E8A-4147-A177-3AD203B41FA5}">
                      <a16:colId xmlns:a16="http://schemas.microsoft.com/office/drawing/2014/main" val="20001"/>
                    </a:ext>
                  </a:extLst>
                </a:gridCol>
                <a:gridCol w="1369057">
                  <a:extLst>
                    <a:ext uri="{9D8B030D-6E8A-4147-A177-3AD203B41FA5}">
                      <a16:colId xmlns:a16="http://schemas.microsoft.com/office/drawing/2014/main" val="20002"/>
                    </a:ext>
                  </a:extLst>
                </a:gridCol>
                <a:gridCol w="3353738">
                  <a:extLst>
                    <a:ext uri="{9D8B030D-6E8A-4147-A177-3AD203B41FA5}">
                      <a16:colId xmlns:a16="http://schemas.microsoft.com/office/drawing/2014/main" val="20003"/>
                    </a:ext>
                  </a:extLst>
                </a:gridCol>
                <a:gridCol w="2372036">
                  <a:extLst>
                    <a:ext uri="{9D8B030D-6E8A-4147-A177-3AD203B41FA5}">
                      <a16:colId xmlns:a16="http://schemas.microsoft.com/office/drawing/2014/main" val="20004"/>
                    </a:ext>
                  </a:extLst>
                </a:gridCol>
              </a:tblGrid>
              <a:tr h="251460">
                <a:tc rowSpan="4">
                  <a:txBody>
                    <a:bodyPr/>
                    <a:lstStyle/>
                    <a:p>
                      <a:pPr marL="0" lvl="0" indent="0" algn="l" rtl="0">
                        <a:spcBef>
                          <a:spcPts val="0"/>
                        </a:spcBef>
                        <a:spcAft>
                          <a:spcPts val="0"/>
                        </a:spcAft>
                        <a:buNone/>
                      </a:pPr>
                      <a:r>
                        <a:rPr lang="en" sz="800" b="1" dirty="0">
                          <a:latin typeface="+mn-lt"/>
                          <a:ea typeface="Calibri"/>
                          <a:cs typeface="Calibri"/>
                          <a:sym typeface="Calibri"/>
                        </a:rPr>
                        <a:t>English Language Proficiency</a:t>
                      </a:r>
                      <a:endParaRPr sz="800" b="1" dirty="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a:latin typeface="+mn-lt"/>
                          <a:ea typeface="Calibri"/>
                          <a:cs typeface="Calibri"/>
                          <a:sym typeface="Calibri"/>
                        </a:rPr>
                        <a:t>OR</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800" dirty="0">
                          <a:solidFill>
                            <a:schemeClr val="dk1"/>
                          </a:solidFill>
                          <a:latin typeface="+mn-lt"/>
                          <a:ea typeface="Calibri"/>
                          <a:cs typeface="Calibri"/>
                          <a:sym typeface="Calibri"/>
                        </a:rPr>
                        <a:t>An ELL can construct meaning from oral presentations and literary and informational text through grade-appropriate listening, reading, and viewing.</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5"/>
                  </a:ext>
                </a:extLst>
              </a:tr>
              <a:tr h="377190">
                <a:tc vMerge="1">
                  <a:txBody>
                    <a:bodyPr/>
                    <a:lstStyle/>
                    <a:p>
                      <a:endParaRPr lang="en-US"/>
                    </a:p>
                  </a:txBody>
                  <a:tcPr/>
                </a:tc>
                <a:tc rowSpan="2">
                  <a:txBody>
                    <a:bodyPr/>
                    <a:lstStyle/>
                    <a:p>
                      <a:pPr marL="0" lvl="0" indent="0" algn="l" rtl="0">
                        <a:spcBef>
                          <a:spcPts val="0"/>
                        </a:spcBef>
                        <a:spcAft>
                          <a:spcPts val="0"/>
                        </a:spcAft>
                        <a:buNone/>
                      </a:pPr>
                      <a:r>
                        <a:rPr lang="en" sz="800">
                          <a:latin typeface="+mn-lt"/>
                          <a:ea typeface="Calibri"/>
                          <a:cs typeface="Calibri"/>
                          <a:sym typeface="Calibri"/>
                        </a:rPr>
                        <a:t>WA</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dirty="0">
                          <a:solidFill>
                            <a:schemeClr val="dk1"/>
                          </a:solidFill>
                          <a:latin typeface="+mn-lt"/>
                          <a:ea typeface="Calibri"/>
                          <a:cs typeface="Calibri"/>
                          <a:sym typeface="Calibri"/>
                        </a:rPr>
                        <a:t>ELD-SI.K-3.Narrate</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Share ideas about one’s own and others’ lived experiences and previous learning</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Connect stories with images and representations to add meaning</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Ask questions about what others have shared</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Recount and restate ideas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7190">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 sz="800">
                          <a:solidFill>
                            <a:schemeClr val="dk1"/>
                          </a:solidFill>
                          <a:latin typeface="+mn-lt"/>
                          <a:ea typeface="Calibri"/>
                          <a:cs typeface="Calibri"/>
                          <a:sym typeface="Calibri"/>
                        </a:rPr>
                        <a:t>ELD-SI.K-3.Inform</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Describe characteristics, patterns, or behavior</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Summarize information from interaction with others and from learning experiences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Sort, clarify, and summarize ideas</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Describe parts and wholes  </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131570">
                <a:tc vMerge="1">
                  <a:txBody>
                    <a:bodyPr/>
                    <a:lstStyle/>
                    <a:p>
                      <a:endParaRPr lang="en-US"/>
                    </a:p>
                  </a:txBody>
                  <a:tcPr/>
                </a:tc>
                <a:tc>
                  <a:txBody>
                    <a:bodyPr/>
                    <a:lstStyle/>
                    <a:p>
                      <a:pPr marL="0" lvl="0" indent="0" algn="l" rtl="0">
                        <a:spcBef>
                          <a:spcPts val="0"/>
                        </a:spcBef>
                        <a:spcAft>
                          <a:spcPts val="0"/>
                        </a:spcAft>
                        <a:buNone/>
                      </a:pPr>
                      <a:r>
                        <a:rPr lang="en" sz="800">
                          <a:latin typeface="+mn-lt"/>
                          <a:ea typeface="Calibri"/>
                          <a:cs typeface="Calibri"/>
                          <a:sym typeface="Calibri"/>
                        </a:rPr>
                        <a:t>CA</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a:solidFill>
                            <a:schemeClr val="dk1"/>
                          </a:solidFill>
                          <a:latin typeface="+mn-lt"/>
                          <a:ea typeface="Calibri"/>
                          <a:cs typeface="Calibri"/>
                          <a:sym typeface="Calibri"/>
                        </a:rPr>
                        <a:t>Bridging Proficiency Levels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lvl="0" indent="-85725" algn="l" rtl="0">
                        <a:spcBef>
                          <a:spcPts val="0"/>
                        </a:spcBef>
                        <a:spcAft>
                          <a:spcPts val="0"/>
                        </a:spcAft>
                        <a:buClr>
                          <a:schemeClr val="dk1"/>
                        </a:buClr>
                        <a:buSzPts val="900"/>
                        <a:buFont typeface="Calibri"/>
                        <a:buAutoNum type="arabicPeriod"/>
                      </a:pPr>
                      <a:r>
                        <a:rPr lang="en" sz="800">
                          <a:solidFill>
                            <a:schemeClr val="dk1"/>
                          </a:solidFill>
                          <a:latin typeface="+mn-lt"/>
                          <a:ea typeface="Calibri"/>
                          <a:cs typeface="Calibri"/>
                          <a:sym typeface="Calibri"/>
                        </a:rPr>
                        <a:t>Exchanging information and ideas: Contribute to class, group, and partner discussions, including sustained dialogue by listening attentively, following turn-taking rules, asking relevant questions, affirming others, adding pertinent information, building on responses, and providing useful feedback.  </a:t>
                      </a:r>
                      <a:endParaRPr sz="800">
                        <a:solidFill>
                          <a:schemeClr val="dk1"/>
                        </a:solidFill>
                        <a:latin typeface="+mn-lt"/>
                        <a:ea typeface="Calibri"/>
                        <a:cs typeface="Calibri"/>
                        <a:sym typeface="Calibri"/>
                      </a:endParaRPr>
                    </a:p>
                    <a:p>
                      <a:pPr marL="57150" lvl="0" indent="-85725" algn="l" rtl="0">
                        <a:spcBef>
                          <a:spcPts val="0"/>
                        </a:spcBef>
                        <a:spcAft>
                          <a:spcPts val="0"/>
                        </a:spcAft>
                        <a:buNone/>
                      </a:pPr>
                      <a:r>
                        <a:rPr lang="en" sz="800">
                          <a:solidFill>
                            <a:schemeClr val="dk1"/>
                          </a:solidFill>
                          <a:latin typeface="+mn-lt"/>
                          <a:ea typeface="Calibri"/>
                          <a:cs typeface="Calibri"/>
                          <a:sym typeface="Calibri"/>
                        </a:rPr>
                        <a:t>3. Offering opinions: Offer opinions and negotiate with others in conversations using a variety of learned phrases (e.g., That’s a good idea, but X), as well as open responses in order to gain and/or hold the floor, provide counterarguments, elaborate on an idea, and the like. </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800" dirty="0">
                          <a:solidFill>
                            <a:schemeClr val="dk1"/>
                          </a:solidFill>
                          <a:latin typeface="+mn-lt"/>
                          <a:ea typeface="Calibri"/>
                          <a:cs typeface="Calibri"/>
                          <a:sym typeface="Calibri"/>
                        </a:rPr>
                        <a:t>5. Listening actively:  Demonstrate active listening to read-alouds and oral presentations by asking and answering detailed questions, with minimal prompting and light support. </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62124">
                <a:tc rowSpan="3">
                  <a:txBody>
                    <a:bodyPr/>
                    <a:lstStyle/>
                    <a:p>
                      <a:pPr marL="0" marR="0" lvl="0" indent="0" algn="l" rtl="0">
                        <a:spcBef>
                          <a:spcPts val="0"/>
                        </a:spcBef>
                        <a:spcAft>
                          <a:spcPts val="0"/>
                        </a:spcAft>
                        <a:buClr>
                          <a:schemeClr val="dk1"/>
                        </a:buClr>
                        <a:buSzPts val="1100"/>
                        <a:buFont typeface="Arial"/>
                        <a:buNone/>
                      </a:pPr>
                      <a:r>
                        <a:rPr lang="en-US" sz="800" b="1" u="none" strike="noStrike" cap="none" dirty="0"/>
                        <a:t>Transformative Social Emotional Learning Competencies </a:t>
                      </a: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r>
                        <a:rPr lang="en-US" sz="800" u="none" strike="noStrike" kern="1200" cap="none" dirty="0">
                          <a:solidFill>
                            <a:schemeClr val="tx1"/>
                          </a:solidFill>
                          <a:latin typeface="+mn-lt"/>
                          <a:ea typeface="+mn-ea"/>
                          <a:cs typeface="+mn-cs"/>
                        </a:rPr>
                        <a:t>CA</a:t>
                      </a:r>
                    </a:p>
                    <a:p>
                      <a:endParaRPr lang="en-US" sz="800" u="none" strike="noStrike" kern="1200" cap="none" dirty="0">
                        <a:solidFill>
                          <a:schemeClr val="tx1"/>
                        </a:solidFill>
                        <a:latin typeface="+mn-lt"/>
                        <a:ea typeface="+mn-ea"/>
                        <a:cs typeface="+mn-cs"/>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Self-Awareness</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Identifying one’s emotions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6413796"/>
                  </a:ext>
                </a:extLst>
              </a:tr>
              <a:tr h="332509">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sz="800" u="none" strike="noStrike" kern="1200" cap="none" dirty="0">
                        <a:solidFill>
                          <a:schemeClr val="tx1"/>
                        </a:solidFill>
                        <a:latin typeface="+mn-lt"/>
                        <a:ea typeface="+mn-ea"/>
                        <a:cs typeface="+mn-cs"/>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Relationship Skills</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Listening actively, communicating effectively, and self-advocating</a:t>
                      </a:r>
                    </a:p>
                    <a:p>
                      <a:pPr marL="57150" lvl="0" indent="-85725" algn="l" rtl="0">
                        <a:spcBef>
                          <a:spcPts val="0"/>
                        </a:spcBef>
                        <a:spcAft>
                          <a:spcPts val="0"/>
                        </a:spcAft>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4684069"/>
                  </a:ext>
                </a:extLst>
              </a:tr>
              <a:tr h="556953">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u="none" strike="noStrike" kern="1200" cap="none" dirty="0">
                          <a:solidFill>
                            <a:schemeClr val="tx1"/>
                          </a:solidFill>
                          <a:latin typeface="+mn-lt"/>
                          <a:ea typeface="+mn-ea"/>
                          <a:cs typeface="+mn-cs"/>
                        </a:rPr>
                        <a:t>Responsible Decision Making</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u="none" strike="noStrike" kern="1200" cap="none" dirty="0">
                          <a:solidFill>
                            <a:schemeClr val="tx1"/>
                          </a:solidFill>
                          <a:latin typeface="+mn-lt"/>
                          <a:ea typeface="+mn-ea"/>
                          <a:cs typeface="+mn-cs"/>
                        </a:rPr>
                        <a:t>Reflecting on one’s role to promote personal, family, and community well-being </a:t>
                      </a:r>
                    </a:p>
                    <a:p>
                      <a:r>
                        <a:rPr lang="en-US" sz="800" u="none" strike="noStrike" kern="1200" cap="none" dirty="0">
                          <a:solidFill>
                            <a:schemeClr val="tx1"/>
                          </a:solidFill>
                          <a:latin typeface="+mn-lt"/>
                          <a:ea typeface="+mn-ea"/>
                          <a:cs typeface="+mn-cs"/>
                        </a:rPr>
                        <a:t>Considering personal and collective safety concerns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3215756"/>
                  </a:ext>
                </a:extLst>
              </a:tr>
            </a:tbl>
          </a:graphicData>
        </a:graphic>
      </p:graphicFrame>
      <p:sp>
        <p:nvSpPr>
          <p:cNvPr id="7" name="Slide Number Placeholder 16">
            <a:extLst>
              <a:ext uri="{FF2B5EF4-FFF2-40B4-BE49-F238E27FC236}">
                <a16:creationId xmlns:a16="http://schemas.microsoft.com/office/drawing/2014/main" id="{4DD74A81-4801-E19D-4615-C2AFC0554557}"/>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40</a:t>
            </a:fld>
            <a:endParaRPr lang="en-US"/>
          </a:p>
        </p:txBody>
      </p:sp>
    </p:spTree>
    <p:extLst>
      <p:ext uri="{BB962C8B-B14F-4D97-AF65-F5344CB8AC3E}">
        <p14:creationId xmlns:p14="http://schemas.microsoft.com/office/powerpoint/2010/main" val="17957841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
              <a:t>Background - Earthquake Hazard</a:t>
            </a:r>
            <a:endParaRPr lang="en-US">
              <a:solidFill>
                <a:schemeClr val="tx1"/>
              </a:solidFill>
            </a:endParaRPr>
          </a:p>
        </p:txBody>
      </p:sp>
      <p:sp>
        <p:nvSpPr>
          <p:cNvPr id="5" name="Content Placeholder 4">
            <a:extLst>
              <a:ext uri="{FF2B5EF4-FFF2-40B4-BE49-F238E27FC236}">
                <a16:creationId xmlns:a16="http://schemas.microsoft.com/office/drawing/2014/main" id="{1220F64A-8C6B-2761-C1D9-984C27CA71EC}"/>
              </a:ext>
            </a:extLst>
          </p:cNvPr>
          <p:cNvSpPr>
            <a:spLocks noGrp="1"/>
          </p:cNvSpPr>
          <p:nvPr>
            <p:ph idx="1"/>
          </p:nvPr>
        </p:nvSpPr>
        <p:spPr>
          <a:xfrm>
            <a:off x="312964" y="1045331"/>
            <a:ext cx="4531598" cy="3460292"/>
          </a:xfrm>
        </p:spPr>
        <p:txBody>
          <a:bodyPr>
            <a:noAutofit/>
          </a:bodyPr>
          <a:lstStyle/>
          <a:p>
            <a:pPr marL="0" indent="0">
              <a:lnSpc>
                <a:spcPct val="100000"/>
              </a:lnSpc>
              <a:spcBef>
                <a:spcPts val="0"/>
              </a:spcBef>
              <a:buClr>
                <a:schemeClr val="dk1"/>
              </a:buClr>
              <a:buSzPts val="1100"/>
              <a:buNone/>
            </a:pPr>
            <a:r>
              <a:rPr lang="en-US" sz="1200" dirty="0"/>
              <a:t>California, Oregon, and Washington all face hazards from earthquakes because of the underlying tectonic plates, which constantly grind against each other. </a:t>
            </a:r>
            <a:r>
              <a:rPr lang="en-US" sz="1200" dirty="0">
                <a:solidFill>
                  <a:schemeClr val="dk1"/>
                </a:solidFill>
              </a:rPr>
              <a:t>This friction creates "faults," lines of weakness in the Earth's tectonic plates (lithosphere) where earthquakes are most likely to occur. </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t>While smaller</a:t>
            </a:r>
            <a:r>
              <a:rPr lang="en-US" sz="1200" dirty="0">
                <a:solidFill>
                  <a:schemeClr val="dk1"/>
                </a:solidFill>
              </a:rPr>
              <a:t> earthquakes happen often, scientists think a</a:t>
            </a:r>
            <a:r>
              <a:rPr lang="en-US" sz="1200" dirty="0"/>
              <a:t> major earthquake could happen any time, so it's important to be prepared.</a:t>
            </a:r>
          </a:p>
          <a:p>
            <a:pPr marL="342900" indent="0">
              <a:lnSpc>
                <a:spcPct val="100000"/>
              </a:lnSpc>
              <a:spcBef>
                <a:spcPts val="0"/>
              </a:spcBef>
              <a:buNone/>
            </a:pPr>
            <a:endParaRPr lang="en-US" sz="1125" dirty="0"/>
          </a:p>
          <a:p>
            <a:pPr marL="0" indent="0">
              <a:lnSpc>
                <a:spcPct val="100000"/>
              </a:lnSpc>
              <a:spcBef>
                <a:spcPts val="0"/>
              </a:spcBef>
              <a:buNone/>
            </a:pPr>
            <a:r>
              <a:rPr lang="en-US" sz="1125" dirty="0"/>
              <a:t>For more information: </a:t>
            </a:r>
            <a:r>
              <a:rPr lang="en-US" sz="1125" dirty="0">
                <a:solidFill>
                  <a:schemeClr val="hlink"/>
                </a:solidFill>
                <a:uFill>
                  <a:noFill/>
                </a:uFill>
                <a:hlinkClick r:id="rId3"/>
              </a:rPr>
              <a:t>Faults, Plate Tectonics &amp; Earthquake Hazards - Animations / Videos</a:t>
            </a:r>
            <a:endParaRPr lang="en-US" sz="1125" dirty="0"/>
          </a:p>
          <a:p>
            <a:pPr marL="0" indent="0">
              <a:lnSpc>
                <a:spcPct val="100000"/>
              </a:lnSpc>
              <a:buNone/>
            </a:pPr>
            <a:endParaRPr lang="en-US" sz="1125" dirty="0"/>
          </a:p>
        </p:txBody>
      </p:sp>
      <p:pic>
        <p:nvPicPr>
          <p:cNvPr id="6" name="Google Shape;376;p47">
            <a:extLst>
              <a:ext uri="{FF2B5EF4-FFF2-40B4-BE49-F238E27FC236}">
                <a16:creationId xmlns:a16="http://schemas.microsoft.com/office/drawing/2014/main" id="{FEC736A9-741A-0222-2D8B-A7933110B322}"/>
              </a:ext>
            </a:extLst>
          </p:cNvPr>
          <p:cNvPicPr preferRelativeResize="0"/>
          <p:nvPr/>
        </p:nvPicPr>
        <p:blipFill>
          <a:blip r:embed="rId4">
            <a:alphaModFix/>
          </a:blip>
          <a:stretch>
            <a:fillRect/>
          </a:stretch>
        </p:blipFill>
        <p:spPr>
          <a:xfrm>
            <a:off x="4919031" y="684786"/>
            <a:ext cx="4003622" cy="3773929"/>
          </a:xfrm>
          <a:prstGeom prst="roundRect">
            <a:avLst>
              <a:gd name="adj" fmla="val 1702"/>
            </a:avLst>
          </a:prstGeom>
          <a:noFill/>
          <a:ln w="9525" cap="flat" cmpd="sng">
            <a:solidFill>
              <a:schemeClr val="dk2"/>
            </a:solidFill>
            <a:prstDash val="solid"/>
            <a:round/>
            <a:headEnd type="none" w="sm" len="sm"/>
            <a:tailEnd type="none" w="sm" len="sm"/>
          </a:ln>
        </p:spPr>
      </p:pic>
      <p:sp>
        <p:nvSpPr>
          <p:cNvPr id="8" name="Slide Number Placeholder 16">
            <a:extLst>
              <a:ext uri="{FF2B5EF4-FFF2-40B4-BE49-F238E27FC236}">
                <a16:creationId xmlns:a16="http://schemas.microsoft.com/office/drawing/2014/main" id="{798500C0-C81B-7A3C-B658-F2EE8DBBD9B1}"/>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41</a:t>
            </a:fld>
            <a:endParaRPr lang="en-US"/>
          </a:p>
        </p:txBody>
      </p:sp>
    </p:spTree>
    <p:extLst>
      <p:ext uri="{BB962C8B-B14F-4D97-AF65-F5344CB8AC3E}">
        <p14:creationId xmlns:p14="http://schemas.microsoft.com/office/powerpoint/2010/main" val="2064142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17"/>
        <p:cNvGrpSpPr/>
        <p:nvPr/>
      </p:nvGrpSpPr>
      <p:grpSpPr>
        <a:xfrm>
          <a:off x="0" y="0"/>
          <a:ext cx="0" cy="0"/>
          <a:chOff x="0" y="0"/>
          <a:chExt cx="0" cy="0"/>
        </a:xfrm>
      </p:grpSpPr>
      <p:sp>
        <p:nvSpPr>
          <p:cNvPr id="318" name="Google Shape;318;p25"/>
          <p:cNvSpPr txBox="1">
            <a:spLocks noGrp="1"/>
          </p:cNvSpPr>
          <p:nvPr>
            <p:ph type="title"/>
          </p:nvPr>
        </p:nvSpPr>
        <p:spPr>
          <a:xfrm>
            <a:off x="143878" y="553035"/>
            <a:ext cx="8677926" cy="4074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dirty="0">
                <a:solidFill>
                  <a:schemeClr val="tx1"/>
                </a:solidFill>
              </a:rPr>
              <a:t>Background - How ShakeAlertⓇ Earthquake Early Warning System Works</a:t>
            </a:r>
            <a:endParaRPr dirty="0">
              <a:solidFill>
                <a:schemeClr val="tx1"/>
              </a:solidFill>
            </a:endParaRPr>
          </a:p>
        </p:txBody>
      </p:sp>
      <p:sp>
        <p:nvSpPr>
          <p:cNvPr id="319" name="Google Shape;319;p25"/>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900"/>
              <a:buFont typeface="Arial"/>
              <a:buNone/>
            </a:pPr>
            <a:fld id="{00000000-1234-1234-1234-123412341234}" type="slidenum">
              <a:rPr lang="en-US" sz="900">
                <a:solidFill>
                  <a:schemeClr val="dk1"/>
                </a:solidFill>
                <a:latin typeface="Arial"/>
                <a:ea typeface="Arial"/>
                <a:cs typeface="Arial"/>
                <a:sym typeface="Arial"/>
              </a:rPr>
              <a:t>42</a:t>
            </a:fld>
            <a:endParaRPr sz="900">
              <a:solidFill>
                <a:schemeClr val="dk1"/>
              </a:solidFill>
              <a:latin typeface="Arial"/>
              <a:ea typeface="Arial"/>
              <a:cs typeface="Arial"/>
              <a:sym typeface="Arial"/>
            </a:endParaRPr>
          </a:p>
        </p:txBody>
      </p:sp>
      <p:pic>
        <p:nvPicPr>
          <p:cNvPr id="2" name="Picture 1" descr="A diagram of a earthquake">
            <a:extLst>
              <a:ext uri="{FF2B5EF4-FFF2-40B4-BE49-F238E27FC236}">
                <a16:creationId xmlns:a16="http://schemas.microsoft.com/office/drawing/2014/main" id="{D9039FB9-B0BD-E31C-8F88-D801AE7102BB}"/>
              </a:ext>
            </a:extLst>
          </p:cNvPr>
          <p:cNvPicPr>
            <a:picLocks noChangeAspect="1"/>
          </p:cNvPicPr>
          <p:nvPr/>
        </p:nvPicPr>
        <p:blipFill>
          <a:blip r:embed="rId4">
            <a:alphaModFix/>
          </a:blip>
          <a:srcRect t="12783"/>
          <a:stretch/>
        </p:blipFill>
        <p:spPr>
          <a:xfrm>
            <a:off x="444752" y="960488"/>
            <a:ext cx="8254495" cy="3489351"/>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123009" y="48115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dirty="0">
                <a:solidFill>
                  <a:schemeClr val="tx1"/>
                </a:solidFill>
              </a:rPr>
              <a:t>Background - Effective Protective Actions</a:t>
            </a:r>
            <a:endParaRPr dirty="0">
              <a:solidFill>
                <a:schemeClr val="tx1"/>
              </a:solidFill>
            </a:endParaRPr>
          </a:p>
        </p:txBody>
      </p:sp>
      <p:sp>
        <p:nvSpPr>
          <p:cNvPr id="622" name="Google Shape;622;p48"/>
          <p:cNvSpPr txBox="1">
            <a:spLocks noGrp="1"/>
          </p:cNvSpPr>
          <p:nvPr>
            <p:ph type="sldNum" sz="quarter" idx="4"/>
          </p:nvPr>
        </p:nvSpPr>
        <p:spPr>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43</a:t>
            </a:fld>
            <a:endParaRPr/>
          </a:p>
        </p:txBody>
      </p:sp>
      <p:sp>
        <p:nvSpPr>
          <p:cNvPr id="623" name="Google Shape;623;p48"/>
          <p:cNvSpPr txBox="1"/>
          <p:nvPr/>
        </p:nvSpPr>
        <p:spPr>
          <a:xfrm>
            <a:off x="199723" y="1475934"/>
            <a:ext cx="4269477"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dirty="0">
                <a:solidFill>
                  <a:schemeClr val="dk1"/>
                </a:solidFill>
                <a:latin typeface="Arial"/>
                <a:ea typeface="Arial"/>
                <a:cs typeface="Arial"/>
                <a:sym typeface="Arial"/>
              </a:rPr>
              <a:t>Most earthquake-related injuries and deaths are caused by collapsing walls and roofs, flying glass and falling objects. </a:t>
            </a:r>
            <a:endParaRPr dirty="0"/>
          </a:p>
          <a:p>
            <a:pPr marL="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inside a building, move no more than a few steps, then Drop, Cover, and Hold On.</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dirty="0">
                <a:solidFill>
                  <a:schemeClr val="dk1"/>
                </a:solidFill>
                <a:latin typeface="Arial"/>
                <a:ea typeface="Arial"/>
                <a:cs typeface="Arial"/>
                <a:sym typeface="Arial"/>
              </a:rPr>
              <a:t>For protective actions in various settings (descriptions and gifs), go to </a:t>
            </a:r>
            <a:r>
              <a:rPr lang="en" sz="900" i="1" u="sng" dirty="0">
                <a:solidFill>
                  <a:schemeClr val="hlink"/>
                </a:solidFill>
                <a:latin typeface="Arial"/>
                <a:ea typeface="Arial"/>
                <a:cs typeface="Arial"/>
                <a:sym typeface="Arial"/>
                <a:hlinkClick r:id="rId4"/>
              </a:rPr>
              <a:t>https://www.earthquakecountry.org/step5/</a:t>
            </a:r>
            <a:r>
              <a:rPr lang="en" sz="900" i="1" dirty="0">
                <a:solidFill>
                  <a:schemeClr val="dk1"/>
                </a:solidFill>
                <a:latin typeface="Arial"/>
                <a:ea typeface="Arial"/>
                <a:cs typeface="Arial"/>
                <a:sym typeface="Arial"/>
              </a:rPr>
              <a:t> </a:t>
            </a:r>
            <a:endParaRPr dirty="0"/>
          </a:p>
        </p:txBody>
      </p:sp>
      <p:pic>
        <p:nvPicPr>
          <p:cNvPr id="3" name="Picture 2" descr="A diagram of a warning&#10;&#10;AI-generated content may be incorrect.">
            <a:extLst>
              <a:ext uri="{FF2B5EF4-FFF2-40B4-BE49-F238E27FC236}">
                <a16:creationId xmlns:a16="http://schemas.microsoft.com/office/drawing/2014/main" id="{9555877C-197E-4744-0B79-C1E9A9D95EC9}"/>
              </a:ext>
            </a:extLst>
          </p:cNvPr>
          <p:cNvPicPr>
            <a:picLocks noChangeAspect="1"/>
          </p:cNvPicPr>
          <p:nvPr/>
        </p:nvPicPr>
        <p:blipFill>
          <a:blip r:embed="rId5">
            <a:alphaModFix/>
          </a:blip>
          <a:stretch>
            <a:fillRect/>
          </a:stretch>
        </p:blipFill>
        <p:spPr>
          <a:xfrm>
            <a:off x="4469200" y="888605"/>
            <a:ext cx="4475077" cy="3582186"/>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28897" y="562464"/>
            <a:ext cx="8537122" cy="407453"/>
          </a:xfrm>
        </p:spPr>
        <p:txBody>
          <a:bodyPr>
            <a:normAutofit/>
          </a:bodyPr>
          <a:lstStyle/>
          <a:p>
            <a:r>
              <a:rPr lang="en-US"/>
              <a:t>Rationale</a:t>
            </a:r>
            <a:endParaRPr lang="en-US">
              <a:solidFill>
                <a:schemeClr val="tx1"/>
              </a:solidFill>
            </a:endParaRPr>
          </a:p>
        </p:txBody>
      </p:sp>
      <p:sp>
        <p:nvSpPr>
          <p:cNvPr id="5" name="Google Shape;399;p50">
            <a:extLst>
              <a:ext uri="{FF2B5EF4-FFF2-40B4-BE49-F238E27FC236}">
                <a16:creationId xmlns:a16="http://schemas.microsoft.com/office/drawing/2014/main" id="{92FF1B69-9453-818C-747B-4E6C47D5BE6B}"/>
              </a:ext>
            </a:extLst>
          </p:cNvPr>
          <p:cNvSpPr txBox="1">
            <a:spLocks/>
          </p:cNvSpPr>
          <p:nvPr/>
        </p:nvSpPr>
        <p:spPr>
          <a:xfrm>
            <a:off x="190413" y="979342"/>
            <a:ext cx="8623649" cy="2628450"/>
          </a:xfrm>
          <a:prstGeom prst="rect">
            <a:avLst/>
          </a:prstGeom>
          <a:ln>
            <a:noFill/>
          </a:ln>
        </p:spPr>
        <p:txBody>
          <a:bodyPr spcFirstLastPara="1" vert="horz" wrap="square" lIns="68569" tIns="68569" rIns="68569" bIns="68569"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50"/>
              </a:spcAft>
              <a:buNone/>
            </a:pPr>
            <a:r>
              <a:rPr lang="en-US" sz="1050" b="1" dirty="0"/>
              <a:t>Why do we practice earthquake drills? </a:t>
            </a:r>
          </a:p>
          <a:p>
            <a:pPr marL="0" indent="0">
              <a:lnSpc>
                <a:spcPct val="100000"/>
              </a:lnSpc>
              <a:spcBef>
                <a:spcPts val="0"/>
              </a:spcBef>
              <a:spcAft>
                <a:spcPts val="450"/>
              </a:spcAft>
              <a:buNone/>
            </a:pPr>
            <a:r>
              <a:rPr lang="en-US" sz="1050" dirty="0"/>
              <a:t>To react quickly you must practice often. You may only have seconds to protect yourself in an earthquake, before strong shaking knocks you down--or drops something on you.</a:t>
            </a:r>
          </a:p>
          <a:p>
            <a:pPr marL="0" indent="0">
              <a:lnSpc>
                <a:spcPct val="100000"/>
              </a:lnSpc>
              <a:spcBef>
                <a:spcPts val="0"/>
              </a:spcBef>
              <a:spcAft>
                <a:spcPts val="450"/>
              </a:spcAft>
              <a:buClr>
                <a:schemeClr val="dk1"/>
              </a:buClr>
              <a:buSzPts val="1100"/>
              <a:buNone/>
            </a:pPr>
            <a:r>
              <a:rPr lang="en-US" sz="1050" dirty="0"/>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a:t>
            </a:r>
            <a:r>
              <a:rPr lang="en-US" sz="1050" dirty="0">
                <a:solidFill>
                  <a:schemeClr val="dk1"/>
                </a:solidFill>
              </a:rPr>
              <a:t>Drop, Cover, and Hold On, the mo</a:t>
            </a:r>
            <a:r>
              <a:rPr lang="en-US" sz="1050" dirty="0"/>
              <a:t>re likely they will employ it— almost without thinking—when they receive an alert or feel shaking.</a:t>
            </a:r>
            <a:br>
              <a:rPr lang="en-US" sz="1050" dirty="0"/>
            </a:br>
            <a:endParaRPr lang="en-US" sz="1050" u="sng" dirty="0"/>
          </a:p>
          <a:p>
            <a:pPr marL="0" indent="0">
              <a:lnSpc>
                <a:spcPct val="100000"/>
              </a:lnSpc>
              <a:spcBef>
                <a:spcPts val="0"/>
              </a:spcBef>
              <a:spcAft>
                <a:spcPts val="450"/>
              </a:spcAft>
              <a:buNone/>
            </a:pPr>
            <a:r>
              <a:rPr lang="en-US" sz="1050" b="1" dirty="0"/>
              <a:t>Why share the Family Engagement Letter?</a:t>
            </a:r>
          </a:p>
          <a:p>
            <a:pPr marL="287338" indent="-123825">
              <a:lnSpc>
                <a:spcPct val="100000"/>
              </a:lnSpc>
              <a:spcBef>
                <a:spcPts val="0"/>
              </a:spcBef>
              <a:spcAft>
                <a:spcPts val="300"/>
              </a:spcAft>
              <a:buSzPts val="1100"/>
              <a:buFont typeface="Arial" panose="020B0604020202020204" pitchFamily="34" charset="0"/>
              <a:buChar char="●"/>
            </a:pPr>
            <a:r>
              <a:rPr lang="en-US" sz="1050" dirty="0"/>
              <a:t>While schools practice earthquake drills regularly, most other locations don’t. Some students’ family members may not have practiced earthquake drills since they were in school.  </a:t>
            </a:r>
          </a:p>
          <a:p>
            <a:pPr marL="287338" indent="-123825">
              <a:lnSpc>
                <a:spcPct val="100000"/>
              </a:lnSpc>
              <a:spcBef>
                <a:spcPts val="0"/>
              </a:spcBef>
              <a:spcAft>
                <a:spcPts val="300"/>
              </a:spcAft>
              <a:buSzPts val="1100"/>
              <a:buFont typeface="Arial" panose="020B0604020202020204" pitchFamily="34" charset="0"/>
              <a:buChar char="●"/>
            </a:pPr>
            <a:r>
              <a:rPr lang="en-US" sz="1050" dirty="0"/>
              <a:t>Family members may have outdated information about how to stay safe in an earthquake, such as the incorrect belief that standing in doorways or “the triangle of life” will keep one safe in an earthquake. Students will be able to share correct protective actio</a:t>
            </a:r>
            <a:r>
              <a:rPr lang="en-US" sz="1050" dirty="0">
                <a:solidFill>
                  <a:schemeClr val="dk1"/>
                </a:solidFill>
              </a:rPr>
              <a:t>ns (Drop, Cover, and Hold On)</a:t>
            </a:r>
            <a:r>
              <a:rPr lang="en-US" sz="1050" dirty="0"/>
              <a:t> with their family and community members.  </a:t>
            </a:r>
          </a:p>
          <a:p>
            <a:pPr marL="287338" indent="-123825">
              <a:lnSpc>
                <a:spcPct val="100000"/>
              </a:lnSpc>
              <a:spcBef>
                <a:spcPts val="0"/>
              </a:spcBef>
              <a:spcAft>
                <a:spcPts val="300"/>
              </a:spcAft>
              <a:buSzPts val="1100"/>
              <a:buFont typeface="Arial" panose="020B0604020202020204" pitchFamily="34" charset="0"/>
              <a:buChar char="●"/>
            </a:pPr>
            <a:r>
              <a:rPr lang="en-US" sz="1050" dirty="0"/>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p>
          <a:p>
            <a:pPr marL="287338" marR="0" lvl="0" indent="-123825" algn="l" rtl="0">
              <a:spcBef>
                <a:spcPts val="300"/>
              </a:spcBef>
              <a:spcAft>
                <a:spcPts val="0"/>
              </a:spcAft>
              <a:buClr>
                <a:schemeClr val="accent1"/>
              </a:buClr>
              <a:buSzPts val="1100"/>
              <a:buFont typeface="Arial"/>
              <a:buChar char="●"/>
            </a:pPr>
            <a:r>
              <a:rPr lang="en-US" sz="1050" dirty="0">
                <a:solidFill>
                  <a:schemeClr val="dk1"/>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In places like Oregon and Washington where earthquakes are less frequent, people might be unaware of the risk of an earthquake. </a:t>
            </a:r>
            <a:endParaRPr lang="en-US" sz="1350" dirty="0">
              <a:solidFill>
                <a:schemeClr val="dk1"/>
              </a:solidFill>
              <a:latin typeface="Arial"/>
              <a:ea typeface="Arial"/>
              <a:cs typeface="Arial"/>
              <a:sym typeface="Arial"/>
            </a:endParaRPr>
          </a:p>
          <a:p>
            <a:pPr marL="287338" marR="0" lvl="0" indent="-123825" algn="l" rtl="0">
              <a:spcBef>
                <a:spcPts val="300"/>
              </a:spcBef>
              <a:spcAft>
                <a:spcPts val="300"/>
              </a:spcAft>
              <a:buClr>
                <a:schemeClr val="accent1"/>
              </a:buClr>
              <a:buSzPts val="1100"/>
              <a:buFont typeface="Arial"/>
              <a:buChar char="●"/>
            </a:pPr>
            <a:r>
              <a:rPr lang="en-US" sz="1050" dirty="0">
                <a:solidFill>
                  <a:schemeClr val="dk1"/>
                </a:solidFill>
                <a:latin typeface="Arial"/>
                <a:ea typeface="Arial"/>
                <a:cs typeface="Arial"/>
                <a:sym typeface="Arial"/>
              </a:rPr>
              <a:t>The Family Engagement Letter </a:t>
            </a:r>
            <a:r>
              <a:rPr lang="en-US" sz="1050" dirty="0">
                <a:solidFill>
                  <a:schemeClr val="dk1"/>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has links for family members </a:t>
            </a:r>
            <a:r>
              <a:rPr lang="en-US" sz="1050" dirty="0">
                <a:solidFill>
                  <a:schemeClr val="dk1"/>
                </a:solidFill>
                <a:latin typeface="Arial"/>
                <a:ea typeface="Arial"/>
                <a:cs typeface="Arial"/>
                <a:sym typeface="Arial"/>
              </a:rPr>
              <a:t>to learn more about earthquakes and protective actions. </a:t>
            </a:r>
            <a:endParaRPr lang="en-US" sz="1350" dirty="0">
              <a:solidFill>
                <a:schemeClr val="dk1"/>
              </a:solidFill>
              <a:latin typeface="Arial"/>
              <a:ea typeface="Arial"/>
              <a:cs typeface="Arial"/>
              <a:sym typeface="Arial"/>
            </a:endParaRPr>
          </a:p>
        </p:txBody>
      </p:sp>
      <p:sp>
        <p:nvSpPr>
          <p:cNvPr id="7" name="Slide Number Placeholder 11">
            <a:extLst>
              <a:ext uri="{FF2B5EF4-FFF2-40B4-BE49-F238E27FC236}">
                <a16:creationId xmlns:a16="http://schemas.microsoft.com/office/drawing/2014/main" id="{54536A88-85F7-7490-DBBB-B74EB866007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44</a:t>
            </a:fld>
            <a:endParaRPr lang="en-US" sz="900"/>
          </a:p>
        </p:txBody>
      </p:sp>
    </p:spTree>
    <p:extLst>
      <p:ext uri="{BB962C8B-B14F-4D97-AF65-F5344CB8AC3E}">
        <p14:creationId xmlns:p14="http://schemas.microsoft.com/office/powerpoint/2010/main" val="1010564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9"/>
          <p:cNvSpPr txBox="1">
            <a:spLocks noGrp="1"/>
          </p:cNvSpPr>
          <p:nvPr>
            <p:ph type="title"/>
          </p:nvPr>
        </p:nvSpPr>
        <p:spPr>
          <a:xfrm>
            <a:off x="311700" y="553100"/>
            <a:ext cx="401464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Additional</a:t>
            </a:r>
            <a:r>
              <a:rPr lang="en" b="1" dirty="0">
                <a:solidFill>
                  <a:schemeClr val="dk1"/>
                </a:solidFill>
              </a:rPr>
              <a:t> Resources</a:t>
            </a:r>
            <a:endParaRPr b="1" dirty="0">
              <a:solidFill>
                <a:schemeClr val="dk1"/>
              </a:solidFill>
            </a:endParaRPr>
          </a:p>
        </p:txBody>
      </p:sp>
      <p:sp>
        <p:nvSpPr>
          <p:cNvPr id="433" name="Google Shape;433;p39"/>
          <p:cNvSpPr txBox="1">
            <a:spLocks noGrp="1"/>
          </p:cNvSpPr>
          <p:nvPr>
            <p:ph type="body" idx="1"/>
          </p:nvPr>
        </p:nvSpPr>
        <p:spPr>
          <a:xfrm>
            <a:off x="311698" y="1190803"/>
            <a:ext cx="4260301" cy="32958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u="sng" dirty="0">
                <a:solidFill>
                  <a:schemeClr val="hlink"/>
                </a:solidFill>
                <a:hlinkClick r:id="rId4"/>
              </a:rPr>
              <a:t>ShakeAlert Website </a:t>
            </a:r>
            <a:endParaRPr lang="en" u="sng" dirty="0">
              <a:solidFill>
                <a:schemeClr val="hlink"/>
              </a:solidFill>
            </a:endParaRPr>
          </a:p>
          <a:p>
            <a:pPr marL="0" lvl="0" indent="0" algn="l" rtl="0">
              <a:lnSpc>
                <a:spcPct val="90000"/>
              </a:lnSpc>
              <a:spcBef>
                <a:spcPts val="0"/>
              </a:spcBef>
              <a:spcAft>
                <a:spcPts val="0"/>
              </a:spcAft>
              <a:buClr>
                <a:schemeClr val="dk1"/>
              </a:buClr>
              <a:buSzPts val="1100"/>
              <a:buFont typeface="Arial"/>
              <a:buNone/>
            </a:pPr>
            <a:endParaRPr lang="en" u="sng" dirty="0">
              <a:solidFill>
                <a:schemeClr val="hlink"/>
              </a:solidFill>
            </a:endParaRPr>
          </a:p>
          <a:p>
            <a:pPr marL="0" lvl="0" indent="0">
              <a:buClr>
                <a:schemeClr val="dk1"/>
              </a:buClr>
              <a:buSzPts val="1100"/>
              <a:buNone/>
            </a:pPr>
            <a:r>
              <a:rPr lang="en-US" u="sng" dirty="0">
                <a:solidFill>
                  <a:schemeClr val="hlink"/>
                </a:solidFill>
                <a:hlinkClick r:id="rId5"/>
              </a:rPr>
              <a:t>ShakeAlert Ready Schools</a:t>
            </a:r>
            <a:endParaRPr lang="en-US" u="sng" dirty="0">
              <a:solidFill>
                <a:schemeClr val="hlink"/>
              </a:solidFill>
            </a:endParaRPr>
          </a:p>
          <a:p>
            <a:pPr marL="0" lv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4"/>
              </a:rPr>
              <a:t>ShakeAlert Messaging Toolkit</a:t>
            </a:r>
            <a:r>
              <a:rPr lang="en-US" u="sng" dirty="0">
                <a:solidFill>
                  <a:schemeClr val="hlink"/>
                </a:solidFill>
              </a:rPr>
              <a:t>  (Videos, Graphics, Factsheets)</a:t>
            </a:r>
          </a:p>
          <a:p>
            <a:pPr mar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6"/>
              </a:rPr>
              <a:t>The Hero in You Foundation  (PK-5 Educational Resources in Multiple Languages)</a:t>
            </a:r>
            <a:endParaRPr lang="en" u="sng" dirty="0">
              <a:solidFill>
                <a:schemeClr val="hlink"/>
              </a:solidFil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u="sng" dirty="0">
                <a:solidFill>
                  <a:schemeClr val="hlink"/>
                </a:solidFill>
                <a:hlinkClick r:id="rId7"/>
              </a:rPr>
              <a:t>Great ShakeOut Educational Resources</a:t>
            </a:r>
            <a:endParaRPr dirty="0"/>
          </a:p>
          <a:p>
            <a:pPr marL="0" lvl="0" indent="0" algn="l" rtl="0">
              <a:lnSpc>
                <a:spcPct val="90000"/>
              </a:lnSpc>
              <a:spcBef>
                <a:spcPts val="0"/>
              </a:spcBef>
              <a:spcAft>
                <a:spcPts val="0"/>
              </a:spcAft>
              <a:buSzPts val="1400"/>
              <a:buNone/>
            </a:pPr>
            <a:endParaRPr dirty="0"/>
          </a:p>
          <a:p>
            <a:pPr marL="0" indent="0">
              <a:buNone/>
            </a:pPr>
            <a:r>
              <a:rPr lang="en-US" u="sng" dirty="0">
                <a:solidFill>
                  <a:schemeClr val="hlink"/>
                </a:solidFill>
                <a:hlinkClick r:id="rId8"/>
              </a:rPr>
              <a:t>Earthquake Country Alliance</a:t>
            </a:r>
            <a:endParaRPr lang="en-US" dirty="0"/>
          </a:p>
          <a:p>
            <a:pPr marL="0" lvl="0" indent="0" algn="l" rtl="0">
              <a:lnSpc>
                <a:spcPct val="90000"/>
              </a:lnSpc>
              <a:spcBef>
                <a:spcPts val="0"/>
              </a:spcBef>
              <a:spcAft>
                <a:spcPts val="0"/>
              </a:spcAft>
              <a:buSzPts val="1400"/>
              <a:buNone/>
            </a:pPr>
            <a:r>
              <a:rPr lang="en-US" u="sng" dirty="0">
                <a:solidFill>
                  <a:schemeClr val="hlink"/>
                </a:solidFill>
                <a:hlinkClick r:id="rId8"/>
              </a:rPr>
              <a:t>(Earthquake Resources in Multiple Languages</a:t>
            </a:r>
            <a:r>
              <a:rPr lang="en-US" u="sng" dirty="0">
                <a:solidFill>
                  <a:schemeClr val="hlink"/>
                </a:solidFill>
              </a:rPr>
              <a:t>)</a:t>
            </a:r>
          </a:p>
          <a:p>
            <a:pPr marL="0" lvl="0" indent="0" algn="l" rtl="0">
              <a:lnSpc>
                <a:spcPct val="90000"/>
              </a:lnSpc>
              <a:spcBef>
                <a:spcPts val="0"/>
              </a:spcBef>
              <a:spcAft>
                <a:spcPts val="0"/>
              </a:spcAft>
              <a:buSzPts val="1400"/>
              <a:buNone/>
            </a:pPr>
            <a:endParaRPr lang="en-US" u="sng" dirty="0">
              <a:solidFill>
                <a:schemeClr val="hlink"/>
              </a:solidFill>
            </a:endParaRPr>
          </a:p>
          <a:p>
            <a:pPr marL="0" lvl="0" indent="0">
              <a:buNone/>
            </a:pPr>
            <a:r>
              <a:rPr lang="en-US" dirty="0">
                <a:hlinkClick r:id="rId9"/>
              </a:rPr>
              <a:t>Valcom Earthquake Early Warning System - Valcom</a:t>
            </a:r>
            <a:endParaRPr dirty="0"/>
          </a:p>
          <a:p>
            <a:pPr marL="139700" indent="0">
              <a:buNone/>
            </a:pPr>
            <a:br>
              <a:rPr lang="en-US" dirty="0">
                <a:hlinkClick r:id="rId10"/>
              </a:rPr>
            </a:br>
            <a:br>
              <a:rPr lang="en-US" dirty="0">
                <a:hlinkClick r:id="rId11"/>
              </a:rPr>
            </a:br>
            <a:endParaRPr dirty="0"/>
          </a:p>
          <a:p>
            <a:pPr marL="0" lvl="0" indent="0" algn="l" rtl="0">
              <a:lnSpc>
                <a:spcPct val="90000"/>
              </a:lnSpc>
              <a:spcBef>
                <a:spcPts val="0"/>
              </a:spcBef>
              <a:spcAft>
                <a:spcPts val="0"/>
              </a:spcAft>
              <a:buSzPts val="1400"/>
              <a:buNone/>
            </a:pPr>
            <a:endParaRPr dirty="0"/>
          </a:p>
        </p:txBody>
      </p:sp>
      <p:sp>
        <p:nvSpPr>
          <p:cNvPr id="434" name="Google Shape;434;p3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45</a:t>
            </a:fld>
            <a:endParaRPr sz="900" b="0" i="0" u="none" strike="noStrike" cap="none">
              <a:solidFill>
                <a:schemeClr val="dk1"/>
              </a:solidFill>
              <a:latin typeface="Arial"/>
              <a:ea typeface="Arial"/>
              <a:cs typeface="Arial"/>
              <a:sym typeface="Arial"/>
            </a:endParaRPr>
          </a:p>
        </p:txBody>
      </p:sp>
      <p:sp>
        <p:nvSpPr>
          <p:cNvPr id="2" name="Google Shape;433;p39">
            <a:extLst>
              <a:ext uri="{FF2B5EF4-FFF2-40B4-BE49-F238E27FC236}">
                <a16:creationId xmlns:a16="http://schemas.microsoft.com/office/drawing/2014/main" id="{3D5EF358-57AD-615B-5028-1D1ACE735575}"/>
              </a:ext>
            </a:extLst>
          </p:cNvPr>
          <p:cNvSpPr txBox="1">
            <a:spLocks/>
          </p:cNvSpPr>
          <p:nvPr/>
        </p:nvSpPr>
        <p:spPr>
          <a:xfrm>
            <a:off x="4954137" y="1392072"/>
            <a:ext cx="3878163" cy="296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Font typeface="Arial"/>
              <a:buNone/>
            </a:pPr>
            <a:endParaRPr lang="en-US" u="sng" kern="0" dirty="0">
              <a:solidFill>
                <a:srgbClr val="0D27C0"/>
              </a:solidFill>
              <a:hlinkClick r:id="rId11">
                <a:extLst>
                  <a:ext uri="{A12FA001-AC4F-418D-AE19-62706E023703}">
                    <ahyp:hlinkClr xmlns:ahyp="http://schemas.microsoft.com/office/drawing/2018/hyperlinkcolor" val="tx"/>
                  </a:ext>
                </a:extLst>
              </a:hlinkClick>
            </a:endParaRPr>
          </a:p>
          <a:p>
            <a:pPr marL="0" indent="0">
              <a:buFont typeface="Arial"/>
              <a:buNone/>
            </a:pPr>
            <a:r>
              <a:rPr lang="en-US" u="sng" kern="0" dirty="0">
                <a:solidFill>
                  <a:srgbClr val="0D27C0"/>
                </a:solidFill>
                <a:hlinkClick r:id="rId11">
                  <a:extLst>
                    <a:ext uri="{A12FA001-AC4F-418D-AE19-62706E023703}">
                      <ahyp:hlinkClr xmlns:ahyp="http://schemas.microsoft.com/office/drawing/2018/hyperlinkcolor" val="tx"/>
                    </a:ext>
                  </a:extLst>
                </a:hlinkClick>
              </a:rPr>
              <a:t>California Governor's Office of Emergency Services</a:t>
            </a:r>
          </a:p>
          <a:p>
            <a:pPr marL="139700" indent="0">
              <a:buFont typeface="Arial"/>
              <a:buNone/>
            </a:pPr>
            <a:endParaRPr lang="en-US" u="sng" kern="0" dirty="0">
              <a:hlinkClick r:id="rId10"/>
            </a:endParaRPr>
          </a:p>
          <a:p>
            <a:pPr marL="0" indent="0">
              <a:buFont typeface="Arial"/>
              <a:buNone/>
            </a:pPr>
            <a:r>
              <a:rPr lang="en-US" u="sng" kern="0" dirty="0">
                <a:hlinkClick r:id="rId10"/>
              </a:rPr>
              <a:t>Oregon Department of Emergency Management</a:t>
            </a:r>
          </a:p>
          <a:p>
            <a:pPr marL="0" indent="0">
              <a:buFont typeface="Arial"/>
              <a:buNone/>
            </a:pPr>
            <a:endParaRPr lang="en-US" u="sng" kern="0" dirty="0">
              <a:hlinkClick r:id="rId10"/>
            </a:endParaRPr>
          </a:p>
          <a:p>
            <a:pPr marL="0" indent="0">
              <a:buFont typeface="Arial"/>
              <a:buNone/>
            </a:pPr>
            <a:r>
              <a:rPr lang="en-US" u="sng" kern="0" dirty="0">
                <a:hlinkClick r:id="rId12"/>
              </a:rPr>
              <a:t>Washington Emergency Management Division</a:t>
            </a:r>
            <a:endParaRPr lang="en-US" u="sng" kern="0" dirty="0">
              <a:hlinkClick r:id="rId10"/>
            </a:endParaRPr>
          </a:p>
          <a:p>
            <a:pPr marL="139700" indent="0">
              <a:buFont typeface="Arial"/>
              <a:buNone/>
            </a:pPr>
            <a:br>
              <a:rPr lang="en-US" kern="0" dirty="0">
                <a:hlinkClick r:id="rId10"/>
              </a:rPr>
            </a:br>
            <a:br>
              <a:rPr lang="en-US" kern="0" dirty="0">
                <a:hlinkClick r:id="rId11"/>
              </a:rPr>
            </a:br>
            <a:endParaRPr lang="en-US" kern="0" dirty="0"/>
          </a:p>
          <a:p>
            <a:pPr marL="0" indent="0">
              <a:buFont typeface="Arial"/>
              <a:buNone/>
            </a:pPr>
            <a:endParaRPr lang="en-US" kern="0" dirty="0"/>
          </a:p>
        </p:txBody>
      </p:sp>
      <p:sp>
        <p:nvSpPr>
          <p:cNvPr id="3" name="Google Shape;432;p39">
            <a:extLst>
              <a:ext uri="{FF2B5EF4-FFF2-40B4-BE49-F238E27FC236}">
                <a16:creationId xmlns:a16="http://schemas.microsoft.com/office/drawing/2014/main" id="{9EA40AA6-08FF-FA9B-FF95-B99D429A9420}"/>
              </a:ext>
            </a:extLst>
          </p:cNvPr>
          <p:cNvSpPr txBox="1">
            <a:spLocks/>
          </p:cNvSpPr>
          <p:nvPr/>
        </p:nvSpPr>
        <p:spPr>
          <a:xfrm>
            <a:off x="4954137" y="696883"/>
            <a:ext cx="36325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400"/>
              <a:buFont typeface="Arial"/>
              <a:buChar char="●"/>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a:buClr>
                <a:schemeClr val="dk1"/>
              </a:buClr>
              <a:buFont typeface="Arial"/>
              <a:buNone/>
            </a:pPr>
            <a:r>
              <a:rPr lang="en-US" kern="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State Emergency Management Departments</a:t>
            </a:r>
            <a:endParaRPr lang="en-US" kern="0" dirty="0">
              <a:solidFill>
                <a:schemeClr val="dk1"/>
              </a:solidFill>
            </a:endParaRPr>
          </a:p>
        </p:txBody>
      </p:sp>
      <p:cxnSp>
        <p:nvCxnSpPr>
          <p:cNvPr id="4" name="Google Shape;100;p2">
            <a:extLst>
              <a:ext uri="{FF2B5EF4-FFF2-40B4-BE49-F238E27FC236}">
                <a16:creationId xmlns:a16="http://schemas.microsoft.com/office/drawing/2014/main" id="{E8F78CD8-2DC9-0AD2-554D-DF80855C7E45}"/>
              </a:ext>
            </a:extLst>
          </p:cNvPr>
          <p:cNvCxnSpPr/>
          <p:nvPr/>
        </p:nvCxnSpPr>
        <p:spPr>
          <a:xfrm>
            <a:off x="4720359" y="656889"/>
            <a:ext cx="0" cy="3829722"/>
          </a:xfrm>
          <a:prstGeom prst="straightConnector1">
            <a:avLst/>
          </a:prstGeom>
          <a:noFill/>
          <a:ln w="19050" cap="flat" cmpd="sng">
            <a:solidFill>
              <a:schemeClr val="accent1"/>
            </a:solidFill>
            <a:prstDash val="solid"/>
            <a:miter lim="800000"/>
            <a:headEnd type="none" w="sm" len="sm"/>
            <a:tailEnd type="none" w="sm" len="sm"/>
          </a:ln>
        </p:spPr>
      </p:cxn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a:t>Teaching Steps - </a:t>
            </a:r>
            <a:r>
              <a:rPr lang="en-US" i="1"/>
              <a:t>page 2</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266700" indent="-257175">
              <a:lnSpc>
                <a:spcPct val="100000"/>
              </a:lnSpc>
              <a:spcBef>
                <a:spcPts val="0"/>
              </a:spcBef>
              <a:spcAft>
                <a:spcPts val="900"/>
              </a:spcAft>
              <a:buSzPct val="100000"/>
              <a:buFont typeface="+mj-lt"/>
              <a:buAutoNum type="arabicPeriod" startAt="5"/>
            </a:pPr>
            <a:r>
              <a:rPr lang="en-US" sz="1125" u="sng" dirty="0"/>
              <a:t>SLIDE 15</a:t>
            </a:r>
            <a:r>
              <a:rPr lang="en-US" sz="1125" dirty="0"/>
              <a:t>: Ask students what they’ve seen and heard about earthquakes. They may have seen images of people or buildings shaking. They may have seen a cartoon in which a giant fissure opens in Earth’s surface (which is incorrect). Tell students that we’ll learn more about what an earthquake is in this lesson. Consider recording students’ questions so that you can return to them at them end of the lesson to see which have been addressed through the lesson and try to answer the others.</a:t>
            </a:r>
          </a:p>
          <a:p>
            <a:pPr marL="258366" indent="-248841">
              <a:lnSpc>
                <a:spcPct val="100000"/>
              </a:lnSpc>
              <a:spcBef>
                <a:spcPts val="0"/>
              </a:spcBef>
              <a:spcAft>
                <a:spcPts val="450"/>
              </a:spcAft>
              <a:buSzPct val="100000"/>
              <a:buAutoNum type="arabicPeriod" startAt="5"/>
            </a:pPr>
            <a:r>
              <a:rPr lang="en-US" sz="1125" u="sng" dirty="0"/>
              <a:t>SLIDE 16</a:t>
            </a:r>
            <a:r>
              <a:rPr lang="en-US" sz="1125" dirty="0"/>
              <a:t>: Ask students if they or family members have ever experienced an earthquake. If they have, what did they see, hear, and feel? </a:t>
            </a:r>
          </a:p>
          <a:p>
            <a:pPr marL="516731" lvl="1" indent="-165497">
              <a:lnSpc>
                <a:spcPct val="100000"/>
              </a:lnSpc>
              <a:spcBef>
                <a:spcPts val="0"/>
              </a:spcBef>
              <a:spcAft>
                <a:spcPts val="1350"/>
              </a:spcAft>
              <a:buSzPct val="100000"/>
            </a:pPr>
            <a:r>
              <a:rPr lang="en-US" sz="1125" i="1" dirty="0"/>
              <a:t>It’s likely that students have not experienced an earthquake but have heard family members discuss their experiences. Validate students’ experiences, and scan for students who may need some extra support. </a:t>
            </a:r>
          </a:p>
          <a:p>
            <a:pPr marL="258366" indent="-248841">
              <a:lnSpc>
                <a:spcPct val="100000"/>
              </a:lnSpc>
              <a:spcBef>
                <a:spcPts val="0"/>
              </a:spcBef>
              <a:spcAft>
                <a:spcPts val="900"/>
              </a:spcAft>
              <a:buSzPct val="100000"/>
              <a:buAutoNum type="arabicPeriod" startAt="5"/>
            </a:pPr>
            <a:r>
              <a:rPr lang="en-US" sz="1125" u="sng" dirty="0"/>
              <a:t>SLIDE 17</a:t>
            </a:r>
            <a:r>
              <a:rPr lang="en-US" sz="1125" i="1" dirty="0"/>
              <a:t>: </a:t>
            </a:r>
            <a:r>
              <a:rPr lang="en-US" sz="1125" dirty="0"/>
              <a:t>Ask students where they are located, starting with the school they’re in, and then progressively zooming out.  </a:t>
            </a:r>
          </a:p>
          <a:p>
            <a:pPr marL="258366" indent="-248841">
              <a:lnSpc>
                <a:spcPct val="100000"/>
              </a:lnSpc>
              <a:spcBef>
                <a:spcPts val="0"/>
              </a:spcBef>
              <a:spcAft>
                <a:spcPts val="900"/>
              </a:spcAft>
              <a:buSzPct val="100000"/>
              <a:buFont typeface="Arial" panose="020B0604020202020204" pitchFamily="34" charset="0"/>
              <a:buAutoNum type="arabicPeriod" startAt="5"/>
            </a:pPr>
            <a:r>
              <a:rPr lang="en-US" sz="1125" u="sng" dirty="0"/>
              <a:t>SLIDE 18</a:t>
            </a:r>
            <a:r>
              <a:rPr lang="en-US" sz="1125" dirty="0"/>
              <a:t>: </a:t>
            </a:r>
            <a:r>
              <a:rPr lang="en" sz="1130" dirty="0"/>
              <a:t>Tell students that the surface of the Earth that we stand on may seem like it is so solid it could never be moved. But actually, the surface of the Earth is broken into many pieces that move around. Most of the time we don’t feel the movement, but sometimes we do. As the pieces of the Earth move, they can become stuck because of friction. </a:t>
            </a:r>
            <a:r>
              <a:rPr lang="en-US" sz="1130" dirty="0"/>
              <a:t>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p>
        </p:txBody>
      </p:sp>
      <p:sp>
        <p:nvSpPr>
          <p:cNvPr id="6" name="Slide Number Placeholder 16">
            <a:extLst>
              <a:ext uri="{FF2B5EF4-FFF2-40B4-BE49-F238E27FC236}">
                <a16:creationId xmlns:a16="http://schemas.microsoft.com/office/drawing/2014/main" id="{D42BE922-B934-8620-8562-69593EF512C9}"/>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5</a:t>
            </a:fld>
            <a:endParaRPr lang="en-US"/>
          </a:p>
        </p:txBody>
      </p:sp>
    </p:spTree>
    <p:extLst>
      <p:ext uri="{BB962C8B-B14F-4D97-AF65-F5344CB8AC3E}">
        <p14:creationId xmlns:p14="http://schemas.microsoft.com/office/powerpoint/2010/main" val="1286208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a:t>Teaching Steps - </a:t>
            </a:r>
            <a:r>
              <a:rPr lang="en-US" i="1"/>
              <a:t>page 3</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257175" indent="-257175">
              <a:lnSpc>
                <a:spcPct val="100000"/>
              </a:lnSpc>
              <a:spcBef>
                <a:spcPts val="0"/>
              </a:spcBef>
              <a:spcAft>
                <a:spcPts val="450"/>
              </a:spcAft>
              <a:buSzPct val="100000"/>
              <a:buFont typeface="+mj-lt"/>
              <a:buAutoNum type="arabicPeriod" startAt="9"/>
            </a:pPr>
            <a:r>
              <a:rPr lang="en-US" sz="1130" u="sng" dirty="0"/>
              <a:t>SLIDE 19</a:t>
            </a:r>
            <a:r>
              <a:rPr lang="en-US" sz="1130" dirty="0"/>
              <a:t>: 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p>
          <a:p>
            <a:pPr marL="247650" indent="-247650">
              <a:lnSpc>
                <a:spcPct val="100000"/>
              </a:lnSpc>
              <a:spcBef>
                <a:spcPts val="0"/>
              </a:spcBef>
              <a:buSzPct val="100000"/>
              <a:buAutoNum type="arabicPeriod" startAt="9"/>
            </a:pPr>
            <a:r>
              <a:rPr lang="en-US" sz="1130" u="sng" dirty="0"/>
              <a:t>SLIDE 20</a:t>
            </a:r>
            <a:r>
              <a:rPr lang="en-US" sz="1130" dirty="0"/>
              <a:t>: Tell students that Drop, Cover, and Hold On looks different for different bodies. Review modified protective actions for people who use wheelchairs. </a:t>
            </a:r>
          </a:p>
          <a:p>
            <a:pPr marL="434579" lvl="1" indent="-155972">
              <a:lnSpc>
                <a:spcPct val="100000"/>
              </a:lnSpc>
              <a:spcAft>
                <a:spcPts val="450"/>
              </a:spcAft>
              <a:buSzPct val="100000"/>
            </a:pPr>
            <a:r>
              <a:rPr lang="en-US" sz="1130" i="1" dirty="0"/>
              <a:t>While you may not have students who use wheelchairs in your class, it is likely that there are members of your community who do. Have students repeat the phrase, “Drop, Cover, and Hold On” and then “Lock, Cover, and Hold On” after you’ve said it.  </a:t>
            </a:r>
          </a:p>
          <a:p>
            <a:pPr marL="247650" indent="-247650">
              <a:lnSpc>
                <a:spcPct val="100000"/>
              </a:lnSpc>
              <a:spcBef>
                <a:spcPts val="450"/>
              </a:spcBef>
              <a:buSzPct val="100000"/>
              <a:buAutoNum type="arabicPeriod" startAt="9"/>
            </a:pPr>
            <a:r>
              <a:rPr lang="en-US" sz="1130" u="sng" dirty="0"/>
              <a:t>SLIDE 21</a:t>
            </a:r>
            <a:r>
              <a:rPr lang="en-US" sz="1130" dirty="0"/>
              <a:t>: Review modified protective actions for people who use a cane or walker. </a:t>
            </a:r>
          </a:p>
          <a:p>
            <a:pPr marL="434579" lvl="1" indent="-155972">
              <a:lnSpc>
                <a:spcPct val="100000"/>
              </a:lnSpc>
              <a:spcAft>
                <a:spcPts val="450"/>
              </a:spcAft>
              <a:buSzPct val="100000"/>
            </a:pPr>
            <a:r>
              <a:rPr lang="en-US" sz="1130" i="1" dirty="0"/>
              <a:t>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marL="247650" indent="-247650">
              <a:lnSpc>
                <a:spcPct val="100000"/>
              </a:lnSpc>
              <a:spcBef>
                <a:spcPts val="450"/>
              </a:spcBef>
              <a:spcAft>
                <a:spcPts val="450"/>
              </a:spcAft>
              <a:buSzPct val="100000"/>
              <a:buFont typeface="Arial" panose="020B0604020202020204" pitchFamily="34" charset="0"/>
              <a:buAutoNum type="arabicPeriod" startAt="9"/>
            </a:pPr>
            <a:r>
              <a:rPr lang="en-US" sz="1130" u="sng" dirty="0"/>
              <a:t>SLIDE 22</a:t>
            </a:r>
            <a:r>
              <a:rPr lang="en-US" sz="1130" dirty="0"/>
              <a:t>: Tell students that they should take these protective actions when the ground shakes, if there’s an earthquake early warning alert, or if they’re doing an earthquake drill, which we’ll do now. </a:t>
            </a:r>
            <a:r>
              <a:rPr lang="en-US" sz="1130" dirty="0">
                <a:solidFill>
                  <a:schemeClr val="dk1"/>
                </a:solidFill>
              </a:rPr>
              <a:t>Tell students that it’s vital they Drop, Cover, and Hold On immediately and without hesitation. </a:t>
            </a:r>
          </a:p>
          <a:p>
            <a:pPr marL="247650" indent="-247650">
              <a:lnSpc>
                <a:spcPct val="100000"/>
              </a:lnSpc>
              <a:spcBef>
                <a:spcPts val="450"/>
              </a:spcBef>
              <a:spcAft>
                <a:spcPts val="450"/>
              </a:spcAft>
              <a:buSzPct val="100000"/>
              <a:buAutoNum type="arabicPeriod" startAt="9"/>
            </a:pPr>
            <a:endParaRPr lang="en-US" sz="1130" dirty="0"/>
          </a:p>
        </p:txBody>
      </p:sp>
      <p:sp>
        <p:nvSpPr>
          <p:cNvPr id="6" name="Slide Number Placeholder 16">
            <a:extLst>
              <a:ext uri="{FF2B5EF4-FFF2-40B4-BE49-F238E27FC236}">
                <a16:creationId xmlns:a16="http://schemas.microsoft.com/office/drawing/2014/main" id="{6F0634B5-76D3-BB59-A8F6-AB92164E5AF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6</a:t>
            </a:fld>
            <a:endParaRPr lang="en-US"/>
          </a:p>
        </p:txBody>
      </p:sp>
    </p:spTree>
    <p:extLst>
      <p:ext uri="{BB962C8B-B14F-4D97-AF65-F5344CB8AC3E}">
        <p14:creationId xmlns:p14="http://schemas.microsoft.com/office/powerpoint/2010/main" val="3488138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a:t>Teaching Steps - </a:t>
            </a:r>
            <a:r>
              <a:rPr lang="en-US" i="1"/>
              <a:t>page 4</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300038" indent="-290513">
              <a:lnSpc>
                <a:spcPct val="100000"/>
              </a:lnSpc>
              <a:spcBef>
                <a:spcPts val="0"/>
              </a:spcBef>
              <a:spcAft>
                <a:spcPts val="900"/>
              </a:spcAft>
              <a:buSzPct val="100000"/>
              <a:buFont typeface="Arial" panose="020B0604020202020204" pitchFamily="34" charset="0"/>
              <a:buAutoNum type="arabicPeriod" startAt="13"/>
            </a:pPr>
            <a:r>
              <a:rPr lang="en-US" sz="1130" u="sng" dirty="0"/>
              <a:t>SLIDE 23</a:t>
            </a:r>
            <a:r>
              <a:rPr lang="en-US" sz="1130" dirty="0"/>
              <a:t>: </a:t>
            </a:r>
            <a:r>
              <a:rPr lang="en-US" sz="1130" b="0" dirty="0"/>
              <a:t>Inform students that when you click on the slide that, after a brief introduction, an alert will </a:t>
            </a:r>
            <a:r>
              <a:rPr lang="en-US" sz="1130" dirty="0"/>
              <a:t>sound</a:t>
            </a:r>
            <a:r>
              <a:rPr lang="en-US" sz="1130" b="0" dirty="0"/>
              <a:t> and students should practice Drop, Cover, and Hold On immediately with the alert. Remind students this is only a drill. </a:t>
            </a:r>
            <a:r>
              <a:rPr lang="en-US" sz="1130" dirty="0"/>
              <a:t>Play the ShakeAlert alert by clicking anywhere on the slide. Have all students Drop, Cover, and Hold On. Ask students to stay in their protective positions while the teacher observes and offers corrections if necessary. Once the teacher has checked in with each student, ask them to return to their seats. </a:t>
            </a:r>
          </a:p>
          <a:p>
            <a:pPr marL="300038" indent="-290513">
              <a:lnSpc>
                <a:spcPct val="100000"/>
              </a:lnSpc>
              <a:spcBef>
                <a:spcPts val="0"/>
              </a:spcBef>
              <a:spcAft>
                <a:spcPts val="900"/>
              </a:spcAft>
              <a:buSzPct val="100000"/>
              <a:buAutoNum type="arabicPeriod" startAt="13"/>
            </a:pPr>
            <a:r>
              <a:rPr lang="en-US" sz="1125" u="sng" dirty="0"/>
              <a:t>SLIDE 24</a:t>
            </a:r>
            <a:r>
              <a:rPr lang="en-US" sz="1125" dirty="0"/>
              <a:t>: </a:t>
            </a:r>
            <a:r>
              <a:rPr lang="en-US" sz="1100" dirty="0"/>
              <a:t>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1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dropping to your knees, </a:t>
            </a:r>
            <a:r>
              <a:rPr lang="en-US" sz="1100" dirty="0"/>
              <a:t>getting under a table if you can and holding on to the table leg, </a:t>
            </a:r>
            <a:r>
              <a:rPr lang="en-US" sz="11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facing away from glass or heavy objects that could fall, covering your head and neck</a:t>
            </a:r>
            <a:r>
              <a:rPr lang="en-US" sz="1100" dirty="0"/>
              <a:t>, remaining silent to hear teacher instructions, and holding this position until shaking stops. </a:t>
            </a:r>
          </a:p>
          <a:p>
            <a:pPr marL="300038" indent="-290513">
              <a:lnSpc>
                <a:spcPct val="100000"/>
              </a:lnSpc>
              <a:spcBef>
                <a:spcPts val="0"/>
              </a:spcBef>
              <a:spcAft>
                <a:spcPts val="900"/>
              </a:spcAft>
              <a:buSzPct val="100000"/>
              <a:buAutoNum type="arabicPeriod" startAt="13"/>
            </a:pPr>
            <a:r>
              <a:rPr lang="en-US" sz="1125" u="sng" dirty="0"/>
              <a:t>SLIDE 25</a:t>
            </a:r>
            <a:r>
              <a:rPr lang="en-US" sz="1125" dirty="0"/>
              <a:t>: Tell students that they will be sharing information about how to stay safe in earthquakes with the adults in their homes. Provide students with the Family Engagement letter, and/or copies of the Rocket’s Earthquake Safety Activity Book to share with their family.</a:t>
            </a:r>
          </a:p>
          <a:p>
            <a:pPr marL="300038" indent="-290513">
              <a:lnSpc>
                <a:spcPct val="100000"/>
              </a:lnSpc>
              <a:spcBef>
                <a:spcPts val="0"/>
              </a:spcBef>
              <a:spcAft>
                <a:spcPts val="900"/>
              </a:spcAft>
              <a:buSzPct val="100000"/>
              <a:buAutoNum type="arabicPeriod" startAt="13"/>
            </a:pPr>
            <a:r>
              <a:rPr lang="en-US" sz="1125" u="sng" dirty="0"/>
              <a:t>SLIDE 26</a:t>
            </a:r>
            <a:r>
              <a:rPr lang="en-US" sz="1125" dirty="0"/>
              <a:t>: LESSON BREAK - If you haven’t already, please send the family engagement letter home, and photocopy the student sheet for </a:t>
            </a:r>
            <a:r>
              <a:rPr lang="en-US" sz="1125" dirty="0">
                <a:solidFill>
                  <a:schemeClr val="dk1"/>
                </a:solidFill>
              </a:rPr>
              <a:t>use tomorrow. If you have extra time, consider reading the green teacher-facing slides at the end to learn more about earthquake risk in your area, how earthquake early warning works, and the rationale for teaching this lesson and sharing family engagement materials. </a:t>
            </a:r>
          </a:p>
        </p:txBody>
      </p:sp>
      <p:sp>
        <p:nvSpPr>
          <p:cNvPr id="6" name="Slide Number Placeholder 16">
            <a:extLst>
              <a:ext uri="{FF2B5EF4-FFF2-40B4-BE49-F238E27FC236}">
                <a16:creationId xmlns:a16="http://schemas.microsoft.com/office/drawing/2014/main" id="{0C2FA9B0-C04C-AEF7-66C5-E299D60CC545}"/>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7</a:t>
            </a:fld>
            <a:endParaRPr lang="en-US"/>
          </a:p>
        </p:txBody>
      </p:sp>
    </p:spTree>
    <p:extLst>
      <p:ext uri="{BB962C8B-B14F-4D97-AF65-F5344CB8AC3E}">
        <p14:creationId xmlns:p14="http://schemas.microsoft.com/office/powerpoint/2010/main" val="1315974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a:t>Teaching Steps - </a:t>
            </a:r>
            <a:r>
              <a:rPr lang="en-US" i="1"/>
              <a:t>page 5</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300038" indent="-290513">
              <a:lnSpc>
                <a:spcPct val="100000"/>
              </a:lnSpc>
              <a:spcBef>
                <a:spcPts val="0"/>
              </a:spcBef>
              <a:spcAft>
                <a:spcPts val="900"/>
              </a:spcAft>
              <a:buSzPct val="100000"/>
              <a:buFont typeface="+mj-lt"/>
              <a:buAutoNum type="arabicPeriod" startAt="17"/>
            </a:pPr>
            <a:r>
              <a:rPr lang="en-US" sz="1125" u="sng" dirty="0"/>
              <a:t>SLIDE 27</a:t>
            </a:r>
            <a:r>
              <a:rPr lang="en-US" sz="1125" dirty="0"/>
              <a:t>: NEXT DAY - Ask students how their conversations with the people in their homes went. Ask students to give you a thumbs up if they showed their families how to Drop, Cover, and Hold On. Did the people in their homes know that Drop, Cover, and Hold On are the correct protective actions? Did they talk about an emergency plan? </a:t>
            </a:r>
            <a:endParaRPr lang="en-US" sz="1125" u="sng" dirty="0"/>
          </a:p>
          <a:p>
            <a:pPr marL="300038" indent="-290513">
              <a:lnSpc>
                <a:spcPct val="100000"/>
              </a:lnSpc>
              <a:spcBef>
                <a:spcPts val="0"/>
              </a:spcBef>
              <a:spcAft>
                <a:spcPts val="900"/>
              </a:spcAft>
              <a:buSzPct val="100000"/>
              <a:buAutoNum type="arabicPeriod" startAt="17"/>
            </a:pPr>
            <a:r>
              <a:rPr lang="en-US" sz="1125" u="sng" dirty="0"/>
              <a:t>SLIDE 28</a:t>
            </a:r>
            <a:r>
              <a:rPr lang="en-US" sz="1125" dirty="0"/>
              <a:t>: Review with students what to do if there’s an earthquake while they’re at school. They should remember Drop, Cover, and Hold On.  </a:t>
            </a:r>
          </a:p>
          <a:p>
            <a:pPr marL="300038" indent="-290513">
              <a:lnSpc>
                <a:spcPct val="100000"/>
              </a:lnSpc>
              <a:spcBef>
                <a:spcPts val="0"/>
              </a:spcBef>
              <a:spcAft>
                <a:spcPts val="900"/>
              </a:spcAft>
              <a:buSzPct val="100000"/>
              <a:buAutoNum type="arabicPeriod" startAt="17"/>
            </a:pPr>
            <a:r>
              <a:rPr lang="en-US" sz="1125" u="sng" dirty="0"/>
              <a:t>SLIDE 29</a:t>
            </a:r>
            <a:r>
              <a:rPr lang="en-US" sz="1125" dirty="0"/>
              <a:t>: Review with students why each protective action is important during an earthquake.  </a:t>
            </a:r>
            <a:br>
              <a:rPr lang="en-US" sz="1125" dirty="0"/>
            </a:br>
            <a:br>
              <a:rPr lang="en-US" sz="1125" dirty="0"/>
            </a:br>
            <a:r>
              <a:rPr lang="en-US" sz="1125" dirty="0"/>
              <a:t>DROP: Dropping to your knees protects you from falling during ground shaking. </a:t>
            </a:r>
            <a:br>
              <a:rPr lang="en-US" sz="1125" dirty="0"/>
            </a:br>
            <a:r>
              <a:rPr lang="en-US" sz="1125" dirty="0"/>
              <a:t>COVER: We cover our neck and head to protect them from becoming injured if something falls. </a:t>
            </a:r>
            <a:br>
              <a:rPr lang="en-US" sz="1125" dirty="0"/>
            </a:br>
            <a:r>
              <a:rPr lang="en-US" sz="1125" dirty="0"/>
              <a:t>HOLD ON: We hold on to a table leg once we’re beneath a table so that the earthquake doesn’t move us out from underneath the table that is protecting us.  </a:t>
            </a:r>
          </a:p>
          <a:p>
            <a:pPr marL="300038" indent="-290513">
              <a:lnSpc>
                <a:spcPct val="100000"/>
              </a:lnSpc>
              <a:spcBef>
                <a:spcPts val="0"/>
              </a:spcBef>
              <a:spcAft>
                <a:spcPts val="900"/>
              </a:spcAft>
              <a:buSzPct val="100000"/>
              <a:buAutoNum type="arabicPeriod" startAt="17"/>
            </a:pPr>
            <a:r>
              <a:rPr lang="en-US" sz="1125" u="sng" dirty="0"/>
              <a:t>SLIDE 30</a:t>
            </a:r>
            <a:r>
              <a:rPr lang="en-US" sz="1125" dirty="0"/>
              <a:t>: Remind students that they should drop, cover, and hold on if they get an alert, or if there’s ground shaking. Tell students that they will hear sound effects like earthquake shaking. This is just pretend! But it is similar to what you might hear in a real earthquake. Play the ground shaking noises, and practice Drop, Cover, and Hold On.</a:t>
            </a:r>
          </a:p>
          <a:p>
            <a:pPr marL="300038" indent="-290513">
              <a:lnSpc>
                <a:spcPct val="100000"/>
              </a:lnSpc>
              <a:spcBef>
                <a:spcPts val="0"/>
              </a:spcBef>
              <a:spcAft>
                <a:spcPts val="900"/>
              </a:spcAft>
              <a:buSzPct val="100000"/>
              <a:buAutoNum type="arabicPeriod" startAt="17"/>
            </a:pPr>
            <a:r>
              <a:rPr lang="en-US" sz="1125" u="sng" dirty="0"/>
              <a:t>SLIDE 31</a:t>
            </a:r>
            <a:r>
              <a:rPr lang="en-US" sz="1125" dirty="0"/>
              <a:t>: Students may wonder what to do if they’re outside when they feel shaking or get an alert. Tell them to find a clear spot away from buildings</a:t>
            </a:r>
            <a:r>
              <a:rPr lang="en-US" sz="1125" dirty="0">
                <a:solidFill>
                  <a:schemeClr val="dk1"/>
                </a:solidFill>
              </a:rPr>
              <a:t>, trees, streetlights, and power lines, then Drop, Cover, and Hold On. Stay there until the shaking stops.</a:t>
            </a:r>
          </a:p>
        </p:txBody>
      </p:sp>
      <p:sp>
        <p:nvSpPr>
          <p:cNvPr id="6" name="Slide Number Placeholder 16">
            <a:extLst>
              <a:ext uri="{FF2B5EF4-FFF2-40B4-BE49-F238E27FC236}">
                <a16:creationId xmlns:a16="http://schemas.microsoft.com/office/drawing/2014/main" id="{AF4F83EF-E37E-5445-092C-7476DE0A393C}"/>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8</a:t>
            </a:fld>
            <a:endParaRPr lang="en-US"/>
          </a:p>
        </p:txBody>
      </p:sp>
    </p:spTree>
    <p:extLst>
      <p:ext uri="{BB962C8B-B14F-4D97-AF65-F5344CB8AC3E}">
        <p14:creationId xmlns:p14="http://schemas.microsoft.com/office/powerpoint/2010/main" val="980840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a:t>Teaching Steps - </a:t>
            </a:r>
            <a:r>
              <a:rPr lang="en-US" i="1"/>
              <a:t>page 6</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342900" indent="-333375">
              <a:lnSpc>
                <a:spcPct val="100000"/>
              </a:lnSpc>
              <a:spcBef>
                <a:spcPts val="0"/>
              </a:spcBef>
              <a:spcAft>
                <a:spcPts val="900"/>
              </a:spcAft>
              <a:buSzPct val="100000"/>
              <a:buAutoNum type="arabicPeriod" startAt="22"/>
            </a:pPr>
            <a:r>
              <a:rPr lang="en-US" sz="1130" u="sng" dirty="0"/>
              <a:t>SLIDE 32</a:t>
            </a:r>
            <a:r>
              <a:rPr lang="en-US" sz="1130" dirty="0"/>
              <a:t>: </a:t>
            </a:r>
            <a:r>
              <a:rPr lang="en-US" sz="110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endParaRPr lang="en-US" sz="1130" u="sng" dirty="0"/>
          </a:p>
          <a:p>
            <a:pPr marL="342900" indent="-333375">
              <a:lnSpc>
                <a:spcPct val="100000"/>
              </a:lnSpc>
              <a:spcBef>
                <a:spcPts val="0"/>
              </a:spcBef>
              <a:spcAft>
                <a:spcPts val="900"/>
              </a:spcAft>
              <a:buSzPct val="100000"/>
              <a:buFont typeface="Arial" panose="020B0604020202020204" pitchFamily="34" charset="0"/>
              <a:buAutoNum type="arabicPeriod" startAt="22"/>
            </a:pPr>
            <a:r>
              <a:rPr lang="en-US" sz="1130" u="sng" dirty="0"/>
              <a:t>SLIDE 33</a:t>
            </a:r>
            <a:r>
              <a:rPr lang="en-US" sz="1130" dirty="0"/>
              <a:t>: </a:t>
            </a:r>
            <a:r>
              <a:rPr lang="en-US" sz="1100" dirty="0">
                <a:solidFill>
                  <a:schemeClr val="dk1"/>
                </a:solidFill>
              </a:rPr>
              <a:t>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endParaRPr lang="en-US" sz="1130" u="sng" dirty="0"/>
          </a:p>
          <a:p>
            <a:pPr marL="342900" indent="-333375">
              <a:lnSpc>
                <a:spcPct val="100000"/>
              </a:lnSpc>
              <a:spcBef>
                <a:spcPts val="0"/>
              </a:spcBef>
              <a:spcAft>
                <a:spcPts val="900"/>
              </a:spcAft>
              <a:buSzPct val="100000"/>
              <a:buAutoNum type="arabicPeriod" startAt="22"/>
            </a:pPr>
            <a:r>
              <a:rPr lang="en-US" sz="1130" u="sng" dirty="0"/>
              <a:t>SLIDE 34</a:t>
            </a:r>
            <a:r>
              <a:rPr lang="en-US" sz="1130" dirty="0"/>
              <a:t>: Ask students to turn and talk to a student nearby and then share out with the entire class. Reflect with students on how taking protective actions during an earthquake will help us protect ourselves as well as our community. Students may note that they now know how to stay safe if there is ground shaking or an alert, and that they can tell others in their communities how to stay safe as well. </a:t>
            </a:r>
          </a:p>
          <a:p>
            <a:pPr marL="9525" indent="0">
              <a:lnSpc>
                <a:spcPct val="100000"/>
              </a:lnSpc>
              <a:spcBef>
                <a:spcPts val="0"/>
              </a:spcBef>
              <a:spcAft>
                <a:spcPts val="900"/>
              </a:spcAft>
              <a:buSzPct val="100000"/>
              <a:buNone/>
            </a:pPr>
            <a:endParaRPr lang="en-US" sz="1130" dirty="0">
              <a:solidFill>
                <a:schemeClr val="dk1"/>
              </a:solidFill>
            </a:endParaRPr>
          </a:p>
        </p:txBody>
      </p:sp>
      <p:sp>
        <p:nvSpPr>
          <p:cNvPr id="6" name="Slide Number Placeholder 16">
            <a:extLst>
              <a:ext uri="{FF2B5EF4-FFF2-40B4-BE49-F238E27FC236}">
                <a16:creationId xmlns:a16="http://schemas.microsoft.com/office/drawing/2014/main" id="{633F4F6D-4A1C-E6FC-EAC5-C8455435BA3F}"/>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9</a:t>
            </a:fld>
            <a:endParaRPr lang="en-US"/>
          </a:p>
        </p:txBody>
      </p:sp>
    </p:spTree>
    <p:extLst>
      <p:ext uri="{BB962C8B-B14F-4D97-AF65-F5344CB8AC3E}">
        <p14:creationId xmlns:p14="http://schemas.microsoft.com/office/powerpoint/2010/main" val="3891375316"/>
      </p:ext>
    </p:extLst>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3.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5436</TotalTime>
  <Words>6881</Words>
  <Application>Microsoft Office PowerPoint</Application>
  <PresentationFormat>On-screen Show (16:9)</PresentationFormat>
  <Paragraphs>434</Paragraphs>
  <Slides>45</Slides>
  <Notes>36</Notes>
  <HiddenSlides>19</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Aptos</vt:lpstr>
      <vt:lpstr>Arial</vt:lpstr>
      <vt:lpstr>Calibri</vt:lpstr>
      <vt:lpstr>System Font Regular</vt:lpstr>
      <vt:lpstr>USGS Theme</vt:lpstr>
      <vt:lpstr>ShakeAlert® Earthquake Early Warning </vt:lpstr>
      <vt:lpstr>To Print</vt:lpstr>
      <vt:lpstr>Sensitive Content Warning </vt:lpstr>
      <vt:lpstr>Teaching Steps - page 1</vt:lpstr>
      <vt:lpstr>Teaching Steps - page 2</vt:lpstr>
      <vt:lpstr>Teaching Steps - page 3</vt:lpstr>
      <vt:lpstr>Teaching Steps - page 4</vt:lpstr>
      <vt:lpstr>Teaching Steps - page 5</vt:lpstr>
      <vt:lpstr>Teaching Steps - page 6</vt:lpstr>
      <vt:lpstr>Teaching Steps - page 7</vt:lpstr>
      <vt:lpstr>LEARNING TARGET</vt:lpstr>
      <vt:lpstr>What other safety drills have we had at school?</vt:lpstr>
      <vt:lpstr>Our school has Earthquake Early Warning! </vt:lpstr>
      <vt:lpstr>How do you feel? Turn and talk to a partner!</vt:lpstr>
      <vt:lpstr>PowerPoint Presentation</vt:lpstr>
      <vt:lpstr>PowerPoint Presentation</vt:lpstr>
      <vt:lpstr>Where are we?</vt:lpstr>
      <vt:lpstr>The surface of the Earth is broken into many pieces that move around.      </vt:lpstr>
      <vt:lpstr>What do you do if you feel shaking or get an alert?</vt:lpstr>
      <vt:lpstr>If you or someone you know uses a wheelchair:</vt:lpstr>
      <vt:lpstr>If you or someone you know uses a cane or walker:</vt:lpstr>
      <vt:lpstr>Protect yourself when there is . . .</vt:lpstr>
      <vt:lpstr>What to Expect from an Alert </vt:lpstr>
      <vt:lpstr>PowerPoint Presentation</vt:lpstr>
      <vt:lpstr>Help the people in your home prepare! </vt:lpstr>
      <vt:lpstr>Lesson Break</vt:lpstr>
      <vt:lpstr>Welcome Back! </vt:lpstr>
      <vt:lpstr>What do we do at school if there’s an earthquake?</vt:lpstr>
      <vt:lpstr>When the ground shakes, or you get an alert,  why is it important to . . .?</vt:lpstr>
      <vt:lpstr>PowerPoint Presentation</vt:lpstr>
      <vt:lpstr>What if you’re outside when you get an alert or feel shaking? </vt:lpstr>
      <vt:lpstr>If you are on the coast, wait for shaking to stop, then …</vt:lpstr>
      <vt:lpstr>After an earthquake, there can be smaller earthquakes called aftershocks. </vt:lpstr>
      <vt:lpstr>Keeping Our Community Safe</vt:lpstr>
      <vt:lpstr>How do you feel? Turn and talk!</vt:lpstr>
      <vt:lpstr>Review</vt:lpstr>
      <vt:lpstr>Teachers, share your feedback, please! </vt:lpstr>
      <vt:lpstr>Content Standards: Kindergarten</vt:lpstr>
      <vt:lpstr>Content Standards: First Grade</vt:lpstr>
      <vt:lpstr>Content Standards: Kindergarten &amp; First Grade</vt:lpstr>
      <vt:lpstr>Background - Earthquake Hazard</vt:lpstr>
      <vt:lpstr>Background - How ShakeAlertⓇ Earthquake Early Warning System Works</vt:lpstr>
      <vt:lpstr>Background - Effective Protective Actions</vt:lpstr>
      <vt:lpstr>Rationale</vt:lpstr>
      <vt:lpstr>Additional 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ShakeAlert® Earthquake Early Warning  Earthquake Drill Lesson</dc:title>
  <dc:subject/>
  <dc:creator>mikearras</dc:creator>
  <cp:keywords/>
  <dc:description/>
  <cp:lastModifiedBy>Katrina Arras</cp:lastModifiedBy>
  <cp:revision>91</cp:revision>
  <dcterms:modified xsi:type="dcterms:W3CDTF">2025-08-13T16:04:53Z</dcterms:modified>
  <cp:category/>
</cp:coreProperties>
</file>