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335" r:id="rId2"/>
    <p:sldId id="257" r:id="rId3"/>
    <p:sldId id="258" r:id="rId4"/>
    <p:sldId id="259" r:id="rId5"/>
    <p:sldId id="260" r:id="rId6"/>
    <p:sldId id="261" r:id="rId7"/>
    <p:sldId id="262" r:id="rId8"/>
    <p:sldId id="333" r:id="rId9"/>
    <p:sldId id="263" r:id="rId10"/>
    <p:sldId id="264" r:id="rId11"/>
    <p:sldId id="265" r:id="rId12"/>
    <p:sldId id="266" r:id="rId13"/>
    <p:sldId id="267" r:id="rId14"/>
    <p:sldId id="268" r:id="rId15"/>
    <p:sldId id="270" r:id="rId16"/>
    <p:sldId id="271" r:id="rId17"/>
    <p:sldId id="317" r:id="rId18"/>
    <p:sldId id="316" r:id="rId19"/>
    <p:sldId id="318" r:id="rId20"/>
    <p:sldId id="272" r:id="rId21"/>
    <p:sldId id="350" r:id="rId22"/>
    <p:sldId id="274" r:id="rId23"/>
    <p:sldId id="275" r:id="rId24"/>
    <p:sldId id="276" r:id="rId25"/>
    <p:sldId id="277" r:id="rId26"/>
    <p:sldId id="278" r:id="rId27"/>
    <p:sldId id="279" r:id="rId28"/>
    <p:sldId id="303" r:id="rId29"/>
    <p:sldId id="281" r:id="rId30"/>
    <p:sldId id="334" r:id="rId31"/>
  </p:sldIdLst>
  <p:sldSz cx="9144000" cy="5143500" type="screen16x9"/>
  <p:notesSz cx="6858000" cy="9144000"/>
  <p:embeddedFontLs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eCfKNseP47YeZkKClEhpgygEn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AD125C-1E63-5629-8090-0563C00D6668}" name="Katrina Arras" initials="KA" userId="7115c3255e4239b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lie Breede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82545" autoAdjust="0"/>
  </p:normalViewPr>
  <p:slideViewPr>
    <p:cSldViewPr snapToGrid="0">
      <p:cViewPr varScale="1">
        <p:scale>
          <a:sx n="105" d="100"/>
          <a:sy n="105" d="100"/>
        </p:scale>
        <p:origin x="17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cFy3uJYctZ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eady.gov/kids/family-emergency-plann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Roger Groom. Used with permission.</a:t>
            </a: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Tell students that your school has an earthquake early warning system that can give the school community members seconds of extra time to protect themselves before damaging shaking arrives during an earthquake.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63" name="Google Shape;16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200" b="1" dirty="0"/>
              <a:t>Teacher Note:</a:t>
            </a:r>
            <a:r>
              <a:rPr lang="en-US" dirty="0"/>
              <a:t> Students may have a lot of background knowledge about plate boundaries and earthquakes. </a:t>
            </a:r>
            <a:endParaRPr dirty="0"/>
          </a:p>
          <a:p>
            <a:pPr marL="0" lvl="0" indent="0" algn="l" rtl="0">
              <a:lnSpc>
                <a:spcPct val="100000"/>
              </a:lnSpc>
              <a:spcBef>
                <a:spcPts val="0"/>
              </a:spcBef>
              <a:spcAft>
                <a:spcPts val="0"/>
              </a:spcAft>
              <a:buSzPts val="1400"/>
              <a:buNone/>
            </a:pPr>
            <a:r>
              <a:rPr lang="en-US" i="1" dirty="0"/>
              <a:t>Sample Student Response</a:t>
            </a:r>
            <a:r>
              <a:rPr lang="en-US" dirty="0"/>
              <a:t>: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US" dirty="0">
                <a:solidFill>
                  <a:schemeClr val="dk1"/>
                </a:solidFill>
              </a:rPr>
              <a:t>Earthquakes can cause ground shaking, tsunamis, as well as injuries and destruction of property.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a:t>
            </a:r>
            <a:r>
              <a:rPr lang="en-US" sz="1200" dirty="0">
                <a:solidFill>
                  <a:srgbClr val="444746"/>
                </a:solidFill>
                <a:latin typeface="Roboto"/>
                <a:ea typeface="Roboto"/>
                <a:cs typeface="Roboto"/>
                <a:sym typeface="Roboto"/>
              </a:rPr>
              <a:t> </a:t>
            </a:r>
            <a:r>
              <a:rPr lang="en-US" sz="1200" i="1" dirty="0">
                <a:solidFill>
                  <a:srgbClr val="444746"/>
                </a:solidFill>
                <a:latin typeface="Roboto"/>
                <a:ea typeface="Roboto"/>
                <a:cs typeface="Roboto"/>
                <a:sym typeface="Roboto"/>
              </a:rPr>
              <a:t>Image courtesy of the Red Cross</a:t>
            </a:r>
            <a:endParaRPr lang="en-US"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solidFill>
                  <a:schemeClr val="dk1"/>
                </a:solidFill>
              </a:rPr>
              <a:t>TEACHER NOTE:</a:t>
            </a:r>
            <a:r>
              <a:rPr lang="en-US" dirty="0"/>
              <a:t> </a:t>
            </a:r>
            <a:r>
              <a:rPr lang="en-US" i="1" dirty="0"/>
              <a:t>This slide is animated. The snap is a gif, which will play on a loop. Clicking will play the apple tree animation on the right.</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VIDEO</a:t>
            </a:r>
            <a:r>
              <a:rPr lang="en-US" sz="1000" dirty="0"/>
              <a:t>:  </a:t>
            </a:r>
            <a:r>
              <a:rPr lang="en-US" sz="1000" i="1" u="none" dirty="0">
                <a:solidFill>
                  <a:schemeClr val="hlink"/>
                </a:solidFill>
              </a:rPr>
              <a:t>Video courtesy of </a:t>
            </a:r>
            <a:r>
              <a:rPr lang="en-US" sz="1000" i="1" u="none" dirty="0" err="1">
                <a:solidFill>
                  <a:schemeClr val="hlink"/>
                </a:solidFill>
              </a:rPr>
              <a:t>Earthscope</a:t>
            </a:r>
            <a:r>
              <a:rPr lang="en-US" sz="1000" i="1" u="none" dirty="0">
                <a:solidFill>
                  <a:schemeClr val="hlink"/>
                </a:solidFill>
              </a:rPr>
              <a:t> Consortium</a:t>
            </a:r>
            <a:r>
              <a:rPr lang="en-US" sz="1000" i="1" u="none" dirty="0"/>
              <a:t> </a:t>
            </a:r>
            <a:endParaRPr sz="1000" i="1" u="none"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IMAGE:  GIF made from: </a:t>
            </a:r>
            <a:r>
              <a:rPr lang="en-US" u="sng" dirty="0">
                <a:solidFill>
                  <a:schemeClr val="hlink"/>
                </a:solidFill>
                <a:hlinkClick r:id="rId3"/>
              </a:rPr>
              <a:t>https://www.youtube.com/watch?v=cFy3uJYctZs</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This slide is animated - the “Drop, Cover, Hold On“ image comes in one image at a time. </a:t>
            </a:r>
            <a:r>
              <a:rPr lang="en-US" sz="1600" dirty="0"/>
              <a:t>Review with students what to do if there’s an earthquake while they’re at school. They should remember Drop, Cover, and Hold On. Reinforce the importance of:</a:t>
            </a:r>
            <a:endParaRPr sz="1600" dirty="0"/>
          </a:p>
          <a:p>
            <a:pPr marL="457200" lvl="0" indent="-342900" algn="l" rtl="0">
              <a:lnSpc>
                <a:spcPct val="100000"/>
              </a:lnSpc>
              <a:spcBef>
                <a:spcPts val="0"/>
              </a:spcBef>
              <a:spcAft>
                <a:spcPts val="0"/>
              </a:spcAft>
              <a:buSzPts val="1800"/>
              <a:buChar char="●"/>
            </a:pPr>
            <a:r>
              <a:rPr lang="en-US" sz="1600" dirty="0"/>
              <a:t>getting on knees, and not bottoms</a:t>
            </a:r>
            <a:endParaRPr sz="1600" dirty="0"/>
          </a:p>
          <a:p>
            <a:pPr marL="457200" lvl="0" indent="-342900" algn="l" rtl="0">
              <a:lnSpc>
                <a:spcPct val="100000"/>
              </a:lnSpc>
              <a:spcBef>
                <a:spcPts val="0"/>
              </a:spcBef>
              <a:spcAft>
                <a:spcPts val="0"/>
              </a:spcAft>
              <a:buSzPts val="1800"/>
              <a:buChar char="●"/>
            </a:pPr>
            <a:r>
              <a:rPr lang="en-US" sz="1600" dirty="0"/>
              <a:t>having one hand over the neck</a:t>
            </a:r>
            <a:endParaRPr sz="1600" dirty="0"/>
          </a:p>
          <a:p>
            <a:pPr marL="457200" lvl="0" indent="-342900" algn="l" rtl="0">
              <a:lnSpc>
                <a:spcPct val="100000"/>
              </a:lnSpc>
              <a:spcBef>
                <a:spcPts val="0"/>
              </a:spcBef>
              <a:spcAft>
                <a:spcPts val="0"/>
              </a:spcAft>
              <a:buSzPts val="1800"/>
              <a:buChar char="●"/>
            </a:pPr>
            <a:r>
              <a:rPr lang="en-US" sz="1600" dirty="0"/>
              <a:t>head facing away from glass or any large objects that could fall</a:t>
            </a:r>
            <a:endParaRPr sz="1600" dirty="0"/>
          </a:p>
          <a:p>
            <a:pPr marL="457200" lvl="0" indent="-342900" algn="l" rtl="0">
              <a:lnSpc>
                <a:spcPct val="100000"/>
              </a:lnSpc>
              <a:spcBef>
                <a:spcPts val="0"/>
              </a:spcBef>
              <a:spcAft>
                <a:spcPts val="0"/>
              </a:spcAft>
              <a:buSzPts val="1800"/>
              <a:buChar char="●"/>
            </a:pPr>
            <a:r>
              <a:rPr lang="en-US" sz="1600" dirty="0"/>
              <a:t>hold on to leg of whatever they’re under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188" name="Google Shape;188;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a:t>
            </a:r>
            <a:r>
              <a:rPr lang="en-US" sz="1600"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lnSpc>
                <a:spcPct val="100000"/>
              </a:lnSpc>
              <a:spcBef>
                <a:spcPts val="0"/>
              </a:spcBef>
              <a:spcAft>
                <a:spcPts val="0"/>
              </a:spcAft>
              <a:buSzPts val="1400"/>
              <a:buNone/>
            </a:pPr>
            <a:endParaRPr dirty="0"/>
          </a:p>
        </p:txBody>
      </p:sp>
      <p:sp>
        <p:nvSpPr>
          <p:cNvPr id="207" name="Google Shape;20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a:t>
            </a:r>
            <a:r>
              <a:rPr lang="en-US" sz="1600" dirty="0">
                <a:solidFill>
                  <a:schemeClr val="dk1"/>
                </a:solidFill>
              </a:rPr>
              <a:t> </a:t>
            </a:r>
            <a:r>
              <a:rPr lang="en-US" sz="1600" i="1" dirty="0">
                <a:solidFill>
                  <a:schemeClr val="dk1"/>
                </a:solidFill>
              </a:rPr>
              <a:t>Slide is animated, so images come in when you click. </a:t>
            </a:r>
            <a:r>
              <a:rPr lang="en-US" sz="1600"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sz="1600"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lnSpc>
                <a:spcPct val="100000"/>
              </a:lnSpc>
              <a:spcBef>
                <a:spcPts val="0"/>
              </a:spcBef>
              <a:spcAft>
                <a:spcPts val="0"/>
              </a:spcAft>
              <a:buSzPts val="1400"/>
              <a:buNone/>
            </a:pPr>
            <a:endParaRPr dirty="0"/>
          </a:p>
        </p:txBody>
      </p:sp>
      <p:sp>
        <p:nvSpPr>
          <p:cNvPr id="215" name="Google Shape;21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one arm to cover their head and neck. They should then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17</a:t>
            </a:fld>
            <a:endParaRPr lang="en-US"/>
          </a:p>
        </p:txBody>
      </p:sp>
    </p:spTree>
    <p:extLst>
      <p:ext uri="{BB962C8B-B14F-4D97-AF65-F5344CB8AC3E}">
        <p14:creationId xmlns:p14="http://schemas.microsoft.com/office/powerpoint/2010/main" val="663021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to high ground or inland. They should stay there until local officials say it’s safe to return. Tell students that tsunami waves may arrive for hours after the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18</a:t>
            </a:fld>
            <a:endParaRPr lang="en-US"/>
          </a:p>
        </p:txBody>
      </p:sp>
    </p:spTree>
    <p:extLst>
      <p:ext uri="{BB962C8B-B14F-4D97-AF65-F5344CB8AC3E}">
        <p14:creationId xmlns:p14="http://schemas.microsoft.com/office/powerpoint/2010/main" val="567450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i="1" dirty="0">
                <a:solidFill>
                  <a:schemeClr val="dk1"/>
                </a:solidFill>
              </a:rPr>
              <a:t>Slide is animated, so images appear when you click. </a:t>
            </a:r>
            <a:endParaRPr dirty="0"/>
          </a:p>
          <a:p>
            <a:pPr marL="0" lvl="0" indent="0" algn="l" rtl="0">
              <a:lnSpc>
                <a:spcPct val="100000"/>
              </a:lnSpc>
              <a:spcBef>
                <a:spcPts val="0"/>
              </a:spcBef>
              <a:spcAft>
                <a:spcPts val="0"/>
              </a:spcAft>
              <a:buClr>
                <a:schemeClr val="dk1"/>
              </a:buClr>
              <a:buSzPts val="1100"/>
              <a:buFont typeface="Arial"/>
              <a:buNone/>
            </a:pPr>
            <a:r>
              <a:rPr lang="en-US" sz="1600" dirty="0">
                <a:solidFill>
                  <a:schemeClr val="dk1"/>
                </a:solidFill>
              </a:rPr>
              <a:t>Tell students that they should take protective actions when the ground shakes, if there’s an earthquake early warning alert, or if they’re doing an earthquake drill, which we’ll do now. Tell students that it’s vital they Drop, Cover, and Hold On immediately and without hesitation.  </a:t>
            </a:r>
            <a:endParaRPr sz="1600"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USGS and the Great ShakeOut. Used with permission. </a:t>
            </a:r>
          </a:p>
        </p:txBody>
      </p:sp>
      <p:sp>
        <p:nvSpPr>
          <p:cNvPr id="224" name="Google Shape;2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600" b="1"/>
              <a:t>Teacher Notes</a:t>
            </a:r>
            <a:r>
              <a:rPr lang="en-US" sz="1600"/>
              <a:t>: Ask students to turn to their neighbor and reflect on the earthquake drill. Have them discuss how they did, if they have questions, and what they think the key things to remember are. After reflecting, remind students of the key ways to stay safe during an earthquake, including immediately dropping to your knees, moving away from glass or heavy objects that could fall, etc. </a:t>
            </a:r>
            <a:endParaRPr sz="1600"/>
          </a:p>
          <a:p>
            <a:pPr marL="0" lvl="0" indent="0" algn="l" rtl="0">
              <a:lnSpc>
                <a:spcPct val="100000"/>
              </a:lnSpc>
              <a:spcBef>
                <a:spcPts val="0"/>
              </a:spcBef>
              <a:spcAft>
                <a:spcPts val="0"/>
              </a:spcAft>
              <a:buSzPts val="1400"/>
              <a:buNone/>
            </a:pPr>
            <a:endParaRPr/>
          </a:p>
        </p:txBody>
      </p:sp>
      <p:sp>
        <p:nvSpPr>
          <p:cNvPr id="255" name="Google Shape;25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dirty="0"/>
              <a:t>Remind students that it’s okay to be scared in an emergency and that different people will react differently, which is normal. Ask students why we conduct earthquake drills even though they can be uncomfortable. Students should note that practicing can help us to feel more prepared and less afraid.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sz="1200" dirty="0">
                <a:latin typeface="Arial" panose="020B0604020202020204" pitchFamily="34" charset="0"/>
                <a:cs typeface="Arial" panose="020B0604020202020204" pitchFamily="34" charset="0"/>
              </a:rPr>
              <a:t>IMAGE: </a:t>
            </a:r>
            <a:r>
              <a:rPr lang="en-US" sz="1200" i="1" u="none" dirty="0">
                <a:solidFill>
                  <a:schemeClr val="hlink"/>
                </a:solidFill>
                <a:latin typeface="Arial" panose="020B0604020202020204" pitchFamily="34" charset="0"/>
                <a:cs typeface="Arial" panose="020B0604020202020204" pitchFamily="34" charset="0"/>
              </a:rPr>
              <a:t>Image courtesy Ready.gov</a:t>
            </a:r>
            <a:endParaRPr lang="en-US" sz="1200" i="1" u="none"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264" name="Google Shape;2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a:t>Regardless of whether you are sending the Family Engagement Letter or email home before or after the lesson, ask students to talk with their families about how to stay safe in earthquakes with the adults in their homes. Provide students with the Family Engagement letter if you haven’t already done so. Ask students to consider signing up to receive ShakeAlert earthquake early warning alerts on their phones and to show others how to do so. </a:t>
            </a:r>
            <a:endParaRPr sz="1600"/>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Font typeface="Arial"/>
              <a:buNone/>
            </a:pPr>
            <a:r>
              <a:rPr lang="en-US" sz="1150" i="1">
                <a:latin typeface="Arial"/>
                <a:ea typeface="Arial"/>
                <a:cs typeface="Arial"/>
                <a:sym typeface="Arial"/>
              </a:rPr>
              <a:t>CREDIT: </a:t>
            </a:r>
            <a:r>
              <a:rPr lang="en-US" sz="1150" i="1" u="sng">
                <a:solidFill>
                  <a:srgbClr val="0D27C0"/>
                </a:solidFill>
                <a:latin typeface="Arial"/>
                <a:ea typeface="Arial"/>
                <a:cs typeface="Arial"/>
                <a:sym typeface="Arial"/>
                <a:hlinkClick r:id="rId3">
                  <a:extLst>
                    <a:ext uri="{A12FA001-AC4F-418D-AE19-62706E023703}">
                      <ahyp:hlinkClr xmlns:ahyp="http://schemas.microsoft.com/office/drawing/2018/hyperlinkcolor" val="tx"/>
                    </a:ext>
                  </a:extLst>
                </a:hlinkClick>
              </a:rPr>
              <a:t>Ready.gov Family Emergency Planning</a:t>
            </a:r>
            <a:endParaRPr sz="1600"/>
          </a:p>
        </p:txBody>
      </p:sp>
      <p:sp>
        <p:nvSpPr>
          <p:cNvPr id="275" name="Google Shape;27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LINK: </a:t>
            </a:r>
            <a:r>
              <a:rPr lang="en-US" u="sng">
                <a:solidFill>
                  <a:schemeClr val="hlink"/>
                </a:solidFill>
                <a:hlinkClick r:id="rId3"/>
              </a:rPr>
              <a:t>https://docs.google.com/forms/d/e/1FAIpQLSeNHAr45fDTztflhJJD3_JVS8p0RiV1MW9sKyQgFucGJyKcCA/viewform?usp=sf_link</a:t>
            </a:r>
            <a:r>
              <a:rPr lang="en-US"/>
              <a:t> </a:t>
            </a:r>
            <a:endParaRPr/>
          </a:p>
          <a:p>
            <a:pPr marL="0" lvl="0" indent="0" algn="l" rtl="0">
              <a:lnSpc>
                <a:spcPct val="100000"/>
              </a:lnSpc>
              <a:spcBef>
                <a:spcPts val="0"/>
              </a:spcBef>
              <a:spcAft>
                <a:spcPts val="0"/>
              </a:spcAft>
              <a:buSzPts val="1400"/>
              <a:buNone/>
            </a:pPr>
            <a:endParaRPr/>
          </a:p>
        </p:txBody>
      </p:sp>
      <p:sp>
        <p:nvSpPr>
          <p:cNvPr id="285" name="Google Shape;28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fr-FR" dirty="0"/>
              <a:t>IMAGE: </a:t>
            </a:r>
            <a:r>
              <a:rPr lang="fr-FR" u="sng" dirty="0">
                <a:solidFill>
                  <a:schemeClr val="hlink"/>
                </a:solidFill>
                <a:hlinkClick r:id="rId3"/>
              </a:rPr>
              <a:t>https://www.iris.edu/hq/inclass/activities/introduction_to_faults_and_plate_tectonics</a:t>
            </a:r>
            <a:r>
              <a:rPr lang="fr-FR" dirty="0"/>
              <a:t> </a:t>
            </a:r>
          </a:p>
          <a:p>
            <a:pPr marL="0" lvl="0" indent="0" algn="l" rtl="0">
              <a:lnSpc>
                <a:spcPct val="100000"/>
              </a:lnSpc>
              <a:spcBef>
                <a:spcPts val="0"/>
              </a:spcBef>
              <a:spcAft>
                <a:spcPts val="0"/>
              </a:spcAft>
              <a:buClr>
                <a:schemeClr val="dk1"/>
              </a:buClr>
              <a:buSzPts val="1200"/>
              <a:buFont typeface="Arial"/>
              <a:buNone/>
            </a:pPr>
            <a:r>
              <a:rPr lang="en-US" dirty="0"/>
              <a:t>SOURCE: </a:t>
            </a:r>
            <a:r>
              <a:rPr lang="en-US" u="sng" dirty="0">
                <a:solidFill>
                  <a:schemeClr val="hlink"/>
                </a:solidFill>
                <a:hlinkClick r:id="rId4"/>
              </a:rPr>
              <a:t>https://www.usgs.gov/programs/earthquake-hazards/science/pacific-northwest-hazards</a:t>
            </a:r>
            <a:endParaRPr dirty="0"/>
          </a:p>
          <a:p>
            <a:pPr marL="0" lvl="0" indent="0" algn="l" rtl="0">
              <a:lnSpc>
                <a:spcPct val="100000"/>
              </a:lnSpc>
              <a:spcBef>
                <a:spcPts val="0"/>
              </a:spcBef>
              <a:spcAft>
                <a:spcPts val="0"/>
              </a:spcAft>
              <a:buClr>
                <a:schemeClr val="hlink"/>
              </a:buClr>
              <a:buSzPts val="1200"/>
              <a:buFont typeface="Arial"/>
              <a:buNone/>
            </a:pPr>
            <a:r>
              <a:rPr lang="en-US" u="sng" dirty="0">
                <a:solidFill>
                  <a:schemeClr val="hlink"/>
                </a:solidFill>
                <a:hlinkClick r:id="rId5"/>
              </a:rPr>
              <a:t>https://www.usgs.gov/programs/earthquake-hazards/science/southern-california-earthquake-hazards</a:t>
            </a:r>
            <a:endParaRPr dirty="0"/>
          </a:p>
          <a:p>
            <a:pPr marL="0" lvl="0" indent="0" algn="l" rtl="0">
              <a:lnSpc>
                <a:spcPct val="100000"/>
              </a:lnSpc>
              <a:spcBef>
                <a:spcPts val="0"/>
              </a:spcBef>
              <a:spcAft>
                <a:spcPts val="0"/>
              </a:spcAft>
              <a:buSzPts val="1400"/>
              <a:buNone/>
            </a:pPr>
            <a:endParaRPr dirty="0"/>
          </a:p>
        </p:txBody>
      </p:sp>
      <p:sp>
        <p:nvSpPr>
          <p:cNvPr id="297" name="Google Shape;29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07" name="Google Shape;307;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27</a:t>
            </a:fld>
            <a:endParaRPr sz="18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a:p>
          <a:p>
            <a:pPr marL="0" lvl="0" indent="0" algn="l" rtl="0">
              <a:lnSpc>
                <a:spcPct val="100000"/>
              </a:lnSpc>
              <a:spcBef>
                <a:spcPts val="0"/>
              </a:spcBef>
              <a:spcAft>
                <a:spcPts val="0"/>
              </a:spcAft>
              <a:buSzPts val="1400"/>
              <a:buNone/>
            </a:pPr>
            <a:endParaRPr/>
          </a:p>
        </p:txBody>
      </p:sp>
      <p:sp>
        <p:nvSpPr>
          <p:cNvPr id="325" name="Google Shape;32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22BAFC1F-9E1F-0513-D4B5-2E5B1DF80C4A}"/>
            </a:ext>
          </a:extLst>
        </p:cNvPr>
        <p:cNvGrpSpPr/>
        <p:nvPr/>
      </p:nvGrpSpPr>
      <p:grpSpPr>
        <a:xfrm>
          <a:off x="0" y="0"/>
          <a:ext cx="0" cy="0"/>
          <a:chOff x="0" y="0"/>
          <a:chExt cx="0" cy="0"/>
        </a:xfrm>
      </p:grpSpPr>
      <p:sp>
        <p:nvSpPr>
          <p:cNvPr id="135" name="Google Shape;135;p7:notes">
            <a:extLst>
              <a:ext uri="{FF2B5EF4-FFF2-40B4-BE49-F238E27FC236}">
                <a16:creationId xmlns:a16="http://schemas.microsoft.com/office/drawing/2014/main" id="{C0EE4DE2-A993-6F28-28B8-34E2DC070F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a:extLst>
              <a:ext uri="{FF2B5EF4-FFF2-40B4-BE49-F238E27FC236}">
                <a16:creationId xmlns:a16="http://schemas.microsoft.com/office/drawing/2014/main" id="{2392482E-6035-0C30-3D2F-BBBEEB04FF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0382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dirty="0"/>
              <a:t>Teacher Notes: </a:t>
            </a:r>
            <a:r>
              <a:rPr lang="en-US" sz="1200" dirty="0">
                <a:latin typeface="Arial"/>
                <a:ea typeface="Arial"/>
                <a:cs typeface="Arial"/>
                <a:sym typeface="Arial"/>
              </a:rPr>
              <a:t>Tell students that today they are learning about how to react when there is an earthquake or earthquake early warning alert, which could happen anytime.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a:t>
            </a:r>
            <a:r>
              <a:rPr lang="en-US" sz="1050" dirty="0">
                <a:solidFill>
                  <a:srgbClr val="444746"/>
                </a:solidFill>
                <a:latin typeface="Roboto"/>
                <a:ea typeface="Roboto"/>
                <a:cs typeface="Roboto"/>
                <a:sym typeface="Roboto"/>
              </a:rPr>
              <a:t> </a:t>
            </a:r>
            <a:r>
              <a:rPr lang="en-US" sz="1050" i="1" dirty="0">
                <a:solidFill>
                  <a:srgbClr val="444746"/>
                </a:solidFill>
                <a:latin typeface="Roboto"/>
                <a:ea typeface="Roboto"/>
                <a:cs typeface="Roboto"/>
                <a:sym typeface="Roboto"/>
              </a:rPr>
              <a:t>Image courtesy of the Red Cross</a:t>
            </a:r>
            <a:endParaRPr i="1" dirty="0"/>
          </a:p>
        </p:txBody>
      </p:sp>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29"/>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29"/>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29"/>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20;p29"/>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29"/>
          <p:cNvSpPr txBox="1">
            <a:spLocks noGrp="1"/>
          </p:cNvSpPr>
          <p:nvPr>
            <p:ph type="sldNum" idx="12"/>
          </p:nvPr>
        </p:nvSpPr>
        <p:spPr>
          <a:xfrm>
            <a:off x="6792684" y="4781665"/>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29"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38"/>
          <p:cNvSpPr txBox="1">
            <a:spLocks noGrp="1"/>
          </p:cNvSpPr>
          <p:nvPr>
            <p:ph type="sldNum" idx="12"/>
          </p:nvPr>
        </p:nvSpPr>
        <p:spPr>
          <a:xfrm>
            <a:off x="6778397" y="47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38"/>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2"/>
        <p:cNvGrpSpPr/>
        <p:nvPr/>
      </p:nvGrpSpPr>
      <p:grpSpPr>
        <a:xfrm>
          <a:off x="0" y="0"/>
          <a:ext cx="0" cy="0"/>
          <a:chOff x="0" y="0"/>
          <a:chExt cx="0" cy="0"/>
        </a:xfrm>
      </p:grpSpPr>
      <p:sp>
        <p:nvSpPr>
          <p:cNvPr id="73" name="Google Shape;73;p40"/>
          <p:cNvSpPr>
            <a:spLocks noGrp="1"/>
          </p:cNvSpPr>
          <p:nvPr>
            <p:ph type="pic" idx="2"/>
          </p:nvPr>
        </p:nvSpPr>
        <p:spPr>
          <a:xfrm>
            <a:off x="3551464" y="740569"/>
            <a:ext cx="5131253" cy="3753872"/>
          </a:xfrm>
          <a:prstGeom prst="rect">
            <a:avLst/>
          </a:prstGeom>
          <a:solidFill>
            <a:schemeClr val="lt1"/>
          </a:solidFill>
          <a:ln>
            <a:noFill/>
          </a:ln>
        </p:spPr>
      </p:sp>
      <p:sp>
        <p:nvSpPr>
          <p:cNvPr id="74" name="Google Shape;74;p40"/>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0"/>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76"/>
        <p:cNvGrpSpPr/>
        <p:nvPr/>
      </p:nvGrpSpPr>
      <p:grpSpPr>
        <a:xfrm>
          <a:off x="0" y="0"/>
          <a:ext cx="0" cy="0"/>
          <a:chOff x="0" y="0"/>
          <a:chExt cx="0" cy="0"/>
        </a:xfrm>
      </p:grpSpPr>
      <p:sp>
        <p:nvSpPr>
          <p:cNvPr id="77" name="Google Shape;77;p41"/>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41"/>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9" name="Google Shape;79;p41"/>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7" name="Google Shape;27;p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extLst>
      <p:ext uri="{BB962C8B-B14F-4D97-AF65-F5344CB8AC3E}">
        <p14:creationId xmlns:p14="http://schemas.microsoft.com/office/powerpoint/2010/main" val="653603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06721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0"/>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30"/>
          <p:cNvSpPr txBox="1">
            <a:spLocks noGrp="1"/>
          </p:cNvSpPr>
          <p:nvPr>
            <p:ph type="sldNum" idx="12"/>
          </p:nvPr>
        </p:nvSpPr>
        <p:spPr>
          <a:xfrm>
            <a:off x="6792684" y="473604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9"/>
        <p:cNvGrpSpPr/>
        <p:nvPr/>
      </p:nvGrpSpPr>
      <p:grpSpPr>
        <a:xfrm>
          <a:off x="0" y="0"/>
          <a:ext cx="0" cy="0"/>
          <a:chOff x="0" y="0"/>
          <a:chExt cx="0" cy="0"/>
        </a:xfrm>
      </p:grpSpPr>
      <p:sp>
        <p:nvSpPr>
          <p:cNvPr id="30" name="Google Shape;30;p3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1"/>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32" name="Google Shape;32;p31"/>
          <p:cNvSpPr txBox="1">
            <a:spLocks noGrp="1"/>
          </p:cNvSpPr>
          <p:nvPr>
            <p:ph type="sldNum" idx="12"/>
          </p:nvPr>
        </p:nvSpPr>
        <p:spPr>
          <a:xfrm>
            <a:off x="6792684" y="4736048"/>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3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2"/>
              </a:buClr>
              <a:buSzPts val="1400"/>
              <a:buFont typeface="Arial"/>
              <a:buNone/>
              <a:defRPr sz="900">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5"/>
        <p:cNvGrpSpPr/>
        <p:nvPr/>
      </p:nvGrpSpPr>
      <p:grpSpPr>
        <a:xfrm>
          <a:off x="0" y="0"/>
          <a:ext cx="0" cy="0"/>
          <a:chOff x="0" y="0"/>
          <a:chExt cx="0" cy="0"/>
        </a:xfrm>
      </p:grpSpPr>
      <p:sp>
        <p:nvSpPr>
          <p:cNvPr id="36" name="Google Shape;36;p33"/>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 name="Google Shape;37;p33"/>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38" name="Google Shape;38;p33"/>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9" name="Google Shape;39;p33"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34"/>
          <p:cNvSpPr txBox="1">
            <a:spLocks noGrp="1"/>
          </p:cNvSpPr>
          <p:nvPr>
            <p:ph type="sldNum" idx="12"/>
          </p:nvPr>
        </p:nvSpPr>
        <p:spPr>
          <a:xfrm>
            <a:off x="6792684" y="473520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34"/>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48" name="Google Shape;48;p35"/>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49" name="Google Shape;49;p35"/>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50" name="Google Shape;50;p35"/>
          <p:cNvSpPr txBox="1">
            <a:spLocks noGrp="1"/>
          </p:cNvSpPr>
          <p:nvPr>
            <p:ph type="sldNum" idx="12"/>
          </p:nvPr>
        </p:nvSpPr>
        <p:spPr>
          <a:xfrm>
            <a:off x="6799828" y="472712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35"/>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6"/>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36"/>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36"/>
          <p:cNvSpPr txBox="1">
            <a:spLocks noGrp="1"/>
          </p:cNvSpPr>
          <p:nvPr>
            <p:ph type="sldNum" idx="12"/>
          </p:nvPr>
        </p:nvSpPr>
        <p:spPr>
          <a:xfrm>
            <a:off x="6792684" y="473013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36"/>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6792685" y="47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37"/>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11;p28"/>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8"/>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dirty="0"/>
          </a:p>
        </p:txBody>
      </p:sp>
      <p:sp>
        <p:nvSpPr>
          <p:cNvPr id="13" name="Google Shape;13;p28"/>
          <p:cNvSpPr txBox="1">
            <a:spLocks noGrp="1"/>
          </p:cNvSpPr>
          <p:nvPr>
            <p:ph type="sldNum" idx="12"/>
          </p:nvPr>
        </p:nvSpPr>
        <p:spPr>
          <a:xfrm>
            <a:off x="6792684" y="4781665"/>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2"/>
                </a:solidFill>
                <a:latin typeface="Arial"/>
                <a:ea typeface="Arial"/>
                <a:cs typeface="Arial"/>
                <a:sym typeface="Arial"/>
              </a:defRPr>
            </a:lvl1pPr>
            <a:lvl2pPr marL="0" marR="0" lvl="1" indent="0" algn="r" rtl="0">
              <a:spcBef>
                <a:spcPts val="0"/>
              </a:spcBef>
              <a:buNone/>
              <a:defRPr sz="900" b="0" i="0" u="none" strike="noStrike" cap="none">
                <a:solidFill>
                  <a:schemeClr val="dk2"/>
                </a:solidFill>
                <a:latin typeface="Arial"/>
                <a:ea typeface="Arial"/>
                <a:cs typeface="Arial"/>
                <a:sym typeface="Arial"/>
              </a:defRPr>
            </a:lvl2pPr>
            <a:lvl3pPr marL="0" marR="0" lvl="2" indent="0" algn="r" rtl="0">
              <a:spcBef>
                <a:spcPts val="0"/>
              </a:spcBef>
              <a:buNone/>
              <a:defRPr sz="900" b="0" i="0" u="none" strike="noStrike" cap="none">
                <a:solidFill>
                  <a:schemeClr val="dk2"/>
                </a:solidFill>
                <a:latin typeface="Arial"/>
                <a:ea typeface="Arial"/>
                <a:cs typeface="Arial"/>
                <a:sym typeface="Arial"/>
              </a:defRPr>
            </a:lvl3pPr>
            <a:lvl4pPr marL="0" marR="0" lvl="3" indent="0" algn="r" rtl="0">
              <a:spcBef>
                <a:spcPts val="0"/>
              </a:spcBef>
              <a:buNone/>
              <a:defRPr sz="900" b="0" i="0" u="none" strike="noStrike" cap="none">
                <a:solidFill>
                  <a:schemeClr val="dk2"/>
                </a:solidFill>
                <a:latin typeface="Arial"/>
                <a:ea typeface="Arial"/>
                <a:cs typeface="Arial"/>
                <a:sym typeface="Arial"/>
              </a:defRPr>
            </a:lvl4pPr>
            <a:lvl5pPr marL="0" marR="0" lvl="4" indent="0" algn="r" rtl="0">
              <a:spcBef>
                <a:spcPts val="0"/>
              </a:spcBef>
              <a:buNone/>
              <a:defRPr sz="900" b="0" i="0" u="none" strike="noStrike" cap="none">
                <a:solidFill>
                  <a:schemeClr val="dk2"/>
                </a:solidFill>
                <a:latin typeface="Arial"/>
                <a:ea typeface="Arial"/>
                <a:cs typeface="Arial"/>
                <a:sym typeface="Arial"/>
              </a:defRPr>
            </a:lvl5pPr>
            <a:lvl6pPr marL="0" marR="0" lvl="5" indent="0" algn="r" rtl="0">
              <a:spcBef>
                <a:spcPts val="0"/>
              </a:spcBef>
              <a:buNone/>
              <a:defRPr sz="900" b="0" i="0" u="none" strike="noStrike" cap="none">
                <a:solidFill>
                  <a:schemeClr val="dk2"/>
                </a:solidFill>
                <a:latin typeface="Arial"/>
                <a:ea typeface="Arial"/>
                <a:cs typeface="Arial"/>
                <a:sym typeface="Arial"/>
              </a:defRPr>
            </a:lvl6pPr>
            <a:lvl7pPr marL="0" marR="0" lvl="6" indent="0" algn="r" rtl="0">
              <a:spcBef>
                <a:spcPts val="0"/>
              </a:spcBef>
              <a:buNone/>
              <a:defRPr sz="900" b="0" i="0" u="none" strike="noStrike" cap="none">
                <a:solidFill>
                  <a:schemeClr val="dk2"/>
                </a:solidFill>
                <a:latin typeface="Arial"/>
                <a:ea typeface="Arial"/>
                <a:cs typeface="Arial"/>
                <a:sym typeface="Arial"/>
              </a:defRPr>
            </a:lvl7pPr>
            <a:lvl8pPr marL="0" marR="0" lvl="7" indent="0" algn="r" rtl="0">
              <a:spcBef>
                <a:spcPts val="0"/>
              </a:spcBef>
              <a:buNone/>
              <a:defRPr sz="900" b="0" i="0" u="none" strike="noStrike" cap="none">
                <a:solidFill>
                  <a:schemeClr val="dk2"/>
                </a:solidFill>
                <a:latin typeface="Arial"/>
                <a:ea typeface="Arial"/>
                <a:cs typeface="Arial"/>
                <a:sym typeface="Arial"/>
              </a:defRPr>
            </a:lvl8pPr>
            <a:lvl9pPr marL="0" marR="0" lvl="8" indent="0" algn="r" rtl="0">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8"/>
          <p:cNvPicPr preferRelativeResize="0"/>
          <p:nvPr/>
        </p:nvPicPr>
        <p:blipFill rotWithShape="1">
          <a:blip r:embed="rId16">
            <a:alphaModFix/>
          </a:blip>
          <a:srcRect/>
          <a:stretch/>
        </p:blipFill>
        <p:spPr>
          <a:xfrm>
            <a:off x="0" y="0"/>
            <a:ext cx="9141714" cy="409472"/>
          </a:xfrm>
          <a:prstGeom prst="rect">
            <a:avLst/>
          </a:prstGeom>
          <a:noFill/>
          <a:ln>
            <a:noFill/>
          </a:ln>
        </p:spPr>
      </p:pic>
      <p:sp>
        <p:nvSpPr>
          <p:cNvPr id="15" name="Google Shape;15;p28"/>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dirty="0">
                <a:solidFill>
                  <a:srgbClr val="7F7F7F"/>
                </a:solidFill>
                <a:latin typeface="Arial"/>
                <a:ea typeface="Arial"/>
                <a:cs typeface="Arial"/>
                <a:sym typeface="Arial"/>
              </a:rPr>
              <a:t>ShakeAlert</a:t>
            </a:r>
            <a:r>
              <a:rPr lang="en-US" sz="800" b="0" i="0" u="none" strike="noStrike" cap="none" baseline="30000" dirty="0">
                <a:solidFill>
                  <a:srgbClr val="7F7F7F"/>
                </a:solidFill>
                <a:latin typeface="Arial"/>
                <a:ea typeface="Arial"/>
                <a:cs typeface="Arial"/>
                <a:sym typeface="Arial"/>
              </a:rPr>
              <a:t>®</a:t>
            </a:r>
            <a:r>
              <a:rPr lang="en-US"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ideo" Target="https://www.youtube.com/embed/-5BgKKutxBs?feature=oembed" TargetMode="External"/><Relationship Id="rId5" Type="http://schemas.openxmlformats.org/officeDocument/2006/relationships/image" Target="../media/image13.jpeg"/><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4.png"/><Relationship Id="rId5" Type="http://schemas.openxmlformats.org/officeDocument/2006/relationships/image" Target="../media/image26.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30.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bg2"/>
                </a:solidFill>
                <a:latin typeface="Arial"/>
                <a:cs typeface="Arial"/>
                <a:sym typeface="Arial"/>
              </a:rPr>
              <a:t>ShakeAlert</a:t>
            </a:r>
            <a:r>
              <a:rPr lang="en-US" sz="2800" kern="0" baseline="30000" dirty="0">
                <a:solidFill>
                  <a:schemeClr val="bg2"/>
                </a:solidFill>
                <a:latin typeface="Arial"/>
                <a:cs typeface="Arial"/>
                <a:sym typeface="Arial"/>
              </a:rPr>
              <a:t>®</a:t>
            </a:r>
            <a:r>
              <a:rPr lang="en-US" sz="2800" kern="0" dirty="0">
                <a:solidFill>
                  <a:schemeClr val="bg2"/>
                </a:solidFill>
                <a:latin typeface="Arial"/>
                <a:cs typeface="Arial"/>
                <a:sym typeface="Arial"/>
              </a:rPr>
              <a:t> Earthquake Early Warning </a:t>
            </a:r>
            <a:endParaRPr lang="en-US" sz="2800" dirty="0">
              <a:solidFill>
                <a:schemeClr val="bg2"/>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sp>
        <p:nvSpPr>
          <p:cNvPr id="3" name="Google Shape;87;p1">
            <a:extLst>
              <a:ext uri="{FF2B5EF4-FFF2-40B4-BE49-F238E27FC236}">
                <a16:creationId xmlns:a16="http://schemas.microsoft.com/office/drawing/2014/main" id="{5C4AF00B-F741-4857-35B1-771835E9E670}"/>
              </a:ext>
            </a:extLst>
          </p:cNvPr>
          <p:cNvSpPr txBox="1">
            <a:spLocks/>
          </p:cNvSpPr>
          <p:nvPr/>
        </p:nvSpPr>
        <p:spPr>
          <a:xfrm>
            <a:off x="293916" y="3807840"/>
            <a:ext cx="8430359"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a:t>9th–12th Grade</a:t>
            </a:r>
            <a:endParaRPr lang="en-US"/>
          </a:p>
          <a:p>
            <a:pPr>
              <a:buSzPts val="1500"/>
            </a:pPr>
            <a:r>
              <a:rPr lang="en-US" sz="1500" i="1"/>
              <a:t>Lesson length: 30 minutes</a:t>
            </a:r>
            <a:endParaRPr lang="en-US" dirty="0"/>
          </a:p>
        </p:txBody>
      </p:sp>
      <p:pic>
        <p:nvPicPr>
          <p:cNvPr id="13" name="Picture 12" descr="VARIUS INC">
            <a:extLst>
              <a:ext uri="{FF2B5EF4-FFF2-40B4-BE49-F238E27FC236}">
                <a16:creationId xmlns:a16="http://schemas.microsoft.com/office/drawing/2014/main" id="{48A4A9EC-A4A8-44C2-5424-A88BC9CCA277}"/>
              </a:ext>
            </a:extLst>
          </p:cNvPr>
          <p:cNvPicPr>
            <a:picLocks noChangeAspect="1"/>
          </p:cNvPicPr>
          <p:nvPr/>
        </p:nvPicPr>
        <p:blipFill>
          <a:blip r:embed="rId4"/>
          <a:stretch>
            <a:fillRect/>
          </a:stretch>
        </p:blipFill>
        <p:spPr>
          <a:xfrm>
            <a:off x="7540783" y="4326672"/>
            <a:ext cx="1183492" cy="620612"/>
          </a:xfrm>
          <a:prstGeom prst="rect">
            <a:avLst/>
          </a:prstGeom>
        </p:spPr>
      </p:pic>
      <p:sp>
        <p:nvSpPr>
          <p:cNvPr id="7" name="Google Shape;87;p1">
            <a:extLst>
              <a:ext uri="{FF2B5EF4-FFF2-40B4-BE49-F238E27FC236}">
                <a16:creationId xmlns:a16="http://schemas.microsoft.com/office/drawing/2014/main" id="{66AB64D8-3510-271B-05F4-A274C77C8BA3}"/>
              </a:ext>
            </a:extLst>
          </p:cNvPr>
          <p:cNvSpPr txBox="1"/>
          <p:nvPr/>
        </p:nvSpPr>
        <p:spPr>
          <a:xfrm>
            <a:off x="293916" y="3807840"/>
            <a:ext cx="8430359" cy="620612"/>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US" sz="1800" b="1">
                <a:solidFill>
                  <a:schemeClr val="dk2"/>
                </a:solidFill>
              </a:rPr>
              <a:t>6th-12th</a:t>
            </a:r>
            <a:r>
              <a:rPr lang="en-US" sz="1800" b="1" i="0" u="none" strike="noStrike" cap="none">
                <a:solidFill>
                  <a:schemeClr val="dk2"/>
                </a:solidFill>
                <a:latin typeface="Arial"/>
                <a:ea typeface="Arial"/>
                <a:cs typeface="Arial"/>
                <a:sym typeface="Arial"/>
              </a:rPr>
              <a:t> Grade </a:t>
            </a:r>
            <a:endParaRPr sz="1800" b="0" i="0" u="none" strike="noStrike" cap="none">
              <a:solidFill>
                <a:schemeClr val="dk2"/>
              </a:solidFill>
              <a:latin typeface="Arial"/>
              <a:ea typeface="Arial"/>
              <a:cs typeface="Arial"/>
              <a:sym typeface="Arial"/>
            </a:endParaRPr>
          </a:p>
          <a:p>
            <a:pPr marL="0" marR="0" lvl="0" indent="0" algn="l" rtl="0">
              <a:lnSpc>
                <a:spcPct val="90000"/>
              </a:lnSpc>
              <a:spcBef>
                <a:spcPts val="750"/>
              </a:spcBef>
              <a:spcAft>
                <a:spcPts val="0"/>
              </a:spcAft>
              <a:buClr>
                <a:schemeClr val="accent1"/>
              </a:buClr>
              <a:buSzPts val="2000"/>
              <a:buFont typeface="Arial"/>
              <a:buNone/>
            </a:pPr>
            <a:r>
              <a:rPr lang="en-US" sz="1500" b="0" i="1" u="none" strike="noStrike" cap="none">
                <a:solidFill>
                  <a:schemeClr val="dk2"/>
                </a:solidFill>
                <a:latin typeface="Arial"/>
                <a:ea typeface="Arial"/>
                <a:cs typeface="Arial"/>
                <a:sym typeface="Arial"/>
              </a:rPr>
              <a:t>Lesson length: 15</a:t>
            </a:r>
            <a:r>
              <a:rPr lang="en-US" sz="1500" i="1">
                <a:solidFill>
                  <a:schemeClr val="dk2"/>
                </a:solidFill>
              </a:rPr>
              <a:t> Minutes</a:t>
            </a:r>
            <a:endParaRPr/>
          </a:p>
        </p:txBody>
      </p:sp>
      <p:sp>
        <p:nvSpPr>
          <p:cNvPr id="8" name="Google Shape;88;p1">
            <a:extLst>
              <a:ext uri="{FF2B5EF4-FFF2-40B4-BE49-F238E27FC236}">
                <a16:creationId xmlns:a16="http://schemas.microsoft.com/office/drawing/2014/main" id="{07B1EEB4-5CF9-7D25-4E5E-FA80612A021D}"/>
              </a:ext>
            </a:extLst>
          </p:cNvPr>
          <p:cNvSpPr/>
          <p:nvPr/>
        </p:nvSpPr>
        <p:spPr>
          <a:xfrm>
            <a:off x="4494830" y="690142"/>
            <a:ext cx="3494271" cy="200963"/>
          </a:xfrm>
          <a:prstGeom prst="roundRect">
            <a:avLst>
              <a:gd name="adj" fmla="val 16667"/>
            </a:avLst>
          </a:prstGeom>
          <a:solidFill>
            <a:srgbClr val="CCE2D9"/>
          </a:solidFill>
          <a:ln w="28575" cap="flat" cmpd="sng">
            <a:solidFill>
              <a:srgbClr val="006F41"/>
            </a:solidFill>
            <a:prstDash val="solid"/>
            <a:round/>
            <a:headEnd type="none" w="sm" len="sm"/>
            <a:tailEnd type="none" w="sm" len="sm"/>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None/>
            </a:pPr>
            <a:r>
              <a:rPr lang="en-US" sz="1013" b="1" i="0" u="none" strike="noStrike" cap="none">
                <a:solidFill>
                  <a:srgbClr val="000000"/>
                </a:solidFill>
                <a:latin typeface="Arial"/>
                <a:ea typeface="Arial"/>
                <a:cs typeface="Arial"/>
                <a:sym typeface="Arial"/>
              </a:rPr>
              <a:t>GREEN SLIDES</a:t>
            </a:r>
            <a:r>
              <a:rPr lang="en-US" sz="1013" b="0" i="0" u="none" strike="noStrike" cap="none">
                <a:solidFill>
                  <a:srgbClr val="000000"/>
                </a:solidFill>
                <a:latin typeface="Arial"/>
                <a:ea typeface="Arial"/>
                <a:cs typeface="Arial"/>
                <a:sym typeface="Arial"/>
              </a:rPr>
              <a:t> = Teacher Preparation &amp; Information</a:t>
            </a:r>
            <a:endParaRPr sz="1013"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
        <p:nvSpPr>
          <p:cNvPr id="11" name="Google Shape;89;p1">
            <a:extLst>
              <a:ext uri="{FF2B5EF4-FFF2-40B4-BE49-F238E27FC236}">
                <a16:creationId xmlns:a16="http://schemas.microsoft.com/office/drawing/2014/main" id="{4459A6FF-B827-ED04-AF9B-C3AB406051E2}"/>
              </a:ext>
            </a:extLst>
          </p:cNvPr>
          <p:cNvSpPr/>
          <p:nvPr/>
        </p:nvSpPr>
        <p:spPr>
          <a:xfrm>
            <a:off x="4504939" y="936371"/>
            <a:ext cx="3472031" cy="187485"/>
          </a:xfrm>
          <a:prstGeom prst="roundRect">
            <a:avLst>
              <a:gd name="adj" fmla="val 16667"/>
            </a:avLst>
          </a:prstGeom>
          <a:solidFill>
            <a:schemeClr val="lt1"/>
          </a:solidFill>
          <a:ln>
            <a:noFill/>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None/>
            </a:pPr>
            <a:r>
              <a:rPr lang="en-US" sz="1013" b="1">
                <a:solidFill>
                  <a:srgbClr val="000000"/>
                </a:solidFill>
                <a:latin typeface="Arial"/>
                <a:ea typeface="Arial"/>
                <a:cs typeface="Arial"/>
                <a:sym typeface="Arial"/>
              </a:rPr>
              <a:t>WHITE SLIDES </a:t>
            </a:r>
            <a:r>
              <a:rPr lang="en-US" sz="1013">
                <a:solidFill>
                  <a:srgbClr val="000000"/>
                </a:solidFill>
                <a:latin typeface="Arial"/>
                <a:ea typeface="Arial"/>
                <a:cs typeface="Arial"/>
                <a:sym typeface="Arial"/>
              </a:rPr>
              <a:t>= Present to Class</a:t>
            </a:r>
            <a:endParaRPr sz="1013">
              <a:solidFill>
                <a:srgbClr val="000000"/>
              </a:solidFill>
              <a:latin typeface="Arial"/>
              <a:ea typeface="Arial"/>
              <a:cs typeface="Arial"/>
              <a:sym typeface="Arial"/>
            </a:endParaRPr>
          </a:p>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p:nvPr/>
        </p:nvSpPr>
        <p:spPr>
          <a:xfrm>
            <a:off x="456901" y="979687"/>
            <a:ext cx="2951775" cy="2853675"/>
          </a:xfrm>
          <a:prstGeom prst="rect">
            <a:avLst/>
          </a:prstGeom>
          <a:noFill/>
          <a:ln>
            <a:noFill/>
          </a:ln>
        </p:spPr>
        <p:txBody>
          <a:bodyPr spcFirstLastPara="1" wrap="square" lIns="68550" tIns="34275" rIns="68550" bIns="34275" anchor="ctr" anchorCtr="0">
            <a:normAutofit/>
          </a:bodyPr>
          <a:lstStyle/>
          <a:p>
            <a:pPr marL="0" marR="0" lvl="0" indent="0" algn="ctr" rtl="0">
              <a:spcBef>
                <a:spcPts val="0"/>
              </a:spcBef>
              <a:spcAft>
                <a:spcPts val="0"/>
              </a:spcAft>
              <a:buNone/>
            </a:pPr>
            <a:r>
              <a:rPr lang="en-US" sz="3300" b="1">
                <a:solidFill>
                  <a:schemeClr val="accent1"/>
                </a:solidFill>
                <a:latin typeface="Arial"/>
                <a:ea typeface="Arial"/>
                <a:cs typeface="Arial"/>
                <a:sym typeface="Arial"/>
              </a:rPr>
              <a:t>Why do we have drills at school?</a:t>
            </a:r>
            <a:endParaRPr sz="2100" b="1">
              <a:solidFill>
                <a:schemeClr val="accent1"/>
              </a:solidFill>
              <a:latin typeface="Arial"/>
              <a:ea typeface="Arial"/>
              <a:cs typeface="Arial"/>
              <a:sym typeface="Arial"/>
            </a:endParaRPr>
          </a:p>
        </p:txBody>
      </p:sp>
      <p:sp>
        <p:nvSpPr>
          <p:cNvPr id="157" name="Google Shape;157;p9"/>
          <p:cNvSpPr txBox="1"/>
          <p:nvPr/>
        </p:nvSpPr>
        <p:spPr>
          <a:xfrm>
            <a:off x="5214482" y="3878081"/>
            <a:ext cx="3764700" cy="242550"/>
          </a:xfrm>
          <a:prstGeom prst="rect">
            <a:avLst/>
          </a:prstGeom>
          <a:noFill/>
          <a:ln>
            <a:noFill/>
          </a:ln>
        </p:spPr>
        <p:txBody>
          <a:bodyPr spcFirstLastPara="1" wrap="square" lIns="68550" tIns="68550" rIns="68550" bIns="68550" anchor="t" anchorCtr="0">
            <a:noAutofit/>
          </a:bodyPr>
          <a:lstStyle/>
          <a:p>
            <a:pPr marL="0" marR="0" lvl="0" indent="0" algn="r" rtl="0">
              <a:spcBef>
                <a:spcPts val="0"/>
              </a:spcBef>
              <a:spcAft>
                <a:spcPts val="0"/>
              </a:spcAft>
              <a:buNone/>
            </a:pPr>
            <a:endParaRPr sz="750" i="1">
              <a:solidFill>
                <a:schemeClr val="dk1"/>
              </a:solidFill>
              <a:latin typeface="Arial"/>
              <a:ea typeface="Arial"/>
              <a:cs typeface="Arial"/>
              <a:sym typeface="Arial"/>
            </a:endParaRPr>
          </a:p>
        </p:txBody>
      </p:sp>
      <p:pic>
        <p:nvPicPr>
          <p:cNvPr id="158" name="Google Shape;158;p9"/>
          <p:cNvPicPr preferRelativeResize="0"/>
          <p:nvPr/>
        </p:nvPicPr>
        <p:blipFill rotWithShape="1">
          <a:blip r:embed="rId3">
            <a:alphaModFix/>
          </a:blip>
          <a:srcRect/>
          <a:stretch/>
        </p:blipFill>
        <p:spPr>
          <a:xfrm>
            <a:off x="3597019" y="1128131"/>
            <a:ext cx="5324850" cy="2992500"/>
          </a:xfrm>
          <a:prstGeom prst="roundRect">
            <a:avLst>
              <a:gd name="adj" fmla="val 7345"/>
            </a:avLst>
          </a:prstGeom>
          <a:noFill/>
          <a:ln w="9525" cap="flat" cmpd="sng">
            <a:solidFill>
              <a:schemeClr val="dk2"/>
            </a:solidFill>
            <a:prstDash val="solid"/>
            <a:round/>
            <a:headEnd type="none" w="sm" len="sm"/>
            <a:tailEnd type="none" w="sm" len="sm"/>
          </a:ln>
        </p:spPr>
      </p:pic>
      <p:sp>
        <p:nvSpPr>
          <p:cNvPr id="2" name="Google Shape;221;g3216d1d7456_0_514">
            <a:extLst>
              <a:ext uri="{FF2B5EF4-FFF2-40B4-BE49-F238E27FC236}">
                <a16:creationId xmlns:a16="http://schemas.microsoft.com/office/drawing/2014/main" id="{08A47686-1344-B4CD-A2A7-BD4C6F29625C}"/>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0"/>
          <p:cNvSpPr txBox="1">
            <a:spLocks noGrp="1"/>
          </p:cNvSpPr>
          <p:nvPr>
            <p:ph type="title"/>
          </p:nvPr>
        </p:nvSpPr>
        <p:spPr>
          <a:xfrm>
            <a:off x="333746" y="1261332"/>
            <a:ext cx="2908218" cy="1918286"/>
          </a:xfrm>
          <a:prstGeom prst="rect">
            <a:avLst/>
          </a:prstGeom>
          <a:noFill/>
          <a:ln>
            <a:noFill/>
          </a:ln>
        </p:spPr>
        <p:txBody>
          <a:bodyPr spcFirstLastPara="1" wrap="square" lIns="68550" tIns="34275" rIns="68550" bIns="34275" anchor="ctr" anchorCtr="0">
            <a:normAutofit/>
          </a:bodyPr>
          <a:lstStyle/>
          <a:p>
            <a:pPr marL="0" lvl="0" indent="0" algn="ctr" rtl="0">
              <a:lnSpc>
                <a:spcPct val="115000"/>
              </a:lnSpc>
              <a:spcBef>
                <a:spcPts val="0"/>
              </a:spcBef>
              <a:spcAft>
                <a:spcPts val="0"/>
              </a:spcAft>
              <a:buSzPts val="1500"/>
              <a:buFont typeface="Arial"/>
              <a:buNone/>
            </a:pPr>
            <a:r>
              <a:rPr lang="en-US" sz="3000" b="0">
                <a:solidFill>
                  <a:srgbClr val="1A6935"/>
                </a:solidFill>
                <a:highlight>
                  <a:srgbClr val="FFFFFF"/>
                </a:highlight>
              </a:rPr>
              <a:t>Our school has </a:t>
            </a:r>
            <a:r>
              <a:rPr lang="en-US" sz="3000">
                <a:solidFill>
                  <a:srgbClr val="1A6935"/>
                </a:solidFill>
                <a:highlight>
                  <a:srgbClr val="FFFFFF"/>
                </a:highlight>
              </a:rPr>
              <a:t>Earthquake Early Warning! </a:t>
            </a:r>
            <a:endParaRPr sz="3000"/>
          </a:p>
        </p:txBody>
      </p:sp>
      <p:pic>
        <p:nvPicPr>
          <p:cNvPr id="166" name="Google Shape;166;p10" title="Education_9_PA_V03.jpg"/>
          <p:cNvPicPr preferRelativeResize="0"/>
          <p:nvPr/>
        </p:nvPicPr>
        <p:blipFill rotWithShape="1">
          <a:blip r:embed="rId3">
            <a:alphaModFix/>
          </a:blip>
          <a:srcRect/>
          <a:stretch/>
        </p:blipFill>
        <p:spPr>
          <a:xfrm>
            <a:off x="3373257" y="783451"/>
            <a:ext cx="5401219" cy="3286856"/>
          </a:xfrm>
          <a:prstGeom prst="rect">
            <a:avLst/>
          </a:prstGeom>
          <a:noFill/>
          <a:ln>
            <a:noFill/>
          </a:ln>
        </p:spPr>
      </p:pic>
      <p:sp>
        <p:nvSpPr>
          <p:cNvPr id="2" name="Google Shape;221;g3216d1d7456_0_514">
            <a:extLst>
              <a:ext uri="{FF2B5EF4-FFF2-40B4-BE49-F238E27FC236}">
                <a16:creationId xmlns:a16="http://schemas.microsoft.com/office/drawing/2014/main" id="{2304BA15-EEC5-6F58-3BC9-0202B998B73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1"/>
          <p:cNvSpPr txBox="1">
            <a:spLocks noGrp="1"/>
          </p:cNvSpPr>
          <p:nvPr>
            <p:ph type="title" idx="4294967295"/>
          </p:nvPr>
        </p:nvSpPr>
        <p:spPr>
          <a:xfrm>
            <a:off x="300789" y="1054100"/>
            <a:ext cx="3080086" cy="292893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200" b="0"/>
              <a:t>What is an earthquake?</a:t>
            </a:r>
            <a:endParaRPr sz="2200" b="0"/>
          </a:p>
          <a:p>
            <a:pPr marL="0" lvl="0" indent="0" algn="l" rtl="0">
              <a:lnSpc>
                <a:spcPct val="90000"/>
              </a:lnSpc>
              <a:spcBef>
                <a:spcPts val="0"/>
              </a:spcBef>
              <a:spcAft>
                <a:spcPts val="0"/>
              </a:spcAft>
              <a:buClr>
                <a:schemeClr val="accent1"/>
              </a:buClr>
              <a:buSzPts val="2200"/>
              <a:buFont typeface="Arial"/>
              <a:buNone/>
            </a:pPr>
            <a:endParaRPr sz="2200" b="0"/>
          </a:p>
          <a:p>
            <a:pPr marL="0" lvl="0" indent="0" algn="l" rtl="0">
              <a:lnSpc>
                <a:spcPct val="90000"/>
              </a:lnSpc>
              <a:spcBef>
                <a:spcPts val="0"/>
              </a:spcBef>
              <a:spcAft>
                <a:spcPts val="0"/>
              </a:spcAft>
              <a:buClr>
                <a:schemeClr val="dk1"/>
              </a:buClr>
              <a:buSzPts val="1100"/>
              <a:buFont typeface="Arial"/>
              <a:buNone/>
            </a:pPr>
            <a:r>
              <a:rPr lang="en-US" sz="2200" b="0"/>
              <a:t>Why do they happen?</a:t>
            </a:r>
            <a:endParaRPr sz="2200" b="0"/>
          </a:p>
          <a:p>
            <a:pPr marL="0" lvl="0" indent="0" algn="l" rtl="0">
              <a:lnSpc>
                <a:spcPct val="90000"/>
              </a:lnSpc>
              <a:spcBef>
                <a:spcPts val="0"/>
              </a:spcBef>
              <a:spcAft>
                <a:spcPts val="0"/>
              </a:spcAft>
              <a:buClr>
                <a:schemeClr val="accent1"/>
              </a:buClr>
              <a:buSzPts val="2200"/>
              <a:buFont typeface="Arial"/>
              <a:buNone/>
            </a:pPr>
            <a:endParaRPr sz="2200" b="0"/>
          </a:p>
          <a:p>
            <a:pPr marL="0" lvl="0" indent="0" algn="l" rtl="0">
              <a:lnSpc>
                <a:spcPct val="90000"/>
              </a:lnSpc>
              <a:spcBef>
                <a:spcPts val="0"/>
              </a:spcBef>
              <a:spcAft>
                <a:spcPts val="0"/>
              </a:spcAft>
              <a:buClr>
                <a:schemeClr val="dk1"/>
              </a:buClr>
              <a:buSzPts val="1100"/>
              <a:buFont typeface="Arial"/>
              <a:buNone/>
            </a:pPr>
            <a:r>
              <a:rPr lang="en-US" sz="2200" b="0"/>
              <a:t>What are some things that happen when there is an earthquake?</a:t>
            </a:r>
            <a:endParaRPr sz="2200" b="0"/>
          </a:p>
        </p:txBody>
      </p:sp>
      <p:pic>
        <p:nvPicPr>
          <p:cNvPr id="173" name="Google Shape;173;p11"/>
          <p:cNvPicPr preferRelativeResize="0"/>
          <p:nvPr/>
        </p:nvPicPr>
        <p:blipFill rotWithShape="1">
          <a:blip r:embed="rId3">
            <a:alphaModFix/>
          </a:blip>
          <a:srcRect/>
          <a:stretch/>
        </p:blipFill>
        <p:spPr>
          <a:xfrm>
            <a:off x="3467612" y="709899"/>
            <a:ext cx="5375599" cy="3583750"/>
          </a:xfrm>
          <a:prstGeom prst="roundRect">
            <a:avLst>
              <a:gd name="adj" fmla="val 4936"/>
            </a:avLst>
          </a:prstGeom>
          <a:noFill/>
          <a:ln w="9525" cap="flat" cmpd="sng">
            <a:solidFill>
              <a:srgbClr val="D0D0D0"/>
            </a:solidFill>
            <a:prstDash val="solid"/>
            <a:round/>
            <a:headEnd type="none" w="sm" len="sm"/>
            <a:tailEnd type="none" w="sm" len="sm"/>
          </a:ln>
        </p:spPr>
      </p:pic>
      <p:sp>
        <p:nvSpPr>
          <p:cNvPr id="2" name="Google Shape;221;g3216d1d7456_0_514">
            <a:extLst>
              <a:ext uri="{FF2B5EF4-FFF2-40B4-BE49-F238E27FC236}">
                <a16:creationId xmlns:a16="http://schemas.microsoft.com/office/drawing/2014/main" id="{1565C8DD-F43C-8535-6680-324411D8B6F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2"/>
          <p:cNvSpPr txBox="1">
            <a:spLocks noGrp="1"/>
          </p:cNvSpPr>
          <p:nvPr>
            <p:ph type="title" idx="4294967295"/>
          </p:nvPr>
        </p:nvSpPr>
        <p:spPr>
          <a:xfrm>
            <a:off x="276974" y="592138"/>
            <a:ext cx="8566237" cy="58996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2700"/>
              <a:buFont typeface="Arial"/>
              <a:buNone/>
            </a:pPr>
            <a:r>
              <a:rPr lang="en-US" sz="2700" b="1"/>
              <a:t>Earthquakes &amp; Friction</a:t>
            </a:r>
            <a:endParaRPr sz="2800" b="1"/>
          </a:p>
          <a:p>
            <a:pPr marL="0" lvl="0" indent="0" algn="ctr" rtl="0">
              <a:lnSpc>
                <a:spcPct val="90000"/>
              </a:lnSpc>
              <a:spcBef>
                <a:spcPts val="0"/>
              </a:spcBef>
              <a:spcAft>
                <a:spcPts val="0"/>
              </a:spcAft>
              <a:buClr>
                <a:schemeClr val="accent1"/>
              </a:buClr>
              <a:buSzPts val="2800"/>
              <a:buFont typeface="Arial"/>
              <a:buNone/>
            </a:pPr>
            <a:r>
              <a:rPr lang="en-US" sz="2800" b="1"/>
              <a:t>  </a:t>
            </a:r>
            <a:endParaRPr sz="2800" b="1"/>
          </a:p>
        </p:txBody>
      </p:sp>
      <p:sp>
        <p:nvSpPr>
          <p:cNvPr id="180" name="Google Shape;180;p12"/>
          <p:cNvSpPr txBox="1">
            <a:spLocks noGrp="1"/>
          </p:cNvSpPr>
          <p:nvPr>
            <p:ph type="body" idx="4294967295"/>
          </p:nvPr>
        </p:nvSpPr>
        <p:spPr>
          <a:xfrm>
            <a:off x="829895" y="3460750"/>
            <a:ext cx="3141663" cy="1090612"/>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0"/>
              </a:spcBef>
              <a:spcAft>
                <a:spcPts val="0"/>
              </a:spcAft>
              <a:buSzPts val="2300"/>
              <a:buNone/>
            </a:pPr>
            <a:r>
              <a:rPr lang="en-US" sz="2300">
                <a:solidFill>
                  <a:schemeClr val="dk2"/>
                </a:solidFill>
              </a:rPr>
              <a:t>What observations do you have of the animation?</a:t>
            </a:r>
            <a:endParaRPr sz="2300">
              <a:solidFill>
                <a:schemeClr val="dk2"/>
              </a:solidFill>
            </a:endParaRPr>
          </a:p>
          <a:p>
            <a:pPr marL="0" lvl="0" indent="0" algn="l" rtl="0">
              <a:lnSpc>
                <a:spcPct val="90000"/>
              </a:lnSpc>
              <a:spcBef>
                <a:spcPts val="0"/>
              </a:spcBef>
              <a:spcAft>
                <a:spcPts val="0"/>
              </a:spcAft>
              <a:buSzPts val="2300"/>
              <a:buNone/>
            </a:pPr>
            <a:r>
              <a:rPr lang="en-US" sz="2300">
                <a:solidFill>
                  <a:schemeClr val="dk2"/>
                </a:solidFill>
              </a:rPr>
              <a:t> </a:t>
            </a:r>
            <a:r>
              <a:rPr lang="en-US" sz="2000">
                <a:solidFill>
                  <a:schemeClr val="dk2"/>
                </a:solidFill>
              </a:rPr>
              <a:t> </a:t>
            </a:r>
            <a:endParaRPr sz="2000">
              <a:solidFill>
                <a:schemeClr val="dk2"/>
              </a:solidFill>
            </a:endParaRPr>
          </a:p>
        </p:txBody>
      </p:sp>
      <p:pic>
        <p:nvPicPr>
          <p:cNvPr id="181" name="Google Shape;181;p12"/>
          <p:cNvPicPr preferRelativeResize="0"/>
          <p:nvPr/>
        </p:nvPicPr>
        <p:blipFill rotWithShape="1">
          <a:blip r:embed="rId4">
            <a:alphaModFix/>
          </a:blip>
          <a:srcRect l="20183" t="21042" r="10192"/>
          <a:stretch/>
        </p:blipFill>
        <p:spPr>
          <a:xfrm>
            <a:off x="1138122" y="1474599"/>
            <a:ext cx="2695328" cy="1693654"/>
          </a:xfrm>
          <a:prstGeom prst="roundRect">
            <a:avLst>
              <a:gd name="adj" fmla="val 4739"/>
            </a:avLst>
          </a:prstGeom>
          <a:noFill/>
          <a:ln w="9525" cap="flat" cmpd="sng">
            <a:solidFill>
              <a:srgbClr val="D0D0D0"/>
            </a:solidFill>
            <a:prstDash val="solid"/>
            <a:round/>
            <a:headEnd type="none" w="sm" len="sm"/>
            <a:tailEnd type="none" w="sm" len="sm"/>
          </a:ln>
        </p:spPr>
      </p:pic>
      <p:sp>
        <p:nvSpPr>
          <p:cNvPr id="182" name="Google Shape;182;p12"/>
          <p:cNvSpPr txBox="1"/>
          <p:nvPr/>
        </p:nvSpPr>
        <p:spPr>
          <a:xfrm>
            <a:off x="4067811" y="4422775"/>
            <a:ext cx="4775400" cy="341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endParaRPr sz="1000" i="1">
              <a:solidFill>
                <a:schemeClr val="dk1"/>
              </a:solidFill>
              <a:latin typeface="Arial"/>
              <a:ea typeface="Arial"/>
              <a:cs typeface="Arial"/>
              <a:sym typeface="Arial"/>
            </a:endParaRPr>
          </a:p>
        </p:txBody>
      </p:sp>
      <p:pic>
        <p:nvPicPr>
          <p:cNvPr id="2" name="Online Media 1" descr="Elastic Rebound with Trees">
            <a:hlinkClick r:id="" action="ppaction://media"/>
            <a:extLst>
              <a:ext uri="{FF2B5EF4-FFF2-40B4-BE49-F238E27FC236}">
                <a16:creationId xmlns:a16="http://schemas.microsoft.com/office/drawing/2014/main" id="{DB541E6F-1244-D8F0-665C-848533F3162A}"/>
              </a:ext>
            </a:extLst>
          </p:cNvPr>
          <p:cNvPicPr>
            <a:picLocks noRot="1" noChangeAspect="1"/>
          </p:cNvPicPr>
          <p:nvPr>
            <a:videoFile r:link="rId1"/>
          </p:nvPr>
        </p:nvPicPr>
        <p:blipFill>
          <a:blip r:embed="rId5"/>
          <a:stretch>
            <a:fillRect/>
          </a:stretch>
        </p:blipFill>
        <p:spPr>
          <a:xfrm>
            <a:off x="4111515" y="1474599"/>
            <a:ext cx="3860380" cy="2895285"/>
          </a:xfrm>
          <a:prstGeom prst="rect">
            <a:avLst/>
          </a:prstGeom>
        </p:spPr>
      </p:pic>
      <p:sp>
        <p:nvSpPr>
          <p:cNvPr id="3" name="Google Shape;221;g3216d1d7456_0_514">
            <a:extLst>
              <a:ext uri="{FF2B5EF4-FFF2-40B4-BE49-F238E27FC236}">
                <a16:creationId xmlns:a16="http://schemas.microsoft.com/office/drawing/2014/main" id="{363BACF8-58D0-7133-32A4-1C65FED8599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3"/>
          <p:cNvSpPr txBox="1">
            <a:spLocks noGrp="1"/>
          </p:cNvSpPr>
          <p:nvPr>
            <p:ph type="title"/>
          </p:nvPr>
        </p:nvSpPr>
        <p:spPr>
          <a:xfrm>
            <a:off x="312963" y="803094"/>
            <a:ext cx="8537175" cy="407475"/>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What do we do at </a:t>
            </a:r>
            <a:r>
              <a:rPr lang="en-US" sz="2400" u="sng">
                <a:solidFill>
                  <a:srgbClr val="1A6935"/>
                </a:solidFill>
                <a:highlight>
                  <a:srgbClr val="FFFFFF"/>
                </a:highlight>
              </a:rPr>
              <a:t>school</a:t>
            </a:r>
            <a:r>
              <a:rPr lang="en-US" sz="2400">
                <a:solidFill>
                  <a:srgbClr val="1A6935"/>
                </a:solidFill>
                <a:highlight>
                  <a:srgbClr val="FFFFFF"/>
                </a:highlight>
              </a:rPr>
              <a:t> if there’s an earthquake?</a:t>
            </a:r>
            <a:endParaRPr sz="2400"/>
          </a:p>
        </p:txBody>
      </p:sp>
      <p:pic>
        <p:nvPicPr>
          <p:cNvPr id="192" name="Google Shape;192;p13" title="DCHO_Infographic (JPG for Social Media).jpg"/>
          <p:cNvPicPr preferRelativeResize="0"/>
          <p:nvPr/>
        </p:nvPicPr>
        <p:blipFill rotWithShape="1">
          <a:blip r:embed="rId3">
            <a:alphaModFix/>
          </a:blip>
          <a:srcRect t="40331" r="67973" b="8336"/>
          <a:stretch/>
        </p:blipFill>
        <p:spPr>
          <a:xfrm>
            <a:off x="602882" y="1460961"/>
            <a:ext cx="2319839" cy="2756031"/>
          </a:xfrm>
          <a:prstGeom prst="rect">
            <a:avLst/>
          </a:prstGeom>
          <a:noFill/>
          <a:ln>
            <a:noFill/>
          </a:ln>
        </p:spPr>
      </p:pic>
      <p:pic>
        <p:nvPicPr>
          <p:cNvPr id="193" name="Google Shape;193;p13" title="DCHO_Infographic (JPG for Social Media).jpg"/>
          <p:cNvPicPr preferRelativeResize="0"/>
          <p:nvPr/>
        </p:nvPicPr>
        <p:blipFill rotWithShape="1">
          <a:blip r:embed="rId3">
            <a:alphaModFix/>
          </a:blip>
          <a:srcRect l="29923" t="40331" r="35308" b="8336"/>
          <a:stretch/>
        </p:blipFill>
        <p:spPr>
          <a:xfrm>
            <a:off x="3312762" y="1460961"/>
            <a:ext cx="2518475" cy="2756031"/>
          </a:xfrm>
          <a:prstGeom prst="rect">
            <a:avLst/>
          </a:prstGeom>
          <a:noFill/>
          <a:ln>
            <a:noFill/>
          </a:ln>
        </p:spPr>
      </p:pic>
      <p:pic>
        <p:nvPicPr>
          <p:cNvPr id="194" name="Google Shape;194;p13" title="DCHO_Infographic (JPG for Social Media).jpg"/>
          <p:cNvPicPr preferRelativeResize="0"/>
          <p:nvPr/>
        </p:nvPicPr>
        <p:blipFill rotWithShape="1">
          <a:blip r:embed="rId3">
            <a:alphaModFix/>
          </a:blip>
          <a:srcRect l="62588" t="40331" b="8336"/>
          <a:stretch/>
        </p:blipFill>
        <p:spPr>
          <a:xfrm>
            <a:off x="5969783" y="1460960"/>
            <a:ext cx="2709880" cy="2756031"/>
          </a:xfrm>
          <a:prstGeom prst="rect">
            <a:avLst/>
          </a:prstGeom>
          <a:noFill/>
          <a:ln>
            <a:noFill/>
          </a:ln>
        </p:spPr>
      </p:pic>
      <p:sp>
        <p:nvSpPr>
          <p:cNvPr id="2" name="Google Shape;221;g3216d1d7456_0_514">
            <a:extLst>
              <a:ext uri="{FF2B5EF4-FFF2-40B4-BE49-F238E27FC236}">
                <a16:creationId xmlns:a16="http://schemas.microsoft.com/office/drawing/2014/main" id="{19EE5FC2-166A-AD08-7A2D-EE801C3D0519}"/>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rgbClr val="FFFFFF"/>
                </a:highlight>
              </a:rPr>
              <a:t>If you or someone you know uses a </a:t>
            </a:r>
            <a:r>
              <a:rPr lang="en-US" sz="2400" u="sng">
                <a:solidFill>
                  <a:srgbClr val="016935"/>
                </a:solidFill>
                <a:highlight>
                  <a:srgbClr val="FFFFFF"/>
                </a:highlight>
              </a:rPr>
              <a:t>wheelchair</a:t>
            </a:r>
            <a:r>
              <a:rPr lang="en-US" sz="2400">
                <a:solidFill>
                  <a:srgbClr val="016935"/>
                </a:solidFill>
                <a:highlight>
                  <a:srgbClr val="FFFFFF"/>
                </a:highlight>
              </a:rPr>
              <a:t>:</a:t>
            </a:r>
            <a:endParaRPr sz="2400"/>
          </a:p>
        </p:txBody>
      </p:sp>
      <p:pic>
        <p:nvPicPr>
          <p:cNvPr id="210" name="Google Shape;210;p15"/>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 name="Google Shape;221;g3216d1d7456_0_514">
            <a:extLst>
              <a:ext uri="{FF2B5EF4-FFF2-40B4-BE49-F238E27FC236}">
                <a16:creationId xmlns:a16="http://schemas.microsoft.com/office/drawing/2014/main" id="{BDEAED6E-B20A-DAF8-702F-0563A5E3EA7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chemeClr val="lt1"/>
                </a:highlight>
              </a:rPr>
              <a:t>If you or someone you know uses a </a:t>
            </a:r>
            <a:r>
              <a:rPr lang="en-US" sz="2400" u="sng">
                <a:solidFill>
                  <a:srgbClr val="016935"/>
                </a:solidFill>
                <a:highlight>
                  <a:schemeClr val="lt1"/>
                </a:highlight>
              </a:rPr>
              <a:t>cane</a:t>
            </a:r>
            <a:r>
              <a:rPr lang="en-US" sz="2400">
                <a:solidFill>
                  <a:srgbClr val="016935"/>
                </a:solidFill>
                <a:highlight>
                  <a:schemeClr val="lt1"/>
                </a:highlight>
              </a:rPr>
              <a:t> or </a:t>
            </a:r>
            <a:r>
              <a:rPr lang="en-US" sz="2400" u="sng">
                <a:solidFill>
                  <a:srgbClr val="016935"/>
                </a:solidFill>
                <a:highlight>
                  <a:schemeClr val="lt1"/>
                </a:highlight>
              </a:rPr>
              <a:t>walker</a:t>
            </a:r>
            <a:r>
              <a:rPr lang="en-US" sz="2400">
                <a:solidFill>
                  <a:srgbClr val="016935"/>
                </a:solidFill>
                <a:highlight>
                  <a:schemeClr val="lt1"/>
                </a:highlight>
              </a:rPr>
              <a:t>:</a:t>
            </a:r>
            <a:endParaRPr sz="2400"/>
          </a:p>
        </p:txBody>
      </p:sp>
      <p:pic>
        <p:nvPicPr>
          <p:cNvPr id="218" name="Google Shape;218;p16"/>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19" name="Google Shape;219;p16"/>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 name="Google Shape;221;g3216d1d7456_0_514">
            <a:extLst>
              <a:ext uri="{FF2B5EF4-FFF2-40B4-BE49-F238E27FC236}">
                <a16:creationId xmlns:a16="http://schemas.microsoft.com/office/drawing/2014/main" id="{C50A9CE7-7F0B-2BFE-E908-C3C9B93D622B}"/>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16</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17</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377059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18</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1336189" y="1611400"/>
            <a:ext cx="3083409" cy="1780910"/>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388211" cy="1780910"/>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559830"/>
            <a:ext cx="6471622" cy="925689"/>
          </a:xfrm>
          <a:prstGeom prst="rect">
            <a:avLst/>
          </a:prstGeom>
        </p:spPr>
      </p:pic>
    </p:spTree>
    <p:extLst>
      <p:ext uri="{BB962C8B-B14F-4D97-AF65-F5344CB8AC3E}">
        <p14:creationId xmlns:p14="http://schemas.microsoft.com/office/powerpoint/2010/main" val="113006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To Print</a:t>
            </a:r>
            <a:endParaRPr dirty="0">
              <a:solidFill>
                <a:schemeClr val="dk1"/>
              </a:solidFill>
            </a:endParaRPr>
          </a:p>
        </p:txBody>
      </p:sp>
      <p:sp>
        <p:nvSpPr>
          <p:cNvPr id="96" name="Google Shape;96;p2"/>
          <p:cNvSpPr txBox="1">
            <a:spLocks noGrp="1"/>
          </p:cNvSpPr>
          <p:nvPr>
            <p:ph type="body" idx="1"/>
          </p:nvPr>
        </p:nvSpPr>
        <p:spPr>
          <a:xfrm>
            <a:off x="312964" y="1275757"/>
            <a:ext cx="3212753" cy="322986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2400"/>
              <a:buNone/>
            </a:pPr>
            <a:endParaRPr sz="1800" b="1" dirty="0"/>
          </a:p>
          <a:p>
            <a:pPr marL="0" lvl="0" indent="0" algn="l" rtl="0">
              <a:lnSpc>
                <a:spcPct val="90000"/>
              </a:lnSpc>
              <a:spcBef>
                <a:spcPts val="750"/>
              </a:spcBef>
              <a:spcAft>
                <a:spcPts val="0"/>
              </a:spcAft>
              <a:buSzPts val="2000"/>
              <a:buNone/>
            </a:pPr>
            <a:br>
              <a:rPr lang="en-US" b="1" dirty="0">
                <a:solidFill>
                  <a:schemeClr val="tx1"/>
                </a:solidFill>
              </a:rPr>
            </a:br>
            <a:br>
              <a:rPr lang="en-US" b="1" dirty="0">
                <a:solidFill>
                  <a:schemeClr val="tx1"/>
                </a:solidFill>
              </a:rPr>
            </a:br>
            <a:r>
              <a:rPr lang="en-US" sz="1800" b="1" dirty="0">
                <a:solidFill>
                  <a:schemeClr val="tx1"/>
                </a:solidFill>
              </a:rPr>
              <a:t>Family Engagement Letter</a:t>
            </a:r>
          </a:p>
          <a:p>
            <a:pPr marL="285750" indent="-285750">
              <a:lnSpc>
                <a:spcPct val="200000"/>
              </a:lnSpc>
            </a:pPr>
            <a:r>
              <a:rPr lang="en-US" b="1" dirty="0">
                <a:hlinkClick r:id="rId3"/>
              </a:rPr>
              <a:t>English</a:t>
            </a:r>
            <a:endParaRPr lang="en-US" b="1" dirty="0"/>
          </a:p>
          <a:p>
            <a:pPr marL="285750" indent="-285750">
              <a:lnSpc>
                <a:spcPct val="200000"/>
              </a:lnSpc>
            </a:pPr>
            <a:r>
              <a:rPr lang="en-US" b="1">
                <a:hlinkClick r:id="rId4"/>
              </a:rPr>
              <a:t>Spanish</a:t>
            </a:r>
            <a:endParaRPr lang="en-US" b="1"/>
          </a:p>
          <a:p>
            <a:pPr marL="0" lvl="0" indent="0" algn="l" rtl="0">
              <a:lnSpc>
                <a:spcPct val="90000"/>
              </a:lnSpc>
              <a:spcBef>
                <a:spcPts val="750"/>
              </a:spcBef>
              <a:spcAft>
                <a:spcPts val="0"/>
              </a:spcAft>
              <a:buSzPts val="2000"/>
              <a:buNone/>
            </a:pPr>
            <a:endParaRPr dirty="0">
              <a:solidFill>
                <a:schemeClr val="tx1"/>
              </a:solidFill>
            </a:endParaRPr>
          </a:p>
        </p:txBody>
      </p:sp>
      <p:sp>
        <p:nvSpPr>
          <p:cNvPr id="97" name="Google Shape;97;p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a:t>
            </a:fld>
            <a:endParaRPr sz="1200" b="0" i="0" u="none" strike="noStrike" cap="none">
              <a:solidFill>
                <a:schemeClr val="dk2"/>
              </a:solidFill>
              <a:latin typeface="Arial"/>
              <a:ea typeface="Arial"/>
              <a:cs typeface="Arial"/>
              <a:sym typeface="Arial"/>
            </a:endParaRPr>
          </a:p>
        </p:txBody>
      </p:sp>
      <p:sp>
        <p:nvSpPr>
          <p:cNvPr id="98" name="Google Shape;98;p2"/>
          <p:cNvSpPr txBox="1"/>
          <p:nvPr/>
        </p:nvSpPr>
        <p:spPr>
          <a:xfrm>
            <a:off x="4020587" y="1249507"/>
            <a:ext cx="4624650" cy="3228975"/>
          </a:xfrm>
          <a:prstGeom prst="rect">
            <a:avLst/>
          </a:prstGeom>
          <a:noFill/>
          <a:ln>
            <a:noFill/>
          </a:ln>
        </p:spPr>
        <p:txBody>
          <a:bodyPr spcFirstLastPara="1" wrap="square" lIns="68550" tIns="34275" rIns="68550" bIns="34275" anchor="t" anchorCtr="0">
            <a:noAutofit/>
          </a:bodyPr>
          <a:lstStyle/>
          <a:p>
            <a:pPr marL="134303" marR="0" lvl="0" indent="-134303" algn="l" rtl="0">
              <a:spcBef>
                <a:spcPts val="0"/>
              </a:spcBef>
              <a:spcAft>
                <a:spcPts val="0"/>
              </a:spcAft>
              <a:buClr>
                <a:schemeClr val="accent1"/>
              </a:buClr>
              <a:buSzPts val="1300"/>
              <a:buFont typeface="Arial"/>
              <a:buChar char="●"/>
            </a:pPr>
            <a:r>
              <a:rPr lang="en-US" sz="1200" dirty="0">
                <a:solidFill>
                  <a:schemeClr val="dk1"/>
                </a:solidFill>
                <a:latin typeface="Arial"/>
                <a:ea typeface="Arial"/>
                <a:cs typeface="Arial"/>
                <a:sym typeface="Arial"/>
              </a:rPr>
              <a:t>Open the Family Engagement Letter.  </a:t>
            </a:r>
            <a:endParaRPr sz="1500" dirty="0">
              <a:solidFill>
                <a:schemeClr val="dk1"/>
              </a:solidFill>
              <a:latin typeface="Arial"/>
              <a:ea typeface="Arial"/>
              <a:cs typeface="Arial"/>
              <a:sym typeface="Arial"/>
            </a:endParaRPr>
          </a:p>
          <a:p>
            <a:pPr marL="519113" marR="0" lvl="1" indent="-214312" algn="l" rtl="0">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Add your school’s name at the bottom.  </a:t>
            </a:r>
            <a:endParaRPr sz="1050" b="0" i="0" u="none" strike="noStrike" cap="none" dirty="0">
              <a:solidFill>
                <a:srgbClr val="000000"/>
              </a:solidFill>
              <a:latin typeface="Arial"/>
              <a:ea typeface="Arial"/>
              <a:cs typeface="Arial"/>
              <a:sym typeface="Arial"/>
            </a:endParaRPr>
          </a:p>
          <a:p>
            <a:pPr marL="519113" marR="0" lvl="1" indent="-214312" algn="l" rtl="0">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If you’re emailing the letter, you can remove the QR code.  </a:t>
            </a:r>
            <a:endParaRPr sz="1050" b="0" i="0" u="none" strike="noStrike" cap="none" dirty="0">
              <a:solidFill>
                <a:srgbClr val="000000"/>
              </a:solidFill>
              <a:latin typeface="Arial"/>
              <a:ea typeface="Arial"/>
              <a:cs typeface="Arial"/>
              <a:sym typeface="Arial"/>
            </a:endParaRPr>
          </a:p>
          <a:p>
            <a:pPr marL="174784" indent="-174784">
              <a:spcBef>
                <a:spcPts val="900"/>
              </a:spcBef>
              <a:buClr>
                <a:schemeClr val="accent1"/>
              </a:buClr>
              <a:buSzPts val="1300"/>
              <a:buFont typeface="Arial"/>
              <a:buChar char="●"/>
            </a:pPr>
            <a:r>
              <a:rPr lang="en-US" sz="1200" dirty="0"/>
              <a:t>Make copies of the Family Engagement Letter and/or email to families a week before teaching the lesson. Encourage parents to discuss earthquakes with their kids and to let their teachers know if it might be a difficult topic for their child. </a:t>
            </a:r>
            <a:r>
              <a:rPr lang="en-US" sz="1200" dirty="0">
                <a:solidFill>
                  <a:schemeClr val="dk1"/>
                </a:solidFill>
                <a:latin typeface="Arial"/>
                <a:ea typeface="Arial"/>
                <a:cs typeface="Arial"/>
                <a:sym typeface="Arial"/>
              </a:rPr>
              <a:t> </a:t>
            </a:r>
            <a:endParaRPr dirty="0"/>
          </a:p>
          <a:p>
            <a:pPr marL="174784" marR="0" lvl="0" indent="-174784" algn="l" rtl="0">
              <a:spcBef>
                <a:spcPts val="900"/>
              </a:spcBef>
              <a:spcAft>
                <a:spcPts val="0"/>
              </a:spcAft>
              <a:buClr>
                <a:schemeClr val="accent1"/>
              </a:buClr>
              <a:buSzPts val="1300"/>
              <a:buFont typeface="Arial"/>
              <a:buChar char="●"/>
            </a:pPr>
            <a:r>
              <a:rPr lang="en-US" sz="1200" dirty="0">
                <a:solidFill>
                  <a:schemeClr val="dk1"/>
                </a:solidFill>
                <a:latin typeface="Arial"/>
                <a:ea typeface="Arial"/>
                <a:cs typeface="Arial"/>
                <a:sym typeface="Arial"/>
              </a:rPr>
              <a:t>Preview Slides. You can print out the Teaching Steps slides. The teaching steps are also located in the Speaker Notes of each slide. </a:t>
            </a:r>
            <a:endParaRPr sz="1200" dirty="0">
              <a:solidFill>
                <a:schemeClr val="dk1"/>
              </a:solidFill>
              <a:latin typeface="Arial"/>
              <a:ea typeface="Arial"/>
              <a:cs typeface="Arial"/>
              <a:sym typeface="Arial"/>
            </a:endParaRPr>
          </a:p>
          <a:p>
            <a:pPr marL="0" marR="0" lvl="0" indent="0" algn="l" rtl="0">
              <a:spcBef>
                <a:spcPts val="900"/>
              </a:spcBef>
              <a:spcAft>
                <a:spcPts val="0"/>
              </a:spcAft>
              <a:buNone/>
            </a:pPr>
            <a:endParaRPr sz="1200" dirty="0">
              <a:solidFill>
                <a:schemeClr val="dk1"/>
              </a:solidFill>
              <a:latin typeface="Arial"/>
              <a:ea typeface="Arial"/>
              <a:cs typeface="Arial"/>
              <a:sym typeface="Arial"/>
            </a:endParaRPr>
          </a:p>
        </p:txBody>
      </p:sp>
      <p:cxnSp>
        <p:nvCxnSpPr>
          <p:cNvPr id="99" name="Google Shape;99;p2"/>
          <p:cNvCxnSpPr/>
          <p:nvPr/>
        </p:nvCxnSpPr>
        <p:spPr>
          <a:xfrm>
            <a:off x="3647209" y="638175"/>
            <a:ext cx="0" cy="3900488"/>
          </a:xfrm>
          <a:prstGeom prst="straightConnector1">
            <a:avLst/>
          </a:prstGeom>
          <a:noFill/>
          <a:ln w="9525" cap="flat" cmpd="sng">
            <a:solidFill>
              <a:schemeClr val="dk1"/>
            </a:solidFill>
            <a:prstDash val="solid"/>
            <a:miter lim="800000"/>
            <a:headEnd type="none" w="sm" len="sm"/>
            <a:tailEnd type="none" w="sm" len="sm"/>
          </a:ln>
        </p:spPr>
      </p:cxnSp>
      <p:sp>
        <p:nvSpPr>
          <p:cNvPr id="100" name="Google Shape;100;p2"/>
          <p:cNvSpPr txBox="1"/>
          <p:nvPr/>
        </p:nvSpPr>
        <p:spPr>
          <a:xfrm>
            <a:off x="4020586" y="638175"/>
            <a:ext cx="3676974" cy="407194"/>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100" b="1">
                <a:solidFill>
                  <a:schemeClr val="dk1"/>
                </a:solidFill>
                <a:latin typeface="Arial"/>
                <a:ea typeface="Arial"/>
                <a:cs typeface="Arial"/>
                <a:sym typeface="Arial"/>
              </a:rPr>
              <a:t>Preparation</a:t>
            </a:r>
            <a:endParaRPr sz="1050">
              <a:solidFill>
                <a:srgbClr val="000000"/>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B543753-514A-B348-030D-5673773729FD}"/>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Protect yourself when there is . . .</a:t>
            </a:r>
            <a:endParaRPr sz="2400"/>
          </a:p>
        </p:txBody>
      </p:sp>
      <p:pic>
        <p:nvPicPr>
          <p:cNvPr id="227" name="Google Shape;227;p17"/>
          <p:cNvPicPr preferRelativeResize="0"/>
          <p:nvPr/>
        </p:nvPicPr>
        <p:blipFill rotWithShape="1">
          <a:blip r:embed="rId3">
            <a:alphaModFix/>
          </a:blip>
          <a:srcRect l="11569" t="40259" r="13928"/>
          <a:stretch/>
        </p:blipFill>
        <p:spPr>
          <a:xfrm>
            <a:off x="180139" y="2034610"/>
            <a:ext cx="2564171" cy="2056273"/>
          </a:xfrm>
          <a:prstGeom prst="rect">
            <a:avLst/>
          </a:prstGeom>
          <a:noFill/>
          <a:ln>
            <a:noFill/>
          </a:ln>
        </p:spPr>
      </p:pic>
      <p:grpSp>
        <p:nvGrpSpPr>
          <p:cNvPr id="228" name="Google Shape;228;p17"/>
          <p:cNvGrpSpPr/>
          <p:nvPr/>
        </p:nvGrpSpPr>
        <p:grpSpPr>
          <a:xfrm>
            <a:off x="6144839" y="1666622"/>
            <a:ext cx="2705246" cy="2232105"/>
            <a:chOff x="8193118" y="2222162"/>
            <a:chExt cx="3606995" cy="2976140"/>
          </a:xfrm>
        </p:grpSpPr>
        <p:pic>
          <p:nvPicPr>
            <p:cNvPr id="229" name="Google Shape;229;p17"/>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30" name="Google Shape;230;p17"/>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an earthquake drill</a:t>
              </a:r>
              <a:endParaRPr sz="1050">
                <a:solidFill>
                  <a:srgbClr val="000000"/>
                </a:solidFill>
                <a:latin typeface="Arial"/>
                <a:ea typeface="Arial"/>
                <a:cs typeface="Arial"/>
                <a:sym typeface="Arial"/>
              </a:endParaRPr>
            </a:p>
          </p:txBody>
        </p:sp>
      </p:grpSp>
      <p:sp>
        <p:nvSpPr>
          <p:cNvPr id="231" name="Google Shape;231;p17"/>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ground shaking</a:t>
            </a:r>
            <a:endParaRPr sz="1050">
              <a:solidFill>
                <a:srgbClr val="000000"/>
              </a:solidFill>
              <a:latin typeface="Arial"/>
              <a:ea typeface="Arial"/>
              <a:cs typeface="Arial"/>
              <a:sym typeface="Arial"/>
            </a:endParaRPr>
          </a:p>
        </p:txBody>
      </p:sp>
      <p:cxnSp>
        <p:nvCxnSpPr>
          <p:cNvPr id="232" name="Google Shape;232;p17"/>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33" name="Google Shape;233;p17"/>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grpSp>
        <p:nvGrpSpPr>
          <p:cNvPr id="234" name="Google Shape;234;p17"/>
          <p:cNvGrpSpPr/>
          <p:nvPr/>
        </p:nvGrpSpPr>
        <p:grpSpPr>
          <a:xfrm>
            <a:off x="2997123" y="1360632"/>
            <a:ext cx="3147722" cy="2613251"/>
            <a:chOff x="3996163" y="1814175"/>
            <a:chExt cx="4196963" cy="3484335"/>
          </a:xfrm>
        </p:grpSpPr>
        <p:sp>
          <p:nvSpPr>
            <p:cNvPr id="235" name="Google Shape;235;p17"/>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US" sz="2100" b="1">
                  <a:solidFill>
                    <a:schemeClr val="dk2"/>
                  </a:solidFill>
                  <a:latin typeface="Arial"/>
                  <a:ea typeface="Arial"/>
                  <a:cs typeface="Arial"/>
                  <a:sym typeface="Arial"/>
                </a:rPr>
                <a:t>an earthquake early warning alert</a:t>
              </a:r>
              <a:endParaRPr sz="1050">
                <a:solidFill>
                  <a:srgbClr val="000000"/>
                </a:solidFill>
                <a:latin typeface="Arial"/>
                <a:ea typeface="Arial"/>
                <a:cs typeface="Arial"/>
                <a:sym typeface="Arial"/>
              </a:endParaRPr>
            </a:p>
          </p:txBody>
        </p:sp>
        <p:grpSp>
          <p:nvGrpSpPr>
            <p:cNvPr id="236" name="Google Shape;236;p17"/>
            <p:cNvGrpSpPr/>
            <p:nvPr/>
          </p:nvGrpSpPr>
          <p:grpSpPr>
            <a:xfrm>
              <a:off x="4008425" y="1814175"/>
              <a:ext cx="4184701" cy="3194801"/>
              <a:chOff x="4008425" y="1814175"/>
              <a:chExt cx="4184701" cy="3194801"/>
            </a:xfrm>
          </p:grpSpPr>
          <p:pic>
            <p:nvPicPr>
              <p:cNvPr id="237" name="Google Shape;237;p17"/>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238" name="Google Shape;238;p17"/>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239" name="Google Shape;239;p17"/>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
        <p:nvSpPr>
          <p:cNvPr id="2" name="Google Shape;221;g3216d1d7456_0_514">
            <a:extLst>
              <a:ext uri="{FF2B5EF4-FFF2-40B4-BE49-F238E27FC236}">
                <a16:creationId xmlns:a16="http://schemas.microsoft.com/office/drawing/2014/main" id="{8C2C7407-B4CB-7148-C937-296E09735561}"/>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20</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5">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6">
              <a:alphaModFix/>
            </a:blip>
            <a:srcRect t="9903"/>
            <a:stretch/>
          </p:blipFill>
          <p:spPr>
            <a:xfrm>
              <a:off x="2649550" y="1275373"/>
              <a:ext cx="2894826" cy="2608138"/>
            </a:xfrm>
            <a:prstGeom prst="rect">
              <a:avLst/>
            </a:prstGeom>
            <a:noFill/>
            <a:ln>
              <a:noFill/>
            </a:ln>
          </p:spPr>
        </p:pic>
      </p:grpSp>
      <p:pic>
        <p:nvPicPr>
          <p:cNvPr id="3" name="ShakeAlert Drill - WAV">
            <a:hlinkClick r:id="" action="ppaction://media"/>
            <a:extLst>
              <a:ext uri="{FF2B5EF4-FFF2-40B4-BE49-F238E27FC236}">
                <a16:creationId xmlns:a16="http://schemas.microsoft.com/office/drawing/2014/main" id="{AD283BF9-C85A-2E8E-33AF-3FC3B36502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94" y="3231540"/>
            <a:ext cx="1067328" cy="1067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90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9"/>
          <p:cNvSpPr txBox="1">
            <a:spLocks noGrp="1"/>
          </p:cNvSpPr>
          <p:nvPr>
            <p:ph type="body" idx="1"/>
          </p:nvPr>
        </p:nvSpPr>
        <p:spPr>
          <a:xfrm>
            <a:off x="562256" y="1577981"/>
            <a:ext cx="4667400" cy="226957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3200"/>
              <a:buNone/>
            </a:pPr>
            <a:r>
              <a:rPr lang="en-US" sz="2400">
                <a:solidFill>
                  <a:schemeClr val="dk2"/>
                </a:solidFill>
              </a:rPr>
              <a:t>How did we do on the drill?  </a:t>
            </a:r>
            <a:endParaRPr/>
          </a:p>
          <a:p>
            <a:pPr marL="0" lvl="0" indent="0" algn="l" rtl="0">
              <a:lnSpc>
                <a:spcPct val="90000"/>
              </a:lnSpc>
              <a:spcBef>
                <a:spcPts val="0"/>
              </a:spcBef>
              <a:spcAft>
                <a:spcPts val="0"/>
              </a:spcAft>
              <a:buSzPts val="3200"/>
              <a:buNone/>
            </a:pPr>
            <a:endParaRPr sz="2400">
              <a:solidFill>
                <a:schemeClr val="dk2"/>
              </a:solidFill>
            </a:endParaRPr>
          </a:p>
          <a:p>
            <a:pPr marL="0" lvl="0" indent="0" algn="l" rtl="0">
              <a:lnSpc>
                <a:spcPct val="90000"/>
              </a:lnSpc>
              <a:spcBef>
                <a:spcPts val="0"/>
              </a:spcBef>
              <a:spcAft>
                <a:spcPts val="0"/>
              </a:spcAft>
              <a:buSzPts val="3200"/>
              <a:buNone/>
            </a:pPr>
            <a:r>
              <a:rPr lang="en-US" sz="2400">
                <a:solidFill>
                  <a:schemeClr val="dk2"/>
                </a:solidFill>
              </a:rPr>
              <a:t>Questions? </a:t>
            </a:r>
            <a:endParaRPr/>
          </a:p>
          <a:p>
            <a:pPr marL="0" lvl="0" indent="0" algn="l" rtl="0">
              <a:lnSpc>
                <a:spcPct val="90000"/>
              </a:lnSpc>
              <a:spcBef>
                <a:spcPts val="0"/>
              </a:spcBef>
              <a:spcAft>
                <a:spcPts val="0"/>
              </a:spcAft>
              <a:buSzPts val="3200"/>
              <a:buNone/>
            </a:pPr>
            <a:endParaRPr sz="2400">
              <a:solidFill>
                <a:schemeClr val="dk2"/>
              </a:solidFill>
            </a:endParaRPr>
          </a:p>
          <a:p>
            <a:pPr marL="0" lvl="0" indent="0" algn="l" rtl="0">
              <a:lnSpc>
                <a:spcPct val="90000"/>
              </a:lnSpc>
              <a:spcBef>
                <a:spcPts val="0"/>
              </a:spcBef>
              <a:spcAft>
                <a:spcPts val="0"/>
              </a:spcAft>
              <a:buSzPts val="3200"/>
              <a:buNone/>
            </a:pPr>
            <a:r>
              <a:rPr lang="en-US" sz="2400">
                <a:solidFill>
                  <a:schemeClr val="dk2"/>
                </a:solidFill>
              </a:rPr>
              <a:t>Key things to remember? </a:t>
            </a:r>
            <a:endParaRPr/>
          </a:p>
        </p:txBody>
      </p:sp>
      <p:pic>
        <p:nvPicPr>
          <p:cNvPr id="258" name="Google Shape;258;p19"/>
          <p:cNvPicPr preferRelativeResize="0"/>
          <p:nvPr/>
        </p:nvPicPr>
        <p:blipFill rotWithShape="1">
          <a:blip r:embed="rId3">
            <a:alphaModFix/>
          </a:blip>
          <a:srcRect/>
          <a:stretch/>
        </p:blipFill>
        <p:spPr>
          <a:xfrm rot="540002">
            <a:off x="5530231" y="1411784"/>
            <a:ext cx="3148079" cy="2444000"/>
          </a:xfrm>
          <a:prstGeom prst="rect">
            <a:avLst/>
          </a:prstGeom>
          <a:noFill/>
          <a:ln>
            <a:noFill/>
          </a:ln>
        </p:spPr>
      </p:pic>
      <p:sp>
        <p:nvSpPr>
          <p:cNvPr id="259" name="Google Shape;259;p19"/>
          <p:cNvSpPr txBox="1"/>
          <p:nvPr/>
        </p:nvSpPr>
        <p:spPr>
          <a:xfrm>
            <a:off x="312963" y="844557"/>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400" b="1">
                <a:solidFill>
                  <a:srgbClr val="1A6935"/>
                </a:solidFill>
                <a:latin typeface="Arial"/>
                <a:ea typeface="Arial"/>
                <a:cs typeface="Arial"/>
                <a:sym typeface="Arial"/>
              </a:rPr>
              <a:t>LET’S REFLECT! </a:t>
            </a:r>
            <a:endParaRPr sz="2400" b="1">
              <a:solidFill>
                <a:schemeClr val="accent1"/>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39E113A6-E3A6-EECC-DA40-0FFFCDF1535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txBox="1"/>
          <p:nvPr/>
        </p:nvSpPr>
        <p:spPr>
          <a:xfrm>
            <a:off x="0" y="0"/>
            <a:ext cx="2250000" cy="300060"/>
          </a:xfrm>
          <a:prstGeom prst="rect">
            <a:avLst/>
          </a:prstGeom>
          <a:noFill/>
          <a:ln>
            <a:noFill/>
          </a:ln>
        </p:spPr>
        <p:txBody>
          <a:bodyPr spcFirstLastPara="1" wrap="square" lIns="68550" tIns="68550" rIns="68550" bIns="68550" anchor="t" anchorCtr="0">
            <a:spAutoFit/>
          </a:bodyPr>
          <a:lstStyle/>
          <a:p>
            <a:pPr marL="0" marR="0" lvl="0" indent="0" algn="l" rtl="0">
              <a:spcBef>
                <a:spcPts val="0"/>
              </a:spcBef>
              <a:spcAft>
                <a:spcPts val="0"/>
              </a:spcAft>
              <a:buNone/>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pic>
        <p:nvPicPr>
          <p:cNvPr id="269" name="Google Shape;269;p20"/>
          <p:cNvPicPr preferRelativeResize="0"/>
          <p:nvPr/>
        </p:nvPicPr>
        <p:blipFill rotWithShape="1">
          <a:blip r:embed="rId3">
            <a:alphaModFix/>
          </a:blip>
          <a:srcRect/>
          <a:stretch/>
        </p:blipFill>
        <p:spPr>
          <a:xfrm>
            <a:off x="3310084" y="1261044"/>
            <a:ext cx="5486400" cy="2962275"/>
          </a:xfrm>
          <a:prstGeom prst="roundRect">
            <a:avLst>
              <a:gd name="adj" fmla="val 4580"/>
            </a:avLst>
          </a:prstGeom>
          <a:noFill/>
          <a:ln>
            <a:noFill/>
          </a:ln>
        </p:spPr>
      </p:pic>
      <p:sp>
        <p:nvSpPr>
          <p:cNvPr id="270" name="Google Shape;270;p20"/>
          <p:cNvSpPr txBox="1"/>
          <p:nvPr/>
        </p:nvSpPr>
        <p:spPr>
          <a:xfrm>
            <a:off x="303439" y="697282"/>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None/>
            </a:pPr>
            <a:r>
              <a:rPr lang="en-US" sz="2400" b="1">
                <a:solidFill>
                  <a:srgbClr val="1A6935"/>
                </a:solidFill>
                <a:latin typeface="Arial"/>
                <a:ea typeface="Arial"/>
                <a:cs typeface="Arial"/>
                <a:sym typeface="Arial"/>
              </a:rPr>
              <a:t>Let’s Check In </a:t>
            </a:r>
            <a:endParaRPr sz="2400" b="1">
              <a:solidFill>
                <a:schemeClr val="accent1"/>
              </a:solidFill>
              <a:latin typeface="Arial"/>
              <a:ea typeface="Arial"/>
              <a:cs typeface="Arial"/>
              <a:sym typeface="Arial"/>
            </a:endParaRPr>
          </a:p>
        </p:txBody>
      </p:sp>
      <p:sp>
        <p:nvSpPr>
          <p:cNvPr id="271" name="Google Shape;271;p20"/>
          <p:cNvSpPr txBox="1">
            <a:spLocks noGrp="1"/>
          </p:cNvSpPr>
          <p:nvPr>
            <p:ph type="body" idx="1"/>
          </p:nvPr>
        </p:nvSpPr>
        <p:spPr>
          <a:xfrm>
            <a:off x="303439" y="1212574"/>
            <a:ext cx="3006645" cy="3041373"/>
          </a:xfrm>
          <a:prstGeom prst="rect">
            <a:avLst/>
          </a:prstGeom>
          <a:noFill/>
          <a:ln>
            <a:noFill/>
          </a:ln>
        </p:spPr>
        <p:txBody>
          <a:bodyPr spcFirstLastPara="1" wrap="square" lIns="68550" tIns="34275" rIns="68550" bIns="34275" anchor="t" anchorCtr="0">
            <a:normAutofit lnSpcReduction="10000"/>
          </a:bodyPr>
          <a:lstStyle/>
          <a:p>
            <a:pPr marL="0" lvl="0" indent="0" algn="l" rtl="0">
              <a:lnSpc>
                <a:spcPct val="90000"/>
              </a:lnSpc>
              <a:spcBef>
                <a:spcPts val="0"/>
              </a:spcBef>
              <a:spcAft>
                <a:spcPts val="0"/>
              </a:spcAft>
              <a:buSzPts val="3459"/>
              <a:buNone/>
            </a:pPr>
            <a:r>
              <a:rPr lang="en-US" sz="2400" dirty="0">
                <a:solidFill>
                  <a:schemeClr val="dk2"/>
                </a:solidFill>
              </a:rPr>
              <a:t>Emergencies are scary.</a:t>
            </a:r>
            <a:endParaRPr dirty="0"/>
          </a:p>
          <a:p>
            <a:pPr marL="0" lvl="0" indent="0" algn="l" rtl="0">
              <a:lnSpc>
                <a:spcPct val="90000"/>
              </a:lnSpc>
              <a:spcBef>
                <a:spcPts val="0"/>
              </a:spcBef>
              <a:spcAft>
                <a:spcPts val="0"/>
              </a:spcAft>
              <a:buSzPts val="3459"/>
              <a:buNone/>
            </a:pPr>
            <a:endParaRPr sz="2400" dirty="0">
              <a:solidFill>
                <a:schemeClr val="dk2"/>
              </a:solidFill>
            </a:endParaRPr>
          </a:p>
          <a:p>
            <a:pPr marL="0" lvl="0" indent="0" algn="l" rtl="0">
              <a:lnSpc>
                <a:spcPct val="90000"/>
              </a:lnSpc>
              <a:spcBef>
                <a:spcPts val="0"/>
              </a:spcBef>
              <a:spcAft>
                <a:spcPts val="0"/>
              </a:spcAft>
              <a:buSzPts val="3459"/>
              <a:buNone/>
            </a:pPr>
            <a:r>
              <a:rPr lang="en-US" sz="2400" dirty="0">
                <a:solidFill>
                  <a:schemeClr val="dk2"/>
                </a:solidFill>
              </a:rPr>
              <a:t>People react differently, which is normal! </a:t>
            </a:r>
            <a:endParaRPr dirty="0"/>
          </a:p>
          <a:p>
            <a:pPr marL="0" lvl="0" indent="0" algn="l" rtl="0">
              <a:lnSpc>
                <a:spcPct val="90000"/>
              </a:lnSpc>
              <a:spcBef>
                <a:spcPts val="0"/>
              </a:spcBef>
              <a:spcAft>
                <a:spcPts val="0"/>
              </a:spcAft>
              <a:buSzPts val="3459"/>
              <a:buNone/>
            </a:pPr>
            <a:endParaRPr sz="2400" dirty="0">
              <a:solidFill>
                <a:schemeClr val="dk2"/>
              </a:solidFill>
            </a:endParaRPr>
          </a:p>
          <a:p>
            <a:pPr marL="0" lvl="0" indent="0" algn="l" rtl="0">
              <a:lnSpc>
                <a:spcPct val="90000"/>
              </a:lnSpc>
              <a:spcBef>
                <a:spcPts val="0"/>
              </a:spcBef>
              <a:spcAft>
                <a:spcPts val="0"/>
              </a:spcAft>
              <a:buSzPts val="3459"/>
              <a:buNone/>
            </a:pPr>
            <a:r>
              <a:rPr lang="en-US" sz="2400" dirty="0">
                <a:solidFill>
                  <a:schemeClr val="dk2"/>
                </a:solidFill>
              </a:rPr>
              <a:t>Why do we practice even though it can be uncomfortable? </a:t>
            </a:r>
            <a:endParaRPr dirty="0"/>
          </a:p>
        </p:txBody>
      </p:sp>
      <p:sp>
        <p:nvSpPr>
          <p:cNvPr id="2" name="Google Shape;221;g3216d1d7456_0_514">
            <a:extLst>
              <a:ext uri="{FF2B5EF4-FFF2-40B4-BE49-F238E27FC236}">
                <a16:creationId xmlns:a16="http://schemas.microsoft.com/office/drawing/2014/main" id="{13B9B8C0-B771-022D-1CA9-54A2E50FAA54}"/>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1"/>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Help the people in your home prepare! </a:t>
            </a:r>
            <a:endParaRPr/>
          </a:p>
        </p:txBody>
      </p:sp>
      <p:sp>
        <p:nvSpPr>
          <p:cNvPr id="278" name="Google Shape;278;p21"/>
          <p:cNvSpPr txBox="1">
            <a:spLocks noGrp="1"/>
          </p:cNvSpPr>
          <p:nvPr>
            <p:ph type="body" idx="1"/>
          </p:nvPr>
        </p:nvSpPr>
        <p:spPr>
          <a:xfrm>
            <a:off x="312957" y="1275750"/>
            <a:ext cx="7883550" cy="1223100"/>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SzPts val="3200"/>
              <a:buNone/>
            </a:pPr>
            <a:r>
              <a:rPr lang="en-US" sz="2400" dirty="0">
                <a:solidFill>
                  <a:schemeClr val="dk2"/>
                </a:solidFill>
              </a:rPr>
              <a:t>Tell the people in your home what you learned about how </a:t>
            </a:r>
            <a:r>
              <a:rPr lang="en-US" sz="2400">
                <a:solidFill>
                  <a:schemeClr val="dk2"/>
                </a:solidFill>
              </a:rPr>
              <a:t>to protect </a:t>
            </a:r>
            <a:r>
              <a:rPr lang="en-US" sz="2400" dirty="0">
                <a:solidFill>
                  <a:schemeClr val="dk2"/>
                </a:solidFill>
              </a:rPr>
              <a:t>yourself in an earthquake.  </a:t>
            </a:r>
            <a:endParaRPr dirty="0"/>
          </a:p>
          <a:p>
            <a:pPr marL="0" lvl="0" indent="0" algn="l" rtl="0">
              <a:lnSpc>
                <a:spcPct val="100000"/>
              </a:lnSpc>
              <a:spcBef>
                <a:spcPts val="750"/>
              </a:spcBef>
              <a:spcAft>
                <a:spcPts val="0"/>
              </a:spcAft>
              <a:buSzPts val="3200"/>
              <a:buNone/>
            </a:pPr>
            <a:endParaRPr sz="2400" dirty="0">
              <a:solidFill>
                <a:schemeClr val="dk2"/>
              </a:solidFill>
            </a:endParaRPr>
          </a:p>
        </p:txBody>
      </p:sp>
      <p:pic>
        <p:nvPicPr>
          <p:cNvPr id="279" name="Google Shape;279;p21"/>
          <p:cNvPicPr preferRelativeResize="0"/>
          <p:nvPr/>
        </p:nvPicPr>
        <p:blipFill rotWithShape="1">
          <a:blip r:embed="rId3">
            <a:alphaModFix/>
          </a:blip>
          <a:srcRect/>
          <a:stretch/>
        </p:blipFill>
        <p:spPr>
          <a:xfrm>
            <a:off x="420750" y="2262769"/>
            <a:ext cx="7694550" cy="2137725"/>
          </a:xfrm>
          <a:prstGeom prst="roundRect">
            <a:avLst>
              <a:gd name="adj" fmla="val 11181"/>
            </a:avLst>
          </a:prstGeom>
          <a:noFill/>
          <a:ln w="9525" cap="flat" cmpd="sng">
            <a:solidFill>
              <a:schemeClr val="dk2"/>
            </a:solidFill>
            <a:prstDash val="solid"/>
            <a:round/>
            <a:headEnd type="none" w="sm" len="sm"/>
            <a:tailEnd type="none" w="sm" len="sm"/>
          </a:ln>
        </p:spPr>
      </p:pic>
      <p:sp>
        <p:nvSpPr>
          <p:cNvPr id="280" name="Google Shape;280;p21"/>
          <p:cNvSpPr txBox="1"/>
          <p:nvPr/>
        </p:nvSpPr>
        <p:spPr>
          <a:xfrm>
            <a:off x="6273606" y="4457826"/>
            <a:ext cx="2389200" cy="255900"/>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endParaRPr sz="750" i="1">
              <a:solidFill>
                <a:srgbClr val="000000"/>
              </a:solidFill>
              <a:latin typeface="Arial"/>
              <a:ea typeface="Arial"/>
              <a:cs typeface="Arial"/>
              <a:sym typeface="Arial"/>
            </a:endParaRPr>
          </a:p>
        </p:txBody>
      </p:sp>
      <p:sp>
        <p:nvSpPr>
          <p:cNvPr id="281" name="Google Shape;281;p21"/>
          <p:cNvSpPr txBox="1"/>
          <p:nvPr/>
        </p:nvSpPr>
        <p:spPr>
          <a:xfrm>
            <a:off x="7086600" y="4770988"/>
            <a:ext cx="2057400" cy="273844"/>
          </a:xfrm>
          <a:prstGeom prst="rect">
            <a:avLst/>
          </a:prstGeom>
          <a:noFill/>
          <a:ln>
            <a:noFill/>
          </a:ln>
        </p:spPr>
        <p:txBody>
          <a:bodyPr spcFirstLastPara="1" wrap="square" lIns="68550" tIns="34275" rIns="68550" bIns="34275" anchor="ctr" anchorCtr="0">
            <a:noAutofit/>
          </a:bodyPr>
          <a:lstStyle/>
          <a:p>
            <a:pPr marL="0" marR="0" lvl="0" indent="0" algn="r" rtl="0">
              <a:spcBef>
                <a:spcPts val="0"/>
              </a:spcBef>
              <a:spcAft>
                <a:spcPts val="0"/>
              </a:spcAft>
              <a:buNone/>
            </a:pPr>
            <a:fld id="{00000000-1234-1234-1234-123412341234}" type="slidenum">
              <a:rPr lang="en-US" sz="1000">
                <a:solidFill>
                  <a:schemeClr val="dk1"/>
                </a:solidFill>
                <a:latin typeface="Arial"/>
                <a:ea typeface="Arial"/>
                <a:cs typeface="Arial"/>
                <a:sym typeface="Arial"/>
              </a:rPr>
              <a:t>24</a:t>
            </a:fld>
            <a:endParaRPr sz="10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86"/>
        <p:cNvGrpSpPr/>
        <p:nvPr/>
      </p:nvGrpSpPr>
      <p:grpSpPr>
        <a:xfrm>
          <a:off x="0" y="0"/>
          <a:ext cx="0" cy="0"/>
          <a:chOff x="0" y="0"/>
          <a:chExt cx="0" cy="0"/>
        </a:xfrm>
      </p:grpSpPr>
      <p:sp>
        <p:nvSpPr>
          <p:cNvPr id="287" name="Google Shape;287;p22"/>
          <p:cNvSpPr txBox="1">
            <a:spLocks noGrp="1"/>
          </p:cNvSpPr>
          <p:nvPr>
            <p:ph type="title"/>
          </p:nvPr>
        </p:nvSpPr>
        <p:spPr>
          <a:xfrm>
            <a:off x="312963" y="637878"/>
            <a:ext cx="4043884" cy="784148"/>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2400">
                <a:solidFill>
                  <a:schemeClr val="dk1"/>
                </a:solidFill>
              </a:rPr>
              <a:t>Teachers, please give us your feedback! </a:t>
            </a:r>
            <a:endParaRPr sz="2400">
              <a:solidFill>
                <a:schemeClr val="dk1"/>
              </a:solidFill>
            </a:endParaRPr>
          </a:p>
        </p:txBody>
      </p:sp>
      <p:sp>
        <p:nvSpPr>
          <p:cNvPr id="288" name="Google Shape;288;p22"/>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None/>
            </a:pPr>
            <a:r>
              <a:rPr lang="en-US" sz="2400">
                <a:solidFill>
                  <a:schemeClr val="dk1"/>
                </a:solidFill>
              </a:rPr>
              <a:t>Please complete this brief, anonymous </a:t>
            </a:r>
            <a:r>
              <a:rPr lang="en-US" sz="2400" u="sng">
                <a:solidFill>
                  <a:srgbClr val="0070C0"/>
                </a:solidFill>
                <a:hlinkClick r:id="rId3">
                  <a:extLst>
                    <a:ext uri="{A12FA001-AC4F-418D-AE19-62706E023703}">
                      <ahyp:hlinkClr xmlns:ahyp="http://schemas.microsoft.com/office/drawing/2018/hyperlinkcolor" val="tx"/>
                    </a:ext>
                  </a:extLst>
                </a:hlinkClick>
              </a:rPr>
              <a:t>feedback form</a:t>
            </a:r>
            <a:r>
              <a:rPr lang="en-US" sz="2400">
                <a:solidFill>
                  <a:schemeClr val="dk1"/>
                </a:solidFill>
              </a:rPr>
              <a:t> to help us to improve our ShakeAlert Ready lessons.</a:t>
            </a:r>
            <a:r>
              <a:rPr lang="en-US" sz="2400">
                <a:solidFill>
                  <a:schemeClr val="dk1"/>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89" name="Google Shape;289;p2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25</a:t>
            </a:fld>
            <a:endParaRPr sz="1200" b="0" i="0" u="none" strike="noStrike" cap="none">
              <a:solidFill>
                <a:schemeClr val="dk2"/>
              </a:solidFill>
              <a:latin typeface="Arial"/>
              <a:ea typeface="Arial"/>
              <a:cs typeface="Arial"/>
              <a:sym typeface="Arial"/>
            </a:endParaRPr>
          </a:p>
        </p:txBody>
      </p:sp>
      <p:grpSp>
        <p:nvGrpSpPr>
          <p:cNvPr id="290" name="Google Shape;290;p22"/>
          <p:cNvGrpSpPr/>
          <p:nvPr/>
        </p:nvGrpSpPr>
        <p:grpSpPr>
          <a:xfrm>
            <a:off x="4686300" y="637870"/>
            <a:ext cx="4245188" cy="3664658"/>
            <a:chOff x="6390900" y="334969"/>
            <a:chExt cx="5660250" cy="4886210"/>
          </a:xfrm>
        </p:grpSpPr>
        <p:pic>
          <p:nvPicPr>
            <p:cNvPr id="291" name="Google Shape;291;p22"/>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292" name="Google Shape;292;p22"/>
            <p:cNvPicPr preferRelativeResize="0"/>
            <p:nvPr/>
          </p:nvPicPr>
          <p:blipFill rotWithShape="1">
            <a:blip r:embed="rId4">
              <a:alphaModFix/>
            </a:blip>
            <a:srcRect t="65824" b="2909"/>
            <a:stretch/>
          </p:blipFill>
          <p:spPr>
            <a:xfrm>
              <a:off x="6390900" y="3286680"/>
              <a:ext cx="5660250" cy="1934499"/>
            </a:xfrm>
            <a:prstGeom prst="rect">
              <a:avLst/>
            </a:prstGeom>
            <a:noFill/>
            <a:ln>
              <a:noFill/>
            </a:ln>
          </p:spPr>
        </p:pic>
      </p:grpSp>
      <p:sp>
        <p:nvSpPr>
          <p:cNvPr id="2" name="Google Shape;221;g3216d1d7456_0_514">
            <a:extLst>
              <a:ext uri="{FF2B5EF4-FFF2-40B4-BE49-F238E27FC236}">
                <a16:creationId xmlns:a16="http://schemas.microsoft.com/office/drawing/2014/main" id="{45884F9F-AAA6-5796-F885-2441D8EE936B}"/>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98"/>
        <p:cNvGrpSpPr/>
        <p:nvPr/>
      </p:nvGrpSpPr>
      <p:grpSpPr>
        <a:xfrm>
          <a:off x="0" y="0"/>
          <a:ext cx="0" cy="0"/>
          <a:chOff x="0" y="0"/>
          <a:chExt cx="0" cy="0"/>
        </a:xfrm>
      </p:grpSpPr>
      <p:sp>
        <p:nvSpPr>
          <p:cNvPr id="299" name="Google Shape;299;p2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Background - Earthquake Hazard</a:t>
            </a:r>
            <a:endParaRPr>
              <a:solidFill>
                <a:schemeClr val="dk1"/>
              </a:solidFill>
            </a:endParaRPr>
          </a:p>
        </p:txBody>
      </p:sp>
      <p:sp>
        <p:nvSpPr>
          <p:cNvPr id="300" name="Google Shape;300;p23"/>
          <p:cNvSpPr txBox="1">
            <a:spLocks noGrp="1"/>
          </p:cNvSpPr>
          <p:nvPr>
            <p:ph type="body" idx="1"/>
          </p:nvPr>
        </p:nvSpPr>
        <p:spPr>
          <a:xfrm>
            <a:off x="312964" y="1045331"/>
            <a:ext cx="4531598" cy="3460292"/>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Clr>
                <a:schemeClr val="dk1"/>
              </a:buClr>
              <a:buSzPts val="1100"/>
              <a:buNone/>
            </a:pPr>
            <a:r>
              <a:rPr lang="en-US" sz="1200"/>
              <a:t>California, Oregon, and Washington all face hazards from earthquakes because of the underlying tectonic plates, which constantly grind against each other. </a:t>
            </a:r>
            <a:r>
              <a:rPr lang="en-US"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US"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US" sz="1200"/>
              <a:t>While smaller</a:t>
            </a:r>
            <a:r>
              <a:rPr lang="en-US" sz="1200">
                <a:solidFill>
                  <a:schemeClr val="dk1"/>
                </a:solidFill>
              </a:rPr>
              <a:t> earthquakes happen often, scientists think a</a:t>
            </a:r>
            <a:r>
              <a:rPr lang="en-US" sz="1200"/>
              <a:t> major earthquake could happen any time, so it's important to be prepared.</a:t>
            </a:r>
            <a:endParaRPr/>
          </a:p>
          <a:p>
            <a:pPr marL="342900" lvl="0" indent="0" algn="l" rtl="0">
              <a:lnSpc>
                <a:spcPct val="100000"/>
              </a:lnSpc>
              <a:spcBef>
                <a:spcPts val="0"/>
              </a:spcBef>
              <a:spcAft>
                <a:spcPts val="0"/>
              </a:spcAft>
              <a:buSzPts val="1500"/>
              <a:buNone/>
            </a:pPr>
            <a:endParaRPr sz="1125"/>
          </a:p>
          <a:p>
            <a:pPr marL="0" lvl="0" indent="0" algn="l" rtl="0">
              <a:lnSpc>
                <a:spcPct val="100000"/>
              </a:lnSpc>
              <a:spcBef>
                <a:spcPts val="0"/>
              </a:spcBef>
              <a:spcAft>
                <a:spcPts val="0"/>
              </a:spcAft>
              <a:buSzPts val="1500"/>
              <a:buNone/>
            </a:pPr>
            <a:r>
              <a:rPr lang="en-US" sz="1125"/>
              <a:t>For more information: </a:t>
            </a:r>
            <a:r>
              <a:rPr lang="en-US"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500"/>
              <a:buNone/>
            </a:pPr>
            <a:endParaRPr sz="1125"/>
          </a:p>
        </p:txBody>
      </p:sp>
      <p:pic>
        <p:nvPicPr>
          <p:cNvPr id="301" name="Google Shape;301;p23"/>
          <p:cNvPicPr preferRelativeResize="0"/>
          <p:nvPr/>
        </p:nvPicPr>
        <p:blipFill rotWithShape="1">
          <a:blip r:embed="rId4">
            <a:alphaModFix/>
          </a:blip>
          <a:srcRect/>
          <a:stretch/>
        </p:blipFill>
        <p:spPr>
          <a:xfrm>
            <a:off x="4919031" y="684786"/>
            <a:ext cx="4003622" cy="3773929"/>
          </a:xfrm>
          <a:prstGeom prst="roundRect">
            <a:avLst>
              <a:gd name="adj" fmla="val 4580"/>
            </a:avLst>
          </a:prstGeom>
          <a:noFill/>
          <a:ln>
            <a:noFill/>
          </a:ln>
        </p:spPr>
      </p:pic>
      <p:sp>
        <p:nvSpPr>
          <p:cNvPr id="302" name="Google Shape;302;p2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26</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B592FD0-70C4-7C6E-A09C-41D6FFF2EC1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08"/>
        <p:cNvGrpSpPr/>
        <p:nvPr/>
      </p:nvGrpSpPr>
      <p:grpSpPr>
        <a:xfrm>
          <a:off x="0" y="0"/>
          <a:ext cx="0" cy="0"/>
          <a:chOff x="0" y="0"/>
          <a:chExt cx="0" cy="0"/>
        </a:xfrm>
      </p:grpSpPr>
      <p:sp>
        <p:nvSpPr>
          <p:cNvPr id="309" name="Google Shape;309;p24"/>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a:t>
            </a:r>
            <a:r>
              <a:rPr lang="en-US" baseline="30000" dirty="0">
                <a:solidFill>
                  <a:schemeClr val="tx1"/>
                </a:solidFill>
              </a:rPr>
              <a:t>Ⓡ</a:t>
            </a:r>
            <a:r>
              <a:rPr lang="en-US" dirty="0">
                <a:solidFill>
                  <a:schemeClr val="tx1"/>
                </a:solidFill>
              </a:rPr>
              <a:t> Earthquake Early Warning System Works</a:t>
            </a:r>
            <a:endParaRPr dirty="0">
              <a:solidFill>
                <a:schemeClr val="tx1"/>
              </a:solidFill>
            </a:endParaRPr>
          </a:p>
        </p:txBody>
      </p:sp>
      <p:sp>
        <p:nvSpPr>
          <p:cNvPr id="2" name="Google Shape;221;g3216d1d7456_0_514">
            <a:extLst>
              <a:ext uri="{FF2B5EF4-FFF2-40B4-BE49-F238E27FC236}">
                <a16:creationId xmlns:a16="http://schemas.microsoft.com/office/drawing/2014/main" id="{E662F56F-7E3D-F972-443E-06D1B8B3411D}"/>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27</a:t>
            </a:fld>
            <a:endParaRPr sz="900" b="0" i="0" u="none" strike="noStrike" cap="none">
              <a:solidFill>
                <a:schemeClr val="dk1"/>
              </a:solidFill>
              <a:latin typeface="Arial"/>
              <a:ea typeface="Arial"/>
              <a:cs typeface="Arial"/>
              <a:sym typeface="Arial"/>
            </a:endParaRPr>
          </a:p>
        </p:txBody>
      </p:sp>
      <p:pic>
        <p:nvPicPr>
          <p:cNvPr id="3" name="Picture 2" descr="A diagram of a earthquake">
            <a:extLst>
              <a:ext uri="{FF2B5EF4-FFF2-40B4-BE49-F238E27FC236}">
                <a16:creationId xmlns:a16="http://schemas.microsoft.com/office/drawing/2014/main" id="{3103983C-7592-F2BC-53DA-A380265BF22A}"/>
              </a:ext>
            </a:extLst>
          </p:cNvPr>
          <p:cNvPicPr>
            <a:picLocks noChangeAspect="1"/>
          </p:cNvPicPr>
          <p:nvPr/>
        </p:nvPicPr>
        <p:blipFill>
          <a:blip r:embed="rId3">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Effective Protective Actions</a:t>
            </a:r>
            <a:endParaRPr>
              <a:solidFill>
                <a:schemeClr val="dk1"/>
              </a:solidFill>
            </a:endParaRPr>
          </a:p>
        </p:txBody>
      </p:sp>
      <p:sp>
        <p:nvSpPr>
          <p:cNvPr id="622" name="Google Shape;62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3"/>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4">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26"/>
        <p:cNvGrpSpPr/>
        <p:nvPr/>
      </p:nvGrpSpPr>
      <p:grpSpPr>
        <a:xfrm>
          <a:off x="0" y="0"/>
          <a:ext cx="0" cy="0"/>
          <a:chOff x="0" y="0"/>
          <a:chExt cx="0" cy="0"/>
        </a:xfrm>
      </p:grpSpPr>
      <p:sp>
        <p:nvSpPr>
          <p:cNvPr id="327" name="Google Shape;327;p2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Rationale</a:t>
            </a:r>
            <a:endParaRPr>
              <a:solidFill>
                <a:schemeClr val="dk1"/>
              </a:solidFill>
            </a:endParaRPr>
          </a:p>
        </p:txBody>
      </p:sp>
      <p:sp>
        <p:nvSpPr>
          <p:cNvPr id="328" name="Google Shape;328;p26"/>
          <p:cNvSpPr txBox="1"/>
          <p:nvPr/>
        </p:nvSpPr>
        <p:spPr>
          <a:xfrm>
            <a:off x="312964" y="1045331"/>
            <a:ext cx="8353055" cy="3599240"/>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050" b="1">
                <a:solidFill>
                  <a:schemeClr val="dk1"/>
                </a:solidFill>
                <a:latin typeface="Arial"/>
                <a:ea typeface="Arial"/>
                <a:cs typeface="Arial"/>
                <a:sym typeface="Arial"/>
              </a:rPr>
              <a:t>Why do we practice earthquake drills? </a:t>
            </a:r>
            <a:endParaRPr sz="1050">
              <a:solidFill>
                <a:srgbClr val="000000"/>
              </a:solidFill>
              <a:latin typeface="Arial"/>
              <a:ea typeface="Arial"/>
              <a:cs typeface="Arial"/>
              <a:sym typeface="Arial"/>
            </a:endParaRPr>
          </a:p>
          <a:p>
            <a:pPr marL="0" marR="0" lvl="0" indent="0" algn="l" rtl="0">
              <a:spcBef>
                <a:spcPts val="450"/>
              </a:spcBef>
              <a:spcAft>
                <a:spcPts val="0"/>
              </a:spcAft>
              <a:buNone/>
            </a:pPr>
            <a:r>
              <a:rPr lang="en-US" sz="105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sz="1050">
              <a:solidFill>
                <a:srgbClr val="000000"/>
              </a:solidFill>
              <a:latin typeface="Arial"/>
              <a:ea typeface="Arial"/>
              <a:cs typeface="Arial"/>
              <a:sym typeface="Arial"/>
            </a:endParaRPr>
          </a:p>
          <a:p>
            <a:pPr marL="0" marR="0" lvl="0" indent="0" algn="l" rtl="0">
              <a:spcBef>
                <a:spcPts val="450"/>
              </a:spcBef>
              <a:spcAft>
                <a:spcPts val="0"/>
              </a:spcAft>
              <a:buNone/>
            </a:pPr>
            <a:r>
              <a:rPr lang="en-US" sz="105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US" sz="1050">
                <a:solidFill>
                  <a:schemeClr val="dk1"/>
                </a:solidFill>
                <a:latin typeface="Arial"/>
                <a:ea typeface="Arial"/>
                <a:cs typeface="Arial"/>
                <a:sym typeface="Arial"/>
              </a:rPr>
            </a:br>
            <a:endParaRPr sz="1050" u="sng">
              <a:solidFill>
                <a:schemeClr val="dk1"/>
              </a:solidFill>
              <a:latin typeface="Arial"/>
              <a:ea typeface="Arial"/>
              <a:cs typeface="Arial"/>
              <a:sym typeface="Arial"/>
            </a:endParaRPr>
          </a:p>
          <a:p>
            <a:pPr marL="0" marR="0" lvl="0" indent="0" algn="l" rtl="0">
              <a:spcBef>
                <a:spcPts val="450"/>
              </a:spcBef>
              <a:spcAft>
                <a:spcPts val="0"/>
              </a:spcAft>
              <a:buNone/>
            </a:pPr>
            <a:r>
              <a:rPr lang="en-US" sz="1050" b="1">
                <a:solidFill>
                  <a:schemeClr val="dk1"/>
                </a:solidFill>
                <a:latin typeface="Arial"/>
                <a:ea typeface="Arial"/>
                <a:cs typeface="Arial"/>
                <a:sym typeface="Arial"/>
              </a:rPr>
              <a:t>Why share the Family Engagement Letter?</a:t>
            </a:r>
            <a:endParaRPr sz="1050">
              <a:solidFill>
                <a:srgbClr val="000000"/>
              </a:solidFill>
              <a:latin typeface="Arial"/>
              <a:ea typeface="Arial"/>
              <a:cs typeface="Arial"/>
              <a:sym typeface="Arial"/>
            </a:endParaRPr>
          </a:p>
          <a:p>
            <a:pPr marL="216694" marR="0" lvl="0" indent="-123825" algn="l" rtl="0">
              <a:spcBef>
                <a:spcPts val="450"/>
              </a:spcBef>
              <a:spcAft>
                <a:spcPts val="0"/>
              </a:spcAft>
              <a:buClr>
                <a:schemeClr val="accent1"/>
              </a:buClr>
              <a:buSzPts val="1100"/>
              <a:buFont typeface="Arial"/>
              <a:buChar char="●"/>
            </a:pPr>
            <a:r>
              <a:rPr lang="en-US" sz="105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sz="1050">
              <a:solidFill>
                <a:srgbClr val="000000"/>
              </a:solidFill>
              <a:latin typeface="Arial"/>
              <a:ea typeface="Arial"/>
              <a:cs typeface="Arial"/>
              <a:sym typeface="Arial"/>
            </a:endParaRPr>
          </a:p>
          <a:p>
            <a:pPr marL="216694" marR="0" lvl="0" indent="-123825" algn="l" rtl="0">
              <a:spcBef>
                <a:spcPts val="300"/>
              </a:spcBef>
              <a:spcAft>
                <a:spcPts val="0"/>
              </a:spcAft>
              <a:buClr>
                <a:schemeClr val="accent1"/>
              </a:buClr>
              <a:buSzPts val="1100"/>
              <a:buFont typeface="Arial"/>
              <a:buChar char="●"/>
            </a:pPr>
            <a:r>
              <a:rPr lang="en-US" sz="1050">
                <a:solidFill>
                  <a:schemeClr val="dk1"/>
                </a:solidFill>
                <a:latin typeface="Arial"/>
                <a:ea typeface="Arial"/>
                <a:cs typeface="Arial"/>
                <a:sym typeface="Arial"/>
              </a:rPr>
              <a:t>In places like Oregon and Washington where earthquakes are less frequent, people might be unaware of the risk of an earthquake. . </a:t>
            </a:r>
            <a:endParaRPr sz="1050">
              <a:solidFill>
                <a:srgbClr val="000000"/>
              </a:solidFill>
              <a:latin typeface="Arial"/>
              <a:ea typeface="Arial"/>
              <a:cs typeface="Arial"/>
              <a:sym typeface="Arial"/>
            </a:endParaRPr>
          </a:p>
          <a:p>
            <a:pPr marL="216694" marR="0" lvl="0" indent="-123825" algn="l" rtl="0">
              <a:spcBef>
                <a:spcPts val="300"/>
              </a:spcBef>
              <a:spcAft>
                <a:spcPts val="300"/>
              </a:spcAft>
              <a:buClr>
                <a:schemeClr val="accent1"/>
              </a:buClr>
              <a:buSzPts val="1100"/>
              <a:buFont typeface="Arial"/>
              <a:buChar char="●"/>
            </a:pPr>
            <a:r>
              <a:rPr lang="en-US" sz="1050">
                <a:solidFill>
                  <a:schemeClr val="dk1"/>
                </a:solidFill>
                <a:latin typeface="Arial"/>
                <a:ea typeface="Arial"/>
                <a:cs typeface="Arial"/>
                <a:sym typeface="Arial"/>
              </a:rPr>
              <a:t>The Family Engagement Letter has links for family members to learn more about earthquakes and protective actions. </a:t>
            </a:r>
            <a:endParaRPr sz="1050">
              <a:solidFill>
                <a:srgbClr val="000000"/>
              </a:solidFill>
              <a:latin typeface="Arial"/>
              <a:ea typeface="Arial"/>
              <a:cs typeface="Arial"/>
              <a:sym typeface="Arial"/>
            </a:endParaRPr>
          </a:p>
        </p:txBody>
      </p:sp>
      <p:sp>
        <p:nvSpPr>
          <p:cNvPr id="329" name="Google Shape;329;p2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29</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FCB12EA6-2D8E-9FB7-12BE-2E08EE5368EC}"/>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Sensitive Content Warning </a:t>
            </a:r>
            <a:endParaRPr>
              <a:solidFill>
                <a:schemeClr val="dk1"/>
              </a:solidFill>
            </a:endParaRPr>
          </a:p>
        </p:txBody>
      </p:sp>
      <p:sp>
        <p:nvSpPr>
          <p:cNvPr id="107" name="Google Shape;107;p3"/>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1800"/>
              <a:buNone/>
            </a:pPr>
            <a:r>
              <a:rPr lang="en-US" sz="135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108" name="Google Shape;108;p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3</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4A5A6857-2FAA-7EF8-BB94-85B9FE2E2B98}"/>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30</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1</a:t>
            </a:r>
            <a:endParaRPr>
              <a:solidFill>
                <a:schemeClr val="dk1"/>
              </a:solidFill>
            </a:endParaRPr>
          </a:p>
        </p:txBody>
      </p:sp>
      <p:sp>
        <p:nvSpPr>
          <p:cNvPr id="115" name="Google Shape;115;p4"/>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58128" lvl="0" indent="-248603" algn="l" rtl="0">
              <a:lnSpc>
                <a:spcPct val="100000"/>
              </a:lnSpc>
              <a:spcBef>
                <a:spcPts val="0"/>
              </a:spcBef>
              <a:spcAft>
                <a:spcPts val="0"/>
              </a:spcAft>
              <a:buSzPts val="1500"/>
              <a:buAutoNum type="arabicPeriod"/>
            </a:pPr>
            <a:r>
              <a:rPr lang="en-US" sz="1200" u="sng" dirty="0">
                <a:solidFill>
                  <a:schemeClr val="tx1"/>
                </a:solidFill>
              </a:rPr>
              <a:t>SLIDE 9</a:t>
            </a:r>
            <a:r>
              <a:rPr lang="en-US" sz="1200" dirty="0">
                <a:solidFill>
                  <a:schemeClr val="tx1"/>
                </a:solidFill>
              </a:rPr>
              <a:t>: Tell students that today they are learning about how to react when there is an earthquake or earthquake early warning, which could happen anytime.</a:t>
            </a:r>
            <a:endParaRPr sz="1200" dirty="0">
              <a:solidFill>
                <a:schemeClr val="tx1"/>
              </a:solidFill>
            </a:endParaRPr>
          </a:p>
          <a:p>
            <a:pPr marL="258128" lvl="0" indent="-248603" algn="l" rtl="0">
              <a:lnSpc>
                <a:spcPct val="100000"/>
              </a:lnSpc>
              <a:spcBef>
                <a:spcPts val="900"/>
              </a:spcBef>
              <a:spcAft>
                <a:spcPts val="0"/>
              </a:spcAft>
              <a:buSzPts val="1500"/>
              <a:buAutoNum type="arabicPeriod"/>
            </a:pPr>
            <a:r>
              <a:rPr lang="en-US" sz="1200" u="sng" dirty="0">
                <a:solidFill>
                  <a:schemeClr val="tx1"/>
                </a:solidFill>
              </a:rPr>
              <a:t>SLIDE 10</a:t>
            </a:r>
            <a:r>
              <a:rPr lang="en-US" sz="1200" dirty="0">
                <a:solidFill>
                  <a:schemeClr val="tx1"/>
                </a:solidFill>
              </a:rPr>
              <a:t>: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sz="1200" dirty="0">
              <a:solidFill>
                <a:schemeClr val="tx1"/>
              </a:solidFill>
            </a:endParaRPr>
          </a:p>
          <a:p>
            <a:pPr marL="258128" lvl="0" indent="-248603" algn="l" rtl="0">
              <a:lnSpc>
                <a:spcPct val="100000"/>
              </a:lnSpc>
              <a:spcBef>
                <a:spcPts val="900"/>
              </a:spcBef>
              <a:spcAft>
                <a:spcPts val="0"/>
              </a:spcAft>
              <a:buSzPts val="1500"/>
              <a:buAutoNum type="arabicPeriod"/>
            </a:pPr>
            <a:r>
              <a:rPr lang="en-US" sz="1200" u="sng" dirty="0">
                <a:solidFill>
                  <a:schemeClr val="tx1"/>
                </a:solidFill>
              </a:rPr>
              <a:t>SLIDE 11</a:t>
            </a:r>
            <a:r>
              <a:rPr lang="en-US" sz="1200" dirty="0">
                <a:solidFill>
                  <a:schemeClr val="tx1"/>
                </a:solidFill>
              </a:rPr>
              <a:t>: Tell students that your school has an earthquake early warning system that can give school community members seconds of extra time to protect themselves before strong shaking arrives during an earthquake. </a:t>
            </a:r>
            <a:endParaRPr sz="1200" i="1" dirty="0">
              <a:solidFill>
                <a:schemeClr val="tx1"/>
              </a:solidFill>
            </a:endParaRPr>
          </a:p>
          <a:p>
            <a:pPr marL="258128" lvl="0" indent="-248603" algn="l" rtl="0">
              <a:lnSpc>
                <a:spcPct val="100000"/>
              </a:lnSpc>
              <a:spcBef>
                <a:spcPts val="900"/>
              </a:spcBef>
              <a:spcAft>
                <a:spcPts val="0"/>
              </a:spcAft>
              <a:buSzPts val="1500"/>
              <a:buAutoNum type="arabicPeriod"/>
            </a:pPr>
            <a:r>
              <a:rPr lang="en-US" sz="1200" u="sng" dirty="0">
                <a:solidFill>
                  <a:schemeClr val="tx1"/>
                </a:solidFill>
              </a:rPr>
              <a:t>SLIDE 12</a:t>
            </a:r>
            <a:r>
              <a:rPr lang="en-US" sz="1200" dirty="0">
                <a:solidFill>
                  <a:schemeClr val="tx1"/>
                </a:solidFill>
              </a:rPr>
              <a:t>: Ask </a:t>
            </a:r>
            <a:r>
              <a:rPr lang="en-US" sz="1200" dirty="0">
                <a:solidFill>
                  <a:schemeClr val="dk1"/>
                </a:solidFill>
              </a:rPr>
              <a:t>students what an earthquake is, what causes earthquakes to occur, and what the effects of earthquakes are.</a:t>
            </a:r>
            <a:endParaRPr sz="1200" dirty="0">
              <a:solidFill>
                <a:schemeClr val="dk1"/>
              </a:solidFill>
            </a:endParaRPr>
          </a:p>
          <a:p>
            <a:pPr marL="514350" lvl="1" indent="-171449" algn="l" rtl="0">
              <a:lnSpc>
                <a:spcPct val="100000"/>
              </a:lnSpc>
              <a:spcBef>
                <a:spcPts val="0"/>
              </a:spcBef>
              <a:spcAft>
                <a:spcPts val="0"/>
              </a:spcAft>
              <a:buSzPts val="1130"/>
              <a:buChar char="•"/>
            </a:pPr>
            <a:r>
              <a:rPr lang="en-US" sz="1200" i="1" dirty="0"/>
              <a:t>Sample Student Response: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US" sz="1200" i="1" dirty="0">
                <a:solidFill>
                  <a:schemeClr val="dk1"/>
                </a:solidFill>
              </a:rPr>
              <a:t>Earthquakes can cause ground shaking</a:t>
            </a:r>
            <a:r>
              <a:rPr lang="en-US" sz="1200" i="1" dirty="0"/>
              <a:t> and</a:t>
            </a:r>
            <a:r>
              <a:rPr lang="en-US" sz="1200" i="1" dirty="0">
                <a:solidFill>
                  <a:schemeClr val="dk1"/>
                </a:solidFill>
              </a:rPr>
              <a:t> tsunamis, as well as injuries and destruction of property. </a:t>
            </a:r>
            <a:endParaRPr sz="1200" i="1" dirty="0"/>
          </a:p>
        </p:txBody>
      </p:sp>
      <p:sp>
        <p:nvSpPr>
          <p:cNvPr id="116" name="Google Shape;116;p4"/>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4</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AEB3C681-4D19-FAEB-6B63-B18C7DA68E8F}"/>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2</a:t>
            </a:r>
            <a:endParaRPr i="1">
              <a:solidFill>
                <a:schemeClr val="dk1"/>
              </a:solidFill>
            </a:endParaRPr>
          </a:p>
        </p:txBody>
      </p:sp>
      <p:sp>
        <p:nvSpPr>
          <p:cNvPr id="123" name="Google Shape;123;p5"/>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66700" lvl="0" indent="-257175" algn="l" rtl="0">
              <a:lnSpc>
                <a:spcPct val="100000"/>
              </a:lnSpc>
              <a:spcBef>
                <a:spcPts val="0"/>
              </a:spcBef>
              <a:spcAft>
                <a:spcPts val="0"/>
              </a:spcAft>
              <a:buSzPts val="1500"/>
              <a:buFont typeface="Arial"/>
              <a:buAutoNum type="arabicPeriod" startAt="5"/>
            </a:pPr>
            <a:r>
              <a:rPr lang="en-US" sz="1200" u="sng" dirty="0">
                <a:solidFill>
                  <a:schemeClr val="tx1"/>
                </a:solidFill>
              </a:rPr>
              <a:t>SLIDE 13:</a:t>
            </a:r>
            <a:r>
              <a:rPr lang="en-US" sz="1200" dirty="0">
                <a:solidFill>
                  <a:schemeClr val="tx1"/>
                </a:solidFill>
              </a:rPr>
              <a:t>  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tx1"/>
              </a:solidFill>
            </a:endParaRPr>
          </a:p>
          <a:p>
            <a:pPr marL="258128" lvl="0" indent="-248603" algn="l" rtl="0">
              <a:lnSpc>
                <a:spcPct val="100000"/>
              </a:lnSpc>
              <a:spcBef>
                <a:spcPts val="900"/>
              </a:spcBef>
              <a:spcAft>
                <a:spcPts val="0"/>
              </a:spcAft>
              <a:buSzPts val="1500"/>
              <a:buAutoNum type="arabicPeriod" startAt="5"/>
            </a:pPr>
            <a:r>
              <a:rPr lang="en-US" sz="1200" u="sng" dirty="0">
                <a:solidFill>
                  <a:schemeClr val="tx1"/>
                </a:solidFill>
              </a:rPr>
              <a:t>SLIDE 14</a:t>
            </a:r>
            <a:r>
              <a:rPr lang="en-US" sz="1200" dirty="0">
                <a:solidFill>
                  <a:schemeClr val="tx1"/>
                </a:solidFill>
              </a:rPr>
              <a:t>:  Review and model Drop, Cover, and Hold On. Make sure students know they should drop to their knees (not their bottoms), have one hand over their necks, and  get under a table or desk. Once there, they should hold on to the leg of the table so that if the table moves, they will move with it. If they can't get under a table, they should try to get away from glass or any other objects that could fall on them while still staying on their knees.</a:t>
            </a:r>
          </a:p>
          <a:p>
            <a:pPr marL="258128" lvl="0" indent="-248603" algn="l" rtl="0">
              <a:lnSpc>
                <a:spcPct val="100000"/>
              </a:lnSpc>
              <a:spcBef>
                <a:spcPts val="900"/>
              </a:spcBef>
              <a:spcAft>
                <a:spcPts val="0"/>
              </a:spcAft>
              <a:buSzPts val="1500"/>
              <a:buAutoNum type="arabicPeriod" startAt="5"/>
            </a:pPr>
            <a:r>
              <a:rPr lang="en-US" sz="1200" u="sng" dirty="0">
                <a:solidFill>
                  <a:schemeClr val="tx1"/>
                </a:solidFill>
              </a:rPr>
              <a:t>SLIDE 15</a:t>
            </a:r>
            <a:r>
              <a:rPr lang="en-US" sz="1200" dirty="0">
                <a:solidFill>
                  <a:schemeClr val="tx1"/>
                </a:solidFill>
              </a:rPr>
              <a:t>: Tell students </a:t>
            </a:r>
            <a:r>
              <a:rPr lang="en-US" sz="1200" dirty="0"/>
              <a:t>that Drop, Cover, and Hold On looks different for different bodies. Review modified protective actions for people who use wheelchairs. </a:t>
            </a:r>
          </a:p>
          <a:p>
            <a:pPr marL="434340" lvl="1" indent="-155733">
              <a:lnSpc>
                <a:spcPct val="100000"/>
              </a:lnSpc>
              <a:buSzPts val="1500"/>
            </a:pPr>
            <a:r>
              <a:rPr lang="en-US" sz="1200" i="1" dirty="0"/>
              <a:t>While you may not have students who use wheelchairs in your class, it is likely that there are members of your community who do. Have students repeat the phrase, “Drop, Cover, and Hold On” and then “Lock, Cover, and Hold On” after you’ve said it.  </a:t>
            </a:r>
          </a:p>
          <a:p>
            <a:pPr marL="9525" lvl="0" indent="0" algn="l" rtl="0">
              <a:lnSpc>
                <a:spcPct val="100000"/>
              </a:lnSpc>
              <a:spcBef>
                <a:spcPts val="900"/>
              </a:spcBef>
              <a:spcAft>
                <a:spcPts val="0"/>
              </a:spcAft>
              <a:buSzPts val="1500"/>
              <a:buNone/>
            </a:pPr>
            <a:endParaRPr sz="1200" dirty="0">
              <a:solidFill>
                <a:schemeClr val="dk1"/>
              </a:solidFill>
            </a:endParaRPr>
          </a:p>
          <a:p>
            <a:pPr marL="300038" lvl="0" indent="-290513" algn="l" rtl="0">
              <a:lnSpc>
                <a:spcPct val="100000"/>
              </a:lnSpc>
              <a:spcBef>
                <a:spcPts val="900"/>
              </a:spcBef>
              <a:spcAft>
                <a:spcPts val="0"/>
              </a:spcAft>
              <a:buSzPts val="1500"/>
              <a:buFont typeface="Arial"/>
              <a:buAutoNum type="arabicPeriod" startAt="5"/>
            </a:pPr>
            <a:endParaRPr sz="1200" dirty="0"/>
          </a:p>
        </p:txBody>
      </p:sp>
      <p:sp>
        <p:nvSpPr>
          <p:cNvPr id="124" name="Google Shape;124;p5"/>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5</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2A043E95-043B-5253-44BB-40330B077EFE}"/>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3</a:t>
            </a:r>
            <a:endParaRPr i="1">
              <a:solidFill>
                <a:schemeClr val="dk1"/>
              </a:solidFill>
            </a:endParaRPr>
          </a:p>
        </p:txBody>
      </p:sp>
      <p:sp>
        <p:nvSpPr>
          <p:cNvPr id="131" name="Google Shape;131;p6"/>
          <p:cNvSpPr txBox="1">
            <a:spLocks noGrp="1"/>
          </p:cNvSpPr>
          <p:nvPr>
            <p:ph type="body" idx="1"/>
          </p:nvPr>
        </p:nvSpPr>
        <p:spPr>
          <a:xfrm>
            <a:off x="312963" y="1119673"/>
            <a:ext cx="8537121" cy="3301973"/>
          </a:xfrm>
          <a:prstGeom prst="rect">
            <a:avLst/>
          </a:prstGeom>
          <a:noFill/>
          <a:ln>
            <a:noFill/>
          </a:ln>
        </p:spPr>
        <p:txBody>
          <a:bodyPr spcFirstLastPara="1" wrap="square" lIns="68550" tIns="34275" rIns="68550" bIns="34275" anchor="t" anchorCtr="0">
            <a:noAutofit/>
          </a:bodyPr>
          <a:lstStyle/>
          <a:p>
            <a:pPr marL="247650" lvl="0" indent="-247650">
              <a:lnSpc>
                <a:spcPct val="100000"/>
              </a:lnSpc>
              <a:spcBef>
                <a:spcPts val="900"/>
              </a:spcBef>
              <a:buSzPts val="1500"/>
              <a:buAutoNum type="arabicPeriod" startAt="8"/>
            </a:pPr>
            <a:r>
              <a:rPr lang="en-US" sz="1200" u="sng" dirty="0">
                <a:solidFill>
                  <a:schemeClr val="tx1"/>
                </a:solidFill>
              </a:rPr>
              <a:t>SLIDE 16</a:t>
            </a:r>
            <a:r>
              <a:rPr lang="en-US" sz="1200" dirty="0">
                <a:solidFill>
                  <a:schemeClr val="tx1"/>
                </a:solidFill>
              </a:rPr>
              <a:t>: </a:t>
            </a:r>
            <a:r>
              <a:rPr lang="en-US" sz="1200" dirty="0"/>
              <a:t>Review modified protective actions for people who use a cane or walker. </a:t>
            </a:r>
          </a:p>
          <a:p>
            <a:pPr marL="704850" lvl="1" indent="-247650">
              <a:lnSpc>
                <a:spcPct val="100000"/>
              </a:lnSpc>
              <a:spcBef>
                <a:spcPts val="900"/>
              </a:spcBef>
              <a:buSzPts val="1500"/>
            </a:pPr>
            <a:r>
              <a:rPr lang="en-US" sz="1200" i="1" dirty="0"/>
              <a:t>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247650" lvl="0" indent="-247650">
              <a:lnSpc>
                <a:spcPct val="100000"/>
              </a:lnSpc>
              <a:spcBef>
                <a:spcPts val="900"/>
              </a:spcBef>
              <a:buSzPts val="1500"/>
              <a:buAutoNum type="arabicPeriod" startAt="8"/>
            </a:pPr>
            <a:r>
              <a:rPr lang="en-US" sz="1200" u="sng" dirty="0"/>
              <a:t>SLIDE 17</a:t>
            </a:r>
            <a:r>
              <a:rPr lang="en-US" sz="1200" dirty="0"/>
              <a:t>: Tell students that if they are outside when they feel shaking or get an alert, they should immediately move to an open space away from power lines or other objects that could fall on them. They should then drop to their knees and use one arm to cover their head and neck. They should then hold on in that position until the shaking stops. </a:t>
            </a:r>
          </a:p>
          <a:p>
            <a:pPr marL="247650" lvl="0" indent="-247650">
              <a:lnSpc>
                <a:spcPct val="100000"/>
              </a:lnSpc>
              <a:spcBef>
                <a:spcPts val="900"/>
              </a:spcBef>
              <a:buSzPts val="1500"/>
              <a:buAutoNum type="arabicPeriod" startAt="8"/>
            </a:pPr>
            <a:r>
              <a:rPr lang="en-US" sz="1200" u="sng" dirty="0"/>
              <a:t>SLIDE 18</a:t>
            </a:r>
            <a:r>
              <a:rPr lang="en-US" sz="1200" dirty="0"/>
              <a:t>: Tell students that if they are visiting the coast, the earthquake could be followed by a tsunami, which is a large wave caused by the earthquake. If they are on the coast when they feel shaking or get an alert, they should wait for shaking to stop, and then immediately go to high ground or inland. They should stay there until local officials say it’s safe to return. Tell students that tsunami waves may arrive for hours after the earthquake. </a:t>
            </a:r>
          </a:p>
        </p:txBody>
      </p:sp>
      <p:sp>
        <p:nvSpPr>
          <p:cNvPr id="132" name="Google Shape;132;p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6</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191ED24C-5483-B117-78AF-8F2772CADF09}"/>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7"/>
        <p:cNvGrpSpPr/>
        <p:nvPr/>
      </p:nvGrpSpPr>
      <p:grpSpPr>
        <a:xfrm>
          <a:off x="0" y="0"/>
          <a:ext cx="0" cy="0"/>
          <a:chOff x="0" y="0"/>
          <a:chExt cx="0" cy="0"/>
        </a:xfrm>
      </p:grpSpPr>
      <p:sp>
        <p:nvSpPr>
          <p:cNvPr id="138" name="Google Shape;138;p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a:t>
            </a:r>
            <a:r>
              <a:rPr lang="en-US" i="1">
                <a:solidFill>
                  <a:schemeClr val="dk1"/>
                </a:solidFill>
              </a:rPr>
              <a:t>page 4</a:t>
            </a:r>
            <a:endParaRPr i="1">
              <a:solidFill>
                <a:schemeClr val="dk1"/>
              </a:solidFill>
            </a:endParaRPr>
          </a:p>
        </p:txBody>
      </p:sp>
      <p:sp>
        <p:nvSpPr>
          <p:cNvPr id="139" name="Google Shape;139;p7"/>
          <p:cNvSpPr txBox="1">
            <a:spLocks noGrp="1"/>
          </p:cNvSpPr>
          <p:nvPr>
            <p:ph type="body" idx="1"/>
          </p:nvPr>
        </p:nvSpPr>
        <p:spPr>
          <a:xfrm>
            <a:off x="312963" y="1126837"/>
            <a:ext cx="8537121" cy="3378786"/>
          </a:xfrm>
          <a:prstGeom prst="rect">
            <a:avLst/>
          </a:prstGeom>
          <a:noFill/>
          <a:ln>
            <a:noFill/>
          </a:ln>
        </p:spPr>
        <p:txBody>
          <a:bodyPr spcFirstLastPara="1" wrap="square" lIns="68550" tIns="34275" rIns="68550" bIns="34275" anchor="t" anchorCtr="0">
            <a:noAutofit/>
          </a:bodyPr>
          <a:lstStyle/>
          <a:p>
            <a:pPr marL="247650" indent="-247650">
              <a:lnSpc>
                <a:spcPct val="100000"/>
              </a:lnSpc>
              <a:spcBef>
                <a:spcPts val="900"/>
              </a:spcBef>
              <a:buSzPts val="1500"/>
              <a:buFont typeface="+mj-lt"/>
              <a:buAutoNum type="arabicPeriod" startAt="11"/>
            </a:pPr>
            <a:r>
              <a:rPr lang="en-US" sz="1200" u="sng" dirty="0">
                <a:solidFill>
                  <a:schemeClr val="tx1"/>
                </a:solidFill>
              </a:rPr>
              <a:t>SLIDE 19</a:t>
            </a:r>
            <a:r>
              <a:rPr lang="en-US" sz="1200" dirty="0">
                <a:solidFill>
                  <a:schemeClr val="tx1"/>
                </a:solidFill>
              </a:rPr>
              <a:t>: 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247650" lvl="0" indent="-247650">
              <a:lnSpc>
                <a:spcPct val="100000"/>
              </a:lnSpc>
              <a:spcBef>
                <a:spcPts val="900"/>
              </a:spcBef>
              <a:buSzPts val="1500"/>
              <a:buFont typeface="+mj-lt"/>
              <a:buAutoNum type="arabicPeriod" startAt="11"/>
            </a:pPr>
            <a:r>
              <a:rPr lang="en-US" sz="1200" u="sng" dirty="0">
                <a:solidFill>
                  <a:schemeClr val="tx1"/>
                </a:solidFill>
              </a:rPr>
              <a:t>SLIDE 20</a:t>
            </a:r>
            <a:r>
              <a:rPr lang="en-US" sz="1200" dirty="0">
                <a:solidFill>
                  <a:schemeClr val="tx1"/>
                </a:solidFill>
              </a:rPr>
              <a:t>:Tell students that they should take these protective actions when the ground shakes, if there’s an earthquake early warning alert, or if they’re doing an earthquake drill.</a:t>
            </a:r>
          </a:p>
          <a:p>
            <a:pPr marL="247650" lvl="0" indent="-247650">
              <a:lnSpc>
                <a:spcPct val="100000"/>
              </a:lnSpc>
              <a:spcBef>
                <a:spcPts val="900"/>
              </a:spcBef>
              <a:buSzPts val="1500"/>
              <a:buFont typeface="+mj-lt"/>
              <a:buAutoNum type="arabicPeriod" startAt="11"/>
            </a:pPr>
            <a:r>
              <a:rPr lang="en-US" sz="1200" u="sng" dirty="0">
                <a:solidFill>
                  <a:schemeClr val="tx1"/>
                </a:solidFill>
              </a:rPr>
              <a:t>SLIDE 21</a:t>
            </a:r>
            <a:r>
              <a:rPr lang="en-US" sz="1200" dirty="0">
                <a:solidFill>
                  <a:schemeClr val="tx1"/>
                </a:solidFill>
              </a:rPr>
              <a:t>: Tell students that as part of the Earthquake Early Warning system they will hear the alert coming over the intercom. Click to play the alert. Practice Drop, Cover, Hold On. Provide students with feedback on whether their protective actions were correct. </a:t>
            </a:r>
          </a:p>
          <a:p>
            <a:pPr marL="300038" indent="-290513">
              <a:lnSpc>
                <a:spcPct val="100000"/>
              </a:lnSpc>
              <a:spcBef>
                <a:spcPts val="0"/>
              </a:spcBef>
              <a:buSzPts val="1500"/>
              <a:buFont typeface="+mj-lt"/>
              <a:buAutoNum type="arabicPeriod" startAt="11"/>
            </a:pPr>
            <a:endParaRPr lang="en-US" sz="1200" dirty="0">
              <a:solidFill>
                <a:schemeClr val="tx1"/>
              </a:solidFill>
            </a:endParaRPr>
          </a:p>
          <a:p>
            <a:pPr marL="300038" indent="-290513">
              <a:lnSpc>
                <a:spcPct val="100000"/>
              </a:lnSpc>
              <a:spcBef>
                <a:spcPts val="0"/>
              </a:spcBef>
              <a:buSzPts val="1500"/>
              <a:buFont typeface="+mj-lt"/>
              <a:buAutoNum type="arabicPeriod" startAt="11"/>
            </a:pPr>
            <a:r>
              <a:rPr lang="en-US" sz="1200" u="sng" dirty="0">
                <a:solidFill>
                  <a:schemeClr val="tx1"/>
                </a:solidFill>
              </a:rPr>
              <a:t>SLIDE 22</a:t>
            </a:r>
            <a:r>
              <a:rPr lang="en-US" sz="1200" dirty="0">
                <a:solidFill>
                  <a:schemeClr val="tx1"/>
                </a:solidFill>
              </a:rPr>
              <a:t>:  Ask </a:t>
            </a:r>
            <a:r>
              <a:rPr lang="en-US" sz="1200" dirty="0"/>
              <a:t>students reflect on the earthquake drill with each other and discuss how they did, questions they have, and what things they think are important to remember. After reflecting, remind students of the key ways to stay safe during an earthquake, including immediately dropping to your knees, moving away from glass or heavy objects that could fall, etc. </a:t>
            </a:r>
            <a:endParaRPr sz="1200" dirty="0"/>
          </a:p>
          <a:p>
            <a:pPr marL="300038" lvl="0" indent="-290513">
              <a:lnSpc>
                <a:spcPct val="100000"/>
              </a:lnSpc>
              <a:spcBef>
                <a:spcPts val="900"/>
              </a:spcBef>
              <a:buSzPts val="1500"/>
              <a:buAutoNum type="arabicPeriod" startAt="11"/>
            </a:pPr>
            <a:endParaRPr lang="en-US" sz="1200" dirty="0"/>
          </a:p>
          <a:p>
            <a:pPr marL="300038" lvl="0" indent="-290513" algn="l" rtl="0">
              <a:lnSpc>
                <a:spcPct val="100000"/>
              </a:lnSpc>
              <a:spcBef>
                <a:spcPts val="900"/>
              </a:spcBef>
              <a:spcAft>
                <a:spcPts val="0"/>
              </a:spcAft>
              <a:buSzPts val="1500"/>
              <a:buAutoNum type="arabicPeriod" startAt="11"/>
            </a:pPr>
            <a:endParaRPr sz="1200" dirty="0">
              <a:solidFill>
                <a:schemeClr val="dk1"/>
              </a:solidFill>
            </a:endParaRPr>
          </a:p>
          <a:p>
            <a:pPr marL="300038" lvl="0" indent="-219075" algn="l" rtl="0">
              <a:lnSpc>
                <a:spcPct val="100000"/>
              </a:lnSpc>
              <a:spcBef>
                <a:spcPts val="900"/>
              </a:spcBef>
              <a:spcAft>
                <a:spcPts val="0"/>
              </a:spcAft>
              <a:buSzPts val="1500"/>
              <a:buNone/>
            </a:pPr>
            <a:endParaRPr sz="1200" dirty="0">
              <a:solidFill>
                <a:schemeClr val="dk1"/>
              </a:solidFill>
            </a:endParaRPr>
          </a:p>
        </p:txBody>
      </p:sp>
      <p:sp>
        <p:nvSpPr>
          <p:cNvPr id="140" name="Google Shape;140;p7"/>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7</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08C3FD5F-B1F5-B44F-CB4C-768726CDA8C1}"/>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7">
          <a:extLst>
            <a:ext uri="{FF2B5EF4-FFF2-40B4-BE49-F238E27FC236}">
              <a16:creationId xmlns:a16="http://schemas.microsoft.com/office/drawing/2014/main" id="{08A8DE42-3A11-615E-48A7-F3AA5FA92DE8}"/>
            </a:ext>
          </a:extLst>
        </p:cNvPr>
        <p:cNvGrpSpPr/>
        <p:nvPr/>
      </p:nvGrpSpPr>
      <p:grpSpPr>
        <a:xfrm>
          <a:off x="0" y="0"/>
          <a:ext cx="0" cy="0"/>
          <a:chOff x="0" y="0"/>
          <a:chExt cx="0" cy="0"/>
        </a:xfrm>
      </p:grpSpPr>
      <p:sp>
        <p:nvSpPr>
          <p:cNvPr id="138" name="Google Shape;138;p7">
            <a:extLst>
              <a:ext uri="{FF2B5EF4-FFF2-40B4-BE49-F238E27FC236}">
                <a16:creationId xmlns:a16="http://schemas.microsoft.com/office/drawing/2014/main" id="{957D74B5-C1C5-37F4-F71D-120B37025214}"/>
              </a:ext>
            </a:extLst>
          </p:cNvPr>
          <p:cNvSpPr txBox="1">
            <a:spLocks noGrp="1"/>
          </p:cNvSpPr>
          <p:nvPr>
            <p:ph type="title"/>
          </p:nvPr>
        </p:nvSpPr>
        <p:spPr>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a:t>
            </a:r>
            <a:r>
              <a:rPr lang="en-US" i="1" dirty="0">
                <a:solidFill>
                  <a:schemeClr val="dk1"/>
                </a:solidFill>
              </a:rPr>
              <a:t>page 5</a:t>
            </a:r>
            <a:endParaRPr i="1" dirty="0">
              <a:solidFill>
                <a:schemeClr val="dk1"/>
              </a:solidFill>
            </a:endParaRPr>
          </a:p>
        </p:txBody>
      </p:sp>
      <p:sp>
        <p:nvSpPr>
          <p:cNvPr id="139" name="Google Shape;139;p7">
            <a:extLst>
              <a:ext uri="{FF2B5EF4-FFF2-40B4-BE49-F238E27FC236}">
                <a16:creationId xmlns:a16="http://schemas.microsoft.com/office/drawing/2014/main" id="{8C18B135-643D-6A12-E2E1-CB799E4E082B}"/>
              </a:ext>
            </a:extLst>
          </p:cNvPr>
          <p:cNvSpPr txBox="1">
            <a:spLocks noGrp="1"/>
          </p:cNvSpPr>
          <p:nvPr>
            <p:ph type="body" idx="1"/>
          </p:nvPr>
        </p:nvSpPr>
        <p:spPr>
          <a:xfrm>
            <a:off x="312963" y="1126837"/>
            <a:ext cx="8537121" cy="3378786"/>
          </a:xfrm>
          <a:prstGeom prst="rect">
            <a:avLst/>
          </a:prstGeom>
          <a:noFill/>
          <a:ln>
            <a:noFill/>
          </a:ln>
        </p:spPr>
        <p:txBody>
          <a:bodyPr spcFirstLastPara="1" wrap="square" lIns="68550" tIns="34275" rIns="68550" bIns="34275" anchor="t" anchorCtr="0">
            <a:noAutofit/>
          </a:bodyPr>
          <a:lstStyle/>
          <a:p>
            <a:pPr marL="300038" indent="-290513">
              <a:lnSpc>
                <a:spcPct val="100000"/>
              </a:lnSpc>
              <a:spcBef>
                <a:spcPts val="900"/>
              </a:spcBef>
              <a:buSzPts val="1500"/>
              <a:buFont typeface="+mj-lt"/>
              <a:buAutoNum type="arabicPeriod" startAt="15"/>
            </a:pPr>
            <a:r>
              <a:rPr lang="en-US" sz="1200" u="sng" dirty="0">
                <a:solidFill>
                  <a:schemeClr val="tx1"/>
                </a:solidFill>
              </a:rPr>
              <a:t>SLIDE 23</a:t>
            </a:r>
            <a:r>
              <a:rPr lang="en-US" sz="1200" dirty="0">
                <a:solidFill>
                  <a:schemeClr val="tx1"/>
                </a:solidFill>
              </a:rPr>
              <a:t>:  Remind students that emergencies are scary, and that people react differently, which is normal. Ask students why we conduct earthquake drills even though they can be uncomfortable. Students should note that practicing can help us to feel more prepared and less afraid. </a:t>
            </a:r>
            <a:endParaRPr lang="en-US" sz="1200" u="sng" dirty="0">
              <a:solidFill>
                <a:schemeClr val="tx1"/>
              </a:solidFill>
            </a:endParaRPr>
          </a:p>
          <a:p>
            <a:pPr marL="300038" lvl="0" indent="-290513">
              <a:lnSpc>
                <a:spcPct val="100000"/>
              </a:lnSpc>
              <a:spcBef>
                <a:spcPts val="900"/>
              </a:spcBef>
              <a:buSzPts val="1500"/>
              <a:buFont typeface="+mj-lt"/>
              <a:buAutoNum type="arabicPeriod" startAt="15"/>
            </a:pPr>
            <a:r>
              <a:rPr lang="en-US" sz="1200" u="sng" dirty="0">
                <a:solidFill>
                  <a:schemeClr val="tx1"/>
                </a:solidFill>
              </a:rPr>
              <a:t>SLIDE 24</a:t>
            </a:r>
            <a:r>
              <a:rPr lang="en-US" sz="1200" dirty="0">
                <a:solidFill>
                  <a:schemeClr val="tx1"/>
                </a:solidFill>
              </a:rPr>
              <a:t>:  Regardless of whether you are sending the Family Engagement letter or email home before or after the lesson, ask students to talk with their families or caregivers about how to stay safe in earthquakes. Provide students with the Family Engagement letter if you haven’t already done so. Ask students to consider signing up to receive ShakeAlert earthquake early warning alerts on their phones and to show others how to do it, too. </a:t>
            </a:r>
          </a:p>
          <a:p>
            <a:pPr marL="300038" lvl="0" indent="-290513">
              <a:lnSpc>
                <a:spcPct val="100000"/>
              </a:lnSpc>
              <a:spcBef>
                <a:spcPts val="900"/>
              </a:spcBef>
              <a:buSzPts val="1500"/>
              <a:buFont typeface="+mj-lt"/>
              <a:buAutoNum type="arabicPeriod" startAt="15"/>
            </a:pPr>
            <a:r>
              <a:rPr lang="en-US" sz="1200" u="sng" dirty="0">
                <a:solidFill>
                  <a:schemeClr val="tx1"/>
                </a:solidFill>
              </a:rPr>
              <a:t>SLIDE 25</a:t>
            </a:r>
            <a:r>
              <a:rPr lang="en-US" sz="1200" dirty="0">
                <a:solidFill>
                  <a:schemeClr val="tx1"/>
                </a:solidFill>
              </a:rPr>
              <a:t>: OPTIONAL </a:t>
            </a:r>
            <a:r>
              <a:rPr lang="en-US" sz="1200" dirty="0"/>
              <a:t>– Teachers, please complete the ShakeAlert Ready! Earthquake Drill Lesson Feedback Form.</a:t>
            </a:r>
          </a:p>
          <a:p>
            <a:pPr marL="116204" lvl="0" indent="0">
              <a:spcBef>
                <a:spcPts val="0"/>
              </a:spcBef>
              <a:buClr>
                <a:schemeClr val="dk1"/>
              </a:buClr>
              <a:buSzPts val="1200"/>
              <a:buNone/>
            </a:pPr>
            <a:endParaRPr lang="en-US" sz="1200" dirty="0"/>
          </a:p>
          <a:p>
            <a:pPr marL="116204" lvl="0" indent="0">
              <a:spcBef>
                <a:spcPts val="0"/>
              </a:spcBef>
              <a:buClr>
                <a:schemeClr val="dk1"/>
              </a:buClr>
              <a:buSzPts val="1200"/>
              <a:buNone/>
            </a:pPr>
            <a:r>
              <a:rPr lang="en-US" sz="1200" b="1" dirty="0">
                <a:solidFill>
                  <a:schemeClr val="accent1"/>
                </a:solidFill>
              </a:rPr>
              <a:t>NOTE:</a:t>
            </a:r>
            <a:r>
              <a:rPr lang="en-US" sz="1200" dirty="0"/>
              <a:t> Please see the green slides at the end of this deck for information on earthquakes and how earthquake early warning works</a:t>
            </a:r>
          </a:p>
          <a:p>
            <a:pPr marL="300038" lvl="0" indent="-219075" algn="l" rtl="0">
              <a:lnSpc>
                <a:spcPct val="100000"/>
              </a:lnSpc>
              <a:spcBef>
                <a:spcPts val="900"/>
              </a:spcBef>
              <a:spcAft>
                <a:spcPts val="0"/>
              </a:spcAft>
              <a:buSzPts val="1500"/>
              <a:buNone/>
            </a:pPr>
            <a:endParaRPr sz="1200" dirty="0">
              <a:solidFill>
                <a:schemeClr val="dk1"/>
              </a:solidFill>
            </a:endParaRPr>
          </a:p>
        </p:txBody>
      </p:sp>
      <p:sp>
        <p:nvSpPr>
          <p:cNvPr id="140" name="Google Shape;140;p7">
            <a:extLst>
              <a:ext uri="{FF2B5EF4-FFF2-40B4-BE49-F238E27FC236}">
                <a16:creationId xmlns:a16="http://schemas.microsoft.com/office/drawing/2014/main" id="{38B9C06B-37B5-B517-96A7-B93A4B2AE1D3}"/>
              </a:ext>
            </a:extLst>
          </p:cNvPr>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8</a:t>
            </a:fld>
            <a:endParaRPr sz="1200" b="0" i="0" u="none" strike="noStrike" cap="none">
              <a:solidFill>
                <a:schemeClr val="dk2"/>
              </a:solidFill>
              <a:latin typeface="Arial"/>
              <a:ea typeface="Arial"/>
              <a:cs typeface="Arial"/>
              <a:sym typeface="Arial"/>
            </a:endParaRPr>
          </a:p>
        </p:txBody>
      </p:sp>
      <p:sp>
        <p:nvSpPr>
          <p:cNvPr id="2" name="Google Shape;221;g3216d1d7456_0_514">
            <a:extLst>
              <a:ext uri="{FF2B5EF4-FFF2-40B4-BE49-F238E27FC236}">
                <a16:creationId xmlns:a16="http://schemas.microsoft.com/office/drawing/2014/main" id="{1CACA434-75DA-B829-72B4-BA45B1C0EA83}"/>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0885229"/>
      </p:ext>
    </p:extLst>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a:spLocks noGrp="1"/>
          </p:cNvSpPr>
          <p:nvPr>
            <p:ph type="title"/>
          </p:nvPr>
        </p:nvSpPr>
        <p:spPr>
          <a:xfrm>
            <a:off x="312963" y="858741"/>
            <a:ext cx="3105646"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LEARNING TARGET</a:t>
            </a:r>
            <a:endParaRPr lang="en-US"/>
          </a:p>
        </p:txBody>
      </p:sp>
      <p:sp>
        <p:nvSpPr>
          <p:cNvPr id="147" name="Google Shape;147;p8"/>
          <p:cNvSpPr txBox="1"/>
          <p:nvPr/>
        </p:nvSpPr>
        <p:spPr>
          <a:xfrm>
            <a:off x="312956" y="1499738"/>
            <a:ext cx="3670425" cy="2839208"/>
          </a:xfrm>
          <a:prstGeom prst="rect">
            <a:avLst/>
          </a:prstGeom>
          <a:noFill/>
          <a:ln>
            <a:noFill/>
          </a:ln>
        </p:spPr>
        <p:txBody>
          <a:bodyPr spcFirstLastPara="1" wrap="square" lIns="68550" tIns="34275" rIns="68550" bIns="34275" anchor="t" anchorCtr="0">
            <a:spAutoFit/>
          </a:bodyPr>
          <a:lstStyle/>
          <a:p>
            <a:pPr marL="0" marR="0" lvl="0" indent="0" algn="l" rtl="0">
              <a:spcBef>
                <a:spcPts val="0"/>
              </a:spcBef>
              <a:spcAft>
                <a:spcPts val="0"/>
              </a:spcAft>
              <a:buNone/>
            </a:pPr>
            <a:r>
              <a:rPr lang="en-US" sz="3000" dirty="0">
                <a:solidFill>
                  <a:srgbClr val="073763"/>
                </a:solidFill>
                <a:latin typeface="Arial"/>
                <a:ea typeface="Arial"/>
                <a:cs typeface="Arial"/>
                <a:sym typeface="Arial"/>
              </a:rPr>
              <a:t>I can </a:t>
            </a:r>
            <a:r>
              <a:rPr lang="en-US" sz="3000" b="1" dirty="0">
                <a:solidFill>
                  <a:srgbClr val="073763"/>
                </a:solidFill>
                <a:latin typeface="Arial"/>
                <a:ea typeface="Arial"/>
                <a:cs typeface="Arial"/>
                <a:sym typeface="Arial"/>
              </a:rPr>
              <a:t>Drop</a:t>
            </a:r>
            <a:r>
              <a:rPr lang="en-US" sz="3000" dirty="0">
                <a:solidFill>
                  <a:srgbClr val="073763"/>
                </a:solidFill>
                <a:latin typeface="Arial"/>
                <a:ea typeface="Arial"/>
                <a:cs typeface="Arial"/>
                <a:sym typeface="Arial"/>
              </a:rPr>
              <a:t>, </a:t>
            </a:r>
            <a:r>
              <a:rPr lang="en-US" sz="3000" b="1" dirty="0">
                <a:solidFill>
                  <a:srgbClr val="073763"/>
                </a:solidFill>
                <a:latin typeface="Arial"/>
                <a:ea typeface="Arial"/>
                <a:cs typeface="Arial"/>
                <a:sym typeface="Arial"/>
              </a:rPr>
              <a:t>Cover</a:t>
            </a:r>
            <a:r>
              <a:rPr lang="en-US" sz="3000" dirty="0">
                <a:solidFill>
                  <a:srgbClr val="073763"/>
                </a:solidFill>
                <a:latin typeface="Arial"/>
                <a:ea typeface="Arial"/>
                <a:cs typeface="Arial"/>
                <a:sym typeface="Arial"/>
              </a:rPr>
              <a:t>, and </a:t>
            </a:r>
            <a:r>
              <a:rPr lang="en-US" sz="3000" b="1" dirty="0">
                <a:solidFill>
                  <a:srgbClr val="073763"/>
                </a:solidFill>
                <a:latin typeface="Arial"/>
                <a:ea typeface="Arial"/>
                <a:cs typeface="Arial"/>
                <a:sym typeface="Arial"/>
              </a:rPr>
              <a:t>Hold On </a:t>
            </a:r>
            <a:r>
              <a:rPr lang="en-US" sz="3000" dirty="0">
                <a:solidFill>
                  <a:srgbClr val="073763"/>
                </a:solidFill>
                <a:latin typeface="Arial"/>
                <a:ea typeface="Arial"/>
                <a:cs typeface="Arial"/>
                <a:sym typeface="Arial"/>
              </a:rPr>
              <a:t>if there’s ground shaking or if there is an earthquake early warning alert. </a:t>
            </a:r>
            <a:endParaRPr sz="3000" dirty="0">
              <a:solidFill>
                <a:schemeClr val="dk1"/>
              </a:solidFill>
              <a:latin typeface="Arial"/>
              <a:ea typeface="Arial"/>
              <a:cs typeface="Arial"/>
              <a:sym typeface="Arial"/>
            </a:endParaRPr>
          </a:p>
        </p:txBody>
      </p:sp>
      <p:sp>
        <p:nvSpPr>
          <p:cNvPr id="148" name="Google Shape;148;p8"/>
          <p:cNvSpPr txBox="1"/>
          <p:nvPr/>
        </p:nvSpPr>
        <p:spPr>
          <a:xfrm>
            <a:off x="5038026" y="3924394"/>
            <a:ext cx="3764700" cy="242550"/>
          </a:xfrm>
          <a:prstGeom prst="rect">
            <a:avLst/>
          </a:prstGeom>
          <a:noFill/>
          <a:ln>
            <a:noFill/>
          </a:ln>
        </p:spPr>
        <p:txBody>
          <a:bodyPr spcFirstLastPara="1" wrap="square" lIns="68550" tIns="68550" rIns="68550" bIns="68550" anchor="t" anchorCtr="0">
            <a:noAutofit/>
          </a:bodyPr>
          <a:lstStyle/>
          <a:p>
            <a:pPr marL="0" marR="0" lvl="0" indent="0" algn="r" rtl="0">
              <a:spcBef>
                <a:spcPts val="0"/>
              </a:spcBef>
              <a:spcAft>
                <a:spcPts val="0"/>
              </a:spcAft>
              <a:buNone/>
            </a:pPr>
            <a:endParaRPr sz="750" i="1">
              <a:solidFill>
                <a:schemeClr val="dk1"/>
              </a:solidFill>
              <a:latin typeface="Arial"/>
              <a:ea typeface="Arial"/>
              <a:cs typeface="Arial"/>
              <a:sym typeface="Arial"/>
            </a:endParaRPr>
          </a:p>
        </p:txBody>
      </p:sp>
      <p:pic>
        <p:nvPicPr>
          <p:cNvPr id="149" name="Google Shape;149;p8"/>
          <p:cNvPicPr preferRelativeResize="0"/>
          <p:nvPr/>
        </p:nvPicPr>
        <p:blipFill rotWithShape="1">
          <a:blip r:embed="rId3">
            <a:alphaModFix/>
          </a:blip>
          <a:srcRect/>
          <a:stretch/>
        </p:blipFill>
        <p:spPr>
          <a:xfrm>
            <a:off x="4230396" y="984169"/>
            <a:ext cx="4572225" cy="2893500"/>
          </a:xfrm>
          <a:prstGeom prst="roundRect">
            <a:avLst>
              <a:gd name="adj" fmla="val 5210"/>
            </a:avLst>
          </a:prstGeom>
          <a:noFill/>
          <a:ln w="9525" cap="flat" cmpd="sng">
            <a:solidFill>
              <a:schemeClr val="dk2"/>
            </a:solidFill>
            <a:prstDash val="solid"/>
            <a:round/>
            <a:headEnd type="none" w="sm" len="sm"/>
            <a:tailEnd type="none" w="sm" len="sm"/>
          </a:ln>
        </p:spPr>
      </p:pic>
      <p:sp>
        <p:nvSpPr>
          <p:cNvPr id="4" name="Google Shape;221;g3216d1d7456_0_514">
            <a:extLst>
              <a:ext uri="{FF2B5EF4-FFF2-40B4-BE49-F238E27FC236}">
                <a16:creationId xmlns:a16="http://schemas.microsoft.com/office/drawing/2014/main" id="{5B035797-678F-1233-E234-15F44CFDDE22}"/>
              </a:ext>
            </a:extLst>
          </p:cNvPr>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2588</TotalTime>
  <Words>4219</Words>
  <Application>Microsoft Office PowerPoint</Application>
  <PresentationFormat>On-screen Show (16:9)</PresentationFormat>
  <Paragraphs>273</Paragraphs>
  <Slides>30</Slides>
  <Notes>30</Notes>
  <HiddenSlides>13</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NTR</vt:lpstr>
      <vt:lpstr>Calibri</vt:lpstr>
      <vt:lpstr>Arial</vt:lpstr>
      <vt:lpstr>Roboto</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LEARNING TARGET</vt:lpstr>
      <vt:lpstr>PowerPoint Presentation</vt:lpstr>
      <vt:lpstr>Our school has Earthquake Early Warning! </vt:lpstr>
      <vt:lpstr>What is an earthquake?  Why do they happen?  What are some things that happen when there is an earthquake?</vt:lpstr>
      <vt:lpstr>Earthquakes &amp; Friction   </vt:lpstr>
      <vt:lpstr>What do we do at school if there’s an earthquake?</vt:lpstr>
      <vt:lpstr>If you or someone you know uses a wheelchair:</vt:lpstr>
      <vt:lpstr>If you or someone you know uses a cane or walker:</vt:lpstr>
      <vt:lpstr>If you are outside when you feeling shaking or get an alert:</vt:lpstr>
      <vt:lpstr>If you are on the coast, wait for shaking to stop, then …</vt:lpstr>
      <vt:lpstr>After an earthquake, there can be smaller earthquakes called aftershocks. </vt:lpstr>
      <vt:lpstr>Protect yourself when there is . . .</vt:lpstr>
      <vt:lpstr>What to Expect from an Alert </vt:lpstr>
      <vt:lpstr>PowerPoint Presentation</vt:lpstr>
      <vt:lpstr>PowerPoint Presentation</vt:lpstr>
      <vt:lpstr>Help the people in your home prepare! </vt:lpstr>
      <vt:lpstr>Teachers, please give us your feedback! </vt:lpstr>
      <vt:lpstr>Background - Earthquake Hazard</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16</cp:revision>
  <dcterms:modified xsi:type="dcterms:W3CDTF">2025-08-20T16:22:40Z</dcterms:modified>
</cp:coreProperties>
</file>