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theme/themeOverride4.xml" ContentType="application/vnd.openxmlformats-officedocument.themeOverride+xml"/>
  <Override PartName="/ppt/notesSlides/notesSlide29.xml" ContentType="application/vnd.openxmlformats-officedocument.presentationml.notesSlide+xml"/>
  <Override PartName="/ppt/theme/themeOverride5.xml" ContentType="application/vnd.openxmlformats-officedocument.themeOverride+xml"/>
  <Override PartName="/ppt/notesSlides/notesSlide30.xml" ContentType="application/vnd.openxmlformats-officedocument.presentationml.notesSlide+xml"/>
  <Override PartName="/ppt/theme/themeOverride6.xml" ContentType="application/vnd.openxmlformats-officedocument.themeOverr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74" r:id="rId2"/>
    <p:sldId id="257" r:id="rId3"/>
    <p:sldId id="258" r:id="rId4"/>
    <p:sldId id="259" r:id="rId5"/>
    <p:sldId id="260" r:id="rId6"/>
    <p:sldId id="261" r:id="rId7"/>
    <p:sldId id="333" r:id="rId8"/>
    <p:sldId id="262" r:id="rId9"/>
    <p:sldId id="263" r:id="rId10"/>
    <p:sldId id="264" r:id="rId11"/>
    <p:sldId id="265" r:id="rId12"/>
    <p:sldId id="266" r:id="rId13"/>
    <p:sldId id="267" r:id="rId14"/>
    <p:sldId id="268" r:id="rId15"/>
    <p:sldId id="269" r:id="rId16"/>
    <p:sldId id="317" r:id="rId17"/>
    <p:sldId id="271" r:id="rId18"/>
    <p:sldId id="272" r:id="rId19"/>
    <p:sldId id="316" r:id="rId20"/>
    <p:sldId id="318" r:id="rId21"/>
    <p:sldId id="273" r:id="rId22"/>
    <p:sldId id="350" r:id="rId23"/>
    <p:sldId id="275" r:id="rId24"/>
    <p:sldId id="276" r:id="rId25"/>
    <p:sldId id="277" r:id="rId26"/>
    <p:sldId id="278" r:id="rId27"/>
    <p:sldId id="300" r:id="rId28"/>
    <p:sldId id="280" r:id="rId29"/>
    <p:sldId id="303" r:id="rId30"/>
    <p:sldId id="338" r:id="rId31"/>
    <p:sldId id="339"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gcufl9s72IRnFUiJ+N15MOksb9q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lie Breeden" initials="" lastIdx="4" clrIdx="0"/>
  <p:cmAuthor id="1" name="Katrina Arras" initials="" lastIdx="1" clrIdx="1"/>
  <p:cmAuthor id="2" name="Roger Groom"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1474"/>
  </p:normalViewPr>
  <p:slideViewPr>
    <p:cSldViewPr snapToGrid="0">
      <p:cViewPr>
        <p:scale>
          <a:sx n="102" d="100"/>
          <a:sy n="102" d="100"/>
        </p:scale>
        <p:origin x="140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5-04-28T21:20:00.158" idx="1">
    <p:pos x="2049" y="54"/>
    <p:text>AI-generated image from FreePik</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fBfMkis"/>
      </p:ext>
    </p:extLst>
  </p:cm>
  <p:cm authorId="0" dt="2025-04-28T21:20:00.158" idx="4">
    <p:pos x="2049" y="54"/>
    <p:text>Rubi and Roseann, what's our policy on AI images?
If we can use these two on the left, could you delete the one on the right and rearrange them?</p:text>
    <p:extLst>
      <p:ext uri="{C676402C-5697-4E1C-873F-D02D1690AC5C}">
        <p15:threadingInfo xmlns:p15="http://schemas.microsoft.com/office/powerpoint/2012/main" timeZoneBias="0">
          <p15:parentCm authorId="2"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hSSD1v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sgs.gov/media/images/drop-cover-and-hold-2021-great-hawaii-shakeou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rive.google.com/file/d/1bey_N-Kk5RGJhFgTLFIgTZLeorlPEFIm/view"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ocketrules.org/wp-content/uploads/2020/09/Earthquake_Story_Full_optimized.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5BgKKutxB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hakeout.org/dropcoverholdo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cisa.gov/audiences/educational-institution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q1wg2IbA0oo"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rive.google.com/file/d/1wQ8vlM3KebN_mcLluX37N9BgF1n6ZNB9/view?usp=drive_link"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shakeout.or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redcross.org/local/texas/north-texas/about-us/news-and-events/news/national-preparedness-month--how-to-make-a-plan-and-build-an-eme.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ema.gov/emergency-managers/risk-management/building-science/publications?name=&amp;field_keywords_target_id=49441&amp;field_document_type_target_id=All&amp;field_audience_target_id=5052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Ask students what other drills they’ve practiced at school. Kindergarten students may only have had fire drills at this point in the year, but older students have probably practiced earthquake drills, shelter in place drills, and lockdowns, among others.</a:t>
            </a:r>
            <a:endParaRPr sz="1600"/>
          </a:p>
          <a:p>
            <a:pPr marL="0" lvl="0" indent="0" algn="l" rtl="0">
              <a:lnSpc>
                <a:spcPct val="100000"/>
              </a:lnSpc>
              <a:spcBef>
                <a:spcPts val="0"/>
              </a:spcBef>
              <a:spcAft>
                <a:spcPts val="0"/>
              </a:spcAft>
              <a:buClr>
                <a:schemeClr val="dk1"/>
              </a:buClr>
              <a:buSzPts val="1200"/>
              <a:buFont typeface="Arial"/>
              <a:buNone/>
            </a:pPr>
            <a:endParaRPr sz="1600"/>
          </a:p>
          <a:p>
            <a:pPr marL="0" lvl="0" indent="0" algn="l" rtl="0">
              <a:lnSpc>
                <a:spcPct val="100000"/>
              </a:lnSpc>
              <a:spcBef>
                <a:spcPts val="0"/>
              </a:spcBef>
              <a:spcAft>
                <a:spcPts val="0"/>
              </a:spcAft>
              <a:buClr>
                <a:schemeClr val="dk1"/>
              </a:buClr>
              <a:buSzPts val="1200"/>
              <a:buFont typeface="Arial"/>
              <a:buNone/>
            </a:pPr>
            <a:r>
              <a:rPr lang="en-US" sz="160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IMAGE: </a:t>
            </a:r>
            <a:r>
              <a:rPr lang="en-US" u="sng">
                <a:solidFill>
                  <a:schemeClr val="hlink"/>
                </a:solidFill>
                <a:hlinkClick r:id="rId3"/>
              </a:rPr>
              <a:t>https://www.usgs.gov/media/images/drop-cover-and-hold-2021-great-hawaii-shakeout</a:t>
            </a:r>
            <a:r>
              <a:rPr lang="en-US"/>
              <a:t> </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44" name="Google Shape;14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Tell students that our school has an earthquake early warning system that can give our school community members seconds of extra time to protect ourselves before ground shaking arrives during an earthquake.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IMAGE: </a:t>
            </a:r>
            <a:r>
              <a:rPr lang="en-US" u="sng">
                <a:solidFill>
                  <a:schemeClr val="hlink"/>
                </a:solidFill>
                <a:hlinkClick r:id="rId3"/>
              </a:rPr>
              <a:t>https://drive.google.com/file/d/1bey_N-Kk5RGJhFgTLFIgTZLeorlPEFIm/view</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53" name="Google Shape;15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Ask students if they or their family members have experienced an earthquake. </a:t>
            </a:r>
            <a:r>
              <a:rPr lang="en-US" sz="1500"/>
              <a:t>They may have seen images of people or buildings shaking. They may have seen a cartoon in which a giant fissure opens in Earth’s surface (which is incorrect). They may have heard from family members talk about shaking, objects breaking, or even injuries. Tell students that we’ll learn a little bit about what an earthquake is in this lesson. </a:t>
            </a:r>
            <a:r>
              <a:rPr lang="en-US"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Validate their feelings, </a:t>
            </a:r>
            <a:r>
              <a:rPr lang="en-US" sz="1600"/>
              <a:t>and scan for students that may need some extra support. Keep this conversation brief!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IMAGES: </a:t>
            </a:r>
            <a:r>
              <a:rPr lang="en-US" u="sng">
                <a:solidFill>
                  <a:schemeClr val="hlink"/>
                </a:solidFill>
                <a:hlinkClick r:id="rId3"/>
              </a:rPr>
              <a:t>https://rocketrules.org/wp-content/uploads/2020/09/Earthquake_Story_Full_optimized.pdf</a:t>
            </a:r>
            <a:r>
              <a:rPr lang="en-US"/>
              <a:t> </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61" name="Google Shape;16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i="1" dirty="0"/>
              <a:t>Slide is animated so video plays when you click anywhere. A second click will move you to the next slide. If you want to start and pause the video, click on the red video play button instead.  When done, click anywhere else on slide to advance to the next slide.</a:t>
            </a:r>
            <a:endParaRPr dirty="0"/>
          </a:p>
          <a:p>
            <a:pPr marL="0" lvl="0" indent="0" algn="l" rtl="0">
              <a:lnSpc>
                <a:spcPct val="100000"/>
              </a:lnSpc>
              <a:spcBef>
                <a:spcPts val="0"/>
              </a:spcBef>
              <a:spcAft>
                <a:spcPts val="0"/>
              </a:spcAft>
              <a:buClr>
                <a:schemeClr val="dk1"/>
              </a:buClr>
              <a:buSzPts val="1200"/>
              <a:buFont typeface="Arial"/>
              <a:buNone/>
            </a:pPr>
            <a:endParaRPr sz="1600" i="1" dirty="0"/>
          </a:p>
          <a:p>
            <a:pPr marL="0" lvl="0" indent="0" algn="l" rtl="0">
              <a:lnSpc>
                <a:spcPct val="100000"/>
              </a:lnSpc>
              <a:spcBef>
                <a:spcPts val="0"/>
              </a:spcBef>
              <a:spcAft>
                <a:spcPts val="0"/>
              </a:spcAft>
              <a:buClr>
                <a:schemeClr val="dk1"/>
              </a:buClr>
              <a:buSzPts val="1200"/>
              <a:buFont typeface="Arial"/>
              <a:buNone/>
            </a:pPr>
            <a:r>
              <a:rPr lang="en-US" sz="1600" dirty="0"/>
              <a:t>Explain to students that the Earth’s surface is broken into many pieces that move around. Most of the time we don’t feel the movement, but sometimes we do. As the pieces of the Earth move, they can become stuck because of friction.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VIDEO: </a:t>
            </a:r>
            <a:r>
              <a:rPr lang="en-US" u="sng" dirty="0">
                <a:solidFill>
                  <a:schemeClr val="hlink"/>
                </a:solidFill>
                <a:hlinkClick r:id="rId3"/>
              </a:rPr>
              <a:t>https://www.youtube.com/watch?v=-5BgKKutxBs</a:t>
            </a:r>
            <a:r>
              <a:rPr lang="en-US" dirty="0"/>
              <a:t> (IRIS Earthquake Science)</a:t>
            </a:r>
            <a:endParaRPr dirty="0"/>
          </a:p>
          <a:p>
            <a:pPr marL="0" lvl="0" indent="0" algn="l" rtl="0">
              <a:lnSpc>
                <a:spcPct val="100000"/>
              </a:lnSpc>
              <a:spcBef>
                <a:spcPts val="0"/>
              </a:spcBef>
              <a:spcAft>
                <a:spcPts val="0"/>
              </a:spcAft>
              <a:buSzPts val="1400"/>
              <a:buNone/>
            </a:pPr>
            <a:endParaRPr dirty="0"/>
          </a:p>
        </p:txBody>
      </p:sp>
      <p:sp>
        <p:nvSpPr>
          <p:cNvPr id="173" name="Google Shape;17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i="1" dirty="0"/>
              <a:t>This slide is animated - the “Drop, Cover, Hold On“ image comes in one image at a time. </a:t>
            </a:r>
            <a:r>
              <a:rPr lang="en-US" sz="1600" dirty="0"/>
              <a:t>Review with students what to do if there’s an earthquake while they’re at school. They should remember Drop, Cover, and Hold On. Reinforce the importance of:</a:t>
            </a:r>
            <a:endParaRPr sz="1600" dirty="0"/>
          </a:p>
          <a:p>
            <a:pPr marL="457200" lvl="0" indent="-342900" algn="l" rtl="0">
              <a:lnSpc>
                <a:spcPct val="100000"/>
              </a:lnSpc>
              <a:spcBef>
                <a:spcPts val="0"/>
              </a:spcBef>
              <a:spcAft>
                <a:spcPts val="0"/>
              </a:spcAft>
              <a:buSzPts val="1800"/>
              <a:buChar char="●"/>
            </a:pPr>
            <a:r>
              <a:rPr lang="en-US" sz="1600" dirty="0"/>
              <a:t>getting on knees, and not bottoms</a:t>
            </a:r>
            <a:endParaRPr sz="1600" dirty="0"/>
          </a:p>
          <a:p>
            <a:pPr marL="457200" lvl="0" indent="-342900" algn="l" rtl="0">
              <a:lnSpc>
                <a:spcPct val="100000"/>
              </a:lnSpc>
              <a:spcBef>
                <a:spcPts val="0"/>
              </a:spcBef>
              <a:spcAft>
                <a:spcPts val="0"/>
              </a:spcAft>
              <a:buSzPts val="1800"/>
              <a:buChar char="●"/>
            </a:pPr>
            <a:r>
              <a:rPr lang="en-US" sz="1600" dirty="0"/>
              <a:t>having one hand over the neck</a:t>
            </a:r>
            <a:endParaRPr sz="1600" dirty="0"/>
          </a:p>
          <a:p>
            <a:pPr marL="457200" lvl="0" indent="-342900" algn="l" rtl="0">
              <a:lnSpc>
                <a:spcPct val="100000"/>
              </a:lnSpc>
              <a:spcBef>
                <a:spcPts val="0"/>
              </a:spcBef>
              <a:spcAft>
                <a:spcPts val="0"/>
              </a:spcAft>
              <a:buSzPts val="1800"/>
              <a:buChar char="●"/>
            </a:pPr>
            <a:r>
              <a:rPr lang="en-US" sz="1600" dirty="0"/>
              <a:t>head facing away from glass or any large objects that could fall</a:t>
            </a:r>
            <a:endParaRPr sz="1600" dirty="0"/>
          </a:p>
          <a:p>
            <a:pPr marL="457200" lvl="0" indent="-342900" algn="l" rtl="0">
              <a:lnSpc>
                <a:spcPct val="100000"/>
              </a:lnSpc>
              <a:spcBef>
                <a:spcPts val="0"/>
              </a:spcBef>
              <a:spcAft>
                <a:spcPts val="0"/>
              </a:spcAft>
              <a:buSzPts val="1800"/>
              <a:buChar char="●"/>
            </a:pPr>
            <a:r>
              <a:rPr lang="en-US" sz="1600" dirty="0"/>
              <a:t>hold on to leg of whatever they’re under </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IMAGES: </a:t>
            </a:r>
            <a:r>
              <a:rPr lang="en-US" u="sng" dirty="0">
                <a:solidFill>
                  <a:schemeClr val="hlink"/>
                </a:solidFill>
                <a:hlinkClick r:id="rId3"/>
              </a:rPr>
              <a:t>https://www.shakeout.org/dropcoverholdon/</a:t>
            </a:r>
            <a:endParaRPr dirty="0"/>
          </a:p>
          <a:p>
            <a:pPr marL="0" lvl="0" indent="0" algn="l" rtl="0">
              <a:lnSpc>
                <a:spcPct val="100000"/>
              </a:lnSpc>
              <a:spcBef>
                <a:spcPts val="0"/>
              </a:spcBef>
              <a:spcAft>
                <a:spcPts val="0"/>
              </a:spcAft>
              <a:buClr>
                <a:schemeClr val="hlink"/>
              </a:buClr>
              <a:buSzPts val="1200"/>
              <a:buFont typeface="Arial"/>
              <a:buNone/>
            </a:pPr>
            <a:r>
              <a:rPr lang="en-US" u="sng" dirty="0">
                <a:solidFill>
                  <a:schemeClr val="hlink"/>
                </a:solidFill>
                <a:hlinkClick r:id="rId4"/>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https://www.cisa.gov/audiences/educational-institutions</a:t>
            </a:r>
            <a:endParaRPr dirty="0"/>
          </a:p>
          <a:p>
            <a:pPr marL="0" lvl="0" indent="0" algn="l" rtl="0">
              <a:lnSpc>
                <a:spcPct val="100000"/>
              </a:lnSpc>
              <a:spcBef>
                <a:spcPts val="0"/>
              </a:spcBef>
              <a:spcAft>
                <a:spcPts val="0"/>
              </a:spcAft>
              <a:buSzPts val="1400"/>
              <a:buNone/>
            </a:pPr>
            <a:endParaRPr dirty="0"/>
          </a:p>
        </p:txBody>
      </p:sp>
      <p:sp>
        <p:nvSpPr>
          <p:cNvPr id="182" name="Google Shape;182;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t>Animation Note:  </a:t>
            </a:r>
            <a:r>
              <a:rPr lang="en-US" sz="1600" i="1" dirty="0"/>
              <a:t>Click anywhere will do two things—the audio will play and the building image will start shaking. The audio and shaking will continue until you click to the next slide.  </a:t>
            </a:r>
            <a:endParaRPr sz="1600" i="1" dirty="0"/>
          </a:p>
          <a:p>
            <a:pPr marL="0" lvl="0" indent="0" algn="l" rtl="0">
              <a:lnSpc>
                <a:spcPct val="100000"/>
              </a:lnSpc>
              <a:spcBef>
                <a:spcPts val="0"/>
              </a:spcBef>
              <a:spcAft>
                <a:spcPts val="0"/>
              </a:spcAft>
              <a:buClr>
                <a:schemeClr val="dk1"/>
              </a:buClr>
              <a:buSzPts val="1100"/>
              <a:buFont typeface="Arial"/>
              <a:buNone/>
            </a:pPr>
            <a:endParaRPr sz="1600" dirty="0"/>
          </a:p>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 </a:t>
            </a:r>
            <a:r>
              <a:rPr lang="en-US" sz="1600" dirty="0">
                <a:solidFill>
                  <a:schemeClr val="dk1"/>
                </a:solidFill>
              </a:rPr>
              <a:t>Remind students that they should drop, cover, and hold on if they </a:t>
            </a:r>
            <a:r>
              <a:rPr lang="en-US" sz="1600" dirty="0"/>
              <a:t>hear</a:t>
            </a:r>
            <a:r>
              <a:rPr lang="en-US" sz="1600" dirty="0">
                <a:solidFill>
                  <a:schemeClr val="dk1"/>
                </a:solidFill>
              </a:rPr>
              <a:t> an alert or if there’s ground shaking. Tell students that they will hear sound effects like earthquake shaking. This is just pretend! But it is similar to what you might hear in a real earthquake. Click to play the ground shaking noises and animation, and practice Drop, Cover, and Hold On. </a:t>
            </a:r>
            <a:r>
              <a:rPr lang="en-US" sz="1600" dirty="0"/>
              <a:t>Ask students to stay in their protective positions while you observe and offer corrections if necessary. Once you’ve checked each student, ask them to return to their seats.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SOUND: </a:t>
            </a:r>
            <a:r>
              <a:rPr lang="en-US" u="sng" dirty="0">
                <a:solidFill>
                  <a:schemeClr val="hlink"/>
                </a:solidFill>
                <a:hlinkClick r:id="rId3"/>
              </a:rPr>
              <a:t>https://www.youtube.com/watch?v=q1wg2IbA0oo</a:t>
            </a:r>
            <a:r>
              <a:rPr lang="en-US" dirty="0">
                <a:solidFill>
                  <a:schemeClr val="dk1"/>
                </a:solidFill>
              </a:rPr>
              <a:t> Georgia Tech - Hearing the Japanese Earthquake - Clip 3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92" name="Google Shape;1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16</a:t>
            </a:fld>
            <a:endParaRPr lang="en-US"/>
          </a:p>
        </p:txBody>
      </p:sp>
    </p:spTree>
    <p:extLst>
      <p:ext uri="{BB962C8B-B14F-4D97-AF65-F5344CB8AC3E}">
        <p14:creationId xmlns:p14="http://schemas.microsoft.com/office/powerpoint/2010/main" val="737931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a:t>
            </a:r>
            <a:r>
              <a:rPr lang="en-US" sz="1600"/>
              <a:t> Tell students that Drop, Cover, and Hold On looks different for different bodies. Review modified protective actions for people who use wheelchairs. While you may not have students who use wheelchairs in your class, some members of your community might. Ask students to help their family members or friends who use a wheelchair by sharing that “Lock, Cover, and Hold On” is how they can protect themselves during an earthquake. Have students repeat the phrase, “Lock, Cover, and Hold On” after you’ve said it.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3"/>
              </a:rPr>
              <a:t>https://drive.google.com/file/d/1KaHNTj7_C1NvRDFZE3jWW-6g2K4I_Q4h/view</a:t>
            </a:r>
            <a:endParaRPr>
              <a:solidFill>
                <a:schemeClr val="dk1"/>
              </a:solidFill>
            </a:endParaRPr>
          </a:p>
          <a:p>
            <a:pPr marL="0" lvl="0" indent="0" algn="l" rtl="0">
              <a:lnSpc>
                <a:spcPct val="100000"/>
              </a:lnSpc>
              <a:spcBef>
                <a:spcPts val="0"/>
              </a:spcBef>
              <a:spcAft>
                <a:spcPts val="0"/>
              </a:spcAft>
              <a:buSzPts val="1400"/>
              <a:buNone/>
            </a:pPr>
            <a:endParaRPr/>
          </a:p>
        </p:txBody>
      </p:sp>
      <p:sp>
        <p:nvSpPr>
          <p:cNvPr id="212" name="Google Shape;21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a:t>
            </a:r>
            <a:r>
              <a:rPr lang="en-US" sz="1600">
                <a:solidFill>
                  <a:schemeClr val="dk1"/>
                </a:solidFill>
              </a:rPr>
              <a:t> </a:t>
            </a:r>
            <a:r>
              <a:rPr lang="en-US" sz="1600" i="1">
                <a:solidFill>
                  <a:schemeClr val="dk1"/>
                </a:solidFill>
              </a:rPr>
              <a:t>Slide is animated, so images come in when you click. </a:t>
            </a:r>
            <a:endParaRPr sz="750" i="1" u="sng">
              <a:solidFill>
                <a:schemeClr val="hlink"/>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solidFill>
                  <a:schemeClr val="dk1"/>
                </a:solidFill>
              </a:rPr>
              <a:t>Review modified protective actions for people who use a cane or walker. While you may not have students who use a cane or walker in your class, </a:t>
            </a:r>
            <a:r>
              <a:rPr lang="en-US" sz="1600"/>
              <a:t>some</a:t>
            </a:r>
            <a:r>
              <a:rPr lang="en-US" sz="1600">
                <a:solidFill>
                  <a:schemeClr val="dk1"/>
                </a:solidFill>
              </a:rPr>
              <a:t> members of your community </a:t>
            </a:r>
            <a:r>
              <a:rPr lang="en-US" sz="1600"/>
              <a:t>might</a:t>
            </a:r>
            <a:r>
              <a:rPr lang="en-US" sz="1600">
                <a:solidFill>
                  <a:schemeClr val="dk1"/>
                </a:solidFill>
              </a:rPr>
              <a:t>. Ask students to help their family members or friends who use a cane or walker by sharing the correct protective actions. Have students repeat the phrase, “Drop, Cover, and Hold On” and then “Lock, Cover, and Hold On” after you’ve said it.  </a:t>
            </a:r>
            <a:endParaRPr sz="1600"/>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US">
                <a:solidFill>
                  <a:schemeClr val="dk1"/>
                </a:solidFill>
              </a:rPr>
              <a:t>IMAGE:  </a:t>
            </a:r>
            <a:r>
              <a:rPr lang="en-US" u="sng">
                <a:solidFill>
                  <a:schemeClr val="hlink"/>
                </a:solidFill>
                <a:hlinkClick r:id="rId3"/>
              </a:rPr>
              <a:t>https://drive.google.com/file/d/1KaHNTj7_C1NvRDFZE3jWW-6g2K4I_Q4h/view</a:t>
            </a:r>
            <a:endParaRPr/>
          </a:p>
          <a:p>
            <a:pPr marL="0" lvl="0" indent="0" algn="l" rtl="0">
              <a:lnSpc>
                <a:spcPct val="100000"/>
              </a:lnSpc>
              <a:spcBef>
                <a:spcPts val="0"/>
              </a:spcBef>
              <a:spcAft>
                <a:spcPts val="0"/>
              </a:spcAft>
              <a:buSzPts val="1400"/>
              <a:buNone/>
            </a:pPr>
            <a:endParaRPr/>
          </a:p>
        </p:txBody>
      </p:sp>
      <p:sp>
        <p:nvSpPr>
          <p:cNvPr id="220" name="Google Shape;22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19</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 name="Google Shape;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i="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20</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 </a:t>
            </a:r>
            <a:r>
              <a:rPr lang="en-US" sz="1600" i="1">
                <a:solidFill>
                  <a:schemeClr val="dk1"/>
                </a:solidFill>
              </a:rPr>
              <a:t>Slide is animated, so images come in when you click. </a:t>
            </a:r>
            <a:endParaRPr/>
          </a:p>
          <a:p>
            <a:pPr marL="0" lvl="0" indent="0" algn="l" rtl="0">
              <a:lnSpc>
                <a:spcPct val="100000"/>
              </a:lnSpc>
              <a:spcBef>
                <a:spcPts val="0"/>
              </a:spcBef>
              <a:spcAft>
                <a:spcPts val="0"/>
              </a:spcAft>
              <a:buClr>
                <a:schemeClr val="dk1"/>
              </a:buClr>
              <a:buSzPts val="1100"/>
              <a:buFont typeface="Arial"/>
              <a:buNone/>
            </a:pPr>
            <a:r>
              <a:rPr lang="en-US" sz="1600">
                <a:solidFill>
                  <a:schemeClr val="dk1"/>
                </a:solidFill>
              </a:rPr>
              <a:t>Tell students that they should take these protective actions when the ground shakes, if there’s an earthquake early warning alert, or if they’re doing an earthquake drill, which we’ll do now. Tell students that it’s </a:t>
            </a:r>
            <a:r>
              <a:rPr lang="en-US" sz="1600"/>
              <a:t>important that</a:t>
            </a:r>
            <a:r>
              <a:rPr lang="en-US" sz="1600">
                <a:solidFill>
                  <a:schemeClr val="dk1"/>
                </a:solidFill>
              </a:rPr>
              <a:t> they Drop, Cover, and Hold On immediately and without hesitation. </a:t>
            </a:r>
            <a:r>
              <a:rPr lang="en-US" sz="16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a:t>
            </a:r>
            <a:endParaRPr sz="1600"/>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IMAGES: </a:t>
            </a:r>
            <a:r>
              <a:rPr lang="en-US" u="sng">
                <a:solidFill>
                  <a:schemeClr val="hlink"/>
                </a:solidFill>
                <a:hlinkClick r:id="rId3"/>
              </a:rPr>
              <a:t>https://drive.google.com/file/d/1wQ8vlM3KebN_mcLluX37N9BgF1n6ZNB9/view?usp=drive_link</a:t>
            </a:r>
            <a:r>
              <a:rPr lang="en-US"/>
              <a:t>, </a:t>
            </a:r>
            <a:r>
              <a:rPr lang="en-US" u="sng">
                <a:solidFill>
                  <a:schemeClr val="hlink"/>
                </a:solidFill>
                <a:hlinkClick r:id="rId4"/>
              </a:rPr>
              <a:t>https://www.shakeout.org/</a:t>
            </a:r>
            <a:r>
              <a:rPr lang="en-US">
                <a:solidFill>
                  <a:schemeClr val="dk1"/>
                </a:solidFill>
              </a:rPr>
              <a:t> </a:t>
            </a:r>
            <a:endParaRPr/>
          </a:p>
          <a:p>
            <a:pPr marL="0" lvl="0" indent="0" algn="l" rtl="0">
              <a:lnSpc>
                <a:spcPct val="100000"/>
              </a:lnSpc>
              <a:spcBef>
                <a:spcPts val="0"/>
              </a:spcBef>
              <a:spcAft>
                <a:spcPts val="0"/>
              </a:spcAft>
              <a:buSzPts val="1400"/>
              <a:buNone/>
            </a:pPr>
            <a:endParaRPr/>
          </a:p>
        </p:txBody>
      </p:sp>
      <p:sp>
        <p:nvSpPr>
          <p:cNvPr id="229" name="Google Shape;22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IMAGES: </a:t>
            </a:r>
            <a:r>
              <a:rPr lang="en-US" sz="1200" i="1" dirty="0"/>
              <a:t>Images courtesy of USGS</a:t>
            </a:r>
          </a:p>
          <a:p>
            <a:pPr marL="0" lvl="0" indent="0" algn="l" rtl="0">
              <a:spcBef>
                <a:spcPts val="0"/>
              </a:spcBef>
              <a:spcAft>
                <a:spcPts val="0"/>
              </a:spcAft>
              <a:buNone/>
            </a:pPr>
            <a:endParaRPr lang="en-US" i="1" dirty="0"/>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Sometimes drills can be scary because we don't know what to do or what is happening around us. During these lessons you will practice the drill many times. After practicing, you should feel more confident and hopefully less scared or nervous. When thinking about earthquake drills, how do you feel right now? Turn to a student sitting next to you and talk about where you’re at.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260" name="Google Shape;26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600" b="1"/>
              <a:t>Teacher Notes</a:t>
            </a:r>
            <a:r>
              <a:rPr lang="en-US" sz="1600"/>
              <a:t>: 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dropping to your knees, </a:t>
            </a:r>
            <a:r>
              <a:rPr lang="en-US" sz="1600"/>
              <a:t>getting under a table if you can and holding on to the table leg, </a:t>
            </a:r>
            <a:r>
              <a:rPr lang="en-US"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facing away from glass or heavy objects that could fall, covering your head and neck</a:t>
            </a:r>
            <a:r>
              <a:rPr lang="en-US" sz="1600"/>
              <a:t>, remaining silent in order to hear teacher instructions, and holding this position until shaking stops. </a:t>
            </a:r>
            <a:endParaRPr/>
          </a:p>
        </p:txBody>
      </p:sp>
      <p:sp>
        <p:nvSpPr>
          <p:cNvPr id="269" name="Google Shape;26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 </a:t>
            </a:r>
            <a:r>
              <a:rPr lang="en-US" sz="1600"/>
              <a:t>Regardless of whether you are sending the Family Engagement letter or email home before or after the lesson, tell students to talk with their families about </a:t>
            </a:r>
            <a:r>
              <a:rPr lang="en-US" sz="1600">
                <a:solidFill>
                  <a:schemeClr val="dk1"/>
                </a:solidFill>
              </a:rPr>
              <a:t>how to stay safe in earthquakes with the adults in their homes. Provide students with the </a:t>
            </a:r>
            <a:r>
              <a:rPr lang="en-US" sz="1600"/>
              <a:t>Family Engagement letter if you haven’t already done so.</a:t>
            </a:r>
            <a:endParaRPr sz="16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Credit:  </a:t>
            </a:r>
            <a:r>
              <a:rPr lang="en-US" u="sng">
                <a:solidFill>
                  <a:schemeClr val="hlink"/>
                </a:solidFill>
                <a:hlinkClick r:id="rId3"/>
              </a:rPr>
              <a:t>https://www.redcross.org/local/texas/north-texas/about-us/news-and-events/news/national-preparedness-month--how-to-make-a-plan-and-build-an-eme.html</a:t>
            </a:r>
            <a:endParaRPr/>
          </a:p>
          <a:p>
            <a:pPr marL="0" lvl="0" indent="0" algn="l" rtl="0">
              <a:lnSpc>
                <a:spcPct val="100000"/>
              </a:lnSpc>
              <a:spcBef>
                <a:spcPts val="0"/>
              </a:spcBef>
              <a:spcAft>
                <a:spcPts val="0"/>
              </a:spcAft>
              <a:buSzPts val="1400"/>
              <a:buNone/>
            </a:pPr>
            <a:endParaRPr/>
          </a:p>
        </p:txBody>
      </p:sp>
      <p:sp>
        <p:nvSpPr>
          <p:cNvPr id="278" name="Google Shape;27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LINK: </a:t>
            </a:r>
            <a:r>
              <a:rPr lang="en-US" u="sng">
                <a:solidFill>
                  <a:schemeClr val="hlink"/>
                </a:solidFill>
                <a:hlinkClick r:id="rId3"/>
              </a:rPr>
              <a:t>https://docs.google.com/forms/d/e/1FAIpQLSeNHAr45fDTztflhJJD3_JVS8p0RiV1MW9sKyQgFucGJyKcCA/viewform?usp=sf_link</a:t>
            </a:r>
            <a:r>
              <a:rPr lang="en-US"/>
              <a:t> </a:t>
            </a:r>
            <a:endParaRPr/>
          </a:p>
          <a:p>
            <a:pPr marL="0" lvl="0" indent="0" algn="l" rtl="0">
              <a:lnSpc>
                <a:spcPct val="100000"/>
              </a:lnSpc>
              <a:spcBef>
                <a:spcPts val="0"/>
              </a:spcBef>
              <a:spcAft>
                <a:spcPts val="0"/>
              </a:spcAft>
              <a:buSzPts val="1400"/>
              <a:buNone/>
            </a:pPr>
            <a:endParaRPr/>
          </a:p>
        </p:txBody>
      </p:sp>
      <p:sp>
        <p:nvSpPr>
          <p:cNvPr id="292" name="Google Shape;29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IMAGE: </a:t>
            </a:r>
            <a:r>
              <a:rPr lang="en-US" u="sng">
                <a:solidFill>
                  <a:schemeClr val="hlink"/>
                </a:solidFill>
                <a:hlinkClick r:id="rId3"/>
              </a:rPr>
              <a:t>https://www.iris.edu/hq/inclass/activities/introduction_to_faults_and_plate_tectonics</a:t>
            </a:r>
            <a:r>
              <a:rPr lang="en-US"/>
              <a:t> </a:t>
            </a:r>
          </a:p>
          <a:p>
            <a:pPr marL="0" lvl="0" indent="0" algn="l" rtl="0">
              <a:spcBef>
                <a:spcPts val="0"/>
              </a:spcBef>
              <a:spcAft>
                <a:spcPts val="0"/>
              </a:spcAft>
              <a:buNone/>
            </a:pPr>
            <a:r>
              <a:rPr lang="en-US"/>
              <a:t>SOURCE: </a:t>
            </a:r>
            <a:r>
              <a:rPr lang="en-US" u="sng">
                <a:solidFill>
                  <a:schemeClr val="hlink"/>
                </a:solidFill>
                <a:hlinkClick r:id="rId4"/>
              </a:rPr>
              <a:t>https://www.usgs.gov/programs/earthquake-hazards/science/pacific-northwest-hazards</a:t>
            </a:r>
            <a:endParaRPr lang="en-US"/>
          </a:p>
          <a:p>
            <a:pPr marL="0" lvl="0" indent="0" algn="l" rtl="0">
              <a:spcBef>
                <a:spcPts val="0"/>
              </a:spcBef>
              <a:spcAft>
                <a:spcPts val="0"/>
              </a:spcAft>
              <a:buNone/>
            </a:pPr>
            <a:r>
              <a:rPr lang="en-US" u="sng">
                <a:solidFill>
                  <a:schemeClr val="hlink"/>
                </a:solidFill>
                <a:hlinkClick r:id="rId5"/>
              </a:rPr>
              <a:t>https://www.usgs.gov/programs/earthquake-hazards/science/southern-california-earthquake-hazards</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27</a:t>
            </a:fld>
            <a:endParaRPr lang="en-US"/>
          </a:p>
        </p:txBody>
      </p:sp>
    </p:spTree>
    <p:extLst>
      <p:ext uri="{BB962C8B-B14F-4D97-AF65-F5344CB8AC3E}">
        <p14:creationId xmlns:p14="http://schemas.microsoft.com/office/powerpoint/2010/main" val="3060935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For more information on Earthquake Early Warning, go to: </a:t>
            </a:r>
            <a:r>
              <a:rPr lang="en-US"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US"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316" name="Google Shape;316;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US" sz="1800">
                <a:solidFill>
                  <a:schemeClr val="dk1"/>
                </a:solidFill>
                <a:latin typeface="Arial"/>
                <a:ea typeface="Arial"/>
                <a:cs typeface="Arial"/>
                <a:sym typeface="Arial"/>
              </a:rPr>
              <a:t>28</a:t>
            </a:fld>
            <a:endParaRPr sz="18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30</a:t>
            </a:fld>
            <a:endParaRPr lang="en-US"/>
          </a:p>
        </p:txBody>
      </p:sp>
    </p:spTree>
    <p:extLst>
      <p:ext uri="{BB962C8B-B14F-4D97-AF65-F5344CB8AC3E}">
        <p14:creationId xmlns:p14="http://schemas.microsoft.com/office/powerpoint/2010/main" val="1424208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B463A875-3FED-8DB6-98BC-F9197F0B7007}"/>
            </a:ext>
          </a:extLst>
        </p:cNvPr>
        <p:cNvGrpSpPr/>
        <p:nvPr/>
      </p:nvGrpSpPr>
      <p:grpSpPr>
        <a:xfrm>
          <a:off x="0" y="0"/>
          <a:ext cx="0" cy="0"/>
          <a:chOff x="0" y="0"/>
          <a:chExt cx="0" cy="0"/>
        </a:xfrm>
      </p:grpSpPr>
      <p:sp>
        <p:nvSpPr>
          <p:cNvPr id="118" name="Google Shape;118;p6:notes">
            <a:extLst>
              <a:ext uri="{FF2B5EF4-FFF2-40B4-BE49-F238E27FC236}">
                <a16:creationId xmlns:a16="http://schemas.microsoft.com/office/drawing/2014/main" id="{9A65F330-01F5-0860-E4D4-80EA3F6C3F9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6:notes">
            <a:extLst>
              <a:ext uri="{FF2B5EF4-FFF2-40B4-BE49-F238E27FC236}">
                <a16:creationId xmlns:a16="http://schemas.microsoft.com/office/drawing/2014/main" id="{18E4F51A-571B-741A-4A19-834FBE1569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4428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600" b="1"/>
              <a:t>Teacher Notes: </a:t>
            </a:r>
            <a:r>
              <a:rPr lang="en-US" sz="16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Tell students that today they are learning about how to react when there is an earthquake or earthquake early warning alert, which could happen anytime.</a:t>
            </a:r>
            <a:endParaRPr sz="1600">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t>IMAGE: </a:t>
            </a:r>
            <a:r>
              <a:rPr lang="en-US" u="sng">
                <a:solidFill>
                  <a:schemeClr val="hlink"/>
                </a:solidFill>
                <a:hlinkClick r:id="rId3"/>
              </a:rPr>
              <a:t>https://www.fema.gov/emergency-managers/risk-management/building-science/publications?name=&amp;field_keywords_target_id=49441&amp;field_document_type_target_id=All&amp;field_audience_target_id=50525</a:t>
            </a:r>
            <a:r>
              <a:rPr lang="en-US"/>
              <a:t>  </a:t>
            </a:r>
            <a:br>
              <a:rPr lang="en-US"/>
            </a:br>
            <a:br>
              <a:rPr lang="en-US"/>
            </a:b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Google Shape;17;p30"/>
          <p:cNvPicPr preferRelativeResize="0"/>
          <p:nvPr/>
        </p:nvPicPr>
        <p:blipFill rotWithShape="1">
          <a:blip r:embed="rId2">
            <a:alphaModFix/>
          </a:blip>
          <a:srcRect l="-15385"/>
          <a:stretch/>
        </p:blipFill>
        <p:spPr>
          <a:xfrm>
            <a:off x="1377941" y="0"/>
            <a:ext cx="7766057" cy="1489435"/>
          </a:xfrm>
          <a:prstGeom prst="rect">
            <a:avLst/>
          </a:prstGeom>
          <a:noFill/>
          <a:ln>
            <a:noFill/>
          </a:ln>
        </p:spPr>
      </p:pic>
      <p:sp>
        <p:nvSpPr>
          <p:cNvPr id="18" name="Google Shape;18;p30"/>
          <p:cNvSpPr txBox="1">
            <a:spLocks noGrp="1"/>
          </p:cNvSpPr>
          <p:nvPr>
            <p:ph type="subTitle" idx="1"/>
          </p:nvPr>
        </p:nvSpPr>
        <p:spPr>
          <a:xfrm>
            <a:off x="293916" y="3848276"/>
            <a:ext cx="8430359" cy="3339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800"/>
              <a:buNone/>
              <a:defRPr sz="1800">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30"/>
          <p:cNvSpPr/>
          <p:nvPr/>
        </p:nvSpPr>
        <p:spPr>
          <a:xfrm>
            <a:off x="1" y="0"/>
            <a:ext cx="2468879" cy="1489435"/>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0" name="Google Shape;20;p30"/>
          <p:cNvSpPr txBox="1">
            <a:spLocks noGrp="1"/>
          </p:cNvSpPr>
          <p:nvPr>
            <p:ph type="ctrTitle"/>
          </p:nvPr>
        </p:nvSpPr>
        <p:spPr>
          <a:xfrm>
            <a:off x="293916" y="2796758"/>
            <a:ext cx="8430359" cy="895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2" name="Google Shape;22;p30"/>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3" name="Google Shape;23;p30" descr="ShakeAlert Ready Schools logo"/>
          <p:cNvPicPr preferRelativeResize="0"/>
          <p:nvPr/>
        </p:nvPicPr>
        <p:blipFill rotWithShape="1">
          <a:blip r:embed="rId3">
            <a:alphaModFix/>
          </a:blip>
          <a:srcRect/>
          <a:stretch/>
        </p:blipFill>
        <p:spPr>
          <a:xfrm>
            <a:off x="491878" y="135871"/>
            <a:ext cx="2288149" cy="19600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39"/>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9"/>
          <p:cNvSpPr txBox="1">
            <a:spLocks noGrp="1"/>
          </p:cNvSpPr>
          <p:nvPr>
            <p:ph type="body" idx="1"/>
          </p:nvPr>
        </p:nvSpPr>
        <p:spPr>
          <a:xfrm>
            <a:off x="3563710" y="740569"/>
            <a:ext cx="5232116" cy="3753872"/>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SzPts val="1500"/>
              <a:buChar char="•"/>
              <a:defRPr sz="1500"/>
            </a:lvl1pPr>
            <a:lvl2pPr marL="914400" lvl="1" indent="-323850" algn="l">
              <a:lnSpc>
                <a:spcPct val="90000"/>
              </a:lnSpc>
              <a:spcBef>
                <a:spcPts val="375"/>
              </a:spcBef>
              <a:spcAft>
                <a:spcPts val="0"/>
              </a:spcAft>
              <a:buSzPts val="1500"/>
              <a:buChar char="•"/>
              <a:defRPr sz="1500"/>
            </a:lvl2pPr>
            <a:lvl3pPr marL="1371600" lvl="2" indent="-323850" algn="l">
              <a:lnSpc>
                <a:spcPct val="90000"/>
              </a:lnSpc>
              <a:spcBef>
                <a:spcPts val="375"/>
              </a:spcBef>
              <a:spcAft>
                <a:spcPts val="0"/>
              </a:spcAft>
              <a:buSzPts val="1500"/>
              <a:buChar char="•"/>
              <a:defRPr sz="1500"/>
            </a:lvl3pPr>
            <a:lvl4pPr marL="1828800" lvl="3" indent="-323850" algn="l">
              <a:lnSpc>
                <a:spcPct val="90000"/>
              </a:lnSpc>
              <a:spcBef>
                <a:spcPts val="375"/>
              </a:spcBef>
              <a:spcAft>
                <a:spcPts val="0"/>
              </a:spcAft>
              <a:buSzPts val="1500"/>
              <a:buChar char="•"/>
              <a:defRPr sz="1500"/>
            </a:lvl4pPr>
            <a:lvl5pPr marL="2286000" lvl="4" indent="-323850" algn="l">
              <a:lnSpc>
                <a:spcPct val="90000"/>
              </a:lnSpc>
              <a:spcBef>
                <a:spcPts val="375"/>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0" name="Google Shape;60;p39"/>
          <p:cNvSpPr txBox="1">
            <a:spLocks noGrp="1"/>
          </p:cNvSpPr>
          <p:nvPr>
            <p:ph type="body" idx="2"/>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1" name="Google Shape;61;p3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62" name="Google Shape;62;p39"/>
          <p:cNvCxnSpPr/>
          <p:nvPr/>
        </p:nvCxnSpPr>
        <p:spPr>
          <a:xfrm>
            <a:off x="3416753" y="740569"/>
            <a:ext cx="0" cy="3753872"/>
          </a:xfrm>
          <a:prstGeom prst="straightConnector1">
            <a:avLst/>
          </a:prstGeom>
          <a:noFill/>
          <a:ln w="19050" cap="flat" cmpd="sng">
            <a:solidFill>
              <a:srgbClr val="C7CDD2"/>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3"/>
        <p:cNvGrpSpPr/>
        <p:nvPr/>
      </p:nvGrpSpPr>
      <p:grpSpPr>
        <a:xfrm>
          <a:off x="0" y="0"/>
          <a:ext cx="0" cy="0"/>
          <a:chOff x="0" y="0"/>
          <a:chExt cx="0" cy="0"/>
        </a:xfrm>
      </p:grpSpPr>
      <p:sp>
        <p:nvSpPr>
          <p:cNvPr id="64" name="Google Shape;64;p40"/>
          <p:cNvSpPr>
            <a:spLocks noGrp="1"/>
          </p:cNvSpPr>
          <p:nvPr>
            <p:ph type="pic" idx="2"/>
          </p:nvPr>
        </p:nvSpPr>
        <p:spPr>
          <a:xfrm>
            <a:off x="3551464" y="740569"/>
            <a:ext cx="5131253" cy="3753872"/>
          </a:xfrm>
          <a:prstGeom prst="rect">
            <a:avLst/>
          </a:prstGeom>
          <a:solidFill>
            <a:schemeClr val="lt1"/>
          </a:solidFill>
          <a:ln>
            <a:noFill/>
          </a:ln>
        </p:spPr>
      </p:sp>
      <p:sp>
        <p:nvSpPr>
          <p:cNvPr id="65" name="Google Shape;65;p40"/>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0"/>
          <p:cNvSpPr txBox="1">
            <a:spLocks noGrp="1"/>
          </p:cNvSpPr>
          <p:nvPr>
            <p:ph type="body" idx="1"/>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2_Title and Content 2">
    <p:spTree>
      <p:nvGrpSpPr>
        <p:cNvPr id="1" name="Shape 67"/>
        <p:cNvGrpSpPr/>
        <p:nvPr/>
      </p:nvGrpSpPr>
      <p:grpSpPr>
        <a:xfrm>
          <a:off x="0" y="0"/>
          <a:ext cx="0" cy="0"/>
          <a:chOff x="0" y="0"/>
          <a:chExt cx="0" cy="0"/>
        </a:xfrm>
      </p:grpSpPr>
      <p:sp>
        <p:nvSpPr>
          <p:cNvPr id="68" name="Google Shape;68;p41"/>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41"/>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0" name="Google Shape;70;p41"/>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5" name="Google Shape;35;p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3698343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31"/>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1"/>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3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8"/>
        <p:cNvGrpSpPr/>
        <p:nvPr/>
      </p:nvGrpSpPr>
      <p:grpSpPr>
        <a:xfrm>
          <a:off x="0" y="0"/>
          <a:ext cx="0" cy="0"/>
          <a:chOff x="0" y="0"/>
          <a:chExt cx="0" cy="0"/>
        </a:xfrm>
      </p:grpSpPr>
      <p:sp>
        <p:nvSpPr>
          <p:cNvPr id="29" name="Google Shape;29;p32"/>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2"/>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 name="Google Shape;31;p32"/>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2"/>
        <p:cNvGrpSpPr/>
        <p:nvPr/>
      </p:nvGrpSpPr>
      <p:grpSpPr>
        <a:xfrm>
          <a:off x="0" y="0"/>
          <a:ext cx="0" cy="0"/>
          <a:chOff x="0" y="0"/>
          <a:chExt cx="0" cy="0"/>
        </a:xfrm>
      </p:grpSpPr>
      <p:sp>
        <p:nvSpPr>
          <p:cNvPr id="33" name="Google Shape;33;p33"/>
          <p:cNvSpPr/>
          <p:nvPr/>
        </p:nvSpPr>
        <p:spPr>
          <a:xfrm>
            <a:off x="0" y="0"/>
            <a:ext cx="9025614" cy="3197333"/>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 name="Google Shape;34;p33"/>
          <p:cNvPicPr preferRelativeResize="0"/>
          <p:nvPr/>
        </p:nvPicPr>
        <p:blipFill rotWithShape="1">
          <a:blip r:embed="rId2">
            <a:alphaModFix/>
          </a:blip>
          <a:srcRect l="-13889" r="13889"/>
          <a:stretch/>
        </p:blipFill>
        <p:spPr>
          <a:xfrm>
            <a:off x="455840" y="0"/>
            <a:ext cx="8688160" cy="3197333"/>
          </a:xfrm>
          <a:prstGeom prst="rect">
            <a:avLst/>
          </a:prstGeom>
          <a:noFill/>
          <a:ln>
            <a:noFill/>
          </a:ln>
        </p:spPr>
      </p:pic>
      <p:sp>
        <p:nvSpPr>
          <p:cNvPr id="35" name="Google Shape;35;p33"/>
          <p:cNvSpPr txBox="1">
            <a:spLocks noGrp="1"/>
          </p:cNvSpPr>
          <p:nvPr>
            <p:ph type="ctrTitle"/>
          </p:nvPr>
        </p:nvSpPr>
        <p:spPr>
          <a:xfrm>
            <a:off x="293916" y="1498324"/>
            <a:ext cx="8430359" cy="8953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300"/>
              <a:buFont typeface="Arial"/>
              <a:buNone/>
              <a:defRPr sz="33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6" name="Google Shape;36;p33" descr="A green and black sign&#10;&#10;Description automatically generated"/>
          <p:cNvPicPr preferRelativeResize="0"/>
          <p:nvPr/>
        </p:nvPicPr>
        <p:blipFill rotWithShape="1">
          <a:blip r:embed="rId3">
            <a:alphaModFix/>
          </a:blip>
          <a:srcRect/>
          <a:stretch/>
        </p:blipFill>
        <p:spPr>
          <a:xfrm>
            <a:off x="2280132" y="3215351"/>
            <a:ext cx="4583736" cy="135329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1">
            <a:alpha val="20000"/>
          </a:schemeClr>
        </a:solidFill>
        <a:effectLst/>
      </p:bgPr>
    </p:bg>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1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4"/>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34"/>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41"/>
        <p:cNvGrpSpPr/>
        <p:nvPr/>
      </p:nvGrpSpPr>
      <p:grpSpPr>
        <a:xfrm>
          <a:off x="0" y="0"/>
          <a:ext cx="0" cy="0"/>
          <a:chOff x="0" y="0"/>
          <a:chExt cx="0" cy="0"/>
        </a:xfrm>
      </p:grpSpPr>
      <p:sp>
        <p:nvSpPr>
          <p:cNvPr id="42" name="Google Shape;42;p35"/>
          <p:cNvSpPr txBox="1">
            <a:spLocks noGrp="1"/>
          </p:cNvSpPr>
          <p:nvPr>
            <p:ph type="title"/>
          </p:nvPr>
        </p:nvSpPr>
        <p:spPr>
          <a:xfrm>
            <a:off x="393493" y="753900"/>
            <a:ext cx="6127229"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5"/>
          <p:cNvSpPr txBox="1">
            <a:spLocks noGrp="1"/>
          </p:cNvSpPr>
          <p:nvPr>
            <p:ph type="body" idx="1"/>
          </p:nvPr>
        </p:nvSpPr>
        <p:spPr>
          <a:xfrm>
            <a:off x="393493" y="3141006"/>
            <a:ext cx="6127229"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a:solidFill>
                  <a:schemeClr val="dk2"/>
                </a:solidFill>
              </a:defRPr>
            </a:lvl1pPr>
            <a:lvl2pPr marL="914400" lvl="1" indent="-228600" algn="l">
              <a:lnSpc>
                <a:spcPct val="90000"/>
              </a:lnSpc>
              <a:spcBef>
                <a:spcPts val="375"/>
              </a:spcBef>
              <a:spcAft>
                <a:spcPts val="0"/>
              </a:spcAft>
              <a:buSzPts val="1500"/>
              <a:buNone/>
              <a:defRPr sz="1500">
                <a:solidFill>
                  <a:srgbClr val="757575"/>
                </a:solidFill>
              </a:defRPr>
            </a:lvl2pPr>
            <a:lvl3pPr marL="1371600" lvl="2" indent="-228600" algn="l">
              <a:lnSpc>
                <a:spcPct val="90000"/>
              </a:lnSpc>
              <a:spcBef>
                <a:spcPts val="375"/>
              </a:spcBef>
              <a:spcAft>
                <a:spcPts val="0"/>
              </a:spcAft>
              <a:buSzPts val="1350"/>
              <a:buNone/>
              <a:defRPr sz="1350">
                <a:solidFill>
                  <a:srgbClr val="757575"/>
                </a:solidFill>
              </a:defRPr>
            </a:lvl3pPr>
            <a:lvl4pPr marL="1828800" lvl="3" indent="-228600" algn="l">
              <a:lnSpc>
                <a:spcPct val="90000"/>
              </a:lnSpc>
              <a:spcBef>
                <a:spcPts val="375"/>
              </a:spcBef>
              <a:spcAft>
                <a:spcPts val="0"/>
              </a:spcAft>
              <a:buSzPts val="1200"/>
              <a:buNone/>
              <a:defRPr sz="1200">
                <a:solidFill>
                  <a:srgbClr val="757575"/>
                </a:solidFill>
              </a:defRPr>
            </a:lvl4pPr>
            <a:lvl5pPr marL="2286000" lvl="4" indent="-228600" algn="l">
              <a:lnSpc>
                <a:spcPct val="90000"/>
              </a:lnSpc>
              <a:spcBef>
                <a:spcPts val="375"/>
              </a:spcBef>
              <a:spcAft>
                <a:spcPts val="0"/>
              </a:spcAft>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pic>
        <p:nvPicPr>
          <p:cNvPr id="44" name="Google Shape;44;p35"/>
          <p:cNvPicPr preferRelativeResize="0"/>
          <p:nvPr/>
        </p:nvPicPr>
        <p:blipFill rotWithShape="1">
          <a:blip r:embed="rId2">
            <a:alphaModFix/>
          </a:blip>
          <a:srcRect l="-5769"/>
          <a:stretch/>
        </p:blipFill>
        <p:spPr>
          <a:xfrm>
            <a:off x="6638430" y="466165"/>
            <a:ext cx="2505569" cy="4260958"/>
          </a:xfrm>
          <a:prstGeom prst="rect">
            <a:avLst/>
          </a:prstGeom>
          <a:noFill/>
          <a:ln>
            <a:noFill/>
          </a:ln>
        </p:spPr>
      </p:pic>
      <p:sp>
        <p:nvSpPr>
          <p:cNvPr id="45" name="Google Shape;45;p35"/>
          <p:cNvSpPr txBox="1"/>
          <p:nvPr/>
        </p:nvSpPr>
        <p:spPr>
          <a:xfrm>
            <a:off x="10391361" y="-89453"/>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46" name="Google Shape;46;p35"/>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3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6"/>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36"/>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36"/>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37"/>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7"/>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3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p:nvPr/>
        </p:nvSpPr>
        <p:spPr>
          <a:xfrm rot="10800000" flipH="1">
            <a:off x="0" y="4732973"/>
            <a:ext cx="9144000" cy="4105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1" name="Google Shape;11;p29"/>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9"/>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0000"/>
              </a:lnSpc>
              <a:spcBef>
                <a:spcPts val="75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 name="Google Shape;13;p2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29"/>
          <p:cNvPicPr preferRelativeResize="0"/>
          <p:nvPr/>
        </p:nvPicPr>
        <p:blipFill rotWithShape="1">
          <a:blip r:embed="rId15">
            <a:alphaModFix/>
          </a:blip>
          <a:srcRect/>
          <a:stretch/>
        </p:blipFill>
        <p:spPr>
          <a:xfrm>
            <a:off x="0" y="0"/>
            <a:ext cx="9141714" cy="409472"/>
          </a:xfrm>
          <a:prstGeom prst="rect">
            <a:avLst/>
          </a:prstGeom>
          <a:noFill/>
          <a:ln>
            <a:noFill/>
          </a:ln>
        </p:spPr>
      </p:pic>
      <p:sp>
        <p:nvSpPr>
          <p:cNvPr id="15" name="Google Shape;15;p29"/>
          <p:cNvSpPr txBox="1"/>
          <p:nvPr/>
        </p:nvSpPr>
        <p:spPr>
          <a:xfrm>
            <a:off x="138640" y="4810865"/>
            <a:ext cx="86037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7F7F7F"/>
                </a:solidFill>
                <a:latin typeface="Arial"/>
                <a:ea typeface="Arial"/>
                <a:cs typeface="Arial"/>
                <a:sym typeface="Arial"/>
              </a:rPr>
              <a:t>ShakeAlert</a:t>
            </a:r>
            <a:r>
              <a:rPr lang="en-US" sz="800" b="0" i="0" u="none" strike="noStrike" cap="none" baseline="30000" dirty="0">
                <a:solidFill>
                  <a:srgbClr val="7F7F7F"/>
                </a:solidFill>
                <a:latin typeface="Arial"/>
                <a:ea typeface="Arial"/>
                <a:cs typeface="Arial"/>
                <a:sym typeface="Arial"/>
              </a:rPr>
              <a:t>®</a:t>
            </a:r>
            <a:r>
              <a:rPr lang="en-US" sz="800" b="0" i="0" u="none" strike="noStrike" cap="none" dirty="0">
                <a:solidFill>
                  <a:srgbClr val="7F7F7F"/>
                </a:solidFill>
                <a:latin typeface="Arial"/>
                <a:ea typeface="Arial"/>
                <a:cs typeface="Arial"/>
                <a:sym typeface="Arial"/>
              </a:rPr>
              <a:t> Earthquake Early Warning System | ShakeAlert Ready Schools | 8.2025</a:t>
            </a:r>
            <a:endParaRPr sz="8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rocketrules.org/wp-content/uploads/2020/09/Earthquake_Story_Full_optimized.pdf"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ideo" Target="https://www.youtube.com/embed/-5BgKKutxBs?feature=oembed" TargetMode="External"/><Relationship Id="rId6" Type="http://schemas.openxmlformats.org/officeDocument/2006/relationships/image" Target="../media/image15.jpeg"/><Relationship Id="rId5" Type="http://schemas.openxmlformats.org/officeDocument/2006/relationships/hyperlink" Target="https://www.youtube.com/watch?v=-5BgKKutxBs" TargetMode="External"/><Relationship Id="rId4" Type="http://schemas.openxmlformats.org/officeDocument/2006/relationships/hyperlink" Target="https://rocketrules.org/wp-content/uploads/2020/09/Earthquake_Story_Full_optimized.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ideo" Target="https://www.youtube.com/embed/q1wg2IbA0oo?feature=oembed" TargetMode="Externa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f/family-engagement-lett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shakealert.org/f/spanish-family-engagement-let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9.png"/><Relationship Id="rId5" Type="http://schemas.openxmlformats.org/officeDocument/2006/relationships/image" Target="../media/image31.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s://www.redcross.org/local/texas/north-texas/about-us/news-and-events/news/national-preparedness-month--how-to-make-a-plan-and-build-an-eme.html"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40.png"/><Relationship Id="rId4" Type="http://schemas.openxmlformats.org/officeDocument/2006/relationships/hyperlink" Target="https://www.iris.edu/hq/inclass/sequences/faults_plate_tectonics_and_earthquake_hazards"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20.png"/><Relationship Id="rId4" Type="http://schemas.openxmlformats.org/officeDocument/2006/relationships/hyperlink" Target="https://www.earthquakecountry.org/step5/"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31.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31.xml"/><Relationship Id="rId7" Type="http://schemas.openxmlformats.org/officeDocument/2006/relationships/hyperlink" Target="https://www.shakeout.org/schools/resources/" TargetMode="External"/><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mil.wa.gov/emergency-management-division"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caloes.ca.gov/"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oregon.gov/oem/pages/default.aspx"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582388" y="2845193"/>
            <a:ext cx="8430359" cy="518833"/>
          </a:xfrm>
        </p:spPr>
        <p:txBody>
          <a:bodyPr vert="horz" lIns="91440" tIns="45720" rIns="91440" bIns="45720" rtlCol="0" anchor="t">
            <a:noAutofit/>
          </a:bodyPr>
          <a:lstStyle/>
          <a:p>
            <a:r>
              <a:rPr lang="en-US" sz="2800" b="1" dirty="0">
                <a:solidFill>
                  <a:schemeClr val="accent1"/>
                </a:solidFill>
              </a:rPr>
              <a:t>Earthquake Drill Lesson</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582388" y="2265774"/>
            <a:ext cx="8430359" cy="579420"/>
          </a:xfrm>
        </p:spPr>
        <p:txBody>
          <a:bodyPr>
            <a:noAutofit/>
          </a:bodyPr>
          <a:lstStyle/>
          <a:p>
            <a:pPr>
              <a:lnSpc>
                <a:spcPct val="100000"/>
              </a:lnSpc>
              <a:spcBef>
                <a:spcPts val="0"/>
              </a:spcBef>
              <a:defRPr/>
            </a:pPr>
            <a:r>
              <a:rPr lang="en-US" sz="2800" kern="0" dirty="0">
                <a:solidFill>
                  <a:schemeClr val="bg2"/>
                </a:solidFill>
                <a:latin typeface="Arial"/>
                <a:cs typeface="Arial"/>
                <a:sym typeface="Arial"/>
              </a:rPr>
              <a:t>ShakeAlert</a:t>
            </a:r>
            <a:r>
              <a:rPr lang="en-US" sz="2800" kern="0" baseline="30000" dirty="0">
                <a:solidFill>
                  <a:schemeClr val="bg2"/>
                </a:solidFill>
                <a:latin typeface="Arial"/>
                <a:cs typeface="Arial"/>
                <a:sym typeface="Arial"/>
              </a:rPr>
              <a:t>®</a:t>
            </a:r>
            <a:r>
              <a:rPr lang="en-US" sz="2800" kern="0" dirty="0">
                <a:solidFill>
                  <a:schemeClr val="bg2"/>
                </a:solidFill>
                <a:latin typeface="Arial"/>
                <a:cs typeface="Arial"/>
                <a:sym typeface="Arial"/>
              </a:rPr>
              <a:t> Earthquake Early Warning </a:t>
            </a:r>
            <a:endParaRPr lang="en-US" sz="2800" dirty="0">
              <a:solidFill>
                <a:schemeClr val="bg2"/>
              </a:solidFill>
            </a:endParaRPr>
          </a:p>
        </p:txBody>
      </p:sp>
      <p:grpSp>
        <p:nvGrpSpPr>
          <p:cNvPr id="12" name="Group 11">
            <a:extLst>
              <a:ext uri="{FF2B5EF4-FFF2-40B4-BE49-F238E27FC236}">
                <a16:creationId xmlns:a16="http://schemas.microsoft.com/office/drawing/2014/main" id="{5296533F-C79D-51AD-66C7-933E5E708774}"/>
              </a:ext>
            </a:extLst>
          </p:cNvPr>
          <p:cNvGrpSpPr/>
          <p:nvPr/>
        </p:nvGrpSpPr>
        <p:grpSpPr>
          <a:xfrm>
            <a:off x="5010912" y="4294534"/>
            <a:ext cx="2283112" cy="674062"/>
            <a:chOff x="4572000" y="4157374"/>
            <a:chExt cx="2283112" cy="674062"/>
          </a:xfrm>
        </p:grpSpPr>
        <p:pic>
          <p:nvPicPr>
            <p:cNvPr id="2" name="Picture 1" descr="A green and black sign&#10;&#10;Description automatically generated">
              <a:extLst>
                <a:ext uri="{FF2B5EF4-FFF2-40B4-BE49-F238E27FC236}">
                  <a16:creationId xmlns:a16="http://schemas.microsoft.com/office/drawing/2014/main" id="{0AC5110F-545E-D9D5-B164-64FA71BE6ED3}"/>
                </a:ext>
              </a:extLst>
            </p:cNvPr>
            <p:cNvPicPr>
              <a:picLocks noChangeAspect="1"/>
            </p:cNvPicPr>
            <p:nvPr/>
          </p:nvPicPr>
          <p:blipFill>
            <a:blip r:embed="rId3"/>
            <a:stretch>
              <a:fillRect/>
            </a:stretch>
          </p:blipFill>
          <p:spPr>
            <a:xfrm>
              <a:off x="4572000" y="4157374"/>
              <a:ext cx="2283112" cy="674062"/>
            </a:xfrm>
            <a:prstGeom prst="rect">
              <a:avLst/>
            </a:prstGeom>
          </p:spPr>
        </p:pic>
        <p:grpSp>
          <p:nvGrpSpPr>
            <p:cNvPr id="10" name="Group 9">
              <a:extLst>
                <a:ext uri="{FF2B5EF4-FFF2-40B4-BE49-F238E27FC236}">
                  <a16:creationId xmlns:a16="http://schemas.microsoft.com/office/drawing/2014/main" id="{D4574DB3-CC84-5DB5-587F-AC32A8624D02}"/>
                </a:ext>
              </a:extLst>
            </p:cNvPr>
            <p:cNvGrpSpPr/>
            <p:nvPr/>
          </p:nvGrpSpPr>
          <p:grpSpPr>
            <a:xfrm>
              <a:off x="6676985" y="4436337"/>
              <a:ext cx="178127" cy="178127"/>
              <a:chOff x="6766047" y="4316278"/>
              <a:chExt cx="178127" cy="178127"/>
            </a:xfrm>
          </p:grpSpPr>
          <p:cxnSp>
            <p:nvCxnSpPr>
              <p:cNvPr id="6" name="Straight Connector 5">
                <a:extLst>
                  <a:ext uri="{FF2B5EF4-FFF2-40B4-BE49-F238E27FC236}">
                    <a16:creationId xmlns:a16="http://schemas.microsoft.com/office/drawing/2014/main" id="{CAE2BC80-A17B-66A2-2F80-4AEB9C7253C9}"/>
                  </a:ext>
                </a:extLst>
              </p:cNvPr>
              <p:cNvCxnSpPr>
                <a:cxnSpLocks/>
                <a:endCxn id="2" idx="3"/>
              </p:cNvCxnSpPr>
              <p:nvPr/>
            </p:nvCxnSpPr>
            <p:spPr>
              <a:xfrm>
                <a:off x="6855112" y="4316278"/>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AF4C0D-BD2E-7D0E-1E86-B5CB3FFBFBA5}"/>
                  </a:ext>
                </a:extLst>
              </p:cNvPr>
              <p:cNvCxnSpPr>
                <a:cxnSpLocks/>
              </p:cNvCxnSpPr>
              <p:nvPr/>
            </p:nvCxnSpPr>
            <p:spPr>
              <a:xfrm rot="16200000" flipV="1">
                <a:off x="6855111" y="4317517"/>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pic>
        <p:nvPicPr>
          <p:cNvPr id="13" name="Picture 12" descr="VARIUS INC">
            <a:extLst>
              <a:ext uri="{FF2B5EF4-FFF2-40B4-BE49-F238E27FC236}">
                <a16:creationId xmlns:a16="http://schemas.microsoft.com/office/drawing/2014/main" id="{48A4A9EC-A4A8-44C2-5424-A88BC9CCA277}"/>
              </a:ext>
            </a:extLst>
          </p:cNvPr>
          <p:cNvPicPr>
            <a:picLocks noChangeAspect="1"/>
          </p:cNvPicPr>
          <p:nvPr/>
        </p:nvPicPr>
        <p:blipFill>
          <a:blip r:embed="rId4"/>
          <a:stretch>
            <a:fillRect/>
          </a:stretch>
        </p:blipFill>
        <p:spPr>
          <a:xfrm>
            <a:off x="7540783" y="4326672"/>
            <a:ext cx="1183492" cy="620612"/>
          </a:xfrm>
          <a:prstGeom prst="rect">
            <a:avLst/>
          </a:prstGeom>
        </p:spPr>
      </p:pic>
      <p:sp>
        <p:nvSpPr>
          <p:cNvPr id="7" name="Google Shape;78;p1">
            <a:extLst>
              <a:ext uri="{FF2B5EF4-FFF2-40B4-BE49-F238E27FC236}">
                <a16:creationId xmlns:a16="http://schemas.microsoft.com/office/drawing/2014/main" id="{BFD87100-7709-893F-0290-4F13FEFDDA9D}"/>
              </a:ext>
            </a:extLst>
          </p:cNvPr>
          <p:cNvSpPr txBox="1"/>
          <p:nvPr/>
        </p:nvSpPr>
        <p:spPr>
          <a:xfrm>
            <a:off x="293916" y="3807840"/>
            <a:ext cx="8430359" cy="620612"/>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chemeClr val="accent1"/>
              </a:buClr>
              <a:buSzPts val="1800"/>
              <a:buFont typeface="Arial"/>
              <a:buNone/>
            </a:pPr>
            <a:r>
              <a:rPr lang="en-US" sz="1800" b="1" i="0" u="none" strike="noStrike" cap="none" dirty="0">
                <a:solidFill>
                  <a:schemeClr val="dk2"/>
                </a:solidFill>
                <a:latin typeface="Arial"/>
                <a:ea typeface="Arial"/>
                <a:cs typeface="Arial"/>
                <a:sym typeface="Arial"/>
              </a:rPr>
              <a:t>Kindergarten to Fifth Grade </a:t>
            </a:r>
            <a:endParaRPr sz="1800" b="0" i="0" u="none" strike="noStrike" cap="none" dirty="0">
              <a:solidFill>
                <a:schemeClr val="dk2"/>
              </a:solidFill>
              <a:latin typeface="Arial"/>
              <a:ea typeface="Arial"/>
              <a:cs typeface="Arial"/>
              <a:sym typeface="Arial"/>
            </a:endParaRPr>
          </a:p>
          <a:p>
            <a:pPr marL="0" marR="0" lvl="0" indent="0" algn="l" rtl="0">
              <a:lnSpc>
                <a:spcPct val="90000"/>
              </a:lnSpc>
              <a:spcBef>
                <a:spcPts val="750"/>
              </a:spcBef>
              <a:spcAft>
                <a:spcPts val="0"/>
              </a:spcAft>
              <a:buClr>
                <a:schemeClr val="accent1"/>
              </a:buClr>
              <a:buSzPts val="2000"/>
              <a:buFont typeface="Arial"/>
              <a:buNone/>
            </a:pPr>
            <a:r>
              <a:rPr lang="en-US" sz="1500" b="0" i="1" u="none" strike="noStrike" cap="none" dirty="0">
                <a:solidFill>
                  <a:schemeClr val="dk2"/>
                </a:solidFill>
                <a:latin typeface="Arial"/>
                <a:ea typeface="Arial"/>
                <a:cs typeface="Arial"/>
                <a:sym typeface="Arial"/>
              </a:rPr>
              <a:t>Lesson Length: 15 Minutes</a:t>
            </a:r>
            <a:endParaRPr sz="1500" b="0" i="1" u="none" strike="noStrike" cap="none" dirty="0">
              <a:solidFill>
                <a:schemeClr val="dk2"/>
              </a:solidFill>
              <a:latin typeface="Arial"/>
              <a:ea typeface="Arial"/>
              <a:cs typeface="Arial"/>
              <a:sym typeface="Arial"/>
            </a:endParaRPr>
          </a:p>
        </p:txBody>
      </p:sp>
      <p:sp>
        <p:nvSpPr>
          <p:cNvPr id="8" name="Google Shape;79;p1">
            <a:extLst>
              <a:ext uri="{FF2B5EF4-FFF2-40B4-BE49-F238E27FC236}">
                <a16:creationId xmlns:a16="http://schemas.microsoft.com/office/drawing/2014/main" id="{3E312098-D071-517F-96AC-F053EAF8A55F}"/>
              </a:ext>
            </a:extLst>
          </p:cNvPr>
          <p:cNvSpPr/>
          <p:nvPr/>
        </p:nvSpPr>
        <p:spPr>
          <a:xfrm>
            <a:off x="4494830" y="690142"/>
            <a:ext cx="3494271" cy="200963"/>
          </a:xfrm>
          <a:prstGeom prst="roundRect">
            <a:avLst>
              <a:gd name="adj" fmla="val 16667"/>
            </a:avLst>
          </a:prstGeom>
          <a:solidFill>
            <a:srgbClr val="CCE2D9"/>
          </a:solidFill>
          <a:ln w="28575" cap="flat" cmpd="sng">
            <a:solidFill>
              <a:srgbClr val="006F41"/>
            </a:solidFill>
            <a:prstDash val="solid"/>
            <a:round/>
            <a:headEnd type="none" w="sm" len="sm"/>
            <a:tailEnd type="none" w="sm" len="sm"/>
          </a:ln>
        </p:spPr>
        <p:txBody>
          <a:bodyPr spcFirstLastPara="1" wrap="square" lIns="51400" tIns="51400" rIns="51400" bIns="51400" anchor="t" anchorCtr="0">
            <a:noAutofit/>
          </a:bodyPr>
          <a:lstStyle/>
          <a:p>
            <a:pPr marL="0" marR="0" lvl="0" indent="0" algn="ctr" rtl="0">
              <a:lnSpc>
                <a:spcPct val="80000"/>
              </a:lnSpc>
              <a:spcBef>
                <a:spcPts val="0"/>
              </a:spcBef>
              <a:spcAft>
                <a:spcPts val="0"/>
              </a:spcAft>
              <a:buClr>
                <a:srgbClr val="000000"/>
              </a:buClr>
              <a:buSzPts val="1013"/>
              <a:buFont typeface="Arial"/>
              <a:buNone/>
            </a:pPr>
            <a:r>
              <a:rPr lang="en-US" sz="1013" b="1" i="0" u="none" strike="noStrike" cap="none">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GREEN</a:t>
            </a:r>
            <a:r>
              <a:rPr lang="en-US" sz="1013" b="1" i="0" u="none" strike="noStrike" cap="none">
                <a:solidFill>
                  <a:srgbClr val="000000"/>
                </a:solidFill>
                <a:latin typeface="Arial"/>
                <a:ea typeface="Arial"/>
                <a:cs typeface="Arial"/>
                <a:sym typeface="Arial"/>
              </a:rPr>
              <a:t> SLIDES</a:t>
            </a:r>
            <a:r>
              <a:rPr lang="en-US" sz="1013" b="0" i="0" u="none" strike="noStrike" cap="none">
                <a:solidFill>
                  <a:srgbClr val="000000"/>
                </a:solidFill>
                <a:latin typeface="Arial"/>
                <a:ea typeface="Arial"/>
                <a:cs typeface="Arial"/>
                <a:sym typeface="Arial"/>
              </a:rPr>
              <a:t> = Teacher Preparation &amp; Information</a:t>
            </a:r>
            <a:endParaRPr sz="1013"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11" name="Google Shape;80;p1">
            <a:extLst>
              <a:ext uri="{FF2B5EF4-FFF2-40B4-BE49-F238E27FC236}">
                <a16:creationId xmlns:a16="http://schemas.microsoft.com/office/drawing/2014/main" id="{DCAC3325-5BD5-6429-14C9-056D5DE9BB3F}"/>
              </a:ext>
            </a:extLst>
          </p:cNvPr>
          <p:cNvSpPr/>
          <p:nvPr/>
        </p:nvSpPr>
        <p:spPr>
          <a:xfrm>
            <a:off x="4504939" y="936371"/>
            <a:ext cx="3472031" cy="187485"/>
          </a:xfrm>
          <a:prstGeom prst="roundRect">
            <a:avLst>
              <a:gd name="adj" fmla="val 16667"/>
            </a:avLst>
          </a:prstGeom>
          <a:solidFill>
            <a:schemeClr val="lt1"/>
          </a:solidFill>
          <a:ln>
            <a:noFill/>
          </a:ln>
        </p:spPr>
        <p:txBody>
          <a:bodyPr spcFirstLastPara="1" wrap="square" lIns="51400" tIns="51400" rIns="51400" bIns="51400" anchor="t" anchorCtr="0">
            <a:noAutofit/>
          </a:bodyPr>
          <a:lstStyle/>
          <a:p>
            <a:pPr marL="0" marR="0" lvl="0" indent="0" algn="ctr" rtl="0">
              <a:lnSpc>
                <a:spcPct val="80000"/>
              </a:lnSpc>
              <a:spcBef>
                <a:spcPts val="0"/>
              </a:spcBef>
              <a:spcAft>
                <a:spcPts val="0"/>
              </a:spcAft>
              <a:buClr>
                <a:srgbClr val="000000"/>
              </a:buClr>
              <a:buSzPts val="1013"/>
              <a:buFont typeface="Arial"/>
              <a:buNone/>
            </a:pPr>
            <a:r>
              <a:rPr lang="en-US" sz="1013" b="1" i="0" u="none" strike="noStrike" cap="none">
                <a:solidFill>
                  <a:srgbClr val="000000"/>
                </a:solidFill>
                <a:latin typeface="Arial"/>
                <a:ea typeface="Arial"/>
                <a:cs typeface="Arial"/>
                <a:sym typeface="Arial"/>
              </a:rPr>
              <a:t>WHITE SLIDES </a:t>
            </a:r>
            <a:r>
              <a:rPr lang="en-US" sz="1013" b="0" i="0" u="none" strike="noStrike" cap="none">
                <a:solidFill>
                  <a:srgbClr val="000000"/>
                </a:solidFill>
                <a:latin typeface="Arial"/>
                <a:ea typeface="Arial"/>
                <a:cs typeface="Arial"/>
                <a:sym typeface="Arial"/>
              </a:rPr>
              <a:t>= Present to Class</a:t>
            </a:r>
            <a:endParaRPr sz="1013"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9"/>
          <p:cNvSpPr txBox="1"/>
          <p:nvPr/>
        </p:nvSpPr>
        <p:spPr>
          <a:xfrm>
            <a:off x="198993" y="1144912"/>
            <a:ext cx="2951775" cy="2853675"/>
          </a:xfrm>
          <a:prstGeom prst="rect">
            <a:avLst/>
          </a:prstGeom>
          <a:noFill/>
          <a:ln>
            <a:noFill/>
          </a:ln>
        </p:spPr>
        <p:txBody>
          <a:bodyPr spcFirstLastPara="1" wrap="square" lIns="68550" tIns="34275" rIns="68550" bIns="34275" anchor="ctr" anchorCtr="0">
            <a:norm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dirty="0">
                <a:solidFill>
                  <a:schemeClr val="accent1"/>
                </a:solidFill>
                <a:latin typeface="Arial"/>
                <a:ea typeface="Arial"/>
                <a:cs typeface="Arial"/>
                <a:sym typeface="Arial"/>
              </a:rPr>
              <a:t>Why do we have drills at school?</a:t>
            </a:r>
            <a:endParaRPr sz="2100" b="1" i="0" u="none" strike="noStrike" cap="none" dirty="0">
              <a:solidFill>
                <a:schemeClr val="accent1"/>
              </a:solidFill>
              <a:latin typeface="Arial"/>
              <a:ea typeface="Arial"/>
              <a:cs typeface="Arial"/>
              <a:sym typeface="Arial"/>
            </a:endParaRPr>
          </a:p>
        </p:txBody>
      </p:sp>
      <p:pic>
        <p:nvPicPr>
          <p:cNvPr id="147" name="Google Shape;147;p9"/>
          <p:cNvPicPr preferRelativeResize="0"/>
          <p:nvPr/>
        </p:nvPicPr>
        <p:blipFill rotWithShape="1">
          <a:blip r:embed="rId3">
            <a:alphaModFix/>
          </a:blip>
          <a:srcRect/>
          <a:stretch/>
        </p:blipFill>
        <p:spPr>
          <a:xfrm>
            <a:off x="3502199" y="660150"/>
            <a:ext cx="5184900" cy="3887775"/>
          </a:xfrm>
          <a:prstGeom prst="roundRect">
            <a:avLst>
              <a:gd name="adj" fmla="val 4842"/>
            </a:avLst>
          </a:prstGeom>
          <a:solidFill>
            <a:srgbClr val="ECECEC"/>
          </a:solidFill>
          <a:ln>
            <a:noFill/>
          </a:ln>
        </p:spPr>
      </p:pic>
      <p:sp>
        <p:nvSpPr>
          <p:cNvPr id="148" name="Google Shape;148;p9"/>
          <p:cNvSpPr txBox="1"/>
          <p:nvPr/>
        </p:nvSpPr>
        <p:spPr>
          <a:xfrm>
            <a:off x="6462000" y="4583794"/>
            <a:ext cx="1791900" cy="2425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p:txBody>
      </p:sp>
      <p:sp>
        <p:nvSpPr>
          <p:cNvPr id="149" name="Google Shape;149;p9"/>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10</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0"/>
          <p:cNvSpPr txBox="1">
            <a:spLocks noGrp="1"/>
          </p:cNvSpPr>
          <p:nvPr>
            <p:ph type="title"/>
          </p:nvPr>
        </p:nvSpPr>
        <p:spPr>
          <a:xfrm>
            <a:off x="465039" y="1366840"/>
            <a:ext cx="2908218" cy="1918286"/>
          </a:xfrm>
          <a:prstGeom prst="rect">
            <a:avLst/>
          </a:prstGeom>
          <a:noFill/>
          <a:ln>
            <a:noFill/>
          </a:ln>
        </p:spPr>
        <p:txBody>
          <a:bodyPr spcFirstLastPara="1" wrap="square" lIns="68550" tIns="34275" rIns="68550" bIns="34275" anchor="ctr" anchorCtr="0">
            <a:normAutofit/>
          </a:bodyPr>
          <a:lstStyle/>
          <a:p>
            <a:pPr marL="0" lvl="0" indent="0" algn="ctr" rtl="0">
              <a:lnSpc>
                <a:spcPct val="115000"/>
              </a:lnSpc>
              <a:spcBef>
                <a:spcPts val="0"/>
              </a:spcBef>
              <a:spcAft>
                <a:spcPts val="0"/>
              </a:spcAft>
              <a:buSzPts val="1800"/>
              <a:buFont typeface="Arial"/>
              <a:buNone/>
            </a:pPr>
            <a:r>
              <a:rPr lang="en-US" sz="3000" b="0" dirty="0">
                <a:solidFill>
                  <a:srgbClr val="1A6935"/>
                </a:solidFill>
                <a:highlight>
                  <a:srgbClr val="FFFFFF"/>
                </a:highlight>
              </a:rPr>
              <a:t>Our school has </a:t>
            </a:r>
            <a:r>
              <a:rPr lang="en-US" sz="3000" dirty="0">
                <a:solidFill>
                  <a:srgbClr val="1A6935"/>
                </a:solidFill>
                <a:highlight>
                  <a:srgbClr val="FFFFFF"/>
                </a:highlight>
              </a:rPr>
              <a:t>Earthquake Early Warning! </a:t>
            </a:r>
            <a:endParaRPr sz="3000" dirty="0"/>
          </a:p>
        </p:txBody>
      </p:sp>
      <p:pic>
        <p:nvPicPr>
          <p:cNvPr id="156" name="Google Shape;156;p10" title="Education_9_PA_V03.jpg"/>
          <p:cNvPicPr preferRelativeResize="0"/>
          <p:nvPr/>
        </p:nvPicPr>
        <p:blipFill rotWithShape="1">
          <a:blip r:embed="rId3">
            <a:alphaModFix/>
          </a:blip>
          <a:srcRect/>
          <a:stretch/>
        </p:blipFill>
        <p:spPr>
          <a:xfrm>
            <a:off x="3373257" y="928322"/>
            <a:ext cx="5401219" cy="3286856"/>
          </a:xfrm>
          <a:prstGeom prst="rect">
            <a:avLst/>
          </a:prstGeom>
          <a:noFill/>
          <a:ln>
            <a:noFill/>
          </a:ln>
        </p:spPr>
      </p:pic>
      <p:sp>
        <p:nvSpPr>
          <p:cNvPr id="157" name="Google Shape;157;p10"/>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11</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1"/>
          <p:cNvPicPr preferRelativeResize="0"/>
          <p:nvPr/>
        </p:nvPicPr>
        <p:blipFill rotWithShape="1">
          <a:blip r:embed="rId3">
            <a:alphaModFix/>
          </a:blip>
          <a:srcRect/>
          <a:stretch/>
        </p:blipFill>
        <p:spPr>
          <a:xfrm rot="554215">
            <a:off x="4837672" y="810063"/>
            <a:ext cx="4243681" cy="2681051"/>
          </a:xfrm>
          <a:prstGeom prst="rect">
            <a:avLst/>
          </a:prstGeom>
          <a:noFill/>
          <a:ln>
            <a:noFill/>
          </a:ln>
        </p:spPr>
      </p:pic>
      <p:sp>
        <p:nvSpPr>
          <p:cNvPr id="164" name="Google Shape;164;p11"/>
          <p:cNvSpPr txBox="1"/>
          <p:nvPr/>
        </p:nvSpPr>
        <p:spPr>
          <a:xfrm>
            <a:off x="312962" y="637878"/>
            <a:ext cx="5983800" cy="3716372"/>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dirty="0">
                <a:solidFill>
                  <a:schemeClr val="accent1"/>
                </a:solidFill>
                <a:latin typeface="Arial"/>
                <a:ea typeface="Arial"/>
                <a:cs typeface="Arial"/>
                <a:sym typeface="Arial"/>
              </a:rPr>
              <a:t>Have you experienced an earthquake? What about </a:t>
            </a:r>
            <a:br>
              <a:rPr lang="en-US" sz="2700" b="1" i="0" u="none" strike="noStrike" cap="none" dirty="0">
                <a:solidFill>
                  <a:schemeClr val="accent1"/>
                </a:solidFill>
                <a:latin typeface="Arial"/>
                <a:ea typeface="Arial"/>
                <a:cs typeface="Arial"/>
                <a:sym typeface="Arial"/>
              </a:rPr>
            </a:br>
            <a:r>
              <a:rPr lang="en-US" sz="2700" b="1" i="0" u="none" strike="noStrike" cap="none" dirty="0">
                <a:solidFill>
                  <a:schemeClr val="accent1"/>
                </a:solidFill>
                <a:latin typeface="Arial"/>
                <a:ea typeface="Arial"/>
                <a:cs typeface="Arial"/>
                <a:sym typeface="Arial"/>
              </a:rPr>
              <a:t>your family members?</a:t>
            </a:r>
            <a:r>
              <a:rPr lang="en-US" sz="2850" b="1" i="0" u="none" strike="noStrike" cap="none" dirty="0">
                <a:solidFill>
                  <a:schemeClr val="accent1"/>
                </a:solidFill>
                <a:latin typeface="Arial"/>
                <a:ea typeface="Arial"/>
                <a:cs typeface="Arial"/>
                <a:sym typeface="Arial"/>
              </a:rPr>
              <a:t> </a:t>
            </a:r>
            <a:endParaRPr sz="1350" b="0" i="0" u="none" strike="noStrike" cap="none" dirty="0">
              <a:solidFill>
                <a:schemeClr val="accent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750"/>
              <a:buFont typeface="Arial"/>
              <a:buNone/>
            </a:pPr>
            <a:endParaRPr lang="en-US" sz="750" b="0" i="0" u="none" strike="noStrike" cap="none" dirty="0">
              <a:solidFill>
                <a:schemeClr val="dk2"/>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400"/>
              <a:buFont typeface="Arial"/>
              <a:buNone/>
            </a:pPr>
            <a:r>
              <a:rPr lang="en-US" sz="2400" b="0" i="0" u="none" strike="noStrike" cap="none" dirty="0">
                <a:solidFill>
                  <a:schemeClr val="dk2"/>
                </a:solidFill>
                <a:latin typeface="Arial"/>
                <a:ea typeface="Arial"/>
                <a:cs typeface="Arial"/>
                <a:sym typeface="Arial"/>
              </a:rPr>
              <a:t>What did you or family members </a:t>
            </a:r>
            <a:r>
              <a:rPr lang="en-US" sz="2550" b="0" i="0" u="none" strike="noStrike" cap="none" dirty="0">
                <a:solidFill>
                  <a:schemeClr val="dk2"/>
                </a:solidFill>
                <a:latin typeface="Arial"/>
                <a:ea typeface="Arial"/>
                <a:cs typeface="Arial"/>
                <a:sym typeface="Arial"/>
              </a:rPr>
              <a:t> </a:t>
            </a:r>
            <a:endParaRPr sz="900" b="0" i="0" u="none" strike="noStrike" cap="none" dirty="0">
              <a:solidFill>
                <a:schemeClr val="dk1"/>
              </a:solidFill>
              <a:latin typeface="Arial"/>
              <a:ea typeface="Arial"/>
              <a:cs typeface="Arial"/>
              <a:sym typeface="Arial"/>
            </a:endParaRPr>
          </a:p>
          <a:p>
            <a:pPr marL="351234" marR="0" lvl="0" indent="-284559" algn="l" rtl="0">
              <a:lnSpc>
                <a:spcPct val="100000"/>
              </a:lnSpc>
              <a:spcBef>
                <a:spcPts val="0"/>
              </a:spcBef>
              <a:spcAft>
                <a:spcPts val="0"/>
              </a:spcAft>
              <a:buClr>
                <a:schemeClr val="accent1"/>
              </a:buClr>
              <a:buSzPts val="3100"/>
              <a:buFont typeface="Arial"/>
              <a:buChar char="•"/>
            </a:pPr>
            <a:r>
              <a:rPr lang="en-US" sz="2325" b="0" i="0" u="none" strike="noStrike" cap="none" dirty="0">
                <a:solidFill>
                  <a:schemeClr val="dk2"/>
                </a:solidFill>
                <a:latin typeface="Arial"/>
                <a:ea typeface="Arial"/>
                <a:cs typeface="Arial"/>
                <a:sym typeface="Arial"/>
              </a:rPr>
              <a:t>SEE? </a:t>
            </a:r>
            <a:endParaRPr sz="675" b="0" i="0" u="none" strike="noStrike" cap="none" dirty="0">
              <a:solidFill>
                <a:schemeClr val="dk1"/>
              </a:solidFill>
              <a:latin typeface="Arial"/>
              <a:ea typeface="Arial"/>
              <a:cs typeface="Arial"/>
              <a:sym typeface="Arial"/>
            </a:endParaRPr>
          </a:p>
          <a:p>
            <a:pPr marL="351234" marR="0" lvl="0" indent="-284559" algn="l" rtl="0">
              <a:lnSpc>
                <a:spcPct val="100000"/>
              </a:lnSpc>
              <a:spcBef>
                <a:spcPts val="900"/>
              </a:spcBef>
              <a:spcAft>
                <a:spcPts val="0"/>
              </a:spcAft>
              <a:buClr>
                <a:schemeClr val="accent1"/>
              </a:buClr>
              <a:buSzPts val="3100"/>
              <a:buFont typeface="Arial"/>
              <a:buChar char="•"/>
            </a:pPr>
            <a:r>
              <a:rPr lang="en-US" sz="2325" b="0" i="0" u="none" strike="noStrike" cap="none" dirty="0">
                <a:solidFill>
                  <a:schemeClr val="dk2"/>
                </a:solidFill>
                <a:latin typeface="Arial"/>
                <a:ea typeface="Arial"/>
                <a:cs typeface="Arial"/>
                <a:sym typeface="Arial"/>
              </a:rPr>
              <a:t>HEAR?</a:t>
            </a:r>
            <a:endParaRPr sz="675" b="0" i="0" u="none" strike="noStrike" cap="none" dirty="0">
              <a:solidFill>
                <a:schemeClr val="dk1"/>
              </a:solidFill>
              <a:latin typeface="Arial"/>
              <a:ea typeface="Arial"/>
              <a:cs typeface="Arial"/>
              <a:sym typeface="Arial"/>
            </a:endParaRPr>
          </a:p>
          <a:p>
            <a:pPr marL="351234" marR="0" lvl="0" indent="-308372" algn="l" rtl="0">
              <a:lnSpc>
                <a:spcPct val="100000"/>
              </a:lnSpc>
              <a:spcBef>
                <a:spcPts val="900"/>
              </a:spcBef>
              <a:spcAft>
                <a:spcPts val="0"/>
              </a:spcAft>
              <a:buClr>
                <a:schemeClr val="accent1"/>
              </a:buClr>
              <a:buSzPts val="3600"/>
              <a:buFont typeface="Arial"/>
              <a:buChar char="•"/>
            </a:pPr>
            <a:r>
              <a:rPr lang="en-US" sz="2325" b="0" i="0" u="none" strike="noStrike" cap="none" dirty="0">
                <a:solidFill>
                  <a:schemeClr val="dk2"/>
                </a:solidFill>
                <a:latin typeface="Arial"/>
                <a:ea typeface="Arial"/>
                <a:cs typeface="Arial"/>
                <a:sym typeface="Arial"/>
              </a:rPr>
              <a:t>FEEL?</a:t>
            </a:r>
            <a:r>
              <a:rPr lang="en-US" sz="2700" b="0" i="0" u="none" strike="noStrike" cap="none" dirty="0">
                <a:solidFill>
                  <a:schemeClr val="dk2"/>
                </a:solidFill>
                <a:latin typeface="Arial"/>
                <a:ea typeface="Arial"/>
                <a:cs typeface="Arial"/>
                <a:sym typeface="Arial"/>
              </a:rPr>
              <a:t> </a:t>
            </a:r>
            <a:endParaRPr sz="1350" b="0" i="0" u="none" strike="noStrike" cap="none" dirty="0">
              <a:solidFill>
                <a:schemeClr val="dk1"/>
              </a:solidFill>
              <a:latin typeface="Arial"/>
              <a:ea typeface="Arial"/>
              <a:cs typeface="Arial"/>
              <a:sym typeface="Arial"/>
            </a:endParaRPr>
          </a:p>
        </p:txBody>
      </p:sp>
      <p:sp>
        <p:nvSpPr>
          <p:cNvPr id="165" name="Google Shape;165;p11"/>
          <p:cNvSpPr txBox="1"/>
          <p:nvPr/>
        </p:nvSpPr>
        <p:spPr>
          <a:xfrm>
            <a:off x="5549491" y="4370823"/>
            <a:ext cx="3316418" cy="197479"/>
          </a:xfrm>
          <a:prstGeom prst="rect">
            <a:avLst/>
          </a:prstGeom>
          <a:noFill/>
          <a:ln>
            <a:noFill/>
          </a:ln>
        </p:spPr>
        <p:txBody>
          <a:bodyPr spcFirstLastPara="1" wrap="square" lIns="68550" tIns="68550" rIns="68550" bIns="68550" anchor="t" anchorCtr="0">
            <a:noAutofit/>
          </a:bodyPr>
          <a:lstStyle/>
          <a:p>
            <a:pPr marL="0" marR="0" lvl="0" indent="0" algn="r" rtl="0">
              <a:lnSpc>
                <a:spcPct val="100000"/>
              </a:lnSpc>
              <a:spcBef>
                <a:spcPts val="0"/>
              </a:spcBef>
              <a:spcAft>
                <a:spcPts val="0"/>
              </a:spcAft>
              <a:buClr>
                <a:srgbClr val="000000"/>
              </a:buClr>
              <a:buSzPts val="750"/>
              <a:buFont typeface="Arial"/>
              <a:buNone/>
            </a:pPr>
            <a:r>
              <a:rPr lang="en-US" sz="750" b="0" i="1" u="none" strike="noStrike" cap="none">
                <a:solidFill>
                  <a:schemeClr val="dk1"/>
                </a:solidFill>
                <a:latin typeface="Arial"/>
                <a:ea typeface="Arial"/>
                <a:cs typeface="Arial"/>
                <a:sym typeface="Arial"/>
              </a:rPr>
              <a:t>CREDIT: </a:t>
            </a:r>
            <a:r>
              <a:rPr lang="en-US" sz="750" b="0" i="1" u="sng" strike="noStrike" cap="none">
                <a:solidFill>
                  <a:schemeClr val="hlink"/>
                </a:solidFill>
                <a:latin typeface="Arial"/>
                <a:ea typeface="Arial"/>
                <a:cs typeface="Arial"/>
                <a:sym typeface="Arial"/>
                <a:hlinkClick r:id="rId4"/>
              </a:rPr>
              <a:t>Rocket’s Earthquake Safety Adventure</a:t>
            </a:r>
            <a:endParaRPr sz="375" b="0" i="1" u="none" strike="noStrike" cap="none">
              <a:solidFill>
                <a:schemeClr val="dk1"/>
              </a:solidFill>
              <a:latin typeface="Arial"/>
              <a:ea typeface="Arial"/>
              <a:cs typeface="Arial"/>
              <a:sym typeface="Arial"/>
            </a:endParaRPr>
          </a:p>
        </p:txBody>
      </p:sp>
      <p:pic>
        <p:nvPicPr>
          <p:cNvPr id="166" name="Google Shape;166;p11"/>
          <p:cNvPicPr preferRelativeResize="0"/>
          <p:nvPr/>
        </p:nvPicPr>
        <p:blipFill rotWithShape="1">
          <a:blip r:embed="rId5">
            <a:alphaModFix/>
          </a:blip>
          <a:srcRect b="40211"/>
          <a:stretch/>
        </p:blipFill>
        <p:spPr>
          <a:xfrm>
            <a:off x="1679501" y="2804093"/>
            <a:ext cx="866775" cy="495450"/>
          </a:xfrm>
          <a:prstGeom prst="rect">
            <a:avLst/>
          </a:prstGeom>
          <a:noFill/>
          <a:ln>
            <a:noFill/>
          </a:ln>
        </p:spPr>
      </p:pic>
      <p:pic>
        <p:nvPicPr>
          <p:cNvPr id="167" name="Google Shape;167;p11"/>
          <p:cNvPicPr preferRelativeResize="0"/>
          <p:nvPr/>
        </p:nvPicPr>
        <p:blipFill rotWithShape="1">
          <a:blip r:embed="rId6">
            <a:alphaModFix/>
          </a:blip>
          <a:srcRect/>
          <a:stretch/>
        </p:blipFill>
        <p:spPr>
          <a:xfrm>
            <a:off x="1797063" y="3342407"/>
            <a:ext cx="1209675" cy="752475"/>
          </a:xfrm>
          <a:prstGeom prst="rect">
            <a:avLst/>
          </a:prstGeom>
          <a:noFill/>
          <a:ln>
            <a:noFill/>
          </a:ln>
        </p:spPr>
      </p:pic>
      <p:pic>
        <p:nvPicPr>
          <p:cNvPr id="168" name="Google Shape;168;p11"/>
          <p:cNvPicPr preferRelativeResize="0"/>
          <p:nvPr/>
        </p:nvPicPr>
        <p:blipFill rotWithShape="1">
          <a:blip r:embed="rId7">
            <a:alphaModFix/>
          </a:blip>
          <a:srcRect/>
          <a:stretch/>
        </p:blipFill>
        <p:spPr>
          <a:xfrm>
            <a:off x="1541388" y="3774262"/>
            <a:ext cx="1143000" cy="1085850"/>
          </a:xfrm>
          <a:prstGeom prst="rect">
            <a:avLst/>
          </a:prstGeom>
          <a:noFill/>
          <a:ln>
            <a:noFill/>
          </a:ln>
        </p:spPr>
      </p:pic>
      <p:sp>
        <p:nvSpPr>
          <p:cNvPr id="169" name="Google Shape;169;p11"/>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2"/>
          <p:cNvSpPr txBox="1"/>
          <p:nvPr/>
        </p:nvSpPr>
        <p:spPr>
          <a:xfrm>
            <a:off x="392723" y="750412"/>
            <a:ext cx="2913185" cy="3196973"/>
          </a:xfrm>
          <a:prstGeom prst="rect">
            <a:avLst/>
          </a:prstGeom>
          <a:noFill/>
          <a:ln>
            <a:noFill/>
          </a:ln>
        </p:spPr>
        <p:txBody>
          <a:bodyPr spcFirstLastPara="1" wrap="square" lIns="68550" tIns="68550" rIns="68550" bIns="68550" anchor="t" anchorCtr="0">
            <a:noAutofit/>
          </a:bodyPr>
          <a:lstStyle/>
          <a:p>
            <a:pPr marL="0" marR="0" lvl="0" indent="0" rtl="0">
              <a:lnSpc>
                <a:spcPct val="100000"/>
              </a:lnSpc>
              <a:spcBef>
                <a:spcPts val="0"/>
              </a:spcBef>
              <a:spcAft>
                <a:spcPts val="0"/>
              </a:spcAft>
              <a:buClr>
                <a:srgbClr val="000000"/>
              </a:buClr>
              <a:buSzPts val="2100"/>
              <a:buFont typeface="Arial"/>
              <a:buNone/>
            </a:pPr>
            <a:r>
              <a:rPr lang="en-US" sz="2100" b="1" i="0" u="none" strike="noStrike" cap="none" dirty="0">
                <a:solidFill>
                  <a:schemeClr val="accent1"/>
                </a:solidFill>
                <a:latin typeface="Arial"/>
                <a:ea typeface="Arial"/>
                <a:cs typeface="Arial"/>
                <a:sym typeface="Arial"/>
              </a:rPr>
              <a:t>The surface of the Earth is broken up into big pieces. </a:t>
            </a:r>
            <a:endParaRPr sz="2100" b="1" i="0" u="none" strike="noStrike" cap="none" dirty="0">
              <a:solidFill>
                <a:schemeClr val="accent1"/>
              </a:solidFill>
              <a:latin typeface="Arial"/>
              <a:ea typeface="Arial"/>
              <a:cs typeface="Arial"/>
              <a:sym typeface="Arial"/>
            </a:endParaRPr>
          </a:p>
          <a:p>
            <a:pPr marL="0" marR="0" lvl="0" indent="0" rtl="0">
              <a:lnSpc>
                <a:spcPct val="100000"/>
              </a:lnSpc>
              <a:spcBef>
                <a:spcPts val="0"/>
              </a:spcBef>
              <a:spcAft>
                <a:spcPts val="0"/>
              </a:spcAft>
              <a:buClr>
                <a:srgbClr val="000000"/>
              </a:buClr>
              <a:buSzPts val="2100"/>
              <a:buFont typeface="Arial"/>
              <a:buNone/>
            </a:pPr>
            <a:endParaRPr sz="2100" b="1" i="0" u="none" strike="noStrike" cap="none" dirty="0">
              <a:solidFill>
                <a:schemeClr val="accent1"/>
              </a:solidFill>
              <a:latin typeface="Arial"/>
              <a:ea typeface="Arial"/>
              <a:cs typeface="Arial"/>
              <a:sym typeface="Arial"/>
            </a:endParaRPr>
          </a:p>
          <a:p>
            <a:pPr marL="0" marR="0" lvl="0" indent="0" rtl="0">
              <a:lnSpc>
                <a:spcPct val="100000"/>
              </a:lnSpc>
              <a:spcBef>
                <a:spcPts val="0"/>
              </a:spcBef>
              <a:spcAft>
                <a:spcPts val="0"/>
              </a:spcAft>
              <a:buClr>
                <a:srgbClr val="000000"/>
              </a:buClr>
              <a:buSzPts val="2100"/>
              <a:buFont typeface="Arial"/>
              <a:buNone/>
            </a:pPr>
            <a:r>
              <a:rPr lang="en-US" sz="2100" b="1" i="0" u="none" strike="noStrike" cap="none" dirty="0">
                <a:solidFill>
                  <a:schemeClr val="accent1"/>
                </a:solidFill>
                <a:latin typeface="Arial"/>
                <a:ea typeface="Arial"/>
                <a:cs typeface="Arial"/>
                <a:sym typeface="Arial"/>
              </a:rPr>
              <a:t>These pieces get stuck together and when they break free, an earthquake happens!  </a:t>
            </a:r>
            <a:endParaRPr sz="2100" b="1" i="0" u="none" strike="noStrike" cap="none" dirty="0">
              <a:solidFill>
                <a:schemeClr val="accent1"/>
              </a:solidFill>
              <a:latin typeface="Arial"/>
              <a:ea typeface="Arial"/>
              <a:cs typeface="Arial"/>
              <a:sym typeface="Arial"/>
            </a:endParaRPr>
          </a:p>
          <a:p>
            <a:pPr marL="0" marR="0" lvl="0" indent="0" rtl="0">
              <a:lnSpc>
                <a:spcPct val="90000"/>
              </a:lnSpc>
              <a:spcBef>
                <a:spcPts val="0"/>
              </a:spcBef>
              <a:spcAft>
                <a:spcPts val="0"/>
              </a:spcAft>
              <a:buClr>
                <a:srgbClr val="000000"/>
              </a:buClr>
              <a:buSzPts val="2100"/>
              <a:buFont typeface="Arial"/>
              <a:buNone/>
            </a:pPr>
            <a:endParaRPr sz="2100" b="1" i="0" u="none" strike="noStrike" cap="none" dirty="0">
              <a:solidFill>
                <a:schemeClr val="accent1"/>
              </a:solidFill>
              <a:latin typeface="Arial"/>
              <a:ea typeface="Arial"/>
              <a:cs typeface="Arial"/>
              <a:sym typeface="Arial"/>
            </a:endParaRPr>
          </a:p>
        </p:txBody>
      </p:sp>
      <p:sp>
        <p:nvSpPr>
          <p:cNvPr id="176" name="Google Shape;176;p12">
            <a:hlinkClick r:id="rId4"/>
          </p:cNvPr>
          <p:cNvSpPr txBox="1"/>
          <p:nvPr/>
        </p:nvSpPr>
        <p:spPr>
          <a:xfrm>
            <a:off x="6681740" y="4334978"/>
            <a:ext cx="2111774" cy="273844"/>
          </a:xfrm>
          <a:prstGeom prst="rect">
            <a:avLst/>
          </a:prstGeom>
          <a:noFill/>
          <a:ln>
            <a:noFill/>
          </a:ln>
        </p:spPr>
        <p:txBody>
          <a:bodyPr spcFirstLastPara="1" wrap="square" lIns="68550" tIns="68550" rIns="68550" bIns="68550" anchor="t" anchorCtr="0">
            <a:noAutofit/>
          </a:bodyPr>
          <a:lstStyle/>
          <a:p>
            <a:pPr marL="0" marR="0" lvl="0" indent="0" algn="r" rtl="0">
              <a:lnSpc>
                <a:spcPct val="100000"/>
              </a:lnSpc>
              <a:spcBef>
                <a:spcPts val="0"/>
              </a:spcBef>
              <a:spcAft>
                <a:spcPts val="0"/>
              </a:spcAft>
              <a:buClr>
                <a:srgbClr val="000000"/>
              </a:buClr>
              <a:buSzPts val="750"/>
              <a:buFont typeface="Arial"/>
              <a:buNone/>
            </a:pPr>
            <a:r>
              <a:rPr lang="en-US" sz="750" b="0" i="1" u="none" strike="noStrike" cap="none">
                <a:solidFill>
                  <a:schemeClr val="dk1"/>
                </a:solidFill>
                <a:latin typeface="Arial"/>
                <a:ea typeface="Arial"/>
                <a:cs typeface="Arial"/>
                <a:sym typeface="Arial"/>
              </a:rPr>
              <a:t>CREDIT:</a:t>
            </a:r>
            <a:r>
              <a:rPr lang="en-US" sz="1350" b="0" i="1" u="none" strike="noStrike" cap="none">
                <a:solidFill>
                  <a:schemeClr val="dk1"/>
                </a:solidFill>
                <a:latin typeface="Arial"/>
                <a:ea typeface="Arial"/>
                <a:cs typeface="Arial"/>
                <a:sym typeface="Arial"/>
              </a:rPr>
              <a:t> </a:t>
            </a:r>
            <a:r>
              <a:rPr lang="en-US" sz="750" b="0" i="1" u="sng" strike="noStrike" cap="none">
                <a:solidFill>
                  <a:schemeClr val="hlink"/>
                </a:solidFill>
                <a:latin typeface="Arial"/>
                <a:ea typeface="Arial"/>
                <a:cs typeface="Arial"/>
                <a:sym typeface="Arial"/>
                <a:hlinkClick r:id="rId5"/>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IRIS Earthquake Science YouTube</a:t>
            </a:r>
            <a:endParaRPr sz="750" b="0" i="1" u="sng" strike="noStrike" cap="none">
              <a:solidFill>
                <a:schemeClr val="hlink"/>
              </a:solidFill>
              <a:latin typeface="Arial"/>
              <a:ea typeface="Arial"/>
              <a:cs typeface="Arial"/>
              <a:sym typeface="Arial"/>
            </a:endParaRPr>
          </a:p>
        </p:txBody>
      </p:sp>
      <p:sp>
        <p:nvSpPr>
          <p:cNvPr id="178" name="Google Shape;178;p12"/>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13</a:t>
            </a:fld>
            <a:endParaRPr sz="900" b="0" i="0" u="none" strike="noStrike" cap="none">
              <a:solidFill>
                <a:schemeClr val="dk1"/>
              </a:solidFill>
              <a:latin typeface="Arial"/>
              <a:ea typeface="Arial"/>
              <a:cs typeface="Arial"/>
              <a:sym typeface="Arial"/>
            </a:endParaRPr>
          </a:p>
        </p:txBody>
      </p:sp>
      <p:pic>
        <p:nvPicPr>
          <p:cNvPr id="2" name="Online Media 1" descr="Elastic Rebound with Trees">
            <a:hlinkClick r:id="" action="ppaction://media"/>
            <a:extLst>
              <a:ext uri="{FF2B5EF4-FFF2-40B4-BE49-F238E27FC236}">
                <a16:creationId xmlns:a16="http://schemas.microsoft.com/office/drawing/2014/main" id="{3661DB8C-03DC-FF8A-423B-771E7B3BEC9D}"/>
              </a:ext>
            </a:extLst>
          </p:cNvPr>
          <p:cNvPicPr>
            <a:picLocks noRot="1" noChangeAspect="1"/>
          </p:cNvPicPr>
          <p:nvPr>
            <a:videoFile r:link="rId1"/>
          </p:nvPr>
        </p:nvPicPr>
        <p:blipFill>
          <a:blip r:embed="rId6"/>
          <a:stretch>
            <a:fillRect/>
          </a:stretch>
        </p:blipFill>
        <p:spPr>
          <a:xfrm>
            <a:off x="3771533" y="573973"/>
            <a:ext cx="5014673" cy="3761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3"/>
          <p:cNvSpPr txBox="1">
            <a:spLocks noGrp="1"/>
          </p:cNvSpPr>
          <p:nvPr>
            <p:ph type="title"/>
          </p:nvPr>
        </p:nvSpPr>
        <p:spPr>
          <a:xfrm>
            <a:off x="312963" y="803094"/>
            <a:ext cx="8537175" cy="407475"/>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2400" dirty="0">
                <a:highlight>
                  <a:srgbClr val="FFFFFF"/>
                </a:highlight>
              </a:rPr>
              <a:t>What do we do at </a:t>
            </a:r>
            <a:r>
              <a:rPr lang="en-US" sz="2400" u="sng" dirty="0">
                <a:highlight>
                  <a:srgbClr val="FFFFFF"/>
                </a:highlight>
              </a:rPr>
              <a:t>school</a:t>
            </a:r>
            <a:r>
              <a:rPr lang="en-US" sz="2400" dirty="0">
                <a:highlight>
                  <a:srgbClr val="FFFFFF"/>
                </a:highlight>
              </a:rPr>
              <a:t> if there’s an earthquake?</a:t>
            </a:r>
            <a:endParaRPr sz="2400" dirty="0"/>
          </a:p>
        </p:txBody>
      </p:sp>
      <p:sp>
        <p:nvSpPr>
          <p:cNvPr id="185" name="Google Shape;185;p13"/>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14</a:t>
            </a:fld>
            <a:endParaRPr sz="900" b="0" i="0" u="none" strike="noStrike" cap="none">
              <a:solidFill>
                <a:schemeClr val="dk1"/>
              </a:solidFill>
              <a:latin typeface="Arial"/>
              <a:ea typeface="Arial"/>
              <a:cs typeface="Arial"/>
              <a:sym typeface="Arial"/>
            </a:endParaRPr>
          </a:p>
        </p:txBody>
      </p:sp>
      <p:pic>
        <p:nvPicPr>
          <p:cNvPr id="186" name="Google Shape;186;p13" title="DCHO_Infographic (JPG for Social Media).jpg"/>
          <p:cNvPicPr preferRelativeResize="0"/>
          <p:nvPr/>
        </p:nvPicPr>
        <p:blipFill rotWithShape="1">
          <a:blip r:embed="rId3">
            <a:alphaModFix/>
          </a:blip>
          <a:srcRect t="40331" r="67973" b="8336"/>
          <a:stretch/>
        </p:blipFill>
        <p:spPr>
          <a:xfrm>
            <a:off x="602882" y="1460961"/>
            <a:ext cx="2319839" cy="2756031"/>
          </a:xfrm>
          <a:prstGeom prst="rect">
            <a:avLst/>
          </a:prstGeom>
          <a:noFill/>
          <a:ln>
            <a:noFill/>
          </a:ln>
        </p:spPr>
      </p:pic>
      <p:pic>
        <p:nvPicPr>
          <p:cNvPr id="187" name="Google Shape;187;p13" title="DCHO_Infographic (JPG for Social Media).jpg"/>
          <p:cNvPicPr preferRelativeResize="0"/>
          <p:nvPr/>
        </p:nvPicPr>
        <p:blipFill rotWithShape="1">
          <a:blip r:embed="rId3">
            <a:alphaModFix/>
          </a:blip>
          <a:srcRect l="29923" t="40331" r="35308" b="8336"/>
          <a:stretch/>
        </p:blipFill>
        <p:spPr>
          <a:xfrm>
            <a:off x="3312762" y="1460961"/>
            <a:ext cx="2518475" cy="2756031"/>
          </a:xfrm>
          <a:prstGeom prst="rect">
            <a:avLst/>
          </a:prstGeom>
          <a:noFill/>
          <a:ln>
            <a:noFill/>
          </a:ln>
        </p:spPr>
      </p:pic>
      <p:pic>
        <p:nvPicPr>
          <p:cNvPr id="188" name="Google Shape;188;p13" title="DCHO_Infographic (JPG for Social Media).jpg"/>
          <p:cNvPicPr preferRelativeResize="0"/>
          <p:nvPr/>
        </p:nvPicPr>
        <p:blipFill rotWithShape="1">
          <a:blip r:embed="rId3">
            <a:alphaModFix/>
          </a:blip>
          <a:srcRect l="62588" t="40331" b="8336"/>
          <a:stretch/>
        </p:blipFill>
        <p:spPr>
          <a:xfrm>
            <a:off x="6016975" y="1460961"/>
            <a:ext cx="2709880" cy="27560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4" title="Untitled design (1).gif"/>
          <p:cNvPicPr preferRelativeResize="0"/>
          <p:nvPr/>
        </p:nvPicPr>
        <p:blipFill rotWithShape="1">
          <a:blip r:embed="rId4">
            <a:alphaModFix/>
          </a:blip>
          <a:srcRect l="10002" t="24938" r="10487" b="24831"/>
          <a:stretch/>
        </p:blipFill>
        <p:spPr>
          <a:xfrm>
            <a:off x="3916529" y="1465334"/>
            <a:ext cx="4736015" cy="2991849"/>
          </a:xfrm>
          <a:prstGeom prst="rect">
            <a:avLst/>
          </a:prstGeom>
          <a:noFill/>
          <a:ln>
            <a:noFill/>
          </a:ln>
        </p:spPr>
      </p:pic>
      <p:sp>
        <p:nvSpPr>
          <p:cNvPr id="195" name="Google Shape;195;p14"/>
          <p:cNvSpPr txBox="1"/>
          <p:nvPr/>
        </p:nvSpPr>
        <p:spPr>
          <a:xfrm>
            <a:off x="312963" y="1465334"/>
            <a:ext cx="4882800" cy="24009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chemeClr val="dk2"/>
                </a:solidFill>
                <a:latin typeface="Arial"/>
                <a:ea typeface="Arial"/>
                <a:cs typeface="Arial"/>
                <a:sym typeface="Arial"/>
              </a:rPr>
              <a:t>If you experience ground shaking: </a:t>
            </a:r>
            <a:endParaRPr sz="2400" b="0" i="0" u="none" strike="noStrike" cap="none" dirty="0">
              <a:solidFill>
                <a:schemeClr val="dk2"/>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350"/>
              <a:buFont typeface="Arial"/>
              <a:buNone/>
            </a:pPr>
            <a:endParaRPr sz="1350" b="0" i="0" u="none" strike="noStrike" cap="none" dirty="0">
              <a:solidFill>
                <a:schemeClr val="dk2"/>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dirty="0">
                <a:solidFill>
                  <a:schemeClr val="dk2"/>
                </a:solidFill>
                <a:latin typeface="Arial"/>
                <a:ea typeface="Arial"/>
                <a:cs typeface="Arial"/>
                <a:sym typeface="Arial"/>
              </a:rPr>
              <a:t>DROP</a:t>
            </a:r>
            <a:endParaRPr sz="1350" b="0" i="0" u="none" strike="noStrike" cap="none" dirty="0">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dirty="0">
                <a:solidFill>
                  <a:schemeClr val="dk2"/>
                </a:solidFill>
                <a:latin typeface="Arial"/>
                <a:ea typeface="Arial"/>
                <a:cs typeface="Arial"/>
                <a:sym typeface="Arial"/>
              </a:rPr>
              <a:t>COVER</a:t>
            </a:r>
            <a:endParaRPr sz="1350" b="0" i="0" u="none" strike="noStrike" cap="none" dirty="0">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dirty="0">
                <a:solidFill>
                  <a:schemeClr val="dk2"/>
                </a:solidFill>
                <a:latin typeface="Arial"/>
                <a:ea typeface="Arial"/>
                <a:cs typeface="Arial"/>
                <a:sym typeface="Arial"/>
              </a:rPr>
              <a:t>HOLD ON </a:t>
            </a:r>
            <a:endParaRPr sz="1350" b="0" i="0" u="none" strike="noStrike" cap="none" dirty="0">
              <a:solidFill>
                <a:schemeClr val="dk1"/>
              </a:solidFill>
              <a:latin typeface="Arial"/>
              <a:ea typeface="Arial"/>
              <a:cs typeface="Arial"/>
              <a:sym typeface="Arial"/>
            </a:endParaRPr>
          </a:p>
        </p:txBody>
      </p:sp>
      <p:sp>
        <p:nvSpPr>
          <p:cNvPr id="196" name="Google Shape;196;p14"/>
          <p:cNvSpPr txBox="1"/>
          <p:nvPr/>
        </p:nvSpPr>
        <p:spPr>
          <a:xfrm>
            <a:off x="312963" y="692157"/>
            <a:ext cx="8537100" cy="407400"/>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dirty="0">
                <a:solidFill>
                  <a:schemeClr val="accent1"/>
                </a:solidFill>
                <a:latin typeface="Arial"/>
                <a:ea typeface="Arial"/>
                <a:cs typeface="Arial"/>
                <a:sym typeface="Arial"/>
              </a:rPr>
              <a:t>LET’S PRACTICE! </a:t>
            </a:r>
            <a:endParaRPr sz="2400" b="1" i="0" u="none" strike="noStrike" cap="none" dirty="0">
              <a:solidFill>
                <a:schemeClr val="accent1"/>
              </a:solidFill>
              <a:latin typeface="Arial"/>
              <a:ea typeface="Arial"/>
              <a:cs typeface="Arial"/>
              <a:sym typeface="Arial"/>
            </a:endParaRPr>
          </a:p>
        </p:txBody>
      </p:sp>
      <p:sp>
        <p:nvSpPr>
          <p:cNvPr id="198" name="Google Shape;198;p1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15</a:t>
            </a:fld>
            <a:endParaRPr sz="900" b="0" i="0" u="none" strike="noStrike" cap="none">
              <a:solidFill>
                <a:schemeClr val="dk1"/>
              </a:solidFill>
              <a:latin typeface="Arial"/>
              <a:ea typeface="Arial"/>
              <a:cs typeface="Arial"/>
              <a:sym typeface="Arial"/>
            </a:endParaRPr>
          </a:p>
        </p:txBody>
      </p:sp>
      <p:pic>
        <p:nvPicPr>
          <p:cNvPr id="199" name="Google Shape;199;p14" title="Education_11_Elementary_V02.jpg"/>
          <p:cNvPicPr preferRelativeResize="0"/>
          <p:nvPr/>
        </p:nvPicPr>
        <p:blipFill rotWithShape="1">
          <a:blip r:embed="rId5">
            <a:alphaModFix/>
          </a:blip>
          <a:srcRect/>
          <a:stretch/>
        </p:blipFill>
        <p:spPr>
          <a:xfrm>
            <a:off x="2904232" y="1751466"/>
            <a:ext cx="5971574" cy="2542599"/>
          </a:xfrm>
          <a:prstGeom prst="rect">
            <a:avLst/>
          </a:prstGeom>
          <a:noFill/>
          <a:ln>
            <a:noFill/>
          </a:ln>
        </p:spPr>
      </p:pic>
      <p:pic>
        <p:nvPicPr>
          <p:cNvPr id="2" name="Online Media 1" descr="Hearing the Japanese Earthquake - Clip 3">
            <a:hlinkClick r:id="" action="ppaction://media"/>
            <a:extLst>
              <a:ext uri="{FF2B5EF4-FFF2-40B4-BE49-F238E27FC236}">
                <a16:creationId xmlns:a16="http://schemas.microsoft.com/office/drawing/2014/main" id="{0C3B502C-600D-7852-77CC-35DDAC4D1206}"/>
              </a:ext>
            </a:extLst>
          </p:cNvPr>
          <p:cNvPicPr>
            <a:picLocks noRot="1" noChangeAspect="1"/>
          </p:cNvPicPr>
          <p:nvPr>
            <a:videoFile r:link="rId1"/>
          </p:nvPr>
        </p:nvPicPr>
        <p:blipFill>
          <a:blip r:embed="rId6"/>
          <a:stretch>
            <a:fillRect/>
          </a:stretch>
        </p:blipFill>
        <p:spPr>
          <a:xfrm>
            <a:off x="7486476" y="462627"/>
            <a:ext cx="1500961" cy="1125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800"/>
                                        <p:tgtEl>
                                          <p:spTgt spid="199"/>
                                        </p:tgtEl>
                                      </p:cBhvr>
                                    </p:animEffect>
                                    <p:set>
                                      <p:cBhvr>
                                        <p:cTn id="7" dur="1" fill="hold">
                                          <p:stCondLst>
                                            <p:cond delay="800"/>
                                          </p:stCondLst>
                                        </p:cTn>
                                        <p:tgtEl>
                                          <p:spTgt spid="199"/>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94"/>
                                        </p:tgtEl>
                                        <p:attrNameLst>
                                          <p:attrName>style.visibility</p:attrName>
                                        </p:attrNameLst>
                                      </p:cBhvr>
                                      <p:to>
                                        <p:strVal val="visible"/>
                                      </p:to>
                                    </p:set>
                                  </p:childTnLst>
                                </p:cTn>
                              </p:par>
                              <p:par>
                                <p:cTn id="10" presetID="1" presetClass="mediacall" presetSubtype="0" fill="hold" nodeType="with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16</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41681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016935"/>
              </a:buClr>
              <a:buSzPts val="3200"/>
              <a:buFont typeface="Arial"/>
              <a:buNone/>
            </a:pPr>
            <a:r>
              <a:rPr lang="en-US" sz="2400">
                <a:solidFill>
                  <a:srgbClr val="016935"/>
                </a:solidFill>
                <a:highlight>
                  <a:srgbClr val="FFFFFF"/>
                </a:highlight>
              </a:rPr>
              <a:t>If you or someone you know uses a </a:t>
            </a:r>
            <a:r>
              <a:rPr lang="en-US" sz="2400" u="sng">
                <a:solidFill>
                  <a:srgbClr val="016935"/>
                </a:solidFill>
                <a:highlight>
                  <a:srgbClr val="FFFFFF"/>
                </a:highlight>
              </a:rPr>
              <a:t>wheelchair</a:t>
            </a:r>
            <a:r>
              <a:rPr lang="en-US" sz="2400">
                <a:solidFill>
                  <a:srgbClr val="016935"/>
                </a:solidFill>
                <a:highlight>
                  <a:srgbClr val="FFFFFF"/>
                </a:highlight>
              </a:rPr>
              <a:t>:</a:t>
            </a:r>
            <a:endParaRPr sz="2400"/>
          </a:p>
        </p:txBody>
      </p:sp>
      <p:pic>
        <p:nvPicPr>
          <p:cNvPr id="215" name="Google Shape;215;p16"/>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216" name="Google Shape;216;p16"/>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17</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016935"/>
              </a:buClr>
              <a:buSzPts val="3200"/>
              <a:buFont typeface="Arial"/>
              <a:buNone/>
            </a:pPr>
            <a:r>
              <a:rPr lang="en-US" sz="2400">
                <a:solidFill>
                  <a:srgbClr val="016935"/>
                </a:solidFill>
                <a:highlight>
                  <a:schemeClr val="lt1"/>
                </a:highlight>
              </a:rPr>
              <a:t>If you or someone you know uses a </a:t>
            </a:r>
            <a:r>
              <a:rPr lang="en-US" sz="2400" u="sng">
                <a:solidFill>
                  <a:srgbClr val="016935"/>
                </a:solidFill>
                <a:highlight>
                  <a:schemeClr val="lt1"/>
                </a:highlight>
              </a:rPr>
              <a:t>cane</a:t>
            </a:r>
            <a:r>
              <a:rPr lang="en-US" sz="2400">
                <a:solidFill>
                  <a:srgbClr val="016935"/>
                </a:solidFill>
                <a:highlight>
                  <a:schemeClr val="lt1"/>
                </a:highlight>
              </a:rPr>
              <a:t> or </a:t>
            </a:r>
            <a:r>
              <a:rPr lang="en-US" sz="2400" u="sng">
                <a:solidFill>
                  <a:srgbClr val="016935"/>
                </a:solidFill>
                <a:highlight>
                  <a:schemeClr val="lt1"/>
                </a:highlight>
              </a:rPr>
              <a:t>walker</a:t>
            </a:r>
            <a:r>
              <a:rPr lang="en-US" sz="2400">
                <a:solidFill>
                  <a:srgbClr val="016935"/>
                </a:solidFill>
                <a:highlight>
                  <a:schemeClr val="lt1"/>
                </a:highlight>
              </a:rPr>
              <a:t>:</a:t>
            </a:r>
            <a:endParaRPr sz="2400"/>
          </a:p>
        </p:txBody>
      </p:sp>
      <p:pic>
        <p:nvPicPr>
          <p:cNvPr id="223" name="Google Shape;223;p17"/>
          <p:cNvPicPr preferRelativeResize="0"/>
          <p:nvPr/>
        </p:nvPicPr>
        <p:blipFill rotWithShape="1">
          <a:blip r:embed="rId3">
            <a:alphaModFix/>
          </a:blip>
          <a:srcRect/>
          <a:stretch/>
        </p:blipFill>
        <p:spPr>
          <a:xfrm>
            <a:off x="1280688" y="1178954"/>
            <a:ext cx="5924863" cy="1623092"/>
          </a:xfrm>
          <a:prstGeom prst="rect">
            <a:avLst/>
          </a:prstGeom>
          <a:noFill/>
          <a:ln>
            <a:noFill/>
          </a:ln>
        </p:spPr>
      </p:pic>
      <p:pic>
        <p:nvPicPr>
          <p:cNvPr id="224" name="Google Shape;224;p17"/>
          <p:cNvPicPr preferRelativeResize="0"/>
          <p:nvPr/>
        </p:nvPicPr>
        <p:blipFill rotWithShape="1">
          <a:blip r:embed="rId4">
            <a:alphaModFix/>
          </a:blip>
          <a:srcRect/>
          <a:stretch/>
        </p:blipFill>
        <p:spPr>
          <a:xfrm>
            <a:off x="1280690" y="2935670"/>
            <a:ext cx="5924863" cy="1623048"/>
          </a:xfrm>
          <a:prstGeom prst="rect">
            <a:avLst/>
          </a:prstGeom>
          <a:noFill/>
          <a:ln>
            <a:noFill/>
          </a:ln>
        </p:spPr>
      </p:pic>
      <p:sp>
        <p:nvSpPr>
          <p:cNvPr id="225" name="Google Shape;225;p17"/>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18</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19</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21136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85"/>
        <p:cNvGrpSpPr/>
        <p:nvPr/>
      </p:nvGrpSpPr>
      <p:grpSpPr>
        <a:xfrm>
          <a:off x="0" y="0"/>
          <a:ext cx="0" cy="0"/>
          <a:chOff x="0" y="0"/>
          <a:chExt cx="0" cy="0"/>
        </a:xfrm>
      </p:grpSpPr>
      <p:sp>
        <p:nvSpPr>
          <p:cNvPr id="86" name="Google Shape;86;p2"/>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To Print</a:t>
            </a:r>
            <a:endParaRPr dirty="0">
              <a:solidFill>
                <a:schemeClr val="dk1"/>
              </a:solidFill>
            </a:endParaRPr>
          </a:p>
        </p:txBody>
      </p:sp>
      <p:sp>
        <p:nvSpPr>
          <p:cNvPr id="87" name="Google Shape;87;p2"/>
          <p:cNvSpPr txBox="1">
            <a:spLocks noGrp="1"/>
          </p:cNvSpPr>
          <p:nvPr>
            <p:ph type="body" idx="1"/>
          </p:nvPr>
        </p:nvSpPr>
        <p:spPr>
          <a:xfrm>
            <a:off x="312964" y="1275757"/>
            <a:ext cx="3212753" cy="3229865"/>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SzPts val="2400"/>
              <a:buNone/>
            </a:pPr>
            <a:endParaRPr sz="1800" b="1" dirty="0"/>
          </a:p>
          <a:p>
            <a:pPr marL="0" lvl="0" indent="0" algn="l" rtl="0">
              <a:lnSpc>
                <a:spcPct val="90000"/>
              </a:lnSpc>
              <a:spcBef>
                <a:spcPts val="750"/>
              </a:spcBef>
              <a:spcAft>
                <a:spcPts val="0"/>
              </a:spcAft>
              <a:buSzPts val="2000"/>
              <a:buNone/>
            </a:pPr>
            <a:br>
              <a:rPr lang="en-US" b="1" dirty="0">
                <a:solidFill>
                  <a:schemeClr val="dk1"/>
                </a:solidFill>
              </a:rPr>
            </a:br>
            <a:br>
              <a:rPr lang="en-US" b="1" dirty="0">
                <a:solidFill>
                  <a:schemeClr val="dk1"/>
                </a:solidFill>
              </a:rPr>
            </a:br>
            <a:r>
              <a:rPr lang="en-US" sz="1800" b="1" dirty="0">
                <a:solidFill>
                  <a:schemeClr val="dk1"/>
                </a:solidFill>
              </a:rPr>
              <a:t>Family Engagement Letter</a:t>
            </a:r>
          </a:p>
          <a:p>
            <a:pPr marL="285750" indent="-285750">
              <a:lnSpc>
                <a:spcPct val="150000"/>
              </a:lnSpc>
            </a:pPr>
            <a:r>
              <a:rPr lang="en-US" b="1" dirty="0">
                <a:hlinkClick r:id="rId3"/>
              </a:rPr>
              <a:t>English</a:t>
            </a:r>
            <a:endParaRPr lang="en-US" b="1" dirty="0"/>
          </a:p>
          <a:p>
            <a:pPr marL="285750" indent="-285750">
              <a:lnSpc>
                <a:spcPct val="150000"/>
              </a:lnSpc>
            </a:pPr>
            <a:r>
              <a:rPr lang="en-US" b="1" dirty="0">
                <a:hlinkClick r:id="rId4"/>
              </a:rPr>
              <a:t>Spanish</a:t>
            </a:r>
            <a:endParaRPr lang="en-US" b="1" dirty="0"/>
          </a:p>
          <a:p>
            <a:pPr marL="0" lvl="0" indent="0" algn="l" rtl="0">
              <a:lnSpc>
                <a:spcPct val="90000"/>
              </a:lnSpc>
              <a:spcBef>
                <a:spcPts val="750"/>
              </a:spcBef>
              <a:spcAft>
                <a:spcPts val="0"/>
              </a:spcAft>
              <a:buSzPts val="2000"/>
              <a:buNone/>
            </a:pPr>
            <a:endParaRPr dirty="0">
              <a:solidFill>
                <a:schemeClr val="dk1"/>
              </a:solidFill>
            </a:endParaRPr>
          </a:p>
        </p:txBody>
      </p:sp>
      <p:sp>
        <p:nvSpPr>
          <p:cNvPr id="88" name="Google Shape;88;p2"/>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a:t>
            </a:fld>
            <a:endParaRPr sz="1200" b="0" i="0" u="none" strike="noStrike" cap="none">
              <a:solidFill>
                <a:schemeClr val="dk2"/>
              </a:solidFill>
              <a:latin typeface="Arial"/>
              <a:ea typeface="Arial"/>
              <a:cs typeface="Arial"/>
              <a:sym typeface="Arial"/>
            </a:endParaRPr>
          </a:p>
        </p:txBody>
      </p:sp>
      <p:sp>
        <p:nvSpPr>
          <p:cNvPr id="89" name="Google Shape;89;p2"/>
          <p:cNvSpPr txBox="1"/>
          <p:nvPr/>
        </p:nvSpPr>
        <p:spPr>
          <a:xfrm>
            <a:off x="4020587" y="1249507"/>
            <a:ext cx="4624650" cy="3228975"/>
          </a:xfrm>
          <a:prstGeom prst="rect">
            <a:avLst/>
          </a:prstGeom>
          <a:noFill/>
          <a:ln>
            <a:noFill/>
          </a:ln>
        </p:spPr>
        <p:txBody>
          <a:bodyPr spcFirstLastPara="1" wrap="square" lIns="68550" tIns="34275" rIns="68550" bIns="34275" anchor="t" anchorCtr="0">
            <a:noAutofit/>
          </a:bodyPr>
          <a:lstStyle/>
          <a:p>
            <a:pPr marL="134303" marR="0" lvl="0" indent="-134303" algn="l" rtl="0">
              <a:lnSpc>
                <a:spcPct val="100000"/>
              </a:lnSpc>
              <a:spcBef>
                <a:spcPts val="0"/>
              </a:spcBef>
              <a:spcAft>
                <a:spcPts val="0"/>
              </a:spcAft>
              <a:buClr>
                <a:schemeClr val="accent1"/>
              </a:buClr>
              <a:buSzPts val="1300"/>
              <a:buFont typeface="Arial"/>
              <a:buChar char="●"/>
            </a:pPr>
            <a:r>
              <a:rPr lang="en-US" sz="1200" b="0" i="0" u="none" strike="noStrike" cap="none" dirty="0">
                <a:solidFill>
                  <a:schemeClr val="dk1"/>
                </a:solidFill>
                <a:latin typeface="Arial"/>
                <a:ea typeface="Arial"/>
                <a:cs typeface="Arial"/>
                <a:sym typeface="Arial"/>
              </a:rPr>
              <a:t>Open the Family Engagement Letter.  </a:t>
            </a:r>
            <a:endParaRPr sz="1500" b="0" i="0" u="none" strike="noStrike" cap="none" dirty="0">
              <a:solidFill>
                <a:schemeClr val="dk1"/>
              </a:solidFill>
              <a:latin typeface="Arial"/>
              <a:ea typeface="Arial"/>
              <a:cs typeface="Arial"/>
              <a:sym typeface="Arial"/>
            </a:endParaRPr>
          </a:p>
          <a:p>
            <a:pPr marL="519113" marR="0" lvl="1" indent="-214312" algn="l" rtl="0">
              <a:lnSpc>
                <a:spcPct val="100000"/>
              </a:lnSpc>
              <a:spcBef>
                <a:spcPts val="450"/>
              </a:spcBef>
              <a:spcAft>
                <a:spcPts val="0"/>
              </a:spcAft>
              <a:buClr>
                <a:schemeClr val="accent1"/>
              </a:buClr>
              <a:buSzPts val="1600"/>
              <a:buFont typeface="NTR"/>
              <a:buChar char="－"/>
            </a:pPr>
            <a:r>
              <a:rPr lang="en-US" sz="1200" b="0" i="0" u="none" strike="noStrike" cap="none" dirty="0">
                <a:solidFill>
                  <a:schemeClr val="dk1"/>
                </a:solidFill>
                <a:latin typeface="Arial"/>
                <a:ea typeface="Arial"/>
                <a:cs typeface="Arial"/>
                <a:sym typeface="Arial"/>
              </a:rPr>
              <a:t>Add your school’s name at the bottom.  </a:t>
            </a:r>
            <a:endParaRPr sz="1350" b="0" i="0" u="none" strike="noStrike" cap="none" dirty="0">
              <a:solidFill>
                <a:schemeClr val="dk1"/>
              </a:solidFill>
              <a:latin typeface="Arial"/>
              <a:ea typeface="Arial"/>
              <a:cs typeface="Arial"/>
              <a:sym typeface="Arial"/>
            </a:endParaRPr>
          </a:p>
          <a:p>
            <a:pPr marL="519113" marR="0" lvl="1" indent="-214312" algn="l" rtl="0">
              <a:lnSpc>
                <a:spcPct val="100000"/>
              </a:lnSpc>
              <a:spcBef>
                <a:spcPts val="450"/>
              </a:spcBef>
              <a:spcAft>
                <a:spcPts val="0"/>
              </a:spcAft>
              <a:buClr>
                <a:schemeClr val="accent1"/>
              </a:buClr>
              <a:buSzPts val="1600"/>
              <a:buFont typeface="NTR"/>
              <a:buChar char="－"/>
            </a:pPr>
            <a:r>
              <a:rPr lang="en-US" sz="1200" b="0" i="0" u="none" strike="noStrike" cap="none" dirty="0">
                <a:solidFill>
                  <a:schemeClr val="dk1"/>
                </a:solidFill>
                <a:latin typeface="Arial"/>
                <a:ea typeface="Arial"/>
                <a:cs typeface="Arial"/>
                <a:sym typeface="Arial"/>
              </a:rPr>
              <a:t>If you’re emailing the letter, you can remove the QR code.  </a:t>
            </a:r>
            <a:endParaRPr sz="1350" b="0" i="0" u="none" strike="noStrike" cap="none" dirty="0">
              <a:solidFill>
                <a:schemeClr val="dk1"/>
              </a:solidFill>
              <a:latin typeface="Arial"/>
              <a:ea typeface="Arial"/>
              <a:cs typeface="Arial"/>
              <a:sym typeface="Arial"/>
            </a:endParaRPr>
          </a:p>
          <a:p>
            <a:pPr marL="174784" indent="-174784">
              <a:spcBef>
                <a:spcPts val="900"/>
              </a:spcBef>
              <a:buClr>
                <a:schemeClr val="accent1"/>
              </a:buClr>
              <a:buSzPts val="1300"/>
              <a:buFont typeface="Arial"/>
              <a:buChar char="●"/>
            </a:pPr>
            <a:r>
              <a:rPr lang="en-US" sz="1200" dirty="0"/>
              <a:t>Make copies of the Family Engagement Letter and/or email to families a week before teaching the lesson. Encourage parents to discuss earthquakes with their kids and to let their teachers know if it might be a difficult topic for their child. </a:t>
            </a:r>
            <a:endParaRPr sz="1200" b="0" i="0" u="none" strike="noStrike" cap="none" dirty="0">
              <a:solidFill>
                <a:schemeClr val="dk1"/>
              </a:solidFill>
              <a:latin typeface="Arial"/>
              <a:ea typeface="Arial"/>
              <a:cs typeface="Arial"/>
              <a:sym typeface="Arial"/>
            </a:endParaRPr>
          </a:p>
          <a:p>
            <a:pPr marL="174784" marR="0" lvl="0" indent="-174784" algn="l" rtl="0">
              <a:lnSpc>
                <a:spcPct val="100000"/>
              </a:lnSpc>
              <a:spcBef>
                <a:spcPts val="900"/>
              </a:spcBef>
              <a:spcAft>
                <a:spcPts val="0"/>
              </a:spcAft>
              <a:buClr>
                <a:schemeClr val="accent1"/>
              </a:buClr>
              <a:buSzPts val="1300"/>
              <a:buFont typeface="Arial"/>
              <a:buChar char="●"/>
            </a:pPr>
            <a:r>
              <a:rPr lang="en-US" sz="1200" b="0" i="0" u="none" strike="noStrike" cap="none" dirty="0">
                <a:solidFill>
                  <a:schemeClr val="dk1"/>
                </a:solidFill>
                <a:latin typeface="Arial"/>
                <a:ea typeface="Arial"/>
                <a:cs typeface="Arial"/>
                <a:sym typeface="Arial"/>
              </a:rPr>
              <a:t>Preview Slides. You can print out the Teaching Steps slides. The teaching steps are also located in the Speaker Notes of each slide. </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cxnSp>
        <p:nvCxnSpPr>
          <p:cNvPr id="90" name="Google Shape;90;p2"/>
          <p:cNvCxnSpPr/>
          <p:nvPr/>
        </p:nvCxnSpPr>
        <p:spPr>
          <a:xfrm>
            <a:off x="3647209" y="638175"/>
            <a:ext cx="0" cy="3900488"/>
          </a:xfrm>
          <a:prstGeom prst="straightConnector1">
            <a:avLst/>
          </a:prstGeom>
          <a:noFill/>
          <a:ln w="9525" cap="flat" cmpd="sng">
            <a:solidFill>
              <a:schemeClr val="dk1"/>
            </a:solidFill>
            <a:prstDash val="solid"/>
            <a:miter lim="800000"/>
            <a:headEnd type="none" w="sm" len="sm"/>
            <a:tailEnd type="none" w="sm" len="sm"/>
          </a:ln>
        </p:spPr>
      </p:cxnSp>
      <p:sp>
        <p:nvSpPr>
          <p:cNvPr id="91" name="Google Shape;91;p2"/>
          <p:cNvSpPr txBox="1"/>
          <p:nvPr/>
        </p:nvSpPr>
        <p:spPr>
          <a:xfrm>
            <a:off x="4020586" y="638175"/>
            <a:ext cx="3676974" cy="407194"/>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100"/>
              <a:buFont typeface="Arial"/>
              <a:buNone/>
            </a:pPr>
            <a:r>
              <a:rPr lang="en-US" sz="2100" b="1" i="0" u="none" strike="noStrike" cap="none">
                <a:solidFill>
                  <a:schemeClr val="dk1"/>
                </a:solidFill>
                <a:latin typeface="Arial"/>
                <a:ea typeface="Arial"/>
                <a:cs typeface="Arial"/>
                <a:sym typeface="Arial"/>
              </a:rPr>
              <a:t>Preparation</a:t>
            </a:r>
            <a:endParaRPr sz="1350" b="0" i="0" u="none" strike="noStrike" cap="none">
              <a:solidFill>
                <a:schemeClr val="dk1"/>
              </a:solidFill>
              <a:latin typeface="Arial"/>
              <a:ea typeface="Arial"/>
              <a:cs typeface="Arial"/>
              <a:sym typeface="Arial"/>
            </a:endParaRPr>
          </a:p>
        </p:txBody>
      </p:sp>
      <p:sp>
        <p:nvSpPr>
          <p:cNvPr id="92" name="Google Shape;92;p2"/>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270588" y="983826"/>
            <a:ext cx="2949178" cy="2130820"/>
          </a:xfrm>
        </p:spPr>
        <p:txBody>
          <a:bodyPr anchor="b">
            <a:normAutofit fontScale="90000"/>
          </a:bodyPr>
          <a:lstStyle/>
          <a:p>
            <a:pPr>
              <a:lnSpc>
                <a:spcPct val="150000"/>
              </a:lnSpc>
            </a:pPr>
            <a:r>
              <a:rPr lang="en" dirty="0">
                <a:solidFill>
                  <a:srgbClr val="042143"/>
                </a:solidFill>
                <a:highlight>
                  <a:schemeClr val="lt1"/>
                </a:highlight>
              </a:rPr>
              <a:t>After an earthquake, there can be smaller earthquakes called </a:t>
            </a:r>
            <a:r>
              <a:rPr lang="en" u="sng" dirty="0">
                <a:solidFill>
                  <a:srgbClr val="042143"/>
                </a:solidFill>
                <a:highlight>
                  <a:schemeClr val="lt1"/>
                </a:highlight>
              </a:rPr>
              <a:t>aftershocks</a:t>
            </a:r>
            <a:r>
              <a:rPr lang="en" dirty="0">
                <a:solidFill>
                  <a:srgbClr val="042143"/>
                </a:solidFill>
                <a:highlight>
                  <a:schemeClr val="lt1"/>
                </a:highlight>
              </a:rPr>
              <a:t>. </a:t>
            </a:r>
            <a:endParaRPr lang="en-US" dirty="0">
              <a:solidFill>
                <a:srgbClr val="042143"/>
              </a:solidFill>
            </a:endParaRPr>
          </a:p>
        </p:txBody>
      </p:sp>
      <p:sp>
        <p:nvSpPr>
          <p:cNvPr id="3" name="TextBox 2">
            <a:extLst>
              <a:ext uri="{FF2B5EF4-FFF2-40B4-BE49-F238E27FC236}">
                <a16:creationId xmlns:a16="http://schemas.microsoft.com/office/drawing/2014/main" id="{EEDB9EEC-6420-7F40-1DA8-3C652F1CDCE1}"/>
              </a:ext>
            </a:extLst>
          </p:cNvPr>
          <p:cNvSpPr txBox="1"/>
          <p:nvPr/>
        </p:nvSpPr>
        <p:spPr>
          <a:xfrm>
            <a:off x="3634472" y="1075643"/>
            <a:ext cx="5238940" cy="769441"/>
          </a:xfrm>
          <a:prstGeom prst="rect">
            <a:avLst/>
          </a:prstGeom>
          <a:noFill/>
        </p:spPr>
        <p:txBody>
          <a:bodyPr wrap="square" rtlCol="0">
            <a:spAutoFit/>
          </a:bodyPr>
          <a:lstStyle/>
          <a:p>
            <a:pPr algn="ctr"/>
            <a:r>
              <a:rPr lang="en-US" sz="2200" b="1" dirty="0">
                <a:solidFill>
                  <a:srgbClr val="042143"/>
                </a:solidFill>
              </a:rPr>
              <a:t>What should you do if you feel shaking or get an alert? </a:t>
            </a:r>
          </a:p>
        </p:txBody>
      </p:sp>
      <p:pic>
        <p:nvPicPr>
          <p:cNvPr id="7" name="Picture 6" descr="A diagram of a warning&#10;&#10;AI-generated content may be incorrect.">
            <a:extLst>
              <a:ext uri="{FF2B5EF4-FFF2-40B4-BE49-F238E27FC236}">
                <a16:creationId xmlns:a16="http://schemas.microsoft.com/office/drawing/2014/main" id="{A49254F7-AA58-342D-E987-2EB2565BA0E2}"/>
              </a:ext>
            </a:extLst>
          </p:cNvPr>
          <p:cNvPicPr>
            <a:picLocks noChangeAspect="1"/>
          </p:cNvPicPr>
          <p:nvPr/>
        </p:nvPicPr>
        <p:blipFill>
          <a:blip r:embed="rId3"/>
          <a:srcRect t="42468" b="13129"/>
          <a:stretch>
            <a:fillRect/>
          </a:stretch>
        </p:blipFill>
        <p:spPr>
          <a:xfrm>
            <a:off x="3469880" y="2280911"/>
            <a:ext cx="5674120" cy="1878763"/>
          </a:xfrm>
          <a:prstGeom prst="rect">
            <a:avLst/>
          </a:prstGeom>
        </p:spPr>
      </p:pic>
      <p:pic>
        <p:nvPicPr>
          <p:cNvPr id="11" name="Picture 10">
            <a:extLst>
              <a:ext uri="{FF2B5EF4-FFF2-40B4-BE49-F238E27FC236}">
                <a16:creationId xmlns:a16="http://schemas.microsoft.com/office/drawing/2014/main" id="{34FBCB40-DFCA-AD2A-438A-6606815148CA}"/>
              </a:ext>
            </a:extLst>
          </p:cNvPr>
          <p:cNvPicPr>
            <a:picLocks noChangeAspect="1"/>
          </p:cNvPicPr>
          <p:nvPr/>
        </p:nvPicPr>
        <p:blipFill>
          <a:blip r:embed="rId4"/>
          <a:stretch>
            <a:fillRect/>
          </a:stretch>
        </p:blipFill>
        <p:spPr>
          <a:xfrm>
            <a:off x="111263" y="3441852"/>
            <a:ext cx="3060441" cy="717822"/>
          </a:xfrm>
          <a:prstGeom prst="rect">
            <a:avLst/>
          </a:prstGeom>
        </p:spPr>
      </p:pic>
    </p:spTree>
    <p:extLst>
      <p:ext uri="{BB962C8B-B14F-4D97-AF65-F5344CB8AC3E}">
        <p14:creationId xmlns:p14="http://schemas.microsoft.com/office/powerpoint/2010/main" val="302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8"/>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2400">
                <a:solidFill>
                  <a:srgbClr val="1A6935"/>
                </a:solidFill>
                <a:highlight>
                  <a:srgbClr val="FFFFFF"/>
                </a:highlight>
              </a:rPr>
              <a:t>Protect yourself when there is . . .</a:t>
            </a:r>
            <a:endParaRPr sz="2400"/>
          </a:p>
        </p:txBody>
      </p:sp>
      <p:pic>
        <p:nvPicPr>
          <p:cNvPr id="232" name="Google Shape;232;p18"/>
          <p:cNvPicPr preferRelativeResize="0"/>
          <p:nvPr/>
        </p:nvPicPr>
        <p:blipFill rotWithShape="1">
          <a:blip r:embed="rId3">
            <a:alphaModFix/>
          </a:blip>
          <a:srcRect l="11569" t="40259" r="13928"/>
          <a:stretch/>
        </p:blipFill>
        <p:spPr>
          <a:xfrm>
            <a:off x="180139" y="2034610"/>
            <a:ext cx="2564171" cy="2056273"/>
          </a:xfrm>
          <a:prstGeom prst="rect">
            <a:avLst/>
          </a:prstGeom>
          <a:noFill/>
          <a:ln>
            <a:noFill/>
          </a:ln>
        </p:spPr>
      </p:pic>
      <p:grpSp>
        <p:nvGrpSpPr>
          <p:cNvPr id="233" name="Google Shape;233;p18"/>
          <p:cNvGrpSpPr/>
          <p:nvPr/>
        </p:nvGrpSpPr>
        <p:grpSpPr>
          <a:xfrm>
            <a:off x="6144839" y="1666622"/>
            <a:ext cx="2705246" cy="2232105"/>
            <a:chOff x="8193118" y="2222162"/>
            <a:chExt cx="3606995" cy="2976140"/>
          </a:xfrm>
        </p:grpSpPr>
        <p:pic>
          <p:nvPicPr>
            <p:cNvPr id="234" name="Google Shape;234;p18"/>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235" name="Google Shape;235;p18"/>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dk2"/>
                  </a:solidFill>
                  <a:latin typeface="Arial"/>
                  <a:ea typeface="Arial"/>
                  <a:cs typeface="Arial"/>
                  <a:sym typeface="Arial"/>
                </a:rPr>
                <a:t>an earthquake drill</a:t>
              </a:r>
              <a:endParaRPr sz="1350" b="0" i="0" u="none" strike="noStrike" cap="none">
                <a:solidFill>
                  <a:schemeClr val="dk1"/>
                </a:solidFill>
                <a:latin typeface="Arial"/>
                <a:ea typeface="Arial"/>
                <a:cs typeface="Arial"/>
                <a:sym typeface="Arial"/>
              </a:endParaRPr>
            </a:p>
          </p:txBody>
        </p:sp>
      </p:grpSp>
      <p:sp>
        <p:nvSpPr>
          <p:cNvPr id="236" name="Google Shape;236;p18"/>
          <p:cNvSpPr txBox="1"/>
          <p:nvPr/>
        </p:nvSpPr>
        <p:spPr>
          <a:xfrm>
            <a:off x="445208" y="1670366"/>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dk2"/>
                </a:solidFill>
                <a:latin typeface="Arial"/>
                <a:ea typeface="Arial"/>
                <a:cs typeface="Arial"/>
                <a:sym typeface="Arial"/>
              </a:rPr>
              <a:t>ground shaking</a:t>
            </a:r>
            <a:endParaRPr sz="1350" b="0" i="0" u="none" strike="noStrike" cap="none">
              <a:solidFill>
                <a:schemeClr val="dk1"/>
              </a:solidFill>
              <a:latin typeface="Arial"/>
              <a:ea typeface="Arial"/>
              <a:cs typeface="Arial"/>
              <a:sym typeface="Arial"/>
            </a:endParaRPr>
          </a:p>
        </p:txBody>
      </p:sp>
      <p:cxnSp>
        <p:nvCxnSpPr>
          <p:cNvPr id="237" name="Google Shape;237;p18"/>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238" name="Google Shape;238;p18"/>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grpSp>
        <p:nvGrpSpPr>
          <p:cNvPr id="239" name="Google Shape;239;p18"/>
          <p:cNvGrpSpPr/>
          <p:nvPr/>
        </p:nvGrpSpPr>
        <p:grpSpPr>
          <a:xfrm>
            <a:off x="2997123" y="1360632"/>
            <a:ext cx="3147722" cy="2613251"/>
            <a:chOff x="3996163" y="1814175"/>
            <a:chExt cx="4196963" cy="3484335"/>
          </a:xfrm>
        </p:grpSpPr>
        <p:sp>
          <p:nvSpPr>
            <p:cNvPr id="240" name="Google Shape;240;p18"/>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dk2"/>
                  </a:solidFill>
                  <a:latin typeface="Arial"/>
                  <a:ea typeface="Arial"/>
                  <a:cs typeface="Arial"/>
                  <a:sym typeface="Arial"/>
                </a:rPr>
                <a:t>an earthquake early warning alert</a:t>
              </a:r>
              <a:endParaRPr sz="1350" b="0" i="0" u="none" strike="noStrike" cap="none">
                <a:solidFill>
                  <a:schemeClr val="dk1"/>
                </a:solidFill>
                <a:latin typeface="Arial"/>
                <a:ea typeface="Arial"/>
                <a:cs typeface="Arial"/>
                <a:sym typeface="Arial"/>
              </a:endParaRPr>
            </a:p>
          </p:txBody>
        </p:sp>
        <p:grpSp>
          <p:nvGrpSpPr>
            <p:cNvPr id="241" name="Google Shape;241;p18"/>
            <p:cNvGrpSpPr/>
            <p:nvPr/>
          </p:nvGrpSpPr>
          <p:grpSpPr>
            <a:xfrm>
              <a:off x="4008425" y="1814175"/>
              <a:ext cx="4184701" cy="3194801"/>
              <a:chOff x="4008425" y="1814175"/>
              <a:chExt cx="4184701" cy="3194801"/>
            </a:xfrm>
          </p:grpSpPr>
          <p:pic>
            <p:nvPicPr>
              <p:cNvPr id="242" name="Google Shape;242;p18"/>
              <p:cNvPicPr preferRelativeResize="0"/>
              <p:nvPr/>
            </p:nvPicPr>
            <p:blipFill rotWithShape="1">
              <a:blip r:embed="rId5">
                <a:alphaModFix/>
              </a:blip>
              <a:srcRect/>
              <a:stretch/>
            </p:blipFill>
            <p:spPr>
              <a:xfrm>
                <a:off x="4008425" y="2712827"/>
                <a:ext cx="2296149" cy="2296149"/>
              </a:xfrm>
              <a:prstGeom prst="rect">
                <a:avLst/>
              </a:prstGeom>
              <a:noFill/>
              <a:ln>
                <a:noFill/>
              </a:ln>
            </p:spPr>
          </p:pic>
          <p:pic>
            <p:nvPicPr>
              <p:cNvPr id="243" name="Google Shape;243;p18"/>
              <p:cNvPicPr preferRelativeResize="0"/>
              <p:nvPr/>
            </p:nvPicPr>
            <p:blipFill rotWithShape="1">
              <a:blip r:embed="rId6">
                <a:alphaModFix/>
              </a:blip>
              <a:srcRect/>
              <a:stretch/>
            </p:blipFill>
            <p:spPr>
              <a:xfrm>
                <a:off x="4662225" y="1814175"/>
                <a:ext cx="1499700" cy="1499700"/>
              </a:xfrm>
              <a:prstGeom prst="rect">
                <a:avLst/>
              </a:prstGeom>
              <a:noFill/>
              <a:ln>
                <a:noFill/>
              </a:ln>
            </p:spPr>
          </p:pic>
          <p:pic>
            <p:nvPicPr>
              <p:cNvPr id="244" name="Google Shape;244;p18"/>
              <p:cNvPicPr preferRelativeResize="0"/>
              <p:nvPr/>
            </p:nvPicPr>
            <p:blipFill rotWithShape="1">
              <a:blip r:embed="rId7">
                <a:alphaModFix/>
              </a:blip>
              <a:srcRect/>
              <a:stretch/>
            </p:blipFill>
            <p:spPr>
              <a:xfrm>
                <a:off x="5529075" y="1828850"/>
                <a:ext cx="2664051" cy="2664051"/>
              </a:xfrm>
              <a:prstGeom prst="rect">
                <a:avLst/>
              </a:prstGeom>
              <a:noFill/>
              <a:ln>
                <a:noFill/>
              </a:ln>
            </p:spPr>
          </p:pic>
        </p:grpSp>
      </p:grpSp>
      <p:sp>
        <p:nvSpPr>
          <p:cNvPr id="245" name="Google Shape;245;p18"/>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21</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22</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1144761"/>
            <a:ext cx="4126635" cy="3441454"/>
            <a:chOff x="2649550" y="1275373"/>
            <a:chExt cx="3847126" cy="3130986"/>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5">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6">
              <a:alphaModFix/>
            </a:blip>
            <a:srcRect t="9903"/>
            <a:stretch/>
          </p:blipFill>
          <p:spPr>
            <a:xfrm>
              <a:off x="2649550" y="1275373"/>
              <a:ext cx="2894826" cy="2608138"/>
            </a:xfrm>
            <a:prstGeom prst="rect">
              <a:avLst/>
            </a:prstGeom>
            <a:noFill/>
            <a:ln>
              <a:noFill/>
            </a:ln>
          </p:spPr>
        </p:pic>
      </p:grpSp>
      <p:pic>
        <p:nvPicPr>
          <p:cNvPr id="3" name="ShakeAlert Drill - WAV">
            <a:hlinkClick r:id="" action="ppaction://media"/>
            <a:extLst>
              <a:ext uri="{FF2B5EF4-FFF2-40B4-BE49-F238E27FC236}">
                <a16:creationId xmlns:a16="http://schemas.microsoft.com/office/drawing/2014/main" id="{AD283BF9-C85A-2E8E-33AF-3FC3B36502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94" y="3231540"/>
            <a:ext cx="1067328" cy="1067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900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0"/>
          <p:cNvSpPr txBox="1">
            <a:spLocks noGrp="1"/>
          </p:cNvSpPr>
          <p:nvPr>
            <p:ph type="title"/>
          </p:nvPr>
        </p:nvSpPr>
        <p:spPr>
          <a:xfrm>
            <a:off x="424087" y="787781"/>
            <a:ext cx="3550050" cy="3293550"/>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3000" dirty="0">
                <a:solidFill>
                  <a:srgbClr val="1A6935"/>
                </a:solidFill>
              </a:rPr>
              <a:t>How do you feel?</a:t>
            </a:r>
            <a:endParaRPr sz="3000" dirty="0">
              <a:solidFill>
                <a:srgbClr val="1A6935"/>
              </a:solidFill>
            </a:endParaRPr>
          </a:p>
          <a:p>
            <a:pPr marL="0" lvl="0" indent="0" algn="ctr" rtl="0">
              <a:lnSpc>
                <a:spcPct val="90000"/>
              </a:lnSpc>
              <a:spcBef>
                <a:spcPts val="0"/>
              </a:spcBef>
              <a:spcAft>
                <a:spcPts val="0"/>
              </a:spcAft>
              <a:buClr>
                <a:srgbClr val="1A6935"/>
              </a:buClr>
              <a:buSzPts val="3200"/>
              <a:buFont typeface="Arial"/>
              <a:buNone/>
            </a:pPr>
            <a:endParaRPr sz="3000" dirty="0">
              <a:solidFill>
                <a:srgbClr val="1A6935"/>
              </a:solidFill>
            </a:endParaRPr>
          </a:p>
          <a:p>
            <a:pPr marL="0" lvl="0" indent="0" algn="ctr" rtl="0">
              <a:lnSpc>
                <a:spcPct val="90000"/>
              </a:lnSpc>
              <a:spcBef>
                <a:spcPts val="0"/>
              </a:spcBef>
              <a:spcAft>
                <a:spcPts val="0"/>
              </a:spcAft>
              <a:buClr>
                <a:srgbClr val="1A6935"/>
              </a:buClr>
              <a:buSzPts val="3200"/>
              <a:buFont typeface="Arial"/>
              <a:buNone/>
            </a:pPr>
            <a:r>
              <a:rPr lang="en-US" sz="2700" b="0" i="1" dirty="0">
                <a:solidFill>
                  <a:srgbClr val="1A6935"/>
                </a:solidFill>
              </a:rPr>
              <a:t>Turn and talk to a partner!</a:t>
            </a:r>
            <a:endParaRPr sz="2700" b="0" dirty="0"/>
          </a:p>
        </p:txBody>
      </p:sp>
      <p:sp>
        <p:nvSpPr>
          <p:cNvPr id="263" name="Google Shape;263;p20"/>
          <p:cNvSpPr txBox="1"/>
          <p:nvPr/>
        </p:nvSpPr>
        <p:spPr>
          <a:xfrm>
            <a:off x="0" y="0"/>
            <a:ext cx="2250000" cy="346226"/>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chemeClr val="dk1"/>
                </a:solidFill>
                <a:latin typeface="Arial"/>
                <a:ea typeface="Arial"/>
                <a:cs typeface="Arial"/>
                <a:sym typeface="Arial"/>
              </a:rPr>
              <a:t> </a:t>
            </a:r>
            <a:endParaRPr sz="1350" b="0" i="0" u="none" strike="noStrike" cap="none">
              <a:solidFill>
                <a:schemeClr val="dk1"/>
              </a:solidFill>
              <a:latin typeface="Arial"/>
              <a:ea typeface="Arial"/>
              <a:cs typeface="Arial"/>
              <a:sym typeface="Arial"/>
            </a:endParaRPr>
          </a:p>
        </p:txBody>
      </p:sp>
      <p:pic>
        <p:nvPicPr>
          <p:cNvPr id="264" name="Google Shape;264;p20"/>
          <p:cNvPicPr preferRelativeResize="0"/>
          <p:nvPr/>
        </p:nvPicPr>
        <p:blipFill rotWithShape="1">
          <a:blip r:embed="rId3">
            <a:alphaModFix/>
          </a:blip>
          <a:srcRect/>
          <a:stretch/>
        </p:blipFill>
        <p:spPr>
          <a:xfrm>
            <a:off x="4303181" y="689381"/>
            <a:ext cx="4547925" cy="3489713"/>
          </a:xfrm>
          <a:prstGeom prst="roundRect">
            <a:avLst>
              <a:gd name="adj" fmla="val 4842"/>
            </a:avLst>
          </a:prstGeom>
          <a:solidFill>
            <a:srgbClr val="ECECEC"/>
          </a:solidFill>
          <a:ln>
            <a:noFill/>
          </a:ln>
        </p:spPr>
      </p:pic>
      <p:sp>
        <p:nvSpPr>
          <p:cNvPr id="265" name="Google Shape;265;p20"/>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1"/>
          <p:cNvSpPr txBox="1">
            <a:spLocks noGrp="1"/>
          </p:cNvSpPr>
          <p:nvPr>
            <p:ph type="body" idx="1"/>
          </p:nvPr>
        </p:nvSpPr>
        <p:spPr>
          <a:xfrm>
            <a:off x="562256" y="1577981"/>
            <a:ext cx="4667400" cy="2269575"/>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SzPts val="3200"/>
              <a:buNone/>
            </a:pPr>
            <a:r>
              <a:rPr lang="en-US" sz="2400" dirty="0">
                <a:solidFill>
                  <a:schemeClr val="dk2"/>
                </a:solidFill>
              </a:rPr>
              <a:t>How did we do on the drill?  </a:t>
            </a:r>
            <a:endParaRPr dirty="0"/>
          </a:p>
          <a:p>
            <a:pPr marL="0" lvl="0" indent="0" algn="l" rtl="0">
              <a:lnSpc>
                <a:spcPct val="90000"/>
              </a:lnSpc>
              <a:spcBef>
                <a:spcPts val="0"/>
              </a:spcBef>
              <a:spcAft>
                <a:spcPts val="0"/>
              </a:spcAft>
              <a:buSzPts val="3200"/>
              <a:buNone/>
            </a:pPr>
            <a:endParaRPr sz="2400" dirty="0">
              <a:solidFill>
                <a:schemeClr val="dk2"/>
              </a:solidFill>
            </a:endParaRPr>
          </a:p>
          <a:p>
            <a:pPr marL="0" lvl="0" indent="0" algn="l" rtl="0">
              <a:lnSpc>
                <a:spcPct val="90000"/>
              </a:lnSpc>
              <a:spcBef>
                <a:spcPts val="0"/>
              </a:spcBef>
              <a:spcAft>
                <a:spcPts val="0"/>
              </a:spcAft>
              <a:buSzPts val="3200"/>
              <a:buNone/>
            </a:pPr>
            <a:r>
              <a:rPr lang="en-US" sz="2400" dirty="0">
                <a:solidFill>
                  <a:schemeClr val="dk2"/>
                </a:solidFill>
              </a:rPr>
              <a:t>Questions? </a:t>
            </a:r>
            <a:endParaRPr dirty="0"/>
          </a:p>
          <a:p>
            <a:pPr marL="0" lvl="0" indent="0" algn="l" rtl="0">
              <a:lnSpc>
                <a:spcPct val="90000"/>
              </a:lnSpc>
              <a:spcBef>
                <a:spcPts val="0"/>
              </a:spcBef>
              <a:spcAft>
                <a:spcPts val="0"/>
              </a:spcAft>
              <a:buSzPts val="3200"/>
              <a:buNone/>
            </a:pPr>
            <a:endParaRPr sz="2400" dirty="0">
              <a:solidFill>
                <a:schemeClr val="dk2"/>
              </a:solidFill>
            </a:endParaRPr>
          </a:p>
          <a:p>
            <a:pPr marL="0" lvl="0" indent="0" algn="l" rtl="0">
              <a:lnSpc>
                <a:spcPct val="90000"/>
              </a:lnSpc>
              <a:spcBef>
                <a:spcPts val="0"/>
              </a:spcBef>
              <a:spcAft>
                <a:spcPts val="0"/>
              </a:spcAft>
              <a:buSzPts val="3200"/>
              <a:buNone/>
            </a:pPr>
            <a:r>
              <a:rPr lang="en-US" sz="2400" dirty="0">
                <a:solidFill>
                  <a:schemeClr val="dk2"/>
                </a:solidFill>
              </a:rPr>
              <a:t>Key things to remember? </a:t>
            </a:r>
            <a:endParaRPr dirty="0"/>
          </a:p>
        </p:txBody>
      </p:sp>
      <p:pic>
        <p:nvPicPr>
          <p:cNvPr id="272" name="Google Shape;272;p21"/>
          <p:cNvPicPr preferRelativeResize="0"/>
          <p:nvPr/>
        </p:nvPicPr>
        <p:blipFill rotWithShape="1">
          <a:blip r:embed="rId3">
            <a:alphaModFix/>
          </a:blip>
          <a:srcRect/>
          <a:stretch/>
        </p:blipFill>
        <p:spPr>
          <a:xfrm rot="540002">
            <a:off x="5530231" y="1411784"/>
            <a:ext cx="3148079" cy="2444000"/>
          </a:xfrm>
          <a:prstGeom prst="rect">
            <a:avLst/>
          </a:prstGeom>
          <a:noFill/>
          <a:ln>
            <a:noFill/>
          </a:ln>
        </p:spPr>
      </p:pic>
      <p:sp>
        <p:nvSpPr>
          <p:cNvPr id="273" name="Google Shape;273;p21"/>
          <p:cNvSpPr txBox="1"/>
          <p:nvPr/>
        </p:nvSpPr>
        <p:spPr>
          <a:xfrm>
            <a:off x="312963" y="844557"/>
            <a:ext cx="8537122" cy="407453"/>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1A6935"/>
                </a:solidFill>
                <a:latin typeface="Arial"/>
                <a:ea typeface="Arial"/>
                <a:cs typeface="Arial"/>
                <a:sym typeface="Arial"/>
              </a:rPr>
              <a:t>LET’S REFLECT! </a:t>
            </a:r>
            <a:endParaRPr sz="2400" b="1" i="0" u="none" strike="noStrike" cap="none">
              <a:solidFill>
                <a:schemeClr val="accent1"/>
              </a:solidFill>
              <a:latin typeface="Arial"/>
              <a:ea typeface="Arial"/>
              <a:cs typeface="Arial"/>
              <a:sym typeface="Arial"/>
            </a:endParaRPr>
          </a:p>
        </p:txBody>
      </p:sp>
      <p:sp>
        <p:nvSpPr>
          <p:cNvPr id="274" name="Google Shape;274;p21"/>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6" name="Google Shape;286;p22" title="Screenshot 2025-03-21 at 10.21.58 AM.png"/>
          <p:cNvPicPr preferRelativeResize="0"/>
          <p:nvPr/>
        </p:nvPicPr>
        <p:blipFill rotWithShape="1">
          <a:blip r:embed="rId3">
            <a:alphaModFix/>
          </a:blip>
          <a:srcRect/>
          <a:stretch/>
        </p:blipFill>
        <p:spPr>
          <a:xfrm>
            <a:off x="5915456" y="661632"/>
            <a:ext cx="3115807" cy="1910118"/>
          </a:xfrm>
          <a:prstGeom prst="rect">
            <a:avLst/>
          </a:prstGeom>
          <a:noFill/>
          <a:ln>
            <a:noFill/>
          </a:ln>
        </p:spPr>
      </p:pic>
      <p:sp>
        <p:nvSpPr>
          <p:cNvPr id="280" name="Google Shape;280;p22"/>
          <p:cNvSpPr txBox="1">
            <a:spLocks noGrp="1"/>
          </p:cNvSpPr>
          <p:nvPr>
            <p:ph type="title"/>
          </p:nvPr>
        </p:nvSpPr>
        <p:spPr>
          <a:xfrm>
            <a:off x="312963" y="707622"/>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SzPts val="3200"/>
              <a:buFont typeface="Arial"/>
              <a:buNone/>
            </a:pPr>
            <a:r>
              <a:rPr lang="en-US" sz="2400"/>
              <a:t>Help the people in your home prepare! </a:t>
            </a:r>
            <a:endParaRPr/>
          </a:p>
        </p:txBody>
      </p:sp>
      <p:sp>
        <p:nvSpPr>
          <p:cNvPr id="281" name="Google Shape;281;p22"/>
          <p:cNvSpPr txBox="1">
            <a:spLocks noGrp="1"/>
          </p:cNvSpPr>
          <p:nvPr>
            <p:ph type="body" idx="1"/>
          </p:nvPr>
        </p:nvSpPr>
        <p:spPr>
          <a:xfrm>
            <a:off x="312964" y="1275757"/>
            <a:ext cx="4778867" cy="1223186"/>
          </a:xfrm>
          <a:prstGeom prst="rect">
            <a:avLst/>
          </a:prstGeom>
          <a:noFill/>
          <a:ln>
            <a:noFill/>
          </a:ln>
        </p:spPr>
        <p:txBody>
          <a:bodyPr spcFirstLastPara="1" wrap="square" lIns="68550" tIns="34275" rIns="68550" bIns="34275" anchor="t" anchorCtr="0">
            <a:normAutofit/>
          </a:bodyPr>
          <a:lstStyle/>
          <a:p>
            <a:pPr marL="0" lvl="0" indent="0" algn="l" rtl="0">
              <a:lnSpc>
                <a:spcPct val="100000"/>
              </a:lnSpc>
              <a:spcBef>
                <a:spcPts val="0"/>
              </a:spcBef>
              <a:spcAft>
                <a:spcPts val="0"/>
              </a:spcAft>
              <a:buSzPts val="3200"/>
              <a:buNone/>
            </a:pPr>
            <a:r>
              <a:rPr lang="en-US" sz="2400">
                <a:solidFill>
                  <a:schemeClr val="dk2"/>
                </a:solidFill>
              </a:rPr>
              <a:t>Tell the people in your home what you learned about protecting yourself in an earthquake.  </a:t>
            </a:r>
            <a:endParaRPr/>
          </a:p>
          <a:p>
            <a:pPr marL="0" lvl="0" indent="0" algn="l" rtl="0">
              <a:lnSpc>
                <a:spcPct val="100000"/>
              </a:lnSpc>
              <a:spcBef>
                <a:spcPts val="750"/>
              </a:spcBef>
              <a:spcAft>
                <a:spcPts val="0"/>
              </a:spcAft>
              <a:buSzPts val="3200"/>
              <a:buNone/>
            </a:pPr>
            <a:endParaRPr sz="2400">
              <a:solidFill>
                <a:schemeClr val="dk2"/>
              </a:solidFill>
            </a:endParaRPr>
          </a:p>
        </p:txBody>
      </p:sp>
      <p:pic>
        <p:nvPicPr>
          <p:cNvPr id="282" name="Google Shape;282;p22"/>
          <p:cNvPicPr preferRelativeResize="0"/>
          <p:nvPr/>
        </p:nvPicPr>
        <p:blipFill rotWithShape="1">
          <a:blip r:embed="rId4">
            <a:alphaModFix/>
          </a:blip>
          <a:srcRect/>
          <a:stretch/>
        </p:blipFill>
        <p:spPr>
          <a:xfrm>
            <a:off x="1486958" y="2729365"/>
            <a:ext cx="2656463" cy="1567817"/>
          </a:xfrm>
          <a:prstGeom prst="rect">
            <a:avLst/>
          </a:prstGeom>
          <a:noFill/>
          <a:ln>
            <a:noFill/>
          </a:ln>
        </p:spPr>
      </p:pic>
      <p:pic>
        <p:nvPicPr>
          <p:cNvPr id="283" name="Google Shape;283;p22"/>
          <p:cNvPicPr preferRelativeResize="0"/>
          <p:nvPr/>
        </p:nvPicPr>
        <p:blipFill rotWithShape="1">
          <a:blip r:embed="rId5">
            <a:alphaModFix/>
          </a:blip>
          <a:srcRect l="2298" t="7087" r="1" b="8992"/>
          <a:stretch/>
        </p:blipFill>
        <p:spPr>
          <a:xfrm>
            <a:off x="5760719" y="2653367"/>
            <a:ext cx="3194429" cy="1828501"/>
          </a:xfrm>
          <a:prstGeom prst="roundRect">
            <a:avLst>
              <a:gd name="adj" fmla="val 4842"/>
            </a:avLst>
          </a:prstGeom>
          <a:solidFill>
            <a:srgbClr val="ECECEC"/>
          </a:solidFill>
          <a:ln>
            <a:noFill/>
          </a:ln>
        </p:spPr>
      </p:pic>
      <p:sp>
        <p:nvSpPr>
          <p:cNvPr id="284" name="Google Shape;284;p22"/>
          <p:cNvSpPr txBox="1"/>
          <p:nvPr/>
        </p:nvSpPr>
        <p:spPr>
          <a:xfrm>
            <a:off x="6754913" y="4505625"/>
            <a:ext cx="2389050" cy="25582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750"/>
              <a:buFont typeface="Arial"/>
              <a:buNone/>
            </a:pPr>
            <a:r>
              <a:rPr lang="en-US" sz="750" b="0" i="1" u="none" strike="noStrike" cap="none">
                <a:solidFill>
                  <a:schemeClr val="dk1"/>
                </a:solidFill>
                <a:latin typeface="Arial"/>
                <a:ea typeface="Arial"/>
                <a:cs typeface="Arial"/>
                <a:sym typeface="Arial"/>
              </a:rPr>
              <a:t>CREDIT: </a:t>
            </a:r>
            <a:r>
              <a:rPr lang="en-US" sz="750" b="0" i="1" u="sng" strike="noStrike" cap="none">
                <a:solidFill>
                  <a:schemeClr val="hlink"/>
                </a:solidFill>
                <a:latin typeface="Arial"/>
                <a:ea typeface="Arial"/>
                <a:cs typeface="Arial"/>
                <a:sym typeface="Arial"/>
                <a:hlinkClick r:id="rId6"/>
              </a:rPr>
              <a:t>American Red Cross North Texas Region </a:t>
            </a:r>
            <a:endParaRPr sz="750" b="0" i="1" u="none" strike="noStrike" cap="none">
              <a:solidFill>
                <a:schemeClr val="dk1"/>
              </a:solidFill>
              <a:latin typeface="Arial"/>
              <a:ea typeface="Arial"/>
              <a:cs typeface="Arial"/>
              <a:sym typeface="Arial"/>
            </a:endParaRPr>
          </a:p>
        </p:txBody>
      </p:sp>
      <p:sp>
        <p:nvSpPr>
          <p:cNvPr id="285" name="Google Shape;285;p22"/>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25</a:t>
            </a:fld>
            <a:endParaRPr sz="900" b="0" i="0" u="none" strike="noStrike" cap="none">
              <a:solidFill>
                <a:schemeClr val="dk1"/>
              </a:solidFill>
              <a:latin typeface="Arial"/>
              <a:ea typeface="Arial"/>
              <a:cs typeface="Arial"/>
              <a:sym typeface="Arial"/>
            </a:endParaRPr>
          </a:p>
        </p:txBody>
      </p:sp>
      <p:pic>
        <p:nvPicPr>
          <p:cNvPr id="288" name="Google Shape;288;p22"/>
          <p:cNvPicPr preferRelativeResize="0"/>
          <p:nvPr/>
        </p:nvPicPr>
        <p:blipFill rotWithShape="1">
          <a:blip r:embed="rId7">
            <a:alphaModFix/>
          </a:blip>
          <a:srcRect t="11114" r="5644" b="5089"/>
          <a:stretch/>
        </p:blipFill>
        <p:spPr>
          <a:xfrm>
            <a:off x="419113" y="2664765"/>
            <a:ext cx="5142102" cy="1828500"/>
          </a:xfrm>
          <a:prstGeom prst="roundRect">
            <a:avLst>
              <a:gd name="adj" fmla="val 5177"/>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293"/>
        <p:cNvGrpSpPr/>
        <p:nvPr/>
      </p:nvGrpSpPr>
      <p:grpSpPr>
        <a:xfrm>
          <a:off x="0" y="0"/>
          <a:ext cx="0" cy="0"/>
          <a:chOff x="0" y="0"/>
          <a:chExt cx="0" cy="0"/>
        </a:xfrm>
      </p:grpSpPr>
      <p:sp>
        <p:nvSpPr>
          <p:cNvPr id="294" name="Google Shape;294;p23"/>
          <p:cNvSpPr txBox="1">
            <a:spLocks noGrp="1"/>
          </p:cNvSpPr>
          <p:nvPr>
            <p:ph type="title"/>
          </p:nvPr>
        </p:nvSpPr>
        <p:spPr>
          <a:xfrm>
            <a:off x="312963" y="637878"/>
            <a:ext cx="4043884" cy="784148"/>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2400">
                <a:solidFill>
                  <a:schemeClr val="dk1"/>
                </a:solidFill>
              </a:rPr>
              <a:t>Teachers, share your feedback, please! </a:t>
            </a:r>
            <a:endParaRPr sz="2400">
              <a:solidFill>
                <a:schemeClr val="dk1"/>
              </a:solidFill>
            </a:endParaRPr>
          </a:p>
        </p:txBody>
      </p:sp>
      <p:sp>
        <p:nvSpPr>
          <p:cNvPr id="295" name="Google Shape;295;p23"/>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Please complete this brief, anonymous </a:t>
            </a:r>
            <a:r>
              <a:rPr lang="en-US" sz="2400" b="0" i="0" u="sng" strike="noStrike" cap="none">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feedback form</a:t>
            </a:r>
            <a:r>
              <a:rPr lang="en-US" sz="2400" b="0" i="0" u="none" strike="noStrike" cap="none">
                <a:solidFill>
                  <a:schemeClr val="dk1"/>
                </a:solidFill>
                <a:latin typeface="Arial"/>
                <a:ea typeface="Arial"/>
                <a:cs typeface="Arial"/>
                <a:sym typeface="Arial"/>
              </a:rPr>
              <a:t> to help us to improve our ShakeAlert Ready lessons. </a:t>
            </a:r>
            <a:endParaRPr sz="1350" b="0" i="0" u="none" strike="noStrike" cap="none">
              <a:solidFill>
                <a:schemeClr val="dk1"/>
              </a:solidFill>
              <a:latin typeface="Arial"/>
              <a:ea typeface="Arial"/>
              <a:cs typeface="Arial"/>
              <a:sym typeface="Arial"/>
            </a:endParaRPr>
          </a:p>
        </p:txBody>
      </p:sp>
      <p:sp>
        <p:nvSpPr>
          <p:cNvPr id="296" name="Google Shape;296;p23"/>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26</a:t>
            </a:fld>
            <a:endParaRPr sz="1200" b="0" i="0" u="none" strike="noStrike" cap="none">
              <a:solidFill>
                <a:schemeClr val="dk2"/>
              </a:solidFill>
              <a:latin typeface="Arial"/>
              <a:ea typeface="Arial"/>
              <a:cs typeface="Arial"/>
              <a:sym typeface="Arial"/>
            </a:endParaRPr>
          </a:p>
        </p:txBody>
      </p:sp>
      <p:grpSp>
        <p:nvGrpSpPr>
          <p:cNvPr id="297" name="Google Shape;297;p23"/>
          <p:cNvGrpSpPr/>
          <p:nvPr/>
        </p:nvGrpSpPr>
        <p:grpSpPr>
          <a:xfrm>
            <a:off x="4686300" y="637871"/>
            <a:ext cx="4245188" cy="3664657"/>
            <a:chOff x="6390900" y="334969"/>
            <a:chExt cx="5660250" cy="4886210"/>
          </a:xfrm>
        </p:grpSpPr>
        <p:pic>
          <p:nvPicPr>
            <p:cNvPr id="298" name="Google Shape;298;p23"/>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299" name="Google Shape;299;p23"/>
            <p:cNvPicPr preferRelativeResize="0"/>
            <p:nvPr/>
          </p:nvPicPr>
          <p:blipFill rotWithShape="1">
            <a:blip r:embed="rId4">
              <a:alphaModFix/>
            </a:blip>
            <a:srcRect t="65824" b="2909"/>
            <a:stretch/>
          </p:blipFill>
          <p:spPr>
            <a:xfrm>
              <a:off x="6390900" y="3286680"/>
              <a:ext cx="5660250" cy="1934499"/>
            </a:xfrm>
            <a:prstGeom prst="rect">
              <a:avLst/>
            </a:prstGeom>
            <a:noFill/>
            <a:ln>
              <a:noFill/>
            </a:ln>
          </p:spPr>
        </p:pic>
      </p:grpSp>
      <p:sp>
        <p:nvSpPr>
          <p:cNvPr id="300" name="Google Shape;300;p23"/>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dirty="0">
                <a:solidFill>
                  <a:schemeClr val="tx1"/>
                </a:solidFill>
              </a:rPr>
              <a:t>Background - Earthquake Hazard</a:t>
            </a:r>
            <a:endParaRPr lang="en-US" dirty="0">
              <a:solidFill>
                <a:schemeClr val="tx1"/>
              </a:solidFill>
            </a:endParaRPr>
          </a:p>
        </p:txBody>
      </p:sp>
      <p:sp>
        <p:nvSpPr>
          <p:cNvPr id="5" name="Content Placeholder 4">
            <a:extLst>
              <a:ext uri="{FF2B5EF4-FFF2-40B4-BE49-F238E27FC236}">
                <a16:creationId xmlns:a16="http://schemas.microsoft.com/office/drawing/2014/main" id="{1220F64A-8C6B-2761-C1D9-984C27CA71EC}"/>
              </a:ext>
            </a:extLst>
          </p:cNvPr>
          <p:cNvSpPr>
            <a:spLocks noGrp="1"/>
          </p:cNvSpPr>
          <p:nvPr>
            <p:ph type="body" idx="1"/>
          </p:nvPr>
        </p:nvSpPr>
        <p:spPr>
          <a:xfrm>
            <a:off x="312964" y="1045331"/>
            <a:ext cx="4531598" cy="3460292"/>
          </a:xfrm>
        </p:spPr>
        <p:txBody>
          <a:bodyPr>
            <a:noAutofit/>
          </a:bodyPr>
          <a:lstStyle/>
          <a:p>
            <a:pPr marL="0" indent="0">
              <a:lnSpc>
                <a:spcPct val="100000"/>
              </a:lnSpc>
              <a:spcBef>
                <a:spcPts val="0"/>
              </a:spcBef>
              <a:buClr>
                <a:schemeClr val="dk1"/>
              </a:buClr>
              <a:buSzPts val="1100"/>
              <a:buNone/>
            </a:pPr>
            <a:r>
              <a:rPr lang="en-US" sz="1200" dirty="0"/>
              <a:t>California, Oregon, and Washington all face hazards from earthquakes because of the underlying tectonic plates, which constantly grind against each other. </a:t>
            </a:r>
            <a:r>
              <a:rPr lang="en-US" sz="1200" dirty="0">
                <a:solidFill>
                  <a:schemeClr val="dk1"/>
                </a:solidFill>
              </a:rPr>
              <a:t>This friction creates "faults," lines of weakness in the Earth's tectonic plates (lithosphere) where earthquakes are most likely to occur. </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t>While smaller</a:t>
            </a:r>
            <a:r>
              <a:rPr lang="en-US" sz="1200" dirty="0">
                <a:solidFill>
                  <a:schemeClr val="dk1"/>
                </a:solidFill>
              </a:rPr>
              <a:t> earthquakes happen often, scientists think a</a:t>
            </a:r>
            <a:r>
              <a:rPr lang="en-US" sz="1200" dirty="0"/>
              <a:t> major earthquake could happen any time, so it's important to be prepared.</a:t>
            </a:r>
          </a:p>
          <a:p>
            <a:pPr marL="342900" indent="0">
              <a:lnSpc>
                <a:spcPct val="100000"/>
              </a:lnSpc>
              <a:spcBef>
                <a:spcPts val="0"/>
              </a:spcBef>
              <a:buNone/>
            </a:pPr>
            <a:endParaRPr lang="en-US" sz="1125" dirty="0"/>
          </a:p>
          <a:p>
            <a:pPr marL="0" indent="0">
              <a:lnSpc>
                <a:spcPct val="100000"/>
              </a:lnSpc>
              <a:spcBef>
                <a:spcPts val="0"/>
              </a:spcBef>
              <a:buNone/>
            </a:pPr>
            <a:r>
              <a:rPr lang="en-US" sz="1125" dirty="0"/>
              <a:t>For more information: </a:t>
            </a:r>
            <a:r>
              <a:rPr lang="en-US" sz="1125" dirty="0">
                <a:solidFill>
                  <a:schemeClr val="hlink"/>
                </a:solidFill>
                <a:uFill>
                  <a:noFill/>
                </a:uFill>
                <a:hlinkClick r:id="rId4"/>
              </a:rPr>
              <a:t>Faults, Plate Tectonics &amp; Earthquake Hazards - Animations / Videos</a:t>
            </a:r>
            <a:endParaRPr lang="en-US" sz="1125" dirty="0"/>
          </a:p>
          <a:p>
            <a:pPr marL="0" indent="0">
              <a:lnSpc>
                <a:spcPct val="100000"/>
              </a:lnSpc>
              <a:buNone/>
            </a:pPr>
            <a:endParaRPr lang="en-US" sz="1125" dirty="0"/>
          </a:p>
        </p:txBody>
      </p:sp>
      <p:sp>
        <p:nvSpPr>
          <p:cNvPr id="8" name="Slide Number Placeholder 16">
            <a:extLst>
              <a:ext uri="{FF2B5EF4-FFF2-40B4-BE49-F238E27FC236}">
                <a16:creationId xmlns:a16="http://schemas.microsoft.com/office/drawing/2014/main" id="{798500C0-C81B-7A3C-B658-F2EE8DBBD9B1}"/>
              </a:ext>
            </a:extLst>
          </p:cNvPr>
          <p:cNvSpPr>
            <a:spLocks noGrp="1"/>
          </p:cNvSpPr>
          <p:nvPr>
            <p:ph type="sldNum"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D52F5A-F23C-D446-A233-54F38C79DABD}" type="slidenum">
              <a:rPr lang="en-US" smtClean="0"/>
              <a:pPr/>
              <a:t>27</a:t>
            </a:fld>
            <a:endParaRPr lang="en-US"/>
          </a:p>
        </p:txBody>
      </p:sp>
      <p:pic>
        <p:nvPicPr>
          <p:cNvPr id="6" name="Google Shape;376;p47">
            <a:extLst>
              <a:ext uri="{FF2B5EF4-FFF2-40B4-BE49-F238E27FC236}">
                <a16:creationId xmlns:a16="http://schemas.microsoft.com/office/drawing/2014/main" id="{FEC736A9-741A-0222-2D8B-A7933110B322}"/>
              </a:ext>
            </a:extLst>
          </p:cNvPr>
          <p:cNvPicPr preferRelativeResize="0"/>
          <p:nvPr/>
        </p:nvPicPr>
        <p:blipFill>
          <a:blip r:embed="rId5">
            <a:alphaModFix/>
          </a:blip>
          <a:stretch>
            <a:fillRect/>
          </a:stretch>
        </p:blipFill>
        <p:spPr>
          <a:xfrm>
            <a:off x="4919031" y="684786"/>
            <a:ext cx="4003622" cy="3773929"/>
          </a:xfrm>
          <a:prstGeom prst="roundRect">
            <a:avLst>
              <a:gd name="adj" fmla="val 1702"/>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064142035"/>
      </p:ext>
    </p:extLst>
  </p:cSld>
  <p:clrMapOvr>
    <a:overrideClrMapping bg1="lt1" tx1="dk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17"/>
        <p:cNvGrpSpPr/>
        <p:nvPr/>
      </p:nvGrpSpPr>
      <p:grpSpPr>
        <a:xfrm>
          <a:off x="0" y="0"/>
          <a:ext cx="0" cy="0"/>
          <a:chOff x="0" y="0"/>
          <a:chExt cx="0" cy="0"/>
        </a:xfrm>
      </p:grpSpPr>
      <p:sp>
        <p:nvSpPr>
          <p:cNvPr id="318" name="Google Shape;318;p25"/>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dirty="0">
                <a:solidFill>
                  <a:schemeClr val="tx1"/>
                </a:solidFill>
              </a:rPr>
              <a:t>Background - How ShakeAlertⓇ Earthquake Early Warning System Works</a:t>
            </a:r>
            <a:endParaRPr dirty="0">
              <a:solidFill>
                <a:schemeClr val="tx1"/>
              </a:solidFill>
            </a:endParaRPr>
          </a:p>
        </p:txBody>
      </p:sp>
      <p:sp>
        <p:nvSpPr>
          <p:cNvPr id="319" name="Google Shape;319;p25"/>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900"/>
              <a:buFont typeface="Arial"/>
              <a:buNone/>
            </a:pPr>
            <a:fld id="{00000000-1234-1234-1234-123412341234}" type="slidenum">
              <a:rPr lang="en-US" sz="900">
                <a:solidFill>
                  <a:schemeClr val="dk1"/>
                </a:solidFill>
                <a:latin typeface="Arial"/>
                <a:ea typeface="Arial"/>
                <a:cs typeface="Arial"/>
                <a:sym typeface="Arial"/>
              </a:rPr>
              <a:t>28</a:t>
            </a:fld>
            <a:endParaRPr sz="900">
              <a:solidFill>
                <a:schemeClr val="dk1"/>
              </a:solidFill>
              <a:latin typeface="Arial"/>
              <a:ea typeface="Arial"/>
              <a:cs typeface="Arial"/>
              <a:sym typeface="Arial"/>
            </a:endParaRPr>
          </a:p>
        </p:txBody>
      </p:sp>
      <p:pic>
        <p:nvPicPr>
          <p:cNvPr id="2" name="Picture 1" descr="A diagram of a earthquake">
            <a:extLst>
              <a:ext uri="{FF2B5EF4-FFF2-40B4-BE49-F238E27FC236}">
                <a16:creationId xmlns:a16="http://schemas.microsoft.com/office/drawing/2014/main" id="{D9039FB9-B0BD-E31C-8F88-D801AE7102BB}"/>
              </a:ext>
            </a:extLst>
          </p:cNvPr>
          <p:cNvPicPr>
            <a:picLocks noChangeAspect="1"/>
          </p:cNvPicPr>
          <p:nvPr/>
        </p:nvPicPr>
        <p:blipFill>
          <a:blip r:embed="rId4">
            <a:alphaModFix/>
          </a:blip>
          <a:srcRect t="12783"/>
          <a:stretch/>
        </p:blipFill>
        <p:spPr>
          <a:xfrm>
            <a:off x="444752" y="960488"/>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Background - Effective Protective Actions</a:t>
            </a:r>
            <a:endParaRPr dirty="0">
              <a:solidFill>
                <a:schemeClr val="tx1"/>
              </a:solidFill>
            </a:endParaRPr>
          </a:p>
        </p:txBody>
      </p:sp>
      <p:sp>
        <p:nvSpPr>
          <p:cNvPr id="622" name="Google Shape;622;p48"/>
          <p:cNvSpPr txBox="1">
            <a:spLocks noGrp="1"/>
          </p:cNvSpPr>
          <p:nvPr>
            <p:ph type="sldNum" idx="12"/>
          </p:nvPr>
        </p:nvSpPr>
        <p:spPr>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fld id="{4CD52F5A-F23C-D446-A233-54F38C79DABD}" type="slidenum">
              <a:rPr lang="en-US" smtClean="0"/>
              <a:pPr marL="0" lvl="0" indent="0" algn="r" rtl="0">
                <a:spcBef>
                  <a:spcPts val="0"/>
                </a:spcBef>
                <a:spcAft>
                  <a:spcPts val="0"/>
                </a:spcAft>
                <a:buNone/>
              </a:pPr>
              <a:t>29</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4"/>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5">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6"/>
        <p:cNvGrpSpPr/>
        <p:nvPr/>
      </p:nvGrpSpPr>
      <p:grpSpPr>
        <a:xfrm>
          <a:off x="0" y="0"/>
          <a:ext cx="0" cy="0"/>
          <a:chOff x="0" y="0"/>
          <a:chExt cx="0" cy="0"/>
        </a:xfrm>
      </p:grpSpPr>
      <p:sp>
        <p:nvSpPr>
          <p:cNvPr id="97" name="Google Shape;97;p3"/>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Sensitive Content Warning </a:t>
            </a:r>
            <a:endParaRPr>
              <a:solidFill>
                <a:schemeClr val="dk1"/>
              </a:solidFill>
            </a:endParaRPr>
          </a:p>
        </p:txBody>
      </p:sp>
      <p:sp>
        <p:nvSpPr>
          <p:cNvPr id="98" name="Google Shape;98;p3"/>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rmAutofit/>
          </a:bodyPr>
          <a:lstStyle/>
          <a:p>
            <a:pPr marL="0" lvl="0" indent="0" algn="l" rtl="0">
              <a:lnSpc>
                <a:spcPct val="100000"/>
              </a:lnSpc>
              <a:spcBef>
                <a:spcPts val="0"/>
              </a:spcBef>
              <a:spcAft>
                <a:spcPts val="0"/>
              </a:spcAft>
              <a:buSzPts val="1800"/>
              <a:buNone/>
            </a:pPr>
            <a:r>
              <a:rPr lang="en-US" sz="135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a:p>
          <a:p>
            <a:pPr marL="0" lvl="0" indent="0" algn="l" rtl="0">
              <a:lnSpc>
                <a:spcPct val="100000"/>
              </a:lnSpc>
              <a:spcBef>
                <a:spcPts val="0"/>
              </a:spcBef>
              <a:spcAft>
                <a:spcPts val="0"/>
              </a:spcAft>
              <a:buSzPts val="1800"/>
              <a:buNone/>
            </a:pPr>
            <a:endParaRPr sz="1350"/>
          </a:p>
          <a:p>
            <a:pPr marL="0" lvl="0" indent="0" algn="l" rtl="0">
              <a:lnSpc>
                <a:spcPct val="100000"/>
              </a:lnSpc>
              <a:spcBef>
                <a:spcPts val="0"/>
              </a:spcBef>
              <a:spcAft>
                <a:spcPts val="0"/>
              </a:spcAft>
              <a:buSzPts val="1800"/>
              <a:buNone/>
            </a:pPr>
            <a:r>
              <a:rPr lang="en-US" sz="1350"/>
              <a:t>Even students who have never experienced an earthquake may have a strong emotional response to talking about earthquakes. Explain to students that practicing earthquake drills helps our community to stay safe in an earthquake, but that it’s normal to feel strong feelings, such as fear, about earthquakes.  </a:t>
            </a:r>
            <a:endParaRPr/>
          </a:p>
          <a:p>
            <a:pPr marL="0" lvl="0" indent="0" algn="l" rtl="0">
              <a:lnSpc>
                <a:spcPct val="100000"/>
              </a:lnSpc>
              <a:spcBef>
                <a:spcPts val="0"/>
              </a:spcBef>
              <a:spcAft>
                <a:spcPts val="0"/>
              </a:spcAft>
              <a:buSzPts val="1800"/>
              <a:buNone/>
            </a:pPr>
            <a:endParaRPr sz="1350"/>
          </a:p>
          <a:p>
            <a:pPr marL="0" lvl="0" indent="0" algn="l" rtl="0">
              <a:lnSpc>
                <a:spcPct val="100000"/>
              </a:lnSpc>
              <a:spcBef>
                <a:spcPts val="0"/>
              </a:spcBef>
              <a:spcAft>
                <a:spcPts val="0"/>
              </a:spcAft>
              <a:buSzPts val="1800"/>
              <a:buNone/>
            </a:pPr>
            <a:r>
              <a:rPr lang="en-US" sz="1350"/>
              <a:t>Drills build muscle memory that ensures students take the appropriate protective actions during an earthquake. Practice makes perfect, so please insist that students take the exercise seriously, remain quiet, and follow instructions. </a:t>
            </a:r>
            <a:endParaRPr/>
          </a:p>
        </p:txBody>
      </p:sp>
      <p:sp>
        <p:nvSpPr>
          <p:cNvPr id="99" name="Google Shape;99;p3"/>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3</a:t>
            </a:fld>
            <a:endParaRPr sz="1200" b="0" i="0" u="none" strike="noStrike" cap="none">
              <a:solidFill>
                <a:schemeClr val="dk2"/>
              </a:solidFill>
              <a:latin typeface="Arial"/>
              <a:ea typeface="Arial"/>
              <a:cs typeface="Arial"/>
              <a:sym typeface="Arial"/>
            </a:endParaRPr>
          </a:p>
        </p:txBody>
      </p:sp>
      <p:sp>
        <p:nvSpPr>
          <p:cNvPr id="100" name="Google Shape;100;p3"/>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8897" y="562464"/>
            <a:ext cx="8537122" cy="407453"/>
          </a:xfrm>
        </p:spPr>
        <p:txBody>
          <a:bodyPr>
            <a:normAutofit/>
          </a:bodyPr>
          <a:lstStyle/>
          <a:p>
            <a:r>
              <a:rPr lang="en-US" dirty="0">
                <a:solidFill>
                  <a:schemeClr val="tx1"/>
                </a:solidFill>
              </a:rPr>
              <a:t>Rationale</a:t>
            </a:r>
          </a:p>
        </p:txBody>
      </p:sp>
      <p:sp>
        <p:nvSpPr>
          <p:cNvPr id="5" name="Google Shape;399;p50">
            <a:extLst>
              <a:ext uri="{FF2B5EF4-FFF2-40B4-BE49-F238E27FC236}">
                <a16:creationId xmlns:a16="http://schemas.microsoft.com/office/drawing/2014/main" id="{92FF1B69-9453-818C-747B-4E6C47D5BE6B}"/>
              </a:ext>
            </a:extLst>
          </p:cNvPr>
          <p:cNvSpPr txBox="1">
            <a:spLocks/>
          </p:cNvSpPr>
          <p:nvPr/>
        </p:nvSpPr>
        <p:spPr>
          <a:xfrm>
            <a:off x="190413" y="979342"/>
            <a:ext cx="8623649" cy="2628450"/>
          </a:xfrm>
          <a:prstGeom prst="rect">
            <a:avLst/>
          </a:prstGeom>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50"/>
              </a:spcAft>
              <a:buNone/>
            </a:pPr>
            <a:r>
              <a:rPr lang="en-US" sz="1050" b="1" dirty="0"/>
              <a:t>Why do we practice earthquake drills? </a:t>
            </a:r>
          </a:p>
          <a:p>
            <a:pPr marL="0" indent="0">
              <a:lnSpc>
                <a:spcPct val="100000"/>
              </a:lnSpc>
              <a:spcBef>
                <a:spcPts val="0"/>
              </a:spcBef>
              <a:spcAft>
                <a:spcPts val="450"/>
              </a:spcAft>
              <a:buNone/>
            </a:pPr>
            <a:r>
              <a:rPr lang="en-US" sz="1050" dirty="0"/>
              <a:t>To react quickly you must practice often. You may only have seconds to protect yourself in an earthquake, before strong shaking knocks you down--or drops something on you.</a:t>
            </a:r>
          </a:p>
          <a:p>
            <a:pPr marL="0" indent="0">
              <a:lnSpc>
                <a:spcPct val="100000"/>
              </a:lnSpc>
              <a:spcBef>
                <a:spcPts val="0"/>
              </a:spcBef>
              <a:spcAft>
                <a:spcPts val="450"/>
              </a:spcAft>
              <a:buClr>
                <a:schemeClr val="dk1"/>
              </a:buClr>
              <a:buSzPts val="1100"/>
              <a:buNone/>
            </a:pPr>
            <a:r>
              <a:rPr lang="en-US" sz="1050" dirty="0"/>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a:t>
            </a:r>
            <a:r>
              <a:rPr lang="en-US" sz="1050" dirty="0">
                <a:solidFill>
                  <a:schemeClr val="dk1"/>
                </a:solidFill>
              </a:rPr>
              <a:t>Drop, Cover, and Hold On, the mo</a:t>
            </a:r>
            <a:r>
              <a:rPr lang="en-US" sz="1050" dirty="0"/>
              <a:t>re likely they will employ it— almost without thinking—when they receive an alert or feel shaking.</a:t>
            </a:r>
            <a:br>
              <a:rPr lang="en-US" sz="1050" dirty="0"/>
            </a:br>
            <a:endParaRPr lang="en-US" sz="1050" u="sng" dirty="0"/>
          </a:p>
          <a:p>
            <a:pPr marL="0" indent="0">
              <a:lnSpc>
                <a:spcPct val="100000"/>
              </a:lnSpc>
              <a:spcBef>
                <a:spcPts val="0"/>
              </a:spcBef>
              <a:spcAft>
                <a:spcPts val="450"/>
              </a:spcAft>
              <a:buNone/>
            </a:pPr>
            <a:r>
              <a:rPr lang="en-US" sz="1050" b="1" dirty="0"/>
              <a:t>Why share the Family Engagement Letter?</a:t>
            </a:r>
          </a:p>
          <a:p>
            <a:pPr marL="287338" indent="-123825">
              <a:lnSpc>
                <a:spcPct val="100000"/>
              </a:lnSpc>
              <a:spcBef>
                <a:spcPts val="0"/>
              </a:spcBef>
              <a:spcAft>
                <a:spcPts val="300"/>
              </a:spcAft>
              <a:buSzPts val="1100"/>
              <a:buFont typeface="Arial" panose="020B0604020202020204" pitchFamily="34" charset="0"/>
              <a:buChar char="●"/>
            </a:pPr>
            <a:r>
              <a:rPr lang="en-US" sz="1050" dirty="0"/>
              <a:t>While schools practice earthquake drills regularly, most other locations don’t. Some students’ family members may not have practiced earthquake drills since they were in school.  </a:t>
            </a:r>
          </a:p>
          <a:p>
            <a:pPr marL="287338" indent="-123825">
              <a:lnSpc>
                <a:spcPct val="100000"/>
              </a:lnSpc>
              <a:spcBef>
                <a:spcPts val="0"/>
              </a:spcBef>
              <a:spcAft>
                <a:spcPts val="300"/>
              </a:spcAft>
              <a:buSzPts val="1100"/>
              <a:buFont typeface="Arial" panose="020B0604020202020204" pitchFamily="34" charset="0"/>
              <a:buChar char="●"/>
            </a:pPr>
            <a:r>
              <a:rPr lang="en-US" sz="1050" dirty="0"/>
              <a:t>Family members may have outdated information about how to stay safe in an earthquake, such as the incorrect belief that standing in doorways or “the triangle of life” will keep one safe in an earthquake. Students will be able to share correct protective actio</a:t>
            </a:r>
            <a:r>
              <a:rPr lang="en-US" sz="1050" dirty="0">
                <a:solidFill>
                  <a:schemeClr val="dk1"/>
                </a:solidFill>
              </a:rPr>
              <a:t>ns (Drop, Cover, and Hold On)</a:t>
            </a:r>
            <a:r>
              <a:rPr lang="en-US" sz="1050" dirty="0"/>
              <a:t> with their family and community members.  </a:t>
            </a:r>
          </a:p>
          <a:p>
            <a:pPr marL="287338" indent="-123825">
              <a:lnSpc>
                <a:spcPct val="100000"/>
              </a:lnSpc>
              <a:spcBef>
                <a:spcPts val="0"/>
              </a:spcBef>
              <a:spcAft>
                <a:spcPts val="300"/>
              </a:spcAft>
              <a:buSzPts val="1100"/>
              <a:buFont typeface="Arial" panose="020B0604020202020204" pitchFamily="34" charset="0"/>
              <a:buChar char="●"/>
            </a:pPr>
            <a:r>
              <a:rPr lang="en-US" sz="1050" dirty="0"/>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p>
          <a:p>
            <a:pPr marL="287338" marR="0" lvl="0" indent="-123825" algn="l" rtl="0">
              <a:spcBef>
                <a:spcPts val="300"/>
              </a:spcBef>
              <a:spcAft>
                <a:spcPts val="0"/>
              </a:spcAft>
              <a:buClr>
                <a:schemeClr val="accent1"/>
              </a:buClr>
              <a:buSzPts val="1100"/>
              <a:buFont typeface="Arial"/>
              <a:buChar char="●"/>
            </a:pPr>
            <a:r>
              <a:rPr lang="en-US" sz="1050" dirty="0">
                <a:solidFill>
                  <a:schemeClr val="dk1"/>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In places like Oregon and Washington where earthquakes are less frequent, people might be unaware of the risk of an earthquake. </a:t>
            </a:r>
            <a:endParaRPr lang="en-US" sz="1350" dirty="0">
              <a:solidFill>
                <a:schemeClr val="dk1"/>
              </a:solidFill>
              <a:latin typeface="Arial"/>
              <a:ea typeface="Arial"/>
              <a:cs typeface="Arial"/>
              <a:sym typeface="Arial"/>
            </a:endParaRPr>
          </a:p>
          <a:p>
            <a:pPr marL="287338" marR="0" lvl="0" indent="-123825" algn="l" rtl="0">
              <a:spcBef>
                <a:spcPts val="300"/>
              </a:spcBef>
              <a:spcAft>
                <a:spcPts val="300"/>
              </a:spcAft>
              <a:buClr>
                <a:schemeClr val="accent1"/>
              </a:buClr>
              <a:buSzPts val="1100"/>
              <a:buFont typeface="Arial"/>
              <a:buChar char="●"/>
            </a:pPr>
            <a:r>
              <a:rPr lang="en-US" sz="1050" dirty="0">
                <a:solidFill>
                  <a:schemeClr val="dk1"/>
                </a:solidFill>
                <a:latin typeface="Arial"/>
                <a:ea typeface="Arial"/>
                <a:cs typeface="Arial"/>
                <a:sym typeface="Arial"/>
              </a:rPr>
              <a:t>The Family Engagement Letter </a:t>
            </a:r>
            <a:r>
              <a:rPr lang="en-US" sz="1050" dirty="0">
                <a:solidFill>
                  <a:schemeClr val="dk1"/>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has links for family members </a:t>
            </a:r>
            <a:r>
              <a:rPr lang="en-US" sz="1050" dirty="0">
                <a:solidFill>
                  <a:schemeClr val="dk1"/>
                </a:solidFill>
                <a:latin typeface="Arial"/>
                <a:ea typeface="Arial"/>
                <a:cs typeface="Arial"/>
                <a:sym typeface="Arial"/>
              </a:rPr>
              <a:t>to learn more about earthquakes and protective actions. </a:t>
            </a:r>
            <a:endParaRPr lang="en-US" sz="1350" dirty="0">
              <a:solidFill>
                <a:schemeClr val="dk1"/>
              </a:solidFill>
              <a:latin typeface="Arial"/>
              <a:ea typeface="Arial"/>
              <a:cs typeface="Arial"/>
              <a:sym typeface="Arial"/>
            </a:endParaRPr>
          </a:p>
        </p:txBody>
      </p:sp>
      <p:sp>
        <p:nvSpPr>
          <p:cNvPr id="7" name="Slide Number Placeholder 11">
            <a:extLst>
              <a:ext uri="{FF2B5EF4-FFF2-40B4-BE49-F238E27FC236}">
                <a16:creationId xmlns:a16="http://schemas.microsoft.com/office/drawing/2014/main" id="{54536A88-85F7-7490-DBBB-B74EB866007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30</a:t>
            </a:fld>
            <a:endParaRPr lang="en-US" sz="900"/>
          </a:p>
        </p:txBody>
      </p:sp>
    </p:spTree>
    <p:extLst>
      <p:ext uri="{BB962C8B-B14F-4D97-AF65-F5344CB8AC3E}">
        <p14:creationId xmlns:p14="http://schemas.microsoft.com/office/powerpoint/2010/main" val="1010564429"/>
      </p:ext>
    </p:extLst>
  </p:cSld>
  <p:clrMapOvr>
    <a:overrideClrMapping bg1="lt1" tx1="dk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endParaRPr dirty="0"/>
          </a:p>
          <a:p>
            <a:pPr marL="139700" indent="0">
              <a:buNone/>
            </a:pPr>
            <a:br>
              <a:rPr lang="en-US" dirty="0">
                <a:hlinkClick r:id="rId9"/>
              </a:rPr>
            </a:br>
            <a:br>
              <a:rPr lang="en-US" dirty="0">
                <a:hlinkClick r:id="rId10"/>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31</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0">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0">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9"/>
            </a:endParaRPr>
          </a:p>
          <a:p>
            <a:pPr marL="0" indent="0">
              <a:buFont typeface="Arial"/>
              <a:buNone/>
            </a:pPr>
            <a:r>
              <a:rPr lang="en-US" u="sng" kern="0" dirty="0">
                <a:hlinkClick r:id="rId9"/>
              </a:rPr>
              <a:t>Oregon Department of Emergency Management</a:t>
            </a:r>
          </a:p>
          <a:p>
            <a:pPr marL="0" indent="0">
              <a:buFont typeface="Arial"/>
              <a:buNone/>
            </a:pPr>
            <a:endParaRPr lang="en-US" u="sng" kern="0" dirty="0">
              <a:hlinkClick r:id="rId9"/>
            </a:endParaRPr>
          </a:p>
          <a:p>
            <a:pPr marL="0" indent="0">
              <a:buFont typeface="Arial"/>
              <a:buNone/>
            </a:pPr>
            <a:r>
              <a:rPr lang="en-US" u="sng" kern="0" dirty="0">
                <a:hlinkClick r:id="rId11"/>
              </a:rPr>
              <a:t>Washington Emergency Management Division</a:t>
            </a:r>
            <a:endParaRPr lang="en-US" u="sng" kern="0" dirty="0">
              <a:hlinkClick r:id="rId9"/>
            </a:endParaRPr>
          </a:p>
          <a:p>
            <a:pPr marL="139700" indent="0">
              <a:buFont typeface="Arial"/>
              <a:buNone/>
            </a:pPr>
            <a:br>
              <a:rPr lang="en-US" kern="0" dirty="0">
                <a:hlinkClick r:id="rId9"/>
              </a:rPr>
            </a:br>
            <a:br>
              <a:rPr lang="en-US" kern="0" dirty="0">
                <a:hlinkClick r:id="rId10"/>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Page 1</a:t>
            </a:r>
            <a:endParaRPr>
              <a:solidFill>
                <a:schemeClr val="dk1"/>
              </a:solidFill>
            </a:endParaRPr>
          </a:p>
        </p:txBody>
      </p:sp>
      <p:sp>
        <p:nvSpPr>
          <p:cNvPr id="106" name="Google Shape;106;p4"/>
          <p:cNvSpPr txBox="1">
            <a:spLocks noGrp="1"/>
          </p:cNvSpPr>
          <p:nvPr>
            <p:ph type="body" idx="1"/>
          </p:nvPr>
        </p:nvSpPr>
        <p:spPr>
          <a:xfrm>
            <a:off x="312963" y="1181101"/>
            <a:ext cx="8537121" cy="3324522"/>
          </a:xfrm>
          <a:prstGeom prst="rect">
            <a:avLst/>
          </a:prstGeom>
          <a:noFill/>
          <a:ln>
            <a:noFill/>
          </a:ln>
        </p:spPr>
        <p:txBody>
          <a:bodyPr spcFirstLastPara="1" wrap="square" lIns="68550" tIns="34275" rIns="68550" bIns="34275" anchor="t" anchorCtr="0">
            <a:noAutofit/>
          </a:bodyPr>
          <a:lstStyle/>
          <a:p>
            <a:pPr marL="342900" lvl="0" algn="l" rtl="0">
              <a:lnSpc>
                <a:spcPct val="100000"/>
              </a:lnSpc>
              <a:spcBef>
                <a:spcPts val="0"/>
              </a:spcBef>
              <a:spcAft>
                <a:spcPts val="0"/>
              </a:spcAft>
              <a:buSzPts val="1500"/>
              <a:buAutoNum type="arabicPeriod"/>
            </a:pPr>
            <a:r>
              <a:rPr lang="en-US" sz="1200" u="sng" dirty="0">
                <a:solidFill>
                  <a:schemeClr val="tx1"/>
                </a:solidFill>
              </a:rPr>
              <a:t>SLIDE 9</a:t>
            </a:r>
            <a:r>
              <a:rPr lang="en-US" sz="1200" dirty="0">
                <a:solidFill>
                  <a:schemeClr val="tx1"/>
                </a:solidFill>
              </a:rPr>
              <a:t>: Tell students that today they are learning about how to react when there is an earthquake or earthquake early warning alert, which could happen anytime.</a:t>
            </a:r>
            <a:endParaRPr sz="1200" dirty="0">
              <a:solidFill>
                <a:schemeClr val="tx1"/>
              </a:solidFill>
            </a:endParaRPr>
          </a:p>
          <a:p>
            <a:pPr marL="342900" lvl="0" algn="l" rtl="0">
              <a:lnSpc>
                <a:spcPct val="100000"/>
              </a:lnSpc>
              <a:spcBef>
                <a:spcPts val="900"/>
              </a:spcBef>
              <a:spcAft>
                <a:spcPts val="0"/>
              </a:spcAft>
              <a:buSzPts val="1500"/>
              <a:buAutoNum type="arabicPeriod"/>
            </a:pPr>
            <a:r>
              <a:rPr lang="en-US" sz="1200" u="sng" dirty="0">
                <a:solidFill>
                  <a:schemeClr val="tx1"/>
                </a:solidFill>
              </a:rPr>
              <a:t>SLIDE 10</a:t>
            </a:r>
            <a:r>
              <a:rPr lang="en-US" sz="1200" dirty="0">
                <a:solidFill>
                  <a:schemeClr val="tx1"/>
                </a:solidFill>
              </a:rPr>
              <a:t>: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a:t>
            </a:r>
            <a:endParaRPr sz="1200" dirty="0">
              <a:solidFill>
                <a:schemeClr val="tx1"/>
              </a:solidFill>
            </a:endParaRPr>
          </a:p>
          <a:p>
            <a:pPr marL="342900" lvl="0" algn="l" rtl="0">
              <a:lnSpc>
                <a:spcPct val="100000"/>
              </a:lnSpc>
              <a:spcBef>
                <a:spcPts val="900"/>
              </a:spcBef>
              <a:spcAft>
                <a:spcPts val="0"/>
              </a:spcAft>
              <a:buSzPts val="1500"/>
              <a:buAutoNum type="arabicPeriod"/>
            </a:pPr>
            <a:r>
              <a:rPr lang="en-US" sz="1200" u="sng" dirty="0">
                <a:solidFill>
                  <a:schemeClr val="tx1"/>
                </a:solidFill>
              </a:rPr>
              <a:t>SLIDE 11</a:t>
            </a:r>
            <a:r>
              <a:rPr lang="en-US" sz="1200" dirty="0">
                <a:solidFill>
                  <a:schemeClr val="tx1"/>
                </a:solidFill>
              </a:rPr>
              <a:t>: Tell students that our school has an earthquake early warning system that can give our school community members seconds of extra time to protect ourselves before ground shaking arrives during an earthquake. </a:t>
            </a:r>
            <a:endParaRPr sz="1200" i="1" dirty="0">
              <a:solidFill>
                <a:schemeClr val="tx1"/>
              </a:solidFill>
            </a:endParaRPr>
          </a:p>
          <a:p>
            <a:pPr marL="342900" lvl="0" algn="l" rtl="0">
              <a:lnSpc>
                <a:spcPct val="100000"/>
              </a:lnSpc>
              <a:spcBef>
                <a:spcPts val="900"/>
              </a:spcBef>
              <a:spcAft>
                <a:spcPts val="0"/>
              </a:spcAft>
              <a:buSzPts val="1500"/>
              <a:buAutoNum type="arabicPeriod"/>
            </a:pPr>
            <a:r>
              <a:rPr lang="en-US" sz="1200" u="sng" dirty="0">
                <a:solidFill>
                  <a:schemeClr val="tx1"/>
                </a:solidFill>
              </a:rPr>
              <a:t>SLIDE 12</a:t>
            </a:r>
            <a:r>
              <a:rPr lang="en-US" sz="1200" dirty="0">
                <a:solidFill>
                  <a:schemeClr val="tx1"/>
                </a:solidFill>
              </a:rPr>
              <a:t>: Ask students what they’ve seen and heard about earthquakes. They may have seen images of people or buildings shaking. They may have seen a cartoon in which a giant fissure opens on Earth’s surface (which is incorrect). Ask students if they or their fam</a:t>
            </a:r>
            <a:r>
              <a:rPr lang="en-US" sz="1200" dirty="0">
                <a:solidFill>
                  <a:schemeClr val="dk1"/>
                </a:solidFill>
              </a:rPr>
              <a:t>ily members have ever experienced an earthquake*. If they have, what did they see, hear, and feel? Tell students that we’ll learn </a:t>
            </a:r>
            <a:r>
              <a:rPr lang="en-US" sz="1200" dirty="0"/>
              <a:t>a bit</a:t>
            </a:r>
            <a:r>
              <a:rPr lang="en-US" sz="1200" dirty="0">
                <a:solidFill>
                  <a:schemeClr val="dk1"/>
                </a:solidFill>
              </a:rPr>
              <a:t> about what an earthquake is in this lesson. Keep this conversation brief. </a:t>
            </a:r>
            <a:endParaRPr sz="1200" dirty="0">
              <a:solidFill>
                <a:schemeClr val="dk1"/>
              </a:solidFill>
            </a:endParaRPr>
          </a:p>
          <a:p>
            <a:pPr marL="0" lvl="0" indent="0" algn="l" rtl="0">
              <a:lnSpc>
                <a:spcPct val="100000"/>
              </a:lnSpc>
              <a:spcBef>
                <a:spcPts val="450"/>
              </a:spcBef>
              <a:spcAft>
                <a:spcPts val="0"/>
              </a:spcAft>
              <a:buSzPts val="1800"/>
              <a:buNone/>
            </a:pPr>
            <a:endParaRPr sz="1200" i="1" dirty="0"/>
          </a:p>
          <a:p>
            <a:pPr marL="234950" lvl="0" indent="0" algn="l" rtl="0">
              <a:lnSpc>
                <a:spcPct val="100000"/>
              </a:lnSpc>
              <a:spcBef>
                <a:spcPts val="450"/>
              </a:spcBef>
              <a:spcAft>
                <a:spcPts val="0"/>
              </a:spcAft>
              <a:buSzPts val="1800"/>
              <a:buNone/>
            </a:pPr>
            <a:r>
              <a:rPr lang="en-US" sz="1125" i="1" dirty="0"/>
              <a:t>*</a:t>
            </a:r>
            <a:r>
              <a:rPr lang="en-US" sz="1125" i="1"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I</a:t>
            </a:r>
            <a:r>
              <a:rPr lang="en-US" sz="1125" i="1" dirty="0">
                <a:solidFill>
                  <a:schemeClr val="dk1"/>
                </a:solidFill>
              </a:rPr>
              <a:t>t’s likely that students have not experienced an earthquake but </a:t>
            </a:r>
            <a:r>
              <a:rPr lang="en-US" sz="1125" i="1" dirty="0"/>
              <a:t>they may have</a:t>
            </a:r>
            <a:r>
              <a:rPr lang="en-US" sz="1125" i="1" dirty="0">
                <a:solidFill>
                  <a:schemeClr val="dk1"/>
                </a:solidFill>
              </a:rPr>
              <a:t> heard </a:t>
            </a:r>
            <a:r>
              <a:rPr lang="en-US" sz="1125" i="1" dirty="0"/>
              <a:t>others</a:t>
            </a:r>
            <a:r>
              <a:rPr lang="en-US" sz="1125" i="1" dirty="0">
                <a:solidFill>
                  <a:schemeClr val="dk1"/>
                </a:solidFill>
              </a:rPr>
              <a:t> discuss their experiences. Validate </a:t>
            </a:r>
            <a:r>
              <a:rPr lang="en-US" sz="1125" i="1" dirty="0"/>
              <a:t>their feelings,</a:t>
            </a:r>
            <a:r>
              <a:rPr lang="en-US" sz="1125" i="1" dirty="0">
                <a:solidFill>
                  <a:schemeClr val="dk1"/>
                </a:solidFill>
              </a:rPr>
              <a:t> and scan for students who may need some extra support. </a:t>
            </a:r>
            <a:endParaRPr dirty="0">
              <a:solidFill>
                <a:schemeClr val="dk1"/>
              </a:solidFill>
            </a:endParaRPr>
          </a:p>
        </p:txBody>
      </p:sp>
      <p:sp>
        <p:nvSpPr>
          <p:cNvPr id="107" name="Google Shape;107;p4"/>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4</a:t>
            </a:fld>
            <a:endParaRPr sz="1200" b="0" i="0" u="none" strike="noStrike" cap="none">
              <a:solidFill>
                <a:schemeClr val="dk2"/>
              </a:solidFill>
              <a:latin typeface="Arial"/>
              <a:ea typeface="Arial"/>
              <a:cs typeface="Arial"/>
              <a:sym typeface="Arial"/>
            </a:endParaRPr>
          </a:p>
        </p:txBody>
      </p:sp>
      <p:sp>
        <p:nvSpPr>
          <p:cNvPr id="108" name="Google Shape;108;p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Page 2</a:t>
            </a:r>
            <a:endParaRPr>
              <a:solidFill>
                <a:schemeClr val="dk1"/>
              </a:solidFill>
            </a:endParaRPr>
          </a:p>
        </p:txBody>
      </p:sp>
      <p:sp>
        <p:nvSpPr>
          <p:cNvPr id="114" name="Google Shape;114;p5"/>
          <p:cNvSpPr txBox="1">
            <a:spLocks noGrp="1"/>
          </p:cNvSpPr>
          <p:nvPr>
            <p:ph type="body" idx="1"/>
          </p:nvPr>
        </p:nvSpPr>
        <p:spPr>
          <a:xfrm>
            <a:off x="312963" y="1181100"/>
            <a:ext cx="8537100" cy="3095857"/>
          </a:xfrm>
          <a:prstGeom prst="rect">
            <a:avLst/>
          </a:prstGeom>
          <a:noFill/>
          <a:ln>
            <a:noFill/>
          </a:ln>
        </p:spPr>
        <p:txBody>
          <a:bodyPr spcFirstLastPara="1" wrap="square" lIns="68550" tIns="34275" rIns="68550" bIns="34275" anchor="t" anchorCtr="0">
            <a:noAutofit/>
          </a:bodyPr>
          <a:lstStyle/>
          <a:p>
            <a:pPr marL="342900" lvl="0" algn="l" rtl="0">
              <a:lnSpc>
                <a:spcPct val="100000"/>
              </a:lnSpc>
              <a:spcBef>
                <a:spcPts val="0"/>
              </a:spcBef>
              <a:spcAft>
                <a:spcPts val="0"/>
              </a:spcAft>
              <a:buSzPts val="1500"/>
              <a:buFont typeface="Arial"/>
              <a:buAutoNum type="arabicPeriod" startAt="5"/>
            </a:pPr>
            <a:r>
              <a:rPr lang="en-US" sz="1200" u="sng" dirty="0">
                <a:solidFill>
                  <a:schemeClr val="tx1"/>
                </a:solidFill>
              </a:rPr>
              <a:t>SLIDE 13:</a:t>
            </a:r>
            <a:r>
              <a:rPr lang="en-US" sz="1200" dirty="0">
                <a:solidFill>
                  <a:schemeClr val="tx1"/>
                </a:solidFill>
              </a:rPr>
              <a:t> Explain to students that the Earth’s surface is broken into many pieces that move around. Most of the time we don’t feel the movement, but sometimes we do. As the pieces of the Earth move, they can become stuck because of friction.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sz="1200" dirty="0">
              <a:solidFill>
                <a:schemeClr val="tx1"/>
              </a:solidFill>
            </a:endParaRPr>
          </a:p>
          <a:p>
            <a:pPr marL="342900" lvl="0" algn="l" rtl="0">
              <a:lnSpc>
                <a:spcPct val="100000"/>
              </a:lnSpc>
              <a:spcBef>
                <a:spcPts val="900"/>
              </a:spcBef>
              <a:spcAft>
                <a:spcPts val="0"/>
              </a:spcAft>
              <a:buSzPts val="1500"/>
              <a:buAutoNum type="arabicPeriod" startAt="5"/>
            </a:pPr>
            <a:r>
              <a:rPr lang="en-US" sz="1200" u="sng" dirty="0">
                <a:solidFill>
                  <a:schemeClr val="tx1"/>
                </a:solidFill>
              </a:rPr>
              <a:t>SLIDE 14</a:t>
            </a:r>
            <a:r>
              <a:rPr lang="en-US" sz="1200" dirty="0">
                <a:solidFill>
                  <a:schemeClr val="tx1"/>
                </a:solidFill>
              </a:rPr>
              <a:t>: Review and model Drop, Cover, and Hold On. Make sure students know they should drop to their knees (not their bottoms), have one hand over their necks, and  get under a table or desk. Once there, they should hold on to the leg of the table so that if the table moves, they will move with it. If they can't get under a table, they should try to get away from glass or any other objects that could fall on them while still staying on their knees. </a:t>
            </a:r>
            <a:endParaRPr sz="1200" dirty="0">
              <a:solidFill>
                <a:schemeClr val="tx1"/>
              </a:solidFill>
            </a:endParaRPr>
          </a:p>
          <a:p>
            <a:pPr marL="342900" lvl="0" algn="l" rtl="0">
              <a:lnSpc>
                <a:spcPct val="100000"/>
              </a:lnSpc>
              <a:spcBef>
                <a:spcPts val="900"/>
              </a:spcBef>
              <a:spcAft>
                <a:spcPts val="0"/>
              </a:spcAft>
              <a:buSzPts val="1500"/>
              <a:buFont typeface="Arial"/>
              <a:buAutoNum type="arabicPeriod" startAt="5"/>
            </a:pPr>
            <a:r>
              <a:rPr lang="en-US" sz="1200" u="sng" dirty="0">
                <a:solidFill>
                  <a:schemeClr val="tx1"/>
                </a:solidFill>
              </a:rPr>
              <a:t>SLIDE 15</a:t>
            </a:r>
            <a:r>
              <a:rPr lang="en-US" sz="1200" dirty="0">
                <a:solidFill>
                  <a:schemeClr val="tx1"/>
                </a:solidFill>
              </a:rPr>
              <a:t>: Tell students that they will hear sound effects like earthquake shaking. This is just pretend! But it is similar to what you might hear in a real earthquake. Click to play the ground shaking noises and animation, and practice Drop, Cover, and Hold On. Ask students to stay in their protective positions while you observe and offer corrections if necessary. Once you’ve checked each student, ask them to return to their seats.</a:t>
            </a:r>
            <a:endParaRPr sz="1200" dirty="0">
              <a:solidFill>
                <a:schemeClr val="tx1"/>
              </a:solidFill>
            </a:endParaRPr>
          </a:p>
          <a:p>
            <a:pPr marL="342900" lvl="0">
              <a:lnSpc>
                <a:spcPct val="100000"/>
              </a:lnSpc>
              <a:spcBef>
                <a:spcPts val="900"/>
              </a:spcBef>
              <a:buSzPts val="1500"/>
              <a:buFont typeface="Arial"/>
              <a:buAutoNum type="arabicPeriod" startAt="5"/>
            </a:pPr>
            <a:r>
              <a:rPr lang="en-US" sz="1200" u="sng" dirty="0">
                <a:solidFill>
                  <a:schemeClr val="tx1"/>
                </a:solidFill>
              </a:rPr>
              <a:t>SLIDE 16</a:t>
            </a:r>
            <a:r>
              <a:rPr lang="en-US" sz="1200" dirty="0">
                <a:solidFill>
                  <a:schemeClr val="tx1"/>
                </a:solidFill>
              </a:rPr>
              <a:t>: </a:t>
            </a:r>
            <a:r>
              <a:rPr lang="en-US" sz="1200" dirty="0"/>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endParaRPr sz="1200" dirty="0"/>
          </a:p>
        </p:txBody>
      </p:sp>
      <p:sp>
        <p:nvSpPr>
          <p:cNvPr id="115" name="Google Shape;115;p5"/>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5</a:t>
            </a:fld>
            <a:endParaRPr sz="1200" b="0" i="0" u="none" strike="noStrike" cap="none">
              <a:solidFill>
                <a:schemeClr val="dk2"/>
              </a:solidFill>
              <a:latin typeface="Arial"/>
              <a:ea typeface="Arial"/>
              <a:cs typeface="Arial"/>
              <a:sym typeface="Arial"/>
            </a:endParaRPr>
          </a:p>
        </p:txBody>
      </p:sp>
      <p:sp>
        <p:nvSpPr>
          <p:cNvPr id="116" name="Google Shape;116;p5"/>
          <p:cNvSpPr txBox="1"/>
          <p:nvPr/>
        </p:nvSpPr>
        <p:spPr>
          <a:xfrm>
            <a:off x="7086600" y="4783474"/>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rPr>
              <a:t>Teaching Steps - Page 3</a:t>
            </a:r>
            <a:endParaRPr dirty="0">
              <a:solidFill>
                <a:schemeClr val="dk1"/>
              </a:solidFill>
            </a:endParaRPr>
          </a:p>
        </p:txBody>
      </p:sp>
      <p:sp>
        <p:nvSpPr>
          <p:cNvPr id="122" name="Google Shape;122;p6"/>
          <p:cNvSpPr txBox="1">
            <a:spLocks noGrp="1"/>
          </p:cNvSpPr>
          <p:nvPr>
            <p:ph type="body" idx="1"/>
          </p:nvPr>
        </p:nvSpPr>
        <p:spPr>
          <a:xfrm>
            <a:off x="312963" y="1228725"/>
            <a:ext cx="8537121" cy="3276897"/>
          </a:xfrm>
          <a:prstGeom prst="rect">
            <a:avLst/>
          </a:prstGeom>
          <a:noFill/>
          <a:ln>
            <a:noFill/>
          </a:ln>
        </p:spPr>
        <p:txBody>
          <a:bodyPr spcFirstLastPara="1" wrap="square" lIns="68550" tIns="34275" rIns="68550" bIns="34275" anchor="t" anchorCtr="0">
            <a:noAutofit/>
          </a:bodyPr>
          <a:lstStyle/>
          <a:p>
            <a:pPr marL="400050" lvl="0" indent="-400050" algn="l" rtl="0">
              <a:lnSpc>
                <a:spcPct val="100000"/>
              </a:lnSpc>
              <a:spcBef>
                <a:spcPts val="0"/>
              </a:spcBef>
              <a:spcAft>
                <a:spcPts val="0"/>
              </a:spcAft>
              <a:buSzPts val="1500"/>
              <a:buAutoNum type="arabicPeriod" startAt="9"/>
              <a:tabLst>
                <a:tab pos="1314450" algn="l"/>
              </a:tabLst>
            </a:pPr>
            <a:r>
              <a:rPr lang="en-US" sz="1200" u="sng" dirty="0">
                <a:solidFill>
                  <a:schemeClr val="tx1"/>
                </a:solidFill>
              </a:rPr>
              <a:t>SLIDE 17</a:t>
            </a:r>
            <a:r>
              <a:rPr lang="en-US" sz="1200" dirty="0">
                <a:solidFill>
                  <a:schemeClr val="tx1"/>
                </a:solidFill>
              </a:rPr>
              <a:t>: Tell students that Drop, Cover, and Hold On looks different for different bodies. Review modified protective actions for people who use wheelchairs. </a:t>
            </a:r>
            <a:endParaRPr sz="1200" dirty="0">
              <a:solidFill>
                <a:schemeClr val="tx1"/>
              </a:solidFill>
            </a:endParaRPr>
          </a:p>
          <a:p>
            <a:pPr marL="400050" lvl="1" indent="-228600" algn="l" rtl="0">
              <a:lnSpc>
                <a:spcPct val="100000"/>
              </a:lnSpc>
              <a:spcBef>
                <a:spcPts val="375"/>
              </a:spcBef>
              <a:spcAft>
                <a:spcPts val="0"/>
              </a:spcAft>
              <a:buSzPts val="1500"/>
              <a:buChar char="•"/>
              <a:tabLst>
                <a:tab pos="1314450" algn="l"/>
              </a:tabLst>
            </a:pPr>
            <a:r>
              <a:rPr lang="en-US" sz="1200" i="1" dirty="0">
                <a:solidFill>
                  <a:schemeClr val="tx1"/>
                </a:solidFill>
              </a:rPr>
              <a:t>While you may not have students who use wheelchairs in your class, some members of your community who might. Have students repeat the phrase, “Drop, Cover, and Hold On” and then “Lock, Cover, and Hold On” after you’ve said it.  </a:t>
            </a:r>
            <a:endParaRPr sz="1200" i="1" dirty="0">
              <a:solidFill>
                <a:schemeClr val="tx1"/>
              </a:solidFill>
            </a:endParaRPr>
          </a:p>
          <a:p>
            <a:pPr marL="400050" lvl="0" indent="-400050" algn="l" rtl="0">
              <a:lnSpc>
                <a:spcPct val="100000"/>
              </a:lnSpc>
              <a:spcBef>
                <a:spcPts val="900"/>
              </a:spcBef>
              <a:spcAft>
                <a:spcPts val="0"/>
              </a:spcAft>
              <a:buSzPts val="1500"/>
              <a:buAutoNum type="arabicPeriod" startAt="9"/>
              <a:tabLst>
                <a:tab pos="1314450" algn="l"/>
              </a:tabLst>
            </a:pPr>
            <a:r>
              <a:rPr lang="en-US" sz="1200" u="sng" dirty="0">
                <a:solidFill>
                  <a:schemeClr val="tx1"/>
                </a:solidFill>
              </a:rPr>
              <a:t>SLIDE 18</a:t>
            </a:r>
            <a:r>
              <a:rPr lang="en-US" sz="1200" dirty="0">
                <a:solidFill>
                  <a:schemeClr val="tx1"/>
                </a:solidFill>
              </a:rPr>
              <a:t>: Review modified protective actions for people who use a cane or walker. </a:t>
            </a:r>
            <a:endParaRPr sz="1200" dirty="0">
              <a:solidFill>
                <a:schemeClr val="tx1"/>
              </a:solidFill>
            </a:endParaRPr>
          </a:p>
          <a:p>
            <a:pPr marL="400050" lvl="1" indent="-228600" algn="l" rtl="0">
              <a:lnSpc>
                <a:spcPct val="100000"/>
              </a:lnSpc>
              <a:spcBef>
                <a:spcPts val="375"/>
              </a:spcBef>
              <a:spcAft>
                <a:spcPts val="0"/>
              </a:spcAft>
              <a:buSzPts val="1500"/>
              <a:buChar char="•"/>
              <a:tabLst>
                <a:tab pos="1314450" algn="l"/>
              </a:tabLst>
            </a:pPr>
            <a:r>
              <a:rPr lang="en-US" sz="1200" i="1" dirty="0">
                <a:solidFill>
                  <a:schemeClr val="tx1"/>
                </a:solidFill>
              </a:rPr>
              <a:t>While you may not have students who use a cane or walker in your class, some members of your community might. Ask students to help their family members or friends who use a cane or walker by sharing the correct protective actions. Have students repeat the phrase, “Drop, Cover, and Hold On” and then “Lock, Cover, and Hold On” after you’ve said it.  </a:t>
            </a:r>
            <a:endParaRPr sz="1200" i="1" dirty="0">
              <a:solidFill>
                <a:schemeClr val="tx1"/>
              </a:solidFill>
            </a:endParaRPr>
          </a:p>
          <a:p>
            <a:pPr marL="400050" lvl="0" indent="-400050">
              <a:lnSpc>
                <a:spcPct val="100000"/>
              </a:lnSpc>
              <a:spcBef>
                <a:spcPts val="900"/>
              </a:spcBef>
              <a:buSzPts val="1500"/>
              <a:buAutoNum type="arabicPeriod" startAt="9"/>
              <a:tabLst>
                <a:tab pos="1314450" algn="l"/>
              </a:tabLst>
            </a:pPr>
            <a:r>
              <a:rPr lang="en-US" sz="1200" u="sng" dirty="0">
                <a:solidFill>
                  <a:schemeClr val="tx1"/>
                </a:solidFill>
              </a:rPr>
              <a:t>SLIDE 19</a:t>
            </a:r>
            <a:r>
              <a:rPr lang="en-US" sz="1200" dirty="0">
                <a:solidFill>
                  <a:schemeClr val="tx1"/>
                </a:solidFill>
              </a:rPr>
              <a:t>: </a:t>
            </a:r>
            <a:r>
              <a:rPr lang="en-US" sz="1200" dirty="0"/>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endParaRPr lang="en-US" sz="1200" dirty="0">
              <a:solidFill>
                <a:schemeClr val="tx1"/>
              </a:solidFill>
            </a:endParaRPr>
          </a:p>
        </p:txBody>
      </p:sp>
      <p:sp>
        <p:nvSpPr>
          <p:cNvPr id="123" name="Google Shape;123;p6"/>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6</a:t>
            </a:fld>
            <a:endParaRPr sz="1200" b="0" i="0" u="none" strike="noStrike" cap="none">
              <a:solidFill>
                <a:schemeClr val="dk2"/>
              </a:solidFill>
              <a:latin typeface="Arial"/>
              <a:ea typeface="Arial"/>
              <a:cs typeface="Arial"/>
              <a:sym typeface="Arial"/>
            </a:endParaRPr>
          </a:p>
        </p:txBody>
      </p:sp>
      <p:sp>
        <p:nvSpPr>
          <p:cNvPr id="124" name="Google Shape;124;p6"/>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0">
          <a:extLst>
            <a:ext uri="{FF2B5EF4-FFF2-40B4-BE49-F238E27FC236}">
              <a16:creationId xmlns:a16="http://schemas.microsoft.com/office/drawing/2014/main" id="{84772DE8-BA48-EEA2-F0B2-866B22182BD9}"/>
            </a:ext>
          </a:extLst>
        </p:cNvPr>
        <p:cNvGrpSpPr/>
        <p:nvPr/>
      </p:nvGrpSpPr>
      <p:grpSpPr>
        <a:xfrm>
          <a:off x="0" y="0"/>
          <a:ext cx="0" cy="0"/>
          <a:chOff x="0" y="0"/>
          <a:chExt cx="0" cy="0"/>
        </a:xfrm>
      </p:grpSpPr>
      <p:sp>
        <p:nvSpPr>
          <p:cNvPr id="121" name="Google Shape;121;p6">
            <a:extLst>
              <a:ext uri="{FF2B5EF4-FFF2-40B4-BE49-F238E27FC236}">
                <a16:creationId xmlns:a16="http://schemas.microsoft.com/office/drawing/2014/main" id="{04E92BC7-4C8E-C046-4E0D-C66D5E14C007}"/>
              </a:ext>
            </a:extLst>
          </p:cNvPr>
          <p:cNvSpPr txBox="1">
            <a:spLocks noGrp="1"/>
          </p:cNvSpPr>
          <p:nvPr>
            <p:ph type="title"/>
          </p:nvPr>
        </p:nvSpPr>
        <p:spPr>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rPr>
              <a:t>Teaching Steps - Page 4</a:t>
            </a:r>
            <a:endParaRPr dirty="0">
              <a:solidFill>
                <a:schemeClr val="dk1"/>
              </a:solidFill>
            </a:endParaRPr>
          </a:p>
        </p:txBody>
      </p:sp>
      <p:sp>
        <p:nvSpPr>
          <p:cNvPr id="122" name="Google Shape;122;p6">
            <a:extLst>
              <a:ext uri="{FF2B5EF4-FFF2-40B4-BE49-F238E27FC236}">
                <a16:creationId xmlns:a16="http://schemas.microsoft.com/office/drawing/2014/main" id="{6001F283-F66E-FD31-4B64-7077DE2B6F48}"/>
              </a:ext>
            </a:extLst>
          </p:cNvPr>
          <p:cNvSpPr txBox="1">
            <a:spLocks noGrp="1"/>
          </p:cNvSpPr>
          <p:nvPr>
            <p:ph type="body" idx="1"/>
          </p:nvPr>
        </p:nvSpPr>
        <p:spPr>
          <a:xfrm>
            <a:off x="312963" y="1133475"/>
            <a:ext cx="8537121" cy="3372147"/>
          </a:xfrm>
          <a:prstGeom prst="rect">
            <a:avLst/>
          </a:prstGeom>
          <a:noFill/>
          <a:ln>
            <a:noFill/>
          </a:ln>
        </p:spPr>
        <p:txBody>
          <a:bodyPr spcFirstLastPara="1" wrap="square" lIns="68550" tIns="34275" rIns="68550" bIns="34275" anchor="t" anchorCtr="0">
            <a:noAutofit/>
          </a:bodyPr>
          <a:lstStyle/>
          <a:p>
            <a:pPr marL="400050" indent="-400050">
              <a:lnSpc>
                <a:spcPct val="100000"/>
              </a:lnSpc>
              <a:spcBef>
                <a:spcPts val="900"/>
              </a:spcBef>
              <a:buSzPts val="1500"/>
              <a:buFont typeface="+mj-lt"/>
              <a:buAutoNum type="arabicPeriod" startAt="12"/>
            </a:pPr>
            <a:r>
              <a:rPr lang="en-US" sz="1200" u="sng" dirty="0">
                <a:solidFill>
                  <a:schemeClr val="tx1"/>
                </a:solidFill>
              </a:rPr>
              <a:t>SLIDE 20</a:t>
            </a:r>
            <a:r>
              <a:rPr lang="en-US" sz="1200" dirty="0">
                <a:solidFill>
                  <a:schemeClr val="tx1"/>
                </a:solidFill>
              </a:rPr>
              <a:t>: </a:t>
            </a:r>
            <a:r>
              <a:rPr lang="en-US" sz="1200" dirty="0"/>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endParaRPr lang="en-US" sz="1200" dirty="0">
              <a:solidFill>
                <a:schemeClr val="tx1"/>
              </a:solidFill>
            </a:endParaRPr>
          </a:p>
          <a:p>
            <a:pPr marL="400050" lvl="0" indent="-400050" algn="l" rtl="0">
              <a:lnSpc>
                <a:spcPct val="100000"/>
              </a:lnSpc>
              <a:spcBef>
                <a:spcPts val="900"/>
              </a:spcBef>
              <a:spcAft>
                <a:spcPts val="0"/>
              </a:spcAft>
              <a:buSzPts val="1500"/>
              <a:buFont typeface="+mj-lt"/>
              <a:buAutoNum type="arabicPeriod" startAt="12"/>
            </a:pPr>
            <a:r>
              <a:rPr lang="en-US" sz="1200" u="sng" dirty="0">
                <a:solidFill>
                  <a:schemeClr val="tx1"/>
                </a:solidFill>
              </a:rPr>
              <a:t>SLIDE 21</a:t>
            </a:r>
            <a:r>
              <a:rPr lang="en-US" sz="1200" dirty="0">
                <a:solidFill>
                  <a:schemeClr val="tx1"/>
                </a:solidFill>
              </a:rPr>
              <a:t>: Tell students that they should take these protective actions when the ground shakes, if there’s an earthquake early warning alert, or if they’re doing an earthquake drill.</a:t>
            </a:r>
            <a:endParaRPr sz="1200" dirty="0">
              <a:solidFill>
                <a:schemeClr val="tx1"/>
              </a:solidFill>
            </a:endParaRPr>
          </a:p>
          <a:p>
            <a:pPr marL="400050" lvl="0" indent="-400050" algn="l" rtl="0">
              <a:lnSpc>
                <a:spcPct val="100000"/>
              </a:lnSpc>
              <a:spcBef>
                <a:spcPts val="900"/>
              </a:spcBef>
              <a:spcAft>
                <a:spcPts val="0"/>
              </a:spcAft>
              <a:buSzPts val="1500"/>
              <a:buFont typeface="+mj-lt"/>
              <a:buAutoNum type="arabicPeriod" startAt="12"/>
            </a:pPr>
            <a:r>
              <a:rPr lang="en-US" sz="1200" u="sng" dirty="0">
                <a:solidFill>
                  <a:schemeClr val="tx1"/>
                </a:solidFill>
              </a:rPr>
              <a:t>SLIDE 22</a:t>
            </a:r>
            <a:r>
              <a:rPr lang="en-US" sz="1200" dirty="0">
                <a:solidFill>
                  <a:schemeClr val="tx1"/>
                </a:solidFill>
              </a:rPr>
              <a:t>: Tell students that as part of the Earthquake Early Warning system they will hear the alert coming over the intercom. Click to play</a:t>
            </a:r>
            <a:r>
              <a:rPr lang="en-US" sz="1200" dirty="0">
                <a:solidFill>
                  <a:schemeClr val="dk1"/>
                </a:solidFill>
              </a:rPr>
              <a:t> the alert. Students should practice Drop, Cover, Hold On again. </a:t>
            </a:r>
          </a:p>
          <a:p>
            <a:pPr marL="400050" indent="-400050">
              <a:lnSpc>
                <a:spcPct val="100000"/>
              </a:lnSpc>
              <a:spcBef>
                <a:spcPts val="900"/>
              </a:spcBef>
              <a:buSzPts val="1500"/>
              <a:buFont typeface="+mj-lt"/>
              <a:buAutoNum type="arabicPeriod" startAt="12"/>
            </a:pPr>
            <a:r>
              <a:rPr lang="en-US" sz="1200" u="sng" dirty="0">
                <a:solidFill>
                  <a:schemeClr val="tx1"/>
                </a:solidFill>
              </a:rPr>
              <a:t>SLIDE 23</a:t>
            </a:r>
            <a:r>
              <a:rPr lang="en-US" sz="1200" dirty="0">
                <a:solidFill>
                  <a:schemeClr val="tx1"/>
                </a:solidFill>
              </a:rPr>
              <a:t>: Some students may be concerned about earthquakes, so check in with their feelings by having them turn and talk with a partner about how they are feeling now that they’ve learned how to protect themselves and have practiced Drop, Cover, and Hold On. Address any concerns that come up. </a:t>
            </a:r>
            <a:endParaRPr lang="en-US" sz="1200" u="sng" dirty="0">
              <a:solidFill>
                <a:schemeClr val="tx1"/>
              </a:solidFill>
            </a:endParaRPr>
          </a:p>
          <a:p>
            <a:pPr marL="400050" lvl="0" indent="-247650" algn="l" rtl="0">
              <a:lnSpc>
                <a:spcPct val="100000"/>
              </a:lnSpc>
              <a:spcBef>
                <a:spcPts val="900"/>
              </a:spcBef>
              <a:spcAft>
                <a:spcPts val="0"/>
              </a:spcAft>
              <a:buSzPts val="1500"/>
              <a:buFont typeface="+mj-lt"/>
              <a:buAutoNum type="arabicPeriod" startAt="12"/>
            </a:pPr>
            <a:endParaRPr sz="1125" dirty="0"/>
          </a:p>
        </p:txBody>
      </p:sp>
      <p:sp>
        <p:nvSpPr>
          <p:cNvPr id="123" name="Google Shape;123;p6">
            <a:extLst>
              <a:ext uri="{FF2B5EF4-FFF2-40B4-BE49-F238E27FC236}">
                <a16:creationId xmlns:a16="http://schemas.microsoft.com/office/drawing/2014/main" id="{A6AEB937-D7D4-4EF7-07E5-10E7D9BD694B}"/>
              </a:ext>
            </a:extLst>
          </p:cNvPr>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7</a:t>
            </a:fld>
            <a:endParaRPr sz="1200" b="0" i="0" u="none" strike="noStrike" cap="none">
              <a:solidFill>
                <a:schemeClr val="dk2"/>
              </a:solidFill>
              <a:latin typeface="Arial"/>
              <a:ea typeface="Arial"/>
              <a:cs typeface="Arial"/>
              <a:sym typeface="Arial"/>
            </a:endParaRPr>
          </a:p>
        </p:txBody>
      </p:sp>
      <p:sp>
        <p:nvSpPr>
          <p:cNvPr id="124" name="Google Shape;124;p6">
            <a:extLst>
              <a:ext uri="{FF2B5EF4-FFF2-40B4-BE49-F238E27FC236}">
                <a16:creationId xmlns:a16="http://schemas.microsoft.com/office/drawing/2014/main" id="{0BD57499-C0B4-545B-AF3E-D3D07D93111C}"/>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7</a:t>
            </a:fld>
            <a:endParaRPr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0323487"/>
      </p:ext>
    </p:extLst>
  </p:cSld>
  <p:clrMapOvr>
    <a:overrideClrMapping bg1="lt1" tx1="dk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8"/>
        <p:cNvGrpSpPr/>
        <p:nvPr/>
      </p:nvGrpSpPr>
      <p:grpSpPr>
        <a:xfrm>
          <a:off x="0" y="0"/>
          <a:ext cx="0" cy="0"/>
          <a:chOff x="0" y="0"/>
          <a:chExt cx="0" cy="0"/>
        </a:xfrm>
      </p:grpSpPr>
      <p:sp>
        <p:nvSpPr>
          <p:cNvPr id="129" name="Google Shape;129;p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rPr>
              <a:t>Teaching Steps - Page 5</a:t>
            </a:r>
            <a:endParaRPr dirty="0">
              <a:solidFill>
                <a:schemeClr val="dk1"/>
              </a:solidFill>
            </a:endParaRPr>
          </a:p>
        </p:txBody>
      </p:sp>
      <p:sp>
        <p:nvSpPr>
          <p:cNvPr id="130" name="Google Shape;130;p7"/>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Autofit/>
          </a:bodyPr>
          <a:lstStyle/>
          <a:p>
            <a:pPr lvl="0" indent="-400050" algn="l" rtl="0">
              <a:lnSpc>
                <a:spcPct val="100000"/>
              </a:lnSpc>
              <a:spcBef>
                <a:spcPts val="900"/>
              </a:spcBef>
              <a:spcAft>
                <a:spcPts val="0"/>
              </a:spcAft>
              <a:buSzPts val="1500"/>
              <a:buFont typeface="+mj-lt"/>
              <a:buAutoNum type="arabicPeriod" startAt="16"/>
            </a:pPr>
            <a:r>
              <a:rPr lang="en-US" sz="1200" u="sng" dirty="0">
                <a:solidFill>
                  <a:schemeClr val="tx1"/>
                </a:solidFill>
              </a:rPr>
              <a:t>SLIDE 24</a:t>
            </a:r>
            <a:r>
              <a:rPr lang="en-US" sz="1200" dirty="0">
                <a:solidFill>
                  <a:schemeClr val="tx1"/>
                </a:solidFill>
              </a:rPr>
              <a:t>: Reflect with students on how they did during the drill and give them a chance to ask questions. Address student questions as they come up if you can and review </a:t>
            </a:r>
            <a:r>
              <a:rPr lang="en-US" sz="1200"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the key</a:t>
            </a:r>
            <a:r>
              <a:rPr lang="en-US" sz="1200" dirty="0">
                <a:solidFill>
                  <a:schemeClr val="tx1"/>
                </a:solidFill>
              </a:rPr>
              <a:t> points—the need to immediately </a:t>
            </a:r>
            <a:r>
              <a:rPr lang="en-US" sz="1200"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drop to your knees, </a:t>
            </a:r>
            <a:r>
              <a:rPr lang="en-US" sz="1200" dirty="0">
                <a:solidFill>
                  <a:schemeClr val="tx1"/>
                </a:solidFill>
              </a:rPr>
              <a:t>get under a table or desk if you can and hold on to what you’re under. Remind them to </a:t>
            </a:r>
            <a:r>
              <a:rPr lang="en-US" sz="1200"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face away from glass or heavy objects that could fall, cover their head and neck</a:t>
            </a:r>
            <a:r>
              <a:rPr lang="en-US" sz="1200" dirty="0">
                <a:solidFill>
                  <a:schemeClr val="tx1"/>
                </a:solidFill>
              </a:rPr>
              <a:t>, remain silent so they can hear teacher instructions, and hold their position until shaking stops. </a:t>
            </a:r>
            <a:endParaRPr sz="1200" dirty="0">
              <a:solidFill>
                <a:schemeClr val="tx1"/>
              </a:solidFill>
            </a:endParaRPr>
          </a:p>
          <a:p>
            <a:pPr lvl="0" indent="-400050" algn="l" rtl="0">
              <a:lnSpc>
                <a:spcPct val="100000"/>
              </a:lnSpc>
              <a:spcBef>
                <a:spcPts val="900"/>
              </a:spcBef>
              <a:spcAft>
                <a:spcPts val="0"/>
              </a:spcAft>
              <a:buSzPts val="1500"/>
              <a:buFont typeface="+mj-lt"/>
              <a:buAutoNum type="arabicPeriod" startAt="16"/>
            </a:pPr>
            <a:r>
              <a:rPr lang="en-US" sz="1200" u="sng" dirty="0">
                <a:solidFill>
                  <a:schemeClr val="tx1"/>
                </a:solidFill>
              </a:rPr>
              <a:t>SLIDE 25</a:t>
            </a:r>
            <a:r>
              <a:rPr lang="en-US" sz="1200" dirty="0">
                <a:solidFill>
                  <a:schemeClr val="tx1"/>
                </a:solidFill>
              </a:rPr>
              <a:t>: Encourage students to share information about how to stay safe in earthquakes with the adults in their homes. Provide students with the Family Engagement letter.</a:t>
            </a:r>
            <a:endParaRPr sz="1200" dirty="0">
              <a:solidFill>
                <a:schemeClr val="tx1"/>
              </a:solidFill>
            </a:endParaRPr>
          </a:p>
          <a:p>
            <a:pPr lvl="0" indent="-400050" algn="l" rtl="0">
              <a:lnSpc>
                <a:spcPct val="100000"/>
              </a:lnSpc>
              <a:spcBef>
                <a:spcPts val="900"/>
              </a:spcBef>
              <a:spcAft>
                <a:spcPts val="0"/>
              </a:spcAft>
              <a:buSzPts val="1500"/>
              <a:buFont typeface="+mj-lt"/>
              <a:buAutoNum type="arabicPeriod" startAt="16"/>
            </a:pPr>
            <a:r>
              <a:rPr lang="en-US" sz="1200" u="sng" dirty="0">
                <a:solidFill>
                  <a:schemeClr val="tx1"/>
                </a:solidFill>
              </a:rPr>
              <a:t>SLIDE 26</a:t>
            </a:r>
            <a:r>
              <a:rPr lang="en-US" sz="1200" dirty="0">
                <a:solidFill>
                  <a:schemeClr val="tx1"/>
                </a:solidFill>
              </a:rPr>
              <a:t>: Teachers, please complete the optional ShakeAlert Ready Earthquake Drill Lesson Feedback Form so we can continue to provide you with the resources you need.</a:t>
            </a:r>
            <a:endParaRPr sz="1200" dirty="0">
              <a:solidFill>
                <a:schemeClr val="tx1"/>
              </a:solidFill>
            </a:endParaRPr>
          </a:p>
          <a:p>
            <a:pPr marL="300038" lvl="0" indent="-195263" algn="l" rtl="0">
              <a:lnSpc>
                <a:spcPct val="100000"/>
              </a:lnSpc>
              <a:spcBef>
                <a:spcPts val="900"/>
              </a:spcBef>
              <a:spcAft>
                <a:spcPts val="0"/>
              </a:spcAft>
              <a:buSzPts val="1500"/>
              <a:buNone/>
            </a:pPr>
            <a:endParaRPr sz="1200" dirty="0"/>
          </a:p>
          <a:p>
            <a:pPr marL="9525" lvl="0" indent="0" algn="l" rtl="0">
              <a:lnSpc>
                <a:spcPct val="100000"/>
              </a:lnSpc>
              <a:spcBef>
                <a:spcPts val="900"/>
              </a:spcBef>
              <a:spcAft>
                <a:spcPts val="0"/>
              </a:spcAft>
              <a:buSzPts val="1500"/>
              <a:buNone/>
            </a:pPr>
            <a:r>
              <a:rPr lang="en-US" sz="1200" b="1" dirty="0">
                <a:solidFill>
                  <a:schemeClr val="accent1"/>
                </a:solidFill>
              </a:rPr>
              <a:t>NOTE:</a:t>
            </a:r>
            <a:r>
              <a:rPr lang="en-US" sz="1200" dirty="0">
                <a:latin typeface="Arial"/>
                <a:ea typeface="Arial"/>
                <a:cs typeface="Arial"/>
                <a:sym typeface="Arial"/>
              </a:rPr>
              <a:t> Please see the green slides at the end of this deck for information on earthquakes and how earthquake early warning works. </a:t>
            </a:r>
            <a:endParaRPr sz="1200" dirty="0">
              <a:latin typeface="Arial"/>
              <a:ea typeface="Arial"/>
              <a:cs typeface="Arial"/>
              <a:sym typeface="Arial"/>
            </a:endParaRPr>
          </a:p>
          <a:p>
            <a:pPr marL="300038" lvl="0" indent="-219075" algn="l" rtl="0">
              <a:lnSpc>
                <a:spcPct val="100000"/>
              </a:lnSpc>
              <a:spcBef>
                <a:spcPts val="900"/>
              </a:spcBef>
              <a:spcAft>
                <a:spcPts val="0"/>
              </a:spcAft>
              <a:buSzPts val="1500"/>
              <a:buNone/>
            </a:pPr>
            <a:endParaRPr sz="1125" dirty="0">
              <a:solidFill>
                <a:schemeClr val="dk1"/>
              </a:solidFill>
            </a:endParaRPr>
          </a:p>
        </p:txBody>
      </p:sp>
      <p:sp>
        <p:nvSpPr>
          <p:cNvPr id="131" name="Google Shape;131;p7"/>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8</a:t>
            </a:fld>
            <a:endParaRPr sz="1200" b="0" i="0" u="none" strike="noStrike" cap="none">
              <a:solidFill>
                <a:schemeClr val="dk2"/>
              </a:solidFill>
              <a:latin typeface="Arial"/>
              <a:ea typeface="Arial"/>
              <a:cs typeface="Arial"/>
              <a:sym typeface="Arial"/>
            </a:endParaRPr>
          </a:p>
        </p:txBody>
      </p:sp>
      <p:sp>
        <p:nvSpPr>
          <p:cNvPr id="132" name="Google Shape;132;p7"/>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8</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8"/>
          <p:cNvSpPr txBox="1">
            <a:spLocks noGrp="1"/>
          </p:cNvSpPr>
          <p:nvPr>
            <p:ph type="title"/>
          </p:nvPr>
        </p:nvSpPr>
        <p:spPr>
          <a:xfrm>
            <a:off x="312963" y="858741"/>
            <a:ext cx="3105646"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SzPts val="3200"/>
              <a:buFont typeface="Arial"/>
              <a:buNone/>
            </a:pPr>
            <a:r>
              <a:rPr lang="en-US" sz="2400"/>
              <a:t>LEARNING TARGET</a:t>
            </a:r>
            <a:endParaRPr/>
          </a:p>
        </p:txBody>
      </p:sp>
      <p:sp>
        <p:nvSpPr>
          <p:cNvPr id="138" name="Google Shape;138;p8"/>
          <p:cNvSpPr txBox="1"/>
          <p:nvPr/>
        </p:nvSpPr>
        <p:spPr>
          <a:xfrm>
            <a:off x="312963" y="1512617"/>
            <a:ext cx="4104491" cy="191587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rgbClr val="073763"/>
                </a:solidFill>
                <a:latin typeface="Arial"/>
                <a:ea typeface="Arial"/>
                <a:cs typeface="Arial"/>
                <a:sym typeface="Arial"/>
              </a:rPr>
              <a:t>I can </a:t>
            </a:r>
            <a:r>
              <a:rPr lang="en-US" sz="3000" b="1" i="0" u="none" strike="noStrike" cap="none" dirty="0">
                <a:solidFill>
                  <a:srgbClr val="073763"/>
                </a:solidFill>
                <a:latin typeface="Arial"/>
                <a:ea typeface="Arial"/>
                <a:cs typeface="Arial"/>
                <a:sym typeface="Arial"/>
              </a:rPr>
              <a:t>Drop</a:t>
            </a:r>
            <a:r>
              <a:rPr lang="en-US" sz="3000" b="0" i="0" u="none" strike="noStrike" cap="none" dirty="0">
                <a:solidFill>
                  <a:srgbClr val="073763"/>
                </a:solidFill>
                <a:latin typeface="Arial"/>
                <a:ea typeface="Arial"/>
                <a:cs typeface="Arial"/>
                <a:sym typeface="Arial"/>
              </a:rPr>
              <a:t>, </a:t>
            </a:r>
            <a:r>
              <a:rPr lang="en-US" sz="3000" b="1" i="0" u="none" strike="noStrike" cap="none" dirty="0">
                <a:solidFill>
                  <a:srgbClr val="073763"/>
                </a:solidFill>
                <a:latin typeface="Arial"/>
                <a:ea typeface="Arial"/>
                <a:cs typeface="Arial"/>
                <a:sym typeface="Arial"/>
              </a:rPr>
              <a:t>Cover</a:t>
            </a:r>
            <a:r>
              <a:rPr lang="en-US" sz="3000" b="0" i="0" u="none" strike="noStrike" cap="none" dirty="0">
                <a:solidFill>
                  <a:srgbClr val="073763"/>
                </a:solidFill>
                <a:latin typeface="Arial"/>
                <a:ea typeface="Arial"/>
                <a:cs typeface="Arial"/>
                <a:sym typeface="Arial"/>
              </a:rPr>
              <a:t>, and </a:t>
            </a:r>
            <a:br>
              <a:rPr lang="en-US" sz="3000" b="0" i="0" u="none" strike="noStrike" cap="none" dirty="0">
                <a:solidFill>
                  <a:srgbClr val="073763"/>
                </a:solidFill>
                <a:latin typeface="Arial"/>
                <a:ea typeface="Arial"/>
                <a:cs typeface="Arial"/>
                <a:sym typeface="Arial"/>
              </a:rPr>
            </a:br>
            <a:r>
              <a:rPr lang="en-US" sz="3000" b="1" i="0" u="none" strike="noStrike" cap="none" dirty="0">
                <a:solidFill>
                  <a:srgbClr val="073763"/>
                </a:solidFill>
                <a:latin typeface="Arial"/>
                <a:ea typeface="Arial"/>
                <a:cs typeface="Arial"/>
                <a:sym typeface="Arial"/>
              </a:rPr>
              <a:t>Hold On </a:t>
            </a:r>
            <a:r>
              <a:rPr lang="en-US" sz="3000" b="0" i="0" u="none" strike="noStrike" cap="none" dirty="0">
                <a:solidFill>
                  <a:srgbClr val="073763"/>
                </a:solidFill>
                <a:latin typeface="Arial"/>
                <a:ea typeface="Arial"/>
                <a:cs typeface="Arial"/>
                <a:sym typeface="Arial"/>
              </a:rPr>
              <a:t>if there’s ground shaking or if there is an alert. </a:t>
            </a:r>
            <a:endParaRPr sz="3000" b="0" i="0" u="none" strike="noStrike" cap="none" dirty="0">
              <a:solidFill>
                <a:schemeClr val="dk1"/>
              </a:solidFill>
              <a:latin typeface="Arial"/>
              <a:ea typeface="Arial"/>
              <a:cs typeface="Arial"/>
              <a:sym typeface="Arial"/>
            </a:endParaRPr>
          </a:p>
        </p:txBody>
      </p:sp>
      <p:pic>
        <p:nvPicPr>
          <p:cNvPr id="139" name="Google Shape;139;p8"/>
          <p:cNvPicPr preferRelativeResize="0"/>
          <p:nvPr/>
        </p:nvPicPr>
        <p:blipFill rotWithShape="1">
          <a:blip r:embed="rId3">
            <a:alphaModFix/>
          </a:blip>
          <a:srcRect/>
          <a:stretch/>
        </p:blipFill>
        <p:spPr>
          <a:xfrm>
            <a:off x="5238300" y="542118"/>
            <a:ext cx="3214125" cy="4059225"/>
          </a:xfrm>
          <a:prstGeom prst="roundRect">
            <a:avLst>
              <a:gd name="adj" fmla="val 4842"/>
            </a:avLst>
          </a:prstGeom>
          <a:solidFill>
            <a:srgbClr val="ECECEC"/>
          </a:solidFill>
          <a:ln>
            <a:noFill/>
          </a:ln>
        </p:spPr>
      </p:pic>
      <p:sp>
        <p:nvSpPr>
          <p:cNvPr id="140" name="Google Shape;140;p8"/>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4.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5.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6.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4288</TotalTime>
  <Words>4820</Words>
  <Application>Microsoft Office PowerPoint</Application>
  <PresentationFormat>On-screen Show (16:9)</PresentationFormat>
  <Paragraphs>285</Paragraphs>
  <Slides>31</Slides>
  <Notes>31</Notes>
  <HiddenSlides>13</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NTR</vt:lpstr>
      <vt:lpstr>USGS Theme</vt:lpstr>
      <vt:lpstr>ShakeAlert® Earthquake Early Warning </vt:lpstr>
      <vt:lpstr>To Print</vt:lpstr>
      <vt:lpstr>Sensitive Content Warning </vt:lpstr>
      <vt:lpstr>Teaching Steps - Page 1</vt:lpstr>
      <vt:lpstr>Teaching Steps - Page 2</vt:lpstr>
      <vt:lpstr>Teaching Steps - Page 3</vt:lpstr>
      <vt:lpstr>Teaching Steps - Page 4</vt:lpstr>
      <vt:lpstr>Teaching Steps - Page 5</vt:lpstr>
      <vt:lpstr>LEARNING TARGET</vt:lpstr>
      <vt:lpstr>PowerPoint Presentation</vt:lpstr>
      <vt:lpstr>Our school has Earthquake Early Warning! </vt:lpstr>
      <vt:lpstr>PowerPoint Presentation</vt:lpstr>
      <vt:lpstr>PowerPoint Presentation</vt:lpstr>
      <vt:lpstr>What do we do at school if there’s an earthquake?</vt:lpstr>
      <vt:lpstr>PowerPoint Presentation</vt:lpstr>
      <vt:lpstr>If you are outside when you feeling shaking or get an alert:</vt:lpstr>
      <vt:lpstr>If you or someone you know uses a wheelchair:</vt:lpstr>
      <vt:lpstr>If you or someone you know uses a cane or walker:</vt:lpstr>
      <vt:lpstr>If you are on the coast, wait for shaking to stop, then …</vt:lpstr>
      <vt:lpstr>After an earthquake, there can be smaller earthquakes called aftershocks. </vt:lpstr>
      <vt:lpstr>Protect yourself when there is . . .</vt:lpstr>
      <vt:lpstr>What to Expect from an Alert </vt:lpstr>
      <vt:lpstr>How do you feel?  Turn and talk to a partner!</vt:lpstr>
      <vt:lpstr>PowerPoint Presentation</vt:lpstr>
      <vt:lpstr>Help the people in your home prepare! </vt:lpstr>
      <vt:lpstr>Teachers, share your feedback, please! </vt:lpstr>
      <vt:lpstr>Background - Earthquake Hazard</vt:lpstr>
      <vt:lpstr>Background - How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mikearras</dc:creator>
  <cp:lastModifiedBy>Katrina Arras</cp:lastModifiedBy>
  <cp:revision>17</cp:revision>
  <dcterms:modified xsi:type="dcterms:W3CDTF">2025-08-20T16:30:13Z</dcterms:modified>
</cp:coreProperties>
</file>