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17"/>
  </p:notesMasterIdLst>
  <p:sldIdLst>
    <p:sldId id="274" r:id="rId2"/>
    <p:sldId id="275" r:id="rId3"/>
    <p:sldId id="276" r:id="rId4"/>
    <p:sldId id="259" r:id="rId5"/>
    <p:sldId id="260" r:id="rId6"/>
    <p:sldId id="261" r:id="rId7"/>
    <p:sldId id="279" r:id="rId8"/>
    <p:sldId id="263" r:id="rId9"/>
    <p:sldId id="280" r:id="rId10"/>
    <p:sldId id="277" r:id="rId11"/>
    <p:sldId id="278" r:id="rId12"/>
    <p:sldId id="267" r:id="rId13"/>
    <p:sldId id="268" r:id="rId14"/>
    <p:sldId id="269" r:id="rId15"/>
    <p:sldId id="270"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3"/>
    <p:restoredTop sz="73562" autoAdjust="0"/>
  </p:normalViewPr>
  <p:slideViewPr>
    <p:cSldViewPr snapToGrid="0">
      <p:cViewPr varScale="1">
        <p:scale>
          <a:sx n="92" d="100"/>
          <a:sy n="92" d="100"/>
        </p:scale>
        <p:origin x="1404" y="30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arthquakecountry.org/step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rocketrules.org/earthquake-activity-books-video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rthquakecountry.or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igital.darkhorse.com/books/99762a678d1c41f8889eac6318f674d9/without-warnin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sgs.gov/faqs/how-do-i-sign-shakealertr-earthquake-early-warning-syste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ady.gov/pla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685cd98b5c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685cd98b5c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NOTE:  Clicking on the image on the left will take you to the Earthquake Country Alliance WEBSITE on how to secure your space. Clicking on the image on the right will take you directly to a pdf that you can download of how to secure your space.  </a:t>
            </a: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During an earthquake injuries can occur as objects fall on people. Take action to prevent injuries by moving heavy objects to lower shelves, and moving beds and couches where people sleep or sit away from windows (which could break) and shelves or other heavy objects (that could fall during ground shaking). </a:t>
            </a: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The Earthquake Country Alliance has no cost and low cost ideas on how to get started. </a:t>
            </a:r>
            <a:r>
              <a:rPr lang="en-US" u="sng" dirty="0">
                <a:solidFill>
                  <a:schemeClr val="hlink"/>
                </a:solidFill>
                <a:latin typeface="Arial"/>
                <a:ea typeface="Arial"/>
                <a:cs typeface="Arial"/>
                <a:sym typeface="Arial"/>
                <a:hlinkClick r:id="rId3"/>
              </a:rPr>
              <a:t>https://www.earthquakecountry.org/step1/</a:t>
            </a:r>
            <a:r>
              <a:rPr lang="en-US" dirty="0">
                <a:latin typeface="Arial"/>
                <a:ea typeface="Arial"/>
                <a:cs typeface="Arial"/>
                <a:sym typeface="Arial"/>
              </a:rPr>
              <a:t> </a:t>
            </a:r>
            <a:endParaRPr dirty="0">
              <a:latin typeface="Arial"/>
              <a:ea typeface="Arial"/>
              <a:cs typeface="Arial"/>
              <a:sym typeface="Arial"/>
            </a:endParaRPr>
          </a:p>
        </p:txBody>
      </p:sp>
      <p:sp>
        <p:nvSpPr>
          <p:cNvPr id="120" name="Google Shape;120;g2685cd98b5c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85cd98b5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685cd98b5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Practice earthquake drills with your family. Research has shown that family members will instinctually try to get to each other during an earthquake, even though you are more likely to be injured while moving around. It is therefore important to practice Drop Cover and Hold On with your family, and discuss protective actions in various situations. The more you practice, the more automatic your family members’ responses will be. The Earthquake Country Alliance has detailed information about how all bodies can protect themselves, as well as the best protective actions in a variety of settings, such as what to do if you hear an alert or feel shaking while you’re in bed, in a store, outside, or in a car.  </a:t>
            </a:r>
            <a:r>
              <a:rPr lang="en-US" u="sng" dirty="0">
                <a:solidFill>
                  <a:schemeClr val="hlink"/>
                </a:solidFill>
                <a:latin typeface="Arial"/>
                <a:ea typeface="Arial"/>
                <a:cs typeface="Arial"/>
                <a:sym typeface="Arial"/>
                <a:hlinkClick r:id="rId3"/>
              </a:rPr>
              <a:t>https://www.earthquakecountry.org/step5/</a:t>
            </a:r>
            <a:r>
              <a:rPr lang="en-US" dirty="0">
                <a:latin typeface="Arial"/>
                <a:ea typeface="Arial"/>
                <a:cs typeface="Arial"/>
                <a:sym typeface="Arial"/>
              </a:rPr>
              <a:t> </a:t>
            </a:r>
            <a:endParaRPr dirty="0">
              <a:latin typeface="Arial"/>
              <a:ea typeface="Arial"/>
              <a:cs typeface="Arial"/>
              <a:sym typeface="Arial"/>
            </a:endParaRPr>
          </a:p>
        </p:txBody>
      </p:sp>
      <p:sp>
        <p:nvSpPr>
          <p:cNvPr id="129" name="Google Shape;129;g2685cd98b5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681e63bdf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681e63bdfb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Talk to your kids about earthquakes and other hazards. They may be afraid or anxious about an earthquake. Assure them that your family has a plan, that you are prepared, and that it’s ok to be afraid. If your children are in kindergarten through 3rd grade, consider reading, “</a:t>
            </a:r>
            <a:r>
              <a:rPr lang="en-US" u="sng" dirty="0">
                <a:solidFill>
                  <a:schemeClr val="hlink"/>
                </a:solidFill>
                <a:latin typeface="Arial"/>
                <a:ea typeface="Arial"/>
                <a:cs typeface="Arial"/>
                <a:sym typeface="Arial"/>
                <a:hlinkClick r:id="rId3"/>
              </a:rPr>
              <a:t>Rocket’s Earthquake Safety Adventure</a:t>
            </a:r>
            <a:r>
              <a:rPr lang="en-US" dirty="0">
                <a:latin typeface="Arial"/>
                <a:ea typeface="Arial"/>
                <a:cs typeface="Arial"/>
                <a:sym typeface="Arial"/>
              </a:rPr>
              <a:t>” by The Hero in You Foundation, and working through “</a:t>
            </a:r>
            <a:r>
              <a:rPr lang="en-US" u="sng" dirty="0">
                <a:solidFill>
                  <a:schemeClr val="hlink"/>
                </a:solidFill>
                <a:latin typeface="Arial"/>
                <a:ea typeface="Arial"/>
                <a:cs typeface="Arial"/>
                <a:sym typeface="Arial"/>
                <a:hlinkClick r:id="rId4"/>
              </a:rPr>
              <a:t>Rocket’s Earthquake Safety Activity Book</a:t>
            </a:r>
            <a:r>
              <a:rPr lang="en-US" dirty="0">
                <a:latin typeface="Arial"/>
                <a:ea typeface="Arial"/>
                <a:cs typeface="Arial"/>
                <a:sym typeface="Arial"/>
              </a:rPr>
              <a:t>, also by The Hero in You Foundation, which is available in English, Spanish, Chinese, Tagalog, Vietnamese, Armenian, French, Japanese, and Korean. </a:t>
            </a:r>
            <a:endParaRPr dirty="0">
              <a:latin typeface="Arial"/>
              <a:ea typeface="Arial"/>
              <a:cs typeface="Arial"/>
              <a:sym typeface="Arial"/>
            </a:endParaRPr>
          </a:p>
        </p:txBody>
      </p:sp>
      <p:sp>
        <p:nvSpPr>
          <p:cNvPr id="139" name="Google Shape;139;g2681e63bdfb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fc22b9a49a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fc22b9a49a_1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0" dirty="0">
                <a:latin typeface="Arial"/>
                <a:ea typeface="Arial"/>
                <a:cs typeface="Arial"/>
                <a:sym typeface="Arial"/>
              </a:rPr>
              <a:t>NOTE:  Clicking on images will take you directly to those resources.</a:t>
            </a: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Talk to your kids about earthquakes and other hazards. Older students may also be afraid or anxious about an earthquake. Consider working with your older students to create a plan. Earthquake Country Alliance has many resources designed to help California’s prepare, survive, and recover from an earthquake. </a:t>
            </a:r>
            <a:r>
              <a:rPr lang="en-US" u="sng" dirty="0">
                <a:solidFill>
                  <a:schemeClr val="hlink"/>
                </a:solidFill>
                <a:latin typeface="Arial"/>
                <a:ea typeface="Arial"/>
                <a:cs typeface="Arial"/>
                <a:sym typeface="Arial"/>
                <a:hlinkClick r:id="rId3"/>
              </a:rPr>
              <a:t>https://www.earthquakecountry.org/</a:t>
            </a:r>
            <a:r>
              <a:rPr lang="en-US" dirty="0">
                <a:latin typeface="Arial"/>
                <a:ea typeface="Arial"/>
                <a:cs typeface="Arial"/>
                <a:sym typeface="Arial"/>
              </a:rPr>
              <a:t> Check out this comic about earthquakes, called “Without Warning,” available for free at </a:t>
            </a:r>
            <a:r>
              <a:rPr lang="en-US" u="sng" dirty="0">
                <a:solidFill>
                  <a:schemeClr val="hlink"/>
                </a:solidFill>
                <a:latin typeface="Arial"/>
                <a:ea typeface="Arial"/>
                <a:cs typeface="Arial"/>
                <a:sym typeface="Arial"/>
                <a:hlinkClick r:id="rId4"/>
              </a:rPr>
              <a:t>https://digital.darkhorse.com/books/99762a678d1c41f8889eac6318f674d9/without-warning</a:t>
            </a:r>
            <a:r>
              <a:rPr lang="en-US" dirty="0">
                <a:latin typeface="Arial"/>
                <a:ea typeface="Arial"/>
                <a:cs typeface="Arial"/>
                <a:sym typeface="Arial"/>
              </a:rPr>
              <a:t>  .</a:t>
            </a:r>
            <a:endParaRPr dirty="0">
              <a:latin typeface="Arial"/>
              <a:ea typeface="Arial"/>
              <a:cs typeface="Arial"/>
              <a:sym typeface="Arial"/>
            </a:endParaRPr>
          </a:p>
        </p:txBody>
      </p:sp>
      <p:sp>
        <p:nvSpPr>
          <p:cNvPr id="151" name="Google Shape;151;g2fc22b9a49a_1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681e63bdfb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681e63bdfb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And lastly, consider sharing information with your community members about earthquake preparedness. Remember, most adults haven’t participated in an earthquake drill since they were in school. They may have incorrect ideas about how to protect themselves in an earthquake.</a:t>
            </a: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Conduct an earthquake drill at your workplace, church or other organization after reviewing correct protective actions. Include information about how to protect all bodies, including those that use a wheelchair, cane, or walker. Consider participating in the Great </a:t>
            </a:r>
            <a:r>
              <a:rPr lang="en-US" dirty="0" err="1">
                <a:latin typeface="Arial"/>
                <a:ea typeface="Arial"/>
                <a:cs typeface="Arial"/>
                <a:sym typeface="Arial"/>
              </a:rPr>
              <a:t>ShakeOut</a:t>
            </a:r>
            <a:r>
              <a:rPr lang="en-US" dirty="0">
                <a:latin typeface="Arial"/>
                <a:ea typeface="Arial"/>
                <a:cs typeface="Arial"/>
                <a:sym typeface="Arial"/>
              </a:rPr>
              <a:t>, an international earthquake drill that happens on the 3rd Thursday every October.  </a:t>
            </a:r>
            <a:endParaRPr dirty="0">
              <a:latin typeface="Arial"/>
              <a:ea typeface="Arial"/>
              <a:cs typeface="Arial"/>
              <a:sym typeface="Arial"/>
            </a:endParaRPr>
          </a:p>
        </p:txBody>
      </p:sp>
      <p:sp>
        <p:nvSpPr>
          <p:cNvPr id="163" name="Google Shape;163;g2681e63bdfb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There are lots of great resources out there about earthquake preparedness. It can feel overwhelming to start preparing. Consider setting a reminder on your phone once a month to conduct an earthquake drill with your family, and complete one preparedness task. Anything you can do to prepare for an earthquake makes you and your family safer!  </a:t>
            </a:r>
            <a:endParaRPr>
              <a:latin typeface="Arial"/>
              <a:ea typeface="Arial"/>
              <a:cs typeface="Arial"/>
              <a:sym typeface="Arial"/>
            </a:endParaRP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f4ad65376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f4ad65376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Children in our schools are already protected from fires by mandatory smoke alarms throughout schools, but did you know that there is an alarm system available for schools in Washington, Oregon and California that can provide children with seconds of warning before dangerous ground shaking arrives in an earthquake? </a:t>
            </a:r>
            <a:endParaRPr dirty="0">
              <a:latin typeface="Arial"/>
              <a:ea typeface="Arial"/>
              <a:cs typeface="Arial"/>
              <a:sym typeface="Arial"/>
            </a:endParaRPr>
          </a:p>
        </p:txBody>
      </p:sp>
      <p:sp>
        <p:nvSpPr>
          <p:cNvPr id="48" name="Google Shape;48;g2f4ad65376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0186c8f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latin typeface="Arial"/>
                <a:ea typeface="Arial"/>
                <a:cs typeface="Arial"/>
                <a:sym typeface="Arial"/>
              </a:rPr>
              <a:t>You already know that there are earthquakes in California. This graphic from a recent USGS publication shows that there are areas in California, Oregon and Washington with a greater than 75% chance of experiencing an earthquake with damaging shaking in the next 100 years. In this case, damaging means an earthquake felt by all that frightens many, and moves heavy furniture, creating slight damage. Because of this risk, it is important for us to prepare ourselves and our students to respond safely to an earthquake. That’s why the school district has taken extra steps to protect your child from an earthquake by installing a ShakeAlert-powered earthquake early warning system. </a:t>
            </a:r>
            <a:endParaRPr dirty="0">
              <a:latin typeface="Arial"/>
              <a:ea typeface="Arial"/>
              <a:cs typeface="Arial"/>
              <a:sym typeface="Arial"/>
            </a:endParaRPr>
          </a:p>
          <a:p>
            <a:pPr marL="0" lvl="0" indent="0" algn="l" rtl="0">
              <a:spcBef>
                <a:spcPts val="0"/>
              </a:spcBef>
              <a:spcAft>
                <a:spcPts val="0"/>
              </a:spcAft>
              <a:buSzPts val="1400"/>
              <a:buNone/>
            </a:pPr>
            <a:endParaRPr dirty="0"/>
          </a:p>
          <a:p>
            <a:pPr marL="0" lvl="0" indent="0" algn="l" rtl="0">
              <a:spcBef>
                <a:spcPts val="0"/>
              </a:spcBef>
              <a:spcAft>
                <a:spcPts val="0"/>
              </a:spcAft>
              <a:buSzPts val="1400"/>
              <a:buNone/>
            </a:pPr>
            <a:endParaRPr dirty="0"/>
          </a:p>
        </p:txBody>
      </p:sp>
      <p:sp>
        <p:nvSpPr>
          <p:cNvPr id="52" name="Google Shape;52;g280186c8f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f4ad653760_1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ShakeAlert is not earthquake prediction. Instead, there are sensors throughout Washington, Oregon and California that detect an earthquake as soon as it starts. If the earthquake is likely to be damaging enough, alerts are sent out to people and systems in areas that could be affected.  </a:t>
            </a:r>
            <a:endParaRPr>
              <a:latin typeface="Arial"/>
              <a:ea typeface="Arial"/>
              <a:cs typeface="Arial"/>
              <a:sym typeface="Arial"/>
            </a:endParaRPr>
          </a:p>
        </p:txBody>
      </p:sp>
      <p:sp>
        <p:nvSpPr>
          <p:cNvPr id="69" name="Google Shape;69;g2f4ad653760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latin typeface="Arial"/>
                <a:ea typeface="Arial"/>
                <a:cs typeface="Arial"/>
                <a:sym typeface="Arial"/>
              </a:rPr>
              <a:t>Alert sound will play on click. </a:t>
            </a:r>
            <a:r>
              <a:rPr lang="en-US" dirty="0">
                <a:latin typeface="Arial"/>
                <a:ea typeface="Arial"/>
                <a:cs typeface="Arial"/>
                <a:sym typeface="Arial"/>
              </a:rPr>
              <a:t>Alerts at our school will sound like this. Play alert. When we feel shaking or get an alert, we will Drop, Cover, and Hold On. </a:t>
            </a:r>
          </a:p>
          <a:p>
            <a:pPr marL="0" lvl="0" indent="0" algn="l" rtl="0">
              <a:spcBef>
                <a:spcPts val="0"/>
              </a:spcBef>
              <a:spcAft>
                <a:spcPts val="0"/>
              </a:spcAft>
              <a:buNone/>
            </a:pPr>
            <a:endParaRPr lang="en-US" b="1" dirty="0">
              <a:latin typeface="Arial"/>
              <a:ea typeface="Arial"/>
              <a:cs typeface="Arial"/>
              <a:sym typeface="Arial"/>
            </a:endParaRPr>
          </a:p>
          <a:p>
            <a:pPr marL="0" lvl="0" indent="0" algn="l" rtl="0">
              <a:spcBef>
                <a:spcPts val="0"/>
              </a:spcBef>
              <a:spcAft>
                <a:spcPts val="0"/>
              </a:spcAft>
              <a:buNone/>
            </a:pPr>
            <a:r>
              <a:rPr lang="en-US" b="1" dirty="0">
                <a:latin typeface="Arial"/>
                <a:ea typeface="Arial"/>
                <a:cs typeface="Arial"/>
                <a:sym typeface="Arial"/>
              </a:rPr>
              <a:t>NOTE</a:t>
            </a:r>
            <a:r>
              <a:rPr lang="en-US" dirty="0">
                <a:latin typeface="Arial"/>
                <a:ea typeface="Arial"/>
                <a:cs typeface="Arial"/>
                <a:sym typeface="Arial"/>
              </a:rPr>
              <a:t>: The alert at your school may look and sound different. </a:t>
            </a:r>
            <a:endParaRPr dirty="0">
              <a:latin typeface="Arial"/>
              <a:ea typeface="Arial"/>
              <a:cs typeface="Arial"/>
              <a:sym typeface="Arial"/>
            </a:endParaRP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681e63bdf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681e63bdf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During an earthquake, most injuries happen as people move around and fall, or have objects fall on them. Therefore, when you feel shaking or get an alert, drop to your hands and knees (not your bottom) so you won’t fall, cover our neck and head with your hand, and get under a table or desk if possible. Hold on to the leg of the table so that the shaking from an earthquake doesn’t jostle you out from under the table. </a:t>
            </a:r>
          </a:p>
          <a:p>
            <a:pPr marL="0" indent="0"/>
            <a:endParaRPr lang="en-US" dirty="0">
              <a:latin typeface="Arial"/>
              <a:ea typeface="Arial"/>
              <a:cs typeface="Arial"/>
            </a:endParaRPr>
          </a:p>
          <a:p>
            <a:pPr marL="0" indent="0"/>
            <a:r>
              <a:rPr lang="en-US" dirty="0">
                <a:latin typeface="Arial"/>
                <a:ea typeface="Arial"/>
                <a:cs typeface="Arial"/>
              </a:rPr>
              <a:t>Credit: </a:t>
            </a:r>
            <a:r>
              <a:rPr lang="en-US" dirty="0"/>
              <a:t>https://</a:t>
            </a:r>
            <a:r>
              <a:rPr lang="en-US" dirty="0" err="1"/>
              <a:t>www.shakealert.org</a:t>
            </a:r>
            <a:r>
              <a:rPr lang="en-US" dirty="0"/>
              <a:t>/education-and-outreach/</a:t>
            </a:r>
            <a:r>
              <a:rPr lang="en-US" dirty="0" err="1"/>
              <a:t>messaging_toolkit</a:t>
            </a:r>
            <a:r>
              <a:rPr lang="en-US" dirty="0"/>
              <a:t>/</a:t>
            </a:r>
            <a:endParaRPr lang="en-US" dirty="0">
              <a:latin typeface="Arial"/>
              <a:ea typeface="Arial"/>
              <a:cs typeface="Arial"/>
            </a:endParaRPr>
          </a:p>
        </p:txBody>
      </p:sp>
      <p:sp>
        <p:nvSpPr>
          <p:cNvPr id="85" name="Google Shape;85;g2681e63bdfb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d08a1e98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d08a1e98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dirty="0">
                <a:latin typeface="Arial" panose="020B0604020202020204" pitchFamily="34" charset="0"/>
                <a:cs typeface="Arial" panose="020B0604020202020204" pitchFamily="34" charset="0"/>
              </a:rPr>
              <a:t>What else can you do to make sure your family and community is prepared for an earthquake? Sign up to receive </a:t>
            </a:r>
            <a:r>
              <a:rPr lang="en-US" dirty="0" err="1">
                <a:latin typeface="Arial" panose="020B0604020202020204" pitchFamily="34" charset="0"/>
                <a:cs typeface="Arial" panose="020B0604020202020204" pitchFamily="34" charset="0"/>
              </a:rPr>
              <a:t>ShakeAlert</a:t>
            </a:r>
            <a:r>
              <a:rPr lang="en-US" dirty="0">
                <a:latin typeface="Arial" panose="020B0604020202020204" pitchFamily="34" charset="0"/>
                <a:cs typeface="Arial" panose="020B0604020202020204" pitchFamily="34" charset="0"/>
              </a:rPr>
              <a:t> powered earthquake early warning alerts on your personal devices. There are cost-free apps available for Android and Apple devices that could provide you with seconds of warning to drop, cover and hold on before dangerous shaking arrives. </a:t>
            </a:r>
            <a:r>
              <a:rPr lang="en-US" dirty="0">
                <a:latin typeface="Arial" panose="020B0604020202020204" pitchFamily="34" charset="0"/>
                <a:cs typeface="Arial" panose="020B0604020202020204" pitchFamily="34" charset="0"/>
                <a:hlinkClick r:id="rId3"/>
              </a:rPr>
              <a:t>https://www.usgs.gov/faqs/how-do-i-sign-shakealertr-earthquake-early-warning-system</a:t>
            </a:r>
            <a:r>
              <a:rPr lang="en-US" dirty="0">
                <a:latin typeface="Arial" panose="020B0604020202020204" pitchFamily="34" charset="0"/>
                <a:cs typeface="Arial" panose="020B0604020202020204" pitchFamily="34" charset="0"/>
              </a:rPr>
              <a:t> </a:t>
            </a:r>
          </a:p>
        </p:txBody>
      </p:sp>
      <p:sp>
        <p:nvSpPr>
          <p:cNvPr id="118" name="Google Shape;118;g2fd08a1e98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85cd98b5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85cd98b5c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i="1" dirty="0">
                <a:latin typeface="Arial"/>
                <a:ea typeface="Arial"/>
                <a:cs typeface="Arial"/>
                <a:sym typeface="Arial"/>
              </a:rPr>
              <a:t>NOTE:  Clicking on the image on the left will take you to </a:t>
            </a:r>
            <a:r>
              <a:rPr lang="en-US" i="1" dirty="0" err="1">
                <a:latin typeface="Arial"/>
                <a:ea typeface="Arial"/>
                <a:cs typeface="Arial"/>
                <a:sym typeface="Arial"/>
              </a:rPr>
              <a:t>Ready.gov</a:t>
            </a:r>
            <a:r>
              <a:rPr lang="en-US" dirty="0">
                <a:latin typeface="Arial"/>
                <a:ea typeface="Arial"/>
                <a:cs typeface="Arial"/>
                <a:sym typeface="Arial"/>
              </a:rPr>
              <a:t>. </a:t>
            </a:r>
          </a:p>
          <a:p>
            <a:pPr marL="0" indent="0"/>
            <a:endParaRPr lang="en-US" dirty="0">
              <a:latin typeface="Arial"/>
              <a:ea typeface="Arial"/>
              <a:cs typeface="Arial"/>
              <a:sym typeface="Arial"/>
            </a:endParaRPr>
          </a:p>
          <a:p>
            <a:pPr marL="0" lvl="0" indent="0" algn="l">
              <a:spcBef>
                <a:spcPts val="0"/>
              </a:spcBef>
              <a:spcAft>
                <a:spcPts val="0"/>
              </a:spcAft>
              <a:buNone/>
            </a:pPr>
            <a:r>
              <a:rPr lang="en-US" dirty="0">
                <a:latin typeface="Arial"/>
                <a:ea typeface="Arial"/>
                <a:cs typeface="Arial"/>
                <a:sym typeface="Arial"/>
              </a:rPr>
              <a:t>Talk with your family about your plan to stay safe during an earthquake. Decide where </a:t>
            </a:r>
            <a:r>
              <a:rPr lang="en-US" dirty="0" err="1">
                <a:latin typeface="Arial"/>
                <a:ea typeface="Arial"/>
                <a:cs typeface="Arial"/>
                <a:sym typeface="Arial"/>
              </a:rPr>
              <a:t>zcto</a:t>
            </a:r>
            <a:r>
              <a:rPr lang="en-US" dirty="0">
                <a:latin typeface="Arial"/>
                <a:ea typeface="Arial"/>
                <a:cs typeface="Arial"/>
                <a:sym typeface="Arial"/>
              </a:rPr>
              <a:t> meet if you’re not together.  Discuss evacuation routes. Make sure all family members have access to each other's’ contact information. Be sure to consider any of your family’s specific dietary or medical needs when planning.  </a:t>
            </a:r>
            <a:r>
              <a:rPr lang="en-US" dirty="0" err="1">
                <a:latin typeface="Arial"/>
                <a:ea typeface="Arial"/>
                <a:cs typeface="Arial"/>
                <a:sym typeface="Arial"/>
              </a:rPr>
              <a:t>Ready.gov</a:t>
            </a:r>
            <a:r>
              <a:rPr lang="en-US" dirty="0">
                <a:latin typeface="Arial"/>
                <a:ea typeface="Arial"/>
                <a:cs typeface="Arial"/>
                <a:sym typeface="Arial"/>
              </a:rPr>
              <a:t> has checklists and other resources to help you create your family’s emergency plan. </a:t>
            </a:r>
            <a:r>
              <a:rPr lang="en-US" u="sng" dirty="0">
                <a:solidFill>
                  <a:schemeClr val="hlink"/>
                </a:solidFill>
                <a:latin typeface="Arial"/>
                <a:ea typeface="Arial"/>
                <a:cs typeface="Arial"/>
                <a:sym typeface="Arial"/>
                <a:hlinkClick r:id="rId3"/>
              </a:rPr>
              <a:t>https://www.ready.gov/plan</a:t>
            </a:r>
            <a:r>
              <a:rPr lang="en-US" dirty="0">
                <a:latin typeface="Arial"/>
                <a:ea typeface="Arial"/>
                <a:cs typeface="Arial"/>
                <a:sym typeface="Arial"/>
              </a:rPr>
              <a:t> </a:t>
            </a:r>
            <a:endParaRPr dirty="0">
              <a:latin typeface="Arial"/>
              <a:ea typeface="Arial"/>
              <a:cs typeface="Arial"/>
            </a:endParaRPr>
          </a:p>
        </p:txBody>
      </p:sp>
      <p:sp>
        <p:nvSpPr>
          <p:cNvPr id="104" name="Google Shape;104;g2685cd98b5c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CDA07AF8-F705-F9F0-15B1-349DD2C9AAD4}"/>
            </a:ext>
          </a:extLst>
        </p:cNvPr>
        <p:cNvGrpSpPr/>
        <p:nvPr/>
      </p:nvGrpSpPr>
      <p:grpSpPr>
        <a:xfrm>
          <a:off x="0" y="0"/>
          <a:ext cx="0" cy="0"/>
          <a:chOff x="0" y="0"/>
          <a:chExt cx="0" cy="0"/>
        </a:xfrm>
      </p:grpSpPr>
      <p:sp>
        <p:nvSpPr>
          <p:cNvPr id="102" name="Google Shape;102;g2685cd98b5c_0_16:notes">
            <a:extLst>
              <a:ext uri="{FF2B5EF4-FFF2-40B4-BE49-F238E27FC236}">
                <a16:creationId xmlns:a16="http://schemas.microsoft.com/office/drawing/2014/main" id="{E5348C42-E41F-AF1D-A0C7-441F82DFBA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85cd98b5c_0_16:notes">
            <a:extLst>
              <a:ext uri="{FF2B5EF4-FFF2-40B4-BE49-F238E27FC236}">
                <a16:creationId xmlns:a16="http://schemas.microsoft.com/office/drawing/2014/main" id="{4AA5FE8A-C63E-D0E8-A8D1-284F04A511E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i="1" dirty="0">
                <a:latin typeface="Arial"/>
                <a:ea typeface="Arial"/>
                <a:cs typeface="Arial"/>
                <a:sym typeface="Arial"/>
              </a:rPr>
              <a:t>NOTE:  Clicking on the image on the left will take you to </a:t>
            </a:r>
            <a:r>
              <a:rPr lang="en-US" i="1" dirty="0" err="1">
                <a:latin typeface="Arial"/>
                <a:ea typeface="Arial"/>
                <a:cs typeface="Arial"/>
                <a:sym typeface="Arial"/>
              </a:rPr>
              <a:t>Ready.gov</a:t>
            </a:r>
            <a:r>
              <a:rPr lang="en-US" dirty="0">
                <a:latin typeface="Arial"/>
                <a:ea typeface="Arial"/>
                <a:cs typeface="Arial"/>
                <a:sym typeface="Arial"/>
              </a:rPr>
              <a:t>. </a:t>
            </a:r>
          </a:p>
          <a:p>
            <a:pPr marL="0" indent="0"/>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Build an emergency supply kit with enough water, food and other supplies for your family to survive for a few days after an earthquake. </a:t>
            </a:r>
            <a:r>
              <a:rPr lang="en-US" dirty="0" err="1">
                <a:latin typeface="Arial"/>
                <a:ea typeface="Arial"/>
                <a:cs typeface="Arial"/>
                <a:sym typeface="Arial"/>
              </a:rPr>
              <a:t>Ready.gov</a:t>
            </a:r>
            <a:r>
              <a:rPr lang="en-US" dirty="0">
                <a:latin typeface="Arial"/>
                <a:ea typeface="Arial"/>
                <a:cs typeface="Arial"/>
                <a:sym typeface="Arial"/>
              </a:rPr>
              <a:t> has a list of what you may need, as well as low cost and cost free ideas on how to prepare.  </a:t>
            </a:r>
            <a:r>
              <a:rPr lang="en-US" u="sng" dirty="0">
                <a:solidFill>
                  <a:schemeClr val="hlink"/>
                </a:solidFill>
                <a:latin typeface="Arial"/>
                <a:ea typeface="Arial"/>
                <a:cs typeface="Arial"/>
                <a:sym typeface="Arial"/>
                <a:hlinkClick r:id="rId3"/>
              </a:rPr>
              <a:t>https://www.ready.gov/kit</a:t>
            </a:r>
            <a:endParaRPr lang="en-US" dirty="0">
              <a:latin typeface="Arial"/>
              <a:ea typeface="Arial"/>
              <a:cs typeface="Arial"/>
              <a:sym typeface="Arial"/>
            </a:endParaRPr>
          </a:p>
        </p:txBody>
      </p:sp>
      <p:sp>
        <p:nvSpPr>
          <p:cNvPr id="104" name="Google Shape;104;g2685cd98b5c_0_16:notes">
            <a:extLst>
              <a:ext uri="{FF2B5EF4-FFF2-40B4-BE49-F238E27FC236}">
                <a16:creationId xmlns:a16="http://schemas.microsoft.com/office/drawing/2014/main" id="{5E159420-D8B7-3476-FC3C-B2B502701FF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8666705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34"/>
        <p:cNvGrpSpPr/>
        <p:nvPr/>
      </p:nvGrpSpPr>
      <p:grpSpPr>
        <a:xfrm>
          <a:off x="0" y="0"/>
          <a:ext cx="0" cy="0"/>
          <a:chOff x="0" y="0"/>
          <a:chExt cx="0" cy="0"/>
        </a:xfrm>
      </p:grpSpPr>
      <p:sp>
        <p:nvSpPr>
          <p:cNvPr id="35" name="Google Shape;35;p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6" name="Google Shape;36;p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53371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8236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 uri="{C183D7F6-B498-43B3-948B-1728B52AA6E4}">
                <adec:decorative xmlns:adec="http://schemas.microsoft.com/office/drawing/2017/decorative" val="1"/>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
        <p:nvSpPr>
          <p:cNvPr id="2" name="TextBox 1">
            <a:extLst>
              <a:ext uri="{FF2B5EF4-FFF2-40B4-BE49-F238E27FC236}">
                <a16:creationId xmlns:a16="http://schemas.microsoft.com/office/drawing/2014/main" id="{2BAB939E-B058-FE93-909A-FD7DB28C4E53}"/>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8.2025		</a:t>
            </a:r>
            <a:endParaRPr lang="en-US" sz="800" dirty="0">
              <a:solidFill>
                <a:schemeClr val="bg1">
                  <a:lumMod val="50000"/>
                </a:schemeClr>
              </a:solidFill>
            </a:endParaRPr>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0" y="0"/>
            <a:ext cx="9141714" cy="409472"/>
          </a:xfrm>
          <a:prstGeom prst="rect">
            <a:avLst/>
          </a:prstGeom>
        </p:spPr>
      </p:pic>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arthquakecountry.org/library/ECA_Step_1_SecureYourSpace_Document-EN.pdf" TargetMode="External"/><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www.earthquakecountry.org/step1/"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rocketrules.org/wp-content/uploads/2020/09/Earthquake_Story_Full_optimized.pdf" TargetMode="External"/><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hyperlink" Target="https://rocketrules.org/earthquake-activity-books-videos/" TargetMode="Externa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digital.darkhorse.com/books/99762a678d1c41f8889eac6318f674d9/without-warning" TargetMode="External"/><Relationship Id="rId4" Type="http://schemas.openxmlformats.org/officeDocument/2006/relationships/hyperlink" Target="https://www.earthquakecountry.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hyperlink" Target="https://mil.wa.gov/emergency-management-division" TargetMode="External"/><Relationship Id="rId3" Type="http://schemas.openxmlformats.org/officeDocument/2006/relationships/hyperlink" Target="http://www.shakealert.org" TargetMode="External"/><Relationship Id="rId7" Type="http://schemas.openxmlformats.org/officeDocument/2006/relationships/hyperlink" Target="https://www.oregon.gov/oem/Pages/default.aspx"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caloes.ca.gov/" TargetMode="External"/><Relationship Id="rId5" Type="http://schemas.openxmlformats.org/officeDocument/2006/relationships/hyperlink" Target="https://www.earthquakecountry.org/" TargetMode="External"/><Relationship Id="rId4" Type="http://schemas.openxmlformats.org/officeDocument/2006/relationships/hyperlink" Target="https://www.ready.gov/earthquakes" TargetMode="Externa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www.youtube.com/watch?v=1_9PeG6Icpg" TargetMode="External"/><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hyperlink" Target="https://www.fema.gov/emergency-managers/practitioners/integrated-public-alert-warning-system/public/wireless-emergency-alerts" TargetMode="External"/><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ready.gov/plan"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hyperlink" Target="https://www.ready.gov/plan" TargetMode="External"/><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s://www.ready.gov/" TargetMode="Externa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Presentation for Parents and Guardians</a:t>
            </a:r>
            <a:endParaRPr lang="en-US" sz="2800" b="1" dirty="0"/>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tx2"/>
                </a:solidFill>
                <a:latin typeface="Arial"/>
                <a:cs typeface="Arial"/>
                <a:sym typeface="Arial"/>
              </a:rPr>
              <a:t>ShakeAlert</a:t>
            </a:r>
            <a:r>
              <a:rPr lang="en-US" sz="2800" kern="0" baseline="30000" dirty="0">
                <a:solidFill>
                  <a:schemeClr val="tx2"/>
                </a:solidFill>
                <a:latin typeface="Arial"/>
                <a:cs typeface="Arial"/>
                <a:sym typeface="Arial"/>
              </a:rPr>
              <a:t>®</a:t>
            </a:r>
            <a:r>
              <a:rPr lang="en-US" sz="2800" kern="0" dirty="0">
                <a:solidFill>
                  <a:schemeClr val="tx2"/>
                </a:solidFill>
                <a:latin typeface="Arial"/>
                <a:cs typeface="Arial"/>
                <a:sym typeface="Arial"/>
              </a:rPr>
              <a:t> Earthquake Early Warning </a:t>
            </a:r>
            <a:endParaRPr lang="en-US" sz="2800" dirty="0">
              <a:solidFill>
                <a:schemeClr val="tx2"/>
              </a:solidFill>
            </a:endParaRPr>
          </a:p>
        </p:txBody>
      </p:sp>
      <p:sp>
        <p:nvSpPr>
          <p:cNvPr id="2" name="Subtitle 4">
            <a:extLst>
              <a:ext uri="{FF2B5EF4-FFF2-40B4-BE49-F238E27FC236}">
                <a16:creationId xmlns:a16="http://schemas.microsoft.com/office/drawing/2014/main" id="{D44B1A5F-C328-813B-600A-9CB8BCD5F438}"/>
              </a:ext>
            </a:extLst>
          </p:cNvPr>
          <p:cNvSpPr>
            <a:spLocks noGrp="1"/>
          </p:cNvSpPr>
          <p:nvPr/>
        </p:nvSpPr>
        <p:spPr>
          <a:xfrm>
            <a:off x="582388" y="3555616"/>
            <a:ext cx="8430359" cy="822891"/>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lvl="0" indent="-285750" algn="l" rtl="0">
              <a:spcBef>
                <a:spcPts val="750"/>
              </a:spcBef>
              <a:spcAft>
                <a:spcPts val="0"/>
              </a:spcAft>
              <a:buSzPts val="2400"/>
              <a:buChar char="•"/>
            </a:pPr>
            <a:r>
              <a:rPr lang="en-US" sz="1600" dirty="0"/>
              <a:t>What is ShakeAlert Earthquake Early Warning (EEW)?</a:t>
            </a:r>
            <a:endParaRPr lang="en-US" sz="1600" dirty="0">
              <a:cs typeface="Arial"/>
            </a:endParaRPr>
          </a:p>
          <a:p>
            <a:pPr marL="457200" lvl="0" indent="-285750" algn="l" rtl="0">
              <a:spcBef>
                <a:spcPts val="750"/>
              </a:spcBef>
              <a:spcAft>
                <a:spcPts val="0"/>
              </a:spcAft>
              <a:buSzPts val="2400"/>
              <a:buChar char="•"/>
            </a:pPr>
            <a:r>
              <a:rPr lang="en-US" sz="1600" dirty="0"/>
              <a:t>What can we expect from EEW? How should we respond?  </a:t>
            </a:r>
            <a:endParaRPr lang="en-US" sz="1600" dirty="0">
              <a:cs typeface="Arial"/>
            </a:endParaRPr>
          </a:p>
          <a:p>
            <a:pPr marL="457200" lvl="0" indent="-285750" algn="l" rtl="0">
              <a:spcBef>
                <a:spcPts val="750"/>
              </a:spcBef>
              <a:spcAft>
                <a:spcPts val="0"/>
              </a:spcAft>
              <a:buSzPts val="2400"/>
              <a:buChar char="•"/>
            </a:pPr>
            <a:r>
              <a:rPr lang="en-US" sz="1600" dirty="0"/>
              <a:t>How can we leverage ShakeAlert resources to educate our school community?</a:t>
            </a:r>
            <a:endParaRPr lang="en-US" sz="1600" dirty="0">
              <a:cs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259274" y="729875"/>
            <a:ext cx="5841968" cy="427713"/>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sz="2800" dirty="0"/>
              <a:t>Secure Your Space</a:t>
            </a:r>
            <a:endParaRPr sz="2800" dirty="0"/>
          </a:p>
          <a:p>
            <a:pPr marL="0" lvl="0" indent="0" algn="ctr" rtl="0">
              <a:spcBef>
                <a:spcPts val="0"/>
              </a:spcBef>
              <a:spcAft>
                <a:spcPts val="0"/>
              </a:spcAft>
              <a:buNone/>
            </a:pPr>
            <a:endParaRPr sz="2800" dirty="0"/>
          </a:p>
          <a:p>
            <a:pPr marL="0" lvl="0" indent="0" algn="ctr" rtl="0">
              <a:spcBef>
                <a:spcPts val="0"/>
              </a:spcBef>
              <a:spcAft>
                <a:spcPts val="0"/>
              </a:spcAft>
              <a:buNone/>
            </a:pPr>
            <a:endParaRPr sz="2800" dirty="0"/>
          </a:p>
        </p:txBody>
      </p:sp>
      <p:grpSp>
        <p:nvGrpSpPr>
          <p:cNvPr id="7" name="Group 6" descr="Screenshot of Secure Your Space flyer by Earthquake County Alliance ">
            <a:extLst>
              <a:ext uri="{FF2B5EF4-FFF2-40B4-BE49-F238E27FC236}">
                <a16:creationId xmlns:a16="http://schemas.microsoft.com/office/drawing/2014/main" id="{12332F9B-36BE-1E8A-40FF-88BC7412380C}"/>
              </a:ext>
            </a:extLst>
          </p:cNvPr>
          <p:cNvGrpSpPr/>
          <p:nvPr/>
        </p:nvGrpSpPr>
        <p:grpSpPr>
          <a:xfrm>
            <a:off x="6167018" y="805661"/>
            <a:ext cx="2429076" cy="3111400"/>
            <a:chOff x="6407420" y="912173"/>
            <a:chExt cx="2271542" cy="2909615"/>
          </a:xfrm>
        </p:grpSpPr>
        <p:sp>
          <p:nvSpPr>
            <p:cNvPr id="5" name="Rectangle 4">
              <a:extLst>
                <a:ext uri="{FF2B5EF4-FFF2-40B4-BE49-F238E27FC236}">
                  <a16:creationId xmlns:a16="http://schemas.microsoft.com/office/drawing/2014/main" id="{87C8350E-9D9E-811A-CEFF-44E1BA4AE3D6}"/>
                </a:ext>
              </a:extLst>
            </p:cNvPr>
            <p:cNvSpPr/>
            <p:nvPr/>
          </p:nvSpPr>
          <p:spPr>
            <a:xfrm>
              <a:off x="6479674" y="993289"/>
              <a:ext cx="2199288" cy="282849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3" name="Google Shape;123;p20">
              <a:hlinkClick r:id="rId3"/>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407420" y="912173"/>
              <a:ext cx="2181541" cy="2828850"/>
            </a:xfrm>
            <a:prstGeom prst="roundRect">
              <a:avLst>
                <a:gd name="adj" fmla="val 0"/>
              </a:avLst>
            </a:prstGeom>
            <a:noFill/>
            <a:ln w="9525" cap="flat" cmpd="sng">
              <a:solidFill>
                <a:schemeClr val="dk2"/>
              </a:solidFill>
              <a:prstDash val="solid"/>
              <a:round/>
              <a:headEnd type="none" w="sm" len="sm"/>
              <a:tailEnd type="none" w="sm" len="sm"/>
            </a:ln>
          </p:spPr>
        </p:pic>
      </p:grpSp>
      <p:pic>
        <p:nvPicPr>
          <p:cNvPr id="10" name="Picture 9">
            <a:hlinkClick r:id="rId5"/>
            <a:extLst>
              <a:ext uri="{FF2B5EF4-FFF2-40B4-BE49-F238E27FC236}">
                <a16:creationId xmlns:a16="http://schemas.microsoft.com/office/drawing/2014/main" id="{0538CD2D-9808-3CED-6D79-52C9B7FEDAC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47906" y="1357485"/>
            <a:ext cx="5115475" cy="3056140"/>
          </a:xfrm>
          <a:prstGeom prst="rect">
            <a:avLst/>
          </a:prstGeom>
        </p:spPr>
      </p:pic>
      <p:pic>
        <p:nvPicPr>
          <p:cNvPr id="15" name="Picture 2" descr="PDF File - Free interface icons">
            <a:extLst>
              <a:ext uri="{FF2B5EF4-FFF2-40B4-BE49-F238E27FC236}">
                <a16:creationId xmlns:a16="http://schemas.microsoft.com/office/drawing/2014/main" id="{05194EAF-15B1-332E-372F-C4C86CCBDB14}"/>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74362" y="4034343"/>
            <a:ext cx="233058" cy="233058"/>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66E21744-F241-608F-4DD7-A5A93E2C703F}"/>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dirty="0"/>
          </a:p>
        </p:txBody>
      </p:sp>
      <p:sp>
        <p:nvSpPr>
          <p:cNvPr id="2" name="Google Shape;125;p20">
            <a:extLst>
              <a:ext uri="{FF2B5EF4-FFF2-40B4-BE49-F238E27FC236}">
                <a16:creationId xmlns:a16="http://schemas.microsoft.com/office/drawing/2014/main" id="{56947787-3039-3CA5-476E-A1C7DF0001BD}"/>
              </a:ext>
            </a:extLst>
          </p:cNvPr>
          <p:cNvSpPr txBox="1"/>
          <p:nvPr/>
        </p:nvSpPr>
        <p:spPr>
          <a:xfrm>
            <a:off x="6407420" y="3995634"/>
            <a:ext cx="2346208" cy="3180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dirty="0">
                <a:uFill>
                  <a:noFill/>
                </a:uFill>
                <a:hlinkClick r:id="rId5">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5">
                  <a:extLst>
                    <a:ext uri="{A12FA001-AC4F-418D-AE19-62706E023703}">
                      <ahyp:hlinkClr xmlns:ahyp="http://schemas.microsoft.com/office/drawing/2018/hyperlinkcolor" val="tx"/>
                    </a:ext>
                  </a:extLst>
                </a:hlinkClick>
              </a:rPr>
              <a:t>: Earthquake Country Alliance</a:t>
            </a:r>
            <a:endParaRPr lang="en-US" sz="1000" i="1" dirty="0">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32" name="Slide Number Placeholder 5">
            <a:extLst>
              <a:ext uri="{FF2B5EF4-FFF2-40B4-BE49-F238E27FC236}">
                <a16:creationId xmlns:a16="http://schemas.microsoft.com/office/drawing/2014/main" id="{6739361B-282E-BEC4-1F10-7FDEE3B5EB72}"/>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dirty="0"/>
          </a:p>
        </p:txBody>
      </p:sp>
      <p:pic>
        <p:nvPicPr>
          <p:cNvPr id="3" name="Picture 2">
            <a:extLst>
              <a:ext uri="{FF2B5EF4-FFF2-40B4-BE49-F238E27FC236}">
                <a16:creationId xmlns:a16="http://schemas.microsoft.com/office/drawing/2014/main" id="{3454DD0F-6EED-0E27-C17A-3C2BF4E326D0}"/>
              </a:ext>
            </a:extLst>
          </p:cNvPr>
          <p:cNvPicPr>
            <a:picLocks noChangeAspect="1"/>
          </p:cNvPicPr>
          <p:nvPr/>
        </p:nvPicPr>
        <p:blipFill>
          <a:blip r:embed="rId3"/>
          <a:stretch>
            <a:fillRect/>
          </a:stretch>
        </p:blipFill>
        <p:spPr>
          <a:xfrm>
            <a:off x="477246" y="603192"/>
            <a:ext cx="8189507" cy="38040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6" name="Rectangle 5">
            <a:extLst>
              <a:ext uri="{FF2B5EF4-FFF2-40B4-BE49-F238E27FC236}">
                <a16:creationId xmlns:a16="http://schemas.microsoft.com/office/drawing/2014/main" id="{577C9076-BA0F-1008-02E3-21F1FA0D17CC}"/>
              </a:ext>
            </a:extLst>
          </p:cNvPr>
          <p:cNvSpPr/>
          <p:nvPr/>
        </p:nvSpPr>
        <p:spPr>
          <a:xfrm>
            <a:off x="6249641" y="1316919"/>
            <a:ext cx="2296365" cy="298148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27387E-F5B4-E917-B6B0-D029867053EA}"/>
              </a:ext>
            </a:extLst>
          </p:cNvPr>
          <p:cNvSpPr/>
          <p:nvPr/>
        </p:nvSpPr>
        <p:spPr>
          <a:xfrm>
            <a:off x="3519654" y="1327581"/>
            <a:ext cx="2296365" cy="298148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42;p22"/>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sz="2800" dirty="0"/>
              <a:t>Talk to Children About Earthquake Safety</a:t>
            </a:r>
          </a:p>
          <a:p>
            <a:pPr marL="0" lvl="0" indent="0" algn="ctr" rtl="0">
              <a:spcBef>
                <a:spcPts val="0"/>
              </a:spcBef>
              <a:spcAft>
                <a:spcPts val="0"/>
              </a:spcAft>
              <a:buNone/>
            </a:pPr>
            <a:endParaRPr lang="en-US" sz="2800" dirty="0"/>
          </a:p>
        </p:txBody>
      </p:sp>
      <p:sp>
        <p:nvSpPr>
          <p:cNvPr id="143" name="Google Shape;143;p22"/>
          <p:cNvSpPr txBox="1">
            <a:spLocks noGrp="1"/>
          </p:cNvSpPr>
          <p:nvPr>
            <p:ph idx="1"/>
          </p:nvPr>
        </p:nvSpPr>
        <p:spPr>
          <a:xfrm>
            <a:off x="358174" y="1163447"/>
            <a:ext cx="2409900" cy="2733000"/>
          </a:xfrm>
          <a:prstGeom prst="rect">
            <a:avLst/>
          </a:prstGeom>
        </p:spPr>
        <p:txBody>
          <a:bodyPr spcFirstLastPara="1" wrap="square" lIns="91425" tIns="45700" rIns="91425" bIns="45700" anchor="t" anchorCtr="0">
            <a:noAutofit/>
          </a:bodyPr>
          <a:lstStyle/>
          <a:p>
            <a:pPr marL="0" lvl="0" indent="0" algn="l" rtl="0">
              <a:lnSpc>
                <a:spcPct val="115000"/>
              </a:lnSpc>
              <a:spcBef>
                <a:spcPts val="750"/>
              </a:spcBef>
              <a:spcAft>
                <a:spcPts val="0"/>
              </a:spcAft>
              <a:buNone/>
            </a:pPr>
            <a:r>
              <a:rPr lang="en-US" sz="2000" dirty="0">
                <a:solidFill>
                  <a:schemeClr val="tx2"/>
                </a:solidFill>
              </a:rPr>
              <a:t>It’s ok to be scared, but it’s better to be prepared! </a:t>
            </a:r>
          </a:p>
        </p:txBody>
      </p:sp>
      <p:pic>
        <p:nvPicPr>
          <p:cNvPr id="144" name="Google Shape;144;p22" descr="Cover of Rocket’s Earthquake Safety Adventury Activity Book">
            <a:hlinkClick r:id="rId3"/>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149810" y="1221377"/>
            <a:ext cx="2296365" cy="2981484"/>
          </a:xfrm>
          <a:prstGeom prst="roundRect">
            <a:avLst>
              <a:gd name="adj" fmla="val 0"/>
            </a:avLst>
          </a:prstGeom>
          <a:noFill/>
          <a:ln w="9525" cap="flat" cmpd="sng">
            <a:solidFill>
              <a:schemeClr val="dk2"/>
            </a:solidFill>
            <a:prstDash val="solid"/>
            <a:round/>
            <a:headEnd type="none" w="sm" len="sm"/>
            <a:tailEnd type="none" w="sm" len="sm"/>
          </a:ln>
        </p:spPr>
      </p:pic>
      <p:pic>
        <p:nvPicPr>
          <p:cNvPr id="145" name="Google Shape;145;p22" descr="Cover of Rocket’s Earthquake Safety Activity Book">
            <a:hlinkClick r:id="rId5"/>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419823" y="1221375"/>
            <a:ext cx="2296365" cy="2981485"/>
          </a:xfrm>
          <a:prstGeom prst="roundRect">
            <a:avLst>
              <a:gd name="adj" fmla="val 0"/>
            </a:avLst>
          </a:prstGeom>
          <a:noFill/>
          <a:ln w="9525" cap="flat" cmpd="sng">
            <a:solidFill>
              <a:schemeClr val="dk2"/>
            </a:solidFill>
            <a:prstDash val="solid"/>
            <a:round/>
            <a:headEnd type="none" w="sm" len="sm"/>
            <a:tailEnd type="none" w="sm" len="sm"/>
          </a:ln>
        </p:spPr>
      </p:pic>
      <p:pic>
        <p:nvPicPr>
          <p:cNvPr id="9" name="Picture 8">
            <a:extLst>
              <a:ext uri="{FF2B5EF4-FFF2-40B4-BE49-F238E27FC236}">
                <a16:creationId xmlns:a16="http://schemas.microsoft.com/office/drawing/2014/main" id="{FFEC6531-88AA-7D75-F165-3F5F1D1A721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1401" y="2694029"/>
            <a:ext cx="2772547" cy="1809246"/>
          </a:xfrm>
          <a:prstGeom prst="rect">
            <a:avLst/>
          </a:prstGeom>
        </p:spPr>
      </p:pic>
      <p:grpSp>
        <p:nvGrpSpPr>
          <p:cNvPr id="13" name="Group 12">
            <a:extLst>
              <a:ext uri="{FF2B5EF4-FFF2-40B4-BE49-F238E27FC236}">
                <a16:creationId xmlns:a16="http://schemas.microsoft.com/office/drawing/2014/main" id="{F8E0F5C8-2BD0-ADFE-66DB-7B7C9312FF1A}"/>
              </a:ext>
            </a:extLst>
          </p:cNvPr>
          <p:cNvGrpSpPr/>
          <p:nvPr/>
        </p:nvGrpSpPr>
        <p:grpSpPr>
          <a:xfrm>
            <a:off x="3419823" y="4374920"/>
            <a:ext cx="247405" cy="247405"/>
            <a:chOff x="5342879" y="539091"/>
            <a:chExt cx="426861" cy="426861"/>
          </a:xfrm>
        </p:grpSpPr>
        <p:sp>
          <p:nvSpPr>
            <p:cNvPr id="14" name="Rounded Rectangle 13">
              <a:extLst>
                <a:ext uri="{FF2B5EF4-FFF2-40B4-BE49-F238E27FC236}">
                  <a16:creationId xmlns:a16="http://schemas.microsoft.com/office/drawing/2014/main" id="{2C5F70A2-FF5A-A703-48B3-BBF72C12CA42}"/>
                </a:ext>
              </a:extLst>
            </p:cNvPr>
            <p:cNvSpPr/>
            <p:nvPr/>
          </p:nvSpPr>
          <p:spPr>
            <a:xfrm>
              <a:off x="5425441" y="558800"/>
              <a:ext cx="284480" cy="387464"/>
            </a:xfrm>
            <a:prstGeom prst="roundRect">
              <a:avLst>
                <a:gd name="adj" fmla="val 107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PDF File - Free interface icons">
              <a:extLst>
                <a:ext uri="{FF2B5EF4-FFF2-40B4-BE49-F238E27FC236}">
                  <a16:creationId xmlns:a16="http://schemas.microsoft.com/office/drawing/2014/main" id="{8DFF3312-7179-B7B2-9C18-EA50D63A023B}"/>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42879" y="539091"/>
              <a:ext cx="426861" cy="42686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lide Number Placeholder 5">
            <a:extLst>
              <a:ext uri="{FF2B5EF4-FFF2-40B4-BE49-F238E27FC236}">
                <a16:creationId xmlns:a16="http://schemas.microsoft.com/office/drawing/2014/main" id="{E09C7A23-F44F-BA09-B10C-95EBD001FF0E}"/>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dirty="0"/>
          </a:p>
        </p:txBody>
      </p:sp>
      <p:sp>
        <p:nvSpPr>
          <p:cNvPr id="2" name="Google Shape;146;p22">
            <a:extLst>
              <a:ext uri="{FF2B5EF4-FFF2-40B4-BE49-F238E27FC236}">
                <a16:creationId xmlns:a16="http://schemas.microsoft.com/office/drawing/2014/main" id="{B804E60F-706A-93DC-08B0-A5E995DFFF82}"/>
              </a:ext>
            </a:extLst>
          </p:cNvPr>
          <p:cNvSpPr txBox="1"/>
          <p:nvPr/>
        </p:nvSpPr>
        <p:spPr>
          <a:xfrm>
            <a:off x="3156501" y="4334748"/>
            <a:ext cx="5987499" cy="411279"/>
          </a:xfrm>
          <a:prstGeom prst="rect">
            <a:avLst/>
          </a:prstGeom>
          <a:noFill/>
          <a:ln>
            <a:noFill/>
          </a:ln>
        </p:spPr>
        <p:txBody>
          <a:bodyPr spcFirstLastPara="1" wrap="square" lIns="91425" tIns="91425" rIns="91425" bIns="91425" anchor="t" anchorCtr="0">
            <a:noAutofit/>
          </a:bodyPr>
          <a:lstStyle/>
          <a:p>
            <a:pPr algn="ctr"/>
            <a:r>
              <a:rPr lang="en-US" sz="1000" i="1" dirty="0">
                <a:uFill>
                  <a:noFill/>
                </a:uFill>
              </a:rPr>
              <a:t>CREDIT</a:t>
            </a:r>
            <a:r>
              <a:rPr lang="en-US" sz="1000" i="1" dirty="0">
                <a:solidFill>
                  <a:srgbClr val="0563C1"/>
                </a:solidFill>
                <a:uFill>
                  <a:noFill/>
                </a:uFill>
              </a:rPr>
              <a:t>: Rocket’s Earthquake Safety Activity, </a:t>
            </a:r>
            <a:r>
              <a:rPr lang="en-US" sz="1000" i="1" dirty="0">
                <a:solidFill>
                  <a:schemeClr val="hlink"/>
                </a:solidFill>
                <a:uFill>
                  <a:noFill/>
                </a:uFill>
                <a:ea typeface="Calibri"/>
                <a:cs typeface="Calibri"/>
                <a:sym typeface="Calibri"/>
                <a:hlinkClick r:id="rId3"/>
              </a:rPr>
              <a:t>Rocket’s Earthquake Safety Adventure</a:t>
            </a:r>
            <a:endParaRPr lang="en-US" sz="1000" i="1" dirty="0"/>
          </a:p>
          <a:p>
            <a:pPr marL="0" lvl="0" indent="0" algn="ctr" rtl="0">
              <a:spcBef>
                <a:spcPts val="0"/>
              </a:spcBef>
              <a:spcAft>
                <a:spcPts val="0"/>
              </a:spcAft>
              <a:buNone/>
            </a:pPr>
            <a:r>
              <a:rPr lang="en-US" sz="1000" dirty="0">
                <a:solidFill>
                  <a:srgbClr val="0563C1"/>
                </a:solidFill>
                <a:uFill>
                  <a:noFill/>
                </a:uFill>
              </a:rPr>
              <a:t> </a:t>
            </a:r>
            <a:endParaRPr sz="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 name="Picture 14">
            <a:extLst>
              <a:ext uri="{FF2B5EF4-FFF2-40B4-BE49-F238E27FC236}">
                <a16:creationId xmlns:a16="http://schemas.microsoft.com/office/drawing/2014/main" id="{AE4ACE2F-19F1-F89A-C1E2-BC566226BE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845" y="2746675"/>
            <a:ext cx="2721337" cy="1656027"/>
          </a:xfrm>
          <a:prstGeom prst="rect">
            <a:avLst/>
          </a:prstGeom>
        </p:spPr>
      </p:pic>
      <p:grpSp>
        <p:nvGrpSpPr>
          <p:cNvPr id="35" name="Group 34">
            <a:extLst>
              <a:ext uri="{FF2B5EF4-FFF2-40B4-BE49-F238E27FC236}">
                <a16:creationId xmlns:a16="http://schemas.microsoft.com/office/drawing/2014/main" id="{CBF3A371-E67E-65C6-2F96-E981D6E893D4}"/>
              </a:ext>
            </a:extLst>
          </p:cNvPr>
          <p:cNvGrpSpPr/>
          <p:nvPr/>
        </p:nvGrpSpPr>
        <p:grpSpPr>
          <a:xfrm>
            <a:off x="3667558" y="1341822"/>
            <a:ext cx="5188597" cy="3293938"/>
            <a:chOff x="3457733" y="1139045"/>
            <a:chExt cx="5508011" cy="3496715"/>
          </a:xfrm>
        </p:grpSpPr>
        <p:sp>
          <p:nvSpPr>
            <p:cNvPr id="24" name="Rectangle 23">
              <a:extLst>
                <a:ext uri="{FF2B5EF4-FFF2-40B4-BE49-F238E27FC236}">
                  <a16:creationId xmlns:a16="http://schemas.microsoft.com/office/drawing/2014/main" id="{12583F41-B338-A4F9-3C1B-604C8568C8FA}"/>
                </a:ext>
              </a:extLst>
            </p:cNvPr>
            <p:cNvSpPr/>
            <p:nvPr/>
          </p:nvSpPr>
          <p:spPr>
            <a:xfrm>
              <a:off x="6318112" y="1234257"/>
              <a:ext cx="2316632" cy="30839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7" name="Google Shape;157;p23">
              <a:hlinkClick r:id="rId4"/>
            </p:cNvPr>
            <p:cNvSpPr/>
            <p:nvPr/>
          </p:nvSpPr>
          <p:spPr>
            <a:xfrm>
              <a:off x="6375042" y="4410841"/>
              <a:ext cx="2590702" cy="186702"/>
            </a:xfrm>
            <a:prstGeom prst="rect">
              <a:avLst/>
            </a:prstGeom>
            <a:solidFill>
              <a:srgbClr val="FFFFFF">
                <a:alpha val="0"/>
              </a:srgb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000" i="1" dirty="0">
                  <a:uFill>
                    <a:noFill/>
                  </a:uFill>
                  <a:hlinkClick r:id="rId4">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4">
                    <a:extLst>
                      <a:ext uri="{A12FA001-AC4F-418D-AE19-62706E023703}">
                        <ahyp:hlinkClr xmlns:ahyp="http://schemas.microsoft.com/office/drawing/2018/hyperlinkcolor" val="tx"/>
                      </a:ext>
                    </a:extLst>
                  </a:hlinkClick>
                </a:rPr>
                <a:t>: Earthquake Country Alliance </a:t>
              </a:r>
              <a:endParaRPr sz="1000" i="1" dirty="0"/>
            </a:p>
          </p:txBody>
        </p:sp>
        <p:sp>
          <p:nvSpPr>
            <p:cNvPr id="158" name="Google Shape;158;p23">
              <a:hlinkClick r:id="rId4"/>
            </p:cNvPr>
            <p:cNvSpPr/>
            <p:nvPr/>
          </p:nvSpPr>
          <p:spPr>
            <a:xfrm>
              <a:off x="3836860" y="4371589"/>
              <a:ext cx="1945111" cy="233158"/>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000" i="1" dirty="0">
                  <a:uFill>
                    <a:noFill/>
                  </a:uFill>
                  <a:hlinkClick r:id="rId5">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5">
                    <a:extLst>
                      <a:ext uri="{A12FA001-AC4F-418D-AE19-62706E023703}">
                        <ahyp:hlinkClr xmlns:ahyp="http://schemas.microsoft.com/office/drawing/2018/hyperlinkcolor" val="tx"/>
                      </a:ext>
                    </a:extLst>
                  </a:hlinkClick>
                </a:rPr>
                <a:t>: Dark Horse Comics</a:t>
              </a:r>
              <a:endParaRPr sz="1000" i="1" dirty="0"/>
            </a:p>
          </p:txBody>
        </p:sp>
        <p:grpSp>
          <p:nvGrpSpPr>
            <p:cNvPr id="11" name="Group 10">
              <a:extLst>
                <a:ext uri="{FF2B5EF4-FFF2-40B4-BE49-F238E27FC236}">
                  <a16:creationId xmlns:a16="http://schemas.microsoft.com/office/drawing/2014/main" id="{036680D7-DE2B-5B20-E0B3-D6CC516B3FDA}"/>
                </a:ext>
              </a:extLst>
            </p:cNvPr>
            <p:cNvGrpSpPr/>
            <p:nvPr/>
          </p:nvGrpSpPr>
          <p:grpSpPr>
            <a:xfrm>
              <a:off x="6162928" y="4388355"/>
              <a:ext cx="247405" cy="247405"/>
              <a:chOff x="5342879" y="539091"/>
              <a:chExt cx="426861" cy="426861"/>
            </a:xfrm>
          </p:grpSpPr>
          <p:sp>
            <p:nvSpPr>
              <p:cNvPr id="12" name="Rounded Rectangle 11">
                <a:extLst>
                  <a:ext uri="{FF2B5EF4-FFF2-40B4-BE49-F238E27FC236}">
                    <a16:creationId xmlns:a16="http://schemas.microsoft.com/office/drawing/2014/main" id="{08E45551-DBD1-B9FD-9E0A-C9D979CD2669}"/>
                  </a:ext>
                </a:extLst>
              </p:cNvPr>
              <p:cNvSpPr/>
              <p:nvPr/>
            </p:nvSpPr>
            <p:spPr>
              <a:xfrm>
                <a:off x="5425441" y="558800"/>
                <a:ext cx="284480" cy="387464"/>
              </a:xfrm>
              <a:prstGeom prst="roundRect">
                <a:avLst>
                  <a:gd name="adj" fmla="val 107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DF File - Free interface icons">
                <a:extLst>
                  <a:ext uri="{FF2B5EF4-FFF2-40B4-BE49-F238E27FC236}">
                    <a16:creationId xmlns:a16="http://schemas.microsoft.com/office/drawing/2014/main" id="{660CACC1-3F6A-DFCC-2E66-1B22DE205E25}"/>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42879" y="539091"/>
                <a:ext cx="426861" cy="4268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735C28B1-4B0C-2FAC-0323-51C89E794843}"/>
                </a:ext>
              </a:extLst>
            </p:cNvPr>
            <p:cNvGrpSpPr/>
            <p:nvPr/>
          </p:nvGrpSpPr>
          <p:grpSpPr>
            <a:xfrm>
              <a:off x="3457733" y="1139045"/>
              <a:ext cx="2435883" cy="3142806"/>
              <a:chOff x="418487" y="1268904"/>
              <a:chExt cx="2288443" cy="2952577"/>
            </a:xfrm>
          </p:grpSpPr>
          <p:sp>
            <p:nvSpPr>
              <p:cNvPr id="20" name="Rectangle 19">
                <a:extLst>
                  <a:ext uri="{FF2B5EF4-FFF2-40B4-BE49-F238E27FC236}">
                    <a16:creationId xmlns:a16="http://schemas.microsoft.com/office/drawing/2014/main" id="{26BAC32C-203F-360C-E1EF-2A4EB7222807}"/>
                  </a:ext>
                </a:extLst>
              </p:cNvPr>
              <p:cNvSpPr/>
              <p:nvPr/>
            </p:nvSpPr>
            <p:spPr>
              <a:xfrm>
                <a:off x="530520" y="1324239"/>
                <a:ext cx="2176410" cy="289724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 descr="Without Warning! (Earthquake Safety And Information) Comic Book Cover">
                <a:extLst>
                  <a:ext uri="{FF2B5EF4-FFF2-40B4-BE49-F238E27FC236}">
                    <a16:creationId xmlns:a16="http://schemas.microsoft.com/office/drawing/2014/main" id="{FF02A8DC-BF2C-EA41-6264-F5DA37D2882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8487" y="1268904"/>
                <a:ext cx="2223055" cy="290479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descr="Screenshot of Seven Steps to Earthquake Safety Flyer ">
              <a:extLst>
                <a:ext uri="{FF2B5EF4-FFF2-40B4-BE49-F238E27FC236}">
                  <a16:creationId xmlns:a16="http://schemas.microsoft.com/office/drawing/2014/main" id="{99E084D9-CF8B-2C33-A51E-EE5EE5EB7F6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62928" y="1177414"/>
              <a:ext cx="2380559" cy="3083906"/>
            </a:xfrm>
            <a:prstGeom prst="rect">
              <a:avLst/>
            </a:prstGeom>
            <a:ln>
              <a:solidFill>
                <a:schemeClr val="tx2"/>
              </a:solidFill>
            </a:ln>
          </p:spPr>
        </p:pic>
        <p:grpSp>
          <p:nvGrpSpPr>
            <p:cNvPr id="25" name="Group 24">
              <a:extLst>
                <a:ext uri="{FF2B5EF4-FFF2-40B4-BE49-F238E27FC236}">
                  <a16:creationId xmlns:a16="http://schemas.microsoft.com/office/drawing/2014/main" id="{320ED81A-0F7C-03B8-4AE4-343A5E0A70A4}"/>
                </a:ext>
              </a:extLst>
            </p:cNvPr>
            <p:cNvGrpSpPr/>
            <p:nvPr/>
          </p:nvGrpSpPr>
          <p:grpSpPr>
            <a:xfrm>
              <a:off x="3594922" y="4368752"/>
              <a:ext cx="324380" cy="247405"/>
              <a:chOff x="5150251" y="539091"/>
              <a:chExt cx="559670" cy="426861"/>
            </a:xfrm>
          </p:grpSpPr>
          <p:sp>
            <p:nvSpPr>
              <p:cNvPr id="26" name="Rounded Rectangle 25">
                <a:extLst>
                  <a:ext uri="{FF2B5EF4-FFF2-40B4-BE49-F238E27FC236}">
                    <a16:creationId xmlns:a16="http://schemas.microsoft.com/office/drawing/2014/main" id="{226E3D13-2D13-65D0-FB8D-2B48837E38DD}"/>
                  </a:ext>
                </a:extLst>
              </p:cNvPr>
              <p:cNvSpPr/>
              <p:nvPr/>
            </p:nvSpPr>
            <p:spPr>
              <a:xfrm>
                <a:off x="5425441" y="558800"/>
                <a:ext cx="284480" cy="387464"/>
              </a:xfrm>
              <a:prstGeom prst="roundRect">
                <a:avLst>
                  <a:gd name="adj" fmla="val 107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PDF File - Free interface icons">
                <a:extLst>
                  <a:ext uri="{FF2B5EF4-FFF2-40B4-BE49-F238E27FC236}">
                    <a16:creationId xmlns:a16="http://schemas.microsoft.com/office/drawing/2014/main" id="{278F8EEA-8A09-ECA0-12AA-2064B412FC0C}"/>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50251" y="539091"/>
                <a:ext cx="426861" cy="42686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3" name="Google Shape;154;p23">
            <a:extLst>
              <a:ext uri="{FF2B5EF4-FFF2-40B4-BE49-F238E27FC236}">
                <a16:creationId xmlns:a16="http://schemas.microsoft.com/office/drawing/2014/main" id="{8FDEFA61-1918-89DD-7044-C97939B2BF7E}"/>
              </a:ext>
            </a:extLst>
          </p:cNvPr>
          <p:cNvSpPr txBox="1">
            <a:spLocks/>
          </p:cNvSpPr>
          <p:nvPr/>
        </p:nvSpPr>
        <p:spPr>
          <a:xfrm>
            <a:off x="264630" y="653066"/>
            <a:ext cx="8381700" cy="431400"/>
          </a:xfrm>
          <a:prstGeom prst="rect">
            <a:avLst/>
          </a:prstGeom>
        </p:spPr>
        <p:txBody>
          <a:bodyPr spcFirstLastPara="1" vert="horz" wrap="square" lIns="91425" tIns="45700" rIns="91425" bIns="45700"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dk1"/>
              </a:buClr>
              <a:buSzPts val="1100"/>
              <a:buFont typeface="Arial"/>
              <a:buNone/>
            </a:pPr>
            <a:r>
              <a:rPr lang="en-US" sz="2800" dirty="0"/>
              <a:t>Talk to Older Children About Earthquake Safety  </a:t>
            </a:r>
          </a:p>
          <a:p>
            <a:pPr algn="ctr">
              <a:spcBef>
                <a:spcPts val="0"/>
              </a:spcBef>
              <a:buClr>
                <a:schemeClr val="dk1"/>
              </a:buClr>
              <a:buSzPts val="1100"/>
              <a:buFont typeface="Arial"/>
              <a:buNone/>
            </a:pPr>
            <a:endParaRPr lang="en-US" sz="2800" dirty="0"/>
          </a:p>
          <a:p>
            <a:pPr algn="ctr">
              <a:spcBef>
                <a:spcPts val="0"/>
              </a:spcBef>
            </a:pPr>
            <a:endParaRPr lang="en-US" sz="2800" dirty="0"/>
          </a:p>
        </p:txBody>
      </p:sp>
      <p:sp>
        <p:nvSpPr>
          <p:cNvPr id="34" name="TextBox 33">
            <a:extLst>
              <a:ext uri="{FF2B5EF4-FFF2-40B4-BE49-F238E27FC236}">
                <a16:creationId xmlns:a16="http://schemas.microsoft.com/office/drawing/2014/main" id="{DEA02881-6AA5-CA16-E629-ACDB3A6F0CFE}"/>
              </a:ext>
            </a:extLst>
          </p:cNvPr>
          <p:cNvSpPr txBox="1"/>
          <p:nvPr/>
        </p:nvSpPr>
        <p:spPr>
          <a:xfrm>
            <a:off x="358174" y="1184687"/>
            <a:ext cx="3178700" cy="1124026"/>
          </a:xfrm>
          <a:prstGeom prst="rect">
            <a:avLst/>
          </a:prstGeom>
          <a:noFill/>
        </p:spPr>
        <p:txBody>
          <a:bodyPr wrap="square">
            <a:spAutoFit/>
          </a:bodyPr>
          <a:lstStyle/>
          <a:p>
            <a:pPr defTabSz="685800">
              <a:lnSpc>
                <a:spcPct val="115000"/>
              </a:lnSpc>
              <a:spcBef>
                <a:spcPts val="750"/>
              </a:spcBef>
              <a:buClr>
                <a:schemeClr val="accent1"/>
              </a:buClr>
            </a:pPr>
            <a:r>
              <a:rPr lang="en-US" sz="2000" dirty="0">
                <a:solidFill>
                  <a:schemeClr val="tx2"/>
                </a:solidFill>
                <a:sym typeface="Arial"/>
              </a:rPr>
              <a:t>Consider working with your older students to create a plan.</a:t>
            </a:r>
            <a:endParaRPr lang="en-US" sz="2000" dirty="0">
              <a:solidFill>
                <a:schemeClr val="tx2"/>
              </a:solidFill>
            </a:endParaRPr>
          </a:p>
        </p:txBody>
      </p:sp>
      <p:sp>
        <p:nvSpPr>
          <p:cNvPr id="36" name="Slide Number Placeholder 5">
            <a:extLst>
              <a:ext uri="{FF2B5EF4-FFF2-40B4-BE49-F238E27FC236}">
                <a16:creationId xmlns:a16="http://schemas.microsoft.com/office/drawing/2014/main" id="{2E0404E1-A43E-3521-BFE8-A186EBB94333}"/>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4"/>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800" dirty="0"/>
              <a:t>Connect with Your Community</a:t>
            </a:r>
            <a:endParaRPr sz="2800" dirty="0"/>
          </a:p>
          <a:p>
            <a:pPr marL="0" lvl="0" indent="0" algn="ctr" rtl="0">
              <a:spcBef>
                <a:spcPts val="0"/>
              </a:spcBef>
              <a:spcAft>
                <a:spcPts val="0"/>
              </a:spcAft>
              <a:buNone/>
            </a:pPr>
            <a:endParaRPr sz="2800" dirty="0"/>
          </a:p>
          <a:p>
            <a:pPr marL="0" lvl="0" indent="0" algn="ctr" rtl="0">
              <a:spcBef>
                <a:spcPts val="0"/>
              </a:spcBef>
              <a:spcAft>
                <a:spcPts val="0"/>
              </a:spcAft>
              <a:buNone/>
            </a:pPr>
            <a:endParaRPr sz="2800" dirty="0"/>
          </a:p>
        </p:txBody>
      </p:sp>
      <p:grpSp>
        <p:nvGrpSpPr>
          <p:cNvPr id="12" name="Group 11">
            <a:extLst>
              <a:ext uri="{FF2B5EF4-FFF2-40B4-BE49-F238E27FC236}">
                <a16:creationId xmlns:a16="http://schemas.microsoft.com/office/drawing/2014/main" id="{98F8E911-6535-4451-59B8-68199F6726C9}"/>
              </a:ext>
            </a:extLst>
          </p:cNvPr>
          <p:cNvGrpSpPr/>
          <p:nvPr/>
        </p:nvGrpSpPr>
        <p:grpSpPr>
          <a:xfrm>
            <a:off x="3357744" y="1334500"/>
            <a:ext cx="5553271" cy="2903945"/>
            <a:chOff x="4248533" y="1449778"/>
            <a:chExt cx="4355109" cy="2277396"/>
          </a:xfrm>
        </p:grpSpPr>
        <p:pic>
          <p:nvPicPr>
            <p:cNvPr id="7" name="Picture 6">
              <a:extLst>
                <a:ext uri="{FF2B5EF4-FFF2-40B4-BE49-F238E27FC236}">
                  <a16:creationId xmlns:a16="http://schemas.microsoft.com/office/drawing/2014/main" id="{F2059D81-F09A-54B9-9776-5459BD3611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248533" y="1454538"/>
              <a:ext cx="2837228" cy="2272636"/>
            </a:xfrm>
            <a:prstGeom prst="rect">
              <a:avLst/>
            </a:prstGeom>
          </p:spPr>
        </p:pic>
        <p:pic>
          <p:nvPicPr>
            <p:cNvPr id="9" name="Picture 8">
              <a:extLst>
                <a:ext uri="{FF2B5EF4-FFF2-40B4-BE49-F238E27FC236}">
                  <a16:creationId xmlns:a16="http://schemas.microsoft.com/office/drawing/2014/main" id="{7C86DACE-FCD0-7503-2E8D-5126D134E7F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r="-4692"/>
            <a:stretch/>
          </p:blipFill>
          <p:spPr>
            <a:xfrm>
              <a:off x="7105640" y="1449778"/>
              <a:ext cx="1478124" cy="1112033"/>
            </a:xfrm>
            <a:prstGeom prst="rect">
              <a:avLst/>
            </a:prstGeom>
          </p:spPr>
        </p:pic>
        <p:pic>
          <p:nvPicPr>
            <p:cNvPr id="11" name="Picture 10">
              <a:extLst>
                <a:ext uri="{FF2B5EF4-FFF2-40B4-BE49-F238E27FC236}">
                  <a16:creationId xmlns:a16="http://schemas.microsoft.com/office/drawing/2014/main" id="{1CAA3587-6A42-86B8-30CA-65BE3570DEE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125518" y="2586059"/>
              <a:ext cx="1478124" cy="1112033"/>
            </a:xfrm>
            <a:prstGeom prst="rect">
              <a:avLst/>
            </a:prstGeom>
          </p:spPr>
        </p:pic>
      </p:grpSp>
      <p:sp>
        <p:nvSpPr>
          <p:cNvPr id="16" name="Slide Number Placeholder 5">
            <a:extLst>
              <a:ext uri="{FF2B5EF4-FFF2-40B4-BE49-F238E27FC236}">
                <a16:creationId xmlns:a16="http://schemas.microsoft.com/office/drawing/2014/main" id="{8D85D09F-1C62-8306-1D31-D09D595F7C35}"/>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dirty="0"/>
          </a:p>
        </p:txBody>
      </p:sp>
      <p:pic>
        <p:nvPicPr>
          <p:cNvPr id="7174" name="Picture 6" descr="ShakeOut Participant Badge">
            <a:extLst>
              <a:ext uri="{FF2B5EF4-FFF2-40B4-BE49-F238E27FC236}">
                <a16:creationId xmlns:a16="http://schemas.microsoft.com/office/drawing/2014/main" id="{70E0A8CF-4461-6587-C044-3BDE5043734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3432" y="1394674"/>
            <a:ext cx="2777433" cy="27774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6" name="Google Shape;176;p25">
            <a:extLst>
              <a:ext uri="{FF2B5EF4-FFF2-40B4-BE49-F238E27FC236}">
                <a16:creationId xmlns:a16="http://schemas.microsoft.com/office/drawing/2014/main" id="{6A4AF15F-FD12-1E16-7E4D-9A6AD8CC5B81}"/>
              </a:ext>
            </a:extLst>
          </p:cNvPr>
          <p:cNvSpPr txBox="1"/>
          <p:nvPr/>
        </p:nvSpPr>
        <p:spPr>
          <a:xfrm>
            <a:off x="393493" y="1245476"/>
            <a:ext cx="5775382" cy="3093114"/>
          </a:xfrm>
          <a:prstGeom prst="rect">
            <a:avLst/>
          </a:prstGeom>
          <a:noFill/>
          <a:ln>
            <a:noFill/>
          </a:ln>
        </p:spPr>
        <p:txBody>
          <a:bodyPr spcFirstLastPara="1" wrap="square" lIns="91425" tIns="45700" rIns="91425" bIns="45700" anchor="t" anchorCtr="0">
            <a:spAutoFit/>
          </a:bodyPr>
          <a:lstStyle/>
          <a:p>
            <a:pPr marL="285750" lvl="0" indent="-285750" algn="l" rtl="0">
              <a:spcBef>
                <a:spcPts val="300"/>
              </a:spcBef>
              <a:spcAft>
                <a:spcPts val="900"/>
              </a:spcAft>
              <a:buClr>
                <a:schemeClr val="accent1"/>
              </a:buClr>
              <a:buSzPct val="101000"/>
              <a:buFont typeface="Arial" panose="020B0604020202020204" pitchFamily="34" charset="0"/>
              <a:buChar char="•"/>
            </a:pPr>
            <a:r>
              <a:rPr lang="en-US" sz="1600" dirty="0">
                <a:solidFill>
                  <a:schemeClr val="dk1"/>
                </a:solidFill>
              </a:rPr>
              <a:t>USGS </a:t>
            </a:r>
            <a:r>
              <a:rPr lang="en-US" sz="1600" dirty="0" err="1">
                <a:solidFill>
                  <a:schemeClr val="dk1"/>
                </a:solidFill>
              </a:rPr>
              <a:t>ShakeAlert</a:t>
            </a:r>
            <a:r>
              <a:rPr lang="en-US" sz="1600" dirty="0">
                <a:solidFill>
                  <a:schemeClr val="dk1"/>
                </a:solidFill>
              </a:rPr>
              <a:t> </a:t>
            </a:r>
            <a:r>
              <a:rPr lang="en-US" sz="1600" u="sng" dirty="0">
                <a:solidFill>
                  <a:schemeClr val="hlink"/>
                </a:solidFill>
                <a:hlinkClick r:id="rId3">
                  <a:extLst>
                    <a:ext uri="{A12FA001-AC4F-418D-AE19-62706E023703}">
                      <ahyp:hlinkClr xmlns:ahyp="http://schemas.microsoft.com/office/drawing/2018/hyperlinkcolor" val="tx"/>
                    </a:ext>
                  </a:extLst>
                </a:hlinkClick>
              </a:rPr>
              <a:t>www.ShakeAlert.org</a:t>
            </a:r>
            <a:endParaRPr sz="1600" dirty="0">
              <a:solidFill>
                <a:schemeClr val="hlink"/>
              </a:solidFill>
              <a:cs typeface="Arial"/>
            </a:endParaRPr>
          </a:p>
          <a:p>
            <a:pPr marL="285750" lvl="0" indent="-285750" algn="l" rtl="0">
              <a:spcBef>
                <a:spcPts val="300"/>
              </a:spcBef>
              <a:spcAft>
                <a:spcPts val="300"/>
              </a:spcAft>
              <a:buClr>
                <a:schemeClr val="accent1"/>
              </a:buClr>
              <a:buSzPct val="101000"/>
              <a:buFont typeface="Arial" panose="020B0604020202020204" pitchFamily="34" charset="0"/>
              <a:buChar char="•"/>
            </a:pPr>
            <a:r>
              <a:rPr lang="en-US" sz="1600" dirty="0">
                <a:solidFill>
                  <a:schemeClr val="dk1"/>
                </a:solidFill>
              </a:rPr>
              <a:t>Ready.gov  </a:t>
            </a:r>
            <a:r>
              <a:rPr lang="en-US" sz="1600" u="sng" dirty="0">
                <a:solidFill>
                  <a:schemeClr val="hlink"/>
                </a:solidFill>
                <a:hlinkClick r:id="rId4">
                  <a:extLst>
                    <a:ext uri="{A12FA001-AC4F-418D-AE19-62706E023703}">
                      <ahyp:hlinkClr xmlns:ahyp="http://schemas.microsoft.com/office/drawing/2018/hyperlinkcolor" val="tx"/>
                    </a:ext>
                  </a:extLst>
                </a:hlinkClick>
              </a:rPr>
              <a:t>https://www.ready.gov/earthquakes</a:t>
            </a:r>
            <a:r>
              <a:rPr lang="en-US" sz="1600" dirty="0">
                <a:solidFill>
                  <a:schemeClr val="dk1"/>
                </a:solidFill>
              </a:rPr>
              <a:t> </a:t>
            </a:r>
            <a:endParaRPr sz="1600" dirty="0">
              <a:solidFill>
                <a:schemeClr val="dk1"/>
              </a:solidFill>
            </a:endParaRPr>
          </a:p>
          <a:p>
            <a:pPr marL="285750" lvl="0" indent="-285750" algn="l" rtl="0">
              <a:spcBef>
                <a:spcPts val="300"/>
              </a:spcBef>
              <a:spcAft>
                <a:spcPts val="300"/>
              </a:spcAft>
              <a:buClr>
                <a:schemeClr val="accent1"/>
              </a:buClr>
              <a:buSzPct val="101000"/>
              <a:buFont typeface="Arial" panose="020B0604020202020204" pitchFamily="34" charset="0"/>
              <a:buChar char="•"/>
            </a:pPr>
            <a:r>
              <a:rPr lang="en-US" sz="1600" dirty="0">
                <a:solidFill>
                  <a:schemeClr val="dk1"/>
                </a:solidFill>
              </a:rPr>
              <a:t>Earthquake Country Alliance  </a:t>
            </a:r>
            <a:r>
              <a:rPr lang="en-US" sz="1600" u="sng" dirty="0">
                <a:solidFill>
                  <a:schemeClr val="hlink"/>
                </a:solidFill>
                <a:hlinkClick r:id="rId5">
                  <a:extLst>
                    <a:ext uri="{A12FA001-AC4F-418D-AE19-62706E023703}">
                      <ahyp:hlinkClr xmlns:ahyp="http://schemas.microsoft.com/office/drawing/2018/hyperlinkcolor" val="tx"/>
                    </a:ext>
                  </a:extLst>
                </a:hlinkClick>
              </a:rPr>
              <a:t>https://www.earthquakecountry.org/</a:t>
            </a:r>
            <a:r>
              <a:rPr lang="en-US" sz="1600" dirty="0">
                <a:solidFill>
                  <a:schemeClr val="dk1"/>
                </a:solidFill>
              </a:rPr>
              <a:t> </a:t>
            </a:r>
            <a:endParaRPr sz="1600" dirty="0">
              <a:solidFill>
                <a:schemeClr val="dk1"/>
              </a:solidFill>
            </a:endParaRPr>
          </a:p>
          <a:p>
            <a:pPr marL="285750" lvl="0" indent="-285750" algn="l" rtl="0">
              <a:spcBef>
                <a:spcPts val="300"/>
              </a:spcBef>
              <a:spcAft>
                <a:spcPts val="300"/>
              </a:spcAft>
              <a:buClr>
                <a:schemeClr val="accent1"/>
              </a:buClr>
              <a:buSzPct val="101000"/>
              <a:buFont typeface="Arial" panose="020B0604020202020204" pitchFamily="34" charset="0"/>
              <a:buChar char="•"/>
            </a:pPr>
            <a:r>
              <a:rPr lang="en-US" sz="1600" dirty="0">
                <a:solidFill>
                  <a:schemeClr val="dk1"/>
                </a:solidFill>
              </a:rPr>
              <a:t>California Governor's Office of Emergency Services  </a:t>
            </a:r>
            <a:r>
              <a:rPr lang="en-US" sz="1600" u="sng" dirty="0">
                <a:solidFill>
                  <a:schemeClr val="hlink"/>
                </a:solidFill>
                <a:hlinkClick r:id="rId6">
                  <a:extLst>
                    <a:ext uri="{A12FA001-AC4F-418D-AE19-62706E023703}">
                      <ahyp:hlinkClr xmlns:ahyp="http://schemas.microsoft.com/office/drawing/2018/hyperlinkcolor" val="tx"/>
                    </a:ext>
                  </a:extLst>
                </a:hlinkClick>
              </a:rPr>
              <a:t>https://www.caloes.ca.gov/</a:t>
            </a:r>
            <a:endParaRPr sz="1600" dirty="0">
              <a:solidFill>
                <a:schemeClr val="hlink"/>
              </a:solidFill>
            </a:endParaRPr>
          </a:p>
          <a:p>
            <a:pPr marL="285750" indent="-285750">
              <a:spcBef>
                <a:spcPts val="300"/>
              </a:spcBef>
              <a:spcAft>
                <a:spcPts val="300"/>
              </a:spcAft>
              <a:buClr>
                <a:schemeClr val="accent1"/>
              </a:buClr>
              <a:buSzPct val="101000"/>
              <a:buFont typeface="Arial" panose="020B0604020202020204" pitchFamily="34" charset="0"/>
              <a:buChar char="•"/>
            </a:pPr>
            <a:r>
              <a:rPr lang="en-US" sz="1600" dirty="0">
                <a:solidFill>
                  <a:srgbClr val="000000"/>
                </a:solidFill>
                <a:cs typeface="Arial"/>
              </a:rPr>
              <a:t>Oregon Department of Emergency Management  </a:t>
            </a:r>
            <a:r>
              <a:rPr lang="en-US" sz="1600" dirty="0">
                <a:solidFill>
                  <a:srgbClr val="0563C1"/>
                </a:solidFill>
                <a:cs typeface="Arial"/>
                <a:hlinkClick r:id="rId7"/>
              </a:rPr>
              <a:t>https://www.oregon.gov/oem/Pages/default.aspx</a:t>
            </a:r>
            <a:r>
              <a:rPr lang="en-US" sz="1600" dirty="0">
                <a:solidFill>
                  <a:srgbClr val="000000"/>
                </a:solidFill>
                <a:cs typeface="Arial"/>
              </a:rPr>
              <a:t> </a:t>
            </a:r>
            <a:endParaRPr lang="en-US" sz="1600" dirty="0"/>
          </a:p>
          <a:p>
            <a:pPr marL="285750" indent="-285750">
              <a:spcBef>
                <a:spcPts val="300"/>
              </a:spcBef>
              <a:spcAft>
                <a:spcPts val="300"/>
              </a:spcAft>
              <a:buClr>
                <a:schemeClr val="accent1"/>
              </a:buClr>
              <a:buSzPct val="101000"/>
              <a:buFont typeface="Arial" panose="020B0604020202020204" pitchFamily="34" charset="0"/>
              <a:buChar char="•"/>
            </a:pPr>
            <a:r>
              <a:rPr lang="en-US" sz="1600" dirty="0">
                <a:solidFill>
                  <a:srgbClr val="000000"/>
                </a:solidFill>
                <a:cs typeface="Arial"/>
              </a:rPr>
              <a:t>Washington Emergency Management Division  </a:t>
            </a:r>
            <a:r>
              <a:rPr lang="en-US" sz="1600" dirty="0">
                <a:solidFill>
                  <a:srgbClr val="0563C1"/>
                </a:solidFill>
                <a:cs typeface="Arial"/>
                <a:hlinkClick r:id="rId8"/>
              </a:rPr>
              <a:t>https://mil.wa.gov/emergency-management-division</a:t>
            </a:r>
            <a:r>
              <a:rPr lang="en-US" sz="1600" dirty="0">
                <a:solidFill>
                  <a:srgbClr val="000000"/>
                </a:solidFill>
                <a:cs typeface="Arial"/>
              </a:rPr>
              <a:t> </a:t>
            </a:r>
            <a:endParaRPr lang="en-US" sz="1600" dirty="0"/>
          </a:p>
        </p:txBody>
      </p:sp>
      <p:sp>
        <p:nvSpPr>
          <p:cNvPr id="174" name="Google Shape;174;p25"/>
          <p:cNvSpPr txBox="1">
            <a:spLocks noGrp="1"/>
          </p:cNvSpPr>
          <p:nvPr>
            <p:ph type="title"/>
          </p:nvPr>
        </p:nvSpPr>
        <p:spPr>
          <a:xfrm>
            <a:off x="393493" y="666410"/>
            <a:ext cx="7190648" cy="4607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n-US" sz="2800" dirty="0"/>
              <a:t>For More Information</a:t>
            </a:r>
            <a:endParaRPr sz="2800" dirty="0"/>
          </a:p>
        </p:txBody>
      </p:sp>
      <p:sp>
        <p:nvSpPr>
          <p:cNvPr id="175" name="Google Shape;175;p25"/>
          <p:cNvSpPr txBox="1"/>
          <p:nvPr/>
        </p:nvSpPr>
        <p:spPr>
          <a:xfrm>
            <a:off x="4765247" y="1334502"/>
            <a:ext cx="2505143" cy="431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41"/>
              </a:buClr>
              <a:buSzPts val="2400"/>
              <a:buFont typeface="Arial"/>
              <a:buNone/>
            </a:pPr>
            <a:r>
              <a:rPr lang="en-US" b="0" i="0" u="none" strike="noStrike" cap="none" dirty="0">
                <a:latin typeface="Arial"/>
                <a:ea typeface="Arial"/>
                <a:cs typeface="Arial"/>
                <a:sym typeface="Arial"/>
              </a:rPr>
              <a:t>@USGS_ShakeAlert</a:t>
            </a:r>
            <a:endParaRPr b="0" i="0" u="none" strike="noStrike" cap="none" dirty="0">
              <a:latin typeface="Arial"/>
              <a:ea typeface="Arial"/>
              <a:cs typeface="Arial"/>
              <a:sym typeface="Arial"/>
            </a:endParaRPr>
          </a:p>
        </p:txBody>
      </p:sp>
      <p:pic>
        <p:nvPicPr>
          <p:cNvPr id="178" name="Google Shape;178;p25"/>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457566" y="1347202"/>
            <a:ext cx="307681" cy="307681"/>
          </a:xfrm>
          <a:prstGeom prst="ellipse">
            <a:avLst/>
          </a:prstGeom>
          <a:noFill/>
          <a:ln>
            <a:noFill/>
          </a:ln>
        </p:spPr>
      </p:pic>
      <p:sp>
        <p:nvSpPr>
          <p:cNvPr id="4" name="TextBox 3">
            <a:extLst>
              <a:ext uri="{FF2B5EF4-FFF2-40B4-BE49-F238E27FC236}">
                <a16:creationId xmlns:a16="http://schemas.microsoft.com/office/drawing/2014/main" id="{09BDCC34-EFED-9952-465A-9D1F09133568}"/>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a:t>
            </a:r>
            <a:endParaRPr lang="en-US" sz="800" dirty="0">
              <a:solidFill>
                <a:schemeClr val="bg1">
                  <a:lumMod val="50000"/>
                </a:schemeClr>
              </a:solidFill>
            </a:endParaRPr>
          </a:p>
        </p:txBody>
      </p:sp>
      <p:sp>
        <p:nvSpPr>
          <p:cNvPr id="7" name="Slide Number Placeholder 5">
            <a:extLst>
              <a:ext uri="{FF2B5EF4-FFF2-40B4-BE49-F238E27FC236}">
                <a16:creationId xmlns:a16="http://schemas.microsoft.com/office/drawing/2014/main" id="{C5212EDE-FB06-868F-D5BE-3BDE7C00E057}"/>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1"/>
          <p:cNvSpPr txBox="1">
            <a:spLocks noGrp="1"/>
          </p:cNvSpPr>
          <p:nvPr>
            <p:ph type="ctrTitle"/>
          </p:nvPr>
        </p:nvSpPr>
        <p:spPr>
          <a:xfrm>
            <a:off x="207244" y="516140"/>
            <a:ext cx="8729512" cy="70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800" b="1" dirty="0"/>
              <a:t>The </a:t>
            </a:r>
            <a:r>
              <a:rPr lang="en-US" sz="2800" b="1" dirty="0" err="1"/>
              <a:t>ShakeAlert</a:t>
            </a:r>
            <a:r>
              <a:rPr lang="en-US" sz="2800" b="1" dirty="0"/>
              <a:t> Earthquake Early Warning System </a:t>
            </a:r>
            <a:endParaRPr sz="2800" b="1" dirty="0"/>
          </a:p>
        </p:txBody>
      </p:sp>
      <p:sp>
        <p:nvSpPr>
          <p:cNvPr id="51" name="Google Shape;51;p11"/>
          <p:cNvSpPr txBox="1">
            <a:spLocks noGrp="1"/>
          </p:cNvSpPr>
          <p:nvPr>
            <p:ph type="subTitle" idx="1"/>
          </p:nvPr>
        </p:nvSpPr>
        <p:spPr>
          <a:xfrm>
            <a:off x="275847" y="1159115"/>
            <a:ext cx="8466493"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solidFill>
                  <a:schemeClr val="tx2"/>
                </a:solidFill>
              </a:rPr>
              <a:t>can help protect the school community by providing seconds of warning before strong shaking arrives.</a:t>
            </a:r>
            <a:endParaRPr sz="2400" dirty="0">
              <a:solidFill>
                <a:schemeClr val="tx2"/>
              </a:solidFill>
            </a:endParaRPr>
          </a:p>
        </p:txBody>
      </p:sp>
      <p:pic>
        <p:nvPicPr>
          <p:cNvPr id="52" name="Google Shape;52;p11" descr="If you feel shaking or get an alert….DROP! COVER! HOLD ON!"/>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127336" y="2040766"/>
            <a:ext cx="4889329" cy="2527159"/>
          </a:xfrm>
          <a:prstGeom prst="rect">
            <a:avLst/>
          </a:prstGeom>
          <a:noFill/>
          <a:ln>
            <a:noFill/>
          </a:ln>
        </p:spPr>
      </p:pic>
      <p:sp>
        <p:nvSpPr>
          <p:cNvPr id="6" name="Slide Number Placeholder 5">
            <a:extLst>
              <a:ext uri="{FF2B5EF4-FFF2-40B4-BE49-F238E27FC236}">
                <a16:creationId xmlns:a16="http://schemas.microsoft.com/office/drawing/2014/main" id="{94F1DC7F-0064-6860-48E3-5579DC7D8CC9}"/>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dirty="0"/>
          </a:p>
        </p:txBody>
      </p:sp>
    </p:spTree>
    <p:extLst>
      <p:ext uri="{BB962C8B-B14F-4D97-AF65-F5344CB8AC3E}">
        <p14:creationId xmlns:p14="http://schemas.microsoft.com/office/powerpoint/2010/main" val="3641026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0" name="Rounded Rectangle 19">
            <a:extLst>
              <a:ext uri="{FF2B5EF4-FFF2-40B4-BE49-F238E27FC236}">
                <a16:creationId xmlns:a16="http://schemas.microsoft.com/office/drawing/2014/main" id="{F2B4D781-4128-2E5D-89ED-0268F4FAFD31}"/>
              </a:ext>
            </a:extLst>
          </p:cNvPr>
          <p:cNvSpPr/>
          <p:nvPr/>
        </p:nvSpPr>
        <p:spPr>
          <a:xfrm>
            <a:off x="243502" y="679450"/>
            <a:ext cx="2747126" cy="3839978"/>
          </a:xfrm>
          <a:prstGeom prst="roundRect">
            <a:avLst>
              <a:gd name="adj" fmla="val 4812"/>
            </a:avLst>
          </a:prstGeom>
          <a:solidFill>
            <a:schemeClr val="accent1">
              <a:alpha val="92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Heat map of the United States showing California coast with a 75% to 95% chance of a damaging earthquake in the next 100 years.">
            <a:extLst>
              <a:ext uri="{FF2B5EF4-FFF2-40B4-BE49-F238E27FC236}">
                <a16:creationId xmlns:a16="http://schemas.microsoft.com/office/drawing/2014/main" id="{67042A30-45D3-B11F-2C5F-AAFF8981DE75}"/>
              </a:ext>
            </a:extLst>
          </p:cNvPr>
          <p:cNvPicPr>
            <a:picLocks noChangeAspect="1"/>
          </p:cNvPicPr>
          <p:nvPr/>
        </p:nvPicPr>
        <p:blipFill>
          <a:blip r:embed="rId3"/>
          <a:stretch>
            <a:fillRect/>
          </a:stretch>
        </p:blipFill>
        <p:spPr>
          <a:xfrm>
            <a:off x="3657474" y="679450"/>
            <a:ext cx="4902200" cy="3784600"/>
          </a:xfrm>
          <a:prstGeom prst="rect">
            <a:avLst/>
          </a:prstGeom>
        </p:spPr>
      </p:pic>
      <p:sp>
        <p:nvSpPr>
          <p:cNvPr id="55" name="Google Shape;55;p11"/>
          <p:cNvSpPr txBox="1">
            <a:spLocks noGrp="1"/>
          </p:cNvSpPr>
          <p:nvPr>
            <p:ph idx="1"/>
          </p:nvPr>
        </p:nvSpPr>
        <p:spPr>
          <a:xfrm>
            <a:off x="497009" y="2252931"/>
            <a:ext cx="2095879" cy="1477831"/>
          </a:xfrm>
          <a:prstGeom prst="rect">
            <a:avLst/>
          </a:prstGeom>
          <a:noFill/>
          <a:ln>
            <a:noFill/>
          </a:ln>
        </p:spPr>
        <p:txBody>
          <a:bodyPr spcFirstLastPara="1" wrap="square" lIns="91425" tIns="45700" rIns="91425" bIns="45700" anchor="t" anchorCtr="0">
            <a:noAutofit/>
          </a:bodyPr>
          <a:lstStyle/>
          <a:p>
            <a:pPr marL="12700" lvl="0" indent="0" algn="l" rtl="0">
              <a:lnSpc>
                <a:spcPct val="90000"/>
              </a:lnSpc>
              <a:spcBef>
                <a:spcPts val="0"/>
              </a:spcBef>
              <a:spcAft>
                <a:spcPts val="0"/>
              </a:spcAft>
              <a:buClr>
                <a:srgbClr val="006F41"/>
              </a:buClr>
              <a:buSzPts val="2400"/>
              <a:buNone/>
            </a:pPr>
            <a:r>
              <a:rPr lang="en-US" sz="2000" dirty="0">
                <a:solidFill>
                  <a:schemeClr val="tx2"/>
                </a:solidFill>
              </a:rPr>
              <a:t>This map shows areas with a </a:t>
            </a:r>
            <a:r>
              <a:rPr lang="en-US" sz="2000" b="1" dirty="0">
                <a:solidFill>
                  <a:schemeClr val="tx2"/>
                </a:solidFill>
              </a:rPr>
              <a:t>&gt;75% chance of a damaging earthquake </a:t>
            </a:r>
            <a:r>
              <a:rPr lang="en-US" sz="2000" dirty="0">
                <a:solidFill>
                  <a:schemeClr val="tx2"/>
                </a:solidFill>
              </a:rPr>
              <a:t>in the next 100 years in CA.</a:t>
            </a:r>
            <a:endParaRPr sz="2000" dirty="0">
              <a:solidFill>
                <a:schemeClr val="tx2"/>
              </a:solidFill>
            </a:endParaRPr>
          </a:p>
        </p:txBody>
      </p:sp>
      <p:sp>
        <p:nvSpPr>
          <p:cNvPr id="6" name="Google Shape;54;p11">
            <a:extLst>
              <a:ext uri="{FF2B5EF4-FFF2-40B4-BE49-F238E27FC236}">
                <a16:creationId xmlns:a16="http://schemas.microsoft.com/office/drawing/2014/main" id="{B53474F5-6958-DA00-216A-9BD92BBB276D}"/>
              </a:ext>
            </a:extLst>
          </p:cNvPr>
          <p:cNvSpPr txBox="1">
            <a:spLocks/>
          </p:cNvSpPr>
          <p:nvPr/>
        </p:nvSpPr>
        <p:spPr>
          <a:xfrm>
            <a:off x="497010" y="881231"/>
            <a:ext cx="3160464" cy="1371700"/>
          </a:xfrm>
          <a:prstGeom prst="rect">
            <a:avLst/>
          </a:prstGeom>
          <a:noFill/>
          <a:ln>
            <a:noFill/>
          </a:ln>
        </p:spPr>
        <p:txBody>
          <a:bodyPr spcFirstLastPara="1" vert="horz" wrap="square" lIns="91425" tIns="45700" rIns="91425" bIns="45700" rtlCol="0" anchor="t" anchorCtr="0">
            <a:noAutofit/>
          </a:bodyPr>
          <a:lstStyle>
            <a:lvl1pPr lvl="0" algn="ctr" defTabSz="685800" rtl="0" eaLnBrk="1" latinLnBrk="0" hangingPunct="1">
              <a:lnSpc>
                <a:spcPct val="90000"/>
              </a:lnSpc>
              <a:spcBef>
                <a:spcPts val="0"/>
              </a:spcBef>
              <a:spcAft>
                <a:spcPts val="0"/>
              </a:spcAft>
              <a:buSzPts val="5200"/>
              <a:buChar char="●"/>
              <a:defRPr sz="5200" b="1" kern="1200">
                <a:solidFill>
                  <a:schemeClr val="accent1"/>
                </a:solidFill>
                <a:latin typeface="+mj-lt"/>
                <a:ea typeface="+mj-ea"/>
                <a:cs typeface="+mj-cs"/>
              </a:defRPr>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pPr algn="l">
              <a:buClr>
                <a:srgbClr val="006F41"/>
              </a:buClr>
              <a:buSzPts val="2800"/>
              <a:buFont typeface="Arial"/>
              <a:buNone/>
            </a:pPr>
            <a:r>
              <a:rPr lang="en-US" sz="2800" dirty="0"/>
              <a:t>You Live in </a:t>
            </a:r>
            <a:br>
              <a:rPr lang="en-US" sz="2800" dirty="0"/>
            </a:br>
            <a:r>
              <a:rPr lang="en-US" sz="2800" dirty="0"/>
              <a:t>Earthquake Country!</a:t>
            </a:r>
            <a:endParaRPr lang="en-US" sz="2800" dirty="0">
              <a:cs typeface="Arial"/>
            </a:endParaRPr>
          </a:p>
        </p:txBody>
      </p:sp>
      <p:sp>
        <p:nvSpPr>
          <p:cNvPr id="12" name="Slide Number Placeholder 5">
            <a:extLst>
              <a:ext uri="{FF2B5EF4-FFF2-40B4-BE49-F238E27FC236}">
                <a16:creationId xmlns:a16="http://schemas.microsoft.com/office/drawing/2014/main" id="{5F7D94D8-2AE7-E230-711B-C4EEFB650F45}"/>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dirty="0"/>
          </a:p>
        </p:txBody>
      </p:sp>
    </p:spTree>
    <p:extLst>
      <p:ext uri="{BB962C8B-B14F-4D97-AF65-F5344CB8AC3E}">
        <p14:creationId xmlns:p14="http://schemas.microsoft.com/office/powerpoint/2010/main" val="327457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3" name="Google Shape;50;p11">
            <a:extLst>
              <a:ext uri="{FF2B5EF4-FFF2-40B4-BE49-F238E27FC236}">
                <a16:creationId xmlns:a16="http://schemas.microsoft.com/office/drawing/2014/main" id="{9E1C0D09-F243-8479-A782-379B9F186C86}"/>
              </a:ext>
            </a:extLst>
          </p:cNvPr>
          <p:cNvSpPr txBox="1">
            <a:spLocks/>
          </p:cNvSpPr>
          <p:nvPr/>
        </p:nvSpPr>
        <p:spPr>
          <a:xfrm>
            <a:off x="207244" y="461369"/>
            <a:ext cx="8729512" cy="705900"/>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pPr>
            <a:r>
              <a:rPr lang="en-US" sz="2800" dirty="0" err="1"/>
              <a:t>ShakeAlert</a:t>
            </a:r>
            <a:r>
              <a:rPr lang="en-US" sz="2800" dirty="0"/>
              <a:t> is Not Earthquake Predication</a:t>
            </a:r>
          </a:p>
        </p:txBody>
      </p:sp>
      <p:sp>
        <p:nvSpPr>
          <p:cNvPr id="21" name="Slide Number Placeholder 5">
            <a:extLst>
              <a:ext uri="{FF2B5EF4-FFF2-40B4-BE49-F238E27FC236}">
                <a16:creationId xmlns:a16="http://schemas.microsoft.com/office/drawing/2014/main" id="{F0CD2266-6DBF-B0A7-F44B-F4EC0F6BFBC8}"/>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dirty="0"/>
          </a:p>
        </p:txBody>
      </p:sp>
      <p:pic>
        <p:nvPicPr>
          <p:cNvPr id="4" name="Picture 3" descr="A diagram of a earthquake">
            <a:extLst>
              <a:ext uri="{FF2B5EF4-FFF2-40B4-BE49-F238E27FC236}">
                <a16:creationId xmlns:a16="http://schemas.microsoft.com/office/drawing/2014/main" id="{69A47F5C-3620-3DA0-7CCE-FFCB8FA0388E}"/>
              </a:ext>
            </a:extLst>
          </p:cNvPr>
          <p:cNvPicPr>
            <a:picLocks noChangeAspect="1"/>
          </p:cNvPicPr>
          <p:nvPr/>
        </p:nvPicPr>
        <p:blipFill>
          <a:blip r:embed="rId3">
            <a:alphaModFix/>
          </a:blip>
          <a:srcRect t="12783"/>
          <a:stretch/>
        </p:blipFill>
        <p:spPr>
          <a:xfrm>
            <a:off x="345437" y="1167269"/>
            <a:ext cx="8436937" cy="3566473"/>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10" name="Picture 9">
            <a:extLst>
              <a:ext uri="{FF2B5EF4-FFF2-40B4-BE49-F238E27FC236}">
                <a16:creationId xmlns:a16="http://schemas.microsoft.com/office/drawing/2014/main" id="{AFDB784D-7CF3-5BB0-0057-4C94E23E6E61}"/>
              </a:ext>
              <a:ext uri="{C183D7F6-B498-43B3-948B-1728B52AA6E4}">
                <adec:decorative xmlns:adec="http://schemas.microsoft.com/office/drawing/2017/decorative" val="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30148" y="1644371"/>
            <a:ext cx="2708106" cy="2555229"/>
          </a:xfrm>
          <a:prstGeom prst="rect">
            <a:avLst/>
          </a:prstGeom>
        </p:spPr>
      </p:pic>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0702" y="2231056"/>
            <a:ext cx="1463460" cy="1463460"/>
          </a:xfrm>
          <a:prstGeom prst="rect">
            <a:avLst/>
          </a:prstGeom>
        </p:spPr>
      </p:pic>
      <p:sp>
        <p:nvSpPr>
          <p:cNvPr id="5" name="Google Shape;50;p11">
            <a:extLst>
              <a:ext uri="{FF2B5EF4-FFF2-40B4-BE49-F238E27FC236}">
                <a16:creationId xmlns:a16="http://schemas.microsoft.com/office/drawing/2014/main" id="{03E36A93-B84C-BB8B-9D0E-D8C8D73DF0CE}"/>
              </a:ext>
            </a:extLst>
          </p:cNvPr>
          <p:cNvSpPr txBox="1">
            <a:spLocks/>
          </p:cNvSpPr>
          <p:nvPr/>
        </p:nvSpPr>
        <p:spPr>
          <a:xfrm>
            <a:off x="207244" y="529566"/>
            <a:ext cx="8729512" cy="705900"/>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pPr>
            <a:r>
              <a:rPr lang="en-US" sz="2800" dirty="0"/>
              <a:t>What to Expect from an Alert </a:t>
            </a:r>
          </a:p>
        </p:txBody>
      </p:sp>
      <p:pic>
        <p:nvPicPr>
          <p:cNvPr id="11" name="Picture 10">
            <a:extLst>
              <a:ext uri="{FF2B5EF4-FFF2-40B4-BE49-F238E27FC236}">
                <a16:creationId xmlns:a16="http://schemas.microsoft.com/office/drawing/2014/main" id="{57DC9C4A-852D-98D7-AFC6-E13C5C88C2E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3304" y="1400741"/>
            <a:ext cx="1284418" cy="1416638"/>
          </a:xfrm>
          <a:prstGeom prst="rect">
            <a:avLst/>
          </a:prstGeom>
        </p:spPr>
      </p:pic>
      <p:sp>
        <p:nvSpPr>
          <p:cNvPr id="15" name="Slide Number Placeholder 5">
            <a:extLst>
              <a:ext uri="{FF2B5EF4-FFF2-40B4-BE49-F238E27FC236}">
                <a16:creationId xmlns:a16="http://schemas.microsoft.com/office/drawing/2014/main" id="{517E782D-0481-6F7A-C553-CF0CDCFB69DE}"/>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dirty="0"/>
          </a:p>
        </p:txBody>
      </p:sp>
      <p:pic>
        <p:nvPicPr>
          <p:cNvPr id="21" name="Picture 20" descr="Phone showing a earthquake detected warning by ShakeAlert">
            <a:extLst>
              <a:ext uri="{FF2B5EF4-FFF2-40B4-BE49-F238E27FC236}">
                <a16:creationId xmlns:a16="http://schemas.microsoft.com/office/drawing/2014/main" id="{073A15A2-EE52-02A9-A905-88C43C557889}"/>
              </a:ext>
            </a:extLst>
          </p:cNvPr>
          <p:cNvPicPr>
            <a:picLocks noChangeAspect="1"/>
          </p:cNvPicPr>
          <p:nvPr/>
        </p:nvPicPr>
        <p:blipFill>
          <a:blip r:embed="rId8"/>
          <a:stretch>
            <a:fillRect/>
          </a:stretch>
        </p:blipFill>
        <p:spPr>
          <a:xfrm>
            <a:off x="5872819" y="673100"/>
            <a:ext cx="2070100" cy="3797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6" descr="If you feel shaking or get an alert, drop, cover and hold on!"/>
          <p:cNvPicPr preferRelativeResize="0"/>
          <p:nvPr/>
        </p:nvPicPr>
        <p:blipFill rotWithShape="1">
          <a:blip r:embed="rId3" cstate="print">
            <a:alphaModFix/>
            <a:extLst>
              <a:ext uri="{28A0092B-C50C-407E-A947-70E740481C1C}">
                <a14:useLocalDpi xmlns:a14="http://schemas.microsoft.com/office/drawing/2010/main"/>
              </a:ext>
            </a:extLst>
          </a:blip>
          <a:srcRect b="7252"/>
          <a:stretch/>
        </p:blipFill>
        <p:spPr>
          <a:xfrm>
            <a:off x="617612" y="655479"/>
            <a:ext cx="5679841" cy="3901951"/>
          </a:xfrm>
          <a:prstGeom prst="rect">
            <a:avLst/>
          </a:prstGeom>
          <a:noFill/>
          <a:ln>
            <a:noFill/>
          </a:ln>
        </p:spPr>
      </p:pic>
      <p:sp>
        <p:nvSpPr>
          <p:cNvPr id="13" name="Slide Number Placeholder 5">
            <a:extLst>
              <a:ext uri="{FF2B5EF4-FFF2-40B4-BE49-F238E27FC236}">
                <a16:creationId xmlns:a16="http://schemas.microsoft.com/office/drawing/2014/main" id="{64D43EEB-FB5B-E729-A7DD-7E3283574D98}"/>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pSp>
        <p:nvGrpSpPr>
          <p:cNvPr id="4" name="Group 3">
            <a:extLst>
              <a:ext uri="{FF2B5EF4-FFF2-40B4-BE49-F238E27FC236}">
                <a16:creationId xmlns:a16="http://schemas.microsoft.com/office/drawing/2014/main" id="{4CB9F8C5-1523-2238-A26D-CD0FA20110EC}"/>
              </a:ext>
            </a:extLst>
          </p:cNvPr>
          <p:cNvGrpSpPr/>
          <p:nvPr/>
        </p:nvGrpSpPr>
        <p:grpSpPr>
          <a:xfrm>
            <a:off x="346224" y="1329781"/>
            <a:ext cx="8396116" cy="2948105"/>
            <a:chOff x="317811" y="1095750"/>
            <a:chExt cx="8938184" cy="3278389"/>
          </a:xfrm>
        </p:grpSpPr>
        <p:graphicFrame>
          <p:nvGraphicFramePr>
            <p:cNvPr id="121" name="Google Shape;121;p19"/>
            <p:cNvGraphicFramePr/>
            <p:nvPr>
              <p:extLst>
                <p:ext uri="{D42A27DB-BD31-4B8C-83A1-F6EECF244321}">
                  <p14:modId xmlns:p14="http://schemas.microsoft.com/office/powerpoint/2010/main" val="2301845648"/>
                </p:ext>
              </p:extLst>
            </p:nvPr>
          </p:nvGraphicFramePr>
          <p:xfrm>
            <a:off x="317811" y="1095750"/>
            <a:ext cx="8938184" cy="3278389"/>
          </p:xfrm>
          <a:graphic>
            <a:graphicData uri="http://schemas.openxmlformats.org/drawingml/2006/table">
              <a:tbl>
                <a:tblPr>
                  <a:noFill/>
                </a:tblPr>
                <a:tblGrid>
                  <a:gridCol w="2638273">
                    <a:extLst>
                      <a:ext uri="{9D8B030D-6E8A-4147-A177-3AD203B41FA5}">
                        <a16:colId xmlns:a16="http://schemas.microsoft.com/office/drawing/2014/main" val="20000"/>
                      </a:ext>
                    </a:extLst>
                  </a:gridCol>
                  <a:gridCol w="2284695">
                    <a:extLst>
                      <a:ext uri="{9D8B030D-6E8A-4147-A177-3AD203B41FA5}">
                        <a16:colId xmlns:a16="http://schemas.microsoft.com/office/drawing/2014/main" val="20001"/>
                      </a:ext>
                    </a:extLst>
                  </a:gridCol>
                  <a:gridCol w="3473148">
                    <a:extLst>
                      <a:ext uri="{9D8B030D-6E8A-4147-A177-3AD203B41FA5}">
                        <a16:colId xmlns:a16="http://schemas.microsoft.com/office/drawing/2014/main" val="20002"/>
                      </a:ext>
                    </a:extLst>
                  </a:gridCol>
                </a:tblGrid>
                <a:tr h="217710">
                  <a:tc>
                    <a:txBody>
                      <a:bodyPr/>
                      <a:lstStyle/>
                      <a:p>
                        <a:pPr marL="0" lvl="0" indent="0" algn="ctr" rtl="0">
                          <a:spcBef>
                            <a:spcPts val="0"/>
                          </a:spcBef>
                          <a:spcAft>
                            <a:spcPts val="0"/>
                          </a:spcAft>
                          <a:buNone/>
                        </a:pPr>
                        <a:r>
                          <a:rPr lang="en-US" sz="1400" b="1" dirty="0">
                            <a:solidFill>
                              <a:schemeClr val="bg1"/>
                            </a:solidFill>
                          </a:rPr>
                          <a:t>PROVIDER</a:t>
                        </a:r>
                      </a:p>
                    </a:txBody>
                    <a:tcPr marL="91425" marR="91425" marT="91425" marB="91425" anchor="ctr">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ctr" rtl="0">
                          <a:spcBef>
                            <a:spcPts val="0"/>
                          </a:spcBef>
                          <a:spcAft>
                            <a:spcPts val="0"/>
                          </a:spcAft>
                          <a:buNone/>
                        </a:pPr>
                        <a:r>
                          <a:rPr lang="en-US" sz="1400" b="1" dirty="0">
                            <a:solidFill>
                              <a:schemeClr val="bg1"/>
                            </a:solidFill>
                          </a:rPr>
                          <a:t>TYPE OF ALERT </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ctr" rtl="0">
                          <a:spcBef>
                            <a:spcPts val="0"/>
                          </a:spcBef>
                          <a:spcAft>
                            <a:spcPts val="0"/>
                          </a:spcAft>
                          <a:buNone/>
                        </a:pPr>
                        <a:r>
                          <a:rPr lang="en-US" sz="1400" b="1" dirty="0">
                            <a:solidFill>
                              <a:schemeClr val="bg1"/>
                            </a:solidFill>
                          </a:rPr>
                          <a:t>HOW TO SIGN UP </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933577">
                  <a:tc>
                    <a:txBody>
                      <a:bodyPr/>
                      <a:lstStyle/>
                      <a:p>
                        <a:pPr marL="0" lvl="0" indent="0" algn="l" rtl="0">
                          <a:spcBef>
                            <a:spcPts val="0"/>
                          </a:spcBef>
                          <a:spcAft>
                            <a:spcPts val="0"/>
                          </a:spcAft>
                          <a:buNone/>
                        </a:pPr>
                        <a:endParaRPr sz="1800" dirty="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n-US" sz="1400" dirty="0"/>
                          <a:t>Wireless Emergency Alerts (WEA)</a:t>
                        </a:r>
                        <a:endParaRPr sz="1400" dirty="0"/>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n-US" sz="1400" dirty="0"/>
                          <a:t>Most cell phones already access these. Check with your wireless carrier and check your phone’s settings.</a:t>
                        </a:r>
                        <a:endParaRPr sz="1400" dirty="0"/>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795388">
                  <a:tc>
                    <a:txBody>
                      <a:bodyPr/>
                      <a:lstStyle/>
                      <a:p>
                        <a:pPr marL="0" lvl="0" indent="0" algn="l" rtl="0">
                          <a:spcBef>
                            <a:spcPts val="0"/>
                          </a:spcBef>
                          <a:spcAft>
                            <a:spcPts val="0"/>
                          </a:spcAft>
                          <a:buNone/>
                        </a:pPr>
                        <a:endParaRPr sz="180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US" sz="1400" dirty="0">
                            <a:solidFill>
                              <a:schemeClr val="dk1"/>
                            </a:solidFill>
                          </a:rPr>
                          <a:t>Android Operating System</a:t>
                        </a:r>
                        <a:endParaRPr sz="1400" dirty="0"/>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US" sz="1400" dirty="0"/>
                          <a:t>Android cell phones can have alerting on their operating system.</a:t>
                        </a:r>
                        <a:endParaRPr sz="1400" dirty="0"/>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806135">
                  <a:tc>
                    <a:txBody>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endParaRPr lang="en-US" sz="1400" dirty="0">
                          <a:solidFill>
                            <a:schemeClr val="dk1"/>
                          </a:solidFill>
                        </a:endParaRPr>
                      </a:p>
                      <a:p>
                        <a:pPr marL="0" lvl="0" indent="0" algn="ctr">
                          <a:spcBef>
                            <a:spcPts val="0"/>
                          </a:spcBef>
                          <a:spcAft>
                            <a:spcPts val="0"/>
                          </a:spcAft>
                          <a:buNone/>
                        </a:pPr>
                        <a:r>
                          <a:rPr lang="en-US" sz="1400" dirty="0">
                            <a:solidFill>
                              <a:schemeClr val="dk1"/>
                            </a:solidFill>
                          </a:rPr>
                          <a:t>Mobile App</a:t>
                        </a:r>
                      </a:p>
                      <a:p>
                        <a:pPr marL="0" lvl="0" indent="0" algn="ctr">
                          <a:spcBef>
                            <a:spcPts val="0"/>
                          </a:spcBef>
                          <a:spcAft>
                            <a:spcPts val="0"/>
                          </a:spcAft>
                          <a:buNone/>
                        </a:pPr>
                        <a:endParaRPr lang="en-US" sz="1400" dirty="0">
                          <a:solidFill>
                            <a:schemeClr val="dk1"/>
                          </a:solidFill>
                        </a:endParaRP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0" lvl="0" indent="0" algn="ctr" rtl="0">
                          <a:spcBef>
                            <a:spcPts val="0"/>
                          </a:spcBef>
                          <a:spcAft>
                            <a:spcPts val="0"/>
                          </a:spcAft>
                          <a:buNone/>
                          <a:tabLst/>
                        </a:pPr>
                        <a:r>
                          <a:rPr lang="en-US" sz="1400" dirty="0">
                            <a:solidFill>
                              <a:schemeClr val="dk1"/>
                            </a:solidFill>
                          </a:rPr>
                          <a:t>Available on:</a:t>
                        </a:r>
                        <a:endParaRPr sz="1400" dirty="0"/>
                      </a:p>
                    </a:txBody>
                    <a:tcPr marL="91425" marR="91425" marT="91425" marB="91425">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bl>
            </a:graphicData>
          </a:graphic>
        </p:graphicFrame>
        <p:pic>
          <p:nvPicPr>
            <p:cNvPr id="125" name="Google Shape;125;p19" descr="Google logo">
              <a:hlinkClick r:id="rId3"/>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66065" y="2730276"/>
              <a:ext cx="1523500" cy="539263"/>
            </a:xfrm>
            <a:prstGeom prst="rect">
              <a:avLst/>
            </a:prstGeom>
            <a:noFill/>
            <a:ln>
              <a:noFill/>
            </a:ln>
          </p:spPr>
        </p:pic>
      </p:grpSp>
      <p:sp>
        <p:nvSpPr>
          <p:cNvPr id="11" name="Title 10">
            <a:extLst>
              <a:ext uri="{FF2B5EF4-FFF2-40B4-BE49-F238E27FC236}">
                <a16:creationId xmlns:a16="http://schemas.microsoft.com/office/drawing/2014/main" id="{7B570AB3-9E90-1053-339A-34B3D960B197}"/>
              </a:ext>
            </a:extLst>
          </p:cNvPr>
          <p:cNvSpPr>
            <a:spLocks noGrp="1"/>
          </p:cNvSpPr>
          <p:nvPr>
            <p:ph type="title"/>
          </p:nvPr>
        </p:nvSpPr>
        <p:spPr/>
        <p:txBody>
          <a:bodyPr/>
          <a:lstStyle/>
          <a:p>
            <a:r>
              <a:rPr lang="en-US" sz="2800" dirty="0">
                <a:solidFill>
                  <a:schemeClr val="accent1"/>
                </a:solidFill>
                <a:latin typeface="+mj-lt"/>
                <a:ea typeface="+mj-ea"/>
                <a:cs typeface="+mj-cs"/>
              </a:rPr>
              <a:t>Sign up to Receive Alerts!</a:t>
            </a:r>
            <a:endParaRPr lang="en-US" dirty="0"/>
          </a:p>
        </p:txBody>
      </p:sp>
      <p:pic>
        <p:nvPicPr>
          <p:cNvPr id="16" name="Picture 15" descr="FEMA logo">
            <a:extLst>
              <a:ext uri="{FF2B5EF4-FFF2-40B4-BE49-F238E27FC236}">
                <a16:creationId xmlns:a16="http://schemas.microsoft.com/office/drawing/2014/main" id="{B9FD78ED-B8C5-DACB-0A4B-9DB1621608F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961352" y="1855955"/>
            <a:ext cx="759445" cy="700202"/>
          </a:xfrm>
          <a:prstGeom prst="rect">
            <a:avLst/>
          </a:prstGeom>
        </p:spPr>
      </p:pic>
      <p:pic>
        <p:nvPicPr>
          <p:cNvPr id="2052" name="Picture 4" descr="MyShake Logo">
            <a:extLst>
              <a:ext uri="{FF2B5EF4-FFF2-40B4-BE49-F238E27FC236}">
                <a16:creationId xmlns:a16="http://schemas.microsoft.com/office/drawing/2014/main" id="{13984AF8-CFF8-3327-268E-B88F9FC907B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2484" y="3397724"/>
            <a:ext cx="1528591" cy="8916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wnload Google Play">
            <a:extLst>
              <a:ext uri="{FF2B5EF4-FFF2-40B4-BE49-F238E27FC236}">
                <a16:creationId xmlns:a16="http://schemas.microsoft.com/office/drawing/2014/main" id="{0FE38214-65EF-4E21-1D1A-634579A58E9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989785" y="3831495"/>
            <a:ext cx="1030410" cy="322795"/>
          </a:xfrm>
          <a:prstGeom prst="round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7" name="Picture 8" descr="Download Apple Store">
            <a:extLst>
              <a:ext uri="{FF2B5EF4-FFF2-40B4-BE49-F238E27FC236}">
                <a16:creationId xmlns:a16="http://schemas.microsoft.com/office/drawing/2014/main" id="{FF12243E-64BB-053B-ED01-0C5C373960E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102077" y="3831494"/>
            <a:ext cx="1030410" cy="322795"/>
          </a:xfrm>
          <a:prstGeom prst="round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72C6300-866D-BCB7-D5B3-9E077186A7D2}"/>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57557" y="592774"/>
            <a:ext cx="784909" cy="1005976"/>
          </a:xfrm>
          <a:prstGeom prst="rect">
            <a:avLst/>
          </a:prstGeom>
        </p:spPr>
      </p:pic>
      <p:sp>
        <p:nvSpPr>
          <p:cNvPr id="25" name="Slide Number Placeholder 5">
            <a:extLst>
              <a:ext uri="{FF2B5EF4-FFF2-40B4-BE49-F238E27FC236}">
                <a16:creationId xmlns:a16="http://schemas.microsoft.com/office/drawing/2014/main" id="{6B736F6A-C8AA-44CE-564F-DEE45F632930}"/>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dirty="0"/>
          </a:p>
        </p:txBody>
      </p:sp>
      <p:pic>
        <p:nvPicPr>
          <p:cNvPr id="3" name="Google Shape;122;p19" descr="USGS logo">
            <a:hlinkClick r:id="rId10"/>
            <a:extLst>
              <a:ext uri="{FF2B5EF4-FFF2-40B4-BE49-F238E27FC236}">
                <a16:creationId xmlns:a16="http://schemas.microsoft.com/office/drawing/2014/main" id="{BBA734C1-54FB-9C82-3A0F-9AF89050610E}"/>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t="26338" b="27806"/>
          <a:stretch/>
        </p:blipFill>
        <p:spPr>
          <a:xfrm>
            <a:off x="529001" y="1943806"/>
            <a:ext cx="1205989" cy="529368"/>
          </a:xfrm>
          <a:prstGeom prst="rect">
            <a:avLst/>
          </a:prstGeom>
          <a:noFill/>
          <a:ln>
            <a:noFill/>
          </a:ln>
        </p:spPr>
      </p:pic>
    </p:spTree>
    <p:extLst>
      <p:ext uri="{BB962C8B-B14F-4D97-AF65-F5344CB8AC3E}">
        <p14:creationId xmlns:p14="http://schemas.microsoft.com/office/powerpoint/2010/main" val="405214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30" name="Picture 6" descr="Photo of a mother and two kids looking at an ipad together at home.">
            <a:extLst>
              <a:ext uri="{FF2B5EF4-FFF2-40B4-BE49-F238E27FC236}">
                <a16:creationId xmlns:a16="http://schemas.microsoft.com/office/drawing/2014/main" id="{C4EC2CE4-C3B6-0657-1236-153C88900BA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400838"/>
            <a:ext cx="9144000" cy="28126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718E001-4F9A-92BC-7D83-BC99ACF40B3F}"/>
              </a:ext>
            </a:extLst>
          </p:cNvPr>
          <p:cNvSpPr/>
          <p:nvPr/>
        </p:nvSpPr>
        <p:spPr>
          <a:xfrm>
            <a:off x="0" y="400838"/>
            <a:ext cx="6701246" cy="2812626"/>
          </a:xfrm>
          <a:prstGeom prst="rect">
            <a:avLst/>
          </a:prstGeom>
          <a:gradFill flip="none" rotWithShape="1">
            <a:gsLst>
              <a:gs pos="0">
                <a:schemeClr val="tx2">
                  <a:alpha val="0"/>
                </a:schemeClr>
              </a:gs>
              <a:gs pos="100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0">
            <a:extLst>
              <a:ext uri="{FF2B5EF4-FFF2-40B4-BE49-F238E27FC236}">
                <a16:creationId xmlns:a16="http://schemas.microsoft.com/office/drawing/2014/main" id="{107C73AB-21DF-FB84-0571-DD3ECDF75549}"/>
              </a:ext>
            </a:extLst>
          </p:cNvPr>
          <p:cNvSpPr>
            <a:spLocks noGrp="1"/>
          </p:cNvSpPr>
          <p:nvPr>
            <p:ph type="title"/>
          </p:nvPr>
        </p:nvSpPr>
        <p:spPr>
          <a:xfrm>
            <a:off x="219069" y="664362"/>
            <a:ext cx="8625300" cy="431400"/>
          </a:xfrm>
        </p:spPr>
        <p:txBody>
          <a:bodyPr>
            <a:noAutofit/>
          </a:bodyPr>
          <a:lstStyle/>
          <a:p>
            <a:r>
              <a:rPr lang="en-US" sz="2800" dirty="0">
                <a:solidFill>
                  <a:schemeClr val="bg1"/>
                </a:solidFill>
                <a:latin typeface="+mj-lt"/>
                <a:ea typeface="+mj-ea"/>
                <a:cs typeface="+mj-cs"/>
              </a:rPr>
              <a:t>Make A Plan</a:t>
            </a:r>
            <a:endParaRPr lang="en-US" sz="2000" dirty="0">
              <a:solidFill>
                <a:schemeClr val="bg1"/>
              </a:solidFill>
            </a:endParaRPr>
          </a:p>
        </p:txBody>
      </p:sp>
      <p:pic>
        <p:nvPicPr>
          <p:cNvPr id="24" name="Picture 23" descr="A group of people around a table&#10;&#10;Description automatically generated">
            <a:extLst>
              <a:ext uri="{FF2B5EF4-FFF2-40B4-BE49-F238E27FC236}">
                <a16:creationId xmlns:a16="http://schemas.microsoft.com/office/drawing/2014/main" id="{6D7CB15C-6510-6D54-2A6A-3D75667BC1EE}"/>
              </a:ext>
            </a:extLst>
          </p:cNvPr>
          <p:cNvPicPr>
            <a:picLocks noChangeAspect="1"/>
          </p:cNvPicPr>
          <p:nvPr/>
        </p:nvPicPr>
        <p:blipFill>
          <a:blip r:embed="rId4" cstate="print">
            <a:extLst>
              <a:ext uri="{28A0092B-C50C-407E-A947-70E740481C1C}">
                <a14:useLocalDpi xmlns:a14="http://schemas.microsoft.com/office/drawing/2010/main"/>
              </a:ext>
            </a:extLst>
          </a:blip>
          <a:srcRect l="-3416" r="-2878"/>
          <a:stretch/>
        </p:blipFill>
        <p:spPr>
          <a:xfrm>
            <a:off x="5767507" y="3347244"/>
            <a:ext cx="2636508" cy="1395418"/>
          </a:xfrm>
          <a:prstGeom prst="rect">
            <a:avLst/>
          </a:prstGeom>
        </p:spPr>
      </p:pic>
      <p:sp>
        <p:nvSpPr>
          <p:cNvPr id="27" name="Slide Number Placeholder 5">
            <a:extLst>
              <a:ext uri="{FF2B5EF4-FFF2-40B4-BE49-F238E27FC236}">
                <a16:creationId xmlns:a16="http://schemas.microsoft.com/office/drawing/2014/main" id="{9EE8D21E-97B0-CD39-2C3D-CD719729FDF6}"/>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dirty="0"/>
          </a:p>
        </p:txBody>
      </p:sp>
      <p:pic>
        <p:nvPicPr>
          <p:cNvPr id="28" name="Picture 27" descr="Laptop with the Ready.gov Make A Plan webpage ">
            <a:extLst>
              <a:ext uri="{FF2B5EF4-FFF2-40B4-BE49-F238E27FC236}">
                <a16:creationId xmlns:a16="http://schemas.microsoft.com/office/drawing/2014/main" id="{A8DA0969-85B9-FF51-3DD9-2E29ADCFC6F3}"/>
              </a:ext>
            </a:extLst>
          </p:cNvPr>
          <p:cNvPicPr>
            <a:picLocks noChangeAspect="1"/>
          </p:cNvPicPr>
          <p:nvPr/>
        </p:nvPicPr>
        <p:blipFill>
          <a:blip r:embed="rId5"/>
          <a:stretch>
            <a:fillRect/>
          </a:stretch>
        </p:blipFill>
        <p:spPr>
          <a:xfrm>
            <a:off x="138640" y="1455984"/>
            <a:ext cx="4864100" cy="2819400"/>
          </a:xfrm>
          <a:prstGeom prst="rect">
            <a:avLst/>
          </a:prstGeom>
        </p:spPr>
      </p:pic>
      <p:sp>
        <p:nvSpPr>
          <p:cNvPr id="2" name="Google Shape;108;p18">
            <a:extLst>
              <a:ext uri="{FF2B5EF4-FFF2-40B4-BE49-F238E27FC236}">
                <a16:creationId xmlns:a16="http://schemas.microsoft.com/office/drawing/2014/main" id="{D8E0C7F5-5DAA-B781-419C-A90181CB0FC8}"/>
              </a:ext>
            </a:extLst>
          </p:cNvPr>
          <p:cNvSpPr txBox="1"/>
          <p:nvPr/>
        </p:nvSpPr>
        <p:spPr>
          <a:xfrm>
            <a:off x="182305" y="4333784"/>
            <a:ext cx="1665891" cy="2752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dirty="0">
                <a:uFill>
                  <a:noFill/>
                </a:uFill>
                <a:hlinkClick r:id="rId6">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6">
                  <a:extLst>
                    <a:ext uri="{A12FA001-AC4F-418D-AE19-62706E023703}">
                      <ahyp:hlinkClr xmlns:ahyp="http://schemas.microsoft.com/office/drawing/2018/hyperlinkcolor" val="tx"/>
                    </a:ext>
                  </a:extLst>
                </a:hlinkClick>
              </a:rPr>
              <a:t>: Ready.gov</a:t>
            </a:r>
            <a:endParaRPr lang="en-US" sz="1000" i="1" dirty="0">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25B23ED-6AB5-8C66-9400-F77BDBB3087F}"/>
            </a:ext>
          </a:extLst>
        </p:cNvPr>
        <p:cNvGrpSpPr/>
        <p:nvPr/>
      </p:nvGrpSpPr>
      <p:grpSpPr>
        <a:xfrm>
          <a:off x="0" y="0"/>
          <a:ext cx="0" cy="0"/>
          <a:chOff x="0" y="0"/>
          <a:chExt cx="0" cy="0"/>
        </a:xfrm>
      </p:grpSpPr>
      <p:pic>
        <p:nvPicPr>
          <p:cNvPr id="1030" name="Picture 6" descr="Photo of an emergency kit">
            <a:extLst>
              <a:ext uri="{FF2B5EF4-FFF2-40B4-BE49-F238E27FC236}">
                <a16:creationId xmlns:a16="http://schemas.microsoft.com/office/drawing/2014/main" id="{42D59F94-E370-4707-E579-1038ACE707C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400838"/>
            <a:ext cx="9144000" cy="28126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2865D52-AC8E-ABEF-6D8D-210AA36A8976}"/>
              </a:ext>
            </a:extLst>
          </p:cNvPr>
          <p:cNvSpPr/>
          <p:nvPr/>
        </p:nvSpPr>
        <p:spPr>
          <a:xfrm>
            <a:off x="0" y="400838"/>
            <a:ext cx="6701246" cy="2812626"/>
          </a:xfrm>
          <a:prstGeom prst="rect">
            <a:avLst/>
          </a:prstGeom>
          <a:gradFill flip="none" rotWithShape="1">
            <a:gsLst>
              <a:gs pos="0">
                <a:schemeClr val="tx2">
                  <a:alpha val="0"/>
                </a:schemeClr>
              </a:gs>
              <a:gs pos="100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descr="Laptop showing Ready.gov webpage for assembling a diaster supplies kit.">
            <a:extLst>
              <a:ext uri="{FF2B5EF4-FFF2-40B4-BE49-F238E27FC236}">
                <a16:creationId xmlns:a16="http://schemas.microsoft.com/office/drawing/2014/main" id="{84D6C202-F299-2897-5CFE-FE02E9042129}"/>
              </a:ext>
            </a:extLst>
          </p:cNvPr>
          <p:cNvGrpSpPr/>
          <p:nvPr/>
        </p:nvGrpSpPr>
        <p:grpSpPr>
          <a:xfrm>
            <a:off x="182305" y="1509869"/>
            <a:ext cx="4858578" cy="2812626"/>
            <a:chOff x="182305" y="1606892"/>
            <a:chExt cx="4858578" cy="2812626"/>
          </a:xfrm>
        </p:grpSpPr>
        <p:pic>
          <p:nvPicPr>
            <p:cNvPr id="15" name="Picture 14">
              <a:extLst>
                <a:ext uri="{FF2B5EF4-FFF2-40B4-BE49-F238E27FC236}">
                  <a16:creationId xmlns:a16="http://schemas.microsoft.com/office/drawing/2014/main" id="{48F5F755-0F9A-8133-E1C8-B8E750FEE8DC}"/>
                </a:ext>
              </a:extLst>
            </p:cNvPr>
            <p:cNvPicPr>
              <a:picLocks noChangeAspect="1"/>
            </p:cNvPicPr>
            <p:nvPr/>
          </p:nvPicPr>
          <p:blipFill>
            <a:blip r:embed="rId4" cstate="print">
              <a:extLst>
                <a:ext uri="{28A0092B-C50C-407E-A947-70E740481C1C}">
                  <a14:useLocalDpi xmlns:a14="http://schemas.microsoft.com/office/drawing/2010/main"/>
                </a:ext>
              </a:extLst>
            </a:blip>
            <a:srcRect t="-440"/>
            <a:stretch/>
          </p:blipFill>
          <p:spPr>
            <a:xfrm>
              <a:off x="849624" y="1846288"/>
              <a:ext cx="3547809" cy="2140580"/>
            </a:xfrm>
            <a:prstGeom prst="rect">
              <a:avLst/>
            </a:prstGeom>
          </p:spPr>
        </p:pic>
        <p:pic>
          <p:nvPicPr>
            <p:cNvPr id="13" name="Picture 12" descr="A close-up of a computer&#10;&#10;Description automatically generated">
              <a:hlinkClick r:id="rId5"/>
              <a:extLst>
                <a:ext uri="{FF2B5EF4-FFF2-40B4-BE49-F238E27FC236}">
                  <a16:creationId xmlns:a16="http://schemas.microsoft.com/office/drawing/2014/main" id="{676B38B3-A9C4-D136-EA9C-33C9773B36C0}"/>
                </a:ext>
              </a:extLst>
            </p:cNvPr>
            <p:cNvPicPr>
              <a:picLocks noChangeAspect="1"/>
            </p:cNvPicPr>
            <p:nvPr/>
          </p:nvPicPr>
          <p:blipFill>
            <a:blip r:embed="rId6"/>
            <a:stretch>
              <a:fillRect/>
            </a:stretch>
          </p:blipFill>
          <p:spPr>
            <a:xfrm>
              <a:off x="182305" y="1606892"/>
              <a:ext cx="4858578" cy="2812626"/>
            </a:xfrm>
            <a:prstGeom prst="rect">
              <a:avLst/>
            </a:prstGeom>
          </p:spPr>
        </p:pic>
      </p:grpSp>
      <p:sp>
        <p:nvSpPr>
          <p:cNvPr id="2" name="Rectangle 1">
            <a:extLst>
              <a:ext uri="{FF2B5EF4-FFF2-40B4-BE49-F238E27FC236}">
                <a16:creationId xmlns:a16="http://schemas.microsoft.com/office/drawing/2014/main" id="{FF8DBD81-5AE1-61FB-F4A1-5428E5E193BA}"/>
              </a:ext>
            </a:extLst>
          </p:cNvPr>
          <p:cNvSpPr/>
          <p:nvPr/>
        </p:nvSpPr>
        <p:spPr>
          <a:xfrm rot="5400000">
            <a:off x="3817450" y="-3427899"/>
            <a:ext cx="1508263" cy="9143163"/>
          </a:xfrm>
          <a:prstGeom prst="rect">
            <a:avLst/>
          </a:prstGeom>
          <a:gradFill flip="none" rotWithShape="1">
            <a:gsLst>
              <a:gs pos="0">
                <a:schemeClr val="tx2">
                  <a:alpha val="0"/>
                </a:schemeClr>
              </a:gs>
              <a:gs pos="100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0">
            <a:extLst>
              <a:ext uri="{FF2B5EF4-FFF2-40B4-BE49-F238E27FC236}">
                <a16:creationId xmlns:a16="http://schemas.microsoft.com/office/drawing/2014/main" id="{D955FCB3-DED9-6B00-0BE8-2AE1D1CDAA00}"/>
              </a:ext>
            </a:extLst>
          </p:cNvPr>
          <p:cNvSpPr>
            <a:spLocks noGrp="1"/>
          </p:cNvSpPr>
          <p:nvPr>
            <p:ph type="title"/>
          </p:nvPr>
        </p:nvSpPr>
        <p:spPr>
          <a:xfrm>
            <a:off x="219069" y="664362"/>
            <a:ext cx="8625300" cy="431400"/>
          </a:xfrm>
        </p:spPr>
        <p:txBody>
          <a:bodyPr>
            <a:noAutofit/>
          </a:bodyPr>
          <a:lstStyle/>
          <a:p>
            <a:r>
              <a:rPr lang="en-US" sz="2800" dirty="0">
                <a:solidFill>
                  <a:schemeClr val="bg1"/>
                </a:solidFill>
                <a:latin typeface="+mj-lt"/>
                <a:ea typeface="+mj-ea"/>
                <a:cs typeface="+mj-cs"/>
              </a:rPr>
              <a:t>Make An Emergency Supply Kit</a:t>
            </a:r>
            <a:endParaRPr lang="en-US" sz="2000" dirty="0">
              <a:solidFill>
                <a:schemeClr val="bg1"/>
              </a:solidFill>
            </a:endParaRPr>
          </a:p>
        </p:txBody>
      </p:sp>
      <p:pic>
        <p:nvPicPr>
          <p:cNvPr id="3" name="Picture 2">
            <a:extLst>
              <a:ext uri="{FF2B5EF4-FFF2-40B4-BE49-F238E27FC236}">
                <a16:creationId xmlns:a16="http://schemas.microsoft.com/office/drawing/2014/main" id="{DA08CF45-83A4-30F7-C6D5-BC17CC56C0E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98399" y="3370330"/>
            <a:ext cx="2819321" cy="1224787"/>
          </a:xfrm>
          <a:prstGeom prst="rect">
            <a:avLst/>
          </a:prstGeom>
        </p:spPr>
      </p:pic>
      <p:sp>
        <p:nvSpPr>
          <p:cNvPr id="4" name="Slide Number Placeholder 5">
            <a:extLst>
              <a:ext uri="{FF2B5EF4-FFF2-40B4-BE49-F238E27FC236}">
                <a16:creationId xmlns:a16="http://schemas.microsoft.com/office/drawing/2014/main" id="{F523D0A4-011C-7539-F159-0F286277185A}"/>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dirty="0"/>
          </a:p>
        </p:txBody>
      </p:sp>
      <p:sp>
        <p:nvSpPr>
          <p:cNvPr id="5" name="Google Shape;108;p18">
            <a:extLst>
              <a:ext uri="{FF2B5EF4-FFF2-40B4-BE49-F238E27FC236}">
                <a16:creationId xmlns:a16="http://schemas.microsoft.com/office/drawing/2014/main" id="{9D0FDE38-3D3D-B451-24CC-B4D820C735CC}"/>
              </a:ext>
            </a:extLst>
          </p:cNvPr>
          <p:cNvSpPr txBox="1"/>
          <p:nvPr/>
        </p:nvSpPr>
        <p:spPr>
          <a:xfrm>
            <a:off x="182305" y="4333784"/>
            <a:ext cx="1665891" cy="2752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dirty="0">
                <a:uFill>
                  <a:noFill/>
                </a:uFill>
                <a:hlinkClick r:id="rId8">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8">
                  <a:extLst>
                    <a:ext uri="{A12FA001-AC4F-418D-AE19-62706E023703}">
                      <ahyp:hlinkClr xmlns:ahyp="http://schemas.microsoft.com/office/drawing/2018/hyperlinkcolor" val="tx"/>
                    </a:ext>
                  </a:extLst>
                </a:hlinkClick>
              </a:rPr>
              <a:t>: Ready.gov</a:t>
            </a:r>
            <a:endParaRPr lang="en-US" sz="1000" i="1" dirty="0">
              <a:cs typeface="Arial"/>
            </a:endParaRPr>
          </a:p>
        </p:txBody>
      </p:sp>
    </p:spTree>
    <p:extLst>
      <p:ext uri="{BB962C8B-B14F-4D97-AF65-F5344CB8AC3E}">
        <p14:creationId xmlns:p14="http://schemas.microsoft.com/office/powerpoint/2010/main" val="3735269512"/>
      </p:ext>
    </p:extLst>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TotalTime>428</TotalTime>
  <Words>1664</Words>
  <Application>Microsoft Office PowerPoint</Application>
  <PresentationFormat>On-screen Show (16:9)</PresentationFormat>
  <Paragraphs>102</Paragraphs>
  <Slides>15</Slides>
  <Notes>15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USGS Theme</vt:lpstr>
      <vt:lpstr>ShakeAlert® Earthquake Early Warning </vt:lpstr>
      <vt:lpstr>The ShakeAlert Earthquake Early Warning System </vt:lpstr>
      <vt:lpstr>PowerPoint Presentation</vt:lpstr>
      <vt:lpstr>PowerPoint Presentation</vt:lpstr>
      <vt:lpstr>PowerPoint Presentation</vt:lpstr>
      <vt:lpstr>PowerPoint Presentation</vt:lpstr>
      <vt:lpstr>Sign up to Receive Alerts!</vt:lpstr>
      <vt:lpstr>Make A Plan</vt:lpstr>
      <vt:lpstr>Make An Emergency Supply Kit</vt:lpstr>
      <vt:lpstr>Secure Your Space  </vt:lpstr>
      <vt:lpstr>PowerPoint Presentation</vt:lpstr>
      <vt:lpstr>Talk to Children About Earthquake Safety </vt:lpstr>
      <vt:lpstr>PowerPoint Presentation</vt:lpstr>
      <vt:lpstr>Connect with Your Community  </vt:lpstr>
      <vt:lpstr>For More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mikearras</dc:creator>
  <cp:keywords/>
  <dc:description/>
  <cp:lastModifiedBy>Katrina Arras</cp:lastModifiedBy>
  <cp:revision>66</cp:revision>
  <dcterms:modified xsi:type="dcterms:W3CDTF">2025-08-13T16:58:41Z</dcterms:modified>
  <cp:category/>
</cp:coreProperties>
</file>