
<file path=[Content_Types].xml><?xml version="1.0" encoding="utf-8"?>
<Types xmlns="http://schemas.openxmlformats.org/package/2006/content-types">
  <Default Extension="emf" ContentType="image/x-emf"/>
  <Default Extension="eps" ContentType="image/ep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7" r:id="rId2"/>
    <p:sldId id="307" r:id="rId3"/>
    <p:sldId id="326" r:id="rId4"/>
    <p:sldId id="341" r:id="rId5"/>
    <p:sldId id="343" r:id="rId6"/>
    <p:sldId id="270" r:id="rId7"/>
    <p:sldId id="325" r:id="rId8"/>
    <p:sldId id="266" r:id="rId9"/>
    <p:sldId id="280" r:id="rId10"/>
    <p:sldId id="340" r:id="rId11"/>
    <p:sldId id="328" r:id="rId12"/>
    <p:sldId id="279" r:id="rId13"/>
    <p:sldId id="281" r:id="rId14"/>
    <p:sldId id="310" r:id="rId15"/>
    <p:sldId id="313" r:id="rId16"/>
    <p:sldId id="322" r:id="rId17"/>
    <p:sldId id="342" r:id="rId18"/>
    <p:sldId id="329" r:id="rId19"/>
    <p:sldId id="314" r:id="rId20"/>
    <p:sldId id="315" r:id="rId21"/>
    <p:sldId id="318" r:id="rId22"/>
    <p:sldId id="317" r:id="rId23"/>
    <p:sldId id="316" r:id="rId24"/>
    <p:sldId id="327"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cufl9s72IRnFUiJ+N15MOksb9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815C0D-AA0C-4B17-15A9-0BD148FA9FAA}" name="Madeline Cohn" initials="MC" userId="S::madeline@tamarackmgmt.com::347a8ae8-1c58-436a-b182-e9dbe9bc3ca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4" clrIdx="0"/>
  <p:cmAuthor id="1" name="Katrina Arras" initials="" lastIdx="1" clrIdx="1"/>
  <p:cmAuthor id="2" name="Roger Groo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E8E"/>
    <a:srgbClr val="006F41"/>
    <a:srgbClr val="002676"/>
    <a:srgbClr val="000000"/>
    <a:srgbClr val="49090B"/>
    <a:srgbClr val="8CCDB4"/>
    <a:srgbClr val="CCDCD2"/>
    <a:srgbClr val="EFF6F2"/>
    <a:srgbClr val="0E2849"/>
    <a:srgbClr val="F3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09"/>
    <p:restoredTop sz="85692" autoAdjust="0"/>
  </p:normalViewPr>
  <p:slideViewPr>
    <p:cSldViewPr snapToGrid="0">
      <p:cViewPr varScale="1">
        <p:scale>
          <a:sx n="121" d="100"/>
          <a:sy n="121" d="100"/>
        </p:scale>
        <p:origin x="1600" y="176"/>
      </p:cViewPr>
      <p:guideLst/>
    </p:cSldViewPr>
  </p:slideViewPr>
  <p:notesTextViewPr>
    <p:cViewPr>
      <p:scale>
        <a:sx n="1" d="1"/>
        <a:sy n="1" d="1"/>
      </p:scale>
      <p:origin x="0" y="0"/>
    </p:cViewPr>
  </p:notesTextViewPr>
  <p:notesViewPr>
    <p:cSldViewPr snapToGrid="0">
      <p:cViewPr varScale="1">
        <p:scale>
          <a:sx n="83" d="100"/>
          <a:sy n="83" d="100"/>
        </p:scale>
        <p:origin x="399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Welcome everyone to </a:t>
            </a:r>
            <a:r>
              <a:rPr lang="en-US" sz="1200" b="0" i="1" u="none" strike="noStrike" cap="none" dirty="0">
                <a:solidFill>
                  <a:schemeClr val="dk1"/>
                </a:solidFill>
                <a:effectLst/>
                <a:latin typeface="Calibri"/>
                <a:ea typeface="Calibri"/>
                <a:cs typeface="Calibri"/>
                <a:sym typeface="Calibri"/>
              </a:rPr>
              <a:t>ShakeAlert Ready: A CERT Guide to Earthquake Early Warning Essentials.</a:t>
            </a:r>
            <a:r>
              <a:rPr lang="en-US" sz="1200" b="0" i="0" u="none" strike="noStrike" cap="none" dirty="0">
                <a:solidFill>
                  <a:schemeClr val="dk1"/>
                </a:solidFill>
                <a:effectLst/>
                <a:latin typeface="Calibri"/>
                <a:ea typeface="Calibri"/>
                <a:cs typeface="Calibri"/>
                <a:sym typeface="Calibri"/>
              </a:rPr>
              <a:t> Explain that this session helps CERT members understand how earthquake early warning works, why it matters, and how to use it as part of their own preparedness and community outreach. ShakeAlert® is the U.S. Geological Survey’s official public earthquake early warning system. It currently operates in </a:t>
            </a:r>
            <a:r>
              <a:rPr lang="en-US" sz="1200" b="1" i="0" u="none" strike="noStrike" cap="none" dirty="0">
                <a:solidFill>
                  <a:schemeClr val="dk1"/>
                </a:solidFill>
                <a:effectLst/>
                <a:latin typeface="Calibri"/>
                <a:ea typeface="Calibri"/>
                <a:cs typeface="Calibri"/>
                <a:sym typeface="Calibri"/>
              </a:rPr>
              <a:t>California, Oregon, and Washington</a:t>
            </a:r>
            <a:r>
              <a:rPr lang="en-US" sz="1200" b="0" i="0" u="none" strike="noStrike" cap="none" dirty="0">
                <a:solidFill>
                  <a:schemeClr val="dk1"/>
                </a:solidFill>
                <a:effectLst/>
                <a:latin typeface="Calibri"/>
                <a:ea typeface="Calibri"/>
                <a:cs typeface="Calibri"/>
                <a:sym typeface="Calibri"/>
              </a:rPr>
              <a:t>—the only three states where it is active today—but it may be expanded to other earthquake-prone regions in the future as the system continues to develop. Emphasize that this technology is already saving lives and helping communities act faster when earthquakes strike. By the end of the session, participants should be able to describe ShakeAlert®, know what to do when they get an alert, and share accurate information with neighbors or teammates.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Ask whether anyone has received or heard of a ShakeAlert before, and use a few quick responses to build interest and relevance.</a:t>
            </a:r>
            <a:endParaRPr lang="en-US" sz="1200" b="0" i="0" u="none" strike="noStrike" cap="none" dirty="0">
              <a:solidFill>
                <a:schemeClr val="dk1"/>
              </a:solidFill>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5053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3117D23D-01F5-98FC-C9EE-F44A2FA37E55}"/>
            </a:ext>
          </a:extLst>
        </p:cNvPr>
        <p:cNvGrpSpPr/>
        <p:nvPr/>
      </p:nvGrpSpPr>
      <p:grpSpPr>
        <a:xfrm>
          <a:off x="0" y="0"/>
          <a:ext cx="0" cy="0"/>
          <a:chOff x="0" y="0"/>
          <a:chExt cx="0" cy="0"/>
        </a:xfrm>
      </p:grpSpPr>
      <p:sp>
        <p:nvSpPr>
          <p:cNvPr id="434" name="Google Shape;434;g389f95ad333_1_296:notes">
            <a:extLst>
              <a:ext uri="{FF2B5EF4-FFF2-40B4-BE49-F238E27FC236}">
                <a16:creationId xmlns:a16="http://schemas.microsoft.com/office/drawing/2014/main" id="{A55452DB-29DA-7C6E-FEF8-7689EECBDE7C}"/>
              </a:ext>
            </a:extLst>
          </p:cNvPr>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Explain that ShakeAlert® adds a new layer of protection to what people already do to prepare for earthquakes. You can say something like, “Early warning works best when it’s built into your overall preparedness plan.” Emphasize that ShakeAlert® doesn’t replace earthquake planning—it enhances it. When people and organizations plan ahead, those extra seconds of warning can help them act faster and more effectively.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Make the point that early warning is most useful for people who already know what to do. The technology gives you a short window of time—but it’s the practice and preparation that make those seconds count. CERT members already think about readiness, communication, and coordination, so ShakeAlert® fits naturally into that mindset. You can give an example: a family that has practiced “Drop, Cover, and Hold On” will automatically take action when an alert sounds, while a business that has trained employees can prevent injuries by doing the same.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Reinforce the key idea that ShakeAlert® strengthens other preparedness—it doesn’t replace it. It gives people time to do what they’ve already planned and practiced, turning those few seconds of warning into protection, calm, and confidence.</a:t>
            </a:r>
          </a:p>
          <a:p>
            <a:pPr marL="0" lvl="0" indent="0" algn="l" rtl="0">
              <a:spcBef>
                <a:spcPts val="0"/>
              </a:spcBef>
              <a:spcAft>
                <a:spcPts val="0"/>
              </a:spcAft>
              <a:buClr>
                <a:schemeClr val="dk1"/>
              </a:buClr>
              <a:buSzPts val="1100"/>
              <a:buFont typeface="Arial"/>
              <a:buNone/>
            </a:pPr>
            <a:endParaRPr sz="1000" dirty="0">
              <a:latin typeface="+mn-lt"/>
            </a:endParaRPr>
          </a:p>
        </p:txBody>
      </p:sp>
      <p:sp>
        <p:nvSpPr>
          <p:cNvPr id="435" name="Google Shape;435;g389f95ad333_1_296:notes">
            <a:extLst>
              <a:ext uri="{FF2B5EF4-FFF2-40B4-BE49-F238E27FC236}">
                <a16:creationId xmlns:a16="http://schemas.microsoft.com/office/drawing/2014/main" id="{646ACA8B-D462-81A7-6EC9-D6BCE3A7AB4F}"/>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592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mn-lt"/>
                <a:ea typeface="Calibri"/>
                <a:cs typeface="Calibri"/>
                <a:sym typeface="Calibri"/>
              </a:rPr>
              <a:t>This is a transition slide. J</a:t>
            </a:r>
            <a:r>
              <a:rPr lang="en-US" sz="1000" b="0" i="0" u="none" strike="noStrike" cap="none" dirty="0">
                <a:solidFill>
                  <a:schemeClr val="dk1"/>
                </a:solidFill>
                <a:effectLst/>
                <a:latin typeface="+mn-lt"/>
                <a:ea typeface="Calibri"/>
                <a:cs typeface="Calibri"/>
                <a:sym typeface="Calibri"/>
              </a:rPr>
              <a:t>ust give a quick overview—something like, </a:t>
            </a:r>
            <a:r>
              <a:rPr lang="en-US" sz="1000" b="0" i="1" u="none" strike="noStrike" cap="none" dirty="0">
                <a:solidFill>
                  <a:schemeClr val="dk1"/>
                </a:solidFill>
                <a:effectLst/>
                <a:latin typeface="+mn-lt"/>
                <a:ea typeface="Calibri"/>
                <a:cs typeface="Calibri"/>
                <a:sym typeface="Calibri"/>
              </a:rPr>
              <a:t>“Let’s take a look at how ShakeAlert detects an earthquake and delivers alerts in just seconds.”</a:t>
            </a:r>
            <a:endParaRPr lang="en-US" sz="1000" b="0" i="0" u="none" strike="noStrike" cap="none" dirty="0">
              <a:solidFill>
                <a:schemeClr val="dk1"/>
              </a:solidFill>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865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89f95ad333_1_296: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Use this slide to give participants a simple overview of what the ShakeAlert® system is capable of. You can say something like, </a:t>
            </a:r>
            <a:r>
              <a:rPr lang="en-US" sz="1000" b="0" i="1" u="none" strike="noStrike" cap="none" dirty="0">
                <a:solidFill>
                  <a:schemeClr val="dk1"/>
                </a:solidFill>
                <a:effectLst/>
                <a:latin typeface="+mn-lt"/>
                <a:ea typeface="Calibri"/>
                <a:cs typeface="Calibri"/>
                <a:sym typeface="Calibri"/>
              </a:rPr>
              <a:t>“ShakeAlert is designed to detect earthquakes quickly, estimate their size and location, and send alerts that give people and systems a few seconds of warning before strong shaking starts.”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Explain that those alerts can reach phones, apps, and automated systems that trigger protective steps—things like slowing trains, opening fire-station doors, or shutting off gas lines. These automatic actions are important because they can prevent injuries and reduce damage before people even have time to react.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Keep the focus on what the system </a:t>
            </a:r>
            <a:r>
              <a:rPr lang="en-US" sz="1000" b="0" i="1" u="none" strike="noStrike" cap="none" dirty="0">
                <a:solidFill>
                  <a:schemeClr val="dk1"/>
                </a:solidFill>
                <a:effectLst/>
                <a:latin typeface="+mn-lt"/>
                <a:ea typeface="Calibri"/>
                <a:cs typeface="Calibri"/>
                <a:sym typeface="Calibri"/>
              </a:rPr>
              <a:t>can do</a:t>
            </a:r>
            <a:r>
              <a:rPr lang="en-US" sz="1000" b="0" i="0" u="none" strike="noStrike" cap="none" dirty="0">
                <a:solidFill>
                  <a:schemeClr val="dk1"/>
                </a:solidFill>
                <a:effectLst/>
                <a:latin typeface="+mn-lt"/>
                <a:ea typeface="Calibri"/>
                <a:cs typeface="Calibri"/>
                <a:sym typeface="Calibri"/>
              </a:rPr>
              <a:t> rather than how it works—that comes next. End the slide by saying, </a:t>
            </a:r>
            <a:r>
              <a:rPr lang="en-US" sz="1000" b="0" i="1" u="none" strike="noStrike" cap="none" dirty="0">
                <a:solidFill>
                  <a:schemeClr val="dk1"/>
                </a:solidFill>
                <a:effectLst/>
                <a:latin typeface="+mn-lt"/>
                <a:ea typeface="Calibri"/>
                <a:cs typeface="Calibri"/>
                <a:sym typeface="Calibri"/>
              </a:rPr>
              <a:t>“Now let’s look at what happens inside the system—how it detects, processes, and delivers those alerts.”</a:t>
            </a:r>
          </a:p>
          <a:p>
            <a:endParaRPr lang="en-US" sz="1000" b="0" i="1"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Note: ShakeAlert® is the USGS-run earthquake early warning system. The alerts people actually receive on their phones are </a:t>
            </a:r>
            <a:r>
              <a:rPr lang="en-US" sz="1000" b="0" i="1" u="none" strike="noStrike" cap="none" dirty="0">
                <a:solidFill>
                  <a:schemeClr val="dk1"/>
                </a:solidFill>
                <a:effectLst/>
                <a:latin typeface="+mn-lt"/>
                <a:ea typeface="Calibri"/>
                <a:cs typeface="Calibri"/>
                <a:sym typeface="Calibri"/>
              </a:rPr>
              <a:t>ShakeAlert-powered</a:t>
            </a:r>
            <a:r>
              <a:rPr lang="en-US" sz="1000" b="0" i="0" u="none" strike="noStrike" cap="none" dirty="0">
                <a:solidFill>
                  <a:schemeClr val="dk1"/>
                </a:solidFill>
                <a:effectLst/>
                <a:latin typeface="+mn-lt"/>
                <a:ea typeface="Calibri"/>
                <a:cs typeface="Calibri"/>
                <a:sym typeface="Calibri"/>
              </a:rPr>
              <a:t> messages — sent by partner agencies and apps, not directly by USGS. Try to reflect this in the language you use when teaching or answering questions.</a:t>
            </a:r>
            <a:endParaRPr lang="en-US" sz="1000" b="0" i="0" u="none" strike="noStrike" cap="none"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100"/>
              <a:buFont typeface="Arial"/>
              <a:buNone/>
            </a:pPr>
            <a:endParaRPr sz="1000" dirty="0">
              <a:latin typeface="+mn-lt"/>
            </a:endParaRPr>
          </a:p>
        </p:txBody>
      </p:sp>
      <p:sp>
        <p:nvSpPr>
          <p:cNvPr id="435" name="Google Shape;435;g389f95ad333_1_29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9f95ad333_1_2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70" name="Google Shape;470;g389f95ad333_1_2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471" name="Google Shape;471;g389f95ad333_1_2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389f95ad333_1_28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000" b="0" i="0" u="none" strike="noStrike" cap="none" dirty="0">
                <a:solidFill>
                  <a:schemeClr val="dk1"/>
                </a:solidFill>
                <a:effectLst/>
                <a:latin typeface="+mn-lt"/>
                <a:ea typeface="Calibri"/>
                <a:cs typeface="Calibri"/>
                <a:sym typeface="Calibri"/>
              </a:rPr>
              <a:t>Use this slide to explain how the ShakeAlert® system actually works, step by step. You can say something like, </a:t>
            </a:r>
            <a:r>
              <a:rPr lang="en-US" sz="1000" b="0" i="1" u="none" strike="noStrike" cap="none" dirty="0">
                <a:solidFill>
                  <a:schemeClr val="dk1"/>
                </a:solidFill>
                <a:effectLst/>
                <a:latin typeface="+mn-lt"/>
                <a:ea typeface="Calibri"/>
                <a:cs typeface="Calibri"/>
                <a:sym typeface="Calibri"/>
              </a:rPr>
              <a:t>“Here’s what happens behind the scenes when an earthquake begins.”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First, </a:t>
            </a:r>
            <a:r>
              <a:rPr lang="en-US" sz="1000" b="1" i="0" u="none" strike="noStrike" cap="none" dirty="0">
                <a:solidFill>
                  <a:schemeClr val="dk1"/>
                </a:solidFill>
                <a:effectLst/>
                <a:latin typeface="+mn-lt"/>
                <a:ea typeface="Calibri"/>
                <a:cs typeface="Calibri"/>
                <a:sym typeface="Calibri"/>
              </a:rPr>
              <a:t>Detect:</a:t>
            </a:r>
            <a:r>
              <a:rPr lang="en-US" sz="1000" b="0" i="0" u="none" strike="noStrike" cap="none" dirty="0">
                <a:solidFill>
                  <a:schemeClr val="dk1"/>
                </a:solidFill>
                <a:effectLst/>
                <a:latin typeface="+mn-lt"/>
                <a:ea typeface="Calibri"/>
                <a:cs typeface="Calibri"/>
                <a:sym typeface="Calibri"/>
              </a:rPr>
              <a:t> the system’s network of seismic sensors picks up the very first vibrations—called P-waves—that travel out from the earthquake’s source. These waves move fast and can be detected before the stronger shaking reaches populated areas.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Next, </a:t>
            </a:r>
            <a:r>
              <a:rPr lang="en-US" sz="1000" b="1" i="0" u="none" strike="noStrike" cap="none" dirty="0">
                <a:solidFill>
                  <a:schemeClr val="dk1"/>
                </a:solidFill>
                <a:effectLst/>
                <a:latin typeface="+mn-lt"/>
                <a:ea typeface="Calibri"/>
                <a:cs typeface="Calibri"/>
                <a:sym typeface="Calibri"/>
              </a:rPr>
              <a:t>Process:</a:t>
            </a:r>
            <a:r>
              <a:rPr lang="en-US" sz="1000" b="0" i="0" u="none" strike="noStrike" cap="none" dirty="0">
                <a:solidFill>
                  <a:schemeClr val="dk1"/>
                </a:solidFill>
                <a:effectLst/>
                <a:latin typeface="+mn-lt"/>
                <a:ea typeface="Calibri"/>
                <a:cs typeface="Calibri"/>
                <a:sym typeface="Calibri"/>
              </a:rPr>
              <a:t> powerful computers instantly analyze the sensor data to estimate where the earthquake started, how large it is, and which areas are likely to feel strong shaking. This all happens automatically within seconds.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Finally, </a:t>
            </a:r>
            <a:r>
              <a:rPr lang="en-US" sz="1000" b="1" i="0" u="none" strike="noStrike" cap="none" dirty="0">
                <a:solidFill>
                  <a:schemeClr val="dk1"/>
                </a:solidFill>
                <a:effectLst/>
                <a:latin typeface="+mn-lt"/>
                <a:ea typeface="Calibri"/>
                <a:cs typeface="Calibri"/>
                <a:sym typeface="Calibri"/>
              </a:rPr>
              <a:t>Deliver:</a:t>
            </a:r>
            <a:r>
              <a:rPr lang="en-US" sz="1000" b="0" i="0" u="none" strike="noStrike" cap="none" dirty="0">
                <a:solidFill>
                  <a:schemeClr val="dk1"/>
                </a:solidFill>
                <a:effectLst/>
                <a:latin typeface="+mn-lt"/>
                <a:ea typeface="Calibri"/>
                <a:cs typeface="Calibri"/>
                <a:sym typeface="Calibri"/>
              </a:rPr>
              <a:t> once the system has that information, it sends digital alerts to phones, apps, and automated systems. Those alerts can trigger people and technology to take protective action before the strong shaking begins.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emphasize that the entire process happens extremely quickly—often faster than people can even realize an earthquake has started. End by saying, </a:t>
            </a:r>
            <a:r>
              <a:rPr lang="en-US" sz="1000" b="0" i="1" u="none" strike="noStrike" cap="none" dirty="0">
                <a:solidFill>
                  <a:schemeClr val="dk1"/>
                </a:solidFill>
                <a:effectLst/>
                <a:latin typeface="+mn-lt"/>
                <a:ea typeface="Calibri"/>
                <a:cs typeface="Calibri"/>
                <a:sym typeface="Calibri"/>
              </a:rPr>
              <a:t>“So in just a few seconds, ShakeAlert detects the earthquake, processes the data, and delivers alerts that can help save lives.”</a:t>
            </a:r>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sz="1000" dirty="0">
              <a:latin typeface="+mn-lt"/>
            </a:endParaRPr>
          </a:p>
        </p:txBody>
      </p:sp>
      <p:sp>
        <p:nvSpPr>
          <p:cNvPr id="473" name="Google Shape;473;g389f95ad333_1_282: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74" name="Google Shape;474;g389f95ad333_1_282: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Use this slide to explain that ShakeAlert® alerts can reach people through several trusted channels, not just one app or system. You can say something like, </a:t>
            </a:r>
            <a:r>
              <a:rPr lang="en-US" sz="1000" b="0" i="1" u="none" strike="noStrike" cap="none" dirty="0">
                <a:solidFill>
                  <a:schemeClr val="dk1"/>
                </a:solidFill>
                <a:effectLst/>
                <a:latin typeface="+mn-lt"/>
                <a:ea typeface="Calibri"/>
                <a:cs typeface="Calibri"/>
                <a:sym typeface="Calibri"/>
              </a:rPr>
              <a:t>“When ShakeAlert sends an alert, it can reach people in a few different ways—through Wireless Emergency Alerts, Android phones, and apps like </a:t>
            </a:r>
            <a:r>
              <a:rPr lang="en-US" sz="1000" b="0" i="1" u="none" strike="noStrike" cap="none" dirty="0" err="1">
                <a:solidFill>
                  <a:schemeClr val="dk1"/>
                </a:solidFill>
                <a:effectLst/>
                <a:latin typeface="+mn-lt"/>
                <a:ea typeface="Calibri"/>
                <a:cs typeface="Calibri"/>
                <a:sym typeface="Calibri"/>
              </a:rPr>
              <a:t>MyShake</a:t>
            </a:r>
            <a:r>
              <a:rPr lang="en-US" sz="1000" b="0" i="1" u="none" strike="noStrike" cap="none" dirty="0">
                <a:solidFill>
                  <a:schemeClr val="dk1"/>
                </a:solidFill>
                <a:effectLst/>
                <a:latin typeface="+mn-lt"/>
                <a:ea typeface="Calibri"/>
                <a:cs typeface="Calibri"/>
                <a:sym typeface="Calibri"/>
              </a:rPr>
              <a: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Calibri"/>
                <a:ea typeface="Calibri"/>
                <a:cs typeface="Calibri"/>
                <a:sym typeface="Calibri"/>
              </a:rPr>
              <a:t>Point out that </a:t>
            </a:r>
            <a:r>
              <a:rPr lang="en-US" sz="1000" b="1" i="0" u="none" strike="noStrike" cap="none" dirty="0">
                <a:solidFill>
                  <a:schemeClr val="dk1"/>
                </a:solidFill>
                <a:effectLst/>
                <a:latin typeface="Calibri"/>
                <a:ea typeface="Calibri"/>
                <a:cs typeface="Calibri"/>
                <a:sym typeface="Calibri"/>
              </a:rPr>
              <a:t>Wireless Emergency Alerts (WEA)</a:t>
            </a:r>
            <a:r>
              <a:rPr lang="en-US" sz="1000" b="0" i="0" u="none" strike="noStrike" cap="none" dirty="0">
                <a:solidFill>
                  <a:schemeClr val="dk1"/>
                </a:solidFill>
                <a:effectLst/>
                <a:latin typeface="Calibri"/>
                <a:ea typeface="Calibri"/>
                <a:cs typeface="Calibri"/>
                <a:sym typeface="Calibri"/>
              </a:rPr>
              <a:t> are the same system used for AMBER Alerts and other public safety messages, so participants have likely seen one before. Emphasize that </a:t>
            </a:r>
            <a:r>
              <a:rPr lang="en-US" sz="1000" b="1" i="0" u="none" strike="noStrike" cap="none" dirty="0">
                <a:solidFill>
                  <a:schemeClr val="dk1"/>
                </a:solidFill>
                <a:effectLst/>
                <a:latin typeface="Calibri"/>
                <a:ea typeface="Calibri"/>
                <a:cs typeface="Calibri"/>
                <a:sym typeface="Calibri"/>
              </a:rPr>
              <a:t>most phones receive these WEA messages automatically</a:t>
            </a:r>
            <a:r>
              <a:rPr lang="en-US" sz="1000" b="0" i="0" u="none" strike="noStrike" cap="none" dirty="0">
                <a:solidFill>
                  <a:schemeClr val="dk1"/>
                </a:solidFill>
                <a:effectLst/>
                <a:latin typeface="Calibri"/>
                <a:ea typeface="Calibri"/>
                <a:cs typeface="Calibri"/>
                <a:sym typeface="Calibri"/>
              </a:rPr>
              <a:t> when strong shaking is expected nearby—there’s no need to download a special app for that.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However, people can also get alerts through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which uses the same ShakeAlert data and can provide additional features or settings. Encourage participants to confirm that their phone’s emergency alerts are turned on and, if they wish, to download the </a:t>
            </a:r>
            <a:r>
              <a:rPr lang="en-US" sz="1000" b="0" i="0" u="none" strike="noStrike" cap="none" dirty="0" err="1">
                <a:solidFill>
                  <a:schemeClr val="dk1"/>
                </a:solidFill>
                <a:effectLst/>
                <a:latin typeface="+mn-lt"/>
                <a:ea typeface="Calibri"/>
                <a:cs typeface="Calibri"/>
                <a:sym typeface="Calibri"/>
              </a:rPr>
              <a:t>MyShake</a:t>
            </a:r>
            <a:r>
              <a:rPr lang="en-US" sz="1000" b="0" i="0" u="none" strike="noStrike" cap="none" dirty="0">
                <a:solidFill>
                  <a:schemeClr val="dk1"/>
                </a:solidFill>
                <a:effectLst/>
                <a:latin typeface="+mn-lt"/>
                <a:ea typeface="Calibri"/>
                <a:cs typeface="Calibri"/>
                <a:sym typeface="Calibri"/>
              </a:rPr>
              <a:t> app for another reliable alert source.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mention briefly that some organizations connect directly to ShakeAlert for automated actions—like public address systems or transportation networks—but you’ll go into that later. For now, the key takeaway is that ShakeAlert alerts reach people in multiple reliable ways, and everyone should make sure they can receive at least one of them.</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28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the amount of warning ShakeAlert® can provide depends on how close you are to where the earthquake starts. The system doesn’t predict earthquakes—it detects them as soon as they begin—but it can send alerts faster than the shaking travels. The closer you are to the epicenter, the less time there is between detection and shaking. People farther away might get several seconds—or in some cases, more than a minute—before strong shaking arrives.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point to the visual on the slide to show that the areas nearest the epicenter are called the </a:t>
            </a:r>
            <a:r>
              <a:rPr lang="en-US" sz="1000" b="1" i="0" u="none" strike="noStrike" cap="none" dirty="0">
                <a:solidFill>
                  <a:schemeClr val="dk1"/>
                </a:solidFill>
                <a:effectLst/>
                <a:latin typeface="+mn-lt"/>
                <a:ea typeface="Calibri"/>
                <a:cs typeface="Calibri"/>
                <a:sym typeface="Calibri"/>
              </a:rPr>
              <a:t>Late Alert Zone</a:t>
            </a:r>
            <a:r>
              <a:rPr lang="en-US" sz="1000" b="0" i="0" u="none" strike="noStrike" cap="none" dirty="0">
                <a:solidFill>
                  <a:schemeClr val="dk1"/>
                </a:solidFill>
                <a:effectLst/>
                <a:latin typeface="+mn-lt"/>
                <a:ea typeface="Calibri"/>
                <a:cs typeface="Calibri"/>
                <a:sym typeface="Calibri"/>
              </a:rPr>
              <a:t>, where shaking may arrive before the alert can. Emphasize that even a few seconds of warning can make a big difference. Those seconds can give people time to steady themselves, move away from hazards, or take cover.</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To help participants connect this idea, refer back to the Loma Prieta example you discussed earlier. Remind them that if ShakeAlert® had been operating in 1989, people in San Francisco and Oakland could have received about </a:t>
            </a:r>
            <a:r>
              <a:rPr lang="en-US" sz="1000" b="1" i="0" u="none" strike="noStrike" cap="none" dirty="0">
                <a:solidFill>
                  <a:schemeClr val="dk1"/>
                </a:solidFill>
                <a:effectLst/>
                <a:latin typeface="+mn-lt"/>
                <a:ea typeface="Calibri"/>
                <a:cs typeface="Calibri"/>
                <a:sym typeface="Calibri"/>
              </a:rPr>
              <a:t>twenty seconds</a:t>
            </a:r>
            <a:r>
              <a:rPr lang="en-US" sz="1000" b="0" i="0" u="none" strike="noStrike" cap="none" dirty="0">
                <a:solidFill>
                  <a:schemeClr val="dk1"/>
                </a:solidFill>
                <a:effectLst/>
                <a:latin typeface="+mn-lt"/>
                <a:ea typeface="Calibri"/>
                <a:cs typeface="Calibri"/>
                <a:sym typeface="Calibri"/>
              </a:rPr>
              <a:t> of warning before the strongest shaking hit. Explain that this slide shows why that’s possible—because the sensors near the epicenter detect shaking first and the alert can reach areas farther away before the shaking does.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to make the concept even clearer, you can use a quick analogy: </a:t>
            </a:r>
            <a:r>
              <a:rPr lang="en-US" sz="1000" b="0" i="1" u="none" strike="noStrike" cap="none" dirty="0">
                <a:solidFill>
                  <a:schemeClr val="dk1"/>
                </a:solidFill>
                <a:effectLst/>
                <a:latin typeface="+mn-lt"/>
                <a:ea typeface="Calibri"/>
                <a:cs typeface="Calibri"/>
                <a:sym typeface="Calibri"/>
              </a:rPr>
              <a:t>“It’s like seeing lightning before you hear the thunder—ShakeAlert detects the first waves of motion and sends alerts ahead of the stronger shaking.”</a:t>
            </a:r>
            <a:endParaRPr lang="en-US" sz="1000" b="0" i="0" u="none" strike="noStrike" cap="none" dirty="0">
              <a:solidFill>
                <a:schemeClr val="dk1"/>
              </a:solidFill>
              <a:effectLst/>
              <a:latin typeface="+mn-lt"/>
              <a:ea typeface="Calibri"/>
              <a:cs typeface="Calibri"/>
              <a:sym typeface="Calibri"/>
            </a:endParaRP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by reinforcing that those seconds of warning are valuable only if people already know what to do with them—and that’s what you’ll cover next.</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853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Now that participants understand how ShakeAlert® works and how much warning it can provide, this is the point to connect it back to what people should actually do when they get an alert—or when shaking begins without one. Explain that the right response is the same in both situations: </a:t>
            </a:r>
            <a:r>
              <a:rPr lang="en-US" sz="1000" b="1" i="0" u="none" strike="noStrike" cap="none" dirty="0">
                <a:solidFill>
                  <a:schemeClr val="dk1"/>
                </a:solidFill>
                <a:effectLst/>
                <a:latin typeface="+mn-lt"/>
                <a:ea typeface="Calibri"/>
                <a:cs typeface="Calibri"/>
                <a:sym typeface="Calibri"/>
              </a:rPr>
              <a:t>Drop, Cover, and Hold On.</a:t>
            </a:r>
            <a:r>
              <a:rPr lang="en-US" sz="1000" b="0" i="0" u="none" strike="noStrike" cap="none" dirty="0">
                <a:solidFill>
                  <a:schemeClr val="dk1"/>
                </a:solidFill>
                <a:effectLst/>
                <a:latin typeface="+mn-lt"/>
                <a:ea typeface="Calibri"/>
                <a:cs typeface="Calibri"/>
                <a:sym typeface="Calibri"/>
              </a:rPr>
              <a:t> Tell participants that when an alert sounds, they shouldn’t wait to see what happens—they should act immediately.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Encourage them to visualize where they might be when an earthquake starts. At home, that could mean dropping next to a sturdy table; at work, it might mean getting under a desk or beside an interior wall. Emphasize that moving around during shaking is risky—most injuries happen when people try to run or move to another room. The safest choice is to drop low to the ground, protect your head and neck, and hold on until the shaking stops.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to make this slide more interactive, you can invite the group to point out good places to take cover in the room where you’re meeting. This simple discussion helps people remember to look for safe spots wherever they are. End by reinforcing that ShakeAlert® gives people time to act on what they’ve already practiced. Those few seconds can make the difference between being injured and staying safe.</a:t>
            </a:r>
          </a:p>
          <a:p>
            <a:pPr lvl="1"/>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8521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88358-FBA8-6938-65DB-5657A9FFC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274E9-FA1D-7B45-990B-6D5C9A56B40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64B3DE8-B0C8-1909-2E5C-06EE29F9E523}"/>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ShakeAlert® isn’t only for individuals—it also helps protect entire systems and communities. When an alert is sent, it can trigger </a:t>
            </a:r>
            <a:r>
              <a:rPr lang="en-US" sz="1000" b="1" i="0" u="none" strike="noStrike" cap="none" dirty="0">
                <a:solidFill>
                  <a:schemeClr val="dk1"/>
                </a:solidFill>
                <a:effectLst/>
                <a:latin typeface="+mn-lt"/>
                <a:ea typeface="Calibri"/>
                <a:cs typeface="Calibri"/>
                <a:sym typeface="Calibri"/>
              </a:rPr>
              <a:t>automatic protective actions</a:t>
            </a:r>
            <a:r>
              <a:rPr lang="en-US" sz="1000" b="0" i="0" u="none" strike="noStrike" cap="none" dirty="0">
                <a:solidFill>
                  <a:schemeClr val="dk1"/>
                </a:solidFill>
                <a:effectLst/>
                <a:latin typeface="+mn-lt"/>
                <a:ea typeface="Calibri"/>
                <a:cs typeface="Calibri"/>
                <a:sym typeface="Calibri"/>
              </a:rPr>
              <a:t> without waiting for a person to respond. Give a few examples participants can easily picture: trains slowing down to prevent derailments, fire station doors opening so emergency vehicles can get out, elevators stopping at the nearest floor, or gas lines shutting off to prevent fires. These actions happen within seconds of the alert being issued.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point out that these automatic responses help protect not only people but also critical services that the community depends on after an earthquake. For example, trains that stop safely can start running again more quickly, and preventing fires or gas leaks reduces damage and makes response and recovery faster.</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want to make it relatable, you might say something like, </a:t>
            </a:r>
            <a:r>
              <a:rPr lang="en-US" sz="1000" b="0" i="1" u="none" strike="noStrike" cap="none" dirty="0">
                <a:solidFill>
                  <a:schemeClr val="dk1"/>
                </a:solidFill>
                <a:effectLst/>
                <a:latin typeface="+mn-lt"/>
                <a:ea typeface="Calibri"/>
                <a:cs typeface="Calibri"/>
                <a:sym typeface="Calibri"/>
              </a:rPr>
              <a:t>“Think about all the systems we rely on every day—transportation, communications, utilities. Early warning helps those systems protect themselves so they can keep serving us when we need them most.”</a:t>
            </a:r>
            <a:r>
              <a:rPr lang="en-US" sz="1000" b="0" i="0" u="none" strike="noStrike" cap="none" dirty="0">
                <a:solidFill>
                  <a:schemeClr val="dk1"/>
                </a:solidFill>
                <a:effectLst/>
                <a:latin typeface="+mn-lt"/>
                <a:ea typeface="Calibri"/>
                <a:cs typeface="Calibri"/>
                <a:sym typeface="Calibri"/>
              </a:rPr>
              <a:t> End the slide by reinforcing that ShakeAlert® works at every level—individuals, organizations, and infrastructure—turning seconds of warning into safety and resilience.</a:t>
            </a:r>
          </a:p>
          <a:p>
            <a:endParaRPr lang="en-US" sz="1000" dirty="0">
              <a:latin typeface="+mn-lt"/>
            </a:endParaRPr>
          </a:p>
        </p:txBody>
      </p:sp>
      <p:sp>
        <p:nvSpPr>
          <p:cNvPr id="4" name="Slide Number Placeholder 3">
            <a:extLst>
              <a:ext uri="{FF2B5EF4-FFF2-40B4-BE49-F238E27FC236}">
                <a16:creationId xmlns:a16="http://schemas.microsoft.com/office/drawing/2014/main" id="{20BDFC84-D09A-77A7-B3C2-AE10532C70C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420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mn-lt"/>
                <a:ea typeface="Calibri"/>
                <a:cs typeface="Calibri"/>
                <a:sym typeface="Calibri"/>
              </a:rPr>
              <a:t>This is a transition slide. </a:t>
            </a:r>
            <a:r>
              <a:rPr lang="en-US" sz="1000" b="0" i="0" u="none" strike="noStrike" cap="none" dirty="0">
                <a:solidFill>
                  <a:schemeClr val="dk1"/>
                </a:solidFill>
                <a:effectLst/>
                <a:latin typeface="+mn-lt"/>
                <a:ea typeface="Calibri"/>
                <a:cs typeface="Calibri"/>
                <a:sym typeface="Calibri"/>
              </a:rPr>
              <a:t>You can say something like, </a:t>
            </a:r>
            <a:r>
              <a:rPr lang="en-US" sz="1000" b="0" i="1" u="none" strike="noStrike" cap="none" dirty="0">
                <a:solidFill>
                  <a:schemeClr val="dk1"/>
                </a:solidFill>
                <a:effectLst/>
                <a:latin typeface="+mn-lt"/>
                <a:ea typeface="Calibri"/>
                <a:cs typeface="Calibri"/>
                <a:sym typeface="Calibri"/>
              </a:rPr>
              <a:t>“Now that we’ve talked about what ShakeAlert is and how it works, let’s look at how you can use it—and how CERT volunteers can help others do the same.”</a:t>
            </a:r>
            <a:endParaRPr lang="en-US" sz="1000" b="0" i="0" u="none" strike="noStrike" cap="none" dirty="0">
              <a:solidFill>
                <a:schemeClr val="dk1"/>
              </a:solidFill>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620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helps clear up some common misconceptions about ShakeAlert®. You can introduce it by saying something like, </a:t>
            </a:r>
            <a:r>
              <a:rPr lang="en-US" sz="1000" b="0" i="1" u="none" strike="noStrike" cap="none" dirty="0">
                <a:solidFill>
                  <a:schemeClr val="dk1"/>
                </a:solidFill>
                <a:effectLst/>
                <a:latin typeface="+mn-lt"/>
                <a:ea typeface="Calibri"/>
                <a:cs typeface="Calibri"/>
                <a:sym typeface="Calibri"/>
              </a:rPr>
              <a:t>“Let’s take a minute to separate what’s true from what people often think about earthquake early warning.”</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with the most common myth—that ShakeAlert® predicts earthquakes. Clarify that it does </a:t>
            </a:r>
            <a:r>
              <a:rPr lang="en-US" sz="1000" b="1" i="0" u="none" strike="noStrike" cap="none" dirty="0">
                <a:solidFill>
                  <a:schemeClr val="dk1"/>
                </a:solidFill>
                <a:effectLst/>
                <a:latin typeface="+mn-lt"/>
                <a:ea typeface="Calibri"/>
                <a:cs typeface="Calibri"/>
                <a:sym typeface="Calibri"/>
              </a:rPr>
              <a:t>not</a:t>
            </a:r>
            <a:r>
              <a:rPr lang="en-US" sz="1000" b="0" i="0" u="none" strike="noStrike" cap="none" dirty="0">
                <a:solidFill>
                  <a:schemeClr val="dk1"/>
                </a:solidFill>
                <a:effectLst/>
                <a:latin typeface="+mn-lt"/>
                <a:ea typeface="Calibri"/>
                <a:cs typeface="Calibri"/>
                <a:sym typeface="Calibri"/>
              </a:rPr>
              <a:t> predict them; it detects the first seismic waves once an earthquake begins and sends alerts ahead of the stronger shaking. The technology can’t tell when or where a future earthquake will happen, only what’s occurring in real time.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Another misconception is that everyone will always get an alert. Explain that’s not the case. People who are very close to the epicenter—the </a:t>
            </a:r>
            <a:r>
              <a:rPr lang="en-US" sz="1000" b="1" i="0" u="none" strike="noStrike" cap="none" dirty="0">
                <a:solidFill>
                  <a:schemeClr val="dk1"/>
                </a:solidFill>
                <a:effectLst/>
                <a:latin typeface="+mn-lt"/>
                <a:ea typeface="Calibri"/>
                <a:cs typeface="Calibri"/>
                <a:sym typeface="Calibri"/>
              </a:rPr>
              <a:t>Late Alert Zone</a:t>
            </a:r>
            <a:r>
              <a:rPr lang="en-US" sz="1000" b="0" i="0" u="none" strike="noStrike" cap="none" dirty="0">
                <a:solidFill>
                  <a:schemeClr val="dk1"/>
                </a:solidFill>
                <a:effectLst/>
                <a:latin typeface="+mn-lt"/>
                <a:ea typeface="Calibri"/>
                <a:cs typeface="Calibri"/>
                <a:sym typeface="Calibri"/>
              </a:rPr>
              <a:t>—may feel shaking before an alert can arrive because the seismic waves move faster than the notification. Others may not receive an alert if the expected shaking in their area is below the system’s threshold.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 third myth is that every earthquake triggers an alert. Explain that ShakeAlert® is designed to warn only when shaking is expected to be strong enough to cause concern, so smaller or distant earthquakes might not trigger alerts.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end the slide by saying, </a:t>
            </a:r>
            <a:r>
              <a:rPr lang="en-US" sz="1000" b="0" i="1" u="none" strike="noStrike" cap="none" dirty="0">
                <a:solidFill>
                  <a:schemeClr val="dk1"/>
                </a:solidFill>
                <a:effectLst/>
                <a:latin typeface="+mn-lt"/>
                <a:ea typeface="Calibri"/>
                <a:cs typeface="Calibri"/>
                <a:sym typeface="Calibri"/>
              </a:rPr>
              <a:t>“As CERT volunteers, it’s important that you can explain these facts clearly. Knowing what ShakeAlert can and can’t do helps build trust when you talk about it in your community.”</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18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7346-5CEC-C1B2-6192-98415DEE9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3D443-87B5-C87B-C591-E2ABDAFA32A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9466A82-18AF-6BF2-DDB4-90E50C24CE32}"/>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short session has three parts. First, it looks at earthquakes themselves—what happens when the ground shakes and why early warning can make a difference. Next, it explores how the ShakeAlert® system detects and delivers alerts in seconds. Finally, it shows how CERT volunteers can help others understand and use ShakeAlert safely and confidently. Reinforce that this is not a technical briefing; the focus is on gaining a practical understanding and building confidence. CERT members are often the first people their neighbors ask for reliable information, and this module equips them to give clear, trusted answers. Transition by saying, </a:t>
            </a:r>
            <a:r>
              <a:rPr lang="en-US" sz="1000" b="0" i="1" u="none" strike="noStrike" cap="none" dirty="0">
                <a:solidFill>
                  <a:schemeClr val="dk1"/>
                </a:solidFill>
                <a:effectLst/>
                <a:latin typeface="+mn-lt"/>
                <a:ea typeface="Calibri"/>
                <a:cs typeface="Calibri"/>
                <a:sym typeface="Calibri"/>
              </a:rPr>
              <a:t>“Let’s start with why this matters—because earthquakes happen where we live.”</a:t>
            </a:r>
            <a:endParaRPr lang="en-US" sz="1000" dirty="0">
              <a:latin typeface="+mn-lt"/>
            </a:endParaRPr>
          </a:p>
        </p:txBody>
      </p:sp>
      <p:sp>
        <p:nvSpPr>
          <p:cNvPr id="4" name="Slide Number Placeholder 3">
            <a:extLst>
              <a:ext uri="{FF2B5EF4-FFF2-40B4-BE49-F238E27FC236}">
                <a16:creationId xmlns:a16="http://schemas.microsoft.com/office/drawing/2014/main" id="{9638A178-2CCA-E798-1882-A84721B214D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9983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highlights the practical steps CERT volunteers can take to share ShakeAlert® with others. You can say something like, </a:t>
            </a:r>
            <a:r>
              <a:rPr lang="en-US" sz="1000" b="0" i="1" u="none" strike="noStrike" cap="none" dirty="0">
                <a:solidFill>
                  <a:schemeClr val="dk1"/>
                </a:solidFill>
                <a:effectLst/>
                <a:latin typeface="+mn-lt"/>
                <a:ea typeface="Calibri"/>
                <a:cs typeface="Calibri"/>
                <a:sym typeface="Calibri"/>
              </a:rPr>
              <a:t>“As CERT volunteers, you already play an important role in helping your neighbors get prepared. Here’s how you can help more people benefit from ShakeAlert.”</a:t>
            </a:r>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by emphasizing the first line of the slide: </a:t>
            </a:r>
            <a:r>
              <a:rPr lang="en-US" sz="1000" b="1" i="0" u="none" strike="noStrike" cap="none" dirty="0">
                <a:solidFill>
                  <a:schemeClr val="dk1"/>
                </a:solidFill>
                <a:effectLst/>
                <a:latin typeface="+mn-lt"/>
                <a:ea typeface="Calibri"/>
                <a:cs typeface="Calibri"/>
                <a:sym typeface="Calibri"/>
              </a:rPr>
              <a:t>Protect yourself first.</a:t>
            </a:r>
            <a:r>
              <a:rPr lang="en-US" sz="1000" b="0" i="0" u="none" strike="noStrike" cap="none" dirty="0">
                <a:solidFill>
                  <a:schemeClr val="dk1"/>
                </a:solidFill>
                <a:effectLst/>
                <a:latin typeface="+mn-lt"/>
                <a:ea typeface="Calibri"/>
                <a:cs typeface="Calibri"/>
                <a:sym typeface="Calibri"/>
              </a:rPr>
              <a:t> Encourage everyone to make sure their own phones are ShakeAlert-ready. That means checking that Wireless Emergency Alerts are turned on and, if they use an Android device or an iPhone, confirming that earthquake alerts are enabled. You can also recommend downloading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for an additional way to receive alerts.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Then, talk about helping others do the same. Suggest showing friends, neighbors, and family members how to check their phone settings or install the app. This is something CERT members can easily do during preparedness events, neighborhood walks, or informal conversations.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demonstrate the sample message on the slide—</a:t>
            </a:r>
            <a:r>
              <a:rPr lang="en-US" sz="1000" b="0" i="1" u="none" strike="noStrike" cap="none" dirty="0">
                <a:solidFill>
                  <a:schemeClr val="dk1"/>
                </a:solidFill>
                <a:effectLst/>
                <a:latin typeface="+mn-lt"/>
                <a:ea typeface="Calibri"/>
                <a:cs typeface="Calibri"/>
                <a:sym typeface="Calibri"/>
              </a:rPr>
              <a:t>“Did you know you can get an alert before you feel shaking?”</a:t>
            </a:r>
            <a:r>
              <a:rPr lang="en-US" sz="1000" b="0" i="0" u="none" strike="noStrike" cap="none" dirty="0">
                <a:solidFill>
                  <a:schemeClr val="dk1"/>
                </a:solidFill>
                <a:effectLst/>
                <a:latin typeface="+mn-lt"/>
                <a:ea typeface="Calibri"/>
                <a:cs typeface="Calibri"/>
                <a:sym typeface="Calibri"/>
              </a:rPr>
              <a:t>—and encourage participants to use that phrase to start conversations. Reinforce the idea of </a:t>
            </a:r>
            <a:r>
              <a:rPr lang="en-US" sz="1000" b="1" i="0" u="none" strike="noStrike" cap="none" dirty="0">
                <a:solidFill>
                  <a:schemeClr val="dk1"/>
                </a:solidFill>
                <a:effectLst/>
                <a:latin typeface="+mn-lt"/>
                <a:ea typeface="Calibri"/>
                <a:cs typeface="Calibri"/>
                <a:sym typeface="Calibri"/>
              </a:rPr>
              <a:t>encouraging multiple ways to receive alerts</a:t>
            </a:r>
            <a:r>
              <a:rPr lang="en-US" sz="1000" b="0" i="0" u="none" strike="noStrike" cap="none" dirty="0">
                <a:solidFill>
                  <a:schemeClr val="dk1"/>
                </a:solidFill>
                <a:effectLst/>
                <a:latin typeface="+mn-lt"/>
                <a:ea typeface="Calibri"/>
                <a:cs typeface="Calibri"/>
                <a:sym typeface="Calibri"/>
              </a:rPr>
              <a:t>, since different people may prefer different tools.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by reminding participants that these small, simple actions help more people take advantage of ShakeAlert®. By sharing accurate information and demonstrating trusted technology, CERT volunteers can turn awareness into real preparedness in their communities.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7938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DDCB-903E-DB36-D948-E48E6CB9A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591C8-7893-1024-6D1D-2EA8763D772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0BCE451-4287-4719-7476-7723FA357C31}"/>
              </a:ext>
            </a:extLst>
          </p:cNvPr>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is about how to share ShakeAlert® information responsibly. As a CERT volunteer, people already see you as someone who knows where to find reliable information about safety and preparedness. ShakeAlert® is still new to many people, so your role as a trusted messenger is especially important.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say something like, </a:t>
            </a:r>
            <a:r>
              <a:rPr lang="en-US" sz="1000" b="0" i="1" u="none" strike="noStrike" cap="none" dirty="0">
                <a:solidFill>
                  <a:schemeClr val="dk1"/>
                </a:solidFill>
                <a:effectLst/>
                <a:latin typeface="+mn-lt"/>
                <a:ea typeface="Calibri"/>
                <a:cs typeface="Calibri"/>
                <a:sym typeface="Calibri"/>
              </a:rPr>
              <a:t>“When you talk about ShakeAlert, make sure the information you share is accurate, simple, and comes from a credible source.”</a:t>
            </a:r>
            <a:r>
              <a:rPr lang="en-US" sz="1000" b="0" i="0" u="none" strike="noStrike" cap="none" dirty="0">
                <a:solidFill>
                  <a:schemeClr val="dk1"/>
                </a:solidFill>
                <a:effectLst/>
                <a:latin typeface="+mn-lt"/>
                <a:ea typeface="Calibri"/>
                <a:cs typeface="Calibri"/>
                <a:sym typeface="Calibri"/>
              </a:rPr>
              <a:t> Encourage participants to use </a:t>
            </a:r>
            <a:r>
              <a:rPr lang="en-US" sz="1000" b="1" i="0" u="none" strike="noStrike" cap="none" dirty="0">
                <a:solidFill>
                  <a:schemeClr val="dk1"/>
                </a:solidFill>
                <a:effectLst/>
                <a:latin typeface="+mn-lt"/>
                <a:ea typeface="Calibri"/>
                <a:cs typeface="Calibri"/>
                <a:sym typeface="Calibri"/>
              </a:rPr>
              <a:t>official sources</a:t>
            </a:r>
            <a:r>
              <a:rPr lang="en-US" sz="1000" b="0" i="0" u="none" strike="noStrike" cap="none" dirty="0">
                <a:solidFill>
                  <a:schemeClr val="dk1"/>
                </a:solidFill>
                <a:effectLst/>
                <a:latin typeface="+mn-lt"/>
                <a:ea typeface="Calibri"/>
                <a:cs typeface="Calibri"/>
                <a:sym typeface="Calibri"/>
              </a:rPr>
              <a:t> such as the U.S. Geological Survey (USGS), state emergency management agencies, local CERT program materials, and government (.gov) or education (.</a:t>
            </a:r>
            <a:r>
              <a:rPr lang="en-US" sz="1000" b="0" i="0" u="none" strike="noStrike" cap="none" dirty="0" err="1">
                <a:solidFill>
                  <a:schemeClr val="dk1"/>
                </a:solidFill>
                <a:effectLst/>
                <a:latin typeface="+mn-lt"/>
                <a:ea typeface="Calibri"/>
                <a:cs typeface="Calibri"/>
                <a:sym typeface="Calibri"/>
              </a:rPr>
              <a:t>edu</a:t>
            </a:r>
            <a:r>
              <a:rPr lang="en-US" sz="1000" b="0" i="0" u="none" strike="noStrike" cap="none" dirty="0">
                <a:solidFill>
                  <a:schemeClr val="dk1"/>
                </a:solidFill>
                <a:effectLst/>
                <a:latin typeface="+mn-lt"/>
                <a:ea typeface="Calibri"/>
                <a:cs typeface="Calibri"/>
                <a:sym typeface="Calibri"/>
              </a:rPr>
              <a:t>) websites.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Remind them that before sharing a post, video, or link on social media, it’s always a good idea to </a:t>
            </a:r>
            <a:r>
              <a:rPr lang="en-US" sz="1000" b="1" i="0" u="none" strike="noStrike" cap="none" dirty="0">
                <a:solidFill>
                  <a:schemeClr val="dk1"/>
                </a:solidFill>
                <a:effectLst/>
                <a:latin typeface="+mn-lt"/>
                <a:ea typeface="Calibri"/>
                <a:cs typeface="Calibri"/>
                <a:sym typeface="Calibri"/>
              </a:rPr>
              <a:t>verify before sharing</a:t>
            </a:r>
            <a:r>
              <a:rPr lang="en-US" sz="1000" b="0" i="0" u="none" strike="noStrike" cap="none" dirty="0">
                <a:solidFill>
                  <a:schemeClr val="dk1"/>
                </a:solidFill>
                <a:effectLst/>
                <a:latin typeface="+mn-lt"/>
                <a:ea typeface="Calibri"/>
                <a:cs typeface="Calibri"/>
                <a:sym typeface="Calibri"/>
              </a:rPr>
              <a:t>. Misinformation spreads easily, especially after a major earthquake, and even well-meaning people can pass along incorrect details.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also mention that if participants ever feel unsure about something they’ve heard, they can always check official sources like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or </a:t>
            </a:r>
            <a:r>
              <a:rPr lang="en-US" sz="1000" b="1" i="0" u="none" strike="noStrike" cap="none" dirty="0" err="1">
                <a:solidFill>
                  <a:schemeClr val="dk1"/>
                </a:solidFill>
                <a:effectLst/>
                <a:latin typeface="+mn-lt"/>
                <a:ea typeface="Calibri"/>
                <a:cs typeface="Calibri"/>
                <a:sym typeface="Calibri"/>
              </a:rPr>
              <a:t>USGS.gov</a:t>
            </a:r>
            <a:r>
              <a:rPr lang="en-US" sz="1000" b="0" i="0" u="none" strike="noStrike" cap="none" dirty="0">
                <a:solidFill>
                  <a:schemeClr val="dk1"/>
                </a:solidFill>
                <a:effectLst/>
                <a:latin typeface="+mn-lt"/>
                <a:ea typeface="Calibri"/>
                <a:cs typeface="Calibri"/>
                <a:sym typeface="Calibri"/>
              </a:rPr>
              <a:t> before passing it along. Emphasize that being cautious and accurate helps protect their credibility and keeps their community informed.</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by reinforcing that trusted messengers don’t need to know everything—they just need to know where to find the right information and how to share it clearly and calmly.</a:t>
            </a:r>
          </a:p>
          <a:p>
            <a:endParaRPr lang="en-US" sz="1000" dirty="0">
              <a:latin typeface="+mn-lt"/>
            </a:endParaRPr>
          </a:p>
        </p:txBody>
      </p:sp>
      <p:sp>
        <p:nvSpPr>
          <p:cNvPr id="4" name="Slide Number Placeholder 3">
            <a:extLst>
              <a:ext uri="{FF2B5EF4-FFF2-40B4-BE49-F238E27FC236}">
                <a16:creationId xmlns:a16="http://schemas.microsoft.com/office/drawing/2014/main" id="{9202DA6D-E965-13CA-D17C-EE577C99FD1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90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Explain that this slide summarizes the key takeaways from the session—what participants can do right now to make sure they and their communities are ShakeAlert® ready. You can say something like, </a:t>
            </a:r>
            <a:r>
              <a:rPr lang="en-US" sz="1000" b="0" i="1" u="none" strike="noStrike" cap="none" dirty="0">
                <a:solidFill>
                  <a:schemeClr val="dk1"/>
                </a:solidFill>
                <a:effectLst/>
                <a:latin typeface="+mn-lt"/>
                <a:ea typeface="Calibri"/>
                <a:cs typeface="Calibri"/>
                <a:sym typeface="Calibri"/>
              </a:rPr>
              <a:t>“We’ve talked about how ShakeAlert works and how it fits into preparedness. Now let’s bring it all together with three simple actions: learn, act, and share.”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Start with </a:t>
            </a:r>
            <a:r>
              <a:rPr lang="en-US" sz="1000" b="1" i="0" u="none" strike="noStrike" cap="none" dirty="0">
                <a:solidFill>
                  <a:schemeClr val="dk1"/>
                </a:solidFill>
                <a:effectLst/>
                <a:latin typeface="+mn-lt"/>
                <a:ea typeface="Calibri"/>
                <a:cs typeface="Calibri"/>
                <a:sym typeface="Calibri"/>
              </a:rPr>
              <a:t>Learn.</a:t>
            </a:r>
            <a:r>
              <a:rPr lang="en-US" sz="1000" b="0" i="0" u="none" strike="noStrike" cap="none" dirty="0">
                <a:solidFill>
                  <a:schemeClr val="dk1"/>
                </a:solidFill>
                <a:effectLst/>
                <a:latin typeface="+mn-lt"/>
                <a:ea typeface="Calibri"/>
                <a:cs typeface="Calibri"/>
                <a:sym typeface="Calibri"/>
              </a:rPr>
              <a:t> Encourage participants to visit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and </a:t>
            </a:r>
            <a:r>
              <a:rPr lang="en-US" sz="1000" b="1" i="0" u="none" strike="noStrike" cap="none" dirty="0" err="1">
                <a:solidFill>
                  <a:schemeClr val="dk1"/>
                </a:solidFill>
                <a:effectLst/>
                <a:latin typeface="+mn-lt"/>
                <a:ea typeface="Calibri"/>
                <a:cs typeface="Calibri"/>
                <a:sym typeface="Calibri"/>
              </a:rPr>
              <a:t>USGS.gov</a:t>
            </a:r>
            <a:r>
              <a:rPr lang="en-US" sz="1000" b="1" i="0" u="none" strike="noStrike" cap="none" dirty="0">
                <a:solidFill>
                  <a:schemeClr val="dk1"/>
                </a:solidFill>
                <a:effectLst/>
                <a:latin typeface="+mn-lt"/>
                <a:ea typeface="Calibri"/>
                <a:cs typeface="Calibri"/>
                <a:sym typeface="Calibri"/>
              </a:rPr>
              <a:t>/</a:t>
            </a:r>
            <a:r>
              <a:rPr lang="en-US" sz="1000" b="1" i="0" u="none" strike="noStrike" cap="none" dirty="0" err="1">
                <a:solidFill>
                  <a:schemeClr val="dk1"/>
                </a:solidFill>
                <a:effectLst/>
                <a:latin typeface="+mn-lt"/>
                <a:ea typeface="Calibri"/>
                <a:cs typeface="Calibri"/>
                <a:sym typeface="Calibri"/>
              </a:rPr>
              <a:t>BeShakeAlertSafe</a:t>
            </a:r>
            <a:r>
              <a:rPr lang="en-US" sz="1000" b="0" i="0" u="none" strike="noStrike" cap="none" dirty="0">
                <a:solidFill>
                  <a:schemeClr val="dk1"/>
                </a:solidFill>
                <a:effectLst/>
                <a:latin typeface="+mn-lt"/>
                <a:ea typeface="Calibri"/>
                <a:cs typeface="Calibri"/>
                <a:sym typeface="Calibri"/>
              </a:rPr>
              <a:t> to get accurate, up-to-date information straight from trusted sources. They can explore videos, FAQs, and local information about how ShakeAlert is being used in their state.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Next, </a:t>
            </a:r>
            <a:r>
              <a:rPr lang="en-US" sz="1000" b="1" i="0" u="none" strike="noStrike" cap="none" dirty="0">
                <a:solidFill>
                  <a:schemeClr val="dk1"/>
                </a:solidFill>
                <a:effectLst/>
                <a:latin typeface="+mn-lt"/>
                <a:ea typeface="Calibri"/>
                <a:cs typeface="Calibri"/>
                <a:sym typeface="Calibri"/>
              </a:rPr>
              <a:t>Act.</a:t>
            </a:r>
            <a:r>
              <a:rPr lang="en-US" sz="1000" b="0" i="0" u="none" strike="noStrike" cap="none" dirty="0">
                <a:solidFill>
                  <a:schemeClr val="dk1"/>
                </a:solidFill>
                <a:effectLst/>
                <a:latin typeface="+mn-lt"/>
                <a:ea typeface="Calibri"/>
                <a:cs typeface="Calibri"/>
                <a:sym typeface="Calibri"/>
              </a:rPr>
              <a:t> Tell participants to check their phone alert settings right away and make sure they’re ShakeAlert-ready. If they haven’t already, suggest downloading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 as another way to receive alerts. Emphasize that when they receive an alert—or feel shaking—the most important thing to do is act immediately. Don’t wait. Drop, Cover, and Hold On.</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Finally, </a:t>
            </a:r>
            <a:r>
              <a:rPr lang="en-US" sz="1000" b="1" i="0" u="none" strike="noStrike" cap="none" dirty="0">
                <a:solidFill>
                  <a:schemeClr val="dk1"/>
                </a:solidFill>
                <a:effectLst/>
                <a:latin typeface="+mn-lt"/>
                <a:ea typeface="Calibri"/>
                <a:cs typeface="Calibri"/>
                <a:sym typeface="Calibri"/>
              </a:rPr>
              <a:t>Share.</a:t>
            </a:r>
            <a:r>
              <a:rPr lang="en-US" sz="1000" b="0" i="0" u="none" strike="noStrike" cap="none" dirty="0">
                <a:solidFill>
                  <a:schemeClr val="dk1"/>
                </a:solidFill>
                <a:effectLst/>
                <a:latin typeface="+mn-lt"/>
                <a:ea typeface="Calibri"/>
                <a:cs typeface="Calibri"/>
                <a:sym typeface="Calibri"/>
              </a:rPr>
              <a:t> As CERT volunteers, participants are in a perfect position to spread awareness in their communities. Encourage them to talk with friends, family, and neighbors about ShakeAlert® and show others how to check their phone settings or download the app. They don’t have to be experts—just accurate and enthusiastic trusted messengers.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End the slide by reinforcing that these three steps—learn, act, and share—are what turn technology into real preparedness. The more people understand and use ShakeAlert®, the safer communities will be when the next earthquake strikes.</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278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This slide gives participants a chance to take action right away. Encourage everyone to pull out their phones and follow the steps on the screen to make sure they are </a:t>
            </a:r>
            <a:r>
              <a:rPr lang="en-US" sz="1000" b="1" i="0" u="none" strike="noStrike" cap="none" dirty="0">
                <a:solidFill>
                  <a:schemeClr val="dk1"/>
                </a:solidFill>
                <a:effectLst/>
                <a:latin typeface="+mn-lt"/>
                <a:ea typeface="Calibri"/>
                <a:cs typeface="Calibri"/>
                <a:sym typeface="Calibri"/>
              </a:rPr>
              <a:t>ShakeAlert Ready</a:t>
            </a:r>
            <a:r>
              <a:rPr lang="en-US" sz="1000" b="0" i="0" u="none" strike="noStrike" cap="none" dirty="0">
                <a:solidFill>
                  <a:schemeClr val="dk1"/>
                </a:solidFill>
                <a:effectLst/>
                <a:latin typeface="+mn-lt"/>
                <a:ea typeface="Calibri"/>
                <a:cs typeface="Calibri"/>
                <a:sym typeface="Calibri"/>
              </a:rPr>
              <a:t>. You can say something like, </a:t>
            </a:r>
            <a:r>
              <a:rPr lang="en-US" sz="1000" b="0" i="1" u="none" strike="noStrike" cap="none" dirty="0">
                <a:solidFill>
                  <a:schemeClr val="dk1"/>
                </a:solidFill>
                <a:effectLst/>
                <a:latin typeface="+mn-lt"/>
                <a:ea typeface="Calibri"/>
                <a:cs typeface="Calibri"/>
                <a:sym typeface="Calibri"/>
              </a:rPr>
              <a:t>“Let’s take a minute to check our own phones so we can see what this looks like in real life.”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Have participants scan the QR code on the slide or visit </a:t>
            </a:r>
            <a:r>
              <a:rPr lang="en-US" sz="1000" b="1" i="0" u="none" strike="noStrike" cap="none" dirty="0" err="1">
                <a:solidFill>
                  <a:schemeClr val="dk1"/>
                </a:solidFill>
                <a:effectLst/>
                <a:latin typeface="+mn-lt"/>
                <a:ea typeface="Calibri"/>
                <a:cs typeface="Calibri"/>
                <a:sym typeface="Calibri"/>
              </a:rPr>
              <a:t>usgs.gov</a:t>
            </a:r>
            <a:r>
              <a:rPr lang="en-US" sz="1000" b="1" i="0" u="none" strike="noStrike" cap="none" dirty="0">
                <a:solidFill>
                  <a:schemeClr val="dk1"/>
                </a:solidFill>
                <a:effectLst/>
                <a:latin typeface="+mn-lt"/>
                <a:ea typeface="Calibri"/>
                <a:cs typeface="Calibri"/>
                <a:sym typeface="Calibri"/>
              </a:rPr>
              <a:t>/FAQ/</a:t>
            </a:r>
            <a:r>
              <a:rPr lang="en-US" sz="1000" b="1" i="0" u="none" strike="noStrike" cap="none" dirty="0" err="1">
                <a:solidFill>
                  <a:schemeClr val="dk1"/>
                </a:solidFill>
                <a:effectLst/>
                <a:latin typeface="+mn-lt"/>
                <a:ea typeface="Calibri"/>
                <a:cs typeface="Calibri"/>
                <a:sym typeface="Calibri"/>
              </a:rPr>
              <a:t>BeShakeAlertSafe</a:t>
            </a:r>
            <a:r>
              <a:rPr lang="en-US" sz="1000" b="0" i="0" u="none" strike="noStrike" cap="none" dirty="0">
                <a:solidFill>
                  <a:schemeClr val="dk1"/>
                </a:solidFill>
                <a:effectLst/>
                <a:latin typeface="+mn-lt"/>
                <a:ea typeface="Calibri"/>
                <a:cs typeface="Calibri"/>
                <a:sym typeface="Calibri"/>
              </a:rPr>
              <a:t>. The page shows how to confirm that Wireless Emergency Alerts are turned on for both iPhones and Android devices. Remind participants that iPhones receive alerts through the </a:t>
            </a:r>
            <a:r>
              <a:rPr lang="en-US" sz="1000" b="1" i="0" u="none" strike="noStrike" cap="none" dirty="0">
                <a:solidFill>
                  <a:schemeClr val="dk1"/>
                </a:solidFill>
                <a:effectLst/>
                <a:latin typeface="+mn-lt"/>
                <a:ea typeface="Calibri"/>
                <a:cs typeface="Calibri"/>
                <a:sym typeface="Calibri"/>
              </a:rPr>
              <a:t>Wireless Emergency Alerts (WEA)</a:t>
            </a:r>
            <a:r>
              <a:rPr lang="en-US" sz="1000" b="0" i="0" u="none" strike="noStrike" cap="none" dirty="0">
                <a:solidFill>
                  <a:schemeClr val="dk1"/>
                </a:solidFill>
                <a:effectLst/>
                <a:latin typeface="+mn-lt"/>
                <a:ea typeface="Calibri"/>
                <a:cs typeface="Calibri"/>
                <a:sym typeface="Calibri"/>
              </a:rPr>
              <a:t> system and Android devices also have </a:t>
            </a:r>
            <a:r>
              <a:rPr lang="en-US" sz="1000" b="1" i="0" u="none" strike="noStrike" cap="none" dirty="0">
                <a:solidFill>
                  <a:schemeClr val="dk1"/>
                </a:solidFill>
                <a:effectLst/>
                <a:latin typeface="+mn-lt"/>
                <a:ea typeface="Calibri"/>
                <a:cs typeface="Calibri"/>
                <a:sym typeface="Calibri"/>
              </a:rPr>
              <a:t>Android Earthquake Alerts</a:t>
            </a:r>
            <a:r>
              <a:rPr lang="en-US" sz="1000" b="0" i="0" u="none" strike="noStrike" cap="none" dirty="0">
                <a:solidFill>
                  <a:schemeClr val="dk1"/>
                </a:solidFill>
                <a:effectLst/>
                <a:latin typeface="+mn-lt"/>
                <a:ea typeface="Calibri"/>
                <a:cs typeface="Calibri"/>
                <a:sym typeface="Calibri"/>
              </a:rPr>
              <a:t>, powered by ShakeAlert®.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Make it clear that as the instructor, you’re </a:t>
            </a:r>
            <a:r>
              <a:rPr lang="en-US" sz="1000" b="1" i="0" u="none" strike="noStrike" cap="none" dirty="0">
                <a:solidFill>
                  <a:schemeClr val="dk1"/>
                </a:solidFill>
                <a:effectLst/>
                <a:latin typeface="+mn-lt"/>
                <a:ea typeface="Calibri"/>
                <a:cs typeface="Calibri"/>
                <a:sym typeface="Calibri"/>
              </a:rPr>
              <a:t>not asking to handle anyone’s phone</a:t>
            </a:r>
            <a:r>
              <a:rPr lang="en-US" sz="1000" b="0" i="0" u="none" strike="noStrike" cap="none" dirty="0">
                <a:solidFill>
                  <a:schemeClr val="dk1"/>
                </a:solidFill>
                <a:effectLst/>
                <a:latin typeface="+mn-lt"/>
                <a:ea typeface="Calibri"/>
                <a:cs typeface="Calibri"/>
                <a:sym typeface="Calibri"/>
              </a:rPr>
              <a:t> or check settings for them. This is a self-check activity, and if participants want help, they can assist each other. Encourage that—helping a neighbor is great practice for how they can help others in their community after the class.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time allows, revisit the three main ways alerts can reach them—Wireless Emergency Alerts, Android Earthquake Alerts, and the </a:t>
            </a:r>
            <a:r>
              <a:rPr lang="en-US" sz="1000" b="1" i="0" u="none" strike="noStrike" cap="none" dirty="0" err="1">
                <a:solidFill>
                  <a:schemeClr val="dk1"/>
                </a:solidFill>
                <a:effectLst/>
                <a:latin typeface="+mn-lt"/>
                <a:ea typeface="Calibri"/>
                <a:cs typeface="Calibri"/>
                <a:sym typeface="Calibri"/>
              </a:rPr>
              <a:t>MyShake</a:t>
            </a:r>
            <a:r>
              <a:rPr lang="en-US" sz="1000" b="1" i="0" u="none" strike="noStrike" cap="none" dirty="0">
                <a:solidFill>
                  <a:schemeClr val="dk1"/>
                </a:solidFill>
                <a:effectLst/>
                <a:latin typeface="+mn-lt"/>
                <a:ea typeface="Calibri"/>
                <a:cs typeface="Calibri"/>
                <a:sym typeface="Calibri"/>
              </a:rPr>
              <a:t> app</a:t>
            </a:r>
            <a:r>
              <a:rPr lang="en-US" sz="1000" b="0" i="0" u="none" strike="noStrike" cap="none" dirty="0">
                <a:solidFill>
                  <a:schemeClr val="dk1"/>
                </a:solidFill>
                <a:effectLst/>
                <a:latin typeface="+mn-lt"/>
                <a:ea typeface="Calibri"/>
                <a:cs typeface="Calibri"/>
                <a:sym typeface="Calibri"/>
              </a:rPr>
              <a:t>—and encourage everyone to check or download whichever applies to their device. End by saying, </a:t>
            </a:r>
            <a:r>
              <a:rPr lang="en-US" sz="1000" b="0" i="1" u="none" strike="noStrike" cap="none" dirty="0">
                <a:solidFill>
                  <a:schemeClr val="dk1"/>
                </a:solidFill>
                <a:effectLst/>
                <a:latin typeface="+mn-lt"/>
                <a:ea typeface="Calibri"/>
                <a:cs typeface="Calibri"/>
                <a:sym typeface="Calibri"/>
              </a:rPr>
              <a:t>“Once your phone is ShakeAlert Ready, show someone else how to do it. That’s how we build awareness—one person at a time.”</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9925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b="0" i="0" u="none" strike="noStrike" cap="none" dirty="0">
                <a:solidFill>
                  <a:schemeClr val="dk1"/>
                </a:solidFill>
                <a:effectLst/>
                <a:latin typeface="+mn-lt"/>
                <a:ea typeface="Calibri"/>
                <a:cs typeface="Calibri"/>
                <a:sym typeface="Calibri"/>
              </a:rPr>
              <a:t>Use this slide to wrap up the session and give participants a chance to ask questions or share final thoughts. You can say something like, </a:t>
            </a:r>
            <a:r>
              <a:rPr lang="en-US" sz="1000" b="0" i="1" u="none" strike="noStrike" cap="none" dirty="0">
                <a:solidFill>
                  <a:schemeClr val="dk1"/>
                </a:solidFill>
                <a:effectLst/>
                <a:latin typeface="+mn-lt"/>
                <a:ea typeface="Calibri"/>
                <a:cs typeface="Calibri"/>
                <a:sym typeface="Calibri"/>
              </a:rPr>
              <a:t>“We’ve covered a lot in a short time—about earthquakes, how ShakeAlert® works, and how you can use and share it. What questions do you have?”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questions come up that you don’t know the answer to, that’s fine—model how to find reliable information by directing participants to </a:t>
            </a:r>
            <a:r>
              <a:rPr lang="en-US" sz="1000" b="1" i="0" u="none" strike="noStrike" cap="none" dirty="0" err="1">
                <a:solidFill>
                  <a:schemeClr val="dk1"/>
                </a:solidFill>
                <a:effectLst/>
                <a:latin typeface="+mn-lt"/>
                <a:ea typeface="Calibri"/>
                <a:cs typeface="Calibri"/>
                <a:sym typeface="Calibri"/>
              </a:rPr>
              <a:t>ShakeAlert.org</a:t>
            </a:r>
            <a:r>
              <a:rPr lang="en-US" sz="1000" b="0" i="0" u="none" strike="noStrike" cap="none" dirty="0">
                <a:solidFill>
                  <a:schemeClr val="dk1"/>
                </a:solidFill>
                <a:effectLst/>
                <a:latin typeface="+mn-lt"/>
                <a:ea typeface="Calibri"/>
                <a:cs typeface="Calibri"/>
                <a:sym typeface="Calibri"/>
              </a:rPr>
              <a:t> or </a:t>
            </a:r>
            <a:r>
              <a:rPr lang="en-US" sz="1000" b="1" i="0" u="none" strike="noStrike" cap="none" dirty="0" err="1">
                <a:solidFill>
                  <a:schemeClr val="dk1"/>
                </a:solidFill>
                <a:effectLst/>
                <a:latin typeface="+mn-lt"/>
                <a:ea typeface="Calibri"/>
                <a:cs typeface="Calibri"/>
                <a:sym typeface="Calibri"/>
              </a:rPr>
              <a:t>USGS.gov</a:t>
            </a:r>
            <a:r>
              <a:rPr lang="en-US" sz="1000" b="1" i="0" u="none" strike="noStrike" cap="none" dirty="0">
                <a:solidFill>
                  <a:schemeClr val="dk1"/>
                </a:solidFill>
                <a:effectLst/>
                <a:latin typeface="+mn-lt"/>
                <a:ea typeface="Calibri"/>
                <a:cs typeface="Calibri"/>
                <a:sym typeface="Calibri"/>
              </a:rPr>
              <a:t>/</a:t>
            </a:r>
            <a:r>
              <a:rPr lang="en-US" sz="1000" b="1" i="0" u="none" strike="noStrike" cap="none" dirty="0" err="1">
                <a:solidFill>
                  <a:schemeClr val="dk1"/>
                </a:solidFill>
                <a:effectLst/>
                <a:latin typeface="+mn-lt"/>
                <a:ea typeface="Calibri"/>
                <a:cs typeface="Calibri"/>
                <a:sym typeface="Calibri"/>
              </a:rPr>
              <a:t>BeShakeAlertSafe</a:t>
            </a:r>
            <a:r>
              <a:rPr lang="en-US" sz="1000" b="0" i="0" u="none" strike="noStrike" cap="none" dirty="0">
                <a:solidFill>
                  <a:schemeClr val="dk1"/>
                </a:solidFill>
                <a:effectLst/>
                <a:latin typeface="+mn-lt"/>
                <a:ea typeface="Calibri"/>
                <a:cs typeface="Calibri"/>
                <a:sym typeface="Calibri"/>
              </a:rPr>
              <a:t> for accurate, up-to-date details. Remind them that information about early warning continues to evolve as the system expands and improves.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Close the session by thanking everyone for participating and reinforcing the three key messages of the training:</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Learn</a:t>
            </a:r>
            <a:r>
              <a:rPr lang="en-US" sz="1000" b="0" i="0" u="none" strike="noStrike" cap="none" dirty="0">
                <a:solidFill>
                  <a:schemeClr val="dk1"/>
                </a:solidFill>
                <a:effectLst/>
                <a:latin typeface="+mn-lt"/>
                <a:ea typeface="Calibri"/>
                <a:cs typeface="Calibri"/>
                <a:sym typeface="Calibri"/>
              </a:rPr>
              <a:t> how ShakeAlert® works and make sure your phone is alert-ready.</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Act</a:t>
            </a:r>
            <a:r>
              <a:rPr lang="en-US" sz="1000" b="0" i="0" u="none" strike="noStrike" cap="none" dirty="0">
                <a:solidFill>
                  <a:schemeClr val="dk1"/>
                </a:solidFill>
                <a:effectLst/>
                <a:latin typeface="+mn-lt"/>
                <a:ea typeface="Calibri"/>
                <a:cs typeface="Calibri"/>
                <a:sym typeface="Calibri"/>
              </a:rPr>
              <a:t> when you get an alert or feel shaking—Drop, Cover, and Hold On.</a:t>
            </a:r>
          </a:p>
          <a:p>
            <a:pPr>
              <a:buFont typeface="Arial" panose="020B0604020202020204" pitchFamily="34" charset="0"/>
              <a:buChar char="•"/>
            </a:pPr>
            <a:r>
              <a:rPr lang="en-US" sz="1000" b="1" i="0" u="none" strike="noStrike" cap="none" dirty="0">
                <a:solidFill>
                  <a:schemeClr val="dk1"/>
                </a:solidFill>
                <a:effectLst/>
                <a:latin typeface="+mn-lt"/>
                <a:ea typeface="Calibri"/>
                <a:cs typeface="Calibri"/>
                <a:sym typeface="Calibri"/>
              </a:rPr>
              <a:t>Share</a:t>
            </a:r>
            <a:r>
              <a:rPr lang="en-US" sz="1000" b="0" i="0" u="none" strike="noStrike" cap="none" dirty="0">
                <a:solidFill>
                  <a:schemeClr val="dk1"/>
                </a:solidFill>
                <a:effectLst/>
                <a:latin typeface="+mn-lt"/>
                <a:ea typeface="Calibri"/>
                <a:cs typeface="Calibri"/>
                <a:sym typeface="Calibri"/>
              </a:rPr>
              <a:t> what you know with others so more people can use those seconds of warning to stay safe.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end by saying something like, </a:t>
            </a:r>
            <a:r>
              <a:rPr lang="en-US" sz="1000" b="0" i="1" u="none" strike="noStrike" cap="none" dirty="0">
                <a:solidFill>
                  <a:schemeClr val="dk1"/>
                </a:solidFill>
                <a:effectLst/>
                <a:latin typeface="+mn-lt"/>
                <a:ea typeface="Calibri"/>
                <a:cs typeface="Calibri"/>
                <a:sym typeface="Calibri"/>
              </a:rPr>
              <a:t>“ShakeAlert® gives us time to act—but it’s people like you who turn those few seconds into safety. Thank you for being part of helping your community stay prepared.”</a:t>
            </a:r>
            <a:endParaRPr lang="en-US" sz="1000" b="0" i="0" u="none" strike="noStrike" cap="none" dirty="0">
              <a:solidFill>
                <a:schemeClr val="dk1"/>
              </a:solidFill>
              <a:effectLst/>
              <a:latin typeface="+mn-lt"/>
              <a:ea typeface="Calibri"/>
              <a:cs typeface="Calibri"/>
              <a:sym typeface="Calibri"/>
            </a:endParaRP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18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This is a transition slide. </a:t>
            </a:r>
            <a:r>
              <a:rPr lang="en-US" sz="1000" b="0" i="0" u="none" strike="noStrike" cap="none" dirty="0">
                <a:solidFill>
                  <a:schemeClr val="dk1"/>
                </a:solidFill>
                <a:effectLst/>
                <a:latin typeface="+mn-lt"/>
                <a:ea typeface="Calibri"/>
                <a:cs typeface="Calibri"/>
                <a:sym typeface="Calibri"/>
              </a:rPr>
              <a:t>You can say something like, </a:t>
            </a:r>
            <a:r>
              <a:rPr lang="en-US" sz="1000" b="0" i="1" u="none" strike="noStrike" cap="none" dirty="0">
                <a:solidFill>
                  <a:schemeClr val="dk1"/>
                </a:solidFill>
                <a:effectLst/>
                <a:latin typeface="+mn-lt"/>
                <a:ea typeface="Calibri"/>
                <a:cs typeface="Calibri"/>
                <a:sym typeface="Calibri"/>
              </a:rPr>
              <a:t>“Let’s start by talking about earthquakes themselves—what happens when the ground starts shaking, and how early warning can help us respond more safely.”</a:t>
            </a:r>
            <a:r>
              <a:rPr lang="en-US" sz="1000" b="0" i="0" u="none" strike="noStrike" cap="none" dirty="0">
                <a:solidFill>
                  <a:schemeClr val="dk1"/>
                </a:solidFill>
                <a:effectLst/>
                <a:latin typeface="+mn-lt"/>
                <a:ea typeface="Calibri"/>
                <a:cs typeface="Calibri"/>
                <a:sym typeface="Calibri"/>
              </a:rPr>
              <a:t> Keep it short and conversational to set up the next few slides, which go deeper into earthquake impacts before introducing ShakeAlert®.</a:t>
            </a:r>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354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89f95ad333_1_1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78" name="Google Shape;278;g389f95ad333_1_1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279" name="Google Shape;279;g389f95ad333_1_1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389f95ad333_1_17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Use this slide to show that the entire West Coast—California, Oregon, and Washington—sits along the boundary between two massive tectonic plates: the </a:t>
            </a:r>
            <a:r>
              <a:rPr lang="en-US" sz="1200" b="1" i="0" u="none" strike="noStrike" cap="none" dirty="0">
                <a:solidFill>
                  <a:schemeClr val="dk1"/>
                </a:solidFill>
                <a:effectLst/>
                <a:latin typeface="Calibri"/>
                <a:ea typeface="Calibri"/>
                <a:cs typeface="Calibri"/>
                <a:sym typeface="Calibri"/>
              </a:rPr>
              <a:t>Pacific Plate</a:t>
            </a:r>
            <a:r>
              <a:rPr lang="en-US" sz="1200" b="0" i="0" u="none" strike="noStrike" cap="none" dirty="0">
                <a:solidFill>
                  <a:schemeClr val="dk1"/>
                </a:solidFill>
                <a:effectLst/>
                <a:latin typeface="Calibri"/>
                <a:ea typeface="Calibri"/>
                <a:cs typeface="Calibri"/>
                <a:sym typeface="Calibri"/>
              </a:rPr>
              <a:t> and the </a:t>
            </a:r>
            <a:r>
              <a:rPr lang="en-US" sz="1200" b="1" i="0" u="none" strike="noStrike" cap="none" dirty="0">
                <a:solidFill>
                  <a:schemeClr val="dk1"/>
                </a:solidFill>
                <a:effectLst/>
                <a:latin typeface="Calibri"/>
                <a:ea typeface="Calibri"/>
                <a:cs typeface="Calibri"/>
                <a:sym typeface="Calibri"/>
              </a:rPr>
              <a:t>North American Plate.</a:t>
            </a:r>
            <a:r>
              <a:rPr lang="en-US" sz="1200" b="0" i="0" u="none" strike="noStrike" cap="none" dirty="0">
                <a:solidFill>
                  <a:schemeClr val="dk1"/>
                </a:solidFill>
                <a:effectLst/>
                <a:latin typeface="Calibri"/>
                <a:ea typeface="Calibri"/>
                <a:cs typeface="Calibri"/>
                <a:sym typeface="Calibri"/>
              </a:rPr>
              <a:t> You can say something like, </a:t>
            </a:r>
            <a:r>
              <a:rPr lang="en-US" sz="1200" b="0" i="1" u="none" strike="noStrike" cap="none" dirty="0">
                <a:solidFill>
                  <a:schemeClr val="dk1"/>
                </a:solidFill>
                <a:effectLst/>
                <a:latin typeface="Calibri"/>
                <a:ea typeface="Calibri"/>
                <a:cs typeface="Calibri"/>
                <a:sym typeface="Calibri"/>
              </a:rPr>
              <a:t>“As you can see, the West Coast lies right on top of major fault systems. This is why earthquakes are a regular part of life in our region.”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Point out a few key features on the map: the </a:t>
            </a:r>
            <a:r>
              <a:rPr lang="en-US" sz="1200" b="1" i="0" u="none" strike="noStrike" cap="none" dirty="0">
                <a:solidFill>
                  <a:schemeClr val="dk1"/>
                </a:solidFill>
                <a:effectLst/>
                <a:latin typeface="Calibri"/>
                <a:ea typeface="Calibri"/>
                <a:cs typeface="Calibri"/>
                <a:sym typeface="Calibri"/>
              </a:rPr>
              <a:t>Cascadia Subduction Zone</a:t>
            </a:r>
            <a:r>
              <a:rPr lang="en-US" sz="1200" b="0" i="0" u="none" strike="noStrike" cap="none" dirty="0">
                <a:solidFill>
                  <a:schemeClr val="dk1"/>
                </a:solidFill>
                <a:effectLst/>
                <a:latin typeface="Calibri"/>
                <a:ea typeface="Calibri"/>
                <a:cs typeface="Calibri"/>
                <a:sym typeface="Calibri"/>
              </a:rPr>
              <a:t> off the coasts of Oregon and Washington, where one plate slides beneath another and can produce very large earthquakes; and the </a:t>
            </a:r>
            <a:r>
              <a:rPr lang="en-US" sz="1200" b="1" i="0" u="none" strike="noStrike" cap="none" dirty="0">
                <a:solidFill>
                  <a:schemeClr val="dk1"/>
                </a:solidFill>
                <a:effectLst/>
                <a:latin typeface="Calibri"/>
                <a:ea typeface="Calibri"/>
                <a:cs typeface="Calibri"/>
                <a:sym typeface="Calibri"/>
              </a:rPr>
              <a:t>San Andreas Fault Zone</a:t>
            </a:r>
            <a:r>
              <a:rPr lang="en-US" sz="1200" b="0" i="0" u="none" strike="noStrike" cap="none" dirty="0">
                <a:solidFill>
                  <a:schemeClr val="dk1"/>
                </a:solidFill>
                <a:effectLst/>
                <a:latin typeface="Calibri"/>
                <a:ea typeface="Calibri"/>
                <a:cs typeface="Calibri"/>
                <a:sym typeface="Calibri"/>
              </a:rPr>
              <a:t> in California, where the plates slide past each other, generating frequent but usually smaller quakes.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you feel comfortable, mention a nearby fault or plate boundary relevant to your area to make it local. You don’t need to go into detail—the goal is simply to help participants see that earthquakes are expected here and that early warning is designed specifically for this region.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Wrap up the slide by saying, </a:t>
            </a:r>
            <a:r>
              <a:rPr lang="en-US" sz="1200" b="0" i="1" u="none" strike="noStrike" cap="none" dirty="0">
                <a:solidFill>
                  <a:schemeClr val="dk1"/>
                </a:solidFill>
                <a:effectLst/>
                <a:latin typeface="Calibri"/>
                <a:ea typeface="Calibri"/>
                <a:cs typeface="Calibri"/>
                <a:sym typeface="Calibri"/>
              </a:rPr>
              <a:t>“Because earthquakes happen here, we need ways to prepare, respond, and act quickly when they start—and that’s where ShakeAlert® comes in.”</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sz="1000" dirty="0">
              <a:latin typeface="+mn-lt"/>
            </a:endParaRPr>
          </a:p>
        </p:txBody>
      </p:sp>
      <p:sp>
        <p:nvSpPr>
          <p:cNvPr id="281" name="Google Shape;281;g389f95ad333_1_17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82" name="Google Shape;282;g389f95ad333_1_17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a:extLst>
            <a:ext uri="{FF2B5EF4-FFF2-40B4-BE49-F238E27FC236}">
              <a16:creationId xmlns:a16="http://schemas.microsoft.com/office/drawing/2014/main" id="{DA49B5D4-44DC-A4B1-28D7-B9B889FF443E}"/>
            </a:ext>
          </a:extLst>
        </p:cNvPr>
        <p:cNvGrpSpPr/>
        <p:nvPr/>
      </p:nvGrpSpPr>
      <p:grpSpPr>
        <a:xfrm>
          <a:off x="0" y="0"/>
          <a:ext cx="0" cy="0"/>
          <a:chOff x="0" y="0"/>
          <a:chExt cx="0" cy="0"/>
        </a:xfrm>
      </p:grpSpPr>
      <p:sp>
        <p:nvSpPr>
          <p:cNvPr id="277" name="Google Shape;277;g389f95ad333_1_178:notes">
            <a:extLst>
              <a:ext uri="{FF2B5EF4-FFF2-40B4-BE49-F238E27FC236}">
                <a16:creationId xmlns:a16="http://schemas.microsoft.com/office/drawing/2014/main" id="{C5FB4EAE-A368-5A43-59A6-4D649041A6A1}"/>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78" name="Google Shape;278;g389f95ad333_1_178:notes">
            <a:extLst>
              <a:ext uri="{FF2B5EF4-FFF2-40B4-BE49-F238E27FC236}">
                <a16:creationId xmlns:a16="http://schemas.microsoft.com/office/drawing/2014/main" id="{D1B2EBFF-4B73-F17E-264A-3A5CD9646110}"/>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279" name="Google Shape;279;g389f95ad333_1_178:notes">
            <a:extLst>
              <a:ext uri="{FF2B5EF4-FFF2-40B4-BE49-F238E27FC236}">
                <a16:creationId xmlns:a16="http://schemas.microsoft.com/office/drawing/2014/main" id="{2086515A-B359-0E39-5AED-415CB21554F2}"/>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389f95ad333_1_178:notes">
            <a:extLst>
              <a:ext uri="{FF2B5EF4-FFF2-40B4-BE49-F238E27FC236}">
                <a16:creationId xmlns:a16="http://schemas.microsoft.com/office/drawing/2014/main" id="{6BDD6F5B-C2D4-2F66-D17E-A71A280D75CF}"/>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000" b="0" i="0" u="none" strike="noStrike" cap="none" dirty="0">
                <a:solidFill>
                  <a:schemeClr val="dk1"/>
                </a:solidFill>
                <a:effectLst/>
                <a:latin typeface="+mn-lt"/>
                <a:ea typeface="Calibri"/>
                <a:cs typeface="Calibri"/>
                <a:sym typeface="Calibri"/>
              </a:rPr>
              <a:t>Explain that earthquakes strike suddenly and often come with a roar or rumble before the shaking starts. Lights may flicker or go out, alarms might sound, and objects can fall from shelves or walls. The movement can be startling and disorienting, and people’s reactions vary—some freeze, others try to move, and pets may behave strangely or run for cover. Describe that in larger quakes, it’s common for furniture to shift, windows to rattle or break, and for power and communications to fail temporarily.</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make this slide more engaging by asking participants whether anyone has ever felt an earthquake. Encourage one or two short stories, or share your own experience if appropriate—what it felt like, what people did, or what the environment was like during and after. You can also mention a recent or well-known earthquake that participants may remember and include a local or personal detail to make it relatable. The goal here is to help people visualize what it’s like when an earthquake begins and to remind them that these events are real and unpredictable.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Avoid going into specific protective actions yet—that’s coming later. For now, focus on helping participants connect emotionally to the reality of shaking and think about how disorienting those first moments can be. That connection will make the discussion of protective actions more meaningful when you return to it later.</a:t>
            </a:r>
          </a:p>
          <a:p>
            <a:pPr marL="0" lvl="0" indent="0" algn="l" rtl="0">
              <a:spcBef>
                <a:spcPts val="0"/>
              </a:spcBef>
              <a:spcAft>
                <a:spcPts val="0"/>
              </a:spcAft>
              <a:buNone/>
            </a:pPr>
            <a:endParaRPr sz="1000" dirty="0">
              <a:latin typeface="+mn-lt"/>
            </a:endParaRPr>
          </a:p>
        </p:txBody>
      </p:sp>
      <p:sp>
        <p:nvSpPr>
          <p:cNvPr id="281" name="Google Shape;281;g389f95ad333_1_178:notes">
            <a:extLst>
              <a:ext uri="{FF2B5EF4-FFF2-40B4-BE49-F238E27FC236}">
                <a16:creationId xmlns:a16="http://schemas.microsoft.com/office/drawing/2014/main" id="{868B93D4-09CA-7016-BEBD-496EB44B5286}"/>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82" name="Google Shape;282;g389f95ad333_1_178:notes">
            <a:extLst>
              <a:ext uri="{FF2B5EF4-FFF2-40B4-BE49-F238E27FC236}">
                <a16:creationId xmlns:a16="http://schemas.microsoft.com/office/drawing/2014/main" id="{498B8A6E-332C-08C3-70E1-128FC3568E5E}"/>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852178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89f95ad333_1_2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3" name="Google Shape;293;g389f95ad333_1_2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1.7.2013</a:t>
            </a:r>
            <a:endParaRPr/>
          </a:p>
        </p:txBody>
      </p:sp>
      <p:sp>
        <p:nvSpPr>
          <p:cNvPr id="294" name="Google Shape;294;g389f95ad333_1_2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89f95ad333_1_21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en-US" sz="1000" b="0" i="0" u="none" strike="noStrike" cap="none" dirty="0">
                <a:solidFill>
                  <a:schemeClr val="dk1"/>
                </a:solidFill>
                <a:effectLst/>
                <a:latin typeface="+mn-lt"/>
                <a:ea typeface="Calibri"/>
                <a:cs typeface="Calibri"/>
                <a:sym typeface="Calibri"/>
              </a:rPr>
              <a:t>Explain that while the shaking itself can cause injuries and damage, earthquakes often trigger a range of </a:t>
            </a:r>
            <a:r>
              <a:rPr lang="en-US" sz="1000" b="1" i="0" u="none" strike="noStrike" cap="none" dirty="0">
                <a:solidFill>
                  <a:schemeClr val="dk1"/>
                </a:solidFill>
                <a:effectLst/>
                <a:latin typeface="+mn-lt"/>
                <a:ea typeface="Calibri"/>
                <a:cs typeface="Calibri"/>
                <a:sym typeface="Calibri"/>
              </a:rPr>
              <a:t>secondary hazards</a:t>
            </a:r>
            <a:r>
              <a:rPr lang="en-US" sz="1000" b="0" i="0" u="none" strike="noStrike" cap="none" dirty="0">
                <a:solidFill>
                  <a:schemeClr val="dk1"/>
                </a:solidFill>
                <a:effectLst/>
                <a:latin typeface="+mn-lt"/>
                <a:ea typeface="Calibri"/>
                <a:cs typeface="Calibri"/>
                <a:sym typeface="Calibri"/>
              </a:rPr>
              <a:t> that can make the situation worse. Fires may start from broken gas lines or damaged wiring. Power may go out, traffic lights can fail, and water systems may rupture. In some areas, earthquakes can trigger landslides, ground failure, or even tsunamis along the coast.</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You can make this slide more relatable by connecting it to familiar examples. If your group is in a hillside area, mention how shaking can loosen slopes or cause retaining walls to fail. If you’re near the coast, talk briefly about the potential for tsunami warnings after major offshore earthquakes. Urban areas might experience transportation disruptions, fires, or hazardous materials spills.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 feel comfortable, ask participants what secondary hazards might be likely where they live or serve. Encourage them to think beyond the shaking—what else could happen that would affect their neighborhood, their home, or their CERT team’s ability to respond? These examples help people see earthquakes as complex events that can affect many systems at once.</a:t>
            </a:r>
          </a:p>
          <a:p>
            <a:pPr marL="0" lvl="0" indent="0" algn="l" rtl="0">
              <a:spcBef>
                <a:spcPts val="0"/>
              </a:spcBef>
              <a:spcAft>
                <a:spcPts val="0"/>
              </a:spcAft>
              <a:buNone/>
            </a:pPr>
            <a:endParaRPr sz="1000" dirty="0">
              <a:latin typeface="+mn-lt"/>
            </a:endParaRPr>
          </a:p>
        </p:txBody>
      </p:sp>
      <p:sp>
        <p:nvSpPr>
          <p:cNvPr id="296" name="Google Shape;296;g389f95ad333_1_21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97" name="Google Shape;297;g389f95ad333_1_21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Use this slide to build curiosity and set up the idea of earthquake early warning without going into detail yet. Ask the group, </a:t>
            </a:r>
            <a:r>
              <a:rPr lang="en-US" sz="1200" b="0" i="1" u="none" strike="noStrike" cap="none" dirty="0">
                <a:solidFill>
                  <a:schemeClr val="dk1"/>
                </a:solidFill>
                <a:effectLst/>
                <a:latin typeface="Calibri"/>
                <a:ea typeface="Calibri"/>
                <a:cs typeface="Calibri"/>
                <a:sym typeface="Calibri"/>
              </a:rPr>
              <a:t>“Did you know that people can actually get a few seconds of warning before strong shaking starts?”</a:t>
            </a:r>
            <a:r>
              <a:rPr lang="en-US" sz="1200" b="0" i="0" u="none" strike="noStrike" cap="none" dirty="0">
                <a:solidFill>
                  <a:schemeClr val="dk1"/>
                </a:solidFill>
                <a:effectLst/>
                <a:latin typeface="Calibri"/>
                <a:ea typeface="Calibri"/>
                <a:cs typeface="Calibri"/>
                <a:sym typeface="Calibri"/>
              </a:rPr>
              <a:t> Pause to let participants react—some may express surprise or disbelief, which is a good opportunity to affirm that it’s real.</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Explain that earthquake early warning gives people advance notice that shaking is on the way. It’s based on science and technology developed by the U.S. Geological Survey and its partners. You don’t need to explain how it works yet—you’ll cover that soon—but let participants know that this system is designed to give them valuable seconds to protect themselves before the shaking reaches them.</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If you want to add a quick personal or local touch, you can say something like, “Imagine you’re at work or at home, and your phone buzzes with a short alert—‘Earthquake! Expect shaking.’ That’s the kind of message this system can deliver.” End the slide by saying that next, you’ll look at an earthquake many people remember and imagine how early warning could have made a difference.</a:t>
            </a:r>
          </a:p>
          <a:p>
            <a:endParaRPr lang="en-US" sz="1000"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285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8c42c71ef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8c42c71ef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Use this slide to bring the concept of earthquakes to life with a real and memorable event. Explain that the 1989 Loma Prieta Earthquake struck suddenly at 5:04 p.m. on October 17, during the World Series baseball game between the San Francisco Giants and the Oakland A’s. Because it happened during a nationally televised broadcast, millions of people across the country saw the event unfold almost in real time. You can point out that this earthquake is one many people still remember—especially the dramatic images of the Bay Bridge’s upper deck collapsing, sections of freeway pancaking, and widespread power outages across the Bay Area.</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If you’re comfortable doing so, ask if anyone in the group remembers seeing those images or hearing about the quake. You can note that for many Americans, it was the first time they saw the destruction of an urban earthquake on live television. The Loma Prieta earthquake caused 63 deaths, thousands of injuries, and major damage to homes, businesses, and infrastructure.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Share that at the time, there was no early warning system in place—people had no notice that shaking was coming. Encourage participants to think about how unexpected and confusing those first moments must have been. Then, set up the next slide by saying, </a:t>
            </a:r>
            <a:r>
              <a:rPr lang="en-US" sz="1000" b="0" i="1" u="none" strike="noStrike" cap="none" dirty="0">
                <a:solidFill>
                  <a:schemeClr val="dk1"/>
                </a:solidFill>
                <a:effectLst/>
                <a:latin typeface="+mn-lt"/>
                <a:ea typeface="Calibri"/>
                <a:cs typeface="Calibri"/>
                <a:sym typeface="Calibri"/>
              </a:rPr>
              <a:t>“Now let’s imagine how things might have been different if ShakeAlert® had existed back then.”</a:t>
            </a:r>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sz="1000" dirty="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8c42c71ef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8c42c71ef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b="0" i="0" u="none" strike="noStrike" cap="none" dirty="0">
                <a:solidFill>
                  <a:schemeClr val="dk1"/>
                </a:solidFill>
                <a:effectLst/>
                <a:latin typeface="+mn-lt"/>
                <a:ea typeface="Calibri"/>
                <a:cs typeface="Calibri"/>
                <a:sym typeface="Calibri"/>
              </a:rPr>
              <a:t>Now that participants are picturing what the 1989 Loma Prieta earthquake was like, invite them to imagine how things might have been different if ShakeAlert® had existed at that time. Explain that sensors near the earthquake’s epicenter in the Santa Cruz Mountains would have detected the shaking almost instantly. You can point to the map or image on the slide and show that </a:t>
            </a:r>
            <a:r>
              <a:rPr lang="en-US" sz="1000" b="1" i="0" u="none" strike="noStrike" cap="none" dirty="0">
                <a:solidFill>
                  <a:schemeClr val="dk1"/>
                </a:solidFill>
                <a:effectLst/>
                <a:latin typeface="+mn-lt"/>
                <a:ea typeface="Calibri"/>
                <a:cs typeface="Calibri"/>
                <a:sym typeface="Calibri"/>
              </a:rPr>
              <a:t>San Francisco</a:t>
            </a:r>
            <a:r>
              <a:rPr lang="en-US" sz="1000" b="0" i="0" u="none" strike="noStrike" cap="none" dirty="0">
                <a:solidFill>
                  <a:schemeClr val="dk1"/>
                </a:solidFill>
                <a:effectLst/>
                <a:latin typeface="+mn-lt"/>
                <a:ea typeface="Calibri"/>
                <a:cs typeface="Calibri"/>
                <a:sym typeface="Calibri"/>
              </a:rPr>
              <a:t> is on the west side of the bay and </a:t>
            </a:r>
            <a:r>
              <a:rPr lang="en-US" sz="1000" b="1" i="0" u="none" strike="noStrike" cap="none" dirty="0">
                <a:solidFill>
                  <a:schemeClr val="dk1"/>
                </a:solidFill>
                <a:effectLst/>
                <a:latin typeface="+mn-lt"/>
                <a:ea typeface="Calibri"/>
                <a:cs typeface="Calibri"/>
                <a:sym typeface="Calibri"/>
              </a:rPr>
              <a:t>Oakland</a:t>
            </a:r>
            <a:r>
              <a:rPr lang="en-US" sz="1000" b="0" i="0" u="none" strike="noStrike" cap="none" dirty="0">
                <a:solidFill>
                  <a:schemeClr val="dk1"/>
                </a:solidFill>
                <a:effectLst/>
                <a:latin typeface="+mn-lt"/>
                <a:ea typeface="Calibri"/>
                <a:cs typeface="Calibri"/>
                <a:sym typeface="Calibri"/>
              </a:rPr>
              <a:t> on the east, connected by the Bay Bridge. If your group includes people unfamiliar with California geography, explain that they can imagine a long bridge linking two major cities across the water—this is the structure where the upper deck collapsed during the quake.</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Because the sensors would have been closer to the epicenter, alerts could have reached San Francisco and Oakland about </a:t>
            </a:r>
            <a:r>
              <a:rPr lang="en-US" sz="1000" b="1" i="0" u="none" strike="noStrike" cap="none" dirty="0">
                <a:solidFill>
                  <a:schemeClr val="dk1"/>
                </a:solidFill>
                <a:effectLst/>
                <a:latin typeface="+mn-lt"/>
                <a:ea typeface="Calibri"/>
                <a:cs typeface="Calibri"/>
                <a:sym typeface="Calibri"/>
              </a:rPr>
              <a:t>twenty seconds</a:t>
            </a:r>
            <a:r>
              <a:rPr lang="en-US" sz="1000" b="0" i="0" u="none" strike="noStrike" cap="none" dirty="0">
                <a:solidFill>
                  <a:schemeClr val="dk1"/>
                </a:solidFill>
                <a:effectLst/>
                <a:latin typeface="+mn-lt"/>
                <a:ea typeface="Calibri"/>
                <a:cs typeface="Calibri"/>
                <a:sym typeface="Calibri"/>
              </a:rPr>
              <a:t> before the strongest shaking arrived. Those twenty seconds might have allowed drivers to slow or stop, broadcasters to stay live on the air, and people to drop, cover, and hold on before the violent shaking began. You can remind participants that twenty seconds may not sound like much, but it can make a huge difference in preventing injuries and saving lives.</a:t>
            </a:r>
          </a:p>
          <a:p>
            <a:endParaRPr lang="en-US" sz="1000" b="0" i="0" u="none" strike="noStrike" cap="none" dirty="0">
              <a:solidFill>
                <a:schemeClr val="dk1"/>
              </a:solidFill>
              <a:effectLst/>
              <a:latin typeface="+mn-lt"/>
              <a:ea typeface="Calibri"/>
              <a:cs typeface="Calibri"/>
              <a:sym typeface="Calibri"/>
            </a:endParaRPr>
          </a:p>
          <a:p>
            <a:r>
              <a:rPr lang="en-US" sz="1000" b="0" i="0" u="none" strike="noStrike" cap="none" dirty="0">
                <a:solidFill>
                  <a:schemeClr val="dk1"/>
                </a:solidFill>
                <a:effectLst/>
                <a:latin typeface="+mn-lt"/>
                <a:ea typeface="Calibri"/>
                <a:cs typeface="Calibri"/>
                <a:sym typeface="Calibri"/>
              </a:rPr>
              <a:t>At this point, ask the group, </a:t>
            </a:r>
            <a:r>
              <a:rPr lang="en-US" sz="1000" b="0" i="1" u="none" strike="noStrike" cap="none" dirty="0">
                <a:solidFill>
                  <a:schemeClr val="dk1"/>
                </a:solidFill>
                <a:effectLst/>
                <a:latin typeface="+mn-lt"/>
                <a:ea typeface="Calibri"/>
                <a:cs typeface="Calibri"/>
                <a:sym typeface="Calibri"/>
              </a:rPr>
              <a:t>“If you had just a few seconds of warning, what could you do?”</a:t>
            </a:r>
            <a:r>
              <a:rPr lang="en-US" sz="1000" b="0" i="0" u="none" strike="noStrike" cap="none" dirty="0">
                <a:solidFill>
                  <a:schemeClr val="dk1"/>
                </a:solidFill>
                <a:effectLst/>
                <a:latin typeface="+mn-lt"/>
                <a:ea typeface="Calibri"/>
                <a:cs typeface="Calibri"/>
                <a:sym typeface="Calibri"/>
              </a:rPr>
              <a:t> Encourage short, practical answers—things like taking cover, steadying yourself, warning others, or moving away from hazards. Reinforce that these actions only work if people already know what to do. That’s why early warning doesn’t replace preparedness—it strengthens it by turning awareness into action. End this section by saying, </a:t>
            </a:r>
            <a:r>
              <a:rPr lang="en-US" sz="1000" b="0" i="1" u="none" strike="noStrike" cap="none" dirty="0">
                <a:solidFill>
                  <a:schemeClr val="dk1"/>
                </a:solidFill>
                <a:effectLst/>
                <a:latin typeface="+mn-lt"/>
                <a:ea typeface="Calibri"/>
                <a:cs typeface="Calibri"/>
                <a:sym typeface="Calibri"/>
              </a:rPr>
              <a:t>“Let’s look next at how the ShakeAlert® system actually works.”</a:t>
            </a:r>
            <a:endParaRPr lang="en-US" sz="10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endParaRPr lang="en-US" sz="1000" dirty="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cstate="hqprint">
            <a:alphaModFix/>
            <a:extLst>
              <a:ext uri="{28A0092B-C50C-407E-A947-70E740481C1C}">
                <a14:useLocalDpi xmlns:a14="http://schemas.microsoft.com/office/drawing/2010/main"/>
              </a:ext>
            </a:extLst>
          </a:blip>
          <a:srcRect l="-15385"/>
          <a:stretch/>
        </p:blipFill>
        <p:spPr>
          <a:xfrm>
            <a:off x="1377941" y="0"/>
            <a:ext cx="7766057" cy="1489435"/>
          </a:xfrm>
          <a:prstGeom prst="rect">
            <a:avLst/>
          </a:prstGeom>
          <a:noFill/>
          <a:ln>
            <a:noFill/>
          </a:ln>
        </p:spPr>
      </p:pic>
      <p:sp>
        <p:nvSpPr>
          <p:cNvPr id="18" name="Google Shape;18;p30"/>
          <p:cNvSpPr txBox="1">
            <a:spLocks noGrp="1"/>
          </p:cNvSpPr>
          <p:nvPr>
            <p:ph type="subTitle" idx="1"/>
          </p:nvPr>
        </p:nvSpPr>
        <p:spPr>
          <a:xfrm>
            <a:off x="654425" y="3713805"/>
            <a:ext cx="7766058" cy="333980"/>
          </a:xfrm>
          <a:prstGeom prst="rect">
            <a:avLst/>
          </a:prstGeom>
          <a:noFill/>
          <a:ln>
            <a:noFill/>
          </a:ln>
        </p:spPr>
        <p:txBody>
          <a:bodyPr spcFirstLastPara="1" wrap="square" lIns="91425" tIns="45700" rIns="91425" bIns="45700" anchor="ctr" anchorCtr="0">
            <a:noAutofit/>
          </a:bodyPr>
          <a:lstStyle>
            <a:lvl1pPr marL="7938" lvl="0" indent="-7938" algn="l">
              <a:lnSpc>
                <a:spcPct val="90000"/>
              </a:lnSpc>
              <a:spcBef>
                <a:spcPts val="750"/>
              </a:spcBef>
              <a:spcAft>
                <a:spcPts val="0"/>
              </a:spcAft>
              <a:buSzPts val="1800"/>
              <a:buNone/>
              <a:tabLst/>
              <a:defRPr sz="18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19" name="Google Shape;19;p30"/>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 name="Google Shape;20;p30"/>
          <p:cNvSpPr txBox="1">
            <a:spLocks noGrp="1"/>
          </p:cNvSpPr>
          <p:nvPr>
            <p:ph type="ctrTitle"/>
          </p:nvPr>
        </p:nvSpPr>
        <p:spPr>
          <a:xfrm>
            <a:off x="654425" y="2571750"/>
            <a:ext cx="7766058"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Picture 2" descr="A green and blue sign&#10;&#10;AI-generated content may be incorrect.">
            <a:extLst>
              <a:ext uri="{FF2B5EF4-FFF2-40B4-BE49-F238E27FC236}">
                <a16:creationId xmlns:a16="http://schemas.microsoft.com/office/drawing/2014/main" id="{874A781E-6D79-5DC8-74AD-BA0F49EED1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653" y="468847"/>
            <a:ext cx="2468879" cy="165153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750"/>
              </a:spcBef>
              <a:spcAft>
                <a:spcPts val="0"/>
              </a:spcAft>
              <a:buSzPts val="1800"/>
              <a:buNone/>
              <a:tabLst/>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0" name="Google Shape;50;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750"/>
              </a:spcBef>
              <a:spcAft>
                <a:spcPts val="0"/>
              </a:spcAft>
              <a:buSzPts val="1800"/>
              <a:buNone/>
              <a:tabLst/>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1" name="Google Shape;51;p3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and Content">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 name="Content Placeholder 2">
            <a:extLst>
              <a:ext uri="{FF2B5EF4-FFF2-40B4-BE49-F238E27FC236}">
                <a16:creationId xmlns:a16="http://schemas.microsoft.com/office/drawing/2014/main" id="{00E3F4B4-753E-118D-79D4-28275C22594C}"/>
              </a:ext>
            </a:extLst>
          </p:cNvPr>
          <p:cNvSpPr>
            <a:spLocks noGrp="1"/>
          </p:cNvSpPr>
          <p:nvPr>
            <p:ph sz="quarter" idx="13"/>
          </p:nvPr>
        </p:nvSpPr>
        <p:spPr>
          <a:xfrm>
            <a:off x="312739" y="1228165"/>
            <a:ext cx="8537122" cy="3299385"/>
          </a:xfrm>
        </p:spPr>
        <p:txBody>
          <a:bodyPr>
            <a:normAutofit/>
          </a:bodyPr>
          <a:lstStyle>
            <a:lvl1pPr marL="0" indent="0">
              <a:buNone/>
              <a:tabLst/>
              <a:defRPr sz="1600"/>
            </a:lvl1pPr>
            <a:lvl2pPr marL="346075" indent="-169863">
              <a:tabLst/>
              <a:defRPr sz="1600"/>
            </a:lvl2pPr>
            <a:lvl3pPr marL="630238" indent="-231775">
              <a:buFont typeface="System Font Regular"/>
              <a:buChar char="—"/>
              <a:tabLst/>
              <a:defRPr sz="1600"/>
            </a:lvl3pPr>
            <a:lvl4pPr marL="914400" indent="-169863">
              <a:buClr>
                <a:schemeClr val="bg2"/>
              </a:buClr>
              <a:tabLst/>
              <a:defRPr sz="1600"/>
            </a:lvl4pPr>
            <a:lvl5pPr marL="914400" indent="-169863">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green and white sign with blue text&#10;&#10;AI-generated content may be incorrect.">
            <a:extLst>
              <a:ext uri="{FF2B5EF4-FFF2-40B4-BE49-F238E27FC236}">
                <a16:creationId xmlns:a16="http://schemas.microsoft.com/office/drawing/2014/main" id="{CA365EB7-140E-3BAC-8135-DB4EE8560A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2088" y="99125"/>
            <a:ext cx="1033814" cy="691749"/>
          </a:xfrm>
          <a:prstGeom prst="rect">
            <a:avLst/>
          </a:prstGeom>
        </p:spPr>
      </p:pic>
    </p:spTree>
    <p:extLst>
      <p:ext uri="{BB962C8B-B14F-4D97-AF65-F5344CB8AC3E}">
        <p14:creationId xmlns:p14="http://schemas.microsoft.com/office/powerpoint/2010/main" val="14340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dirty="0"/>
          </a:p>
        </p:txBody>
      </p:sp>
      <p:sp>
        <p:nvSpPr>
          <p:cNvPr id="60" name="Google Shape;60;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7938" lvl="0" indent="-7938" algn="l">
              <a:lnSpc>
                <a:spcPct val="90000"/>
              </a:lnSpc>
              <a:spcBef>
                <a:spcPts val="750"/>
              </a:spcBef>
              <a:spcAft>
                <a:spcPts val="0"/>
              </a:spcAft>
              <a:buSzPts val="1350"/>
              <a:buNone/>
              <a:tabLst/>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sp>
        <p:nvSpPr>
          <p:cNvPr id="61" name="Google Shape;61;p3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pic>
        <p:nvPicPr>
          <p:cNvPr id="2" name="Picture 1" descr="A green and white sign with blue text&#10;&#10;AI-generated content may be incorrect.">
            <a:extLst>
              <a:ext uri="{FF2B5EF4-FFF2-40B4-BE49-F238E27FC236}">
                <a16:creationId xmlns:a16="http://schemas.microsoft.com/office/drawing/2014/main" id="{34D67424-14F2-8056-383C-A315B11471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62012" y="70676"/>
            <a:ext cx="1033814" cy="69174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40"/>
          <p:cNvSpPr>
            <a:spLocks noGrp="1"/>
          </p:cNvSpPr>
          <p:nvPr>
            <p:ph type="pic" idx="2"/>
          </p:nvPr>
        </p:nvSpPr>
        <p:spPr>
          <a:xfrm>
            <a:off x="3551464" y="740569"/>
            <a:ext cx="5131253" cy="3753872"/>
          </a:xfrm>
          <a:prstGeom prst="rect">
            <a:avLst/>
          </a:prstGeom>
          <a:solidFill>
            <a:schemeClr val="lt1"/>
          </a:solidFill>
          <a:ln>
            <a:noFill/>
          </a:ln>
        </p:spPr>
      </p:sp>
      <p:sp>
        <p:nvSpPr>
          <p:cNvPr id="65" name="Google Shape;65;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7938" lvl="0" indent="0" algn="l">
              <a:lnSpc>
                <a:spcPct val="90000"/>
              </a:lnSpc>
              <a:spcBef>
                <a:spcPts val="750"/>
              </a:spcBef>
              <a:spcAft>
                <a:spcPts val="0"/>
              </a:spcAft>
              <a:buSzPts val="1350"/>
              <a:buNone/>
              <a:tabLst/>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dirty="0"/>
          </a:p>
        </p:txBody>
      </p:sp>
      <p:pic>
        <p:nvPicPr>
          <p:cNvPr id="2" name="Picture 1" descr="A green and white sign with blue text&#10;&#10;AI-generated content may be incorrect.">
            <a:extLst>
              <a:ext uri="{FF2B5EF4-FFF2-40B4-BE49-F238E27FC236}">
                <a16:creationId xmlns:a16="http://schemas.microsoft.com/office/drawing/2014/main" id="{6DA75511-7EDD-6C9A-8073-949BB4244E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08471" y="146190"/>
            <a:ext cx="1033814" cy="69174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9" name="Google Shape;69;p41"/>
          <p:cNvSpPr txBox="1">
            <a:spLocks noGrp="1"/>
          </p:cNvSpPr>
          <p:nvPr>
            <p:ph type="body" idx="1"/>
          </p:nvPr>
        </p:nvSpPr>
        <p:spPr>
          <a:xfrm>
            <a:off x="259280" y="1289758"/>
            <a:ext cx="4312570" cy="3142836"/>
          </a:xfrm>
          <a:prstGeom prst="rect">
            <a:avLst/>
          </a:prstGeom>
          <a:noFill/>
          <a:ln>
            <a:noFill/>
          </a:ln>
        </p:spPr>
        <p:txBody>
          <a:bodyPr spcFirstLastPara="1" wrap="square" lIns="91425" tIns="45700" rIns="91425" bIns="45700" anchor="t" anchorCtr="0">
            <a:noAutofit/>
          </a:bodyPr>
          <a:lstStyle>
            <a:lvl1pPr marL="288925" marR="0" lvl="0" indent="-212725" algn="l">
              <a:lnSpc>
                <a:spcPct val="90000"/>
              </a:lnSpc>
              <a:spcBef>
                <a:spcPts val="750"/>
              </a:spcBef>
              <a:spcAft>
                <a:spcPts val="0"/>
              </a:spcAft>
              <a:buClr>
                <a:srgbClr val="006F41"/>
              </a:buClr>
              <a:buSzPts val="2400"/>
              <a:buFont typeface="Arial"/>
              <a:buChar char="•"/>
              <a:tabLst/>
              <a:defRPr sz="16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70" name="Google Shape;70;p41"/>
          <p:cNvSpPr txBox="1">
            <a:spLocks noGrp="1"/>
          </p:cNvSpPr>
          <p:nvPr>
            <p:ph type="body" idx="2"/>
          </p:nvPr>
        </p:nvSpPr>
        <p:spPr>
          <a:xfrm>
            <a:off x="4724400" y="1282700"/>
            <a:ext cx="4160180" cy="3142836"/>
          </a:xfrm>
          <a:prstGeom prst="rect">
            <a:avLst/>
          </a:prstGeom>
          <a:noFill/>
          <a:ln>
            <a:noFill/>
          </a:ln>
        </p:spPr>
        <p:txBody>
          <a:bodyPr spcFirstLastPara="1" wrap="square" lIns="91425" tIns="45700" rIns="91425" bIns="45700" anchor="t" anchorCtr="0">
            <a:noAutofit/>
          </a:bodyPr>
          <a:lstStyle>
            <a:lvl1pPr marL="288925" marR="0" lvl="0" indent="-212725" algn="l">
              <a:lnSpc>
                <a:spcPct val="90000"/>
              </a:lnSpc>
              <a:spcBef>
                <a:spcPts val="750"/>
              </a:spcBef>
              <a:spcAft>
                <a:spcPts val="0"/>
              </a:spcAft>
              <a:buClr>
                <a:srgbClr val="006F41"/>
              </a:buClr>
              <a:buSzPts val="2400"/>
              <a:buFont typeface="Arial"/>
              <a:buChar char="•"/>
              <a:tabLst/>
              <a:defRPr sz="16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pic>
        <p:nvPicPr>
          <p:cNvPr id="2" name="Picture 1" descr="A green and white sign with blue text&#10;&#10;AI-generated content may be incorrect.">
            <a:extLst>
              <a:ext uri="{FF2B5EF4-FFF2-40B4-BE49-F238E27FC236}">
                <a16:creationId xmlns:a16="http://schemas.microsoft.com/office/drawing/2014/main" id="{6CF873AF-04F1-3139-2C76-32E58C7F4C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82429" y="83295"/>
            <a:ext cx="1033814" cy="69174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67"/>
        <p:cNvGrpSpPr/>
        <p:nvPr/>
      </p:nvGrpSpPr>
      <p:grpSpPr>
        <a:xfrm>
          <a:off x="0" y="0"/>
          <a:ext cx="0" cy="0"/>
          <a:chOff x="0" y="0"/>
          <a:chExt cx="0" cy="0"/>
        </a:xfrm>
      </p:grpSpPr>
      <p:sp>
        <p:nvSpPr>
          <p:cNvPr id="3" name="Rectangle 2">
            <a:extLst>
              <a:ext uri="{FF2B5EF4-FFF2-40B4-BE49-F238E27FC236}">
                <a16:creationId xmlns:a16="http://schemas.microsoft.com/office/drawing/2014/main" id="{44069190-4BBB-5B68-434D-8E25447FCE57}"/>
              </a:ext>
            </a:extLst>
          </p:cNvPr>
          <p:cNvSpPr/>
          <p:nvPr userDrawn="1"/>
        </p:nvSpPr>
        <p:spPr>
          <a:xfrm>
            <a:off x="0" y="0"/>
            <a:ext cx="9144000"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black sign&#10;&#10;Description automatically generated">
            <a:extLst>
              <a:ext uri="{FF2B5EF4-FFF2-40B4-BE49-F238E27FC236}">
                <a16:creationId xmlns:a16="http://schemas.microsoft.com/office/drawing/2014/main" id="{F54608E5-074A-B27C-060B-1AE0CF63E6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56898" y="3406628"/>
            <a:ext cx="3430203" cy="1012727"/>
          </a:xfrm>
          <a:prstGeom prst="rect">
            <a:avLst/>
          </a:prstGeom>
        </p:spPr>
      </p:pic>
      <p:pic>
        <p:nvPicPr>
          <p:cNvPr id="5" name="Google Shape;20;p8">
            <a:extLst>
              <a:ext uri="{FF2B5EF4-FFF2-40B4-BE49-F238E27FC236}">
                <a16:creationId xmlns:a16="http://schemas.microsoft.com/office/drawing/2014/main" id="{2F5463C2-35B3-7C7A-5BE1-BC6DE4FE8973}"/>
              </a:ext>
            </a:extLst>
          </p:cNvPr>
          <p:cNvPicPr preferRelativeResize="0"/>
          <p:nvPr userDrawn="1"/>
        </p:nvPicPr>
        <p:blipFill rotWithShape="1">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16129"/>
          <a:stretch/>
        </p:blipFill>
        <p:spPr>
          <a:xfrm>
            <a:off x="455840" y="0"/>
            <a:ext cx="8688160" cy="3197333"/>
          </a:xfrm>
          <a:prstGeom prst="rect">
            <a:avLst/>
          </a:prstGeom>
        </p:spPr>
      </p:pic>
    </p:spTree>
    <p:extLst>
      <p:ext uri="{BB962C8B-B14F-4D97-AF65-F5344CB8AC3E}">
        <p14:creationId xmlns:p14="http://schemas.microsoft.com/office/powerpoint/2010/main" val="141149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 name="Google Shape;11;p2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 name="Google Shape;13;p2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9"/>
          <p:cNvPicPr preferRelativeResize="0"/>
          <p:nvPr/>
        </p:nvPicPr>
        <p:blipFill rotWithShape="1">
          <a:blip r:embed="rId11">
            <a:alphaModFix/>
          </a:blip>
          <a:srcRect/>
          <a:stretch/>
        </p:blipFill>
        <p:spPr>
          <a:xfrm>
            <a:off x="0" y="0"/>
            <a:ext cx="9141714" cy="409472"/>
          </a:xfrm>
          <a:prstGeom prst="rect">
            <a:avLst/>
          </a:prstGeom>
          <a:noFill/>
          <a:ln>
            <a:noFill/>
          </a:ln>
        </p:spPr>
      </p:pic>
      <p:sp>
        <p:nvSpPr>
          <p:cNvPr id="15" name="Google Shape;15;p29"/>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61" r:id="rId4"/>
    <p:sldLayoutId id="2147483657" r:id="rId5"/>
    <p:sldLayoutId id="2147483658" r:id="rId6"/>
    <p:sldLayoutId id="2147483659" r:id="rId7"/>
    <p:sldLayoutId id="2147483660" r:id="rId8"/>
    <p:sldLayoutId id="214748366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38125" marR="0" lvl="0" indent="-104775" algn="l" rtl="0">
        <a:lnSpc>
          <a:spcPct val="100000"/>
        </a:lnSpc>
        <a:spcBef>
          <a:spcPts val="0"/>
        </a:spcBef>
        <a:spcAft>
          <a:spcPts val="0"/>
        </a:spcAft>
        <a:buClr>
          <a:srgbClr val="000000"/>
        </a:buClr>
        <a:buFontTx/>
        <a:buNone/>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4.emf"/><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emf"/><Relationship Id="rId5" Type="http://schemas.openxmlformats.org/officeDocument/2006/relationships/image" Target="../media/image11.eps"/><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E310F-01BA-21B5-A456-CA1DECEE77D9}"/>
              </a:ext>
            </a:extLst>
          </p:cNvPr>
          <p:cNvSpPr>
            <a:spLocks noGrp="1"/>
          </p:cNvSpPr>
          <p:nvPr>
            <p:ph type="ctrTitle"/>
          </p:nvPr>
        </p:nvSpPr>
        <p:spPr>
          <a:xfrm>
            <a:off x="688971" y="3243072"/>
            <a:ext cx="7766058" cy="911563"/>
          </a:xfrm>
        </p:spPr>
        <p:txBody>
          <a:bodyPr>
            <a:normAutofit fontScale="90000"/>
          </a:bodyPr>
          <a:lstStyle/>
          <a:p>
            <a:r>
              <a:rPr lang="en-US" sz="3200" dirty="0"/>
              <a:t>ShakeAlert</a:t>
            </a:r>
            <a:r>
              <a:rPr lang="en-US" sz="3200" baseline="30000" dirty="0"/>
              <a:t>®</a:t>
            </a:r>
            <a:r>
              <a:rPr lang="en-US" sz="3200" dirty="0"/>
              <a:t> Ready: </a:t>
            </a:r>
            <a:r>
              <a:rPr lang="en-US" sz="3200" b="0" dirty="0"/>
              <a:t>A CERT Guide to Earthquake Early Warning Essentials</a:t>
            </a:r>
            <a:br>
              <a:rPr lang="en-US" sz="3100" dirty="0">
                <a:solidFill>
                  <a:srgbClr val="006F41"/>
                </a:solidFill>
                <a:latin typeface="Arial" panose="020B0604020202020204" pitchFamily="34" charset="0"/>
                <a:cs typeface="Arial" panose="020B0604020202020204" pitchFamily="34" charset="0"/>
              </a:rPr>
            </a:br>
            <a:br>
              <a:rPr lang="en-US" sz="3200" dirty="0">
                <a:solidFill>
                  <a:srgbClr val="006F41"/>
                </a:solidFill>
                <a:latin typeface="Arial" panose="020B0604020202020204" pitchFamily="34" charset="0"/>
                <a:cs typeface="Arial" panose="020B0604020202020204" pitchFamily="34" charset="0"/>
              </a:rPr>
            </a:br>
            <a:r>
              <a:rPr lang="en-US" sz="2000" dirty="0">
                <a:solidFill>
                  <a:schemeClr val="bg2"/>
                </a:solidFill>
                <a:latin typeface="Arial" panose="020B0604020202020204" pitchFamily="34" charset="0"/>
                <a:cs typeface="Arial" panose="020B0604020202020204" pitchFamily="34" charset="0"/>
              </a:rPr>
              <a:t>What CERT Members Need to Know About Earthquake Early Warning</a:t>
            </a:r>
          </a:p>
        </p:txBody>
      </p:sp>
      <p:sp>
        <p:nvSpPr>
          <p:cNvPr id="2" name="TextBox 1">
            <a:extLst>
              <a:ext uri="{FF2B5EF4-FFF2-40B4-BE49-F238E27FC236}">
                <a16:creationId xmlns:a16="http://schemas.microsoft.com/office/drawing/2014/main" id="{5285C4B9-6969-FBE3-799F-F05E3CC68643}"/>
              </a:ext>
            </a:extLst>
          </p:cNvPr>
          <p:cNvSpPr txBox="1"/>
          <p:nvPr/>
        </p:nvSpPr>
        <p:spPr>
          <a:xfrm>
            <a:off x="6184472" y="4734103"/>
            <a:ext cx="2717800" cy="261610"/>
          </a:xfrm>
          <a:prstGeom prst="rect">
            <a:avLst/>
          </a:prstGeom>
          <a:noFill/>
        </p:spPr>
        <p:txBody>
          <a:bodyPr wrap="square" rtlCol="0">
            <a:spAutoFit/>
          </a:bodyPr>
          <a:lstStyle/>
          <a:p>
            <a:pPr algn="r"/>
            <a:r>
              <a:rPr lang="en-US" sz="1100" dirty="0">
                <a:solidFill>
                  <a:schemeClr val="tx2">
                    <a:lumMod val="50000"/>
                  </a:schemeClr>
                </a:solidFill>
              </a:rPr>
              <a:t>February 2026 – Version 1.5</a:t>
            </a:r>
          </a:p>
        </p:txBody>
      </p:sp>
    </p:spTree>
    <p:extLst>
      <p:ext uri="{BB962C8B-B14F-4D97-AF65-F5344CB8AC3E}">
        <p14:creationId xmlns:p14="http://schemas.microsoft.com/office/powerpoint/2010/main" val="31740717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97F4319A-D4C0-753D-EA7C-9FFA32EAA361}"/>
            </a:ext>
          </a:extLst>
        </p:cNvPr>
        <p:cNvGrpSpPr/>
        <p:nvPr/>
      </p:nvGrpSpPr>
      <p:grpSpPr>
        <a:xfrm>
          <a:off x="0" y="0"/>
          <a:ext cx="0" cy="0"/>
          <a:chOff x="0" y="0"/>
          <a:chExt cx="0" cy="0"/>
        </a:xfrm>
      </p:grpSpPr>
      <p:sp>
        <p:nvSpPr>
          <p:cNvPr id="455" name="Google Shape;455;p46">
            <a:extLst>
              <a:ext uri="{FF2B5EF4-FFF2-40B4-BE49-F238E27FC236}">
                <a16:creationId xmlns:a16="http://schemas.microsoft.com/office/drawing/2014/main" id="{7BDF4E96-8E23-287A-F3AC-DADA6F6DFB9A}"/>
              </a:ext>
            </a:extLst>
          </p:cNvPr>
          <p:cNvSpPr txBox="1">
            <a:spLocks noGrp="1"/>
          </p:cNvSpPr>
          <p:nvPr>
            <p:ph type="sldNum" idx="12"/>
          </p:nvPr>
        </p:nvSpPr>
        <p:spPr>
          <a:xfrm>
            <a:off x="6792684" y="4818459"/>
            <a:ext cx="2057400" cy="273844"/>
          </a:xfrm>
        </p:spPr>
        <p:txBody>
          <a:bodyPr spcFirstLastPara="1" wrap="square" lIns="68575" tIns="34275" rIns="68575" bIns="34275" anchor="ctr" anchorCtr="0">
            <a:noAutofit/>
          </a:bodyPr>
          <a:lstStyle/>
          <a:p>
            <a:pPr lvl="0"/>
            <a:fld id="{00000000-1234-1234-1234-123412341234}" type="slidenum">
              <a:rPr lang="en"/>
              <a:pPr lvl="0"/>
              <a:t>10</a:t>
            </a:fld>
            <a:endParaRPr lang="en"/>
          </a:p>
        </p:txBody>
      </p:sp>
      <p:sp>
        <p:nvSpPr>
          <p:cNvPr id="3" name="Google Shape;453;p46">
            <a:extLst>
              <a:ext uri="{FF2B5EF4-FFF2-40B4-BE49-F238E27FC236}">
                <a16:creationId xmlns:a16="http://schemas.microsoft.com/office/drawing/2014/main" id="{00BB8910-062A-B7E9-2926-5877DCB97312}"/>
              </a:ext>
            </a:extLst>
          </p:cNvPr>
          <p:cNvSpPr txBox="1"/>
          <p:nvPr/>
        </p:nvSpPr>
        <p:spPr>
          <a:xfrm>
            <a:off x="329184" y="709756"/>
            <a:ext cx="8520899" cy="870366"/>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800" b="1" dirty="0">
                <a:solidFill>
                  <a:srgbClr val="006F41"/>
                </a:solidFill>
                <a:latin typeface="Arial" panose="020B0604020202020204" pitchFamily="34" charset="0"/>
                <a:ea typeface="Anton"/>
                <a:cs typeface="Arial" panose="020B0604020202020204" pitchFamily="34" charset="0"/>
                <a:sym typeface="Anton"/>
              </a:rPr>
              <a:t>ShakeAlert Earthquake Early Warning: </a:t>
            </a:r>
            <a:br>
              <a:rPr lang="en-US" sz="2800" b="1" dirty="0">
                <a:solidFill>
                  <a:srgbClr val="006F41"/>
                </a:solidFill>
                <a:latin typeface="Arial" panose="020B0604020202020204" pitchFamily="34" charset="0"/>
                <a:ea typeface="Anton"/>
                <a:cs typeface="Arial" panose="020B0604020202020204" pitchFamily="34" charset="0"/>
                <a:sym typeface="Anton"/>
              </a:rPr>
            </a:br>
            <a:r>
              <a:rPr lang="en-US" sz="2800" b="1" dirty="0">
                <a:solidFill>
                  <a:srgbClr val="006F41"/>
                </a:solidFill>
                <a:latin typeface="Arial" panose="020B0604020202020204" pitchFamily="34" charset="0"/>
                <a:ea typeface="Anton"/>
                <a:cs typeface="Arial" panose="020B0604020202020204" pitchFamily="34" charset="0"/>
                <a:sym typeface="Anton"/>
              </a:rPr>
              <a:t>A New Layer of Earthquake Preparedness</a:t>
            </a:r>
            <a:endParaRPr lang="en-US" sz="2800" b="1" dirty="0">
              <a:solidFill>
                <a:srgbClr val="006F4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1D5369-54F9-3B2E-F194-3615822C1DF3}"/>
              </a:ext>
            </a:extLst>
          </p:cNvPr>
          <p:cNvSpPr txBox="1"/>
          <p:nvPr/>
        </p:nvSpPr>
        <p:spPr>
          <a:xfrm>
            <a:off x="3278031" y="3107979"/>
            <a:ext cx="2588769" cy="1200329"/>
          </a:xfrm>
          <a:prstGeom prst="rect">
            <a:avLst/>
          </a:prstGeom>
          <a:noFill/>
        </p:spPr>
        <p:txBody>
          <a:bodyPr wrap="square">
            <a:spAutoFit/>
          </a:bodyPr>
          <a:lstStyle/>
          <a:p>
            <a:pPr marL="127000">
              <a:lnSpc>
                <a:spcPct val="90000"/>
              </a:lnSpc>
              <a:spcBef>
                <a:spcPts val="300"/>
              </a:spcBef>
              <a:spcAft>
                <a:spcPts val="300"/>
              </a:spcAft>
              <a:buClr>
                <a:schemeClr val="accent1"/>
              </a:buClr>
              <a:buSzPts val="1500"/>
            </a:pPr>
            <a:r>
              <a:rPr lang="en-US" sz="1600" dirty="0">
                <a:solidFill>
                  <a:schemeClr val="bg2"/>
                </a:solidFill>
              </a:rPr>
              <a:t>Early warning doesn’t replace preparedness — it adds valuable seconds to use the actions you’ve already planned.</a:t>
            </a:r>
          </a:p>
        </p:txBody>
      </p:sp>
      <p:grpSp>
        <p:nvGrpSpPr>
          <p:cNvPr id="11" name="Group 10">
            <a:extLst>
              <a:ext uri="{FF2B5EF4-FFF2-40B4-BE49-F238E27FC236}">
                <a16:creationId xmlns:a16="http://schemas.microsoft.com/office/drawing/2014/main" id="{82B436E3-7DAE-0981-290C-88FFB5ECAB8A}"/>
              </a:ext>
            </a:extLst>
          </p:cNvPr>
          <p:cNvGrpSpPr/>
          <p:nvPr/>
        </p:nvGrpSpPr>
        <p:grpSpPr>
          <a:xfrm>
            <a:off x="368969" y="1844841"/>
            <a:ext cx="8427790" cy="2596530"/>
            <a:chOff x="368969" y="1844841"/>
            <a:chExt cx="7465467" cy="2438400"/>
          </a:xfrm>
        </p:grpSpPr>
        <p:sp>
          <p:nvSpPr>
            <p:cNvPr id="4" name="Rounded Rectangle 3">
              <a:extLst>
                <a:ext uri="{FF2B5EF4-FFF2-40B4-BE49-F238E27FC236}">
                  <a16:creationId xmlns:a16="http://schemas.microsoft.com/office/drawing/2014/main" id="{3CD1422A-2AF6-2551-FFB2-796D47C2A7EA}"/>
                </a:ext>
              </a:extLst>
            </p:cNvPr>
            <p:cNvSpPr/>
            <p:nvPr/>
          </p:nvSpPr>
          <p:spPr>
            <a:xfrm>
              <a:off x="368969" y="1844841"/>
              <a:ext cx="2310063" cy="2438400"/>
            </a:xfrm>
            <a:prstGeom prst="roundRect">
              <a:avLst>
                <a:gd name="adj" fmla="val 7639"/>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6B285A4-CA72-15D6-0C3A-C839C581D0FB}"/>
                </a:ext>
              </a:extLst>
            </p:cNvPr>
            <p:cNvSpPr/>
            <p:nvPr/>
          </p:nvSpPr>
          <p:spPr>
            <a:xfrm>
              <a:off x="2946671" y="1844841"/>
              <a:ext cx="2310063" cy="2438400"/>
            </a:xfrm>
            <a:prstGeom prst="roundRect">
              <a:avLst>
                <a:gd name="adj" fmla="val 7639"/>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BDEFA95-0BA8-B6D1-A821-A00016491FD4}"/>
                </a:ext>
              </a:extLst>
            </p:cNvPr>
            <p:cNvSpPr/>
            <p:nvPr/>
          </p:nvSpPr>
          <p:spPr>
            <a:xfrm>
              <a:off x="5524373" y="1844841"/>
              <a:ext cx="2310063" cy="2438400"/>
            </a:xfrm>
            <a:prstGeom prst="roundRect">
              <a:avLst>
                <a:gd name="adj" fmla="val 7639"/>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6D03DB8-9140-821B-41BB-C8A8BD356B61}"/>
              </a:ext>
            </a:extLst>
          </p:cNvPr>
          <p:cNvSpPr txBox="1"/>
          <p:nvPr/>
        </p:nvSpPr>
        <p:spPr>
          <a:xfrm>
            <a:off x="316616" y="3359450"/>
            <a:ext cx="2599579" cy="978729"/>
          </a:xfrm>
          <a:prstGeom prst="rect">
            <a:avLst/>
          </a:prstGeom>
          <a:noFill/>
        </p:spPr>
        <p:txBody>
          <a:bodyPr wrap="square">
            <a:spAutoFit/>
          </a:bodyPr>
          <a:lstStyle/>
          <a:p>
            <a:pPr marL="127000">
              <a:lnSpc>
                <a:spcPct val="90000"/>
              </a:lnSpc>
              <a:spcBef>
                <a:spcPts val="300"/>
              </a:spcBef>
              <a:spcAft>
                <a:spcPts val="300"/>
              </a:spcAft>
              <a:buClr>
                <a:schemeClr val="accent1"/>
              </a:buClr>
              <a:buSzPts val="1500"/>
            </a:pPr>
            <a:r>
              <a:rPr lang="en-US" sz="1600" dirty="0">
                <a:solidFill>
                  <a:schemeClr val="bg2"/>
                </a:solidFill>
              </a:rPr>
              <a:t>Earthquake early warning works best when it is built into your overall preparedness plan.</a:t>
            </a:r>
          </a:p>
        </p:txBody>
      </p:sp>
      <p:sp>
        <p:nvSpPr>
          <p:cNvPr id="10" name="TextBox 9">
            <a:extLst>
              <a:ext uri="{FF2B5EF4-FFF2-40B4-BE49-F238E27FC236}">
                <a16:creationId xmlns:a16="http://schemas.microsoft.com/office/drawing/2014/main" id="{A8695B54-CA2B-842D-F264-76E9CD8AD2A9}"/>
              </a:ext>
            </a:extLst>
          </p:cNvPr>
          <p:cNvSpPr txBox="1"/>
          <p:nvPr/>
        </p:nvSpPr>
        <p:spPr>
          <a:xfrm>
            <a:off x="6180701" y="3107979"/>
            <a:ext cx="2528420" cy="978729"/>
          </a:xfrm>
          <a:prstGeom prst="rect">
            <a:avLst/>
          </a:prstGeom>
          <a:noFill/>
        </p:spPr>
        <p:txBody>
          <a:bodyPr wrap="square">
            <a:spAutoFit/>
          </a:bodyPr>
          <a:lstStyle/>
          <a:p>
            <a:pPr marL="127000">
              <a:lnSpc>
                <a:spcPct val="90000"/>
              </a:lnSpc>
              <a:spcBef>
                <a:spcPts val="300"/>
              </a:spcBef>
              <a:spcAft>
                <a:spcPts val="300"/>
              </a:spcAft>
              <a:buClr>
                <a:schemeClr val="accent1"/>
              </a:buClr>
              <a:buSzPts val="1500"/>
            </a:pPr>
            <a:r>
              <a:rPr lang="en-US" sz="1600" dirty="0">
                <a:solidFill>
                  <a:schemeClr val="bg2"/>
                </a:solidFill>
              </a:rPr>
              <a:t>When an earthquake begins, seismic waves spread fast — but digital alerts can spread faster.</a:t>
            </a:r>
          </a:p>
        </p:txBody>
      </p:sp>
      <p:pic>
        <p:nvPicPr>
          <p:cNvPr id="17" name="Picture 16" descr="A black and white clock&#10;&#10;AI-generated content may be incorrect.">
            <a:extLst>
              <a:ext uri="{FF2B5EF4-FFF2-40B4-BE49-F238E27FC236}">
                <a16:creationId xmlns:a16="http://schemas.microsoft.com/office/drawing/2014/main" id="{9E0E0D15-5AF6-8817-F4BD-FCE09363C1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3828" y="2001794"/>
            <a:ext cx="1002442" cy="1002442"/>
          </a:xfrm>
          <a:prstGeom prst="rect">
            <a:avLst/>
          </a:prstGeom>
        </p:spPr>
      </p:pic>
      <p:pic>
        <p:nvPicPr>
          <p:cNvPr id="18" name="Picture 17">
            <a:extLst>
              <a:ext uri="{FF2B5EF4-FFF2-40B4-BE49-F238E27FC236}">
                <a16:creationId xmlns:a16="http://schemas.microsoft.com/office/drawing/2014/main" id="{882818C7-85E7-192C-0A71-2657F49C6035}"/>
              </a:ext>
            </a:extLst>
          </p:cNvPr>
          <p:cNvPicPr>
            <a:picLocks noChangeAspect="1"/>
          </p:cNvPicPr>
          <p:nvPr/>
        </p:nvPicPr>
        <p:blipFill>
          <a:blip r:embed="rId4"/>
          <a:stretch>
            <a:fillRect/>
          </a:stretch>
        </p:blipFill>
        <p:spPr>
          <a:xfrm>
            <a:off x="740033" y="2036461"/>
            <a:ext cx="1731318" cy="1276847"/>
          </a:xfrm>
          <a:prstGeom prst="rect">
            <a:avLst/>
          </a:prstGeom>
        </p:spPr>
      </p:pic>
      <p:pic>
        <p:nvPicPr>
          <p:cNvPr id="19" name="Picture 18">
            <a:extLst>
              <a:ext uri="{FF2B5EF4-FFF2-40B4-BE49-F238E27FC236}">
                <a16:creationId xmlns:a16="http://schemas.microsoft.com/office/drawing/2014/main" id="{937FA546-C173-480F-49DA-C06C0C7C0149}"/>
              </a:ext>
            </a:extLst>
          </p:cNvPr>
          <p:cNvPicPr>
            <a:picLocks noChangeAspect="1"/>
          </p:cNvPicPr>
          <p:nvPr/>
        </p:nvPicPr>
        <p:blipFill>
          <a:blip r:embed="rId5"/>
          <a:stretch>
            <a:fillRect/>
          </a:stretch>
        </p:blipFill>
        <p:spPr>
          <a:xfrm>
            <a:off x="7120728" y="1970538"/>
            <a:ext cx="857285" cy="1055120"/>
          </a:xfrm>
          <a:prstGeom prst="rect">
            <a:avLst/>
          </a:prstGeom>
        </p:spPr>
      </p:pic>
      <p:sp>
        <p:nvSpPr>
          <p:cNvPr id="22" name="Google Shape;289;p36">
            <a:extLst>
              <a:ext uri="{FF2B5EF4-FFF2-40B4-BE49-F238E27FC236}">
                <a16:creationId xmlns:a16="http://schemas.microsoft.com/office/drawing/2014/main" id="{F572FB55-2CEC-E833-FEB5-96AB2A1F7194}"/>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Nunito Sans"/>
                <a:ea typeface="Nunito Sans"/>
                <a:cs typeface="Nunito Sans"/>
                <a:sym typeface="Nunito Sans"/>
              </a:rPr>
              <a:t>S</a:t>
            </a:r>
            <a:r>
              <a:rPr lang="en-US" sz="800" dirty="0" err="1">
                <a:solidFill>
                  <a:schemeClr val="lt1"/>
                </a:solidFill>
                <a:latin typeface="Nunito Sans"/>
                <a:ea typeface="Nunito Sans"/>
                <a:cs typeface="Nunito Sans"/>
                <a:sym typeface="Nunito Sans"/>
              </a:rPr>
              <a:t>hakeAlert.</a:t>
            </a:r>
            <a:r>
              <a:rPr lang="en-US" sz="800" dirty="0" err="1">
                <a:solidFill>
                  <a:schemeClr val="lt1"/>
                </a:solidFill>
                <a:latin typeface="+mn-lt"/>
                <a:ea typeface="Nunito Sans"/>
                <a:cs typeface="Nunito Sans"/>
                <a:sym typeface="Nunito Sans"/>
              </a:rPr>
              <a:t>org</a:t>
            </a:r>
            <a:endParaRPr lang="en-US" sz="800" dirty="0">
              <a:solidFill>
                <a:schemeClr val="lt1"/>
              </a:solidFill>
              <a:latin typeface="+mn-lt"/>
            </a:endParaRPr>
          </a:p>
        </p:txBody>
      </p:sp>
    </p:spTree>
    <p:extLst>
      <p:ext uri="{BB962C8B-B14F-4D97-AF65-F5344CB8AC3E}">
        <p14:creationId xmlns:p14="http://schemas.microsoft.com/office/powerpoint/2010/main" val="281429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409BB-644C-9860-8B02-4201259D995F}"/>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7D94BB4F-69DD-111B-72AE-D1D9F4EE8E1E}"/>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200" dirty="0">
                <a:solidFill>
                  <a:schemeClr val="bg1"/>
                </a:solidFill>
              </a:rPr>
              <a:t>How ShakeAlert Works</a:t>
            </a:r>
          </a:p>
        </p:txBody>
      </p:sp>
    </p:spTree>
    <p:extLst>
      <p:ext uri="{BB962C8B-B14F-4D97-AF65-F5344CB8AC3E}">
        <p14:creationId xmlns:p14="http://schemas.microsoft.com/office/powerpoint/2010/main" val="23673196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54" name="Google Shape;454;p46"/>
          <p:cNvSpPr txBox="1"/>
          <p:nvPr/>
        </p:nvSpPr>
        <p:spPr>
          <a:xfrm>
            <a:off x="329184" y="1258619"/>
            <a:ext cx="8339328" cy="2554545"/>
          </a:xfrm>
          <a:prstGeom prst="rect">
            <a:avLst/>
          </a:prstGeom>
          <a:noFill/>
          <a:ln>
            <a:noFill/>
          </a:ln>
        </p:spPr>
        <p:txBody>
          <a:bodyPr spcFirstLastPara="1" wrap="square" lIns="0" tIns="0" rIns="0" bIns="0" anchor="t" anchorCtr="0">
            <a:spAutoFit/>
          </a:bodyPr>
          <a:lstStyle/>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Detect: </a:t>
            </a:r>
            <a:r>
              <a:rPr lang="en-US" sz="1700" dirty="0">
                <a:solidFill>
                  <a:schemeClr val="bg2"/>
                </a:solidFill>
              </a:rPr>
              <a:t>A network of seismic sensors across California, Oregon, and Washington quickly detects shaking when an earthquake begins.</a:t>
            </a:r>
          </a:p>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Process: </a:t>
            </a:r>
            <a:r>
              <a:rPr lang="en-US" sz="1700" dirty="0">
                <a:solidFill>
                  <a:schemeClr val="bg2"/>
                </a:solidFill>
              </a:rPr>
              <a:t>Computers analyze the first data to estimate where the earthquake started, how big it is, and where strong shaking will occur.</a:t>
            </a:r>
          </a:p>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Deliver: </a:t>
            </a:r>
            <a:r>
              <a:rPr lang="en-US" sz="1700" dirty="0">
                <a:solidFill>
                  <a:schemeClr val="bg2"/>
                </a:solidFill>
              </a:rPr>
              <a:t>Alerts are sent to apps, phones, and automated systems, giving people seconds to take protective action before strong shaking arrives.</a:t>
            </a:r>
          </a:p>
          <a:p>
            <a:pPr marL="463550" lvl="0" indent="-336550">
              <a:spcBef>
                <a:spcPts val="300"/>
              </a:spcBef>
              <a:spcAft>
                <a:spcPts val="600"/>
              </a:spcAft>
              <a:buClr>
                <a:schemeClr val="accent1"/>
              </a:buClr>
              <a:buSzPts val="1500"/>
              <a:buFont typeface="+mj-lt"/>
              <a:buAutoNum type="arabicPeriod"/>
            </a:pPr>
            <a:r>
              <a:rPr lang="en-US" sz="1700" b="1" dirty="0">
                <a:solidFill>
                  <a:schemeClr val="bg2"/>
                </a:solidFill>
              </a:rPr>
              <a:t>Protect: </a:t>
            </a:r>
            <a:r>
              <a:rPr lang="en-US" sz="1700" dirty="0">
                <a:solidFill>
                  <a:schemeClr val="bg2"/>
                </a:solidFill>
              </a:rPr>
              <a:t>Help prompt people and systems to take action like Drop, Cover, and Hold On or trigger automated </a:t>
            </a:r>
            <a:r>
              <a:rPr lang="en-US" sz="1700" dirty="0"/>
              <a:t>safety steps. </a:t>
            </a:r>
            <a:endParaRPr lang="en-US" sz="1700" dirty="0">
              <a:solidFill>
                <a:schemeClr val="bg2"/>
              </a:solidFill>
            </a:endParaRPr>
          </a:p>
        </p:txBody>
      </p:sp>
      <p:sp>
        <p:nvSpPr>
          <p:cNvPr id="455" name="Google Shape;455;p46"/>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5" name="Google Shape;286;p36">
            <a:extLst>
              <a:ext uri="{FF2B5EF4-FFF2-40B4-BE49-F238E27FC236}">
                <a16:creationId xmlns:a16="http://schemas.microsoft.com/office/drawing/2014/main" id="{080FC621-370C-8377-CA46-642B63C10DED}"/>
              </a:ext>
            </a:extLst>
          </p:cNvPr>
          <p:cNvSpPr txBox="1"/>
          <p:nvPr/>
        </p:nvSpPr>
        <p:spPr>
          <a:xfrm>
            <a:off x="0" y="4052212"/>
            <a:ext cx="9144000" cy="276999"/>
          </a:xfrm>
          <a:prstGeom prst="rect">
            <a:avLst/>
          </a:prstGeom>
          <a:noFill/>
          <a:ln>
            <a:noFill/>
          </a:ln>
        </p:spPr>
        <p:txBody>
          <a:bodyPr spcFirstLastPara="1" wrap="square" lIns="0" tIns="0" rIns="0" bIns="0" anchor="t" anchorCtr="0">
            <a:spAutoFit/>
          </a:bodyPr>
          <a:lstStyle/>
          <a:p>
            <a:pPr lvl="0" algn="ctr">
              <a:buClr>
                <a:schemeClr val="dk1"/>
              </a:buClr>
              <a:buSzPts val="1100"/>
              <a:defRPr/>
            </a:pPr>
            <a:r>
              <a:rPr lang="en-US" sz="1800" b="1" dirty="0">
                <a:solidFill>
                  <a:schemeClr val="accent1"/>
                </a:solidFill>
              </a:rPr>
              <a:t>ShakeAlert is the nation’s only public earthquake early warning system.</a:t>
            </a:r>
          </a:p>
        </p:txBody>
      </p:sp>
      <p:sp>
        <p:nvSpPr>
          <p:cNvPr id="2" name="Google Shape;453;p46">
            <a:extLst>
              <a:ext uri="{FF2B5EF4-FFF2-40B4-BE49-F238E27FC236}">
                <a16:creationId xmlns:a16="http://schemas.microsoft.com/office/drawing/2014/main" id="{192EF8A8-8EA2-FA4B-FD17-9511BF9CCDF9}"/>
              </a:ext>
            </a:extLst>
          </p:cNvPr>
          <p:cNvSpPr txBox="1"/>
          <p:nvPr/>
        </p:nvSpPr>
        <p:spPr>
          <a:xfrm>
            <a:off x="329184" y="711649"/>
            <a:ext cx="8520899" cy="435184"/>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800" b="1" dirty="0">
                <a:solidFill>
                  <a:srgbClr val="006F41"/>
                </a:solidFill>
                <a:latin typeface="Arial" panose="020B0604020202020204" pitchFamily="34" charset="0"/>
                <a:ea typeface="Anton"/>
                <a:cs typeface="Arial" panose="020B0604020202020204" pitchFamily="34" charset="0"/>
                <a:sym typeface="Anton"/>
              </a:rPr>
              <a:t>ShakeAlert Earthquake Early Warning Can</a:t>
            </a:r>
            <a:endParaRPr lang="en-US" sz="2800" b="1" dirty="0">
              <a:solidFill>
                <a:srgbClr val="006F41"/>
              </a:solidFill>
              <a:latin typeface="Arial" panose="020B0604020202020204" pitchFamily="34" charset="0"/>
              <a:cs typeface="Arial" panose="020B0604020202020204" pitchFamily="34" charset="0"/>
            </a:endParaRPr>
          </a:p>
        </p:txBody>
      </p:sp>
      <p:sp>
        <p:nvSpPr>
          <p:cNvPr id="3" name="Google Shape;289;p36">
            <a:extLst>
              <a:ext uri="{FF2B5EF4-FFF2-40B4-BE49-F238E27FC236}">
                <a16:creationId xmlns:a16="http://schemas.microsoft.com/office/drawing/2014/main" id="{E62BFA31-5399-EB27-FAA9-E9120109DA9F}"/>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5" name="Rectangle 4">
            <a:extLst>
              <a:ext uri="{FF2B5EF4-FFF2-40B4-BE49-F238E27FC236}">
                <a16:creationId xmlns:a16="http://schemas.microsoft.com/office/drawing/2014/main" id="{6FA4C3BA-E713-EEAA-7418-0237E4B8C92C}"/>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Google Shape;477;p48"/>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
        <p:nvSpPr>
          <p:cNvPr id="2" name="Google Shape;465;p47">
            <a:extLst>
              <a:ext uri="{FF2B5EF4-FFF2-40B4-BE49-F238E27FC236}">
                <a16:creationId xmlns:a16="http://schemas.microsoft.com/office/drawing/2014/main" id="{1B701348-D034-EB67-E56A-6F03C2DBAEAA}"/>
              </a:ext>
            </a:extLst>
          </p:cNvPr>
          <p:cNvSpPr txBox="1"/>
          <p:nvPr/>
        </p:nvSpPr>
        <p:spPr>
          <a:xfrm>
            <a:off x="371066" y="911584"/>
            <a:ext cx="2433047" cy="1754326"/>
          </a:xfrm>
          <a:prstGeom prst="rect">
            <a:avLst/>
          </a:prstGeom>
          <a:noFill/>
          <a:ln>
            <a:noFill/>
          </a:ln>
        </p:spPr>
        <p:txBody>
          <a:bodyPr spcFirstLastPara="1" wrap="square" lIns="0" tIns="0" rIns="0" bIns="0" anchor="t" anchorCtr="0">
            <a:spAutoFit/>
          </a:bodyPr>
          <a:lstStyle/>
          <a:p>
            <a:pPr marL="514350" marR="0" lvl="0" indent="-514350" algn="l" rtl="0">
              <a:spcBef>
                <a:spcPts val="0"/>
              </a:spcBef>
              <a:spcAft>
                <a:spcPts val="1200"/>
              </a:spcAft>
              <a:buClr>
                <a:schemeClr val="accent1"/>
              </a:buClr>
              <a:buFont typeface="+mj-lt"/>
              <a:buAutoNum type="arabicPeriod"/>
            </a:pPr>
            <a:r>
              <a:rPr lang="en" sz="2800" b="1" dirty="0">
                <a:solidFill>
                  <a:schemeClr val="accent1"/>
                </a:solidFill>
                <a:latin typeface="Arial" panose="020B0604020202020204" pitchFamily="34" charset="0"/>
                <a:ea typeface="Anton"/>
                <a:cs typeface="Arial" panose="020B0604020202020204" pitchFamily="34" charset="0"/>
                <a:sym typeface="Anton"/>
              </a:rPr>
              <a:t>Detect</a:t>
            </a:r>
          </a:p>
          <a:p>
            <a:pPr marL="514350" marR="0" lvl="0" indent="-514350" algn="l" rtl="0">
              <a:spcBef>
                <a:spcPts val="0"/>
              </a:spcBef>
              <a:spcAft>
                <a:spcPts val="1200"/>
              </a:spcAft>
              <a:buClr>
                <a:schemeClr val="accent1"/>
              </a:buClr>
              <a:buFont typeface="+mj-lt"/>
              <a:buAutoNum type="arabicPeriod"/>
            </a:pPr>
            <a:r>
              <a:rPr lang="en" sz="2800" b="1" dirty="0">
                <a:solidFill>
                  <a:schemeClr val="accent1"/>
                </a:solidFill>
                <a:latin typeface="Arial" panose="020B0604020202020204" pitchFamily="34" charset="0"/>
                <a:cs typeface="Arial" panose="020B0604020202020204" pitchFamily="34" charset="0"/>
                <a:sym typeface="Anton"/>
              </a:rPr>
              <a:t>Process</a:t>
            </a:r>
          </a:p>
          <a:p>
            <a:pPr marL="514350" marR="0" lvl="0" indent="-514350" algn="l" rtl="0">
              <a:spcBef>
                <a:spcPts val="0"/>
              </a:spcBef>
              <a:spcAft>
                <a:spcPts val="1200"/>
              </a:spcAft>
              <a:buClr>
                <a:schemeClr val="accent1"/>
              </a:buClr>
              <a:buFont typeface="+mj-lt"/>
              <a:buAutoNum type="arabicPeriod"/>
            </a:pPr>
            <a:r>
              <a:rPr lang="en-US" sz="2800" b="1" dirty="0">
                <a:solidFill>
                  <a:schemeClr val="accent1"/>
                </a:solidFill>
                <a:latin typeface="Arial" panose="020B0604020202020204" pitchFamily="34" charset="0"/>
                <a:cs typeface="Arial" panose="020B0604020202020204" pitchFamily="34" charset="0"/>
                <a:sym typeface="Anton"/>
              </a:rPr>
              <a:t>Deliver</a:t>
            </a:r>
            <a:endParaRPr lang="en-US" sz="2800" b="1" dirty="0">
              <a:solidFill>
                <a:schemeClr val="accent1"/>
              </a:solidFill>
              <a:latin typeface="Arial" panose="020B0604020202020204" pitchFamily="34" charset="0"/>
              <a:cs typeface="Arial" panose="020B0604020202020204" pitchFamily="34" charset="0"/>
            </a:endParaRPr>
          </a:p>
        </p:txBody>
      </p:sp>
      <p:pic>
        <p:nvPicPr>
          <p:cNvPr id="4" name="Picture 3" descr="Diagram, text&#10;&#10;AI-generated content may be incorrect.">
            <a:extLst>
              <a:ext uri="{FF2B5EF4-FFF2-40B4-BE49-F238E27FC236}">
                <a16:creationId xmlns:a16="http://schemas.microsoft.com/office/drawing/2014/main" id="{192C77C5-158D-911F-4A5C-44762DF717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47634" y="526941"/>
            <a:ext cx="5377913" cy="4093189"/>
          </a:xfrm>
          <a:prstGeom prst="rect">
            <a:avLst/>
          </a:prstGeom>
        </p:spPr>
      </p:pic>
      <p:sp>
        <p:nvSpPr>
          <p:cNvPr id="8" name="Google Shape;289;p36">
            <a:extLst>
              <a:ext uri="{FF2B5EF4-FFF2-40B4-BE49-F238E27FC236}">
                <a16:creationId xmlns:a16="http://schemas.microsoft.com/office/drawing/2014/main" id="{BD1896E0-D52A-CE1E-E197-EA6429F21F4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90493D-2E75-BC0B-3096-CC3669A8B6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10" name="Picture 9">
            <a:extLst>
              <a:ext uri="{FF2B5EF4-FFF2-40B4-BE49-F238E27FC236}">
                <a16:creationId xmlns:a16="http://schemas.microsoft.com/office/drawing/2014/main" id="{BFA714F8-C391-3979-1BA3-F13505EAB5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 y="1"/>
            <a:ext cx="9143998" cy="5143498"/>
          </a:xfrm>
          <a:prstGeom prst="rect">
            <a:avLst/>
          </a:prstGeom>
        </p:spPr>
      </p:pic>
    </p:spTree>
    <p:extLst>
      <p:ext uri="{BB962C8B-B14F-4D97-AF65-F5344CB8AC3E}">
        <p14:creationId xmlns:p14="http://schemas.microsoft.com/office/powerpoint/2010/main" val="34691367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E8CB4-3C59-08FC-CD46-3E36CBCFE48C}"/>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5066FD6-F51E-603C-2B20-26C40123D7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4" name="Content Placeholder 3">
            <a:extLst>
              <a:ext uri="{FF2B5EF4-FFF2-40B4-BE49-F238E27FC236}">
                <a16:creationId xmlns:a16="http://schemas.microsoft.com/office/drawing/2014/main" id="{4964E1BA-77B9-6512-4728-01DCFD8E0154}"/>
              </a:ext>
            </a:extLst>
          </p:cNvPr>
          <p:cNvSpPr>
            <a:spLocks noGrp="1"/>
          </p:cNvSpPr>
          <p:nvPr>
            <p:ph sz="quarter" idx="13"/>
          </p:nvPr>
        </p:nvSpPr>
        <p:spPr>
          <a:xfrm>
            <a:off x="335767" y="1166628"/>
            <a:ext cx="2309897" cy="3299385"/>
          </a:xfrm>
        </p:spPr>
        <p:txBody>
          <a:bodyPr>
            <a:normAutofit lnSpcReduction="10000"/>
          </a:bodyPr>
          <a:lstStyle/>
          <a:p>
            <a:pPr marL="180975" indent="-180975">
              <a:lnSpc>
                <a:spcPct val="100000"/>
              </a:lnSpc>
              <a:spcBef>
                <a:spcPts val="1000"/>
              </a:spcBef>
              <a:buFont typeface="Arial" panose="020B0604020202020204" pitchFamily="34" charset="0"/>
              <a:buChar char="•"/>
            </a:pPr>
            <a:r>
              <a:rPr lang="en-US" b="1" dirty="0">
                <a:solidFill>
                  <a:schemeClr val="bg2"/>
                </a:solidFill>
              </a:rPr>
              <a:t>Warning times vary</a:t>
            </a:r>
            <a:r>
              <a:rPr lang="en-US" dirty="0">
                <a:solidFill>
                  <a:schemeClr val="bg2"/>
                </a:solidFill>
              </a:rPr>
              <a:t>: 0 seconds to more than a minute.</a:t>
            </a:r>
          </a:p>
          <a:p>
            <a:pPr marL="180975" indent="-180975">
              <a:lnSpc>
                <a:spcPct val="100000"/>
              </a:lnSpc>
              <a:spcBef>
                <a:spcPts val="1000"/>
              </a:spcBef>
              <a:buFont typeface="Arial" panose="020B0604020202020204" pitchFamily="34" charset="0"/>
              <a:buChar char="•"/>
            </a:pPr>
            <a:r>
              <a:rPr lang="en-US" b="1" dirty="0">
                <a:solidFill>
                  <a:schemeClr val="bg2"/>
                </a:solidFill>
              </a:rPr>
              <a:t>Late Alert Zone</a:t>
            </a:r>
            <a:r>
              <a:rPr lang="en-US" dirty="0">
                <a:solidFill>
                  <a:schemeClr val="bg2"/>
                </a:solidFill>
              </a:rPr>
              <a:t>: near the epicenter, shaking may arrive before alerts.</a:t>
            </a:r>
          </a:p>
          <a:p>
            <a:pPr marL="180975" indent="-180975">
              <a:lnSpc>
                <a:spcPct val="100000"/>
              </a:lnSpc>
              <a:spcBef>
                <a:spcPts val="1000"/>
              </a:spcBef>
              <a:buFont typeface="Arial" panose="020B0604020202020204" pitchFamily="34" charset="0"/>
              <a:buChar char="•"/>
            </a:pPr>
            <a:r>
              <a:rPr lang="en-US" dirty="0">
                <a:solidFill>
                  <a:schemeClr val="bg2"/>
                </a:solidFill>
              </a:rPr>
              <a:t>Even a </a:t>
            </a:r>
            <a:r>
              <a:rPr lang="en-US" b="1" dirty="0">
                <a:solidFill>
                  <a:schemeClr val="bg2"/>
                </a:solidFill>
              </a:rPr>
              <a:t>few seconds can save lives</a:t>
            </a:r>
            <a:r>
              <a:rPr lang="en-US" dirty="0">
                <a:solidFill>
                  <a:schemeClr val="bg2"/>
                </a:solidFill>
              </a:rPr>
              <a:t> — act immediately if you feel shaking or get an alert.</a:t>
            </a:r>
          </a:p>
        </p:txBody>
      </p:sp>
      <p:sp>
        <p:nvSpPr>
          <p:cNvPr id="5" name="Title 5">
            <a:extLst>
              <a:ext uri="{FF2B5EF4-FFF2-40B4-BE49-F238E27FC236}">
                <a16:creationId xmlns:a16="http://schemas.microsoft.com/office/drawing/2014/main" id="{C6D84707-9915-8B66-D077-41B93057F04C}"/>
              </a:ext>
            </a:extLst>
          </p:cNvPr>
          <p:cNvSpPr txBox="1">
            <a:spLocks/>
          </p:cNvSpPr>
          <p:nvPr/>
        </p:nvSpPr>
        <p:spPr>
          <a:xfrm>
            <a:off x="335601" y="723209"/>
            <a:ext cx="2309897"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mj-lt"/>
              </a:rPr>
              <a:t>Warning Time</a:t>
            </a:r>
            <a:endParaRPr lang="en-US" sz="2400" baseline="30000" dirty="0">
              <a:solidFill>
                <a:srgbClr val="006F41"/>
              </a:solidFill>
              <a:latin typeface="+mj-lt"/>
            </a:endParaRPr>
          </a:p>
        </p:txBody>
      </p:sp>
      <p:grpSp>
        <p:nvGrpSpPr>
          <p:cNvPr id="13" name="Group 12">
            <a:extLst>
              <a:ext uri="{FF2B5EF4-FFF2-40B4-BE49-F238E27FC236}">
                <a16:creationId xmlns:a16="http://schemas.microsoft.com/office/drawing/2014/main" id="{E679FED4-F6C0-80BE-9687-D27FA1E20089}"/>
              </a:ext>
            </a:extLst>
          </p:cNvPr>
          <p:cNvGrpSpPr/>
          <p:nvPr/>
        </p:nvGrpSpPr>
        <p:grpSpPr>
          <a:xfrm>
            <a:off x="3201931" y="639914"/>
            <a:ext cx="5671468" cy="3876824"/>
            <a:chOff x="3201931" y="639914"/>
            <a:chExt cx="5671468" cy="3876824"/>
          </a:xfrm>
        </p:grpSpPr>
        <p:pic>
          <p:nvPicPr>
            <p:cNvPr id="6" name="Picture 5" descr="A few images of a person's hand holding a phone&#10;&#10;AI-generated content may be incorrect.">
              <a:extLst>
                <a:ext uri="{FF2B5EF4-FFF2-40B4-BE49-F238E27FC236}">
                  <a16:creationId xmlns:a16="http://schemas.microsoft.com/office/drawing/2014/main" id="{89086361-08CD-811A-E76D-A112B438463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01931" y="639914"/>
              <a:ext cx="1805049" cy="2611053"/>
            </a:xfrm>
            <a:prstGeom prst="rect">
              <a:avLst/>
            </a:prstGeom>
          </p:spPr>
        </p:pic>
        <p:pic>
          <p:nvPicPr>
            <p:cNvPr id="9" name="Picture 8" descr="A few images of a person's hand holding a phone&#10;&#10;AI-generated content may be incorrect.">
              <a:extLst>
                <a:ext uri="{FF2B5EF4-FFF2-40B4-BE49-F238E27FC236}">
                  <a16:creationId xmlns:a16="http://schemas.microsoft.com/office/drawing/2014/main" id="{6BDC6108-2B4F-50E5-6A06-A48F0C5767C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117917" y="1313690"/>
              <a:ext cx="1866001" cy="2611053"/>
            </a:xfrm>
            <a:prstGeom prst="rect">
              <a:avLst/>
            </a:prstGeom>
          </p:spPr>
        </p:pic>
        <p:pic>
          <p:nvPicPr>
            <p:cNvPr id="10" name="Picture 9" descr="A few images of a person's hand holding a phone&#10;&#10;AI-generated content may be incorrect.">
              <a:extLst>
                <a:ext uri="{FF2B5EF4-FFF2-40B4-BE49-F238E27FC236}">
                  <a16:creationId xmlns:a16="http://schemas.microsoft.com/office/drawing/2014/main" id="{5AAEEB6E-2A87-7E71-CA2F-AB41D3583B2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910086" y="1905685"/>
              <a:ext cx="1963313" cy="2611053"/>
            </a:xfrm>
            <a:prstGeom prst="rect">
              <a:avLst/>
            </a:prstGeom>
          </p:spPr>
        </p:pic>
      </p:grpSp>
      <p:sp>
        <p:nvSpPr>
          <p:cNvPr id="2" name="Google Shape;289;p36">
            <a:extLst>
              <a:ext uri="{FF2B5EF4-FFF2-40B4-BE49-F238E27FC236}">
                <a16:creationId xmlns:a16="http://schemas.microsoft.com/office/drawing/2014/main" id="{22FFE136-D008-7A8E-9D00-DD20327173F1}"/>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0349826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4CCAF-5DD0-2931-52C6-1AE04D35864C}"/>
              </a:ext>
            </a:extLst>
          </p:cNvPr>
          <p:cNvSpPr/>
          <p:nvPr/>
        </p:nvSpPr>
        <p:spPr>
          <a:xfrm>
            <a:off x="0" y="416859"/>
            <a:ext cx="3035808" cy="43123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C89B465-697E-1ED1-26BE-0D4ABB906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10" name="Content Placeholder 3">
            <a:extLst>
              <a:ext uri="{FF2B5EF4-FFF2-40B4-BE49-F238E27FC236}">
                <a16:creationId xmlns:a16="http://schemas.microsoft.com/office/drawing/2014/main" id="{4CAE1D0C-C292-C486-F35B-3635CE6CDD60}"/>
              </a:ext>
            </a:extLst>
          </p:cNvPr>
          <p:cNvSpPr txBox="1">
            <a:spLocks/>
          </p:cNvSpPr>
          <p:nvPr/>
        </p:nvSpPr>
        <p:spPr>
          <a:xfrm>
            <a:off x="288954" y="2135987"/>
            <a:ext cx="2494002" cy="23909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750"/>
              </a:spcBef>
              <a:spcAft>
                <a:spcPts val="0"/>
              </a:spcAft>
              <a:buClr>
                <a:schemeClr val="accent1"/>
              </a:buClr>
              <a:buSzPts val="1500"/>
              <a:buFont typeface="Arial"/>
              <a:buNone/>
              <a:tabLst/>
              <a:defRPr sz="1600" b="0" i="0" u="none" strike="noStrike" cap="none">
                <a:solidFill>
                  <a:schemeClr val="dk1"/>
                </a:solidFill>
                <a:latin typeface="Arial"/>
                <a:ea typeface="Arial"/>
                <a:cs typeface="Arial"/>
                <a:sym typeface="Arial"/>
              </a:defRPr>
            </a:lvl1pPr>
            <a:lvl2pPr marL="346075" marR="0" lvl="1" indent="-169863" algn="l" rtl="0">
              <a:lnSpc>
                <a:spcPct val="90000"/>
              </a:lnSpc>
              <a:spcBef>
                <a:spcPts val="375"/>
              </a:spcBef>
              <a:spcAft>
                <a:spcPts val="0"/>
              </a:spcAft>
              <a:buClr>
                <a:schemeClr val="accent1"/>
              </a:buClr>
              <a:buSzPts val="1500"/>
              <a:buFont typeface="Arial"/>
              <a:buChar char="•"/>
              <a:tabLst/>
              <a:defRPr sz="1600" b="0" i="0" u="none" strike="noStrike" cap="none">
                <a:solidFill>
                  <a:schemeClr val="dk1"/>
                </a:solidFill>
                <a:latin typeface="Arial"/>
                <a:ea typeface="Arial"/>
                <a:cs typeface="Arial"/>
                <a:sym typeface="Arial"/>
              </a:defRPr>
            </a:lvl2pPr>
            <a:lvl3pPr marL="630238" marR="0" lvl="2" indent="-231775" algn="l" rtl="0">
              <a:lnSpc>
                <a:spcPct val="90000"/>
              </a:lnSpc>
              <a:spcBef>
                <a:spcPts val="375"/>
              </a:spcBef>
              <a:spcAft>
                <a:spcPts val="0"/>
              </a:spcAft>
              <a:buClr>
                <a:schemeClr val="accent1"/>
              </a:buClr>
              <a:buSzPts val="1500"/>
              <a:buFont typeface="System Font Regular"/>
              <a:buChar char="—"/>
              <a:tabLst/>
              <a:defRPr sz="1600" b="0" i="0" u="none" strike="noStrike" cap="none">
                <a:solidFill>
                  <a:schemeClr val="dk1"/>
                </a:solidFill>
                <a:latin typeface="Arial"/>
                <a:ea typeface="Arial"/>
                <a:cs typeface="Arial"/>
                <a:sym typeface="Arial"/>
              </a:defRPr>
            </a:lvl3pPr>
            <a:lvl4pPr marL="914400" marR="0" lvl="3" indent="-169863" algn="l" rtl="0">
              <a:lnSpc>
                <a:spcPct val="90000"/>
              </a:lnSpc>
              <a:spcBef>
                <a:spcPts val="375"/>
              </a:spcBef>
              <a:spcAft>
                <a:spcPts val="0"/>
              </a:spcAft>
              <a:buClr>
                <a:schemeClr val="bg2"/>
              </a:buClr>
              <a:buSzPts val="1500"/>
              <a:buFont typeface="Arial"/>
              <a:buChar char="•"/>
              <a:tabLst/>
              <a:defRPr sz="1600" b="0" i="0" u="none" strike="noStrike" cap="none">
                <a:solidFill>
                  <a:schemeClr val="dk1"/>
                </a:solidFill>
                <a:latin typeface="Arial"/>
                <a:ea typeface="Arial"/>
                <a:cs typeface="Arial"/>
                <a:sym typeface="Arial"/>
              </a:defRPr>
            </a:lvl4pPr>
            <a:lvl5pPr marL="914400" marR="0" lvl="4" indent="-169863" algn="l" rtl="0">
              <a:lnSpc>
                <a:spcPct val="90000"/>
              </a:lnSpc>
              <a:spcBef>
                <a:spcPts val="375"/>
              </a:spcBef>
              <a:spcAft>
                <a:spcPts val="0"/>
              </a:spcAft>
              <a:buClr>
                <a:schemeClr val="accent1"/>
              </a:buClr>
              <a:buSzPts val="1500"/>
              <a:buFont typeface="Arial"/>
              <a:buChar char="•"/>
              <a:tabLst/>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173038" indent="-173038">
              <a:lnSpc>
                <a:spcPct val="100000"/>
              </a:lnSpc>
              <a:spcBef>
                <a:spcPts val="1200"/>
              </a:spcBef>
              <a:buFont typeface="Arial" panose="020B0604020202020204" pitchFamily="34" charset="0"/>
              <a:buChar char="•"/>
            </a:pPr>
            <a:r>
              <a:rPr lang="en-US" dirty="0">
                <a:solidFill>
                  <a:schemeClr val="bg2"/>
                </a:solidFill>
              </a:rPr>
              <a:t>Take protective action immediately: </a:t>
            </a:r>
            <a:br>
              <a:rPr lang="en-US" dirty="0">
                <a:solidFill>
                  <a:schemeClr val="bg2"/>
                </a:solidFill>
              </a:rPr>
            </a:br>
            <a:r>
              <a:rPr lang="en-US" b="1" dirty="0">
                <a:solidFill>
                  <a:schemeClr val="bg2"/>
                </a:solidFill>
              </a:rPr>
              <a:t>Drop, Cover, and Hold On.</a:t>
            </a:r>
          </a:p>
          <a:p>
            <a:pPr marL="173038" indent="-173038">
              <a:lnSpc>
                <a:spcPct val="100000"/>
              </a:lnSpc>
              <a:spcBef>
                <a:spcPts val="1200"/>
              </a:spcBef>
              <a:buFont typeface="Arial" panose="020B0604020202020204" pitchFamily="34" charset="0"/>
              <a:buChar char="•"/>
            </a:pPr>
            <a:r>
              <a:rPr lang="en-US" dirty="0">
                <a:solidFill>
                  <a:schemeClr val="bg2"/>
                </a:solidFill>
              </a:rPr>
              <a:t>If you can’t get under furniture, </a:t>
            </a:r>
            <a:r>
              <a:rPr lang="en-US" b="1" dirty="0">
                <a:solidFill>
                  <a:schemeClr val="bg2"/>
                </a:solidFill>
              </a:rPr>
              <a:t>protect your head and neck.</a:t>
            </a:r>
          </a:p>
        </p:txBody>
      </p:sp>
      <p:sp>
        <p:nvSpPr>
          <p:cNvPr id="11" name="Google Shape;422;p44">
            <a:extLst>
              <a:ext uri="{FF2B5EF4-FFF2-40B4-BE49-F238E27FC236}">
                <a16:creationId xmlns:a16="http://schemas.microsoft.com/office/drawing/2014/main" id="{CC4B57A4-185E-5F75-15E7-093CC235A40B}"/>
              </a:ext>
            </a:extLst>
          </p:cNvPr>
          <p:cNvSpPr txBox="1">
            <a:spLocks noGrp="1"/>
          </p:cNvSpPr>
          <p:nvPr>
            <p:ph type="title"/>
          </p:nvPr>
        </p:nvSpPr>
        <p:spPr>
          <a:xfrm>
            <a:off x="3402699" y="523935"/>
            <a:ext cx="5199900" cy="439911"/>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dirty="0">
                <a:solidFill>
                  <a:schemeClr val="bg2">
                    <a:lumMod val="90000"/>
                    <a:lumOff val="10000"/>
                  </a:schemeClr>
                </a:solidFill>
              </a:rPr>
              <a:t>Practice fighting the urge to run!</a:t>
            </a:r>
            <a:endParaRPr dirty="0">
              <a:solidFill>
                <a:schemeClr val="bg2">
                  <a:lumMod val="90000"/>
                  <a:lumOff val="10000"/>
                </a:schemeClr>
              </a:solidFill>
            </a:endParaRPr>
          </a:p>
        </p:txBody>
      </p:sp>
      <p:sp>
        <p:nvSpPr>
          <p:cNvPr id="4" name="Title 5">
            <a:extLst>
              <a:ext uri="{FF2B5EF4-FFF2-40B4-BE49-F238E27FC236}">
                <a16:creationId xmlns:a16="http://schemas.microsoft.com/office/drawing/2014/main" id="{4DC4C00E-3B4E-67F1-FFB2-BB265778E057}"/>
              </a:ext>
            </a:extLst>
          </p:cNvPr>
          <p:cNvSpPr txBox="1">
            <a:spLocks/>
          </p:cNvSpPr>
          <p:nvPr/>
        </p:nvSpPr>
        <p:spPr>
          <a:xfrm>
            <a:off x="314104" y="898439"/>
            <a:ext cx="2747148" cy="10623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nSpc>
                <a:spcPct val="100989"/>
              </a:lnSpc>
            </a:pPr>
            <a:r>
              <a:rPr lang="en-US" sz="2200" dirty="0">
                <a:solidFill>
                  <a:srgbClr val="006F41"/>
                </a:solidFill>
                <a:latin typeface="Arial" panose="020B0604020202020204" pitchFamily="34" charset="0"/>
                <a:ea typeface="Anton"/>
                <a:cs typeface="Arial" panose="020B0604020202020204" pitchFamily="34" charset="0"/>
                <a:sym typeface="Anton"/>
              </a:rPr>
              <a:t>Take Protective Action When You Feel Shaking or Get an Alert</a:t>
            </a:r>
            <a:endParaRPr lang="en-US" sz="2200" dirty="0">
              <a:solidFill>
                <a:srgbClr val="006F4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D01C708-D069-4432-82C4-A19F7840CF7B}"/>
              </a:ext>
            </a:extLst>
          </p:cNvPr>
          <p:cNvPicPr>
            <a:picLocks noChangeAspect="1"/>
          </p:cNvPicPr>
          <p:nvPr/>
        </p:nvPicPr>
        <p:blipFill>
          <a:blip r:embed="rId3" cstate="hqprint">
            <a:extLst>
              <a:ext uri="{28A0092B-C50C-407E-A947-70E740481C1C}">
                <a14:useLocalDpi xmlns:a14="http://schemas.microsoft.com/office/drawing/2010/main"/>
              </a:ext>
            </a:extLst>
          </a:blip>
          <a:srcRect t="25249"/>
          <a:stretch>
            <a:fillRect/>
          </a:stretch>
        </p:blipFill>
        <p:spPr>
          <a:xfrm>
            <a:off x="3166189" y="1058186"/>
            <a:ext cx="5845952" cy="3635734"/>
          </a:xfrm>
          <a:prstGeom prst="rect">
            <a:avLst/>
          </a:prstGeom>
        </p:spPr>
      </p:pic>
      <p:sp>
        <p:nvSpPr>
          <p:cNvPr id="5" name="Google Shape;289;p36">
            <a:extLst>
              <a:ext uri="{FF2B5EF4-FFF2-40B4-BE49-F238E27FC236}">
                <a16:creationId xmlns:a16="http://schemas.microsoft.com/office/drawing/2014/main" id="{AC766309-09CD-07D7-9B70-C4A88CD768AD}"/>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7497451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5C70-0E5D-EA91-7D40-C42BE897C22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0B5345-8922-664B-2D6E-DA33085DF0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4" name="Content Placeholder 3">
            <a:extLst>
              <a:ext uri="{FF2B5EF4-FFF2-40B4-BE49-F238E27FC236}">
                <a16:creationId xmlns:a16="http://schemas.microsoft.com/office/drawing/2014/main" id="{2437F390-4485-096C-759E-9E38902BD3A7}"/>
              </a:ext>
            </a:extLst>
          </p:cNvPr>
          <p:cNvSpPr>
            <a:spLocks noGrp="1"/>
          </p:cNvSpPr>
          <p:nvPr>
            <p:ph sz="quarter" idx="13"/>
          </p:nvPr>
        </p:nvSpPr>
        <p:spPr>
          <a:xfrm>
            <a:off x="1180253" y="1240548"/>
            <a:ext cx="6816192" cy="480415"/>
          </a:xfrm>
        </p:spPr>
        <p:txBody>
          <a:bodyPr>
            <a:noAutofit/>
          </a:bodyPr>
          <a:lstStyle/>
          <a:p>
            <a:pPr algn="ctr"/>
            <a:r>
              <a:rPr lang="en-US" sz="2000" dirty="0">
                <a:solidFill>
                  <a:schemeClr val="bg2"/>
                </a:solidFill>
              </a:rPr>
              <a:t>Alerts can trigger </a:t>
            </a:r>
            <a:r>
              <a:rPr lang="en-US" sz="2000" b="1" dirty="0">
                <a:solidFill>
                  <a:schemeClr val="bg2"/>
                </a:solidFill>
              </a:rPr>
              <a:t>automatic safety steps</a:t>
            </a:r>
            <a:r>
              <a:rPr lang="en-US" sz="2000" dirty="0">
                <a:solidFill>
                  <a:schemeClr val="bg2"/>
                </a:solidFill>
              </a:rPr>
              <a:t>, such as:</a:t>
            </a:r>
          </a:p>
        </p:txBody>
      </p:sp>
      <p:sp>
        <p:nvSpPr>
          <p:cNvPr id="7" name="Title 5">
            <a:extLst>
              <a:ext uri="{FF2B5EF4-FFF2-40B4-BE49-F238E27FC236}">
                <a16:creationId xmlns:a16="http://schemas.microsoft.com/office/drawing/2014/main" id="{94EAAFA2-7EBA-8592-B5F4-5138557BB839}"/>
              </a:ext>
            </a:extLst>
          </p:cNvPr>
          <p:cNvSpPr txBox="1">
            <a:spLocks/>
          </p:cNvSpPr>
          <p:nvPr/>
        </p:nvSpPr>
        <p:spPr>
          <a:xfrm>
            <a:off x="247919" y="718980"/>
            <a:ext cx="8648162" cy="469740"/>
          </a:xfrm>
          <a:prstGeom prst="rect">
            <a:avLst/>
          </a:prstGeom>
          <a:noFill/>
          <a:ln>
            <a:noFill/>
          </a:ln>
        </p:spPr>
        <p:txBody>
          <a:bodyPr spcFirstLastPara="1" wrap="square" lIns="0" tIns="45700" rIns="0"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nSpc>
                <a:spcPct val="100989"/>
              </a:lnSpc>
            </a:pPr>
            <a:r>
              <a:rPr lang="en-US" sz="2600" dirty="0">
                <a:solidFill>
                  <a:srgbClr val="006F41"/>
                </a:solidFill>
                <a:latin typeface="Arial" panose="020B0604020202020204" pitchFamily="34" charset="0"/>
                <a:ea typeface="Anton"/>
                <a:cs typeface="Arial" panose="020B0604020202020204" pitchFamily="34" charset="0"/>
                <a:sym typeface="Anton"/>
              </a:rPr>
              <a:t>Automatic Protective Actions Help Keep Systems Safe</a:t>
            </a:r>
            <a:endParaRPr lang="en-US" sz="2600" dirty="0">
              <a:solidFill>
                <a:srgbClr val="006F4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DD92102-AE2B-D7D2-DC9D-D43A62EC43A2}"/>
              </a:ext>
            </a:extLst>
          </p:cNvPr>
          <p:cNvSpPr txBox="1"/>
          <p:nvPr/>
        </p:nvSpPr>
        <p:spPr>
          <a:xfrm>
            <a:off x="294427" y="4063178"/>
            <a:ext cx="8587844" cy="400110"/>
          </a:xfrm>
          <a:prstGeom prst="rect">
            <a:avLst/>
          </a:prstGeom>
          <a:noFill/>
        </p:spPr>
        <p:txBody>
          <a:bodyPr wrap="square">
            <a:spAutoFit/>
          </a:bodyPr>
          <a:lstStyle/>
          <a:p>
            <a:pPr algn="ctr"/>
            <a:r>
              <a:rPr lang="en-US" sz="2000" dirty="0">
                <a:solidFill>
                  <a:schemeClr val="bg2"/>
                </a:solidFill>
              </a:rPr>
              <a:t>These actions protect </a:t>
            </a:r>
            <a:r>
              <a:rPr lang="en-US" sz="2000" b="1" dirty="0">
                <a:solidFill>
                  <a:schemeClr val="bg2"/>
                </a:solidFill>
              </a:rPr>
              <a:t>people, infrastructure, and services.</a:t>
            </a:r>
            <a:endParaRPr lang="en-US" sz="2000" dirty="0">
              <a:solidFill>
                <a:schemeClr val="bg2"/>
              </a:solidFill>
            </a:endParaRPr>
          </a:p>
        </p:txBody>
      </p:sp>
      <p:grpSp>
        <p:nvGrpSpPr>
          <p:cNvPr id="27" name="Group 26">
            <a:extLst>
              <a:ext uri="{FF2B5EF4-FFF2-40B4-BE49-F238E27FC236}">
                <a16:creationId xmlns:a16="http://schemas.microsoft.com/office/drawing/2014/main" id="{CAC12497-D879-01F5-24E5-4F9B1092FEE6}"/>
              </a:ext>
            </a:extLst>
          </p:cNvPr>
          <p:cNvGrpSpPr/>
          <p:nvPr/>
        </p:nvGrpSpPr>
        <p:grpSpPr>
          <a:xfrm>
            <a:off x="344659" y="1864794"/>
            <a:ext cx="8326902" cy="2143326"/>
            <a:chOff x="344658" y="1788593"/>
            <a:chExt cx="8532057" cy="2196133"/>
          </a:xfrm>
        </p:grpSpPr>
        <p:pic>
          <p:nvPicPr>
            <p:cNvPr id="6" name="Picture 5" descr="Diagram&#10;&#10;AI-generated content may be incorrect.">
              <a:extLst>
                <a:ext uri="{FF2B5EF4-FFF2-40B4-BE49-F238E27FC236}">
                  <a16:creationId xmlns:a16="http://schemas.microsoft.com/office/drawing/2014/main" id="{EBB91AFB-942B-60AF-9E5E-5094B315511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63075" y="1969477"/>
              <a:ext cx="1683357" cy="1038666"/>
            </a:xfrm>
            <a:prstGeom prst="rect">
              <a:avLst/>
            </a:prstGeom>
          </p:spPr>
        </p:pic>
        <p:pic>
          <p:nvPicPr>
            <p:cNvPr id="8" name="Picture 7" descr="Diagram&#10;&#10;AI-generated content may be incorrect.">
              <a:extLst>
                <a:ext uri="{FF2B5EF4-FFF2-40B4-BE49-F238E27FC236}">
                  <a16:creationId xmlns:a16="http://schemas.microsoft.com/office/drawing/2014/main" id="{B656FFEB-6F73-60C7-3341-39F7BEC888B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500108" y="1803968"/>
              <a:ext cx="1832741" cy="1258852"/>
            </a:xfrm>
            <a:prstGeom prst="rect">
              <a:avLst/>
            </a:prstGeom>
          </p:spPr>
        </p:pic>
        <p:pic>
          <p:nvPicPr>
            <p:cNvPr id="9" name="Picture 8" descr="Diagram&#10;&#10;AI-generated content may be incorrect.">
              <a:extLst>
                <a:ext uri="{FF2B5EF4-FFF2-40B4-BE49-F238E27FC236}">
                  <a16:creationId xmlns:a16="http://schemas.microsoft.com/office/drawing/2014/main" id="{55D4F386-330E-A92F-D1EE-EDDA253312B3}"/>
                </a:ext>
              </a:extLst>
            </p:cNvPr>
            <p:cNvPicPr>
              <a:picLocks noChangeAspect="1"/>
            </p:cNvPicPr>
            <p:nvPr/>
          </p:nvPicPr>
          <p:blipFill>
            <a:blip r:embed="rId5" cstate="hqprint">
              <a:extLst>
                <a:ext uri="{28A0092B-C50C-407E-A947-70E740481C1C}">
                  <a14:useLocalDpi xmlns:a14="http://schemas.microsoft.com/office/drawing/2010/main"/>
                </a:ext>
              </a:extLst>
            </a:blip>
            <a:srcRect l="-165"/>
            <a:stretch>
              <a:fillRect/>
            </a:stretch>
          </p:blipFill>
          <p:spPr>
            <a:xfrm>
              <a:off x="4548916" y="1788593"/>
              <a:ext cx="1918884" cy="1318021"/>
            </a:xfrm>
            <a:prstGeom prst="rect">
              <a:avLst/>
            </a:prstGeom>
          </p:spPr>
        </p:pic>
        <p:pic>
          <p:nvPicPr>
            <p:cNvPr id="10" name="Picture 9" descr="Diagram&#10;&#10;AI-generated content may be incorrect.">
              <a:extLst>
                <a:ext uri="{FF2B5EF4-FFF2-40B4-BE49-F238E27FC236}">
                  <a16:creationId xmlns:a16="http://schemas.microsoft.com/office/drawing/2014/main" id="{F99B9D4B-0D54-2377-D864-57992AA259A7}"/>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7021157" y="1805674"/>
              <a:ext cx="1687409" cy="1159028"/>
            </a:xfrm>
            <a:prstGeom prst="rect">
              <a:avLst/>
            </a:prstGeom>
          </p:spPr>
        </p:pic>
        <p:sp>
          <p:nvSpPr>
            <p:cNvPr id="15" name="TextBox 14">
              <a:extLst>
                <a:ext uri="{FF2B5EF4-FFF2-40B4-BE49-F238E27FC236}">
                  <a16:creationId xmlns:a16="http://schemas.microsoft.com/office/drawing/2014/main" id="{15DC6795-1C3D-45AB-5F61-625B2543D39B}"/>
                </a:ext>
              </a:extLst>
            </p:cNvPr>
            <p:cNvSpPr txBox="1"/>
            <p:nvPr/>
          </p:nvSpPr>
          <p:spPr>
            <a:xfrm>
              <a:off x="434811" y="3094369"/>
              <a:ext cx="1727248" cy="756863"/>
            </a:xfrm>
            <a:prstGeom prst="rect">
              <a:avLst/>
            </a:prstGeom>
            <a:noFill/>
          </p:spPr>
          <p:txBody>
            <a:bodyPr wrap="square">
              <a:spAutoFit/>
            </a:bodyPr>
            <a:lstStyle/>
            <a:p>
              <a:pPr marL="17463" algn="ctr"/>
              <a:r>
                <a:rPr lang="en-US" dirty="0">
                  <a:solidFill>
                    <a:schemeClr val="bg2"/>
                  </a:solidFill>
                </a:rPr>
                <a:t>Slowing/stopping trains to prevent derailments</a:t>
              </a:r>
            </a:p>
          </p:txBody>
        </p:sp>
        <p:sp>
          <p:nvSpPr>
            <p:cNvPr id="16" name="TextBox 15">
              <a:extLst>
                <a:ext uri="{FF2B5EF4-FFF2-40B4-BE49-F238E27FC236}">
                  <a16:creationId xmlns:a16="http://schemas.microsoft.com/office/drawing/2014/main" id="{F6900E43-BA45-23D5-A17A-59F9C48261C3}"/>
                </a:ext>
              </a:extLst>
            </p:cNvPr>
            <p:cNvSpPr txBox="1"/>
            <p:nvPr/>
          </p:nvSpPr>
          <p:spPr>
            <a:xfrm>
              <a:off x="2425573" y="3094369"/>
              <a:ext cx="2008094" cy="738664"/>
            </a:xfrm>
            <a:prstGeom prst="rect">
              <a:avLst/>
            </a:prstGeom>
            <a:noFill/>
          </p:spPr>
          <p:txBody>
            <a:bodyPr wrap="square">
              <a:spAutoFit/>
            </a:bodyPr>
            <a:lstStyle/>
            <a:p>
              <a:pPr marL="17463" algn="ctr"/>
              <a:r>
                <a:rPr lang="en-US" dirty="0">
                  <a:solidFill>
                    <a:schemeClr val="bg2"/>
                  </a:solidFill>
                </a:rPr>
                <a:t>Opening firehouse doors for emergency vehicles</a:t>
              </a:r>
            </a:p>
          </p:txBody>
        </p:sp>
        <p:sp>
          <p:nvSpPr>
            <p:cNvPr id="17" name="TextBox 16">
              <a:extLst>
                <a:ext uri="{FF2B5EF4-FFF2-40B4-BE49-F238E27FC236}">
                  <a16:creationId xmlns:a16="http://schemas.microsoft.com/office/drawing/2014/main" id="{97653FD6-0399-5CE1-7E27-C5F25DBA702D}"/>
                </a:ext>
              </a:extLst>
            </p:cNvPr>
            <p:cNvSpPr txBox="1"/>
            <p:nvPr/>
          </p:nvSpPr>
          <p:spPr>
            <a:xfrm>
              <a:off x="4560414" y="3122504"/>
              <a:ext cx="2008094" cy="523220"/>
            </a:xfrm>
            <a:prstGeom prst="rect">
              <a:avLst/>
            </a:prstGeom>
            <a:noFill/>
          </p:spPr>
          <p:txBody>
            <a:bodyPr wrap="square">
              <a:spAutoFit/>
            </a:bodyPr>
            <a:lstStyle/>
            <a:p>
              <a:pPr marL="17463" algn="ctr"/>
              <a:r>
                <a:rPr lang="en-US" dirty="0">
                  <a:solidFill>
                    <a:schemeClr val="bg2"/>
                  </a:solidFill>
                </a:rPr>
                <a:t>Shutting off </a:t>
              </a:r>
              <a:br>
                <a:rPr lang="en-US" dirty="0">
                  <a:solidFill>
                    <a:schemeClr val="bg2"/>
                  </a:solidFill>
                </a:rPr>
              </a:br>
              <a:r>
                <a:rPr lang="en-US" dirty="0">
                  <a:solidFill>
                    <a:schemeClr val="bg2"/>
                  </a:solidFill>
                </a:rPr>
                <a:t>gas valves</a:t>
              </a:r>
            </a:p>
          </p:txBody>
        </p:sp>
        <p:sp>
          <p:nvSpPr>
            <p:cNvPr id="18" name="TextBox 17">
              <a:extLst>
                <a:ext uri="{FF2B5EF4-FFF2-40B4-BE49-F238E27FC236}">
                  <a16:creationId xmlns:a16="http://schemas.microsoft.com/office/drawing/2014/main" id="{7586E074-4F84-F39B-6BD9-8AD3BD0B2ED7}"/>
                </a:ext>
              </a:extLst>
            </p:cNvPr>
            <p:cNvSpPr txBox="1"/>
            <p:nvPr/>
          </p:nvSpPr>
          <p:spPr>
            <a:xfrm>
              <a:off x="6797729" y="2911489"/>
              <a:ext cx="2008094" cy="954107"/>
            </a:xfrm>
            <a:prstGeom prst="rect">
              <a:avLst/>
            </a:prstGeom>
            <a:noFill/>
          </p:spPr>
          <p:txBody>
            <a:bodyPr wrap="square">
              <a:spAutoFit/>
            </a:bodyPr>
            <a:lstStyle/>
            <a:p>
              <a:pPr marL="17463" algn="ctr"/>
              <a:r>
                <a:rPr lang="en-US" dirty="0">
                  <a:solidFill>
                    <a:schemeClr val="bg2"/>
                  </a:solidFill>
                </a:rPr>
                <a:t>Issuing audible alerts through a public address system in a school or workplace</a:t>
              </a:r>
            </a:p>
          </p:txBody>
        </p:sp>
        <p:sp>
          <p:nvSpPr>
            <p:cNvPr id="23" name="Rounded Rectangle 22">
              <a:extLst>
                <a:ext uri="{FF2B5EF4-FFF2-40B4-BE49-F238E27FC236}">
                  <a16:creationId xmlns:a16="http://schemas.microsoft.com/office/drawing/2014/main" id="{DE3B0E23-7B39-C518-D5F8-0DF125957BF5}"/>
                </a:ext>
              </a:extLst>
            </p:cNvPr>
            <p:cNvSpPr/>
            <p:nvPr/>
          </p:nvSpPr>
          <p:spPr>
            <a:xfrm>
              <a:off x="6752493" y="1795976"/>
              <a:ext cx="2124222"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FE25816-F648-8D73-2345-A466B6B3376C}"/>
                </a:ext>
              </a:extLst>
            </p:cNvPr>
            <p:cNvSpPr/>
            <p:nvPr/>
          </p:nvSpPr>
          <p:spPr>
            <a:xfrm>
              <a:off x="4616548" y="1795976"/>
              <a:ext cx="1920240"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EAE44CD2-DBC6-8D37-1758-0DF42411CD5B}"/>
                </a:ext>
              </a:extLst>
            </p:cNvPr>
            <p:cNvSpPr/>
            <p:nvPr/>
          </p:nvSpPr>
          <p:spPr>
            <a:xfrm>
              <a:off x="2480603" y="1795976"/>
              <a:ext cx="1920240"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6566EBB1-0D5B-D932-AD97-887CB638EC4C}"/>
                </a:ext>
              </a:extLst>
            </p:cNvPr>
            <p:cNvSpPr/>
            <p:nvPr/>
          </p:nvSpPr>
          <p:spPr>
            <a:xfrm>
              <a:off x="344658" y="1795976"/>
              <a:ext cx="1920240" cy="2188750"/>
            </a:xfrm>
            <a:prstGeom prst="roundRect">
              <a:avLst>
                <a:gd name="adj" fmla="val 729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Google Shape;289;p36">
            <a:extLst>
              <a:ext uri="{FF2B5EF4-FFF2-40B4-BE49-F238E27FC236}">
                <a16:creationId xmlns:a16="http://schemas.microsoft.com/office/drawing/2014/main" id="{B2C13BD8-9BB3-CB95-52C5-D23A9161FE8A}"/>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33494007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C2B65-1B1D-FC1A-3DA0-066D991AA9A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8CAB78FB-80F6-AD2F-5E6B-B22A475AF007}"/>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200" dirty="0">
                <a:solidFill>
                  <a:schemeClr val="bg1"/>
                </a:solidFill>
              </a:rPr>
              <a:t>Putting ShakeAlert Into Action</a:t>
            </a:r>
          </a:p>
        </p:txBody>
      </p:sp>
    </p:spTree>
    <p:extLst>
      <p:ext uri="{BB962C8B-B14F-4D97-AF65-F5344CB8AC3E}">
        <p14:creationId xmlns:p14="http://schemas.microsoft.com/office/powerpoint/2010/main" val="42563941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AA95A8B-209F-D0E5-9EAC-0BA970DE09CC}"/>
              </a:ext>
            </a:extLst>
          </p:cNvPr>
          <p:cNvSpPr/>
          <p:nvPr/>
        </p:nvSpPr>
        <p:spPr>
          <a:xfrm>
            <a:off x="437322" y="1506404"/>
            <a:ext cx="2769704" cy="407453"/>
          </a:xfrm>
          <a:prstGeom prst="roundRect">
            <a:avLst/>
          </a:prstGeom>
          <a:solidFill>
            <a:schemeClr val="accent3">
              <a:lumMod val="20000"/>
              <a:lumOff val="80000"/>
              <a:alpha val="38672"/>
            </a:schemeClr>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marL="234950"/>
            <a:r>
              <a:rPr lang="en-US" sz="1600" b="1" dirty="0">
                <a:solidFill>
                  <a:schemeClr val="accent3">
                    <a:lumMod val="50000"/>
                  </a:schemeClr>
                </a:solidFill>
              </a:rPr>
              <a:t>MYTH</a:t>
            </a:r>
          </a:p>
        </p:txBody>
      </p:sp>
      <p:sp>
        <p:nvSpPr>
          <p:cNvPr id="3" name="Slide Number Placeholder 2">
            <a:extLst>
              <a:ext uri="{FF2B5EF4-FFF2-40B4-BE49-F238E27FC236}">
                <a16:creationId xmlns:a16="http://schemas.microsoft.com/office/drawing/2014/main" id="{CC20250D-1274-55E7-429B-4DDD3C7084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4" name="Title 5">
            <a:extLst>
              <a:ext uri="{FF2B5EF4-FFF2-40B4-BE49-F238E27FC236}">
                <a16:creationId xmlns:a16="http://schemas.microsoft.com/office/drawing/2014/main" id="{699C86F7-1AF8-D087-3055-C56B40CC8901}"/>
              </a:ext>
            </a:extLst>
          </p:cNvPr>
          <p:cNvSpPr txBox="1">
            <a:spLocks/>
          </p:cNvSpPr>
          <p:nvPr/>
        </p:nvSpPr>
        <p:spPr>
          <a:xfrm>
            <a:off x="335601" y="789403"/>
            <a:ext cx="7497759"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Arial" panose="020B0604020202020204" pitchFamily="34" charset="0"/>
                <a:cs typeface="Arial" panose="020B0604020202020204" pitchFamily="34" charset="0"/>
              </a:rPr>
              <a:t>Myths and Facts About ShakeAlert Earthquake Early Warning</a:t>
            </a:r>
            <a:endParaRPr lang="en-US" sz="2400" baseline="30000" dirty="0">
              <a:solidFill>
                <a:srgbClr val="006F41"/>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62F8CFE2-1A8A-FEFA-A65A-D77E54A4C62D}"/>
              </a:ext>
            </a:extLst>
          </p:cNvPr>
          <p:cNvSpPr/>
          <p:nvPr/>
        </p:nvSpPr>
        <p:spPr>
          <a:xfrm>
            <a:off x="3425687" y="1506404"/>
            <a:ext cx="5347252" cy="407453"/>
          </a:xfrm>
          <a:prstGeom prst="roundRect">
            <a:avLst/>
          </a:prstGeom>
          <a:solidFill>
            <a:schemeClr val="accent1">
              <a:alpha val="9265"/>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marL="287338"/>
            <a:r>
              <a:rPr lang="en-US" sz="1600" b="1" dirty="0">
                <a:solidFill>
                  <a:schemeClr val="accent1"/>
                </a:solidFill>
              </a:rPr>
              <a:t>FACT</a:t>
            </a:r>
          </a:p>
        </p:txBody>
      </p:sp>
      <p:sp>
        <p:nvSpPr>
          <p:cNvPr id="11" name="TextBox 10">
            <a:extLst>
              <a:ext uri="{FF2B5EF4-FFF2-40B4-BE49-F238E27FC236}">
                <a16:creationId xmlns:a16="http://schemas.microsoft.com/office/drawing/2014/main" id="{3E690E87-9AA7-2353-3E5A-0D626D047088}"/>
              </a:ext>
            </a:extLst>
          </p:cNvPr>
          <p:cNvSpPr txBox="1"/>
          <p:nvPr/>
        </p:nvSpPr>
        <p:spPr>
          <a:xfrm>
            <a:off x="437322" y="2125333"/>
            <a:ext cx="2691958" cy="584775"/>
          </a:xfrm>
          <a:prstGeom prst="rect">
            <a:avLst/>
          </a:prstGeom>
          <a:noFill/>
        </p:spPr>
        <p:txBody>
          <a:bodyPr wrap="square">
            <a:spAutoFit/>
          </a:bodyPr>
          <a:lstStyle/>
          <a:p>
            <a:r>
              <a:rPr lang="en-US" sz="1600" b="0" i="0" u="none" strike="noStrike" cap="none" dirty="0">
                <a:solidFill>
                  <a:srgbClr val="49090B"/>
                </a:solidFill>
                <a:effectLst/>
                <a:latin typeface="+mn-lt"/>
                <a:ea typeface="+mn-ea"/>
                <a:cs typeface="+mn-cs"/>
                <a:sym typeface="Arial"/>
              </a:rPr>
              <a:t>Earthquakes can be predicted.</a:t>
            </a:r>
            <a:endParaRPr lang="en-US" sz="1600" dirty="0">
              <a:solidFill>
                <a:srgbClr val="49090B"/>
              </a:solidFill>
            </a:endParaRPr>
          </a:p>
        </p:txBody>
      </p:sp>
      <p:sp>
        <p:nvSpPr>
          <p:cNvPr id="13" name="TextBox 12">
            <a:extLst>
              <a:ext uri="{FF2B5EF4-FFF2-40B4-BE49-F238E27FC236}">
                <a16:creationId xmlns:a16="http://schemas.microsoft.com/office/drawing/2014/main" id="{24AB3BE7-B7F6-D55A-C25D-15D8FDD66D90}"/>
              </a:ext>
            </a:extLst>
          </p:cNvPr>
          <p:cNvSpPr txBox="1"/>
          <p:nvPr/>
        </p:nvSpPr>
        <p:spPr>
          <a:xfrm>
            <a:off x="3497127" y="2068181"/>
            <a:ext cx="5274365" cy="738664"/>
          </a:xfrm>
          <a:prstGeom prst="rect">
            <a:avLst/>
          </a:prstGeom>
          <a:noFill/>
        </p:spPr>
        <p:txBody>
          <a:bodyPr wrap="square">
            <a:spAutoFit/>
          </a:bodyPr>
          <a:lstStyle/>
          <a:p>
            <a:r>
              <a:rPr lang="en-US" sz="1400" b="0" i="0" u="none" strike="noStrike" cap="none" dirty="0" err="1">
                <a:solidFill>
                  <a:schemeClr val="accent1">
                    <a:lumMod val="50000"/>
                  </a:schemeClr>
                </a:solidFill>
                <a:effectLst/>
                <a:latin typeface="+mn-lt"/>
                <a:ea typeface="+mn-ea"/>
                <a:cs typeface="+mn-cs"/>
                <a:sym typeface="Arial"/>
              </a:rPr>
              <a:t>ShakeAlert</a:t>
            </a:r>
            <a:r>
              <a:rPr lang="en-US" sz="1400" b="0" i="0" u="none" strike="noStrike" cap="none" dirty="0">
                <a:solidFill>
                  <a:schemeClr val="accent1">
                    <a:lumMod val="50000"/>
                  </a:schemeClr>
                </a:solidFill>
                <a:effectLst/>
                <a:latin typeface="+mn-lt"/>
                <a:ea typeface="+mn-ea"/>
                <a:cs typeface="+mn-cs"/>
                <a:sym typeface="Arial"/>
              </a:rPr>
              <a:t> does </a:t>
            </a:r>
            <a:r>
              <a:rPr lang="en-US" sz="1400" b="1" i="0" u="none" strike="noStrike" cap="none" dirty="0">
                <a:solidFill>
                  <a:schemeClr val="accent1">
                    <a:lumMod val="50000"/>
                  </a:schemeClr>
                </a:solidFill>
                <a:effectLst/>
                <a:latin typeface="+mn-lt"/>
                <a:ea typeface="+mn-ea"/>
                <a:cs typeface="+mn-cs"/>
                <a:sym typeface="Arial"/>
              </a:rPr>
              <a:t>NOT</a:t>
            </a:r>
            <a:r>
              <a:rPr lang="en-US" sz="1400" b="0" i="0" u="none" strike="noStrike" cap="none" dirty="0">
                <a:solidFill>
                  <a:schemeClr val="accent1">
                    <a:lumMod val="50000"/>
                  </a:schemeClr>
                </a:solidFill>
                <a:effectLst/>
                <a:latin typeface="+mn-lt"/>
                <a:ea typeface="+mn-ea"/>
                <a:cs typeface="+mn-cs"/>
                <a:sym typeface="Arial"/>
              </a:rPr>
              <a:t> predict earthquakes. It detects shaking quickly after a quake begins and can provide seconds of warning before strong shaking arrives.</a:t>
            </a:r>
            <a:endParaRPr lang="en-US" dirty="0">
              <a:solidFill>
                <a:schemeClr val="accent1">
                  <a:lumMod val="50000"/>
                </a:schemeClr>
              </a:solidFill>
            </a:endParaRPr>
          </a:p>
        </p:txBody>
      </p:sp>
      <p:sp>
        <p:nvSpPr>
          <p:cNvPr id="14" name="TextBox 13">
            <a:extLst>
              <a:ext uri="{FF2B5EF4-FFF2-40B4-BE49-F238E27FC236}">
                <a16:creationId xmlns:a16="http://schemas.microsoft.com/office/drawing/2014/main" id="{057026A4-FCF8-6220-A60D-DA18D1AB107C}"/>
              </a:ext>
            </a:extLst>
          </p:cNvPr>
          <p:cNvSpPr txBox="1"/>
          <p:nvPr/>
        </p:nvSpPr>
        <p:spPr>
          <a:xfrm>
            <a:off x="430697" y="3162783"/>
            <a:ext cx="2769704" cy="338554"/>
          </a:xfrm>
          <a:prstGeom prst="rect">
            <a:avLst/>
          </a:prstGeom>
          <a:noFill/>
        </p:spPr>
        <p:txBody>
          <a:bodyPr wrap="square">
            <a:spAutoFit/>
          </a:bodyPr>
          <a:lstStyle/>
          <a:p>
            <a:r>
              <a:rPr lang="en-US" sz="1600" b="0" i="0" u="none" strike="noStrike" cap="none" dirty="0">
                <a:solidFill>
                  <a:srgbClr val="49090B"/>
                </a:solidFill>
                <a:effectLst/>
                <a:latin typeface="+mn-lt"/>
                <a:ea typeface="+mn-ea"/>
                <a:cs typeface="+mn-cs"/>
                <a:sym typeface="Arial"/>
              </a:rPr>
              <a:t>Everyone will get an alert.</a:t>
            </a:r>
          </a:p>
        </p:txBody>
      </p:sp>
      <p:sp>
        <p:nvSpPr>
          <p:cNvPr id="15" name="TextBox 14">
            <a:extLst>
              <a:ext uri="{FF2B5EF4-FFF2-40B4-BE49-F238E27FC236}">
                <a16:creationId xmlns:a16="http://schemas.microsoft.com/office/drawing/2014/main" id="{FE7E8FD3-F0A4-CEAD-2B9E-95B4F66A46AD}"/>
              </a:ext>
            </a:extLst>
          </p:cNvPr>
          <p:cNvSpPr txBox="1"/>
          <p:nvPr/>
        </p:nvSpPr>
        <p:spPr>
          <a:xfrm>
            <a:off x="3497127" y="3062767"/>
            <a:ext cx="5274365" cy="523220"/>
          </a:xfrm>
          <a:prstGeom prst="rect">
            <a:avLst/>
          </a:prstGeom>
          <a:noFill/>
        </p:spPr>
        <p:txBody>
          <a:bodyPr wrap="square">
            <a:spAutoFit/>
          </a:bodyPr>
          <a:lstStyle/>
          <a:p>
            <a:r>
              <a:rPr lang="en-US" sz="1400" b="0" i="0" u="none" strike="noStrike" cap="none" dirty="0">
                <a:solidFill>
                  <a:schemeClr val="accent1">
                    <a:lumMod val="50000"/>
                  </a:schemeClr>
                </a:solidFill>
                <a:effectLst/>
                <a:latin typeface="+mn-lt"/>
                <a:ea typeface="+mn-ea"/>
                <a:cs typeface="+mn-cs"/>
                <a:sym typeface="Arial"/>
              </a:rPr>
              <a:t>Not all devices will receive alerts. People close to the epicenter may feel shaking before an alert can be delivered.</a:t>
            </a:r>
          </a:p>
        </p:txBody>
      </p:sp>
      <p:sp>
        <p:nvSpPr>
          <p:cNvPr id="17" name="TextBox 16">
            <a:extLst>
              <a:ext uri="{FF2B5EF4-FFF2-40B4-BE49-F238E27FC236}">
                <a16:creationId xmlns:a16="http://schemas.microsoft.com/office/drawing/2014/main" id="{1ADAC2E3-1C47-9F63-7796-A3096773E2E1}"/>
              </a:ext>
            </a:extLst>
          </p:cNvPr>
          <p:cNvSpPr txBox="1"/>
          <p:nvPr/>
        </p:nvSpPr>
        <p:spPr>
          <a:xfrm>
            <a:off x="430697" y="3888706"/>
            <a:ext cx="2769704" cy="584775"/>
          </a:xfrm>
          <a:prstGeom prst="rect">
            <a:avLst/>
          </a:prstGeom>
          <a:noFill/>
        </p:spPr>
        <p:txBody>
          <a:bodyPr wrap="square">
            <a:spAutoFit/>
          </a:bodyPr>
          <a:lstStyle/>
          <a:p>
            <a:r>
              <a:rPr lang="en-US" sz="1600" b="0" i="0" u="none" strike="noStrike" cap="none" dirty="0">
                <a:solidFill>
                  <a:srgbClr val="49090B"/>
                </a:solidFill>
                <a:effectLst/>
                <a:latin typeface="+mn-lt"/>
                <a:ea typeface="+mn-ea"/>
                <a:cs typeface="+mn-cs"/>
                <a:sym typeface="Arial"/>
              </a:rPr>
              <a:t>All earthquakes trigger alerts.</a:t>
            </a:r>
          </a:p>
        </p:txBody>
      </p:sp>
      <p:sp>
        <p:nvSpPr>
          <p:cNvPr id="18" name="TextBox 17">
            <a:extLst>
              <a:ext uri="{FF2B5EF4-FFF2-40B4-BE49-F238E27FC236}">
                <a16:creationId xmlns:a16="http://schemas.microsoft.com/office/drawing/2014/main" id="{A1B2F4F1-99EF-6BBA-B12A-B047F43D0BD8}"/>
              </a:ext>
            </a:extLst>
          </p:cNvPr>
          <p:cNvSpPr txBox="1"/>
          <p:nvPr/>
        </p:nvSpPr>
        <p:spPr>
          <a:xfrm>
            <a:off x="3497127" y="3874418"/>
            <a:ext cx="5274365" cy="523220"/>
          </a:xfrm>
          <a:prstGeom prst="rect">
            <a:avLst/>
          </a:prstGeom>
          <a:noFill/>
        </p:spPr>
        <p:txBody>
          <a:bodyPr wrap="square">
            <a:spAutoFit/>
          </a:bodyPr>
          <a:lstStyle/>
          <a:p>
            <a:r>
              <a:rPr lang="en-US" sz="1400" b="0" i="0" u="none" strike="noStrike" cap="none" dirty="0">
                <a:solidFill>
                  <a:schemeClr val="accent1">
                    <a:lumMod val="50000"/>
                  </a:schemeClr>
                </a:solidFill>
                <a:effectLst/>
                <a:latin typeface="+mn-lt"/>
                <a:ea typeface="+mn-ea"/>
                <a:cs typeface="+mn-cs"/>
                <a:sym typeface="Arial"/>
              </a:rPr>
              <a:t>Only earthquakes meeting certain size and shaking thresholds trigger alerts. Small or distant quakes may not.</a:t>
            </a:r>
          </a:p>
        </p:txBody>
      </p:sp>
      <p:cxnSp>
        <p:nvCxnSpPr>
          <p:cNvPr id="20" name="Straight Connector 19">
            <a:extLst>
              <a:ext uri="{FF2B5EF4-FFF2-40B4-BE49-F238E27FC236}">
                <a16:creationId xmlns:a16="http://schemas.microsoft.com/office/drawing/2014/main" id="{5051FD75-F6C9-3C79-01A5-B866BF082843}"/>
              </a:ext>
            </a:extLst>
          </p:cNvPr>
          <p:cNvCxnSpPr/>
          <p:nvPr/>
        </p:nvCxnSpPr>
        <p:spPr>
          <a:xfrm>
            <a:off x="437322" y="2925376"/>
            <a:ext cx="82693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F7187F-134D-974F-6EF0-5CA25D021B4C}"/>
              </a:ext>
            </a:extLst>
          </p:cNvPr>
          <p:cNvCxnSpPr/>
          <p:nvPr/>
        </p:nvCxnSpPr>
        <p:spPr>
          <a:xfrm>
            <a:off x="430697" y="3755109"/>
            <a:ext cx="82693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38166A2-9740-3A38-FD55-4D96E03B9DB4}"/>
              </a:ext>
            </a:extLst>
          </p:cNvPr>
          <p:cNvGrpSpPr/>
          <p:nvPr/>
        </p:nvGrpSpPr>
        <p:grpSpPr>
          <a:xfrm>
            <a:off x="536529" y="1587912"/>
            <a:ext cx="244436" cy="244436"/>
            <a:chOff x="507954" y="1389792"/>
            <a:chExt cx="244436" cy="244436"/>
          </a:xfrm>
        </p:grpSpPr>
        <p:sp>
          <p:nvSpPr>
            <p:cNvPr id="6" name="Oval 5">
              <a:extLst>
                <a:ext uri="{FF2B5EF4-FFF2-40B4-BE49-F238E27FC236}">
                  <a16:creationId xmlns:a16="http://schemas.microsoft.com/office/drawing/2014/main" id="{15EBFB6F-CA7F-43B1-091B-CC670FDEED00}"/>
                </a:ext>
              </a:extLst>
            </p:cNvPr>
            <p:cNvSpPr/>
            <p:nvPr/>
          </p:nvSpPr>
          <p:spPr>
            <a:xfrm>
              <a:off x="507954" y="1389792"/>
              <a:ext cx="244436" cy="24443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lose with solid fill">
              <a:extLst>
                <a:ext uri="{FF2B5EF4-FFF2-40B4-BE49-F238E27FC236}">
                  <a16:creationId xmlns:a16="http://schemas.microsoft.com/office/drawing/2014/main" id="{C0A1A6C3-C913-D069-704C-125C0F1774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527" y="1417702"/>
              <a:ext cx="189290" cy="189290"/>
            </a:xfrm>
            <a:prstGeom prst="rect">
              <a:avLst/>
            </a:prstGeom>
          </p:spPr>
        </p:pic>
      </p:grpSp>
      <p:sp>
        <p:nvSpPr>
          <p:cNvPr id="12" name="Oval 11">
            <a:extLst>
              <a:ext uri="{FF2B5EF4-FFF2-40B4-BE49-F238E27FC236}">
                <a16:creationId xmlns:a16="http://schemas.microsoft.com/office/drawing/2014/main" id="{752D1103-A5B3-8E16-6603-E2EDDC4612B9}"/>
              </a:ext>
            </a:extLst>
          </p:cNvPr>
          <p:cNvSpPr/>
          <p:nvPr/>
        </p:nvSpPr>
        <p:spPr>
          <a:xfrm>
            <a:off x="3563958" y="1587912"/>
            <a:ext cx="244436" cy="24443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heckmark with solid fill">
            <a:extLst>
              <a:ext uri="{FF2B5EF4-FFF2-40B4-BE49-F238E27FC236}">
                <a16:creationId xmlns:a16="http://schemas.microsoft.com/office/drawing/2014/main" id="{AB5FEFB7-857B-E565-FF16-C231AB4F30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2367" y="1636018"/>
            <a:ext cx="147617" cy="147617"/>
          </a:xfrm>
          <a:prstGeom prst="rect">
            <a:avLst/>
          </a:prstGeom>
        </p:spPr>
      </p:pic>
      <p:sp>
        <p:nvSpPr>
          <p:cNvPr id="10" name="Google Shape;289;p36">
            <a:extLst>
              <a:ext uri="{FF2B5EF4-FFF2-40B4-BE49-F238E27FC236}">
                <a16:creationId xmlns:a16="http://schemas.microsoft.com/office/drawing/2014/main" id="{7B4DD9BE-E2CF-0718-E449-50B9A621F7BC}"/>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8470572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1130-6760-07D4-3806-8DDBEC1F67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D371E29-30E8-2F43-A582-DD10F092ACAC}"/>
              </a:ext>
            </a:extLst>
          </p:cNvPr>
          <p:cNvSpPr>
            <a:spLocks noGrp="1"/>
          </p:cNvSpPr>
          <p:nvPr>
            <p:ph type="title"/>
          </p:nvPr>
        </p:nvSpPr>
        <p:spPr>
          <a:xfrm>
            <a:off x="335601" y="723209"/>
            <a:ext cx="4397763" cy="407453"/>
          </a:xfrm>
        </p:spPr>
        <p:txBody>
          <a:bodyPr>
            <a:noAutofit/>
          </a:bodyPr>
          <a:lstStyle/>
          <a:p>
            <a:r>
              <a:rPr lang="en-US" sz="2400" dirty="0">
                <a:solidFill>
                  <a:srgbClr val="006F41"/>
                </a:solidFill>
                <a:latin typeface="+mj-lt"/>
              </a:rPr>
              <a:t>What We Will Cover</a:t>
            </a:r>
            <a:endParaRPr lang="en-US" sz="2400" baseline="30000" dirty="0">
              <a:solidFill>
                <a:srgbClr val="006F41"/>
              </a:solidFill>
              <a:latin typeface="+mj-lt"/>
            </a:endParaRPr>
          </a:p>
        </p:txBody>
      </p:sp>
      <p:sp>
        <p:nvSpPr>
          <p:cNvPr id="2" name="Content Placeholder 6">
            <a:extLst>
              <a:ext uri="{FF2B5EF4-FFF2-40B4-BE49-F238E27FC236}">
                <a16:creationId xmlns:a16="http://schemas.microsoft.com/office/drawing/2014/main" id="{1C1358D7-DF0F-3363-7EE9-98646352A56C}"/>
              </a:ext>
            </a:extLst>
          </p:cNvPr>
          <p:cNvSpPr>
            <a:spLocks noGrp="1"/>
          </p:cNvSpPr>
          <p:nvPr>
            <p:ph sz="quarter" idx="13"/>
          </p:nvPr>
        </p:nvSpPr>
        <p:spPr>
          <a:xfrm>
            <a:off x="172129" y="1861997"/>
            <a:ext cx="8537122" cy="1419505"/>
          </a:xfrm>
        </p:spPr>
        <p:txBody>
          <a:bodyPr>
            <a:noAutofit/>
          </a:bodyPr>
          <a:lstStyle/>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b="1" dirty="0"/>
          </a:p>
          <a:p>
            <a:pPr marL="285750" indent="-285750">
              <a:lnSpc>
                <a:spcPct val="100000"/>
              </a:lnSpc>
              <a:spcBef>
                <a:spcPts val="600"/>
              </a:spcBef>
              <a:spcAft>
                <a:spcPts val="600"/>
              </a:spcAft>
              <a:buSzPct val="1000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59072A94-7CBD-A5C0-8E29-E28158EBB1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grpSp>
        <p:nvGrpSpPr>
          <p:cNvPr id="10" name="Group 9">
            <a:extLst>
              <a:ext uri="{FF2B5EF4-FFF2-40B4-BE49-F238E27FC236}">
                <a16:creationId xmlns:a16="http://schemas.microsoft.com/office/drawing/2014/main" id="{4FC092DD-DC7D-15CC-FE01-2AABE37A0457}"/>
              </a:ext>
            </a:extLst>
          </p:cNvPr>
          <p:cNvGrpSpPr/>
          <p:nvPr/>
        </p:nvGrpSpPr>
        <p:grpSpPr>
          <a:xfrm>
            <a:off x="375943" y="1416974"/>
            <a:ext cx="3820138" cy="584775"/>
            <a:chOff x="369317" y="1380757"/>
            <a:chExt cx="3237884" cy="584775"/>
          </a:xfrm>
        </p:grpSpPr>
        <p:sp>
          <p:nvSpPr>
            <p:cNvPr id="5" name="TextBox 4">
              <a:extLst>
                <a:ext uri="{FF2B5EF4-FFF2-40B4-BE49-F238E27FC236}">
                  <a16:creationId xmlns:a16="http://schemas.microsoft.com/office/drawing/2014/main" id="{E9702B39-6C68-C31E-3EC0-93242CEA5608}"/>
                </a:ext>
              </a:extLst>
            </p:cNvPr>
            <p:cNvSpPr txBox="1"/>
            <p:nvPr/>
          </p:nvSpPr>
          <p:spPr>
            <a:xfrm>
              <a:off x="369317" y="1402423"/>
              <a:ext cx="486209" cy="510778"/>
            </a:xfrm>
            <a:prstGeom prst="roundRect">
              <a:avLst/>
            </a:prstGeom>
            <a:solidFill>
              <a:schemeClr val="accent1">
                <a:alpha val="15000"/>
              </a:schemeClr>
            </a:solidFill>
          </p:spPr>
          <p:txBody>
            <a:bodyPr wrap="square" rtlCol="0">
              <a:spAutoFit/>
            </a:bodyPr>
            <a:lstStyle/>
            <a:p>
              <a:pPr algn="ctr"/>
              <a:r>
                <a:rPr lang="en-US" sz="2400" b="1" dirty="0">
                  <a:solidFill>
                    <a:schemeClr val="bg2"/>
                  </a:solidFill>
                </a:rPr>
                <a:t>01</a:t>
              </a:r>
            </a:p>
          </p:txBody>
        </p:sp>
        <p:sp>
          <p:nvSpPr>
            <p:cNvPr id="9" name="TextBox 8">
              <a:extLst>
                <a:ext uri="{FF2B5EF4-FFF2-40B4-BE49-F238E27FC236}">
                  <a16:creationId xmlns:a16="http://schemas.microsoft.com/office/drawing/2014/main" id="{1A5687CF-F988-E261-331D-2CB4A2CC6C59}"/>
                </a:ext>
              </a:extLst>
            </p:cNvPr>
            <p:cNvSpPr txBox="1"/>
            <p:nvPr/>
          </p:nvSpPr>
          <p:spPr>
            <a:xfrm>
              <a:off x="1059465" y="1380757"/>
              <a:ext cx="2547736" cy="584775"/>
            </a:xfrm>
            <a:prstGeom prst="rect">
              <a:avLst/>
            </a:prstGeom>
            <a:noFill/>
          </p:spPr>
          <p:txBody>
            <a:bodyPr wrap="square">
              <a:spAutoFit/>
            </a:bodyPr>
            <a:lstStyle/>
            <a:p>
              <a:r>
                <a:rPr lang="en-US" sz="1600" dirty="0">
                  <a:solidFill>
                    <a:schemeClr val="bg2"/>
                  </a:solidFill>
                </a:rPr>
                <a:t>Earthquakes and Earthquake Early Warning</a:t>
              </a:r>
            </a:p>
          </p:txBody>
        </p:sp>
      </p:grpSp>
      <p:grpSp>
        <p:nvGrpSpPr>
          <p:cNvPr id="11" name="Group 10">
            <a:extLst>
              <a:ext uri="{FF2B5EF4-FFF2-40B4-BE49-F238E27FC236}">
                <a16:creationId xmlns:a16="http://schemas.microsoft.com/office/drawing/2014/main" id="{6F23D178-48A5-1014-11E8-B93578C78AEC}"/>
              </a:ext>
            </a:extLst>
          </p:cNvPr>
          <p:cNvGrpSpPr/>
          <p:nvPr/>
        </p:nvGrpSpPr>
        <p:grpSpPr>
          <a:xfrm>
            <a:off x="375943" y="2306873"/>
            <a:ext cx="3771791" cy="510778"/>
            <a:chOff x="369317" y="1402423"/>
            <a:chExt cx="3771791" cy="510778"/>
          </a:xfrm>
        </p:grpSpPr>
        <p:sp>
          <p:nvSpPr>
            <p:cNvPr id="12" name="TextBox 11">
              <a:extLst>
                <a:ext uri="{FF2B5EF4-FFF2-40B4-BE49-F238E27FC236}">
                  <a16:creationId xmlns:a16="http://schemas.microsoft.com/office/drawing/2014/main" id="{977B3079-2277-703A-14DE-67BFAE11E170}"/>
                </a:ext>
              </a:extLst>
            </p:cNvPr>
            <p:cNvSpPr txBox="1"/>
            <p:nvPr/>
          </p:nvSpPr>
          <p:spPr>
            <a:xfrm>
              <a:off x="369317" y="1402423"/>
              <a:ext cx="573642" cy="510778"/>
            </a:xfrm>
            <a:prstGeom prst="roundRect">
              <a:avLst/>
            </a:prstGeom>
            <a:solidFill>
              <a:schemeClr val="accent1">
                <a:alpha val="15000"/>
              </a:schemeClr>
            </a:solidFill>
          </p:spPr>
          <p:txBody>
            <a:bodyPr wrap="none" rtlCol="0">
              <a:spAutoFit/>
            </a:bodyPr>
            <a:lstStyle/>
            <a:p>
              <a:pPr algn="ctr"/>
              <a:r>
                <a:rPr lang="en-US" sz="2400" b="1" dirty="0">
                  <a:solidFill>
                    <a:schemeClr val="bg2"/>
                  </a:solidFill>
                </a:rPr>
                <a:t>02</a:t>
              </a:r>
            </a:p>
          </p:txBody>
        </p:sp>
        <p:sp>
          <p:nvSpPr>
            <p:cNvPr id="13" name="TextBox 12">
              <a:extLst>
                <a:ext uri="{FF2B5EF4-FFF2-40B4-BE49-F238E27FC236}">
                  <a16:creationId xmlns:a16="http://schemas.microsoft.com/office/drawing/2014/main" id="{CF640E01-7EB0-AB1D-BA71-F537FCCC3473}"/>
                </a:ext>
              </a:extLst>
            </p:cNvPr>
            <p:cNvSpPr txBox="1"/>
            <p:nvPr/>
          </p:nvSpPr>
          <p:spPr>
            <a:xfrm>
              <a:off x="1183570" y="1477702"/>
              <a:ext cx="2957538" cy="338554"/>
            </a:xfrm>
            <a:prstGeom prst="rect">
              <a:avLst/>
            </a:prstGeom>
            <a:noFill/>
          </p:spPr>
          <p:txBody>
            <a:bodyPr wrap="square">
              <a:spAutoFit/>
            </a:bodyPr>
            <a:lstStyle/>
            <a:p>
              <a:r>
                <a:rPr lang="en-US" sz="1600" dirty="0">
                  <a:solidFill>
                    <a:schemeClr val="bg2"/>
                  </a:solidFill>
                </a:rPr>
                <a:t>How ShakeAlert Works</a:t>
              </a:r>
            </a:p>
          </p:txBody>
        </p:sp>
      </p:grpSp>
      <p:grpSp>
        <p:nvGrpSpPr>
          <p:cNvPr id="14" name="Group 13">
            <a:extLst>
              <a:ext uri="{FF2B5EF4-FFF2-40B4-BE49-F238E27FC236}">
                <a16:creationId xmlns:a16="http://schemas.microsoft.com/office/drawing/2014/main" id="{0A945F25-C8C1-3029-B942-9E1E63626C8E}"/>
              </a:ext>
            </a:extLst>
          </p:cNvPr>
          <p:cNvGrpSpPr/>
          <p:nvPr/>
        </p:nvGrpSpPr>
        <p:grpSpPr>
          <a:xfrm>
            <a:off x="375943" y="3237451"/>
            <a:ext cx="3771791" cy="510778"/>
            <a:chOff x="369317" y="1402423"/>
            <a:chExt cx="3771791" cy="510778"/>
          </a:xfrm>
        </p:grpSpPr>
        <p:sp>
          <p:nvSpPr>
            <p:cNvPr id="15" name="TextBox 14">
              <a:extLst>
                <a:ext uri="{FF2B5EF4-FFF2-40B4-BE49-F238E27FC236}">
                  <a16:creationId xmlns:a16="http://schemas.microsoft.com/office/drawing/2014/main" id="{3818DDB5-46F4-2B09-EF9F-C20FA3F3393A}"/>
                </a:ext>
              </a:extLst>
            </p:cNvPr>
            <p:cNvSpPr txBox="1"/>
            <p:nvPr/>
          </p:nvSpPr>
          <p:spPr>
            <a:xfrm>
              <a:off x="369317" y="1402423"/>
              <a:ext cx="573642" cy="510778"/>
            </a:xfrm>
            <a:prstGeom prst="roundRect">
              <a:avLst/>
            </a:prstGeom>
            <a:solidFill>
              <a:schemeClr val="accent1">
                <a:alpha val="15000"/>
              </a:schemeClr>
            </a:solidFill>
          </p:spPr>
          <p:txBody>
            <a:bodyPr wrap="none" rtlCol="0">
              <a:spAutoFit/>
            </a:bodyPr>
            <a:lstStyle/>
            <a:p>
              <a:pPr algn="ctr"/>
              <a:r>
                <a:rPr lang="en-US" sz="2400" b="1" dirty="0">
                  <a:solidFill>
                    <a:schemeClr val="bg2"/>
                  </a:solidFill>
                </a:rPr>
                <a:t>03</a:t>
              </a:r>
            </a:p>
          </p:txBody>
        </p:sp>
        <p:sp>
          <p:nvSpPr>
            <p:cNvPr id="16" name="TextBox 15">
              <a:extLst>
                <a:ext uri="{FF2B5EF4-FFF2-40B4-BE49-F238E27FC236}">
                  <a16:creationId xmlns:a16="http://schemas.microsoft.com/office/drawing/2014/main" id="{D85BCB35-BD4F-B91D-2BE0-B92AEAA0A35C}"/>
                </a:ext>
              </a:extLst>
            </p:cNvPr>
            <p:cNvSpPr txBox="1"/>
            <p:nvPr/>
          </p:nvSpPr>
          <p:spPr>
            <a:xfrm>
              <a:off x="1183570" y="1488535"/>
              <a:ext cx="2957538" cy="338554"/>
            </a:xfrm>
            <a:prstGeom prst="rect">
              <a:avLst/>
            </a:prstGeom>
            <a:noFill/>
          </p:spPr>
          <p:txBody>
            <a:bodyPr wrap="square">
              <a:spAutoFit/>
            </a:bodyPr>
            <a:lstStyle/>
            <a:p>
              <a:r>
                <a:rPr lang="en-US" sz="1600" dirty="0">
                  <a:solidFill>
                    <a:schemeClr val="bg2"/>
                  </a:solidFill>
                </a:rPr>
                <a:t>Putting ShakeAlert Into Action</a:t>
              </a:r>
            </a:p>
          </p:txBody>
        </p:sp>
      </p:grpSp>
      <p:pic>
        <p:nvPicPr>
          <p:cNvPr id="24" name="Picture 23" descr="A person holding a phone&#10;&#10;AI-generated content may be incorrect.">
            <a:extLst>
              <a:ext uri="{FF2B5EF4-FFF2-40B4-BE49-F238E27FC236}">
                <a16:creationId xmlns:a16="http://schemas.microsoft.com/office/drawing/2014/main" id="{9229AFAE-20EE-2DDD-DF96-8566BFE5BB4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863801" y="627813"/>
            <a:ext cx="4029676" cy="3871925"/>
          </a:xfrm>
          <a:prstGeom prst="roundRect">
            <a:avLst>
              <a:gd name="adj" fmla="val 4512"/>
            </a:avLst>
          </a:prstGeom>
          <a:effectLst>
            <a:outerShdw blurRad="50800" dist="38100" dir="2700000" algn="tl" rotWithShape="0">
              <a:schemeClr val="accent1">
                <a:lumMod val="50000"/>
                <a:alpha val="40000"/>
              </a:schemeClr>
            </a:outerShdw>
          </a:effectLst>
        </p:spPr>
      </p:pic>
      <p:sp>
        <p:nvSpPr>
          <p:cNvPr id="4" name="Google Shape;289;p36">
            <a:extLst>
              <a:ext uri="{FF2B5EF4-FFF2-40B4-BE49-F238E27FC236}">
                <a16:creationId xmlns:a16="http://schemas.microsoft.com/office/drawing/2014/main" id="{E4BFE562-C7C1-193C-264D-DF40D7EA6E8F}"/>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Nunito Sans"/>
                <a:ea typeface="Nunito Sans"/>
                <a:cs typeface="Nunito Sans"/>
                <a:sym typeface="Nunito Sans"/>
              </a:rPr>
              <a:t>S</a:t>
            </a:r>
            <a:r>
              <a:rPr lang="en-US" sz="800" dirty="0" err="1">
                <a:solidFill>
                  <a:schemeClr val="lt1"/>
                </a:solidFill>
                <a:latin typeface="Nunito Sans"/>
                <a:ea typeface="Nunito Sans"/>
                <a:cs typeface="Nunito Sans"/>
                <a:sym typeface="Nunito Sans"/>
              </a:rPr>
              <a:t>hakeAlert.</a:t>
            </a:r>
            <a:r>
              <a:rPr lang="en-US" sz="800" dirty="0" err="1">
                <a:solidFill>
                  <a:schemeClr val="lt1"/>
                </a:solidFill>
                <a:latin typeface="+mn-lt"/>
                <a:ea typeface="Nunito Sans"/>
                <a:cs typeface="Nunito Sans"/>
                <a:sym typeface="Nunito Sans"/>
              </a:rPr>
              <a:t>org</a:t>
            </a:r>
            <a:endParaRPr lang="en-US" sz="800" dirty="0">
              <a:solidFill>
                <a:schemeClr val="lt1"/>
              </a:solidFill>
              <a:latin typeface="+mn-lt"/>
            </a:endParaRPr>
          </a:p>
        </p:txBody>
      </p:sp>
    </p:spTree>
    <p:extLst>
      <p:ext uri="{BB962C8B-B14F-4D97-AF65-F5344CB8AC3E}">
        <p14:creationId xmlns:p14="http://schemas.microsoft.com/office/powerpoint/2010/main" val="8693308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014140-26AE-74E9-870A-EE32DCA1E6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4" name="Content Placeholder 3">
            <a:extLst>
              <a:ext uri="{FF2B5EF4-FFF2-40B4-BE49-F238E27FC236}">
                <a16:creationId xmlns:a16="http://schemas.microsoft.com/office/drawing/2014/main" id="{F792AD2C-9D02-DE85-D2D4-3ABB1A48F03C}"/>
              </a:ext>
            </a:extLst>
          </p:cNvPr>
          <p:cNvSpPr>
            <a:spLocks noGrp="1"/>
          </p:cNvSpPr>
          <p:nvPr>
            <p:ph sz="quarter" idx="13"/>
          </p:nvPr>
        </p:nvSpPr>
        <p:spPr>
          <a:xfrm>
            <a:off x="312739" y="1311688"/>
            <a:ext cx="4259261" cy="3299385"/>
          </a:xfrm>
        </p:spPr>
        <p:txBody>
          <a:bodyPr>
            <a:noAutofit/>
          </a:bodyPr>
          <a:lstStyle/>
          <a:p>
            <a:pPr marL="120650" indent="-120650">
              <a:lnSpc>
                <a:spcPct val="110000"/>
              </a:lnSpc>
              <a:buFont typeface="Arial" panose="020B0604020202020204" pitchFamily="34" charset="0"/>
              <a:buChar char="•"/>
            </a:pPr>
            <a:r>
              <a:rPr lang="en-US" dirty="0">
                <a:solidFill>
                  <a:schemeClr val="bg2"/>
                </a:solidFill>
              </a:rPr>
              <a:t>Protect yourself! Make sure your phone is </a:t>
            </a:r>
            <a:r>
              <a:rPr lang="en-US" i="1" dirty="0">
                <a:solidFill>
                  <a:schemeClr val="bg2"/>
                </a:solidFill>
              </a:rPr>
              <a:t>ShakeAlert Ready </a:t>
            </a:r>
            <a:r>
              <a:rPr lang="en-US" dirty="0">
                <a:solidFill>
                  <a:schemeClr val="bg2"/>
                </a:solidFill>
              </a:rPr>
              <a:t>and practice what you would do if you get an alert or feel shaking.</a:t>
            </a:r>
            <a:endParaRPr lang="en-US" i="1" dirty="0">
              <a:solidFill>
                <a:schemeClr val="bg2"/>
              </a:solidFill>
            </a:endParaRPr>
          </a:p>
          <a:p>
            <a:pPr marL="120650" indent="-120650">
              <a:lnSpc>
                <a:spcPct val="110000"/>
              </a:lnSpc>
              <a:buFont typeface="Arial" panose="020B0604020202020204" pitchFamily="34" charset="0"/>
              <a:buChar char="•"/>
            </a:pPr>
            <a:r>
              <a:rPr lang="en-US" dirty="0">
                <a:solidFill>
                  <a:schemeClr val="bg2"/>
                </a:solidFill>
              </a:rPr>
              <a:t>Show neighbors, friends, and family how to </a:t>
            </a:r>
            <a:r>
              <a:rPr lang="en-US" b="1" dirty="0">
                <a:solidFill>
                  <a:schemeClr val="bg2"/>
                </a:solidFill>
              </a:rPr>
              <a:t>check phone alert settings </a:t>
            </a:r>
            <a:r>
              <a:rPr lang="en-US" dirty="0">
                <a:solidFill>
                  <a:schemeClr val="bg2"/>
                </a:solidFill>
              </a:rPr>
              <a:t>and encourage them to </a:t>
            </a:r>
            <a:r>
              <a:rPr lang="en-US" b="1" dirty="0">
                <a:solidFill>
                  <a:schemeClr val="bg2"/>
                </a:solidFill>
              </a:rPr>
              <a:t>download the </a:t>
            </a:r>
            <a:r>
              <a:rPr lang="en-US" b="1" dirty="0" err="1">
                <a:solidFill>
                  <a:schemeClr val="bg2"/>
                </a:solidFill>
              </a:rPr>
              <a:t>MyShake</a:t>
            </a:r>
            <a:r>
              <a:rPr lang="en-US" b="1" dirty="0">
                <a:solidFill>
                  <a:schemeClr val="bg2"/>
                </a:solidFill>
              </a:rPr>
              <a:t> app.</a:t>
            </a:r>
          </a:p>
          <a:p>
            <a:pPr marL="120650" indent="-120650">
              <a:lnSpc>
                <a:spcPct val="110000"/>
              </a:lnSpc>
              <a:buFont typeface="Arial" panose="020B0604020202020204" pitchFamily="34" charset="0"/>
              <a:buChar char="•"/>
            </a:pPr>
            <a:r>
              <a:rPr lang="en-US" dirty="0">
                <a:solidFill>
                  <a:schemeClr val="bg2"/>
                </a:solidFill>
              </a:rPr>
              <a:t>Share this message: </a:t>
            </a:r>
            <a:r>
              <a:rPr lang="en-US" i="1" dirty="0">
                <a:solidFill>
                  <a:schemeClr val="bg2"/>
                </a:solidFill>
              </a:rPr>
              <a:t>“Did you know you can get an alert before you feel shaking?”</a:t>
            </a:r>
          </a:p>
          <a:p>
            <a:pPr marL="120650" indent="-120650">
              <a:lnSpc>
                <a:spcPct val="110000"/>
              </a:lnSpc>
              <a:buFont typeface="Arial" panose="020B0604020202020204" pitchFamily="34" charset="0"/>
              <a:buChar char="•"/>
            </a:pPr>
            <a:r>
              <a:rPr lang="en-US" dirty="0">
                <a:solidFill>
                  <a:schemeClr val="bg2"/>
                </a:solidFill>
              </a:rPr>
              <a:t>Encourage multiple ways to receive alerts.</a:t>
            </a:r>
          </a:p>
          <a:p>
            <a:pPr>
              <a:lnSpc>
                <a:spcPct val="110000"/>
              </a:lnSpc>
            </a:pPr>
            <a:endParaRPr lang="en-US" dirty="0">
              <a:solidFill>
                <a:schemeClr val="bg2"/>
              </a:solidFill>
            </a:endParaRPr>
          </a:p>
        </p:txBody>
      </p:sp>
      <p:sp>
        <p:nvSpPr>
          <p:cNvPr id="8" name="Title 5">
            <a:extLst>
              <a:ext uri="{FF2B5EF4-FFF2-40B4-BE49-F238E27FC236}">
                <a16:creationId xmlns:a16="http://schemas.microsoft.com/office/drawing/2014/main" id="{9CCBBC52-E4C1-62FA-29DC-49206F9CF517}"/>
              </a:ext>
            </a:extLst>
          </p:cNvPr>
          <p:cNvSpPr txBox="1">
            <a:spLocks/>
          </p:cNvSpPr>
          <p:nvPr/>
        </p:nvSpPr>
        <p:spPr>
          <a:xfrm>
            <a:off x="335601" y="799409"/>
            <a:ext cx="3626799"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mj-lt"/>
              </a:rPr>
              <a:t>How CERT Volunteers Can Share ShakeAlert </a:t>
            </a:r>
            <a:endParaRPr lang="en-US" sz="2400" baseline="30000" dirty="0">
              <a:solidFill>
                <a:srgbClr val="006F41"/>
              </a:solidFill>
              <a:latin typeface="+mj-lt"/>
            </a:endParaRPr>
          </a:p>
        </p:txBody>
      </p:sp>
      <p:pic>
        <p:nvPicPr>
          <p:cNvPr id="11" name="Picture 10">
            <a:extLst>
              <a:ext uri="{FF2B5EF4-FFF2-40B4-BE49-F238E27FC236}">
                <a16:creationId xmlns:a16="http://schemas.microsoft.com/office/drawing/2014/main" id="{2496F96D-28C3-38A5-F054-C21E9799E2B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863801" y="627813"/>
            <a:ext cx="4029676" cy="3871925"/>
          </a:xfrm>
          <a:prstGeom prst="roundRect">
            <a:avLst>
              <a:gd name="adj" fmla="val 4512"/>
            </a:avLst>
          </a:prstGeom>
          <a:effectLst>
            <a:outerShdw blurRad="50800" dist="38100" dir="2700000" algn="tl" rotWithShape="0">
              <a:schemeClr val="accent1">
                <a:lumMod val="50000"/>
                <a:alpha val="40000"/>
              </a:schemeClr>
            </a:outerShdw>
          </a:effectLst>
        </p:spPr>
      </p:pic>
      <p:sp>
        <p:nvSpPr>
          <p:cNvPr id="2" name="Google Shape;289;p36">
            <a:extLst>
              <a:ext uri="{FF2B5EF4-FFF2-40B4-BE49-F238E27FC236}">
                <a16:creationId xmlns:a16="http://schemas.microsoft.com/office/drawing/2014/main" id="{D1D1C880-C02A-69D1-979F-65725D80F5CF}"/>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4641089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2C2F-91B1-25EB-0049-056C335FE195}"/>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438AEA89-3079-3128-1831-96DFB1450676}"/>
              </a:ext>
            </a:extLst>
          </p:cNvPr>
          <p:cNvSpPr>
            <a:spLocks noGrp="1"/>
          </p:cNvSpPr>
          <p:nvPr>
            <p:ph sz="quarter" idx="13"/>
          </p:nvPr>
        </p:nvSpPr>
        <p:spPr>
          <a:xfrm>
            <a:off x="172129" y="1861997"/>
            <a:ext cx="8537122" cy="1419505"/>
          </a:xfrm>
        </p:spPr>
        <p:txBody>
          <a:bodyPr>
            <a:noAutofit/>
          </a:bodyPr>
          <a:lstStyle/>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i="1" dirty="0"/>
          </a:p>
          <a:p>
            <a:pPr marL="285750" indent="-285750">
              <a:lnSpc>
                <a:spcPct val="100000"/>
              </a:lnSpc>
              <a:spcBef>
                <a:spcPts val="600"/>
              </a:spcBef>
              <a:spcAft>
                <a:spcPts val="600"/>
              </a:spcAft>
              <a:buSzPct val="100000"/>
              <a:buFont typeface="Arial" panose="020B0604020202020204" pitchFamily="34" charset="0"/>
              <a:buChar char="•"/>
            </a:pPr>
            <a:endParaRPr lang="en-US" b="1" dirty="0"/>
          </a:p>
          <a:p>
            <a:pPr marL="285750" indent="-285750">
              <a:lnSpc>
                <a:spcPct val="100000"/>
              </a:lnSpc>
              <a:spcBef>
                <a:spcPts val="600"/>
              </a:spcBef>
              <a:spcAft>
                <a:spcPts val="600"/>
              </a:spcAft>
              <a:buSzPct val="1000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FD146F0D-580B-A0A0-FD3F-963F990A1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7" name="Content Placeholder 6">
            <a:extLst>
              <a:ext uri="{FF2B5EF4-FFF2-40B4-BE49-F238E27FC236}">
                <a16:creationId xmlns:a16="http://schemas.microsoft.com/office/drawing/2014/main" id="{42C64E28-F4B3-BBFA-BBD5-C7E6EE0C74BA}"/>
              </a:ext>
            </a:extLst>
          </p:cNvPr>
          <p:cNvSpPr txBox="1">
            <a:spLocks/>
          </p:cNvSpPr>
          <p:nvPr/>
        </p:nvSpPr>
        <p:spPr>
          <a:xfrm>
            <a:off x="335601" y="1174681"/>
            <a:ext cx="4746747" cy="32625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750"/>
              </a:spcBef>
              <a:spcAft>
                <a:spcPts val="0"/>
              </a:spcAft>
              <a:buClr>
                <a:schemeClr val="accent1"/>
              </a:buClr>
              <a:buSzPts val="1500"/>
              <a:buFont typeface="Arial"/>
              <a:buNone/>
              <a:tabLst/>
              <a:defRPr sz="1600" b="0" i="0" u="none" strike="noStrike" cap="none">
                <a:solidFill>
                  <a:schemeClr val="dk1"/>
                </a:solidFill>
                <a:latin typeface="Arial"/>
                <a:ea typeface="Arial"/>
                <a:cs typeface="Arial"/>
                <a:sym typeface="Arial"/>
              </a:defRPr>
            </a:lvl1pPr>
            <a:lvl2pPr marL="346075" marR="0" lvl="1" indent="-169863" algn="l" rtl="0">
              <a:lnSpc>
                <a:spcPct val="90000"/>
              </a:lnSpc>
              <a:spcBef>
                <a:spcPts val="375"/>
              </a:spcBef>
              <a:spcAft>
                <a:spcPts val="0"/>
              </a:spcAft>
              <a:buClr>
                <a:schemeClr val="accent1"/>
              </a:buClr>
              <a:buSzPts val="1500"/>
              <a:buFont typeface="Arial"/>
              <a:buChar char="•"/>
              <a:tabLst/>
              <a:defRPr sz="1600" b="0" i="0" u="none" strike="noStrike" cap="none">
                <a:solidFill>
                  <a:schemeClr val="dk1"/>
                </a:solidFill>
                <a:latin typeface="Arial"/>
                <a:ea typeface="Arial"/>
                <a:cs typeface="Arial"/>
                <a:sym typeface="Arial"/>
              </a:defRPr>
            </a:lvl2pPr>
            <a:lvl3pPr marL="630238" marR="0" lvl="2" indent="-231775" algn="l" rtl="0">
              <a:lnSpc>
                <a:spcPct val="90000"/>
              </a:lnSpc>
              <a:spcBef>
                <a:spcPts val="375"/>
              </a:spcBef>
              <a:spcAft>
                <a:spcPts val="0"/>
              </a:spcAft>
              <a:buClr>
                <a:schemeClr val="accent1"/>
              </a:buClr>
              <a:buSzPts val="1500"/>
              <a:buFont typeface="System Font Regular"/>
              <a:buChar char="—"/>
              <a:tabLst/>
              <a:defRPr sz="1600" b="0" i="0" u="none" strike="noStrike" cap="none">
                <a:solidFill>
                  <a:schemeClr val="dk1"/>
                </a:solidFill>
                <a:latin typeface="Arial"/>
                <a:ea typeface="Arial"/>
                <a:cs typeface="Arial"/>
                <a:sym typeface="Arial"/>
              </a:defRPr>
            </a:lvl3pPr>
            <a:lvl4pPr marL="914400" marR="0" lvl="3" indent="-169863" algn="l" rtl="0">
              <a:lnSpc>
                <a:spcPct val="90000"/>
              </a:lnSpc>
              <a:spcBef>
                <a:spcPts val="375"/>
              </a:spcBef>
              <a:spcAft>
                <a:spcPts val="0"/>
              </a:spcAft>
              <a:buClr>
                <a:schemeClr val="bg2"/>
              </a:buClr>
              <a:buSzPts val="1500"/>
              <a:buFont typeface="Arial"/>
              <a:buChar char="•"/>
              <a:tabLst/>
              <a:defRPr sz="1600" b="0" i="0" u="none" strike="noStrike" cap="none">
                <a:solidFill>
                  <a:schemeClr val="dk1"/>
                </a:solidFill>
                <a:latin typeface="Arial"/>
                <a:ea typeface="Arial"/>
                <a:cs typeface="Arial"/>
                <a:sym typeface="Arial"/>
              </a:defRPr>
            </a:lvl4pPr>
            <a:lvl5pPr marL="914400" marR="0" lvl="4" indent="-169863" algn="l" rtl="0">
              <a:lnSpc>
                <a:spcPct val="90000"/>
              </a:lnSpc>
              <a:spcBef>
                <a:spcPts val="375"/>
              </a:spcBef>
              <a:spcAft>
                <a:spcPts val="0"/>
              </a:spcAft>
              <a:buClr>
                <a:schemeClr val="accent1"/>
              </a:buClr>
              <a:buSzPts val="1500"/>
              <a:buFont typeface="Arial"/>
              <a:buChar char="•"/>
              <a:tabLst/>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180975" indent="-180975">
              <a:lnSpc>
                <a:spcPct val="110000"/>
              </a:lnSpc>
              <a:spcBef>
                <a:spcPts val="300"/>
              </a:spcBef>
              <a:spcAft>
                <a:spcPts val="300"/>
              </a:spcAft>
              <a:buFont typeface="Arial" panose="020B0604020202020204" pitchFamily="34" charset="0"/>
              <a:buChar char="•"/>
            </a:pPr>
            <a:r>
              <a:rPr lang="en-US" dirty="0">
                <a:solidFill>
                  <a:schemeClr val="bg2"/>
                </a:solidFill>
                <a:sym typeface="Calibri"/>
              </a:rPr>
              <a:t>As CERT volunteers, </a:t>
            </a:r>
            <a:r>
              <a:rPr lang="en-US" b="1" dirty="0">
                <a:solidFill>
                  <a:schemeClr val="bg2"/>
                </a:solidFill>
                <a:sym typeface="Calibri"/>
              </a:rPr>
              <a:t>you can act as trusted messengers </a:t>
            </a:r>
            <a:r>
              <a:rPr lang="en-US" dirty="0">
                <a:solidFill>
                  <a:schemeClr val="bg2"/>
                </a:solidFill>
                <a:sym typeface="Calibri"/>
              </a:rPr>
              <a:t>for the people around you. </a:t>
            </a:r>
          </a:p>
          <a:p>
            <a:pPr marL="180975" indent="-180975">
              <a:lnSpc>
                <a:spcPct val="110000"/>
              </a:lnSpc>
              <a:spcBef>
                <a:spcPts val="300"/>
              </a:spcBef>
              <a:spcAft>
                <a:spcPts val="300"/>
              </a:spcAft>
              <a:buFont typeface="Arial" panose="020B0604020202020204" pitchFamily="34" charset="0"/>
              <a:buChar char="•"/>
            </a:pPr>
            <a:r>
              <a:rPr lang="en-US" dirty="0">
                <a:solidFill>
                  <a:schemeClr val="bg2"/>
                </a:solidFill>
                <a:sym typeface="Calibri"/>
              </a:rPr>
              <a:t>Even if the conversation is informal, it is important to confirm you have trusted information before sharing with anyone.</a:t>
            </a:r>
            <a:endParaRPr lang="en-US" dirty="0">
              <a:solidFill>
                <a:schemeClr val="bg2"/>
              </a:solidFill>
            </a:endParaRPr>
          </a:p>
          <a:p>
            <a:pPr marL="573088" lvl="1" indent="-287338">
              <a:spcBef>
                <a:spcPts val="300"/>
              </a:spcBef>
              <a:spcAft>
                <a:spcPts val="300"/>
              </a:spcAft>
              <a:buFont typeface="System Font Regular"/>
              <a:buChar char="—"/>
            </a:pPr>
            <a:r>
              <a:rPr lang="en-US" dirty="0">
                <a:solidFill>
                  <a:schemeClr val="bg2"/>
                </a:solidFill>
              </a:rPr>
              <a:t>Use </a:t>
            </a:r>
            <a:r>
              <a:rPr lang="en-US" b="1" dirty="0">
                <a:solidFill>
                  <a:schemeClr val="bg2"/>
                </a:solidFill>
              </a:rPr>
              <a:t>trusted sources</a:t>
            </a:r>
            <a:r>
              <a:rPr lang="en-US" dirty="0">
                <a:solidFill>
                  <a:schemeClr val="bg2"/>
                </a:solidFill>
              </a:rPr>
              <a:t>: official government (.gov), education (.</a:t>
            </a:r>
            <a:r>
              <a:rPr lang="en-US" dirty="0" err="1">
                <a:solidFill>
                  <a:schemeClr val="bg2"/>
                </a:solidFill>
              </a:rPr>
              <a:t>edu</a:t>
            </a:r>
            <a:r>
              <a:rPr lang="en-US" dirty="0">
                <a:solidFill>
                  <a:schemeClr val="bg2"/>
                </a:solidFill>
              </a:rPr>
              <a:t>), CERT channels.</a:t>
            </a:r>
          </a:p>
          <a:p>
            <a:pPr marL="573088" lvl="1" indent="-287338">
              <a:spcBef>
                <a:spcPts val="300"/>
              </a:spcBef>
              <a:spcAft>
                <a:spcPts val="300"/>
              </a:spcAft>
              <a:buFont typeface="System Font Regular"/>
              <a:buChar char="—"/>
            </a:pPr>
            <a:r>
              <a:rPr lang="en-US" b="1" dirty="0">
                <a:solidFill>
                  <a:schemeClr val="bg2"/>
                </a:solidFill>
              </a:rPr>
              <a:t>Verify before sharing</a:t>
            </a:r>
            <a:r>
              <a:rPr lang="en-US" dirty="0">
                <a:solidFill>
                  <a:schemeClr val="bg2"/>
                </a:solidFill>
              </a:rPr>
              <a:t> to avoid spreading misinformation.</a:t>
            </a:r>
          </a:p>
          <a:p>
            <a:pPr marL="573088" lvl="1" indent="-287338">
              <a:spcBef>
                <a:spcPts val="300"/>
              </a:spcBef>
              <a:spcAft>
                <a:spcPts val="300"/>
              </a:spcAft>
              <a:buFont typeface="System Font Regular"/>
              <a:buChar char="—"/>
            </a:pPr>
            <a:r>
              <a:rPr lang="en-US" dirty="0">
                <a:solidFill>
                  <a:schemeClr val="bg2"/>
                </a:solidFill>
              </a:rPr>
              <a:t>Be cautious of viral or anonymous posts — they may not be accurate.</a:t>
            </a:r>
          </a:p>
          <a:p>
            <a:pPr marL="573088" lvl="1" indent="-287338">
              <a:spcBef>
                <a:spcPts val="300"/>
              </a:spcBef>
              <a:spcAft>
                <a:spcPts val="300"/>
              </a:spcAft>
              <a:buFont typeface="System Font Regular"/>
              <a:buChar char="—"/>
            </a:pPr>
            <a:r>
              <a:rPr lang="en-US" b="1" dirty="0">
                <a:solidFill>
                  <a:schemeClr val="bg2"/>
                </a:solidFill>
              </a:rPr>
              <a:t>USGS</a:t>
            </a:r>
            <a:r>
              <a:rPr lang="en-US" dirty="0">
                <a:solidFill>
                  <a:schemeClr val="bg2"/>
                </a:solidFill>
              </a:rPr>
              <a:t> is a trusted source.</a:t>
            </a:r>
          </a:p>
        </p:txBody>
      </p:sp>
      <p:sp>
        <p:nvSpPr>
          <p:cNvPr id="8" name="Title 5">
            <a:extLst>
              <a:ext uri="{FF2B5EF4-FFF2-40B4-BE49-F238E27FC236}">
                <a16:creationId xmlns:a16="http://schemas.microsoft.com/office/drawing/2014/main" id="{1A41DBE8-5EBE-4D37-B840-EA45952F6837}"/>
              </a:ext>
            </a:extLst>
          </p:cNvPr>
          <p:cNvSpPr txBox="1">
            <a:spLocks/>
          </p:cNvSpPr>
          <p:nvPr/>
        </p:nvSpPr>
        <p:spPr>
          <a:xfrm>
            <a:off x="335601" y="706276"/>
            <a:ext cx="514690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06F41"/>
                </a:solidFill>
                <a:latin typeface="Arial" panose="020B0604020202020204" pitchFamily="34" charset="0"/>
                <a:cs typeface="Arial" panose="020B0604020202020204" pitchFamily="34" charset="0"/>
              </a:rPr>
              <a:t>Be a Trusted Messenger</a:t>
            </a:r>
            <a:endParaRPr lang="en-US" sz="2400" baseline="30000" dirty="0">
              <a:solidFill>
                <a:srgbClr val="006F4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DF3C2AA-70B3-1DC5-E975-F2D2807A7C7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5482502" y="706276"/>
            <a:ext cx="3362543" cy="3730948"/>
          </a:xfrm>
          <a:prstGeom prst="roundRect">
            <a:avLst>
              <a:gd name="adj" fmla="val 4222"/>
            </a:avLst>
          </a:prstGeom>
          <a:effectLst>
            <a:outerShdw blurRad="50800" dist="38100" dir="2700000" algn="tl" rotWithShape="0">
              <a:schemeClr val="accent1">
                <a:lumMod val="50000"/>
                <a:alpha val="19289"/>
              </a:schemeClr>
            </a:outerShdw>
          </a:effectLst>
        </p:spPr>
      </p:pic>
      <p:sp>
        <p:nvSpPr>
          <p:cNvPr id="16" name="Rounded Rectangle 15">
            <a:extLst>
              <a:ext uri="{FF2B5EF4-FFF2-40B4-BE49-F238E27FC236}">
                <a16:creationId xmlns:a16="http://schemas.microsoft.com/office/drawing/2014/main" id="{A03851D4-6B55-A1B7-CE52-D10A64FF6D6B}"/>
              </a:ext>
            </a:extLst>
          </p:cNvPr>
          <p:cNvSpPr/>
          <p:nvPr/>
        </p:nvSpPr>
        <p:spPr>
          <a:xfrm>
            <a:off x="6600825" y="2863273"/>
            <a:ext cx="879475" cy="133927"/>
          </a:xfrm>
          <a:prstGeom prst="roundRect">
            <a:avLst>
              <a:gd name="adj" fmla="val 5000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89;p36">
            <a:extLst>
              <a:ext uri="{FF2B5EF4-FFF2-40B4-BE49-F238E27FC236}">
                <a16:creationId xmlns:a16="http://schemas.microsoft.com/office/drawing/2014/main" id="{DA9DA9B8-F429-AA45-407A-60491C3CC507}"/>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15486143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D58DC-F130-4D1B-5D2A-6FFB6A4547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grpSp>
        <p:nvGrpSpPr>
          <p:cNvPr id="9" name="Group 8">
            <a:extLst>
              <a:ext uri="{FF2B5EF4-FFF2-40B4-BE49-F238E27FC236}">
                <a16:creationId xmlns:a16="http://schemas.microsoft.com/office/drawing/2014/main" id="{74A471F5-DB03-24D2-276C-CBA69448D2D5}"/>
              </a:ext>
            </a:extLst>
          </p:cNvPr>
          <p:cNvGrpSpPr/>
          <p:nvPr/>
        </p:nvGrpSpPr>
        <p:grpSpPr>
          <a:xfrm>
            <a:off x="500852" y="1247618"/>
            <a:ext cx="8199803" cy="2486587"/>
            <a:chOff x="475488" y="1471470"/>
            <a:chExt cx="6861572" cy="2060448"/>
          </a:xfrm>
        </p:grpSpPr>
        <p:sp>
          <p:nvSpPr>
            <p:cNvPr id="5" name="Rounded Rectangle 4">
              <a:extLst>
                <a:ext uri="{FF2B5EF4-FFF2-40B4-BE49-F238E27FC236}">
                  <a16:creationId xmlns:a16="http://schemas.microsoft.com/office/drawing/2014/main" id="{10BAEACD-89F2-19C0-798D-F203D23D4789}"/>
                </a:ext>
              </a:extLst>
            </p:cNvPr>
            <p:cNvSpPr/>
            <p:nvPr/>
          </p:nvSpPr>
          <p:spPr>
            <a:xfrm>
              <a:off x="475488" y="1471470"/>
              <a:ext cx="2170176" cy="2060448"/>
            </a:xfrm>
            <a:prstGeom prst="roundRect">
              <a:avLst>
                <a:gd name="adj" fmla="val 7200"/>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A7C6706C-35EF-1684-E345-908A1B718A90}"/>
                </a:ext>
              </a:extLst>
            </p:cNvPr>
            <p:cNvSpPr/>
            <p:nvPr/>
          </p:nvSpPr>
          <p:spPr>
            <a:xfrm>
              <a:off x="2815469" y="1471470"/>
              <a:ext cx="2170176" cy="2060448"/>
            </a:xfrm>
            <a:prstGeom prst="roundRect">
              <a:avLst>
                <a:gd name="adj" fmla="val 7200"/>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4207290-DC09-1B5D-DDB9-DB1D93F123C5}"/>
                </a:ext>
              </a:extLst>
            </p:cNvPr>
            <p:cNvSpPr/>
            <p:nvPr/>
          </p:nvSpPr>
          <p:spPr>
            <a:xfrm>
              <a:off x="5166884" y="1471470"/>
              <a:ext cx="2170176" cy="2060448"/>
            </a:xfrm>
            <a:prstGeom prst="roundRect">
              <a:avLst>
                <a:gd name="adj" fmla="val 7200"/>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C8A33B47-5B45-7765-FF43-A1C3C7262226}"/>
              </a:ext>
            </a:extLst>
          </p:cNvPr>
          <p:cNvSpPr txBox="1"/>
          <p:nvPr/>
        </p:nvSpPr>
        <p:spPr>
          <a:xfrm>
            <a:off x="1090398" y="4022391"/>
            <a:ext cx="7007046" cy="369332"/>
          </a:xfrm>
          <a:prstGeom prst="rect">
            <a:avLst/>
          </a:prstGeom>
          <a:noFill/>
        </p:spPr>
        <p:txBody>
          <a:bodyPr wrap="none" rtlCol="0">
            <a:spAutoFit/>
          </a:bodyPr>
          <a:lstStyle/>
          <a:p>
            <a:r>
              <a:rPr lang="en-US" sz="1800" dirty="0">
                <a:solidFill>
                  <a:schemeClr val="bg2"/>
                </a:solidFill>
              </a:rPr>
              <a:t>Learn more: </a:t>
            </a:r>
            <a:r>
              <a:rPr lang="en-US" sz="1800" b="1" dirty="0" err="1">
                <a:solidFill>
                  <a:schemeClr val="bg2"/>
                </a:solidFill>
              </a:rPr>
              <a:t>usgs.gov</a:t>
            </a:r>
            <a:r>
              <a:rPr lang="en-US" sz="1800" b="1" dirty="0">
                <a:solidFill>
                  <a:schemeClr val="bg2"/>
                </a:solidFill>
              </a:rPr>
              <a:t>/FAQ/</a:t>
            </a:r>
            <a:r>
              <a:rPr lang="en-US" sz="1800" b="1" dirty="0" err="1">
                <a:solidFill>
                  <a:schemeClr val="bg2"/>
                </a:solidFill>
              </a:rPr>
              <a:t>BeShakeAlertSafe</a:t>
            </a:r>
            <a:r>
              <a:rPr lang="en-US" sz="1800" b="1" dirty="0">
                <a:solidFill>
                  <a:schemeClr val="bg2"/>
                </a:solidFill>
              </a:rPr>
              <a:t> | </a:t>
            </a:r>
            <a:r>
              <a:rPr lang="en-US" sz="1800" b="1" dirty="0" err="1">
                <a:solidFill>
                  <a:schemeClr val="bg2"/>
                </a:solidFill>
              </a:rPr>
              <a:t>ShakeAlert.org</a:t>
            </a:r>
            <a:r>
              <a:rPr lang="en-US" sz="1800" b="1" dirty="0">
                <a:solidFill>
                  <a:schemeClr val="bg2"/>
                </a:solidFill>
              </a:rPr>
              <a:t> </a:t>
            </a:r>
            <a:endParaRPr lang="en-US" sz="1800" dirty="0">
              <a:solidFill>
                <a:schemeClr val="bg2"/>
              </a:solidFill>
            </a:endParaRPr>
          </a:p>
        </p:txBody>
      </p:sp>
      <p:sp>
        <p:nvSpPr>
          <p:cNvPr id="11" name="TextBox 10">
            <a:extLst>
              <a:ext uri="{FF2B5EF4-FFF2-40B4-BE49-F238E27FC236}">
                <a16:creationId xmlns:a16="http://schemas.microsoft.com/office/drawing/2014/main" id="{9DF4B584-8CBC-F32B-57E9-CB831DAC0268}"/>
              </a:ext>
            </a:extLst>
          </p:cNvPr>
          <p:cNvSpPr txBox="1"/>
          <p:nvPr/>
        </p:nvSpPr>
        <p:spPr>
          <a:xfrm>
            <a:off x="647365" y="2662352"/>
            <a:ext cx="2300404" cy="954107"/>
          </a:xfrm>
          <a:prstGeom prst="rect">
            <a:avLst/>
          </a:prstGeom>
          <a:noFill/>
        </p:spPr>
        <p:txBody>
          <a:bodyPr wrap="square">
            <a:spAutoFit/>
          </a:bodyPr>
          <a:lstStyle/>
          <a:p>
            <a:pPr algn="ctr"/>
            <a:r>
              <a:rPr lang="en-US" b="1" dirty="0">
                <a:solidFill>
                  <a:schemeClr val="bg2"/>
                </a:solidFill>
              </a:rPr>
              <a:t>Get alerts on your phone </a:t>
            </a:r>
            <a:r>
              <a:rPr lang="en-US" dirty="0">
                <a:solidFill>
                  <a:schemeClr val="bg2"/>
                </a:solidFill>
              </a:rPr>
              <a:t>— confirm your WEA settings and download the </a:t>
            </a:r>
            <a:r>
              <a:rPr lang="en-US" dirty="0" err="1">
                <a:solidFill>
                  <a:schemeClr val="bg2"/>
                </a:solidFill>
              </a:rPr>
              <a:t>MyShake</a:t>
            </a:r>
            <a:r>
              <a:rPr lang="en-US" dirty="0">
                <a:solidFill>
                  <a:schemeClr val="bg2"/>
                </a:solidFill>
              </a:rPr>
              <a:t> app</a:t>
            </a:r>
          </a:p>
        </p:txBody>
      </p:sp>
      <p:sp>
        <p:nvSpPr>
          <p:cNvPr id="12" name="TextBox 11">
            <a:extLst>
              <a:ext uri="{FF2B5EF4-FFF2-40B4-BE49-F238E27FC236}">
                <a16:creationId xmlns:a16="http://schemas.microsoft.com/office/drawing/2014/main" id="{69DC69A9-A1CC-2158-37B7-11A225EBAAE1}"/>
              </a:ext>
            </a:extLst>
          </p:cNvPr>
          <p:cNvSpPr txBox="1"/>
          <p:nvPr/>
        </p:nvSpPr>
        <p:spPr>
          <a:xfrm>
            <a:off x="3621383" y="2786436"/>
            <a:ext cx="1945076" cy="738664"/>
          </a:xfrm>
          <a:prstGeom prst="rect">
            <a:avLst/>
          </a:prstGeom>
          <a:noFill/>
        </p:spPr>
        <p:txBody>
          <a:bodyPr wrap="square">
            <a:spAutoFit/>
          </a:bodyPr>
          <a:lstStyle/>
          <a:p>
            <a:pPr algn="ctr"/>
            <a:r>
              <a:rPr lang="en-US" b="1" dirty="0">
                <a:solidFill>
                  <a:schemeClr val="bg2"/>
                </a:solidFill>
              </a:rPr>
              <a:t>Act immediately </a:t>
            </a:r>
            <a:r>
              <a:rPr lang="en-US" dirty="0">
                <a:solidFill>
                  <a:schemeClr val="bg2"/>
                </a:solidFill>
              </a:rPr>
              <a:t>when you feel shaking or get an alert</a:t>
            </a:r>
          </a:p>
        </p:txBody>
      </p:sp>
      <p:sp>
        <p:nvSpPr>
          <p:cNvPr id="13" name="TextBox 12">
            <a:extLst>
              <a:ext uri="{FF2B5EF4-FFF2-40B4-BE49-F238E27FC236}">
                <a16:creationId xmlns:a16="http://schemas.microsoft.com/office/drawing/2014/main" id="{806178F8-AC3C-3890-E799-D74B82D58DA8}"/>
              </a:ext>
            </a:extLst>
          </p:cNvPr>
          <p:cNvSpPr txBox="1"/>
          <p:nvPr/>
        </p:nvSpPr>
        <p:spPr>
          <a:xfrm>
            <a:off x="6349894" y="2788715"/>
            <a:ext cx="2104451" cy="738664"/>
          </a:xfrm>
          <a:prstGeom prst="rect">
            <a:avLst/>
          </a:prstGeom>
          <a:noFill/>
        </p:spPr>
        <p:txBody>
          <a:bodyPr wrap="square">
            <a:spAutoFit/>
          </a:bodyPr>
          <a:lstStyle/>
          <a:p>
            <a:pPr algn="ctr"/>
            <a:r>
              <a:rPr lang="en-US" b="1" dirty="0">
                <a:solidFill>
                  <a:schemeClr val="bg2"/>
                </a:solidFill>
              </a:rPr>
              <a:t>Share what you know </a:t>
            </a:r>
            <a:r>
              <a:rPr lang="en-US" dirty="0">
                <a:solidFill>
                  <a:schemeClr val="bg2"/>
                </a:solidFill>
              </a:rPr>
              <a:t>— CERT volunteers are trusted messengers</a:t>
            </a:r>
          </a:p>
        </p:txBody>
      </p:sp>
      <p:sp>
        <p:nvSpPr>
          <p:cNvPr id="14" name="Title 5">
            <a:extLst>
              <a:ext uri="{FF2B5EF4-FFF2-40B4-BE49-F238E27FC236}">
                <a16:creationId xmlns:a16="http://schemas.microsoft.com/office/drawing/2014/main" id="{C5A176E9-BB3D-63A3-74E3-05EE58866B77}"/>
              </a:ext>
            </a:extLst>
          </p:cNvPr>
          <p:cNvSpPr txBox="1">
            <a:spLocks/>
          </p:cNvSpPr>
          <p:nvPr/>
        </p:nvSpPr>
        <p:spPr>
          <a:xfrm>
            <a:off x="1998550" y="650856"/>
            <a:ext cx="514690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dirty="0">
                <a:solidFill>
                  <a:srgbClr val="006F41"/>
                </a:solidFill>
                <a:latin typeface="+mj-lt"/>
              </a:rPr>
              <a:t>Learn, Act, Share</a:t>
            </a:r>
            <a:endParaRPr lang="en-US" sz="2400" baseline="30000" dirty="0">
              <a:solidFill>
                <a:srgbClr val="006F41"/>
              </a:solidFill>
              <a:latin typeface="+mj-lt"/>
            </a:endParaRPr>
          </a:p>
        </p:txBody>
      </p:sp>
      <p:pic>
        <p:nvPicPr>
          <p:cNvPr id="21" name="Picture 20">
            <a:extLst>
              <a:ext uri="{FF2B5EF4-FFF2-40B4-BE49-F238E27FC236}">
                <a16:creationId xmlns:a16="http://schemas.microsoft.com/office/drawing/2014/main" id="{C0240B71-2461-FDA2-65EE-150D38A819A3}"/>
              </a:ext>
            </a:extLst>
          </p:cNvPr>
          <p:cNvPicPr>
            <a:picLocks noChangeAspect="1"/>
          </p:cNvPicPr>
          <p:nvPr/>
        </p:nvPicPr>
        <p:blipFill>
          <a:blip r:embed="rId3"/>
          <a:stretch>
            <a:fillRect/>
          </a:stretch>
        </p:blipFill>
        <p:spPr>
          <a:xfrm>
            <a:off x="3384376" y="1460949"/>
            <a:ext cx="2106467" cy="1112156"/>
          </a:xfrm>
          <a:prstGeom prst="rect">
            <a:avLst/>
          </a:prstGeom>
        </p:spPr>
      </p:pic>
      <p:pic>
        <p:nvPicPr>
          <p:cNvPr id="24" name="Picture 23">
            <a:extLst>
              <a:ext uri="{FF2B5EF4-FFF2-40B4-BE49-F238E27FC236}">
                <a16:creationId xmlns:a16="http://schemas.microsoft.com/office/drawing/2014/main" id="{0A6E4A46-0E53-8C40-DFF5-6789CC0B1C87}"/>
              </a:ext>
            </a:extLst>
          </p:cNvPr>
          <p:cNvPicPr>
            <a:picLocks noChangeAspect="1"/>
          </p:cNvPicPr>
          <p:nvPr/>
        </p:nvPicPr>
        <p:blipFill>
          <a:blip r:embed="rId4"/>
          <a:stretch>
            <a:fillRect/>
          </a:stretch>
        </p:blipFill>
        <p:spPr>
          <a:xfrm>
            <a:off x="6772553" y="1615906"/>
            <a:ext cx="1259131" cy="983500"/>
          </a:xfrm>
          <a:prstGeom prst="rect">
            <a:avLst/>
          </a:prstGeom>
        </p:spPr>
      </p:pic>
      <p:sp>
        <p:nvSpPr>
          <p:cNvPr id="25" name="Oval 24">
            <a:extLst>
              <a:ext uri="{FF2B5EF4-FFF2-40B4-BE49-F238E27FC236}">
                <a16:creationId xmlns:a16="http://schemas.microsoft.com/office/drawing/2014/main" id="{328C5D11-81D5-024B-035F-71E0FA5A6847}"/>
              </a:ext>
            </a:extLst>
          </p:cNvPr>
          <p:cNvSpPr/>
          <p:nvPr/>
        </p:nvSpPr>
        <p:spPr>
          <a:xfrm>
            <a:off x="647365" y="1383917"/>
            <a:ext cx="377150" cy="377150"/>
          </a:xfrm>
          <a:prstGeom prst="ellipse">
            <a:avLst/>
          </a:prstGeom>
          <a:gradFill flip="none" rotWithShape="1">
            <a:gsLst>
              <a:gs pos="1000">
                <a:schemeClr val="accent1">
                  <a:lumMod val="7500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1</a:t>
            </a:r>
          </a:p>
        </p:txBody>
      </p:sp>
      <p:sp>
        <p:nvSpPr>
          <p:cNvPr id="26" name="Oval 25">
            <a:extLst>
              <a:ext uri="{FF2B5EF4-FFF2-40B4-BE49-F238E27FC236}">
                <a16:creationId xmlns:a16="http://schemas.microsoft.com/office/drawing/2014/main" id="{F200BB38-D337-4587-B9E6-E886DECA90F1}"/>
              </a:ext>
            </a:extLst>
          </p:cNvPr>
          <p:cNvSpPr/>
          <p:nvPr/>
        </p:nvSpPr>
        <p:spPr>
          <a:xfrm>
            <a:off x="3432808" y="1346495"/>
            <a:ext cx="377150" cy="377150"/>
          </a:xfrm>
          <a:prstGeom prst="ellipse">
            <a:avLst/>
          </a:prstGeom>
          <a:gradFill flip="none" rotWithShape="1">
            <a:gsLst>
              <a:gs pos="1000">
                <a:schemeClr val="accent1">
                  <a:lumMod val="7500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2</a:t>
            </a:r>
          </a:p>
        </p:txBody>
      </p:sp>
      <p:sp>
        <p:nvSpPr>
          <p:cNvPr id="27" name="Oval 26">
            <a:extLst>
              <a:ext uri="{FF2B5EF4-FFF2-40B4-BE49-F238E27FC236}">
                <a16:creationId xmlns:a16="http://schemas.microsoft.com/office/drawing/2014/main" id="{AB862400-A884-7A77-7CB0-E46ABE73F41B}"/>
              </a:ext>
            </a:extLst>
          </p:cNvPr>
          <p:cNvSpPr/>
          <p:nvPr/>
        </p:nvSpPr>
        <p:spPr>
          <a:xfrm>
            <a:off x="6178816" y="1327311"/>
            <a:ext cx="377150" cy="377150"/>
          </a:xfrm>
          <a:prstGeom prst="ellipse">
            <a:avLst/>
          </a:prstGeom>
          <a:gradFill flip="none" rotWithShape="1">
            <a:gsLst>
              <a:gs pos="1000">
                <a:schemeClr val="accent1">
                  <a:lumMod val="7500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3</a:t>
            </a:r>
          </a:p>
        </p:txBody>
      </p:sp>
      <p:pic>
        <p:nvPicPr>
          <p:cNvPr id="29" name="Picture 28">
            <a:extLst>
              <a:ext uri="{FF2B5EF4-FFF2-40B4-BE49-F238E27FC236}">
                <a16:creationId xmlns:a16="http://schemas.microsoft.com/office/drawing/2014/main" id="{0CA27ECC-9622-57B3-4AE4-A1F76D4DBBE8}"/>
              </a:ext>
            </a:extLst>
          </p:cNvPr>
          <p:cNvPicPr>
            <a:picLocks noChangeAspect="1"/>
          </p:cNvPicPr>
          <p:nvPr/>
        </p:nvPicPr>
        <p:blipFill>
          <a:blip r:embed="rId5"/>
          <a:stretch>
            <a:fillRect/>
          </a:stretch>
        </p:blipFill>
        <p:spPr>
          <a:xfrm>
            <a:off x="1352129" y="1438260"/>
            <a:ext cx="900262" cy="1106345"/>
          </a:xfrm>
          <a:prstGeom prst="rect">
            <a:avLst/>
          </a:prstGeom>
        </p:spPr>
      </p:pic>
      <p:sp>
        <p:nvSpPr>
          <p:cNvPr id="4" name="Google Shape;289;p36">
            <a:extLst>
              <a:ext uri="{FF2B5EF4-FFF2-40B4-BE49-F238E27FC236}">
                <a16:creationId xmlns:a16="http://schemas.microsoft.com/office/drawing/2014/main" id="{816716BA-3CB6-C3A7-304B-1492B9CD3CB7}"/>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mj-lt"/>
                <a:ea typeface="Nunito Sans"/>
                <a:cs typeface="Nunito Sans"/>
                <a:sym typeface="Nunito Sans"/>
              </a:rPr>
              <a:t>S</a:t>
            </a:r>
            <a:r>
              <a:rPr lang="en-US" sz="800" dirty="0" err="1">
                <a:solidFill>
                  <a:schemeClr val="lt1"/>
                </a:solidFill>
                <a:latin typeface="+mj-lt"/>
                <a:ea typeface="Nunito Sans"/>
                <a:cs typeface="Nunito Sans"/>
                <a:sym typeface="Nunito Sans"/>
              </a:rPr>
              <a:t>hakeAlert.org</a:t>
            </a:r>
            <a:endParaRPr lang="en-US" sz="800" dirty="0">
              <a:solidFill>
                <a:schemeClr val="lt1"/>
              </a:solidFill>
              <a:latin typeface="+mj-lt"/>
            </a:endParaRPr>
          </a:p>
        </p:txBody>
      </p:sp>
    </p:spTree>
    <p:extLst>
      <p:ext uri="{BB962C8B-B14F-4D97-AF65-F5344CB8AC3E}">
        <p14:creationId xmlns:p14="http://schemas.microsoft.com/office/powerpoint/2010/main" val="23165831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F6F2"/>
        </a:solidFill>
        <a:effectLst/>
      </p:bgPr>
    </p:bg>
    <p:spTree>
      <p:nvGrpSpPr>
        <p:cNvPr id="1" name=""/>
        <p:cNvGrpSpPr/>
        <p:nvPr/>
      </p:nvGrpSpPr>
      <p:grpSpPr>
        <a:xfrm>
          <a:off x="0" y="0"/>
          <a:ext cx="0" cy="0"/>
          <a:chOff x="0" y="0"/>
          <a:chExt cx="0" cy="0"/>
        </a:xfrm>
      </p:grpSpPr>
      <p:pic>
        <p:nvPicPr>
          <p:cNvPr id="9" name="Picture 8" descr="A blue wall with a crack&#10;&#10;AI-generated content may be incorrect.">
            <a:extLst>
              <a:ext uri="{FF2B5EF4-FFF2-40B4-BE49-F238E27FC236}">
                <a16:creationId xmlns:a16="http://schemas.microsoft.com/office/drawing/2014/main" id="{28BE2395-06AC-B765-868A-170537E9CA2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3996267" cy="5143500"/>
          </a:xfrm>
          <a:prstGeom prst="rect">
            <a:avLst/>
          </a:prstGeom>
        </p:spPr>
      </p:pic>
      <p:pic>
        <p:nvPicPr>
          <p:cNvPr id="5" name="Picture 4">
            <a:extLst>
              <a:ext uri="{FF2B5EF4-FFF2-40B4-BE49-F238E27FC236}">
                <a16:creationId xmlns:a16="http://schemas.microsoft.com/office/drawing/2014/main" id="{E9EE0FEC-1033-9455-1EE7-FE925A65C9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6267" y="-1"/>
            <a:ext cx="5147733" cy="5147733"/>
          </a:xfrm>
          <a:prstGeom prst="rect">
            <a:avLst/>
          </a:prstGeom>
        </p:spPr>
      </p:pic>
      <p:sp>
        <p:nvSpPr>
          <p:cNvPr id="2" name="Title 1">
            <a:extLst>
              <a:ext uri="{FF2B5EF4-FFF2-40B4-BE49-F238E27FC236}">
                <a16:creationId xmlns:a16="http://schemas.microsoft.com/office/drawing/2014/main" id="{10483276-40FE-13DE-446A-65AF884AE163}"/>
              </a:ext>
            </a:extLst>
          </p:cNvPr>
          <p:cNvSpPr>
            <a:spLocks noGrp="1"/>
          </p:cNvSpPr>
          <p:nvPr>
            <p:ph type="title"/>
          </p:nvPr>
        </p:nvSpPr>
        <p:spPr>
          <a:xfrm>
            <a:off x="599662" y="660493"/>
            <a:ext cx="2796944" cy="407453"/>
          </a:xfrm>
        </p:spPr>
        <p:txBody>
          <a:bodyPr lIns="0">
            <a:noAutofit/>
          </a:bodyPr>
          <a:lstStyle/>
          <a:p>
            <a:pPr algn="ctr"/>
            <a:r>
              <a:rPr lang="en-US" sz="2400" dirty="0">
                <a:solidFill>
                  <a:schemeClr val="bg1"/>
                </a:solidFill>
                <a:latin typeface="+mj-lt"/>
              </a:rPr>
              <a:t>Check Your Settings and Spread the Word! </a:t>
            </a:r>
          </a:p>
        </p:txBody>
      </p:sp>
      <p:sp>
        <p:nvSpPr>
          <p:cNvPr id="3" name="Slide Number Placeholder 2">
            <a:extLst>
              <a:ext uri="{FF2B5EF4-FFF2-40B4-BE49-F238E27FC236}">
                <a16:creationId xmlns:a16="http://schemas.microsoft.com/office/drawing/2014/main" id="{DBE0E7CD-1391-E1BA-F4A7-368D47D396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grpSp>
        <p:nvGrpSpPr>
          <p:cNvPr id="14" name="Group 13">
            <a:extLst>
              <a:ext uri="{FF2B5EF4-FFF2-40B4-BE49-F238E27FC236}">
                <a16:creationId xmlns:a16="http://schemas.microsoft.com/office/drawing/2014/main" id="{4FFE521B-17EB-381B-0339-149C7C6E305C}"/>
              </a:ext>
            </a:extLst>
          </p:cNvPr>
          <p:cNvGrpSpPr/>
          <p:nvPr/>
        </p:nvGrpSpPr>
        <p:grpSpPr>
          <a:xfrm>
            <a:off x="744819" y="1728439"/>
            <a:ext cx="2506625" cy="2877015"/>
            <a:chOff x="744819" y="1694985"/>
            <a:chExt cx="2506625" cy="2877015"/>
          </a:xfrm>
        </p:grpSpPr>
        <p:sp>
          <p:nvSpPr>
            <p:cNvPr id="13" name="Rounded Rectangle 12">
              <a:extLst>
                <a:ext uri="{FF2B5EF4-FFF2-40B4-BE49-F238E27FC236}">
                  <a16:creationId xmlns:a16="http://schemas.microsoft.com/office/drawing/2014/main" id="{7DCEA57D-0198-C88D-1E65-F316699900D7}"/>
                </a:ext>
              </a:extLst>
            </p:cNvPr>
            <p:cNvSpPr/>
            <p:nvPr/>
          </p:nvSpPr>
          <p:spPr>
            <a:xfrm>
              <a:off x="744819" y="1694985"/>
              <a:ext cx="2506625" cy="2877015"/>
            </a:xfrm>
            <a:prstGeom prst="roundRect">
              <a:avLst>
                <a:gd name="adj" fmla="val 3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9423EEF-5E05-24ED-F880-591986C0A49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58401" y="1872299"/>
              <a:ext cx="2279466" cy="2544687"/>
            </a:xfrm>
            <a:prstGeom prst="rect">
              <a:avLst/>
            </a:prstGeom>
          </p:spPr>
        </p:pic>
      </p:grpSp>
    </p:spTree>
    <p:extLst>
      <p:ext uri="{BB962C8B-B14F-4D97-AF65-F5344CB8AC3E}">
        <p14:creationId xmlns:p14="http://schemas.microsoft.com/office/powerpoint/2010/main" val="2037454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632B-5518-B37A-275C-2AB2525BAC52}"/>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D48BCF99-C492-FE94-3775-D4E09CD2951B}"/>
              </a:ext>
            </a:extLst>
          </p:cNvPr>
          <p:cNvSpPr txBox="1">
            <a:spLocks/>
          </p:cNvSpPr>
          <p:nvPr/>
        </p:nvSpPr>
        <p:spPr>
          <a:xfrm>
            <a:off x="1939699" y="1658562"/>
            <a:ext cx="514690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dirty="0">
                <a:solidFill>
                  <a:schemeClr val="bg1"/>
                </a:solidFill>
              </a:rPr>
              <a:t>Questions?</a:t>
            </a:r>
            <a:endParaRPr lang="en-US" sz="5400" baseline="30000" dirty="0">
              <a:solidFill>
                <a:schemeClr val="bg1"/>
              </a:solidFill>
            </a:endParaRPr>
          </a:p>
        </p:txBody>
      </p:sp>
    </p:spTree>
    <p:extLst>
      <p:ext uri="{BB962C8B-B14F-4D97-AF65-F5344CB8AC3E}">
        <p14:creationId xmlns:p14="http://schemas.microsoft.com/office/powerpoint/2010/main" val="11740232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B0FBA28-3945-AECC-1D56-55D13F093578}"/>
              </a:ext>
            </a:extLst>
          </p:cNvPr>
          <p:cNvSpPr txBox="1">
            <a:spLocks/>
          </p:cNvSpPr>
          <p:nvPr/>
        </p:nvSpPr>
        <p:spPr>
          <a:xfrm>
            <a:off x="1518489" y="1548834"/>
            <a:ext cx="6107021" cy="4074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chemeClr val="bg1"/>
                </a:solidFill>
                <a:effectLst/>
                <a:uLnTx/>
                <a:uFillTx/>
                <a:latin typeface="Arial"/>
                <a:cs typeface="Arial"/>
                <a:sym typeface="Arial"/>
              </a:rPr>
              <a:t>Earthquakes and Earthquake Early Warning</a:t>
            </a:r>
          </a:p>
        </p:txBody>
      </p:sp>
    </p:spTree>
    <p:extLst>
      <p:ext uri="{BB962C8B-B14F-4D97-AF65-F5344CB8AC3E}">
        <p14:creationId xmlns:p14="http://schemas.microsoft.com/office/powerpoint/2010/main" val="5963904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36"/>
          <p:cNvSpPr txBox="1"/>
          <p:nvPr/>
        </p:nvSpPr>
        <p:spPr>
          <a:xfrm>
            <a:off x="404812" y="700422"/>
            <a:ext cx="4312962" cy="373051"/>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400" b="1" dirty="0">
                <a:solidFill>
                  <a:srgbClr val="006F41"/>
                </a:solidFill>
                <a:latin typeface="+mj-lt"/>
                <a:sym typeface="Anton"/>
              </a:rPr>
              <a:t>Earthquakes Happen Here</a:t>
            </a:r>
            <a:endParaRPr lang="en-US" sz="2400" b="1" dirty="0">
              <a:solidFill>
                <a:srgbClr val="006F41"/>
              </a:solidFill>
              <a:latin typeface="+mj-lt"/>
            </a:endParaRPr>
          </a:p>
        </p:txBody>
      </p:sp>
      <p:sp>
        <p:nvSpPr>
          <p:cNvPr id="286" name="Google Shape;286;p36"/>
          <p:cNvSpPr txBox="1"/>
          <p:nvPr/>
        </p:nvSpPr>
        <p:spPr>
          <a:xfrm>
            <a:off x="404812" y="1091712"/>
            <a:ext cx="4234200" cy="2877711"/>
          </a:xfrm>
          <a:prstGeom prst="rect">
            <a:avLst/>
          </a:prstGeom>
          <a:noFill/>
          <a:ln>
            <a:noFill/>
          </a:ln>
        </p:spPr>
        <p:txBody>
          <a:bodyPr spcFirstLastPara="1" wrap="square" lIns="0" tIns="0" rIns="0" bIns="0" anchor="t" anchorCtr="0">
            <a:spAutoFit/>
          </a:bodyPr>
          <a:lstStyle/>
          <a:p>
            <a:pPr marL="287338" lvl="1" indent="-169863">
              <a:spcBef>
                <a:spcPts val="975"/>
              </a:spcBef>
              <a:buClr>
                <a:schemeClr val="accent1"/>
              </a:buClr>
              <a:buSzPts val="1500"/>
              <a:buFont typeface="Arial" panose="020B0604020202020204" pitchFamily="34" charset="0"/>
              <a:buChar char="•"/>
            </a:pPr>
            <a:r>
              <a:rPr lang="en-US" sz="1800" b="1" dirty="0">
                <a:solidFill>
                  <a:schemeClr val="bg2"/>
                </a:solidFill>
              </a:rPr>
              <a:t>California, Oregon, and Washington are home to some of the most active earthquake zones in the United States.</a:t>
            </a:r>
          </a:p>
          <a:p>
            <a:pPr marL="287338" lvl="1" indent="-169863">
              <a:spcBef>
                <a:spcPts val="975"/>
              </a:spcBef>
              <a:buClr>
                <a:schemeClr val="accent1"/>
              </a:buClr>
              <a:buSzPts val="1500"/>
              <a:buFont typeface="Arial" panose="020B0604020202020204" pitchFamily="34" charset="0"/>
              <a:buChar char="•"/>
            </a:pPr>
            <a:r>
              <a:rPr lang="en-US" sz="1800" dirty="0">
                <a:solidFill>
                  <a:schemeClr val="bg2"/>
                </a:solidFill>
              </a:rPr>
              <a:t>Large earthquakes have happened before — and they will happen again.</a:t>
            </a:r>
          </a:p>
          <a:p>
            <a:pPr marL="287338" lvl="1" indent="-169863">
              <a:spcBef>
                <a:spcPts val="975"/>
              </a:spcBef>
              <a:buClr>
                <a:schemeClr val="accent1"/>
              </a:buClr>
              <a:buSzPts val="1500"/>
              <a:buFont typeface="Arial" panose="020B0604020202020204" pitchFamily="34" charset="0"/>
              <a:buChar char="•"/>
            </a:pPr>
            <a:r>
              <a:rPr lang="en-US" sz="1800" b="1" dirty="0">
                <a:solidFill>
                  <a:schemeClr val="bg2"/>
                </a:solidFill>
              </a:rPr>
              <a:t>ShakeAlert</a:t>
            </a:r>
            <a:r>
              <a:rPr lang="en-US" sz="1800" b="1" baseline="30000" dirty="0">
                <a:solidFill>
                  <a:schemeClr val="bg2"/>
                </a:solidFill>
              </a:rPr>
              <a:t>®</a:t>
            </a:r>
            <a:r>
              <a:rPr lang="en-US" sz="1800" b="1" dirty="0">
                <a:solidFill>
                  <a:schemeClr val="bg2"/>
                </a:solidFill>
              </a:rPr>
              <a:t> </a:t>
            </a:r>
            <a:r>
              <a:rPr lang="en-US" sz="1800" dirty="0">
                <a:solidFill>
                  <a:schemeClr val="bg2"/>
                </a:solidFill>
              </a:rPr>
              <a:t>provides early warning so people can take protective action before strong shaking arrives.</a:t>
            </a:r>
          </a:p>
        </p:txBody>
      </p:sp>
      <p:sp>
        <p:nvSpPr>
          <p:cNvPr id="287" name="Google Shape;287;p36"/>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
        <p:nvSpPr>
          <p:cNvPr id="289" name="Google Shape;289;p36"/>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Nunito Sans"/>
                <a:ea typeface="Nunito Sans"/>
                <a:cs typeface="Nunito Sans"/>
                <a:sym typeface="Nunito Sans"/>
              </a:rPr>
              <a:t>S</a:t>
            </a:r>
            <a:r>
              <a:rPr lang="en-US" sz="800" dirty="0" err="1">
                <a:solidFill>
                  <a:schemeClr val="lt1"/>
                </a:solidFill>
                <a:latin typeface="Nunito Sans"/>
                <a:ea typeface="Nunito Sans"/>
                <a:cs typeface="Nunito Sans"/>
                <a:sym typeface="Nunito Sans"/>
              </a:rPr>
              <a:t>hakeAlert.</a:t>
            </a:r>
            <a:r>
              <a:rPr lang="en-US" sz="800" dirty="0" err="1">
                <a:solidFill>
                  <a:schemeClr val="lt1"/>
                </a:solidFill>
                <a:latin typeface="+mn-lt"/>
                <a:ea typeface="Nunito Sans"/>
                <a:cs typeface="Nunito Sans"/>
                <a:sym typeface="Nunito Sans"/>
              </a:rPr>
              <a:t>org</a:t>
            </a:r>
            <a:endParaRPr lang="en-US" sz="800" dirty="0">
              <a:solidFill>
                <a:schemeClr val="lt1"/>
              </a:solidFill>
              <a:latin typeface="+mn-lt"/>
            </a:endParaRPr>
          </a:p>
        </p:txBody>
      </p:sp>
      <p:pic>
        <p:nvPicPr>
          <p:cNvPr id="3" name="Google Shape;198;p14">
            <a:extLst>
              <a:ext uri="{FF2B5EF4-FFF2-40B4-BE49-F238E27FC236}">
                <a16:creationId xmlns:a16="http://schemas.microsoft.com/office/drawing/2014/main" id="{E44E7C76-2ADC-57CC-5016-BB4934EBD335}"/>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445125" y="554476"/>
            <a:ext cx="3417854" cy="4046099"/>
          </a:xfrm>
          <a:prstGeom prst="roundRect">
            <a:avLst>
              <a:gd name="adj" fmla="val 2507"/>
            </a:avLst>
          </a:prstGeom>
          <a:noFill/>
          <a:ln w="9525" cap="flat" cmpd="sng">
            <a:no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CD3929E5-23B1-1B88-192B-170FA941BC74}"/>
            </a:ext>
          </a:extLst>
        </p:cNvPr>
        <p:cNvGrpSpPr/>
        <p:nvPr/>
      </p:nvGrpSpPr>
      <p:grpSpPr>
        <a:xfrm>
          <a:off x="0" y="0"/>
          <a:ext cx="0" cy="0"/>
          <a:chOff x="0" y="0"/>
          <a:chExt cx="0" cy="0"/>
        </a:xfrm>
      </p:grpSpPr>
      <p:pic>
        <p:nvPicPr>
          <p:cNvPr id="23" name="Picture 22" descr="A picture containing shape&#10;&#10;AI-generated content may be incorrect.">
            <a:extLst>
              <a:ext uri="{FF2B5EF4-FFF2-40B4-BE49-F238E27FC236}">
                <a16:creationId xmlns:a16="http://schemas.microsoft.com/office/drawing/2014/main" id="{5CC0D053-E9A1-63DF-0413-8741FAA53D96}"/>
              </a:ext>
            </a:extLst>
          </p:cNvPr>
          <p:cNvPicPr>
            <a:picLocks noChangeAspect="1"/>
          </p:cNvPicPr>
          <p:nvPr/>
        </p:nvPicPr>
        <p:blipFill>
          <a:blip r:embed="rId3"/>
          <a:stretch>
            <a:fillRect/>
          </a:stretch>
        </p:blipFill>
        <p:spPr>
          <a:xfrm>
            <a:off x="4735979" y="2810435"/>
            <a:ext cx="1572114" cy="1465730"/>
          </a:xfrm>
          <a:prstGeom prst="rect">
            <a:avLst/>
          </a:prstGeom>
        </p:spPr>
      </p:pic>
      <p:sp>
        <p:nvSpPr>
          <p:cNvPr id="285" name="Google Shape;285;p36">
            <a:extLst>
              <a:ext uri="{FF2B5EF4-FFF2-40B4-BE49-F238E27FC236}">
                <a16:creationId xmlns:a16="http://schemas.microsoft.com/office/drawing/2014/main" id="{AE6A431E-D323-E85D-EC7D-B2B896EBCE4E}"/>
              </a:ext>
            </a:extLst>
          </p:cNvPr>
          <p:cNvSpPr txBox="1"/>
          <p:nvPr/>
        </p:nvSpPr>
        <p:spPr>
          <a:xfrm>
            <a:off x="404812" y="700422"/>
            <a:ext cx="3728275" cy="746102"/>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400" b="1" dirty="0">
                <a:solidFill>
                  <a:srgbClr val="006F41"/>
                </a:solidFill>
                <a:latin typeface="+mj-lt"/>
                <a:sym typeface="Anton"/>
              </a:rPr>
              <a:t>What</a:t>
            </a:r>
            <a:r>
              <a:rPr lang="en-US" sz="2400" b="1" i="0" u="none" strike="noStrike" cap="none" dirty="0">
                <a:solidFill>
                  <a:srgbClr val="006F41"/>
                </a:solidFill>
                <a:latin typeface="+mj-lt"/>
                <a:ea typeface="Anton"/>
                <a:cs typeface="Anton"/>
                <a:sym typeface="Anton"/>
              </a:rPr>
              <a:t> Happens During </a:t>
            </a:r>
            <a:br>
              <a:rPr lang="en-US" sz="2400" b="1" i="0" u="none" strike="noStrike" cap="none" dirty="0">
                <a:solidFill>
                  <a:srgbClr val="006F41"/>
                </a:solidFill>
                <a:latin typeface="+mj-lt"/>
                <a:ea typeface="Anton"/>
                <a:cs typeface="Anton"/>
                <a:sym typeface="Anton"/>
              </a:rPr>
            </a:br>
            <a:r>
              <a:rPr lang="en-US" sz="2400" b="1" i="0" u="none" strike="noStrike" cap="none" dirty="0">
                <a:solidFill>
                  <a:srgbClr val="006F41"/>
                </a:solidFill>
                <a:latin typeface="+mj-lt"/>
                <a:ea typeface="Anton"/>
                <a:cs typeface="Anton"/>
                <a:sym typeface="Anton"/>
              </a:rPr>
              <a:t>an Earthquake</a:t>
            </a:r>
            <a:endParaRPr lang="en-US" sz="2400" b="1" dirty="0">
              <a:solidFill>
                <a:srgbClr val="006F41"/>
              </a:solidFill>
              <a:latin typeface="+mj-lt"/>
            </a:endParaRPr>
          </a:p>
        </p:txBody>
      </p:sp>
      <p:sp>
        <p:nvSpPr>
          <p:cNvPr id="286" name="Google Shape;286;p36">
            <a:extLst>
              <a:ext uri="{FF2B5EF4-FFF2-40B4-BE49-F238E27FC236}">
                <a16:creationId xmlns:a16="http://schemas.microsoft.com/office/drawing/2014/main" id="{81B5FEB5-33C8-7F2F-2B5D-02F2568BE7FE}"/>
              </a:ext>
            </a:extLst>
          </p:cNvPr>
          <p:cNvSpPr txBox="1"/>
          <p:nvPr/>
        </p:nvSpPr>
        <p:spPr>
          <a:xfrm>
            <a:off x="285543" y="1635051"/>
            <a:ext cx="4485240" cy="2769989"/>
          </a:xfrm>
          <a:prstGeom prst="rect">
            <a:avLst/>
          </a:prstGeom>
          <a:noFill/>
          <a:ln>
            <a:noFill/>
          </a:ln>
        </p:spPr>
        <p:txBody>
          <a:bodyPr spcFirstLastPara="1" wrap="square" lIns="0" tIns="0" rIns="0" bIns="0" anchor="t" anchorCtr="0">
            <a:spAutoFit/>
          </a:bodyPr>
          <a:lstStyle/>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Earthquakes strike suddenly, sometimes with a roar.</a:t>
            </a:r>
            <a:endParaRPr dirty="0">
              <a:solidFill>
                <a:schemeClr val="bg2"/>
              </a:solidFill>
            </a:endParaRPr>
          </a:p>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Everything will begin to shake.</a:t>
            </a:r>
            <a:endParaRPr dirty="0">
              <a:solidFill>
                <a:schemeClr val="bg2"/>
              </a:solidFill>
            </a:endParaRPr>
          </a:p>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Lights flicker or go out.</a:t>
            </a:r>
            <a:endParaRPr dirty="0">
              <a:solidFill>
                <a:schemeClr val="bg2"/>
              </a:solidFill>
            </a:endParaRPr>
          </a:p>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Sprinklers and fire alarms may activate.</a:t>
            </a:r>
            <a:endParaRPr dirty="0">
              <a:solidFill>
                <a:schemeClr val="bg2"/>
              </a:solidFill>
            </a:endParaRPr>
          </a:p>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Windows may shatter.</a:t>
            </a:r>
            <a:endParaRPr dirty="0">
              <a:solidFill>
                <a:schemeClr val="bg2"/>
              </a:solidFill>
            </a:endParaRPr>
          </a:p>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Objects will fly off shelves and walls,</a:t>
            </a:r>
            <a:r>
              <a:rPr lang="en" dirty="0">
                <a:solidFill>
                  <a:schemeClr val="bg2"/>
                </a:solidFill>
              </a:rPr>
              <a:t> and </a:t>
            </a:r>
            <a:r>
              <a:rPr lang="en" i="0" u="none" strike="noStrike" cap="none" dirty="0">
                <a:solidFill>
                  <a:schemeClr val="bg2"/>
                </a:solidFill>
              </a:rPr>
              <a:t>furniture can move.</a:t>
            </a:r>
            <a:endParaRPr dirty="0">
              <a:solidFill>
                <a:schemeClr val="bg2"/>
              </a:solidFill>
            </a:endParaRPr>
          </a:p>
          <a:p>
            <a:pPr marL="254000" marR="0" lvl="1" indent="-127000" algn="l" rtl="0">
              <a:spcBef>
                <a:spcPts val="0"/>
              </a:spcBef>
              <a:spcAft>
                <a:spcPts val="600"/>
              </a:spcAft>
              <a:buClr>
                <a:schemeClr val="accent1"/>
              </a:buClr>
              <a:buSzPts val="1200"/>
              <a:buChar char="•"/>
            </a:pPr>
            <a:r>
              <a:rPr lang="en" i="0" u="none" strike="noStrike" cap="none" dirty="0">
                <a:solidFill>
                  <a:schemeClr val="bg2"/>
                </a:solidFill>
              </a:rPr>
              <a:t>People and animals may react suddenly or panic.</a:t>
            </a:r>
            <a:endParaRPr dirty="0">
              <a:solidFill>
                <a:schemeClr val="bg2"/>
              </a:solidFill>
            </a:endParaRPr>
          </a:p>
          <a:p>
            <a:pPr marL="254000" lvl="1" indent="-127000">
              <a:spcAft>
                <a:spcPts val="600"/>
              </a:spcAft>
              <a:buClr>
                <a:schemeClr val="accent1"/>
              </a:buClr>
              <a:buSzPts val="1200"/>
              <a:buChar char="•"/>
            </a:pPr>
            <a:r>
              <a:rPr lang="en" i="0" u="none" strike="noStrike" cap="none" dirty="0">
                <a:solidFill>
                  <a:schemeClr val="bg2"/>
                </a:solidFill>
              </a:rPr>
              <a:t>Trees and telephone poles will rock side to </a:t>
            </a:r>
            <a:r>
              <a:rPr lang="en" dirty="0">
                <a:solidFill>
                  <a:schemeClr val="bg2"/>
                </a:solidFill>
              </a:rPr>
              <a:t>side; </a:t>
            </a:r>
            <a:r>
              <a:rPr lang="en" i="0" u="none" strike="noStrike" cap="none" dirty="0">
                <a:solidFill>
                  <a:schemeClr val="bg2"/>
                </a:solidFill>
              </a:rPr>
              <a:t>some may fall over.</a:t>
            </a:r>
            <a:endParaRPr i="0" u="none" strike="noStrike" cap="none" dirty="0">
              <a:solidFill>
                <a:schemeClr val="bg2"/>
              </a:solidFill>
            </a:endParaRPr>
          </a:p>
        </p:txBody>
      </p:sp>
      <p:sp>
        <p:nvSpPr>
          <p:cNvPr id="287" name="Google Shape;287;p36">
            <a:extLst>
              <a:ext uri="{FF2B5EF4-FFF2-40B4-BE49-F238E27FC236}">
                <a16:creationId xmlns:a16="http://schemas.microsoft.com/office/drawing/2014/main" id="{3B0BB152-6D3F-2544-62AB-58CED1004EEA}"/>
              </a:ext>
            </a:extLst>
          </p:cNvPr>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
        <p:nvSpPr>
          <p:cNvPr id="2" name="Google Shape;289;p36">
            <a:extLst>
              <a:ext uri="{FF2B5EF4-FFF2-40B4-BE49-F238E27FC236}">
                <a16:creationId xmlns:a16="http://schemas.microsoft.com/office/drawing/2014/main" id="{42F18403-C891-058E-196E-D6FAB0CEE618}"/>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Nunito Sans"/>
                <a:ea typeface="Nunito Sans"/>
                <a:cs typeface="Nunito Sans"/>
                <a:sym typeface="Nunito Sans"/>
              </a:rPr>
              <a:t>S</a:t>
            </a:r>
            <a:r>
              <a:rPr lang="en-US" sz="800" dirty="0" err="1">
                <a:solidFill>
                  <a:schemeClr val="lt1"/>
                </a:solidFill>
                <a:latin typeface="Nunito Sans"/>
                <a:ea typeface="Nunito Sans"/>
                <a:cs typeface="Nunito Sans"/>
                <a:sym typeface="Nunito Sans"/>
              </a:rPr>
              <a:t>hakeAlert.</a:t>
            </a:r>
            <a:r>
              <a:rPr lang="en-US" sz="800" dirty="0" err="1">
                <a:solidFill>
                  <a:schemeClr val="lt1"/>
                </a:solidFill>
                <a:latin typeface="+mn-lt"/>
                <a:ea typeface="Nunito Sans"/>
                <a:cs typeface="Nunito Sans"/>
                <a:sym typeface="Nunito Sans"/>
              </a:rPr>
              <a:t>org</a:t>
            </a:r>
            <a:endParaRPr lang="en-US" sz="800" dirty="0">
              <a:solidFill>
                <a:schemeClr val="lt1"/>
              </a:solidFill>
              <a:latin typeface="+mn-lt"/>
            </a:endParaRPr>
          </a:p>
        </p:txBody>
      </p:sp>
      <p:pic>
        <p:nvPicPr>
          <p:cNvPr id="5" name="Picture 4">
            <a:extLst>
              <a:ext uri="{FF2B5EF4-FFF2-40B4-BE49-F238E27FC236}">
                <a16:creationId xmlns:a16="http://schemas.microsoft.com/office/drawing/2014/main" id="{FEB4F378-F054-22CC-0CBA-54F21D332EB3}"/>
              </a:ext>
            </a:extLst>
          </p:cNvPr>
          <p:cNvPicPr>
            <a:picLocks noChangeAspect="1"/>
          </p:cNvPicPr>
          <p:nvPr/>
        </p:nvPicPr>
        <p:blipFill>
          <a:blip r:embed="rId4"/>
          <a:stretch>
            <a:fillRect/>
          </a:stretch>
        </p:blipFill>
        <p:spPr>
          <a:xfrm>
            <a:off x="6599973" y="2865123"/>
            <a:ext cx="2062093" cy="1364839"/>
          </a:xfrm>
          <a:prstGeom prst="rect">
            <a:avLst/>
          </a:prstGeom>
        </p:spPr>
      </p:pic>
      <p:pic>
        <p:nvPicPr>
          <p:cNvPr id="17" name="Picture 16">
            <a:extLst>
              <a:ext uri="{FF2B5EF4-FFF2-40B4-BE49-F238E27FC236}">
                <a16:creationId xmlns:a16="http://schemas.microsoft.com/office/drawing/2014/main" id="{25064C2A-FA46-05FF-A386-B45DC7DC5478}"/>
              </a:ext>
            </a:extLst>
          </p:cNvPr>
          <p:cNvPicPr>
            <a:picLocks noChangeAspect="1"/>
          </p:cNvPicPr>
          <p:nvPr/>
        </p:nvPicPr>
        <p:blipFill>
          <a:blip r:embed="rId5"/>
          <a:stretch>
            <a:fillRect/>
          </a:stretch>
        </p:blipFill>
        <p:spPr>
          <a:xfrm>
            <a:off x="4572000" y="2571750"/>
            <a:ext cx="0" cy="0"/>
          </a:xfrm>
          <a:prstGeom prst="rect">
            <a:avLst/>
          </a:prstGeom>
        </p:spPr>
      </p:pic>
      <p:pic>
        <p:nvPicPr>
          <p:cNvPr id="21" name="Picture 20">
            <a:extLst>
              <a:ext uri="{FF2B5EF4-FFF2-40B4-BE49-F238E27FC236}">
                <a16:creationId xmlns:a16="http://schemas.microsoft.com/office/drawing/2014/main" id="{428D03B4-5D23-4964-548E-AC08C04C3B94}"/>
              </a:ext>
            </a:extLst>
          </p:cNvPr>
          <p:cNvPicPr>
            <a:picLocks noChangeAspect="1"/>
          </p:cNvPicPr>
          <p:nvPr/>
        </p:nvPicPr>
        <p:blipFill>
          <a:blip r:embed="rId6"/>
          <a:stretch>
            <a:fillRect/>
          </a:stretch>
        </p:blipFill>
        <p:spPr>
          <a:xfrm>
            <a:off x="7029823" y="593959"/>
            <a:ext cx="1554480" cy="1492301"/>
          </a:xfrm>
          <a:prstGeom prst="rect">
            <a:avLst/>
          </a:prstGeom>
        </p:spPr>
      </p:pic>
      <p:pic>
        <p:nvPicPr>
          <p:cNvPr id="25" name="Picture 24">
            <a:extLst>
              <a:ext uri="{FF2B5EF4-FFF2-40B4-BE49-F238E27FC236}">
                <a16:creationId xmlns:a16="http://schemas.microsoft.com/office/drawing/2014/main" id="{BAD12199-C55C-C69C-273F-E81D3349DC0A}"/>
              </a:ext>
            </a:extLst>
          </p:cNvPr>
          <p:cNvPicPr>
            <a:picLocks noChangeAspect="1"/>
          </p:cNvPicPr>
          <p:nvPr/>
        </p:nvPicPr>
        <p:blipFill>
          <a:blip r:embed="rId7"/>
          <a:stretch>
            <a:fillRect/>
          </a:stretch>
        </p:blipFill>
        <p:spPr>
          <a:xfrm>
            <a:off x="5347015" y="1223681"/>
            <a:ext cx="1554480" cy="1458326"/>
          </a:xfrm>
          <a:prstGeom prst="rect">
            <a:avLst/>
          </a:prstGeom>
        </p:spPr>
      </p:pic>
    </p:spTree>
    <p:extLst>
      <p:ext uri="{BB962C8B-B14F-4D97-AF65-F5344CB8AC3E}">
        <p14:creationId xmlns:p14="http://schemas.microsoft.com/office/powerpoint/2010/main" val="231037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3" name="Google Shape;303;p37"/>
          <p:cNvSpPr txBox="1"/>
          <p:nvPr/>
        </p:nvSpPr>
        <p:spPr>
          <a:xfrm>
            <a:off x="433956" y="603794"/>
            <a:ext cx="6722748" cy="373051"/>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US" sz="2400" b="1" i="0" u="none" strike="noStrike" cap="none" dirty="0">
                <a:solidFill>
                  <a:srgbClr val="006F41"/>
                </a:solidFill>
                <a:latin typeface="+mj-lt"/>
                <a:ea typeface="Anton"/>
                <a:cs typeface="Anton"/>
                <a:sym typeface="Anton"/>
              </a:rPr>
              <a:t>Earthquake Also Produce Secondary Hazards</a:t>
            </a:r>
            <a:endParaRPr lang="en-US" sz="2400" b="1" dirty="0">
              <a:solidFill>
                <a:srgbClr val="006F41"/>
              </a:solidFill>
              <a:latin typeface="+mj-lt"/>
            </a:endParaRPr>
          </a:p>
        </p:txBody>
      </p:sp>
      <p:sp>
        <p:nvSpPr>
          <p:cNvPr id="313" name="Google Shape;313;p37"/>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grpSp>
        <p:nvGrpSpPr>
          <p:cNvPr id="13" name="Group 12">
            <a:extLst>
              <a:ext uri="{FF2B5EF4-FFF2-40B4-BE49-F238E27FC236}">
                <a16:creationId xmlns:a16="http://schemas.microsoft.com/office/drawing/2014/main" id="{3719FCDD-D473-79D6-1853-FAA4AAB34D7D}"/>
              </a:ext>
            </a:extLst>
          </p:cNvPr>
          <p:cNvGrpSpPr/>
          <p:nvPr/>
        </p:nvGrpSpPr>
        <p:grpSpPr>
          <a:xfrm>
            <a:off x="430696" y="1143662"/>
            <a:ext cx="8315739" cy="3331586"/>
            <a:chOff x="430696" y="1143662"/>
            <a:chExt cx="8315739" cy="3331586"/>
          </a:xfrm>
        </p:grpSpPr>
        <p:sp>
          <p:nvSpPr>
            <p:cNvPr id="299" name="Google Shape;299;p37"/>
            <p:cNvSpPr/>
            <p:nvPr/>
          </p:nvSpPr>
          <p:spPr>
            <a:xfrm>
              <a:off x="430696" y="1143662"/>
              <a:ext cx="4088295" cy="1711576"/>
            </a:xfrm>
            <a:prstGeom prst="roundRect">
              <a:avLst>
                <a:gd name="adj" fmla="val 4359"/>
              </a:avLst>
            </a:prstGeom>
            <a:blipFill rotWithShape="1">
              <a:blip r:embed="rId3"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 name="Google Shape;302;p37">
              <a:extLst>
                <a:ext uri="{FF2B5EF4-FFF2-40B4-BE49-F238E27FC236}">
                  <a16:creationId xmlns:a16="http://schemas.microsoft.com/office/drawing/2014/main" id="{0E0BE3ED-7DE8-117B-DAD7-6866107C6AF9}"/>
                </a:ext>
              </a:extLst>
            </p:cNvPr>
            <p:cNvSpPr txBox="1"/>
            <p:nvPr/>
          </p:nvSpPr>
          <p:spPr>
            <a:xfrm>
              <a:off x="516571" y="1227769"/>
              <a:ext cx="1406267" cy="253734"/>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LANDSLIDES</a:t>
              </a:r>
              <a:endParaRPr sz="700" spc="100" dirty="0">
                <a:solidFill>
                  <a:schemeClr val="tx1"/>
                </a:solidFill>
                <a:latin typeface="Arial" panose="020B0604020202020204" pitchFamily="34" charset="0"/>
                <a:cs typeface="Arial" panose="020B0604020202020204" pitchFamily="34" charset="0"/>
              </a:endParaRPr>
            </a:p>
          </p:txBody>
        </p:sp>
        <p:sp>
          <p:nvSpPr>
            <p:cNvPr id="3" name="Google Shape;299;p37">
              <a:extLst>
                <a:ext uri="{FF2B5EF4-FFF2-40B4-BE49-F238E27FC236}">
                  <a16:creationId xmlns:a16="http://schemas.microsoft.com/office/drawing/2014/main" id="{EF11D1D9-FD18-370F-EE57-5D3B8DDC0136}"/>
                </a:ext>
              </a:extLst>
            </p:cNvPr>
            <p:cNvSpPr/>
            <p:nvPr/>
          </p:nvSpPr>
          <p:spPr>
            <a:xfrm>
              <a:off x="4665323" y="1143662"/>
              <a:ext cx="4081112" cy="1711576"/>
            </a:xfrm>
            <a:prstGeom prst="roundRect">
              <a:avLst>
                <a:gd name="adj" fmla="val 4359"/>
              </a:avLst>
            </a:prstGeom>
            <a:blipFill rotWithShape="1">
              <a:blip r:embed="rId4"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 name="Google Shape;302;p37">
              <a:extLst>
                <a:ext uri="{FF2B5EF4-FFF2-40B4-BE49-F238E27FC236}">
                  <a16:creationId xmlns:a16="http://schemas.microsoft.com/office/drawing/2014/main" id="{7F448668-E27A-C66B-BFD0-333E8E757C04}"/>
                </a:ext>
              </a:extLst>
            </p:cNvPr>
            <p:cNvSpPr txBox="1"/>
            <p:nvPr/>
          </p:nvSpPr>
          <p:spPr>
            <a:xfrm>
              <a:off x="6758610" y="1210756"/>
              <a:ext cx="1920240" cy="260236"/>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US"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GROUND LIQUEFACTION</a:t>
              </a:r>
            </a:p>
          </p:txBody>
        </p:sp>
        <p:sp>
          <p:nvSpPr>
            <p:cNvPr id="5" name="Google Shape;299;p37">
              <a:extLst>
                <a:ext uri="{FF2B5EF4-FFF2-40B4-BE49-F238E27FC236}">
                  <a16:creationId xmlns:a16="http://schemas.microsoft.com/office/drawing/2014/main" id="{60AC621B-D106-A34A-99F7-A7A6EA524209}"/>
                </a:ext>
              </a:extLst>
            </p:cNvPr>
            <p:cNvSpPr/>
            <p:nvPr/>
          </p:nvSpPr>
          <p:spPr>
            <a:xfrm>
              <a:off x="438194" y="2999108"/>
              <a:ext cx="4107302" cy="1474693"/>
            </a:xfrm>
            <a:prstGeom prst="roundRect">
              <a:avLst>
                <a:gd name="adj" fmla="val 4359"/>
              </a:avLst>
            </a:prstGeom>
            <a:blipFill rotWithShape="1">
              <a:blip r:embed="rId5"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6" name="Google Shape;299;p37">
              <a:extLst>
                <a:ext uri="{FF2B5EF4-FFF2-40B4-BE49-F238E27FC236}">
                  <a16:creationId xmlns:a16="http://schemas.microsoft.com/office/drawing/2014/main" id="{D55EAA5E-FFBB-7471-F80F-C3EB78E6B321}"/>
                </a:ext>
              </a:extLst>
            </p:cNvPr>
            <p:cNvSpPr/>
            <p:nvPr/>
          </p:nvSpPr>
          <p:spPr>
            <a:xfrm>
              <a:off x="4686974" y="3000555"/>
              <a:ext cx="4059461" cy="1474693"/>
            </a:xfrm>
            <a:prstGeom prst="roundRect">
              <a:avLst>
                <a:gd name="adj" fmla="val 4359"/>
              </a:avLst>
            </a:prstGeom>
            <a:blipFill rotWithShape="1">
              <a:blip r:embed="rId6" cstate="hqprint">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7" name="Google Shape;302;p37">
              <a:extLst>
                <a:ext uri="{FF2B5EF4-FFF2-40B4-BE49-F238E27FC236}">
                  <a16:creationId xmlns:a16="http://schemas.microsoft.com/office/drawing/2014/main" id="{81941B83-A1C0-0A3E-C662-181D3E1B93ED}"/>
                </a:ext>
              </a:extLst>
            </p:cNvPr>
            <p:cNvSpPr txBox="1"/>
            <p:nvPr/>
          </p:nvSpPr>
          <p:spPr>
            <a:xfrm>
              <a:off x="7240460" y="3077046"/>
              <a:ext cx="1406267" cy="253734"/>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FIRE</a:t>
              </a:r>
              <a:endParaRPr sz="700" spc="100" dirty="0">
                <a:solidFill>
                  <a:schemeClr val="tx1"/>
                </a:solidFill>
                <a:latin typeface="Arial" panose="020B0604020202020204" pitchFamily="34" charset="0"/>
                <a:cs typeface="Arial" panose="020B0604020202020204" pitchFamily="34" charset="0"/>
              </a:endParaRPr>
            </a:p>
          </p:txBody>
        </p:sp>
        <p:sp>
          <p:nvSpPr>
            <p:cNvPr id="9" name="Google Shape;302;p37">
              <a:extLst>
                <a:ext uri="{FF2B5EF4-FFF2-40B4-BE49-F238E27FC236}">
                  <a16:creationId xmlns:a16="http://schemas.microsoft.com/office/drawing/2014/main" id="{C6AC53A9-5803-E984-04AA-39E1C35F9B5B}"/>
                </a:ext>
              </a:extLst>
            </p:cNvPr>
            <p:cNvSpPr txBox="1"/>
            <p:nvPr/>
          </p:nvSpPr>
          <p:spPr>
            <a:xfrm>
              <a:off x="516562" y="3073284"/>
              <a:ext cx="2239890" cy="266263"/>
            </a:xfrm>
            <a:prstGeom prst="roundRect">
              <a:avLst/>
            </a:prstGeom>
            <a:solidFill>
              <a:schemeClr val="accent4"/>
            </a:solidFill>
            <a:ln>
              <a:noFill/>
            </a:ln>
            <a:effectLst>
              <a:outerShdw blurRad="50800" dist="38100" dir="5400000" algn="t" rotWithShape="0">
                <a:prstClr val="black">
                  <a:alpha val="13242"/>
                </a:prstClr>
              </a:outerShdw>
            </a:effectLst>
          </p:spPr>
          <p:txBody>
            <a:bodyPr spcFirstLastPara="1" wrap="square" lIns="0" tIns="19050" rIns="0" bIns="19050" anchor="ctr" anchorCtr="0">
              <a:noAutofit/>
            </a:bodyPr>
            <a:lstStyle/>
            <a:p>
              <a:pPr marL="0" marR="0" lvl="0" indent="0" algn="ctr" rtl="0">
                <a:lnSpc>
                  <a:spcPct val="147034"/>
                </a:lnSpc>
                <a:spcBef>
                  <a:spcPts val="0"/>
                </a:spcBef>
                <a:spcAft>
                  <a:spcPts val="0"/>
                </a:spcAft>
                <a:buNone/>
              </a:pPr>
              <a:r>
                <a:rPr lang="en-US" sz="1000" b="1" i="0" u="none" strike="noStrike" cap="none" spc="100" dirty="0">
                  <a:solidFill>
                    <a:schemeClr val="tx1"/>
                  </a:solidFill>
                  <a:latin typeface="Arial" panose="020B0604020202020204" pitchFamily="34" charset="0"/>
                  <a:ea typeface="Nunito Sans Medium"/>
                  <a:cs typeface="Arial" panose="020B0604020202020204" pitchFamily="34" charset="0"/>
                  <a:sym typeface="Nunito Sans Medium"/>
                </a:rPr>
                <a:t>INFRASTRUCTURE DAMAGE</a:t>
              </a:r>
            </a:p>
          </p:txBody>
        </p:sp>
      </p:grpSp>
      <p:sp>
        <p:nvSpPr>
          <p:cNvPr id="14" name="Google Shape;289;p36">
            <a:extLst>
              <a:ext uri="{FF2B5EF4-FFF2-40B4-BE49-F238E27FC236}">
                <a16:creationId xmlns:a16="http://schemas.microsoft.com/office/drawing/2014/main" id="{69B29CE0-D204-9460-EA64-ED6CFA8FBD25}"/>
              </a:ext>
            </a:extLst>
          </p:cNvPr>
          <p:cNvSpPr txBox="1"/>
          <p:nvPr/>
        </p:nvSpPr>
        <p:spPr>
          <a:xfrm>
            <a:off x="6592286" y="175788"/>
            <a:ext cx="2257800" cy="180947"/>
          </a:xfrm>
          <a:prstGeom prst="rect">
            <a:avLst/>
          </a:prstGeom>
          <a:noFill/>
          <a:ln>
            <a:noFill/>
          </a:ln>
        </p:spPr>
        <p:txBody>
          <a:bodyPr spcFirstLastPara="1" wrap="square" lIns="0" tIns="0" rIns="0" bIns="0" anchor="t" anchorCtr="0">
            <a:spAutoFit/>
          </a:bodyPr>
          <a:lstStyle/>
          <a:p>
            <a:pPr marL="0" marR="0" lvl="0" indent="0" algn="r" rtl="0">
              <a:lnSpc>
                <a:spcPct val="147046"/>
              </a:lnSpc>
              <a:spcBef>
                <a:spcPts val="0"/>
              </a:spcBef>
              <a:spcAft>
                <a:spcPts val="0"/>
              </a:spcAft>
              <a:buNone/>
            </a:pPr>
            <a:r>
              <a:rPr lang="en-US" sz="800" i="0" u="none" strike="noStrike" cap="none" dirty="0" err="1">
                <a:solidFill>
                  <a:schemeClr val="lt1"/>
                </a:solidFill>
                <a:latin typeface="Nunito Sans"/>
                <a:ea typeface="Nunito Sans"/>
                <a:cs typeface="Nunito Sans"/>
                <a:sym typeface="Nunito Sans"/>
              </a:rPr>
              <a:t>S</a:t>
            </a:r>
            <a:r>
              <a:rPr lang="en-US" sz="800" dirty="0" err="1">
                <a:solidFill>
                  <a:schemeClr val="lt1"/>
                </a:solidFill>
                <a:latin typeface="Nunito Sans"/>
                <a:ea typeface="Nunito Sans"/>
                <a:cs typeface="Nunito Sans"/>
                <a:sym typeface="Nunito Sans"/>
              </a:rPr>
              <a:t>hakeAlert.</a:t>
            </a:r>
            <a:r>
              <a:rPr lang="en-US" sz="800" dirty="0" err="1">
                <a:solidFill>
                  <a:schemeClr val="lt1"/>
                </a:solidFill>
                <a:latin typeface="+mn-lt"/>
                <a:ea typeface="Nunito Sans"/>
                <a:cs typeface="Nunito Sans"/>
                <a:sym typeface="Nunito Sans"/>
              </a:rPr>
              <a:t>org</a:t>
            </a:r>
            <a:endParaRPr lang="en-US" sz="800" dirty="0">
              <a:solidFill>
                <a:schemeClr val="lt1"/>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crack in the road&#10;&#10;AI-generated content may be incorrect.">
            <a:extLst>
              <a:ext uri="{FF2B5EF4-FFF2-40B4-BE49-F238E27FC236}">
                <a16:creationId xmlns:a16="http://schemas.microsoft.com/office/drawing/2014/main" id="{4430A8E0-A99D-24CE-F1C0-0F477E40158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61221" cy="5143500"/>
          </a:xfrm>
          <a:prstGeom prst="rect">
            <a:avLst/>
          </a:prstGeom>
        </p:spPr>
      </p:pic>
      <p:sp>
        <p:nvSpPr>
          <p:cNvPr id="10" name="Rectangle 9">
            <a:extLst>
              <a:ext uri="{FF2B5EF4-FFF2-40B4-BE49-F238E27FC236}">
                <a16:creationId xmlns:a16="http://schemas.microsoft.com/office/drawing/2014/main" id="{88E9E642-5B0C-4198-743B-FEC30B56402A}"/>
              </a:ext>
            </a:extLst>
          </p:cNvPr>
          <p:cNvSpPr/>
          <p:nvPr/>
        </p:nvSpPr>
        <p:spPr>
          <a:xfrm>
            <a:off x="0" y="0"/>
            <a:ext cx="7105650" cy="5143500"/>
          </a:xfrm>
          <a:prstGeom prst="rect">
            <a:avLst/>
          </a:prstGeom>
          <a:gradFill flip="none" rotWithShape="1">
            <a:gsLst>
              <a:gs pos="0">
                <a:schemeClr val="bg2"/>
              </a:gs>
              <a:gs pos="100000">
                <a:schemeClr val="bg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CDCD2"/>
              </a:solidFill>
            </a:endParaRPr>
          </a:p>
        </p:txBody>
      </p:sp>
      <p:sp>
        <p:nvSpPr>
          <p:cNvPr id="3" name="Slide Number Placeholder 2">
            <a:extLst>
              <a:ext uri="{FF2B5EF4-FFF2-40B4-BE49-F238E27FC236}">
                <a16:creationId xmlns:a16="http://schemas.microsoft.com/office/drawing/2014/main" id="{AFA51283-D10D-3446-7AF6-E05757542A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4" name="Content Placeholder 3">
            <a:extLst>
              <a:ext uri="{FF2B5EF4-FFF2-40B4-BE49-F238E27FC236}">
                <a16:creationId xmlns:a16="http://schemas.microsoft.com/office/drawing/2014/main" id="{A5A6745A-643E-598B-9EF4-F8E0F61E8EEB}"/>
              </a:ext>
            </a:extLst>
          </p:cNvPr>
          <p:cNvSpPr>
            <a:spLocks noGrp="1"/>
          </p:cNvSpPr>
          <p:nvPr>
            <p:ph sz="quarter" idx="13"/>
          </p:nvPr>
        </p:nvSpPr>
        <p:spPr>
          <a:xfrm>
            <a:off x="406750" y="521407"/>
            <a:ext cx="4355750" cy="3333750"/>
          </a:xfrm>
          <a:effectLst>
            <a:outerShdw blurRad="164850" dist="38100" dir="5400000" algn="t" rotWithShape="0">
              <a:prstClr val="black">
                <a:alpha val="66718"/>
              </a:prstClr>
            </a:outerShdw>
          </a:effectLst>
        </p:spPr>
        <p:txBody>
          <a:bodyPr>
            <a:noAutofit/>
          </a:bodyPr>
          <a:lstStyle/>
          <a:p>
            <a:r>
              <a:rPr lang="en-US" sz="3200" b="1" dirty="0">
                <a:solidFill>
                  <a:schemeClr val="bg1"/>
                </a:solidFill>
              </a:rPr>
              <a:t>Did you know </a:t>
            </a:r>
            <a:br>
              <a:rPr lang="en-US" sz="3200" b="1" dirty="0">
                <a:solidFill>
                  <a:schemeClr val="bg1"/>
                </a:solidFill>
              </a:rPr>
            </a:br>
            <a:r>
              <a:rPr lang="en-US" sz="3200" b="1" dirty="0">
                <a:solidFill>
                  <a:schemeClr val="bg1"/>
                </a:solidFill>
              </a:rPr>
              <a:t>you can get an </a:t>
            </a:r>
            <a:r>
              <a:rPr lang="en-US" sz="3200" b="1" dirty="0">
                <a:solidFill>
                  <a:srgbClr val="8CCDB4"/>
                </a:solidFill>
              </a:rPr>
              <a:t>earthquake early warning alert </a:t>
            </a:r>
            <a:r>
              <a:rPr lang="en-US" sz="3200" b="1" dirty="0">
                <a:solidFill>
                  <a:schemeClr val="bg1"/>
                </a:solidFill>
              </a:rPr>
              <a:t>before strong shaking is expected near you?</a:t>
            </a:r>
            <a:endParaRPr lang="en-US" sz="3200" dirty="0">
              <a:solidFill>
                <a:schemeClr val="bg1"/>
              </a:solidFill>
            </a:endParaRPr>
          </a:p>
          <a:p>
            <a:endParaRPr lang="en-US" sz="3200" dirty="0">
              <a:solidFill>
                <a:schemeClr val="bg1"/>
              </a:solidFill>
            </a:endParaRPr>
          </a:p>
        </p:txBody>
      </p:sp>
      <p:sp>
        <p:nvSpPr>
          <p:cNvPr id="6" name="TextBox 5">
            <a:extLst>
              <a:ext uri="{FF2B5EF4-FFF2-40B4-BE49-F238E27FC236}">
                <a16:creationId xmlns:a16="http://schemas.microsoft.com/office/drawing/2014/main" id="{FA184D07-D076-AF0D-7169-6487FD458B7E}"/>
              </a:ext>
            </a:extLst>
          </p:cNvPr>
          <p:cNvSpPr txBox="1"/>
          <p:nvPr/>
        </p:nvSpPr>
        <p:spPr>
          <a:xfrm>
            <a:off x="11633200" y="558800"/>
            <a:ext cx="184731" cy="307777"/>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ACEDDEC1-8840-3106-BD50-56670C105406}"/>
              </a:ext>
            </a:extLst>
          </p:cNvPr>
          <p:cNvPicPr>
            <a:picLocks noChangeAspect="1"/>
          </p:cNvPicPr>
          <p:nvPr/>
        </p:nvPicPr>
        <p:blipFill>
          <a:blip r:embed="rId4"/>
          <a:stretch>
            <a:fillRect/>
          </a:stretch>
        </p:blipFill>
        <p:spPr>
          <a:xfrm>
            <a:off x="475349" y="3800909"/>
            <a:ext cx="3253702" cy="575655"/>
          </a:xfrm>
          <a:prstGeom prst="rect">
            <a:avLst/>
          </a:prstGeom>
        </p:spPr>
      </p:pic>
    </p:spTree>
    <p:extLst>
      <p:ext uri="{BB962C8B-B14F-4D97-AF65-F5344CB8AC3E}">
        <p14:creationId xmlns:p14="http://schemas.microsoft.com/office/powerpoint/2010/main" val="3123716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33"/>
          <p:cNvSpPr txBox="1"/>
          <p:nvPr/>
        </p:nvSpPr>
        <p:spPr>
          <a:xfrm>
            <a:off x="295491" y="704552"/>
            <a:ext cx="4848457" cy="1708866"/>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 sz="2800" b="1" dirty="0">
                <a:solidFill>
                  <a:srgbClr val="006F41"/>
                </a:solidFill>
                <a:latin typeface="+mj-lt"/>
                <a:ea typeface="Anton"/>
                <a:cs typeface="Anton"/>
                <a:sym typeface="Anton"/>
              </a:rPr>
              <a:t>Northern California Loma Prieta Earthquake</a:t>
            </a:r>
          </a:p>
          <a:p>
            <a:pPr marL="0" marR="0" lvl="0" indent="0" algn="l" rtl="0">
              <a:lnSpc>
                <a:spcPct val="100989"/>
              </a:lnSpc>
              <a:spcBef>
                <a:spcPts val="0"/>
              </a:spcBef>
              <a:spcAft>
                <a:spcPts val="0"/>
              </a:spcAft>
              <a:buNone/>
            </a:pPr>
            <a:r>
              <a:rPr lang="en" sz="2800" b="1" dirty="0">
                <a:solidFill>
                  <a:srgbClr val="006F41"/>
                </a:solidFill>
                <a:latin typeface="+mj-lt"/>
                <a:ea typeface="Anton"/>
                <a:cs typeface="Anton"/>
                <a:sym typeface="Anton"/>
              </a:rPr>
              <a:t>M6.9/MMI VIII</a:t>
            </a:r>
            <a:endParaRPr sz="2800" b="1" dirty="0">
              <a:solidFill>
                <a:srgbClr val="006F41"/>
              </a:solidFill>
              <a:latin typeface="+mj-lt"/>
              <a:ea typeface="Anton"/>
              <a:cs typeface="Anton"/>
              <a:sym typeface="Anton"/>
            </a:endParaRPr>
          </a:p>
          <a:p>
            <a:pPr marL="0" marR="0" lvl="0" indent="0" algn="l" rtl="0">
              <a:lnSpc>
                <a:spcPct val="100989"/>
              </a:lnSpc>
              <a:spcBef>
                <a:spcPts val="600"/>
              </a:spcBef>
              <a:spcAft>
                <a:spcPts val="0"/>
              </a:spcAft>
              <a:buNone/>
            </a:pPr>
            <a:r>
              <a:rPr lang="en" sz="2100" dirty="0">
                <a:solidFill>
                  <a:schemeClr val="bg2"/>
                </a:solidFill>
                <a:latin typeface="+mj-lt"/>
                <a:ea typeface="Anton"/>
                <a:cs typeface="Anton"/>
                <a:sym typeface="Anton"/>
              </a:rPr>
              <a:t>October 17, 1989, 5:04 PM</a:t>
            </a:r>
            <a:endParaRPr sz="2100" dirty="0">
              <a:solidFill>
                <a:schemeClr val="bg2"/>
              </a:solidFill>
              <a:latin typeface="+mj-lt"/>
              <a:ea typeface="Anton"/>
              <a:cs typeface="Anton"/>
              <a:sym typeface="Anton"/>
            </a:endParaRPr>
          </a:p>
        </p:txBody>
      </p:sp>
      <p:sp>
        <p:nvSpPr>
          <p:cNvPr id="258" name="Google Shape;258;p33"/>
          <p:cNvSpPr txBox="1"/>
          <p:nvPr/>
        </p:nvSpPr>
        <p:spPr>
          <a:xfrm>
            <a:off x="255733" y="2688886"/>
            <a:ext cx="5323431" cy="1754326"/>
          </a:xfrm>
          <a:prstGeom prst="rect">
            <a:avLst/>
          </a:prstGeom>
          <a:noFill/>
          <a:ln>
            <a:noFill/>
          </a:ln>
        </p:spPr>
        <p:txBody>
          <a:bodyPr spcFirstLastPara="1" wrap="square" lIns="0" tIns="0" rIns="0" bIns="0" anchor="t" anchorCtr="0">
            <a:spAutoFit/>
          </a:bodyPr>
          <a:lstStyle/>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63 deaths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3,757 injuries (400 serious)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Damage to 12,000 homes and 2,600 businesses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US$80 million in damage (equivalent to US$203 million today)</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1.4 million people experienced power losses</a:t>
            </a:r>
            <a:endParaRPr dirty="0">
              <a:solidFill>
                <a:schemeClr val="bg2"/>
              </a:solidFill>
            </a:endParaRPr>
          </a:p>
          <a:p>
            <a:pPr marL="171450" marR="0" lvl="0" indent="-119063" algn="l" rtl="0">
              <a:spcBef>
                <a:spcPts val="0"/>
              </a:spcBef>
              <a:spcAft>
                <a:spcPts val="600"/>
              </a:spcAft>
              <a:buClr>
                <a:srgbClr val="211F1C"/>
              </a:buClr>
              <a:buSzPts val="1200"/>
              <a:buFont typeface="Arial" panose="020B0604020202020204" pitchFamily="34" charset="0"/>
              <a:buChar char="•"/>
            </a:pPr>
            <a:r>
              <a:rPr lang="en" dirty="0">
                <a:solidFill>
                  <a:schemeClr val="bg2"/>
                </a:solidFill>
              </a:rPr>
              <a:t>News stations off air for 15-40 minutes</a:t>
            </a:r>
            <a:endParaRPr sz="1200" dirty="0">
              <a:solidFill>
                <a:schemeClr val="bg2"/>
              </a:solidFill>
            </a:endParaRPr>
          </a:p>
        </p:txBody>
      </p:sp>
      <p:grpSp>
        <p:nvGrpSpPr>
          <p:cNvPr id="2" name="Group 1">
            <a:extLst>
              <a:ext uri="{FF2B5EF4-FFF2-40B4-BE49-F238E27FC236}">
                <a16:creationId xmlns:a16="http://schemas.microsoft.com/office/drawing/2014/main" id="{222EBE55-4579-AA8D-03B8-FC20AC1B6EAC}"/>
              </a:ext>
            </a:extLst>
          </p:cNvPr>
          <p:cNvGrpSpPr/>
          <p:nvPr/>
        </p:nvGrpSpPr>
        <p:grpSpPr>
          <a:xfrm>
            <a:off x="5659337" y="-15688"/>
            <a:ext cx="3484663" cy="5159188"/>
            <a:chOff x="5659337" y="-15688"/>
            <a:chExt cx="3484663" cy="5159188"/>
          </a:xfrm>
        </p:grpSpPr>
        <p:pic>
          <p:nvPicPr>
            <p:cNvPr id="257" name="Google Shape;257;p33"/>
            <p:cNvPicPr preferRelativeResize="0">
              <a:picLocks noChangeAspect="1"/>
            </p:cNvPicPr>
            <p:nvPr/>
          </p:nvPicPr>
          <p:blipFill>
            <a:blip r:embed="rId3">
              <a:alphaModFix/>
            </a:blip>
            <a:stretch>
              <a:fillRect/>
            </a:stretch>
          </p:blipFill>
          <p:spPr>
            <a:xfrm>
              <a:off x="5659337" y="-15688"/>
              <a:ext cx="3484663" cy="5159188"/>
            </a:xfrm>
            <a:prstGeom prst="rect">
              <a:avLst/>
            </a:prstGeom>
            <a:noFill/>
            <a:ln w="9525" cap="flat" cmpd="sng">
              <a:noFill/>
              <a:prstDash val="solid"/>
              <a:round/>
              <a:headEnd type="none" w="sm" len="sm"/>
              <a:tailEnd type="none" w="sm" len="sm"/>
            </a:ln>
            <a:effectLst/>
          </p:spPr>
        </p:pic>
        <p:sp>
          <p:nvSpPr>
            <p:cNvPr id="261" name="Google Shape;261;p33"/>
            <p:cNvSpPr/>
            <p:nvPr/>
          </p:nvSpPr>
          <p:spPr>
            <a:xfrm>
              <a:off x="7789850" y="4146956"/>
              <a:ext cx="599422" cy="557594"/>
            </a:xfrm>
            <a:prstGeom prst="star7">
              <a:avLst>
                <a:gd name="adj" fmla="val 34601"/>
                <a:gd name="hf" fmla="val 102572"/>
                <a:gd name="vf" fmla="val 105210"/>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700" b="1">
                <a:solidFill>
                  <a:schemeClr val="lt1"/>
                </a:solidFill>
              </a:endParaRPr>
            </a:p>
          </p:txBody>
        </p:sp>
        <p:sp>
          <p:nvSpPr>
            <p:cNvPr id="262" name="Google Shape;262;p33"/>
            <p:cNvSpPr txBox="1"/>
            <p:nvPr/>
          </p:nvSpPr>
          <p:spPr>
            <a:xfrm>
              <a:off x="7808633" y="4207736"/>
              <a:ext cx="599422"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solidFill>
                    <a:schemeClr val="lt1"/>
                  </a:solidFill>
                </a:rPr>
                <a:t>VIII</a:t>
              </a:r>
              <a:endParaRPr sz="1700" b="1" dirty="0">
                <a:solidFill>
                  <a:schemeClr val="lt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7"/>
          <p:cNvSpPr txBox="1">
            <a:spLocks noGrp="1"/>
          </p:cNvSpPr>
          <p:nvPr>
            <p:ph type="sldNum" idx="12"/>
          </p:nvPr>
        </p:nvSpPr>
        <p:spPr>
          <a:xfrm>
            <a:off x="6792684" y="4818459"/>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466" name="Google Shape;466;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676109" y="0"/>
            <a:ext cx="3467891" cy="5143500"/>
          </a:xfrm>
          <a:prstGeom prst="rect">
            <a:avLst/>
          </a:prstGeom>
          <a:noFill/>
          <a:ln w="9525" cap="flat" cmpd="sng">
            <a:noFill/>
            <a:prstDash val="solid"/>
            <a:round/>
            <a:headEnd type="none" w="sm" len="sm"/>
            <a:tailEnd type="none" w="sm" len="sm"/>
          </a:ln>
          <a:effectLst/>
        </p:spPr>
      </p:pic>
      <p:pic>
        <p:nvPicPr>
          <p:cNvPr id="467" name="Google Shape;467;p4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726191" y="569842"/>
            <a:ext cx="3536252" cy="3981879"/>
          </a:xfrm>
          <a:prstGeom prst="roundRect">
            <a:avLst>
              <a:gd name="adj" fmla="val 4046"/>
            </a:avLst>
          </a:prstGeom>
          <a:noFill/>
          <a:ln>
            <a:solidFill>
              <a:schemeClr val="bg1">
                <a:lumMod val="85000"/>
              </a:schemeClr>
            </a:solidFill>
          </a:ln>
          <a:effectLst/>
        </p:spPr>
      </p:pic>
      <p:sp>
        <p:nvSpPr>
          <p:cNvPr id="2" name="Google Shape;465;p47">
            <a:extLst>
              <a:ext uri="{FF2B5EF4-FFF2-40B4-BE49-F238E27FC236}">
                <a16:creationId xmlns:a16="http://schemas.microsoft.com/office/drawing/2014/main" id="{89C1E929-910B-C7B5-3327-272AC8F2647B}"/>
              </a:ext>
            </a:extLst>
          </p:cNvPr>
          <p:cNvSpPr txBox="1"/>
          <p:nvPr/>
        </p:nvSpPr>
        <p:spPr>
          <a:xfrm>
            <a:off x="306396" y="734975"/>
            <a:ext cx="2433047" cy="2175917"/>
          </a:xfrm>
          <a:prstGeom prst="rect">
            <a:avLst/>
          </a:prstGeom>
          <a:noFill/>
          <a:ln>
            <a:noFill/>
          </a:ln>
        </p:spPr>
        <p:txBody>
          <a:bodyPr spcFirstLastPara="1" wrap="square" lIns="0" tIns="0" rIns="0" bIns="0" anchor="t" anchorCtr="0">
            <a:spAutoFit/>
          </a:bodyPr>
          <a:lstStyle/>
          <a:p>
            <a:pPr marL="0" marR="0" lvl="0" indent="0" algn="l" rtl="0">
              <a:lnSpc>
                <a:spcPct val="100989"/>
              </a:lnSpc>
              <a:spcBef>
                <a:spcPts val="0"/>
              </a:spcBef>
              <a:spcAft>
                <a:spcPts val="0"/>
              </a:spcAft>
              <a:buNone/>
            </a:pPr>
            <a:r>
              <a:rPr lang="en" sz="2800" b="1" dirty="0">
                <a:solidFill>
                  <a:srgbClr val="006F41"/>
                </a:solidFill>
                <a:latin typeface="Arial" panose="020B0604020202020204" pitchFamily="34" charset="0"/>
                <a:ea typeface="Anton"/>
                <a:cs typeface="Arial" panose="020B0604020202020204" pitchFamily="34" charset="0"/>
                <a:sym typeface="Anton"/>
              </a:rPr>
              <a:t>If ShakeAlert Had Been There on October 17, 1989…</a:t>
            </a:r>
            <a:endParaRPr sz="2800" b="1" dirty="0">
              <a:solidFill>
                <a:srgbClr val="006F41"/>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13058</TotalTime>
  <Words>6173</Words>
  <Application>Microsoft Macintosh PowerPoint</Application>
  <PresentationFormat>On-screen Show (16:9)</PresentationFormat>
  <Paragraphs>299</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Nunito Sans</vt:lpstr>
      <vt:lpstr>System Font Regular</vt:lpstr>
      <vt:lpstr>USGS Theme</vt:lpstr>
      <vt:lpstr>ShakeAlert® Ready: A CERT Guide to Earthquake Early Warning Essentials  What CERT Members Need to Know About Earthquake Early Warning</vt:lpstr>
      <vt:lpstr>What We Will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fighting the urge to run!</vt:lpstr>
      <vt:lpstr>PowerPoint Presentation</vt:lpstr>
      <vt:lpstr>PowerPoint Presentation</vt:lpstr>
      <vt:lpstr>PowerPoint Presentation</vt:lpstr>
      <vt:lpstr>PowerPoint Presentation</vt:lpstr>
      <vt:lpstr>PowerPoint Presentation</vt:lpstr>
      <vt:lpstr>PowerPoint Presentation</vt:lpstr>
      <vt:lpstr>Check Your Settings and Spread the Word!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mikearras</dc:creator>
  <cp:keywords/>
  <dc:description/>
  <cp:lastModifiedBy>Microsoft Office User</cp:lastModifiedBy>
  <cp:revision>91</cp:revision>
  <dcterms:modified xsi:type="dcterms:W3CDTF">2026-02-13T22:20:15Z</dcterms:modified>
  <cp:category/>
</cp:coreProperties>
</file>