
<file path=[Content_Types].xml><?xml version="1.0" encoding="utf-8"?>
<Types xmlns="http://schemas.openxmlformats.org/package/2006/content-types">
  <Default Extension="aiff" ContentType="audio/x-aiff"/>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sldIdLst>
    <p:sldId id="257" r:id="rId2"/>
    <p:sldId id="307" r:id="rId3"/>
    <p:sldId id="345" r:id="rId4"/>
    <p:sldId id="326" r:id="rId5"/>
    <p:sldId id="269" r:id="rId6"/>
    <p:sldId id="371" r:id="rId7"/>
    <p:sldId id="270" r:id="rId8"/>
    <p:sldId id="325" r:id="rId9"/>
    <p:sldId id="266" r:id="rId10"/>
    <p:sldId id="280" r:id="rId11"/>
    <p:sldId id="340" r:id="rId12"/>
    <p:sldId id="328" r:id="rId13"/>
    <p:sldId id="279" r:id="rId14"/>
    <p:sldId id="281" r:id="rId15"/>
    <p:sldId id="310" r:id="rId16"/>
    <p:sldId id="313" r:id="rId17"/>
    <p:sldId id="322" r:id="rId18"/>
    <p:sldId id="372" r:id="rId19"/>
    <p:sldId id="329" r:id="rId20"/>
    <p:sldId id="314" r:id="rId21"/>
    <p:sldId id="315" r:id="rId22"/>
    <p:sldId id="318" r:id="rId23"/>
    <p:sldId id="346" r:id="rId24"/>
    <p:sldId id="341" r:id="rId25"/>
    <p:sldId id="361" r:id="rId26"/>
    <p:sldId id="369" r:id="rId27"/>
    <p:sldId id="368" r:id="rId28"/>
    <p:sldId id="360" r:id="rId29"/>
    <p:sldId id="347" r:id="rId30"/>
    <p:sldId id="362" r:id="rId31"/>
    <p:sldId id="363" r:id="rId32"/>
    <p:sldId id="373" r:id="rId33"/>
    <p:sldId id="365" r:id="rId34"/>
    <p:sldId id="348" r:id="rId35"/>
    <p:sldId id="367" r:id="rId36"/>
    <p:sldId id="366" r:id="rId37"/>
    <p:sldId id="370" r:id="rId38"/>
    <p:sldId id="349" r:id="rId39"/>
    <p:sldId id="344" r:id="rId40"/>
    <p:sldId id="355" r:id="rId41"/>
    <p:sldId id="356" r:id="rId42"/>
    <p:sldId id="357" r:id="rId43"/>
    <p:sldId id="350" r:id="rId44"/>
    <p:sldId id="352" r:id="rId45"/>
    <p:sldId id="353" r:id="rId46"/>
    <p:sldId id="354" r:id="rId47"/>
    <p:sldId id="351" r:id="rId48"/>
    <p:sldId id="317" r:id="rId49"/>
    <p:sldId id="316" r:id="rId50"/>
    <p:sldId id="327"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B35EDB9-67B2-3642-9267-241F86170D70}">
          <p14:sldIdLst>
            <p14:sldId id="257"/>
            <p14:sldId id="307"/>
          </p14:sldIdLst>
        </p14:section>
        <p14:section name="Module 1: ShakeAlert Ready CERT Essentials" id="{73DBA530-F39B-3248-BC3C-50B6D50444EA}">
          <p14:sldIdLst>
            <p14:sldId id="345"/>
            <p14:sldId id="326"/>
            <p14:sldId id="269"/>
            <p14:sldId id="371"/>
            <p14:sldId id="270"/>
            <p14:sldId id="325"/>
            <p14:sldId id="266"/>
            <p14:sldId id="280"/>
            <p14:sldId id="340"/>
            <p14:sldId id="328"/>
            <p14:sldId id="279"/>
            <p14:sldId id="281"/>
            <p14:sldId id="310"/>
            <p14:sldId id="313"/>
            <p14:sldId id="322"/>
            <p14:sldId id="372"/>
            <p14:sldId id="329"/>
            <p14:sldId id="314"/>
            <p14:sldId id="315"/>
            <p14:sldId id="318"/>
          </p14:sldIdLst>
        </p14:section>
        <p14:section name="Module 2: The Science Behind ShakeAlert" id="{581F6754-02CF-EB4D-8149-F6F079FD3E40}">
          <p14:sldIdLst>
            <p14:sldId id="346"/>
            <p14:sldId id="341"/>
            <p14:sldId id="361"/>
            <p14:sldId id="369"/>
            <p14:sldId id="368"/>
            <p14:sldId id="360"/>
          </p14:sldIdLst>
        </p14:section>
        <p14:section name="Module 3: Inside the ShakeAlert System" id="{DE3A7A7A-1627-3942-B67C-BCA006B7ED7B}">
          <p14:sldIdLst>
            <p14:sldId id="347"/>
            <p14:sldId id="362"/>
            <p14:sldId id="363"/>
            <p14:sldId id="373"/>
            <p14:sldId id="365"/>
          </p14:sldIdLst>
        </p14:section>
        <p14:section name="Module 4: Experiencing ShakeAlert" id="{C795908B-5E67-1046-8530-AD3CE7FD2B79}">
          <p14:sldIdLst>
            <p14:sldId id="348"/>
            <p14:sldId id="367"/>
            <p14:sldId id="366"/>
            <p14:sldId id="370"/>
          </p14:sldIdLst>
        </p14:section>
        <p14:section name="Module 5: Applying Protective Actions" id="{AB1461F7-828F-0D4A-B808-FA76E9C4421B}">
          <p14:sldIdLst>
            <p14:sldId id="349"/>
            <p14:sldId id="344"/>
            <p14:sldId id="355"/>
            <p14:sldId id="356"/>
            <p14:sldId id="357"/>
          </p14:sldIdLst>
        </p14:section>
        <p14:section name="Module 6: The CERT Role in Outreach and Education" id="{0F0EA8BB-93E6-EE45-A400-E93352E2CB27}">
          <p14:sldIdLst>
            <p14:sldId id="350"/>
            <p14:sldId id="352"/>
            <p14:sldId id="353"/>
            <p14:sldId id="354"/>
          </p14:sldIdLst>
        </p14:section>
        <p14:section name="Wrap-Up" id="{44A315A2-9328-DB4B-A052-72585A6D6814}">
          <p14:sldIdLst>
            <p14:sldId id="351"/>
            <p14:sldId id="317"/>
            <p14:sldId id="316"/>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cufl9s72IRnFUiJ+N15MOksb9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815C0D-AA0C-4B17-15A9-0BD148FA9FAA}" name="Madeline Cohn" initials="MC" userId="S::madeline@tamarackmgmt.com::347a8ae8-1c58-436a-b182-e9dbe9bc3c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41"/>
    <a:srgbClr val="00EE8E"/>
    <a:srgbClr val="002676"/>
    <a:srgbClr val="000000"/>
    <a:srgbClr val="49090B"/>
    <a:srgbClr val="8CCDB4"/>
    <a:srgbClr val="CCDCD2"/>
    <a:srgbClr val="EFF6F2"/>
    <a:srgbClr val="0E2849"/>
    <a:srgbClr val="F3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0"/>
    <p:restoredTop sz="53462" autoAdjust="0"/>
  </p:normalViewPr>
  <p:slideViewPr>
    <p:cSldViewPr snapToGrid="0">
      <p:cViewPr varScale="1">
        <p:scale>
          <a:sx n="69" d="100"/>
          <a:sy n="69" d="100"/>
        </p:scale>
        <p:origin x="2096" y="184"/>
      </p:cViewPr>
      <p:guideLst/>
    </p:cSldViewPr>
  </p:slideViewPr>
  <p:notesTextViewPr>
    <p:cViewPr>
      <p:scale>
        <a:sx n="1" d="1"/>
        <a:sy n="1" d="1"/>
      </p:scale>
      <p:origin x="0" y="0"/>
    </p:cViewPr>
  </p:notesTextViewPr>
  <p:notesViewPr>
    <p:cSldViewPr snapToGrid="0">
      <p:cViewPr varScale="1">
        <p:scale>
          <a:sx n="83" d="100"/>
          <a:sy n="83" d="100"/>
        </p:scale>
        <p:origin x="399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Welcome participants to </a:t>
            </a:r>
            <a:r>
              <a:rPr lang="en-US" sz="1200" b="0" i="1" u="none" strike="noStrike" cap="none" dirty="0">
                <a:solidFill>
                  <a:schemeClr val="dk1"/>
                </a:solidFill>
                <a:effectLst/>
                <a:latin typeface="Calibri"/>
                <a:ea typeface="Calibri"/>
                <a:cs typeface="Calibri"/>
                <a:sym typeface="Calibri"/>
              </a:rPr>
              <a:t>ShakeAlert Ready CERT: Full Course — Building CERT Confidence and Community Readiness through Earthquake Early Warning.</a:t>
            </a:r>
            <a:r>
              <a:rPr lang="en-US" sz="1200" b="0" i="0" u="none" strike="noStrike" cap="none" dirty="0">
                <a:solidFill>
                  <a:schemeClr val="dk1"/>
                </a:solidFill>
                <a:effectLst/>
                <a:latin typeface="Calibri"/>
                <a:ea typeface="Calibri"/>
                <a:cs typeface="Calibri"/>
                <a:sym typeface="Calibri"/>
              </a:rPr>
              <a:t> You can let the group know that this version includes everything from the </a:t>
            </a:r>
            <a:r>
              <a:rPr lang="en-US" sz="1200" b="0" i="1" u="none" strike="noStrike" cap="none" dirty="0">
                <a:solidFill>
                  <a:schemeClr val="dk1"/>
                </a:solidFill>
                <a:effectLst/>
                <a:latin typeface="Calibri"/>
                <a:ea typeface="Calibri"/>
                <a:cs typeface="Calibri"/>
                <a:sym typeface="Calibri"/>
              </a:rPr>
              <a:t>Essentials </a:t>
            </a:r>
            <a:r>
              <a:rPr lang="en-US" sz="1200" b="0" i="0" u="none" strike="noStrike" cap="none" dirty="0">
                <a:solidFill>
                  <a:schemeClr val="dk1"/>
                </a:solidFill>
                <a:effectLst/>
                <a:latin typeface="Calibri"/>
                <a:ea typeface="Calibri"/>
                <a:cs typeface="Calibri"/>
                <a:sym typeface="Calibri"/>
              </a:rPr>
              <a:t>course, which is sometimes taught on its own as a short, 15- to 20-minute overview.</a:t>
            </a:r>
            <a:br>
              <a:rPr lang="en-US" dirty="0"/>
            </a:br>
            <a:r>
              <a:rPr lang="en-US" sz="1200" b="0" i="0" u="none" strike="noStrike" cap="none" dirty="0">
                <a:solidFill>
                  <a:schemeClr val="dk1"/>
                </a:solidFill>
                <a:effectLst/>
                <a:latin typeface="Calibri"/>
                <a:ea typeface="Calibri"/>
                <a:cs typeface="Calibri"/>
                <a:sym typeface="Calibri"/>
              </a:rPr>
              <a:t>Explain that today’s session starts with that overview, then takes a deeper dive into the science behind ShakeAlert, how the system works, how alerts are delivered, and how CERT volunteers can share accurate information in their communities.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you’re co-teaching, you might mention who will lead each section or what to expect with the activities. You can also note that some slides still have placeholders for images, which will be finalized before delivery.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5053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8c42c71ef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8c42c71ef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Now that participants are picturing what the 1989 Loma Prieta earthquake was like, invite them to imagine how things might have been different if ShakeAlert® had existed at that time. Explain that sensors near the earthquake’s epicenter in the Santa Cruz Mountains would have detected the shaking almost instantly. You can point to the map or image on the slide and show that </a:t>
            </a:r>
            <a:r>
              <a:rPr lang="en-US" sz="1000" b="1" i="0" u="none" strike="noStrike" cap="none" dirty="0">
                <a:solidFill>
                  <a:schemeClr val="dk1"/>
                </a:solidFill>
                <a:effectLst/>
                <a:latin typeface="+mn-lt"/>
                <a:ea typeface="Calibri"/>
                <a:cs typeface="Calibri"/>
                <a:sym typeface="Calibri"/>
              </a:rPr>
              <a:t>San Francisco</a:t>
            </a:r>
            <a:r>
              <a:rPr lang="en-US" sz="1000" b="0" i="0" u="none" strike="noStrike" cap="none" dirty="0">
                <a:solidFill>
                  <a:schemeClr val="dk1"/>
                </a:solidFill>
                <a:effectLst/>
                <a:latin typeface="+mn-lt"/>
                <a:ea typeface="Calibri"/>
                <a:cs typeface="Calibri"/>
                <a:sym typeface="Calibri"/>
              </a:rPr>
              <a:t> is on the west side of the bay and </a:t>
            </a:r>
            <a:r>
              <a:rPr lang="en-US" sz="1000" b="1" i="0" u="none" strike="noStrike" cap="none" dirty="0">
                <a:solidFill>
                  <a:schemeClr val="dk1"/>
                </a:solidFill>
                <a:effectLst/>
                <a:latin typeface="+mn-lt"/>
                <a:ea typeface="Calibri"/>
                <a:cs typeface="Calibri"/>
                <a:sym typeface="Calibri"/>
              </a:rPr>
              <a:t>Oakland</a:t>
            </a:r>
            <a:r>
              <a:rPr lang="en-US" sz="1000" b="0" i="0" u="none" strike="noStrike" cap="none" dirty="0">
                <a:solidFill>
                  <a:schemeClr val="dk1"/>
                </a:solidFill>
                <a:effectLst/>
                <a:latin typeface="+mn-lt"/>
                <a:ea typeface="Calibri"/>
                <a:cs typeface="Calibri"/>
                <a:sym typeface="Calibri"/>
              </a:rPr>
              <a:t> on the east, connected by the Bay Bridge. If your group includes people unfamiliar with California geography, explain that they can imagine a long bridge linking two major cities across the water—this is the structure where the upper deck collapsed during the quake.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Because the sensors would have been closer to the epicenter, alerts could have reached San Francisco and Oakland about </a:t>
            </a:r>
            <a:r>
              <a:rPr lang="en-US" sz="1000" b="1" i="0" u="none" strike="noStrike" cap="none" dirty="0">
                <a:solidFill>
                  <a:schemeClr val="dk1"/>
                </a:solidFill>
                <a:effectLst/>
                <a:latin typeface="+mn-lt"/>
                <a:ea typeface="Calibri"/>
                <a:cs typeface="Calibri"/>
                <a:sym typeface="Calibri"/>
              </a:rPr>
              <a:t>twenty seconds</a:t>
            </a:r>
            <a:r>
              <a:rPr lang="en-US" sz="1000" b="0" i="0" u="none" strike="noStrike" cap="none" dirty="0">
                <a:solidFill>
                  <a:schemeClr val="dk1"/>
                </a:solidFill>
                <a:effectLst/>
                <a:latin typeface="+mn-lt"/>
                <a:ea typeface="Calibri"/>
                <a:cs typeface="Calibri"/>
                <a:sym typeface="Calibri"/>
              </a:rPr>
              <a:t> before the strongest shaking arrived. Those twenty seconds might have allowed drivers to slow or stop, broadcasters to stay live on the air, and people to drop, cover, and hold on before the violent shaking began. You can remind participants that twenty seconds may not sound like much, but it can make a huge difference in preventing injuries and saving lives.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At this point, ask the group, </a:t>
            </a:r>
            <a:r>
              <a:rPr lang="en-US" sz="1000" b="0" i="1" u="none" strike="noStrike" cap="none" dirty="0">
                <a:solidFill>
                  <a:schemeClr val="dk1"/>
                </a:solidFill>
                <a:effectLst/>
                <a:latin typeface="+mn-lt"/>
                <a:ea typeface="Calibri"/>
                <a:cs typeface="Calibri"/>
                <a:sym typeface="Calibri"/>
              </a:rPr>
              <a:t>“If you had just a few seconds of warning, what could you do?”</a:t>
            </a:r>
            <a:r>
              <a:rPr lang="en-US" sz="1000" b="0" i="0" u="none" strike="noStrike" cap="none" dirty="0">
                <a:solidFill>
                  <a:schemeClr val="dk1"/>
                </a:solidFill>
                <a:effectLst/>
                <a:latin typeface="+mn-lt"/>
                <a:ea typeface="Calibri"/>
                <a:cs typeface="Calibri"/>
                <a:sym typeface="Calibri"/>
              </a:rPr>
              <a:t> Encourage short, practical answers—things like taking cover, steadying yourself, warning others, or moving away from hazards. Reinforce that these actions only work if people already know what to do. That’s why early warning doesn’t replace preparedness—it strengthens it by turning awareness into action. End this section by saying, </a:t>
            </a:r>
            <a:r>
              <a:rPr lang="en-US" sz="1000" b="0" i="1" u="none" strike="noStrike" cap="none" dirty="0">
                <a:solidFill>
                  <a:schemeClr val="dk1"/>
                </a:solidFill>
                <a:effectLst/>
                <a:latin typeface="+mn-lt"/>
                <a:ea typeface="Calibri"/>
                <a:cs typeface="Calibri"/>
                <a:sym typeface="Calibri"/>
              </a:rPr>
              <a:t>“Let’s look next at how the ShakeAlert® system actually works.”</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lang="en-US" sz="1000" dirty="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3117D23D-01F5-98FC-C9EE-F44A2FA37E55}"/>
            </a:ext>
          </a:extLst>
        </p:cNvPr>
        <p:cNvGrpSpPr/>
        <p:nvPr/>
      </p:nvGrpSpPr>
      <p:grpSpPr>
        <a:xfrm>
          <a:off x="0" y="0"/>
          <a:ext cx="0" cy="0"/>
          <a:chOff x="0" y="0"/>
          <a:chExt cx="0" cy="0"/>
        </a:xfrm>
      </p:grpSpPr>
      <p:sp>
        <p:nvSpPr>
          <p:cNvPr id="434" name="Google Shape;434;g389f95ad333_1_296:notes">
            <a:extLst>
              <a:ext uri="{FF2B5EF4-FFF2-40B4-BE49-F238E27FC236}">
                <a16:creationId xmlns:a16="http://schemas.microsoft.com/office/drawing/2014/main" id="{A55452DB-29DA-7C6E-FEF8-7689EECBDE7C}"/>
              </a:ext>
            </a:extLst>
          </p:cNvPr>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Explain that ShakeAlert® adds a new layer of protection to what people already do to prepare for earthquakes. You can say something like, “Early warning works best when it’s built into your overall preparedness plan.” Emphasize that ShakeAlert® doesn’t replace earthquake planning—it enhances it. When people and organizations plan ahead, those extra seconds of warning can help them act faster and more effectively.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Make the point that early warning is most useful for people who already know what to do. The technology gives you a short window of time—but it’s the practice and preparation that make those seconds count. CERT members already think about readiness, communication, and coordination, so ShakeAlert® fits naturally into that mindset. You can give an example: a family that has practiced “Drop, Cover, and Hold On” will automatically take action when an alert sounds, while a business that has trained employees can prevent injuries by doing the same.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Reinforce the key idea that ShakeAlert® strengthens other preparedness—it doesn’t replace it. It gives people time to do what they’ve already planned and practiced, turning those few seconds of warning into protection, calm, and confidence.</a:t>
            </a:r>
          </a:p>
          <a:p>
            <a:pPr marL="0" lvl="0" indent="0" algn="l" rtl="0">
              <a:spcBef>
                <a:spcPts val="0"/>
              </a:spcBef>
              <a:spcAft>
                <a:spcPts val="0"/>
              </a:spcAft>
              <a:buClr>
                <a:schemeClr val="dk1"/>
              </a:buClr>
              <a:buSzPts val="1100"/>
              <a:buFont typeface="Arial"/>
              <a:buNone/>
            </a:pPr>
            <a:endParaRPr sz="1000" dirty="0">
              <a:latin typeface="+mn-lt"/>
            </a:endParaRPr>
          </a:p>
        </p:txBody>
      </p:sp>
      <p:sp>
        <p:nvSpPr>
          <p:cNvPr id="435" name="Google Shape;435;g389f95ad333_1_296:notes">
            <a:extLst>
              <a:ext uri="{FF2B5EF4-FFF2-40B4-BE49-F238E27FC236}">
                <a16:creationId xmlns:a16="http://schemas.microsoft.com/office/drawing/2014/main" id="{646ACA8B-D462-81A7-6EC9-D6BCE3A7AB4F}"/>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59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mn-lt"/>
                <a:ea typeface="Calibri"/>
                <a:cs typeface="Calibri"/>
                <a:sym typeface="Calibri"/>
              </a:rPr>
              <a:t>This is a transition slide. J</a:t>
            </a:r>
            <a:r>
              <a:rPr lang="en-US" sz="1000" b="0" i="0" u="none" strike="noStrike" cap="none" dirty="0">
                <a:solidFill>
                  <a:schemeClr val="dk1"/>
                </a:solidFill>
                <a:effectLst/>
                <a:latin typeface="+mn-lt"/>
                <a:ea typeface="Calibri"/>
                <a:cs typeface="Calibri"/>
                <a:sym typeface="Calibri"/>
              </a:rPr>
              <a:t>ust give a quick overview—something like, </a:t>
            </a:r>
            <a:r>
              <a:rPr lang="en-US" sz="1000" b="0" i="1" u="none" strike="noStrike" cap="none" dirty="0">
                <a:solidFill>
                  <a:schemeClr val="dk1"/>
                </a:solidFill>
                <a:effectLst/>
                <a:latin typeface="+mn-lt"/>
                <a:ea typeface="Calibri"/>
                <a:cs typeface="Calibri"/>
                <a:sym typeface="Calibri"/>
              </a:rPr>
              <a:t>“Let’s take a look at how ShakeAlert detects an earthquake and delivers alerts in just seconds.”</a:t>
            </a:r>
            <a:endParaRPr lang="en-US" sz="1000" b="0" i="0" u="none" strike="noStrike" cap="none" dirty="0">
              <a:solidFill>
                <a:schemeClr val="dk1"/>
              </a:solidFill>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865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89f95ad333_1_296: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Use this slide to give participants a simple overview of what the ShakeAlert® system is capable of. You can say something like, </a:t>
            </a:r>
            <a:r>
              <a:rPr lang="en-US" sz="1000" b="0" i="1" u="none" strike="noStrike" cap="none" dirty="0">
                <a:solidFill>
                  <a:schemeClr val="dk1"/>
                </a:solidFill>
                <a:effectLst/>
                <a:latin typeface="+mn-lt"/>
                <a:ea typeface="Calibri"/>
                <a:cs typeface="Calibri"/>
                <a:sym typeface="Calibri"/>
              </a:rPr>
              <a:t>“ShakeAlert is designed to detect earthquakes quickly, estimate their size and location, and send alerts that give people and systems a few seconds of warning before strong shaking starts.”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those alerts can reach phones, apps, and automated systems that trigger protective steps—things like slowing trains, opening fire-station doors, or shutting off gas lines. These automatic actions are important because they can prevent injuries and reduce damage before people even have time to react.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Keep the focus on what the system </a:t>
            </a:r>
            <a:r>
              <a:rPr lang="en-US" sz="1000" b="0" i="1" u="none" strike="noStrike" cap="none" dirty="0">
                <a:solidFill>
                  <a:schemeClr val="dk1"/>
                </a:solidFill>
                <a:effectLst/>
                <a:latin typeface="+mn-lt"/>
                <a:ea typeface="Calibri"/>
                <a:cs typeface="Calibri"/>
                <a:sym typeface="Calibri"/>
              </a:rPr>
              <a:t>can do</a:t>
            </a:r>
            <a:r>
              <a:rPr lang="en-US" sz="1000" b="0" i="0" u="none" strike="noStrike" cap="none" dirty="0">
                <a:solidFill>
                  <a:schemeClr val="dk1"/>
                </a:solidFill>
                <a:effectLst/>
                <a:latin typeface="+mn-lt"/>
                <a:ea typeface="Calibri"/>
                <a:cs typeface="Calibri"/>
                <a:sym typeface="Calibri"/>
              </a:rPr>
              <a:t> rather than how it works—that comes next. End the slide by saying, </a:t>
            </a:r>
            <a:r>
              <a:rPr lang="en-US" sz="1000" b="0" i="1" u="none" strike="noStrike" cap="none" dirty="0">
                <a:solidFill>
                  <a:schemeClr val="dk1"/>
                </a:solidFill>
                <a:effectLst/>
                <a:latin typeface="+mn-lt"/>
                <a:ea typeface="Calibri"/>
                <a:cs typeface="Calibri"/>
                <a:sym typeface="Calibri"/>
              </a:rPr>
              <a:t>“Now let’s look at what happens inside the system—how it detects, processes, and delivers those alerts.”</a:t>
            </a:r>
          </a:p>
          <a:p>
            <a:endParaRPr lang="en-US" sz="1000" b="0" i="1" u="none" strike="noStrike" cap="none" dirty="0">
              <a:solidFill>
                <a:schemeClr val="dk1"/>
              </a:solidFill>
              <a:effectLst/>
              <a:latin typeface="+mn-lt"/>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effectLst/>
                <a:latin typeface="+mn-lt"/>
                <a:ea typeface="Calibri"/>
                <a:cs typeface="Calibri"/>
                <a:sym typeface="Calibri"/>
              </a:rPr>
              <a:t>Note: ShakeAlert® is the USGS-run earthquake early warning system. The alerts people actually receive on their phones are </a:t>
            </a:r>
            <a:r>
              <a:rPr lang="en-US" sz="1000" b="0" i="1" u="none" strike="noStrike" cap="none" dirty="0">
                <a:solidFill>
                  <a:schemeClr val="dk1"/>
                </a:solidFill>
                <a:effectLst/>
                <a:latin typeface="+mn-lt"/>
                <a:ea typeface="Calibri"/>
                <a:cs typeface="Calibri"/>
                <a:sym typeface="Calibri"/>
              </a:rPr>
              <a:t>ShakeAlert-powered</a:t>
            </a:r>
            <a:r>
              <a:rPr lang="en-US" sz="1000" b="0" i="0" u="none" strike="noStrike" cap="none" dirty="0">
                <a:solidFill>
                  <a:schemeClr val="dk1"/>
                </a:solidFill>
                <a:effectLst/>
                <a:latin typeface="+mn-lt"/>
                <a:ea typeface="Calibri"/>
                <a:cs typeface="Calibri"/>
                <a:sym typeface="Calibri"/>
              </a:rPr>
              <a:t> messages — sent by partner agencies and apps, not directly by USGS. Try to reflect this in the language you use when teaching or answering questions.</a:t>
            </a:r>
            <a:endParaRPr lang="en-US" sz="1000" b="0" i="0" u="none" strike="noStrike" cap="none" dirty="0">
              <a:solidFill>
                <a:schemeClr val="dk1"/>
              </a:solidFill>
              <a:latin typeface="+mn-lt"/>
              <a:ea typeface="Calibri"/>
              <a:cs typeface="Calibri"/>
              <a:sym typeface="Calibri"/>
            </a:endParaRPr>
          </a:p>
          <a:p>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lang="en-US" sz="1000" b="0" i="0" u="none" strike="noStrike" cap="none"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100"/>
              <a:buFont typeface="Arial"/>
              <a:buNone/>
            </a:pPr>
            <a:endParaRPr sz="1000" dirty="0">
              <a:latin typeface="+mn-lt"/>
            </a:endParaRPr>
          </a:p>
        </p:txBody>
      </p:sp>
      <p:sp>
        <p:nvSpPr>
          <p:cNvPr id="435" name="Google Shape;435;g389f95ad333_1_29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9f95ad333_1_2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0" name="Google Shape;470;g389f95ad333_1_2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471" name="Google Shape;471;g389f95ad333_1_2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389f95ad333_1_28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Use this slide to explain how the ShakeAlert® system actually works, step by step. You can say something like, </a:t>
            </a:r>
            <a:r>
              <a:rPr lang="en-US" sz="1000" b="0" i="1" u="none" strike="noStrike" cap="none" dirty="0">
                <a:solidFill>
                  <a:schemeClr val="dk1"/>
                </a:solidFill>
                <a:effectLst/>
                <a:latin typeface="+mn-lt"/>
                <a:ea typeface="Calibri"/>
                <a:cs typeface="Calibri"/>
                <a:sym typeface="Calibri"/>
              </a:rPr>
              <a:t>“Here’s what happens behind the scenes when an earthquake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First, </a:t>
            </a:r>
            <a:r>
              <a:rPr lang="en-US" sz="1000" b="1" i="0" u="none" strike="noStrike" cap="none" dirty="0">
                <a:solidFill>
                  <a:schemeClr val="dk1"/>
                </a:solidFill>
                <a:effectLst/>
                <a:latin typeface="+mn-lt"/>
                <a:ea typeface="Calibri"/>
                <a:cs typeface="Calibri"/>
                <a:sym typeface="Calibri"/>
              </a:rPr>
              <a:t>Detect:</a:t>
            </a:r>
            <a:r>
              <a:rPr lang="en-US" sz="1000" b="0" i="0" u="none" strike="noStrike" cap="none" dirty="0">
                <a:solidFill>
                  <a:schemeClr val="dk1"/>
                </a:solidFill>
                <a:effectLst/>
                <a:latin typeface="+mn-lt"/>
                <a:ea typeface="Calibri"/>
                <a:cs typeface="Calibri"/>
                <a:sym typeface="Calibri"/>
              </a:rPr>
              <a:t> the system’s network of seismic sensors picks up the very first vibrations—called P-waves—that travel out from the earthquake’s source. These waves move fast and can be detected before the stronger shaking reaches populated areas.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Next, </a:t>
            </a:r>
            <a:r>
              <a:rPr lang="en-US" sz="1000" b="1" i="0" u="none" strike="noStrike" cap="none" dirty="0">
                <a:solidFill>
                  <a:schemeClr val="dk1"/>
                </a:solidFill>
                <a:effectLst/>
                <a:latin typeface="+mn-lt"/>
                <a:ea typeface="Calibri"/>
                <a:cs typeface="Calibri"/>
                <a:sym typeface="Calibri"/>
              </a:rPr>
              <a:t>Process:</a:t>
            </a:r>
            <a:r>
              <a:rPr lang="en-US" sz="1000" b="0" i="0" u="none" strike="noStrike" cap="none" dirty="0">
                <a:solidFill>
                  <a:schemeClr val="dk1"/>
                </a:solidFill>
                <a:effectLst/>
                <a:latin typeface="+mn-lt"/>
                <a:ea typeface="Calibri"/>
                <a:cs typeface="Calibri"/>
                <a:sym typeface="Calibri"/>
              </a:rPr>
              <a:t> powerful computers instantly analyze the sensor data to estimate where the earthquake started, how large it is, and which areas are likely to feel strong shaking. This all happens automatically within seconds.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Finally, </a:t>
            </a:r>
            <a:r>
              <a:rPr lang="en-US" sz="1000" b="1" i="0" u="none" strike="noStrike" cap="none" dirty="0">
                <a:solidFill>
                  <a:schemeClr val="dk1"/>
                </a:solidFill>
                <a:effectLst/>
                <a:latin typeface="+mn-lt"/>
                <a:ea typeface="Calibri"/>
                <a:cs typeface="Calibri"/>
                <a:sym typeface="Calibri"/>
              </a:rPr>
              <a:t>Deliver:</a:t>
            </a:r>
            <a:r>
              <a:rPr lang="en-US" sz="1000" b="0" i="0" u="none" strike="noStrike" cap="none" dirty="0">
                <a:solidFill>
                  <a:schemeClr val="dk1"/>
                </a:solidFill>
                <a:effectLst/>
                <a:latin typeface="+mn-lt"/>
                <a:ea typeface="Calibri"/>
                <a:cs typeface="Calibri"/>
                <a:sym typeface="Calibri"/>
              </a:rPr>
              <a:t> once the system has that information, it sends digital alerts to phones, apps, and automated systems. Those alerts can trigger people and technology to take protective action before the strong shaking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emphasize that the entire process happens extremely quickly—often faster than people can even realize an earthquake has started. End by saying, </a:t>
            </a:r>
            <a:r>
              <a:rPr lang="en-US" sz="1000" b="0" i="1" u="none" strike="noStrike" cap="none" dirty="0">
                <a:solidFill>
                  <a:schemeClr val="dk1"/>
                </a:solidFill>
                <a:effectLst/>
                <a:latin typeface="+mn-lt"/>
                <a:ea typeface="Calibri"/>
                <a:cs typeface="Calibri"/>
                <a:sym typeface="Calibri"/>
              </a:rPr>
              <a:t>“So in just a few seconds, ShakeAlert detects the earthquake, processes the data, and delivers alerts that can help save lives.”</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sz="1000" dirty="0">
              <a:latin typeface="+mn-lt"/>
            </a:endParaRPr>
          </a:p>
        </p:txBody>
      </p:sp>
      <p:sp>
        <p:nvSpPr>
          <p:cNvPr id="473" name="Google Shape;473;g389f95ad333_1_28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74" name="Google Shape;474;g389f95ad333_1_28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Use this slide to explain that ShakeAlert® alerts can reach people through several trusted channels, not just one app or system. You can say something like, </a:t>
            </a:r>
            <a:r>
              <a:rPr lang="en-US" sz="1000" b="0" i="1" u="none" strike="noStrike" cap="none" dirty="0">
                <a:solidFill>
                  <a:schemeClr val="dk1"/>
                </a:solidFill>
                <a:effectLst/>
                <a:latin typeface="+mn-lt"/>
                <a:ea typeface="Calibri"/>
                <a:cs typeface="Calibri"/>
                <a:sym typeface="Calibri"/>
              </a:rPr>
              <a:t>“When ShakeAlert sends an alert, it can reach people in a few different ways—through Wireless Emergency Alerts, cell phone operating systems, and apps like </a:t>
            </a:r>
            <a:r>
              <a:rPr lang="en-US" sz="1000" b="0" i="1" u="none" strike="noStrike" cap="none" dirty="0" err="1">
                <a:solidFill>
                  <a:schemeClr val="dk1"/>
                </a:solidFill>
                <a:effectLst/>
                <a:latin typeface="+mn-lt"/>
                <a:ea typeface="Calibri"/>
                <a:cs typeface="Calibri"/>
                <a:sym typeface="Calibri"/>
              </a:rPr>
              <a:t>MyShake</a:t>
            </a:r>
            <a:r>
              <a:rPr lang="en-US" sz="1000" b="0" i="1" u="none" strike="noStrike" cap="none" dirty="0">
                <a:solidFill>
                  <a:schemeClr val="dk1"/>
                </a:solidFill>
                <a:effectLst/>
                <a:latin typeface="+mn-lt"/>
                <a:ea typeface="Calibri"/>
                <a:cs typeface="Calibri"/>
                <a:sym typeface="Calibri"/>
              </a:rPr>
              <a: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Point out that </a:t>
            </a:r>
            <a:r>
              <a:rPr lang="en-US" sz="1000" b="1" i="0" u="none" strike="noStrike" cap="none" dirty="0">
                <a:solidFill>
                  <a:schemeClr val="dk1"/>
                </a:solidFill>
                <a:effectLst/>
                <a:latin typeface="+mn-lt"/>
                <a:ea typeface="Calibri"/>
                <a:cs typeface="Calibri"/>
                <a:sym typeface="Calibri"/>
              </a:rPr>
              <a:t>Wireless Emergency Alerts (WEA)</a:t>
            </a:r>
            <a:r>
              <a:rPr lang="en-US" sz="1000" b="0" i="0" u="none" strike="noStrike" cap="none" dirty="0">
                <a:solidFill>
                  <a:schemeClr val="dk1"/>
                </a:solidFill>
                <a:effectLst/>
                <a:latin typeface="+mn-lt"/>
                <a:ea typeface="Calibri"/>
                <a:cs typeface="Calibri"/>
                <a:sym typeface="Calibri"/>
              </a:rPr>
              <a:t> are the same system used for AMBER Alerts and other public safety messages, so participants have likely seen one before. Emphasize that </a:t>
            </a:r>
            <a:r>
              <a:rPr lang="en-US" sz="1000" b="1" i="0" u="none" strike="noStrike" cap="none" dirty="0">
                <a:solidFill>
                  <a:schemeClr val="dk1"/>
                </a:solidFill>
                <a:effectLst/>
                <a:latin typeface="+mn-lt"/>
                <a:ea typeface="Calibri"/>
                <a:cs typeface="Calibri"/>
                <a:sym typeface="Calibri"/>
              </a:rPr>
              <a:t>most phones receive these WEA messages automatically</a:t>
            </a:r>
            <a:r>
              <a:rPr lang="en-US" sz="1000" b="0" i="0" u="none" strike="noStrike" cap="none" dirty="0">
                <a:solidFill>
                  <a:schemeClr val="dk1"/>
                </a:solidFill>
                <a:effectLst/>
                <a:latin typeface="+mn-lt"/>
                <a:ea typeface="Calibri"/>
                <a:cs typeface="Calibri"/>
                <a:sym typeface="Calibri"/>
              </a:rPr>
              <a:t> when strong shaking is expected nearby—there’s no need to download a special app for that.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However, people can also get alerts through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which uses the same ShakeAlert data and can provide additional features or settings. Encourage participants to confirm that their phone’s emergency alerts are turned on and, if they wish, to download the </a:t>
            </a:r>
            <a:r>
              <a:rPr lang="en-US" sz="1000" b="0" i="0" u="none" strike="noStrike" cap="none" dirty="0" err="1">
                <a:solidFill>
                  <a:schemeClr val="dk1"/>
                </a:solidFill>
                <a:effectLst/>
                <a:latin typeface="+mn-lt"/>
                <a:ea typeface="Calibri"/>
                <a:cs typeface="Calibri"/>
                <a:sym typeface="Calibri"/>
              </a:rPr>
              <a:t>MyShake</a:t>
            </a:r>
            <a:r>
              <a:rPr lang="en-US" sz="1000" b="0" i="0" u="none" strike="noStrike" cap="none" dirty="0">
                <a:solidFill>
                  <a:schemeClr val="dk1"/>
                </a:solidFill>
                <a:effectLst/>
                <a:latin typeface="+mn-lt"/>
                <a:ea typeface="Calibri"/>
                <a:cs typeface="Calibri"/>
                <a:sym typeface="Calibri"/>
              </a:rPr>
              <a:t> app for another reliable alert source.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mention briefly that some organizations connect directly to ShakeAlert for automated actions—like public address systems or transportation networks—but you’ll go into that later. For now, the key takeaway is that ShakeAlert alerts reach people in multiple reliable ways, and everyone should make sure they can receive at least one of them.</a:t>
            </a:r>
          </a:p>
          <a:p>
            <a:endParaRPr lang="en-US" sz="1000" b="0" i="0" u="none" strike="noStrike" cap="none" dirty="0">
              <a:solidFill>
                <a:schemeClr val="dk1"/>
              </a:solidFill>
              <a:effectLst/>
              <a:latin typeface="+mn-lt"/>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You can let participants know that they’ll have a chance to </a:t>
            </a:r>
            <a:r>
              <a:rPr lang="en-US" sz="1200" b="1" i="0" u="none" strike="noStrike" cap="none" dirty="0">
                <a:solidFill>
                  <a:schemeClr val="dk1"/>
                </a:solidFill>
                <a:effectLst/>
                <a:latin typeface="Calibri"/>
                <a:ea typeface="Calibri"/>
                <a:cs typeface="Calibri"/>
                <a:sym typeface="Calibri"/>
              </a:rPr>
              <a:t>check their phones and make sure they’re ShakeAlert Ready</a:t>
            </a:r>
            <a:r>
              <a:rPr lang="en-US" sz="1200" b="0" i="0" u="none" strike="noStrike" cap="none" dirty="0">
                <a:solidFill>
                  <a:schemeClr val="dk1"/>
                </a:solidFill>
                <a:effectLst/>
                <a:latin typeface="Calibri"/>
                <a:ea typeface="Calibri"/>
                <a:cs typeface="Calibri"/>
                <a:sym typeface="Calibri"/>
              </a:rPr>
              <a:t> later in the session. For now, ask them to keep phones put away so everyone can focus on understanding how ShakeAlert works and what to do when an alert arrives. The phone activity will happen at the very end of the course, once everyone has the full context and you can walk through it together.</a:t>
            </a:r>
          </a:p>
          <a:p>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282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the amount of warning ShakeAlert® can provide depends on how close you are to where the earthquake starts. The system doesn’t predict earthquakes—it detects them as soon as they begin—but it can send alerts faster than the shaking travels. The closer you are to the epicenter, the less time there is between detection and shaking. People farther away might get several seconds—or in some cases, more than a minute—before strong shaking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point to the visual on the slide to show that the areas nearest the epicenter are called the </a:t>
            </a:r>
            <a:r>
              <a:rPr lang="en-US" sz="1000" b="1" i="0" u="none" strike="noStrike" cap="none" dirty="0">
                <a:solidFill>
                  <a:schemeClr val="dk1"/>
                </a:solidFill>
                <a:effectLst/>
                <a:latin typeface="+mn-lt"/>
                <a:ea typeface="Calibri"/>
                <a:cs typeface="Calibri"/>
                <a:sym typeface="Calibri"/>
              </a:rPr>
              <a:t>Late Alert Zone</a:t>
            </a:r>
            <a:r>
              <a:rPr lang="en-US" sz="1000" b="0" i="0" u="none" strike="noStrike" cap="none" dirty="0">
                <a:solidFill>
                  <a:schemeClr val="dk1"/>
                </a:solidFill>
                <a:effectLst/>
                <a:latin typeface="+mn-lt"/>
                <a:ea typeface="Calibri"/>
                <a:cs typeface="Calibri"/>
                <a:sym typeface="Calibri"/>
              </a:rPr>
              <a:t>, where shaking may arrive before the alert can. Emphasize that even a few seconds of warning can make a big difference. Those seconds can give people time to steady themselves, move away from hazards, or take cover.</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To help participants connect this idea, refer back to the Loma Prieta example you discussed earlier. Remind them that if ShakeAlert® had been operating in 1989, people in San Francisco and Oakland could have received about </a:t>
            </a:r>
            <a:r>
              <a:rPr lang="en-US" sz="1000" b="1" i="0" u="none" strike="noStrike" cap="none" dirty="0">
                <a:solidFill>
                  <a:schemeClr val="dk1"/>
                </a:solidFill>
                <a:effectLst/>
                <a:latin typeface="+mn-lt"/>
                <a:ea typeface="Calibri"/>
                <a:cs typeface="Calibri"/>
                <a:sym typeface="Calibri"/>
              </a:rPr>
              <a:t>twenty seconds</a:t>
            </a:r>
            <a:r>
              <a:rPr lang="en-US" sz="1000" b="0" i="0" u="none" strike="noStrike" cap="none" dirty="0">
                <a:solidFill>
                  <a:schemeClr val="dk1"/>
                </a:solidFill>
                <a:effectLst/>
                <a:latin typeface="+mn-lt"/>
                <a:ea typeface="Calibri"/>
                <a:cs typeface="Calibri"/>
                <a:sym typeface="Calibri"/>
              </a:rPr>
              <a:t> of warning before the strongest shaking hit. Explain that this slide shows why that’s possible—because the sensors near the epicenter detect shaking first and the alert can reach areas farther away before the shaking does.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the concept even clearer, you can use a quick analogy: </a:t>
            </a:r>
            <a:r>
              <a:rPr lang="en-US" sz="1000" b="0" i="1" u="none" strike="noStrike" cap="none" dirty="0">
                <a:solidFill>
                  <a:schemeClr val="dk1"/>
                </a:solidFill>
                <a:effectLst/>
                <a:latin typeface="+mn-lt"/>
                <a:ea typeface="Calibri"/>
                <a:cs typeface="Calibri"/>
                <a:sym typeface="Calibri"/>
              </a:rPr>
              <a:t>“It’s like seeing lightning before you hear the thunder—ShakeAlert detects the first waves of motion and sends alerts ahead of the stronger shaking.”</a:t>
            </a:r>
            <a:endParaRPr lang="en-US" sz="1000" b="0" i="0" u="none" strike="noStrike" cap="none" dirty="0">
              <a:solidFill>
                <a:schemeClr val="dk1"/>
              </a:solidFill>
              <a:effectLst/>
              <a:latin typeface="+mn-lt"/>
              <a:ea typeface="Calibri"/>
              <a:cs typeface="Calibri"/>
              <a:sym typeface="Calibri"/>
            </a:endParaRP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reinforcing that those seconds of warning are valuable only if people already know what to do with them—and that’s what you’ll cover next.</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853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Now that participants understand how ShakeAlert® works and how much warning it can provide, this is the point to connect it back to what people should actually do when they get an alert—or when shaking begins without one. Explain that the right response is the same in both situations: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 Tell participants that when an alert sounds, they shouldn’t wait to see what happens—they should act immediately.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Encourage them to visualize where they might be when an earthquake starts. At home, that could mean dropping next to a sturdy table; at work, it might mean getting under a desk or beside an interior wall. Emphasize that moving around during shaking is risky—most injuries happen when people try to run or move to another room. The safest choice is to drop low to the ground, protect your head and neck, and hold on until the shaking stops.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this slide more interactive, you can invite the group to point out good places to take cover in the room where you’re meeting. This simple discussion helps people remember to look for safe spots wherever they are. End by reinforcing that ShakeAlert® gives people time to act on what they’ve already practiced. Those few seconds can make the difference between being injured and staying safe.</a:t>
            </a:r>
          </a:p>
          <a:p>
            <a:pPr lvl="1"/>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8521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072E8-8824-B994-A77C-3424F38ED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15B44-B039-2E97-EA6D-FB799EE3B5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11CB41-7208-BE86-ABC0-51F0AC37CBEC}"/>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ShakeAlert® isn’t only for individuals—it also helps protect entire systems and communities. When an alert is sent, it can trigger </a:t>
            </a:r>
            <a:r>
              <a:rPr lang="en-US" sz="1000" b="1" i="0" u="none" strike="noStrike" cap="none" dirty="0">
                <a:solidFill>
                  <a:schemeClr val="dk1"/>
                </a:solidFill>
                <a:effectLst/>
                <a:latin typeface="+mn-lt"/>
                <a:ea typeface="Calibri"/>
                <a:cs typeface="Calibri"/>
                <a:sym typeface="Calibri"/>
              </a:rPr>
              <a:t>automatic protective actions</a:t>
            </a:r>
            <a:r>
              <a:rPr lang="en-US" sz="1000" b="0" i="0" u="none" strike="noStrike" cap="none" dirty="0">
                <a:solidFill>
                  <a:schemeClr val="dk1"/>
                </a:solidFill>
                <a:effectLst/>
                <a:latin typeface="+mn-lt"/>
                <a:ea typeface="Calibri"/>
                <a:cs typeface="Calibri"/>
                <a:sym typeface="Calibri"/>
              </a:rPr>
              <a:t> without waiting for a person to respond. Give a few examples participants can easily picture: trains slowing down to prevent derailments, fire station doors opening so emergency vehicles can get out, elevators stopping at the nearest floor, or gas lines shutting off to prevent fires. These actions happen within seconds of the alert being issued.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point out that these automatic responses help protect not only people but also critical services that the community depends on after an earthquake. For example, trains that stop safely can start running again more quickly, and preventing fires or gas leaks reduces damage and makes response and recovery faster.</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it relatable, you might say something like, </a:t>
            </a:r>
            <a:r>
              <a:rPr lang="en-US" sz="1000" b="0" i="1" u="none" strike="noStrike" cap="none" dirty="0">
                <a:solidFill>
                  <a:schemeClr val="dk1"/>
                </a:solidFill>
                <a:effectLst/>
                <a:latin typeface="+mn-lt"/>
                <a:ea typeface="Calibri"/>
                <a:cs typeface="Calibri"/>
                <a:sym typeface="Calibri"/>
              </a:rPr>
              <a:t>“Think about all the systems we rely on every day—transportation, communications, utilities. Early warning helps those systems protect themselves so they can keep serving us when we need them most.”</a:t>
            </a:r>
            <a:r>
              <a:rPr lang="en-US" sz="1000" b="0" i="0" u="none" strike="noStrike" cap="none" dirty="0">
                <a:solidFill>
                  <a:schemeClr val="dk1"/>
                </a:solidFill>
                <a:effectLst/>
                <a:latin typeface="+mn-lt"/>
                <a:ea typeface="Calibri"/>
                <a:cs typeface="Calibri"/>
                <a:sym typeface="Calibri"/>
              </a:rPr>
              <a:t> End the slide by reinforcing that ShakeAlert® works at every level—individuals, organizations, and infrastructure—turning seconds of warning into safety and resilience.</a:t>
            </a:r>
          </a:p>
          <a:p>
            <a:endParaRPr lang="en-US" sz="1000" dirty="0">
              <a:latin typeface="+mn-lt"/>
            </a:endParaRPr>
          </a:p>
        </p:txBody>
      </p:sp>
      <p:sp>
        <p:nvSpPr>
          <p:cNvPr id="4" name="Slide Number Placeholder 3">
            <a:extLst>
              <a:ext uri="{FF2B5EF4-FFF2-40B4-BE49-F238E27FC236}">
                <a16:creationId xmlns:a16="http://schemas.microsoft.com/office/drawing/2014/main" id="{434F37FC-1905-05E8-A195-9347577F63F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743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mn-lt"/>
                <a:ea typeface="Calibri"/>
                <a:cs typeface="Calibri"/>
                <a:sym typeface="Calibri"/>
              </a:rPr>
              <a:t>This is a transition slide. </a:t>
            </a:r>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“Now that we’ve talked about what ShakeAlert is and how it works, let’s look at how you can use it—and how CERT volunteers can help others do the same.”</a:t>
            </a:r>
            <a:endParaRPr lang="en-US" sz="1000" b="0" i="0" u="none" strike="noStrike" cap="none" dirty="0">
              <a:solidFill>
                <a:schemeClr val="dk1"/>
              </a:solidFill>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620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7346-5CEC-C1B2-6192-98415DEE9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3D443-87B5-C87B-C591-E2ABDAFA32A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466A82-18AF-6BF2-DDB4-90E50C24CE32}"/>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Walk participants through the six modules shown here. Let them know that </a:t>
            </a:r>
            <a:r>
              <a:rPr lang="en-US" sz="1000" b="1" i="0" u="none" strike="noStrike" cap="none" dirty="0">
                <a:solidFill>
                  <a:schemeClr val="dk1"/>
                </a:solidFill>
                <a:effectLst/>
                <a:latin typeface="+mn-lt"/>
                <a:ea typeface="Calibri"/>
                <a:cs typeface="Calibri"/>
                <a:sym typeface="Calibri"/>
              </a:rPr>
              <a:t>Module 1</a:t>
            </a:r>
            <a:r>
              <a:rPr lang="en-US" sz="1000" b="0" i="0" u="none" strike="noStrike" cap="none" dirty="0">
                <a:solidFill>
                  <a:schemeClr val="dk1"/>
                </a:solidFill>
                <a:effectLst/>
                <a:latin typeface="+mn-lt"/>
                <a:ea typeface="Calibri"/>
                <a:cs typeface="Calibri"/>
                <a:sym typeface="Calibri"/>
              </a:rPr>
              <a:t>—ShakeAlert Ready CERT Essentials—is the core overview, and that it can also be offered as a stand-alone mini-course if a shorter format is needed.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the remaining modules are the </a:t>
            </a:r>
            <a:r>
              <a:rPr lang="en-US" sz="1000" b="1" i="0" u="none" strike="noStrike" cap="none" dirty="0">
                <a:solidFill>
                  <a:schemeClr val="dk1"/>
                </a:solidFill>
                <a:effectLst/>
                <a:latin typeface="+mn-lt"/>
                <a:ea typeface="Calibri"/>
                <a:cs typeface="Calibri"/>
                <a:sym typeface="Calibri"/>
              </a:rPr>
              <a:t>deep-dive sections</a:t>
            </a:r>
            <a:r>
              <a:rPr lang="en-US" sz="1000" b="0" i="0" u="none" strike="noStrike" cap="none" dirty="0">
                <a:solidFill>
                  <a:schemeClr val="dk1"/>
                </a:solidFill>
                <a:effectLst/>
                <a:latin typeface="+mn-lt"/>
                <a:ea typeface="Calibri"/>
                <a:cs typeface="Calibri"/>
                <a:sym typeface="Calibri"/>
              </a:rPr>
              <a:t> that go beyond the basics:</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Module 2 covers the </a:t>
            </a:r>
            <a:r>
              <a:rPr lang="en-US" sz="1000" b="1" i="0" u="none" strike="noStrike" cap="none" dirty="0">
                <a:solidFill>
                  <a:schemeClr val="dk1"/>
                </a:solidFill>
                <a:effectLst/>
                <a:latin typeface="+mn-lt"/>
                <a:ea typeface="Calibri"/>
                <a:cs typeface="Calibri"/>
                <a:sym typeface="Calibri"/>
              </a:rPr>
              <a:t>science</a:t>
            </a:r>
            <a:r>
              <a:rPr lang="en-US" sz="1000" b="0" i="0" u="none" strike="noStrike" cap="none" dirty="0">
                <a:solidFill>
                  <a:schemeClr val="dk1"/>
                </a:solidFill>
                <a:effectLst/>
                <a:latin typeface="+mn-lt"/>
                <a:ea typeface="Calibri"/>
                <a:cs typeface="Calibri"/>
                <a:sym typeface="Calibri"/>
              </a:rPr>
              <a:t> behind ShakeAlert;</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Module 3 goes </a:t>
            </a:r>
            <a:r>
              <a:rPr lang="en-US" sz="1000" b="1" i="0" u="none" strike="noStrike" cap="none" dirty="0">
                <a:solidFill>
                  <a:schemeClr val="dk1"/>
                </a:solidFill>
                <a:effectLst/>
                <a:latin typeface="+mn-lt"/>
                <a:ea typeface="Calibri"/>
                <a:cs typeface="Calibri"/>
                <a:sym typeface="Calibri"/>
              </a:rPr>
              <a:t>inside the system</a:t>
            </a:r>
            <a:r>
              <a:rPr lang="en-US" sz="1000" b="0" i="0" u="none" strike="noStrike" cap="none" dirty="0">
                <a:solidFill>
                  <a:schemeClr val="dk1"/>
                </a:solidFill>
                <a:effectLst/>
                <a:latin typeface="+mn-lt"/>
                <a:ea typeface="Calibri"/>
                <a:cs typeface="Calibri"/>
                <a:sym typeface="Calibri"/>
              </a:rPr>
              <a:t> to show how sensors and partners work together;</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Module 4 focuses on </a:t>
            </a:r>
            <a:r>
              <a:rPr lang="en-US" sz="1000" b="1" i="0" u="none" strike="noStrike" cap="none" dirty="0">
                <a:solidFill>
                  <a:schemeClr val="dk1"/>
                </a:solidFill>
                <a:effectLst/>
                <a:latin typeface="+mn-lt"/>
                <a:ea typeface="Calibri"/>
                <a:cs typeface="Calibri"/>
                <a:sym typeface="Calibri"/>
              </a:rPr>
              <a:t>how people receive alerts</a:t>
            </a:r>
            <a:r>
              <a:rPr lang="en-US" sz="1000" b="0" i="0" u="none" strike="noStrike" cap="none" dirty="0">
                <a:solidFill>
                  <a:schemeClr val="dk1"/>
                </a:solidFill>
                <a:effectLst/>
                <a:latin typeface="+mn-lt"/>
                <a:ea typeface="Calibri"/>
                <a:cs typeface="Calibri"/>
                <a:sym typeface="Calibri"/>
              </a:rPr>
              <a:t>;</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Module 5 applies </a:t>
            </a:r>
            <a:r>
              <a:rPr lang="en-US" sz="1000" b="1" i="0" u="none" strike="noStrike" cap="none" dirty="0">
                <a:solidFill>
                  <a:schemeClr val="dk1"/>
                </a:solidFill>
                <a:effectLst/>
                <a:latin typeface="+mn-lt"/>
                <a:ea typeface="Calibri"/>
                <a:cs typeface="Calibri"/>
                <a:sym typeface="Calibri"/>
              </a:rPr>
              <a:t>protective actions</a:t>
            </a:r>
            <a:r>
              <a:rPr lang="en-US" sz="1000" b="0" i="0" u="none" strike="noStrike" cap="none" dirty="0">
                <a:solidFill>
                  <a:schemeClr val="dk1"/>
                </a:solidFill>
                <a:effectLst/>
                <a:latin typeface="+mn-lt"/>
                <a:ea typeface="Calibri"/>
                <a:cs typeface="Calibri"/>
                <a:sym typeface="Calibri"/>
              </a:rPr>
              <a:t> in different environments; and</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Module 6 highlights the </a:t>
            </a:r>
            <a:r>
              <a:rPr lang="en-US" sz="1000" b="1" i="0" u="none" strike="noStrike" cap="none" dirty="0">
                <a:solidFill>
                  <a:schemeClr val="dk1"/>
                </a:solidFill>
                <a:effectLst/>
                <a:latin typeface="+mn-lt"/>
                <a:ea typeface="Calibri"/>
                <a:cs typeface="Calibri"/>
                <a:sym typeface="Calibri"/>
              </a:rPr>
              <a:t>CERT role</a:t>
            </a:r>
            <a:r>
              <a:rPr lang="en-US" sz="1000" b="0" i="0" u="none" strike="noStrike" cap="none" dirty="0">
                <a:solidFill>
                  <a:schemeClr val="dk1"/>
                </a:solidFill>
                <a:effectLst/>
                <a:latin typeface="+mn-lt"/>
                <a:ea typeface="Calibri"/>
                <a:cs typeface="Calibri"/>
                <a:sym typeface="Calibri"/>
              </a:rPr>
              <a:t> in community outreach and education.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Let participants know that the full session runs about an hour, but you can adjust timing or stop after the Essentials module if your audience only needs the overview.</a:t>
            </a:r>
          </a:p>
          <a:p>
            <a:endParaRPr lang="en-US" sz="1000" dirty="0">
              <a:latin typeface="+mn-lt"/>
            </a:endParaRPr>
          </a:p>
        </p:txBody>
      </p:sp>
      <p:sp>
        <p:nvSpPr>
          <p:cNvPr id="4" name="Slide Number Placeholder 3">
            <a:extLst>
              <a:ext uri="{FF2B5EF4-FFF2-40B4-BE49-F238E27FC236}">
                <a16:creationId xmlns:a16="http://schemas.microsoft.com/office/drawing/2014/main" id="{9638A178-2CCA-E798-1882-A84721B214D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9983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helps clear up some common misconceptions about ShakeAlert®. You can introduce it by saying something like, </a:t>
            </a:r>
            <a:r>
              <a:rPr lang="en-US" sz="1000" b="0" i="1" u="none" strike="noStrike" cap="none" dirty="0">
                <a:solidFill>
                  <a:schemeClr val="dk1"/>
                </a:solidFill>
                <a:effectLst/>
                <a:latin typeface="+mn-lt"/>
                <a:ea typeface="Calibri"/>
                <a:cs typeface="Calibri"/>
                <a:sym typeface="Calibri"/>
              </a:rPr>
              <a:t>“Let’s take a minute to separate what’s true from what people often think about earthquake early warning.”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with the most common myth—that ShakeAlert® predicts earthquakes. Clarify that it does </a:t>
            </a:r>
            <a:r>
              <a:rPr lang="en-US" sz="1000" b="1" i="0" u="none" strike="noStrike" cap="none" dirty="0">
                <a:solidFill>
                  <a:schemeClr val="dk1"/>
                </a:solidFill>
                <a:effectLst/>
                <a:latin typeface="+mn-lt"/>
                <a:ea typeface="Calibri"/>
                <a:cs typeface="Calibri"/>
                <a:sym typeface="Calibri"/>
              </a:rPr>
              <a:t>not</a:t>
            </a:r>
            <a:r>
              <a:rPr lang="en-US" sz="1000" b="0" i="0" u="none" strike="noStrike" cap="none" dirty="0">
                <a:solidFill>
                  <a:schemeClr val="dk1"/>
                </a:solidFill>
                <a:effectLst/>
                <a:latin typeface="+mn-lt"/>
                <a:ea typeface="Calibri"/>
                <a:cs typeface="Calibri"/>
                <a:sym typeface="Calibri"/>
              </a:rPr>
              <a:t> predict them; it detects the first seismic waves once an earthquake begins and sends alerts ahead of the stronger shaking. The technology can’t tell when or where a future earthquake will happen, only what’s occurring in real time.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Another misconception is that everyone will always get an alert. Explain that’s not the case. People who are very close to the epicenter—the </a:t>
            </a:r>
            <a:r>
              <a:rPr lang="en-US" sz="1000" b="1" i="0" u="none" strike="noStrike" cap="none" dirty="0">
                <a:solidFill>
                  <a:schemeClr val="dk1"/>
                </a:solidFill>
                <a:effectLst/>
                <a:latin typeface="+mn-lt"/>
                <a:ea typeface="Calibri"/>
                <a:cs typeface="Calibri"/>
                <a:sym typeface="Calibri"/>
              </a:rPr>
              <a:t>Late Alert Zone</a:t>
            </a:r>
            <a:r>
              <a:rPr lang="en-US" sz="1000" b="0" i="0" u="none" strike="noStrike" cap="none" dirty="0">
                <a:solidFill>
                  <a:schemeClr val="dk1"/>
                </a:solidFill>
                <a:effectLst/>
                <a:latin typeface="+mn-lt"/>
                <a:ea typeface="Calibri"/>
                <a:cs typeface="Calibri"/>
                <a:sym typeface="Calibri"/>
              </a:rPr>
              <a:t>—may feel shaking before an alert can arrive because the seismic waves move faster than the notification. Others may not receive an alert if the expected shaking in their area is below the system’s threshold.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 third myth is that every earthquake triggers an alert. Explain that ShakeAlert® is designed to warn only when shaking is expected to be strong enough to cause concern, so smaller or distant earthquakes might not trigger alerts.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end the slide by saying, </a:t>
            </a:r>
            <a:r>
              <a:rPr lang="en-US" sz="1000" b="0" i="1" u="none" strike="noStrike" cap="none" dirty="0">
                <a:solidFill>
                  <a:schemeClr val="dk1"/>
                </a:solidFill>
                <a:effectLst/>
                <a:latin typeface="+mn-lt"/>
                <a:ea typeface="Calibri"/>
                <a:cs typeface="Calibri"/>
                <a:sym typeface="Calibri"/>
              </a:rPr>
              <a:t>“As CERT volunteers, it’s important that you can explain these facts clearly. Knowing what ShakeAlert can and can’t do helps build trust when you talk about it in your community.”</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18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highlights the practical steps CERT volunteers can take to share ShakeAlert® with others. You can say something like, </a:t>
            </a:r>
            <a:r>
              <a:rPr lang="en-US" sz="1000" b="0" i="1" u="none" strike="noStrike" cap="none" dirty="0">
                <a:solidFill>
                  <a:schemeClr val="dk1"/>
                </a:solidFill>
                <a:effectLst/>
                <a:latin typeface="+mn-lt"/>
                <a:ea typeface="Calibri"/>
                <a:cs typeface="Calibri"/>
                <a:sym typeface="Calibri"/>
              </a:rPr>
              <a:t>“As CERT volunteers, you already play an important role in helping your neighbors get prepared. Here’s how you can help more people benefit from ShakeAlert.”</a:t>
            </a:r>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by emphasizing the first line of the slide: </a:t>
            </a:r>
            <a:r>
              <a:rPr lang="en-US" sz="1000" b="1" i="0" u="none" strike="noStrike" cap="none" dirty="0">
                <a:solidFill>
                  <a:schemeClr val="dk1"/>
                </a:solidFill>
                <a:effectLst/>
                <a:latin typeface="+mn-lt"/>
                <a:ea typeface="Calibri"/>
                <a:cs typeface="Calibri"/>
                <a:sym typeface="Calibri"/>
              </a:rPr>
              <a:t>Protect yourself first.</a:t>
            </a:r>
            <a:r>
              <a:rPr lang="en-US" sz="1000" b="0" i="0" u="none" strike="noStrike" cap="none" dirty="0">
                <a:solidFill>
                  <a:schemeClr val="dk1"/>
                </a:solidFill>
                <a:effectLst/>
                <a:latin typeface="+mn-lt"/>
                <a:ea typeface="Calibri"/>
                <a:cs typeface="Calibri"/>
                <a:sym typeface="Calibri"/>
              </a:rPr>
              <a:t> Encourage everyone to make sure their own phones are ShakeAlert-ready. That means checking that Wireless Emergency Alerts are turned on and, if they use an Android device or an iPhone, confirming that earthquake alerts are enabled. You can also recommend downloading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for an additional way to receive alerts.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Then, talk about helping others do the same. Suggest showing friends, neighbors, and family members how to check their phone settings or install the app. This is something CERT members can easily do during preparedness events, neighborhood walks, or informal conversations.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demonstrate the sample message on the slide—</a:t>
            </a:r>
            <a:r>
              <a:rPr lang="en-US" sz="1000" b="0" i="1" u="none" strike="noStrike" cap="none" dirty="0">
                <a:solidFill>
                  <a:schemeClr val="dk1"/>
                </a:solidFill>
                <a:effectLst/>
                <a:latin typeface="+mn-lt"/>
                <a:ea typeface="Calibri"/>
                <a:cs typeface="Calibri"/>
                <a:sym typeface="Calibri"/>
              </a:rPr>
              <a:t>“Did you know you can get an alert before you feel shaking?”</a:t>
            </a:r>
            <a:r>
              <a:rPr lang="en-US" sz="1000" b="0" i="0" u="none" strike="noStrike" cap="none" dirty="0">
                <a:solidFill>
                  <a:schemeClr val="dk1"/>
                </a:solidFill>
                <a:effectLst/>
                <a:latin typeface="+mn-lt"/>
                <a:ea typeface="Calibri"/>
                <a:cs typeface="Calibri"/>
                <a:sym typeface="Calibri"/>
              </a:rPr>
              <a:t>—and encourage participants to use that phrase to start conversations. Reinforce the idea of </a:t>
            </a:r>
            <a:r>
              <a:rPr lang="en-US" sz="1000" b="1" i="0" u="none" strike="noStrike" cap="none" dirty="0">
                <a:solidFill>
                  <a:schemeClr val="dk1"/>
                </a:solidFill>
                <a:effectLst/>
                <a:latin typeface="+mn-lt"/>
                <a:ea typeface="Calibri"/>
                <a:cs typeface="Calibri"/>
                <a:sym typeface="Calibri"/>
              </a:rPr>
              <a:t>encouraging multiple ways to receive alerts</a:t>
            </a:r>
            <a:r>
              <a:rPr lang="en-US" sz="1000" b="0" i="0" u="none" strike="noStrike" cap="none" dirty="0">
                <a:solidFill>
                  <a:schemeClr val="dk1"/>
                </a:solidFill>
                <a:effectLst/>
                <a:latin typeface="+mn-lt"/>
                <a:ea typeface="Calibri"/>
                <a:cs typeface="Calibri"/>
                <a:sym typeface="Calibri"/>
              </a:rPr>
              <a:t>, since different people may prefer different tools.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reminding participants that these small, simple actions help more people take advantage of ShakeAlert®. By sharing accurate information and demonstrating trusted technology, CERT volunteers can turn awareness into real preparedness in their communities.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938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DDCB-903E-DB36-D948-E48E6CB9A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591C8-7893-1024-6D1D-2EA8763D772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BCE451-4287-4719-7476-7723FA357C31}"/>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is about how to share ShakeAlert® information responsibly. As a CERT volunteer, people already see you as someone who knows where to find reliable information about safety and preparedness. ShakeAlert® is still new to many people, so your role as a trusted messenger is especially important.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“When you talk about ShakeAlert, make sure the information you share is accurate, simple, and comes from a credible source.”</a:t>
            </a:r>
            <a:r>
              <a:rPr lang="en-US" sz="1000" b="0" i="0" u="none" strike="noStrike" cap="none" dirty="0">
                <a:solidFill>
                  <a:schemeClr val="dk1"/>
                </a:solidFill>
                <a:effectLst/>
                <a:latin typeface="+mn-lt"/>
                <a:ea typeface="Calibri"/>
                <a:cs typeface="Calibri"/>
                <a:sym typeface="Calibri"/>
              </a:rPr>
              <a:t> Encourage participants to use </a:t>
            </a:r>
            <a:r>
              <a:rPr lang="en-US" sz="1000" b="1" i="0" u="none" strike="noStrike" cap="none" dirty="0">
                <a:solidFill>
                  <a:schemeClr val="dk1"/>
                </a:solidFill>
                <a:effectLst/>
                <a:latin typeface="+mn-lt"/>
                <a:ea typeface="Calibri"/>
                <a:cs typeface="Calibri"/>
                <a:sym typeface="Calibri"/>
              </a:rPr>
              <a:t>official sources</a:t>
            </a:r>
            <a:r>
              <a:rPr lang="en-US" sz="1000" b="0" i="0" u="none" strike="noStrike" cap="none" dirty="0">
                <a:solidFill>
                  <a:schemeClr val="dk1"/>
                </a:solidFill>
                <a:effectLst/>
                <a:latin typeface="+mn-lt"/>
                <a:ea typeface="Calibri"/>
                <a:cs typeface="Calibri"/>
                <a:sym typeface="Calibri"/>
              </a:rPr>
              <a:t> such as the U.S. Geological Survey (USGS), state emergency management agencies, local CERT program materials, and government (.gov) or education (.</a:t>
            </a:r>
            <a:r>
              <a:rPr lang="en-US" sz="1000" b="0" i="0" u="none" strike="noStrike" cap="none" dirty="0" err="1">
                <a:solidFill>
                  <a:schemeClr val="dk1"/>
                </a:solidFill>
                <a:effectLst/>
                <a:latin typeface="+mn-lt"/>
                <a:ea typeface="Calibri"/>
                <a:cs typeface="Calibri"/>
                <a:sym typeface="Calibri"/>
              </a:rPr>
              <a:t>edu</a:t>
            </a:r>
            <a:r>
              <a:rPr lang="en-US" sz="1000" b="0" i="0" u="none" strike="noStrike" cap="none" dirty="0">
                <a:solidFill>
                  <a:schemeClr val="dk1"/>
                </a:solidFill>
                <a:effectLst/>
                <a:latin typeface="+mn-lt"/>
                <a:ea typeface="Calibri"/>
                <a:cs typeface="Calibri"/>
                <a:sym typeface="Calibri"/>
              </a:rPr>
              <a:t>) websites.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Remind them that before sharing a post, video, or link on social media, it’s always a good idea to </a:t>
            </a:r>
            <a:r>
              <a:rPr lang="en-US" sz="1000" b="1" i="0" u="none" strike="noStrike" cap="none" dirty="0">
                <a:solidFill>
                  <a:schemeClr val="dk1"/>
                </a:solidFill>
                <a:effectLst/>
                <a:latin typeface="+mn-lt"/>
                <a:ea typeface="Calibri"/>
                <a:cs typeface="Calibri"/>
                <a:sym typeface="Calibri"/>
              </a:rPr>
              <a:t>verify before sharing</a:t>
            </a:r>
            <a:r>
              <a:rPr lang="en-US" sz="1000" b="0" i="0" u="none" strike="noStrike" cap="none" dirty="0">
                <a:solidFill>
                  <a:schemeClr val="dk1"/>
                </a:solidFill>
                <a:effectLst/>
                <a:latin typeface="+mn-lt"/>
                <a:ea typeface="Calibri"/>
                <a:cs typeface="Calibri"/>
                <a:sym typeface="Calibri"/>
              </a:rPr>
              <a:t>. Misinformation spreads easily, especially after a major earthquake, and even well-meaning people can pass along incorrect details.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also mention that if participants ever feel unsure about something they’ve heard, they can always check official sources like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or </a:t>
            </a:r>
            <a:r>
              <a:rPr lang="en-US" sz="1000" b="1" i="0" u="none" strike="noStrike" cap="none" dirty="0" err="1">
                <a:solidFill>
                  <a:schemeClr val="dk1"/>
                </a:solidFill>
                <a:effectLst/>
                <a:latin typeface="+mn-lt"/>
                <a:ea typeface="Calibri"/>
                <a:cs typeface="Calibri"/>
                <a:sym typeface="Calibri"/>
              </a:rPr>
              <a:t>USGS.gov</a:t>
            </a:r>
            <a:r>
              <a:rPr lang="en-US" sz="1000" b="0" i="0" u="none" strike="noStrike" cap="none" dirty="0">
                <a:solidFill>
                  <a:schemeClr val="dk1"/>
                </a:solidFill>
                <a:effectLst/>
                <a:latin typeface="+mn-lt"/>
                <a:ea typeface="Calibri"/>
                <a:cs typeface="Calibri"/>
                <a:sym typeface="Calibri"/>
              </a:rPr>
              <a:t> before passing it along. Emphasize that being cautious and accurate helps protect their credibility and keeps their community informed.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reinforcing that trusted messengers don’t need to know everything—they just need to know where to find the right information and how to share it clearly and calmly.</a:t>
            </a:r>
          </a:p>
          <a:p>
            <a:endParaRPr lang="en-US" sz="1000" dirty="0">
              <a:latin typeface="+mn-lt"/>
            </a:endParaRPr>
          </a:p>
        </p:txBody>
      </p:sp>
      <p:sp>
        <p:nvSpPr>
          <p:cNvPr id="4" name="Slide Number Placeholder 3">
            <a:extLst>
              <a:ext uri="{FF2B5EF4-FFF2-40B4-BE49-F238E27FC236}">
                <a16:creationId xmlns:a16="http://schemas.microsoft.com/office/drawing/2014/main" id="{9202DA6D-E965-13CA-D17C-EE577C99FD1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907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Now that participants have the Essentials overview, you’ll start to go a little deeper into the science behind ShakeAlert. Explain that this module helps them understand </a:t>
            </a:r>
            <a:r>
              <a:rPr lang="en-US" sz="1000" b="1" i="0" u="none" strike="noStrike" cap="none" dirty="0">
                <a:solidFill>
                  <a:schemeClr val="dk1"/>
                </a:solidFill>
                <a:effectLst/>
                <a:latin typeface="+mn-lt"/>
                <a:ea typeface="Calibri"/>
                <a:cs typeface="Calibri"/>
                <a:sym typeface="Calibri"/>
              </a:rPr>
              <a:t>why</a:t>
            </a:r>
            <a:r>
              <a:rPr lang="en-US" sz="1000" b="0" i="0" u="none" strike="noStrike" cap="none" dirty="0">
                <a:solidFill>
                  <a:schemeClr val="dk1"/>
                </a:solidFill>
                <a:effectLst/>
                <a:latin typeface="+mn-lt"/>
                <a:ea typeface="Calibri"/>
                <a:cs typeface="Calibri"/>
                <a:sym typeface="Calibri"/>
              </a:rPr>
              <a:t> the system works — the basics of how earthquakes generate seismic waves, and how those waves relate to magnitude and intensity.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Let participants know that this isn’t a technical lecture; it’s just enough background to help them explain ShakeAlert confidently to others.</a:t>
            </a:r>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260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In this slide, you’ll offer more detail about how earthquakes release energy and how that energy travels through the Earth as waves. Explain that when stress builds up between tectonic plates, it eventually releases along a </a:t>
            </a:r>
            <a:r>
              <a:rPr lang="en-US" sz="1000" b="1" i="0" u="none" strike="noStrike" cap="none" dirty="0">
                <a:solidFill>
                  <a:schemeClr val="dk1"/>
                </a:solidFill>
                <a:effectLst/>
                <a:latin typeface="+mn-lt"/>
                <a:ea typeface="Calibri"/>
                <a:cs typeface="Calibri"/>
                <a:sym typeface="Calibri"/>
              </a:rPr>
              <a:t>fault line</a:t>
            </a:r>
            <a:r>
              <a:rPr lang="en-US" sz="1000" b="0" i="0" u="none" strike="noStrike" cap="none" dirty="0">
                <a:solidFill>
                  <a:schemeClr val="dk1"/>
                </a:solidFill>
                <a:effectLst/>
                <a:latin typeface="+mn-lt"/>
                <a:ea typeface="Calibri"/>
                <a:cs typeface="Calibri"/>
                <a:sym typeface="Calibri"/>
              </a:rPr>
              <a:t>, sending out vibrations—what we feel as an earthquake. The energy moves in several types of waves, but for ShakeAlert, the two we focus on are </a:t>
            </a:r>
            <a:r>
              <a:rPr lang="en-US" sz="1000" b="1" i="0" u="none" strike="noStrike" cap="none" dirty="0">
                <a:solidFill>
                  <a:schemeClr val="dk1"/>
                </a:solidFill>
                <a:effectLst/>
                <a:latin typeface="+mn-lt"/>
                <a:ea typeface="Calibri"/>
                <a:cs typeface="Calibri"/>
                <a:sym typeface="Calibri"/>
              </a:rPr>
              <a:t>P-waves</a:t>
            </a:r>
            <a:r>
              <a:rPr lang="en-US" sz="1000" b="0" i="0" u="none" strike="noStrike" cap="none" dirty="0">
                <a:solidFill>
                  <a:schemeClr val="dk1"/>
                </a:solidFill>
                <a:effectLst/>
                <a:latin typeface="+mn-lt"/>
                <a:ea typeface="Calibri"/>
                <a:cs typeface="Calibri"/>
                <a:sym typeface="Calibri"/>
              </a:rPr>
              <a:t> and </a:t>
            </a:r>
            <a:r>
              <a:rPr lang="en-US" sz="1000" b="1" i="0" u="none" strike="noStrike" cap="none" dirty="0">
                <a:solidFill>
                  <a:schemeClr val="dk1"/>
                </a:solidFill>
                <a:effectLst/>
                <a:latin typeface="+mn-lt"/>
                <a:ea typeface="Calibri"/>
                <a:cs typeface="Calibri"/>
                <a:sym typeface="Calibri"/>
              </a:rPr>
              <a:t>S-waves.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Tell participants that </a:t>
            </a:r>
            <a:r>
              <a:rPr lang="en-US" sz="1000" b="1" i="0" u="none" strike="noStrike" cap="none" dirty="0">
                <a:solidFill>
                  <a:schemeClr val="dk1"/>
                </a:solidFill>
                <a:effectLst/>
                <a:latin typeface="+mn-lt"/>
                <a:ea typeface="Calibri"/>
                <a:cs typeface="Calibri"/>
                <a:sym typeface="Calibri"/>
              </a:rPr>
              <a:t>P-waves (Primary waves)</a:t>
            </a:r>
            <a:r>
              <a:rPr lang="en-US" sz="1000" b="0" i="0" u="none" strike="noStrike" cap="none" dirty="0">
                <a:solidFill>
                  <a:schemeClr val="dk1"/>
                </a:solidFill>
                <a:effectLst/>
                <a:latin typeface="+mn-lt"/>
                <a:ea typeface="Calibri"/>
                <a:cs typeface="Calibri"/>
                <a:sym typeface="Calibri"/>
              </a:rPr>
              <a:t> are the fastest. They travel through rock at about 3 to 5 miles per second and usually cause lighter shaking—more of a quick bump or thump. </a:t>
            </a:r>
            <a:r>
              <a:rPr lang="en-US" sz="1000" b="1" i="0" u="none" strike="noStrike" cap="none" dirty="0">
                <a:solidFill>
                  <a:schemeClr val="dk1"/>
                </a:solidFill>
                <a:effectLst/>
                <a:latin typeface="+mn-lt"/>
                <a:ea typeface="Calibri"/>
                <a:cs typeface="Calibri"/>
                <a:sym typeface="Calibri"/>
              </a:rPr>
              <a:t>S-waves (Secondary waves)</a:t>
            </a:r>
            <a:r>
              <a:rPr lang="en-US" sz="1000" b="0" i="0" u="none" strike="noStrike" cap="none" dirty="0">
                <a:solidFill>
                  <a:schemeClr val="dk1"/>
                </a:solidFill>
                <a:effectLst/>
                <a:latin typeface="+mn-lt"/>
                <a:ea typeface="Calibri"/>
                <a:cs typeface="Calibri"/>
                <a:sym typeface="Calibri"/>
              </a:rPr>
              <a:t> move more slowly, about half that speed, but they create stronger side-to-side or up-and-down motion. The S-waves are what cause most of the damage to buildings and infrastructure.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ShakeAlert detects the </a:t>
            </a:r>
            <a:r>
              <a:rPr lang="en-US" sz="1000" b="1" i="0" u="none" strike="noStrike" cap="none" dirty="0">
                <a:solidFill>
                  <a:schemeClr val="dk1"/>
                </a:solidFill>
                <a:effectLst/>
                <a:latin typeface="+mn-lt"/>
                <a:ea typeface="Calibri"/>
                <a:cs typeface="Calibri"/>
                <a:sym typeface="Calibri"/>
              </a:rPr>
              <a:t>P-waves first.</a:t>
            </a:r>
            <a:r>
              <a:rPr lang="en-US" sz="1000" b="0" i="0" u="none" strike="noStrike" cap="none" dirty="0">
                <a:solidFill>
                  <a:schemeClr val="dk1"/>
                </a:solidFill>
                <a:effectLst/>
                <a:latin typeface="+mn-lt"/>
                <a:ea typeface="Calibri"/>
                <a:cs typeface="Calibri"/>
                <a:sym typeface="Calibri"/>
              </a:rPr>
              <a:t> These arrive seconds before the stronger S-waves, and that brief difference in time is what allows the system to send alerts before the worst shaking begins. You can think of the P-wave as the “heads-up” signal and the S-wave as the damaging wave that follows. If participants seem unsure about the concept, remind them of the example from the CERT Basic Training earthquake section: sometimes you may hear a low rumble or feel a light bump before the heavy shaking starts—that’s the P-wave arriving first.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noting that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sensors use those first waves to recognize that an earthquake has begun, but you’ll go into more depth about </a:t>
            </a:r>
            <a:r>
              <a:rPr lang="en-US" sz="1000" b="1" i="0" u="none" strike="noStrike" cap="none" dirty="0">
                <a:solidFill>
                  <a:schemeClr val="dk1"/>
                </a:solidFill>
                <a:effectLst/>
                <a:latin typeface="+mn-lt"/>
                <a:ea typeface="Calibri"/>
                <a:cs typeface="Calibri"/>
                <a:sym typeface="Calibri"/>
              </a:rPr>
              <a:t>how the system processes that data</a:t>
            </a:r>
            <a:r>
              <a:rPr lang="en-US" sz="1000" b="0" i="0" u="none" strike="noStrike" cap="none" dirty="0">
                <a:solidFill>
                  <a:schemeClr val="dk1"/>
                </a:solidFill>
                <a:effectLst/>
                <a:latin typeface="+mn-lt"/>
                <a:ea typeface="Calibri"/>
                <a:cs typeface="Calibri"/>
                <a:sym typeface="Calibri"/>
              </a:rPr>
              <a:t> in the next module, </a:t>
            </a:r>
            <a:r>
              <a:rPr lang="en-US" sz="1000" b="0" i="1" u="none" strike="noStrike" cap="none" dirty="0">
                <a:solidFill>
                  <a:schemeClr val="dk1"/>
                </a:solidFill>
                <a:effectLst/>
                <a:latin typeface="+mn-lt"/>
                <a:ea typeface="Calibri"/>
                <a:cs typeface="Calibri"/>
                <a:sym typeface="Calibri"/>
              </a:rPr>
              <a:t>Inside the ShakeAlert System.</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630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includes a short video on </a:t>
            </a:r>
            <a:r>
              <a:rPr lang="en-US" sz="1000" b="1" i="0" u="none" strike="noStrike" cap="none" dirty="0">
                <a:solidFill>
                  <a:schemeClr val="dk1"/>
                </a:solidFill>
                <a:effectLst/>
                <a:latin typeface="+mn-lt"/>
                <a:ea typeface="Calibri"/>
                <a:cs typeface="Calibri"/>
                <a:sym typeface="Calibri"/>
              </a:rPr>
              <a:t>magnitude and intensity</a:t>
            </a:r>
            <a:r>
              <a:rPr lang="en-US" sz="1000" b="0" i="0" u="none" strike="noStrike" cap="none" dirty="0">
                <a:solidFill>
                  <a:schemeClr val="dk1"/>
                </a:solidFill>
                <a:effectLst/>
                <a:latin typeface="+mn-lt"/>
                <a:ea typeface="Calibri"/>
                <a:cs typeface="Calibri"/>
                <a:sym typeface="Calibri"/>
              </a:rPr>
              <a:t>, presented by </a:t>
            </a:r>
            <a:r>
              <a:rPr lang="en-US" sz="1000" b="1" i="0" u="none" strike="noStrike" cap="none" dirty="0">
                <a:solidFill>
                  <a:schemeClr val="dk1"/>
                </a:solidFill>
                <a:effectLst/>
                <a:latin typeface="+mn-lt"/>
                <a:ea typeface="Calibri"/>
                <a:cs typeface="Calibri"/>
                <a:sym typeface="Calibri"/>
              </a:rPr>
              <a:t>Angie Lux, PhD</a:t>
            </a:r>
            <a:r>
              <a:rPr lang="en-US" sz="1000" b="0" i="0" u="none" strike="noStrike" cap="none" dirty="0">
                <a:solidFill>
                  <a:schemeClr val="dk1"/>
                </a:solidFill>
                <a:effectLst/>
                <a:latin typeface="+mn-lt"/>
                <a:ea typeface="Calibri"/>
                <a:cs typeface="Calibri"/>
                <a:sym typeface="Calibri"/>
              </a:rPr>
              <a:t>, a research scientist at the </a:t>
            </a:r>
            <a:r>
              <a:rPr lang="en-US" sz="1000" b="1" i="0" u="none" strike="noStrike" cap="none" dirty="0">
                <a:solidFill>
                  <a:schemeClr val="dk1"/>
                </a:solidFill>
                <a:effectLst/>
                <a:latin typeface="+mn-lt"/>
                <a:ea typeface="Calibri"/>
                <a:cs typeface="Calibri"/>
                <a:sym typeface="Calibri"/>
              </a:rPr>
              <a:t>UC Berkeley Seismology Lab</a:t>
            </a:r>
            <a:r>
              <a:rPr lang="en-US" sz="1000" b="0" i="0" u="none" strike="noStrike" cap="none" dirty="0">
                <a:solidFill>
                  <a:schemeClr val="dk1"/>
                </a:solidFill>
                <a:effectLst/>
                <a:latin typeface="+mn-lt"/>
                <a:ea typeface="Calibri"/>
                <a:cs typeface="Calibri"/>
                <a:sym typeface="Calibri"/>
              </a:rPr>
              <a:t>. The video helps participants see how magnitude describes the size of an earthquake and intensity shows how strongly shaking is felt in different places.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Play the video if you have the audio and visual setup to support it. If not, that’s fine — you’ll cover these same ideas in more detail on the next two slides. After the video, briefly summarize that </a:t>
            </a:r>
            <a:r>
              <a:rPr lang="en-US" sz="1000" b="1" i="0" u="none" strike="noStrike" cap="none" dirty="0">
                <a:solidFill>
                  <a:schemeClr val="dk1"/>
                </a:solidFill>
                <a:effectLst/>
                <a:latin typeface="+mn-lt"/>
                <a:ea typeface="Calibri"/>
                <a:cs typeface="Calibri"/>
                <a:sym typeface="Calibri"/>
              </a:rPr>
              <a:t>magnitude</a:t>
            </a:r>
            <a:r>
              <a:rPr lang="en-US" sz="1000" b="0" i="0" u="none" strike="noStrike" cap="none" dirty="0">
                <a:solidFill>
                  <a:schemeClr val="dk1"/>
                </a:solidFill>
                <a:effectLst/>
                <a:latin typeface="+mn-lt"/>
                <a:ea typeface="Calibri"/>
                <a:cs typeface="Calibri"/>
                <a:sym typeface="Calibri"/>
              </a:rPr>
              <a:t> is about the total energy released at the source, while </a:t>
            </a:r>
            <a:r>
              <a:rPr lang="en-US" sz="1000" b="1" i="0" u="none" strike="noStrike" cap="none" dirty="0">
                <a:solidFill>
                  <a:schemeClr val="dk1"/>
                </a:solidFill>
                <a:effectLst/>
                <a:latin typeface="+mn-lt"/>
                <a:ea typeface="Calibri"/>
                <a:cs typeface="Calibri"/>
                <a:sym typeface="Calibri"/>
              </a:rPr>
              <a:t>intensity</a:t>
            </a:r>
            <a:r>
              <a:rPr lang="en-US" sz="1000" b="0" i="0" u="none" strike="noStrike" cap="none" dirty="0">
                <a:solidFill>
                  <a:schemeClr val="dk1"/>
                </a:solidFill>
                <a:effectLst/>
                <a:latin typeface="+mn-lt"/>
                <a:ea typeface="Calibri"/>
                <a:cs typeface="Calibri"/>
                <a:sym typeface="Calibri"/>
              </a:rPr>
              <a:t> is about what people actually feel depending on how far they are from the epicenter and what kind of ground or buildings they’re in.</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226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A4400-1914-C986-D64B-362C023D7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DA846-4E59-F66E-E2B7-1D90FD19451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1A48743-2FD5-E091-7A57-A17117F3F7A7}"/>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On this slide, you’ll explain what </a:t>
            </a:r>
            <a:r>
              <a:rPr lang="en-US" sz="1000" b="1" i="0" u="none" strike="noStrike" cap="none" dirty="0">
                <a:solidFill>
                  <a:schemeClr val="dk1"/>
                </a:solidFill>
                <a:effectLst/>
                <a:latin typeface="+mn-lt"/>
                <a:ea typeface="Calibri"/>
                <a:cs typeface="Calibri"/>
                <a:sym typeface="Calibri"/>
              </a:rPr>
              <a:t>magnitude</a:t>
            </a:r>
            <a:r>
              <a:rPr lang="en-US" sz="1000" b="0" i="0" u="none" strike="noStrike" cap="none" dirty="0">
                <a:solidFill>
                  <a:schemeClr val="dk1"/>
                </a:solidFill>
                <a:effectLst/>
                <a:latin typeface="+mn-lt"/>
                <a:ea typeface="Calibri"/>
                <a:cs typeface="Calibri"/>
                <a:sym typeface="Calibri"/>
              </a:rPr>
              <a:t> means in earthquake science and how it relates to what ShakeAlert detects. Tell participants that </a:t>
            </a:r>
            <a:r>
              <a:rPr lang="en-US" sz="1000" b="1" i="0" u="none" strike="noStrike" cap="none" dirty="0">
                <a:solidFill>
                  <a:schemeClr val="dk1"/>
                </a:solidFill>
                <a:effectLst/>
                <a:latin typeface="+mn-lt"/>
                <a:ea typeface="Calibri"/>
                <a:cs typeface="Calibri"/>
                <a:sym typeface="Calibri"/>
              </a:rPr>
              <a:t>magnitude measures the total energy released at the earthquake’s source.</a:t>
            </a:r>
            <a:r>
              <a:rPr lang="en-US" sz="1000" b="0" i="0" u="none" strike="noStrike" cap="none" dirty="0">
                <a:solidFill>
                  <a:schemeClr val="dk1"/>
                </a:solidFill>
                <a:effectLst/>
                <a:latin typeface="+mn-lt"/>
                <a:ea typeface="Calibri"/>
                <a:cs typeface="Calibri"/>
                <a:sym typeface="Calibri"/>
              </a:rPr>
              <a:t> It’s a single value assigned to each earthquake—so a magnitude 6.0 is larger than a 5.0 by a significant amount. Explain that each whole number step on the magnitude scale represents roughly </a:t>
            </a:r>
            <a:r>
              <a:rPr lang="en-US" sz="1000" b="1" i="0" u="none" strike="noStrike" cap="none" dirty="0">
                <a:solidFill>
                  <a:schemeClr val="dk1"/>
                </a:solidFill>
                <a:effectLst/>
                <a:latin typeface="+mn-lt"/>
                <a:ea typeface="Calibri"/>
                <a:cs typeface="Calibri"/>
                <a:sym typeface="Calibri"/>
              </a:rPr>
              <a:t>32 times more energy released.</a:t>
            </a:r>
            <a:r>
              <a:rPr lang="en-US" sz="1000" b="0" i="0" u="none" strike="noStrike" cap="none" dirty="0">
                <a:solidFill>
                  <a:schemeClr val="dk1"/>
                </a:solidFill>
                <a:effectLst/>
                <a:latin typeface="+mn-lt"/>
                <a:ea typeface="Calibri"/>
                <a:cs typeface="Calibri"/>
                <a:sym typeface="Calibri"/>
              </a:rPr>
              <a:t> For example, a magnitude 6 earthquake releases about 32 times more energy than a magnitude 5, and more than a thousand times the energy of a magnitude 4.</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mention that the magnitude is calculated from the size of the seismic waves recorded by many sensors. Those measurements tell scientists—and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computers—how much energy is being released and help estimate how large the earthquake might become. Larger magnitudes tend to affect a wider area and can create longer potential warning times because it takes more time for the waves to travel through the ground.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participants ask about the “Richter scale,” note that while people often use that term, scientists now use more modern versions such as </a:t>
            </a:r>
            <a:r>
              <a:rPr lang="en-US" sz="1000" b="1" i="0" u="none" strike="noStrike" cap="none" dirty="0">
                <a:solidFill>
                  <a:schemeClr val="dk1"/>
                </a:solidFill>
                <a:effectLst/>
                <a:latin typeface="+mn-lt"/>
                <a:ea typeface="Calibri"/>
                <a:cs typeface="Calibri"/>
                <a:sym typeface="Calibri"/>
              </a:rPr>
              <a:t>Moment Magnitude (Mw)</a:t>
            </a:r>
            <a:r>
              <a:rPr lang="en-US" sz="1000" b="0" i="0" u="none" strike="noStrike" cap="none" dirty="0">
                <a:solidFill>
                  <a:schemeClr val="dk1"/>
                </a:solidFill>
                <a:effectLst/>
                <a:latin typeface="+mn-lt"/>
                <a:ea typeface="Calibri"/>
                <a:cs typeface="Calibri"/>
                <a:sym typeface="Calibri"/>
              </a:rPr>
              <a:t> that measure energy more accurately. You don’t need to go into detail; just clarify that when we say “magnitude,” we mean the overall energy of the earthquake, regardless of which scale is used.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Transition by reminding the group that while magnitude tells us the size of the earthquake, it doesn’t describe what people actually feel. That’s what </a:t>
            </a:r>
            <a:r>
              <a:rPr lang="en-US" sz="1000" b="1" i="0" u="none" strike="noStrike" cap="none" dirty="0">
                <a:solidFill>
                  <a:schemeClr val="dk1"/>
                </a:solidFill>
                <a:effectLst/>
                <a:latin typeface="+mn-lt"/>
                <a:ea typeface="Calibri"/>
                <a:cs typeface="Calibri"/>
                <a:sym typeface="Calibri"/>
              </a:rPr>
              <a:t>intensity</a:t>
            </a:r>
            <a:r>
              <a:rPr lang="en-US" sz="1000" b="0" i="0" u="none" strike="noStrike" cap="none" dirty="0">
                <a:solidFill>
                  <a:schemeClr val="dk1"/>
                </a:solidFill>
                <a:effectLst/>
                <a:latin typeface="+mn-lt"/>
                <a:ea typeface="Calibri"/>
                <a:cs typeface="Calibri"/>
                <a:sym typeface="Calibri"/>
              </a:rPr>
              <a:t> measures, and that’s what you’ll cover on the next slide.</a:t>
            </a:r>
          </a:p>
          <a:p>
            <a:endParaRPr lang="en-US" sz="1000" dirty="0">
              <a:latin typeface="+mn-lt"/>
            </a:endParaRPr>
          </a:p>
        </p:txBody>
      </p:sp>
      <p:sp>
        <p:nvSpPr>
          <p:cNvPr id="4" name="Slide Number Placeholder 3">
            <a:extLst>
              <a:ext uri="{FF2B5EF4-FFF2-40B4-BE49-F238E27FC236}">
                <a16:creationId xmlns:a16="http://schemas.microsoft.com/office/drawing/2014/main" id="{5594A515-1B3D-92D4-8368-437019CB3AD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2951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13F65-C845-BD66-5FF3-9FFCAAC47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0E50D-544F-09D5-5407-5FE09810E1D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545D030-BA00-F75B-8928-F0E42BCE252E}"/>
              </a:ext>
            </a:extLst>
          </p:cNvPr>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Now you’ll explain what </a:t>
            </a:r>
            <a:r>
              <a:rPr lang="en-US" sz="1200" b="1" i="0" u="none" strike="noStrike" cap="none" dirty="0">
                <a:solidFill>
                  <a:schemeClr val="dk1"/>
                </a:solidFill>
                <a:effectLst/>
                <a:latin typeface="Calibri"/>
                <a:ea typeface="Calibri"/>
                <a:cs typeface="Calibri"/>
                <a:sym typeface="Calibri"/>
              </a:rPr>
              <a:t>intensity</a:t>
            </a:r>
            <a:r>
              <a:rPr lang="en-US" sz="1200" b="0" i="0" u="none" strike="noStrike" cap="none" dirty="0">
                <a:solidFill>
                  <a:schemeClr val="dk1"/>
                </a:solidFill>
                <a:effectLst/>
                <a:latin typeface="Calibri"/>
                <a:ea typeface="Calibri"/>
                <a:cs typeface="Calibri"/>
                <a:sym typeface="Calibri"/>
              </a:rPr>
              <a:t> means and how it differs from magnitude. Tell participants that </a:t>
            </a:r>
            <a:r>
              <a:rPr lang="en-US" sz="1200" b="1" i="0" u="none" strike="noStrike" cap="none" dirty="0">
                <a:solidFill>
                  <a:schemeClr val="dk1"/>
                </a:solidFill>
                <a:effectLst/>
                <a:latin typeface="Calibri"/>
                <a:ea typeface="Calibri"/>
                <a:cs typeface="Calibri"/>
                <a:sym typeface="Calibri"/>
              </a:rPr>
              <a:t>intensity describes the strength of shaking at a specific location</a:t>
            </a:r>
            <a:r>
              <a:rPr lang="en-US" sz="1200" b="0" i="0" u="none" strike="noStrike" cap="none" dirty="0">
                <a:solidFill>
                  <a:schemeClr val="dk1"/>
                </a:solidFill>
                <a:effectLst/>
                <a:latin typeface="Calibri"/>
                <a:ea typeface="Calibri"/>
                <a:cs typeface="Calibri"/>
                <a:sym typeface="Calibri"/>
              </a:rPr>
              <a:t>—in other words, what people actually feel. While magnitude is a single number for the whole earthquake, intensity varies widely depending on where you are.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Explain that shaking tends to be strongest near the </a:t>
            </a:r>
            <a:r>
              <a:rPr lang="en-US" sz="1200" b="1" i="0" u="none" strike="noStrike" cap="none" dirty="0">
                <a:solidFill>
                  <a:schemeClr val="dk1"/>
                </a:solidFill>
                <a:effectLst/>
                <a:latin typeface="Calibri"/>
                <a:ea typeface="Calibri"/>
                <a:cs typeface="Calibri"/>
                <a:sym typeface="Calibri"/>
              </a:rPr>
              <a:t>epicenter</a:t>
            </a:r>
            <a:r>
              <a:rPr lang="en-US" sz="1200" b="0" i="0" u="none" strike="noStrike" cap="none" dirty="0">
                <a:solidFill>
                  <a:schemeClr val="dk1"/>
                </a:solidFill>
                <a:effectLst/>
                <a:latin typeface="Calibri"/>
                <a:ea typeface="Calibri"/>
                <a:cs typeface="Calibri"/>
                <a:sym typeface="Calibri"/>
              </a:rPr>
              <a:t> and weaker farther away. It also depends on </a:t>
            </a:r>
            <a:r>
              <a:rPr lang="en-US" sz="1200" b="1" i="0" u="none" strike="noStrike" cap="none" dirty="0">
                <a:solidFill>
                  <a:schemeClr val="dk1"/>
                </a:solidFill>
                <a:effectLst/>
                <a:latin typeface="Calibri"/>
                <a:ea typeface="Calibri"/>
                <a:cs typeface="Calibri"/>
                <a:sym typeface="Calibri"/>
              </a:rPr>
              <a:t>local conditions</a:t>
            </a:r>
            <a:r>
              <a:rPr lang="en-US" sz="1200" b="0" i="0" u="none" strike="noStrike" cap="none" dirty="0">
                <a:solidFill>
                  <a:schemeClr val="dk1"/>
                </a:solidFill>
                <a:effectLst/>
                <a:latin typeface="Calibri"/>
                <a:ea typeface="Calibri"/>
                <a:cs typeface="Calibri"/>
                <a:sym typeface="Calibri"/>
              </a:rPr>
              <a:t>, such as the type of soil or rock and the construction of buildings. For example, soft soils can amplify shaking, while solid bedrock transmits it more efficiently but with less amplification. Building design also matters—older, unreinforced structures may shake more than newer, reinforced ones.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Mention that intensity is measured using the </a:t>
            </a:r>
            <a:r>
              <a:rPr lang="en-US" sz="1200" b="1" i="0" u="none" strike="noStrike" cap="none" dirty="0">
                <a:solidFill>
                  <a:schemeClr val="dk1"/>
                </a:solidFill>
                <a:effectLst/>
                <a:latin typeface="Calibri"/>
                <a:ea typeface="Calibri"/>
                <a:cs typeface="Calibri"/>
                <a:sym typeface="Calibri"/>
              </a:rPr>
              <a:t>Modified Mercalli Intensity (MMI) Scale</a:t>
            </a:r>
            <a:r>
              <a:rPr lang="en-US" sz="1200" b="0" i="0" u="none" strike="noStrike" cap="none" dirty="0">
                <a:solidFill>
                  <a:schemeClr val="dk1"/>
                </a:solidFill>
                <a:effectLst/>
                <a:latin typeface="Calibri"/>
                <a:ea typeface="Calibri"/>
                <a:cs typeface="Calibri"/>
                <a:sym typeface="Calibri"/>
              </a:rPr>
              <a:t>, which ranges from </a:t>
            </a:r>
            <a:r>
              <a:rPr lang="en-US" sz="1200" b="1" i="0" u="none" strike="noStrike" cap="none" dirty="0">
                <a:solidFill>
                  <a:schemeClr val="dk1"/>
                </a:solidFill>
                <a:effectLst/>
                <a:latin typeface="Calibri"/>
                <a:ea typeface="Calibri"/>
                <a:cs typeface="Calibri"/>
                <a:sym typeface="Calibri"/>
              </a:rPr>
              <a:t>I (not felt)</a:t>
            </a:r>
            <a:r>
              <a:rPr lang="en-US" sz="1200" b="0" i="0" u="none" strike="noStrike" cap="none" dirty="0">
                <a:solidFill>
                  <a:schemeClr val="dk1"/>
                </a:solidFill>
                <a:effectLst/>
                <a:latin typeface="Calibri"/>
                <a:ea typeface="Calibri"/>
                <a:cs typeface="Calibri"/>
                <a:sym typeface="Calibri"/>
              </a:rPr>
              <a:t> to </a:t>
            </a:r>
            <a:r>
              <a:rPr lang="en-US" sz="1200" b="1" i="0" u="none" strike="noStrike" cap="none" dirty="0">
                <a:solidFill>
                  <a:schemeClr val="dk1"/>
                </a:solidFill>
                <a:effectLst/>
                <a:latin typeface="Calibri"/>
                <a:ea typeface="Calibri"/>
                <a:cs typeface="Calibri"/>
                <a:sym typeface="Calibri"/>
              </a:rPr>
              <a:t>XII (extreme destruction).</a:t>
            </a:r>
            <a:r>
              <a:rPr lang="en-US" sz="1200" b="0" i="0" u="none" strike="noStrike" cap="none" dirty="0">
                <a:solidFill>
                  <a:schemeClr val="dk1"/>
                </a:solidFill>
                <a:effectLst/>
                <a:latin typeface="Calibri"/>
                <a:ea typeface="Calibri"/>
                <a:cs typeface="Calibri"/>
                <a:sym typeface="Calibri"/>
              </a:rPr>
              <a:t> Show how the images on the slide illustrate what different intensities look like—small tremors in one place, heavy damage in another.</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At this point, ask participants a quick question to reinforce the difference between the two concepts: </a:t>
            </a:r>
            <a:r>
              <a:rPr lang="en-US" sz="1200" b="1" i="0" u="none" strike="noStrike" cap="none" dirty="0">
                <a:solidFill>
                  <a:schemeClr val="dk1"/>
                </a:solidFill>
                <a:effectLst/>
                <a:latin typeface="Calibri"/>
                <a:ea typeface="Calibri"/>
                <a:cs typeface="Calibri"/>
                <a:sym typeface="Calibri"/>
              </a:rPr>
              <a:t>“If an earthquake has a magnitude of 7.0, will everyone feel the same intensity of shaking?”</a:t>
            </a:r>
            <a:r>
              <a:rPr lang="en-US" sz="1200" b="0" i="0" u="none" strike="noStrike" cap="none" dirty="0">
                <a:solidFill>
                  <a:schemeClr val="dk1"/>
                </a:solidFill>
                <a:effectLst/>
                <a:latin typeface="Calibri"/>
                <a:ea typeface="Calibri"/>
                <a:cs typeface="Calibri"/>
                <a:sym typeface="Calibri"/>
              </a:rPr>
              <a:t> Allow a few answers, then clarify that the magnitude stays the same everywhere—it’s the energy released at the source—but the </a:t>
            </a:r>
            <a:r>
              <a:rPr lang="en-US" sz="1200" b="1" i="0" u="none" strike="noStrike" cap="none" dirty="0">
                <a:solidFill>
                  <a:schemeClr val="dk1"/>
                </a:solidFill>
                <a:effectLst/>
                <a:latin typeface="Calibri"/>
                <a:ea typeface="Calibri"/>
                <a:cs typeface="Calibri"/>
                <a:sym typeface="Calibri"/>
              </a:rPr>
              <a:t>intensity changes</a:t>
            </a:r>
            <a:r>
              <a:rPr lang="en-US" sz="1200" b="0" i="0" u="none" strike="noStrike" cap="none" dirty="0">
                <a:solidFill>
                  <a:schemeClr val="dk1"/>
                </a:solidFill>
                <a:effectLst/>
                <a:latin typeface="Calibri"/>
                <a:ea typeface="Calibri"/>
                <a:cs typeface="Calibri"/>
                <a:sym typeface="Calibri"/>
              </a:rPr>
              <a:t> depending on distance, soil, and building type.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by emphasizing that this variation in intensity is why ShakeAlert sends alerts based on expected shaking, not just the earthquake’s size. Then transition by saying you’ll connect these concepts to how ShakeAlert actually turns those early wave detections into warnings on the next slide, </a:t>
            </a:r>
            <a:r>
              <a:rPr lang="en-US" sz="1200" b="0" i="1" u="none" strike="noStrike" cap="none" dirty="0">
                <a:solidFill>
                  <a:schemeClr val="dk1"/>
                </a:solidFill>
                <a:effectLst/>
                <a:latin typeface="Calibri"/>
                <a:ea typeface="Calibri"/>
                <a:cs typeface="Calibri"/>
                <a:sym typeface="Calibri"/>
              </a:rPr>
              <a:t>From Waves to Warning.</a:t>
            </a:r>
            <a:endParaRPr lang="en-US" sz="1200" b="0" i="0" u="none" strike="noStrike" cap="none" dirty="0">
              <a:solidFill>
                <a:schemeClr val="dk1"/>
              </a:solidFill>
              <a:effectLst/>
              <a:latin typeface="Calibri"/>
              <a:ea typeface="Calibri"/>
              <a:cs typeface="Calibri"/>
              <a:sym typeface="Calibri"/>
            </a:endParaRPr>
          </a:p>
          <a:p>
            <a:endParaRPr lang="en-US" sz="1000" dirty="0">
              <a:latin typeface="+mn-lt"/>
            </a:endParaRPr>
          </a:p>
        </p:txBody>
      </p:sp>
      <p:sp>
        <p:nvSpPr>
          <p:cNvPr id="4" name="Slide Number Placeholder 3">
            <a:extLst>
              <a:ext uri="{FF2B5EF4-FFF2-40B4-BE49-F238E27FC236}">
                <a16:creationId xmlns:a16="http://schemas.microsoft.com/office/drawing/2014/main" id="{4904B4FA-19C7-09F8-2122-F9E8250B224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1547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On this slide, you’ll connect the earthquake science we just covered to how </a:t>
            </a:r>
            <a:r>
              <a:rPr lang="en-US" sz="1000" b="1" i="0" u="none" strike="noStrike" cap="none" dirty="0">
                <a:solidFill>
                  <a:schemeClr val="dk1"/>
                </a:solidFill>
                <a:effectLst/>
                <a:latin typeface="+mn-lt"/>
                <a:ea typeface="Calibri"/>
                <a:cs typeface="Calibri"/>
                <a:sym typeface="Calibri"/>
              </a:rPr>
              <a:t>ShakeAlert</a:t>
            </a:r>
            <a:r>
              <a:rPr lang="en-US" sz="1000" b="0" i="0" u="none" strike="noStrike" cap="none" dirty="0">
                <a:solidFill>
                  <a:schemeClr val="dk1"/>
                </a:solidFill>
                <a:effectLst/>
                <a:latin typeface="+mn-lt"/>
                <a:ea typeface="Calibri"/>
                <a:cs typeface="Calibri"/>
                <a:sym typeface="Calibri"/>
              </a:rPr>
              <a:t> actually uses that information. Explain that once an earthquake begins,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network of sensors immediately detects the </a:t>
            </a:r>
            <a:r>
              <a:rPr lang="en-US" sz="1000" b="1" i="0" u="none" strike="noStrike" cap="none" dirty="0">
                <a:solidFill>
                  <a:schemeClr val="dk1"/>
                </a:solidFill>
                <a:effectLst/>
                <a:latin typeface="+mn-lt"/>
                <a:ea typeface="Calibri"/>
                <a:cs typeface="Calibri"/>
                <a:sym typeface="Calibri"/>
              </a:rPr>
              <a:t>P-waves</a:t>
            </a:r>
            <a:r>
              <a:rPr lang="en-US" sz="1000" b="0" i="0" u="none" strike="noStrike" cap="none" dirty="0">
                <a:solidFill>
                  <a:schemeClr val="dk1"/>
                </a:solidFill>
                <a:effectLst/>
                <a:latin typeface="+mn-lt"/>
                <a:ea typeface="Calibri"/>
                <a:cs typeface="Calibri"/>
                <a:sym typeface="Calibri"/>
              </a:rPr>
              <a:t>. Those first data points are analyzed within seconds by computers at the USGS Processing Centers to estimate where the earthquake started, how large it is, and how strong the shaking could be in different areas.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Tell participants that because P-waves travel faster than the damaging </a:t>
            </a:r>
            <a:r>
              <a:rPr lang="en-US" sz="1000" b="1" i="0" u="none" strike="noStrike" cap="none" dirty="0">
                <a:solidFill>
                  <a:schemeClr val="dk1"/>
                </a:solidFill>
                <a:effectLst/>
                <a:latin typeface="+mn-lt"/>
                <a:ea typeface="Calibri"/>
                <a:cs typeface="Calibri"/>
                <a:sym typeface="Calibri"/>
              </a:rPr>
              <a:t>S-waves</a:t>
            </a:r>
            <a:r>
              <a:rPr lang="en-US" sz="1000" b="0" i="0" u="none" strike="noStrike" cap="none" dirty="0">
                <a:solidFill>
                  <a:schemeClr val="dk1"/>
                </a:solidFill>
                <a:effectLst/>
                <a:latin typeface="+mn-lt"/>
                <a:ea typeface="Calibri"/>
                <a:cs typeface="Calibri"/>
                <a:sym typeface="Calibri"/>
              </a:rPr>
              <a:t>, ShakeAlert can send alerts ahead of the stronger shaking. These alerts give people and systems valuable seconds to act—sometimes just two or three seconds, sometimes twenty or more—depending on how far they are from the epicenter. That brief head start allows people to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 and enables automatic safety actions such as slowing trains or opening firehouse doors.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participants ask about accuracy, explain that ShakeAlert continually refines its calculations as more sensor data come in. The first estimate might be based on only a few seconds of motion, and then updates follow almost instantly. This helps get alerts out quickly while improving precision as the earthquake unfolds. You can also note that not everyone will receive the same amount of warning. People very close to the epicenter may feel shaking before an alert arrives, while those farther away may have several seconds of notice. This concept—the </a:t>
            </a:r>
            <a:r>
              <a:rPr lang="en-US" sz="1000" b="1" i="0" u="none" strike="noStrike" cap="none" dirty="0">
                <a:solidFill>
                  <a:schemeClr val="dk1"/>
                </a:solidFill>
                <a:effectLst/>
                <a:latin typeface="+mn-lt"/>
                <a:ea typeface="Calibri"/>
                <a:cs typeface="Calibri"/>
                <a:sym typeface="Calibri"/>
              </a:rPr>
              <a:t>“late-alert zone”</a:t>
            </a:r>
            <a:r>
              <a:rPr lang="en-US" sz="1000" b="0" i="0" u="none" strike="noStrike" cap="none" dirty="0">
                <a:solidFill>
                  <a:schemeClr val="dk1"/>
                </a:solidFill>
                <a:effectLst/>
                <a:latin typeface="+mn-lt"/>
                <a:ea typeface="Calibri"/>
                <a:cs typeface="Calibri"/>
                <a:sym typeface="Calibri"/>
              </a:rPr>
              <a:t>—comes up again in Module 3 when you talk about alert thresholds and delivery.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Finish the slide by reinforcing the key idea: </a:t>
            </a:r>
            <a:r>
              <a:rPr lang="en-US" sz="1000" b="1" i="0" u="none" strike="noStrike" cap="none" dirty="0">
                <a:solidFill>
                  <a:schemeClr val="dk1"/>
                </a:solidFill>
                <a:effectLst/>
                <a:latin typeface="+mn-lt"/>
                <a:ea typeface="Calibri"/>
                <a:cs typeface="Calibri"/>
                <a:sym typeface="Calibri"/>
              </a:rPr>
              <a:t>ShakeAlert doesn’t predict earthquakes—it detects them faster than we can feel them, turning the first waves into a few seconds of warning that can save lives.</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914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transition slide. </a:t>
            </a:r>
            <a:r>
              <a:rPr lang="en-US" sz="1200" b="0" i="0" u="none" strike="noStrike" cap="none" dirty="0">
                <a:solidFill>
                  <a:schemeClr val="dk1"/>
                </a:solidFill>
                <a:effectLst/>
                <a:latin typeface="Calibri"/>
                <a:ea typeface="Calibri"/>
                <a:cs typeface="Calibri"/>
                <a:sym typeface="Calibri"/>
              </a:rPr>
              <a:t>Now that participants understand the science behind earthquakes and how ShakeAlert detects the first waves, you’ll shift to what happens next — how that detection becomes an alert. Explain that this module takes a look </a:t>
            </a:r>
            <a:r>
              <a:rPr lang="en-US" sz="1200" b="1" i="0" u="none" strike="noStrike" cap="none" dirty="0">
                <a:solidFill>
                  <a:schemeClr val="dk1"/>
                </a:solidFill>
                <a:effectLst/>
                <a:latin typeface="Calibri"/>
                <a:ea typeface="Calibri"/>
                <a:cs typeface="Calibri"/>
                <a:sym typeface="Calibri"/>
              </a:rPr>
              <a:t>inside the ShakeAlert system</a:t>
            </a:r>
            <a:r>
              <a:rPr lang="en-US" sz="1200" b="0" i="0" u="none" strike="noStrike" cap="none" dirty="0">
                <a:solidFill>
                  <a:schemeClr val="dk1"/>
                </a:solidFill>
                <a:effectLst/>
                <a:latin typeface="Calibri"/>
                <a:ea typeface="Calibri"/>
                <a:cs typeface="Calibri"/>
                <a:sym typeface="Calibri"/>
              </a:rPr>
              <a:t> to show how the sensors, data processing, and delivery partners all work together.</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Let participants know they don’t need any technical background for this section; you’ll walk through the process step by step. The goal is for them to be able to describe, in plain language, how the system detects shaking, processes information, and sends alerts that reach people and automated systems in seconds.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can also remind them that this is part of the “deep dive” portion of the course — going beyond the basics covered in the Essentials section to understand how ShakeAlert functions behind the scenes.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624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This first module is the </a:t>
            </a:r>
            <a:r>
              <a:rPr lang="en-US" sz="1000" b="1" i="0" u="none" strike="noStrike" cap="none" dirty="0">
                <a:solidFill>
                  <a:schemeClr val="dk1"/>
                </a:solidFill>
                <a:effectLst/>
                <a:latin typeface="+mn-lt"/>
                <a:ea typeface="Calibri"/>
                <a:cs typeface="Calibri"/>
                <a:sym typeface="Calibri"/>
              </a:rPr>
              <a:t>Essentials section</a:t>
            </a:r>
            <a:r>
              <a:rPr lang="en-US" sz="1000" b="0" i="0" u="none" strike="noStrike" cap="none" dirty="0">
                <a:solidFill>
                  <a:schemeClr val="dk1"/>
                </a:solidFill>
                <a:effectLst/>
                <a:latin typeface="+mn-lt"/>
                <a:ea typeface="Calibri"/>
                <a:cs typeface="Calibri"/>
                <a:sym typeface="Calibri"/>
              </a:rPr>
              <a:t>—the same short version many CERT programs use as a stand-alone overview. You’ll cover the key points about what ShakeAlert is, how it supports earthquake preparedness, and what to do when an alert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Let participants know this is the foundation for the rest of the course. After Essentials, you’ll move into the deeper modules that explain the science, the system, and CERT outreach.</a:t>
            </a:r>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1961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gives you the big-picture overview of how ShakeAlert works—from detecting an earthquake to sending out alerts that prompt protective actions.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ShakeAlert uses thousands of </a:t>
            </a:r>
            <a:r>
              <a:rPr lang="en-US" sz="1000" b="1" i="0" u="none" strike="noStrike" cap="none" dirty="0">
                <a:solidFill>
                  <a:schemeClr val="dk1"/>
                </a:solidFill>
                <a:effectLst/>
                <a:latin typeface="+mn-lt"/>
                <a:ea typeface="Calibri"/>
                <a:cs typeface="Calibri"/>
                <a:sym typeface="Calibri"/>
              </a:rPr>
              <a:t>seismic</a:t>
            </a:r>
            <a:r>
              <a:rPr lang="en-US" sz="1000" b="0" i="0" u="none" strike="noStrike" cap="none" dirty="0">
                <a:solidFill>
                  <a:schemeClr val="dk1"/>
                </a:solidFill>
                <a:effectLst/>
                <a:latin typeface="+mn-lt"/>
                <a:ea typeface="Calibri"/>
                <a:cs typeface="Calibri"/>
                <a:sym typeface="Calibri"/>
              </a:rPr>
              <a:t> and </a:t>
            </a:r>
            <a:r>
              <a:rPr lang="en-US" sz="1000" b="1" i="0" u="none" strike="noStrike" cap="none" dirty="0">
                <a:solidFill>
                  <a:schemeClr val="dk1"/>
                </a:solidFill>
                <a:effectLst/>
                <a:latin typeface="+mn-lt"/>
                <a:ea typeface="Calibri"/>
                <a:cs typeface="Calibri"/>
                <a:sym typeface="Calibri"/>
              </a:rPr>
              <a:t>GPS</a:t>
            </a:r>
            <a:r>
              <a:rPr lang="en-US" sz="1000" b="0" i="0" u="none" strike="noStrike" cap="none" dirty="0">
                <a:solidFill>
                  <a:schemeClr val="dk1"/>
                </a:solidFill>
                <a:effectLst/>
                <a:latin typeface="+mn-lt"/>
                <a:ea typeface="Calibri"/>
                <a:cs typeface="Calibri"/>
                <a:sym typeface="Calibri"/>
              </a:rPr>
              <a:t> sensors across California, Oregon, and Washington. You can tell participants that GPS—the Global Positioning System—is one example of a </a:t>
            </a:r>
            <a:r>
              <a:rPr lang="en-US" sz="1000" b="1" i="0" u="none" strike="noStrike" cap="none" dirty="0">
                <a:solidFill>
                  <a:schemeClr val="dk1"/>
                </a:solidFill>
                <a:effectLst/>
                <a:latin typeface="+mn-lt"/>
                <a:ea typeface="Calibri"/>
                <a:cs typeface="Calibri"/>
                <a:sym typeface="Calibri"/>
              </a:rPr>
              <a:t>Global Navigation Satellite System</a:t>
            </a:r>
            <a:r>
              <a:rPr lang="en-US" sz="1000" b="0" i="0" u="none" strike="noStrike" cap="none" dirty="0">
                <a:solidFill>
                  <a:schemeClr val="dk1"/>
                </a:solidFill>
                <a:effectLst/>
                <a:latin typeface="+mn-lt"/>
                <a:ea typeface="Calibri"/>
                <a:cs typeface="Calibri"/>
                <a:sym typeface="Calibri"/>
              </a:rPr>
              <a:t>, or </a:t>
            </a:r>
            <a:r>
              <a:rPr lang="en-US" sz="1000" b="1" i="0" u="none" strike="noStrike" cap="none" dirty="0">
                <a:solidFill>
                  <a:schemeClr val="dk1"/>
                </a:solidFill>
                <a:effectLst/>
                <a:latin typeface="+mn-lt"/>
                <a:ea typeface="Calibri"/>
                <a:cs typeface="Calibri"/>
                <a:sym typeface="Calibri"/>
              </a:rPr>
              <a:t>GNSS.</a:t>
            </a:r>
            <a:r>
              <a:rPr lang="en-US" sz="1000" b="0" i="0" u="none" strike="noStrike" cap="none" dirty="0">
                <a:solidFill>
                  <a:schemeClr val="dk1"/>
                </a:solidFill>
                <a:effectLst/>
                <a:latin typeface="+mn-lt"/>
                <a:ea typeface="Calibri"/>
                <a:cs typeface="Calibri"/>
                <a:sym typeface="Calibri"/>
              </a:rPr>
              <a:t> In addition to the U.S. GPS satellites, there are other navigation satellites operated by Europe, Japan, and other countries. Together, these satellite systems allow sensors to measure ground motion with extreme precision. In the ShakeAlert network, GNSS sensors can detect when the ground shifts during an earthquake, while seismic sensors measure the vibrations moving through the Earth. The two types of data work together to make the system more accurate and reliable.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Once the sensors detect motion, that data is transmitted in real time to </a:t>
            </a:r>
            <a:r>
              <a:rPr lang="en-US" sz="1000" b="1" i="0" u="none" strike="noStrike" cap="none" dirty="0">
                <a:solidFill>
                  <a:schemeClr val="dk1"/>
                </a:solidFill>
                <a:effectLst/>
                <a:latin typeface="+mn-lt"/>
                <a:ea typeface="Calibri"/>
                <a:cs typeface="Calibri"/>
                <a:sym typeface="Calibri"/>
              </a:rPr>
              <a:t>USGS Processing Centers.</a:t>
            </a:r>
            <a:r>
              <a:rPr lang="en-US" sz="1000" b="0" i="0" u="none" strike="noStrike" cap="none" dirty="0">
                <a:solidFill>
                  <a:schemeClr val="dk1"/>
                </a:solidFill>
                <a:effectLst/>
                <a:latin typeface="+mn-lt"/>
                <a:ea typeface="Calibri"/>
                <a:cs typeface="Calibri"/>
                <a:sym typeface="Calibri"/>
              </a:rPr>
              <a:t> Within seconds, specialized computers analyze it to estimate where the earthquake started, how large it is, and what areas are likely to experience the strongest shaking.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As soon as the system has enough information, it issues alerts through multiple delivery paths—phone networks, apps, and automated systems. The goal is to </a:t>
            </a:r>
            <a:r>
              <a:rPr lang="en-US" sz="1000" b="1" i="0" u="none" strike="noStrike" cap="none" dirty="0">
                <a:solidFill>
                  <a:schemeClr val="dk1"/>
                </a:solidFill>
                <a:effectLst/>
                <a:latin typeface="+mn-lt"/>
                <a:ea typeface="Calibri"/>
                <a:cs typeface="Calibri"/>
                <a:sym typeface="Calibri"/>
              </a:rPr>
              <a:t>deliver alerts faster than the earthquake’s strongest waves can </a:t>
            </a:r>
            <a:r>
              <a:rPr lang="en-US" sz="1000" b="1" i="0" u="none" strike="noStrike" cap="none" dirty="0" err="1">
                <a:solidFill>
                  <a:schemeClr val="dk1"/>
                </a:solidFill>
                <a:effectLst/>
                <a:latin typeface="+mn-lt"/>
                <a:ea typeface="Calibri"/>
                <a:cs typeface="Calibri"/>
                <a:sym typeface="Calibri"/>
              </a:rPr>
              <a:t>travel.</a:t>
            </a:r>
            <a:r>
              <a:rPr lang="en-US" sz="1000" b="0" i="0" u="none" strike="noStrike" cap="none" dirty="0" err="1">
                <a:solidFill>
                  <a:schemeClr val="dk1"/>
                </a:solidFill>
                <a:effectLst/>
                <a:latin typeface="+mn-lt"/>
                <a:ea typeface="Calibri"/>
                <a:cs typeface="Calibri"/>
                <a:sym typeface="Calibri"/>
              </a:rPr>
              <a:t>Emphasize</a:t>
            </a:r>
            <a:r>
              <a:rPr lang="en-US" sz="1000" b="0" i="0" u="none" strike="noStrike" cap="none" dirty="0">
                <a:solidFill>
                  <a:schemeClr val="dk1"/>
                </a:solidFill>
                <a:effectLst/>
                <a:latin typeface="+mn-lt"/>
                <a:ea typeface="Calibri"/>
                <a:cs typeface="Calibri"/>
                <a:sym typeface="Calibri"/>
              </a:rPr>
              <a:t> that this all happens automatically and within seconds of the earthquake beginning.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Use the slide to walk through the sequence: </a:t>
            </a:r>
            <a:r>
              <a:rPr lang="en-US" sz="1000" b="1" i="0" u="none" strike="noStrike" cap="none" dirty="0">
                <a:solidFill>
                  <a:schemeClr val="dk1"/>
                </a:solidFill>
                <a:effectLst/>
                <a:latin typeface="+mn-lt"/>
                <a:ea typeface="Calibri"/>
                <a:cs typeface="Calibri"/>
                <a:sym typeface="Calibri"/>
              </a:rPr>
              <a:t>Detect → Process → Deliver → Protect.</a:t>
            </a:r>
            <a:r>
              <a:rPr lang="en-US" sz="1000" b="0" i="0" u="none" strike="noStrike" cap="none" dirty="0">
                <a:solidFill>
                  <a:schemeClr val="dk1"/>
                </a:solidFill>
                <a:effectLst/>
                <a:latin typeface="+mn-lt"/>
                <a:ea typeface="Calibri"/>
                <a:cs typeface="Calibri"/>
                <a:sym typeface="Calibri"/>
              </a:rPr>
              <a:t> You can describe it as a loop that starts when the ground moves and ends when people and systems take action. The “Protect” step represents both human actions—like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—and automated responses such as trains slowing or firehouse doors opening.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participants ask about reliability, explain that the system is continuously refined and tested by the USGS and partner institutions. There may still be small differences in timing or coverage, but ShakeAlert prioritizes </a:t>
            </a:r>
            <a:r>
              <a:rPr lang="en-US" sz="1000" b="1" i="0" u="none" strike="noStrike" cap="none" dirty="0">
                <a:solidFill>
                  <a:schemeClr val="dk1"/>
                </a:solidFill>
                <a:effectLst/>
                <a:latin typeface="+mn-lt"/>
                <a:ea typeface="Calibri"/>
                <a:cs typeface="Calibri"/>
                <a:sym typeface="Calibri"/>
              </a:rPr>
              <a:t>speed and safety</a:t>
            </a:r>
            <a:r>
              <a:rPr lang="en-US" sz="1000" b="0" i="0" u="none" strike="noStrike" cap="none" dirty="0">
                <a:solidFill>
                  <a:schemeClr val="dk1"/>
                </a:solidFill>
                <a:effectLst/>
                <a:latin typeface="+mn-lt"/>
                <a:ea typeface="Calibri"/>
                <a:cs typeface="Calibri"/>
                <a:sym typeface="Calibri"/>
              </a:rPr>
              <a:t>—giving as many people as possible a few seconds to act.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letting the group know that in the next few slides, you’ll take a closer look at the network of sensors, the processing centers, and the partners who send out the alerts.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1731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On this slide, you’ll take a closer look at the network that makes ShakeAlert possible. Explain that ShakeAlert is built on a system of </a:t>
            </a:r>
            <a:r>
              <a:rPr lang="en-US" sz="1000" b="1" i="0" u="none" strike="noStrike" cap="none" dirty="0">
                <a:solidFill>
                  <a:schemeClr val="dk1"/>
                </a:solidFill>
                <a:effectLst/>
                <a:latin typeface="+mn-lt"/>
                <a:ea typeface="Calibri"/>
                <a:cs typeface="Calibri"/>
                <a:sym typeface="Calibri"/>
              </a:rPr>
              <a:t>seismic and GNSS sensors</a:t>
            </a:r>
            <a:r>
              <a:rPr lang="en-US" sz="1000" b="0" i="0" u="none" strike="noStrike" cap="none" dirty="0">
                <a:solidFill>
                  <a:schemeClr val="dk1"/>
                </a:solidFill>
                <a:effectLst/>
                <a:latin typeface="+mn-lt"/>
                <a:ea typeface="Calibri"/>
                <a:cs typeface="Calibri"/>
                <a:sym typeface="Calibri"/>
              </a:rPr>
              <a:t> located all along the West Coast. There are now thousands of these instruments in California, Oregon, and Washington, with new ones added each year. They’re placed in many kinds of locations—hillsides, open fields, near cities, and along known fault zones—to capture ground movement as soon as it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Tell participants that the </a:t>
            </a:r>
            <a:r>
              <a:rPr lang="en-US" sz="1000" b="1" i="0" u="none" strike="noStrike" cap="none" dirty="0">
                <a:solidFill>
                  <a:schemeClr val="dk1"/>
                </a:solidFill>
                <a:effectLst/>
                <a:latin typeface="+mn-lt"/>
                <a:ea typeface="Calibri"/>
                <a:cs typeface="Calibri"/>
                <a:sym typeface="Calibri"/>
              </a:rPr>
              <a:t>seismic sensors</a:t>
            </a:r>
            <a:r>
              <a:rPr lang="en-US" sz="1000" b="0" i="0" u="none" strike="noStrike" cap="none" dirty="0">
                <a:solidFill>
                  <a:schemeClr val="dk1"/>
                </a:solidFill>
                <a:effectLst/>
                <a:latin typeface="+mn-lt"/>
                <a:ea typeface="Calibri"/>
                <a:cs typeface="Calibri"/>
                <a:sym typeface="Calibri"/>
              </a:rPr>
              <a:t> detect the vibrations caused by earthquakes—the P-waves and S-waves we talked about earlier. The </a:t>
            </a:r>
            <a:r>
              <a:rPr lang="en-US" sz="1000" b="1" i="0" u="none" strike="noStrike" cap="none" dirty="0">
                <a:solidFill>
                  <a:schemeClr val="dk1"/>
                </a:solidFill>
                <a:effectLst/>
                <a:latin typeface="+mn-lt"/>
                <a:ea typeface="Calibri"/>
                <a:cs typeface="Calibri"/>
                <a:sym typeface="Calibri"/>
              </a:rPr>
              <a:t>GNSS sensors</a:t>
            </a:r>
            <a:r>
              <a:rPr lang="en-US" sz="1000" b="0" i="0" u="none" strike="noStrike" cap="none" dirty="0">
                <a:solidFill>
                  <a:schemeClr val="dk1"/>
                </a:solidFill>
                <a:effectLst/>
                <a:latin typeface="+mn-lt"/>
                <a:ea typeface="Calibri"/>
                <a:cs typeface="Calibri"/>
                <a:sym typeface="Calibri"/>
              </a:rPr>
              <a:t> measure small shifts in the Earth’s surface using satellite signals. Together, these two systems allow scientists and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computers to detect both fast vibrations and slower ground movements, giving a fuller picture of what’s happening.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When the sensors pick up shaking, they send that information instantly to one of three </a:t>
            </a:r>
            <a:r>
              <a:rPr lang="en-US" sz="1000" b="1" i="0" u="none" strike="noStrike" cap="none" dirty="0">
                <a:solidFill>
                  <a:schemeClr val="dk1"/>
                </a:solidFill>
                <a:effectLst/>
                <a:latin typeface="+mn-lt"/>
                <a:ea typeface="Calibri"/>
                <a:cs typeface="Calibri"/>
                <a:sym typeface="Calibri"/>
              </a:rPr>
              <a:t>USGS Processing Centers</a:t>
            </a:r>
            <a:r>
              <a:rPr lang="en-US" sz="1000" b="0" i="0" u="none" strike="noStrike" cap="none" dirty="0">
                <a:solidFill>
                  <a:schemeClr val="dk1"/>
                </a:solidFill>
                <a:effectLst/>
                <a:latin typeface="+mn-lt"/>
                <a:ea typeface="Calibri"/>
                <a:cs typeface="Calibri"/>
                <a:sym typeface="Calibri"/>
              </a:rPr>
              <a:t>—in California, Oregon, and Washington. These centers work together in real time to make sure the system is fast and reliable. The data is analyzed automatically by computers, not people, which is why ShakeAlert can send alerts within seconds.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add that this automation is a big part of why early warning works. There’s no time for manual decisions during an earthquake, so the system is designed to recognize patterns in the sensor data, estimate the earthquake’s </a:t>
            </a:r>
            <a:r>
              <a:rPr lang="en-US" sz="1000" b="1" i="0" u="none" strike="noStrike" cap="none" dirty="0">
                <a:solidFill>
                  <a:schemeClr val="dk1"/>
                </a:solidFill>
                <a:effectLst/>
                <a:latin typeface="+mn-lt"/>
                <a:ea typeface="Calibri"/>
                <a:cs typeface="Calibri"/>
                <a:sym typeface="Calibri"/>
              </a:rPr>
              <a:t>location, magnitude, and likely intensity</a:t>
            </a:r>
            <a:r>
              <a:rPr lang="en-US" sz="1000" b="0" i="0" u="none" strike="noStrike" cap="none" dirty="0">
                <a:solidFill>
                  <a:schemeClr val="dk1"/>
                </a:solidFill>
                <a:effectLst/>
                <a:latin typeface="+mn-lt"/>
                <a:ea typeface="Calibri"/>
                <a:cs typeface="Calibri"/>
                <a:sym typeface="Calibri"/>
              </a:rPr>
              <a:t>, and issue alerts automatically.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participants are curious, you can mention that ShakeAlert uses a network called the </a:t>
            </a:r>
            <a:r>
              <a:rPr lang="en-US" sz="1000" b="1" i="0" u="none" strike="noStrike" cap="none" dirty="0">
                <a:solidFill>
                  <a:schemeClr val="dk1"/>
                </a:solidFill>
                <a:effectLst/>
                <a:latin typeface="+mn-lt"/>
                <a:ea typeface="Calibri"/>
                <a:cs typeface="Calibri"/>
                <a:sym typeface="Calibri"/>
              </a:rPr>
              <a:t>California Integrated Seismic Network (CISN)</a:t>
            </a:r>
            <a:r>
              <a:rPr lang="en-US" sz="1000" b="0" i="0" u="none" strike="noStrike" cap="none" dirty="0">
                <a:solidFill>
                  <a:schemeClr val="dk1"/>
                </a:solidFill>
                <a:effectLst/>
                <a:latin typeface="+mn-lt"/>
                <a:ea typeface="Calibri"/>
                <a:cs typeface="Calibri"/>
                <a:sym typeface="Calibri"/>
              </a:rPr>
              <a:t> along with state and university partners such as Caltech, UC Berkeley, and the Pacific Northwest Seismic Network. All of these groups contribute data to make ShakeAlert faster and more accurate.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emphasizing that this sensor network and rapid data processing are what make the early warning possible. The next slide looks at how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information reaches the public and automated systems through its delivery partners.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184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8AB5-C110-ED26-3931-58CE534EA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B796A-CBF5-E629-32CE-48DFBB6A41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C492195-6B4E-2F54-3999-90727825DE07}"/>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explains how ShakeAlert information reaches people and systems. The </a:t>
            </a:r>
            <a:r>
              <a:rPr lang="en-US" sz="1000" b="1" i="0" u="none" strike="noStrike" cap="none" dirty="0">
                <a:solidFill>
                  <a:schemeClr val="dk1"/>
                </a:solidFill>
                <a:effectLst/>
                <a:latin typeface="+mn-lt"/>
                <a:ea typeface="Calibri"/>
                <a:cs typeface="Calibri"/>
                <a:sym typeface="Calibri"/>
              </a:rPr>
              <a:t>USGS does not send alerts directly to the public</a:t>
            </a:r>
            <a:r>
              <a:rPr lang="en-US" sz="1000" b="0" i="0" u="none" strike="noStrike" cap="none" dirty="0">
                <a:solidFill>
                  <a:schemeClr val="dk1"/>
                </a:solidFill>
                <a:effectLst/>
                <a:latin typeface="+mn-lt"/>
                <a:ea typeface="Calibri"/>
                <a:cs typeface="Calibri"/>
                <a:sym typeface="Calibri"/>
              </a:rPr>
              <a:t>—instead, it provides alert data to licensed organizations called </a:t>
            </a:r>
            <a:r>
              <a:rPr lang="en-US" sz="1000" b="1" i="0" u="none" strike="noStrike" cap="none" dirty="0">
                <a:solidFill>
                  <a:schemeClr val="dk1"/>
                </a:solidFill>
                <a:effectLst/>
                <a:latin typeface="+mn-lt"/>
                <a:ea typeface="Calibri"/>
                <a:cs typeface="Calibri"/>
                <a:sym typeface="Calibri"/>
              </a:rPr>
              <a:t>Alert Delivery Partners.</a:t>
            </a:r>
            <a:r>
              <a:rPr lang="en-US" sz="1000" b="0" i="0" u="none" strike="noStrike" cap="none" dirty="0">
                <a:solidFill>
                  <a:schemeClr val="dk1"/>
                </a:solidFill>
                <a:effectLst/>
                <a:latin typeface="+mn-lt"/>
                <a:ea typeface="Calibri"/>
                <a:cs typeface="Calibri"/>
                <a:sym typeface="Calibri"/>
              </a:rPr>
              <a:t> These partners turn that data into messages and deliver them through phone networks, apps, and automated safety systems.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Point out that these partners give ShakeAlert its reach.</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The most familiar example is </a:t>
            </a:r>
            <a:r>
              <a:rPr lang="en-US" sz="1000" b="1" i="0" u="none" strike="noStrike" cap="none" dirty="0">
                <a:solidFill>
                  <a:schemeClr val="dk1"/>
                </a:solidFill>
                <a:effectLst/>
                <a:latin typeface="+mn-lt"/>
                <a:ea typeface="Calibri"/>
                <a:cs typeface="Calibri"/>
                <a:sym typeface="Calibri"/>
              </a:rPr>
              <a:t>Wireless Emergency Alerts (WEA)</a:t>
            </a:r>
            <a:r>
              <a:rPr lang="en-US" sz="1000" b="0" i="0" u="none" strike="noStrike" cap="none" dirty="0">
                <a:solidFill>
                  <a:schemeClr val="dk1"/>
                </a:solidFill>
                <a:effectLst/>
                <a:latin typeface="+mn-lt"/>
                <a:ea typeface="Calibri"/>
                <a:cs typeface="Calibri"/>
                <a:sym typeface="Calibri"/>
              </a:rPr>
              <a:t>, which go through </a:t>
            </a:r>
            <a:r>
              <a:rPr lang="en-US" sz="1000" b="1" i="0" u="none" strike="noStrike" cap="none" dirty="0">
                <a:solidFill>
                  <a:schemeClr val="dk1"/>
                </a:solidFill>
                <a:effectLst/>
                <a:latin typeface="+mn-lt"/>
                <a:ea typeface="Calibri"/>
                <a:cs typeface="Calibri"/>
                <a:sym typeface="Calibri"/>
              </a:rPr>
              <a:t>FEMA’s Integrated Public Alert and Warning System (IPAWS).</a:t>
            </a:r>
            <a:r>
              <a:rPr lang="en-US" sz="1000" b="0" i="0" u="none" strike="noStrike" cap="none" dirty="0">
                <a:solidFill>
                  <a:schemeClr val="dk1"/>
                </a:solidFill>
                <a:effectLst/>
                <a:latin typeface="+mn-lt"/>
                <a:ea typeface="Calibri"/>
                <a:cs typeface="Calibri"/>
                <a:sym typeface="Calibri"/>
              </a:rPr>
              <a:t> Most CERT participants probably know FEMA—the </a:t>
            </a:r>
            <a:r>
              <a:rPr lang="en-US" sz="1000" b="0" i="1" u="none" strike="noStrike" cap="none" dirty="0">
                <a:solidFill>
                  <a:schemeClr val="dk1"/>
                </a:solidFill>
                <a:effectLst/>
                <a:latin typeface="+mn-lt"/>
                <a:ea typeface="Calibri"/>
                <a:cs typeface="Calibri"/>
                <a:sym typeface="Calibri"/>
              </a:rPr>
              <a:t>Federal Emergency Management Agency</a:t>
            </a:r>
            <a:r>
              <a:rPr lang="en-US" sz="1000" b="0" i="0" u="none" strike="noStrike" cap="none" dirty="0">
                <a:solidFill>
                  <a:schemeClr val="dk1"/>
                </a:solidFill>
                <a:effectLst/>
                <a:latin typeface="+mn-lt"/>
                <a:ea typeface="Calibri"/>
                <a:cs typeface="Calibri"/>
                <a:sym typeface="Calibri"/>
              </a:rPr>
              <a:t>—but you can mention it briefly just in case. FEMA manages the nationwide system that delivers AMBER Alerts, severe-weather warnings, and now ShakeAlert messages. WEA alerts are broadcast from cell towers to nearby phones, so they don’t rely on text messaging or internet connections.</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Operating System Alerts</a:t>
            </a:r>
            <a:r>
              <a:rPr lang="en-US" sz="1000" b="0" i="0" u="none" strike="noStrike" cap="none" dirty="0">
                <a:solidFill>
                  <a:schemeClr val="dk1"/>
                </a:solidFill>
                <a:effectLst/>
                <a:latin typeface="+mn-lt"/>
                <a:ea typeface="Calibri"/>
                <a:cs typeface="Calibri"/>
                <a:sym typeface="Calibri"/>
              </a:rPr>
              <a:t> are built directly into Android and iOS phones and powered by ShakeAlert data from the USGS. Because the message goes straight through the phone’s operating system, these alerts may look different depending on your phone.</a:t>
            </a:r>
          </a:p>
          <a:p>
            <a:pPr>
              <a:buFont typeface="Arial" panose="020B0604020202020204" pitchFamily="34" charset="0"/>
              <a:buChar char="•"/>
            </a:pPr>
            <a:r>
              <a:rPr lang="en-US" sz="1000" b="0" i="0" u="none" strike="noStrike" cap="none" dirty="0">
                <a:solidFill>
                  <a:schemeClr val="dk1"/>
                </a:solidFill>
                <a:effectLst/>
                <a:latin typeface="+mn-lt"/>
                <a:ea typeface="Calibri"/>
                <a:cs typeface="Calibri"/>
                <a:sym typeface="Calibri"/>
              </a:rPr>
              <a:t>A third example is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available for both Android and iPhone. It’s free to download and uses ShakeAlert data to send location-based alerts. The app can also display educational information and short post-earthquake surveys that help scientists understand shaking impacts.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For participants, the takeaway is that all of these delivery methods use the </a:t>
            </a:r>
            <a:r>
              <a:rPr lang="en-US" sz="1000" b="1" i="0" u="none" strike="noStrike" cap="none" dirty="0">
                <a:solidFill>
                  <a:schemeClr val="dk1"/>
                </a:solidFill>
                <a:effectLst/>
                <a:latin typeface="+mn-lt"/>
                <a:ea typeface="Calibri"/>
                <a:cs typeface="Calibri"/>
                <a:sym typeface="Calibri"/>
              </a:rPr>
              <a:t>same ShakeAlert data</a:t>
            </a:r>
            <a:r>
              <a:rPr lang="en-US" sz="1000" b="0" i="0" u="none" strike="noStrike" cap="none" dirty="0">
                <a:solidFill>
                  <a:schemeClr val="dk1"/>
                </a:solidFill>
                <a:effectLst/>
                <a:latin typeface="+mn-lt"/>
                <a:ea typeface="Calibri"/>
                <a:cs typeface="Calibri"/>
                <a:sym typeface="Calibri"/>
              </a:rPr>
              <a:t>, but each reaches people slightly differently. Multiple systems create </a:t>
            </a:r>
            <a:r>
              <a:rPr lang="en-US" sz="1000" b="1" i="0" u="none" strike="noStrike" cap="none" dirty="0">
                <a:solidFill>
                  <a:schemeClr val="dk1"/>
                </a:solidFill>
                <a:effectLst/>
                <a:latin typeface="+mn-lt"/>
                <a:ea typeface="Calibri"/>
                <a:cs typeface="Calibri"/>
                <a:sym typeface="Calibri"/>
              </a:rPr>
              <a:t>redundancy</a:t>
            </a:r>
            <a:r>
              <a:rPr lang="en-US" sz="1000" b="0" i="0" u="none" strike="noStrike" cap="none" dirty="0">
                <a:solidFill>
                  <a:schemeClr val="dk1"/>
                </a:solidFill>
                <a:effectLst/>
                <a:latin typeface="+mn-lt"/>
                <a:ea typeface="Calibri"/>
                <a:cs typeface="Calibri"/>
                <a:sym typeface="Calibri"/>
              </a:rPr>
              <a:t>—if one path fails or a phone is muted, another system may still deliver the alert. This redundancy is intentional and continues to expand as new delivery partners and technologies are added. You can also point out that ShakeAlert data goes beyond phones. Institutional and infrastructure partners use it for </a:t>
            </a:r>
            <a:r>
              <a:rPr lang="en-US" sz="1000" b="1" i="0" u="none" strike="noStrike" cap="none" dirty="0">
                <a:solidFill>
                  <a:schemeClr val="dk1"/>
                </a:solidFill>
                <a:effectLst/>
                <a:latin typeface="+mn-lt"/>
                <a:ea typeface="Calibri"/>
                <a:cs typeface="Calibri"/>
                <a:sym typeface="Calibri"/>
              </a:rPr>
              <a:t>automated protective actions</a:t>
            </a:r>
            <a:r>
              <a:rPr lang="en-US" sz="1000" b="0" i="0" u="none" strike="noStrike" cap="none" dirty="0">
                <a:solidFill>
                  <a:schemeClr val="dk1"/>
                </a:solidFill>
                <a:effectLst/>
                <a:latin typeface="+mn-lt"/>
                <a:ea typeface="Calibri"/>
                <a:cs typeface="Calibri"/>
                <a:sym typeface="Calibri"/>
              </a:rPr>
              <a:t>—for example, slowing trains, opening firehouse doors, or shutting off gas valves. These actions protect people and critical systems before the strongest shaking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Finally, remind instructors that this information can change as the program grows. Encourage them to check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periodically for the latest list of delivery partners and technologies before teaching this section.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Transition by telling participants that in the next slide, you’ll talk about </a:t>
            </a:r>
            <a:r>
              <a:rPr lang="en-US" sz="1000" b="1" i="0" u="none" strike="noStrike" cap="none" dirty="0">
                <a:solidFill>
                  <a:schemeClr val="dk1"/>
                </a:solidFill>
                <a:effectLst/>
                <a:latin typeface="+mn-lt"/>
                <a:ea typeface="Calibri"/>
                <a:cs typeface="Calibri"/>
                <a:sym typeface="Calibri"/>
              </a:rPr>
              <a:t>which earthquakes trigger alerts and why warning time varies</a:t>
            </a:r>
            <a:r>
              <a:rPr lang="en-US" sz="1000" b="0" i="0" u="none" strike="noStrike" cap="none" dirty="0">
                <a:solidFill>
                  <a:schemeClr val="dk1"/>
                </a:solidFill>
                <a:effectLst/>
                <a:latin typeface="+mn-lt"/>
                <a:ea typeface="Calibri"/>
                <a:cs typeface="Calibri"/>
                <a:sym typeface="Calibri"/>
              </a:rPr>
              <a:t> from person to person.</a:t>
            </a:r>
          </a:p>
        </p:txBody>
      </p:sp>
      <p:sp>
        <p:nvSpPr>
          <p:cNvPr id="4" name="Slide Number Placeholder 3">
            <a:extLst>
              <a:ext uri="{FF2B5EF4-FFF2-40B4-BE49-F238E27FC236}">
                <a16:creationId xmlns:a16="http://schemas.microsoft.com/office/drawing/2014/main" id="{258DA835-99A9-D4A9-66E7-8354D39CDD2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9774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explains how the system decides which earthquakes trigger alerts and why some people get more warning than others. Start by pointing out that </a:t>
            </a:r>
            <a:r>
              <a:rPr lang="en-US" sz="1000" b="1" i="0" u="none" strike="noStrike" cap="none" dirty="0">
                <a:solidFill>
                  <a:schemeClr val="dk1"/>
                </a:solidFill>
                <a:effectLst/>
                <a:latin typeface="+mn-lt"/>
                <a:ea typeface="Calibri"/>
                <a:cs typeface="Calibri"/>
                <a:sym typeface="Calibri"/>
              </a:rPr>
              <a:t>not every earthquake produces a ShakeAlert message.</a:t>
            </a:r>
            <a:r>
              <a:rPr lang="en-US" sz="1000" b="0" i="0" u="none" strike="noStrike" cap="none" dirty="0">
                <a:solidFill>
                  <a:schemeClr val="dk1"/>
                </a:solidFill>
                <a:effectLst/>
                <a:latin typeface="+mn-lt"/>
                <a:ea typeface="Calibri"/>
                <a:cs typeface="Calibri"/>
                <a:sym typeface="Calibri"/>
              </a:rPr>
              <a:t> The system has </a:t>
            </a:r>
            <a:r>
              <a:rPr lang="en-US" sz="1000" b="1" i="0" u="none" strike="noStrike" cap="none" dirty="0">
                <a:solidFill>
                  <a:schemeClr val="dk1"/>
                </a:solidFill>
                <a:effectLst/>
                <a:latin typeface="+mn-lt"/>
                <a:ea typeface="Calibri"/>
                <a:cs typeface="Calibri"/>
                <a:sym typeface="Calibri"/>
              </a:rPr>
              <a:t>magnitude and intensity thresholds</a:t>
            </a:r>
            <a:r>
              <a:rPr lang="en-US" sz="1000" b="0" i="0" u="none" strike="noStrike" cap="none" dirty="0">
                <a:solidFill>
                  <a:schemeClr val="dk1"/>
                </a:solidFill>
                <a:effectLst/>
                <a:latin typeface="+mn-lt"/>
                <a:ea typeface="Calibri"/>
                <a:cs typeface="Calibri"/>
                <a:sym typeface="Calibri"/>
              </a:rPr>
              <a:t>—that means an earthquake has to be large enough, and the expected shaking strong enough, to meet certain criteria before an alert is sent.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for most people, </a:t>
            </a:r>
            <a:r>
              <a:rPr lang="en-US" sz="1000" b="1" i="0" u="none" strike="noStrike" cap="none" dirty="0">
                <a:solidFill>
                  <a:schemeClr val="dk1"/>
                </a:solidFill>
                <a:effectLst/>
                <a:latin typeface="+mn-lt"/>
                <a:ea typeface="Calibri"/>
                <a:cs typeface="Calibri"/>
                <a:sym typeface="Calibri"/>
              </a:rPr>
              <a:t>Wireless Emergency Alerts (WEA)</a:t>
            </a:r>
            <a:r>
              <a:rPr lang="en-US" sz="1000" b="0" i="0" u="none" strike="noStrike" cap="none" dirty="0">
                <a:solidFill>
                  <a:schemeClr val="dk1"/>
                </a:solidFill>
                <a:effectLst/>
                <a:latin typeface="+mn-lt"/>
                <a:ea typeface="Calibri"/>
                <a:cs typeface="Calibri"/>
                <a:sym typeface="Calibri"/>
              </a:rPr>
              <a:t> are triggered at about </a:t>
            </a:r>
            <a:r>
              <a:rPr lang="en-US" sz="1000" b="1" i="0" u="none" strike="noStrike" cap="none" dirty="0">
                <a:solidFill>
                  <a:schemeClr val="dk1"/>
                </a:solidFill>
                <a:effectLst/>
                <a:latin typeface="+mn-lt"/>
                <a:ea typeface="Calibri"/>
                <a:cs typeface="Calibri"/>
                <a:sym typeface="Calibri"/>
              </a:rPr>
              <a:t>magnitude 5.0 or higher</a:t>
            </a:r>
            <a:r>
              <a:rPr lang="en-US" sz="1000" b="0" i="0" u="none" strike="noStrike" cap="none" dirty="0">
                <a:solidFill>
                  <a:schemeClr val="dk1"/>
                </a:solidFill>
                <a:effectLst/>
                <a:latin typeface="+mn-lt"/>
                <a:ea typeface="Calibri"/>
                <a:cs typeface="Calibri"/>
                <a:sym typeface="Calibri"/>
              </a:rPr>
              <a:t>, when the shaking is expected to reach </a:t>
            </a:r>
            <a:r>
              <a:rPr lang="en-US" sz="1000" b="1" i="0" u="none" strike="noStrike" cap="none" dirty="0">
                <a:solidFill>
                  <a:schemeClr val="dk1"/>
                </a:solidFill>
                <a:effectLst/>
                <a:latin typeface="+mn-lt"/>
                <a:ea typeface="Calibri"/>
                <a:cs typeface="Calibri"/>
                <a:sym typeface="Calibri"/>
              </a:rPr>
              <a:t>Intensity 4</a:t>
            </a:r>
            <a:r>
              <a:rPr lang="en-US" sz="1000" b="0" i="0" u="none" strike="noStrike" cap="none" dirty="0">
                <a:solidFill>
                  <a:schemeClr val="dk1"/>
                </a:solidFill>
                <a:effectLst/>
                <a:latin typeface="+mn-lt"/>
                <a:ea typeface="Calibri"/>
                <a:cs typeface="Calibri"/>
                <a:sym typeface="Calibri"/>
              </a:rPr>
              <a:t>, which feels like light shaking. Alerts from the </a:t>
            </a:r>
            <a:r>
              <a:rPr lang="en-US" sz="1000" b="1" i="0" u="none" strike="noStrike" cap="none" dirty="0">
                <a:solidFill>
                  <a:schemeClr val="dk1"/>
                </a:solidFill>
                <a:effectLst/>
                <a:latin typeface="+mn-lt"/>
                <a:ea typeface="Calibri"/>
                <a:cs typeface="Calibri"/>
                <a:sym typeface="Calibri"/>
              </a:rPr>
              <a:t>cell phone Operating Systems </a:t>
            </a:r>
            <a:r>
              <a:rPr lang="en-US" sz="1000" b="0" i="0" u="none" strike="noStrike" cap="none" dirty="0">
                <a:solidFill>
                  <a:schemeClr val="dk1"/>
                </a:solidFill>
                <a:effectLst/>
                <a:latin typeface="+mn-lt"/>
                <a:ea typeface="Calibri"/>
                <a:cs typeface="Calibri"/>
                <a:sym typeface="Calibri"/>
              </a:rPr>
              <a:t>system and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can trigger at slightly lower levels. Let participants know that </a:t>
            </a:r>
            <a:r>
              <a:rPr lang="en-US" sz="1000" b="1" i="0" u="none" strike="noStrike" cap="none" dirty="0">
                <a:solidFill>
                  <a:schemeClr val="dk1"/>
                </a:solidFill>
                <a:effectLst/>
                <a:latin typeface="+mn-lt"/>
                <a:ea typeface="Calibri"/>
                <a:cs typeface="Calibri"/>
                <a:sym typeface="Calibri"/>
              </a:rPr>
              <a:t>warning time depends on distance from the epicenter.</a:t>
            </a:r>
            <a:r>
              <a:rPr lang="en-US" sz="1000" b="0" i="0" u="none" strike="noStrike" cap="none" dirty="0">
                <a:solidFill>
                  <a:schemeClr val="dk1"/>
                </a:solidFill>
                <a:effectLst/>
                <a:latin typeface="+mn-lt"/>
                <a:ea typeface="Calibri"/>
                <a:cs typeface="Calibri"/>
                <a:sym typeface="Calibri"/>
              </a:rPr>
              <a:t> People farther away from where the earthquake starts may get anywhere from a few seconds to more than a minute of notice. Those closest to the epicenter may feel shaking before the alert arrives. That’s called the </a:t>
            </a:r>
            <a:r>
              <a:rPr lang="en-US" sz="1000" b="1" i="0" u="none" strike="noStrike" cap="none" dirty="0">
                <a:solidFill>
                  <a:schemeClr val="dk1"/>
                </a:solidFill>
                <a:effectLst/>
                <a:latin typeface="+mn-lt"/>
                <a:ea typeface="Calibri"/>
                <a:cs typeface="Calibri"/>
                <a:sym typeface="Calibri"/>
              </a:rPr>
              <a:t>late-alert zone</a:t>
            </a:r>
            <a:r>
              <a:rPr lang="en-US" sz="1000" b="0" i="0" u="none" strike="noStrike" cap="none" dirty="0">
                <a:solidFill>
                  <a:schemeClr val="dk1"/>
                </a:solidFill>
                <a:effectLst/>
                <a:latin typeface="+mn-lt"/>
                <a:ea typeface="Calibri"/>
                <a:cs typeface="Calibri"/>
                <a:sym typeface="Calibri"/>
              </a:rPr>
              <a:t>—the area where the earthquake’s S-waves reach people before the alert does.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point to the chart on the slide to visualize this. Emphasize that even a </a:t>
            </a:r>
            <a:r>
              <a:rPr lang="en-US" sz="1000" b="1" i="0" u="none" strike="noStrike" cap="none" dirty="0">
                <a:solidFill>
                  <a:schemeClr val="dk1"/>
                </a:solidFill>
                <a:effectLst/>
                <a:latin typeface="+mn-lt"/>
                <a:ea typeface="Calibri"/>
                <a:cs typeface="Calibri"/>
                <a:sym typeface="Calibri"/>
              </a:rPr>
              <a:t>few seconds of warning can make a difference.</a:t>
            </a:r>
            <a:r>
              <a:rPr lang="en-US" sz="1000" b="0" i="0" u="none" strike="noStrike" cap="none" dirty="0">
                <a:solidFill>
                  <a:schemeClr val="dk1"/>
                </a:solidFill>
                <a:effectLst/>
                <a:latin typeface="+mn-lt"/>
                <a:ea typeface="Calibri"/>
                <a:cs typeface="Calibri"/>
                <a:sym typeface="Calibri"/>
              </a:rPr>
              <a:t> It’s enough time to drop, cover, and protect yourself—or for automated systems to take action.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Remind participants that not everyone in an affected area will receive an alert. The system sends alerts based on the expected intensity of shaking, not just proximity to the earthquake. That’s why two people in the same region might have different experiences—one might get an alert and light shaking, while another closer to the epicenter feels strong shaking before the alert arrives. Also note that </a:t>
            </a:r>
            <a:r>
              <a:rPr lang="en-US" sz="1000" b="1" i="0" u="none" strike="noStrike" cap="none" dirty="0">
                <a:solidFill>
                  <a:schemeClr val="dk1"/>
                </a:solidFill>
                <a:effectLst/>
                <a:latin typeface="+mn-lt"/>
                <a:ea typeface="Calibri"/>
                <a:cs typeface="Calibri"/>
                <a:sym typeface="Calibri"/>
              </a:rPr>
              <a:t>ShakeAlert does not send “all-clear” messages.</a:t>
            </a:r>
            <a:r>
              <a:rPr lang="en-US" sz="1000" b="0" i="0" u="none" strike="noStrike" cap="none" dirty="0">
                <a:solidFill>
                  <a:schemeClr val="dk1"/>
                </a:solidFill>
                <a:effectLst/>
                <a:latin typeface="+mn-lt"/>
                <a:ea typeface="Calibri"/>
                <a:cs typeface="Calibri"/>
                <a:sym typeface="Calibri"/>
              </a:rPr>
              <a:t> Once someone receives an alert, they should take protective action immediately and </a:t>
            </a:r>
            <a:r>
              <a:rPr lang="en-US" sz="1000" b="1" i="0" u="none" strike="noStrike" cap="none" dirty="0">
                <a:solidFill>
                  <a:schemeClr val="dk1"/>
                </a:solidFill>
                <a:effectLst/>
                <a:latin typeface="+mn-lt"/>
                <a:ea typeface="Calibri"/>
                <a:cs typeface="Calibri"/>
                <a:sym typeface="Calibri"/>
              </a:rPr>
              <a:t>stay protected for at least two minutes</a:t>
            </a:r>
            <a:r>
              <a:rPr lang="en-US" sz="1000" b="0" i="0" u="none" strike="noStrike" cap="none" dirty="0">
                <a:solidFill>
                  <a:schemeClr val="dk1"/>
                </a:solidFill>
                <a:effectLst/>
                <a:latin typeface="+mn-lt"/>
                <a:ea typeface="Calibri"/>
                <a:cs typeface="Calibri"/>
                <a:sym typeface="Calibri"/>
              </a:rPr>
              <a:t>, even if they don’t feel shaking yet. Aftershocks are possible, so people should be ready for additional shaking and alerts.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close by explaining that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alert thresholds and coverage will continue to improve as new sensors and technologies are added. Encourage instructors and CERT leaders to check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for current information before teaching this topic, since thresholds or alert formats may change in the future.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Transition by saying that in the next module, you’ll move from </a:t>
            </a:r>
            <a:r>
              <a:rPr lang="en-US" sz="1000" b="1" i="0" u="none" strike="noStrike" cap="none" dirty="0">
                <a:solidFill>
                  <a:schemeClr val="dk1"/>
                </a:solidFill>
                <a:effectLst/>
                <a:latin typeface="+mn-lt"/>
                <a:ea typeface="Calibri"/>
                <a:cs typeface="Calibri"/>
                <a:sym typeface="Calibri"/>
              </a:rPr>
              <a:t>how the system sends alerts</a:t>
            </a:r>
            <a:r>
              <a:rPr lang="en-US" sz="1000" b="0" i="0" u="none" strike="noStrike" cap="none" dirty="0">
                <a:solidFill>
                  <a:schemeClr val="dk1"/>
                </a:solidFill>
                <a:effectLst/>
                <a:latin typeface="+mn-lt"/>
                <a:ea typeface="Calibri"/>
                <a:cs typeface="Calibri"/>
                <a:sym typeface="Calibri"/>
              </a:rPr>
              <a:t> to </a:t>
            </a:r>
            <a:r>
              <a:rPr lang="en-US" sz="1000" b="1" i="0" u="none" strike="noStrike" cap="none" dirty="0">
                <a:solidFill>
                  <a:schemeClr val="dk1"/>
                </a:solidFill>
                <a:effectLst/>
                <a:latin typeface="+mn-lt"/>
                <a:ea typeface="Calibri"/>
                <a:cs typeface="Calibri"/>
                <a:sym typeface="Calibri"/>
              </a:rPr>
              <a:t>how people experience and respond to them</a:t>
            </a:r>
            <a:r>
              <a:rPr lang="en-US" sz="1000" b="0" i="0" u="none" strike="noStrike" cap="none" dirty="0">
                <a:solidFill>
                  <a:schemeClr val="dk1"/>
                </a:solidFill>
                <a:effectLst/>
                <a:latin typeface="+mn-lt"/>
                <a:ea typeface="Calibri"/>
                <a:cs typeface="Calibri"/>
                <a:sym typeface="Calibri"/>
              </a:rPr>
              <a:t>—what the alerts look like, sound like, and how automated actions help keep people safe.</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9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Now that participants understand how ShakeAlert detects earthquakes and how alerts are sent out through different partners, you’ll shift to what people actually experience when an alert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This module focuses on the </a:t>
            </a:r>
            <a:r>
              <a:rPr lang="en-US" sz="1000" b="1" i="0" u="none" strike="noStrike" cap="none" dirty="0">
                <a:solidFill>
                  <a:schemeClr val="dk1"/>
                </a:solidFill>
                <a:effectLst/>
                <a:latin typeface="+mn-lt"/>
                <a:ea typeface="Calibri"/>
                <a:cs typeface="Calibri"/>
                <a:sym typeface="Calibri"/>
              </a:rPr>
              <a:t>moment the alert reaches people</a:t>
            </a:r>
            <a:r>
              <a:rPr lang="en-US" sz="1000" b="0" i="0" u="none" strike="noStrike" cap="none" dirty="0">
                <a:solidFill>
                  <a:schemeClr val="dk1"/>
                </a:solidFill>
                <a:effectLst/>
                <a:latin typeface="+mn-lt"/>
                <a:ea typeface="Calibri"/>
                <a:cs typeface="Calibri"/>
                <a:sym typeface="Calibri"/>
              </a:rPr>
              <a:t>—what it looks and sounds like on a phone, how people may respond, and examples of automatic safety actions that might happen around them. Let participants know that this section isn’t about the alert systems themselves—that was covered in the last module. Here, you’ll help them recognize what the experience is like for an individual receiving an alert and how that moment can trigger protective action.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also remind the group that ShakeAlert is an evolving system. The exact tones, graphics, or display messages may look slightly different depending on the app, phone, or delivery partner, but the message is always the same: </a:t>
            </a:r>
            <a:r>
              <a:rPr lang="en-US" sz="1000" b="1" i="0" u="none" strike="noStrike" cap="none" dirty="0">
                <a:solidFill>
                  <a:schemeClr val="dk1"/>
                </a:solidFill>
                <a:effectLst/>
                <a:latin typeface="+mn-lt"/>
                <a:ea typeface="Calibri"/>
                <a:cs typeface="Calibri"/>
                <a:sym typeface="Calibri"/>
              </a:rPr>
              <a:t>act immediately when you get an alert or feel shaking.</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129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helps participants understand what it’s actually like to receive a ShakeAlert-powered alert. You’re not talking about how the alerts are delivered—that was covered earlier—but what people see, hear, and feel in the moment an alert appears. Explain that alerts may look slightly different depending on the system, but they all share the same key elements: a </a:t>
            </a:r>
            <a:r>
              <a:rPr lang="en-US" sz="1000" b="1" i="0" u="none" strike="noStrike" cap="none" dirty="0">
                <a:solidFill>
                  <a:schemeClr val="dk1"/>
                </a:solidFill>
                <a:effectLst/>
                <a:latin typeface="+mn-lt"/>
                <a:ea typeface="Calibri"/>
                <a:cs typeface="Calibri"/>
                <a:sym typeface="Calibri"/>
              </a:rPr>
              <a:t>distinct sound</a:t>
            </a:r>
            <a:r>
              <a:rPr lang="en-US" sz="1000" b="0" i="0" u="none" strike="noStrike" cap="none" dirty="0">
                <a:solidFill>
                  <a:schemeClr val="dk1"/>
                </a:solidFill>
                <a:effectLst/>
                <a:latin typeface="+mn-lt"/>
                <a:ea typeface="Calibri"/>
                <a:cs typeface="Calibri"/>
                <a:sym typeface="Calibri"/>
              </a:rPr>
              <a:t>, a </a:t>
            </a:r>
            <a:r>
              <a:rPr lang="en-US" sz="1000" b="1" i="0" u="none" strike="noStrike" cap="none" dirty="0">
                <a:solidFill>
                  <a:schemeClr val="dk1"/>
                </a:solidFill>
                <a:effectLst/>
                <a:latin typeface="+mn-lt"/>
                <a:ea typeface="Calibri"/>
                <a:cs typeface="Calibri"/>
                <a:sym typeface="Calibri"/>
              </a:rPr>
              <a:t>vibration pattern</a:t>
            </a:r>
            <a:r>
              <a:rPr lang="en-US" sz="1000" b="0" i="0" u="none" strike="noStrike" cap="none" dirty="0">
                <a:solidFill>
                  <a:schemeClr val="dk1"/>
                </a:solidFill>
                <a:effectLst/>
                <a:latin typeface="+mn-lt"/>
                <a:ea typeface="Calibri"/>
                <a:cs typeface="Calibri"/>
                <a:sym typeface="Calibri"/>
              </a:rPr>
              <a:t>, and a </a:t>
            </a:r>
            <a:r>
              <a:rPr lang="en-US" sz="1000" b="1" i="0" u="none" strike="noStrike" cap="none" dirty="0">
                <a:solidFill>
                  <a:schemeClr val="dk1"/>
                </a:solidFill>
                <a:effectLst/>
                <a:latin typeface="+mn-lt"/>
                <a:ea typeface="Calibri"/>
                <a:cs typeface="Calibri"/>
                <a:sym typeface="Calibri"/>
              </a:rPr>
              <a:t>short, urgent message</a:t>
            </a:r>
            <a:r>
              <a:rPr lang="en-US" sz="1000" b="0" i="0" u="none" strike="noStrike" cap="none" dirty="0">
                <a:solidFill>
                  <a:schemeClr val="dk1"/>
                </a:solidFill>
                <a:effectLst/>
                <a:latin typeface="+mn-lt"/>
                <a:ea typeface="Calibri"/>
                <a:cs typeface="Calibri"/>
                <a:sym typeface="Calibri"/>
              </a:rPr>
              <a:t> such as </a:t>
            </a:r>
            <a:r>
              <a:rPr lang="en-US" sz="1000" b="0" i="1" u="none" strike="noStrike" cap="none" dirty="0">
                <a:solidFill>
                  <a:schemeClr val="dk1"/>
                </a:solidFill>
                <a:effectLst/>
                <a:latin typeface="+mn-lt"/>
                <a:ea typeface="Calibri"/>
                <a:cs typeface="Calibri"/>
                <a:sym typeface="Calibri"/>
              </a:rPr>
              <a:t>“Earthquake detected! Drop, Cover, and Hold On.”</a:t>
            </a:r>
            <a:r>
              <a:rPr lang="en-US" sz="1000" b="0" i="0" u="none" strike="noStrike" cap="none" dirty="0">
                <a:solidFill>
                  <a:schemeClr val="dk1"/>
                </a:solidFill>
                <a:effectLst/>
                <a:latin typeface="+mn-lt"/>
                <a:ea typeface="Calibri"/>
                <a:cs typeface="Calibri"/>
                <a:sym typeface="Calibri"/>
              </a:rPr>
              <a:t> The goal is for the alert to immediately grab attention and prompt action.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Describe the sound: the sound is sharp and unmistakable—louder than a typical notification—and many phones will also flash a message on-screen or vibrate continuously until it’s dismissed. Some apps, such as </a:t>
            </a:r>
            <a:r>
              <a:rPr lang="en-US" sz="1000" b="1" i="0" u="none" strike="noStrike" cap="none" dirty="0" err="1">
                <a:solidFill>
                  <a:schemeClr val="dk1"/>
                </a:solidFill>
                <a:effectLst/>
                <a:latin typeface="+mn-lt"/>
                <a:ea typeface="Calibri"/>
                <a:cs typeface="Calibri"/>
                <a:sym typeface="Calibri"/>
              </a:rPr>
              <a:t>MyShake</a:t>
            </a:r>
            <a:r>
              <a:rPr lang="en-US" sz="1000" b="0" i="0" u="none" strike="noStrike" cap="none" dirty="0">
                <a:solidFill>
                  <a:schemeClr val="dk1"/>
                </a:solidFill>
                <a:effectLst/>
                <a:latin typeface="+mn-lt"/>
                <a:ea typeface="Calibri"/>
                <a:cs typeface="Calibri"/>
                <a:sym typeface="Calibri"/>
              </a:rPr>
              <a:t>, may also display a countdown or an estimated shaking intensity, depending on how close the user is to the source.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mention that, from the user’s perspective, alerts often feel abrupt—especially if they come while the person is doing something routine, like working or commuting. People may be startled, confused, or uncertain for a second or two, and that’s normal. ShakeAlert is designed to prompt action, not panic, so this is a good moment to remind participants that training and practice help people respond automatically instead of freezing.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a quick engagement question, ask: </a:t>
            </a:r>
            <a:r>
              <a:rPr lang="en-US" sz="1000" b="1" i="0" u="none" strike="noStrike" cap="none" dirty="0">
                <a:solidFill>
                  <a:schemeClr val="dk1"/>
                </a:solidFill>
                <a:effectLst/>
                <a:latin typeface="+mn-lt"/>
                <a:ea typeface="Calibri"/>
                <a:cs typeface="Calibri"/>
                <a:sym typeface="Calibri"/>
              </a:rPr>
              <a:t>“What do you think your first reaction would be if this alert popped up on your phone right now?”</a:t>
            </a:r>
            <a:r>
              <a:rPr lang="en-US" sz="1000" b="0" i="0" u="none" strike="noStrike" cap="none" dirty="0">
                <a:solidFill>
                  <a:schemeClr val="dk1"/>
                </a:solidFill>
                <a:effectLst/>
                <a:latin typeface="+mn-lt"/>
                <a:ea typeface="Calibri"/>
                <a:cs typeface="Calibri"/>
                <a:sym typeface="Calibri"/>
              </a:rPr>
              <a:t> A few short answers can help highlight that an alert can feel jarring but also empowering once people know what to do.</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emphasizing that no matter what the alert looks or sounds like, the message is always the same: </a:t>
            </a:r>
            <a:r>
              <a:rPr lang="en-US" sz="1000" b="1" i="0" u="none" strike="noStrike" cap="none" dirty="0">
                <a:solidFill>
                  <a:schemeClr val="dk1"/>
                </a:solidFill>
                <a:effectLst/>
                <a:latin typeface="+mn-lt"/>
                <a:ea typeface="Calibri"/>
                <a:cs typeface="Calibri"/>
                <a:sym typeface="Calibri"/>
              </a:rPr>
              <a:t>act immediately—Drop, Cover, and Hold On.</a:t>
            </a:r>
            <a:r>
              <a:rPr lang="en-US" sz="1000" b="0" i="0" u="none" strike="noStrike" cap="none" dirty="0">
                <a:solidFill>
                  <a:schemeClr val="dk1"/>
                </a:solidFill>
                <a:effectLst/>
                <a:latin typeface="+mn-lt"/>
                <a:ea typeface="Calibri"/>
                <a:cs typeface="Calibri"/>
                <a:sym typeface="Calibri"/>
              </a:rPr>
              <a:t> On the next slide, you’ll show that the same alerts can also trigger automated actions that protect people and infrastructure even faster than we can react.</a:t>
            </a:r>
          </a:p>
          <a:p>
            <a:endParaRPr lang="en-US" sz="1000" b="0" i="0" u="none" strike="noStrike" cap="none" dirty="0">
              <a:solidFill>
                <a:schemeClr val="dk1"/>
              </a:solidFill>
              <a:effectLst/>
              <a:latin typeface="+mn-lt"/>
              <a:ea typeface="Calibri"/>
              <a:cs typeface="Calibri"/>
              <a:sym typeface="Calibri"/>
            </a:endParaRPr>
          </a:p>
          <a:p>
            <a:r>
              <a:rPr lang="en-US" sz="1000" b="1" i="0" u="none" strike="noStrike" cap="none" dirty="0">
                <a:solidFill>
                  <a:schemeClr val="dk1"/>
                </a:solidFill>
                <a:effectLst/>
                <a:latin typeface="+mn-lt"/>
                <a:ea typeface="Calibri"/>
                <a:cs typeface="Calibri"/>
                <a:sym typeface="Calibri"/>
              </a:rPr>
              <a:t>Note: Alert audio plays in click sequence </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7602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focuses on what people might </a:t>
            </a:r>
            <a:r>
              <a:rPr lang="en-US" sz="1000" b="1" i="0" u="none" strike="noStrike" cap="none" dirty="0">
                <a:solidFill>
                  <a:schemeClr val="dk1"/>
                </a:solidFill>
                <a:effectLst/>
                <a:latin typeface="+mn-lt"/>
                <a:ea typeface="Calibri"/>
                <a:cs typeface="Calibri"/>
                <a:sym typeface="Calibri"/>
              </a:rPr>
              <a:t>experience</a:t>
            </a:r>
            <a:r>
              <a:rPr lang="en-US" sz="1000" b="0" i="0" u="none" strike="noStrike" cap="none" dirty="0">
                <a:solidFill>
                  <a:schemeClr val="dk1"/>
                </a:solidFill>
                <a:effectLst/>
                <a:latin typeface="+mn-lt"/>
                <a:ea typeface="Calibri"/>
                <a:cs typeface="Calibri"/>
                <a:sym typeface="Calibri"/>
              </a:rPr>
              <a:t> when ShakeAlert triggers automatic safety actions around them. Remind participants that ShakeAlert doesn’t just send alerts to phones—it also connects to systems that can act automatically when an earthquake starts. Explain that depending on where they are, people might notice these automated actions before, during, or right after receiving their own alert. For example, trains may slow or stop, public address systems might play an audible warning, or building systems could close valves, open fire doors, or pause elevators. Someone in a school might hear an announcement come over the intercom just before they feel shaking. In an industrial or transportation setting, they might notice equipment shutting down or lights flashing.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Point out the example shown in the slide image: </a:t>
            </a:r>
            <a:r>
              <a:rPr lang="en-US" sz="1000" b="1" i="0" u="none" strike="noStrike" cap="none" dirty="0">
                <a:solidFill>
                  <a:schemeClr val="dk1"/>
                </a:solidFill>
                <a:effectLst/>
                <a:latin typeface="+mn-lt"/>
                <a:ea typeface="Calibri"/>
                <a:cs typeface="Calibri"/>
                <a:sym typeface="Calibri"/>
              </a:rPr>
              <a:t>In Southern California, Metrolink uses ShakeAlert-powered technology to automatically slow or stop trains when shaking is expected.</a:t>
            </a:r>
            <a:r>
              <a:rPr lang="en-US" sz="1000" b="0" i="0" u="none" strike="noStrike" cap="none" dirty="0">
                <a:solidFill>
                  <a:schemeClr val="dk1"/>
                </a:solidFill>
                <a:effectLst/>
                <a:latin typeface="+mn-lt"/>
                <a:ea typeface="Calibri"/>
                <a:cs typeface="Calibri"/>
                <a:sym typeface="Calibri"/>
              </a:rPr>
              <a:t> This system helps protect passengers and infrastructure by preventing derailments and reducing injuries. </a:t>
            </a:r>
            <a:r>
              <a:rPr lang="en-US" sz="1000" b="0" i="1" u="none" strike="noStrike" cap="none" dirty="0">
                <a:solidFill>
                  <a:schemeClr val="dk1"/>
                </a:solidFill>
                <a:effectLst/>
                <a:latin typeface="+mn-lt"/>
                <a:ea typeface="Calibri"/>
                <a:cs typeface="Calibri"/>
                <a:sym typeface="Calibri"/>
              </a:rPr>
              <a:t>(Image courtesy of Metrolink.)</a:t>
            </a:r>
            <a:endParaRPr lang="en-US" sz="1000" b="0" i="0" u="none" strike="noStrike" cap="none" dirty="0">
              <a:solidFill>
                <a:schemeClr val="dk1"/>
              </a:solidFill>
              <a:effectLst/>
              <a:latin typeface="+mn-lt"/>
              <a:ea typeface="Calibri"/>
              <a:cs typeface="Calibri"/>
              <a:sym typeface="Calibri"/>
            </a:endParaRP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Tell participants that these actions are designed to </a:t>
            </a:r>
            <a:r>
              <a:rPr lang="en-US" sz="1000" b="1" i="0" u="none" strike="noStrike" cap="none" dirty="0">
                <a:solidFill>
                  <a:schemeClr val="dk1"/>
                </a:solidFill>
                <a:effectLst/>
                <a:latin typeface="+mn-lt"/>
                <a:ea typeface="Calibri"/>
                <a:cs typeface="Calibri"/>
                <a:sym typeface="Calibri"/>
              </a:rPr>
              <a:t>protect people and critical systems</a:t>
            </a:r>
            <a:r>
              <a:rPr lang="en-US" sz="1000" b="0" i="0" u="none" strike="noStrike" cap="none" dirty="0">
                <a:solidFill>
                  <a:schemeClr val="dk1"/>
                </a:solidFill>
                <a:effectLst/>
                <a:latin typeface="+mn-lt"/>
                <a:ea typeface="Calibri"/>
                <a:cs typeface="Calibri"/>
                <a:sym typeface="Calibri"/>
              </a:rPr>
              <a:t> before strong shaking arrives. For most people, the experience is simply that something around them suddenly stops, starts, or makes a loud sound. They don’t need to do anything in response except take their own protective action—</a:t>
            </a:r>
            <a:r>
              <a:rPr lang="en-US" sz="1000" b="1" i="0" u="none" strike="noStrike" cap="none" dirty="0">
                <a:solidFill>
                  <a:schemeClr val="dk1"/>
                </a:solidFill>
                <a:effectLst/>
                <a:latin typeface="+mn-lt"/>
                <a:ea typeface="Calibri"/>
                <a:cs typeface="Calibri"/>
                <a:sym typeface="Calibri"/>
              </a:rPr>
              <a:t>Drop, Cover, and Hold On.</a:t>
            </a:r>
            <a:endParaRPr lang="en-US" sz="1000" b="0" i="0" u="none" strike="noStrike" cap="none" dirty="0">
              <a:solidFill>
                <a:schemeClr val="dk1"/>
              </a:solidFill>
              <a:effectLst/>
              <a:latin typeface="+mn-lt"/>
              <a:ea typeface="Calibri"/>
              <a:cs typeface="Calibri"/>
              <a:sym typeface="Calibri"/>
            </a:endParaRP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add that automated systems respond faster than humans can—they act within seconds of detection. The goal is to reduce damage, prevent injuries, and help emergency operations run more smoothly once the shaking ends.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Transition by saying that on the next slide, you’ll look at a few examples of these automated actions in more detail, so participants can picture what’s happening behind the scenes.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106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912B-A844-5B2E-B32D-9AFD7514C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592AA-053F-67D3-2FAA-16D8E7AB86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E21DAE-49EF-E29C-B9E2-B71AFD48B864}"/>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On this slide, you’ll build on the previous discussion by giving a few more examples of what automated actions look like and how they help protect people and critical systems. Keep the focus on what someone might notice or experience during these moments, not the technical details of how it works.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ShakeAlert data can trigger many types of protective responses. In </a:t>
            </a:r>
            <a:r>
              <a:rPr lang="en-US" sz="1000" b="1" i="0" u="none" strike="noStrike" cap="none" dirty="0">
                <a:solidFill>
                  <a:schemeClr val="dk1"/>
                </a:solidFill>
                <a:effectLst/>
                <a:latin typeface="+mn-lt"/>
                <a:ea typeface="Calibri"/>
                <a:cs typeface="Calibri"/>
                <a:sym typeface="Calibri"/>
              </a:rPr>
              <a:t>transportation systems</a:t>
            </a:r>
            <a:r>
              <a:rPr lang="en-US" sz="1000" b="0" i="0" u="none" strike="noStrike" cap="none" dirty="0">
                <a:solidFill>
                  <a:schemeClr val="dk1"/>
                </a:solidFill>
                <a:effectLst/>
                <a:latin typeface="+mn-lt"/>
                <a:ea typeface="Calibri"/>
                <a:cs typeface="Calibri"/>
                <a:sym typeface="Calibri"/>
              </a:rPr>
              <a:t>, some California rail networks already use this technology. For example, </a:t>
            </a:r>
            <a:r>
              <a:rPr lang="en-US" sz="1000" b="1" i="0" u="none" strike="noStrike" cap="none" dirty="0">
                <a:solidFill>
                  <a:schemeClr val="dk1"/>
                </a:solidFill>
                <a:effectLst/>
                <a:latin typeface="+mn-lt"/>
                <a:ea typeface="Calibri"/>
                <a:cs typeface="Calibri"/>
                <a:sym typeface="Calibri"/>
              </a:rPr>
              <a:t>Metrolink</a:t>
            </a:r>
            <a:r>
              <a:rPr lang="en-US" sz="1000" b="0" i="0" u="none" strike="noStrike" cap="none" dirty="0">
                <a:solidFill>
                  <a:schemeClr val="dk1"/>
                </a:solidFill>
                <a:effectLst/>
                <a:latin typeface="+mn-lt"/>
                <a:ea typeface="Calibri"/>
                <a:cs typeface="Calibri"/>
                <a:sym typeface="Calibri"/>
              </a:rPr>
              <a:t> in Southern California and </a:t>
            </a:r>
            <a:r>
              <a:rPr lang="en-US" sz="1000" b="1" i="0" u="none" strike="noStrike" cap="none" dirty="0">
                <a:solidFill>
                  <a:schemeClr val="dk1"/>
                </a:solidFill>
                <a:effectLst/>
                <a:latin typeface="+mn-lt"/>
                <a:ea typeface="Calibri"/>
                <a:cs typeface="Calibri"/>
                <a:sym typeface="Calibri"/>
              </a:rPr>
              <a:t>BART</a:t>
            </a:r>
            <a:r>
              <a:rPr lang="en-US" sz="1000" b="0" i="0" u="none" strike="noStrike" cap="none" dirty="0">
                <a:solidFill>
                  <a:schemeClr val="dk1"/>
                </a:solidFill>
                <a:effectLst/>
                <a:latin typeface="+mn-lt"/>
                <a:ea typeface="Calibri"/>
                <a:cs typeface="Calibri"/>
                <a:sym typeface="Calibri"/>
              </a:rPr>
              <a:t>—that’s Bay Area Rapid Transit, serving the San Francisco Bay Area—can automatically slow or stop trains when shaking is detected or expected. These systems help protect passengers and infrastructure by preventing derailments.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you’re teaching in Oregon or Washington, note that there aren’t public rail systems using this automation yet, but similar integrations could happen in the future. ShakeAlert data are already being used in other ways—such as by utilities, emergency operations centers, and universities—to protect facilities and equipment before strong shaking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also mention that other automated actions include fire stations opening bay doors, schools or workplaces using public address systems to announce protective actions, and some utilities shutting off gas valves or protecting sensitive systems. For most people, these actions happen quietly in the background—they may just notice lights dimming, trains slowing, or machines stopping.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Remind participants that all of these measures have the same goal: to use the few seconds of warning ShakeAlert provides to reduce risk and improve safety. And as more organizations adopt the system, people may start noticing ShakeAlert-driven actions in more places.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emphasizing that these automated systems work hand in hand with personal action. While ShakeAlert automation protects people and infrastructure, it’s still up to individuals to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 when they get an alert or feel shaking.</a:t>
            </a:r>
          </a:p>
          <a:p>
            <a:endParaRPr lang="en-US" sz="1000" dirty="0">
              <a:latin typeface="+mn-lt"/>
            </a:endParaRPr>
          </a:p>
        </p:txBody>
      </p:sp>
      <p:sp>
        <p:nvSpPr>
          <p:cNvPr id="4" name="Slide Number Placeholder 3">
            <a:extLst>
              <a:ext uri="{FF2B5EF4-FFF2-40B4-BE49-F238E27FC236}">
                <a16:creationId xmlns:a16="http://schemas.microsoft.com/office/drawing/2014/main" id="{D73F8C9B-A343-75BF-42FE-5FCADED2515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3395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You introduced protective actions briefly in the Essentials section—this module takes that a step further. Here, you’ll help participants think about </a:t>
            </a:r>
            <a:r>
              <a:rPr lang="en-US" sz="1000" b="1" i="0" u="none" strike="noStrike" cap="none" dirty="0">
                <a:solidFill>
                  <a:schemeClr val="dk1"/>
                </a:solidFill>
                <a:effectLst/>
                <a:latin typeface="+mn-lt"/>
                <a:ea typeface="Calibri"/>
                <a:cs typeface="Calibri"/>
                <a:sym typeface="Calibri"/>
              </a:rPr>
              <a:t>how and when to act</a:t>
            </a:r>
            <a:r>
              <a:rPr lang="en-US" sz="1000" b="0" i="0" u="none" strike="noStrike" cap="none" dirty="0">
                <a:solidFill>
                  <a:schemeClr val="dk1"/>
                </a:solidFill>
                <a:effectLst/>
                <a:latin typeface="+mn-lt"/>
                <a:ea typeface="Calibri"/>
                <a:cs typeface="Calibri"/>
                <a:sym typeface="Calibri"/>
              </a:rPr>
              <a:t> once they receive an alert or feel shaking, and why those actions are so important.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this section focuses on </a:t>
            </a:r>
            <a:r>
              <a:rPr lang="en-US" sz="1000" b="1" i="0" u="none" strike="noStrike" cap="none" dirty="0">
                <a:solidFill>
                  <a:schemeClr val="dk1"/>
                </a:solidFill>
                <a:effectLst/>
                <a:latin typeface="+mn-lt"/>
                <a:ea typeface="Calibri"/>
                <a:cs typeface="Calibri"/>
                <a:sym typeface="Calibri"/>
              </a:rPr>
              <a:t>situational awareness</a:t>
            </a:r>
            <a:r>
              <a:rPr lang="en-US" sz="1000" b="0" i="0" u="none" strike="noStrike" cap="none" dirty="0">
                <a:solidFill>
                  <a:schemeClr val="dk1"/>
                </a:solidFill>
                <a:effectLst/>
                <a:latin typeface="+mn-lt"/>
                <a:ea typeface="Calibri"/>
                <a:cs typeface="Calibri"/>
                <a:sym typeface="Calibri"/>
              </a:rPr>
              <a:t>—how to protect yourself wherever you are—and clears up a few common misunderstandings about what’s safe during an earthquake. This is a good moment to remind participants that ShakeAlert gives people a few extra seconds to act, but the key to safety is knowing what to do automatically. The next few slides will show how that looks in different situations.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815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builds on what participants already learned in the Essentials section. Remind them that </a:t>
            </a:r>
            <a:r>
              <a:rPr lang="en-US" sz="1000" b="0" i="0" u="none" strike="noStrike" cap="none" dirty="0" err="1">
                <a:solidFill>
                  <a:schemeClr val="dk1"/>
                </a:solidFill>
                <a:effectLst/>
                <a:latin typeface="+mn-lt"/>
                <a:ea typeface="Calibri"/>
                <a:cs typeface="Calibri"/>
                <a:sym typeface="Calibri"/>
              </a:rPr>
              <a:t>ShakeAlert’s</a:t>
            </a:r>
            <a:r>
              <a:rPr lang="en-US" sz="1000" b="0" i="0" u="none" strike="noStrike" cap="none" dirty="0">
                <a:solidFill>
                  <a:schemeClr val="dk1"/>
                </a:solidFill>
                <a:effectLst/>
                <a:latin typeface="+mn-lt"/>
                <a:ea typeface="Calibri"/>
                <a:cs typeface="Calibri"/>
                <a:sym typeface="Calibri"/>
              </a:rPr>
              <a:t> goal is to give people a few seconds of warning so they can take </a:t>
            </a:r>
            <a:r>
              <a:rPr lang="en-US" sz="1000" b="1" i="0" u="none" strike="noStrike" cap="none" dirty="0">
                <a:solidFill>
                  <a:schemeClr val="dk1"/>
                </a:solidFill>
                <a:effectLst/>
                <a:latin typeface="+mn-lt"/>
                <a:ea typeface="Calibri"/>
                <a:cs typeface="Calibri"/>
                <a:sym typeface="Calibri"/>
              </a:rPr>
              <a:t>immediate protective action.</a:t>
            </a:r>
            <a:r>
              <a:rPr lang="en-US" sz="1000" b="0" i="0" u="none" strike="noStrike" cap="none" dirty="0">
                <a:solidFill>
                  <a:schemeClr val="dk1"/>
                </a:solidFill>
                <a:effectLst/>
                <a:latin typeface="+mn-lt"/>
                <a:ea typeface="Calibri"/>
                <a:cs typeface="Calibri"/>
                <a:sym typeface="Calibri"/>
              </a:rPr>
              <a:t> Whether they get an alert or feel shaking first, the response is the same: </a:t>
            </a:r>
            <a:r>
              <a:rPr lang="en-US" sz="1000" b="1" i="0" u="none" strike="noStrike" cap="none" dirty="0">
                <a:solidFill>
                  <a:schemeClr val="dk1"/>
                </a:solidFill>
                <a:effectLst/>
                <a:latin typeface="+mn-lt"/>
                <a:ea typeface="Calibri"/>
                <a:cs typeface="Calibri"/>
                <a:sym typeface="Calibri"/>
              </a:rPr>
              <a:t>Drop, Cover, and Hold 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the reason this action is so important is because most injuries in earthquakes come from </a:t>
            </a:r>
            <a:r>
              <a:rPr lang="en-US" sz="1000" b="1" i="0" u="none" strike="noStrike" cap="none" dirty="0">
                <a:solidFill>
                  <a:schemeClr val="dk1"/>
                </a:solidFill>
                <a:effectLst/>
                <a:latin typeface="+mn-lt"/>
                <a:ea typeface="Calibri"/>
                <a:cs typeface="Calibri"/>
                <a:sym typeface="Calibri"/>
              </a:rPr>
              <a:t>falling or flying objects, not from collapsing buildings.</a:t>
            </a:r>
            <a:r>
              <a:rPr lang="en-US" sz="1000" b="0" i="0" u="none" strike="noStrike" cap="none" dirty="0">
                <a:solidFill>
                  <a:schemeClr val="dk1"/>
                </a:solidFill>
                <a:effectLst/>
                <a:latin typeface="+mn-lt"/>
                <a:ea typeface="Calibri"/>
                <a:cs typeface="Calibri"/>
                <a:sym typeface="Calibri"/>
              </a:rPr>
              <a:t> Getting low, covering your head and neck, and holding on to something sturdy helps protect you from that debris. The few seconds of warning ShakeAlert provides can make the difference between being upright and vulnerable versus already protected when the stronger shaking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also mention that protective actions should be </a:t>
            </a:r>
            <a:r>
              <a:rPr lang="en-US" sz="1000" b="1" i="0" u="none" strike="noStrike" cap="none" dirty="0">
                <a:solidFill>
                  <a:schemeClr val="dk1"/>
                </a:solidFill>
                <a:effectLst/>
                <a:latin typeface="+mn-lt"/>
                <a:ea typeface="Calibri"/>
                <a:cs typeface="Calibri"/>
                <a:sym typeface="Calibri"/>
              </a:rPr>
              <a:t>automatic</a:t>
            </a:r>
            <a:r>
              <a:rPr lang="en-US" sz="1000" b="0" i="0" u="none" strike="noStrike" cap="none" dirty="0">
                <a:solidFill>
                  <a:schemeClr val="dk1"/>
                </a:solidFill>
                <a:effectLst/>
                <a:latin typeface="+mn-lt"/>
                <a:ea typeface="Calibri"/>
                <a:cs typeface="Calibri"/>
                <a:sym typeface="Calibri"/>
              </a:rPr>
              <a:t>—there’s no time to think through options during an earthquake. Practicing this in drills and visualizing what you’d do in different settings helps people respond instinctively.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Connect this back to what participants learned earlier about </a:t>
            </a:r>
            <a:r>
              <a:rPr lang="en-US" sz="1000" b="1" i="0" u="none" strike="noStrike" cap="none" dirty="0">
                <a:solidFill>
                  <a:schemeClr val="dk1"/>
                </a:solidFill>
                <a:effectLst/>
                <a:latin typeface="+mn-lt"/>
                <a:ea typeface="Calibri"/>
                <a:cs typeface="Calibri"/>
                <a:sym typeface="Calibri"/>
              </a:rPr>
              <a:t>P-waves and S-waves.</a:t>
            </a:r>
            <a:r>
              <a:rPr lang="en-US" sz="1000" b="0" i="0" u="none" strike="noStrike" cap="none" dirty="0">
                <a:solidFill>
                  <a:schemeClr val="dk1"/>
                </a:solidFill>
                <a:effectLst/>
                <a:latin typeface="+mn-lt"/>
                <a:ea typeface="Calibri"/>
                <a:cs typeface="Calibri"/>
                <a:sym typeface="Calibri"/>
              </a:rPr>
              <a:t> The alert is triggered by the faster-moving P-waves, which give a few seconds of notice before the stronger S-waves arrive. The challenge is that you don’t know how large the earthquake will become when the alert appears—so it’s safest to act right away. Those few seconds are your window between the early, lighter shaking and the more damaging waves that follow.</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participants ask whether they should wait to see if the shaking gets worse, be clear: </a:t>
            </a:r>
            <a:r>
              <a:rPr lang="en-US" sz="1000" b="1" i="0" u="none" strike="noStrike" cap="none" dirty="0">
                <a:solidFill>
                  <a:schemeClr val="dk1"/>
                </a:solidFill>
                <a:effectLst/>
                <a:latin typeface="+mn-lt"/>
                <a:ea typeface="Calibri"/>
                <a:cs typeface="Calibri"/>
                <a:sym typeface="Calibri"/>
              </a:rPr>
              <a:t>Don’t wait—act immediately. </a:t>
            </a:r>
            <a:r>
              <a:rPr lang="en-US" sz="1000" b="0" i="0" u="none" strike="noStrike" cap="none" dirty="0">
                <a:solidFill>
                  <a:schemeClr val="dk1"/>
                </a:solidFill>
                <a:effectLst/>
                <a:latin typeface="+mn-lt"/>
                <a:ea typeface="Calibri"/>
                <a:cs typeface="Calibri"/>
                <a:sym typeface="Calibri"/>
              </a:rPr>
              <a:t>ShakeAlert exists to help people take action before they can even feel the stronger shaking.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emphasizing that practicing this response—both mentally and in drills—helps people react automatically. The next slide looks at how protective actions can vary depending on where you are when shaking starts.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992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“Let’s start by talking about earthquakes themselves—what happens when the ground starts shaking, and how early warning can help us respond more safely.”</a:t>
            </a:r>
            <a:r>
              <a:rPr lang="en-US" sz="1000" b="0" i="0" u="none" strike="noStrike" cap="none" dirty="0">
                <a:solidFill>
                  <a:schemeClr val="dk1"/>
                </a:solidFill>
                <a:effectLst/>
                <a:latin typeface="+mn-lt"/>
                <a:ea typeface="Calibri"/>
                <a:cs typeface="Calibri"/>
                <a:sym typeface="Calibri"/>
              </a:rPr>
              <a:t> Keep it short and conversational to set up the next few slides, which go deeper into earthquake impacts before introducing ShakeAlert®.</a:t>
            </a:r>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3546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helps participants think about </a:t>
            </a:r>
            <a:r>
              <a:rPr lang="en-US" sz="1000" b="1" i="0" u="none" strike="noStrike" cap="none" dirty="0">
                <a:solidFill>
                  <a:schemeClr val="dk1"/>
                </a:solidFill>
                <a:effectLst/>
                <a:latin typeface="+mn-lt"/>
                <a:ea typeface="Calibri"/>
                <a:cs typeface="Calibri"/>
                <a:sym typeface="Calibri"/>
              </a:rPr>
              <a:t>how protective actions look in different places.</a:t>
            </a:r>
            <a:r>
              <a:rPr lang="en-US" sz="1000" b="0" i="0" u="none" strike="noStrike" cap="none" dirty="0">
                <a:solidFill>
                  <a:schemeClr val="dk1"/>
                </a:solidFill>
                <a:effectLst/>
                <a:latin typeface="+mn-lt"/>
                <a:ea typeface="Calibri"/>
                <a:cs typeface="Calibri"/>
                <a:sym typeface="Calibri"/>
              </a:rPr>
              <a:t> In the Essentials section, you covered the basics—Drop, Cover, and Hold On—but now you’ll guide them through how to apply that in real-world settings where conditions vary.</a:t>
            </a:r>
          </a:p>
          <a:p>
            <a:endParaRPr lang="en-US" sz="1000" b="0" i="0" u="none" strike="noStrike" cap="none" dirty="0">
              <a:solidFill>
                <a:schemeClr val="dk1"/>
              </a:solidFill>
              <a:effectLst/>
              <a:latin typeface="+mn-lt"/>
              <a:ea typeface="Calibri"/>
              <a:cs typeface="Calibri"/>
              <a:sym typeface="Calibri"/>
            </a:endParaRPr>
          </a:p>
          <a:p>
            <a:pPr marL="228600" indent="0">
              <a:buFont typeface="Arial" panose="020B0604020202020204" pitchFamily="34" charset="0"/>
              <a:buNone/>
            </a:pPr>
            <a:r>
              <a:rPr lang="en-US" sz="1000" b="0" i="0" u="none" strike="noStrike" cap="none" dirty="0">
                <a:solidFill>
                  <a:schemeClr val="dk1"/>
                </a:solidFill>
                <a:effectLst/>
                <a:latin typeface="+mn-lt"/>
                <a:ea typeface="Calibri"/>
                <a:cs typeface="Calibri"/>
                <a:sym typeface="Calibri"/>
              </a:rPr>
              <a:t>Start with </a:t>
            </a:r>
            <a:r>
              <a:rPr lang="en-US" sz="1000" b="1" i="0" u="none" strike="noStrike" cap="none" dirty="0">
                <a:solidFill>
                  <a:schemeClr val="dk1"/>
                </a:solidFill>
                <a:effectLst/>
                <a:latin typeface="+mn-lt"/>
                <a:ea typeface="Calibri"/>
                <a:cs typeface="Calibri"/>
                <a:sym typeface="Calibri"/>
              </a:rPr>
              <a:t>indoors</a:t>
            </a:r>
            <a:r>
              <a:rPr lang="en-US" sz="1000" b="0" i="0" u="none" strike="noStrike" cap="none" dirty="0">
                <a:solidFill>
                  <a:schemeClr val="dk1"/>
                </a:solidFill>
                <a:effectLst/>
                <a:latin typeface="+mn-lt"/>
                <a:ea typeface="Calibri"/>
                <a:cs typeface="Calibri"/>
                <a:sym typeface="Calibri"/>
              </a:rPr>
              <a:t>, such as at home, work, or school. Emphasize staying away from windows, glass, and anything heavy that could fall, like bookshelves or ceiling fixtures. The safest option is to get under a sturdy table or desk and hold on until the shaking stops. If you’re in a </a:t>
            </a:r>
            <a:r>
              <a:rPr lang="en-US" sz="1000" b="1" i="0" u="none" strike="noStrike" cap="none" dirty="0">
                <a:solidFill>
                  <a:schemeClr val="dk1"/>
                </a:solidFill>
                <a:effectLst/>
                <a:latin typeface="+mn-lt"/>
                <a:ea typeface="Calibri"/>
                <a:cs typeface="Calibri"/>
                <a:sym typeface="Calibri"/>
              </a:rPr>
              <a:t>store or public place</a:t>
            </a:r>
            <a:r>
              <a:rPr lang="en-US" sz="1000" b="0" i="0" u="none" strike="noStrike" cap="none" dirty="0">
                <a:solidFill>
                  <a:schemeClr val="dk1"/>
                </a:solidFill>
                <a:effectLst/>
                <a:latin typeface="+mn-lt"/>
                <a:ea typeface="Calibri"/>
                <a:cs typeface="Calibri"/>
                <a:sym typeface="Calibri"/>
              </a:rPr>
              <a:t>, explain that people may not have sturdy furniture nearby. In that case, drop next to a low display or interior wall and cover your head and neck with your arms. Avoid tall shelving or anything that could topple or send items flying. You can point out that this might feel awkward in public, but the goal is always to protect yourself quickly and safely.</a:t>
            </a:r>
          </a:p>
          <a:p>
            <a:pPr marL="228600" indent="0">
              <a:buFont typeface="Arial" panose="020B0604020202020204" pitchFamily="34" charset="0"/>
              <a:buNone/>
            </a:pPr>
            <a:endParaRPr lang="en-US" sz="1000" b="0" i="0" u="none" strike="noStrike" cap="none" dirty="0">
              <a:solidFill>
                <a:schemeClr val="dk1"/>
              </a:solidFill>
              <a:effectLst/>
              <a:latin typeface="+mn-lt"/>
              <a:ea typeface="Calibri"/>
              <a:cs typeface="Calibri"/>
              <a:sym typeface="Calibri"/>
            </a:endParaRPr>
          </a:p>
          <a:p>
            <a:pPr marL="228600" indent="0">
              <a:buFont typeface="Arial" panose="020B0604020202020204" pitchFamily="34" charset="0"/>
              <a:buNone/>
            </a:pPr>
            <a:r>
              <a:rPr lang="en-US" sz="1000" b="1" i="0" u="none" strike="noStrike" cap="none" dirty="0">
                <a:solidFill>
                  <a:schemeClr val="dk1"/>
                </a:solidFill>
                <a:effectLst/>
                <a:latin typeface="+mn-lt"/>
                <a:ea typeface="Calibri"/>
                <a:cs typeface="Calibri"/>
                <a:sym typeface="Calibri"/>
              </a:rPr>
              <a:t>Outdoors</a:t>
            </a:r>
            <a:r>
              <a:rPr lang="en-US" sz="1000" b="0" i="0" u="none" strike="noStrike" cap="none" dirty="0">
                <a:solidFill>
                  <a:schemeClr val="dk1"/>
                </a:solidFill>
                <a:effectLst/>
                <a:latin typeface="+mn-lt"/>
                <a:ea typeface="Calibri"/>
                <a:cs typeface="Calibri"/>
                <a:sym typeface="Calibri"/>
              </a:rPr>
              <a:t>, the key is to </a:t>
            </a:r>
            <a:r>
              <a:rPr lang="en-US" sz="1000" b="1" i="0" u="none" strike="noStrike" cap="none" dirty="0">
                <a:solidFill>
                  <a:schemeClr val="dk1"/>
                </a:solidFill>
                <a:effectLst/>
                <a:latin typeface="+mn-lt"/>
                <a:ea typeface="Calibri"/>
                <a:cs typeface="Calibri"/>
                <a:sym typeface="Calibri"/>
              </a:rPr>
              <a:t>move to an open area</a:t>
            </a:r>
            <a:r>
              <a:rPr lang="en-US" sz="1000" b="0" i="0" u="none" strike="noStrike" cap="none" dirty="0">
                <a:solidFill>
                  <a:schemeClr val="dk1"/>
                </a:solidFill>
                <a:effectLst/>
                <a:latin typeface="+mn-lt"/>
                <a:ea typeface="Calibri"/>
                <a:cs typeface="Calibri"/>
                <a:sym typeface="Calibri"/>
              </a:rPr>
              <a:t> away from buildings, power lines, or trees that could fall. Once in a safe spot, drop to the ground to avoid being knocked over. In a </a:t>
            </a:r>
            <a:r>
              <a:rPr lang="en-US" sz="1000" b="1" i="0" u="none" strike="noStrike" cap="none" dirty="0">
                <a:solidFill>
                  <a:schemeClr val="dk1"/>
                </a:solidFill>
                <a:effectLst/>
                <a:latin typeface="+mn-lt"/>
                <a:ea typeface="Calibri"/>
                <a:cs typeface="Calibri"/>
                <a:sym typeface="Calibri"/>
              </a:rPr>
              <a:t>vehicle</a:t>
            </a:r>
            <a:r>
              <a:rPr lang="en-US" sz="1000" b="0" i="0" u="none" strike="noStrike" cap="none" dirty="0">
                <a:solidFill>
                  <a:schemeClr val="dk1"/>
                </a:solidFill>
                <a:effectLst/>
                <a:latin typeface="+mn-lt"/>
                <a:ea typeface="Calibri"/>
                <a:cs typeface="Calibri"/>
                <a:sym typeface="Calibri"/>
              </a:rPr>
              <a:t>, tell participants to pull over and stop in a clear area—away from overpasses, power lines, or large signs—and set the parking brake. Stay inside the vehicle until the shaking stops. Explain that the car will shake, but it’s still one of the safer places to be during an earthquake. If you’re </a:t>
            </a:r>
            <a:r>
              <a:rPr lang="en-US" sz="1000" b="1" i="0" u="none" strike="noStrike" cap="none" dirty="0">
                <a:solidFill>
                  <a:schemeClr val="dk1"/>
                </a:solidFill>
                <a:effectLst/>
                <a:latin typeface="+mn-lt"/>
                <a:ea typeface="Calibri"/>
                <a:cs typeface="Calibri"/>
                <a:sym typeface="Calibri"/>
              </a:rPr>
              <a:t>near the coast</a:t>
            </a:r>
            <a:r>
              <a:rPr lang="en-US" sz="1000" b="0" i="0" u="none" strike="noStrike" cap="none" dirty="0">
                <a:solidFill>
                  <a:schemeClr val="dk1"/>
                </a:solidFill>
                <a:effectLst/>
                <a:latin typeface="+mn-lt"/>
                <a:ea typeface="Calibri"/>
                <a:cs typeface="Calibri"/>
                <a:sym typeface="Calibri"/>
              </a:rPr>
              <a:t>, remind participants that strong or long-lasting shaking is a natural tsunami warning. Once the shaking stops, they should </a:t>
            </a:r>
            <a:r>
              <a:rPr lang="en-US" sz="1000" b="1" i="0" u="none" strike="noStrike" cap="none" dirty="0">
                <a:solidFill>
                  <a:schemeClr val="dk1"/>
                </a:solidFill>
                <a:effectLst/>
                <a:latin typeface="+mn-lt"/>
                <a:ea typeface="Calibri"/>
                <a:cs typeface="Calibri"/>
                <a:sym typeface="Calibri"/>
              </a:rPr>
              <a:t>move quickly to higher ground or inland</a:t>
            </a:r>
            <a:r>
              <a:rPr lang="en-US" sz="1000" b="0" i="0" u="none" strike="noStrike" cap="none" dirty="0">
                <a:solidFill>
                  <a:schemeClr val="dk1"/>
                </a:solidFill>
                <a:effectLst/>
                <a:latin typeface="+mn-lt"/>
                <a:ea typeface="Calibri"/>
                <a:cs typeface="Calibri"/>
                <a:sym typeface="Calibri"/>
              </a:rPr>
              <a:t> without waiting for an official alert.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Throughout this discussion, remind instructors to keep the focus on </a:t>
            </a:r>
            <a:r>
              <a:rPr lang="en-US" sz="1000" b="1" i="0" u="none" strike="noStrike" cap="none" dirty="0">
                <a:solidFill>
                  <a:schemeClr val="dk1"/>
                </a:solidFill>
                <a:effectLst/>
                <a:latin typeface="+mn-lt"/>
                <a:ea typeface="Calibri"/>
                <a:cs typeface="Calibri"/>
                <a:sym typeface="Calibri"/>
              </a:rPr>
              <a:t>thinking ahead</a:t>
            </a:r>
            <a:r>
              <a:rPr lang="en-US" sz="1000" b="0" i="0" u="none" strike="noStrike" cap="none" dirty="0">
                <a:solidFill>
                  <a:schemeClr val="dk1"/>
                </a:solidFill>
                <a:effectLst/>
                <a:latin typeface="+mn-lt"/>
                <a:ea typeface="Calibri"/>
                <a:cs typeface="Calibri"/>
                <a:sym typeface="Calibri"/>
              </a:rPr>
              <a:t> rather than memorizing locations. Encourage participants to look around and ask themselves, </a:t>
            </a:r>
            <a:r>
              <a:rPr lang="en-US" sz="1000" b="0" i="1" u="none" strike="noStrike" cap="none" dirty="0">
                <a:solidFill>
                  <a:schemeClr val="dk1"/>
                </a:solidFill>
                <a:effectLst/>
                <a:latin typeface="+mn-lt"/>
                <a:ea typeface="Calibri"/>
                <a:cs typeface="Calibri"/>
                <a:sym typeface="Calibri"/>
              </a:rPr>
              <a:t>“What would I do right now if I got an alert?”</a:t>
            </a:r>
            <a:r>
              <a:rPr lang="en-US" sz="1000" b="0" i="0" u="none" strike="noStrike" cap="none" dirty="0">
                <a:solidFill>
                  <a:schemeClr val="dk1"/>
                </a:solidFill>
                <a:effectLst/>
                <a:latin typeface="+mn-lt"/>
                <a:ea typeface="Calibri"/>
                <a:cs typeface="Calibri"/>
                <a:sym typeface="Calibri"/>
              </a:rPr>
              <a:t> Practicing that mental awareness builds confidence and helps people act faster during a real event.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Transition by saying that in the next slide, you’ll clear up a few common myths about earthquake safety—ideas many people still believe but that research has proven unsafe.</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560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helps you address some of the </a:t>
            </a:r>
            <a:r>
              <a:rPr lang="en-US" sz="1000" b="1" i="0" u="none" strike="noStrike" cap="none" dirty="0">
                <a:solidFill>
                  <a:schemeClr val="dk1"/>
                </a:solidFill>
                <a:effectLst/>
                <a:latin typeface="+mn-lt"/>
                <a:ea typeface="Calibri"/>
                <a:cs typeface="Calibri"/>
                <a:sym typeface="Calibri"/>
              </a:rPr>
              <a:t>common earthquake safety myths</a:t>
            </a:r>
            <a:r>
              <a:rPr lang="en-US" sz="1000" b="0" i="0" u="none" strike="noStrike" cap="none" dirty="0">
                <a:solidFill>
                  <a:schemeClr val="dk1"/>
                </a:solidFill>
                <a:effectLst/>
                <a:latin typeface="+mn-lt"/>
                <a:ea typeface="Calibri"/>
                <a:cs typeface="Calibri"/>
                <a:sym typeface="Calibri"/>
              </a:rPr>
              <a:t> that still circulate in communities. Acknowledge that this guidance has </a:t>
            </a:r>
            <a:r>
              <a:rPr lang="en-US" sz="1000" b="1" i="0" u="none" strike="noStrike" cap="none" dirty="0">
                <a:solidFill>
                  <a:schemeClr val="dk1"/>
                </a:solidFill>
                <a:effectLst/>
                <a:latin typeface="+mn-lt"/>
                <a:ea typeface="Calibri"/>
                <a:cs typeface="Calibri"/>
                <a:sym typeface="Calibri"/>
              </a:rPr>
              <a:t>changed over time</a:t>
            </a:r>
            <a:r>
              <a:rPr lang="en-US" sz="1000" b="0" i="0" u="none" strike="noStrike" cap="none" dirty="0">
                <a:solidFill>
                  <a:schemeClr val="dk1"/>
                </a:solidFill>
                <a:effectLst/>
                <a:latin typeface="+mn-lt"/>
                <a:ea typeface="Calibri"/>
                <a:cs typeface="Calibri"/>
                <a:sym typeface="Calibri"/>
              </a:rPr>
              <a:t> as scientists and safety experts have learned more about how people get injured during earthquakes. CERT volunteers may encounter these myths when talking with neighbors, so it’s important to know how to explain what’s true and why.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with the </a:t>
            </a:r>
            <a:r>
              <a:rPr lang="en-US" sz="1000" b="1" i="0" u="none" strike="noStrike" cap="none" dirty="0">
                <a:solidFill>
                  <a:schemeClr val="dk1"/>
                </a:solidFill>
                <a:effectLst/>
                <a:latin typeface="+mn-lt"/>
                <a:ea typeface="Calibri"/>
                <a:cs typeface="Calibri"/>
                <a:sym typeface="Calibri"/>
              </a:rPr>
              <a:t>doorway myth.</a:t>
            </a:r>
            <a:r>
              <a:rPr lang="en-US" sz="1000" b="0" i="0" u="none" strike="noStrike" cap="none" dirty="0">
                <a:solidFill>
                  <a:schemeClr val="dk1"/>
                </a:solidFill>
                <a:effectLst/>
                <a:latin typeface="+mn-lt"/>
                <a:ea typeface="Calibri"/>
                <a:cs typeface="Calibri"/>
                <a:sym typeface="Calibri"/>
              </a:rPr>
              <a:t> For many years, people were taught to stand in a doorway because older houses had strong, wood-framed doorways that sometimes survived when walls collapsed. Today’s buildings are constructed differently. Doorways aren’t stronger than other parts of the building, and they often have doors that can swing and hit you. The safer option is to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 under sturdy furniture or near an interior wall away from windows.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Next, address the so-called </a:t>
            </a:r>
            <a:r>
              <a:rPr lang="en-US" sz="1000" b="1" i="0" u="none" strike="noStrike" cap="none" dirty="0">
                <a:solidFill>
                  <a:schemeClr val="dk1"/>
                </a:solidFill>
                <a:effectLst/>
                <a:latin typeface="+mn-lt"/>
                <a:ea typeface="Calibri"/>
                <a:cs typeface="Calibri"/>
                <a:sym typeface="Calibri"/>
              </a:rPr>
              <a:t>“triangle of life.”</a:t>
            </a:r>
            <a:r>
              <a:rPr lang="en-US" sz="1000" b="0" i="0" u="none" strike="noStrike" cap="none" dirty="0">
                <a:solidFill>
                  <a:schemeClr val="dk1"/>
                </a:solidFill>
                <a:effectLst/>
                <a:latin typeface="+mn-lt"/>
                <a:ea typeface="Calibri"/>
                <a:cs typeface="Calibri"/>
                <a:sym typeface="Calibri"/>
              </a:rPr>
              <a:t> This idea came from outdated theories based on building collapses in other countries, but it doesn’t apply to most modern construction in the U.S. Here, buildings are designed to flex rather than completely collapse. Trying to crawl next to furniture or lie beside heavy objects can actually put people in harm’s way. It’s much safer to </a:t>
            </a:r>
            <a:r>
              <a:rPr lang="en-US" sz="1000" b="1" i="0" u="none" strike="noStrike" cap="none" dirty="0">
                <a:solidFill>
                  <a:schemeClr val="dk1"/>
                </a:solidFill>
                <a:effectLst/>
                <a:latin typeface="+mn-lt"/>
                <a:ea typeface="Calibri"/>
                <a:cs typeface="Calibri"/>
                <a:sym typeface="Calibri"/>
              </a:rPr>
              <a:t>get low and protect yourself</a:t>
            </a:r>
            <a:r>
              <a:rPr lang="en-US" sz="1000" b="0" i="0" u="none" strike="noStrike" cap="none" dirty="0">
                <a:solidFill>
                  <a:schemeClr val="dk1"/>
                </a:solidFill>
                <a:effectLst/>
                <a:latin typeface="+mn-lt"/>
                <a:ea typeface="Calibri"/>
                <a:cs typeface="Calibri"/>
                <a:sym typeface="Calibri"/>
              </a:rPr>
              <a:t> where you are instead of trying to move around during shaking.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note that guidance has evolved because we now have </a:t>
            </a:r>
            <a:r>
              <a:rPr lang="en-US" sz="1000" b="1" i="0" u="none" strike="noStrike" cap="none" dirty="0">
                <a:solidFill>
                  <a:schemeClr val="dk1"/>
                </a:solidFill>
                <a:effectLst/>
                <a:latin typeface="+mn-lt"/>
                <a:ea typeface="Calibri"/>
                <a:cs typeface="Calibri"/>
                <a:sym typeface="Calibri"/>
              </a:rPr>
              <a:t>decades of data and field research</a:t>
            </a:r>
            <a:r>
              <a:rPr lang="en-US" sz="1000" b="0" i="0" u="none" strike="noStrike" cap="none" dirty="0">
                <a:solidFill>
                  <a:schemeClr val="dk1"/>
                </a:solidFill>
                <a:effectLst/>
                <a:latin typeface="+mn-lt"/>
                <a:ea typeface="Calibri"/>
                <a:cs typeface="Calibri"/>
                <a:sym typeface="Calibri"/>
              </a:rPr>
              <a:t> showing which actions reduce injuries. The “Drop, Cover, and Hold On” method has been repeatedly tested in drills, real earthquakes, and building safety studies, and it remains the most effective, simple action for most situations.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Encourage instructors to keep the tone positive when correcting myths. Instead of saying, “That’s wrong,” try framing it as, “That used to be recommended, but here’s what we know now.” This approach helps people update their knowledge without feeling embarrassed or defensive.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by emphasizing that earthquake preparedness is like any other safety skill—it improves as we learn more. The next slide will let participants practice thinking through what protective actions look like in different places.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4308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quick activity helps participants apply what they’ve learned by thinking about real places where they might experience an earthquake. Tell the group this is a short reflection—no need to stand or move around—just a chance to imagine what they would do in a familiar setting.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Say something like: “Think about a place you’ve been in the past week—maybe at home, work, a store, or somewhere outdoors. If you got a ShakeAlert there or suddenly felt shaking, what would you do to protect yourself?” Give participants a minute to think, then invite a few volunteers to share their answers. Encourage a mix of examples so you can talk through different types of environments. Highlight </a:t>
            </a:r>
            <a:r>
              <a:rPr lang="en-US" sz="1000" b="1" i="0" u="none" strike="noStrike" cap="none" dirty="0">
                <a:solidFill>
                  <a:schemeClr val="dk1"/>
                </a:solidFill>
                <a:effectLst/>
                <a:latin typeface="+mn-lt"/>
                <a:ea typeface="Calibri"/>
                <a:cs typeface="Calibri"/>
                <a:sym typeface="Calibri"/>
              </a:rPr>
              <a:t>situational awareness</a:t>
            </a:r>
            <a:r>
              <a:rPr lang="en-US" sz="1000" b="0" i="0" u="none" strike="noStrike" cap="none" dirty="0">
                <a:solidFill>
                  <a:schemeClr val="dk1"/>
                </a:solidFill>
                <a:effectLst/>
                <a:latin typeface="+mn-lt"/>
                <a:ea typeface="Calibri"/>
                <a:cs typeface="Calibri"/>
                <a:sym typeface="Calibri"/>
              </a:rPr>
              <a:t>—the idea that protective actions may look different depending on where you are, but the principle is always the same: protect your head and neck and stay put until the shaking stops.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someone suggests an unsafe action, such as running outside, use it as a teachable moment. You might say, “That’s a common instinct, but most injuries happen from falling or being hit by objects. It’s safer to drop where you are and cover your head and neck.” You can also connect the discussion back to </a:t>
            </a:r>
            <a:r>
              <a:rPr lang="en-US" sz="1000" b="1" i="0" u="none" strike="noStrike" cap="none" dirty="0" err="1">
                <a:solidFill>
                  <a:schemeClr val="dk1"/>
                </a:solidFill>
                <a:effectLst/>
                <a:latin typeface="+mn-lt"/>
                <a:ea typeface="Calibri"/>
                <a:cs typeface="Calibri"/>
                <a:sym typeface="Calibri"/>
              </a:rPr>
              <a:t>ShakeAlert’s</a:t>
            </a:r>
            <a:r>
              <a:rPr lang="en-US" sz="1000" b="1" i="0" u="none" strike="noStrike" cap="none" dirty="0">
                <a:solidFill>
                  <a:schemeClr val="dk1"/>
                </a:solidFill>
                <a:effectLst/>
                <a:latin typeface="+mn-lt"/>
                <a:ea typeface="Calibri"/>
                <a:cs typeface="Calibri"/>
                <a:sym typeface="Calibri"/>
              </a:rPr>
              <a:t> purpose.</a:t>
            </a:r>
            <a:r>
              <a:rPr lang="en-US" sz="1000" b="0" i="0" u="none" strike="noStrike" cap="none" dirty="0">
                <a:solidFill>
                  <a:schemeClr val="dk1"/>
                </a:solidFill>
                <a:effectLst/>
                <a:latin typeface="+mn-lt"/>
                <a:ea typeface="Calibri"/>
                <a:cs typeface="Calibri"/>
                <a:sym typeface="Calibri"/>
              </a:rPr>
              <a:t> Those few seconds of warning give people a head start—but only if they already know what to do. Activities like this help people think ahead and build confidence so that when an alert happens, their response is automatic.</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Wrap up the slide by thanking participants for sharing and reinforcing that situational awareness is one of the most powerful tools CERT volunteers can model and teach. Then transition to the next module, where you’ll talk about how CERT members can share this information in their communities.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25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Now that participants understand how ShakeAlert works and how to take protective action, this final module focuses on the </a:t>
            </a:r>
            <a:r>
              <a:rPr lang="en-US" sz="1000" b="1" i="0" u="none" strike="noStrike" cap="none" dirty="0">
                <a:solidFill>
                  <a:schemeClr val="dk1"/>
                </a:solidFill>
                <a:effectLst/>
                <a:latin typeface="+mn-lt"/>
                <a:ea typeface="Calibri"/>
                <a:cs typeface="Calibri"/>
                <a:sym typeface="Calibri"/>
              </a:rPr>
              <a:t>CERT role</a:t>
            </a:r>
            <a:r>
              <a:rPr lang="en-US" sz="1000" b="0" i="0" u="none" strike="noStrike" cap="none" dirty="0">
                <a:solidFill>
                  <a:schemeClr val="dk1"/>
                </a:solidFill>
                <a:effectLst/>
                <a:latin typeface="+mn-lt"/>
                <a:ea typeface="Calibri"/>
                <a:cs typeface="Calibri"/>
                <a:sym typeface="Calibri"/>
              </a:rPr>
              <a:t>—how what they’ve learned fits into community preparedness.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Let participants know this section is about applying their CERT training to help others become ShakeAlert Ready. Some programs have active members who help with community events, while others focus mainly on training individuals who take that knowledge back to their families and neighborhoods. Either way, there’s always a place for CERT-trained people to share clear, accurate information about ShakeAlert.</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4902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This slide highlights why CERT volunteers are such valuable partners in helping communities understand ShakeAlert. You can start by reminding participants that CERT members are already recognized as </a:t>
            </a:r>
            <a:r>
              <a:rPr lang="en-US" sz="1200" b="1" i="0" u="none" strike="noStrike" cap="none" dirty="0">
                <a:solidFill>
                  <a:schemeClr val="dk1"/>
                </a:solidFill>
                <a:effectLst/>
                <a:latin typeface="Calibri"/>
                <a:ea typeface="Calibri"/>
                <a:cs typeface="Calibri"/>
                <a:sym typeface="Calibri"/>
              </a:rPr>
              <a:t>trusted messengers</a:t>
            </a:r>
            <a:r>
              <a:rPr lang="en-US" sz="1200" b="0" i="0" u="none" strike="noStrike" cap="none" dirty="0">
                <a:solidFill>
                  <a:schemeClr val="dk1"/>
                </a:solidFill>
                <a:effectLst/>
                <a:latin typeface="Calibri"/>
                <a:ea typeface="Calibri"/>
                <a:cs typeface="Calibri"/>
                <a:sym typeface="Calibri"/>
              </a:rPr>
              <a:t>—neighbors helping neighbors. People are more likely to listen and act on information from someone they know personally or see as part of their community. Reinforce that CERT volunteers don’t need to be scientists or earthquake experts to talk about ShakeAlert. Their role is to help people understand the basics and feel confident about what to do. The key message is simple: </a:t>
            </a:r>
            <a:r>
              <a:rPr lang="en-US" sz="1200" b="0" i="1" u="none" strike="noStrike" cap="none" dirty="0">
                <a:solidFill>
                  <a:schemeClr val="dk1"/>
                </a:solidFill>
                <a:effectLst/>
                <a:latin typeface="Calibri"/>
                <a:ea typeface="Calibri"/>
                <a:cs typeface="Calibri"/>
                <a:sym typeface="Calibri"/>
              </a:rPr>
              <a:t>When you get an alert or feel shaking, act immediately—Drop, Cover, and Hold 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can also mention that after earthquakes, information spreads quickly, and not all of it is accurate. CERT volunteers can play an important role by sharing verified information from official sources such as </a:t>
            </a:r>
            <a:r>
              <a:rPr lang="en-US" sz="1200" b="1" i="0" u="none" strike="noStrike" cap="none" dirty="0">
                <a:solidFill>
                  <a:schemeClr val="dk1"/>
                </a:solidFill>
                <a:effectLst/>
                <a:latin typeface="Calibri"/>
                <a:ea typeface="Calibri"/>
                <a:cs typeface="Calibri"/>
                <a:sym typeface="Calibri"/>
              </a:rPr>
              <a:t>USGS, FEMA, state emergency management agencies, and local CERT leadership.</a:t>
            </a:r>
            <a:r>
              <a:rPr lang="en-US" sz="1200" b="0" i="0" u="none" strike="noStrike" cap="none" dirty="0">
                <a:solidFill>
                  <a:schemeClr val="dk1"/>
                </a:solidFill>
                <a:effectLst/>
                <a:latin typeface="Calibri"/>
                <a:ea typeface="Calibri"/>
                <a:cs typeface="Calibri"/>
                <a:sym typeface="Calibri"/>
              </a:rPr>
              <a:t> Keeping messages clear, consistent, and trustworthy helps reduce confusion and prevent rumors.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Make this part conversational. Ask, “Why do you think people trust CERT volunteers as messengers?” Participants will usually say it’s because CERTs are part of the community, not outsiders, and because they lead by example. Reinforce those points—it’s not about having all the answers, it’s about being a calm, credible presence before and after an earthquake.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by reminding participants that this trusted role is one of CERT’s strengths. In the next slide, you’ll show how to share ShakeAlert information effectively—keeping it simple, visual, and action-focused.</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8520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On this slide, you’ll share practical ways to talk about ShakeAlert with others. Not every CERT program approaches outreach the same way—some have members who support community events or preparedness fairs, while others focus mainly on training individuals who take this knowledge back to their families and neighborhoods. Whatever the setup, your participants can help others understand ShakeAlert by keeping messages simple, accurate, and confident.</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Keep the focus on </a:t>
            </a:r>
            <a:r>
              <a:rPr lang="en-US" sz="1200" b="1" i="0" u="none" strike="noStrike" cap="none" dirty="0">
                <a:solidFill>
                  <a:schemeClr val="dk1"/>
                </a:solidFill>
                <a:effectLst/>
                <a:latin typeface="Calibri"/>
                <a:ea typeface="Calibri"/>
                <a:cs typeface="Calibri"/>
                <a:sym typeface="Calibri"/>
              </a:rPr>
              <a:t>clear, short messages</a:t>
            </a:r>
            <a:r>
              <a:rPr lang="en-US" sz="1200" b="0" i="0" u="none" strike="noStrike" cap="none" dirty="0">
                <a:solidFill>
                  <a:schemeClr val="dk1"/>
                </a:solidFill>
                <a:effectLst/>
                <a:latin typeface="Calibri"/>
                <a:ea typeface="Calibri"/>
                <a:cs typeface="Calibri"/>
                <a:sym typeface="Calibri"/>
              </a:rPr>
              <a:t> that people can remember. You can demonstrate how to start a conversation with something like, </a:t>
            </a:r>
            <a:r>
              <a:rPr lang="en-US" sz="1200" b="0" i="1" u="none" strike="noStrike" cap="none" dirty="0">
                <a:solidFill>
                  <a:schemeClr val="dk1"/>
                </a:solidFill>
                <a:effectLst/>
                <a:latin typeface="Calibri"/>
                <a:ea typeface="Calibri"/>
                <a:cs typeface="Calibri"/>
                <a:sym typeface="Calibri"/>
              </a:rPr>
              <a:t>“Did you know you can get an alert before you feel shaking?”</a:t>
            </a:r>
            <a:r>
              <a:rPr lang="en-US" sz="1200" b="0" i="0" u="none" strike="noStrike" cap="none" dirty="0">
                <a:solidFill>
                  <a:schemeClr val="dk1"/>
                </a:solidFill>
                <a:effectLst/>
                <a:latin typeface="Calibri"/>
                <a:ea typeface="Calibri"/>
                <a:cs typeface="Calibri"/>
                <a:sym typeface="Calibri"/>
              </a:rPr>
              <a:t> That simple question opens the door to a quick explanation or demonstration of how ShakeAlert works or how to check phone settings.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Remind participants that they don’t need to explain the technology behind ShakeAlert. What matters is that people know </a:t>
            </a:r>
            <a:r>
              <a:rPr lang="en-US" sz="1200" b="1" i="0" u="none" strike="noStrike" cap="none" dirty="0">
                <a:solidFill>
                  <a:schemeClr val="dk1"/>
                </a:solidFill>
                <a:effectLst/>
                <a:latin typeface="Calibri"/>
                <a:ea typeface="Calibri"/>
                <a:cs typeface="Calibri"/>
                <a:sym typeface="Calibri"/>
              </a:rPr>
              <a:t>what to do</a:t>
            </a:r>
            <a:r>
              <a:rPr lang="en-US" sz="1200" b="0" i="0" u="none" strike="noStrike" cap="none" dirty="0">
                <a:solidFill>
                  <a:schemeClr val="dk1"/>
                </a:solidFill>
                <a:effectLst/>
                <a:latin typeface="Calibri"/>
                <a:ea typeface="Calibri"/>
                <a:cs typeface="Calibri"/>
                <a:sym typeface="Calibri"/>
              </a:rPr>
              <a:t> when they get an alert: </a:t>
            </a:r>
            <a:r>
              <a:rPr lang="en-US" sz="1200" b="0" i="1" u="none" strike="noStrike" cap="none" dirty="0">
                <a:solidFill>
                  <a:schemeClr val="dk1"/>
                </a:solidFill>
                <a:effectLst/>
                <a:latin typeface="Calibri"/>
                <a:ea typeface="Calibri"/>
                <a:cs typeface="Calibri"/>
                <a:sym typeface="Calibri"/>
              </a:rPr>
              <a:t>Drop, Cover, and Hold On.</a:t>
            </a:r>
            <a:r>
              <a:rPr lang="en-US" sz="1200" b="0" i="0" u="none" strike="noStrike" cap="none" dirty="0">
                <a:solidFill>
                  <a:schemeClr val="dk1"/>
                </a:solidFill>
                <a:effectLst/>
                <a:latin typeface="Calibri"/>
                <a:ea typeface="Calibri"/>
                <a:cs typeface="Calibri"/>
                <a:sym typeface="Calibri"/>
              </a:rPr>
              <a:t> Encourage them to connect ShakeAlert to familiar activities—CERT drills, earthquake preparedness month, or community safety events. Sharing it as part of something they already do helps make it feel normal and easy to remember.</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Point out that using </a:t>
            </a:r>
            <a:r>
              <a:rPr lang="en-US" sz="1200" b="1" i="0" u="none" strike="noStrike" cap="none" dirty="0">
                <a:solidFill>
                  <a:schemeClr val="dk1"/>
                </a:solidFill>
                <a:effectLst/>
                <a:latin typeface="Calibri"/>
                <a:ea typeface="Calibri"/>
                <a:cs typeface="Calibri"/>
                <a:sym typeface="Calibri"/>
              </a:rPr>
              <a:t>trusted sources</a:t>
            </a:r>
            <a:r>
              <a:rPr lang="en-US" sz="1200" b="0" i="0" u="none" strike="noStrike" cap="none" dirty="0">
                <a:solidFill>
                  <a:schemeClr val="dk1"/>
                </a:solidFill>
                <a:effectLst/>
                <a:latin typeface="Calibri"/>
                <a:ea typeface="Calibri"/>
                <a:cs typeface="Calibri"/>
                <a:sym typeface="Calibri"/>
              </a:rPr>
              <a:t> is essential when talking about ShakeAlert, especially after an earthquake when rumors can spread quickly. Encourage participants to rely on official sites like </a:t>
            </a:r>
            <a:r>
              <a:rPr lang="en-US" sz="1200" b="1" i="0" u="none" strike="noStrike" cap="none" dirty="0" err="1">
                <a:solidFill>
                  <a:schemeClr val="dk1"/>
                </a:solidFill>
                <a:effectLst/>
                <a:latin typeface="Calibri"/>
                <a:ea typeface="Calibri"/>
                <a:cs typeface="Calibri"/>
                <a:sym typeface="Calibri"/>
              </a:rPr>
              <a:t>ShakeAlert.org</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USGS.gov</a:t>
            </a:r>
            <a:r>
              <a:rPr lang="en-US" sz="1200" b="0" i="0" u="none" strike="noStrike" cap="none" dirty="0">
                <a:solidFill>
                  <a:schemeClr val="dk1"/>
                </a:solidFill>
                <a:effectLst/>
                <a:latin typeface="Calibri"/>
                <a:ea typeface="Calibri"/>
                <a:cs typeface="Calibri"/>
                <a:sym typeface="Calibri"/>
              </a:rPr>
              <a:t>, and their </a:t>
            </a:r>
            <a:r>
              <a:rPr lang="en-US" sz="1200" b="1" i="0" u="none" strike="noStrike" cap="none" dirty="0">
                <a:solidFill>
                  <a:schemeClr val="dk1"/>
                </a:solidFill>
                <a:effectLst/>
                <a:latin typeface="Calibri"/>
                <a:ea typeface="Calibri"/>
                <a:cs typeface="Calibri"/>
                <a:sym typeface="Calibri"/>
              </a:rPr>
              <a:t>state or local emergency management agencies</a:t>
            </a:r>
            <a:r>
              <a:rPr lang="en-US" sz="1200" b="0" i="0" u="none" strike="noStrike" cap="none" dirty="0">
                <a:solidFill>
                  <a:schemeClr val="dk1"/>
                </a:solidFill>
                <a:effectLst/>
                <a:latin typeface="Calibri"/>
                <a:ea typeface="Calibri"/>
                <a:cs typeface="Calibri"/>
                <a:sym typeface="Calibri"/>
              </a:rPr>
              <a:t>.</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by reminding participants that their confidence and tone matter as much as the information they share. A calm, friendly explanation from a CERT volunteer can make the difference between someone ignoring an alert and someone acting on it. The next slide gives them a chance to practice that in a short think-pair-share activity.</a:t>
            </a:r>
          </a:p>
          <a:p>
            <a:endParaRPr lang="en-US" sz="1200" b="0" i="0" u="none" strike="noStrike" cap="none" dirty="0">
              <a:solidFill>
                <a:schemeClr val="dk1"/>
              </a:solidFill>
              <a:effectLst/>
              <a:latin typeface="Calibri"/>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Reminder: When describing alerts to others, use “ShakeAlert-powered alerts” to stay consistent with USGS messaging.</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29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This final activity gives participants a chance to practice how they might talk about ShakeAlert in their own communities. Explain that the goal isn’t to memorize a script, but to feel confident describing ShakeAlert in simple, relatable terms.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Say something like: “Imagine a neighbor or coworker asks you, ‘What’s ShakeAlert?’ How would you explain it?” Give everyone about a minute to think about their answer. Encourage them to focus on keeping it short, clear, and action-oriented—something that feels natural in a real conversation.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Then, have participants pair up and share their answers—about one minute each. Ask them to notice what made explanations easy to understand or engaging. After both partners have shared, bring the group back together and invite a few volunteers to summarize what worked well. Highlight that effective messages are </a:t>
            </a:r>
            <a:r>
              <a:rPr lang="en-US" sz="1200" b="1" i="0" u="none" strike="noStrike" cap="none" dirty="0">
                <a:solidFill>
                  <a:schemeClr val="dk1"/>
                </a:solidFill>
                <a:effectLst/>
                <a:latin typeface="Calibri"/>
                <a:ea typeface="Calibri"/>
                <a:cs typeface="Calibri"/>
                <a:sym typeface="Calibri"/>
              </a:rPr>
              <a:t>clear, calm, and confident</a:t>
            </a:r>
            <a:r>
              <a:rPr lang="en-US" sz="1200" b="0" i="0" u="none" strike="noStrike" cap="none" dirty="0">
                <a:solidFill>
                  <a:schemeClr val="dk1"/>
                </a:solidFill>
                <a:effectLst/>
                <a:latin typeface="Calibri"/>
                <a:ea typeface="Calibri"/>
                <a:cs typeface="Calibri"/>
                <a:sym typeface="Calibri"/>
              </a:rPr>
              <a:t>—and come from a trusted voice. Remind participants that every CERT member can help others get ShakeAlert Ready, whether it’s at a community event, during a presentation, or just in an everyday conversation.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time allows, ask: “What did you hear from your partner that you might borrow for your own message?” This helps participants build on each other’s language and reinforces the idea that everyone can make ShakeAlert outreach personal and approachable.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by thanking them for sharing and connecting this activity to the CERT mission: when volunteers communicate preparedness clearly, they help their communities stay safer and more confident before, during, and after emergencies.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7960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B2B2F-6C34-5F74-52A6-5B2722626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4B9AA-0E0C-3B28-9A8A-BA2AA331FA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03E5EF-82FB-2FF6-0061-5AAFDD1ABA50}"/>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Before moving into the final phone settings activity, take a minute to bring everything together. You can give a short recap of each module—just a sentence or two—to reinforce the main takeaways and show how they connect.</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1 – ShakeAlert Ready CERT Essentials:</a:t>
            </a:r>
            <a:r>
              <a:rPr lang="en-US" sz="1000" b="0" i="0" u="none" strike="noStrike" cap="none" dirty="0">
                <a:solidFill>
                  <a:schemeClr val="dk1"/>
                </a:solidFill>
                <a:effectLst/>
                <a:latin typeface="+mn-lt"/>
                <a:ea typeface="Calibri"/>
                <a:cs typeface="Calibri"/>
                <a:sym typeface="Calibri"/>
              </a:rPr>
              <a:t> We started with the core messages—the basics of how ShakeAlert works, what to do when you get an alert or feel shaking, and how early warning fits into overall preparedness.</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2 – The Science Behind ShakeAlert:</a:t>
            </a:r>
            <a:r>
              <a:rPr lang="en-US" sz="1000" b="0" i="0" u="none" strike="noStrike" cap="none" dirty="0">
                <a:solidFill>
                  <a:schemeClr val="dk1"/>
                </a:solidFill>
                <a:effectLst/>
                <a:latin typeface="+mn-lt"/>
                <a:ea typeface="Calibri"/>
                <a:cs typeface="Calibri"/>
                <a:sym typeface="Calibri"/>
              </a:rPr>
              <a:t> We looked at how earthquakes generate P-waves and S-waves, and how ShakeAlert uses those first, faster waves to estimate magnitude and intensity.</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3 – Inside the ShakeAlert System:</a:t>
            </a:r>
            <a:r>
              <a:rPr lang="en-US" sz="1000" b="0" i="0" u="none" strike="noStrike" cap="none" dirty="0">
                <a:solidFill>
                  <a:schemeClr val="dk1"/>
                </a:solidFill>
                <a:effectLst/>
                <a:latin typeface="+mn-lt"/>
                <a:ea typeface="Calibri"/>
                <a:cs typeface="Calibri"/>
                <a:sym typeface="Calibri"/>
              </a:rPr>
              <a:t> We explored how sensors, processing centers, and alert delivery partners all work together to detect earthquakes and send alerts in seconds.</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4 – Experiencing ShakeAlert:</a:t>
            </a:r>
            <a:r>
              <a:rPr lang="en-US" sz="1000" b="0" i="0" u="none" strike="noStrike" cap="none" dirty="0">
                <a:solidFill>
                  <a:schemeClr val="dk1"/>
                </a:solidFill>
                <a:effectLst/>
                <a:latin typeface="+mn-lt"/>
                <a:ea typeface="Calibri"/>
                <a:cs typeface="Calibri"/>
                <a:sym typeface="Calibri"/>
              </a:rPr>
              <a:t> We talked about what it’s like to receive an alert—the sounds, visuals, and automatic actions that might happen around people when the system activates.</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5 – Applying Protective Actions:</a:t>
            </a:r>
            <a:r>
              <a:rPr lang="en-US" sz="1000" b="0" i="0" u="none" strike="noStrike" cap="none" dirty="0">
                <a:solidFill>
                  <a:schemeClr val="dk1"/>
                </a:solidFill>
                <a:effectLst/>
                <a:latin typeface="+mn-lt"/>
                <a:ea typeface="Calibri"/>
                <a:cs typeface="Calibri"/>
                <a:sym typeface="Calibri"/>
              </a:rPr>
              <a:t> We practiced how to adapt Drop, Cover, and Hold On in different environments and discussed why current guidance has changed from older myths.</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Module 6 – CERT Role and Outreach:</a:t>
            </a:r>
            <a:r>
              <a:rPr lang="en-US" sz="1000" b="0" i="0" u="none" strike="noStrike" cap="none" dirty="0">
                <a:solidFill>
                  <a:schemeClr val="dk1"/>
                </a:solidFill>
                <a:effectLst/>
                <a:latin typeface="+mn-lt"/>
                <a:ea typeface="Calibri"/>
                <a:cs typeface="Calibri"/>
                <a:sym typeface="Calibri"/>
              </a:rPr>
              <a:t> We focused on how CERT volunteers can share clear, trusted messages to help others understand and act on ShakeAlert.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Close the recap by saying something like:</a:t>
            </a:r>
          </a:p>
          <a:p>
            <a:r>
              <a:rPr lang="en-US" sz="1000" b="0" i="0" u="none" strike="noStrike" cap="none" dirty="0">
                <a:solidFill>
                  <a:schemeClr val="dk1"/>
                </a:solidFill>
                <a:effectLst/>
                <a:latin typeface="+mn-lt"/>
                <a:ea typeface="Calibri"/>
                <a:cs typeface="Calibri"/>
                <a:sym typeface="Calibri"/>
              </a:rPr>
              <a:t>“You’ve seen how ShakeAlert turns a few seconds of warning into action. Now let’s finish with a quick activity to make sure your phone is ShakeAlert Ready—and that you can show others how to check theirs, too.”</a:t>
            </a:r>
          </a:p>
          <a:p>
            <a:endParaRPr lang="en-US" sz="1000" dirty="0">
              <a:latin typeface="+mn-lt"/>
            </a:endParaRPr>
          </a:p>
        </p:txBody>
      </p:sp>
      <p:sp>
        <p:nvSpPr>
          <p:cNvPr id="4" name="Slide Number Placeholder 3">
            <a:extLst>
              <a:ext uri="{FF2B5EF4-FFF2-40B4-BE49-F238E27FC236}">
                <a16:creationId xmlns:a16="http://schemas.microsoft.com/office/drawing/2014/main" id="{7562EB30-4A91-38E9-8CBB-F233F0FBF56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6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summarizes the key takeaways from the session—what participants can do right now to make sure they and their communities are ShakeAlert® ready. You can say something like, </a:t>
            </a:r>
            <a:r>
              <a:rPr lang="en-US" sz="1000" b="0" i="1" u="none" strike="noStrike" cap="none" dirty="0">
                <a:solidFill>
                  <a:schemeClr val="dk1"/>
                </a:solidFill>
                <a:effectLst/>
                <a:latin typeface="+mn-lt"/>
                <a:ea typeface="Calibri"/>
                <a:cs typeface="Calibri"/>
                <a:sym typeface="Calibri"/>
              </a:rPr>
              <a:t>“We’ve talked about how ShakeAlert works and how it fits into preparedness. Now let’s bring it all together with three simple actions: learn, act, and share.”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with </a:t>
            </a:r>
            <a:r>
              <a:rPr lang="en-US" sz="1000" b="1" i="0" u="none" strike="noStrike" cap="none" dirty="0">
                <a:solidFill>
                  <a:schemeClr val="dk1"/>
                </a:solidFill>
                <a:effectLst/>
                <a:latin typeface="+mn-lt"/>
                <a:ea typeface="Calibri"/>
                <a:cs typeface="Calibri"/>
                <a:sym typeface="Calibri"/>
              </a:rPr>
              <a:t>Learn.</a:t>
            </a:r>
            <a:r>
              <a:rPr lang="en-US" sz="1000" b="0" i="0" u="none" strike="noStrike" cap="none" dirty="0">
                <a:solidFill>
                  <a:schemeClr val="dk1"/>
                </a:solidFill>
                <a:effectLst/>
                <a:latin typeface="+mn-lt"/>
                <a:ea typeface="Calibri"/>
                <a:cs typeface="Calibri"/>
                <a:sym typeface="Calibri"/>
              </a:rPr>
              <a:t> Encourage participants to visit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and </a:t>
            </a:r>
            <a:r>
              <a:rPr lang="en-US" sz="1000" b="1" i="0" u="none" strike="noStrike" cap="none" dirty="0" err="1">
                <a:solidFill>
                  <a:schemeClr val="dk1"/>
                </a:solidFill>
                <a:effectLst/>
                <a:latin typeface="+mn-lt"/>
                <a:ea typeface="Calibri"/>
                <a:cs typeface="Calibri"/>
                <a:sym typeface="Calibri"/>
              </a:rPr>
              <a:t>USGS.gov</a:t>
            </a:r>
            <a:r>
              <a:rPr lang="en-US" sz="1000" b="1" i="0" u="none" strike="noStrike" cap="none" dirty="0">
                <a:solidFill>
                  <a:schemeClr val="dk1"/>
                </a:solidFill>
                <a:effectLst/>
                <a:latin typeface="+mn-lt"/>
                <a:ea typeface="Calibri"/>
                <a:cs typeface="Calibri"/>
                <a:sym typeface="Calibri"/>
              </a:rPr>
              <a:t>/</a:t>
            </a:r>
            <a:r>
              <a:rPr lang="en-US" sz="1000" b="1" i="0" u="none" strike="noStrike" cap="none" dirty="0" err="1">
                <a:solidFill>
                  <a:schemeClr val="dk1"/>
                </a:solidFill>
                <a:effectLst/>
                <a:latin typeface="+mn-lt"/>
                <a:ea typeface="Calibri"/>
                <a:cs typeface="Calibri"/>
                <a:sym typeface="Calibri"/>
              </a:rPr>
              <a:t>BeShakeAlertSafe</a:t>
            </a:r>
            <a:r>
              <a:rPr lang="en-US" sz="1000" b="0" i="0" u="none" strike="noStrike" cap="none" dirty="0">
                <a:solidFill>
                  <a:schemeClr val="dk1"/>
                </a:solidFill>
                <a:effectLst/>
                <a:latin typeface="+mn-lt"/>
                <a:ea typeface="Calibri"/>
                <a:cs typeface="Calibri"/>
                <a:sym typeface="Calibri"/>
              </a:rPr>
              <a:t> to get accurate, up-to-date information straight from trusted sources. They can explore videos, FAQs, and local information about how ShakeAlert is being used in their state.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Next, </a:t>
            </a:r>
            <a:r>
              <a:rPr lang="en-US" sz="1000" b="1" i="0" u="none" strike="noStrike" cap="none" dirty="0">
                <a:solidFill>
                  <a:schemeClr val="dk1"/>
                </a:solidFill>
                <a:effectLst/>
                <a:latin typeface="+mn-lt"/>
                <a:ea typeface="Calibri"/>
                <a:cs typeface="Calibri"/>
                <a:sym typeface="Calibri"/>
              </a:rPr>
              <a:t>Act.</a:t>
            </a:r>
            <a:r>
              <a:rPr lang="en-US" sz="1000" b="0" i="0" u="none" strike="noStrike" cap="none" dirty="0">
                <a:solidFill>
                  <a:schemeClr val="dk1"/>
                </a:solidFill>
                <a:effectLst/>
                <a:latin typeface="+mn-lt"/>
                <a:ea typeface="Calibri"/>
                <a:cs typeface="Calibri"/>
                <a:sym typeface="Calibri"/>
              </a:rPr>
              <a:t> Tell participants to check their phone alert settings right away and make sure they’re ShakeAlert-ready. If they haven’t already, suggest downloading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as another way to receive alerts. Emphasize that when they receive an alert—or feel shaking—the most important thing to do is act immediately. Don’t wait. Drop, Cover, and Hold 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Finally, </a:t>
            </a:r>
            <a:r>
              <a:rPr lang="en-US" sz="1000" b="1" i="0" u="none" strike="noStrike" cap="none" dirty="0">
                <a:solidFill>
                  <a:schemeClr val="dk1"/>
                </a:solidFill>
                <a:effectLst/>
                <a:latin typeface="+mn-lt"/>
                <a:ea typeface="Calibri"/>
                <a:cs typeface="Calibri"/>
                <a:sym typeface="Calibri"/>
              </a:rPr>
              <a:t>Share.</a:t>
            </a:r>
            <a:r>
              <a:rPr lang="en-US" sz="1000" b="0" i="0" u="none" strike="noStrike" cap="none" dirty="0">
                <a:solidFill>
                  <a:schemeClr val="dk1"/>
                </a:solidFill>
                <a:effectLst/>
                <a:latin typeface="+mn-lt"/>
                <a:ea typeface="Calibri"/>
                <a:cs typeface="Calibri"/>
                <a:sym typeface="Calibri"/>
              </a:rPr>
              <a:t> As CERT volunteers, participants are in a perfect position to spread awareness in their communities. Encourage them to talk with friends, family, and neighbors about ShakeAlert® and show others how to check their phone settings or download the app. They don’t have to be experts—just accurate and enthusiastic trusted messengers.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the slide by reinforcing that these three steps—learn, act, and share—are what turn technology into real preparedness. The more people understand and use ShakeAlert®, the safer communities will be when the next earthquake strikes.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5308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gives participants a chance to take action right away. Encourage everyone to pull out their phones and follow the steps on the screen to make sure they are </a:t>
            </a:r>
            <a:r>
              <a:rPr lang="en-US" sz="1000" b="1" i="0" u="none" strike="noStrike" cap="none" dirty="0">
                <a:solidFill>
                  <a:schemeClr val="dk1"/>
                </a:solidFill>
                <a:effectLst/>
                <a:latin typeface="+mn-lt"/>
                <a:ea typeface="Calibri"/>
                <a:cs typeface="Calibri"/>
                <a:sym typeface="Calibri"/>
              </a:rPr>
              <a:t>ShakeAlert Ready</a:t>
            </a:r>
            <a:r>
              <a:rPr lang="en-US" sz="1000" b="0" i="0" u="none" strike="noStrike" cap="none" dirty="0">
                <a:solidFill>
                  <a:schemeClr val="dk1"/>
                </a:solidFill>
                <a:effectLst/>
                <a:latin typeface="+mn-lt"/>
                <a:ea typeface="Calibri"/>
                <a:cs typeface="Calibri"/>
                <a:sym typeface="Calibri"/>
              </a:rPr>
              <a:t>. You can say something like, </a:t>
            </a:r>
            <a:r>
              <a:rPr lang="en-US" sz="1000" b="0" i="1" u="none" strike="noStrike" cap="none" dirty="0">
                <a:solidFill>
                  <a:schemeClr val="dk1"/>
                </a:solidFill>
                <a:effectLst/>
                <a:latin typeface="+mn-lt"/>
                <a:ea typeface="Calibri"/>
                <a:cs typeface="Calibri"/>
                <a:sym typeface="Calibri"/>
              </a:rPr>
              <a:t>“Let’s take a minute to check our own phones so we can see what this looks like in real life.”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Have participants scan the QR code on the slide or visit </a:t>
            </a:r>
            <a:r>
              <a:rPr lang="en-US" sz="1000" b="1" i="0" u="none" strike="noStrike" cap="none" dirty="0" err="1">
                <a:solidFill>
                  <a:schemeClr val="dk1"/>
                </a:solidFill>
                <a:effectLst/>
                <a:latin typeface="+mn-lt"/>
                <a:ea typeface="Calibri"/>
                <a:cs typeface="Calibri"/>
                <a:sym typeface="Calibri"/>
              </a:rPr>
              <a:t>usgs.gov</a:t>
            </a:r>
            <a:r>
              <a:rPr lang="en-US" sz="1000" b="1" i="0" u="none" strike="noStrike" cap="none" dirty="0">
                <a:solidFill>
                  <a:schemeClr val="dk1"/>
                </a:solidFill>
                <a:effectLst/>
                <a:latin typeface="+mn-lt"/>
                <a:ea typeface="Calibri"/>
                <a:cs typeface="Calibri"/>
                <a:sym typeface="Calibri"/>
              </a:rPr>
              <a:t>/FAQ/</a:t>
            </a:r>
            <a:r>
              <a:rPr lang="en-US" sz="1000" b="1" i="0" u="none" strike="noStrike" cap="none" dirty="0" err="1">
                <a:solidFill>
                  <a:schemeClr val="dk1"/>
                </a:solidFill>
                <a:effectLst/>
                <a:latin typeface="+mn-lt"/>
                <a:ea typeface="Calibri"/>
                <a:cs typeface="Calibri"/>
                <a:sym typeface="Calibri"/>
              </a:rPr>
              <a:t>BeShakeAlertSafe</a:t>
            </a:r>
            <a:r>
              <a:rPr lang="en-US" sz="1000" b="0" i="0" u="none" strike="noStrike" cap="none" dirty="0">
                <a:solidFill>
                  <a:schemeClr val="dk1"/>
                </a:solidFill>
                <a:effectLst/>
                <a:latin typeface="+mn-lt"/>
                <a:ea typeface="Calibri"/>
                <a:cs typeface="Calibri"/>
                <a:sym typeface="Calibri"/>
              </a:rPr>
              <a:t>. The page shows how to confirm that Wireless Emergency Alerts are turned on for both iPhones and Android devices. Remind participants that they can receive alerts through the </a:t>
            </a:r>
            <a:r>
              <a:rPr lang="en-US" sz="1000" b="1" i="0" u="none" strike="noStrike" cap="none" dirty="0">
                <a:solidFill>
                  <a:schemeClr val="dk1"/>
                </a:solidFill>
                <a:effectLst/>
                <a:latin typeface="+mn-lt"/>
                <a:ea typeface="Calibri"/>
                <a:cs typeface="Calibri"/>
                <a:sym typeface="Calibri"/>
              </a:rPr>
              <a:t>Wireless Emergency Alerts (WEA)</a:t>
            </a:r>
            <a:r>
              <a:rPr lang="en-US" sz="1000" b="0" i="0" u="none" strike="noStrike" cap="none" dirty="0">
                <a:solidFill>
                  <a:schemeClr val="dk1"/>
                </a:solidFill>
                <a:effectLst/>
                <a:latin typeface="+mn-lt"/>
                <a:ea typeface="Calibri"/>
                <a:cs typeface="Calibri"/>
                <a:sym typeface="Calibri"/>
              </a:rPr>
              <a:t> system and </a:t>
            </a:r>
            <a:r>
              <a:rPr lang="en-US" sz="1000" b="0" i="0" u="none" strike="noStrike" cap="none" dirty="0">
                <a:solidFill>
                  <a:schemeClr val="dk1"/>
                </a:solidFill>
                <a:effectLst/>
                <a:latin typeface="Calibri"/>
                <a:ea typeface="Calibri"/>
                <a:cs typeface="Calibri"/>
                <a:sym typeface="Calibri"/>
              </a:rPr>
              <a:t>Android and iOS phones </a:t>
            </a:r>
            <a:r>
              <a:rPr lang="en-US" sz="1000" b="0" i="0" u="none" strike="noStrike" cap="none" dirty="0">
                <a:solidFill>
                  <a:schemeClr val="dk1"/>
                </a:solidFill>
                <a:effectLst/>
                <a:latin typeface="+mn-lt"/>
                <a:ea typeface="Calibri"/>
                <a:cs typeface="Calibri"/>
                <a:sym typeface="Calibri"/>
              </a:rPr>
              <a:t>have EEW built into their operating systems, powered by ShakeAlert.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Make it clear that as the instructor, you’re </a:t>
            </a:r>
            <a:r>
              <a:rPr lang="en-US" sz="1000" b="1" i="0" u="none" strike="noStrike" cap="none" dirty="0">
                <a:solidFill>
                  <a:schemeClr val="dk1"/>
                </a:solidFill>
                <a:effectLst/>
                <a:latin typeface="+mn-lt"/>
                <a:ea typeface="Calibri"/>
                <a:cs typeface="Calibri"/>
                <a:sym typeface="Calibri"/>
              </a:rPr>
              <a:t>not asking to handle anyone’s phone</a:t>
            </a:r>
            <a:r>
              <a:rPr lang="en-US" sz="1000" b="0" i="0" u="none" strike="noStrike" cap="none" dirty="0">
                <a:solidFill>
                  <a:schemeClr val="dk1"/>
                </a:solidFill>
                <a:effectLst/>
                <a:latin typeface="+mn-lt"/>
                <a:ea typeface="Calibri"/>
                <a:cs typeface="Calibri"/>
                <a:sym typeface="Calibri"/>
              </a:rPr>
              <a:t> or check settings for them. This is a self-check activity, and if participants want help, they can assist each other. Encourage that—helping a neighbor is great practice for how they can help others in their community after the class.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time allows, revisit the three main ways alerts can reach them—Wireless Emergency Alerts, operating system alerts, and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—and encourage everyone to check or download whichever applies to their device. End by saying, </a:t>
            </a:r>
            <a:r>
              <a:rPr lang="en-US" sz="1000" b="0" i="1" u="none" strike="noStrike" cap="none" dirty="0">
                <a:solidFill>
                  <a:schemeClr val="dk1"/>
                </a:solidFill>
                <a:effectLst/>
                <a:latin typeface="+mn-lt"/>
                <a:ea typeface="Calibri"/>
                <a:cs typeface="Calibri"/>
                <a:sym typeface="Calibri"/>
              </a:rPr>
              <a:t>“Once your phone is ShakeAlert Ready, show someone else how to do it. That’s how we build awareness—one person at a time.”</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992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89f95ad333_1_1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78" name="Google Shape;278;g389f95ad333_1_1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79" name="Google Shape;279;g389f95ad333_1_1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89f95ad333_1_17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Use this slide to show that the entire West Coast—California, Oregon, and Washington—sits along the boundary between two massive tectonic plates: the </a:t>
            </a:r>
            <a:r>
              <a:rPr lang="en-US" sz="1200" b="1" i="0" u="none" strike="noStrike" cap="none" dirty="0">
                <a:solidFill>
                  <a:schemeClr val="dk1"/>
                </a:solidFill>
                <a:effectLst/>
                <a:latin typeface="Calibri"/>
                <a:ea typeface="Calibri"/>
                <a:cs typeface="Calibri"/>
                <a:sym typeface="Calibri"/>
              </a:rPr>
              <a:t>Pacific Plate</a:t>
            </a:r>
            <a:r>
              <a:rPr lang="en-US" sz="1200" b="0" i="0" u="none" strike="noStrike" cap="none" dirty="0">
                <a:solidFill>
                  <a:schemeClr val="dk1"/>
                </a:solidFill>
                <a:effectLst/>
                <a:latin typeface="Calibri"/>
                <a:ea typeface="Calibri"/>
                <a:cs typeface="Calibri"/>
                <a:sym typeface="Calibri"/>
              </a:rPr>
              <a:t> and the </a:t>
            </a:r>
            <a:r>
              <a:rPr lang="en-US" sz="1200" b="1" i="0" u="none" strike="noStrike" cap="none" dirty="0">
                <a:solidFill>
                  <a:schemeClr val="dk1"/>
                </a:solidFill>
                <a:effectLst/>
                <a:latin typeface="Calibri"/>
                <a:ea typeface="Calibri"/>
                <a:cs typeface="Calibri"/>
                <a:sym typeface="Calibri"/>
              </a:rPr>
              <a:t>North American Plate.</a:t>
            </a:r>
            <a:r>
              <a:rPr lang="en-US" sz="1200" b="0" i="0" u="none" strike="noStrike" cap="none" dirty="0">
                <a:solidFill>
                  <a:schemeClr val="dk1"/>
                </a:solidFill>
                <a:effectLst/>
                <a:latin typeface="Calibri"/>
                <a:ea typeface="Calibri"/>
                <a:cs typeface="Calibri"/>
                <a:sym typeface="Calibri"/>
              </a:rPr>
              <a:t> You can say something like, </a:t>
            </a:r>
            <a:r>
              <a:rPr lang="en-US" sz="1200" b="0" i="1" u="none" strike="noStrike" cap="none" dirty="0">
                <a:solidFill>
                  <a:schemeClr val="dk1"/>
                </a:solidFill>
                <a:effectLst/>
                <a:latin typeface="Calibri"/>
                <a:ea typeface="Calibri"/>
                <a:cs typeface="Calibri"/>
                <a:sym typeface="Calibri"/>
              </a:rPr>
              <a:t>“As you can see, the West Coast lies right on top of major fault systems. This is why earthquakes are a regular part of life in our region.”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Point out a few key features on the map: the </a:t>
            </a:r>
            <a:r>
              <a:rPr lang="en-US" sz="1200" b="1" i="0" u="none" strike="noStrike" cap="none" dirty="0">
                <a:solidFill>
                  <a:schemeClr val="dk1"/>
                </a:solidFill>
                <a:effectLst/>
                <a:latin typeface="Calibri"/>
                <a:ea typeface="Calibri"/>
                <a:cs typeface="Calibri"/>
                <a:sym typeface="Calibri"/>
              </a:rPr>
              <a:t>Cascadia Subduction Zone</a:t>
            </a:r>
            <a:r>
              <a:rPr lang="en-US" sz="1200" b="0" i="0" u="none" strike="noStrike" cap="none" dirty="0">
                <a:solidFill>
                  <a:schemeClr val="dk1"/>
                </a:solidFill>
                <a:effectLst/>
                <a:latin typeface="Calibri"/>
                <a:ea typeface="Calibri"/>
                <a:cs typeface="Calibri"/>
                <a:sym typeface="Calibri"/>
              </a:rPr>
              <a:t> off the coasts of Oregon and Washington, where one plate slides beneath another and can produce very large earthquakes; and the </a:t>
            </a:r>
            <a:r>
              <a:rPr lang="en-US" sz="1200" b="1" i="0" u="none" strike="noStrike" cap="none" dirty="0">
                <a:solidFill>
                  <a:schemeClr val="dk1"/>
                </a:solidFill>
                <a:effectLst/>
                <a:latin typeface="Calibri"/>
                <a:ea typeface="Calibri"/>
                <a:cs typeface="Calibri"/>
                <a:sym typeface="Calibri"/>
              </a:rPr>
              <a:t>San Andreas Fault Zone</a:t>
            </a:r>
            <a:r>
              <a:rPr lang="en-US" sz="1200" b="0" i="0" u="none" strike="noStrike" cap="none" dirty="0">
                <a:solidFill>
                  <a:schemeClr val="dk1"/>
                </a:solidFill>
                <a:effectLst/>
                <a:latin typeface="Calibri"/>
                <a:ea typeface="Calibri"/>
                <a:cs typeface="Calibri"/>
                <a:sym typeface="Calibri"/>
              </a:rPr>
              <a:t> in California, where the plates slide past each other, generating frequent but usually smaller quakes.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you feel comfortable, mention a nearby fault or plate boundary relevant to your area to make it local. You don’t need to go into detail—the goal is simply to help participants see that earthquakes are expected here and that early warning is designed specifically for this region.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the slide by saying, </a:t>
            </a:r>
            <a:r>
              <a:rPr lang="en-US" sz="1200" b="0" i="1" u="none" strike="noStrike" cap="none" dirty="0">
                <a:solidFill>
                  <a:schemeClr val="dk1"/>
                </a:solidFill>
                <a:effectLst/>
                <a:latin typeface="Calibri"/>
                <a:ea typeface="Calibri"/>
                <a:cs typeface="Calibri"/>
                <a:sym typeface="Calibri"/>
              </a:rPr>
              <a:t>“Because earthquakes happen here, we need ways to prepare, respond, and act quickly when they start—and that’s where ShakeAlert® comes in.”</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sz="1000" dirty="0">
              <a:latin typeface="+mn-lt"/>
            </a:endParaRPr>
          </a:p>
        </p:txBody>
      </p:sp>
      <p:sp>
        <p:nvSpPr>
          <p:cNvPr id="281" name="Google Shape;281;g389f95ad333_1_17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82" name="Google Shape;282;g389f95ad333_1_17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Use this slide to wrap up the session and give participants a chance to ask questions or share final thoughts. You can say something like:</a:t>
            </a:r>
          </a:p>
          <a:p>
            <a:r>
              <a:rPr lang="en-US" sz="1200" b="0" i="0" u="none" strike="noStrike" cap="none" dirty="0">
                <a:solidFill>
                  <a:schemeClr val="dk1"/>
                </a:solidFill>
                <a:effectLst/>
                <a:latin typeface="Calibri"/>
                <a:ea typeface="Calibri"/>
                <a:cs typeface="Calibri"/>
                <a:sym typeface="Calibri"/>
              </a:rPr>
              <a:t>“We’ve covered a lot today—how ShakeAlert works, what happens behind the scenes, and how CERT volunteers can help others use and trust the system. What questions do you have?”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questions come up that you don’t know the answer to, that’s fine. Model how to find reliable information by directing participants to </a:t>
            </a:r>
            <a:r>
              <a:rPr lang="en-US" sz="1200" b="1" i="0" u="none" strike="noStrike" cap="none" dirty="0" err="1">
                <a:solidFill>
                  <a:schemeClr val="dk1"/>
                </a:solidFill>
                <a:effectLst/>
                <a:latin typeface="Calibri"/>
                <a:ea typeface="Calibri"/>
                <a:cs typeface="Calibri"/>
                <a:sym typeface="Calibri"/>
              </a:rPr>
              <a:t>ShakeAlert.org</a:t>
            </a:r>
            <a:r>
              <a:rPr lang="en-US" sz="1200" b="0" i="0" u="none" strike="noStrike" cap="none" dirty="0">
                <a:solidFill>
                  <a:schemeClr val="dk1"/>
                </a:solidFill>
                <a:effectLst/>
                <a:latin typeface="Calibri"/>
                <a:ea typeface="Calibri"/>
                <a:cs typeface="Calibri"/>
                <a:sym typeface="Calibri"/>
              </a:rPr>
              <a:t> or </a:t>
            </a:r>
            <a:r>
              <a:rPr lang="en-US" sz="1200" b="1" i="0" u="none" strike="noStrike" cap="none" dirty="0" err="1">
                <a:solidFill>
                  <a:schemeClr val="dk1"/>
                </a:solidFill>
                <a:effectLst/>
                <a:latin typeface="Calibri"/>
                <a:ea typeface="Calibri"/>
                <a:cs typeface="Calibri"/>
                <a:sym typeface="Calibri"/>
              </a:rPr>
              <a:t>USGS.gov</a:t>
            </a:r>
            <a:r>
              <a:rPr lang="en-US" sz="1200" b="1" i="0" u="none" strike="noStrike" cap="none" dirty="0">
                <a:solidFill>
                  <a:schemeClr val="dk1"/>
                </a:solidFill>
                <a:effectLst/>
                <a:latin typeface="Calibri"/>
                <a:ea typeface="Calibri"/>
                <a:cs typeface="Calibri"/>
                <a:sym typeface="Calibri"/>
              </a:rPr>
              <a:t>/</a:t>
            </a:r>
            <a:r>
              <a:rPr lang="en-US" sz="1200" b="1" i="0" u="none" strike="noStrike" cap="none" dirty="0" err="1">
                <a:solidFill>
                  <a:schemeClr val="dk1"/>
                </a:solidFill>
                <a:effectLst/>
                <a:latin typeface="Calibri"/>
                <a:ea typeface="Calibri"/>
                <a:cs typeface="Calibri"/>
                <a:sym typeface="Calibri"/>
              </a:rPr>
              <a:t>BeShakeAlertSafe</a:t>
            </a:r>
            <a:r>
              <a:rPr lang="en-US" sz="1200" b="0" i="0" u="none" strike="noStrike" cap="none" dirty="0">
                <a:solidFill>
                  <a:schemeClr val="dk1"/>
                </a:solidFill>
                <a:effectLst/>
                <a:latin typeface="Calibri"/>
                <a:ea typeface="Calibri"/>
                <a:cs typeface="Calibri"/>
                <a:sym typeface="Calibri"/>
              </a:rPr>
              <a:t> for accurate, up-to-date details. Remind everyone that early warning is still evolving as the system expands and technology improves.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To close the session, thank participants for their time and engagement, and reinforce the core messages of ShakeAlert Ready CERT:</a:t>
            </a:r>
          </a:p>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Learn</a:t>
            </a:r>
            <a:r>
              <a:rPr lang="en-US" sz="1200" b="0" i="0" u="none" strike="noStrike" cap="none" dirty="0">
                <a:solidFill>
                  <a:schemeClr val="dk1"/>
                </a:solidFill>
                <a:effectLst/>
                <a:latin typeface="Calibri"/>
                <a:ea typeface="Calibri"/>
                <a:cs typeface="Calibri"/>
                <a:sym typeface="Calibri"/>
              </a:rPr>
              <a:t> how ShakeAlert works and make sure your phone is ShakeAlert Ready.</a:t>
            </a:r>
          </a:p>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Act</a:t>
            </a:r>
            <a:r>
              <a:rPr lang="en-US" sz="1200" b="0" i="0" u="none" strike="noStrike" cap="none" dirty="0">
                <a:solidFill>
                  <a:schemeClr val="dk1"/>
                </a:solidFill>
                <a:effectLst/>
                <a:latin typeface="Calibri"/>
                <a:ea typeface="Calibri"/>
                <a:cs typeface="Calibri"/>
                <a:sym typeface="Calibri"/>
              </a:rPr>
              <a:t> right away when you get an alert or feel shaking—</a:t>
            </a:r>
            <a:r>
              <a:rPr lang="en-US" sz="1200" b="1" i="0" u="none" strike="noStrike" cap="none" dirty="0">
                <a:solidFill>
                  <a:schemeClr val="dk1"/>
                </a:solidFill>
                <a:effectLst/>
                <a:latin typeface="Calibri"/>
                <a:ea typeface="Calibri"/>
                <a:cs typeface="Calibri"/>
                <a:sym typeface="Calibri"/>
              </a:rPr>
              <a:t>Drop, Cover, and Hold On.</a:t>
            </a: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Share</a:t>
            </a:r>
            <a:r>
              <a:rPr lang="en-US" sz="1200" b="0" i="0" u="none" strike="noStrike" cap="none" dirty="0">
                <a:solidFill>
                  <a:schemeClr val="dk1"/>
                </a:solidFill>
                <a:effectLst/>
                <a:latin typeface="Calibri"/>
                <a:ea typeface="Calibri"/>
                <a:cs typeface="Calibri"/>
                <a:sym typeface="Calibri"/>
              </a:rPr>
              <a:t> what you know so more people can use those few seconds of warning to stay safe.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can end by saying something like: “ShakeAlert gives us time to act—but it’s people like you who turn those few seconds into safety. Thank you for helping your community stay prepared.”</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18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0328D533-E1F4-B7A2-36F2-140EF80DD6D9}"/>
            </a:ext>
          </a:extLst>
        </p:cNvPr>
        <p:cNvGrpSpPr/>
        <p:nvPr/>
      </p:nvGrpSpPr>
      <p:grpSpPr>
        <a:xfrm>
          <a:off x="0" y="0"/>
          <a:ext cx="0" cy="0"/>
          <a:chOff x="0" y="0"/>
          <a:chExt cx="0" cy="0"/>
        </a:xfrm>
      </p:grpSpPr>
      <p:sp>
        <p:nvSpPr>
          <p:cNvPr id="277" name="Google Shape;277;g389f95ad333_1_178:notes">
            <a:extLst>
              <a:ext uri="{FF2B5EF4-FFF2-40B4-BE49-F238E27FC236}">
                <a16:creationId xmlns:a16="http://schemas.microsoft.com/office/drawing/2014/main" id="{B3804DB8-4188-0BCB-A39D-81E2ABC6E551}"/>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78" name="Google Shape;278;g389f95ad333_1_178:notes">
            <a:extLst>
              <a:ext uri="{FF2B5EF4-FFF2-40B4-BE49-F238E27FC236}">
                <a16:creationId xmlns:a16="http://schemas.microsoft.com/office/drawing/2014/main" id="{E9AD5919-748D-58F4-C509-321A2B7D85D1}"/>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79" name="Google Shape;279;g389f95ad333_1_178:notes">
            <a:extLst>
              <a:ext uri="{FF2B5EF4-FFF2-40B4-BE49-F238E27FC236}">
                <a16:creationId xmlns:a16="http://schemas.microsoft.com/office/drawing/2014/main" id="{5BE1CE34-2E05-4E6E-251D-86EB2BA4599A}"/>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89f95ad333_1_178:notes">
            <a:extLst>
              <a:ext uri="{FF2B5EF4-FFF2-40B4-BE49-F238E27FC236}">
                <a16:creationId xmlns:a16="http://schemas.microsoft.com/office/drawing/2014/main" id="{AE9C553A-B6EF-C014-67AC-50CC4E7F59A1}"/>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Explain that earthquakes strike suddenly and often come with a roar or rumble before the shaking starts. Lights may flicker or go out, alarms might sound, and objects can fall from shelves or walls. The movement can be startling and disorienting, and people’s reactions vary—some freeze, others try to move, and pets may behave strangely or run for cover. Describe that in larger quakes, it’s common for furniture to shift, windows to rattle or break, and for power and communications to fail temporarily.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make this slide more engaging by asking participants whether anyone has ever felt an earthquake. Encourage one or two short stories, or share your own experience if appropriate—what it felt like, what people did, or what the environment was like during and after. You can also mention a recent or well-known earthquake that participants may remember and include a local or personal detail to make it relatable. The goal here is to help people visualize what it’s like when an earthquake begins and to remind them that these events are real and unpredictable.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Avoid going into specific protective actions yet—that’s coming later. For now, focus on helping participants connect emotionally to the reality of shaking and think about how disorienting those first moments can be. That connection will make the discussion of protective actions more meaningful when you return to it later.</a:t>
            </a:r>
          </a:p>
          <a:p>
            <a:pPr marL="0" lvl="0" indent="0" algn="l" rtl="0">
              <a:spcBef>
                <a:spcPts val="0"/>
              </a:spcBef>
              <a:spcAft>
                <a:spcPts val="0"/>
              </a:spcAft>
              <a:buNone/>
            </a:pPr>
            <a:endParaRPr sz="1000" dirty="0">
              <a:latin typeface="+mn-lt"/>
            </a:endParaRPr>
          </a:p>
        </p:txBody>
      </p:sp>
      <p:sp>
        <p:nvSpPr>
          <p:cNvPr id="281" name="Google Shape;281;g389f95ad333_1_178:notes">
            <a:extLst>
              <a:ext uri="{FF2B5EF4-FFF2-40B4-BE49-F238E27FC236}">
                <a16:creationId xmlns:a16="http://schemas.microsoft.com/office/drawing/2014/main" id="{92455C48-7A6C-A50E-6B10-8B2FC2EC0B76}"/>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82" name="Google Shape;282;g389f95ad333_1_178:notes">
            <a:extLst>
              <a:ext uri="{FF2B5EF4-FFF2-40B4-BE49-F238E27FC236}">
                <a16:creationId xmlns:a16="http://schemas.microsoft.com/office/drawing/2014/main" id="{0B80AF32-EE22-1BE5-58CE-198FBDCC6260}"/>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61459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89f95ad333_1_2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3" name="Google Shape;293;g389f95ad333_1_2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94" name="Google Shape;294;g389f95ad333_1_2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89f95ad333_1_21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Explain that while the shaking itself can cause injuries and damage, earthquakes often trigger a range of </a:t>
            </a:r>
            <a:r>
              <a:rPr lang="en-US" sz="1000" b="1" i="0" u="none" strike="noStrike" cap="none" dirty="0">
                <a:solidFill>
                  <a:schemeClr val="dk1"/>
                </a:solidFill>
                <a:effectLst/>
                <a:latin typeface="+mn-lt"/>
                <a:ea typeface="Calibri"/>
                <a:cs typeface="Calibri"/>
                <a:sym typeface="Calibri"/>
              </a:rPr>
              <a:t>secondary hazards</a:t>
            </a:r>
            <a:r>
              <a:rPr lang="en-US" sz="1000" b="0" i="0" u="none" strike="noStrike" cap="none" dirty="0">
                <a:solidFill>
                  <a:schemeClr val="dk1"/>
                </a:solidFill>
                <a:effectLst/>
                <a:latin typeface="+mn-lt"/>
                <a:ea typeface="Calibri"/>
                <a:cs typeface="Calibri"/>
                <a:sym typeface="Calibri"/>
              </a:rPr>
              <a:t> that can make the situation worse. Fires may start from broken gas lines or damaged wiring. Power may go out, traffic lights can fail, and water systems may rupture. In some areas, earthquakes can trigger landslides, ground failure, or even tsunamis along the coast.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make this slide more relatable by connecting it to familiar examples. If your group is in a hillside area, mention how shaking can loosen slopes or cause retaining walls to fail. If you’re near the coast, talk briefly about the potential for tsunami warnings after major offshore earthquakes. Urban areas might experience transportation disruptions, fires, or hazardous materials spills.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feel comfortable, ask participants what secondary hazards might be likely where they live or serve. Encourage them to think beyond the shaking—what else could happen that would affect their neighborhood, their home, or their CERT team’s ability to respond? These examples help people see earthquakes as complex events that can affect many systems at once.</a:t>
            </a:r>
          </a:p>
          <a:p>
            <a:pPr marL="0" lvl="0" indent="0" algn="l" rtl="0">
              <a:spcBef>
                <a:spcPts val="0"/>
              </a:spcBef>
              <a:spcAft>
                <a:spcPts val="0"/>
              </a:spcAft>
              <a:buNone/>
            </a:pPr>
            <a:endParaRPr sz="1000" dirty="0">
              <a:latin typeface="+mn-lt"/>
            </a:endParaRPr>
          </a:p>
        </p:txBody>
      </p:sp>
      <p:sp>
        <p:nvSpPr>
          <p:cNvPr id="296" name="Google Shape;296;g389f95ad333_1_21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97" name="Google Shape;297;g389f95ad333_1_21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Use this slide to build curiosity and set up the idea of earthquake early warning without going into detail yet. Ask the group, </a:t>
            </a:r>
            <a:r>
              <a:rPr lang="en-US" sz="1200" b="0" i="1" u="none" strike="noStrike" cap="none" dirty="0">
                <a:solidFill>
                  <a:schemeClr val="dk1"/>
                </a:solidFill>
                <a:effectLst/>
                <a:latin typeface="Calibri"/>
                <a:ea typeface="Calibri"/>
                <a:cs typeface="Calibri"/>
                <a:sym typeface="Calibri"/>
              </a:rPr>
              <a:t>“Did you know that people can actually get a few seconds of warning before strong shaking starts?”</a:t>
            </a:r>
            <a:r>
              <a:rPr lang="en-US" sz="1200" b="0" i="0" u="none" strike="noStrike" cap="none" dirty="0">
                <a:solidFill>
                  <a:schemeClr val="dk1"/>
                </a:solidFill>
                <a:effectLst/>
                <a:latin typeface="Calibri"/>
                <a:ea typeface="Calibri"/>
                <a:cs typeface="Calibri"/>
                <a:sym typeface="Calibri"/>
              </a:rPr>
              <a:t> Pause to let participants react—some may express surprise or disbelief, which is a good opportunity to affirm that it’s real.</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Explain that earthquake early warning gives people advance notice that shaking is on the way. It’s based on science and technology developed by the U.S. Geological Survey and its partners. You don’t need to explain how it works yet—you’ll cover that soon—but let participants know that this system is designed to give them valuable seconds to protect themselves before the shaking reaches them.</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you want to add a quick personal or local touch, you can say something like, “Imagine you’re at work or at home, and your phone buzzes with a short alert—‘Earthquake! Expect shaking.’ That’s the kind of message this system can deliver.” End the slide by saying that next, you’ll look at an earthquake many people remember and imagine how early warning could have made a difference.</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285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8c42c71ef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8c42c71ef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Use this slide to bring the concept of earthquakes to life with a real and memorable event. Explain that the 1989 Loma Prieta Earthquake struck suddenly at 5:04 p.m. on October 17, during the World Series baseball game between the San Francisco Giants and the Oakland A’s. Because it happened during a nationally televised broadcast, millions of people across the country saw the event unfold almost in real time. You can point out that this earthquake is one many people still remember—especially the dramatic images of the Bay Bridge’s upper deck collapsing, sections of freeway pancaking, and widespread power outages across the Bay Area.</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you’re comfortable doing so, ask if anyone in the group remembers seeing those images or hearing about the quake. You can note that for many Americans, it was the first time they saw the destruction of an urban earthquake on live television. The Loma Prieta earthquake caused 63 deaths, thousands of injuries, and major damage to homes, businesses, and infrastructure.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Share that at the time, there was no early warning system in place—people had no notice that shaking was coming. Encourage participants to think about how unexpected and confusing those first moments must have been. Then, set up the next slide by saying, </a:t>
            </a:r>
            <a:r>
              <a:rPr lang="en-US" sz="1000" b="0" i="1" u="none" strike="noStrike" cap="none" dirty="0">
                <a:solidFill>
                  <a:schemeClr val="dk1"/>
                </a:solidFill>
                <a:effectLst/>
                <a:latin typeface="+mn-lt"/>
                <a:ea typeface="Calibri"/>
                <a:cs typeface="Calibri"/>
                <a:sym typeface="Calibri"/>
              </a:rPr>
              <a:t>“Now let’s imagine how things might have been different if ShakeAlert® had existed back then.”</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sz="10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cstate="hqprint">
            <a:alphaModFix/>
            <a:extLst>
              <a:ext uri="{28A0092B-C50C-407E-A947-70E740481C1C}">
                <a14:useLocalDpi xmlns:a14="http://schemas.microsoft.com/office/drawing/2010/main"/>
              </a:ext>
            </a:extLst>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654425" y="3713805"/>
            <a:ext cx="7766058" cy="333980"/>
          </a:xfrm>
          <a:prstGeom prst="rect">
            <a:avLst/>
          </a:prstGeom>
          <a:noFill/>
          <a:ln>
            <a:noFill/>
          </a:ln>
        </p:spPr>
        <p:txBody>
          <a:bodyPr spcFirstLastPara="1" wrap="square" lIns="91425" tIns="45700" rIns="91425" bIns="45700" anchor="ctr" anchorCtr="0">
            <a:noAutofit/>
          </a:bodyPr>
          <a:lstStyle>
            <a:lvl1pPr marL="7938" lvl="0" indent="-7938" algn="l">
              <a:lnSpc>
                <a:spcPct val="90000"/>
              </a:lnSpc>
              <a:spcBef>
                <a:spcPts val="750"/>
              </a:spcBef>
              <a:spcAft>
                <a:spcPts val="0"/>
              </a:spcAft>
              <a:buSzPts val="1800"/>
              <a:buNone/>
              <a:tabLst/>
              <a:defRPr sz="18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654425" y="2571750"/>
            <a:ext cx="7766058"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Picture 2" descr="A green and blue sign&#10;&#10;AI-generated content may be incorrect.">
            <a:extLst>
              <a:ext uri="{FF2B5EF4-FFF2-40B4-BE49-F238E27FC236}">
                <a16:creationId xmlns:a16="http://schemas.microsoft.com/office/drawing/2014/main" id="{874A781E-6D79-5DC8-74AD-BA0F49EED1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53" y="468847"/>
            <a:ext cx="2468879" cy="16515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750"/>
              </a:spcBef>
              <a:spcAft>
                <a:spcPts val="0"/>
              </a:spcAft>
              <a:buSzPts val="1800"/>
              <a:buNone/>
              <a:tabLst/>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750"/>
              </a:spcBef>
              <a:spcAft>
                <a:spcPts val="0"/>
              </a:spcAft>
              <a:buSzPts val="1800"/>
              <a:buNone/>
              <a:tabLst/>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and Content">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 name="Content Placeholder 2">
            <a:extLst>
              <a:ext uri="{FF2B5EF4-FFF2-40B4-BE49-F238E27FC236}">
                <a16:creationId xmlns:a16="http://schemas.microsoft.com/office/drawing/2014/main" id="{00E3F4B4-753E-118D-79D4-28275C22594C}"/>
              </a:ext>
            </a:extLst>
          </p:cNvPr>
          <p:cNvSpPr>
            <a:spLocks noGrp="1"/>
          </p:cNvSpPr>
          <p:nvPr>
            <p:ph sz="quarter" idx="13"/>
          </p:nvPr>
        </p:nvSpPr>
        <p:spPr>
          <a:xfrm>
            <a:off x="312739" y="1228165"/>
            <a:ext cx="8537122" cy="3299385"/>
          </a:xfrm>
        </p:spPr>
        <p:txBody>
          <a:bodyPr>
            <a:normAutofit/>
          </a:bodyPr>
          <a:lstStyle>
            <a:lvl1pPr marL="0" indent="0">
              <a:buNone/>
              <a:tabLst/>
              <a:defRPr sz="1600"/>
            </a:lvl1pPr>
            <a:lvl2pPr marL="346075" indent="-169863">
              <a:tabLst/>
              <a:defRPr sz="1600"/>
            </a:lvl2pPr>
            <a:lvl3pPr marL="630238" indent="-231775">
              <a:buFont typeface="System Font Regular"/>
              <a:buChar char="—"/>
              <a:tabLst/>
              <a:defRPr sz="1600"/>
            </a:lvl3pPr>
            <a:lvl4pPr marL="914400" indent="-169863">
              <a:buClr>
                <a:schemeClr val="bg2"/>
              </a:buClr>
              <a:tabLst/>
              <a:defRPr sz="1600"/>
            </a:lvl4pPr>
            <a:lvl5pPr marL="914400" indent="-16986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green and white sign with blue text&#10;&#10;AI-generated content may be incorrect.">
            <a:extLst>
              <a:ext uri="{FF2B5EF4-FFF2-40B4-BE49-F238E27FC236}">
                <a16:creationId xmlns:a16="http://schemas.microsoft.com/office/drawing/2014/main" id="{CA365EB7-140E-3BAC-8135-DB4EE8560A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2088" y="99125"/>
            <a:ext cx="1033814" cy="691749"/>
          </a:xfrm>
          <a:prstGeom prst="rect">
            <a:avLst/>
          </a:prstGeom>
        </p:spPr>
      </p:pic>
    </p:spTree>
    <p:extLst>
      <p:ext uri="{BB962C8B-B14F-4D97-AF65-F5344CB8AC3E}">
        <p14:creationId xmlns:p14="http://schemas.microsoft.com/office/powerpoint/2010/main" val="14340842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dirty="0"/>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7938" lvl="0" indent="-7938" algn="l">
              <a:lnSpc>
                <a:spcPct val="90000"/>
              </a:lnSpc>
              <a:spcBef>
                <a:spcPts val="750"/>
              </a:spcBef>
              <a:spcAft>
                <a:spcPts val="0"/>
              </a:spcAft>
              <a:buSzPts val="1350"/>
              <a:buNone/>
              <a:tabLst/>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pic>
        <p:nvPicPr>
          <p:cNvPr id="2" name="Picture 1" descr="A green and white sign with blue text&#10;&#10;AI-generated content may be incorrect.">
            <a:extLst>
              <a:ext uri="{FF2B5EF4-FFF2-40B4-BE49-F238E27FC236}">
                <a16:creationId xmlns:a16="http://schemas.microsoft.com/office/drawing/2014/main" id="{34D67424-14F2-8056-383C-A315B11471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62012" y="70676"/>
            <a:ext cx="1033814" cy="6917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txBody>
          <a:bodyPr/>
          <a:lstStyle/>
          <a:p>
            <a:endParaRPr lang="en-US"/>
          </a:p>
        </p:txBody>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7938" lvl="0" indent="0" algn="l">
              <a:lnSpc>
                <a:spcPct val="90000"/>
              </a:lnSpc>
              <a:spcBef>
                <a:spcPts val="750"/>
              </a:spcBef>
              <a:spcAft>
                <a:spcPts val="0"/>
              </a:spcAft>
              <a:buSzPts val="1350"/>
              <a:buNone/>
              <a:tabLst/>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pic>
        <p:nvPicPr>
          <p:cNvPr id="2" name="Picture 1" descr="A green and white sign with blue text&#10;&#10;AI-generated content may be incorrect.">
            <a:extLst>
              <a:ext uri="{FF2B5EF4-FFF2-40B4-BE49-F238E27FC236}">
                <a16:creationId xmlns:a16="http://schemas.microsoft.com/office/drawing/2014/main" id="{6DA75511-7EDD-6C9A-8073-949BB4244E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08471" y="146190"/>
            <a:ext cx="1033814" cy="6917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9" name="Google Shape;69;p41"/>
          <p:cNvSpPr txBox="1">
            <a:spLocks noGrp="1"/>
          </p:cNvSpPr>
          <p:nvPr>
            <p:ph type="body" idx="1"/>
          </p:nvPr>
        </p:nvSpPr>
        <p:spPr>
          <a:xfrm>
            <a:off x="259280" y="1289758"/>
            <a:ext cx="4312570" cy="3142836"/>
          </a:xfrm>
          <a:prstGeom prst="rect">
            <a:avLst/>
          </a:prstGeom>
          <a:noFill/>
          <a:ln>
            <a:noFill/>
          </a:ln>
        </p:spPr>
        <p:txBody>
          <a:bodyPr spcFirstLastPara="1" wrap="square" lIns="91425" tIns="45700" rIns="91425" bIns="45700" anchor="t" anchorCtr="0">
            <a:noAutofit/>
          </a:bodyPr>
          <a:lstStyle>
            <a:lvl1pPr marL="288925" marR="0" lvl="0" indent="-212725" algn="l">
              <a:lnSpc>
                <a:spcPct val="90000"/>
              </a:lnSpc>
              <a:spcBef>
                <a:spcPts val="750"/>
              </a:spcBef>
              <a:spcAft>
                <a:spcPts val="0"/>
              </a:spcAft>
              <a:buClr>
                <a:srgbClr val="006F41"/>
              </a:buClr>
              <a:buSzPts val="2400"/>
              <a:buFont typeface="Arial"/>
              <a:buChar char="•"/>
              <a:tabLst/>
              <a:defRPr sz="16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70" name="Google Shape;70;p41"/>
          <p:cNvSpPr txBox="1">
            <a:spLocks noGrp="1"/>
          </p:cNvSpPr>
          <p:nvPr>
            <p:ph type="body" idx="2"/>
          </p:nvPr>
        </p:nvSpPr>
        <p:spPr>
          <a:xfrm>
            <a:off x="4724400" y="1282700"/>
            <a:ext cx="4160180" cy="3142836"/>
          </a:xfrm>
          <a:prstGeom prst="rect">
            <a:avLst/>
          </a:prstGeom>
          <a:noFill/>
          <a:ln>
            <a:noFill/>
          </a:ln>
        </p:spPr>
        <p:txBody>
          <a:bodyPr spcFirstLastPara="1" wrap="square" lIns="91425" tIns="45700" rIns="91425" bIns="45700" anchor="t" anchorCtr="0">
            <a:noAutofit/>
          </a:bodyPr>
          <a:lstStyle>
            <a:lvl1pPr marL="288925" marR="0" lvl="0" indent="-212725" algn="l">
              <a:lnSpc>
                <a:spcPct val="90000"/>
              </a:lnSpc>
              <a:spcBef>
                <a:spcPts val="750"/>
              </a:spcBef>
              <a:spcAft>
                <a:spcPts val="0"/>
              </a:spcAft>
              <a:buClr>
                <a:srgbClr val="006F41"/>
              </a:buClr>
              <a:buSzPts val="2400"/>
              <a:buFont typeface="Arial"/>
              <a:buChar char="•"/>
              <a:tabLst/>
              <a:defRPr sz="16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2" name="Picture 1" descr="A green and white sign with blue text&#10;&#10;AI-generated content may be incorrect.">
            <a:extLst>
              <a:ext uri="{FF2B5EF4-FFF2-40B4-BE49-F238E27FC236}">
                <a16:creationId xmlns:a16="http://schemas.microsoft.com/office/drawing/2014/main" id="{6CF873AF-04F1-3139-2C76-32E58C7F4C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82429" y="83295"/>
            <a:ext cx="1033814" cy="6917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7"/>
        <p:cNvGrpSpPr/>
        <p:nvPr/>
      </p:nvGrpSpPr>
      <p:grpSpPr>
        <a:xfrm>
          <a:off x="0" y="0"/>
          <a:ext cx="0" cy="0"/>
          <a:chOff x="0" y="0"/>
          <a:chExt cx="0" cy="0"/>
        </a:xfrm>
      </p:grpSpPr>
      <p:sp>
        <p:nvSpPr>
          <p:cNvPr id="3" name="Rectangle 2">
            <a:extLst>
              <a:ext uri="{FF2B5EF4-FFF2-40B4-BE49-F238E27FC236}">
                <a16:creationId xmlns:a16="http://schemas.microsoft.com/office/drawing/2014/main" id="{44069190-4BBB-5B68-434D-8E25447FCE57}"/>
              </a:ext>
            </a:extLst>
          </p:cNvPr>
          <p:cNvSpPr/>
          <p:nvPr userDrawn="1"/>
        </p:nvSpPr>
        <p:spPr>
          <a:xfrm>
            <a:off x="0" y="0"/>
            <a:ext cx="9144000"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ack sign&#10;&#10;Description automatically generated">
            <a:extLst>
              <a:ext uri="{FF2B5EF4-FFF2-40B4-BE49-F238E27FC236}">
                <a16:creationId xmlns:a16="http://schemas.microsoft.com/office/drawing/2014/main" id="{F54608E5-074A-B27C-060B-1AE0CF63E6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56898" y="3406628"/>
            <a:ext cx="3430203" cy="1012727"/>
          </a:xfrm>
          <a:prstGeom prst="rect">
            <a:avLst/>
          </a:prstGeom>
        </p:spPr>
      </p:pic>
      <p:pic>
        <p:nvPicPr>
          <p:cNvPr id="5" name="Google Shape;20;p8">
            <a:extLst>
              <a:ext uri="{FF2B5EF4-FFF2-40B4-BE49-F238E27FC236}">
                <a16:creationId xmlns:a16="http://schemas.microsoft.com/office/drawing/2014/main" id="{2F5463C2-35B3-7C7A-5BE1-BC6DE4FE8973}"/>
              </a:ext>
            </a:extLst>
          </p:cNvPr>
          <p:cNvPicPr preferRelativeResize="0"/>
          <p:nvPr userDrawn="1"/>
        </p:nvPicPr>
        <p:blipFill rotWithShape="1">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16129"/>
          <a:stretch/>
        </p:blipFill>
        <p:spPr>
          <a:xfrm>
            <a:off x="455840" y="0"/>
            <a:ext cx="8688160" cy="3197333"/>
          </a:xfrm>
          <a:prstGeom prst="rect">
            <a:avLst/>
          </a:prstGeom>
        </p:spPr>
      </p:pic>
    </p:spTree>
    <p:extLst>
      <p:ext uri="{BB962C8B-B14F-4D97-AF65-F5344CB8AC3E}">
        <p14:creationId xmlns:p14="http://schemas.microsoft.com/office/powerpoint/2010/main" val="1411490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1">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61" r:id="rId4"/>
    <p:sldLayoutId id="2147483657" r:id="rId5"/>
    <p:sldLayoutId id="2147483658" r:id="rId6"/>
    <p:sldLayoutId id="2147483659" r:id="rId7"/>
    <p:sldLayoutId id="2147483660" r:id="rId8"/>
    <p:sldLayoutId id="2147483662" r:id="rId9"/>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38125" marR="0" lvl="0" indent="-104775" algn="l" rtl="0">
        <a:lnSpc>
          <a:spcPct val="100000"/>
        </a:lnSpc>
        <a:spcBef>
          <a:spcPts val="0"/>
        </a:spcBef>
        <a:spcAft>
          <a:spcPts val="0"/>
        </a:spcAft>
        <a:buClr>
          <a:srgbClr val="000000"/>
        </a:buClr>
        <a:buFontTx/>
        <a:buNone/>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1.emf"/><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aiff"/><Relationship Id="rId1" Type="http://schemas.microsoft.com/office/2007/relationships/media" Target="../media/media2.aiff"/><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m/url?sa=i&amp;url=https%3A%2F%2Fmetrolinktrains.com%2Fabout%2Fagency%2Ftimeline-2020%2F&amp;psig=AOvVaw0I9KYpwICkkIaQVg8HRLMw&amp;ust=1763078785668000&amp;source=images&amp;cd=vfe&amp;opi=89978449&amp;ved=0CBIQjRxqFwoTCKCa-Ljq7ZADFQAAAAAdAAAAABA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5.sv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9.emf"/><Relationship Id="rId4" Type="http://schemas.openxmlformats.org/officeDocument/2006/relationships/image" Target="../media/image68.emf"/></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E310F-01BA-21B5-A456-CA1DECEE77D9}"/>
              </a:ext>
            </a:extLst>
          </p:cNvPr>
          <p:cNvSpPr>
            <a:spLocks noGrp="1"/>
          </p:cNvSpPr>
          <p:nvPr>
            <p:ph type="ctrTitle"/>
          </p:nvPr>
        </p:nvSpPr>
        <p:spPr>
          <a:xfrm>
            <a:off x="688971" y="3243072"/>
            <a:ext cx="7766058" cy="911563"/>
          </a:xfrm>
        </p:spPr>
        <p:txBody>
          <a:bodyPr>
            <a:normAutofit fontScale="90000"/>
          </a:bodyPr>
          <a:lstStyle/>
          <a:p>
            <a:r>
              <a:rPr lang="en-US" sz="3200" dirty="0"/>
              <a:t>ShakeAlert</a:t>
            </a:r>
            <a:r>
              <a:rPr lang="en-US" sz="3200" baseline="30000" dirty="0"/>
              <a:t>®</a:t>
            </a:r>
            <a:r>
              <a:rPr lang="en-US" sz="3200" dirty="0"/>
              <a:t> Ready: </a:t>
            </a:r>
            <a:r>
              <a:rPr lang="en-US" sz="3200" b="0" dirty="0"/>
              <a:t>A CERT Guide to Earthquake Early Warning Course</a:t>
            </a:r>
            <a:br>
              <a:rPr lang="en-US" sz="3100" dirty="0">
                <a:solidFill>
                  <a:srgbClr val="006F41"/>
                </a:solidFill>
                <a:latin typeface="Arial" panose="020B0604020202020204" pitchFamily="34" charset="0"/>
                <a:cs typeface="Arial" panose="020B0604020202020204" pitchFamily="34" charset="0"/>
              </a:rPr>
            </a:br>
            <a:br>
              <a:rPr lang="en-US" sz="3200" dirty="0">
                <a:solidFill>
                  <a:srgbClr val="006F41"/>
                </a:solidFill>
                <a:latin typeface="Arial" panose="020B0604020202020204" pitchFamily="34" charset="0"/>
                <a:cs typeface="Arial" panose="020B0604020202020204" pitchFamily="34" charset="0"/>
              </a:rPr>
            </a:br>
            <a:r>
              <a:rPr lang="en-US" sz="2000" dirty="0">
                <a:solidFill>
                  <a:schemeClr val="bg2"/>
                </a:solidFill>
                <a:latin typeface="Arial" panose="020B0604020202020204" pitchFamily="34" charset="0"/>
                <a:cs typeface="Arial" panose="020B0604020202020204" pitchFamily="34" charset="0"/>
              </a:rPr>
              <a:t>Building CERT Confidence and Community Readiness through Earthquake Early Warning</a:t>
            </a:r>
          </a:p>
        </p:txBody>
      </p:sp>
      <p:sp>
        <p:nvSpPr>
          <p:cNvPr id="2" name="TextBox 1">
            <a:extLst>
              <a:ext uri="{FF2B5EF4-FFF2-40B4-BE49-F238E27FC236}">
                <a16:creationId xmlns:a16="http://schemas.microsoft.com/office/drawing/2014/main" id="{5285C4B9-6969-FBE3-799F-F05E3CC68643}"/>
              </a:ext>
            </a:extLst>
          </p:cNvPr>
          <p:cNvSpPr txBox="1"/>
          <p:nvPr/>
        </p:nvSpPr>
        <p:spPr>
          <a:xfrm>
            <a:off x="6203133" y="4734103"/>
            <a:ext cx="2717800" cy="307777"/>
          </a:xfrm>
          <a:prstGeom prst="rect">
            <a:avLst/>
          </a:prstGeom>
          <a:noFill/>
        </p:spPr>
        <p:txBody>
          <a:bodyPr wrap="square" rtlCol="0">
            <a:spAutoFit/>
          </a:bodyPr>
          <a:lstStyle/>
          <a:p>
            <a:pPr algn="r"/>
            <a:r>
              <a:rPr lang="en-US" dirty="0">
                <a:solidFill>
                  <a:schemeClr val="tx2">
                    <a:lumMod val="50000"/>
                  </a:schemeClr>
                </a:solidFill>
              </a:rPr>
              <a:t>February 2026 – Version 1.5</a:t>
            </a:r>
          </a:p>
        </p:txBody>
      </p:sp>
    </p:spTree>
    <p:extLst>
      <p:ext uri="{BB962C8B-B14F-4D97-AF65-F5344CB8AC3E}">
        <p14:creationId xmlns:p14="http://schemas.microsoft.com/office/powerpoint/2010/main" val="31740717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7"/>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4" name="Google Shape;466;p47">
            <a:extLst>
              <a:ext uri="{FF2B5EF4-FFF2-40B4-BE49-F238E27FC236}">
                <a16:creationId xmlns:a16="http://schemas.microsoft.com/office/drawing/2014/main" id="{976C60FB-2280-34D1-B4C0-D10F7EA48C8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676109" y="0"/>
            <a:ext cx="3467891" cy="5143500"/>
          </a:xfrm>
          <a:prstGeom prst="rect">
            <a:avLst/>
          </a:prstGeom>
          <a:noFill/>
          <a:ln w="9525" cap="flat" cmpd="sng">
            <a:noFill/>
            <a:prstDash val="solid"/>
            <a:round/>
            <a:headEnd type="none" w="sm" len="sm"/>
            <a:tailEnd type="none" w="sm" len="sm"/>
          </a:ln>
          <a:effectLst/>
        </p:spPr>
      </p:pic>
      <p:pic>
        <p:nvPicPr>
          <p:cNvPr id="5" name="Google Shape;467;p47">
            <a:extLst>
              <a:ext uri="{FF2B5EF4-FFF2-40B4-BE49-F238E27FC236}">
                <a16:creationId xmlns:a16="http://schemas.microsoft.com/office/drawing/2014/main" id="{EFCFE382-CBBD-83CC-5B78-AA8DC8681B12}"/>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098150" y="569842"/>
            <a:ext cx="3536252" cy="3981879"/>
          </a:xfrm>
          <a:prstGeom prst="roundRect">
            <a:avLst>
              <a:gd name="adj" fmla="val 4046"/>
            </a:avLst>
          </a:prstGeom>
          <a:noFill/>
          <a:ln>
            <a:solidFill>
              <a:schemeClr val="bg1">
                <a:lumMod val="85000"/>
              </a:schemeClr>
            </a:solidFill>
          </a:ln>
          <a:effectLst/>
        </p:spPr>
      </p:pic>
      <p:sp>
        <p:nvSpPr>
          <p:cNvPr id="6" name="Google Shape;465;p47">
            <a:extLst>
              <a:ext uri="{FF2B5EF4-FFF2-40B4-BE49-F238E27FC236}">
                <a16:creationId xmlns:a16="http://schemas.microsoft.com/office/drawing/2014/main" id="{5AD84CA0-A2DF-2AF5-3D17-E30A61E529BF}"/>
              </a:ext>
            </a:extLst>
          </p:cNvPr>
          <p:cNvSpPr txBox="1"/>
          <p:nvPr/>
        </p:nvSpPr>
        <p:spPr>
          <a:xfrm>
            <a:off x="402336" y="734975"/>
            <a:ext cx="2433047" cy="2175917"/>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 sz="2800" b="1" dirty="0">
                <a:solidFill>
                  <a:srgbClr val="006F41"/>
                </a:solidFill>
                <a:latin typeface="Arial" panose="020B0604020202020204" pitchFamily="34" charset="0"/>
                <a:ea typeface="Anton"/>
                <a:cs typeface="Arial" panose="020B0604020202020204" pitchFamily="34" charset="0"/>
                <a:sym typeface="Anton"/>
              </a:rPr>
              <a:t>If ShakeAlert Had Been There on October 17, 1989…</a:t>
            </a:r>
            <a:endParaRPr sz="2800" b="1" dirty="0">
              <a:solidFill>
                <a:srgbClr val="006F4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97F4319A-D4C0-753D-EA7C-9FFA32EAA361}"/>
            </a:ext>
          </a:extLst>
        </p:cNvPr>
        <p:cNvGrpSpPr/>
        <p:nvPr/>
      </p:nvGrpSpPr>
      <p:grpSpPr>
        <a:xfrm>
          <a:off x="0" y="0"/>
          <a:ext cx="0" cy="0"/>
          <a:chOff x="0" y="0"/>
          <a:chExt cx="0" cy="0"/>
        </a:xfrm>
      </p:grpSpPr>
      <p:sp>
        <p:nvSpPr>
          <p:cNvPr id="455" name="Google Shape;455;p46">
            <a:extLst>
              <a:ext uri="{FF2B5EF4-FFF2-40B4-BE49-F238E27FC236}">
                <a16:creationId xmlns:a16="http://schemas.microsoft.com/office/drawing/2014/main" id="{7BDF4E96-8E23-287A-F3AC-DADA6F6DFB9A}"/>
              </a:ext>
            </a:extLst>
          </p:cNvPr>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2" name="Google Shape;453;p46">
            <a:extLst>
              <a:ext uri="{FF2B5EF4-FFF2-40B4-BE49-F238E27FC236}">
                <a16:creationId xmlns:a16="http://schemas.microsoft.com/office/drawing/2014/main" id="{AF06BB7D-BE54-6D1F-1EF7-8BE666D5A7A4}"/>
              </a:ext>
            </a:extLst>
          </p:cNvPr>
          <p:cNvSpPr txBox="1"/>
          <p:nvPr/>
        </p:nvSpPr>
        <p:spPr>
          <a:xfrm>
            <a:off x="402336" y="709756"/>
            <a:ext cx="8520899" cy="870366"/>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800" b="1" dirty="0">
                <a:solidFill>
                  <a:srgbClr val="006F41"/>
                </a:solidFill>
                <a:latin typeface="Arial" panose="020B0604020202020204" pitchFamily="34" charset="0"/>
                <a:ea typeface="Anton"/>
                <a:cs typeface="Arial" panose="020B0604020202020204" pitchFamily="34" charset="0"/>
                <a:sym typeface="Anton"/>
              </a:rPr>
              <a:t>ShakeAlert Earthquake Early Warning: </a:t>
            </a:r>
            <a:br>
              <a:rPr lang="en-US" sz="2800" b="1" dirty="0">
                <a:solidFill>
                  <a:srgbClr val="006F41"/>
                </a:solidFill>
                <a:latin typeface="Arial" panose="020B0604020202020204" pitchFamily="34" charset="0"/>
                <a:ea typeface="Anton"/>
                <a:cs typeface="Arial" panose="020B0604020202020204" pitchFamily="34" charset="0"/>
                <a:sym typeface="Anton"/>
              </a:rPr>
            </a:br>
            <a:r>
              <a:rPr lang="en-US" sz="2800" b="1" dirty="0">
                <a:solidFill>
                  <a:srgbClr val="006F41"/>
                </a:solidFill>
                <a:latin typeface="Arial" panose="020B0604020202020204" pitchFamily="34" charset="0"/>
                <a:ea typeface="Anton"/>
                <a:cs typeface="Arial" panose="020B0604020202020204" pitchFamily="34" charset="0"/>
                <a:sym typeface="Anton"/>
              </a:rPr>
              <a:t>A New Layer of Earthquake Preparedness</a:t>
            </a:r>
            <a:endParaRPr lang="en-US" sz="2800" b="1" dirty="0">
              <a:solidFill>
                <a:srgbClr val="006F4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B839107-0789-BA13-E0CB-031D8E3BDFD4}"/>
              </a:ext>
            </a:extLst>
          </p:cNvPr>
          <p:cNvSpPr txBox="1"/>
          <p:nvPr/>
        </p:nvSpPr>
        <p:spPr>
          <a:xfrm>
            <a:off x="3278031" y="3107979"/>
            <a:ext cx="2588769" cy="1246495"/>
          </a:xfrm>
          <a:prstGeom prst="rect">
            <a:avLst/>
          </a:prstGeom>
          <a:noFill/>
        </p:spPr>
        <p:txBody>
          <a:bodyPr wrap="square">
            <a:spAutoFit/>
          </a:bodyPr>
          <a:lstStyle/>
          <a:p>
            <a:pPr marL="127000">
              <a:spcBef>
                <a:spcPts val="300"/>
              </a:spcBef>
              <a:spcAft>
                <a:spcPts val="300"/>
              </a:spcAft>
              <a:buClr>
                <a:schemeClr val="accent1"/>
              </a:buClr>
              <a:buSzPts val="1500"/>
            </a:pPr>
            <a:r>
              <a:rPr lang="en-US" sz="1500" dirty="0">
                <a:solidFill>
                  <a:schemeClr val="bg2"/>
                </a:solidFill>
              </a:rPr>
              <a:t>Early warning doesn’t replace preparedness — it adds valuable seconds to use the actions you’ve already planned.</a:t>
            </a:r>
          </a:p>
        </p:txBody>
      </p:sp>
      <p:grpSp>
        <p:nvGrpSpPr>
          <p:cNvPr id="4" name="Group 3">
            <a:extLst>
              <a:ext uri="{FF2B5EF4-FFF2-40B4-BE49-F238E27FC236}">
                <a16:creationId xmlns:a16="http://schemas.microsoft.com/office/drawing/2014/main" id="{A1651B48-6A88-52A7-022A-4F2A752ED7E9}"/>
              </a:ext>
            </a:extLst>
          </p:cNvPr>
          <p:cNvGrpSpPr/>
          <p:nvPr/>
        </p:nvGrpSpPr>
        <p:grpSpPr>
          <a:xfrm>
            <a:off x="368969" y="1844841"/>
            <a:ext cx="8427790" cy="2596530"/>
            <a:chOff x="368969" y="1844841"/>
            <a:chExt cx="7465467" cy="2438400"/>
          </a:xfrm>
        </p:grpSpPr>
        <p:sp>
          <p:nvSpPr>
            <p:cNvPr id="5" name="Rounded Rectangle 4">
              <a:extLst>
                <a:ext uri="{FF2B5EF4-FFF2-40B4-BE49-F238E27FC236}">
                  <a16:creationId xmlns:a16="http://schemas.microsoft.com/office/drawing/2014/main" id="{9EBB9A69-2794-572F-B134-5DD2324A3043}"/>
                </a:ext>
              </a:extLst>
            </p:cNvPr>
            <p:cNvSpPr/>
            <p:nvPr/>
          </p:nvSpPr>
          <p:spPr>
            <a:xfrm>
              <a:off x="368969"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345DDC28-1540-E892-9DB1-06E08DAB4E8A}"/>
                </a:ext>
              </a:extLst>
            </p:cNvPr>
            <p:cNvSpPr/>
            <p:nvPr/>
          </p:nvSpPr>
          <p:spPr>
            <a:xfrm>
              <a:off x="2946671"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2F7E8FA-07B3-E848-1E9C-0E79B6545CEA}"/>
                </a:ext>
              </a:extLst>
            </p:cNvPr>
            <p:cNvSpPr/>
            <p:nvPr/>
          </p:nvSpPr>
          <p:spPr>
            <a:xfrm>
              <a:off x="5524373"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B6D85B8-EA2B-00B7-C945-7C666374DE38}"/>
              </a:ext>
            </a:extLst>
          </p:cNvPr>
          <p:cNvSpPr txBox="1"/>
          <p:nvPr/>
        </p:nvSpPr>
        <p:spPr>
          <a:xfrm>
            <a:off x="316616" y="3359450"/>
            <a:ext cx="2599579" cy="1015663"/>
          </a:xfrm>
          <a:prstGeom prst="rect">
            <a:avLst/>
          </a:prstGeom>
          <a:noFill/>
        </p:spPr>
        <p:txBody>
          <a:bodyPr wrap="square">
            <a:spAutoFit/>
          </a:bodyPr>
          <a:lstStyle/>
          <a:p>
            <a:pPr marL="127000">
              <a:spcBef>
                <a:spcPts val="300"/>
              </a:spcBef>
              <a:spcAft>
                <a:spcPts val="300"/>
              </a:spcAft>
              <a:buClr>
                <a:schemeClr val="accent1"/>
              </a:buClr>
              <a:buSzPts val="1500"/>
            </a:pPr>
            <a:r>
              <a:rPr lang="en-US" sz="1500" dirty="0">
                <a:solidFill>
                  <a:schemeClr val="bg2"/>
                </a:solidFill>
              </a:rPr>
              <a:t>Earthquake early warning works best when it is built into your overall preparedness plan.</a:t>
            </a:r>
          </a:p>
        </p:txBody>
      </p:sp>
      <p:sp>
        <p:nvSpPr>
          <p:cNvPr id="9" name="TextBox 8">
            <a:extLst>
              <a:ext uri="{FF2B5EF4-FFF2-40B4-BE49-F238E27FC236}">
                <a16:creationId xmlns:a16="http://schemas.microsoft.com/office/drawing/2014/main" id="{6EB7561C-8012-732B-FE9E-B8CEE3199402}"/>
              </a:ext>
            </a:extLst>
          </p:cNvPr>
          <p:cNvSpPr txBox="1"/>
          <p:nvPr/>
        </p:nvSpPr>
        <p:spPr>
          <a:xfrm>
            <a:off x="6180701" y="3107979"/>
            <a:ext cx="2528420" cy="1015663"/>
          </a:xfrm>
          <a:prstGeom prst="rect">
            <a:avLst/>
          </a:prstGeom>
          <a:noFill/>
        </p:spPr>
        <p:txBody>
          <a:bodyPr wrap="square">
            <a:spAutoFit/>
          </a:bodyPr>
          <a:lstStyle/>
          <a:p>
            <a:pPr marL="127000">
              <a:spcBef>
                <a:spcPts val="300"/>
              </a:spcBef>
              <a:spcAft>
                <a:spcPts val="300"/>
              </a:spcAft>
              <a:buClr>
                <a:schemeClr val="accent1"/>
              </a:buClr>
              <a:buSzPts val="1500"/>
            </a:pPr>
            <a:r>
              <a:rPr lang="en-US" sz="1500" dirty="0">
                <a:solidFill>
                  <a:schemeClr val="bg2"/>
                </a:solidFill>
              </a:rPr>
              <a:t>When an earthquake begins, seismic waves spread fast — but digital alerts can spread faster.</a:t>
            </a:r>
          </a:p>
        </p:txBody>
      </p:sp>
      <p:pic>
        <p:nvPicPr>
          <p:cNvPr id="10" name="Picture 9" descr="A black and white clock&#10;&#10;AI-generated content may be incorrect.">
            <a:extLst>
              <a:ext uri="{FF2B5EF4-FFF2-40B4-BE49-F238E27FC236}">
                <a16:creationId xmlns:a16="http://schemas.microsoft.com/office/drawing/2014/main" id="{B2243B56-9EDC-A058-376E-AD63D67FCA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3828" y="2001794"/>
            <a:ext cx="1002442" cy="1002442"/>
          </a:xfrm>
          <a:prstGeom prst="rect">
            <a:avLst/>
          </a:prstGeom>
        </p:spPr>
      </p:pic>
      <p:pic>
        <p:nvPicPr>
          <p:cNvPr id="11" name="Picture 10">
            <a:extLst>
              <a:ext uri="{FF2B5EF4-FFF2-40B4-BE49-F238E27FC236}">
                <a16:creationId xmlns:a16="http://schemas.microsoft.com/office/drawing/2014/main" id="{FE07FDB8-404A-DD57-E7A3-853AF1EA0641}"/>
              </a:ext>
            </a:extLst>
          </p:cNvPr>
          <p:cNvPicPr>
            <a:picLocks noChangeAspect="1"/>
          </p:cNvPicPr>
          <p:nvPr/>
        </p:nvPicPr>
        <p:blipFill>
          <a:blip r:embed="rId4"/>
          <a:stretch>
            <a:fillRect/>
          </a:stretch>
        </p:blipFill>
        <p:spPr>
          <a:xfrm>
            <a:off x="740033" y="2036461"/>
            <a:ext cx="1731318" cy="1276847"/>
          </a:xfrm>
          <a:prstGeom prst="rect">
            <a:avLst/>
          </a:prstGeom>
        </p:spPr>
      </p:pic>
      <p:pic>
        <p:nvPicPr>
          <p:cNvPr id="12" name="Picture 11">
            <a:extLst>
              <a:ext uri="{FF2B5EF4-FFF2-40B4-BE49-F238E27FC236}">
                <a16:creationId xmlns:a16="http://schemas.microsoft.com/office/drawing/2014/main" id="{2FD77B88-F834-93DD-97C5-A545A1BC1320}"/>
              </a:ext>
            </a:extLst>
          </p:cNvPr>
          <p:cNvPicPr>
            <a:picLocks noChangeAspect="1"/>
          </p:cNvPicPr>
          <p:nvPr/>
        </p:nvPicPr>
        <p:blipFill>
          <a:blip r:embed="rId5"/>
          <a:stretch>
            <a:fillRect/>
          </a:stretch>
        </p:blipFill>
        <p:spPr>
          <a:xfrm>
            <a:off x="7120728" y="1970538"/>
            <a:ext cx="857285" cy="1055120"/>
          </a:xfrm>
          <a:prstGeom prst="rect">
            <a:avLst/>
          </a:prstGeom>
        </p:spPr>
      </p:pic>
      <p:sp>
        <p:nvSpPr>
          <p:cNvPr id="13" name="Google Shape;289;p36">
            <a:extLst>
              <a:ext uri="{FF2B5EF4-FFF2-40B4-BE49-F238E27FC236}">
                <a16:creationId xmlns:a16="http://schemas.microsoft.com/office/drawing/2014/main" id="{4E6D918F-A710-CB76-D931-CE318FED759B}"/>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8142970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09BB-644C-9860-8B02-4201259D995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7D94BB4F-69DD-111B-72AE-D1D9F4EE8E1E}"/>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dirty="0">
                <a:solidFill>
                  <a:schemeClr val="bg1"/>
                </a:solidFill>
              </a:rPr>
              <a:t>How ShakeAlert Works</a:t>
            </a:r>
          </a:p>
        </p:txBody>
      </p:sp>
    </p:spTree>
    <p:extLst>
      <p:ext uri="{BB962C8B-B14F-4D97-AF65-F5344CB8AC3E}">
        <p14:creationId xmlns:p14="http://schemas.microsoft.com/office/powerpoint/2010/main" val="23673196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55" name="Google Shape;455;p46"/>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2" name="Google Shape;454;p46">
            <a:extLst>
              <a:ext uri="{FF2B5EF4-FFF2-40B4-BE49-F238E27FC236}">
                <a16:creationId xmlns:a16="http://schemas.microsoft.com/office/drawing/2014/main" id="{B16C988B-7449-0239-AC61-61998A99998D}"/>
              </a:ext>
            </a:extLst>
          </p:cNvPr>
          <p:cNvSpPr txBox="1"/>
          <p:nvPr/>
        </p:nvSpPr>
        <p:spPr>
          <a:xfrm>
            <a:off x="402336" y="1258619"/>
            <a:ext cx="8339328" cy="2554545"/>
          </a:xfrm>
          <a:prstGeom prst="rect">
            <a:avLst/>
          </a:prstGeom>
          <a:noFill/>
          <a:ln>
            <a:noFill/>
          </a:ln>
        </p:spPr>
        <p:txBody>
          <a:bodyPr spcFirstLastPara="1" wrap="square" lIns="0" tIns="0" rIns="0" bIns="0" anchor="t" anchorCtr="0">
            <a:spAutoFit/>
          </a:bodyPr>
          <a:lstStyle/>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Detect: </a:t>
            </a:r>
            <a:r>
              <a:rPr lang="en-US" sz="1700" dirty="0">
                <a:solidFill>
                  <a:schemeClr val="bg2"/>
                </a:solidFill>
              </a:rPr>
              <a:t>A network of seismic sensors across California, Oregon, and Washington quickly detects shaking when an earthquake begins.</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Process: </a:t>
            </a:r>
            <a:r>
              <a:rPr lang="en-US" sz="1700" dirty="0">
                <a:solidFill>
                  <a:schemeClr val="bg2"/>
                </a:solidFill>
              </a:rPr>
              <a:t>Computers analyze the first data to estimate where the earthquake started, how big it is, and where strong shaking will occur.</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Deliver: </a:t>
            </a:r>
            <a:r>
              <a:rPr lang="en-US" sz="1700" dirty="0">
                <a:solidFill>
                  <a:schemeClr val="bg2"/>
                </a:solidFill>
              </a:rPr>
              <a:t>Alerts are sent to apps, phones, and automated systems, giving people seconds to take protective action before strong shaking arrives.</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Protect: </a:t>
            </a:r>
            <a:r>
              <a:rPr lang="en-US" sz="1700" dirty="0">
                <a:solidFill>
                  <a:schemeClr val="bg2"/>
                </a:solidFill>
              </a:rPr>
              <a:t>Help prompt people and systems to take action like Drop, Cover, and Hold On or trigger automated </a:t>
            </a:r>
            <a:r>
              <a:rPr lang="en-US" sz="1700" dirty="0"/>
              <a:t>safety steps. </a:t>
            </a:r>
            <a:endParaRPr lang="en-US" sz="1700" dirty="0">
              <a:solidFill>
                <a:schemeClr val="bg2"/>
              </a:solidFill>
            </a:endParaRPr>
          </a:p>
        </p:txBody>
      </p:sp>
      <p:sp>
        <p:nvSpPr>
          <p:cNvPr id="3" name="Google Shape;286;p36">
            <a:extLst>
              <a:ext uri="{FF2B5EF4-FFF2-40B4-BE49-F238E27FC236}">
                <a16:creationId xmlns:a16="http://schemas.microsoft.com/office/drawing/2014/main" id="{05872BA6-ACFC-E453-5252-95650B5536EF}"/>
              </a:ext>
            </a:extLst>
          </p:cNvPr>
          <p:cNvSpPr txBox="1"/>
          <p:nvPr/>
        </p:nvSpPr>
        <p:spPr>
          <a:xfrm>
            <a:off x="0" y="4052212"/>
            <a:ext cx="9144000" cy="276999"/>
          </a:xfrm>
          <a:prstGeom prst="rect">
            <a:avLst/>
          </a:prstGeom>
          <a:noFill/>
          <a:ln>
            <a:noFill/>
          </a:ln>
        </p:spPr>
        <p:txBody>
          <a:bodyPr spcFirstLastPara="1" wrap="square" lIns="0" tIns="0" rIns="0" bIns="0" anchor="t" anchorCtr="0">
            <a:spAutoFit/>
          </a:bodyPr>
          <a:lstStyle/>
          <a:p>
            <a:pPr lvl="0" algn="ctr">
              <a:buClr>
                <a:schemeClr val="dk1"/>
              </a:buClr>
              <a:buSzPts val="1100"/>
              <a:defRPr/>
            </a:pPr>
            <a:r>
              <a:rPr lang="en-US" sz="1800" b="1" dirty="0">
                <a:solidFill>
                  <a:schemeClr val="accent1"/>
                </a:solidFill>
              </a:rPr>
              <a:t>ShakeAlert is the nation’s only public earthquake early warning system.</a:t>
            </a:r>
          </a:p>
        </p:txBody>
      </p:sp>
      <p:sp>
        <p:nvSpPr>
          <p:cNvPr id="4" name="Google Shape;453;p46">
            <a:extLst>
              <a:ext uri="{FF2B5EF4-FFF2-40B4-BE49-F238E27FC236}">
                <a16:creationId xmlns:a16="http://schemas.microsoft.com/office/drawing/2014/main" id="{4067AB30-CDF8-9BB4-FA28-7D47E6C0FCDD}"/>
              </a:ext>
            </a:extLst>
          </p:cNvPr>
          <p:cNvSpPr txBox="1"/>
          <p:nvPr/>
        </p:nvSpPr>
        <p:spPr>
          <a:xfrm>
            <a:off x="402336" y="711649"/>
            <a:ext cx="8520899" cy="435184"/>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800" b="1" dirty="0">
                <a:solidFill>
                  <a:srgbClr val="006F41"/>
                </a:solidFill>
                <a:latin typeface="Arial" panose="020B0604020202020204" pitchFamily="34" charset="0"/>
                <a:ea typeface="Anton"/>
                <a:cs typeface="Arial" panose="020B0604020202020204" pitchFamily="34" charset="0"/>
                <a:sym typeface="Anton"/>
              </a:rPr>
              <a:t>ShakeAlert Earthquake Early Warning Can</a:t>
            </a:r>
            <a:endParaRPr lang="en-US" sz="2800" b="1" dirty="0">
              <a:solidFill>
                <a:srgbClr val="006F41"/>
              </a:solidFill>
              <a:latin typeface="Arial" panose="020B0604020202020204" pitchFamily="34" charset="0"/>
              <a:cs typeface="Arial" panose="020B0604020202020204" pitchFamily="34" charset="0"/>
            </a:endParaRPr>
          </a:p>
        </p:txBody>
      </p:sp>
      <p:sp>
        <p:nvSpPr>
          <p:cNvPr id="6" name="Google Shape;289;p36">
            <a:extLst>
              <a:ext uri="{FF2B5EF4-FFF2-40B4-BE49-F238E27FC236}">
                <a16:creationId xmlns:a16="http://schemas.microsoft.com/office/drawing/2014/main" id="{BDFFF3CC-C320-3FD6-F5EA-9A2716D6CC24}"/>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Google Shape;477;p48"/>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
        <p:nvSpPr>
          <p:cNvPr id="3" name="Rectangle 2">
            <a:extLst>
              <a:ext uri="{FF2B5EF4-FFF2-40B4-BE49-F238E27FC236}">
                <a16:creationId xmlns:a16="http://schemas.microsoft.com/office/drawing/2014/main" id="{71721A79-D109-C9F3-49C4-FE642BC94CAF}"/>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65;p47">
            <a:extLst>
              <a:ext uri="{FF2B5EF4-FFF2-40B4-BE49-F238E27FC236}">
                <a16:creationId xmlns:a16="http://schemas.microsoft.com/office/drawing/2014/main" id="{2537AF74-D07E-D501-C57A-8D4DB4942FD3}"/>
              </a:ext>
            </a:extLst>
          </p:cNvPr>
          <p:cNvSpPr txBox="1"/>
          <p:nvPr/>
        </p:nvSpPr>
        <p:spPr>
          <a:xfrm>
            <a:off x="402336" y="911584"/>
            <a:ext cx="2433047" cy="1754326"/>
          </a:xfrm>
          <a:prstGeom prst="rect">
            <a:avLst/>
          </a:prstGeom>
          <a:noFill/>
          <a:ln>
            <a:noFill/>
          </a:ln>
        </p:spPr>
        <p:txBody>
          <a:bodyPr spcFirstLastPara="1" wrap="square" lIns="0" tIns="0" rIns="0" bIns="0" anchor="t" anchorCtr="0">
            <a:spAutoFit/>
          </a:bodyPr>
          <a:lstStyle/>
          <a:p>
            <a:pPr marL="514350" marR="0" lvl="0" indent="-514350" algn="l" rtl="0">
              <a:spcBef>
                <a:spcPts val="0"/>
              </a:spcBef>
              <a:spcAft>
                <a:spcPts val="1200"/>
              </a:spcAft>
              <a:buClr>
                <a:schemeClr val="accent1"/>
              </a:buClr>
              <a:buFont typeface="+mj-lt"/>
              <a:buAutoNum type="arabicPeriod"/>
            </a:pPr>
            <a:r>
              <a:rPr lang="en" sz="2800" b="1" dirty="0">
                <a:solidFill>
                  <a:schemeClr val="accent1"/>
                </a:solidFill>
                <a:latin typeface="Arial" panose="020B0604020202020204" pitchFamily="34" charset="0"/>
                <a:ea typeface="Anton"/>
                <a:cs typeface="Arial" panose="020B0604020202020204" pitchFamily="34" charset="0"/>
                <a:sym typeface="Anton"/>
              </a:rPr>
              <a:t>Detect</a:t>
            </a:r>
          </a:p>
          <a:p>
            <a:pPr marL="514350" marR="0" lvl="0" indent="-514350" algn="l" rtl="0">
              <a:spcBef>
                <a:spcPts val="0"/>
              </a:spcBef>
              <a:spcAft>
                <a:spcPts val="1200"/>
              </a:spcAft>
              <a:buClr>
                <a:schemeClr val="accent1"/>
              </a:buClr>
              <a:buFont typeface="+mj-lt"/>
              <a:buAutoNum type="arabicPeriod"/>
            </a:pPr>
            <a:r>
              <a:rPr lang="en" sz="2800" b="1" dirty="0">
                <a:solidFill>
                  <a:schemeClr val="accent1"/>
                </a:solidFill>
                <a:latin typeface="Arial" panose="020B0604020202020204" pitchFamily="34" charset="0"/>
                <a:cs typeface="Arial" panose="020B0604020202020204" pitchFamily="34" charset="0"/>
                <a:sym typeface="Anton"/>
              </a:rPr>
              <a:t>Process</a:t>
            </a:r>
          </a:p>
          <a:p>
            <a:pPr marL="514350" marR="0" lvl="0" indent="-514350" algn="l" rtl="0">
              <a:spcBef>
                <a:spcPts val="0"/>
              </a:spcBef>
              <a:spcAft>
                <a:spcPts val="1200"/>
              </a:spcAft>
              <a:buClr>
                <a:schemeClr val="accent1"/>
              </a:buClr>
              <a:buFont typeface="+mj-lt"/>
              <a:buAutoNum type="arabicPeriod"/>
            </a:pPr>
            <a:r>
              <a:rPr lang="en-US" sz="2800" b="1" dirty="0">
                <a:solidFill>
                  <a:schemeClr val="accent1"/>
                </a:solidFill>
                <a:latin typeface="Arial" panose="020B0604020202020204" pitchFamily="34" charset="0"/>
                <a:cs typeface="Arial" panose="020B0604020202020204" pitchFamily="34" charset="0"/>
                <a:sym typeface="Anton"/>
              </a:rPr>
              <a:t>Deliver</a:t>
            </a:r>
            <a:endParaRPr lang="en-US" sz="2800" b="1" dirty="0">
              <a:solidFill>
                <a:schemeClr val="accent1"/>
              </a:solidFill>
              <a:latin typeface="Arial" panose="020B0604020202020204" pitchFamily="34" charset="0"/>
              <a:cs typeface="Arial" panose="020B0604020202020204" pitchFamily="34" charset="0"/>
            </a:endParaRPr>
          </a:p>
        </p:txBody>
      </p:sp>
      <p:pic>
        <p:nvPicPr>
          <p:cNvPr id="5" name="Picture 4" descr="Diagram, text&#10;&#10;AI-generated content may be incorrect.">
            <a:extLst>
              <a:ext uri="{FF2B5EF4-FFF2-40B4-BE49-F238E27FC236}">
                <a16:creationId xmlns:a16="http://schemas.microsoft.com/office/drawing/2014/main" id="{3F00548B-A5D4-0729-68C9-E3782DB5B1A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47634" y="526941"/>
            <a:ext cx="5377913" cy="4093189"/>
          </a:xfrm>
          <a:prstGeom prst="rect">
            <a:avLst/>
          </a:prstGeom>
        </p:spPr>
      </p:pic>
      <p:sp>
        <p:nvSpPr>
          <p:cNvPr id="6" name="Google Shape;289;p36">
            <a:extLst>
              <a:ext uri="{FF2B5EF4-FFF2-40B4-BE49-F238E27FC236}">
                <a16:creationId xmlns:a16="http://schemas.microsoft.com/office/drawing/2014/main" id="{11B5EB0B-1491-0C17-86A4-8A2464AC96FE}"/>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90493D-2E75-BC0B-3096-CC3669A8B6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2" name="Picture 1">
            <a:extLst>
              <a:ext uri="{FF2B5EF4-FFF2-40B4-BE49-F238E27FC236}">
                <a16:creationId xmlns:a16="http://schemas.microsoft.com/office/drawing/2014/main" id="{B652F740-5894-D5A6-8039-F49C7CE1961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 y="1"/>
            <a:ext cx="9143998" cy="5143498"/>
          </a:xfrm>
          <a:prstGeom prst="rect">
            <a:avLst/>
          </a:prstGeom>
        </p:spPr>
      </p:pic>
    </p:spTree>
    <p:extLst>
      <p:ext uri="{BB962C8B-B14F-4D97-AF65-F5344CB8AC3E}">
        <p14:creationId xmlns:p14="http://schemas.microsoft.com/office/powerpoint/2010/main" val="34691367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E8CB4-3C59-08FC-CD46-3E36CBCFE48C}"/>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5066FD6-F51E-603C-2B20-26C40123D7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4" name="Content Placeholder 3">
            <a:extLst>
              <a:ext uri="{FF2B5EF4-FFF2-40B4-BE49-F238E27FC236}">
                <a16:creationId xmlns:a16="http://schemas.microsoft.com/office/drawing/2014/main" id="{4964E1BA-77B9-6512-4728-01DCFD8E0154}"/>
              </a:ext>
            </a:extLst>
          </p:cNvPr>
          <p:cNvSpPr>
            <a:spLocks noGrp="1"/>
          </p:cNvSpPr>
          <p:nvPr>
            <p:ph sz="quarter" idx="13"/>
          </p:nvPr>
        </p:nvSpPr>
        <p:spPr>
          <a:xfrm>
            <a:off x="402336" y="1166628"/>
            <a:ext cx="2309897" cy="3299385"/>
          </a:xfrm>
        </p:spPr>
        <p:txBody>
          <a:bodyPr>
            <a:normAutofit lnSpcReduction="10000"/>
          </a:bodyPr>
          <a:lstStyle/>
          <a:p>
            <a:pPr marL="180975" indent="-180975">
              <a:lnSpc>
                <a:spcPct val="100000"/>
              </a:lnSpc>
              <a:spcBef>
                <a:spcPts val="1000"/>
              </a:spcBef>
              <a:buFont typeface="Arial" panose="020B0604020202020204" pitchFamily="34" charset="0"/>
              <a:buChar char="•"/>
            </a:pPr>
            <a:r>
              <a:rPr lang="en-US" b="1" dirty="0">
                <a:solidFill>
                  <a:schemeClr val="bg2"/>
                </a:solidFill>
              </a:rPr>
              <a:t>Warning times vary</a:t>
            </a:r>
            <a:r>
              <a:rPr lang="en-US" dirty="0">
                <a:solidFill>
                  <a:schemeClr val="bg2"/>
                </a:solidFill>
              </a:rPr>
              <a:t>: 0 seconds to more than a minute.</a:t>
            </a:r>
          </a:p>
          <a:p>
            <a:pPr marL="180975" indent="-180975">
              <a:lnSpc>
                <a:spcPct val="100000"/>
              </a:lnSpc>
              <a:spcBef>
                <a:spcPts val="1000"/>
              </a:spcBef>
              <a:buFont typeface="Arial" panose="020B0604020202020204" pitchFamily="34" charset="0"/>
              <a:buChar char="•"/>
            </a:pPr>
            <a:r>
              <a:rPr lang="en-US" b="1" dirty="0">
                <a:solidFill>
                  <a:schemeClr val="bg2"/>
                </a:solidFill>
              </a:rPr>
              <a:t>Late Alert Zone</a:t>
            </a:r>
            <a:r>
              <a:rPr lang="en-US" dirty="0">
                <a:solidFill>
                  <a:schemeClr val="bg2"/>
                </a:solidFill>
              </a:rPr>
              <a:t>: near the epicenter, shaking may arrive before alerts.</a:t>
            </a:r>
          </a:p>
          <a:p>
            <a:pPr marL="180975" indent="-180975">
              <a:lnSpc>
                <a:spcPct val="100000"/>
              </a:lnSpc>
              <a:spcBef>
                <a:spcPts val="1000"/>
              </a:spcBef>
              <a:buFont typeface="Arial" panose="020B0604020202020204" pitchFamily="34" charset="0"/>
              <a:buChar char="•"/>
            </a:pPr>
            <a:r>
              <a:rPr lang="en-US" dirty="0">
                <a:solidFill>
                  <a:schemeClr val="bg2"/>
                </a:solidFill>
              </a:rPr>
              <a:t>Even a </a:t>
            </a:r>
            <a:r>
              <a:rPr lang="en-US" b="1" dirty="0">
                <a:solidFill>
                  <a:schemeClr val="bg2"/>
                </a:solidFill>
              </a:rPr>
              <a:t>few seconds can save lives</a:t>
            </a:r>
            <a:r>
              <a:rPr lang="en-US" dirty="0">
                <a:solidFill>
                  <a:schemeClr val="bg2"/>
                </a:solidFill>
              </a:rPr>
              <a:t> — act immediately if you feel shaking or get an alert.</a:t>
            </a:r>
          </a:p>
        </p:txBody>
      </p:sp>
      <p:sp>
        <p:nvSpPr>
          <p:cNvPr id="5" name="Title 5">
            <a:extLst>
              <a:ext uri="{FF2B5EF4-FFF2-40B4-BE49-F238E27FC236}">
                <a16:creationId xmlns:a16="http://schemas.microsoft.com/office/drawing/2014/main" id="{C6D84707-9915-8B66-D077-41B93057F04C}"/>
              </a:ext>
            </a:extLst>
          </p:cNvPr>
          <p:cNvSpPr txBox="1">
            <a:spLocks/>
          </p:cNvSpPr>
          <p:nvPr/>
        </p:nvSpPr>
        <p:spPr>
          <a:xfrm>
            <a:off x="402336" y="731520"/>
            <a:ext cx="2309897"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mj-lt"/>
              </a:rPr>
              <a:t>Warning Time</a:t>
            </a:r>
            <a:endParaRPr lang="en-US" sz="2400" baseline="30000" dirty="0">
              <a:solidFill>
                <a:srgbClr val="006F41"/>
              </a:solidFill>
              <a:latin typeface="+mj-lt"/>
            </a:endParaRPr>
          </a:p>
        </p:txBody>
      </p:sp>
      <p:grpSp>
        <p:nvGrpSpPr>
          <p:cNvPr id="13" name="Group 12">
            <a:extLst>
              <a:ext uri="{FF2B5EF4-FFF2-40B4-BE49-F238E27FC236}">
                <a16:creationId xmlns:a16="http://schemas.microsoft.com/office/drawing/2014/main" id="{E679FED4-F6C0-80BE-9687-D27FA1E20089}"/>
              </a:ext>
            </a:extLst>
          </p:cNvPr>
          <p:cNvGrpSpPr/>
          <p:nvPr/>
        </p:nvGrpSpPr>
        <p:grpSpPr>
          <a:xfrm>
            <a:off x="3201931" y="639914"/>
            <a:ext cx="5671468" cy="3876824"/>
            <a:chOff x="3201931" y="639914"/>
            <a:chExt cx="5671468" cy="3876824"/>
          </a:xfrm>
        </p:grpSpPr>
        <p:pic>
          <p:nvPicPr>
            <p:cNvPr id="6" name="Picture 5" descr="A few images of a person's hand holding a phone&#10;&#10;AI-generated content may be incorrect.">
              <a:extLst>
                <a:ext uri="{FF2B5EF4-FFF2-40B4-BE49-F238E27FC236}">
                  <a16:creationId xmlns:a16="http://schemas.microsoft.com/office/drawing/2014/main" id="{89086361-08CD-811A-E76D-A112B438463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1931" y="639914"/>
              <a:ext cx="1805049" cy="2611053"/>
            </a:xfrm>
            <a:prstGeom prst="rect">
              <a:avLst/>
            </a:prstGeom>
          </p:spPr>
        </p:pic>
        <p:pic>
          <p:nvPicPr>
            <p:cNvPr id="9" name="Picture 8" descr="A few images of a person's hand holding a phone&#10;&#10;AI-generated content may be incorrect.">
              <a:extLst>
                <a:ext uri="{FF2B5EF4-FFF2-40B4-BE49-F238E27FC236}">
                  <a16:creationId xmlns:a16="http://schemas.microsoft.com/office/drawing/2014/main" id="{6BDC6108-2B4F-50E5-6A06-A48F0C5767C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117917" y="1313690"/>
              <a:ext cx="1866001" cy="2611053"/>
            </a:xfrm>
            <a:prstGeom prst="rect">
              <a:avLst/>
            </a:prstGeom>
          </p:spPr>
        </p:pic>
        <p:pic>
          <p:nvPicPr>
            <p:cNvPr id="10" name="Picture 9" descr="A few images of a person's hand holding a phone&#10;&#10;AI-generated content may be incorrect.">
              <a:extLst>
                <a:ext uri="{FF2B5EF4-FFF2-40B4-BE49-F238E27FC236}">
                  <a16:creationId xmlns:a16="http://schemas.microsoft.com/office/drawing/2014/main" id="{5AAEEB6E-2A87-7E71-CA2F-AB41D3583B2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910086" y="1905685"/>
              <a:ext cx="1963313" cy="2611053"/>
            </a:xfrm>
            <a:prstGeom prst="rect">
              <a:avLst/>
            </a:prstGeom>
          </p:spPr>
        </p:pic>
      </p:grpSp>
      <p:sp>
        <p:nvSpPr>
          <p:cNvPr id="2" name="Google Shape;289;p36">
            <a:extLst>
              <a:ext uri="{FF2B5EF4-FFF2-40B4-BE49-F238E27FC236}">
                <a16:creationId xmlns:a16="http://schemas.microsoft.com/office/drawing/2014/main" id="{AD1F7FFA-DFFB-952E-D964-31EEDB9CDA29}"/>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0349826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89B465-697E-1ED1-26BE-0D4ABB906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6" name="Rectangle 5">
            <a:extLst>
              <a:ext uri="{FF2B5EF4-FFF2-40B4-BE49-F238E27FC236}">
                <a16:creationId xmlns:a16="http://schemas.microsoft.com/office/drawing/2014/main" id="{68BBFFE1-F113-3C7C-5903-6C6CC6A2F9CD}"/>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7952134-1F93-AE82-F58C-2FBE14FAC075}"/>
              </a:ext>
            </a:extLst>
          </p:cNvPr>
          <p:cNvSpPr txBox="1">
            <a:spLocks/>
          </p:cNvSpPr>
          <p:nvPr/>
        </p:nvSpPr>
        <p:spPr>
          <a:xfrm>
            <a:off x="402336" y="2135987"/>
            <a:ext cx="2494002" cy="23909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750"/>
              </a:spcBef>
              <a:spcAft>
                <a:spcPts val="0"/>
              </a:spcAft>
              <a:buClr>
                <a:schemeClr val="accent1"/>
              </a:buClr>
              <a:buSzPts val="1500"/>
              <a:buFont typeface="Arial"/>
              <a:buNone/>
              <a:tabLst/>
              <a:defRPr sz="1600" b="0" i="0" u="none" strike="noStrike" cap="none">
                <a:solidFill>
                  <a:schemeClr val="dk1"/>
                </a:solidFill>
                <a:latin typeface="Arial"/>
                <a:ea typeface="Arial"/>
                <a:cs typeface="Arial"/>
                <a:sym typeface="Arial"/>
              </a:defRPr>
            </a:lvl1pPr>
            <a:lvl2pPr marL="346075" marR="0" lvl="1" indent="-169863" algn="l" rtl="0">
              <a:lnSpc>
                <a:spcPct val="90000"/>
              </a:lnSpc>
              <a:spcBef>
                <a:spcPts val="375"/>
              </a:spcBef>
              <a:spcAft>
                <a:spcPts val="0"/>
              </a:spcAft>
              <a:buClr>
                <a:schemeClr val="accent1"/>
              </a:buClr>
              <a:buSzPts val="1500"/>
              <a:buFont typeface="Arial"/>
              <a:buChar char="•"/>
              <a:tabLst/>
              <a:defRPr sz="1600" b="0" i="0" u="none" strike="noStrike" cap="none">
                <a:solidFill>
                  <a:schemeClr val="dk1"/>
                </a:solidFill>
                <a:latin typeface="Arial"/>
                <a:ea typeface="Arial"/>
                <a:cs typeface="Arial"/>
                <a:sym typeface="Arial"/>
              </a:defRPr>
            </a:lvl2pPr>
            <a:lvl3pPr marL="630238" marR="0" lvl="2" indent="-231775" algn="l" rtl="0">
              <a:lnSpc>
                <a:spcPct val="90000"/>
              </a:lnSpc>
              <a:spcBef>
                <a:spcPts val="375"/>
              </a:spcBef>
              <a:spcAft>
                <a:spcPts val="0"/>
              </a:spcAft>
              <a:buClr>
                <a:schemeClr val="accent1"/>
              </a:buClr>
              <a:buSzPts val="1500"/>
              <a:buFont typeface="System Font Regular"/>
              <a:buChar char="—"/>
              <a:tabLst/>
              <a:defRPr sz="1600" b="0" i="0" u="none" strike="noStrike" cap="none">
                <a:solidFill>
                  <a:schemeClr val="dk1"/>
                </a:solidFill>
                <a:latin typeface="Arial"/>
                <a:ea typeface="Arial"/>
                <a:cs typeface="Arial"/>
                <a:sym typeface="Arial"/>
              </a:defRPr>
            </a:lvl3pPr>
            <a:lvl4pPr marL="914400" marR="0" lvl="3" indent="-169863" algn="l" rtl="0">
              <a:lnSpc>
                <a:spcPct val="90000"/>
              </a:lnSpc>
              <a:spcBef>
                <a:spcPts val="375"/>
              </a:spcBef>
              <a:spcAft>
                <a:spcPts val="0"/>
              </a:spcAft>
              <a:buClr>
                <a:schemeClr val="bg2"/>
              </a:buClr>
              <a:buSzPts val="1500"/>
              <a:buFont typeface="Arial"/>
              <a:buChar char="•"/>
              <a:tabLst/>
              <a:defRPr sz="1600" b="0" i="0" u="none" strike="noStrike" cap="none">
                <a:solidFill>
                  <a:schemeClr val="dk1"/>
                </a:solidFill>
                <a:latin typeface="Arial"/>
                <a:ea typeface="Arial"/>
                <a:cs typeface="Arial"/>
                <a:sym typeface="Arial"/>
              </a:defRPr>
            </a:lvl4pPr>
            <a:lvl5pPr marL="914400" marR="0" lvl="4" indent="-169863" algn="l" rtl="0">
              <a:lnSpc>
                <a:spcPct val="90000"/>
              </a:lnSpc>
              <a:spcBef>
                <a:spcPts val="375"/>
              </a:spcBef>
              <a:spcAft>
                <a:spcPts val="0"/>
              </a:spcAft>
              <a:buClr>
                <a:schemeClr val="accent1"/>
              </a:buClr>
              <a:buSzPts val="1500"/>
              <a:buFont typeface="Arial"/>
              <a:buChar char="•"/>
              <a:tabLst/>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173038" indent="-173038">
              <a:lnSpc>
                <a:spcPct val="100000"/>
              </a:lnSpc>
              <a:spcBef>
                <a:spcPts val="1200"/>
              </a:spcBef>
              <a:buFont typeface="Arial" panose="020B0604020202020204" pitchFamily="34" charset="0"/>
              <a:buChar char="•"/>
            </a:pPr>
            <a:r>
              <a:rPr lang="en-US" dirty="0">
                <a:solidFill>
                  <a:schemeClr val="bg2"/>
                </a:solidFill>
              </a:rPr>
              <a:t>Take protective action immediately: </a:t>
            </a:r>
            <a:br>
              <a:rPr lang="en-US" dirty="0">
                <a:solidFill>
                  <a:schemeClr val="bg2"/>
                </a:solidFill>
              </a:rPr>
            </a:br>
            <a:r>
              <a:rPr lang="en-US" b="1" dirty="0">
                <a:solidFill>
                  <a:schemeClr val="bg2"/>
                </a:solidFill>
              </a:rPr>
              <a:t>Drop, Cover, and Hold On.</a:t>
            </a:r>
          </a:p>
          <a:p>
            <a:pPr marL="173038" indent="-173038">
              <a:lnSpc>
                <a:spcPct val="100000"/>
              </a:lnSpc>
              <a:spcBef>
                <a:spcPts val="1200"/>
              </a:spcBef>
              <a:buFont typeface="Arial" panose="020B0604020202020204" pitchFamily="34" charset="0"/>
              <a:buChar char="•"/>
            </a:pPr>
            <a:r>
              <a:rPr lang="en-US" dirty="0">
                <a:solidFill>
                  <a:schemeClr val="bg2"/>
                </a:solidFill>
              </a:rPr>
              <a:t>If you can’t get under furniture, </a:t>
            </a:r>
            <a:r>
              <a:rPr lang="en-US" b="1" dirty="0">
                <a:solidFill>
                  <a:schemeClr val="bg2"/>
                </a:solidFill>
              </a:rPr>
              <a:t>protect your head and neck.</a:t>
            </a:r>
          </a:p>
        </p:txBody>
      </p:sp>
      <p:sp>
        <p:nvSpPr>
          <p:cNvPr id="8" name="Google Shape;422;p44">
            <a:extLst>
              <a:ext uri="{FF2B5EF4-FFF2-40B4-BE49-F238E27FC236}">
                <a16:creationId xmlns:a16="http://schemas.microsoft.com/office/drawing/2014/main" id="{EE4F8E83-D03C-C76C-E051-A9F3EAA30E14}"/>
              </a:ext>
            </a:extLst>
          </p:cNvPr>
          <p:cNvSpPr txBox="1">
            <a:spLocks noGrp="1"/>
          </p:cNvSpPr>
          <p:nvPr>
            <p:ph type="title"/>
          </p:nvPr>
        </p:nvSpPr>
        <p:spPr>
          <a:xfrm>
            <a:off x="3402699" y="523935"/>
            <a:ext cx="5199900" cy="439911"/>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solidFill>
                  <a:schemeClr val="bg2">
                    <a:lumMod val="90000"/>
                    <a:lumOff val="10000"/>
                  </a:schemeClr>
                </a:solidFill>
              </a:rPr>
              <a:t>Practice fighting the urge to run!</a:t>
            </a:r>
            <a:endParaRPr dirty="0">
              <a:solidFill>
                <a:schemeClr val="bg2">
                  <a:lumMod val="90000"/>
                  <a:lumOff val="10000"/>
                </a:schemeClr>
              </a:solidFill>
            </a:endParaRPr>
          </a:p>
        </p:txBody>
      </p:sp>
      <p:sp>
        <p:nvSpPr>
          <p:cNvPr id="12" name="Title 5">
            <a:extLst>
              <a:ext uri="{FF2B5EF4-FFF2-40B4-BE49-F238E27FC236}">
                <a16:creationId xmlns:a16="http://schemas.microsoft.com/office/drawing/2014/main" id="{F1395CBE-0D21-4BBD-9B7C-0F2D366782BF}"/>
              </a:ext>
            </a:extLst>
          </p:cNvPr>
          <p:cNvSpPr txBox="1">
            <a:spLocks/>
          </p:cNvSpPr>
          <p:nvPr/>
        </p:nvSpPr>
        <p:spPr>
          <a:xfrm>
            <a:off x="402336" y="731520"/>
            <a:ext cx="2747148" cy="139088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nSpc>
                <a:spcPct val="100989"/>
              </a:lnSpc>
            </a:pPr>
            <a:r>
              <a:rPr lang="en-US" sz="2200" dirty="0">
                <a:solidFill>
                  <a:srgbClr val="006F41"/>
                </a:solidFill>
                <a:latin typeface="Arial" panose="020B0604020202020204" pitchFamily="34" charset="0"/>
                <a:ea typeface="Anton"/>
                <a:cs typeface="Arial" panose="020B0604020202020204" pitchFamily="34" charset="0"/>
                <a:sym typeface="Anton"/>
              </a:rPr>
              <a:t>Take Protective Action When You Feel Shaking or Get an Alert</a:t>
            </a:r>
            <a:endParaRPr lang="en-US" sz="2200" dirty="0">
              <a:solidFill>
                <a:srgbClr val="006F4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812A10B-DEC3-2D77-8301-31CBA219F091}"/>
              </a:ext>
            </a:extLst>
          </p:cNvPr>
          <p:cNvPicPr>
            <a:picLocks noChangeAspect="1"/>
          </p:cNvPicPr>
          <p:nvPr/>
        </p:nvPicPr>
        <p:blipFill>
          <a:blip r:embed="rId3" cstate="hqprint">
            <a:extLst>
              <a:ext uri="{28A0092B-C50C-407E-A947-70E740481C1C}">
                <a14:useLocalDpi xmlns:a14="http://schemas.microsoft.com/office/drawing/2010/main"/>
              </a:ext>
            </a:extLst>
          </a:blip>
          <a:srcRect t="25249"/>
          <a:stretch>
            <a:fillRect/>
          </a:stretch>
        </p:blipFill>
        <p:spPr>
          <a:xfrm>
            <a:off x="3166189" y="1058186"/>
            <a:ext cx="5845952" cy="3635734"/>
          </a:xfrm>
          <a:prstGeom prst="rect">
            <a:avLst/>
          </a:prstGeom>
        </p:spPr>
      </p:pic>
      <p:sp>
        <p:nvSpPr>
          <p:cNvPr id="14" name="Google Shape;289;p36">
            <a:extLst>
              <a:ext uri="{FF2B5EF4-FFF2-40B4-BE49-F238E27FC236}">
                <a16:creationId xmlns:a16="http://schemas.microsoft.com/office/drawing/2014/main" id="{3FC96A5B-ECC9-3FCD-6F97-8F3F248E0C20}"/>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7497451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43CFB-144D-030B-42EB-8790C70651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8160F4-84FB-1030-E2A7-D22067659F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5" name="Content Placeholder 3">
            <a:extLst>
              <a:ext uri="{FF2B5EF4-FFF2-40B4-BE49-F238E27FC236}">
                <a16:creationId xmlns:a16="http://schemas.microsoft.com/office/drawing/2014/main" id="{6FFD90F8-A71A-9B7E-C971-0F9448A19CFD}"/>
              </a:ext>
            </a:extLst>
          </p:cNvPr>
          <p:cNvSpPr>
            <a:spLocks noGrp="1"/>
          </p:cNvSpPr>
          <p:nvPr>
            <p:ph sz="quarter" idx="13"/>
          </p:nvPr>
        </p:nvSpPr>
        <p:spPr>
          <a:xfrm>
            <a:off x="1180253" y="1240548"/>
            <a:ext cx="6816192" cy="480415"/>
          </a:xfrm>
        </p:spPr>
        <p:txBody>
          <a:bodyPr>
            <a:noAutofit/>
          </a:bodyPr>
          <a:lstStyle/>
          <a:p>
            <a:pPr algn="ctr"/>
            <a:r>
              <a:rPr lang="en-US" sz="2000" dirty="0">
                <a:solidFill>
                  <a:schemeClr val="bg2"/>
                </a:solidFill>
              </a:rPr>
              <a:t>Alerts can trigger </a:t>
            </a:r>
            <a:r>
              <a:rPr lang="en-US" sz="2000" b="1" dirty="0">
                <a:solidFill>
                  <a:schemeClr val="bg2"/>
                </a:solidFill>
              </a:rPr>
              <a:t>automatic safety steps</a:t>
            </a:r>
            <a:r>
              <a:rPr lang="en-US" sz="2000" dirty="0">
                <a:solidFill>
                  <a:schemeClr val="bg2"/>
                </a:solidFill>
              </a:rPr>
              <a:t>, such as:</a:t>
            </a:r>
          </a:p>
        </p:txBody>
      </p:sp>
      <p:sp>
        <p:nvSpPr>
          <p:cNvPr id="6" name="Title 5">
            <a:extLst>
              <a:ext uri="{FF2B5EF4-FFF2-40B4-BE49-F238E27FC236}">
                <a16:creationId xmlns:a16="http://schemas.microsoft.com/office/drawing/2014/main" id="{20589989-41CA-F8B8-FDF7-5CBE81ABA419}"/>
              </a:ext>
            </a:extLst>
          </p:cNvPr>
          <p:cNvSpPr txBox="1">
            <a:spLocks/>
          </p:cNvSpPr>
          <p:nvPr/>
        </p:nvSpPr>
        <p:spPr>
          <a:xfrm>
            <a:off x="247919" y="718980"/>
            <a:ext cx="8648162" cy="469740"/>
          </a:xfrm>
          <a:prstGeom prst="rect">
            <a:avLst/>
          </a:prstGeom>
          <a:noFill/>
          <a:ln>
            <a:noFill/>
          </a:ln>
        </p:spPr>
        <p:txBody>
          <a:bodyPr spcFirstLastPara="1" wrap="square" lIns="0" tIns="45700" rIns="0"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nSpc>
                <a:spcPct val="100989"/>
              </a:lnSpc>
            </a:pPr>
            <a:r>
              <a:rPr lang="en-US" sz="2600" dirty="0">
                <a:solidFill>
                  <a:srgbClr val="006F41"/>
                </a:solidFill>
                <a:latin typeface="Arial" panose="020B0604020202020204" pitchFamily="34" charset="0"/>
                <a:ea typeface="Anton"/>
                <a:cs typeface="Arial" panose="020B0604020202020204" pitchFamily="34" charset="0"/>
                <a:sym typeface="Anton"/>
              </a:rPr>
              <a:t>Automatic Protective Actions Help Keep Systems Safe</a:t>
            </a:r>
            <a:endParaRPr lang="en-US" sz="2600" dirty="0">
              <a:solidFill>
                <a:srgbClr val="006F4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11CE134-8C62-559A-14E8-98193A1C0020}"/>
              </a:ext>
            </a:extLst>
          </p:cNvPr>
          <p:cNvSpPr txBox="1"/>
          <p:nvPr/>
        </p:nvSpPr>
        <p:spPr>
          <a:xfrm>
            <a:off x="294427" y="4063178"/>
            <a:ext cx="8587844" cy="400110"/>
          </a:xfrm>
          <a:prstGeom prst="rect">
            <a:avLst/>
          </a:prstGeom>
          <a:noFill/>
        </p:spPr>
        <p:txBody>
          <a:bodyPr wrap="square">
            <a:spAutoFit/>
          </a:bodyPr>
          <a:lstStyle/>
          <a:p>
            <a:pPr algn="ctr"/>
            <a:r>
              <a:rPr lang="en-US" sz="2000" dirty="0">
                <a:solidFill>
                  <a:schemeClr val="bg2"/>
                </a:solidFill>
              </a:rPr>
              <a:t>These actions protect </a:t>
            </a:r>
            <a:r>
              <a:rPr lang="en-US" sz="2000" b="1" dirty="0">
                <a:solidFill>
                  <a:schemeClr val="bg2"/>
                </a:solidFill>
              </a:rPr>
              <a:t>people, infrastructure, and services.</a:t>
            </a:r>
            <a:endParaRPr lang="en-US" sz="2000" dirty="0">
              <a:solidFill>
                <a:schemeClr val="bg2"/>
              </a:solidFill>
            </a:endParaRPr>
          </a:p>
        </p:txBody>
      </p:sp>
      <p:grpSp>
        <p:nvGrpSpPr>
          <p:cNvPr id="11" name="Group 10">
            <a:extLst>
              <a:ext uri="{FF2B5EF4-FFF2-40B4-BE49-F238E27FC236}">
                <a16:creationId xmlns:a16="http://schemas.microsoft.com/office/drawing/2014/main" id="{9DDD5D18-455A-CDF0-9A97-1D2515FD8D6D}"/>
              </a:ext>
            </a:extLst>
          </p:cNvPr>
          <p:cNvGrpSpPr/>
          <p:nvPr/>
        </p:nvGrpSpPr>
        <p:grpSpPr>
          <a:xfrm>
            <a:off x="344659" y="1864794"/>
            <a:ext cx="8326902" cy="2143326"/>
            <a:chOff x="344658" y="1788593"/>
            <a:chExt cx="8532057" cy="2196133"/>
          </a:xfrm>
        </p:grpSpPr>
        <p:pic>
          <p:nvPicPr>
            <p:cNvPr id="13" name="Picture 12" descr="Diagram&#10;&#10;AI-generated content may be incorrect.">
              <a:extLst>
                <a:ext uri="{FF2B5EF4-FFF2-40B4-BE49-F238E27FC236}">
                  <a16:creationId xmlns:a16="http://schemas.microsoft.com/office/drawing/2014/main" id="{BEEEDD73-6F31-D150-969C-4F995C0D365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63075" y="1969477"/>
              <a:ext cx="1683357" cy="1038666"/>
            </a:xfrm>
            <a:prstGeom prst="rect">
              <a:avLst/>
            </a:prstGeom>
          </p:spPr>
        </p:pic>
        <p:pic>
          <p:nvPicPr>
            <p:cNvPr id="14" name="Picture 13" descr="Diagram&#10;&#10;AI-generated content may be incorrect.">
              <a:extLst>
                <a:ext uri="{FF2B5EF4-FFF2-40B4-BE49-F238E27FC236}">
                  <a16:creationId xmlns:a16="http://schemas.microsoft.com/office/drawing/2014/main" id="{AE7D9E66-9706-EF9B-D7D8-B2DE23B5DCB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500108" y="1803968"/>
              <a:ext cx="1832741" cy="1258852"/>
            </a:xfrm>
            <a:prstGeom prst="rect">
              <a:avLst/>
            </a:prstGeom>
          </p:spPr>
        </p:pic>
        <p:pic>
          <p:nvPicPr>
            <p:cNvPr id="15" name="Picture 14" descr="Diagram&#10;&#10;AI-generated content may be incorrect.">
              <a:extLst>
                <a:ext uri="{FF2B5EF4-FFF2-40B4-BE49-F238E27FC236}">
                  <a16:creationId xmlns:a16="http://schemas.microsoft.com/office/drawing/2014/main" id="{75BEC12B-BBD2-CD2D-ED9B-75B73B0F105F}"/>
                </a:ext>
              </a:extLst>
            </p:cNvPr>
            <p:cNvPicPr>
              <a:picLocks noChangeAspect="1"/>
            </p:cNvPicPr>
            <p:nvPr/>
          </p:nvPicPr>
          <p:blipFill>
            <a:blip r:embed="rId5" cstate="hqprint">
              <a:extLst>
                <a:ext uri="{28A0092B-C50C-407E-A947-70E740481C1C}">
                  <a14:useLocalDpi xmlns:a14="http://schemas.microsoft.com/office/drawing/2010/main"/>
                </a:ext>
              </a:extLst>
            </a:blip>
            <a:srcRect l="-165"/>
            <a:stretch>
              <a:fillRect/>
            </a:stretch>
          </p:blipFill>
          <p:spPr>
            <a:xfrm>
              <a:off x="4548916" y="1788593"/>
              <a:ext cx="1918884" cy="1318021"/>
            </a:xfrm>
            <a:prstGeom prst="rect">
              <a:avLst/>
            </a:prstGeom>
          </p:spPr>
        </p:pic>
        <p:pic>
          <p:nvPicPr>
            <p:cNvPr id="16" name="Picture 15" descr="Diagram&#10;&#10;AI-generated content may be incorrect.">
              <a:extLst>
                <a:ext uri="{FF2B5EF4-FFF2-40B4-BE49-F238E27FC236}">
                  <a16:creationId xmlns:a16="http://schemas.microsoft.com/office/drawing/2014/main" id="{675FF577-CA9B-98F9-13AC-686DDBDEEB2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7021157" y="1805674"/>
              <a:ext cx="1687409" cy="1159028"/>
            </a:xfrm>
            <a:prstGeom prst="rect">
              <a:avLst/>
            </a:prstGeom>
          </p:spPr>
        </p:pic>
        <p:sp>
          <p:nvSpPr>
            <p:cNvPr id="17" name="TextBox 16">
              <a:extLst>
                <a:ext uri="{FF2B5EF4-FFF2-40B4-BE49-F238E27FC236}">
                  <a16:creationId xmlns:a16="http://schemas.microsoft.com/office/drawing/2014/main" id="{637F26F3-A09A-610F-CE64-6BDD1AA613C1}"/>
                </a:ext>
              </a:extLst>
            </p:cNvPr>
            <p:cNvSpPr txBox="1"/>
            <p:nvPr/>
          </p:nvSpPr>
          <p:spPr>
            <a:xfrm>
              <a:off x="434811" y="3094369"/>
              <a:ext cx="1727248" cy="756863"/>
            </a:xfrm>
            <a:prstGeom prst="rect">
              <a:avLst/>
            </a:prstGeom>
            <a:noFill/>
          </p:spPr>
          <p:txBody>
            <a:bodyPr wrap="square">
              <a:spAutoFit/>
            </a:bodyPr>
            <a:lstStyle/>
            <a:p>
              <a:pPr marL="17463" algn="ctr"/>
              <a:r>
                <a:rPr lang="en-US" dirty="0">
                  <a:solidFill>
                    <a:schemeClr val="bg2"/>
                  </a:solidFill>
                </a:rPr>
                <a:t>Slowing/stopping trains to prevent derailments</a:t>
              </a:r>
            </a:p>
          </p:txBody>
        </p:sp>
        <p:sp>
          <p:nvSpPr>
            <p:cNvPr id="18" name="TextBox 17">
              <a:extLst>
                <a:ext uri="{FF2B5EF4-FFF2-40B4-BE49-F238E27FC236}">
                  <a16:creationId xmlns:a16="http://schemas.microsoft.com/office/drawing/2014/main" id="{BE3C12B0-08D5-C264-76B1-DE4547B39E7A}"/>
                </a:ext>
              </a:extLst>
            </p:cNvPr>
            <p:cNvSpPr txBox="1"/>
            <p:nvPr/>
          </p:nvSpPr>
          <p:spPr>
            <a:xfrm>
              <a:off x="2425573" y="3094369"/>
              <a:ext cx="2008094" cy="738664"/>
            </a:xfrm>
            <a:prstGeom prst="rect">
              <a:avLst/>
            </a:prstGeom>
            <a:noFill/>
          </p:spPr>
          <p:txBody>
            <a:bodyPr wrap="square">
              <a:spAutoFit/>
            </a:bodyPr>
            <a:lstStyle/>
            <a:p>
              <a:pPr marL="17463" algn="ctr"/>
              <a:r>
                <a:rPr lang="en-US" dirty="0">
                  <a:solidFill>
                    <a:schemeClr val="bg2"/>
                  </a:solidFill>
                </a:rPr>
                <a:t>Opening firehouse doors for emergency vehicles</a:t>
              </a:r>
            </a:p>
          </p:txBody>
        </p:sp>
        <p:sp>
          <p:nvSpPr>
            <p:cNvPr id="19" name="TextBox 18">
              <a:extLst>
                <a:ext uri="{FF2B5EF4-FFF2-40B4-BE49-F238E27FC236}">
                  <a16:creationId xmlns:a16="http://schemas.microsoft.com/office/drawing/2014/main" id="{3E2311AA-7CFF-426D-6C25-5704BC395B28}"/>
                </a:ext>
              </a:extLst>
            </p:cNvPr>
            <p:cNvSpPr txBox="1"/>
            <p:nvPr/>
          </p:nvSpPr>
          <p:spPr>
            <a:xfrm>
              <a:off x="4560414" y="3122504"/>
              <a:ext cx="2008094" cy="523220"/>
            </a:xfrm>
            <a:prstGeom prst="rect">
              <a:avLst/>
            </a:prstGeom>
            <a:noFill/>
          </p:spPr>
          <p:txBody>
            <a:bodyPr wrap="square">
              <a:spAutoFit/>
            </a:bodyPr>
            <a:lstStyle/>
            <a:p>
              <a:pPr marL="17463" algn="ctr"/>
              <a:r>
                <a:rPr lang="en-US" dirty="0">
                  <a:solidFill>
                    <a:schemeClr val="bg2"/>
                  </a:solidFill>
                </a:rPr>
                <a:t>Shutting off </a:t>
              </a:r>
              <a:br>
                <a:rPr lang="en-US" dirty="0">
                  <a:solidFill>
                    <a:schemeClr val="bg2"/>
                  </a:solidFill>
                </a:rPr>
              </a:br>
              <a:r>
                <a:rPr lang="en-US" dirty="0">
                  <a:solidFill>
                    <a:schemeClr val="bg2"/>
                  </a:solidFill>
                </a:rPr>
                <a:t>gas valves</a:t>
              </a:r>
            </a:p>
          </p:txBody>
        </p:sp>
        <p:sp>
          <p:nvSpPr>
            <p:cNvPr id="20" name="TextBox 19">
              <a:extLst>
                <a:ext uri="{FF2B5EF4-FFF2-40B4-BE49-F238E27FC236}">
                  <a16:creationId xmlns:a16="http://schemas.microsoft.com/office/drawing/2014/main" id="{4755D301-3CBC-EC39-EEB2-6657C750CF22}"/>
                </a:ext>
              </a:extLst>
            </p:cNvPr>
            <p:cNvSpPr txBox="1"/>
            <p:nvPr/>
          </p:nvSpPr>
          <p:spPr>
            <a:xfrm>
              <a:off x="6797729" y="2911489"/>
              <a:ext cx="2008094" cy="954107"/>
            </a:xfrm>
            <a:prstGeom prst="rect">
              <a:avLst/>
            </a:prstGeom>
            <a:noFill/>
          </p:spPr>
          <p:txBody>
            <a:bodyPr wrap="square">
              <a:spAutoFit/>
            </a:bodyPr>
            <a:lstStyle/>
            <a:p>
              <a:pPr marL="17463" algn="ctr"/>
              <a:r>
                <a:rPr lang="en-US" dirty="0">
                  <a:solidFill>
                    <a:schemeClr val="bg2"/>
                  </a:solidFill>
                </a:rPr>
                <a:t>Issuing audible alerts through a public address system in a school or workplace</a:t>
              </a:r>
            </a:p>
          </p:txBody>
        </p:sp>
        <p:sp>
          <p:nvSpPr>
            <p:cNvPr id="21" name="Rounded Rectangle 20">
              <a:extLst>
                <a:ext uri="{FF2B5EF4-FFF2-40B4-BE49-F238E27FC236}">
                  <a16:creationId xmlns:a16="http://schemas.microsoft.com/office/drawing/2014/main" id="{7A43C079-A769-4580-0856-E8D4D65C9487}"/>
                </a:ext>
              </a:extLst>
            </p:cNvPr>
            <p:cNvSpPr/>
            <p:nvPr/>
          </p:nvSpPr>
          <p:spPr>
            <a:xfrm>
              <a:off x="6752493" y="1795976"/>
              <a:ext cx="2124222"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92D364D9-037B-C068-D6FE-5E9901ABC555}"/>
                </a:ext>
              </a:extLst>
            </p:cNvPr>
            <p:cNvSpPr/>
            <p:nvPr/>
          </p:nvSpPr>
          <p:spPr>
            <a:xfrm>
              <a:off x="4616548"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A9E395D-5F16-25FC-C106-B343E49CE32C}"/>
                </a:ext>
              </a:extLst>
            </p:cNvPr>
            <p:cNvSpPr/>
            <p:nvPr/>
          </p:nvSpPr>
          <p:spPr>
            <a:xfrm>
              <a:off x="2480603"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4D7854BB-54FE-0486-0C8F-639324940697}"/>
                </a:ext>
              </a:extLst>
            </p:cNvPr>
            <p:cNvSpPr/>
            <p:nvPr/>
          </p:nvSpPr>
          <p:spPr>
            <a:xfrm>
              <a:off x="344658"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Google Shape;289;p36">
            <a:extLst>
              <a:ext uri="{FF2B5EF4-FFF2-40B4-BE49-F238E27FC236}">
                <a16:creationId xmlns:a16="http://schemas.microsoft.com/office/drawing/2014/main" id="{16774339-D5AD-C9A9-2D07-956AD2B7BC72}"/>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40074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C2B65-1B1D-FC1A-3DA0-066D991AA9A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8CAB78FB-80F6-AD2F-5E6B-B22A475AF007}"/>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dirty="0">
                <a:solidFill>
                  <a:schemeClr val="bg1"/>
                </a:solidFill>
              </a:rPr>
              <a:t>Putting ShakeAlert Into Action</a:t>
            </a:r>
          </a:p>
        </p:txBody>
      </p:sp>
    </p:spTree>
    <p:extLst>
      <p:ext uri="{BB962C8B-B14F-4D97-AF65-F5344CB8AC3E}">
        <p14:creationId xmlns:p14="http://schemas.microsoft.com/office/powerpoint/2010/main" val="42563941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1130-6760-07D4-3806-8DDBEC1F67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D371E29-30E8-2F43-A582-DD10F092ACAC}"/>
              </a:ext>
            </a:extLst>
          </p:cNvPr>
          <p:cNvSpPr>
            <a:spLocks noGrp="1"/>
          </p:cNvSpPr>
          <p:nvPr>
            <p:ph type="title"/>
          </p:nvPr>
        </p:nvSpPr>
        <p:spPr>
          <a:xfrm>
            <a:off x="335601" y="723209"/>
            <a:ext cx="4397763" cy="407453"/>
          </a:xfrm>
        </p:spPr>
        <p:txBody>
          <a:bodyPr>
            <a:noAutofit/>
          </a:bodyPr>
          <a:lstStyle/>
          <a:p>
            <a:r>
              <a:rPr lang="en-US" sz="2400" dirty="0">
                <a:solidFill>
                  <a:srgbClr val="006F41"/>
                </a:solidFill>
                <a:latin typeface="+mj-lt"/>
              </a:rPr>
              <a:t>What We Will Cover</a:t>
            </a:r>
            <a:endParaRPr lang="en-US" sz="2400" baseline="30000" dirty="0">
              <a:solidFill>
                <a:srgbClr val="006F41"/>
              </a:solidFill>
              <a:latin typeface="+mj-lt"/>
            </a:endParaRPr>
          </a:p>
        </p:txBody>
      </p:sp>
      <p:sp>
        <p:nvSpPr>
          <p:cNvPr id="2" name="Content Placeholder 6">
            <a:extLst>
              <a:ext uri="{FF2B5EF4-FFF2-40B4-BE49-F238E27FC236}">
                <a16:creationId xmlns:a16="http://schemas.microsoft.com/office/drawing/2014/main" id="{1C1358D7-DF0F-3363-7EE9-98646352A56C}"/>
              </a:ext>
            </a:extLst>
          </p:cNvPr>
          <p:cNvSpPr>
            <a:spLocks noGrp="1"/>
          </p:cNvSpPr>
          <p:nvPr>
            <p:ph sz="quarter" idx="13"/>
          </p:nvPr>
        </p:nvSpPr>
        <p:spPr>
          <a:xfrm>
            <a:off x="172129" y="1861997"/>
            <a:ext cx="8537122" cy="1419505"/>
          </a:xfrm>
        </p:spPr>
        <p:txBody>
          <a:bodyPr>
            <a:noAutofit/>
          </a:bodyPr>
          <a:lstStyle/>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b="1" dirty="0"/>
          </a:p>
          <a:p>
            <a:pPr marL="285750" indent="-285750">
              <a:lnSpc>
                <a:spcPct val="100000"/>
              </a:lnSpc>
              <a:spcBef>
                <a:spcPts val="600"/>
              </a:spcBef>
              <a:spcAft>
                <a:spcPts val="600"/>
              </a:spcAft>
              <a:buSzPct val="1000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59072A94-7CBD-A5C0-8E29-E28158EBB1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24" name="Picture 23">
            <a:extLst>
              <a:ext uri="{FF2B5EF4-FFF2-40B4-BE49-F238E27FC236}">
                <a16:creationId xmlns:a16="http://schemas.microsoft.com/office/drawing/2014/main" id="{9229AFAE-20EE-2DDD-DF96-8566BFE5BB4E}"/>
              </a:ext>
            </a:extLst>
          </p:cNvPr>
          <p:cNvPicPr>
            <a:picLocks noChangeAspect="1"/>
          </p:cNvPicPr>
          <p:nvPr/>
        </p:nvPicPr>
        <p:blipFill>
          <a:blip r:embed="rId3" cstate="hqprint">
            <a:extLst>
              <a:ext uri="{28A0092B-C50C-407E-A947-70E740481C1C}">
                <a14:useLocalDpi xmlns:a14="http://schemas.microsoft.com/office/drawing/2010/main"/>
              </a:ext>
            </a:extLst>
          </a:blip>
          <a:srcRect t="-43"/>
          <a:stretch>
            <a:fillRect/>
          </a:stretch>
        </p:blipFill>
        <p:spPr>
          <a:xfrm>
            <a:off x="5422109" y="607953"/>
            <a:ext cx="3400157" cy="3845513"/>
          </a:xfrm>
          <a:prstGeom prst="roundRect">
            <a:avLst>
              <a:gd name="adj" fmla="val 2271"/>
            </a:avLst>
          </a:prstGeom>
          <a:effectLst>
            <a:outerShdw blurRad="50800" dist="38100" dir="2700000" algn="tl" rotWithShape="0">
              <a:schemeClr val="accent1">
                <a:lumMod val="50000"/>
                <a:alpha val="40000"/>
              </a:schemeClr>
            </a:outerShdw>
          </a:effectLst>
        </p:spPr>
      </p:pic>
      <p:grpSp>
        <p:nvGrpSpPr>
          <p:cNvPr id="23" name="Group 22">
            <a:extLst>
              <a:ext uri="{FF2B5EF4-FFF2-40B4-BE49-F238E27FC236}">
                <a16:creationId xmlns:a16="http://schemas.microsoft.com/office/drawing/2014/main" id="{FF71CAAD-FB52-37B5-53AE-69BF15FC5265}"/>
              </a:ext>
            </a:extLst>
          </p:cNvPr>
          <p:cNvGrpSpPr/>
          <p:nvPr/>
        </p:nvGrpSpPr>
        <p:grpSpPr>
          <a:xfrm>
            <a:off x="433884" y="1289508"/>
            <a:ext cx="4992813" cy="3130091"/>
            <a:chOff x="366150" y="1221776"/>
            <a:chExt cx="5492010" cy="3363324"/>
          </a:xfrm>
        </p:grpSpPr>
        <p:grpSp>
          <p:nvGrpSpPr>
            <p:cNvPr id="10" name="Group 9">
              <a:extLst>
                <a:ext uri="{FF2B5EF4-FFF2-40B4-BE49-F238E27FC236}">
                  <a16:creationId xmlns:a16="http://schemas.microsoft.com/office/drawing/2014/main" id="{4FC092DD-DC7D-15CC-FE01-2AABE37A0457}"/>
                </a:ext>
              </a:extLst>
            </p:cNvPr>
            <p:cNvGrpSpPr/>
            <p:nvPr/>
          </p:nvGrpSpPr>
          <p:grpSpPr>
            <a:xfrm>
              <a:off x="366150" y="1221776"/>
              <a:ext cx="4860713" cy="486934"/>
              <a:chOff x="369318" y="1471871"/>
              <a:chExt cx="3426489" cy="486934"/>
            </a:xfrm>
          </p:grpSpPr>
          <p:sp>
            <p:nvSpPr>
              <p:cNvPr id="5" name="TextBox 4">
                <a:extLst>
                  <a:ext uri="{FF2B5EF4-FFF2-40B4-BE49-F238E27FC236}">
                    <a16:creationId xmlns:a16="http://schemas.microsoft.com/office/drawing/2014/main" id="{E9702B39-6C68-C31E-3EC0-93242CEA5608}"/>
                  </a:ext>
                </a:extLst>
              </p:cNvPr>
              <p:cNvSpPr txBox="1"/>
              <p:nvPr/>
            </p:nvSpPr>
            <p:spPr>
              <a:xfrm>
                <a:off x="369318" y="1471871"/>
                <a:ext cx="404381" cy="486934"/>
              </a:xfrm>
              <a:prstGeom prst="roundRect">
                <a:avLst/>
              </a:prstGeom>
              <a:solidFill>
                <a:schemeClr val="accent1">
                  <a:alpha val="15000"/>
                </a:schemeClr>
              </a:solidFill>
            </p:spPr>
            <p:txBody>
              <a:bodyPr wrap="square" rtlCol="0">
                <a:spAutoFit/>
              </a:bodyPr>
              <a:lstStyle/>
              <a:p>
                <a:pPr algn="ctr"/>
                <a:r>
                  <a:rPr lang="en-US" sz="2000" b="1" dirty="0">
                    <a:solidFill>
                      <a:schemeClr val="bg2"/>
                    </a:solidFill>
                  </a:rPr>
                  <a:t>01</a:t>
                </a:r>
              </a:p>
            </p:txBody>
          </p:sp>
          <p:sp>
            <p:nvSpPr>
              <p:cNvPr id="9" name="TextBox 8">
                <a:extLst>
                  <a:ext uri="{FF2B5EF4-FFF2-40B4-BE49-F238E27FC236}">
                    <a16:creationId xmlns:a16="http://schemas.microsoft.com/office/drawing/2014/main" id="{1A5687CF-F988-E261-331D-2CB4A2CC6C59}"/>
                  </a:ext>
                </a:extLst>
              </p:cNvPr>
              <p:cNvSpPr txBox="1"/>
              <p:nvPr/>
            </p:nvSpPr>
            <p:spPr>
              <a:xfrm>
                <a:off x="838269" y="1510602"/>
                <a:ext cx="2957538" cy="338554"/>
              </a:xfrm>
              <a:prstGeom prst="rect">
                <a:avLst/>
              </a:prstGeom>
              <a:noFill/>
            </p:spPr>
            <p:txBody>
              <a:bodyPr wrap="square">
                <a:spAutoFit/>
              </a:bodyPr>
              <a:lstStyle/>
              <a:p>
                <a:r>
                  <a:rPr lang="en-US" sz="1600" dirty="0">
                    <a:solidFill>
                      <a:schemeClr val="bg2"/>
                    </a:solidFill>
                  </a:rPr>
                  <a:t>ShakeAlert Ready CERT Essentials</a:t>
                </a:r>
              </a:p>
            </p:txBody>
          </p:sp>
        </p:grpSp>
        <p:grpSp>
          <p:nvGrpSpPr>
            <p:cNvPr id="11" name="Group 10">
              <a:extLst>
                <a:ext uri="{FF2B5EF4-FFF2-40B4-BE49-F238E27FC236}">
                  <a16:creationId xmlns:a16="http://schemas.microsoft.com/office/drawing/2014/main" id="{6F23D178-48A5-1014-11E8-B93578C78AEC}"/>
                </a:ext>
              </a:extLst>
            </p:cNvPr>
            <p:cNvGrpSpPr/>
            <p:nvPr/>
          </p:nvGrpSpPr>
          <p:grpSpPr>
            <a:xfrm>
              <a:off x="371973" y="1770882"/>
              <a:ext cx="4317233" cy="486934"/>
              <a:chOff x="375141" y="1402423"/>
              <a:chExt cx="4317233" cy="486934"/>
            </a:xfrm>
          </p:grpSpPr>
          <p:sp>
            <p:nvSpPr>
              <p:cNvPr id="12" name="TextBox 11">
                <a:extLst>
                  <a:ext uri="{FF2B5EF4-FFF2-40B4-BE49-F238E27FC236}">
                    <a16:creationId xmlns:a16="http://schemas.microsoft.com/office/drawing/2014/main" id="{977B3079-2277-703A-14DE-67BFAE11E170}"/>
                  </a:ext>
                </a:extLst>
              </p:cNvPr>
              <p:cNvSpPr txBox="1"/>
              <p:nvPr/>
            </p:nvSpPr>
            <p:spPr>
              <a:xfrm>
                <a:off x="375141" y="1402423"/>
                <a:ext cx="561992" cy="486934"/>
              </a:xfrm>
              <a:prstGeom prst="roundRect">
                <a:avLst/>
              </a:prstGeom>
              <a:solidFill>
                <a:schemeClr val="accent1">
                  <a:alpha val="15000"/>
                </a:schemeClr>
              </a:solidFill>
            </p:spPr>
            <p:txBody>
              <a:bodyPr wrap="none" rtlCol="0">
                <a:spAutoFit/>
              </a:bodyPr>
              <a:lstStyle/>
              <a:p>
                <a:pPr algn="ctr"/>
                <a:r>
                  <a:rPr lang="en-US" sz="2000" b="1" dirty="0">
                    <a:solidFill>
                      <a:schemeClr val="bg2"/>
                    </a:solidFill>
                  </a:rPr>
                  <a:t>02</a:t>
                </a:r>
              </a:p>
            </p:txBody>
          </p:sp>
          <p:sp>
            <p:nvSpPr>
              <p:cNvPr id="13" name="TextBox 12">
                <a:extLst>
                  <a:ext uri="{FF2B5EF4-FFF2-40B4-BE49-F238E27FC236}">
                    <a16:creationId xmlns:a16="http://schemas.microsoft.com/office/drawing/2014/main" id="{CF640E01-7EB0-AB1D-BA71-F537FCCC3473}"/>
                  </a:ext>
                </a:extLst>
              </p:cNvPr>
              <p:cNvSpPr txBox="1"/>
              <p:nvPr/>
            </p:nvSpPr>
            <p:spPr>
              <a:xfrm>
                <a:off x="1034558" y="1477702"/>
                <a:ext cx="3657816" cy="338554"/>
              </a:xfrm>
              <a:prstGeom prst="rect">
                <a:avLst/>
              </a:prstGeom>
              <a:noFill/>
            </p:spPr>
            <p:txBody>
              <a:bodyPr wrap="square">
                <a:spAutoFit/>
              </a:bodyPr>
              <a:lstStyle/>
              <a:p>
                <a:r>
                  <a:rPr lang="en-US" sz="1600" dirty="0">
                    <a:solidFill>
                      <a:schemeClr val="bg2"/>
                    </a:solidFill>
                  </a:rPr>
                  <a:t>The Science Behind ShakeAlert</a:t>
                </a:r>
              </a:p>
            </p:txBody>
          </p:sp>
        </p:grpSp>
        <p:grpSp>
          <p:nvGrpSpPr>
            <p:cNvPr id="14" name="Group 13">
              <a:extLst>
                <a:ext uri="{FF2B5EF4-FFF2-40B4-BE49-F238E27FC236}">
                  <a16:creationId xmlns:a16="http://schemas.microsoft.com/office/drawing/2014/main" id="{0A945F25-C8C1-3029-B942-9E1E63626C8E}"/>
                </a:ext>
              </a:extLst>
            </p:cNvPr>
            <p:cNvGrpSpPr/>
            <p:nvPr/>
          </p:nvGrpSpPr>
          <p:grpSpPr>
            <a:xfrm>
              <a:off x="371973" y="2346058"/>
              <a:ext cx="4173507" cy="486934"/>
              <a:chOff x="375141" y="1402423"/>
              <a:chExt cx="4173507" cy="486934"/>
            </a:xfrm>
          </p:grpSpPr>
          <p:sp>
            <p:nvSpPr>
              <p:cNvPr id="15" name="TextBox 14">
                <a:extLst>
                  <a:ext uri="{FF2B5EF4-FFF2-40B4-BE49-F238E27FC236}">
                    <a16:creationId xmlns:a16="http://schemas.microsoft.com/office/drawing/2014/main" id="{3818DDB5-46F4-2B09-EF9F-C20FA3F3393A}"/>
                  </a:ext>
                </a:extLst>
              </p:cNvPr>
              <p:cNvSpPr txBox="1"/>
              <p:nvPr/>
            </p:nvSpPr>
            <p:spPr>
              <a:xfrm>
                <a:off x="375141" y="1402423"/>
                <a:ext cx="561992" cy="486934"/>
              </a:xfrm>
              <a:prstGeom prst="roundRect">
                <a:avLst/>
              </a:prstGeom>
              <a:solidFill>
                <a:schemeClr val="accent1">
                  <a:alpha val="15000"/>
                </a:schemeClr>
              </a:solidFill>
            </p:spPr>
            <p:txBody>
              <a:bodyPr wrap="none" rtlCol="0">
                <a:spAutoFit/>
              </a:bodyPr>
              <a:lstStyle/>
              <a:p>
                <a:pPr algn="ctr"/>
                <a:r>
                  <a:rPr lang="en-US" sz="2000" b="1" dirty="0">
                    <a:solidFill>
                      <a:schemeClr val="bg2"/>
                    </a:solidFill>
                  </a:rPr>
                  <a:t>03</a:t>
                </a:r>
              </a:p>
            </p:txBody>
          </p:sp>
          <p:sp>
            <p:nvSpPr>
              <p:cNvPr id="16" name="TextBox 15">
                <a:extLst>
                  <a:ext uri="{FF2B5EF4-FFF2-40B4-BE49-F238E27FC236}">
                    <a16:creationId xmlns:a16="http://schemas.microsoft.com/office/drawing/2014/main" id="{D85BCB35-BD4F-B91D-2BE0-B92AEAA0A35C}"/>
                  </a:ext>
                </a:extLst>
              </p:cNvPr>
              <p:cNvSpPr txBox="1"/>
              <p:nvPr/>
            </p:nvSpPr>
            <p:spPr>
              <a:xfrm>
                <a:off x="1034558" y="1488535"/>
                <a:ext cx="3514090" cy="363781"/>
              </a:xfrm>
              <a:prstGeom prst="rect">
                <a:avLst/>
              </a:prstGeom>
              <a:noFill/>
            </p:spPr>
            <p:txBody>
              <a:bodyPr wrap="square">
                <a:spAutoFit/>
              </a:bodyPr>
              <a:lstStyle/>
              <a:p>
                <a:r>
                  <a:rPr lang="en-US" sz="1600" dirty="0">
                    <a:solidFill>
                      <a:schemeClr val="bg2"/>
                    </a:solidFill>
                  </a:rPr>
                  <a:t>Inside the ShakeAlert System</a:t>
                </a:r>
              </a:p>
            </p:txBody>
          </p:sp>
        </p:grpSp>
        <p:grpSp>
          <p:nvGrpSpPr>
            <p:cNvPr id="4" name="Group 3">
              <a:extLst>
                <a:ext uri="{FF2B5EF4-FFF2-40B4-BE49-F238E27FC236}">
                  <a16:creationId xmlns:a16="http://schemas.microsoft.com/office/drawing/2014/main" id="{A1F9D87E-84DB-98D0-E990-DE0280951FC3}"/>
                </a:ext>
              </a:extLst>
            </p:cNvPr>
            <p:cNvGrpSpPr/>
            <p:nvPr/>
          </p:nvGrpSpPr>
          <p:grpSpPr>
            <a:xfrm>
              <a:off x="381767" y="2927508"/>
              <a:ext cx="4031427" cy="486934"/>
              <a:chOff x="375141" y="1402423"/>
              <a:chExt cx="4031427" cy="486934"/>
            </a:xfrm>
          </p:grpSpPr>
          <p:sp>
            <p:nvSpPr>
              <p:cNvPr id="7" name="TextBox 6">
                <a:extLst>
                  <a:ext uri="{FF2B5EF4-FFF2-40B4-BE49-F238E27FC236}">
                    <a16:creationId xmlns:a16="http://schemas.microsoft.com/office/drawing/2014/main" id="{FF74DDEA-C226-D231-22D5-432989945D6F}"/>
                  </a:ext>
                </a:extLst>
              </p:cNvPr>
              <p:cNvSpPr txBox="1"/>
              <p:nvPr/>
            </p:nvSpPr>
            <p:spPr>
              <a:xfrm>
                <a:off x="375141" y="1402423"/>
                <a:ext cx="561992" cy="486934"/>
              </a:xfrm>
              <a:prstGeom prst="roundRect">
                <a:avLst/>
              </a:prstGeom>
              <a:solidFill>
                <a:schemeClr val="accent1">
                  <a:alpha val="15000"/>
                </a:schemeClr>
              </a:solidFill>
            </p:spPr>
            <p:txBody>
              <a:bodyPr wrap="none" rtlCol="0">
                <a:spAutoFit/>
              </a:bodyPr>
              <a:lstStyle/>
              <a:p>
                <a:pPr algn="ctr"/>
                <a:r>
                  <a:rPr lang="en-US" sz="2000" b="1" dirty="0">
                    <a:solidFill>
                      <a:schemeClr val="bg2"/>
                    </a:solidFill>
                  </a:rPr>
                  <a:t>04</a:t>
                </a:r>
              </a:p>
            </p:txBody>
          </p:sp>
          <p:sp>
            <p:nvSpPr>
              <p:cNvPr id="8" name="TextBox 7">
                <a:extLst>
                  <a:ext uri="{FF2B5EF4-FFF2-40B4-BE49-F238E27FC236}">
                    <a16:creationId xmlns:a16="http://schemas.microsoft.com/office/drawing/2014/main" id="{9BA87BCC-F7F6-1EE7-D421-EE66D1A97459}"/>
                  </a:ext>
                </a:extLst>
              </p:cNvPr>
              <p:cNvSpPr txBox="1"/>
              <p:nvPr/>
            </p:nvSpPr>
            <p:spPr>
              <a:xfrm>
                <a:off x="1024764" y="1488535"/>
                <a:ext cx="3381804" cy="338554"/>
              </a:xfrm>
              <a:prstGeom prst="rect">
                <a:avLst/>
              </a:prstGeom>
              <a:noFill/>
            </p:spPr>
            <p:txBody>
              <a:bodyPr wrap="square">
                <a:spAutoFit/>
              </a:bodyPr>
              <a:lstStyle/>
              <a:p>
                <a:r>
                  <a:rPr lang="en-US" sz="1600" dirty="0">
                    <a:solidFill>
                      <a:schemeClr val="bg2"/>
                    </a:solidFill>
                  </a:rPr>
                  <a:t>Experiencing ShakeAlert</a:t>
                </a:r>
              </a:p>
            </p:txBody>
          </p:sp>
        </p:grpSp>
        <p:grpSp>
          <p:nvGrpSpPr>
            <p:cNvPr id="17" name="Group 16">
              <a:extLst>
                <a:ext uri="{FF2B5EF4-FFF2-40B4-BE49-F238E27FC236}">
                  <a16:creationId xmlns:a16="http://schemas.microsoft.com/office/drawing/2014/main" id="{F1CA76E6-B446-7FA8-739F-D19465617FA4}"/>
                </a:ext>
              </a:extLst>
            </p:cNvPr>
            <p:cNvGrpSpPr/>
            <p:nvPr/>
          </p:nvGrpSpPr>
          <p:grpSpPr>
            <a:xfrm>
              <a:off x="381767" y="3524398"/>
              <a:ext cx="3607162" cy="486934"/>
              <a:chOff x="375141" y="1402423"/>
              <a:chExt cx="3607162" cy="486934"/>
            </a:xfrm>
          </p:grpSpPr>
          <p:sp>
            <p:nvSpPr>
              <p:cNvPr id="18" name="TextBox 17">
                <a:extLst>
                  <a:ext uri="{FF2B5EF4-FFF2-40B4-BE49-F238E27FC236}">
                    <a16:creationId xmlns:a16="http://schemas.microsoft.com/office/drawing/2014/main" id="{69BB277C-0A46-9C2A-9382-51202FF627A3}"/>
                  </a:ext>
                </a:extLst>
              </p:cNvPr>
              <p:cNvSpPr txBox="1"/>
              <p:nvPr/>
            </p:nvSpPr>
            <p:spPr>
              <a:xfrm>
                <a:off x="375141" y="1402423"/>
                <a:ext cx="561992" cy="486934"/>
              </a:xfrm>
              <a:prstGeom prst="roundRect">
                <a:avLst/>
              </a:prstGeom>
              <a:solidFill>
                <a:schemeClr val="accent1">
                  <a:alpha val="15000"/>
                </a:schemeClr>
              </a:solidFill>
            </p:spPr>
            <p:txBody>
              <a:bodyPr wrap="none" rtlCol="0">
                <a:spAutoFit/>
              </a:bodyPr>
              <a:lstStyle/>
              <a:p>
                <a:pPr algn="ctr"/>
                <a:r>
                  <a:rPr lang="en-US" sz="2000" b="1" dirty="0">
                    <a:solidFill>
                      <a:schemeClr val="bg2"/>
                    </a:solidFill>
                  </a:rPr>
                  <a:t>05</a:t>
                </a:r>
              </a:p>
            </p:txBody>
          </p:sp>
          <p:sp>
            <p:nvSpPr>
              <p:cNvPr id="19" name="TextBox 18">
                <a:extLst>
                  <a:ext uri="{FF2B5EF4-FFF2-40B4-BE49-F238E27FC236}">
                    <a16:creationId xmlns:a16="http://schemas.microsoft.com/office/drawing/2014/main" id="{9E3E1459-0C3E-B2E9-BF8A-98101DBF10C2}"/>
                  </a:ext>
                </a:extLst>
              </p:cNvPr>
              <p:cNvSpPr txBox="1"/>
              <p:nvPr/>
            </p:nvSpPr>
            <p:spPr>
              <a:xfrm>
                <a:off x="1024765" y="1488535"/>
                <a:ext cx="2957538" cy="338554"/>
              </a:xfrm>
              <a:prstGeom prst="rect">
                <a:avLst/>
              </a:prstGeom>
              <a:noFill/>
            </p:spPr>
            <p:txBody>
              <a:bodyPr wrap="square">
                <a:spAutoFit/>
              </a:bodyPr>
              <a:lstStyle/>
              <a:p>
                <a:r>
                  <a:rPr lang="en-US" sz="1600" dirty="0">
                    <a:solidFill>
                      <a:schemeClr val="bg2"/>
                    </a:solidFill>
                  </a:rPr>
                  <a:t>Applying Protective Actions</a:t>
                </a:r>
              </a:p>
            </p:txBody>
          </p:sp>
        </p:grpSp>
        <p:grpSp>
          <p:nvGrpSpPr>
            <p:cNvPr id="20" name="Group 19">
              <a:extLst>
                <a:ext uri="{FF2B5EF4-FFF2-40B4-BE49-F238E27FC236}">
                  <a16:creationId xmlns:a16="http://schemas.microsoft.com/office/drawing/2014/main" id="{D9705AEA-38B2-3DEE-E523-5C7FA3CD5CCB}"/>
                </a:ext>
              </a:extLst>
            </p:cNvPr>
            <p:cNvGrpSpPr/>
            <p:nvPr/>
          </p:nvGrpSpPr>
          <p:grpSpPr>
            <a:xfrm>
              <a:off x="381767" y="4098166"/>
              <a:ext cx="5476393" cy="486934"/>
              <a:chOff x="375141" y="1402423"/>
              <a:chExt cx="5476393" cy="486934"/>
            </a:xfrm>
          </p:grpSpPr>
          <p:sp>
            <p:nvSpPr>
              <p:cNvPr id="21" name="TextBox 20">
                <a:extLst>
                  <a:ext uri="{FF2B5EF4-FFF2-40B4-BE49-F238E27FC236}">
                    <a16:creationId xmlns:a16="http://schemas.microsoft.com/office/drawing/2014/main" id="{19FA493F-5305-3C8B-195A-76EE7B70EAD3}"/>
                  </a:ext>
                </a:extLst>
              </p:cNvPr>
              <p:cNvSpPr txBox="1"/>
              <p:nvPr/>
            </p:nvSpPr>
            <p:spPr>
              <a:xfrm>
                <a:off x="375141" y="1402423"/>
                <a:ext cx="561992" cy="486934"/>
              </a:xfrm>
              <a:prstGeom prst="roundRect">
                <a:avLst/>
              </a:prstGeom>
              <a:solidFill>
                <a:schemeClr val="accent1">
                  <a:alpha val="15000"/>
                </a:schemeClr>
              </a:solidFill>
            </p:spPr>
            <p:txBody>
              <a:bodyPr wrap="none" rtlCol="0">
                <a:spAutoFit/>
              </a:bodyPr>
              <a:lstStyle/>
              <a:p>
                <a:pPr algn="ctr"/>
                <a:r>
                  <a:rPr lang="en-US" sz="2000" b="1" dirty="0">
                    <a:solidFill>
                      <a:schemeClr val="bg2"/>
                    </a:solidFill>
                  </a:rPr>
                  <a:t>06</a:t>
                </a:r>
              </a:p>
            </p:txBody>
          </p:sp>
          <p:sp>
            <p:nvSpPr>
              <p:cNvPr id="22" name="TextBox 21">
                <a:extLst>
                  <a:ext uri="{FF2B5EF4-FFF2-40B4-BE49-F238E27FC236}">
                    <a16:creationId xmlns:a16="http://schemas.microsoft.com/office/drawing/2014/main" id="{D04160A6-44F4-98B8-0865-ADA7061EA16B}"/>
                  </a:ext>
                </a:extLst>
              </p:cNvPr>
              <p:cNvSpPr txBox="1"/>
              <p:nvPr/>
            </p:nvSpPr>
            <p:spPr>
              <a:xfrm>
                <a:off x="1024765" y="1488535"/>
                <a:ext cx="4826769" cy="372404"/>
              </a:xfrm>
              <a:prstGeom prst="rect">
                <a:avLst/>
              </a:prstGeom>
              <a:noFill/>
            </p:spPr>
            <p:txBody>
              <a:bodyPr wrap="square">
                <a:spAutoFit/>
              </a:bodyPr>
              <a:lstStyle/>
              <a:p>
                <a:r>
                  <a:rPr lang="en-US" sz="1600" dirty="0">
                    <a:solidFill>
                      <a:schemeClr val="bg2"/>
                    </a:solidFill>
                  </a:rPr>
                  <a:t>The CERT Role in Outreach and Education</a:t>
                </a:r>
              </a:p>
            </p:txBody>
          </p:sp>
        </p:grpSp>
      </p:grpSp>
      <p:sp>
        <p:nvSpPr>
          <p:cNvPr id="27" name="Google Shape;289;p36">
            <a:extLst>
              <a:ext uri="{FF2B5EF4-FFF2-40B4-BE49-F238E27FC236}">
                <a16:creationId xmlns:a16="http://schemas.microsoft.com/office/drawing/2014/main" id="{497897EC-D359-076F-CD7B-7E548C0D7F30}"/>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8693308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20250D-1274-55E7-429B-4DDD3C7084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2" name="Rounded Rectangle 1">
            <a:extLst>
              <a:ext uri="{FF2B5EF4-FFF2-40B4-BE49-F238E27FC236}">
                <a16:creationId xmlns:a16="http://schemas.microsoft.com/office/drawing/2014/main" id="{284EB1AD-07D6-00E5-5363-7DEFBA0EE18D}"/>
              </a:ext>
            </a:extLst>
          </p:cNvPr>
          <p:cNvSpPr/>
          <p:nvPr/>
        </p:nvSpPr>
        <p:spPr>
          <a:xfrm>
            <a:off x="514814" y="1506404"/>
            <a:ext cx="2769704" cy="407453"/>
          </a:xfrm>
          <a:prstGeom prst="roundRect">
            <a:avLst/>
          </a:prstGeom>
          <a:solidFill>
            <a:schemeClr val="accent3">
              <a:lumMod val="20000"/>
              <a:lumOff val="80000"/>
              <a:alpha val="38672"/>
            </a:schemeClr>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234950"/>
            <a:r>
              <a:rPr lang="en-US" sz="1600" b="1" dirty="0">
                <a:solidFill>
                  <a:schemeClr val="accent3">
                    <a:lumMod val="50000"/>
                  </a:schemeClr>
                </a:solidFill>
              </a:rPr>
              <a:t>MYTH</a:t>
            </a:r>
          </a:p>
        </p:txBody>
      </p:sp>
      <p:sp>
        <p:nvSpPr>
          <p:cNvPr id="10" name="Title 5">
            <a:extLst>
              <a:ext uri="{FF2B5EF4-FFF2-40B4-BE49-F238E27FC236}">
                <a16:creationId xmlns:a16="http://schemas.microsoft.com/office/drawing/2014/main" id="{39CB9BA8-DDE9-243C-E21D-39D9FDE576E6}"/>
              </a:ext>
            </a:extLst>
          </p:cNvPr>
          <p:cNvSpPr txBox="1">
            <a:spLocks/>
          </p:cNvSpPr>
          <p:nvPr/>
        </p:nvSpPr>
        <p:spPr>
          <a:xfrm>
            <a:off x="402336" y="789403"/>
            <a:ext cx="7497759"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Arial" panose="020B0604020202020204" pitchFamily="34" charset="0"/>
                <a:cs typeface="Arial" panose="020B0604020202020204" pitchFamily="34" charset="0"/>
              </a:rPr>
              <a:t>Myths and Facts About ShakeAlert Earthquake Early Warning</a:t>
            </a:r>
            <a:endParaRPr lang="en-US" sz="2400" baseline="30000" dirty="0">
              <a:solidFill>
                <a:srgbClr val="006F4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87B6EA58-9B58-D389-A665-5A3536FE58FB}"/>
              </a:ext>
            </a:extLst>
          </p:cNvPr>
          <p:cNvSpPr/>
          <p:nvPr/>
        </p:nvSpPr>
        <p:spPr>
          <a:xfrm>
            <a:off x="3503179" y="1506404"/>
            <a:ext cx="5347252" cy="407453"/>
          </a:xfrm>
          <a:prstGeom prst="roundRect">
            <a:avLst/>
          </a:prstGeom>
          <a:solidFill>
            <a:schemeClr val="accent1">
              <a:alpha val="9265"/>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287338"/>
            <a:r>
              <a:rPr lang="en-US" sz="1600" b="1" dirty="0">
                <a:solidFill>
                  <a:schemeClr val="accent1"/>
                </a:solidFill>
              </a:rPr>
              <a:t>FACT</a:t>
            </a:r>
          </a:p>
        </p:txBody>
      </p:sp>
      <p:sp>
        <p:nvSpPr>
          <p:cNvPr id="19" name="TextBox 18">
            <a:extLst>
              <a:ext uri="{FF2B5EF4-FFF2-40B4-BE49-F238E27FC236}">
                <a16:creationId xmlns:a16="http://schemas.microsoft.com/office/drawing/2014/main" id="{BFEC6137-7DEE-711A-2198-0BC917E47539}"/>
              </a:ext>
            </a:extLst>
          </p:cNvPr>
          <p:cNvSpPr txBox="1"/>
          <p:nvPr/>
        </p:nvSpPr>
        <p:spPr>
          <a:xfrm>
            <a:off x="514814" y="2125333"/>
            <a:ext cx="2691958" cy="584775"/>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Earthquakes can be predicted.</a:t>
            </a:r>
            <a:endParaRPr lang="en-US" sz="1600" dirty="0">
              <a:solidFill>
                <a:srgbClr val="49090B"/>
              </a:solidFill>
            </a:endParaRPr>
          </a:p>
        </p:txBody>
      </p:sp>
      <p:sp>
        <p:nvSpPr>
          <p:cNvPr id="23" name="TextBox 22">
            <a:extLst>
              <a:ext uri="{FF2B5EF4-FFF2-40B4-BE49-F238E27FC236}">
                <a16:creationId xmlns:a16="http://schemas.microsoft.com/office/drawing/2014/main" id="{A6964A70-0F25-978E-12EE-CAA11AE6FA53}"/>
              </a:ext>
            </a:extLst>
          </p:cNvPr>
          <p:cNvSpPr txBox="1"/>
          <p:nvPr/>
        </p:nvSpPr>
        <p:spPr>
          <a:xfrm>
            <a:off x="3574619" y="2068181"/>
            <a:ext cx="5274365" cy="738664"/>
          </a:xfrm>
          <a:prstGeom prst="rect">
            <a:avLst/>
          </a:prstGeom>
          <a:noFill/>
        </p:spPr>
        <p:txBody>
          <a:bodyPr wrap="square">
            <a:spAutoFit/>
          </a:bodyPr>
          <a:lstStyle/>
          <a:p>
            <a:r>
              <a:rPr lang="en-US" sz="1400" b="0" i="0" u="none" strike="noStrike" cap="none" dirty="0" err="1">
                <a:solidFill>
                  <a:schemeClr val="accent1">
                    <a:lumMod val="50000"/>
                  </a:schemeClr>
                </a:solidFill>
                <a:effectLst/>
                <a:latin typeface="+mn-lt"/>
                <a:ea typeface="+mn-ea"/>
                <a:cs typeface="+mn-cs"/>
                <a:sym typeface="Arial"/>
              </a:rPr>
              <a:t>ShakeAlert</a:t>
            </a:r>
            <a:r>
              <a:rPr lang="en-US" sz="1400" b="0" i="0" u="none" strike="noStrike" cap="none" dirty="0">
                <a:solidFill>
                  <a:schemeClr val="accent1">
                    <a:lumMod val="50000"/>
                  </a:schemeClr>
                </a:solidFill>
                <a:effectLst/>
                <a:latin typeface="+mn-lt"/>
                <a:ea typeface="+mn-ea"/>
                <a:cs typeface="+mn-cs"/>
                <a:sym typeface="Arial"/>
              </a:rPr>
              <a:t> does </a:t>
            </a:r>
            <a:r>
              <a:rPr lang="en-US" sz="1400" b="1" i="0" u="none" strike="noStrike" cap="none" dirty="0">
                <a:solidFill>
                  <a:schemeClr val="accent1">
                    <a:lumMod val="50000"/>
                  </a:schemeClr>
                </a:solidFill>
                <a:effectLst/>
                <a:latin typeface="+mn-lt"/>
                <a:ea typeface="+mn-ea"/>
                <a:cs typeface="+mn-cs"/>
                <a:sym typeface="Arial"/>
              </a:rPr>
              <a:t>NOT</a:t>
            </a:r>
            <a:r>
              <a:rPr lang="en-US" sz="1400" b="0" i="0" u="none" strike="noStrike" cap="none" dirty="0">
                <a:solidFill>
                  <a:schemeClr val="accent1">
                    <a:lumMod val="50000"/>
                  </a:schemeClr>
                </a:solidFill>
                <a:effectLst/>
                <a:latin typeface="+mn-lt"/>
                <a:ea typeface="+mn-ea"/>
                <a:cs typeface="+mn-cs"/>
                <a:sym typeface="Arial"/>
              </a:rPr>
              <a:t> predict earthquakes. It detects shaking quickly after a quake begins and can provide seconds of warning before strong shaking arrives.</a:t>
            </a:r>
            <a:endParaRPr lang="en-US" dirty="0">
              <a:solidFill>
                <a:schemeClr val="accent1">
                  <a:lumMod val="50000"/>
                </a:schemeClr>
              </a:solidFill>
            </a:endParaRPr>
          </a:p>
        </p:txBody>
      </p:sp>
      <p:sp>
        <p:nvSpPr>
          <p:cNvPr id="24" name="TextBox 23">
            <a:extLst>
              <a:ext uri="{FF2B5EF4-FFF2-40B4-BE49-F238E27FC236}">
                <a16:creationId xmlns:a16="http://schemas.microsoft.com/office/drawing/2014/main" id="{2532E9BA-BDF0-0295-9507-FAF25FC98068}"/>
              </a:ext>
            </a:extLst>
          </p:cNvPr>
          <p:cNvSpPr txBox="1"/>
          <p:nvPr/>
        </p:nvSpPr>
        <p:spPr>
          <a:xfrm>
            <a:off x="508189" y="3162783"/>
            <a:ext cx="2769704" cy="338554"/>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Everyone will get an alert.</a:t>
            </a:r>
          </a:p>
        </p:txBody>
      </p:sp>
      <p:sp>
        <p:nvSpPr>
          <p:cNvPr id="25" name="TextBox 24">
            <a:extLst>
              <a:ext uri="{FF2B5EF4-FFF2-40B4-BE49-F238E27FC236}">
                <a16:creationId xmlns:a16="http://schemas.microsoft.com/office/drawing/2014/main" id="{B8FD733C-6AB1-6264-D7D4-4984C02E5AF7}"/>
              </a:ext>
            </a:extLst>
          </p:cNvPr>
          <p:cNvSpPr txBox="1"/>
          <p:nvPr/>
        </p:nvSpPr>
        <p:spPr>
          <a:xfrm>
            <a:off x="3574619" y="3062767"/>
            <a:ext cx="5274365" cy="523220"/>
          </a:xfrm>
          <a:prstGeom prst="rect">
            <a:avLst/>
          </a:prstGeom>
          <a:noFill/>
        </p:spPr>
        <p:txBody>
          <a:bodyPr wrap="square">
            <a:spAutoFit/>
          </a:bodyPr>
          <a:lstStyle/>
          <a:p>
            <a:r>
              <a:rPr lang="en-US" sz="1400" b="0" i="0" u="none" strike="noStrike" cap="none" dirty="0">
                <a:solidFill>
                  <a:schemeClr val="accent1">
                    <a:lumMod val="50000"/>
                  </a:schemeClr>
                </a:solidFill>
                <a:effectLst/>
                <a:latin typeface="+mn-lt"/>
                <a:ea typeface="+mn-ea"/>
                <a:cs typeface="+mn-cs"/>
                <a:sym typeface="Arial"/>
              </a:rPr>
              <a:t>Not all devices will receive alerts. People close to the epicenter may feel shaking before an alert can be delivered.</a:t>
            </a:r>
          </a:p>
        </p:txBody>
      </p:sp>
      <p:sp>
        <p:nvSpPr>
          <p:cNvPr id="26" name="TextBox 25">
            <a:extLst>
              <a:ext uri="{FF2B5EF4-FFF2-40B4-BE49-F238E27FC236}">
                <a16:creationId xmlns:a16="http://schemas.microsoft.com/office/drawing/2014/main" id="{0820AC3D-98D1-FB86-090F-37C98022FBB6}"/>
              </a:ext>
            </a:extLst>
          </p:cNvPr>
          <p:cNvSpPr txBox="1"/>
          <p:nvPr/>
        </p:nvSpPr>
        <p:spPr>
          <a:xfrm>
            <a:off x="508189" y="3888706"/>
            <a:ext cx="2769704" cy="584775"/>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All earthquakes trigger alerts.</a:t>
            </a:r>
          </a:p>
        </p:txBody>
      </p:sp>
      <p:sp>
        <p:nvSpPr>
          <p:cNvPr id="27" name="TextBox 26">
            <a:extLst>
              <a:ext uri="{FF2B5EF4-FFF2-40B4-BE49-F238E27FC236}">
                <a16:creationId xmlns:a16="http://schemas.microsoft.com/office/drawing/2014/main" id="{D3867CC8-74C6-D5B2-5782-A385351276FC}"/>
              </a:ext>
            </a:extLst>
          </p:cNvPr>
          <p:cNvSpPr txBox="1"/>
          <p:nvPr/>
        </p:nvSpPr>
        <p:spPr>
          <a:xfrm>
            <a:off x="3574619" y="3874418"/>
            <a:ext cx="5274365" cy="523220"/>
          </a:xfrm>
          <a:prstGeom prst="rect">
            <a:avLst/>
          </a:prstGeom>
          <a:noFill/>
        </p:spPr>
        <p:txBody>
          <a:bodyPr wrap="square">
            <a:spAutoFit/>
          </a:bodyPr>
          <a:lstStyle/>
          <a:p>
            <a:r>
              <a:rPr lang="en-US" sz="1400" b="0" i="0" u="none" strike="noStrike" cap="none" dirty="0">
                <a:solidFill>
                  <a:schemeClr val="accent1">
                    <a:lumMod val="50000"/>
                  </a:schemeClr>
                </a:solidFill>
                <a:effectLst/>
                <a:latin typeface="+mn-lt"/>
                <a:ea typeface="+mn-ea"/>
                <a:cs typeface="+mn-cs"/>
                <a:sym typeface="Arial"/>
              </a:rPr>
              <a:t>Only earthquakes meeting certain size and shaking thresholds trigger alerts. Small or distant quakes may not.</a:t>
            </a:r>
          </a:p>
        </p:txBody>
      </p:sp>
      <p:cxnSp>
        <p:nvCxnSpPr>
          <p:cNvPr id="28" name="Straight Connector 27">
            <a:extLst>
              <a:ext uri="{FF2B5EF4-FFF2-40B4-BE49-F238E27FC236}">
                <a16:creationId xmlns:a16="http://schemas.microsoft.com/office/drawing/2014/main" id="{D70CA564-102B-A847-7C35-D0E94FEE2B6B}"/>
              </a:ext>
            </a:extLst>
          </p:cNvPr>
          <p:cNvCxnSpPr/>
          <p:nvPr/>
        </p:nvCxnSpPr>
        <p:spPr>
          <a:xfrm>
            <a:off x="514814" y="2925376"/>
            <a:ext cx="82693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83DF99-7C4B-05C1-DFB6-6C1C98034C5B}"/>
              </a:ext>
            </a:extLst>
          </p:cNvPr>
          <p:cNvCxnSpPr/>
          <p:nvPr/>
        </p:nvCxnSpPr>
        <p:spPr>
          <a:xfrm>
            <a:off x="508189" y="3755109"/>
            <a:ext cx="82693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DB762DC-2933-DD37-48C2-B7A8870B76F8}"/>
              </a:ext>
            </a:extLst>
          </p:cNvPr>
          <p:cNvGrpSpPr/>
          <p:nvPr/>
        </p:nvGrpSpPr>
        <p:grpSpPr>
          <a:xfrm>
            <a:off x="614021" y="1587912"/>
            <a:ext cx="244436" cy="244436"/>
            <a:chOff x="507954" y="1389792"/>
            <a:chExt cx="244436" cy="244436"/>
          </a:xfrm>
        </p:grpSpPr>
        <p:sp>
          <p:nvSpPr>
            <p:cNvPr id="31" name="Oval 30">
              <a:extLst>
                <a:ext uri="{FF2B5EF4-FFF2-40B4-BE49-F238E27FC236}">
                  <a16:creationId xmlns:a16="http://schemas.microsoft.com/office/drawing/2014/main" id="{4CF08CD3-B961-FCC9-69AE-CBA6D12B6BFB}"/>
                </a:ext>
              </a:extLst>
            </p:cNvPr>
            <p:cNvSpPr/>
            <p:nvPr/>
          </p:nvSpPr>
          <p:spPr>
            <a:xfrm>
              <a:off x="507954" y="1389792"/>
              <a:ext cx="244436" cy="24443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Close with solid fill">
              <a:extLst>
                <a:ext uri="{FF2B5EF4-FFF2-40B4-BE49-F238E27FC236}">
                  <a16:creationId xmlns:a16="http://schemas.microsoft.com/office/drawing/2014/main" id="{EFE4C5A6-FBD6-9430-C9B7-A4737D925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527" y="1417702"/>
              <a:ext cx="189290" cy="189290"/>
            </a:xfrm>
            <a:prstGeom prst="rect">
              <a:avLst/>
            </a:prstGeom>
          </p:spPr>
        </p:pic>
      </p:grpSp>
      <p:sp>
        <p:nvSpPr>
          <p:cNvPr id="33" name="Oval 32">
            <a:extLst>
              <a:ext uri="{FF2B5EF4-FFF2-40B4-BE49-F238E27FC236}">
                <a16:creationId xmlns:a16="http://schemas.microsoft.com/office/drawing/2014/main" id="{FFDE7BD9-204F-4231-A175-3D95C79B10A5}"/>
              </a:ext>
            </a:extLst>
          </p:cNvPr>
          <p:cNvSpPr/>
          <p:nvPr/>
        </p:nvSpPr>
        <p:spPr>
          <a:xfrm>
            <a:off x="3641450" y="1587912"/>
            <a:ext cx="244436" cy="24443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heckmark with solid fill">
            <a:extLst>
              <a:ext uri="{FF2B5EF4-FFF2-40B4-BE49-F238E27FC236}">
                <a16:creationId xmlns:a16="http://schemas.microsoft.com/office/drawing/2014/main" id="{362BFA1A-8266-A235-32C3-2D5E485E2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9859" y="1636018"/>
            <a:ext cx="147617" cy="147617"/>
          </a:xfrm>
          <a:prstGeom prst="rect">
            <a:avLst/>
          </a:prstGeom>
        </p:spPr>
      </p:pic>
      <p:sp>
        <p:nvSpPr>
          <p:cNvPr id="35" name="Google Shape;289;p36">
            <a:extLst>
              <a:ext uri="{FF2B5EF4-FFF2-40B4-BE49-F238E27FC236}">
                <a16:creationId xmlns:a16="http://schemas.microsoft.com/office/drawing/2014/main" id="{0671C055-4561-7B0E-3BCC-E957B1C16A43}"/>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8470572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014140-26AE-74E9-870A-EE32DCA1E6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11" name="Picture 10">
            <a:extLst>
              <a:ext uri="{FF2B5EF4-FFF2-40B4-BE49-F238E27FC236}">
                <a16:creationId xmlns:a16="http://schemas.microsoft.com/office/drawing/2014/main" id="{2496F96D-28C3-38A5-F054-C21E9799E2B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863801" y="627813"/>
            <a:ext cx="4029676" cy="3871925"/>
          </a:xfrm>
          <a:prstGeom prst="roundRect">
            <a:avLst>
              <a:gd name="adj" fmla="val 4118"/>
            </a:avLst>
          </a:prstGeom>
          <a:effectLst>
            <a:outerShdw blurRad="50800" dist="38100" dir="2700000" algn="tl" rotWithShape="0">
              <a:schemeClr val="accent1">
                <a:lumMod val="50000"/>
                <a:alpha val="40000"/>
              </a:schemeClr>
            </a:outerShdw>
          </a:effectLst>
        </p:spPr>
      </p:pic>
      <p:sp>
        <p:nvSpPr>
          <p:cNvPr id="6" name="Content Placeholder 3">
            <a:extLst>
              <a:ext uri="{FF2B5EF4-FFF2-40B4-BE49-F238E27FC236}">
                <a16:creationId xmlns:a16="http://schemas.microsoft.com/office/drawing/2014/main" id="{85B36E86-5941-3505-6649-8D51D5545A55}"/>
              </a:ext>
            </a:extLst>
          </p:cNvPr>
          <p:cNvSpPr>
            <a:spLocks noGrp="1"/>
          </p:cNvSpPr>
          <p:nvPr>
            <p:ph sz="quarter" idx="13"/>
          </p:nvPr>
        </p:nvSpPr>
        <p:spPr>
          <a:xfrm>
            <a:off x="402336" y="1311688"/>
            <a:ext cx="4259261" cy="3299385"/>
          </a:xfrm>
        </p:spPr>
        <p:txBody>
          <a:bodyPr>
            <a:noAutofit/>
          </a:bodyPr>
          <a:lstStyle/>
          <a:p>
            <a:pPr marL="120650" indent="-120650">
              <a:lnSpc>
                <a:spcPct val="110000"/>
              </a:lnSpc>
              <a:buFont typeface="Arial" panose="020B0604020202020204" pitchFamily="34" charset="0"/>
              <a:buChar char="•"/>
            </a:pPr>
            <a:r>
              <a:rPr lang="en-US" dirty="0">
                <a:solidFill>
                  <a:schemeClr val="bg2"/>
                </a:solidFill>
              </a:rPr>
              <a:t>Protect yourself! Make sure your phone is </a:t>
            </a:r>
            <a:r>
              <a:rPr lang="en-US" i="1" dirty="0">
                <a:solidFill>
                  <a:schemeClr val="bg2"/>
                </a:solidFill>
              </a:rPr>
              <a:t>ShakeAlert Ready </a:t>
            </a:r>
            <a:r>
              <a:rPr lang="en-US" dirty="0">
                <a:solidFill>
                  <a:schemeClr val="bg2"/>
                </a:solidFill>
              </a:rPr>
              <a:t>and practice what you would do if you get an alert or feel shaking.</a:t>
            </a:r>
            <a:endParaRPr lang="en-US" i="1" dirty="0">
              <a:solidFill>
                <a:schemeClr val="bg2"/>
              </a:solidFill>
            </a:endParaRPr>
          </a:p>
          <a:p>
            <a:pPr marL="120650" indent="-120650">
              <a:lnSpc>
                <a:spcPct val="110000"/>
              </a:lnSpc>
              <a:buFont typeface="Arial" panose="020B0604020202020204" pitchFamily="34" charset="0"/>
              <a:buChar char="•"/>
            </a:pPr>
            <a:r>
              <a:rPr lang="en-US" dirty="0">
                <a:solidFill>
                  <a:schemeClr val="bg2"/>
                </a:solidFill>
              </a:rPr>
              <a:t>Show neighbors, friends, and family how to </a:t>
            </a:r>
            <a:r>
              <a:rPr lang="en-US" b="1" dirty="0">
                <a:solidFill>
                  <a:schemeClr val="bg2"/>
                </a:solidFill>
              </a:rPr>
              <a:t>check phone alert settings </a:t>
            </a:r>
            <a:r>
              <a:rPr lang="en-US" dirty="0">
                <a:solidFill>
                  <a:schemeClr val="bg2"/>
                </a:solidFill>
              </a:rPr>
              <a:t>and encourage them to </a:t>
            </a:r>
            <a:r>
              <a:rPr lang="en-US" b="1" dirty="0">
                <a:solidFill>
                  <a:schemeClr val="bg2"/>
                </a:solidFill>
              </a:rPr>
              <a:t>download the </a:t>
            </a:r>
            <a:r>
              <a:rPr lang="en-US" b="1" dirty="0" err="1">
                <a:solidFill>
                  <a:schemeClr val="bg2"/>
                </a:solidFill>
              </a:rPr>
              <a:t>MyShake</a:t>
            </a:r>
            <a:r>
              <a:rPr lang="en-US" b="1" dirty="0">
                <a:solidFill>
                  <a:schemeClr val="bg2"/>
                </a:solidFill>
              </a:rPr>
              <a:t> app.</a:t>
            </a:r>
          </a:p>
          <a:p>
            <a:pPr marL="120650" indent="-120650">
              <a:lnSpc>
                <a:spcPct val="110000"/>
              </a:lnSpc>
              <a:buFont typeface="Arial" panose="020B0604020202020204" pitchFamily="34" charset="0"/>
              <a:buChar char="•"/>
            </a:pPr>
            <a:r>
              <a:rPr lang="en-US" dirty="0">
                <a:solidFill>
                  <a:schemeClr val="bg2"/>
                </a:solidFill>
              </a:rPr>
              <a:t>Share this message: </a:t>
            </a:r>
            <a:r>
              <a:rPr lang="en-US" i="1" dirty="0">
                <a:solidFill>
                  <a:schemeClr val="bg2"/>
                </a:solidFill>
              </a:rPr>
              <a:t>“Did you know you can get an alert before you feel shaking?”</a:t>
            </a:r>
          </a:p>
          <a:p>
            <a:pPr marL="120650" indent="-120650">
              <a:lnSpc>
                <a:spcPct val="110000"/>
              </a:lnSpc>
              <a:buFont typeface="Arial" panose="020B0604020202020204" pitchFamily="34" charset="0"/>
              <a:buChar char="•"/>
            </a:pPr>
            <a:r>
              <a:rPr lang="en-US" dirty="0">
                <a:solidFill>
                  <a:schemeClr val="bg2"/>
                </a:solidFill>
              </a:rPr>
              <a:t>Encourage multiple ways to receive alerts.</a:t>
            </a:r>
          </a:p>
          <a:p>
            <a:pPr>
              <a:lnSpc>
                <a:spcPct val="110000"/>
              </a:lnSpc>
            </a:pPr>
            <a:endParaRPr lang="en-US" dirty="0">
              <a:solidFill>
                <a:schemeClr val="bg2"/>
              </a:solidFill>
            </a:endParaRPr>
          </a:p>
        </p:txBody>
      </p:sp>
      <p:sp>
        <p:nvSpPr>
          <p:cNvPr id="7" name="Title 5">
            <a:extLst>
              <a:ext uri="{FF2B5EF4-FFF2-40B4-BE49-F238E27FC236}">
                <a16:creationId xmlns:a16="http://schemas.microsoft.com/office/drawing/2014/main" id="{D02DB244-D057-92E0-78B7-1FF1ABC57F7F}"/>
              </a:ext>
            </a:extLst>
          </p:cNvPr>
          <p:cNvSpPr txBox="1">
            <a:spLocks/>
          </p:cNvSpPr>
          <p:nvPr/>
        </p:nvSpPr>
        <p:spPr>
          <a:xfrm>
            <a:off x="402336" y="731520"/>
            <a:ext cx="3626799" cy="6323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mj-lt"/>
              </a:rPr>
              <a:t>How CERT Volunteers Can Share ShakeAlert </a:t>
            </a:r>
            <a:endParaRPr lang="en-US" sz="2400" baseline="30000" dirty="0">
              <a:solidFill>
                <a:srgbClr val="006F41"/>
              </a:solidFill>
              <a:latin typeface="+mj-lt"/>
            </a:endParaRPr>
          </a:p>
        </p:txBody>
      </p:sp>
      <p:sp>
        <p:nvSpPr>
          <p:cNvPr id="15" name="Google Shape;289;p36">
            <a:extLst>
              <a:ext uri="{FF2B5EF4-FFF2-40B4-BE49-F238E27FC236}">
                <a16:creationId xmlns:a16="http://schemas.microsoft.com/office/drawing/2014/main" id="{A5EBFC5B-7CDC-0B19-02BD-1CF26850AAC6}"/>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4641089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2C2F-91B1-25EB-0049-056C335FE195}"/>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438AEA89-3079-3128-1831-96DFB1450676}"/>
              </a:ext>
            </a:extLst>
          </p:cNvPr>
          <p:cNvSpPr>
            <a:spLocks noGrp="1"/>
          </p:cNvSpPr>
          <p:nvPr>
            <p:ph sz="quarter" idx="13"/>
          </p:nvPr>
        </p:nvSpPr>
        <p:spPr>
          <a:xfrm>
            <a:off x="172129" y="1861997"/>
            <a:ext cx="8537122" cy="1419505"/>
          </a:xfrm>
        </p:spPr>
        <p:txBody>
          <a:bodyPr>
            <a:noAutofit/>
          </a:bodyPr>
          <a:lstStyle/>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b="1" dirty="0"/>
          </a:p>
          <a:p>
            <a:pPr marL="285750" indent="-285750">
              <a:lnSpc>
                <a:spcPct val="100000"/>
              </a:lnSpc>
              <a:spcBef>
                <a:spcPts val="600"/>
              </a:spcBef>
              <a:spcAft>
                <a:spcPts val="600"/>
              </a:spcAft>
              <a:buSzPct val="1000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FD146F0D-580B-A0A0-FD3F-963F990A1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grpSp>
        <p:nvGrpSpPr>
          <p:cNvPr id="9" name="Group 8">
            <a:extLst>
              <a:ext uri="{FF2B5EF4-FFF2-40B4-BE49-F238E27FC236}">
                <a16:creationId xmlns:a16="http://schemas.microsoft.com/office/drawing/2014/main" id="{4032C9E6-AD8B-8204-E600-EF8E64DD8D31}"/>
              </a:ext>
            </a:extLst>
          </p:cNvPr>
          <p:cNvGrpSpPr/>
          <p:nvPr/>
        </p:nvGrpSpPr>
        <p:grpSpPr>
          <a:xfrm>
            <a:off x="5322615" y="632534"/>
            <a:ext cx="3537180" cy="3924718"/>
            <a:chOff x="5497251" y="632534"/>
            <a:chExt cx="3362543" cy="3730948"/>
          </a:xfrm>
        </p:grpSpPr>
        <p:pic>
          <p:nvPicPr>
            <p:cNvPr id="15" name="Picture 14">
              <a:extLst>
                <a:ext uri="{FF2B5EF4-FFF2-40B4-BE49-F238E27FC236}">
                  <a16:creationId xmlns:a16="http://schemas.microsoft.com/office/drawing/2014/main" id="{0DF3C2AA-70B3-1DC5-E975-F2D2807A7C7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5497251" y="632534"/>
              <a:ext cx="3362543" cy="3730948"/>
            </a:xfrm>
            <a:prstGeom prst="roundRect">
              <a:avLst>
                <a:gd name="adj" fmla="val 2906"/>
              </a:avLst>
            </a:prstGeom>
            <a:effectLst>
              <a:outerShdw blurRad="50800" dist="38100" dir="2700000" algn="tl" rotWithShape="0">
                <a:schemeClr val="accent1">
                  <a:lumMod val="50000"/>
                  <a:alpha val="19289"/>
                </a:schemeClr>
              </a:outerShdw>
            </a:effectLst>
          </p:spPr>
        </p:pic>
        <p:sp>
          <p:nvSpPr>
            <p:cNvPr id="16" name="Rounded Rectangle 15">
              <a:extLst>
                <a:ext uri="{FF2B5EF4-FFF2-40B4-BE49-F238E27FC236}">
                  <a16:creationId xmlns:a16="http://schemas.microsoft.com/office/drawing/2014/main" id="{A03851D4-6B55-A1B7-CE52-D10A64FF6D6B}"/>
                </a:ext>
              </a:extLst>
            </p:cNvPr>
            <p:cNvSpPr/>
            <p:nvPr/>
          </p:nvSpPr>
          <p:spPr>
            <a:xfrm>
              <a:off x="6615574" y="2789531"/>
              <a:ext cx="879475" cy="133927"/>
            </a:xfrm>
            <a:prstGeom prst="roundRect">
              <a:avLst>
                <a:gd name="adj"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6">
            <a:extLst>
              <a:ext uri="{FF2B5EF4-FFF2-40B4-BE49-F238E27FC236}">
                <a16:creationId xmlns:a16="http://schemas.microsoft.com/office/drawing/2014/main" id="{94843752-4717-5411-4F77-FC87214CD40C}"/>
              </a:ext>
            </a:extLst>
          </p:cNvPr>
          <p:cNvSpPr txBox="1">
            <a:spLocks/>
          </p:cNvSpPr>
          <p:nvPr/>
        </p:nvSpPr>
        <p:spPr>
          <a:xfrm>
            <a:off x="402336" y="1174681"/>
            <a:ext cx="4746747" cy="32625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750"/>
              </a:spcBef>
              <a:spcAft>
                <a:spcPts val="0"/>
              </a:spcAft>
              <a:buClr>
                <a:schemeClr val="accent1"/>
              </a:buClr>
              <a:buSzPts val="1500"/>
              <a:buFont typeface="Arial"/>
              <a:buNone/>
              <a:tabLst/>
              <a:defRPr sz="1600" b="0" i="0" u="none" strike="noStrike" cap="none">
                <a:solidFill>
                  <a:schemeClr val="dk1"/>
                </a:solidFill>
                <a:latin typeface="Arial"/>
                <a:ea typeface="Arial"/>
                <a:cs typeface="Arial"/>
                <a:sym typeface="Arial"/>
              </a:defRPr>
            </a:lvl1pPr>
            <a:lvl2pPr marL="346075" marR="0" lvl="1" indent="-169863" algn="l" rtl="0">
              <a:lnSpc>
                <a:spcPct val="90000"/>
              </a:lnSpc>
              <a:spcBef>
                <a:spcPts val="375"/>
              </a:spcBef>
              <a:spcAft>
                <a:spcPts val="0"/>
              </a:spcAft>
              <a:buClr>
                <a:schemeClr val="accent1"/>
              </a:buClr>
              <a:buSzPts val="1500"/>
              <a:buFont typeface="Arial"/>
              <a:buChar char="•"/>
              <a:tabLst/>
              <a:defRPr sz="1600" b="0" i="0" u="none" strike="noStrike" cap="none">
                <a:solidFill>
                  <a:schemeClr val="dk1"/>
                </a:solidFill>
                <a:latin typeface="Arial"/>
                <a:ea typeface="Arial"/>
                <a:cs typeface="Arial"/>
                <a:sym typeface="Arial"/>
              </a:defRPr>
            </a:lvl2pPr>
            <a:lvl3pPr marL="630238" marR="0" lvl="2" indent="-231775" algn="l" rtl="0">
              <a:lnSpc>
                <a:spcPct val="90000"/>
              </a:lnSpc>
              <a:spcBef>
                <a:spcPts val="375"/>
              </a:spcBef>
              <a:spcAft>
                <a:spcPts val="0"/>
              </a:spcAft>
              <a:buClr>
                <a:schemeClr val="accent1"/>
              </a:buClr>
              <a:buSzPts val="1500"/>
              <a:buFont typeface="System Font Regular"/>
              <a:buChar char="—"/>
              <a:tabLst/>
              <a:defRPr sz="1600" b="0" i="0" u="none" strike="noStrike" cap="none">
                <a:solidFill>
                  <a:schemeClr val="dk1"/>
                </a:solidFill>
                <a:latin typeface="Arial"/>
                <a:ea typeface="Arial"/>
                <a:cs typeface="Arial"/>
                <a:sym typeface="Arial"/>
              </a:defRPr>
            </a:lvl3pPr>
            <a:lvl4pPr marL="914400" marR="0" lvl="3" indent="-169863" algn="l" rtl="0">
              <a:lnSpc>
                <a:spcPct val="90000"/>
              </a:lnSpc>
              <a:spcBef>
                <a:spcPts val="375"/>
              </a:spcBef>
              <a:spcAft>
                <a:spcPts val="0"/>
              </a:spcAft>
              <a:buClr>
                <a:schemeClr val="bg2"/>
              </a:buClr>
              <a:buSzPts val="1500"/>
              <a:buFont typeface="Arial"/>
              <a:buChar char="•"/>
              <a:tabLst/>
              <a:defRPr sz="1600" b="0" i="0" u="none" strike="noStrike" cap="none">
                <a:solidFill>
                  <a:schemeClr val="dk1"/>
                </a:solidFill>
                <a:latin typeface="Arial"/>
                <a:ea typeface="Arial"/>
                <a:cs typeface="Arial"/>
                <a:sym typeface="Arial"/>
              </a:defRPr>
            </a:lvl4pPr>
            <a:lvl5pPr marL="914400" marR="0" lvl="4" indent="-169863" algn="l" rtl="0">
              <a:lnSpc>
                <a:spcPct val="90000"/>
              </a:lnSpc>
              <a:spcBef>
                <a:spcPts val="375"/>
              </a:spcBef>
              <a:spcAft>
                <a:spcPts val="0"/>
              </a:spcAft>
              <a:buClr>
                <a:schemeClr val="accent1"/>
              </a:buClr>
              <a:buSzPts val="1500"/>
              <a:buFont typeface="Arial"/>
              <a:buChar char="•"/>
              <a:tabLst/>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180975" indent="-180975">
              <a:lnSpc>
                <a:spcPct val="110000"/>
              </a:lnSpc>
              <a:spcBef>
                <a:spcPts val="300"/>
              </a:spcBef>
              <a:spcAft>
                <a:spcPts val="300"/>
              </a:spcAft>
              <a:buFont typeface="Arial" panose="020B0604020202020204" pitchFamily="34" charset="0"/>
              <a:buChar char="•"/>
            </a:pPr>
            <a:r>
              <a:rPr lang="en-US" dirty="0">
                <a:solidFill>
                  <a:schemeClr val="bg2"/>
                </a:solidFill>
                <a:sym typeface="Calibri"/>
              </a:rPr>
              <a:t>As CERT volunteers, </a:t>
            </a:r>
            <a:r>
              <a:rPr lang="en-US" b="1" dirty="0">
                <a:solidFill>
                  <a:schemeClr val="bg2"/>
                </a:solidFill>
                <a:sym typeface="Calibri"/>
              </a:rPr>
              <a:t>you can act as trusted messengers </a:t>
            </a:r>
            <a:r>
              <a:rPr lang="en-US" dirty="0">
                <a:solidFill>
                  <a:schemeClr val="bg2"/>
                </a:solidFill>
                <a:sym typeface="Calibri"/>
              </a:rPr>
              <a:t>for the people around you. </a:t>
            </a:r>
          </a:p>
          <a:p>
            <a:pPr marL="180975" indent="-180975">
              <a:lnSpc>
                <a:spcPct val="110000"/>
              </a:lnSpc>
              <a:spcBef>
                <a:spcPts val="300"/>
              </a:spcBef>
              <a:spcAft>
                <a:spcPts val="300"/>
              </a:spcAft>
              <a:buFont typeface="Arial" panose="020B0604020202020204" pitchFamily="34" charset="0"/>
              <a:buChar char="•"/>
            </a:pPr>
            <a:r>
              <a:rPr lang="en-US" dirty="0">
                <a:solidFill>
                  <a:schemeClr val="bg2"/>
                </a:solidFill>
                <a:sym typeface="Calibri"/>
              </a:rPr>
              <a:t>Even if the conversation is informal, it is important to confirm you have trusted information before sharing with anyone.</a:t>
            </a:r>
            <a:endParaRPr lang="en-US" dirty="0">
              <a:solidFill>
                <a:schemeClr val="bg2"/>
              </a:solidFill>
            </a:endParaRPr>
          </a:p>
          <a:p>
            <a:pPr marL="573088" lvl="1" indent="-287338">
              <a:spcBef>
                <a:spcPts val="300"/>
              </a:spcBef>
              <a:spcAft>
                <a:spcPts val="300"/>
              </a:spcAft>
              <a:buFont typeface="System Font Regular"/>
              <a:buChar char="—"/>
            </a:pPr>
            <a:r>
              <a:rPr lang="en-US" dirty="0">
                <a:solidFill>
                  <a:schemeClr val="bg2"/>
                </a:solidFill>
              </a:rPr>
              <a:t>Use </a:t>
            </a:r>
            <a:r>
              <a:rPr lang="en-US" b="1" dirty="0">
                <a:solidFill>
                  <a:schemeClr val="bg2"/>
                </a:solidFill>
              </a:rPr>
              <a:t>trusted sources</a:t>
            </a:r>
            <a:r>
              <a:rPr lang="en-US" dirty="0">
                <a:solidFill>
                  <a:schemeClr val="bg2"/>
                </a:solidFill>
              </a:rPr>
              <a:t>: official government (.gov), education (.</a:t>
            </a:r>
            <a:r>
              <a:rPr lang="en-US" dirty="0" err="1">
                <a:solidFill>
                  <a:schemeClr val="bg2"/>
                </a:solidFill>
              </a:rPr>
              <a:t>edu</a:t>
            </a:r>
            <a:r>
              <a:rPr lang="en-US" dirty="0">
                <a:solidFill>
                  <a:schemeClr val="bg2"/>
                </a:solidFill>
              </a:rPr>
              <a:t>), CERT channels.</a:t>
            </a:r>
          </a:p>
          <a:p>
            <a:pPr marL="573088" lvl="1" indent="-287338">
              <a:spcBef>
                <a:spcPts val="300"/>
              </a:spcBef>
              <a:spcAft>
                <a:spcPts val="300"/>
              </a:spcAft>
              <a:buFont typeface="System Font Regular"/>
              <a:buChar char="—"/>
            </a:pPr>
            <a:r>
              <a:rPr lang="en-US" b="1" dirty="0">
                <a:solidFill>
                  <a:schemeClr val="bg2"/>
                </a:solidFill>
              </a:rPr>
              <a:t>Verify before sharing</a:t>
            </a:r>
            <a:r>
              <a:rPr lang="en-US" dirty="0">
                <a:solidFill>
                  <a:schemeClr val="bg2"/>
                </a:solidFill>
              </a:rPr>
              <a:t> to avoid spreading misinformation.</a:t>
            </a:r>
          </a:p>
          <a:p>
            <a:pPr marL="573088" lvl="1" indent="-287338">
              <a:spcBef>
                <a:spcPts val="300"/>
              </a:spcBef>
              <a:spcAft>
                <a:spcPts val="300"/>
              </a:spcAft>
              <a:buFont typeface="System Font Regular"/>
              <a:buChar char="—"/>
            </a:pPr>
            <a:r>
              <a:rPr lang="en-US" dirty="0">
                <a:solidFill>
                  <a:schemeClr val="bg2"/>
                </a:solidFill>
              </a:rPr>
              <a:t>Be cautious of viral or anonymous posts — they may not be accurate.</a:t>
            </a:r>
          </a:p>
          <a:p>
            <a:pPr marL="573088" lvl="1" indent="-287338">
              <a:spcBef>
                <a:spcPts val="300"/>
              </a:spcBef>
              <a:spcAft>
                <a:spcPts val="300"/>
              </a:spcAft>
              <a:buFont typeface="System Font Regular"/>
              <a:buChar char="—"/>
            </a:pPr>
            <a:r>
              <a:rPr lang="en-US" b="1" dirty="0">
                <a:solidFill>
                  <a:schemeClr val="bg2"/>
                </a:solidFill>
              </a:rPr>
              <a:t>USGS</a:t>
            </a:r>
            <a:r>
              <a:rPr lang="en-US" dirty="0">
                <a:solidFill>
                  <a:schemeClr val="bg2"/>
                </a:solidFill>
              </a:rPr>
              <a:t> is a trusted source.</a:t>
            </a:r>
          </a:p>
        </p:txBody>
      </p:sp>
      <p:sp>
        <p:nvSpPr>
          <p:cNvPr id="5" name="Title 5">
            <a:extLst>
              <a:ext uri="{FF2B5EF4-FFF2-40B4-BE49-F238E27FC236}">
                <a16:creationId xmlns:a16="http://schemas.microsoft.com/office/drawing/2014/main" id="{C8FD2812-E15A-B64A-1F31-1879B0CC2F8E}"/>
              </a:ext>
            </a:extLst>
          </p:cNvPr>
          <p:cNvSpPr txBox="1">
            <a:spLocks/>
          </p:cNvSpPr>
          <p:nvPr/>
        </p:nvSpPr>
        <p:spPr>
          <a:xfrm>
            <a:off x="402336" y="706276"/>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Arial" panose="020B0604020202020204" pitchFamily="34" charset="0"/>
                <a:cs typeface="Arial" panose="020B0604020202020204" pitchFamily="34" charset="0"/>
              </a:rPr>
              <a:t>Be a Trusted Messenger</a:t>
            </a:r>
            <a:endParaRPr lang="en-US" sz="2400" baseline="30000" dirty="0">
              <a:solidFill>
                <a:srgbClr val="006F41"/>
              </a:solidFill>
              <a:latin typeface="Arial" panose="020B0604020202020204" pitchFamily="34" charset="0"/>
              <a:cs typeface="Arial" panose="020B0604020202020204" pitchFamily="34" charset="0"/>
            </a:endParaRPr>
          </a:p>
        </p:txBody>
      </p:sp>
      <p:sp>
        <p:nvSpPr>
          <p:cNvPr id="10" name="Google Shape;289;p36">
            <a:extLst>
              <a:ext uri="{FF2B5EF4-FFF2-40B4-BE49-F238E27FC236}">
                <a16:creationId xmlns:a16="http://schemas.microsoft.com/office/drawing/2014/main" id="{1A29AE6A-F6AC-BCB5-E6B2-41CF5F3A6191}"/>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5486143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69BF0-E6F8-A41E-5FEB-B8E2EF0A51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05EA998-8A00-8B9F-0DB2-08DF9361469A}"/>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Module 2: The Science Behind ShakeAlert</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3665294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AEEE9-E274-AE8D-64B7-79496158E749}"/>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A0BAF2-FDAC-4372-09E8-8FEC12AA2252}"/>
              </a:ext>
            </a:extLst>
          </p:cNvPr>
          <p:cNvSpPr>
            <a:spLocks noGrp="1"/>
          </p:cNvSpPr>
          <p:nvPr>
            <p:ph type="title"/>
          </p:nvPr>
        </p:nvSpPr>
        <p:spPr>
          <a:xfrm>
            <a:off x="402336" y="731520"/>
            <a:ext cx="2501489" cy="502153"/>
          </a:xfrm>
        </p:spPr>
        <p:txBody>
          <a:bodyPr>
            <a:noAutofit/>
          </a:bodyPr>
          <a:lstStyle/>
          <a:p>
            <a:r>
              <a:rPr lang="en-US" sz="2400" dirty="0"/>
              <a:t>Earthquake Science Basics</a:t>
            </a:r>
          </a:p>
        </p:txBody>
      </p:sp>
      <p:sp>
        <p:nvSpPr>
          <p:cNvPr id="4" name="Content Placeholder 3">
            <a:extLst>
              <a:ext uri="{FF2B5EF4-FFF2-40B4-BE49-F238E27FC236}">
                <a16:creationId xmlns:a16="http://schemas.microsoft.com/office/drawing/2014/main" id="{DCB7A7F8-0EB8-A168-17A5-C9F67CD51A27}"/>
              </a:ext>
            </a:extLst>
          </p:cNvPr>
          <p:cNvSpPr>
            <a:spLocks noGrp="1"/>
          </p:cNvSpPr>
          <p:nvPr>
            <p:ph type="body" idx="1"/>
          </p:nvPr>
        </p:nvSpPr>
        <p:spPr>
          <a:xfrm>
            <a:off x="402337" y="1371600"/>
            <a:ext cx="2371860" cy="3263504"/>
          </a:xfrm>
        </p:spPr>
        <p:txBody>
          <a:bodyPr>
            <a:noAutofit/>
          </a:bodyPr>
          <a:lstStyle/>
          <a:p>
            <a:pPr marL="176213" indent="-168275">
              <a:buFont typeface="Arial" panose="020B0604020202020204" pitchFamily="34" charset="0"/>
              <a:buChar char="•"/>
            </a:pPr>
            <a:r>
              <a:rPr lang="en-US" sz="1500" dirty="0">
                <a:solidFill>
                  <a:schemeClr val="bg2"/>
                </a:solidFill>
              </a:rPr>
              <a:t>Earthquakes send out two main waves.</a:t>
            </a:r>
          </a:p>
          <a:p>
            <a:pPr marL="176213" indent="-168275">
              <a:buFont typeface="Arial" panose="020B0604020202020204" pitchFamily="34" charset="0"/>
              <a:buChar char="•"/>
            </a:pPr>
            <a:r>
              <a:rPr lang="en-US" sz="1500" dirty="0">
                <a:solidFill>
                  <a:schemeClr val="bg2"/>
                </a:solidFill>
              </a:rPr>
              <a:t>P-waves (Primary): </a:t>
            </a:r>
            <a:r>
              <a:rPr lang="en-US" sz="1500" b="0" dirty="0">
                <a:solidFill>
                  <a:schemeClr val="bg2"/>
                </a:solidFill>
              </a:rPr>
              <a:t>fastest — usually lighter shaking.</a:t>
            </a:r>
          </a:p>
          <a:p>
            <a:pPr marL="176213" indent="-168275">
              <a:buFont typeface="Arial" panose="020B0604020202020204" pitchFamily="34" charset="0"/>
              <a:buChar char="•"/>
            </a:pPr>
            <a:r>
              <a:rPr lang="en-US" sz="1500" dirty="0">
                <a:solidFill>
                  <a:schemeClr val="bg2"/>
                </a:solidFill>
              </a:rPr>
              <a:t>S-waves (Secondary): </a:t>
            </a:r>
            <a:r>
              <a:rPr lang="en-US" sz="1500" b="0" dirty="0">
                <a:solidFill>
                  <a:schemeClr val="bg2"/>
                </a:solidFill>
              </a:rPr>
              <a:t>slower — cause stronger shaking.</a:t>
            </a:r>
          </a:p>
          <a:p>
            <a:pPr marL="176213" indent="-168275">
              <a:buFont typeface="Arial" panose="020B0604020202020204" pitchFamily="34" charset="0"/>
              <a:buChar char="•"/>
            </a:pPr>
            <a:r>
              <a:rPr lang="en-US" sz="1500" dirty="0">
                <a:solidFill>
                  <a:schemeClr val="bg2"/>
                </a:solidFill>
              </a:rPr>
              <a:t>ShakeAlert detects P-waves to estimate where and how strong the earthquake is before S-waves arrive.</a:t>
            </a:r>
          </a:p>
        </p:txBody>
      </p:sp>
      <p:sp>
        <p:nvSpPr>
          <p:cNvPr id="3" name="Slide Number Placeholder 2">
            <a:extLst>
              <a:ext uri="{FF2B5EF4-FFF2-40B4-BE49-F238E27FC236}">
                <a16:creationId xmlns:a16="http://schemas.microsoft.com/office/drawing/2014/main" id="{A8CCA8C5-7F13-7461-A468-88AD4DB6DF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9" name="Picture 8" descr="Diagram, text&#10;&#10;AI-generated content may be incorrect.">
            <a:extLst>
              <a:ext uri="{FF2B5EF4-FFF2-40B4-BE49-F238E27FC236}">
                <a16:creationId xmlns:a16="http://schemas.microsoft.com/office/drawing/2014/main" id="{EE51AECA-CF44-A7C6-2518-5DFCFFB0AE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04398" y="543874"/>
            <a:ext cx="5421150" cy="4126097"/>
          </a:xfrm>
          <a:prstGeom prst="rect">
            <a:avLst/>
          </a:prstGeom>
        </p:spPr>
      </p:pic>
      <p:sp>
        <p:nvSpPr>
          <p:cNvPr id="11" name="Google Shape;289;p36">
            <a:extLst>
              <a:ext uri="{FF2B5EF4-FFF2-40B4-BE49-F238E27FC236}">
                <a16:creationId xmlns:a16="http://schemas.microsoft.com/office/drawing/2014/main" id="{52F5319B-0CDB-61C9-30D1-1D5FC9FD7D94}"/>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5606474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780A0-D309-A9C1-900A-27C72A7690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568751-B88C-E9A9-B1C6-3EB845765F67}"/>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0B885-6A92-3E91-E12E-16D1632F5E73}"/>
              </a:ext>
            </a:extLst>
          </p:cNvPr>
          <p:cNvSpPr>
            <a:spLocks noGrp="1"/>
          </p:cNvSpPr>
          <p:nvPr>
            <p:ph type="title"/>
          </p:nvPr>
        </p:nvSpPr>
        <p:spPr>
          <a:xfrm>
            <a:off x="402336" y="731520"/>
            <a:ext cx="2707823" cy="557580"/>
          </a:xfrm>
        </p:spPr>
        <p:txBody>
          <a:bodyPr>
            <a:noAutofit/>
          </a:bodyPr>
          <a:lstStyle/>
          <a:p>
            <a:r>
              <a:rPr lang="en-US" sz="2400" dirty="0"/>
              <a:t>Magnitude </a:t>
            </a:r>
            <a:br>
              <a:rPr lang="en-US" sz="2400" dirty="0"/>
            </a:br>
            <a:r>
              <a:rPr lang="en-US" sz="2400" dirty="0"/>
              <a:t>and Intensity</a:t>
            </a:r>
          </a:p>
        </p:txBody>
      </p:sp>
      <p:sp>
        <p:nvSpPr>
          <p:cNvPr id="4" name="Content Placeholder 3">
            <a:extLst>
              <a:ext uri="{FF2B5EF4-FFF2-40B4-BE49-F238E27FC236}">
                <a16:creationId xmlns:a16="http://schemas.microsoft.com/office/drawing/2014/main" id="{CDE16800-763A-25EA-3E0B-4F0580E777C4}"/>
              </a:ext>
            </a:extLst>
          </p:cNvPr>
          <p:cNvSpPr>
            <a:spLocks noGrp="1"/>
          </p:cNvSpPr>
          <p:nvPr>
            <p:ph type="body" idx="1"/>
          </p:nvPr>
        </p:nvSpPr>
        <p:spPr>
          <a:xfrm>
            <a:off x="402337" y="1371600"/>
            <a:ext cx="2495846" cy="2616867"/>
          </a:xfrm>
        </p:spPr>
        <p:txBody>
          <a:bodyPr>
            <a:noAutofit/>
          </a:bodyPr>
          <a:lstStyle/>
          <a:p>
            <a:pPr marL="234950" indent="-223838">
              <a:buFont typeface="Arial" panose="020B0604020202020204" pitchFamily="34" charset="0"/>
              <a:buChar char="•"/>
            </a:pPr>
            <a:r>
              <a:rPr lang="en-US" dirty="0">
                <a:solidFill>
                  <a:schemeClr val="bg2"/>
                </a:solidFill>
              </a:rPr>
              <a:t>Watch this short video (about 1 minute)</a:t>
            </a:r>
          </a:p>
          <a:p>
            <a:pPr marL="234950" indent="-223838">
              <a:buFont typeface="Arial" panose="020B0604020202020204" pitchFamily="34" charset="0"/>
              <a:buChar char="•"/>
            </a:pPr>
            <a:r>
              <a:rPr lang="en-US" b="1" dirty="0">
                <a:solidFill>
                  <a:schemeClr val="bg2"/>
                </a:solidFill>
              </a:rPr>
              <a:t>Magnitude = </a:t>
            </a:r>
            <a:r>
              <a:rPr lang="en-US" dirty="0">
                <a:solidFill>
                  <a:schemeClr val="bg2"/>
                </a:solidFill>
              </a:rPr>
              <a:t>energy released at the source.</a:t>
            </a:r>
          </a:p>
          <a:p>
            <a:pPr marL="234950" indent="-223838">
              <a:buFont typeface="Arial" panose="020B0604020202020204" pitchFamily="34" charset="0"/>
              <a:buChar char="•"/>
            </a:pPr>
            <a:r>
              <a:rPr lang="en-US" b="1" dirty="0">
                <a:solidFill>
                  <a:schemeClr val="bg2"/>
                </a:solidFill>
              </a:rPr>
              <a:t>Intensity = </a:t>
            </a:r>
            <a:r>
              <a:rPr lang="en-US" dirty="0">
                <a:solidFill>
                  <a:schemeClr val="bg2"/>
                </a:solidFill>
              </a:rPr>
              <a:t>how strongly shaking is felt in different places.</a:t>
            </a:r>
          </a:p>
          <a:p>
            <a:pPr marL="234950" indent="-223838">
              <a:buFont typeface="Arial" panose="020B0604020202020204" pitchFamily="34" charset="0"/>
              <a:buChar char="•"/>
            </a:pPr>
            <a:r>
              <a:rPr lang="en-US" dirty="0">
                <a:solidFill>
                  <a:schemeClr val="bg2"/>
                </a:solidFill>
              </a:rPr>
              <a:t>We’ll look at each next.</a:t>
            </a:r>
          </a:p>
        </p:txBody>
      </p:sp>
      <p:sp>
        <p:nvSpPr>
          <p:cNvPr id="3" name="Slide Number Placeholder 2">
            <a:extLst>
              <a:ext uri="{FF2B5EF4-FFF2-40B4-BE49-F238E27FC236}">
                <a16:creationId xmlns:a16="http://schemas.microsoft.com/office/drawing/2014/main" id="{0D794D27-F376-0CDE-21BB-13D346999E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8" name="Google Shape;289;p36">
            <a:extLst>
              <a:ext uri="{FF2B5EF4-FFF2-40B4-BE49-F238E27FC236}">
                <a16:creationId xmlns:a16="http://schemas.microsoft.com/office/drawing/2014/main" id="{1E81C318-C71B-776F-F1E1-0F6F54294524}"/>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pic>
        <p:nvPicPr>
          <p:cNvPr id="12" name="Earthquake Magnitude vs Intensity.mp4">
            <a:hlinkClick r:id="" action="ppaction://media"/>
            <a:extLst>
              <a:ext uri="{FF2B5EF4-FFF2-40B4-BE49-F238E27FC236}">
                <a16:creationId xmlns:a16="http://schemas.microsoft.com/office/drawing/2014/main" id="{87B0BC8E-ACE5-FD35-46F8-F93C3D911E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6966" y="1045030"/>
            <a:ext cx="5462649" cy="3072740"/>
          </a:xfrm>
          <a:prstGeom prst="rect">
            <a:avLst/>
          </a:prstGeom>
        </p:spPr>
      </p:pic>
    </p:spTree>
    <p:extLst>
      <p:ext uri="{BB962C8B-B14F-4D97-AF65-F5344CB8AC3E}">
        <p14:creationId xmlns:p14="http://schemas.microsoft.com/office/powerpoint/2010/main" val="24911138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AB4DD-11F7-E93C-017B-16DD4F4A932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AD43A8-E921-265E-D7C4-05686A084101}"/>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BEB10-47B0-8B33-3B5A-9C1C9740F11E}"/>
              </a:ext>
            </a:extLst>
          </p:cNvPr>
          <p:cNvSpPr>
            <a:spLocks noGrp="1"/>
          </p:cNvSpPr>
          <p:nvPr>
            <p:ph type="title"/>
          </p:nvPr>
        </p:nvSpPr>
        <p:spPr>
          <a:xfrm>
            <a:off x="402336" y="731520"/>
            <a:ext cx="2282753" cy="407453"/>
          </a:xfrm>
        </p:spPr>
        <p:txBody>
          <a:bodyPr>
            <a:noAutofit/>
          </a:bodyPr>
          <a:lstStyle/>
          <a:p>
            <a:r>
              <a:rPr lang="en-US" sz="2400" dirty="0"/>
              <a:t>Magnitude</a:t>
            </a:r>
          </a:p>
        </p:txBody>
      </p:sp>
      <p:sp>
        <p:nvSpPr>
          <p:cNvPr id="4" name="Content Placeholder 3">
            <a:extLst>
              <a:ext uri="{FF2B5EF4-FFF2-40B4-BE49-F238E27FC236}">
                <a16:creationId xmlns:a16="http://schemas.microsoft.com/office/drawing/2014/main" id="{9F1CD400-7AA6-1C0D-A669-BC5D086988DF}"/>
              </a:ext>
            </a:extLst>
          </p:cNvPr>
          <p:cNvSpPr>
            <a:spLocks noGrp="1"/>
          </p:cNvSpPr>
          <p:nvPr>
            <p:ph type="body" idx="1"/>
          </p:nvPr>
        </p:nvSpPr>
        <p:spPr>
          <a:xfrm>
            <a:off x="402336" y="1123629"/>
            <a:ext cx="2433854" cy="3263504"/>
          </a:xfrm>
        </p:spPr>
        <p:txBody>
          <a:bodyPr>
            <a:noAutofit/>
          </a:bodyPr>
          <a:lstStyle/>
          <a:p>
            <a:pPr marL="176213" indent="-165100">
              <a:lnSpc>
                <a:spcPct val="100000"/>
              </a:lnSpc>
              <a:spcBef>
                <a:spcPts val="600"/>
              </a:spcBef>
              <a:buFont typeface="Arial" panose="020B0604020202020204" pitchFamily="34" charset="0"/>
              <a:buChar char="•"/>
            </a:pPr>
            <a:r>
              <a:rPr lang="en-US" sz="1500" dirty="0">
                <a:solidFill>
                  <a:schemeClr val="bg2"/>
                </a:solidFill>
              </a:rPr>
              <a:t>Magnitude (M) measures the total energy released at the earthquake’s source.</a:t>
            </a:r>
          </a:p>
          <a:p>
            <a:pPr marL="176213" indent="-165100">
              <a:lnSpc>
                <a:spcPct val="100000"/>
              </a:lnSpc>
              <a:spcBef>
                <a:spcPts val="600"/>
              </a:spcBef>
              <a:buFont typeface="Arial" panose="020B0604020202020204" pitchFamily="34" charset="0"/>
              <a:buChar char="•"/>
            </a:pPr>
            <a:r>
              <a:rPr lang="en-US" sz="1500" dirty="0">
                <a:solidFill>
                  <a:schemeClr val="bg2"/>
                </a:solidFill>
              </a:rPr>
              <a:t>It’s a single number for each event (e.g., M 6.0).</a:t>
            </a:r>
          </a:p>
          <a:p>
            <a:pPr marL="176213" indent="-165100">
              <a:lnSpc>
                <a:spcPct val="100000"/>
              </a:lnSpc>
              <a:spcBef>
                <a:spcPts val="600"/>
              </a:spcBef>
              <a:buFont typeface="Arial" panose="020B0604020202020204" pitchFamily="34" charset="0"/>
              <a:buChar char="•"/>
            </a:pPr>
            <a:r>
              <a:rPr lang="en-US" sz="1500" dirty="0">
                <a:solidFill>
                  <a:schemeClr val="bg2"/>
                </a:solidFill>
              </a:rPr>
              <a:t>Each step up in magnitude means about 32 times more energy.</a:t>
            </a:r>
          </a:p>
          <a:p>
            <a:pPr marL="176213" indent="-165100">
              <a:lnSpc>
                <a:spcPct val="100000"/>
              </a:lnSpc>
              <a:spcBef>
                <a:spcPts val="600"/>
              </a:spcBef>
              <a:buFont typeface="Arial" panose="020B0604020202020204" pitchFamily="34" charset="0"/>
              <a:buChar char="•"/>
            </a:pPr>
            <a:r>
              <a:rPr lang="en-US" sz="1500" dirty="0">
                <a:solidFill>
                  <a:schemeClr val="bg2"/>
                </a:solidFill>
              </a:rPr>
              <a:t>Larger magnitudes affect a wider area and can generate longer warning times.</a:t>
            </a:r>
          </a:p>
        </p:txBody>
      </p:sp>
      <p:sp>
        <p:nvSpPr>
          <p:cNvPr id="3" name="Slide Number Placeholder 2">
            <a:extLst>
              <a:ext uri="{FF2B5EF4-FFF2-40B4-BE49-F238E27FC236}">
                <a16:creationId xmlns:a16="http://schemas.microsoft.com/office/drawing/2014/main" id="{8FD77879-92C3-AF7E-8D2C-CCE40B35E1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6" name="Picture 5" descr="Diagram&#10;&#10;AI-generated content may be incorrect.">
            <a:extLst>
              <a:ext uri="{FF2B5EF4-FFF2-40B4-BE49-F238E27FC236}">
                <a16:creationId xmlns:a16="http://schemas.microsoft.com/office/drawing/2014/main" id="{CAB8EDF8-0B02-CE16-3F95-259DE30F4A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29195" y="457200"/>
            <a:ext cx="5993671" cy="4129548"/>
          </a:xfrm>
          <a:prstGeom prst="rect">
            <a:avLst/>
          </a:prstGeom>
        </p:spPr>
      </p:pic>
      <p:sp>
        <p:nvSpPr>
          <p:cNvPr id="9" name="Google Shape;289;p36">
            <a:extLst>
              <a:ext uri="{FF2B5EF4-FFF2-40B4-BE49-F238E27FC236}">
                <a16:creationId xmlns:a16="http://schemas.microsoft.com/office/drawing/2014/main" id="{BE4FC2B7-3C4B-50E6-C1D9-B7FA0884F18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38589329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2170-CF07-3361-5659-3ADC5ECAF15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7F7856B-589C-33DD-10B0-3F3C90233A4F}"/>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47BF5-8C2D-22A4-8120-F44E261BB02A}"/>
              </a:ext>
            </a:extLst>
          </p:cNvPr>
          <p:cNvSpPr>
            <a:spLocks noGrp="1"/>
          </p:cNvSpPr>
          <p:nvPr>
            <p:ph type="title"/>
          </p:nvPr>
        </p:nvSpPr>
        <p:spPr>
          <a:xfrm>
            <a:off x="402336" y="731520"/>
            <a:ext cx="2577721" cy="407453"/>
          </a:xfrm>
        </p:spPr>
        <p:txBody>
          <a:bodyPr>
            <a:noAutofit/>
          </a:bodyPr>
          <a:lstStyle/>
          <a:p>
            <a:r>
              <a:rPr lang="en-US" sz="2400" dirty="0"/>
              <a:t>Intensity</a:t>
            </a:r>
          </a:p>
        </p:txBody>
      </p:sp>
      <p:sp>
        <p:nvSpPr>
          <p:cNvPr id="4" name="Content Placeholder 3">
            <a:extLst>
              <a:ext uri="{FF2B5EF4-FFF2-40B4-BE49-F238E27FC236}">
                <a16:creationId xmlns:a16="http://schemas.microsoft.com/office/drawing/2014/main" id="{E427B714-1A24-C4B9-01AB-6840E3333CE9}"/>
              </a:ext>
            </a:extLst>
          </p:cNvPr>
          <p:cNvSpPr>
            <a:spLocks noGrp="1"/>
          </p:cNvSpPr>
          <p:nvPr>
            <p:ph type="body" idx="1"/>
          </p:nvPr>
        </p:nvSpPr>
        <p:spPr>
          <a:xfrm>
            <a:off x="402335" y="1092631"/>
            <a:ext cx="2604335" cy="3263504"/>
          </a:xfrm>
        </p:spPr>
        <p:txBody>
          <a:bodyPr>
            <a:noAutofit/>
          </a:bodyPr>
          <a:lstStyle/>
          <a:p>
            <a:pPr marL="176213" indent="-165100">
              <a:lnSpc>
                <a:spcPct val="100000"/>
              </a:lnSpc>
              <a:spcBef>
                <a:spcPts val="600"/>
              </a:spcBef>
              <a:buFont typeface="Arial" panose="020B0604020202020204" pitchFamily="34" charset="0"/>
              <a:buChar char="•"/>
            </a:pPr>
            <a:r>
              <a:rPr lang="en-US" sz="1500" dirty="0">
                <a:solidFill>
                  <a:schemeClr val="bg2"/>
                </a:solidFill>
              </a:rPr>
              <a:t>Intensity describes the strength of shaking at a location.</a:t>
            </a:r>
          </a:p>
          <a:p>
            <a:pPr marL="176213" indent="-165100">
              <a:lnSpc>
                <a:spcPct val="100000"/>
              </a:lnSpc>
              <a:spcBef>
                <a:spcPts val="600"/>
              </a:spcBef>
              <a:buFont typeface="Arial" panose="020B0604020202020204" pitchFamily="34" charset="0"/>
              <a:buChar char="•"/>
            </a:pPr>
            <a:r>
              <a:rPr lang="en-US" sz="1500" dirty="0">
                <a:solidFill>
                  <a:schemeClr val="bg2"/>
                </a:solidFill>
              </a:rPr>
              <a:t>It depends on distance from the epicenter, ground type, and building design.</a:t>
            </a:r>
          </a:p>
          <a:p>
            <a:pPr marL="176213" indent="-165100">
              <a:lnSpc>
                <a:spcPct val="100000"/>
              </a:lnSpc>
              <a:spcBef>
                <a:spcPts val="600"/>
              </a:spcBef>
              <a:buFont typeface="Arial" panose="020B0604020202020204" pitchFamily="34" charset="0"/>
              <a:buChar char="•"/>
            </a:pPr>
            <a:r>
              <a:rPr lang="en-US" sz="1500" dirty="0">
                <a:solidFill>
                  <a:schemeClr val="bg2"/>
                </a:solidFill>
              </a:rPr>
              <a:t>Measured with the Modified Mercalli Intensity (MMI) Scale.</a:t>
            </a:r>
          </a:p>
          <a:p>
            <a:pPr marL="176213" indent="-165100">
              <a:lnSpc>
                <a:spcPct val="100000"/>
              </a:lnSpc>
              <a:spcBef>
                <a:spcPts val="600"/>
              </a:spcBef>
              <a:buFont typeface="Arial" panose="020B0604020202020204" pitchFamily="34" charset="0"/>
              <a:buChar char="•"/>
            </a:pPr>
            <a:r>
              <a:rPr lang="en-US" sz="1500" dirty="0">
                <a:solidFill>
                  <a:schemeClr val="bg2"/>
                </a:solidFill>
              </a:rPr>
              <a:t>Intensity can vary greatly — why alerts and shaking feel different in each place.</a:t>
            </a:r>
          </a:p>
        </p:txBody>
      </p:sp>
      <p:sp>
        <p:nvSpPr>
          <p:cNvPr id="3" name="Slide Number Placeholder 2">
            <a:extLst>
              <a:ext uri="{FF2B5EF4-FFF2-40B4-BE49-F238E27FC236}">
                <a16:creationId xmlns:a16="http://schemas.microsoft.com/office/drawing/2014/main" id="{04A1183B-4228-1D68-5EEB-1A38D89B52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9" name="Google Shape;289;p36">
            <a:extLst>
              <a:ext uri="{FF2B5EF4-FFF2-40B4-BE49-F238E27FC236}">
                <a16:creationId xmlns:a16="http://schemas.microsoft.com/office/drawing/2014/main" id="{E7D87FAC-3DA7-FF55-7A58-F75EC5D1A37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pic>
        <p:nvPicPr>
          <p:cNvPr id="14" name="Picture 13" descr="Graphical user interface&#10;&#10;AI-generated content may be incorrect.">
            <a:extLst>
              <a:ext uri="{FF2B5EF4-FFF2-40B4-BE49-F238E27FC236}">
                <a16:creationId xmlns:a16="http://schemas.microsoft.com/office/drawing/2014/main" id="{42326490-01D2-67FC-DBF3-7D0CB158957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164587" y="483324"/>
            <a:ext cx="1924168" cy="2913018"/>
          </a:xfrm>
          <a:prstGeom prst="rect">
            <a:avLst/>
          </a:prstGeom>
        </p:spPr>
      </p:pic>
      <p:pic>
        <p:nvPicPr>
          <p:cNvPr id="15" name="Picture 14" descr="Graphical user interface&#10;&#10;AI-generated content may be incorrect.">
            <a:extLst>
              <a:ext uri="{FF2B5EF4-FFF2-40B4-BE49-F238E27FC236}">
                <a16:creationId xmlns:a16="http://schemas.microsoft.com/office/drawing/2014/main" id="{50E23E8D-90E3-69A0-A4EB-A48F0F396372}"/>
              </a:ext>
            </a:extLst>
          </p:cNvPr>
          <p:cNvPicPr>
            <a:picLocks noChangeAspect="1"/>
          </p:cNvPicPr>
          <p:nvPr/>
        </p:nvPicPr>
        <p:blipFill>
          <a:blip r:embed="rId4" cstate="hqprint">
            <a:extLst>
              <a:ext uri="{28A0092B-C50C-407E-A947-70E740481C1C}">
                <a14:useLocalDpi xmlns:a14="http://schemas.microsoft.com/office/drawing/2010/main"/>
              </a:ext>
            </a:extLst>
          </a:blip>
          <a:srcRect r="-2941"/>
          <a:stretch>
            <a:fillRect/>
          </a:stretch>
        </p:blipFill>
        <p:spPr>
          <a:xfrm>
            <a:off x="5199017" y="975359"/>
            <a:ext cx="1924168" cy="2913018"/>
          </a:xfrm>
          <a:prstGeom prst="rect">
            <a:avLst/>
          </a:prstGeom>
        </p:spPr>
      </p:pic>
      <p:pic>
        <p:nvPicPr>
          <p:cNvPr id="16" name="Picture 15" descr="Graphical user interface&#10;&#10;AI-generated content may be incorrect.">
            <a:extLst>
              <a:ext uri="{FF2B5EF4-FFF2-40B4-BE49-F238E27FC236}">
                <a16:creationId xmlns:a16="http://schemas.microsoft.com/office/drawing/2014/main" id="{F08A57FE-5F72-0F96-721F-15302B767873}"/>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075714" y="1349827"/>
            <a:ext cx="1924168" cy="3287487"/>
          </a:xfrm>
          <a:prstGeom prst="rect">
            <a:avLst/>
          </a:prstGeom>
        </p:spPr>
      </p:pic>
    </p:spTree>
    <p:extLst>
      <p:ext uri="{BB962C8B-B14F-4D97-AF65-F5344CB8AC3E}">
        <p14:creationId xmlns:p14="http://schemas.microsoft.com/office/powerpoint/2010/main" val="2295903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82AB1-5D90-76E4-23C6-B2CAE4E31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3356A-994E-39F1-C855-8B0A56AB1235}"/>
              </a:ext>
            </a:extLst>
          </p:cNvPr>
          <p:cNvSpPr>
            <a:spLocks noGrp="1"/>
          </p:cNvSpPr>
          <p:nvPr>
            <p:ph type="title"/>
          </p:nvPr>
        </p:nvSpPr>
        <p:spPr>
          <a:xfrm>
            <a:off x="402336" y="731520"/>
            <a:ext cx="8537122" cy="407453"/>
          </a:xfrm>
        </p:spPr>
        <p:txBody>
          <a:bodyPr>
            <a:noAutofit/>
          </a:bodyPr>
          <a:lstStyle/>
          <a:p>
            <a:r>
              <a:rPr lang="en-US" sz="2400" dirty="0"/>
              <a:t>From Waves to Warning</a:t>
            </a:r>
          </a:p>
        </p:txBody>
      </p:sp>
      <p:sp>
        <p:nvSpPr>
          <p:cNvPr id="4" name="Content Placeholder 3">
            <a:extLst>
              <a:ext uri="{FF2B5EF4-FFF2-40B4-BE49-F238E27FC236}">
                <a16:creationId xmlns:a16="http://schemas.microsoft.com/office/drawing/2014/main" id="{1C61389E-D545-C86E-D60D-B40A2572A878}"/>
              </a:ext>
            </a:extLst>
          </p:cNvPr>
          <p:cNvSpPr>
            <a:spLocks noGrp="1"/>
          </p:cNvSpPr>
          <p:nvPr>
            <p:ph type="body" idx="1"/>
          </p:nvPr>
        </p:nvSpPr>
        <p:spPr>
          <a:xfrm>
            <a:off x="402336" y="1196362"/>
            <a:ext cx="3818770" cy="2607961"/>
          </a:xfrm>
        </p:spPr>
        <p:txBody>
          <a:bodyPr>
            <a:noAutofit/>
          </a:bodyPr>
          <a:lstStyle/>
          <a:p>
            <a:pPr marL="176213" indent="-165100">
              <a:lnSpc>
                <a:spcPct val="100000"/>
              </a:lnSpc>
              <a:spcBef>
                <a:spcPts val="800"/>
              </a:spcBef>
              <a:buFont typeface="Arial" panose="020B0604020202020204" pitchFamily="34" charset="0"/>
              <a:buChar char="•"/>
            </a:pPr>
            <a:r>
              <a:rPr lang="en-US" dirty="0">
                <a:solidFill>
                  <a:schemeClr val="bg2"/>
                </a:solidFill>
              </a:rPr>
              <a:t>Sensors across California, Oregon, and Washington detect P-waves within seconds.</a:t>
            </a:r>
          </a:p>
          <a:p>
            <a:pPr marL="176213" indent="-165100">
              <a:lnSpc>
                <a:spcPct val="100000"/>
              </a:lnSpc>
              <a:spcBef>
                <a:spcPts val="800"/>
              </a:spcBef>
              <a:buFont typeface="Arial" panose="020B0604020202020204" pitchFamily="34" charset="0"/>
              <a:buChar char="•"/>
            </a:pPr>
            <a:r>
              <a:rPr lang="en-US" dirty="0">
                <a:solidFill>
                  <a:schemeClr val="bg2"/>
                </a:solidFill>
              </a:rPr>
              <a:t>Computers estimate location, magnitude, and expected intensity.</a:t>
            </a:r>
          </a:p>
          <a:p>
            <a:pPr marL="176213" indent="-165100">
              <a:lnSpc>
                <a:spcPct val="100000"/>
              </a:lnSpc>
              <a:spcBef>
                <a:spcPts val="800"/>
              </a:spcBef>
              <a:buFont typeface="Arial" panose="020B0604020202020204" pitchFamily="34" charset="0"/>
              <a:buChar char="•"/>
            </a:pPr>
            <a:r>
              <a:rPr lang="en-US" dirty="0">
                <a:solidFill>
                  <a:schemeClr val="bg2"/>
                </a:solidFill>
              </a:rPr>
              <a:t>Alerts go out before the strong S-waves arrive — giving people seconds to protect themselves.</a:t>
            </a:r>
          </a:p>
          <a:p>
            <a:pPr marL="176213" indent="-165100">
              <a:lnSpc>
                <a:spcPct val="100000"/>
              </a:lnSpc>
              <a:spcBef>
                <a:spcPts val="800"/>
              </a:spcBef>
              <a:buFont typeface="Arial" panose="020B0604020202020204" pitchFamily="34" charset="0"/>
              <a:buChar char="•"/>
            </a:pPr>
            <a:r>
              <a:rPr lang="en-US" dirty="0">
                <a:solidFill>
                  <a:schemeClr val="bg2"/>
                </a:solidFill>
              </a:rPr>
              <a:t>Those seconds can save lives and reduce damage.</a:t>
            </a:r>
          </a:p>
          <a:p>
            <a:pPr>
              <a:lnSpc>
                <a:spcPct val="100000"/>
              </a:lnSpc>
              <a:spcBef>
                <a:spcPts val="800"/>
              </a:spcBef>
            </a:pPr>
            <a:endParaRPr lang="en-US" dirty="0"/>
          </a:p>
        </p:txBody>
      </p:sp>
      <p:sp>
        <p:nvSpPr>
          <p:cNvPr id="3" name="Slide Number Placeholder 2">
            <a:extLst>
              <a:ext uri="{FF2B5EF4-FFF2-40B4-BE49-F238E27FC236}">
                <a16:creationId xmlns:a16="http://schemas.microsoft.com/office/drawing/2014/main" id="{6FBA5D4E-6E56-A1C4-4639-E6A4B35F81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12" name="Google Shape;257;p20">
            <a:extLst>
              <a:ext uri="{FF2B5EF4-FFF2-40B4-BE49-F238E27FC236}">
                <a16:creationId xmlns:a16="http://schemas.microsoft.com/office/drawing/2014/main" id="{A36EDECC-EE3F-0B15-FDC9-11C24546CAD6}"/>
              </a:ext>
            </a:extLst>
          </p:cNvPr>
          <p:cNvPicPr preferRelativeResize="0">
            <a:picLocks noGrp="1"/>
          </p:cNvPicPr>
          <p:nvPr>
            <p:ph type="pic" idx="4294967295"/>
          </p:nvPr>
        </p:nvPicPr>
        <p:blipFill rotWithShape="1">
          <a:blip r:embed="rId3" cstate="hqprint">
            <a:extLst>
              <a:ext uri="{28A0092B-C50C-407E-A947-70E740481C1C}">
                <a14:useLocalDpi xmlns:a14="http://schemas.microsoft.com/office/drawing/2010/main"/>
              </a:ext>
            </a:extLst>
          </a:blip>
          <a:srcRect/>
          <a:stretch>
            <a:fillRect/>
          </a:stretch>
        </p:blipFill>
        <p:spPr>
          <a:xfrm>
            <a:off x="4368800" y="609599"/>
            <a:ext cx="4457928" cy="3885509"/>
          </a:xfrm>
          <a:prstGeom prst="roundRect">
            <a:avLst>
              <a:gd name="adj" fmla="val 4167"/>
            </a:avLst>
          </a:prstGeom>
        </p:spPr>
      </p:pic>
      <p:sp>
        <p:nvSpPr>
          <p:cNvPr id="11" name="Google Shape;289;p36">
            <a:extLst>
              <a:ext uri="{FF2B5EF4-FFF2-40B4-BE49-F238E27FC236}">
                <a16:creationId xmlns:a16="http://schemas.microsoft.com/office/drawing/2014/main" id="{D01F6F3C-FF14-D288-3F8A-56BE313E5FBA}"/>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32725475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1D5DF-B1D0-7BC4-537D-E451AB7FD5D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A7FEE08-6E43-3FCF-9FC6-D6AC81CE0EE8}"/>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Module 3: Inside the ShakeAlert System</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2018905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AE7C4CF-FCD2-B4A2-6B13-BE019EE2FEDD}"/>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Module 1: ShakeAlert Ready CERT Essentials</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7974151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99BE1-95C4-8D06-EBD2-E1A0446FDF1A}"/>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5C97A0E3-CB4E-9F23-F7DA-6F5F50A94A98}"/>
              </a:ext>
            </a:extLst>
          </p:cNvPr>
          <p:cNvSpPr>
            <a:spLocks noGrp="1"/>
          </p:cNvSpPr>
          <p:nvPr>
            <p:ph type="title"/>
          </p:nvPr>
        </p:nvSpPr>
        <p:spPr>
          <a:xfrm>
            <a:off x="402336" y="637878"/>
            <a:ext cx="8537122" cy="407453"/>
          </a:xfrm>
        </p:spPr>
        <p:txBody>
          <a:bodyPr>
            <a:noAutofit/>
          </a:bodyPr>
          <a:lstStyle/>
          <a:p>
            <a:r>
              <a:rPr lang="en-US" sz="2400" dirty="0"/>
              <a:t>Detect → Process → Deliver → Protect</a:t>
            </a:r>
          </a:p>
        </p:txBody>
      </p:sp>
      <p:sp>
        <p:nvSpPr>
          <p:cNvPr id="35" name="Content Placeholder 3">
            <a:extLst>
              <a:ext uri="{FF2B5EF4-FFF2-40B4-BE49-F238E27FC236}">
                <a16:creationId xmlns:a16="http://schemas.microsoft.com/office/drawing/2014/main" id="{8E68FA5D-8395-FBA4-ABC1-70FD0305B7E0}"/>
              </a:ext>
            </a:extLst>
          </p:cNvPr>
          <p:cNvSpPr>
            <a:spLocks noGrp="1"/>
          </p:cNvSpPr>
          <p:nvPr>
            <p:ph sz="quarter" idx="13"/>
          </p:nvPr>
        </p:nvSpPr>
        <p:spPr>
          <a:xfrm>
            <a:off x="402336" y="1139675"/>
            <a:ext cx="7990604" cy="3299385"/>
          </a:xfrm>
        </p:spPr>
        <p:txBody>
          <a:bodyPr>
            <a:noAutofit/>
          </a:bodyPr>
          <a:lstStyle/>
          <a:p>
            <a:pPr marL="176213" indent="-165100">
              <a:lnSpc>
                <a:spcPct val="100000"/>
              </a:lnSpc>
              <a:spcBef>
                <a:spcPts val="1200"/>
              </a:spcBef>
              <a:buSzPts val="1800"/>
              <a:buFont typeface="Arial" panose="020B0604020202020204" pitchFamily="34" charset="0"/>
              <a:buChar char="•"/>
            </a:pPr>
            <a:r>
              <a:rPr lang="en-US" sz="1800" dirty="0">
                <a:solidFill>
                  <a:schemeClr val="bg2"/>
                </a:solidFill>
              </a:rPr>
              <a:t>ShakeAlert uses thousands of sensors across California, Oregon, and Washington.</a:t>
            </a:r>
          </a:p>
          <a:p>
            <a:pPr marL="176213" indent="-165100">
              <a:lnSpc>
                <a:spcPct val="100000"/>
              </a:lnSpc>
              <a:spcBef>
                <a:spcPts val="1200"/>
              </a:spcBef>
              <a:buSzPts val="1800"/>
              <a:buFont typeface="Arial" panose="020B0604020202020204" pitchFamily="34" charset="0"/>
              <a:buChar char="•"/>
            </a:pPr>
            <a:r>
              <a:rPr lang="en-US" sz="1800" dirty="0">
                <a:solidFill>
                  <a:schemeClr val="bg2"/>
                </a:solidFill>
              </a:rPr>
              <a:t>Computers analyze data within seconds to estimate the earthquake’s size, location, and expected shaking.</a:t>
            </a:r>
          </a:p>
          <a:p>
            <a:pPr marL="176213" indent="-165100">
              <a:lnSpc>
                <a:spcPct val="100000"/>
              </a:lnSpc>
              <a:spcBef>
                <a:spcPts val="1200"/>
              </a:spcBef>
              <a:buSzPts val="1800"/>
              <a:buFont typeface="Arial" panose="020B0604020202020204" pitchFamily="34" charset="0"/>
              <a:buChar char="•"/>
            </a:pPr>
            <a:r>
              <a:rPr lang="en-US" sz="1800" dirty="0">
                <a:solidFill>
                  <a:schemeClr val="bg2"/>
                </a:solidFill>
              </a:rPr>
              <a:t>Alerts are sent to apps, phones, and automated systems so people and technology can act before strong shaking arrives.</a:t>
            </a:r>
          </a:p>
          <a:p>
            <a:pPr marL="176213" indent="-165100">
              <a:lnSpc>
                <a:spcPct val="100000"/>
              </a:lnSpc>
              <a:spcBef>
                <a:spcPts val="1200"/>
              </a:spcBef>
              <a:buSzPts val="1800"/>
              <a:buFont typeface="Arial" panose="020B0604020202020204" pitchFamily="34" charset="0"/>
              <a:buChar char="•"/>
            </a:pPr>
            <a:r>
              <a:rPr lang="en-US" sz="1800" b="1" dirty="0">
                <a:solidFill>
                  <a:schemeClr val="bg2"/>
                </a:solidFill>
              </a:rPr>
              <a:t>The goal: </a:t>
            </a:r>
            <a:r>
              <a:rPr lang="en-US" sz="1800" dirty="0">
                <a:solidFill>
                  <a:schemeClr val="bg2"/>
                </a:solidFill>
              </a:rPr>
              <a:t>detect shaking fast enough to deliver alerts faster than the waves travel.</a:t>
            </a:r>
          </a:p>
        </p:txBody>
      </p:sp>
      <p:sp>
        <p:nvSpPr>
          <p:cNvPr id="37" name="Google Shape;289;p36">
            <a:extLst>
              <a:ext uri="{FF2B5EF4-FFF2-40B4-BE49-F238E27FC236}">
                <a16:creationId xmlns:a16="http://schemas.microsoft.com/office/drawing/2014/main" id="{A9542338-D256-C848-FF6C-79ABE46DFA49}"/>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
        <p:nvSpPr>
          <p:cNvPr id="38" name="Slide Number Placeholder 2">
            <a:extLst>
              <a:ext uri="{FF2B5EF4-FFF2-40B4-BE49-F238E27FC236}">
                <a16:creationId xmlns:a16="http://schemas.microsoft.com/office/drawing/2014/main" id="{666EA73E-F462-26B9-AEA9-9FC649BC3259}"/>
              </a:ext>
            </a:extLst>
          </p:cNvPr>
          <p:cNvSpPr>
            <a:spLocks noGrp="1"/>
          </p:cNvSpPr>
          <p:nvPr>
            <p:ph type="sldNum" idx="12"/>
          </p:nvPr>
        </p:nvSpPr>
        <p:spPr>
          <a:xfrm>
            <a:off x="6792684" y="4818459"/>
            <a:ext cx="2057400" cy="273844"/>
          </a:xfrm>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40337317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406D-3D27-5592-C085-CB4421935794}"/>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0B9F834-2C14-EF35-20F4-950979148106}"/>
              </a:ext>
            </a:extLst>
          </p:cNvPr>
          <p:cNvGrpSpPr/>
          <p:nvPr/>
        </p:nvGrpSpPr>
        <p:grpSpPr>
          <a:xfrm>
            <a:off x="4988346" y="854439"/>
            <a:ext cx="3573981" cy="3450576"/>
            <a:chOff x="5154787" y="1022910"/>
            <a:chExt cx="3518732" cy="3397234"/>
          </a:xfrm>
        </p:grpSpPr>
        <p:pic>
          <p:nvPicPr>
            <p:cNvPr id="5" name="Picture 4">
              <a:extLst>
                <a:ext uri="{FF2B5EF4-FFF2-40B4-BE49-F238E27FC236}">
                  <a16:creationId xmlns:a16="http://schemas.microsoft.com/office/drawing/2014/main" id="{890A9260-203C-8144-8F99-CBA39B1BEDA2}"/>
                </a:ext>
              </a:extLst>
            </p:cNvPr>
            <p:cNvPicPr>
              <a:picLocks noChangeAspect="1"/>
            </p:cNvPicPr>
            <p:nvPr/>
          </p:nvPicPr>
          <p:blipFill>
            <a:blip r:embed="rId3"/>
            <a:stretch>
              <a:fillRect/>
            </a:stretch>
          </p:blipFill>
          <p:spPr>
            <a:xfrm>
              <a:off x="5154787" y="1022910"/>
              <a:ext cx="3453856" cy="3397234"/>
            </a:xfrm>
            <a:prstGeom prst="rect">
              <a:avLst/>
            </a:prstGeom>
          </p:spPr>
        </p:pic>
        <p:pic>
          <p:nvPicPr>
            <p:cNvPr id="11" name="Picture 10">
              <a:extLst>
                <a:ext uri="{FF2B5EF4-FFF2-40B4-BE49-F238E27FC236}">
                  <a16:creationId xmlns:a16="http://schemas.microsoft.com/office/drawing/2014/main" id="{90FF27C3-3CE7-8107-4E0B-DAA7158F9152}"/>
                </a:ext>
              </a:extLst>
            </p:cNvPr>
            <p:cNvPicPr>
              <a:picLocks noChangeAspect="1"/>
            </p:cNvPicPr>
            <p:nvPr/>
          </p:nvPicPr>
          <p:blipFill>
            <a:blip r:embed="rId4"/>
            <a:stretch>
              <a:fillRect/>
            </a:stretch>
          </p:blipFill>
          <p:spPr>
            <a:xfrm>
              <a:off x="6468625" y="1053853"/>
              <a:ext cx="2204894" cy="1488031"/>
            </a:xfrm>
            <a:prstGeom prst="rect">
              <a:avLst/>
            </a:prstGeom>
          </p:spPr>
        </p:pic>
      </p:grpSp>
      <p:sp>
        <p:nvSpPr>
          <p:cNvPr id="2" name="Title 1">
            <a:extLst>
              <a:ext uri="{FF2B5EF4-FFF2-40B4-BE49-F238E27FC236}">
                <a16:creationId xmlns:a16="http://schemas.microsoft.com/office/drawing/2014/main" id="{2A400020-775A-FB28-DA1D-1E4A38DF3CCA}"/>
              </a:ext>
            </a:extLst>
          </p:cNvPr>
          <p:cNvSpPr>
            <a:spLocks noGrp="1"/>
          </p:cNvSpPr>
          <p:nvPr>
            <p:ph type="title"/>
          </p:nvPr>
        </p:nvSpPr>
        <p:spPr>
          <a:xfrm>
            <a:off x="402336" y="839944"/>
            <a:ext cx="4159026" cy="407453"/>
          </a:xfrm>
        </p:spPr>
        <p:txBody>
          <a:bodyPr>
            <a:noAutofit/>
          </a:bodyPr>
          <a:lstStyle/>
          <a:p>
            <a:r>
              <a:rPr lang="en-US" sz="2400" dirty="0"/>
              <a:t>Sensor Network and Processing</a:t>
            </a:r>
          </a:p>
        </p:txBody>
      </p:sp>
      <p:sp>
        <p:nvSpPr>
          <p:cNvPr id="3" name="Slide Number Placeholder 2">
            <a:extLst>
              <a:ext uri="{FF2B5EF4-FFF2-40B4-BE49-F238E27FC236}">
                <a16:creationId xmlns:a16="http://schemas.microsoft.com/office/drawing/2014/main" id="{2F2168E0-E171-718C-4298-6B0B0C67ED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4" name="Content Placeholder 3">
            <a:extLst>
              <a:ext uri="{FF2B5EF4-FFF2-40B4-BE49-F238E27FC236}">
                <a16:creationId xmlns:a16="http://schemas.microsoft.com/office/drawing/2014/main" id="{35FF3637-AC47-12AD-F845-58A420EBA803}"/>
              </a:ext>
            </a:extLst>
          </p:cNvPr>
          <p:cNvSpPr>
            <a:spLocks noGrp="1"/>
          </p:cNvSpPr>
          <p:nvPr>
            <p:ph sz="quarter" idx="13"/>
          </p:nvPr>
        </p:nvSpPr>
        <p:spPr>
          <a:xfrm>
            <a:off x="402336" y="1406555"/>
            <a:ext cx="4144962" cy="2677629"/>
          </a:xfrm>
        </p:spPr>
        <p:txBody>
          <a:bodyPr>
            <a:noAutofit/>
          </a:bodyPr>
          <a:lstStyle/>
          <a:p>
            <a:pPr marL="176213" indent="-165100">
              <a:lnSpc>
                <a:spcPct val="100000"/>
              </a:lnSpc>
              <a:buSzPts val="1800"/>
              <a:buFont typeface="Arial" panose="020B0604020202020204" pitchFamily="34" charset="0"/>
              <a:buChar char="•"/>
            </a:pPr>
            <a:r>
              <a:rPr lang="en-US" dirty="0" err="1">
                <a:solidFill>
                  <a:schemeClr val="bg2"/>
                </a:solidFill>
              </a:rPr>
              <a:t>ShakeAlert’s</a:t>
            </a:r>
            <a:r>
              <a:rPr lang="en-US" dirty="0">
                <a:solidFill>
                  <a:schemeClr val="bg2"/>
                </a:solidFill>
              </a:rPr>
              <a:t> sensors monitor ground motion 24/7.</a:t>
            </a:r>
          </a:p>
          <a:p>
            <a:pPr marL="176213" indent="-165100">
              <a:lnSpc>
                <a:spcPct val="100000"/>
              </a:lnSpc>
              <a:buSzPts val="1800"/>
              <a:buFont typeface="Arial" panose="020B0604020202020204" pitchFamily="34" charset="0"/>
              <a:buChar char="•"/>
            </a:pPr>
            <a:r>
              <a:rPr lang="en-US" dirty="0">
                <a:solidFill>
                  <a:schemeClr val="bg2"/>
                </a:solidFill>
              </a:rPr>
              <a:t>Three USGS Processing Centers analyze the data simultaneously for speed and redundancy.</a:t>
            </a:r>
          </a:p>
          <a:p>
            <a:pPr marL="176213" indent="-165100">
              <a:lnSpc>
                <a:spcPct val="100000"/>
              </a:lnSpc>
              <a:buSzPts val="1800"/>
              <a:buFont typeface="Arial" panose="020B0604020202020204" pitchFamily="34" charset="0"/>
              <a:buChar char="•"/>
            </a:pPr>
            <a:r>
              <a:rPr lang="en-US" dirty="0">
                <a:solidFill>
                  <a:schemeClr val="bg2"/>
                </a:solidFill>
              </a:rPr>
              <a:t>Alerts are issued automatically — there’s no human step in the process.</a:t>
            </a:r>
          </a:p>
          <a:p>
            <a:pPr marL="176213" indent="-165100">
              <a:lnSpc>
                <a:spcPct val="100000"/>
              </a:lnSpc>
              <a:buSzPts val="1800"/>
              <a:buFont typeface="Arial" panose="020B0604020202020204" pitchFamily="34" charset="0"/>
              <a:buChar char="•"/>
            </a:pPr>
            <a:r>
              <a:rPr lang="en-US" dirty="0">
                <a:solidFill>
                  <a:schemeClr val="bg2"/>
                </a:solidFill>
              </a:rPr>
              <a:t>Continuous updates help refine magnitude and shaking estimates as the quake unfolds.</a:t>
            </a:r>
          </a:p>
        </p:txBody>
      </p:sp>
      <p:sp>
        <p:nvSpPr>
          <p:cNvPr id="13" name="Google Shape;289;p36">
            <a:extLst>
              <a:ext uri="{FF2B5EF4-FFF2-40B4-BE49-F238E27FC236}">
                <a16:creationId xmlns:a16="http://schemas.microsoft.com/office/drawing/2014/main" id="{0DD643E2-BE30-B71E-0A3B-B025FFCFBFB5}"/>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7098299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78C1-915E-7F4D-54D6-1F1D50323082}"/>
            </a:ext>
          </a:extLst>
        </p:cNvPr>
        <p:cNvGrpSpPr/>
        <p:nvPr/>
      </p:nvGrpSpPr>
      <p:grpSpPr>
        <a:xfrm>
          <a:off x="0" y="0"/>
          <a:ext cx="0" cy="0"/>
          <a:chOff x="0" y="0"/>
          <a:chExt cx="0" cy="0"/>
        </a:xfrm>
      </p:grpSpPr>
      <p:sp>
        <p:nvSpPr>
          <p:cNvPr id="32" name="Rounded Rectangle 31">
            <a:extLst>
              <a:ext uri="{FF2B5EF4-FFF2-40B4-BE49-F238E27FC236}">
                <a16:creationId xmlns:a16="http://schemas.microsoft.com/office/drawing/2014/main" id="{B53D5705-EEB1-8FB2-6547-4F410CA1A72F}"/>
              </a:ext>
            </a:extLst>
          </p:cNvPr>
          <p:cNvSpPr/>
          <p:nvPr/>
        </p:nvSpPr>
        <p:spPr>
          <a:xfrm>
            <a:off x="6270886" y="2769135"/>
            <a:ext cx="2318478" cy="1403126"/>
          </a:xfrm>
          <a:prstGeom prst="roundRect">
            <a:avLst>
              <a:gd name="adj" fmla="val 91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F357A76-F507-FEBB-6431-C5FACA27F95C}"/>
              </a:ext>
            </a:extLst>
          </p:cNvPr>
          <p:cNvSpPr/>
          <p:nvPr/>
        </p:nvSpPr>
        <p:spPr>
          <a:xfrm>
            <a:off x="3315326" y="2751647"/>
            <a:ext cx="2171074" cy="1403126"/>
          </a:xfrm>
          <a:prstGeom prst="roundRect">
            <a:avLst>
              <a:gd name="adj" fmla="val 91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613B7F0F-0AA7-FD7E-A935-9401C815D659}"/>
              </a:ext>
            </a:extLst>
          </p:cNvPr>
          <p:cNvSpPr/>
          <p:nvPr/>
        </p:nvSpPr>
        <p:spPr>
          <a:xfrm>
            <a:off x="764500" y="2734159"/>
            <a:ext cx="1963711" cy="1403126"/>
          </a:xfrm>
          <a:prstGeom prst="roundRect">
            <a:avLst>
              <a:gd name="adj" fmla="val 91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54D2F-C795-1157-8CA0-B9E2EE2FBE54}"/>
              </a:ext>
            </a:extLst>
          </p:cNvPr>
          <p:cNvSpPr>
            <a:spLocks noGrp="1"/>
          </p:cNvSpPr>
          <p:nvPr>
            <p:ph type="title"/>
          </p:nvPr>
        </p:nvSpPr>
        <p:spPr>
          <a:xfrm>
            <a:off x="402336" y="637878"/>
            <a:ext cx="3544662" cy="407453"/>
          </a:xfrm>
        </p:spPr>
        <p:txBody>
          <a:bodyPr>
            <a:noAutofit/>
          </a:bodyPr>
          <a:lstStyle/>
          <a:p>
            <a:r>
              <a:rPr lang="en-US" sz="2400" dirty="0"/>
              <a:t>Alert Delivery Partners</a:t>
            </a:r>
          </a:p>
        </p:txBody>
      </p:sp>
      <p:sp>
        <p:nvSpPr>
          <p:cNvPr id="3" name="Slide Number Placeholder 2">
            <a:extLst>
              <a:ext uri="{FF2B5EF4-FFF2-40B4-BE49-F238E27FC236}">
                <a16:creationId xmlns:a16="http://schemas.microsoft.com/office/drawing/2014/main" id="{7E182AB9-9E39-3B2A-B120-F5CCC6EDC9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
        <p:nvSpPr>
          <p:cNvPr id="4" name="Content Placeholder 3">
            <a:extLst>
              <a:ext uri="{FF2B5EF4-FFF2-40B4-BE49-F238E27FC236}">
                <a16:creationId xmlns:a16="http://schemas.microsoft.com/office/drawing/2014/main" id="{6CCEA395-7618-AE7A-6880-287FE383F469}"/>
              </a:ext>
            </a:extLst>
          </p:cNvPr>
          <p:cNvSpPr>
            <a:spLocks noGrp="1"/>
          </p:cNvSpPr>
          <p:nvPr>
            <p:ph sz="quarter" idx="13"/>
          </p:nvPr>
        </p:nvSpPr>
        <p:spPr>
          <a:xfrm>
            <a:off x="402336" y="1088559"/>
            <a:ext cx="8490299" cy="1034709"/>
          </a:xfrm>
        </p:spPr>
        <p:txBody>
          <a:bodyPr>
            <a:noAutofit/>
          </a:bodyPr>
          <a:lstStyle/>
          <a:p>
            <a:pPr marL="11113">
              <a:lnSpc>
                <a:spcPct val="100000"/>
              </a:lnSpc>
              <a:buSzPts val="1800"/>
            </a:pPr>
            <a:r>
              <a:rPr lang="en-US" sz="1800" dirty="0">
                <a:solidFill>
                  <a:schemeClr val="bg2"/>
                </a:solidFill>
              </a:rPr>
              <a:t>USGS works with Alert Delivery Partners who send alerts to people and systems.</a:t>
            </a:r>
          </a:p>
          <a:p>
            <a:pPr marL="11113">
              <a:lnSpc>
                <a:spcPct val="100000"/>
              </a:lnSpc>
              <a:buSzPts val="1800"/>
            </a:pPr>
            <a:r>
              <a:rPr lang="en-US" sz="1800" dirty="0">
                <a:solidFill>
                  <a:schemeClr val="bg2"/>
                </a:solidFill>
              </a:rPr>
              <a:t>Using multiple delivery methods helps reach more people quickly and reliably.</a:t>
            </a:r>
          </a:p>
        </p:txBody>
      </p:sp>
      <p:sp>
        <p:nvSpPr>
          <p:cNvPr id="5" name="TextBox 4">
            <a:extLst>
              <a:ext uri="{FF2B5EF4-FFF2-40B4-BE49-F238E27FC236}">
                <a16:creationId xmlns:a16="http://schemas.microsoft.com/office/drawing/2014/main" id="{379303A1-97D5-74AA-BECD-8D12F5BFA0F4}"/>
              </a:ext>
            </a:extLst>
          </p:cNvPr>
          <p:cNvSpPr txBox="1"/>
          <p:nvPr/>
        </p:nvSpPr>
        <p:spPr>
          <a:xfrm>
            <a:off x="524951" y="2266421"/>
            <a:ext cx="4572000" cy="327077"/>
          </a:xfrm>
          <a:prstGeom prst="rect">
            <a:avLst/>
          </a:prstGeom>
          <a:noFill/>
        </p:spPr>
        <p:txBody>
          <a:bodyPr wrap="square">
            <a:spAutoFit/>
          </a:bodyPr>
          <a:lstStyle/>
          <a:p>
            <a:pPr marL="11113">
              <a:lnSpc>
                <a:spcPct val="120000"/>
              </a:lnSpc>
              <a:buSzPts val="1800"/>
            </a:pPr>
            <a:r>
              <a:rPr lang="en-US" b="1" dirty="0">
                <a:solidFill>
                  <a:schemeClr val="bg2"/>
                </a:solidFill>
              </a:rPr>
              <a:t>EXAMPLES:</a:t>
            </a:r>
          </a:p>
        </p:txBody>
      </p:sp>
      <p:grpSp>
        <p:nvGrpSpPr>
          <p:cNvPr id="10" name="Group 9">
            <a:extLst>
              <a:ext uri="{FF2B5EF4-FFF2-40B4-BE49-F238E27FC236}">
                <a16:creationId xmlns:a16="http://schemas.microsoft.com/office/drawing/2014/main" id="{8290CF15-8D68-DBC3-0CFB-AD75F1F0D8E3}"/>
              </a:ext>
            </a:extLst>
          </p:cNvPr>
          <p:cNvGrpSpPr/>
          <p:nvPr/>
        </p:nvGrpSpPr>
        <p:grpSpPr>
          <a:xfrm rot="1030067">
            <a:off x="395550" y="2906310"/>
            <a:ext cx="863966" cy="1089536"/>
            <a:chOff x="4387996" y="1085517"/>
            <a:chExt cx="864244" cy="1089887"/>
          </a:xfrm>
        </p:grpSpPr>
        <p:sp>
          <p:nvSpPr>
            <p:cNvPr id="12" name="Rounded Rectangle 11">
              <a:extLst>
                <a:ext uri="{FF2B5EF4-FFF2-40B4-BE49-F238E27FC236}">
                  <a16:creationId xmlns:a16="http://schemas.microsoft.com/office/drawing/2014/main" id="{FFD16AFC-EDA3-D43E-A814-1A8DD9759C30}"/>
                </a:ext>
              </a:extLst>
            </p:cNvPr>
            <p:cNvSpPr/>
            <p:nvPr/>
          </p:nvSpPr>
          <p:spPr>
            <a:xfrm rot="20512123">
              <a:off x="4519771" y="1141719"/>
              <a:ext cx="589736" cy="9483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F16719E-2621-41D7-2101-0021692145F3}"/>
                </a:ext>
              </a:extLst>
            </p:cNvPr>
            <p:cNvPicPr>
              <a:picLocks noChangeAspect="1"/>
            </p:cNvPicPr>
            <p:nvPr/>
          </p:nvPicPr>
          <p:blipFill>
            <a:blip r:embed="rId3"/>
            <a:stretch>
              <a:fillRect/>
            </a:stretch>
          </p:blipFill>
          <p:spPr>
            <a:xfrm>
              <a:off x="4387996" y="1085517"/>
              <a:ext cx="864244" cy="1089887"/>
            </a:xfrm>
            <a:prstGeom prst="rect">
              <a:avLst/>
            </a:prstGeom>
          </p:spPr>
        </p:pic>
      </p:grpSp>
      <p:sp>
        <p:nvSpPr>
          <p:cNvPr id="20" name="TextBox 19">
            <a:extLst>
              <a:ext uri="{FF2B5EF4-FFF2-40B4-BE49-F238E27FC236}">
                <a16:creationId xmlns:a16="http://schemas.microsoft.com/office/drawing/2014/main" id="{9C5D745C-CBD3-6406-7C97-B2C78B78E2C5}"/>
              </a:ext>
            </a:extLst>
          </p:cNvPr>
          <p:cNvSpPr txBox="1"/>
          <p:nvPr/>
        </p:nvSpPr>
        <p:spPr>
          <a:xfrm>
            <a:off x="1257291" y="2882095"/>
            <a:ext cx="1439247" cy="1077198"/>
          </a:xfrm>
          <a:prstGeom prst="rect">
            <a:avLst/>
          </a:prstGeom>
          <a:noFill/>
        </p:spPr>
        <p:txBody>
          <a:bodyPr wrap="square">
            <a:spAutoFit/>
          </a:bodyPr>
          <a:lstStyle/>
          <a:p>
            <a:pPr marL="11113" lvl="1">
              <a:spcBef>
                <a:spcPts val="750"/>
              </a:spcBef>
              <a:buSzPts val="1800"/>
            </a:pPr>
            <a:r>
              <a:rPr lang="en-US" sz="1600" dirty="0">
                <a:solidFill>
                  <a:schemeClr val="bg2"/>
                </a:solidFill>
              </a:rPr>
              <a:t>Wireless Emergency Alerts (WEA) to phones.</a:t>
            </a:r>
          </a:p>
        </p:txBody>
      </p:sp>
      <p:grpSp>
        <p:nvGrpSpPr>
          <p:cNvPr id="24" name="Group 23">
            <a:extLst>
              <a:ext uri="{FF2B5EF4-FFF2-40B4-BE49-F238E27FC236}">
                <a16:creationId xmlns:a16="http://schemas.microsoft.com/office/drawing/2014/main" id="{E0AF9110-5670-2EFB-8CEA-4DFCCB9A1DF0}"/>
              </a:ext>
            </a:extLst>
          </p:cNvPr>
          <p:cNvGrpSpPr/>
          <p:nvPr/>
        </p:nvGrpSpPr>
        <p:grpSpPr>
          <a:xfrm rot="1124978">
            <a:off x="2982645" y="2906901"/>
            <a:ext cx="851611" cy="1073956"/>
            <a:chOff x="7531101" y="2157581"/>
            <a:chExt cx="861122" cy="1085950"/>
          </a:xfrm>
        </p:grpSpPr>
        <p:sp>
          <p:nvSpPr>
            <p:cNvPr id="25" name="Rounded Rectangle 24">
              <a:extLst>
                <a:ext uri="{FF2B5EF4-FFF2-40B4-BE49-F238E27FC236}">
                  <a16:creationId xmlns:a16="http://schemas.microsoft.com/office/drawing/2014/main" id="{F7AE0F8E-4417-823B-1677-0C90849209DE}"/>
                </a:ext>
              </a:extLst>
            </p:cNvPr>
            <p:cNvSpPr/>
            <p:nvPr/>
          </p:nvSpPr>
          <p:spPr>
            <a:xfrm rot="20512123">
              <a:off x="7657419" y="2199554"/>
              <a:ext cx="589736" cy="9483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976E017-5DBD-6563-AE28-CBE510C4933D}"/>
                </a:ext>
              </a:extLst>
            </p:cNvPr>
            <p:cNvPicPr>
              <a:picLocks noChangeAspect="1"/>
            </p:cNvPicPr>
            <p:nvPr/>
          </p:nvPicPr>
          <p:blipFill>
            <a:blip r:embed="rId4"/>
            <a:stretch>
              <a:fillRect/>
            </a:stretch>
          </p:blipFill>
          <p:spPr>
            <a:xfrm>
              <a:off x="7531101" y="2157581"/>
              <a:ext cx="861122" cy="1085950"/>
            </a:xfrm>
            <a:prstGeom prst="rect">
              <a:avLst/>
            </a:prstGeom>
          </p:spPr>
        </p:pic>
      </p:grpSp>
      <p:sp>
        <p:nvSpPr>
          <p:cNvPr id="27" name="TextBox 26">
            <a:extLst>
              <a:ext uri="{FF2B5EF4-FFF2-40B4-BE49-F238E27FC236}">
                <a16:creationId xmlns:a16="http://schemas.microsoft.com/office/drawing/2014/main" id="{9741A643-2B98-527F-F07D-FB8595D9C7E3}"/>
              </a:ext>
            </a:extLst>
          </p:cNvPr>
          <p:cNvSpPr txBox="1"/>
          <p:nvPr/>
        </p:nvSpPr>
        <p:spPr>
          <a:xfrm>
            <a:off x="3851394" y="2897075"/>
            <a:ext cx="1694001" cy="1077218"/>
          </a:xfrm>
          <a:prstGeom prst="rect">
            <a:avLst/>
          </a:prstGeom>
          <a:noFill/>
        </p:spPr>
        <p:txBody>
          <a:bodyPr wrap="square">
            <a:spAutoFit/>
          </a:bodyPr>
          <a:lstStyle/>
          <a:p>
            <a:pPr marL="11113" lvl="1">
              <a:spcBef>
                <a:spcPts val="750"/>
              </a:spcBef>
              <a:buSzPts val="1800"/>
            </a:pPr>
            <a:r>
              <a:rPr lang="en-US" sz="1600" dirty="0">
                <a:solidFill>
                  <a:schemeClr val="bg2"/>
                </a:solidFill>
              </a:rPr>
              <a:t>Operating system alerts and the </a:t>
            </a:r>
            <a:r>
              <a:rPr lang="en-US" sz="1600" dirty="0" err="1">
                <a:solidFill>
                  <a:schemeClr val="bg2"/>
                </a:solidFill>
              </a:rPr>
              <a:t>MyShake</a:t>
            </a:r>
            <a:r>
              <a:rPr lang="en-US" sz="1600" dirty="0">
                <a:solidFill>
                  <a:schemeClr val="bg2"/>
                </a:solidFill>
              </a:rPr>
              <a:t> app.</a:t>
            </a:r>
          </a:p>
        </p:txBody>
      </p:sp>
      <p:sp>
        <p:nvSpPr>
          <p:cNvPr id="29" name="TextBox 28">
            <a:extLst>
              <a:ext uri="{FF2B5EF4-FFF2-40B4-BE49-F238E27FC236}">
                <a16:creationId xmlns:a16="http://schemas.microsoft.com/office/drawing/2014/main" id="{10453CC9-79B4-0109-7A04-5811BB9762F9}"/>
              </a:ext>
            </a:extLst>
          </p:cNvPr>
          <p:cNvSpPr txBox="1"/>
          <p:nvPr/>
        </p:nvSpPr>
        <p:spPr>
          <a:xfrm>
            <a:off x="6861400" y="2932021"/>
            <a:ext cx="1608043" cy="1077218"/>
          </a:xfrm>
          <a:prstGeom prst="rect">
            <a:avLst/>
          </a:prstGeom>
          <a:noFill/>
        </p:spPr>
        <p:txBody>
          <a:bodyPr wrap="square">
            <a:spAutoFit/>
          </a:bodyPr>
          <a:lstStyle/>
          <a:p>
            <a:pPr marL="11113" lvl="1">
              <a:spcBef>
                <a:spcPts val="750"/>
              </a:spcBef>
              <a:buSzPts val="1800"/>
            </a:pPr>
            <a:r>
              <a:rPr lang="en-US" sz="1600" dirty="0">
                <a:solidFill>
                  <a:schemeClr val="bg2"/>
                </a:solidFill>
              </a:rPr>
              <a:t>Public address systems, transit, and utility networks.</a:t>
            </a:r>
          </a:p>
        </p:txBody>
      </p:sp>
      <p:grpSp>
        <p:nvGrpSpPr>
          <p:cNvPr id="33" name="Group 32">
            <a:extLst>
              <a:ext uri="{FF2B5EF4-FFF2-40B4-BE49-F238E27FC236}">
                <a16:creationId xmlns:a16="http://schemas.microsoft.com/office/drawing/2014/main" id="{7AB2EF5E-AC83-1618-9AE1-B5140315641B}"/>
              </a:ext>
            </a:extLst>
          </p:cNvPr>
          <p:cNvGrpSpPr/>
          <p:nvPr/>
        </p:nvGrpSpPr>
        <p:grpSpPr>
          <a:xfrm>
            <a:off x="5637762" y="2705954"/>
            <a:ext cx="1309688" cy="1535381"/>
            <a:chOff x="4048805" y="3170649"/>
            <a:chExt cx="1309688" cy="1535381"/>
          </a:xfrm>
        </p:grpSpPr>
        <p:sp>
          <p:nvSpPr>
            <p:cNvPr id="34" name="Rectangle 21">
              <a:extLst>
                <a:ext uri="{FF2B5EF4-FFF2-40B4-BE49-F238E27FC236}">
                  <a16:creationId xmlns:a16="http://schemas.microsoft.com/office/drawing/2014/main" id="{AF7042F7-4332-EBA3-987F-BAE9F738AD7B}"/>
                </a:ext>
              </a:extLst>
            </p:cNvPr>
            <p:cNvSpPr/>
            <p:nvPr/>
          </p:nvSpPr>
          <p:spPr>
            <a:xfrm>
              <a:off x="4353327" y="3841491"/>
              <a:ext cx="537882" cy="555538"/>
            </a:xfrm>
            <a:custGeom>
              <a:avLst/>
              <a:gdLst>
                <a:gd name="connsiteX0" fmla="*/ 0 w 521074"/>
                <a:gd name="connsiteY0" fmla="*/ 0 h 561415"/>
                <a:gd name="connsiteX1" fmla="*/ 521074 w 521074"/>
                <a:gd name="connsiteY1" fmla="*/ 0 h 561415"/>
                <a:gd name="connsiteX2" fmla="*/ 521074 w 521074"/>
                <a:gd name="connsiteY2" fmla="*/ 561415 h 561415"/>
                <a:gd name="connsiteX3" fmla="*/ 0 w 521074"/>
                <a:gd name="connsiteY3" fmla="*/ 561415 h 561415"/>
                <a:gd name="connsiteX4" fmla="*/ 0 w 521074"/>
                <a:gd name="connsiteY4" fmla="*/ 0 h 561415"/>
                <a:gd name="connsiteX0" fmla="*/ 0 w 705971"/>
                <a:gd name="connsiteY0" fmla="*/ 0 h 561415"/>
                <a:gd name="connsiteX1" fmla="*/ 705971 w 705971"/>
                <a:gd name="connsiteY1" fmla="*/ 100853 h 561415"/>
                <a:gd name="connsiteX2" fmla="*/ 521074 w 705971"/>
                <a:gd name="connsiteY2" fmla="*/ 561415 h 561415"/>
                <a:gd name="connsiteX3" fmla="*/ 0 w 705971"/>
                <a:gd name="connsiteY3" fmla="*/ 561415 h 561415"/>
                <a:gd name="connsiteX4" fmla="*/ 0 w 705971"/>
                <a:gd name="connsiteY4" fmla="*/ 0 h 561415"/>
                <a:gd name="connsiteX0" fmla="*/ 262217 w 705971"/>
                <a:gd name="connsiteY0" fmla="*/ 0 h 547968"/>
                <a:gd name="connsiteX1" fmla="*/ 705971 w 705971"/>
                <a:gd name="connsiteY1" fmla="*/ 87406 h 547968"/>
                <a:gd name="connsiteX2" fmla="*/ 521074 w 705971"/>
                <a:gd name="connsiteY2" fmla="*/ 547968 h 547968"/>
                <a:gd name="connsiteX3" fmla="*/ 0 w 705971"/>
                <a:gd name="connsiteY3" fmla="*/ 547968 h 547968"/>
                <a:gd name="connsiteX4" fmla="*/ 262217 w 705971"/>
                <a:gd name="connsiteY4" fmla="*/ 0 h 547968"/>
                <a:gd name="connsiteX0" fmla="*/ 94128 w 537882"/>
                <a:gd name="connsiteY0" fmla="*/ 0 h 547968"/>
                <a:gd name="connsiteX1" fmla="*/ 537882 w 537882"/>
                <a:gd name="connsiteY1" fmla="*/ 87406 h 547968"/>
                <a:gd name="connsiteX2" fmla="*/ 352985 w 537882"/>
                <a:gd name="connsiteY2" fmla="*/ 547968 h 547968"/>
                <a:gd name="connsiteX3" fmla="*/ 0 w 537882"/>
                <a:gd name="connsiteY3" fmla="*/ 460562 h 547968"/>
                <a:gd name="connsiteX4" fmla="*/ 94128 w 537882"/>
                <a:gd name="connsiteY4" fmla="*/ 0 h 54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882" h="547968">
                  <a:moveTo>
                    <a:pt x="94128" y="0"/>
                  </a:moveTo>
                  <a:lnTo>
                    <a:pt x="537882" y="87406"/>
                  </a:lnTo>
                  <a:lnTo>
                    <a:pt x="352985" y="547968"/>
                  </a:lnTo>
                  <a:lnTo>
                    <a:pt x="0" y="460562"/>
                  </a:lnTo>
                  <a:lnTo>
                    <a:pt x="94128"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7C0D38B-1C0D-0097-5725-EA717EDB081A}"/>
                </a:ext>
              </a:extLst>
            </p:cNvPr>
            <p:cNvPicPr>
              <a:picLocks noChangeAspect="1"/>
            </p:cNvPicPr>
            <p:nvPr/>
          </p:nvPicPr>
          <p:blipFill>
            <a:blip r:embed="rId5"/>
            <a:srcRect t="9411"/>
            <a:stretch>
              <a:fillRect/>
            </a:stretch>
          </p:blipFill>
          <p:spPr>
            <a:xfrm>
              <a:off x="4048805" y="3170649"/>
              <a:ext cx="1309688" cy="1535381"/>
            </a:xfrm>
            <a:prstGeom prst="rect">
              <a:avLst/>
            </a:prstGeom>
          </p:spPr>
        </p:pic>
      </p:grpSp>
      <p:sp>
        <p:nvSpPr>
          <p:cNvPr id="36" name="Google Shape;289;p36">
            <a:extLst>
              <a:ext uri="{FF2B5EF4-FFF2-40B4-BE49-F238E27FC236}">
                <a16:creationId xmlns:a16="http://schemas.microsoft.com/office/drawing/2014/main" id="{105B9648-1C59-2E97-6EA8-3BB8FAABA905}"/>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8211755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C503-2DF9-C14F-D414-B2AAF8191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83321-4A5F-5847-D84A-6F6CA4BC3072}"/>
              </a:ext>
            </a:extLst>
          </p:cNvPr>
          <p:cNvSpPr>
            <a:spLocks noGrp="1"/>
          </p:cNvSpPr>
          <p:nvPr>
            <p:ph type="title"/>
          </p:nvPr>
        </p:nvSpPr>
        <p:spPr>
          <a:xfrm>
            <a:off x="402336" y="792257"/>
            <a:ext cx="3700897" cy="407453"/>
          </a:xfrm>
        </p:spPr>
        <p:txBody>
          <a:bodyPr>
            <a:noAutofit/>
          </a:bodyPr>
          <a:lstStyle/>
          <a:p>
            <a:r>
              <a:rPr lang="en-US" sz="2400" dirty="0"/>
              <a:t>Alert Thresholds and Warning Time</a:t>
            </a:r>
          </a:p>
        </p:txBody>
      </p:sp>
      <p:sp>
        <p:nvSpPr>
          <p:cNvPr id="3" name="Slide Number Placeholder 2">
            <a:extLst>
              <a:ext uri="{FF2B5EF4-FFF2-40B4-BE49-F238E27FC236}">
                <a16:creationId xmlns:a16="http://schemas.microsoft.com/office/drawing/2014/main" id="{B43D3FD6-DF25-A1A7-252E-967F2A8DFB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4" name="Content Placeholder 3">
            <a:extLst>
              <a:ext uri="{FF2B5EF4-FFF2-40B4-BE49-F238E27FC236}">
                <a16:creationId xmlns:a16="http://schemas.microsoft.com/office/drawing/2014/main" id="{5F50754D-38FE-F7F1-C66C-657AAE61B615}"/>
              </a:ext>
            </a:extLst>
          </p:cNvPr>
          <p:cNvSpPr>
            <a:spLocks noGrp="1"/>
          </p:cNvSpPr>
          <p:nvPr>
            <p:ph sz="quarter" idx="13"/>
          </p:nvPr>
        </p:nvSpPr>
        <p:spPr>
          <a:xfrm>
            <a:off x="402336" y="1406296"/>
            <a:ext cx="3974253" cy="2928198"/>
          </a:xfrm>
        </p:spPr>
        <p:txBody>
          <a:bodyPr>
            <a:noAutofit/>
          </a:bodyPr>
          <a:lstStyle/>
          <a:p>
            <a:pPr marL="176213" indent="-165100">
              <a:lnSpc>
                <a:spcPct val="100000"/>
              </a:lnSpc>
              <a:spcBef>
                <a:spcPts val="600"/>
              </a:spcBef>
              <a:buSzPts val="1800"/>
              <a:buFont typeface="Arial" panose="020B0604020202020204" pitchFamily="34" charset="0"/>
              <a:buChar char="•"/>
            </a:pPr>
            <a:r>
              <a:rPr lang="en-US" sz="1500" dirty="0">
                <a:solidFill>
                  <a:schemeClr val="bg2"/>
                </a:solidFill>
              </a:rPr>
              <a:t>Only certain earthquakes trigger alerts — based on magnitude and expected shaking.</a:t>
            </a:r>
          </a:p>
          <a:p>
            <a:pPr marL="457200" lvl="2" indent="-280988">
              <a:lnSpc>
                <a:spcPct val="100000"/>
              </a:lnSpc>
              <a:spcBef>
                <a:spcPts val="600"/>
              </a:spcBef>
              <a:buSzPts val="1800"/>
              <a:buFont typeface="System Font Regular"/>
              <a:buChar char="‒"/>
            </a:pPr>
            <a:r>
              <a:rPr lang="en-US" sz="1500" b="1" dirty="0">
                <a:solidFill>
                  <a:schemeClr val="bg2"/>
                </a:solidFill>
              </a:rPr>
              <a:t>WEA: </a:t>
            </a:r>
            <a:r>
              <a:rPr lang="en-US" sz="1500" dirty="0">
                <a:solidFill>
                  <a:schemeClr val="bg2"/>
                </a:solidFill>
              </a:rPr>
              <a:t>M5.0+ and Intensity 4 (light shaking).</a:t>
            </a:r>
          </a:p>
          <a:p>
            <a:pPr marL="457200" lvl="2" indent="-280988">
              <a:lnSpc>
                <a:spcPct val="100000"/>
              </a:lnSpc>
              <a:spcBef>
                <a:spcPts val="600"/>
              </a:spcBef>
              <a:buSzPts val="1800"/>
              <a:buFont typeface="System Font Regular"/>
              <a:buChar char="‒"/>
            </a:pPr>
            <a:r>
              <a:rPr lang="en-US" sz="1500" b="1" dirty="0">
                <a:solidFill>
                  <a:schemeClr val="bg2"/>
                </a:solidFill>
              </a:rPr>
              <a:t>Operating system alerts: </a:t>
            </a:r>
            <a:r>
              <a:rPr lang="en-US" sz="1500" dirty="0">
                <a:solidFill>
                  <a:schemeClr val="bg2"/>
                </a:solidFill>
              </a:rPr>
              <a:t>M4.5+ and either Intensity 3 (Android) or Intensity 4 (iOS).</a:t>
            </a:r>
          </a:p>
          <a:p>
            <a:pPr marL="457200" lvl="2" indent="-280988">
              <a:lnSpc>
                <a:spcPct val="100000"/>
              </a:lnSpc>
              <a:spcBef>
                <a:spcPts val="600"/>
              </a:spcBef>
              <a:buSzPts val="1800"/>
              <a:buFont typeface="System Font Regular"/>
              <a:buChar char="‒"/>
            </a:pPr>
            <a:r>
              <a:rPr lang="en-US" sz="1500" b="1" dirty="0">
                <a:solidFill>
                  <a:schemeClr val="bg2"/>
                </a:solidFill>
              </a:rPr>
              <a:t>Apps, like </a:t>
            </a:r>
            <a:r>
              <a:rPr lang="en-US" sz="1500" b="1" dirty="0" err="1">
                <a:solidFill>
                  <a:schemeClr val="bg2"/>
                </a:solidFill>
              </a:rPr>
              <a:t>MyShake</a:t>
            </a:r>
            <a:r>
              <a:rPr lang="en-US" sz="1500" b="1" dirty="0">
                <a:solidFill>
                  <a:schemeClr val="bg2"/>
                </a:solidFill>
              </a:rPr>
              <a:t>: </a:t>
            </a:r>
            <a:r>
              <a:rPr lang="en-US" sz="1500" dirty="0">
                <a:solidFill>
                  <a:schemeClr val="bg2"/>
                </a:solidFill>
              </a:rPr>
              <a:t>M4.5+ and Intensity 3 (weak shaking).</a:t>
            </a:r>
          </a:p>
          <a:p>
            <a:pPr marL="176213" indent="-165100">
              <a:lnSpc>
                <a:spcPct val="100000"/>
              </a:lnSpc>
              <a:spcBef>
                <a:spcPts val="600"/>
              </a:spcBef>
              <a:buSzPts val="1800"/>
              <a:buFont typeface="Arial" panose="020B0604020202020204" pitchFamily="34" charset="0"/>
              <a:buChar char="•"/>
            </a:pPr>
            <a:r>
              <a:rPr lang="en-US" sz="1500" dirty="0">
                <a:solidFill>
                  <a:schemeClr val="bg2"/>
                </a:solidFill>
              </a:rPr>
              <a:t>Warning time depends on distance from the epicenter — seconds to over a minute.</a:t>
            </a:r>
          </a:p>
        </p:txBody>
      </p:sp>
      <p:pic>
        <p:nvPicPr>
          <p:cNvPr id="8" name="Content Placeholder 4">
            <a:extLst>
              <a:ext uri="{FF2B5EF4-FFF2-40B4-BE49-F238E27FC236}">
                <a16:creationId xmlns:a16="http://schemas.microsoft.com/office/drawing/2014/main" id="{C6C6E6BC-A850-958F-2070-9F9F77E3EE7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bwMode="auto">
          <a:xfrm>
            <a:off x="4465124" y="473784"/>
            <a:ext cx="4429495" cy="4221049"/>
          </a:xfrm>
          <a:prstGeom prst="rect">
            <a:avLst/>
          </a:prstGeom>
          <a:extLst>
            <a:ext uri="{53640926-AAD7-44D8-BBD7-CCE9431645EC}">
              <a14:shadowObscured xmlns:a14="http://schemas.microsoft.com/office/drawing/2010/main"/>
            </a:ext>
          </a:extLst>
        </p:spPr>
      </p:pic>
      <p:sp>
        <p:nvSpPr>
          <p:cNvPr id="5" name="Google Shape;289;p36">
            <a:extLst>
              <a:ext uri="{FF2B5EF4-FFF2-40B4-BE49-F238E27FC236}">
                <a16:creationId xmlns:a16="http://schemas.microsoft.com/office/drawing/2014/main" id="{D2CD2478-8280-6FEA-40C1-4FBE5E3BB7F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644693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82D9-FA8D-0847-987E-F637C61DC34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B55362F-45B4-8BA3-9196-BC45CFFD9E3B}"/>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Module 4: Experiencing ShakeAlert</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23591283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A411-D7A2-66F0-13F9-F6B70C7B6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20838-A87F-846B-9B05-BDAE495788F6}"/>
              </a:ext>
            </a:extLst>
          </p:cNvPr>
          <p:cNvSpPr>
            <a:spLocks noGrp="1"/>
          </p:cNvSpPr>
          <p:nvPr>
            <p:ph type="title"/>
          </p:nvPr>
        </p:nvSpPr>
        <p:spPr>
          <a:xfrm>
            <a:off x="402336" y="637878"/>
            <a:ext cx="8537122" cy="407453"/>
          </a:xfrm>
        </p:spPr>
        <p:txBody>
          <a:bodyPr>
            <a:noAutofit/>
          </a:bodyPr>
          <a:lstStyle/>
          <a:p>
            <a:r>
              <a:rPr lang="en-US" sz="2400" dirty="0"/>
              <a:t>What Alerts Look and Sound Like</a:t>
            </a:r>
          </a:p>
        </p:txBody>
      </p:sp>
      <p:sp>
        <p:nvSpPr>
          <p:cNvPr id="4" name="Content Placeholder 3">
            <a:extLst>
              <a:ext uri="{FF2B5EF4-FFF2-40B4-BE49-F238E27FC236}">
                <a16:creationId xmlns:a16="http://schemas.microsoft.com/office/drawing/2014/main" id="{5FD3C25A-E444-8C4D-6B0C-18761E583CDC}"/>
              </a:ext>
            </a:extLst>
          </p:cNvPr>
          <p:cNvSpPr>
            <a:spLocks noGrp="1"/>
          </p:cNvSpPr>
          <p:nvPr>
            <p:ph type="body" idx="1"/>
          </p:nvPr>
        </p:nvSpPr>
        <p:spPr>
          <a:xfrm>
            <a:off x="402336" y="1169929"/>
            <a:ext cx="3710319" cy="3263504"/>
          </a:xfrm>
        </p:spPr>
        <p:txBody>
          <a:bodyPr>
            <a:noAutofit/>
          </a:bodyPr>
          <a:lstStyle/>
          <a:p>
            <a:pPr marL="176213" indent="-165100">
              <a:lnSpc>
                <a:spcPct val="100000"/>
              </a:lnSpc>
              <a:spcBef>
                <a:spcPts val="600"/>
              </a:spcBef>
              <a:buFont typeface="Arial" panose="020B0604020202020204" pitchFamily="34" charset="0"/>
              <a:buChar char="•"/>
            </a:pPr>
            <a:r>
              <a:rPr lang="en-US" dirty="0">
                <a:solidFill>
                  <a:schemeClr val="bg2"/>
                </a:solidFill>
              </a:rPr>
              <a:t>Alerts may appear differently depending on your phone or app.</a:t>
            </a:r>
          </a:p>
          <a:p>
            <a:pPr marL="176213" indent="-165100">
              <a:lnSpc>
                <a:spcPct val="100000"/>
              </a:lnSpc>
              <a:spcBef>
                <a:spcPts val="600"/>
              </a:spcBef>
              <a:buFont typeface="Arial" panose="020B0604020202020204" pitchFamily="34" charset="0"/>
              <a:buChar char="•"/>
            </a:pPr>
            <a:r>
              <a:rPr lang="en-US" dirty="0">
                <a:solidFill>
                  <a:schemeClr val="bg2"/>
                </a:solidFill>
              </a:rPr>
              <a:t>Most include vibration, sound, and on-screen message such as:</a:t>
            </a:r>
          </a:p>
          <a:p>
            <a:pPr marL="571500" lvl="1" indent="0">
              <a:lnSpc>
                <a:spcPct val="100000"/>
              </a:lnSpc>
              <a:spcBef>
                <a:spcPts val="600"/>
              </a:spcBef>
              <a:buNone/>
            </a:pPr>
            <a:r>
              <a:rPr lang="en-US" b="1" i="1" dirty="0">
                <a:solidFill>
                  <a:schemeClr val="bg2"/>
                </a:solidFill>
              </a:rPr>
              <a:t>“Earthquake detected! Drop, Cover, and Hold On.”</a:t>
            </a:r>
          </a:p>
          <a:p>
            <a:pPr marL="176213" indent="-165100">
              <a:lnSpc>
                <a:spcPct val="100000"/>
              </a:lnSpc>
              <a:spcBef>
                <a:spcPts val="600"/>
              </a:spcBef>
              <a:buFont typeface="Arial" panose="020B0604020202020204" pitchFamily="34" charset="0"/>
              <a:buChar char="•"/>
            </a:pPr>
            <a:r>
              <a:rPr lang="en-US" dirty="0">
                <a:solidFill>
                  <a:schemeClr val="bg2"/>
                </a:solidFill>
              </a:rPr>
              <a:t>Don’t wait for the message to finish — take action immediately.</a:t>
            </a:r>
          </a:p>
        </p:txBody>
      </p:sp>
      <p:sp>
        <p:nvSpPr>
          <p:cNvPr id="3" name="Slide Number Placeholder 2">
            <a:extLst>
              <a:ext uri="{FF2B5EF4-FFF2-40B4-BE49-F238E27FC236}">
                <a16:creationId xmlns:a16="http://schemas.microsoft.com/office/drawing/2014/main" id="{92D9D6E4-F73D-3498-13D0-48440E4BB4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8" name="Google Shape;217;g3216d1d7456_0_514">
            <a:extLst>
              <a:ext uri="{FF2B5EF4-FFF2-40B4-BE49-F238E27FC236}">
                <a16:creationId xmlns:a16="http://schemas.microsoft.com/office/drawing/2014/main" id="{3F015460-28D4-C92E-F17D-7669362BDD2B}"/>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443565" y="2438850"/>
            <a:ext cx="1942246" cy="1832603"/>
          </a:xfrm>
          <a:prstGeom prst="rect">
            <a:avLst/>
          </a:prstGeom>
          <a:noFill/>
          <a:ln>
            <a:noFill/>
          </a:ln>
        </p:spPr>
      </p:pic>
      <p:pic>
        <p:nvPicPr>
          <p:cNvPr id="9" name="Google Shape;220;g3216d1d7456_0_514">
            <a:extLst>
              <a:ext uri="{FF2B5EF4-FFF2-40B4-BE49-F238E27FC236}">
                <a16:creationId xmlns:a16="http://schemas.microsoft.com/office/drawing/2014/main" id="{04C3EADE-C59D-B65A-637C-08CDBA4C2A85}"/>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flipH="1">
            <a:off x="5160352" y="1340781"/>
            <a:ext cx="1284418" cy="1416638"/>
          </a:xfrm>
          <a:prstGeom prst="rect">
            <a:avLst/>
          </a:prstGeom>
          <a:noFill/>
          <a:ln>
            <a:noFill/>
          </a:ln>
        </p:spPr>
      </p:pic>
      <p:pic>
        <p:nvPicPr>
          <p:cNvPr id="10" name="ShakeOut ShakeAlert_EarlyWarning_BD_JCCEO.aiff">
            <a:hlinkClick r:id="" action="ppaction://media"/>
            <a:extLst>
              <a:ext uri="{FF2B5EF4-FFF2-40B4-BE49-F238E27FC236}">
                <a16:creationId xmlns:a16="http://schemas.microsoft.com/office/drawing/2014/main" id="{F95EA978-AC7F-2622-E760-7C1147BACF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4917655" y="2818159"/>
            <a:ext cx="961187" cy="961187"/>
          </a:xfrm>
          <a:prstGeom prst="rect">
            <a:avLst/>
          </a:prstGeom>
        </p:spPr>
      </p:pic>
      <p:pic>
        <p:nvPicPr>
          <p:cNvPr id="11" name="Google Shape;222;g3216d1d7456_0_514" descr="Phone showing a earthquake detected warning by ShakeAlert">
            <a:extLst>
              <a:ext uri="{FF2B5EF4-FFF2-40B4-BE49-F238E27FC236}">
                <a16:creationId xmlns:a16="http://schemas.microsoft.com/office/drawing/2014/main" id="{68EEE7C3-5E31-DB6A-F7E5-3C998AC3C133}"/>
              </a:ext>
            </a:extLst>
          </p:cNvPr>
          <p:cNvPicPr preferRelativeResize="0"/>
          <p:nvPr/>
        </p:nvPicPr>
        <p:blipFill rotWithShape="1">
          <a:blip r:embed="rId8">
            <a:alphaModFix/>
          </a:blip>
          <a:srcRect/>
          <a:stretch/>
        </p:blipFill>
        <p:spPr>
          <a:xfrm>
            <a:off x="6742660" y="808011"/>
            <a:ext cx="1994737" cy="3659057"/>
          </a:xfrm>
          <a:prstGeom prst="rect">
            <a:avLst/>
          </a:prstGeom>
          <a:noFill/>
          <a:ln>
            <a:noFill/>
          </a:ln>
        </p:spPr>
      </p:pic>
      <p:sp>
        <p:nvSpPr>
          <p:cNvPr id="12" name="Google Shape;289;p36">
            <a:extLst>
              <a:ext uri="{FF2B5EF4-FFF2-40B4-BE49-F238E27FC236}">
                <a16:creationId xmlns:a16="http://schemas.microsoft.com/office/drawing/2014/main" id="{E75881BB-026F-52DB-5EA9-522599D12545}"/>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6347640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D6F92-91F1-B38C-07A2-908A9D2B9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CB8FD-6851-BAB8-F8AC-3B2267F89FB8}"/>
              </a:ext>
            </a:extLst>
          </p:cNvPr>
          <p:cNvSpPr>
            <a:spLocks noGrp="1"/>
          </p:cNvSpPr>
          <p:nvPr>
            <p:ph type="title"/>
          </p:nvPr>
        </p:nvSpPr>
        <p:spPr>
          <a:xfrm>
            <a:off x="402336" y="809139"/>
            <a:ext cx="4479181" cy="406400"/>
          </a:xfrm>
        </p:spPr>
        <p:txBody>
          <a:bodyPr>
            <a:noAutofit/>
          </a:bodyPr>
          <a:lstStyle/>
          <a:p>
            <a:r>
              <a:rPr lang="en-US" sz="2400" dirty="0"/>
              <a:t>Automated Actions Powered by ShakeAlert</a:t>
            </a:r>
          </a:p>
        </p:txBody>
      </p:sp>
      <p:sp>
        <p:nvSpPr>
          <p:cNvPr id="5" name="Text Placeholder 4">
            <a:extLst>
              <a:ext uri="{FF2B5EF4-FFF2-40B4-BE49-F238E27FC236}">
                <a16:creationId xmlns:a16="http://schemas.microsoft.com/office/drawing/2014/main" id="{F96E5480-E0ED-4DFD-9EBB-B56155E6DAAE}"/>
              </a:ext>
            </a:extLst>
          </p:cNvPr>
          <p:cNvSpPr>
            <a:spLocks noGrp="1"/>
          </p:cNvSpPr>
          <p:nvPr>
            <p:ph type="body" idx="1"/>
          </p:nvPr>
        </p:nvSpPr>
        <p:spPr>
          <a:xfrm>
            <a:off x="402336" y="1389240"/>
            <a:ext cx="4276340" cy="3263900"/>
          </a:xfrm>
        </p:spPr>
        <p:txBody>
          <a:bodyPr>
            <a:normAutofit/>
          </a:bodyPr>
          <a:lstStyle/>
          <a:p>
            <a:pPr>
              <a:lnSpc>
                <a:spcPct val="100000"/>
              </a:lnSpc>
              <a:spcBef>
                <a:spcPts val="800"/>
              </a:spcBef>
            </a:pPr>
            <a:r>
              <a:rPr lang="en-US" dirty="0">
                <a:solidFill>
                  <a:schemeClr val="bg2"/>
                </a:solidFill>
              </a:rPr>
              <a:t>ShakeAlert can also trigger automatic safety systems to protect people and infrastructure.</a:t>
            </a:r>
          </a:p>
          <a:p>
            <a:pPr marL="176213" lvl="1" indent="-165100">
              <a:lnSpc>
                <a:spcPct val="100000"/>
              </a:lnSpc>
              <a:spcBef>
                <a:spcPts val="800"/>
              </a:spcBef>
              <a:buFont typeface="Arial" panose="020B0604020202020204" pitchFamily="34" charset="0"/>
              <a:buChar char="•"/>
            </a:pPr>
            <a:r>
              <a:rPr lang="en-US" sz="1600" dirty="0">
                <a:solidFill>
                  <a:schemeClr val="bg2"/>
                </a:solidFill>
              </a:rPr>
              <a:t>Trains slow or stop to prevent derailments.</a:t>
            </a:r>
          </a:p>
          <a:p>
            <a:pPr marL="176213" lvl="1" indent="-165100">
              <a:lnSpc>
                <a:spcPct val="100000"/>
              </a:lnSpc>
              <a:spcBef>
                <a:spcPts val="800"/>
              </a:spcBef>
              <a:buFont typeface="Arial" panose="020B0604020202020204" pitchFamily="34" charset="0"/>
              <a:buChar char="•"/>
            </a:pPr>
            <a:r>
              <a:rPr lang="en-US" sz="1600" dirty="0">
                <a:solidFill>
                  <a:schemeClr val="bg2"/>
                </a:solidFill>
              </a:rPr>
              <a:t>Firehouse doors open for emergency response.</a:t>
            </a:r>
          </a:p>
          <a:p>
            <a:pPr marL="176213" lvl="1" indent="-165100">
              <a:lnSpc>
                <a:spcPct val="100000"/>
              </a:lnSpc>
              <a:spcBef>
                <a:spcPts val="800"/>
              </a:spcBef>
              <a:buFont typeface="Arial" panose="020B0604020202020204" pitchFamily="34" charset="0"/>
              <a:buChar char="•"/>
            </a:pPr>
            <a:r>
              <a:rPr lang="en-US" sz="1600" dirty="0">
                <a:solidFill>
                  <a:schemeClr val="bg2"/>
                </a:solidFill>
              </a:rPr>
              <a:t>Gas valves or industrial systems shut off automatically.</a:t>
            </a:r>
          </a:p>
          <a:p>
            <a:pPr>
              <a:lnSpc>
                <a:spcPct val="100000"/>
              </a:lnSpc>
              <a:spcBef>
                <a:spcPts val="800"/>
              </a:spcBef>
            </a:pPr>
            <a:r>
              <a:rPr lang="en-US" dirty="0">
                <a:solidFill>
                  <a:schemeClr val="bg2"/>
                </a:solidFill>
              </a:rPr>
              <a:t>These actions help reduce damage and speed up emergency response.</a:t>
            </a:r>
          </a:p>
          <a:p>
            <a:pPr>
              <a:spcBef>
                <a:spcPts val="800"/>
              </a:spcBef>
            </a:pPr>
            <a:endParaRPr lang="en-US" sz="1800" dirty="0"/>
          </a:p>
        </p:txBody>
      </p:sp>
      <p:sp>
        <p:nvSpPr>
          <p:cNvPr id="3" name="Slide Number Placeholder 2">
            <a:extLst>
              <a:ext uri="{FF2B5EF4-FFF2-40B4-BE49-F238E27FC236}">
                <a16:creationId xmlns:a16="http://schemas.microsoft.com/office/drawing/2014/main" id="{2B21D323-F127-5576-5A5D-00A420BEFC6A}"/>
              </a:ext>
            </a:extLst>
          </p:cNvPr>
          <p:cNvSpPr>
            <a:spLocks noGrp="1"/>
          </p:cNvSpPr>
          <p:nvPr>
            <p:ph type="sldNum" idx="12"/>
          </p:nvPr>
        </p:nvSpPr>
        <p:spPr>
          <a:xfrm>
            <a:off x="6792684" y="4818459"/>
            <a:ext cx="2057400" cy="273844"/>
          </a:xfrm>
        </p:spPr>
        <p:txBody>
          <a:bodyPr/>
          <a:lstStyle/>
          <a:p>
            <a:pPr lvl="0"/>
            <a:fld id="{00000000-1234-1234-1234-123412341234}" type="slidenum">
              <a:rPr lang="en-US" smtClean="0"/>
              <a:pPr lvl="0"/>
              <a:t>36</a:t>
            </a:fld>
            <a:endParaRPr lang="en-US"/>
          </a:p>
        </p:txBody>
      </p:sp>
      <p:pic>
        <p:nvPicPr>
          <p:cNvPr id="11" name="Picture 2" descr="Timeline 2020">
            <a:hlinkClick r:id="rId3"/>
            <a:extLst>
              <a:ext uri="{FF2B5EF4-FFF2-40B4-BE49-F238E27FC236}">
                <a16:creationId xmlns:a16="http://schemas.microsoft.com/office/drawing/2014/main" id="{CAC0AE16-4DFA-11B2-03AF-EFC06AEAF2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8688" y="641470"/>
            <a:ext cx="3761773" cy="3810208"/>
          </a:xfrm>
          <a:prstGeom prst="roundRect">
            <a:avLst>
              <a:gd name="adj" fmla="val 4140"/>
            </a:avLst>
          </a:prstGeom>
          <a:noFill/>
          <a:extLst>
            <a:ext uri="{909E8E84-426E-40DD-AFC4-6F175D3DCCD1}">
              <a14:hiddenFill xmlns:a14="http://schemas.microsoft.com/office/drawing/2010/main">
                <a:solidFill>
                  <a:srgbClr val="FFFFFF"/>
                </a:solidFill>
              </a14:hiddenFill>
            </a:ext>
          </a:extLst>
        </p:spPr>
      </p:pic>
      <p:sp>
        <p:nvSpPr>
          <p:cNvPr id="12" name="Google Shape;289;p36">
            <a:extLst>
              <a:ext uri="{FF2B5EF4-FFF2-40B4-BE49-F238E27FC236}">
                <a16:creationId xmlns:a16="http://schemas.microsoft.com/office/drawing/2014/main" id="{2FED3E06-810E-760D-DE78-A569A329E880}"/>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554801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D153-7319-B391-663A-9D2030D59DA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B05CDA-D235-9182-803B-85CF59D614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4" name="Content Placeholder 3">
            <a:extLst>
              <a:ext uri="{FF2B5EF4-FFF2-40B4-BE49-F238E27FC236}">
                <a16:creationId xmlns:a16="http://schemas.microsoft.com/office/drawing/2014/main" id="{5F0EB3B5-10EC-B43F-3554-8CE678A30458}"/>
              </a:ext>
            </a:extLst>
          </p:cNvPr>
          <p:cNvPicPr>
            <a:picLocks noGrp="1" noChangeAspect="1"/>
          </p:cNvPicPr>
          <p:nvPr>
            <p:ph sz="quarter" idx="13"/>
          </p:nvPr>
        </p:nvPicPr>
        <p:blipFill>
          <a:blip r:embed="rId3"/>
          <a:stretch/>
        </p:blipFill>
        <p:spPr bwMode="auto">
          <a:xfrm>
            <a:off x="1035442" y="481469"/>
            <a:ext cx="7073116" cy="4256968"/>
          </a:xfrm>
          <a:prstGeom prst="rect">
            <a:avLst/>
          </a:prstGeom>
          <a:extLst>
            <a:ext uri="{53640926-AAD7-44D8-BBD7-CCE9431645EC}">
              <a14:shadowObscured xmlns:a14="http://schemas.microsoft.com/office/drawing/2010/main"/>
            </a:ext>
          </a:extLst>
        </p:spPr>
      </p:pic>
      <p:sp>
        <p:nvSpPr>
          <p:cNvPr id="2" name="Google Shape;289;p36">
            <a:extLst>
              <a:ext uri="{FF2B5EF4-FFF2-40B4-BE49-F238E27FC236}">
                <a16:creationId xmlns:a16="http://schemas.microsoft.com/office/drawing/2014/main" id="{2A65AF2B-2A16-BAC8-7581-F085F04FB0EE}"/>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2201779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4F24-CD3B-AF84-B08A-51C7150EA59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DC3125B-8F75-3A03-1691-F88844E998D6}"/>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Module 5: Applying Protective Actions</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3185333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900F-5F3B-DF99-6440-BB9CD675516F}"/>
              </a:ext>
            </a:extLst>
          </p:cNvPr>
          <p:cNvSpPr>
            <a:spLocks noGrp="1"/>
          </p:cNvSpPr>
          <p:nvPr>
            <p:ph type="title"/>
          </p:nvPr>
        </p:nvSpPr>
        <p:spPr>
          <a:xfrm>
            <a:off x="402336" y="865703"/>
            <a:ext cx="4076157" cy="407453"/>
          </a:xfrm>
        </p:spPr>
        <p:txBody>
          <a:bodyPr>
            <a:noAutofit/>
          </a:bodyPr>
          <a:lstStyle/>
          <a:p>
            <a:r>
              <a:rPr lang="en-US" sz="2400" dirty="0"/>
              <a:t>When You First Feel Shaking or Get an Alert</a:t>
            </a:r>
          </a:p>
        </p:txBody>
      </p:sp>
      <p:sp>
        <p:nvSpPr>
          <p:cNvPr id="3" name="Slide Number Placeholder 2">
            <a:extLst>
              <a:ext uri="{FF2B5EF4-FFF2-40B4-BE49-F238E27FC236}">
                <a16:creationId xmlns:a16="http://schemas.microsoft.com/office/drawing/2014/main" id="{EE5172E4-D56A-39E2-6B90-EDFA803257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sp>
        <p:nvSpPr>
          <p:cNvPr id="5" name="Text Placeholder 4">
            <a:extLst>
              <a:ext uri="{FF2B5EF4-FFF2-40B4-BE49-F238E27FC236}">
                <a16:creationId xmlns:a16="http://schemas.microsoft.com/office/drawing/2014/main" id="{7F39F2C9-2F23-6E19-3795-38953E4147D2}"/>
              </a:ext>
            </a:extLst>
          </p:cNvPr>
          <p:cNvSpPr>
            <a:spLocks noGrp="1"/>
          </p:cNvSpPr>
          <p:nvPr>
            <p:ph sz="quarter" idx="13"/>
          </p:nvPr>
        </p:nvSpPr>
        <p:spPr>
          <a:xfrm>
            <a:off x="402336" y="1508760"/>
            <a:ext cx="3360359" cy="3018790"/>
          </a:xfrm>
        </p:spPr>
        <p:txBody>
          <a:bodyPr/>
          <a:lstStyle/>
          <a:p>
            <a:pPr marL="176213" lvl="1" indent="-165100">
              <a:lnSpc>
                <a:spcPct val="100000"/>
              </a:lnSpc>
              <a:spcBef>
                <a:spcPts val="800"/>
              </a:spcBef>
              <a:buClr>
                <a:schemeClr val="accent1"/>
              </a:buClr>
              <a:buSzPts val="1800"/>
              <a:buFont typeface="Arial" panose="020B0604020202020204" pitchFamily="34" charset="0"/>
              <a:buChar char="•"/>
            </a:pPr>
            <a:r>
              <a:rPr lang="en-US" sz="1600" dirty="0">
                <a:solidFill>
                  <a:schemeClr val="bg2"/>
                </a:solidFill>
              </a:rPr>
              <a:t>Act right away — don’t wait to see what happens.</a:t>
            </a:r>
          </a:p>
          <a:p>
            <a:pPr marL="176213" lvl="1" indent="-165100">
              <a:lnSpc>
                <a:spcPct val="100000"/>
              </a:lnSpc>
              <a:spcBef>
                <a:spcPts val="800"/>
              </a:spcBef>
              <a:buClr>
                <a:schemeClr val="accent1"/>
              </a:buClr>
              <a:buSzPts val="1800"/>
              <a:buFont typeface="Arial" panose="020B0604020202020204" pitchFamily="34" charset="0"/>
              <a:buChar char="•"/>
            </a:pPr>
            <a:r>
              <a:rPr lang="en-US" sz="1600" b="1" dirty="0">
                <a:solidFill>
                  <a:schemeClr val="bg2"/>
                </a:solidFill>
              </a:rPr>
              <a:t>Drop, Cover, Hold On </a:t>
            </a:r>
            <a:r>
              <a:rPr lang="en-US" sz="1600" dirty="0">
                <a:solidFill>
                  <a:schemeClr val="bg2"/>
                </a:solidFill>
              </a:rPr>
              <a:t>to protect yourself from falling objects.</a:t>
            </a:r>
          </a:p>
          <a:p>
            <a:pPr marL="176213" lvl="1" indent="-165100">
              <a:lnSpc>
                <a:spcPct val="100000"/>
              </a:lnSpc>
              <a:spcBef>
                <a:spcPts val="800"/>
              </a:spcBef>
              <a:buClr>
                <a:schemeClr val="accent1"/>
              </a:buClr>
              <a:buSzPts val="1800"/>
              <a:buFont typeface="Arial" panose="020B0604020202020204" pitchFamily="34" charset="0"/>
              <a:buChar char="•"/>
            </a:pPr>
            <a:r>
              <a:rPr lang="en-US" sz="1600" dirty="0">
                <a:solidFill>
                  <a:schemeClr val="bg2"/>
                </a:solidFill>
              </a:rPr>
              <a:t>If you can’t get under sturdy furniture, cover your head and neck where you are.</a:t>
            </a:r>
          </a:p>
          <a:p>
            <a:pPr marL="176213" lvl="1" indent="-165100">
              <a:lnSpc>
                <a:spcPct val="100000"/>
              </a:lnSpc>
              <a:spcBef>
                <a:spcPts val="800"/>
              </a:spcBef>
              <a:buClr>
                <a:schemeClr val="accent1"/>
              </a:buClr>
              <a:buSzPts val="1800"/>
              <a:buFont typeface="Arial" panose="020B0604020202020204" pitchFamily="34" charset="0"/>
              <a:buChar char="•"/>
            </a:pPr>
            <a:r>
              <a:rPr lang="en-US" sz="1600" dirty="0">
                <a:solidFill>
                  <a:schemeClr val="bg2"/>
                </a:solidFill>
              </a:rPr>
              <a:t>Practice fighting the urge to run — stay put and protect yourself.</a:t>
            </a:r>
          </a:p>
        </p:txBody>
      </p:sp>
      <p:pic>
        <p:nvPicPr>
          <p:cNvPr id="14" name="Picture 13" descr="Graphical user interface, application, logo, company name&#10;&#10;AI-generated content may be incorrect.">
            <a:extLst>
              <a:ext uri="{FF2B5EF4-FFF2-40B4-BE49-F238E27FC236}">
                <a16:creationId xmlns:a16="http://schemas.microsoft.com/office/drawing/2014/main" id="{549B07E1-2FF8-9C87-3C5F-DA1129D524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59078" y="790415"/>
            <a:ext cx="5045982" cy="3763578"/>
          </a:xfrm>
          <a:prstGeom prst="rect">
            <a:avLst/>
          </a:prstGeom>
        </p:spPr>
      </p:pic>
      <p:sp>
        <p:nvSpPr>
          <p:cNvPr id="15" name="Google Shape;289;p36">
            <a:extLst>
              <a:ext uri="{FF2B5EF4-FFF2-40B4-BE49-F238E27FC236}">
                <a16:creationId xmlns:a16="http://schemas.microsoft.com/office/drawing/2014/main" id="{7BC606B8-A402-DB03-0D8C-CC4C5932A5B3}"/>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8872808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B0FBA28-3945-AECC-1D56-55D13F093578}"/>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chemeClr val="bg1"/>
                </a:solidFill>
                <a:effectLst/>
                <a:uLnTx/>
                <a:uFillTx/>
                <a:latin typeface="Arial"/>
                <a:cs typeface="Arial"/>
                <a:sym typeface="Arial"/>
              </a:rPr>
              <a:t>Earthquakes and Earthquake Early Warning</a:t>
            </a:r>
          </a:p>
        </p:txBody>
      </p:sp>
    </p:spTree>
    <p:extLst>
      <p:ext uri="{BB962C8B-B14F-4D97-AF65-F5344CB8AC3E}">
        <p14:creationId xmlns:p14="http://schemas.microsoft.com/office/powerpoint/2010/main" val="5963904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66609-0DFB-B999-B0BB-7458200AC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5947F-196F-B34B-A574-2B544F3459A7}"/>
              </a:ext>
            </a:extLst>
          </p:cNvPr>
          <p:cNvSpPr>
            <a:spLocks noGrp="1"/>
          </p:cNvSpPr>
          <p:nvPr>
            <p:ph type="title"/>
          </p:nvPr>
        </p:nvSpPr>
        <p:spPr>
          <a:xfrm>
            <a:off x="402336" y="637878"/>
            <a:ext cx="8537122" cy="407453"/>
          </a:xfrm>
        </p:spPr>
        <p:txBody>
          <a:bodyPr>
            <a:noAutofit/>
          </a:bodyPr>
          <a:lstStyle/>
          <a:p>
            <a:r>
              <a:rPr lang="en-US" sz="2400" dirty="0"/>
              <a:t>Situational Awareness: Different Environments</a:t>
            </a:r>
          </a:p>
        </p:txBody>
      </p:sp>
      <p:sp>
        <p:nvSpPr>
          <p:cNvPr id="3" name="Slide Number Placeholder 2">
            <a:extLst>
              <a:ext uri="{FF2B5EF4-FFF2-40B4-BE49-F238E27FC236}">
                <a16:creationId xmlns:a16="http://schemas.microsoft.com/office/drawing/2014/main" id="{9BC23DCB-B003-1034-6799-D345F8CC9A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4" name="Content Placeholder 3">
            <a:extLst>
              <a:ext uri="{FF2B5EF4-FFF2-40B4-BE49-F238E27FC236}">
                <a16:creationId xmlns:a16="http://schemas.microsoft.com/office/drawing/2014/main" id="{E97799F0-8D93-DD0C-8175-D31495A78D6D}"/>
              </a:ext>
            </a:extLst>
          </p:cNvPr>
          <p:cNvSpPr>
            <a:spLocks noGrp="1"/>
          </p:cNvSpPr>
          <p:nvPr>
            <p:ph sz="quarter" idx="13"/>
          </p:nvPr>
        </p:nvSpPr>
        <p:spPr>
          <a:xfrm>
            <a:off x="402336" y="1060525"/>
            <a:ext cx="4416309" cy="3299385"/>
          </a:xfrm>
        </p:spPr>
        <p:txBody>
          <a:bodyPr>
            <a:noAutofit/>
          </a:bodyPr>
          <a:lstStyle/>
          <a:p>
            <a:pPr marL="180975" indent="-180975">
              <a:lnSpc>
                <a:spcPct val="100000"/>
              </a:lnSpc>
              <a:spcBef>
                <a:spcPts val="600"/>
              </a:spcBef>
              <a:buFont typeface="Arial" panose="020B0604020202020204" pitchFamily="34" charset="0"/>
              <a:buChar char="•"/>
            </a:pPr>
            <a:r>
              <a:rPr lang="en-US" sz="1500" b="1" dirty="0">
                <a:solidFill>
                  <a:schemeClr val="bg2"/>
                </a:solidFill>
              </a:rPr>
              <a:t>Indoors (home, work, or school): </a:t>
            </a:r>
            <a:r>
              <a:rPr lang="en-US" sz="1500" dirty="0">
                <a:solidFill>
                  <a:schemeClr val="bg2"/>
                </a:solidFill>
              </a:rPr>
              <a:t>Stay away from windows, glass, and heavy furniture.</a:t>
            </a:r>
          </a:p>
          <a:p>
            <a:pPr marL="180975" indent="-180975">
              <a:lnSpc>
                <a:spcPct val="100000"/>
              </a:lnSpc>
              <a:spcBef>
                <a:spcPts val="600"/>
              </a:spcBef>
              <a:buFont typeface="Arial" panose="020B0604020202020204" pitchFamily="34" charset="0"/>
              <a:buChar char="•"/>
            </a:pPr>
            <a:r>
              <a:rPr lang="en-US" sz="1500" b="1" dirty="0">
                <a:solidFill>
                  <a:schemeClr val="bg2"/>
                </a:solidFill>
              </a:rPr>
              <a:t>In a store or public place: </a:t>
            </a:r>
            <a:r>
              <a:rPr lang="en-US" sz="1500" dirty="0">
                <a:solidFill>
                  <a:schemeClr val="bg2"/>
                </a:solidFill>
              </a:rPr>
              <a:t>Drop next to a sturdy display or interior wall and protect your head and neck — stay clear of shelves and items that can fall.</a:t>
            </a:r>
          </a:p>
          <a:p>
            <a:pPr marL="180975" indent="-180975">
              <a:lnSpc>
                <a:spcPct val="100000"/>
              </a:lnSpc>
              <a:spcBef>
                <a:spcPts val="600"/>
              </a:spcBef>
              <a:buFont typeface="Arial" panose="020B0604020202020204" pitchFamily="34" charset="0"/>
              <a:buChar char="•"/>
            </a:pPr>
            <a:r>
              <a:rPr lang="en-US" sz="1500" b="1" dirty="0">
                <a:solidFill>
                  <a:schemeClr val="bg2"/>
                </a:solidFill>
              </a:rPr>
              <a:t>Outdoors: </a:t>
            </a:r>
            <a:r>
              <a:rPr lang="en-US" sz="1500" dirty="0">
                <a:solidFill>
                  <a:schemeClr val="bg2"/>
                </a:solidFill>
              </a:rPr>
              <a:t>Move to an open area — avoid power lines and buildings.</a:t>
            </a:r>
          </a:p>
          <a:p>
            <a:pPr marL="180975" indent="-180975">
              <a:lnSpc>
                <a:spcPct val="100000"/>
              </a:lnSpc>
              <a:spcBef>
                <a:spcPts val="600"/>
              </a:spcBef>
              <a:buFont typeface="Arial" panose="020B0604020202020204" pitchFamily="34" charset="0"/>
              <a:buChar char="•"/>
            </a:pPr>
            <a:r>
              <a:rPr lang="en-US" sz="1500" b="1" dirty="0">
                <a:solidFill>
                  <a:schemeClr val="bg2"/>
                </a:solidFill>
              </a:rPr>
              <a:t>In a vehicle: </a:t>
            </a:r>
            <a:r>
              <a:rPr lang="en-US" sz="1500" dirty="0">
                <a:solidFill>
                  <a:schemeClr val="bg2"/>
                </a:solidFill>
              </a:rPr>
              <a:t>Pull over safely, set the parking brake, and stay inside.</a:t>
            </a:r>
          </a:p>
          <a:p>
            <a:pPr marL="180975" indent="-180975">
              <a:lnSpc>
                <a:spcPct val="100000"/>
              </a:lnSpc>
              <a:spcBef>
                <a:spcPts val="600"/>
              </a:spcBef>
              <a:buFont typeface="Arial" panose="020B0604020202020204" pitchFamily="34" charset="0"/>
              <a:buChar char="•"/>
            </a:pPr>
            <a:r>
              <a:rPr lang="en-US" sz="1500" b="1" dirty="0">
                <a:solidFill>
                  <a:schemeClr val="bg2"/>
                </a:solidFill>
              </a:rPr>
              <a:t>Near the coast: </a:t>
            </a:r>
            <a:r>
              <a:rPr lang="en-US" sz="1500" dirty="0">
                <a:solidFill>
                  <a:schemeClr val="bg2"/>
                </a:solidFill>
              </a:rPr>
              <a:t>Strong or long shaking = natural tsunami warning → </a:t>
            </a:r>
            <a:br>
              <a:rPr lang="en-US" sz="1500" dirty="0">
                <a:solidFill>
                  <a:schemeClr val="bg2"/>
                </a:solidFill>
              </a:rPr>
            </a:br>
            <a:r>
              <a:rPr lang="en-US" sz="1500" dirty="0">
                <a:solidFill>
                  <a:schemeClr val="bg2"/>
                </a:solidFill>
              </a:rPr>
              <a:t>go to higher ground after shaking stops.</a:t>
            </a:r>
          </a:p>
          <a:p>
            <a:pPr>
              <a:lnSpc>
                <a:spcPct val="100000"/>
              </a:lnSpc>
              <a:spcBef>
                <a:spcPts val="600"/>
              </a:spcBef>
            </a:pPr>
            <a:endParaRPr lang="en-US" sz="1500" dirty="0">
              <a:solidFill>
                <a:schemeClr val="bg2"/>
              </a:solidFill>
            </a:endParaRPr>
          </a:p>
        </p:txBody>
      </p:sp>
      <p:pic>
        <p:nvPicPr>
          <p:cNvPr id="8" name="Picture 7" descr="Diagram&#10;&#10;AI-generated content may be incorrect.">
            <a:extLst>
              <a:ext uri="{FF2B5EF4-FFF2-40B4-BE49-F238E27FC236}">
                <a16:creationId xmlns:a16="http://schemas.microsoft.com/office/drawing/2014/main" id="{EDBAED32-AAB0-187B-F7C4-1B4060471C9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897464" y="1202721"/>
            <a:ext cx="3967567" cy="3167801"/>
          </a:xfrm>
          <a:prstGeom prst="rect">
            <a:avLst/>
          </a:prstGeom>
        </p:spPr>
      </p:pic>
      <p:sp>
        <p:nvSpPr>
          <p:cNvPr id="9" name="Google Shape;289;p36">
            <a:extLst>
              <a:ext uri="{FF2B5EF4-FFF2-40B4-BE49-F238E27FC236}">
                <a16:creationId xmlns:a16="http://schemas.microsoft.com/office/drawing/2014/main" id="{EA4F2549-DCC5-12A4-8D98-9183340E8C40}"/>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452973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C197-94C1-BD92-9117-551E535158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726F327-1AF2-7818-52B9-63168F4DD850}"/>
              </a:ext>
            </a:extLst>
          </p:cNvPr>
          <p:cNvSpPr>
            <a:spLocks noGrp="1"/>
          </p:cNvSpPr>
          <p:nvPr>
            <p:ph type="body" idx="1"/>
          </p:nvPr>
        </p:nvSpPr>
        <p:spPr>
          <a:xfrm>
            <a:off x="402336" y="1498060"/>
            <a:ext cx="3344380" cy="2493942"/>
          </a:xfrm>
        </p:spPr>
        <p:txBody>
          <a:bodyPr>
            <a:noAutofit/>
          </a:bodyPr>
          <a:lstStyle/>
          <a:p>
            <a:pPr marL="296863" indent="-285750">
              <a:lnSpc>
                <a:spcPct val="100000"/>
              </a:lnSpc>
              <a:spcBef>
                <a:spcPts val="1200"/>
              </a:spcBef>
              <a:buFont typeface="Arial" panose="020B0604020202020204" pitchFamily="34" charset="0"/>
              <a:buChar char="•"/>
            </a:pPr>
            <a:r>
              <a:rPr lang="en-US" dirty="0">
                <a:solidFill>
                  <a:schemeClr val="bg2"/>
                </a:solidFill>
              </a:rPr>
              <a:t>Doorways aren’t the safest place — modern frames won’t protect you.</a:t>
            </a:r>
          </a:p>
          <a:p>
            <a:pPr marL="296863" indent="-285750">
              <a:lnSpc>
                <a:spcPct val="100000"/>
              </a:lnSpc>
              <a:spcBef>
                <a:spcPts val="1200"/>
              </a:spcBef>
              <a:buFont typeface="Arial" panose="020B0604020202020204" pitchFamily="34" charset="0"/>
              <a:buChar char="•"/>
            </a:pPr>
            <a:r>
              <a:rPr lang="en-US" dirty="0">
                <a:solidFill>
                  <a:schemeClr val="bg2"/>
                </a:solidFill>
              </a:rPr>
              <a:t>“The Triangle of Life” method is not recommended.</a:t>
            </a:r>
          </a:p>
          <a:p>
            <a:pPr marL="296863" indent="-285750">
              <a:lnSpc>
                <a:spcPct val="100000"/>
              </a:lnSpc>
              <a:spcBef>
                <a:spcPts val="1200"/>
              </a:spcBef>
              <a:buFont typeface="Arial" panose="020B0604020202020204" pitchFamily="34" charset="0"/>
              <a:buChar char="•"/>
            </a:pPr>
            <a:r>
              <a:rPr lang="en-US" b="1" dirty="0">
                <a:solidFill>
                  <a:schemeClr val="bg2"/>
                </a:solidFill>
              </a:rPr>
              <a:t>Drop, Cover, and Hold On </a:t>
            </a:r>
            <a:r>
              <a:rPr lang="en-US" dirty="0">
                <a:solidFill>
                  <a:schemeClr val="bg2"/>
                </a:solidFill>
              </a:rPr>
              <a:t>is the tested and proven protective action.</a:t>
            </a:r>
          </a:p>
        </p:txBody>
      </p:sp>
      <p:sp>
        <p:nvSpPr>
          <p:cNvPr id="3" name="Slide Number Placeholder 2">
            <a:extLst>
              <a:ext uri="{FF2B5EF4-FFF2-40B4-BE49-F238E27FC236}">
                <a16:creationId xmlns:a16="http://schemas.microsoft.com/office/drawing/2014/main" id="{0167E2B6-D5C6-8C3C-5220-831A1B0590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
        <p:nvSpPr>
          <p:cNvPr id="9" name="Title 1">
            <a:extLst>
              <a:ext uri="{FF2B5EF4-FFF2-40B4-BE49-F238E27FC236}">
                <a16:creationId xmlns:a16="http://schemas.microsoft.com/office/drawing/2014/main" id="{3A813EF4-A9A9-5C7B-8408-D648981400F4}"/>
              </a:ext>
            </a:extLst>
          </p:cNvPr>
          <p:cNvSpPr txBox="1">
            <a:spLocks/>
          </p:cNvSpPr>
          <p:nvPr/>
        </p:nvSpPr>
        <p:spPr>
          <a:xfrm>
            <a:off x="402336" y="731520"/>
            <a:ext cx="3466557" cy="69432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err="1"/>
              <a:t>Mythbusting</a:t>
            </a:r>
            <a:r>
              <a:rPr lang="en-US" sz="2400" dirty="0"/>
              <a:t>: </a:t>
            </a:r>
            <a:br>
              <a:rPr lang="en-US" sz="2400" dirty="0"/>
            </a:br>
            <a:r>
              <a:rPr lang="en-US" sz="2400" dirty="0"/>
              <a:t>What Not to Do</a:t>
            </a:r>
          </a:p>
        </p:txBody>
      </p:sp>
      <p:pic>
        <p:nvPicPr>
          <p:cNvPr id="12" name="Picture 11" descr="This image depicts school children practicing the Drop, Cover, Hold On protective action during an earthquake drill. Image is courtesy of Portland Public Schools.">
            <a:extLst>
              <a:ext uri="{FF2B5EF4-FFF2-40B4-BE49-F238E27FC236}">
                <a16:creationId xmlns:a16="http://schemas.microsoft.com/office/drawing/2014/main" id="{A04CBF63-66E1-4883-D083-1C2926E29C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347996" y="670560"/>
            <a:ext cx="4436538" cy="3749040"/>
          </a:xfrm>
          <a:prstGeom prst="roundRect">
            <a:avLst>
              <a:gd name="adj" fmla="val 3111"/>
            </a:avLst>
          </a:prstGeom>
          <a:extLst>
            <a:ext uri="{53640926-AAD7-44D8-BBD7-CCE9431645EC}">
              <a14:shadowObscured xmlns:a14="http://schemas.microsoft.com/office/drawing/2010/main"/>
            </a:ext>
          </a:extLst>
        </p:spPr>
      </p:pic>
      <p:sp>
        <p:nvSpPr>
          <p:cNvPr id="13" name="Google Shape;289;p36">
            <a:extLst>
              <a:ext uri="{FF2B5EF4-FFF2-40B4-BE49-F238E27FC236}">
                <a16:creationId xmlns:a16="http://schemas.microsoft.com/office/drawing/2014/main" id="{E653D0A5-C5ED-C7B6-97A3-9D8686AF27A1}"/>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1102017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0CD4-F157-AD24-2CCC-6789B5C0B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4CED69-D468-58DC-81F6-9B7C68E025F2}"/>
              </a:ext>
            </a:extLst>
          </p:cNvPr>
          <p:cNvSpPr>
            <a:spLocks noGrp="1"/>
          </p:cNvSpPr>
          <p:nvPr>
            <p:ph type="title"/>
          </p:nvPr>
        </p:nvSpPr>
        <p:spPr>
          <a:xfrm>
            <a:off x="402336" y="851238"/>
            <a:ext cx="3557997" cy="407453"/>
          </a:xfrm>
        </p:spPr>
        <p:txBody>
          <a:bodyPr>
            <a:noAutofit/>
          </a:bodyPr>
          <a:lstStyle/>
          <a:p>
            <a:r>
              <a:rPr lang="en-US" sz="2400" dirty="0"/>
              <a:t>Protective Actions Everywhere </a:t>
            </a:r>
          </a:p>
        </p:txBody>
      </p:sp>
      <p:sp>
        <p:nvSpPr>
          <p:cNvPr id="5" name="Text Placeholder 4">
            <a:extLst>
              <a:ext uri="{FF2B5EF4-FFF2-40B4-BE49-F238E27FC236}">
                <a16:creationId xmlns:a16="http://schemas.microsoft.com/office/drawing/2014/main" id="{678A3081-116A-CD24-A724-12B343FC013C}"/>
              </a:ext>
            </a:extLst>
          </p:cNvPr>
          <p:cNvSpPr>
            <a:spLocks noGrp="1"/>
          </p:cNvSpPr>
          <p:nvPr>
            <p:ph type="body" idx="1"/>
          </p:nvPr>
        </p:nvSpPr>
        <p:spPr>
          <a:xfrm>
            <a:off x="402336" y="1392712"/>
            <a:ext cx="3618957" cy="2781242"/>
          </a:xfrm>
        </p:spPr>
        <p:txBody>
          <a:bodyPr>
            <a:normAutofit/>
          </a:bodyPr>
          <a:lstStyle/>
          <a:p>
            <a:pPr>
              <a:lnSpc>
                <a:spcPct val="100000"/>
              </a:lnSpc>
              <a:spcBef>
                <a:spcPts val="1200"/>
              </a:spcBef>
            </a:pPr>
            <a:r>
              <a:rPr lang="en-US" b="1" dirty="0">
                <a:solidFill>
                  <a:schemeClr val="bg2"/>
                </a:solidFill>
              </a:rPr>
              <a:t>Quick Scenario: What would you do if you got an alert?</a:t>
            </a:r>
          </a:p>
          <a:p>
            <a:pPr marL="177800" indent="-166688">
              <a:lnSpc>
                <a:spcPct val="100000"/>
              </a:lnSpc>
              <a:spcBef>
                <a:spcPts val="1200"/>
              </a:spcBef>
              <a:buFont typeface="Arial" panose="020B0604020202020204" pitchFamily="34" charset="0"/>
              <a:buChar char="•"/>
            </a:pPr>
            <a:r>
              <a:rPr lang="en-US" dirty="0">
                <a:solidFill>
                  <a:schemeClr val="bg2"/>
                </a:solidFill>
              </a:rPr>
              <a:t>Think about a location you’ve been in sometime over the past week (home, car, work, outside).</a:t>
            </a:r>
          </a:p>
          <a:p>
            <a:pPr marL="177800" indent="-166688">
              <a:lnSpc>
                <a:spcPct val="100000"/>
              </a:lnSpc>
              <a:spcBef>
                <a:spcPts val="1200"/>
              </a:spcBef>
              <a:buFont typeface="Arial" panose="020B0604020202020204" pitchFamily="34" charset="0"/>
              <a:buChar char="•"/>
            </a:pPr>
            <a:r>
              <a:rPr lang="en-US" dirty="0">
                <a:solidFill>
                  <a:schemeClr val="bg2"/>
                </a:solidFill>
              </a:rPr>
              <a:t>What protective action would you take?</a:t>
            </a:r>
          </a:p>
          <a:p>
            <a:pPr marL="177800" indent="-166688">
              <a:lnSpc>
                <a:spcPct val="100000"/>
              </a:lnSpc>
              <a:spcBef>
                <a:spcPts val="1200"/>
              </a:spcBef>
              <a:buFont typeface="Arial" panose="020B0604020202020204" pitchFamily="34" charset="0"/>
              <a:buChar char="•"/>
            </a:pPr>
            <a:r>
              <a:rPr lang="en-US" dirty="0">
                <a:solidFill>
                  <a:schemeClr val="bg2"/>
                </a:solidFill>
              </a:rPr>
              <a:t>Share with a partner or the group.</a:t>
            </a:r>
          </a:p>
          <a:p>
            <a:pPr>
              <a:lnSpc>
                <a:spcPct val="100000"/>
              </a:lnSpc>
              <a:spcBef>
                <a:spcPts val="1200"/>
              </a:spcBef>
            </a:pPr>
            <a:endParaRPr lang="en-US" dirty="0">
              <a:solidFill>
                <a:schemeClr val="bg2"/>
              </a:solidFill>
            </a:endParaRPr>
          </a:p>
        </p:txBody>
      </p:sp>
      <p:sp>
        <p:nvSpPr>
          <p:cNvPr id="3" name="Slide Number Placeholder 2">
            <a:extLst>
              <a:ext uri="{FF2B5EF4-FFF2-40B4-BE49-F238E27FC236}">
                <a16:creationId xmlns:a16="http://schemas.microsoft.com/office/drawing/2014/main" id="{2A8B7E17-4CB7-99B0-B19C-299FD0FD16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12" name="Picture 11">
            <a:extLst>
              <a:ext uri="{FF2B5EF4-FFF2-40B4-BE49-F238E27FC236}">
                <a16:creationId xmlns:a16="http://schemas.microsoft.com/office/drawing/2014/main" id="{180EB05D-5007-B662-9B81-D6C9C80CCD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347996" y="670560"/>
            <a:ext cx="4436538" cy="3749040"/>
          </a:xfrm>
          <a:prstGeom prst="roundRect">
            <a:avLst>
              <a:gd name="adj" fmla="val 3111"/>
            </a:avLst>
          </a:prstGeom>
          <a:extLst>
            <a:ext uri="{53640926-AAD7-44D8-BBD7-CCE9431645EC}">
              <a14:shadowObscured xmlns:a14="http://schemas.microsoft.com/office/drawing/2010/main"/>
            </a:ext>
          </a:extLst>
        </p:spPr>
      </p:pic>
      <p:sp>
        <p:nvSpPr>
          <p:cNvPr id="17" name="Google Shape;289;p36">
            <a:extLst>
              <a:ext uri="{FF2B5EF4-FFF2-40B4-BE49-F238E27FC236}">
                <a16:creationId xmlns:a16="http://schemas.microsoft.com/office/drawing/2014/main" id="{8D0D97FB-BA3D-B707-9E85-D5B42FEB0C72}"/>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34167277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44192-D528-110B-EF5E-99686E3B9FC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68E1F42-4D6C-F854-FA71-1049D3FCF7E6}"/>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
                <a:srgbClr val="000000"/>
              </a:buClr>
              <a:buSzTx/>
              <a:defRPr/>
            </a:pPr>
            <a:r>
              <a:rPr lang="en-US" sz="3200" dirty="0">
                <a:solidFill>
                  <a:schemeClr val="bg1"/>
                </a:solidFill>
              </a:rPr>
              <a:t>Module 6: The CERT Role in Outreach and Education</a:t>
            </a:r>
          </a:p>
        </p:txBody>
      </p:sp>
    </p:spTree>
    <p:extLst>
      <p:ext uri="{BB962C8B-B14F-4D97-AF65-F5344CB8AC3E}">
        <p14:creationId xmlns:p14="http://schemas.microsoft.com/office/powerpoint/2010/main" val="37940865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3A6B-6A2C-E2A9-6398-9FFF4315E55B}"/>
              </a:ext>
            </a:extLst>
          </p:cNvPr>
          <p:cNvSpPr>
            <a:spLocks noGrp="1"/>
          </p:cNvSpPr>
          <p:nvPr>
            <p:ph type="title"/>
          </p:nvPr>
        </p:nvSpPr>
        <p:spPr>
          <a:xfrm>
            <a:off x="402336" y="731520"/>
            <a:ext cx="3283677" cy="657522"/>
          </a:xfrm>
        </p:spPr>
        <p:txBody>
          <a:bodyPr>
            <a:noAutofit/>
          </a:bodyPr>
          <a:lstStyle/>
          <a:p>
            <a:r>
              <a:rPr lang="en-US" sz="2400" dirty="0"/>
              <a:t>CERT Volunteers as Trusted Messengers</a:t>
            </a:r>
          </a:p>
        </p:txBody>
      </p:sp>
      <p:sp>
        <p:nvSpPr>
          <p:cNvPr id="5" name="Slide Number Placeholder 4">
            <a:extLst>
              <a:ext uri="{FF2B5EF4-FFF2-40B4-BE49-F238E27FC236}">
                <a16:creationId xmlns:a16="http://schemas.microsoft.com/office/drawing/2014/main" id="{477C36E1-5F27-D5BB-49FB-553EE2B073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
        <p:nvSpPr>
          <p:cNvPr id="3" name="Text Placeholder 2">
            <a:extLst>
              <a:ext uri="{FF2B5EF4-FFF2-40B4-BE49-F238E27FC236}">
                <a16:creationId xmlns:a16="http://schemas.microsoft.com/office/drawing/2014/main" id="{AC6A4D07-4C1C-1BBA-E3A2-E09E9D110B77}"/>
              </a:ext>
            </a:extLst>
          </p:cNvPr>
          <p:cNvSpPr>
            <a:spLocks noGrp="1"/>
          </p:cNvSpPr>
          <p:nvPr>
            <p:ph sz="quarter" idx="13"/>
          </p:nvPr>
        </p:nvSpPr>
        <p:spPr>
          <a:xfrm>
            <a:off x="402336" y="1486987"/>
            <a:ext cx="3654827" cy="3299385"/>
          </a:xfrm>
        </p:spPr>
        <p:txBody>
          <a:bodyPr/>
          <a:lstStyle/>
          <a:p>
            <a:r>
              <a:rPr lang="en-US" b="1" dirty="0">
                <a:solidFill>
                  <a:schemeClr val="bg2"/>
                </a:solidFill>
              </a:rPr>
              <a:t>CERT volunteers help neighbors turn alerts into action.</a:t>
            </a:r>
          </a:p>
          <a:p>
            <a:pPr marL="185738" indent="-177800">
              <a:lnSpc>
                <a:spcPct val="100000"/>
              </a:lnSpc>
              <a:spcBef>
                <a:spcPts val="800"/>
              </a:spcBef>
              <a:buFont typeface="Arial" panose="020B0604020202020204" pitchFamily="34" charset="0"/>
              <a:buChar char="•"/>
            </a:pPr>
            <a:r>
              <a:rPr lang="en-US" b="0" dirty="0">
                <a:solidFill>
                  <a:schemeClr val="bg2"/>
                </a:solidFill>
              </a:rPr>
              <a:t>People trust CERTs during and after emergencies.</a:t>
            </a:r>
          </a:p>
          <a:p>
            <a:pPr marL="185738" indent="-177800">
              <a:lnSpc>
                <a:spcPct val="100000"/>
              </a:lnSpc>
              <a:spcBef>
                <a:spcPts val="800"/>
              </a:spcBef>
              <a:buFont typeface="Arial" panose="020B0604020202020204" pitchFamily="34" charset="0"/>
              <a:buChar char="•"/>
            </a:pPr>
            <a:r>
              <a:rPr lang="en-US" b="0" dirty="0">
                <a:solidFill>
                  <a:schemeClr val="bg2"/>
                </a:solidFill>
              </a:rPr>
              <a:t>Use trusted sources (.gov, .</a:t>
            </a:r>
            <a:r>
              <a:rPr lang="en-US" b="0" dirty="0" err="1">
                <a:solidFill>
                  <a:schemeClr val="bg2"/>
                </a:solidFill>
              </a:rPr>
              <a:t>edu</a:t>
            </a:r>
            <a:r>
              <a:rPr lang="en-US" b="0" dirty="0">
                <a:solidFill>
                  <a:schemeClr val="bg2"/>
                </a:solidFill>
              </a:rPr>
              <a:t>, official CERT channels).</a:t>
            </a:r>
          </a:p>
          <a:p>
            <a:pPr marL="185738" indent="-177800">
              <a:lnSpc>
                <a:spcPct val="100000"/>
              </a:lnSpc>
              <a:spcBef>
                <a:spcPts val="800"/>
              </a:spcBef>
              <a:buFont typeface="Arial" panose="020B0604020202020204" pitchFamily="34" charset="0"/>
              <a:buChar char="•"/>
            </a:pPr>
            <a:r>
              <a:rPr lang="en-US" b="0" dirty="0">
                <a:solidFill>
                  <a:schemeClr val="bg2"/>
                </a:solidFill>
              </a:rPr>
              <a:t>Verify before sharing — stop rumors before they spread.</a:t>
            </a:r>
          </a:p>
          <a:p>
            <a:pPr marL="185738" indent="-177800">
              <a:lnSpc>
                <a:spcPct val="100000"/>
              </a:lnSpc>
              <a:spcBef>
                <a:spcPts val="800"/>
              </a:spcBef>
              <a:buFont typeface="Arial" panose="020B0604020202020204" pitchFamily="34" charset="0"/>
              <a:buChar char="•"/>
            </a:pPr>
            <a:r>
              <a:rPr lang="en-US" b="0" dirty="0">
                <a:solidFill>
                  <a:schemeClr val="bg2"/>
                </a:solidFill>
              </a:rPr>
              <a:t>Model good digital preparedness and readiness.</a:t>
            </a:r>
          </a:p>
          <a:p>
            <a:endParaRPr lang="en-US" dirty="0">
              <a:solidFill>
                <a:schemeClr val="bg2"/>
              </a:solidFill>
            </a:endParaRPr>
          </a:p>
          <a:p>
            <a:endParaRPr lang="en-US" dirty="0">
              <a:solidFill>
                <a:schemeClr val="bg2"/>
              </a:solidFill>
            </a:endParaRPr>
          </a:p>
          <a:p>
            <a:endParaRPr lang="en-US" dirty="0">
              <a:solidFill>
                <a:schemeClr val="bg2"/>
              </a:solidFill>
            </a:endParaRPr>
          </a:p>
        </p:txBody>
      </p:sp>
      <p:pic>
        <p:nvPicPr>
          <p:cNvPr id="4" name="Picture Placeholder 8" descr="This image depicts an event where a CERT volunteer is sharing informational materials with a community member.">
            <a:extLst>
              <a:ext uri="{FF2B5EF4-FFF2-40B4-BE49-F238E27FC236}">
                <a16:creationId xmlns:a16="http://schemas.microsoft.com/office/drawing/2014/main" id="{479F1B72-56A9-1412-5340-CE45226655F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347148" y="675410"/>
            <a:ext cx="4444583" cy="3761679"/>
          </a:xfrm>
          <a:prstGeom prst="roundRect">
            <a:avLst>
              <a:gd name="adj" fmla="val 2636"/>
            </a:avLst>
          </a:prstGeom>
          <a:noFill/>
          <a:ln>
            <a:noFill/>
          </a:ln>
          <a:extLst>
            <a:ext uri="{53640926-AAD7-44D8-BBD7-CCE9431645EC}">
              <a14:shadowObscured xmlns:a14="http://schemas.microsoft.com/office/drawing/2010/main"/>
            </a:ext>
          </a:extLst>
        </p:spPr>
      </p:pic>
      <p:sp>
        <p:nvSpPr>
          <p:cNvPr id="6" name="Google Shape;289;p36">
            <a:extLst>
              <a:ext uri="{FF2B5EF4-FFF2-40B4-BE49-F238E27FC236}">
                <a16:creationId xmlns:a16="http://schemas.microsoft.com/office/drawing/2014/main" id="{FC77E0CE-399F-4C2A-0CDE-1942BC36129D}"/>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9677617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hat with solid fill">
            <a:extLst>
              <a:ext uri="{FF2B5EF4-FFF2-40B4-BE49-F238E27FC236}">
                <a16:creationId xmlns:a16="http://schemas.microsoft.com/office/drawing/2014/main" id="{058A1035-8CA2-2C9B-7499-F194376CD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4598" y="748723"/>
            <a:ext cx="4126992" cy="4126992"/>
          </a:xfrm>
          <a:prstGeom prst="rect">
            <a:avLst/>
          </a:prstGeom>
        </p:spPr>
      </p:pic>
      <p:sp>
        <p:nvSpPr>
          <p:cNvPr id="11" name="Title 2">
            <a:extLst>
              <a:ext uri="{FF2B5EF4-FFF2-40B4-BE49-F238E27FC236}">
                <a16:creationId xmlns:a16="http://schemas.microsoft.com/office/drawing/2014/main" id="{14330CD9-C52D-C5B4-9D1B-03B20E78A55B}"/>
              </a:ext>
            </a:extLst>
          </p:cNvPr>
          <p:cNvSpPr>
            <a:spLocks noGrp="1"/>
          </p:cNvSpPr>
          <p:nvPr>
            <p:ph type="title"/>
          </p:nvPr>
        </p:nvSpPr>
        <p:spPr>
          <a:xfrm>
            <a:off x="402336" y="731520"/>
            <a:ext cx="8625300" cy="431400"/>
          </a:xfrm>
        </p:spPr>
        <p:txBody>
          <a:bodyPr>
            <a:normAutofit/>
          </a:bodyPr>
          <a:lstStyle/>
          <a:p>
            <a:r>
              <a:rPr lang="en-US" sz="2400" dirty="0"/>
              <a:t>Let’s Talk ShakeAlert</a:t>
            </a:r>
          </a:p>
        </p:txBody>
      </p:sp>
      <p:sp>
        <p:nvSpPr>
          <p:cNvPr id="12" name="Text Placeholder 3">
            <a:extLst>
              <a:ext uri="{FF2B5EF4-FFF2-40B4-BE49-F238E27FC236}">
                <a16:creationId xmlns:a16="http://schemas.microsoft.com/office/drawing/2014/main" id="{4352E927-4287-AD2C-2C55-7D8712D6D537}"/>
              </a:ext>
            </a:extLst>
          </p:cNvPr>
          <p:cNvSpPr txBox="1">
            <a:spLocks/>
          </p:cNvSpPr>
          <p:nvPr/>
        </p:nvSpPr>
        <p:spPr>
          <a:xfrm>
            <a:off x="402336" y="1289758"/>
            <a:ext cx="4204232" cy="3142836"/>
          </a:xfrm>
          <a:prstGeom prst="rect">
            <a:avLst/>
          </a:prstGeom>
        </p:spPr>
        <p:txBody>
          <a:bodyPr>
            <a:normAutofit/>
          </a:bodyPr>
          <a:lstStyle>
            <a:defPPr marR="0" lvl="0" algn="l" rtl="0">
              <a:lnSpc>
                <a:spcPct val="100000"/>
              </a:lnSpc>
              <a:spcBef>
                <a:spcPts val="0"/>
              </a:spcBef>
              <a:spcAft>
                <a:spcPts val="0"/>
              </a:spcAft>
            </a:defPPr>
            <a:lvl1pPr marL="238125" marR="0" lvl="0" indent="-104775" algn="l" rtl="0">
              <a:lnSpc>
                <a:spcPct val="100000"/>
              </a:lnSpc>
              <a:spcBef>
                <a:spcPts val="0"/>
              </a:spcBef>
              <a:spcAft>
                <a:spcPts val="0"/>
              </a:spcAft>
              <a:buClr>
                <a:srgbClr val="000000"/>
              </a:buClr>
              <a:buFontTx/>
              <a:buNone/>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indent="0">
              <a:spcBef>
                <a:spcPts val="800"/>
              </a:spcBef>
            </a:pPr>
            <a:r>
              <a:rPr lang="en-US" sz="1600" b="1" dirty="0">
                <a:solidFill>
                  <a:schemeClr val="bg2"/>
                </a:solidFill>
              </a:rPr>
              <a:t>Start simple and show how it works.</a:t>
            </a:r>
          </a:p>
          <a:p>
            <a:pPr marL="185738" indent="-177800">
              <a:spcBef>
                <a:spcPts val="1000"/>
              </a:spcBef>
              <a:buClr>
                <a:schemeClr val="accent1"/>
              </a:buClr>
              <a:buSzPts val="1500"/>
              <a:buFont typeface="Arial" panose="020B0604020202020204" pitchFamily="34" charset="0"/>
              <a:buChar char="•"/>
            </a:pPr>
            <a:r>
              <a:rPr lang="en-US" sz="1600" dirty="0">
                <a:solidFill>
                  <a:schemeClr val="bg2"/>
                </a:solidFill>
              </a:rPr>
              <a:t>Begin with: </a:t>
            </a:r>
            <a:r>
              <a:rPr lang="en-US" sz="1600" i="1" dirty="0">
                <a:solidFill>
                  <a:schemeClr val="bg2"/>
                </a:solidFill>
              </a:rPr>
              <a:t>“Did you know you can get an alert before you feel shaking?”</a:t>
            </a:r>
          </a:p>
          <a:p>
            <a:pPr marL="185738" indent="-177800">
              <a:spcBef>
                <a:spcPts val="1000"/>
              </a:spcBef>
              <a:buClr>
                <a:schemeClr val="accent1"/>
              </a:buClr>
              <a:buSzPts val="1500"/>
              <a:buFont typeface="Arial" panose="020B0604020202020204" pitchFamily="34" charset="0"/>
              <a:buChar char="•"/>
            </a:pPr>
            <a:r>
              <a:rPr lang="en-US" sz="1600" dirty="0">
                <a:solidFill>
                  <a:schemeClr val="bg2"/>
                </a:solidFill>
              </a:rPr>
              <a:t>Demonstrate how to check phone settings or download </a:t>
            </a:r>
            <a:r>
              <a:rPr lang="en-US" sz="1600" dirty="0" err="1">
                <a:solidFill>
                  <a:schemeClr val="bg2"/>
                </a:solidFill>
              </a:rPr>
              <a:t>MyShake</a:t>
            </a:r>
            <a:r>
              <a:rPr lang="en-US" sz="1600" dirty="0">
                <a:solidFill>
                  <a:schemeClr val="bg2"/>
                </a:solidFill>
              </a:rPr>
              <a:t>.</a:t>
            </a:r>
          </a:p>
          <a:p>
            <a:pPr marL="185738" indent="-177800">
              <a:spcBef>
                <a:spcPts val="1000"/>
              </a:spcBef>
              <a:buClr>
                <a:schemeClr val="accent1"/>
              </a:buClr>
              <a:buSzPts val="1500"/>
              <a:buFont typeface="Arial" panose="020B0604020202020204" pitchFamily="34" charset="0"/>
              <a:buChar char="•"/>
            </a:pPr>
            <a:r>
              <a:rPr lang="en-US" sz="1600" dirty="0">
                <a:solidFill>
                  <a:schemeClr val="bg2"/>
                </a:solidFill>
              </a:rPr>
              <a:t>Tie </a:t>
            </a:r>
            <a:r>
              <a:rPr lang="en-US" sz="1600" dirty="0" err="1">
                <a:solidFill>
                  <a:schemeClr val="bg2"/>
                </a:solidFill>
              </a:rPr>
              <a:t>ShakeAlert</a:t>
            </a:r>
            <a:r>
              <a:rPr lang="en-US" sz="1600" dirty="0">
                <a:solidFill>
                  <a:schemeClr val="bg2"/>
                </a:solidFill>
              </a:rPr>
              <a:t> to existing CERT topics — drills, communications plans, preparedness booths.</a:t>
            </a:r>
          </a:p>
          <a:p>
            <a:pPr marL="185738" indent="-177800">
              <a:spcBef>
                <a:spcPts val="1000"/>
              </a:spcBef>
              <a:buClr>
                <a:schemeClr val="accent1"/>
              </a:buClr>
              <a:buSzPts val="1500"/>
              <a:buFont typeface="Arial" panose="020B0604020202020204" pitchFamily="34" charset="0"/>
              <a:buChar char="•"/>
            </a:pPr>
            <a:r>
              <a:rPr lang="en-US" sz="1600" dirty="0">
                <a:solidFill>
                  <a:schemeClr val="bg2"/>
                </a:solidFill>
              </a:rPr>
              <a:t>Keep messages short, accurate, and action-oriented.</a:t>
            </a:r>
          </a:p>
          <a:p>
            <a:pPr>
              <a:spcBef>
                <a:spcPts val="800"/>
              </a:spcBef>
            </a:pPr>
            <a:endParaRPr lang="en-US" sz="1600" dirty="0">
              <a:solidFill>
                <a:schemeClr val="bg2"/>
              </a:solidFill>
            </a:endParaRPr>
          </a:p>
        </p:txBody>
      </p:sp>
      <p:sp>
        <p:nvSpPr>
          <p:cNvPr id="13" name="Google Shape;289;p36">
            <a:extLst>
              <a:ext uri="{FF2B5EF4-FFF2-40B4-BE49-F238E27FC236}">
                <a16:creationId xmlns:a16="http://schemas.microsoft.com/office/drawing/2014/main" id="{067BAFB4-74C8-52F9-EA44-779F0C3CF5B7}"/>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
        <p:nvSpPr>
          <p:cNvPr id="14" name="Slide Number Placeholder 2">
            <a:extLst>
              <a:ext uri="{FF2B5EF4-FFF2-40B4-BE49-F238E27FC236}">
                <a16:creationId xmlns:a16="http://schemas.microsoft.com/office/drawing/2014/main" id="{AFD3B81D-E1EB-780F-A9EC-53C544FBA247}"/>
              </a:ext>
            </a:extLst>
          </p:cNvPr>
          <p:cNvSpPr>
            <a:spLocks noGrp="1"/>
          </p:cNvSpPr>
          <p:nvPr>
            <p:ph type="sldNum" idx="12"/>
          </p:nvPr>
        </p:nvSpPr>
        <p:spPr>
          <a:xfrm>
            <a:off x="6792684" y="4818459"/>
            <a:ext cx="2057400" cy="273844"/>
          </a:xfrm>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30543196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B385B-41C8-1CD5-978B-8A596B1AD00B}"/>
            </a:ext>
          </a:extLst>
        </p:cNvPr>
        <p:cNvGrpSpPr/>
        <p:nvPr/>
      </p:nvGrpSpPr>
      <p:grpSpPr>
        <a:xfrm>
          <a:off x="0" y="0"/>
          <a:ext cx="0" cy="0"/>
          <a:chOff x="0" y="0"/>
          <a:chExt cx="0" cy="0"/>
        </a:xfrm>
      </p:grpSpPr>
      <p:pic>
        <p:nvPicPr>
          <p:cNvPr id="18" name="Picture 17" descr="A picture containing text, dark, silhouette&#10;&#10;AI-generated content may be incorrect.">
            <a:extLst>
              <a:ext uri="{FF2B5EF4-FFF2-40B4-BE49-F238E27FC236}">
                <a16:creationId xmlns:a16="http://schemas.microsoft.com/office/drawing/2014/main" id="{A5642433-E38E-FD39-0994-83CDA254782C}"/>
              </a:ext>
            </a:extLst>
          </p:cNvPr>
          <p:cNvPicPr>
            <a:picLocks noChangeAspect="1"/>
          </p:cNvPicPr>
          <p:nvPr/>
        </p:nvPicPr>
        <p:blipFill>
          <a:blip r:embed="rId3"/>
          <a:stretch>
            <a:fillRect/>
          </a:stretch>
        </p:blipFill>
        <p:spPr>
          <a:xfrm>
            <a:off x="4617882" y="938096"/>
            <a:ext cx="4526118" cy="3662964"/>
          </a:xfrm>
          <a:prstGeom prst="rect">
            <a:avLst/>
          </a:prstGeom>
        </p:spPr>
      </p:pic>
      <p:sp>
        <p:nvSpPr>
          <p:cNvPr id="19" name="Title 2">
            <a:extLst>
              <a:ext uri="{FF2B5EF4-FFF2-40B4-BE49-F238E27FC236}">
                <a16:creationId xmlns:a16="http://schemas.microsoft.com/office/drawing/2014/main" id="{C434B573-9241-4BE4-AD74-D586C8579BC4}"/>
              </a:ext>
            </a:extLst>
          </p:cNvPr>
          <p:cNvSpPr>
            <a:spLocks noGrp="1"/>
          </p:cNvSpPr>
          <p:nvPr>
            <p:ph type="title"/>
          </p:nvPr>
        </p:nvSpPr>
        <p:spPr>
          <a:xfrm>
            <a:off x="402336" y="731520"/>
            <a:ext cx="8625300" cy="431400"/>
          </a:xfrm>
        </p:spPr>
        <p:txBody>
          <a:bodyPr>
            <a:normAutofit/>
          </a:bodyPr>
          <a:lstStyle/>
          <a:p>
            <a:r>
              <a:rPr lang="en-US" sz="2400" dirty="0"/>
              <a:t>Practicing Outreach (Activity)</a:t>
            </a:r>
          </a:p>
        </p:txBody>
      </p:sp>
      <p:sp>
        <p:nvSpPr>
          <p:cNvPr id="20" name="Text Placeholder 3">
            <a:extLst>
              <a:ext uri="{FF2B5EF4-FFF2-40B4-BE49-F238E27FC236}">
                <a16:creationId xmlns:a16="http://schemas.microsoft.com/office/drawing/2014/main" id="{5E4C617D-5133-FFC7-1999-C43390F15514}"/>
              </a:ext>
            </a:extLst>
          </p:cNvPr>
          <p:cNvSpPr txBox="1">
            <a:spLocks/>
          </p:cNvSpPr>
          <p:nvPr/>
        </p:nvSpPr>
        <p:spPr>
          <a:xfrm>
            <a:off x="402336" y="1336254"/>
            <a:ext cx="4235228" cy="3142836"/>
          </a:xfrm>
          <a:prstGeom prst="rect">
            <a:avLst/>
          </a:prstGeom>
        </p:spPr>
        <p:txBody>
          <a:bodyPr>
            <a:noAutofit/>
          </a:bodyPr>
          <a:lstStyle>
            <a:defPPr marR="0" lvl="0" algn="l" rtl="0">
              <a:lnSpc>
                <a:spcPct val="100000"/>
              </a:lnSpc>
              <a:spcBef>
                <a:spcPts val="0"/>
              </a:spcBef>
              <a:spcAft>
                <a:spcPts val="0"/>
              </a:spcAft>
            </a:defPPr>
            <a:lvl1pPr marL="238125" marR="0" lvl="0" indent="-104775" algn="l" rtl="0">
              <a:lnSpc>
                <a:spcPct val="100000"/>
              </a:lnSpc>
              <a:spcBef>
                <a:spcPts val="0"/>
              </a:spcBef>
              <a:spcAft>
                <a:spcPts val="0"/>
              </a:spcAft>
              <a:buClr>
                <a:srgbClr val="000000"/>
              </a:buClr>
              <a:buFontTx/>
              <a:buNone/>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indent="0">
              <a:spcBef>
                <a:spcPts val="1400"/>
              </a:spcBef>
            </a:pPr>
            <a:r>
              <a:rPr lang="en-US" sz="2000" b="1" dirty="0">
                <a:solidFill>
                  <a:schemeClr val="bg2"/>
                </a:solidFill>
              </a:rPr>
              <a:t>Think → Pair → Share</a:t>
            </a:r>
            <a:r>
              <a:rPr lang="en-US" sz="2000" dirty="0">
                <a:solidFill>
                  <a:schemeClr val="bg2"/>
                </a:solidFill>
              </a:rPr>
              <a:t> </a:t>
            </a:r>
          </a:p>
          <a:p>
            <a:pPr marL="419100" indent="-342900">
              <a:spcBef>
                <a:spcPts val="2000"/>
              </a:spcBef>
              <a:buSzPct val="100000"/>
              <a:buFont typeface="+mj-lt"/>
              <a:buAutoNum type="arabicPeriod"/>
            </a:pPr>
            <a:r>
              <a:rPr lang="en-US" sz="1800" b="1" dirty="0">
                <a:solidFill>
                  <a:schemeClr val="bg2"/>
                </a:solidFill>
              </a:rPr>
              <a:t>Think:</a:t>
            </a:r>
            <a:r>
              <a:rPr lang="en-US" sz="1800" dirty="0">
                <a:solidFill>
                  <a:schemeClr val="bg2"/>
                </a:solidFill>
              </a:rPr>
              <a:t> Imagine a neighbor asks about </a:t>
            </a:r>
            <a:r>
              <a:rPr lang="en-US" sz="1800" dirty="0" err="1">
                <a:solidFill>
                  <a:schemeClr val="bg2"/>
                </a:solidFill>
              </a:rPr>
              <a:t>ShakeAlert</a:t>
            </a:r>
            <a:r>
              <a:rPr lang="en-US" sz="1800" dirty="0">
                <a:solidFill>
                  <a:schemeClr val="bg2"/>
                </a:solidFill>
              </a:rPr>
              <a:t>. What would you say?</a:t>
            </a:r>
          </a:p>
          <a:p>
            <a:pPr marL="419100" indent="-342900">
              <a:spcBef>
                <a:spcPts val="1400"/>
              </a:spcBef>
              <a:buSzPct val="100000"/>
              <a:buFont typeface="+mj-lt"/>
              <a:buAutoNum type="arabicPeriod"/>
            </a:pPr>
            <a:r>
              <a:rPr lang="en-US" sz="1800" b="1" dirty="0">
                <a:solidFill>
                  <a:schemeClr val="bg2"/>
                </a:solidFill>
              </a:rPr>
              <a:t>Pair:</a:t>
            </a:r>
            <a:r>
              <a:rPr lang="en-US" sz="1800" dirty="0">
                <a:solidFill>
                  <a:schemeClr val="bg2"/>
                </a:solidFill>
              </a:rPr>
              <a:t> Share your answer with a partner (1 minute each).</a:t>
            </a:r>
          </a:p>
          <a:p>
            <a:pPr marL="419100" indent="-342900">
              <a:spcBef>
                <a:spcPts val="1400"/>
              </a:spcBef>
              <a:buSzPct val="100000"/>
              <a:buFont typeface="+mj-lt"/>
              <a:buAutoNum type="arabicPeriod"/>
            </a:pPr>
            <a:r>
              <a:rPr lang="en-US" sz="1800" b="1" dirty="0">
                <a:solidFill>
                  <a:schemeClr val="bg2"/>
                </a:solidFill>
              </a:rPr>
              <a:t>Share:</a:t>
            </a:r>
            <a:r>
              <a:rPr lang="en-US" sz="1800" dirty="0">
                <a:solidFill>
                  <a:schemeClr val="bg2"/>
                </a:solidFill>
              </a:rPr>
              <a:t> Discuss what worked well — clear, simple, trusted messages. </a:t>
            </a:r>
          </a:p>
        </p:txBody>
      </p:sp>
      <p:sp>
        <p:nvSpPr>
          <p:cNvPr id="21" name="Google Shape;289;p36">
            <a:extLst>
              <a:ext uri="{FF2B5EF4-FFF2-40B4-BE49-F238E27FC236}">
                <a16:creationId xmlns:a16="http://schemas.microsoft.com/office/drawing/2014/main" id="{864A81A8-FB8E-40CC-9D8A-6019A764ACE1}"/>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
        <p:nvSpPr>
          <p:cNvPr id="22" name="Slide Number Placeholder 2">
            <a:extLst>
              <a:ext uri="{FF2B5EF4-FFF2-40B4-BE49-F238E27FC236}">
                <a16:creationId xmlns:a16="http://schemas.microsoft.com/office/drawing/2014/main" id="{45C5E727-3AF1-DA8F-B1BD-8D7AE03011DA}"/>
              </a:ext>
            </a:extLst>
          </p:cNvPr>
          <p:cNvSpPr>
            <a:spLocks noGrp="1"/>
          </p:cNvSpPr>
          <p:nvPr>
            <p:ph type="sldNum" idx="12"/>
          </p:nvPr>
        </p:nvSpPr>
        <p:spPr>
          <a:xfrm>
            <a:off x="6792684" y="4818459"/>
            <a:ext cx="2057400" cy="273844"/>
          </a:xfrm>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11065449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ED02-8A2F-0790-8CEA-2E64E044748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FF4484B-70E6-4C6B-AA62-253A1778A749}"/>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chemeClr val="bg1"/>
                </a:solidFill>
              </a:rPr>
              <a:t>Wrap-Up</a:t>
            </a:r>
            <a:endParaRPr kumimoji="0" lang="en-US" sz="320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27352915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D58DC-F130-4D1B-5D2A-6FFB6A4547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grpSp>
        <p:nvGrpSpPr>
          <p:cNvPr id="9" name="Group 8">
            <a:extLst>
              <a:ext uri="{FF2B5EF4-FFF2-40B4-BE49-F238E27FC236}">
                <a16:creationId xmlns:a16="http://schemas.microsoft.com/office/drawing/2014/main" id="{74A471F5-DB03-24D2-276C-CBA69448D2D5}"/>
              </a:ext>
            </a:extLst>
          </p:cNvPr>
          <p:cNvGrpSpPr/>
          <p:nvPr/>
        </p:nvGrpSpPr>
        <p:grpSpPr>
          <a:xfrm>
            <a:off x="500852" y="1247618"/>
            <a:ext cx="8199803" cy="2486587"/>
            <a:chOff x="475488" y="1471470"/>
            <a:chExt cx="6861572" cy="2060448"/>
          </a:xfrm>
        </p:grpSpPr>
        <p:sp>
          <p:nvSpPr>
            <p:cNvPr id="5" name="Rounded Rectangle 4">
              <a:extLst>
                <a:ext uri="{FF2B5EF4-FFF2-40B4-BE49-F238E27FC236}">
                  <a16:creationId xmlns:a16="http://schemas.microsoft.com/office/drawing/2014/main" id="{10BAEACD-89F2-19C0-798D-F203D23D4789}"/>
                </a:ext>
              </a:extLst>
            </p:cNvPr>
            <p:cNvSpPr/>
            <p:nvPr/>
          </p:nvSpPr>
          <p:spPr>
            <a:xfrm>
              <a:off x="475488"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A7C6706C-35EF-1684-E345-908A1B718A90}"/>
                </a:ext>
              </a:extLst>
            </p:cNvPr>
            <p:cNvSpPr/>
            <p:nvPr/>
          </p:nvSpPr>
          <p:spPr>
            <a:xfrm>
              <a:off x="2815469"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4207290-DC09-1B5D-DDB9-DB1D93F123C5}"/>
                </a:ext>
              </a:extLst>
            </p:cNvPr>
            <p:cNvSpPr/>
            <p:nvPr/>
          </p:nvSpPr>
          <p:spPr>
            <a:xfrm>
              <a:off x="5166884"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C8A33B47-5B45-7765-FF43-A1C3C7262226}"/>
              </a:ext>
            </a:extLst>
          </p:cNvPr>
          <p:cNvSpPr txBox="1"/>
          <p:nvPr/>
        </p:nvSpPr>
        <p:spPr>
          <a:xfrm>
            <a:off x="1090398" y="4022391"/>
            <a:ext cx="7007046" cy="369332"/>
          </a:xfrm>
          <a:prstGeom prst="rect">
            <a:avLst/>
          </a:prstGeom>
          <a:noFill/>
        </p:spPr>
        <p:txBody>
          <a:bodyPr wrap="none" rtlCol="0">
            <a:spAutoFit/>
          </a:bodyPr>
          <a:lstStyle/>
          <a:p>
            <a:r>
              <a:rPr lang="en-US" sz="1800" dirty="0">
                <a:solidFill>
                  <a:schemeClr val="bg2"/>
                </a:solidFill>
              </a:rPr>
              <a:t>Learn more: </a:t>
            </a:r>
            <a:r>
              <a:rPr lang="en-US" sz="1800" b="1" dirty="0" err="1">
                <a:solidFill>
                  <a:schemeClr val="bg2"/>
                </a:solidFill>
              </a:rPr>
              <a:t>usgs.gov</a:t>
            </a:r>
            <a:r>
              <a:rPr lang="en-US" sz="1800" b="1" dirty="0">
                <a:solidFill>
                  <a:schemeClr val="bg2"/>
                </a:solidFill>
              </a:rPr>
              <a:t>/FAQ/</a:t>
            </a:r>
            <a:r>
              <a:rPr lang="en-US" sz="1800" b="1" dirty="0" err="1">
                <a:solidFill>
                  <a:schemeClr val="bg2"/>
                </a:solidFill>
              </a:rPr>
              <a:t>BeShakeAlertSafe</a:t>
            </a:r>
            <a:r>
              <a:rPr lang="en-US" sz="1800" b="1" dirty="0">
                <a:solidFill>
                  <a:schemeClr val="bg2"/>
                </a:solidFill>
              </a:rPr>
              <a:t> | </a:t>
            </a:r>
            <a:r>
              <a:rPr lang="en-US" sz="1800" b="1" dirty="0" err="1">
                <a:solidFill>
                  <a:schemeClr val="bg2"/>
                </a:solidFill>
              </a:rPr>
              <a:t>ShakeAlert.org</a:t>
            </a:r>
            <a:r>
              <a:rPr lang="en-US" sz="1800" b="1" dirty="0">
                <a:solidFill>
                  <a:schemeClr val="bg2"/>
                </a:solidFill>
              </a:rPr>
              <a:t> </a:t>
            </a:r>
            <a:endParaRPr lang="en-US" sz="1800" dirty="0">
              <a:solidFill>
                <a:schemeClr val="bg2"/>
              </a:solidFill>
            </a:endParaRPr>
          </a:p>
        </p:txBody>
      </p:sp>
      <p:sp>
        <p:nvSpPr>
          <p:cNvPr id="11" name="TextBox 10">
            <a:extLst>
              <a:ext uri="{FF2B5EF4-FFF2-40B4-BE49-F238E27FC236}">
                <a16:creationId xmlns:a16="http://schemas.microsoft.com/office/drawing/2014/main" id="{9DF4B584-8CBC-F32B-57E9-CB831DAC0268}"/>
              </a:ext>
            </a:extLst>
          </p:cNvPr>
          <p:cNvSpPr txBox="1"/>
          <p:nvPr/>
        </p:nvSpPr>
        <p:spPr>
          <a:xfrm>
            <a:off x="647365" y="2662352"/>
            <a:ext cx="2300404" cy="954107"/>
          </a:xfrm>
          <a:prstGeom prst="rect">
            <a:avLst/>
          </a:prstGeom>
          <a:noFill/>
        </p:spPr>
        <p:txBody>
          <a:bodyPr wrap="square">
            <a:spAutoFit/>
          </a:bodyPr>
          <a:lstStyle/>
          <a:p>
            <a:pPr algn="ctr"/>
            <a:r>
              <a:rPr lang="en-US" b="1" dirty="0">
                <a:solidFill>
                  <a:schemeClr val="bg2"/>
                </a:solidFill>
              </a:rPr>
              <a:t>Get alerts on your phone </a:t>
            </a:r>
            <a:r>
              <a:rPr lang="en-US" dirty="0">
                <a:solidFill>
                  <a:schemeClr val="bg2"/>
                </a:solidFill>
              </a:rPr>
              <a:t>— confirm your WEA settings and download the </a:t>
            </a:r>
            <a:r>
              <a:rPr lang="en-US" dirty="0" err="1">
                <a:solidFill>
                  <a:schemeClr val="bg2"/>
                </a:solidFill>
              </a:rPr>
              <a:t>MyShake</a:t>
            </a:r>
            <a:r>
              <a:rPr lang="en-US" dirty="0">
                <a:solidFill>
                  <a:schemeClr val="bg2"/>
                </a:solidFill>
              </a:rPr>
              <a:t> app</a:t>
            </a:r>
          </a:p>
        </p:txBody>
      </p:sp>
      <p:sp>
        <p:nvSpPr>
          <p:cNvPr id="12" name="TextBox 11">
            <a:extLst>
              <a:ext uri="{FF2B5EF4-FFF2-40B4-BE49-F238E27FC236}">
                <a16:creationId xmlns:a16="http://schemas.microsoft.com/office/drawing/2014/main" id="{69DC69A9-A1CC-2158-37B7-11A225EBAAE1}"/>
              </a:ext>
            </a:extLst>
          </p:cNvPr>
          <p:cNvSpPr txBox="1"/>
          <p:nvPr/>
        </p:nvSpPr>
        <p:spPr>
          <a:xfrm>
            <a:off x="3621383" y="2786436"/>
            <a:ext cx="1945076" cy="738664"/>
          </a:xfrm>
          <a:prstGeom prst="rect">
            <a:avLst/>
          </a:prstGeom>
          <a:noFill/>
        </p:spPr>
        <p:txBody>
          <a:bodyPr wrap="square">
            <a:spAutoFit/>
          </a:bodyPr>
          <a:lstStyle/>
          <a:p>
            <a:pPr algn="ctr"/>
            <a:r>
              <a:rPr lang="en-US" b="1" dirty="0">
                <a:solidFill>
                  <a:schemeClr val="bg2"/>
                </a:solidFill>
              </a:rPr>
              <a:t>Act immediately </a:t>
            </a:r>
            <a:r>
              <a:rPr lang="en-US" dirty="0">
                <a:solidFill>
                  <a:schemeClr val="bg2"/>
                </a:solidFill>
              </a:rPr>
              <a:t>when you feel shaking or get an alert</a:t>
            </a:r>
          </a:p>
        </p:txBody>
      </p:sp>
      <p:sp>
        <p:nvSpPr>
          <p:cNvPr id="13" name="TextBox 12">
            <a:extLst>
              <a:ext uri="{FF2B5EF4-FFF2-40B4-BE49-F238E27FC236}">
                <a16:creationId xmlns:a16="http://schemas.microsoft.com/office/drawing/2014/main" id="{806178F8-AC3C-3890-E799-D74B82D58DA8}"/>
              </a:ext>
            </a:extLst>
          </p:cNvPr>
          <p:cNvSpPr txBox="1"/>
          <p:nvPr/>
        </p:nvSpPr>
        <p:spPr>
          <a:xfrm>
            <a:off x="6349894" y="2788715"/>
            <a:ext cx="2104451" cy="738664"/>
          </a:xfrm>
          <a:prstGeom prst="rect">
            <a:avLst/>
          </a:prstGeom>
          <a:noFill/>
        </p:spPr>
        <p:txBody>
          <a:bodyPr wrap="square">
            <a:spAutoFit/>
          </a:bodyPr>
          <a:lstStyle/>
          <a:p>
            <a:pPr algn="ctr"/>
            <a:r>
              <a:rPr lang="en-US" b="1" dirty="0">
                <a:solidFill>
                  <a:schemeClr val="bg2"/>
                </a:solidFill>
              </a:rPr>
              <a:t>Share what you know </a:t>
            </a:r>
            <a:r>
              <a:rPr lang="en-US" dirty="0">
                <a:solidFill>
                  <a:schemeClr val="bg2"/>
                </a:solidFill>
              </a:rPr>
              <a:t>— CERT volunteers are trusted messengers</a:t>
            </a:r>
          </a:p>
        </p:txBody>
      </p:sp>
      <p:sp>
        <p:nvSpPr>
          <p:cNvPr id="14" name="Title 5">
            <a:extLst>
              <a:ext uri="{FF2B5EF4-FFF2-40B4-BE49-F238E27FC236}">
                <a16:creationId xmlns:a16="http://schemas.microsoft.com/office/drawing/2014/main" id="{C5A176E9-BB3D-63A3-74E3-05EE58866B77}"/>
              </a:ext>
            </a:extLst>
          </p:cNvPr>
          <p:cNvSpPr txBox="1">
            <a:spLocks/>
          </p:cNvSpPr>
          <p:nvPr/>
        </p:nvSpPr>
        <p:spPr>
          <a:xfrm>
            <a:off x="1998550" y="650856"/>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rgbClr val="006F41"/>
                </a:solidFill>
                <a:latin typeface="+mj-lt"/>
              </a:rPr>
              <a:t>Learn, Act, Share</a:t>
            </a:r>
            <a:endParaRPr lang="en-US" sz="2400" baseline="30000" dirty="0">
              <a:solidFill>
                <a:srgbClr val="006F41"/>
              </a:solidFill>
              <a:latin typeface="+mj-lt"/>
            </a:endParaRPr>
          </a:p>
        </p:txBody>
      </p:sp>
      <p:pic>
        <p:nvPicPr>
          <p:cNvPr id="21" name="Picture 20">
            <a:extLst>
              <a:ext uri="{FF2B5EF4-FFF2-40B4-BE49-F238E27FC236}">
                <a16:creationId xmlns:a16="http://schemas.microsoft.com/office/drawing/2014/main" id="{C0240B71-2461-FDA2-65EE-150D38A819A3}"/>
              </a:ext>
            </a:extLst>
          </p:cNvPr>
          <p:cNvPicPr>
            <a:picLocks noChangeAspect="1"/>
          </p:cNvPicPr>
          <p:nvPr/>
        </p:nvPicPr>
        <p:blipFill>
          <a:blip r:embed="rId3"/>
          <a:stretch>
            <a:fillRect/>
          </a:stretch>
        </p:blipFill>
        <p:spPr>
          <a:xfrm>
            <a:off x="3384376" y="1460949"/>
            <a:ext cx="2106467" cy="1112156"/>
          </a:xfrm>
          <a:prstGeom prst="rect">
            <a:avLst/>
          </a:prstGeom>
        </p:spPr>
      </p:pic>
      <p:pic>
        <p:nvPicPr>
          <p:cNvPr id="24" name="Picture 23">
            <a:extLst>
              <a:ext uri="{FF2B5EF4-FFF2-40B4-BE49-F238E27FC236}">
                <a16:creationId xmlns:a16="http://schemas.microsoft.com/office/drawing/2014/main" id="{0A6E4A46-0E53-8C40-DFF5-6789CC0B1C87}"/>
              </a:ext>
            </a:extLst>
          </p:cNvPr>
          <p:cNvPicPr>
            <a:picLocks noChangeAspect="1"/>
          </p:cNvPicPr>
          <p:nvPr/>
        </p:nvPicPr>
        <p:blipFill>
          <a:blip r:embed="rId4"/>
          <a:stretch>
            <a:fillRect/>
          </a:stretch>
        </p:blipFill>
        <p:spPr>
          <a:xfrm>
            <a:off x="6772553" y="1615906"/>
            <a:ext cx="1259131" cy="983500"/>
          </a:xfrm>
          <a:prstGeom prst="rect">
            <a:avLst/>
          </a:prstGeom>
        </p:spPr>
      </p:pic>
      <p:sp>
        <p:nvSpPr>
          <p:cNvPr id="25" name="Oval 24">
            <a:extLst>
              <a:ext uri="{FF2B5EF4-FFF2-40B4-BE49-F238E27FC236}">
                <a16:creationId xmlns:a16="http://schemas.microsoft.com/office/drawing/2014/main" id="{328C5D11-81D5-024B-035F-71E0FA5A6847}"/>
              </a:ext>
            </a:extLst>
          </p:cNvPr>
          <p:cNvSpPr/>
          <p:nvPr/>
        </p:nvSpPr>
        <p:spPr>
          <a:xfrm>
            <a:off x="647365" y="1383917"/>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1</a:t>
            </a:r>
          </a:p>
        </p:txBody>
      </p:sp>
      <p:sp>
        <p:nvSpPr>
          <p:cNvPr id="26" name="Oval 25">
            <a:extLst>
              <a:ext uri="{FF2B5EF4-FFF2-40B4-BE49-F238E27FC236}">
                <a16:creationId xmlns:a16="http://schemas.microsoft.com/office/drawing/2014/main" id="{F200BB38-D337-4587-B9E6-E886DECA90F1}"/>
              </a:ext>
            </a:extLst>
          </p:cNvPr>
          <p:cNvSpPr/>
          <p:nvPr/>
        </p:nvSpPr>
        <p:spPr>
          <a:xfrm>
            <a:off x="3432808" y="1346495"/>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2</a:t>
            </a:r>
          </a:p>
        </p:txBody>
      </p:sp>
      <p:sp>
        <p:nvSpPr>
          <p:cNvPr id="27" name="Oval 26">
            <a:extLst>
              <a:ext uri="{FF2B5EF4-FFF2-40B4-BE49-F238E27FC236}">
                <a16:creationId xmlns:a16="http://schemas.microsoft.com/office/drawing/2014/main" id="{AB862400-A884-7A77-7CB0-E46ABE73F41B}"/>
              </a:ext>
            </a:extLst>
          </p:cNvPr>
          <p:cNvSpPr/>
          <p:nvPr/>
        </p:nvSpPr>
        <p:spPr>
          <a:xfrm>
            <a:off x="6178816" y="1327311"/>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3</a:t>
            </a:r>
          </a:p>
        </p:txBody>
      </p:sp>
      <p:pic>
        <p:nvPicPr>
          <p:cNvPr id="29" name="Picture 28">
            <a:extLst>
              <a:ext uri="{FF2B5EF4-FFF2-40B4-BE49-F238E27FC236}">
                <a16:creationId xmlns:a16="http://schemas.microsoft.com/office/drawing/2014/main" id="{0CA27ECC-9622-57B3-4AE4-A1F76D4DBBE8}"/>
              </a:ext>
            </a:extLst>
          </p:cNvPr>
          <p:cNvPicPr>
            <a:picLocks noChangeAspect="1"/>
          </p:cNvPicPr>
          <p:nvPr/>
        </p:nvPicPr>
        <p:blipFill>
          <a:blip r:embed="rId5"/>
          <a:stretch>
            <a:fillRect/>
          </a:stretch>
        </p:blipFill>
        <p:spPr>
          <a:xfrm>
            <a:off x="1352129" y="1438260"/>
            <a:ext cx="900262" cy="1106345"/>
          </a:xfrm>
          <a:prstGeom prst="rect">
            <a:avLst/>
          </a:prstGeom>
        </p:spPr>
      </p:pic>
      <p:sp>
        <p:nvSpPr>
          <p:cNvPr id="2" name="Google Shape;289;p36">
            <a:extLst>
              <a:ext uri="{FF2B5EF4-FFF2-40B4-BE49-F238E27FC236}">
                <a16:creationId xmlns:a16="http://schemas.microsoft.com/office/drawing/2014/main" id="{9FF117B2-7A61-B3A4-DCA1-680ED45939EF}"/>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3973361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F6F2"/>
        </a:solidFill>
        <a:effectLst/>
      </p:bgPr>
    </p:bg>
    <p:spTree>
      <p:nvGrpSpPr>
        <p:cNvPr id="1" name=""/>
        <p:cNvGrpSpPr/>
        <p:nvPr/>
      </p:nvGrpSpPr>
      <p:grpSpPr>
        <a:xfrm>
          <a:off x="0" y="0"/>
          <a:ext cx="0" cy="0"/>
          <a:chOff x="0" y="0"/>
          <a:chExt cx="0" cy="0"/>
        </a:xfrm>
      </p:grpSpPr>
      <p:pic>
        <p:nvPicPr>
          <p:cNvPr id="9" name="Picture 8" descr="A blue wall with a crack&#10;&#10;AI-generated content may be incorrect.">
            <a:extLst>
              <a:ext uri="{FF2B5EF4-FFF2-40B4-BE49-F238E27FC236}">
                <a16:creationId xmlns:a16="http://schemas.microsoft.com/office/drawing/2014/main" id="{28BE2395-06AC-B765-868A-170537E9CA2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3996267" cy="5143500"/>
          </a:xfrm>
          <a:prstGeom prst="rect">
            <a:avLst/>
          </a:prstGeom>
        </p:spPr>
      </p:pic>
      <p:pic>
        <p:nvPicPr>
          <p:cNvPr id="5" name="Picture 4">
            <a:extLst>
              <a:ext uri="{FF2B5EF4-FFF2-40B4-BE49-F238E27FC236}">
                <a16:creationId xmlns:a16="http://schemas.microsoft.com/office/drawing/2014/main" id="{E9EE0FEC-1033-9455-1EE7-FE925A65C9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6267" y="-1"/>
            <a:ext cx="5147733" cy="5147733"/>
          </a:xfrm>
          <a:prstGeom prst="rect">
            <a:avLst/>
          </a:prstGeom>
        </p:spPr>
      </p:pic>
      <p:sp>
        <p:nvSpPr>
          <p:cNvPr id="2" name="Title 1">
            <a:extLst>
              <a:ext uri="{FF2B5EF4-FFF2-40B4-BE49-F238E27FC236}">
                <a16:creationId xmlns:a16="http://schemas.microsoft.com/office/drawing/2014/main" id="{10483276-40FE-13DE-446A-65AF884AE163}"/>
              </a:ext>
            </a:extLst>
          </p:cNvPr>
          <p:cNvSpPr>
            <a:spLocks noGrp="1"/>
          </p:cNvSpPr>
          <p:nvPr>
            <p:ph type="title"/>
          </p:nvPr>
        </p:nvSpPr>
        <p:spPr>
          <a:xfrm>
            <a:off x="599662" y="660493"/>
            <a:ext cx="2796944" cy="407453"/>
          </a:xfrm>
        </p:spPr>
        <p:txBody>
          <a:bodyPr lIns="0">
            <a:noAutofit/>
          </a:bodyPr>
          <a:lstStyle/>
          <a:p>
            <a:pPr algn="ctr"/>
            <a:r>
              <a:rPr lang="en-US" sz="2400" dirty="0">
                <a:solidFill>
                  <a:schemeClr val="bg1"/>
                </a:solidFill>
                <a:latin typeface="+mj-lt"/>
              </a:rPr>
              <a:t>Check Your Settings and Spread the Word! </a:t>
            </a:r>
          </a:p>
        </p:txBody>
      </p:sp>
      <p:sp>
        <p:nvSpPr>
          <p:cNvPr id="3" name="Slide Number Placeholder 2">
            <a:extLst>
              <a:ext uri="{FF2B5EF4-FFF2-40B4-BE49-F238E27FC236}">
                <a16:creationId xmlns:a16="http://schemas.microsoft.com/office/drawing/2014/main" id="{DBE0E7CD-1391-E1BA-F4A7-368D47D396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grpSp>
        <p:nvGrpSpPr>
          <p:cNvPr id="14" name="Group 13">
            <a:extLst>
              <a:ext uri="{FF2B5EF4-FFF2-40B4-BE49-F238E27FC236}">
                <a16:creationId xmlns:a16="http://schemas.microsoft.com/office/drawing/2014/main" id="{4FFE521B-17EB-381B-0339-149C7C6E305C}"/>
              </a:ext>
            </a:extLst>
          </p:cNvPr>
          <p:cNvGrpSpPr/>
          <p:nvPr/>
        </p:nvGrpSpPr>
        <p:grpSpPr>
          <a:xfrm>
            <a:off x="744819" y="1728439"/>
            <a:ext cx="2506625" cy="2877015"/>
            <a:chOff x="744819" y="1694985"/>
            <a:chExt cx="2506625" cy="2877015"/>
          </a:xfrm>
        </p:grpSpPr>
        <p:sp>
          <p:nvSpPr>
            <p:cNvPr id="13" name="Rounded Rectangle 12">
              <a:extLst>
                <a:ext uri="{FF2B5EF4-FFF2-40B4-BE49-F238E27FC236}">
                  <a16:creationId xmlns:a16="http://schemas.microsoft.com/office/drawing/2014/main" id="{7DCEA57D-0198-C88D-1E65-F316699900D7}"/>
                </a:ext>
              </a:extLst>
            </p:cNvPr>
            <p:cNvSpPr/>
            <p:nvPr/>
          </p:nvSpPr>
          <p:spPr>
            <a:xfrm>
              <a:off x="744819" y="1694985"/>
              <a:ext cx="2506625" cy="2877015"/>
            </a:xfrm>
            <a:prstGeom prst="roundRect">
              <a:avLst>
                <a:gd name="adj" fmla="val 3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9423EEF-5E05-24ED-F880-591986C0A49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58401" y="1872299"/>
              <a:ext cx="2279466" cy="2544687"/>
            </a:xfrm>
            <a:prstGeom prst="rect">
              <a:avLst/>
            </a:prstGeom>
          </p:spPr>
        </p:pic>
      </p:grpSp>
    </p:spTree>
    <p:extLst>
      <p:ext uri="{BB962C8B-B14F-4D97-AF65-F5344CB8AC3E}">
        <p14:creationId xmlns:p14="http://schemas.microsoft.com/office/powerpoint/2010/main" val="2037454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7" name="Google Shape;287;p36"/>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
        <p:nvSpPr>
          <p:cNvPr id="2" name="Google Shape;285;p36">
            <a:extLst>
              <a:ext uri="{FF2B5EF4-FFF2-40B4-BE49-F238E27FC236}">
                <a16:creationId xmlns:a16="http://schemas.microsoft.com/office/drawing/2014/main" id="{6FC12AF9-8837-F514-06CB-82A5F6C019AF}"/>
              </a:ext>
            </a:extLst>
          </p:cNvPr>
          <p:cNvSpPr txBox="1"/>
          <p:nvPr/>
        </p:nvSpPr>
        <p:spPr>
          <a:xfrm>
            <a:off x="402336" y="700422"/>
            <a:ext cx="4312962" cy="373051"/>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dirty="0">
                <a:solidFill>
                  <a:srgbClr val="006F41"/>
                </a:solidFill>
                <a:latin typeface="+mj-lt"/>
                <a:sym typeface="Anton"/>
              </a:rPr>
              <a:t>Earthquakes Happen Here</a:t>
            </a:r>
            <a:endParaRPr lang="en-US" sz="2400" b="1" dirty="0">
              <a:solidFill>
                <a:srgbClr val="006F41"/>
              </a:solidFill>
              <a:latin typeface="+mj-lt"/>
            </a:endParaRPr>
          </a:p>
        </p:txBody>
      </p:sp>
      <p:sp>
        <p:nvSpPr>
          <p:cNvPr id="4" name="Google Shape;286;p36">
            <a:extLst>
              <a:ext uri="{FF2B5EF4-FFF2-40B4-BE49-F238E27FC236}">
                <a16:creationId xmlns:a16="http://schemas.microsoft.com/office/drawing/2014/main" id="{B589A955-438B-BD90-1C34-46CC36240F1F}"/>
              </a:ext>
            </a:extLst>
          </p:cNvPr>
          <p:cNvSpPr txBox="1"/>
          <p:nvPr/>
        </p:nvSpPr>
        <p:spPr>
          <a:xfrm>
            <a:off x="402336" y="1091712"/>
            <a:ext cx="4234200" cy="2877711"/>
          </a:xfrm>
          <a:prstGeom prst="rect">
            <a:avLst/>
          </a:prstGeom>
          <a:noFill/>
          <a:ln>
            <a:noFill/>
          </a:ln>
        </p:spPr>
        <p:txBody>
          <a:bodyPr spcFirstLastPara="1" wrap="square" lIns="0" tIns="0" rIns="0" bIns="0" anchor="t" anchorCtr="0">
            <a:spAutoFit/>
          </a:bodyPr>
          <a:lstStyle/>
          <a:p>
            <a:pPr marL="287338" lvl="1" indent="-169863">
              <a:spcBef>
                <a:spcPts val="975"/>
              </a:spcBef>
              <a:buClr>
                <a:schemeClr val="accent1"/>
              </a:buClr>
              <a:buSzPct val="100000"/>
              <a:buFont typeface="Arial" panose="020B0604020202020204" pitchFamily="34" charset="0"/>
              <a:buChar char="•"/>
            </a:pPr>
            <a:r>
              <a:rPr lang="en-US" sz="1800" b="1" dirty="0">
                <a:solidFill>
                  <a:schemeClr val="bg2"/>
                </a:solidFill>
              </a:rPr>
              <a:t>California, Oregon, and Washington are home to some of the most active earthquake zones in the United States.</a:t>
            </a:r>
          </a:p>
          <a:p>
            <a:pPr marL="287338" lvl="1" indent="-169863">
              <a:spcBef>
                <a:spcPts val="975"/>
              </a:spcBef>
              <a:buClr>
                <a:schemeClr val="accent1"/>
              </a:buClr>
              <a:buSzPct val="100000"/>
              <a:buFont typeface="Arial" panose="020B0604020202020204" pitchFamily="34" charset="0"/>
              <a:buChar char="•"/>
            </a:pPr>
            <a:r>
              <a:rPr lang="en-US" sz="1800" dirty="0">
                <a:solidFill>
                  <a:schemeClr val="bg2"/>
                </a:solidFill>
              </a:rPr>
              <a:t>Large earthquakes have happened before — and they will happen again.</a:t>
            </a:r>
          </a:p>
          <a:p>
            <a:pPr marL="287338" lvl="1" indent="-169863">
              <a:spcBef>
                <a:spcPts val="975"/>
              </a:spcBef>
              <a:buClr>
                <a:schemeClr val="accent1"/>
              </a:buClr>
              <a:buSzPct val="100000"/>
              <a:buFont typeface="Arial" panose="020B0604020202020204" pitchFamily="34" charset="0"/>
              <a:buChar char="•"/>
            </a:pPr>
            <a:r>
              <a:rPr lang="en-US" sz="1800" b="1" dirty="0">
                <a:solidFill>
                  <a:schemeClr val="bg2"/>
                </a:solidFill>
              </a:rPr>
              <a:t>ShakeAlert</a:t>
            </a:r>
            <a:r>
              <a:rPr lang="en-US" sz="1800" b="1" baseline="30000" dirty="0">
                <a:solidFill>
                  <a:schemeClr val="bg2"/>
                </a:solidFill>
              </a:rPr>
              <a:t>®</a:t>
            </a:r>
            <a:r>
              <a:rPr lang="en-US" sz="1800" b="1" dirty="0">
                <a:solidFill>
                  <a:schemeClr val="bg2"/>
                </a:solidFill>
              </a:rPr>
              <a:t> </a:t>
            </a:r>
            <a:r>
              <a:rPr lang="en-US" sz="1800" dirty="0">
                <a:solidFill>
                  <a:schemeClr val="bg2"/>
                </a:solidFill>
              </a:rPr>
              <a:t>provides early warning so people can take protective action before strong shaking arrives.</a:t>
            </a:r>
          </a:p>
        </p:txBody>
      </p:sp>
      <p:pic>
        <p:nvPicPr>
          <p:cNvPr id="5" name="Google Shape;198;p14">
            <a:extLst>
              <a:ext uri="{FF2B5EF4-FFF2-40B4-BE49-F238E27FC236}">
                <a16:creationId xmlns:a16="http://schemas.microsoft.com/office/drawing/2014/main" id="{201E378B-32FB-4059-D5C3-2975E016435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445125" y="554476"/>
            <a:ext cx="3417854" cy="4046099"/>
          </a:xfrm>
          <a:prstGeom prst="roundRect">
            <a:avLst>
              <a:gd name="adj" fmla="val 2507"/>
            </a:avLst>
          </a:prstGeom>
          <a:noFill/>
          <a:ln w="9525" cap="flat" cmpd="sng">
            <a:noFill/>
            <a:prstDash val="solid"/>
            <a:round/>
            <a:headEnd type="none" w="sm" len="sm"/>
            <a:tailEnd type="none" w="sm" len="sm"/>
          </a:ln>
        </p:spPr>
      </p:pic>
      <p:sp>
        <p:nvSpPr>
          <p:cNvPr id="6" name="Google Shape;289;p36">
            <a:extLst>
              <a:ext uri="{FF2B5EF4-FFF2-40B4-BE49-F238E27FC236}">
                <a16:creationId xmlns:a16="http://schemas.microsoft.com/office/drawing/2014/main" id="{BE06E3B1-B43B-FE8B-882A-ACAEF68DDF4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632B-5518-B37A-275C-2AB2525BAC52}"/>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D48BCF99-C492-FE94-3775-D4E09CD2951B}"/>
              </a:ext>
            </a:extLst>
          </p:cNvPr>
          <p:cNvSpPr txBox="1">
            <a:spLocks/>
          </p:cNvSpPr>
          <p:nvPr/>
        </p:nvSpPr>
        <p:spPr>
          <a:xfrm>
            <a:off x="1939699" y="1658562"/>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dirty="0">
                <a:solidFill>
                  <a:schemeClr val="bg1"/>
                </a:solidFill>
              </a:rPr>
              <a:t>Questions?</a:t>
            </a:r>
            <a:endParaRPr lang="en-US" sz="5400" baseline="30000" dirty="0">
              <a:solidFill>
                <a:schemeClr val="bg1"/>
              </a:solidFill>
            </a:endParaRPr>
          </a:p>
        </p:txBody>
      </p:sp>
      <p:sp>
        <p:nvSpPr>
          <p:cNvPr id="8" name="Slide Number Placeholder 2">
            <a:extLst>
              <a:ext uri="{FF2B5EF4-FFF2-40B4-BE49-F238E27FC236}">
                <a16:creationId xmlns:a16="http://schemas.microsoft.com/office/drawing/2014/main" id="{4AFFDAC6-82F5-1B43-9C15-4064A80D3037}"/>
              </a:ext>
            </a:extLst>
          </p:cNvPr>
          <p:cNvSpPr txBox="1">
            <a:spLocks/>
          </p:cNvSpPr>
          <p:nvPr/>
        </p:nvSpPr>
        <p:spPr>
          <a:xfrm>
            <a:off x="6792684" y="4818459"/>
            <a:ext cx="2057400"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50</a:t>
            </a:fld>
            <a:endParaRPr lang="en-US"/>
          </a:p>
        </p:txBody>
      </p:sp>
    </p:spTree>
    <p:extLst>
      <p:ext uri="{BB962C8B-B14F-4D97-AF65-F5344CB8AC3E}">
        <p14:creationId xmlns:p14="http://schemas.microsoft.com/office/powerpoint/2010/main" val="11740232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4D61D85F-5316-93D8-3E0E-4969CC28D996}"/>
            </a:ext>
          </a:extLst>
        </p:cNvPr>
        <p:cNvGrpSpPr/>
        <p:nvPr/>
      </p:nvGrpSpPr>
      <p:grpSpPr>
        <a:xfrm>
          <a:off x="0" y="0"/>
          <a:ext cx="0" cy="0"/>
          <a:chOff x="0" y="0"/>
          <a:chExt cx="0" cy="0"/>
        </a:xfrm>
      </p:grpSpPr>
      <p:sp>
        <p:nvSpPr>
          <p:cNvPr id="287" name="Google Shape;287;p36">
            <a:extLst>
              <a:ext uri="{FF2B5EF4-FFF2-40B4-BE49-F238E27FC236}">
                <a16:creationId xmlns:a16="http://schemas.microsoft.com/office/drawing/2014/main" id="{758660F3-AAE1-601E-A313-F18112C8CB29}"/>
              </a:ext>
            </a:extLst>
          </p:cNvPr>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dirty="0"/>
          </a:p>
        </p:txBody>
      </p:sp>
      <p:sp>
        <p:nvSpPr>
          <p:cNvPr id="3" name="Google Shape;285;p36">
            <a:extLst>
              <a:ext uri="{FF2B5EF4-FFF2-40B4-BE49-F238E27FC236}">
                <a16:creationId xmlns:a16="http://schemas.microsoft.com/office/drawing/2014/main" id="{B702EAD5-B7C6-CF76-627C-266A23FE4C66}"/>
              </a:ext>
            </a:extLst>
          </p:cNvPr>
          <p:cNvSpPr txBox="1"/>
          <p:nvPr/>
        </p:nvSpPr>
        <p:spPr>
          <a:xfrm>
            <a:off x="404812" y="700422"/>
            <a:ext cx="5794510" cy="373051"/>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dirty="0">
                <a:solidFill>
                  <a:srgbClr val="006F41"/>
                </a:solidFill>
                <a:latin typeface="+mj-lt"/>
                <a:sym typeface="Anton"/>
              </a:rPr>
              <a:t>What</a:t>
            </a:r>
            <a:r>
              <a:rPr lang="en-US" sz="2400" b="1" i="0" u="none" strike="noStrike" cap="none" dirty="0">
                <a:solidFill>
                  <a:srgbClr val="006F41"/>
                </a:solidFill>
                <a:latin typeface="+mj-lt"/>
                <a:ea typeface="Anton"/>
                <a:cs typeface="Anton"/>
                <a:sym typeface="Anton"/>
              </a:rPr>
              <a:t> Happens During an Earthquake</a:t>
            </a:r>
            <a:endParaRPr lang="en-US" sz="2400" b="1" dirty="0">
              <a:solidFill>
                <a:srgbClr val="006F41"/>
              </a:solidFill>
              <a:latin typeface="+mj-lt"/>
            </a:endParaRPr>
          </a:p>
        </p:txBody>
      </p:sp>
      <p:pic>
        <p:nvPicPr>
          <p:cNvPr id="5" name="Picture 4" descr="A picture containing shape&#10;&#10;AI-generated content may be incorrect.">
            <a:extLst>
              <a:ext uri="{FF2B5EF4-FFF2-40B4-BE49-F238E27FC236}">
                <a16:creationId xmlns:a16="http://schemas.microsoft.com/office/drawing/2014/main" id="{02EB724B-8F4B-3CBA-DDE8-94C74001D7BA}"/>
              </a:ext>
            </a:extLst>
          </p:cNvPr>
          <p:cNvPicPr>
            <a:picLocks noChangeAspect="1"/>
          </p:cNvPicPr>
          <p:nvPr/>
        </p:nvPicPr>
        <p:blipFill>
          <a:blip r:embed="rId3"/>
          <a:stretch>
            <a:fillRect/>
          </a:stretch>
        </p:blipFill>
        <p:spPr>
          <a:xfrm>
            <a:off x="4673986" y="3042909"/>
            <a:ext cx="1572114" cy="1465730"/>
          </a:xfrm>
          <a:prstGeom prst="rect">
            <a:avLst/>
          </a:prstGeom>
        </p:spPr>
      </p:pic>
      <p:pic>
        <p:nvPicPr>
          <p:cNvPr id="6" name="Picture 5">
            <a:extLst>
              <a:ext uri="{FF2B5EF4-FFF2-40B4-BE49-F238E27FC236}">
                <a16:creationId xmlns:a16="http://schemas.microsoft.com/office/drawing/2014/main" id="{A9F3D842-D4D4-02AE-ADDC-EC9B72506316}"/>
              </a:ext>
            </a:extLst>
          </p:cNvPr>
          <p:cNvPicPr>
            <a:picLocks noChangeAspect="1"/>
          </p:cNvPicPr>
          <p:nvPr/>
        </p:nvPicPr>
        <p:blipFill>
          <a:blip r:embed="rId4"/>
          <a:stretch>
            <a:fillRect/>
          </a:stretch>
        </p:blipFill>
        <p:spPr>
          <a:xfrm>
            <a:off x="6661967" y="3004608"/>
            <a:ext cx="2062093" cy="1364839"/>
          </a:xfrm>
          <a:prstGeom prst="rect">
            <a:avLst/>
          </a:prstGeom>
        </p:spPr>
      </p:pic>
      <p:pic>
        <p:nvPicPr>
          <p:cNvPr id="7" name="Picture 6">
            <a:extLst>
              <a:ext uri="{FF2B5EF4-FFF2-40B4-BE49-F238E27FC236}">
                <a16:creationId xmlns:a16="http://schemas.microsoft.com/office/drawing/2014/main" id="{7FC348FE-6B97-1B11-63E9-E30DD9445799}"/>
              </a:ext>
            </a:extLst>
          </p:cNvPr>
          <p:cNvPicPr>
            <a:picLocks noChangeAspect="1"/>
          </p:cNvPicPr>
          <p:nvPr/>
        </p:nvPicPr>
        <p:blipFill>
          <a:blip r:embed="rId5"/>
          <a:stretch>
            <a:fillRect/>
          </a:stretch>
        </p:blipFill>
        <p:spPr>
          <a:xfrm>
            <a:off x="7169308" y="919423"/>
            <a:ext cx="1554480" cy="1492301"/>
          </a:xfrm>
          <a:prstGeom prst="rect">
            <a:avLst/>
          </a:prstGeom>
        </p:spPr>
      </p:pic>
      <p:pic>
        <p:nvPicPr>
          <p:cNvPr id="8" name="Picture 7">
            <a:extLst>
              <a:ext uri="{FF2B5EF4-FFF2-40B4-BE49-F238E27FC236}">
                <a16:creationId xmlns:a16="http://schemas.microsoft.com/office/drawing/2014/main" id="{D5B9C90F-560B-B6A0-479F-275B108F3B30}"/>
              </a:ext>
            </a:extLst>
          </p:cNvPr>
          <p:cNvPicPr>
            <a:picLocks noChangeAspect="1"/>
          </p:cNvPicPr>
          <p:nvPr/>
        </p:nvPicPr>
        <p:blipFill>
          <a:blip r:embed="rId6"/>
          <a:stretch>
            <a:fillRect/>
          </a:stretch>
        </p:blipFill>
        <p:spPr>
          <a:xfrm>
            <a:off x="5331517" y="1425159"/>
            <a:ext cx="1554480" cy="1458326"/>
          </a:xfrm>
          <a:prstGeom prst="rect">
            <a:avLst/>
          </a:prstGeom>
        </p:spPr>
      </p:pic>
      <p:sp>
        <p:nvSpPr>
          <p:cNvPr id="10" name="Google Shape;286;p36">
            <a:extLst>
              <a:ext uri="{FF2B5EF4-FFF2-40B4-BE49-F238E27FC236}">
                <a16:creationId xmlns:a16="http://schemas.microsoft.com/office/drawing/2014/main" id="{1FACAE12-6FEB-140C-E66C-6AB0199ABD77}"/>
              </a:ext>
            </a:extLst>
          </p:cNvPr>
          <p:cNvSpPr txBox="1"/>
          <p:nvPr/>
        </p:nvSpPr>
        <p:spPr>
          <a:xfrm>
            <a:off x="278348" y="1232095"/>
            <a:ext cx="5192554" cy="3323987"/>
          </a:xfrm>
          <a:prstGeom prst="rect">
            <a:avLst/>
          </a:prstGeom>
          <a:noFill/>
          <a:ln>
            <a:noFill/>
          </a:ln>
        </p:spPr>
        <p:txBody>
          <a:bodyPr spcFirstLastPara="1" wrap="square" lIns="0" tIns="0" rIns="0" bIns="0" anchor="t" anchorCtr="0">
            <a:spAutoFit/>
          </a:bodyPr>
          <a:lstStyle/>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Earthquakes strike suddenly, sometimes with a roar.</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Everything will begin to shake.</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Lights flicker or go out.</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Sprinklers and fire alarms may activate.</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Windows may shatter.</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Objects will fly off shelves and walls,</a:t>
            </a:r>
            <a:r>
              <a:rPr lang="en" sz="1600" dirty="0">
                <a:solidFill>
                  <a:schemeClr val="bg2"/>
                </a:solidFill>
              </a:rPr>
              <a:t> </a:t>
            </a:r>
            <a:br>
              <a:rPr lang="en" sz="1600" dirty="0">
                <a:solidFill>
                  <a:schemeClr val="bg2"/>
                </a:solidFill>
              </a:rPr>
            </a:br>
            <a:r>
              <a:rPr lang="en" sz="1600" dirty="0">
                <a:solidFill>
                  <a:schemeClr val="bg2"/>
                </a:solidFill>
              </a:rPr>
              <a:t>and </a:t>
            </a:r>
            <a:r>
              <a:rPr lang="en" sz="1600" i="0" u="none" strike="noStrike" cap="none" dirty="0">
                <a:solidFill>
                  <a:schemeClr val="bg2"/>
                </a:solidFill>
              </a:rPr>
              <a:t>furniture can move.</a:t>
            </a:r>
            <a:endParaRPr sz="1600" dirty="0">
              <a:solidFill>
                <a:schemeClr val="bg2"/>
              </a:solidFill>
            </a:endParaRPr>
          </a:p>
          <a:p>
            <a:pPr marL="254000" marR="0" lvl="1" indent="-127000" algn="l" rtl="0">
              <a:spcBef>
                <a:spcPts val="0"/>
              </a:spcBef>
              <a:spcAft>
                <a:spcPts val="600"/>
              </a:spcAft>
              <a:buClr>
                <a:schemeClr val="accent1"/>
              </a:buClr>
              <a:buSzPts val="1200"/>
              <a:buChar char="•"/>
            </a:pPr>
            <a:r>
              <a:rPr lang="en" sz="1600" i="0" u="none" strike="noStrike" cap="none" dirty="0">
                <a:solidFill>
                  <a:schemeClr val="bg2"/>
                </a:solidFill>
              </a:rPr>
              <a:t>People and animals may react suddenly </a:t>
            </a:r>
            <a:br>
              <a:rPr lang="en" sz="1600" i="0" u="none" strike="noStrike" cap="none" dirty="0">
                <a:solidFill>
                  <a:schemeClr val="bg2"/>
                </a:solidFill>
              </a:rPr>
            </a:br>
            <a:r>
              <a:rPr lang="en" sz="1600" i="0" u="none" strike="noStrike" cap="none" dirty="0">
                <a:solidFill>
                  <a:schemeClr val="bg2"/>
                </a:solidFill>
              </a:rPr>
              <a:t>or panic.</a:t>
            </a:r>
            <a:endParaRPr sz="1600" dirty="0">
              <a:solidFill>
                <a:schemeClr val="bg2"/>
              </a:solidFill>
            </a:endParaRPr>
          </a:p>
          <a:p>
            <a:pPr marL="254000" lvl="1" indent="-127000">
              <a:spcAft>
                <a:spcPts val="600"/>
              </a:spcAft>
              <a:buClr>
                <a:schemeClr val="accent1"/>
              </a:buClr>
              <a:buSzPts val="1200"/>
              <a:buChar char="•"/>
            </a:pPr>
            <a:r>
              <a:rPr lang="en" sz="1600" i="0" u="none" strike="noStrike" cap="none" dirty="0">
                <a:solidFill>
                  <a:schemeClr val="bg2"/>
                </a:solidFill>
              </a:rPr>
              <a:t>Trees and telephone poles will rock </a:t>
            </a:r>
            <a:br>
              <a:rPr lang="en" sz="1600" i="0" u="none" strike="noStrike" cap="none" dirty="0">
                <a:solidFill>
                  <a:schemeClr val="bg2"/>
                </a:solidFill>
              </a:rPr>
            </a:br>
            <a:r>
              <a:rPr lang="en" sz="1600" i="0" u="none" strike="noStrike" cap="none" dirty="0">
                <a:solidFill>
                  <a:schemeClr val="bg2"/>
                </a:solidFill>
              </a:rPr>
              <a:t>side to </a:t>
            </a:r>
            <a:r>
              <a:rPr lang="en" sz="1600" dirty="0">
                <a:solidFill>
                  <a:schemeClr val="bg2"/>
                </a:solidFill>
              </a:rPr>
              <a:t>side; </a:t>
            </a:r>
            <a:r>
              <a:rPr lang="en" sz="1600" i="0" u="none" strike="noStrike" cap="none" dirty="0">
                <a:solidFill>
                  <a:schemeClr val="bg2"/>
                </a:solidFill>
              </a:rPr>
              <a:t>some may fall over.</a:t>
            </a:r>
            <a:endParaRPr sz="1600" i="0" u="none" strike="noStrike" cap="none" dirty="0">
              <a:solidFill>
                <a:schemeClr val="bg2"/>
              </a:solidFill>
            </a:endParaRPr>
          </a:p>
        </p:txBody>
      </p:sp>
      <p:sp>
        <p:nvSpPr>
          <p:cNvPr id="11" name="Google Shape;289;p36">
            <a:extLst>
              <a:ext uri="{FF2B5EF4-FFF2-40B4-BE49-F238E27FC236}">
                <a16:creationId xmlns:a16="http://schemas.microsoft.com/office/drawing/2014/main" id="{2EDCC961-EDE8-B88C-2C9B-87FF4AAA0A0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4389206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13" name="Google Shape;313;p37"/>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
        <p:nvSpPr>
          <p:cNvPr id="2" name="Google Shape;303;p37">
            <a:extLst>
              <a:ext uri="{FF2B5EF4-FFF2-40B4-BE49-F238E27FC236}">
                <a16:creationId xmlns:a16="http://schemas.microsoft.com/office/drawing/2014/main" id="{6EF1E1BA-86C1-C209-C227-4DB862DD581B}"/>
              </a:ext>
            </a:extLst>
          </p:cNvPr>
          <p:cNvSpPr txBox="1"/>
          <p:nvPr/>
        </p:nvSpPr>
        <p:spPr>
          <a:xfrm>
            <a:off x="402336" y="603794"/>
            <a:ext cx="6722748" cy="373051"/>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i="0" u="none" strike="noStrike" cap="none" dirty="0">
                <a:solidFill>
                  <a:srgbClr val="006F41"/>
                </a:solidFill>
                <a:latin typeface="+mj-lt"/>
                <a:ea typeface="Anton"/>
                <a:cs typeface="Anton"/>
                <a:sym typeface="Anton"/>
              </a:rPr>
              <a:t>Earthquake Also Produce Secondary Hazards</a:t>
            </a:r>
            <a:endParaRPr lang="en-US" sz="2400" b="1" dirty="0">
              <a:solidFill>
                <a:srgbClr val="006F41"/>
              </a:solidFill>
              <a:latin typeface="+mj-lt"/>
            </a:endParaRPr>
          </a:p>
        </p:txBody>
      </p:sp>
      <p:grpSp>
        <p:nvGrpSpPr>
          <p:cNvPr id="3" name="Group 2">
            <a:extLst>
              <a:ext uri="{FF2B5EF4-FFF2-40B4-BE49-F238E27FC236}">
                <a16:creationId xmlns:a16="http://schemas.microsoft.com/office/drawing/2014/main" id="{B83C853F-0C61-F6A5-C968-6CD9EFDACD8C}"/>
              </a:ext>
            </a:extLst>
          </p:cNvPr>
          <p:cNvGrpSpPr/>
          <p:nvPr/>
        </p:nvGrpSpPr>
        <p:grpSpPr>
          <a:xfrm>
            <a:off x="430696" y="1143662"/>
            <a:ext cx="8315739" cy="3331586"/>
            <a:chOff x="430696" y="1143662"/>
            <a:chExt cx="8315739" cy="3331586"/>
          </a:xfrm>
        </p:grpSpPr>
        <p:sp>
          <p:nvSpPr>
            <p:cNvPr id="4" name="Google Shape;299;p37">
              <a:extLst>
                <a:ext uri="{FF2B5EF4-FFF2-40B4-BE49-F238E27FC236}">
                  <a16:creationId xmlns:a16="http://schemas.microsoft.com/office/drawing/2014/main" id="{EF3EA699-D138-EB4D-687D-A28A6B275758}"/>
                </a:ext>
              </a:extLst>
            </p:cNvPr>
            <p:cNvSpPr/>
            <p:nvPr/>
          </p:nvSpPr>
          <p:spPr>
            <a:xfrm>
              <a:off x="430696" y="1143662"/>
              <a:ext cx="4088295" cy="1711576"/>
            </a:xfrm>
            <a:prstGeom prst="roundRect">
              <a:avLst>
                <a:gd name="adj" fmla="val 4359"/>
              </a:avLst>
            </a:prstGeom>
            <a:blipFill rotWithShape="1">
              <a:blip r:embed="rId3"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5" name="Google Shape;302;p37">
              <a:extLst>
                <a:ext uri="{FF2B5EF4-FFF2-40B4-BE49-F238E27FC236}">
                  <a16:creationId xmlns:a16="http://schemas.microsoft.com/office/drawing/2014/main" id="{8144AAE9-881A-73B3-1486-AC92C5BF9AAD}"/>
                </a:ext>
              </a:extLst>
            </p:cNvPr>
            <p:cNvSpPr txBox="1"/>
            <p:nvPr/>
          </p:nvSpPr>
          <p:spPr>
            <a:xfrm>
              <a:off x="516571" y="1227769"/>
              <a:ext cx="1406267" cy="253734"/>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LANDSLIDES</a:t>
              </a:r>
              <a:endParaRPr sz="700" spc="100" dirty="0">
                <a:solidFill>
                  <a:schemeClr val="tx1"/>
                </a:solidFill>
                <a:latin typeface="Arial" panose="020B0604020202020204" pitchFamily="34" charset="0"/>
                <a:cs typeface="Arial" panose="020B0604020202020204" pitchFamily="34" charset="0"/>
              </a:endParaRPr>
            </a:p>
          </p:txBody>
        </p:sp>
        <p:sp>
          <p:nvSpPr>
            <p:cNvPr id="6" name="Google Shape;299;p37">
              <a:extLst>
                <a:ext uri="{FF2B5EF4-FFF2-40B4-BE49-F238E27FC236}">
                  <a16:creationId xmlns:a16="http://schemas.microsoft.com/office/drawing/2014/main" id="{70153084-AF26-74CC-C885-EA3B9186EF9A}"/>
                </a:ext>
              </a:extLst>
            </p:cNvPr>
            <p:cNvSpPr/>
            <p:nvPr/>
          </p:nvSpPr>
          <p:spPr>
            <a:xfrm>
              <a:off x="4665323" y="1143662"/>
              <a:ext cx="4081112" cy="1711576"/>
            </a:xfrm>
            <a:prstGeom prst="roundRect">
              <a:avLst>
                <a:gd name="adj" fmla="val 4359"/>
              </a:avLst>
            </a:prstGeom>
            <a:blipFill rotWithShape="1">
              <a:blip r:embed="rId4"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7" name="Google Shape;302;p37">
              <a:extLst>
                <a:ext uri="{FF2B5EF4-FFF2-40B4-BE49-F238E27FC236}">
                  <a16:creationId xmlns:a16="http://schemas.microsoft.com/office/drawing/2014/main" id="{7F18951D-6023-760B-8CDB-1CF38C3BCAFF}"/>
                </a:ext>
              </a:extLst>
            </p:cNvPr>
            <p:cNvSpPr txBox="1"/>
            <p:nvPr/>
          </p:nvSpPr>
          <p:spPr>
            <a:xfrm>
              <a:off x="6758610" y="1210756"/>
              <a:ext cx="1920240" cy="260236"/>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US"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GROUND LIQUEFACTION</a:t>
              </a:r>
            </a:p>
          </p:txBody>
        </p:sp>
        <p:sp>
          <p:nvSpPr>
            <p:cNvPr id="8" name="Google Shape;299;p37">
              <a:extLst>
                <a:ext uri="{FF2B5EF4-FFF2-40B4-BE49-F238E27FC236}">
                  <a16:creationId xmlns:a16="http://schemas.microsoft.com/office/drawing/2014/main" id="{BD8F12F6-A477-7E77-D73F-B88B6EE474AF}"/>
                </a:ext>
              </a:extLst>
            </p:cNvPr>
            <p:cNvSpPr/>
            <p:nvPr/>
          </p:nvSpPr>
          <p:spPr>
            <a:xfrm>
              <a:off x="438194" y="2999108"/>
              <a:ext cx="4107302" cy="1474693"/>
            </a:xfrm>
            <a:prstGeom prst="roundRect">
              <a:avLst>
                <a:gd name="adj" fmla="val 4359"/>
              </a:avLst>
            </a:prstGeom>
            <a:blipFill rotWithShape="1">
              <a:blip r:embed="rId5"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 name="Google Shape;299;p37">
              <a:extLst>
                <a:ext uri="{FF2B5EF4-FFF2-40B4-BE49-F238E27FC236}">
                  <a16:creationId xmlns:a16="http://schemas.microsoft.com/office/drawing/2014/main" id="{6CF38446-32C3-5C56-94CE-292B2F6AC7E1}"/>
                </a:ext>
              </a:extLst>
            </p:cNvPr>
            <p:cNvSpPr/>
            <p:nvPr/>
          </p:nvSpPr>
          <p:spPr>
            <a:xfrm>
              <a:off x="4686974" y="3000555"/>
              <a:ext cx="4059461" cy="1474693"/>
            </a:xfrm>
            <a:prstGeom prst="roundRect">
              <a:avLst>
                <a:gd name="adj" fmla="val 4359"/>
              </a:avLst>
            </a:prstGeom>
            <a:blipFill rotWithShape="1">
              <a:blip r:embed="rId6"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 name="Google Shape;302;p37">
              <a:extLst>
                <a:ext uri="{FF2B5EF4-FFF2-40B4-BE49-F238E27FC236}">
                  <a16:creationId xmlns:a16="http://schemas.microsoft.com/office/drawing/2014/main" id="{18101E6E-2E33-F60D-EC14-F3525172B03B}"/>
                </a:ext>
              </a:extLst>
            </p:cNvPr>
            <p:cNvSpPr txBox="1"/>
            <p:nvPr/>
          </p:nvSpPr>
          <p:spPr>
            <a:xfrm>
              <a:off x="7240460" y="3077046"/>
              <a:ext cx="1406267" cy="253734"/>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FIRE</a:t>
              </a:r>
              <a:endParaRPr sz="700" spc="100" dirty="0">
                <a:solidFill>
                  <a:schemeClr val="tx1"/>
                </a:solidFill>
                <a:latin typeface="Arial" panose="020B0604020202020204" pitchFamily="34" charset="0"/>
                <a:cs typeface="Arial" panose="020B0604020202020204" pitchFamily="34" charset="0"/>
              </a:endParaRPr>
            </a:p>
          </p:txBody>
        </p:sp>
        <p:sp>
          <p:nvSpPr>
            <p:cNvPr id="11" name="Google Shape;302;p37">
              <a:extLst>
                <a:ext uri="{FF2B5EF4-FFF2-40B4-BE49-F238E27FC236}">
                  <a16:creationId xmlns:a16="http://schemas.microsoft.com/office/drawing/2014/main" id="{C36E9564-0982-396F-FB87-570D4B7C915E}"/>
                </a:ext>
              </a:extLst>
            </p:cNvPr>
            <p:cNvSpPr txBox="1"/>
            <p:nvPr/>
          </p:nvSpPr>
          <p:spPr>
            <a:xfrm>
              <a:off x="516562" y="3073284"/>
              <a:ext cx="2239890" cy="266263"/>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US"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INFRASTRUCTURE DAMAGE</a:t>
              </a:r>
            </a:p>
          </p:txBody>
        </p:sp>
      </p:grpSp>
      <p:sp>
        <p:nvSpPr>
          <p:cNvPr id="12" name="Google Shape;289;p36">
            <a:extLst>
              <a:ext uri="{FF2B5EF4-FFF2-40B4-BE49-F238E27FC236}">
                <a16:creationId xmlns:a16="http://schemas.microsoft.com/office/drawing/2014/main" id="{D95AA0A0-3E43-89F0-9432-2A0A51A0CDB8}"/>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crack in the road&#10;&#10;AI-generated content may be incorrect.">
            <a:extLst>
              <a:ext uri="{FF2B5EF4-FFF2-40B4-BE49-F238E27FC236}">
                <a16:creationId xmlns:a16="http://schemas.microsoft.com/office/drawing/2014/main" id="{4430A8E0-A99D-24CE-F1C0-0F477E40158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61221" cy="5143500"/>
          </a:xfrm>
          <a:prstGeom prst="rect">
            <a:avLst/>
          </a:prstGeom>
        </p:spPr>
      </p:pic>
      <p:sp>
        <p:nvSpPr>
          <p:cNvPr id="10" name="Rectangle 9">
            <a:extLst>
              <a:ext uri="{FF2B5EF4-FFF2-40B4-BE49-F238E27FC236}">
                <a16:creationId xmlns:a16="http://schemas.microsoft.com/office/drawing/2014/main" id="{88E9E642-5B0C-4198-743B-FEC30B56402A}"/>
              </a:ext>
            </a:extLst>
          </p:cNvPr>
          <p:cNvSpPr/>
          <p:nvPr/>
        </p:nvSpPr>
        <p:spPr>
          <a:xfrm>
            <a:off x="0" y="0"/>
            <a:ext cx="7105650" cy="5143500"/>
          </a:xfrm>
          <a:prstGeom prst="rect">
            <a:avLst/>
          </a:prstGeom>
          <a:gradFill flip="none" rotWithShape="1">
            <a:gsLst>
              <a:gs pos="0">
                <a:schemeClr val="bg2"/>
              </a:gs>
              <a:gs pos="100000">
                <a:schemeClr val="bg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DCD2"/>
              </a:solidFill>
            </a:endParaRPr>
          </a:p>
        </p:txBody>
      </p:sp>
      <p:sp>
        <p:nvSpPr>
          <p:cNvPr id="3" name="Slide Number Placeholder 2">
            <a:extLst>
              <a:ext uri="{FF2B5EF4-FFF2-40B4-BE49-F238E27FC236}">
                <a16:creationId xmlns:a16="http://schemas.microsoft.com/office/drawing/2014/main" id="{AFA51283-D10D-3446-7AF6-E05757542A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4" name="Content Placeholder 3">
            <a:extLst>
              <a:ext uri="{FF2B5EF4-FFF2-40B4-BE49-F238E27FC236}">
                <a16:creationId xmlns:a16="http://schemas.microsoft.com/office/drawing/2014/main" id="{A5A6745A-643E-598B-9EF4-F8E0F61E8EEB}"/>
              </a:ext>
            </a:extLst>
          </p:cNvPr>
          <p:cNvSpPr>
            <a:spLocks noGrp="1"/>
          </p:cNvSpPr>
          <p:nvPr>
            <p:ph sz="quarter" idx="13"/>
          </p:nvPr>
        </p:nvSpPr>
        <p:spPr>
          <a:xfrm>
            <a:off x="406750" y="521407"/>
            <a:ext cx="4355750" cy="3333750"/>
          </a:xfrm>
          <a:effectLst>
            <a:outerShdw blurRad="164850" dist="38100" dir="5400000" algn="t" rotWithShape="0">
              <a:prstClr val="black">
                <a:alpha val="66718"/>
              </a:prstClr>
            </a:outerShdw>
          </a:effectLst>
        </p:spPr>
        <p:txBody>
          <a:bodyPr>
            <a:noAutofit/>
          </a:bodyPr>
          <a:lstStyle/>
          <a:p>
            <a:r>
              <a:rPr lang="en-US" sz="3200" b="1" dirty="0">
                <a:solidFill>
                  <a:schemeClr val="bg1"/>
                </a:solidFill>
              </a:rPr>
              <a:t>Did you know </a:t>
            </a:r>
            <a:br>
              <a:rPr lang="en-US" sz="3200" b="1" dirty="0">
                <a:solidFill>
                  <a:schemeClr val="bg1"/>
                </a:solidFill>
              </a:rPr>
            </a:br>
            <a:r>
              <a:rPr lang="en-US" sz="3200" b="1" dirty="0">
                <a:solidFill>
                  <a:schemeClr val="bg1"/>
                </a:solidFill>
              </a:rPr>
              <a:t>you can get an </a:t>
            </a:r>
            <a:r>
              <a:rPr lang="en-US" sz="3200" b="1" dirty="0">
                <a:solidFill>
                  <a:srgbClr val="8CCDB4"/>
                </a:solidFill>
              </a:rPr>
              <a:t>earthquake early warning alert </a:t>
            </a:r>
            <a:r>
              <a:rPr lang="en-US" sz="3200" b="1" dirty="0">
                <a:solidFill>
                  <a:schemeClr val="bg1"/>
                </a:solidFill>
              </a:rPr>
              <a:t>before strong shaking is expected near you?</a:t>
            </a:r>
            <a:endParaRPr lang="en-US" sz="3200" dirty="0">
              <a:solidFill>
                <a:schemeClr val="bg1"/>
              </a:solidFill>
            </a:endParaRPr>
          </a:p>
          <a:p>
            <a:endParaRPr lang="en-US" sz="3200" dirty="0">
              <a:solidFill>
                <a:schemeClr val="bg1"/>
              </a:solidFill>
            </a:endParaRPr>
          </a:p>
        </p:txBody>
      </p:sp>
      <p:sp>
        <p:nvSpPr>
          <p:cNvPr id="6" name="TextBox 5">
            <a:extLst>
              <a:ext uri="{FF2B5EF4-FFF2-40B4-BE49-F238E27FC236}">
                <a16:creationId xmlns:a16="http://schemas.microsoft.com/office/drawing/2014/main" id="{FA184D07-D076-AF0D-7169-6487FD458B7E}"/>
              </a:ext>
            </a:extLst>
          </p:cNvPr>
          <p:cNvSpPr txBox="1"/>
          <p:nvPr/>
        </p:nvSpPr>
        <p:spPr>
          <a:xfrm>
            <a:off x="11633200" y="558800"/>
            <a:ext cx="184731" cy="307777"/>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ACEDDEC1-8840-3106-BD50-56670C105406}"/>
              </a:ext>
            </a:extLst>
          </p:cNvPr>
          <p:cNvPicPr>
            <a:picLocks noChangeAspect="1"/>
          </p:cNvPicPr>
          <p:nvPr/>
        </p:nvPicPr>
        <p:blipFill>
          <a:blip r:embed="rId4"/>
          <a:stretch>
            <a:fillRect/>
          </a:stretch>
        </p:blipFill>
        <p:spPr>
          <a:xfrm>
            <a:off x="475349" y="3800909"/>
            <a:ext cx="3253702" cy="575655"/>
          </a:xfrm>
          <a:prstGeom prst="rect">
            <a:avLst/>
          </a:prstGeom>
        </p:spPr>
      </p:pic>
    </p:spTree>
    <p:extLst>
      <p:ext uri="{BB962C8B-B14F-4D97-AF65-F5344CB8AC3E}">
        <p14:creationId xmlns:p14="http://schemas.microsoft.com/office/powerpoint/2010/main" val="3123716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
        <p:nvSpPr>
          <p:cNvPr id="261" name="Google Shape;261;p33"/>
          <p:cNvSpPr/>
          <p:nvPr/>
        </p:nvSpPr>
        <p:spPr>
          <a:xfrm>
            <a:off x="7061200" y="4196650"/>
            <a:ext cx="546000" cy="507900"/>
          </a:xfrm>
          <a:prstGeom prst="star7">
            <a:avLst>
              <a:gd name="adj" fmla="val 34601"/>
              <a:gd name="hf" fmla="val 102572"/>
              <a:gd name="vf" fmla="val 105210"/>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700" b="1">
              <a:solidFill>
                <a:schemeClr val="lt1"/>
              </a:solidFill>
            </a:endParaRPr>
          </a:p>
        </p:txBody>
      </p:sp>
      <p:sp>
        <p:nvSpPr>
          <p:cNvPr id="2" name="Google Shape;256;p33">
            <a:extLst>
              <a:ext uri="{FF2B5EF4-FFF2-40B4-BE49-F238E27FC236}">
                <a16:creationId xmlns:a16="http://schemas.microsoft.com/office/drawing/2014/main" id="{221C0B61-3A95-9461-5F90-25F6467A11A7}"/>
              </a:ext>
            </a:extLst>
          </p:cNvPr>
          <p:cNvSpPr txBox="1"/>
          <p:nvPr/>
        </p:nvSpPr>
        <p:spPr>
          <a:xfrm>
            <a:off x="402336" y="704552"/>
            <a:ext cx="4848457" cy="1708866"/>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 sz="2800" b="1" dirty="0">
                <a:solidFill>
                  <a:srgbClr val="006F41"/>
                </a:solidFill>
                <a:latin typeface="+mj-lt"/>
                <a:ea typeface="Anton"/>
                <a:cs typeface="Anton"/>
                <a:sym typeface="Anton"/>
              </a:rPr>
              <a:t>Northern California Loma Prieta Earthquake</a:t>
            </a:r>
          </a:p>
          <a:p>
            <a:pPr marL="0" marR="0" lvl="0" indent="0" algn="l" rtl="0">
              <a:lnSpc>
                <a:spcPct val="100989"/>
              </a:lnSpc>
              <a:spcBef>
                <a:spcPts val="0"/>
              </a:spcBef>
              <a:spcAft>
                <a:spcPts val="0"/>
              </a:spcAft>
              <a:buNone/>
            </a:pPr>
            <a:r>
              <a:rPr lang="en" sz="2800" b="1" dirty="0">
                <a:solidFill>
                  <a:srgbClr val="006F41"/>
                </a:solidFill>
                <a:latin typeface="+mj-lt"/>
                <a:ea typeface="Anton"/>
                <a:cs typeface="Anton"/>
                <a:sym typeface="Anton"/>
              </a:rPr>
              <a:t>M6.9/MMI VIII</a:t>
            </a:r>
            <a:endParaRPr sz="2800" b="1" dirty="0">
              <a:solidFill>
                <a:srgbClr val="006F41"/>
              </a:solidFill>
              <a:latin typeface="+mj-lt"/>
              <a:ea typeface="Anton"/>
              <a:cs typeface="Anton"/>
              <a:sym typeface="Anton"/>
            </a:endParaRPr>
          </a:p>
          <a:p>
            <a:pPr marL="0" marR="0" lvl="0" indent="0" algn="l" rtl="0">
              <a:lnSpc>
                <a:spcPct val="100989"/>
              </a:lnSpc>
              <a:spcBef>
                <a:spcPts val="600"/>
              </a:spcBef>
              <a:spcAft>
                <a:spcPts val="0"/>
              </a:spcAft>
              <a:buNone/>
            </a:pPr>
            <a:r>
              <a:rPr lang="en" sz="2100" dirty="0">
                <a:solidFill>
                  <a:schemeClr val="bg2"/>
                </a:solidFill>
                <a:latin typeface="+mj-lt"/>
                <a:ea typeface="Anton"/>
                <a:cs typeface="Anton"/>
                <a:sym typeface="Anton"/>
              </a:rPr>
              <a:t>October 17, 1989, 5:04 PM</a:t>
            </a:r>
            <a:endParaRPr sz="2100" dirty="0">
              <a:solidFill>
                <a:schemeClr val="bg2"/>
              </a:solidFill>
              <a:latin typeface="+mj-lt"/>
              <a:ea typeface="Anton"/>
              <a:cs typeface="Anton"/>
              <a:sym typeface="Anton"/>
            </a:endParaRPr>
          </a:p>
        </p:txBody>
      </p:sp>
      <p:sp>
        <p:nvSpPr>
          <p:cNvPr id="3" name="Google Shape;258;p33">
            <a:extLst>
              <a:ext uri="{FF2B5EF4-FFF2-40B4-BE49-F238E27FC236}">
                <a16:creationId xmlns:a16="http://schemas.microsoft.com/office/drawing/2014/main" id="{1A4222E0-9C0C-9CCC-46ED-A61412198F71}"/>
              </a:ext>
            </a:extLst>
          </p:cNvPr>
          <p:cNvSpPr txBox="1"/>
          <p:nvPr/>
        </p:nvSpPr>
        <p:spPr>
          <a:xfrm>
            <a:off x="402336" y="2688886"/>
            <a:ext cx="5323431" cy="1754326"/>
          </a:xfrm>
          <a:prstGeom prst="rect">
            <a:avLst/>
          </a:prstGeom>
          <a:noFill/>
          <a:ln>
            <a:noFill/>
          </a:ln>
        </p:spPr>
        <p:txBody>
          <a:bodyPr spcFirstLastPara="1" wrap="square" lIns="0" tIns="0" rIns="0" bIns="0" anchor="t" anchorCtr="0">
            <a:spAutoFit/>
          </a:bodyPr>
          <a:lstStyle/>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63 deaths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3,757 injuries (400 serious)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Damage to 12,000 homes and 2,600 businesses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US$80 million in damage (equivalent to US$203 million today)</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1.4 million people experienced power losses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News stations off air for 15-40 minutes</a:t>
            </a:r>
            <a:endParaRPr sz="1200" dirty="0">
              <a:solidFill>
                <a:schemeClr val="bg2"/>
              </a:solidFill>
            </a:endParaRPr>
          </a:p>
        </p:txBody>
      </p:sp>
      <p:grpSp>
        <p:nvGrpSpPr>
          <p:cNvPr id="4" name="Group 3">
            <a:extLst>
              <a:ext uri="{FF2B5EF4-FFF2-40B4-BE49-F238E27FC236}">
                <a16:creationId xmlns:a16="http://schemas.microsoft.com/office/drawing/2014/main" id="{D9B8ACBC-F9E9-E2A4-0753-92E733648660}"/>
              </a:ext>
            </a:extLst>
          </p:cNvPr>
          <p:cNvGrpSpPr/>
          <p:nvPr/>
        </p:nvGrpSpPr>
        <p:grpSpPr>
          <a:xfrm>
            <a:off x="5659337" y="-15688"/>
            <a:ext cx="3484663" cy="5159188"/>
            <a:chOff x="5659337" y="-15688"/>
            <a:chExt cx="3484663" cy="5159188"/>
          </a:xfrm>
        </p:grpSpPr>
        <p:pic>
          <p:nvPicPr>
            <p:cNvPr id="5" name="Google Shape;257;p33">
              <a:extLst>
                <a:ext uri="{FF2B5EF4-FFF2-40B4-BE49-F238E27FC236}">
                  <a16:creationId xmlns:a16="http://schemas.microsoft.com/office/drawing/2014/main" id="{D97FF7CE-5920-BBC4-38BB-E5BF6319CECF}"/>
                </a:ext>
              </a:extLst>
            </p:cNvPr>
            <p:cNvPicPr preferRelativeResize="0">
              <a:picLocks noChangeAspect="1"/>
            </p:cNvPicPr>
            <p:nvPr/>
          </p:nvPicPr>
          <p:blipFill>
            <a:blip r:embed="rId3">
              <a:alphaModFix/>
            </a:blip>
            <a:stretch>
              <a:fillRect/>
            </a:stretch>
          </p:blipFill>
          <p:spPr>
            <a:xfrm>
              <a:off x="5659337" y="-15688"/>
              <a:ext cx="3484663" cy="5159188"/>
            </a:xfrm>
            <a:prstGeom prst="rect">
              <a:avLst/>
            </a:prstGeom>
            <a:noFill/>
            <a:ln w="9525" cap="flat" cmpd="sng">
              <a:noFill/>
              <a:prstDash val="solid"/>
              <a:round/>
              <a:headEnd type="none" w="sm" len="sm"/>
              <a:tailEnd type="none" w="sm" len="sm"/>
            </a:ln>
            <a:effectLst/>
          </p:spPr>
        </p:pic>
        <p:sp>
          <p:nvSpPr>
            <p:cNvPr id="6" name="Google Shape;261;p33">
              <a:extLst>
                <a:ext uri="{FF2B5EF4-FFF2-40B4-BE49-F238E27FC236}">
                  <a16:creationId xmlns:a16="http://schemas.microsoft.com/office/drawing/2014/main" id="{ACE7FF6F-777C-E2A5-F3FB-C85D27264A84}"/>
                </a:ext>
              </a:extLst>
            </p:cNvPr>
            <p:cNvSpPr/>
            <p:nvPr/>
          </p:nvSpPr>
          <p:spPr>
            <a:xfrm>
              <a:off x="7789850" y="4146956"/>
              <a:ext cx="599422" cy="557594"/>
            </a:xfrm>
            <a:prstGeom prst="star7">
              <a:avLst>
                <a:gd name="adj" fmla="val 34601"/>
                <a:gd name="hf" fmla="val 102572"/>
                <a:gd name="vf" fmla="val 105210"/>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700" b="1">
                <a:solidFill>
                  <a:schemeClr val="lt1"/>
                </a:solidFill>
              </a:endParaRPr>
            </a:p>
          </p:txBody>
        </p:sp>
        <p:sp>
          <p:nvSpPr>
            <p:cNvPr id="7" name="Google Shape;262;p33">
              <a:extLst>
                <a:ext uri="{FF2B5EF4-FFF2-40B4-BE49-F238E27FC236}">
                  <a16:creationId xmlns:a16="http://schemas.microsoft.com/office/drawing/2014/main" id="{181AADBF-BF9F-59AE-A140-ADF3611BF957}"/>
                </a:ext>
              </a:extLst>
            </p:cNvPr>
            <p:cNvSpPr txBox="1"/>
            <p:nvPr/>
          </p:nvSpPr>
          <p:spPr>
            <a:xfrm>
              <a:off x="7808633" y="4207736"/>
              <a:ext cx="599422"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solidFill>
                    <a:schemeClr val="lt1"/>
                  </a:solidFill>
                </a:rPr>
                <a:t>VIII</a:t>
              </a:r>
              <a:endParaRPr sz="1700" b="1" dirty="0">
                <a:solidFill>
                  <a:schemeClr val="lt1"/>
                </a:solidFill>
              </a:endParaRPr>
            </a:p>
          </p:txBody>
        </p:sp>
      </p:gr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10043</TotalTime>
  <Words>14917</Words>
  <Application>Microsoft Macintosh PowerPoint</Application>
  <PresentationFormat>On-screen Show (16:9)</PresentationFormat>
  <Paragraphs>696</Paragraphs>
  <Slides>50</Slides>
  <Notes>50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System Font Regular</vt:lpstr>
      <vt:lpstr>USGS Theme</vt:lpstr>
      <vt:lpstr>ShakeAlert® Ready: A CERT Guide to Earthquake Early Warning Course  Building CERT Confidence and Community Readiness through Earthquake Early Warning</vt:lpstr>
      <vt:lpstr>What We Will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fighting the urge to run!</vt:lpstr>
      <vt:lpstr>PowerPoint Presentation</vt:lpstr>
      <vt:lpstr>PowerPoint Presentation</vt:lpstr>
      <vt:lpstr>PowerPoint Presentation</vt:lpstr>
      <vt:lpstr>PowerPoint Presentation</vt:lpstr>
      <vt:lpstr>PowerPoint Presentation</vt:lpstr>
      <vt:lpstr>PowerPoint Presentation</vt:lpstr>
      <vt:lpstr>Earthquake Science Basics</vt:lpstr>
      <vt:lpstr>Magnitude  and Intensity</vt:lpstr>
      <vt:lpstr>Magnitude</vt:lpstr>
      <vt:lpstr>Intensity</vt:lpstr>
      <vt:lpstr>From Waves to Warning</vt:lpstr>
      <vt:lpstr>PowerPoint Presentation</vt:lpstr>
      <vt:lpstr>Detect → Process → Deliver → Protect</vt:lpstr>
      <vt:lpstr>Sensor Network and Processing</vt:lpstr>
      <vt:lpstr>Alert Delivery Partners</vt:lpstr>
      <vt:lpstr>Alert Thresholds and Warning Time</vt:lpstr>
      <vt:lpstr>PowerPoint Presentation</vt:lpstr>
      <vt:lpstr>What Alerts Look and Sound Like</vt:lpstr>
      <vt:lpstr>Automated Actions Powered by ShakeAlert</vt:lpstr>
      <vt:lpstr>PowerPoint Presentation</vt:lpstr>
      <vt:lpstr>PowerPoint Presentation</vt:lpstr>
      <vt:lpstr>When You First Feel Shaking or Get an Alert</vt:lpstr>
      <vt:lpstr>Situational Awareness: Different Environments</vt:lpstr>
      <vt:lpstr>PowerPoint Presentation</vt:lpstr>
      <vt:lpstr>Protective Actions Everywhere </vt:lpstr>
      <vt:lpstr>PowerPoint Presentation</vt:lpstr>
      <vt:lpstr>CERT Volunteers as Trusted Messengers</vt:lpstr>
      <vt:lpstr>Let’s Talk ShakeAlert</vt:lpstr>
      <vt:lpstr>Practicing Outreach (Activity)</vt:lpstr>
      <vt:lpstr>PowerPoint Presentation</vt:lpstr>
      <vt:lpstr>PowerPoint Presentation</vt:lpstr>
      <vt:lpstr>Check Your Settings and Spread the Word!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mikearras</dc:creator>
  <cp:keywords/>
  <dc:description/>
  <cp:lastModifiedBy>Microsoft Office User</cp:lastModifiedBy>
  <cp:revision>114</cp:revision>
  <dcterms:modified xsi:type="dcterms:W3CDTF">2026-02-13T22:19:42Z</dcterms:modified>
  <cp:category/>
</cp:coreProperties>
</file>