
<file path=[Content_Types].xml><?xml version="1.0" encoding="utf-8"?>
<Types xmlns="http://schemas.openxmlformats.org/package/2006/content-types">
  <Default Extension="emf" ContentType="image/x-emf"/>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handoutMasterIdLst>
    <p:handoutMasterId r:id="rId15"/>
  </p:handoutMasterIdLst>
  <p:sldIdLst>
    <p:sldId id="280" r:id="rId2"/>
    <p:sldId id="266" r:id="rId3"/>
    <p:sldId id="257" r:id="rId4"/>
    <p:sldId id="375" r:id="rId5"/>
    <p:sldId id="376" r:id="rId6"/>
    <p:sldId id="260" r:id="rId7"/>
    <p:sldId id="436" r:id="rId8"/>
    <p:sldId id="261" r:id="rId9"/>
    <p:sldId id="437" r:id="rId10"/>
    <p:sldId id="438" r:id="rId11"/>
    <p:sldId id="262" r:id="rId12"/>
    <p:sldId id="43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F0639480-CDF0-A44C-9CAF-04A320FCD79A}">
          <p14:sldIdLst>
            <p14:sldId id="280"/>
            <p14:sldId id="266"/>
            <p14:sldId id="257"/>
            <p14:sldId id="375"/>
            <p14:sldId id="376"/>
            <p14:sldId id="260"/>
            <p14:sldId id="436"/>
            <p14:sldId id="261"/>
            <p14:sldId id="437"/>
            <p14:sldId id="438"/>
            <p14:sldId id="262"/>
            <p14:sldId id="43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815C0D-AA0C-4B17-15A9-0BD148FA9FAA}" name="Madeline Cohn" initials="MC" userId="S::madeline@tamarackmgmt.com::347a8ae8-1c58-436a-b182-e9dbe9bc3cad" providerId="AD"/>
  <p188:author id="{7A5B441B-1E8C-E3E7-6D94-8880A1D69794}" name="Corey Reynolds" initials="CR" userId="334655d372110f57" providerId="Windows Live"/>
  <p188:author id="{304AC72C-5F0E-F9E6-38F7-5CFE4A5B6BCC}" name="Microsoft Office User" initials="MOU" userId="1df70f04ae94cd0f" providerId="Windows Live"/>
  <p188:author id="{F991162D-B9DA-CDC3-695B-46352587CBAE}" name="Amanda Wight" initials="AW" userId="S::Amanda@tamarackmgmt.com::13b87903-5f21-415e-a12e-5653c1deb5ba" providerId="AD"/>
  <p188:author id="{7B78AAAF-9204-6EE6-9AC7-761F6C9E9064}" name="Tamara Chapman" initials="TC" userId="S::tammy@tamarackmgmt.com::abae6913-49eb-4450-95a6-bca6c5fd029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DCBD"/>
    <a:srgbClr val="F0F8F2"/>
    <a:srgbClr val="028558"/>
    <a:srgbClr val="A0DABD"/>
    <a:srgbClr val="74ACA0"/>
    <a:srgbClr val="9BD8C5"/>
    <a:srgbClr val="077F4F"/>
    <a:srgbClr val="6AA58D"/>
    <a:srgbClr val="6EA094"/>
    <a:srgbClr val="0779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18" autoAdjust="0"/>
    <p:restoredTop sz="72534" autoAdjust="0"/>
  </p:normalViewPr>
  <p:slideViewPr>
    <p:cSldViewPr snapToGrid="0">
      <p:cViewPr varScale="1">
        <p:scale>
          <a:sx n="90" d="100"/>
          <a:sy n="90" d="100"/>
        </p:scale>
        <p:origin x="1848" y="192"/>
      </p:cViewPr>
      <p:guideLst/>
    </p:cSldViewPr>
  </p:slideViewPr>
  <p:notesTextViewPr>
    <p:cViewPr>
      <p:scale>
        <a:sx n="200" d="100"/>
        <a:sy n="200" d="100"/>
      </p:scale>
      <p:origin x="0" y="0"/>
    </p:cViewPr>
  </p:notesTextViewPr>
  <p:notesViewPr>
    <p:cSldViewPr snapToGrid="0">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B472969-0237-3A39-415A-8A276F0E2B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F3D4A7B-DDD4-3BD1-12F5-F35EE9C04BE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DE8D77-217E-5E40-91EB-549D6D5E8AD5}" type="datetimeFigureOut">
              <a:rPr lang="en-US" smtClean="0"/>
              <a:t>8/27/26</a:t>
            </a:fld>
            <a:endParaRPr lang="en-US"/>
          </a:p>
        </p:txBody>
      </p:sp>
      <p:sp>
        <p:nvSpPr>
          <p:cNvPr id="4" name="Footer Placeholder 3">
            <a:extLst>
              <a:ext uri="{FF2B5EF4-FFF2-40B4-BE49-F238E27FC236}">
                <a16:creationId xmlns:a16="http://schemas.microsoft.com/office/drawing/2014/main" id="{5C275B7B-DA21-002B-7F77-12BFE6E24B5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9ACBA52-2FB3-AC58-DA2E-B3CCFB534BE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C8B5CEA-4DD0-3D49-AD3E-18A0468BF2EB}" type="slidenum">
              <a:rPr lang="en-US" smtClean="0"/>
              <a:t>‹#›</a:t>
            </a:fld>
            <a:endParaRPr lang="en-US"/>
          </a:p>
        </p:txBody>
      </p:sp>
    </p:spTree>
    <p:extLst>
      <p:ext uri="{BB962C8B-B14F-4D97-AF65-F5344CB8AC3E}">
        <p14:creationId xmlns:p14="http://schemas.microsoft.com/office/powerpoint/2010/main" val="8365820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CBBC82-EC98-1847-90D4-6D1B757F747C}" type="datetimeFigureOut">
              <a:rPr lang="en-US" smtClean="0"/>
              <a:t>8/27/26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DB56FA-DFC1-E14F-905E-64F1DEE723F2}" type="slidenum">
              <a:rPr lang="en-US" smtClean="0"/>
              <a:t>‹#›</a:t>
            </a:fld>
            <a:endParaRPr lang="en-US"/>
          </a:p>
        </p:txBody>
      </p:sp>
    </p:spTree>
    <p:extLst>
      <p:ext uri="{BB962C8B-B14F-4D97-AF65-F5344CB8AC3E}">
        <p14:creationId xmlns:p14="http://schemas.microsoft.com/office/powerpoint/2010/main" val="83066998"/>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2pPr>
    <a:lvl3pPr marL="91440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3pPr>
    <a:lvl4pPr marL="137160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4pPr>
    <a:lvl5pPr marL="182880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u="none" strike="noStrike" kern="1200" dirty="0">
                <a:solidFill>
                  <a:schemeClr val="tx1"/>
                </a:solidFill>
                <a:effectLst/>
                <a:latin typeface="Arial" panose="020B0604020202020204" pitchFamily="34" charset="0"/>
                <a:ea typeface="+mn-ea"/>
                <a:cs typeface="Arial" panose="020B0604020202020204" pitchFamily="34" charset="0"/>
              </a:rPr>
              <a:t>Welcome participants to ShakeAlert Ready CERT Essentials. Explain that this short training focuses on the basic information every CERT volunteer should know: what earthquake early warning is, what ShakeAlert is, how alerts may reach them, what to do if they receive an alert or feel shaking, and how to help others become ShakeAlert Ready.</a:t>
            </a:r>
            <a:endParaRPr lang="en-US" sz="1100" b="0" i="0" u="none" strike="noStrike" cap="none" dirty="0">
              <a:solidFill>
                <a:schemeClr val="dk1"/>
              </a:solidFill>
              <a:effectLst/>
              <a:latin typeface="Arial" panose="020B0604020202020204" pitchFamily="34" charset="0"/>
              <a:ea typeface="Calibri"/>
              <a:cs typeface="Arial" panose="020B0604020202020204" pitchFamily="34" charset="0"/>
              <a:sym typeface="Calibri"/>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650535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9E88C-D304-12A5-CD01-FC8249486D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548ED9-8263-F77E-9943-88792479E02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C21BA5D-0B5F-E505-CDC6-8A8403D0EAAC}"/>
              </a:ext>
            </a:extLst>
          </p:cNvPr>
          <p:cNvSpPr>
            <a:spLocks noGrp="1"/>
          </p:cNvSpPr>
          <p:nvPr>
            <p:ph type="body" idx="1"/>
          </p:nvPr>
        </p:nvSpPr>
        <p:spPr/>
        <p:txBody>
          <a:bodyPr/>
          <a:lstStyle/>
          <a:p>
            <a:r>
              <a:rPr lang="en-US" sz="1100" b="0" i="0" kern="1200" dirty="0">
                <a:solidFill>
                  <a:schemeClr val="tx1"/>
                </a:solidFill>
                <a:effectLst/>
                <a:latin typeface="Arial" panose="020B0604020202020204" pitchFamily="34" charset="0"/>
                <a:ea typeface="+mn-ea"/>
                <a:cs typeface="Arial" panose="020B0604020202020204" pitchFamily="34" charset="0"/>
              </a:rPr>
              <a:t>Emphasize that CERT volunteers are trusted messengers. They do not need to be earthquake scientists or have every answer; their role is to share clear, practical information about what ShakeAlert is, how alerts may reach people, and what to do immediately.</a:t>
            </a:r>
          </a:p>
          <a:p>
            <a:endParaRPr lang="en-US" sz="1100" b="0" i="0" kern="1200" dirty="0">
              <a:solidFill>
                <a:schemeClr val="tx1"/>
              </a:solidFill>
              <a:effectLst/>
              <a:latin typeface="Arial" panose="020B0604020202020204" pitchFamily="34" charset="0"/>
              <a:ea typeface="+mn-ea"/>
              <a:cs typeface="Arial" panose="020B0604020202020204" pitchFamily="34" charset="0"/>
            </a:endParaRPr>
          </a:p>
          <a:p>
            <a:r>
              <a:rPr lang="en-US" sz="1100" b="0" i="0" kern="1200" dirty="0">
                <a:solidFill>
                  <a:schemeClr val="tx1"/>
                </a:solidFill>
                <a:effectLst/>
                <a:latin typeface="Arial" panose="020B0604020202020204" pitchFamily="34" charset="0"/>
                <a:ea typeface="+mn-ea"/>
                <a:cs typeface="Arial" panose="020B0604020202020204" pitchFamily="34" charset="0"/>
              </a:rPr>
              <a:t>Reinforce that CERT volunteers can—and should—trust ShakeAlert earthquake early warning. If they do not know the answer to a question, they should use reliable ShakeAlert and USGS resources rather than guessing. Remind participants that alerts may look or sound different depending on the phone, app, or delivery method, but those differences do not affect the reliability of the ShakeAlert information behind the alert.</a:t>
            </a:r>
          </a:p>
        </p:txBody>
      </p:sp>
      <p:sp>
        <p:nvSpPr>
          <p:cNvPr id="4" name="Slide Number Placeholder 3">
            <a:extLst>
              <a:ext uri="{FF2B5EF4-FFF2-40B4-BE49-F238E27FC236}">
                <a16:creationId xmlns:a16="http://schemas.microsoft.com/office/drawing/2014/main" id="{692B45F2-77AB-E3D1-324B-68D846FE74CA}"/>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45671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Summarize the Essentials section with three things to remember. First, earthquake early warning can give people time to act before strong shaking reaches their location. Second, many newer smartphones can already receive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-powered alerts. Third, people must be ready to act immediately if they receive an alert or feel shaking.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This is the core message CERT volunteers can share with family, neighbors, and community members.</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11</a:t>
            </a:fld>
            <a:endParaRPr lang="en-US"/>
          </a:p>
        </p:txBody>
      </p:sp>
    </p:spTree>
    <p:extLst>
      <p:ext uri="{BB962C8B-B14F-4D97-AF65-F5344CB8AC3E}">
        <p14:creationId xmlns:p14="http://schemas.microsoft.com/office/powerpoint/2010/main" val="18434181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01C93-25E8-73CF-8626-956926BEC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CF44A4-9BD3-D764-AE7E-2DCF0AF0B6F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1CBB626-3176-4D38-CECD-FA986667D4D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kern="1200" dirty="0">
                <a:solidFill>
                  <a:schemeClr val="tx1"/>
                </a:solidFill>
                <a:effectLst/>
                <a:latin typeface="Arial" panose="020B0604020202020204" pitchFamily="34" charset="0"/>
                <a:ea typeface="+mn-ea"/>
                <a:cs typeface="Arial" panose="020B0604020202020204" pitchFamily="34" charset="0"/>
              </a:rPr>
              <a:t>Being ShakeAlert Ready means knowing how you receive alerts, knowing how to act, and helping others prepare.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0"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Close with a clear call to action. Ask each participant to take one step today to become more </a:t>
            </a:r>
            <a:r>
              <a:rPr lang="en-US" dirty="0" err="1"/>
              <a:t>ShakeAlert</a:t>
            </a:r>
            <a:r>
              <a:rPr lang="en-US" dirty="0"/>
              <a:t> Ready: check phone settings, download or open </a:t>
            </a:r>
            <a:r>
              <a:rPr lang="en-US" dirty="0" err="1"/>
              <a:t>MyShake</a:t>
            </a:r>
            <a:r>
              <a:rPr lang="en-US" dirty="0"/>
              <a:t>, identify safe cover in common locations, or explain </a:t>
            </a:r>
            <a:r>
              <a:rPr lang="en-US" dirty="0" err="1"/>
              <a:t>ShakeAlert</a:t>
            </a:r>
            <a:r>
              <a:rPr lang="en-US" dirty="0"/>
              <a:t> to one other person. Thank participants for the role they play in community readiness and remind them that sharing accurate information helps protect others because seconds matter.</a:t>
            </a:r>
          </a:p>
          <a:p>
            <a:endParaRPr lang="en-US" dirty="0">
              <a:latin typeface="+mn-lt"/>
            </a:endParaRPr>
          </a:p>
          <a:p>
            <a:r>
              <a:rPr lang="en-US" dirty="0">
                <a:latin typeface="+mn-lt"/>
              </a:rPr>
              <a:t>Encourage participants to learn more at </a:t>
            </a:r>
            <a:r>
              <a:rPr lang="en-US" dirty="0">
                <a:solidFill>
                  <a:schemeClr val="accent1">
                    <a:lumMod val="50000"/>
                  </a:schemeClr>
                </a:solidFill>
                <a:latin typeface="Arial" panose="020B0604020202020204" pitchFamily="34" charset="0"/>
                <a:cs typeface="Arial" panose="020B0604020202020204" pitchFamily="34" charset="0"/>
              </a:rPr>
              <a:t>usgs.gov/FAQ/</a:t>
            </a:r>
            <a:r>
              <a:rPr lang="en-US" dirty="0" err="1">
                <a:solidFill>
                  <a:schemeClr val="accent1">
                    <a:lumMod val="50000"/>
                  </a:schemeClr>
                </a:solidFill>
                <a:latin typeface="Arial" panose="020B0604020202020204" pitchFamily="34" charset="0"/>
                <a:cs typeface="Arial" panose="020B0604020202020204" pitchFamily="34" charset="0"/>
              </a:rPr>
              <a:t>BeShakeAlertSafe</a:t>
            </a:r>
            <a:r>
              <a:rPr lang="en-US" dirty="0">
                <a:solidFill>
                  <a:schemeClr val="accent1">
                    <a:lumMod val="50000"/>
                  </a:schemeClr>
                </a:solidFill>
                <a:latin typeface="Arial" panose="020B0604020202020204" pitchFamily="34" charset="0"/>
                <a:cs typeface="Arial" panose="020B0604020202020204" pitchFamily="34" charset="0"/>
              </a:rPr>
              <a:t> | </a:t>
            </a:r>
            <a:r>
              <a:rPr lang="en-US" dirty="0" err="1">
                <a:solidFill>
                  <a:schemeClr val="accent1">
                    <a:lumMod val="50000"/>
                  </a:schemeClr>
                </a:solidFill>
                <a:latin typeface="Arial" panose="020B0604020202020204" pitchFamily="34" charset="0"/>
                <a:cs typeface="Arial" panose="020B0604020202020204" pitchFamily="34" charset="0"/>
              </a:rPr>
              <a:t>ShakeAlert.org</a:t>
            </a:r>
            <a:r>
              <a:rPr lang="en-US" dirty="0">
                <a:solidFill>
                  <a:schemeClr val="accent1">
                    <a:lumMod val="50000"/>
                  </a:schemeClr>
                </a:solidFill>
                <a:latin typeface="Arial" panose="020B0604020202020204" pitchFamily="34" charset="0"/>
                <a:cs typeface="Arial" panose="020B0604020202020204" pitchFamily="34" charset="0"/>
              </a:rPr>
              <a:t>.</a:t>
            </a:r>
          </a:p>
          <a:p>
            <a:endParaRPr lang="en-US" dirty="0">
              <a:solidFill>
                <a:schemeClr val="accent1">
                  <a:lumMod val="50000"/>
                </a:schemeClr>
              </a:solidFill>
              <a:latin typeface="Arial" panose="020B0604020202020204" pitchFamily="34" charset="0"/>
              <a:cs typeface="Arial" panose="020B0604020202020204" pitchFamily="34" charset="0"/>
            </a:endParaRPr>
          </a:p>
          <a:p>
            <a:r>
              <a:rPr lang="en-US" sz="1100" b="1" i="1" kern="1200" dirty="0">
                <a:solidFill>
                  <a:schemeClr val="tx1"/>
                </a:solidFill>
                <a:effectLst/>
                <a:latin typeface="Arial" panose="020B0604020202020204" pitchFamily="34" charset="0"/>
                <a:ea typeface="+mn-ea"/>
                <a:cs typeface="Arial" panose="020B0604020202020204" pitchFamily="34" charset="0"/>
              </a:rPr>
              <a:t>Administrative disclosure for DOI requirements; no action is needed from presentation instructors or participants.</a:t>
            </a:r>
            <a:r>
              <a:rPr lang="en-US" sz="1100" b="0" i="1" u="none" strike="noStrike" kern="1200" dirty="0">
                <a:solidFill>
                  <a:schemeClr val="tx1"/>
                </a:solidFill>
                <a:effectLst/>
                <a:latin typeface="Arial" panose="020B0604020202020204" pitchFamily="34" charset="0"/>
                <a:ea typeface="+mn-ea"/>
                <a:cs typeface="Arial" panose="020B0604020202020204" pitchFamily="34" charset="0"/>
              </a:rPr>
              <a:t> This disclosure is included for transparency and can be disregarded for purposes of the presentation: During preparation of this training, the generative artificial intelligence (AI) tool OpenAI ChatGPT was used to refine and condense the wording of titles for priorities and strategic actions. All AI-generated suggestions were reviewed, revised as needed, and approved by the authors to ensure accuracy and maintain the integrity of the scientific content.</a:t>
            </a:r>
            <a:endParaRPr lang="en-US" i="1" dirty="0">
              <a:latin typeface="+mn-lt"/>
            </a:endParaRPr>
          </a:p>
        </p:txBody>
      </p:sp>
      <p:sp>
        <p:nvSpPr>
          <p:cNvPr id="4" name="Slide Number Placeholder 3">
            <a:extLst>
              <a:ext uri="{FF2B5EF4-FFF2-40B4-BE49-F238E27FC236}">
                <a16:creationId xmlns:a16="http://schemas.microsoft.com/office/drawing/2014/main" id="{0E7CFF91-ACAF-77FE-BFE5-71C322DA8558}"/>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91172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Ask participants to pause on this question: Did you know you may be able to get an earthquake early warning alert before strong shaking reaches your location? Explain that this is possible because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detects an earthquake after it begins and sends information quickly enough that some people and systems may receive warning before strong shaking arrives. Emphasize that the warning may only be seconds, but seconds matter when people know what action to take.</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2</a:t>
            </a:fld>
            <a:endParaRPr lang="en-US"/>
          </a:p>
        </p:txBody>
      </p:sp>
    </p:spTree>
    <p:extLst>
      <p:ext uri="{BB962C8B-B14F-4D97-AF65-F5344CB8AC3E}">
        <p14:creationId xmlns:p14="http://schemas.microsoft.com/office/powerpoint/2010/main" val="3862888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Explain that earthquake early warning systems detect significant earthquakes quickly after they begin, so alerts can be delivered before strong shaking reaches some locations. The goal is public safety: giving people time to take protective action and giving automated systems time to take safety steps. Reinforce that earthquake early warning does not replace preparedness. It adds a layer of safety by giving people a chance to act on the plans and drills they already practice.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u="none" strike="noStrike" kern="1200" dirty="0">
                <a:solidFill>
                  <a:schemeClr val="tx1"/>
                </a:solidFill>
                <a:effectLst/>
                <a:latin typeface="Arial" panose="020B0604020202020204" pitchFamily="34" charset="0"/>
                <a:ea typeface="+mn-ea"/>
                <a:cs typeface="Arial" panose="020B0604020202020204" pitchFamily="34" charset="0"/>
              </a:rPr>
              <a:t>Instructor note: “Strong” shaking, or MMI 6 and greater, is widely felt and can cause minor damage. People may be frightened, heavy furniture may move, and plaster or other materials may fall.</a:t>
            </a: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3</a:t>
            </a:fld>
            <a:endParaRPr lang="en-US"/>
          </a:p>
        </p:txBody>
      </p:sp>
    </p:spTree>
    <p:extLst>
      <p:ext uri="{BB962C8B-B14F-4D97-AF65-F5344CB8AC3E}">
        <p14:creationId xmlns:p14="http://schemas.microsoft.com/office/powerpoint/2010/main" val="363223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Introduce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as the nation’s only public Earthquake Early Warning System. Explain that it is managed by the U.S. Geological Survey and serves more than 55 million people in Washington, Oregon, and California. When possible,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provides advance warning before strong shaking arrives, helping people and automated systems take protective action.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Use this slide to build confidence: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is a public safety system built on science, sensors, and partnerships.</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154307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389f95ad333_1_296:notes"/>
          <p:cNvSpPr txBox="1">
            <a:spLocks noGrp="1"/>
          </p:cNvSpPr>
          <p:nvPr>
            <p:ph type="body" idx="1"/>
          </p:nvPr>
        </p:nvSpPr>
        <p:spPr>
          <a:xfrm>
            <a:off x="692726" y="4401128"/>
            <a:ext cx="5458691" cy="30813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as the simple three-step explanation of how </a:t>
            </a:r>
            <a:r>
              <a:rPr lang="en-US" dirty="0" err="1"/>
              <a:t>ShakeAlert</a:t>
            </a:r>
            <a:r>
              <a:rPr lang="en-US" dirty="0"/>
              <a:t> works. First, sensors detect ground motion when an earthquake begins. Second, computers quickly process the first data to estimate where the earthquake started, how large it is, and where strong shaking may occur. Third, alert delivery partners deliver </a:t>
            </a:r>
            <a:r>
              <a:rPr lang="en-US" dirty="0" err="1"/>
              <a:t>ShakeAlert</a:t>
            </a:r>
            <a:r>
              <a:rPr lang="en-US" dirty="0"/>
              <a:t>-powered alerts to people, phones, apps, and automated systems.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Keep the key message simple: digital alerts can travel faster than damaging seismic waves.</a:t>
            </a:r>
          </a:p>
          <a:p>
            <a:endParaRPr lang="en-US" dirty="0"/>
          </a:p>
          <a:p>
            <a:pPr marL="0" lvl="0" indent="0" algn="l" rtl="0">
              <a:spcBef>
                <a:spcPts val="0"/>
              </a:spcBef>
              <a:spcAft>
                <a:spcPts val="0"/>
              </a:spcAft>
              <a:buClr>
                <a:schemeClr val="dk1"/>
              </a:buClr>
              <a:buSzPts val="1100"/>
              <a:buFont typeface="Arial"/>
              <a:buNone/>
            </a:pPr>
            <a:endParaRPr dirty="0">
              <a:latin typeface="+mn-lt"/>
            </a:endParaRPr>
          </a:p>
        </p:txBody>
      </p:sp>
      <p:sp>
        <p:nvSpPr>
          <p:cNvPr id="435" name="Google Shape;435;g389f95ad333_1_2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Explain that many newer smartphones can already receive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-powered alerts. Alerts may reach people through Wireless Emergency Alerts, built-in phone operating system alerts, or apps such as </a:t>
            </a:r>
            <a:r>
              <a:rPr lang="en-US" sz="1100" dirty="0" err="1">
                <a:latin typeface="Arial" panose="020B0604020202020204" pitchFamily="34" charset="0"/>
                <a:cs typeface="Arial" panose="020B0604020202020204" pitchFamily="34" charset="0"/>
              </a:rPr>
              <a:t>MyShake</a:t>
            </a:r>
            <a:r>
              <a:rPr lang="en-US" sz="1100" dirty="0">
                <a:latin typeface="Arial" panose="020B0604020202020204" pitchFamily="34" charset="0"/>
                <a:cs typeface="Arial" panose="020B0604020202020204" pitchFamily="34" charset="0"/>
              </a:rPr>
              <a:t>. Clarify that there is no app called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to download. Encourage participants to think of these as multiple ways to receive alerts, not competing systems.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u="none" strike="noStrike" kern="1200" dirty="0">
                <a:solidFill>
                  <a:schemeClr val="tx1"/>
                </a:solidFill>
                <a:effectLst/>
                <a:latin typeface="Arial" panose="020B0604020202020204" pitchFamily="34" charset="0"/>
                <a:ea typeface="+mn-ea"/>
                <a:cs typeface="Arial" panose="020B0604020202020204" pitchFamily="34" charset="0"/>
              </a:rPr>
              <a:t>Encourage participants to learn which alerting methods are available to them and use more than one when possible. Multiple methods can provide an added layer of readiness if one device or delivery method is affected by settings, connectivity, or other technical issues.</a:t>
            </a: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6</a:t>
            </a:fld>
            <a:endParaRPr lang="en-US"/>
          </a:p>
        </p:txBody>
      </p:sp>
    </p:spTree>
    <p:extLst>
      <p:ext uri="{BB962C8B-B14F-4D97-AF65-F5344CB8AC3E}">
        <p14:creationId xmlns:p14="http://schemas.microsoft.com/office/powerpoint/2010/main" val="12519891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86C14-3B2F-58D8-0432-E70DE6920D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3FA477-1B3D-0D55-DDB9-15A562162B41}"/>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74920F2-0D21-708E-3F3D-E23CC2304525}"/>
              </a:ext>
            </a:extLst>
          </p:cNvPr>
          <p:cNvSpPr>
            <a:spLocks noGrp="1"/>
          </p:cNvSpPr>
          <p:nvPr>
            <p:ph type="body" idx="1"/>
          </p:nvPr>
        </p:nvSpPr>
        <p:spPr/>
        <p:txBody>
          <a:bodyPr/>
          <a:lstStyle/>
          <a:p>
            <a:r>
              <a:rPr lang="en-US" dirty="0"/>
              <a:t>Explain that </a:t>
            </a:r>
            <a:r>
              <a:rPr lang="en-US" dirty="0" err="1"/>
              <a:t>ShakeAlert</a:t>
            </a:r>
            <a:r>
              <a:rPr lang="en-US" dirty="0"/>
              <a:t>-powered alerts may look and sound different depending on the phone, app, operating system, or delivery method. They may include a sound, vibration, full-screen message, banner, or other notification. Alerts may feel abrupt or startling, which is why practice is important. Do not wait for the message to finish—the action is the same: if you receive an alert or feel shaking, take protective action immediately.</a:t>
            </a:r>
          </a:p>
          <a:p>
            <a:endParaRPr lang="en-US" dirty="0"/>
          </a:p>
          <a:p>
            <a:r>
              <a:rPr lang="en-US" b="0" dirty="0"/>
              <a:t>Instructor note: </a:t>
            </a:r>
            <a:r>
              <a:rPr lang="en-US" dirty="0"/>
              <a:t>Play the media file. </a:t>
            </a:r>
            <a:r>
              <a:rPr lang="en-US" sz="1100" b="0" i="0" u="none" strike="noStrike" kern="1200" dirty="0">
                <a:solidFill>
                  <a:schemeClr val="tx1"/>
                </a:solidFill>
                <a:effectLst/>
                <a:latin typeface="Arial" panose="020B0604020202020204" pitchFamily="34" charset="0"/>
                <a:ea typeface="+mn-ea"/>
                <a:cs typeface="Arial" panose="020B0604020202020204" pitchFamily="34" charset="0"/>
              </a:rPr>
              <a:t>If the media file is unavailable, briefly explain that alert sounds and displays can vary. The important point is that people should take protective action immediately when they receive an alert or feel shaking.</a:t>
            </a:r>
            <a:endParaRPr lang="en-US" dirty="0"/>
          </a:p>
        </p:txBody>
      </p:sp>
      <p:sp>
        <p:nvSpPr>
          <p:cNvPr id="4" name="Slide Number Placeholder 3">
            <a:extLst>
              <a:ext uri="{FF2B5EF4-FFF2-40B4-BE49-F238E27FC236}">
                <a16:creationId xmlns:a16="http://schemas.microsoft.com/office/drawing/2014/main" id="{DD258A51-A955-6672-2A86-F66E2BBFD587}"/>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92753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Emphasize the action message: if you receive an alert or feel shaking, take protective action immediately. For most people, that means Drop, Cover, and Hold On. Do not wait to see if shaking gets stronger, and do not stop to confirm the alert. If sturdy furniture is not nearby, protect your head and neck where you are. </a:t>
            </a:r>
            <a:r>
              <a:rPr lang="en-US" sz="1100" b="0" i="0" u="none" strike="noStrike" kern="1200" dirty="0">
                <a:solidFill>
                  <a:schemeClr val="tx1"/>
                </a:solidFill>
                <a:effectLst/>
                <a:latin typeface="Arial" panose="020B0604020202020204" pitchFamily="34" charset="0"/>
                <a:ea typeface="+mn-ea"/>
                <a:cs typeface="Arial" panose="020B0604020202020204" pitchFamily="34" charset="0"/>
              </a:rPr>
              <a:t>Note that protective actions may vary by location, ability, and environment. The next slide provides examples of how people can adapt protective actions to different settings.</a:t>
            </a: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8</a:t>
            </a:fld>
            <a:endParaRPr lang="en-US"/>
          </a:p>
        </p:txBody>
      </p:sp>
    </p:spTree>
    <p:extLst>
      <p:ext uri="{BB962C8B-B14F-4D97-AF65-F5344CB8AC3E}">
        <p14:creationId xmlns:p14="http://schemas.microsoft.com/office/powerpoint/2010/main" val="1538309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2947D-66F6-A863-84B0-1AF6C880D2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19454A-E59A-67B3-9067-DB43C43E8C0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A226C79-CEC7-A59D-1C46-935CCB9AEE24}"/>
              </a:ext>
            </a:extLst>
          </p:cNvPr>
          <p:cNvSpPr>
            <a:spLocks noGrp="1"/>
          </p:cNvSpPr>
          <p:nvPr>
            <p:ph type="body" idx="1"/>
          </p:nvPr>
        </p:nvSpPr>
        <p:spPr/>
        <p:txBody>
          <a:bodyPr/>
          <a:lstStyle/>
          <a:p>
            <a:r>
              <a:rPr lang="en-US" sz="1100" b="0" i="0" u="none" strike="noStrike" kern="1200" dirty="0">
                <a:solidFill>
                  <a:schemeClr val="tx1"/>
                </a:solidFill>
                <a:effectLst/>
                <a:latin typeface="Arial" panose="020B0604020202020204" pitchFamily="34" charset="0"/>
                <a:ea typeface="+mn-ea"/>
                <a:cs typeface="Arial" panose="020B0604020202020204" pitchFamily="34" charset="0"/>
              </a:rPr>
              <a:t>Use this slide to reinforce that the safest action may vary by location, surroundings, and ability. The consistent goal is to protect the head and neck and reduce exposure to falling or flying objects. Encourage participants to think ahead about the places where they spend time and the action they would take there.</a:t>
            </a:r>
            <a:endParaRPr lang="en-US" dirty="0"/>
          </a:p>
        </p:txBody>
      </p:sp>
      <p:sp>
        <p:nvSpPr>
          <p:cNvPr id="4" name="Slide Number Placeholder 3">
            <a:extLst>
              <a:ext uri="{FF2B5EF4-FFF2-40B4-BE49-F238E27FC236}">
                <a16:creationId xmlns:a16="http://schemas.microsoft.com/office/drawing/2014/main" id="{924F18C4-7D6F-0627-7630-E08604719733}"/>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447472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DFFA960-BEFD-0D25-BA65-E3494A9E20E0}"/>
              </a:ext>
            </a:extLst>
          </p:cNvPr>
          <p:cNvPicPr>
            <a:picLocks noChangeAspect="1"/>
          </p:cNvPicPr>
          <p:nvPr userDrawn="1"/>
        </p:nvPicPr>
        <p:blipFill>
          <a:blip r:embed="rId2" cstate="hqprint">
            <a:duotone>
              <a:schemeClr val="accent5">
                <a:shade val="45000"/>
                <a:satMod val="135000"/>
              </a:schemeClr>
              <a:prstClr val="white"/>
            </a:duotone>
            <a:alphaModFix amt="20000"/>
            <a:extLst>
              <a:ext uri="{28A0092B-C50C-407E-A947-70E740481C1C}">
                <a14:useLocalDpi xmlns:a14="http://schemas.microsoft.com/office/drawing/2010/main"/>
              </a:ext>
            </a:extLst>
          </a:blip>
          <a:srcRect r="-4196"/>
          <a:stretch>
            <a:fillRect/>
          </a:stretch>
        </p:blipFill>
        <p:spPr>
          <a:xfrm flipH="1">
            <a:off x="6606539" y="0"/>
            <a:ext cx="5585461" cy="6858000"/>
          </a:xfrm>
          <a:prstGeom prst="rect">
            <a:avLst/>
          </a:prstGeom>
        </p:spPr>
      </p:pic>
      <p:pic>
        <p:nvPicPr>
          <p:cNvPr id="9" name="Graphic 8">
            <a:extLst>
              <a:ext uri="{FF2B5EF4-FFF2-40B4-BE49-F238E27FC236}">
                <a16:creationId xmlns:a16="http://schemas.microsoft.com/office/drawing/2014/main" id="{47D56806-7E5E-47CE-EE7D-3286FE03DFF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15619" y="5005249"/>
            <a:ext cx="3228778" cy="838959"/>
          </a:xfrm>
          <a:prstGeom prst="rect">
            <a:avLst/>
          </a:prstGeom>
        </p:spPr>
      </p:pic>
      <p:pic>
        <p:nvPicPr>
          <p:cNvPr id="11" name="Picture 10">
            <a:extLst>
              <a:ext uri="{FF2B5EF4-FFF2-40B4-BE49-F238E27FC236}">
                <a16:creationId xmlns:a16="http://schemas.microsoft.com/office/drawing/2014/main" id="{DBAD5A63-7824-4986-32A9-91996BC1AE0B}"/>
              </a:ext>
            </a:extLst>
          </p:cNvPr>
          <p:cNvPicPr>
            <a:picLocks noChangeAspect="1"/>
          </p:cNvPicPr>
          <p:nvPr userDrawn="1"/>
        </p:nvPicPr>
        <p:blipFill>
          <a:blip r:embed="rId4" cstate="hqprint">
            <a:alphaModFix amt="80000"/>
            <a:extLst>
              <a:ext uri="{28A0092B-C50C-407E-A947-70E740481C1C}">
                <a14:useLocalDpi xmlns:a14="http://schemas.microsoft.com/office/drawing/2010/main"/>
              </a:ext>
            </a:extLst>
          </a:blip>
          <a:stretch>
            <a:fillRect/>
          </a:stretch>
        </p:blipFill>
        <p:spPr>
          <a:xfrm>
            <a:off x="797880" y="5981369"/>
            <a:ext cx="745069" cy="327992"/>
          </a:xfrm>
          <a:prstGeom prst="rect">
            <a:avLst/>
          </a:prstGeom>
        </p:spPr>
      </p:pic>
      <p:pic>
        <p:nvPicPr>
          <p:cNvPr id="16" name="Picture 15">
            <a:extLst>
              <a:ext uri="{FF2B5EF4-FFF2-40B4-BE49-F238E27FC236}">
                <a16:creationId xmlns:a16="http://schemas.microsoft.com/office/drawing/2014/main" id="{06FC3AD1-10C0-813C-EA30-B62E6AFF82A8}"/>
              </a:ext>
            </a:extLst>
          </p:cNvPr>
          <p:cNvPicPr>
            <a:picLocks noChangeAspect="1"/>
          </p:cNvPicPr>
          <p:nvPr userDrawn="1"/>
        </p:nvPicPr>
        <p:blipFill>
          <a:blip r:embed="rId5"/>
          <a:srcRect/>
          <a:stretch/>
        </p:blipFill>
        <p:spPr>
          <a:xfrm>
            <a:off x="10244380" y="393506"/>
            <a:ext cx="1572705" cy="1052049"/>
          </a:xfrm>
          <a:prstGeom prst="rect">
            <a:avLst/>
          </a:prstGeom>
        </p:spPr>
      </p:pic>
    </p:spTree>
    <p:extLst>
      <p:ext uri="{BB962C8B-B14F-4D97-AF65-F5344CB8AC3E}">
        <p14:creationId xmlns:p14="http://schemas.microsoft.com/office/powerpoint/2010/main" val="4255910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35EA7-1692-D68D-4F89-71530BB6F5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3BB30F6-03EC-C726-8753-C7C6C6FC0A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7D87A21-DDB5-0A6B-BA92-73CDB2BB9B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B916A6-F98D-F842-02BA-9661597B513E}"/>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6FC3F5A0-F548-FB03-AFF5-21A9CD3E8FF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4A0E58D-BF6E-C912-078D-A3BDC23512C0}"/>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1626877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50E69-5DF9-D267-080C-459CD759A5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2ADC61C-F36A-F7B3-4F0F-9EAC9B1B83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C1C773D-4E27-33AA-A1D4-6402E16327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FDD6D4-74D2-9AAF-E247-45B7F4E21A70}"/>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979E852B-CD50-7302-E0C3-798016AD7A2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F2FE9D9-B0D1-62E7-B42B-BB789AA0EE87}"/>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2171277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414B6-D5E4-72C1-A2DD-C54FD86B771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86DBFBE-F1F2-C102-9895-2F414C529F6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BE52EE-44A4-ADC6-8191-70D23381181E}"/>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51589617-1F76-DE0B-B35F-3F2819A5E4A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85BD97A-C270-AF5B-21A5-72A581DCD803}"/>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14952065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0EA46D-04B8-8609-345C-6E8A7C517A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29B6BB9-E2A9-3867-A281-2F0020B968B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D2C36F-6308-8EDF-BF4C-05D14A75C765}"/>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88C38359-9D4F-4B0E-DF30-33F2F5301F7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0EB5D6-72EA-F762-B664-98C1BF39A29D}"/>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13425785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Slide">
  <p:cSld name="1_Title Slide">
    <p:spTree>
      <p:nvGrpSpPr>
        <p:cNvPr id="1" name="Shape 16"/>
        <p:cNvGrpSpPr/>
        <p:nvPr/>
      </p:nvGrpSpPr>
      <p:grpSpPr>
        <a:xfrm>
          <a:off x="0" y="0"/>
          <a:ext cx="0" cy="0"/>
          <a:chOff x="0" y="0"/>
          <a:chExt cx="0" cy="0"/>
        </a:xfrm>
      </p:grpSpPr>
      <p:pic>
        <p:nvPicPr>
          <p:cNvPr id="17" name="Google Shape;17;p30"/>
          <p:cNvPicPr preferRelativeResize="0"/>
          <p:nvPr/>
        </p:nvPicPr>
        <p:blipFill rotWithShape="1">
          <a:blip r:embed="rId2" cstate="hqprint">
            <a:alphaModFix/>
            <a:extLst>
              <a:ext uri="{28A0092B-C50C-407E-A947-70E740481C1C}">
                <a14:useLocalDpi xmlns:a14="http://schemas.microsoft.com/office/drawing/2010/main"/>
              </a:ext>
            </a:extLst>
          </a:blip>
          <a:srcRect l="-15385"/>
          <a:stretch/>
        </p:blipFill>
        <p:spPr>
          <a:xfrm>
            <a:off x="1837255" y="1"/>
            <a:ext cx="10354743" cy="1985913"/>
          </a:xfrm>
          <a:prstGeom prst="rect">
            <a:avLst/>
          </a:prstGeom>
          <a:noFill/>
          <a:ln>
            <a:noFill/>
          </a:ln>
        </p:spPr>
      </p:pic>
      <p:sp>
        <p:nvSpPr>
          <p:cNvPr id="18" name="Google Shape;18;p30"/>
          <p:cNvSpPr txBox="1">
            <a:spLocks noGrp="1"/>
          </p:cNvSpPr>
          <p:nvPr>
            <p:ph type="subTitle" idx="1"/>
          </p:nvPr>
        </p:nvSpPr>
        <p:spPr>
          <a:xfrm>
            <a:off x="872567" y="4951740"/>
            <a:ext cx="10354744" cy="445307"/>
          </a:xfrm>
          <a:prstGeom prst="rect">
            <a:avLst/>
          </a:prstGeom>
          <a:noFill/>
          <a:ln>
            <a:noFill/>
          </a:ln>
        </p:spPr>
        <p:txBody>
          <a:bodyPr spcFirstLastPara="1" wrap="square" lIns="91425" tIns="45700" rIns="91425" bIns="45700" anchor="ctr" anchorCtr="0">
            <a:noAutofit/>
          </a:bodyPr>
          <a:lstStyle>
            <a:lvl1pPr marL="10584" lvl="0" indent="-10584" algn="l">
              <a:lnSpc>
                <a:spcPct val="90000"/>
              </a:lnSpc>
              <a:spcBef>
                <a:spcPts val="1000"/>
              </a:spcBef>
              <a:spcAft>
                <a:spcPts val="0"/>
              </a:spcAft>
              <a:buSzPts val="1800"/>
              <a:buNone/>
              <a:tabLst/>
              <a:defRPr sz="2400" b="1">
                <a:solidFill>
                  <a:schemeClr val="dk2"/>
                </a:solidFill>
              </a:defRPr>
            </a:lvl1pPr>
            <a:lvl2pPr lvl="1" algn="ctr">
              <a:lnSpc>
                <a:spcPct val="90000"/>
              </a:lnSpc>
              <a:spcBef>
                <a:spcPts val="500"/>
              </a:spcBef>
              <a:spcAft>
                <a:spcPts val="0"/>
              </a:spcAft>
              <a:buSzPts val="1500"/>
              <a:buNone/>
              <a:defRPr sz="2000"/>
            </a:lvl2pPr>
            <a:lvl3pPr lvl="2" algn="ctr">
              <a:lnSpc>
                <a:spcPct val="90000"/>
              </a:lnSpc>
              <a:spcBef>
                <a:spcPts val="500"/>
              </a:spcBef>
              <a:spcAft>
                <a:spcPts val="0"/>
              </a:spcAft>
              <a:buSzPts val="1350"/>
              <a:buNone/>
              <a:defRPr sz="1800"/>
            </a:lvl3pPr>
            <a:lvl4pPr lvl="3" algn="ctr">
              <a:lnSpc>
                <a:spcPct val="90000"/>
              </a:lnSpc>
              <a:spcBef>
                <a:spcPts val="500"/>
              </a:spcBef>
              <a:spcAft>
                <a:spcPts val="0"/>
              </a:spcAft>
              <a:buSzPts val="1200"/>
              <a:buNone/>
              <a:defRPr sz="1600"/>
            </a:lvl4pPr>
            <a:lvl5pPr lvl="4" algn="ctr">
              <a:lnSpc>
                <a:spcPct val="90000"/>
              </a:lnSpc>
              <a:spcBef>
                <a:spcPts val="500"/>
              </a:spcBef>
              <a:spcAft>
                <a:spcPts val="0"/>
              </a:spcAft>
              <a:buSzPts val="1200"/>
              <a:buNone/>
              <a:defRPr sz="1600"/>
            </a:lvl5pPr>
            <a:lvl6pPr lvl="5" algn="ctr">
              <a:lnSpc>
                <a:spcPct val="90000"/>
              </a:lnSpc>
              <a:spcBef>
                <a:spcPts val="500"/>
              </a:spcBef>
              <a:spcAft>
                <a:spcPts val="0"/>
              </a:spcAft>
              <a:buClr>
                <a:schemeClr val="dk1"/>
              </a:buClr>
              <a:buSzPts val="1200"/>
              <a:buNone/>
              <a:defRPr sz="1600"/>
            </a:lvl6pPr>
            <a:lvl7pPr lvl="6" algn="ctr">
              <a:lnSpc>
                <a:spcPct val="90000"/>
              </a:lnSpc>
              <a:spcBef>
                <a:spcPts val="500"/>
              </a:spcBef>
              <a:spcAft>
                <a:spcPts val="0"/>
              </a:spcAft>
              <a:buClr>
                <a:schemeClr val="dk1"/>
              </a:buClr>
              <a:buSzPts val="1200"/>
              <a:buNone/>
              <a:defRPr sz="1600"/>
            </a:lvl7pPr>
            <a:lvl8pPr lvl="7" algn="ctr">
              <a:lnSpc>
                <a:spcPct val="90000"/>
              </a:lnSpc>
              <a:spcBef>
                <a:spcPts val="500"/>
              </a:spcBef>
              <a:spcAft>
                <a:spcPts val="0"/>
              </a:spcAft>
              <a:buClr>
                <a:schemeClr val="dk1"/>
              </a:buClr>
              <a:buSzPts val="1200"/>
              <a:buNone/>
              <a:defRPr sz="1600"/>
            </a:lvl8pPr>
            <a:lvl9pPr lvl="8" algn="ctr">
              <a:lnSpc>
                <a:spcPct val="90000"/>
              </a:lnSpc>
              <a:spcBef>
                <a:spcPts val="500"/>
              </a:spcBef>
              <a:spcAft>
                <a:spcPts val="0"/>
              </a:spcAft>
              <a:buClr>
                <a:schemeClr val="dk1"/>
              </a:buClr>
              <a:buSzPts val="1200"/>
              <a:buNone/>
              <a:defRPr sz="1600"/>
            </a:lvl9pPr>
          </a:lstStyle>
          <a:p>
            <a:endParaRPr dirty="0"/>
          </a:p>
        </p:txBody>
      </p:sp>
      <p:sp>
        <p:nvSpPr>
          <p:cNvPr id="19" name="Google Shape;19;p30"/>
          <p:cNvSpPr/>
          <p:nvPr/>
        </p:nvSpPr>
        <p:spPr>
          <a:xfrm>
            <a:off x="2" y="1"/>
            <a:ext cx="3291839" cy="1985913"/>
          </a:xfrm>
          <a:prstGeom prst="rect">
            <a:avLst/>
          </a:prstGeom>
          <a:solidFill>
            <a:srgbClr val="0E7A42"/>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400" b="0" i="0" u="none" strike="noStrike" cap="none">
              <a:solidFill>
                <a:schemeClr val="lt1"/>
              </a:solidFill>
              <a:latin typeface="Arial"/>
              <a:ea typeface="Arial"/>
              <a:cs typeface="Arial"/>
              <a:sym typeface="Arial"/>
            </a:endParaRPr>
          </a:p>
        </p:txBody>
      </p:sp>
      <p:sp>
        <p:nvSpPr>
          <p:cNvPr id="20" name="Google Shape;20;p30"/>
          <p:cNvSpPr txBox="1">
            <a:spLocks noGrp="1"/>
          </p:cNvSpPr>
          <p:nvPr>
            <p:ph type="ctrTitle"/>
          </p:nvPr>
        </p:nvSpPr>
        <p:spPr>
          <a:xfrm>
            <a:off x="872567" y="3429000"/>
            <a:ext cx="10354744" cy="11938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000"/>
              <a:buFont typeface="Arial"/>
              <a:buNone/>
              <a:defRPr sz="4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pic>
        <p:nvPicPr>
          <p:cNvPr id="3" name="Picture 2" descr="A green and blue sign&#10;&#10;AI-generated content may be incorrect.">
            <a:extLst>
              <a:ext uri="{FF2B5EF4-FFF2-40B4-BE49-F238E27FC236}">
                <a16:creationId xmlns:a16="http://schemas.microsoft.com/office/drawing/2014/main" id="{874A781E-6D79-5DC8-74AD-BA0F49EED1B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7538" y="625130"/>
            <a:ext cx="3291839" cy="2202049"/>
          </a:xfrm>
          <a:prstGeom prst="rect">
            <a:avLst/>
          </a:prstGeom>
        </p:spPr>
      </p:pic>
    </p:spTree>
    <p:extLst>
      <p:ext uri="{BB962C8B-B14F-4D97-AF65-F5344CB8AC3E}">
        <p14:creationId xmlns:p14="http://schemas.microsoft.com/office/powerpoint/2010/main" val="780134277"/>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userDrawn="1">
  <p:cSld name="1_Title Only">
    <p:spTree>
      <p:nvGrpSpPr>
        <p:cNvPr id="1" name="Shape 52"/>
        <p:cNvGrpSpPr/>
        <p:nvPr/>
      </p:nvGrpSpPr>
      <p:grpSpPr>
        <a:xfrm>
          <a:off x="0" y="0"/>
          <a:ext cx="0" cy="0"/>
          <a:chOff x="0" y="0"/>
          <a:chExt cx="0" cy="0"/>
        </a:xfrm>
      </p:grpSpPr>
      <p:sp>
        <p:nvSpPr>
          <p:cNvPr id="53" name="Google Shape;53;p37"/>
          <p:cNvSpPr txBox="1">
            <a:spLocks noGrp="1"/>
          </p:cNvSpPr>
          <p:nvPr>
            <p:ph type="title"/>
          </p:nvPr>
        </p:nvSpPr>
        <p:spPr>
          <a:xfrm>
            <a:off x="417284" y="850505"/>
            <a:ext cx="11382829" cy="54327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37"/>
          <p:cNvSpPr txBox="1">
            <a:spLocks noGrp="1"/>
          </p:cNvSpPr>
          <p:nvPr>
            <p:ph type="sldNum" idx="12"/>
          </p:nvPr>
        </p:nvSpPr>
        <p:spPr>
          <a:xfrm>
            <a:off x="9056912" y="642461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9pPr>
          </a:lstStyle>
          <a:p>
            <a:fld id="{00000000-1234-1234-1234-123412341234}" type="slidenum">
              <a:rPr lang="en-US" smtClean="0"/>
              <a:pPr/>
              <a:t>‹#›</a:t>
            </a:fld>
            <a:endParaRPr lang="en-US"/>
          </a:p>
        </p:txBody>
      </p:sp>
      <p:sp>
        <p:nvSpPr>
          <p:cNvPr id="3" name="Content Placeholder 2">
            <a:extLst>
              <a:ext uri="{FF2B5EF4-FFF2-40B4-BE49-F238E27FC236}">
                <a16:creationId xmlns:a16="http://schemas.microsoft.com/office/drawing/2014/main" id="{00E3F4B4-753E-118D-79D4-28275C22594C}"/>
              </a:ext>
            </a:extLst>
          </p:cNvPr>
          <p:cNvSpPr>
            <a:spLocks noGrp="1"/>
          </p:cNvSpPr>
          <p:nvPr>
            <p:ph sz="quarter" idx="13"/>
          </p:nvPr>
        </p:nvSpPr>
        <p:spPr>
          <a:xfrm>
            <a:off x="416986" y="1637554"/>
            <a:ext cx="11382829" cy="4399180"/>
          </a:xfrm>
        </p:spPr>
        <p:txBody>
          <a:bodyPr>
            <a:normAutofit/>
          </a:bodyPr>
          <a:lstStyle>
            <a:lvl1pPr marL="0" indent="0">
              <a:buNone/>
              <a:tabLst/>
              <a:defRPr sz="2133"/>
            </a:lvl1pPr>
            <a:lvl2pPr marL="461422" indent="-226478">
              <a:tabLst/>
              <a:defRPr sz="2133"/>
            </a:lvl2pPr>
            <a:lvl3pPr marL="840296" indent="-309026">
              <a:buFont typeface="System Font Regular"/>
              <a:buChar char="—"/>
              <a:tabLst/>
              <a:defRPr sz="2133"/>
            </a:lvl3pPr>
            <a:lvl4pPr marL="1219170" indent="-226478">
              <a:buClr>
                <a:schemeClr val="bg2"/>
              </a:buClr>
              <a:tabLst/>
              <a:defRPr sz="2133"/>
            </a:lvl4pPr>
            <a:lvl5pPr marL="1219170" indent="-226478">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47079094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icture with Caption">
  <p:cSld name="1_Picture with Caption">
    <p:spTree>
      <p:nvGrpSpPr>
        <p:cNvPr id="1" name="Shape 63"/>
        <p:cNvGrpSpPr/>
        <p:nvPr/>
      </p:nvGrpSpPr>
      <p:grpSpPr>
        <a:xfrm>
          <a:off x="0" y="0"/>
          <a:ext cx="0" cy="0"/>
          <a:chOff x="0" y="0"/>
          <a:chExt cx="0" cy="0"/>
        </a:xfrm>
      </p:grpSpPr>
      <p:sp>
        <p:nvSpPr>
          <p:cNvPr id="64" name="Google Shape;64;p40"/>
          <p:cNvSpPr>
            <a:spLocks noGrp="1"/>
          </p:cNvSpPr>
          <p:nvPr>
            <p:ph type="pic" idx="2"/>
          </p:nvPr>
        </p:nvSpPr>
        <p:spPr>
          <a:xfrm>
            <a:off x="4735286" y="987425"/>
            <a:ext cx="6841671" cy="5005163"/>
          </a:xfrm>
          <a:prstGeom prst="rect">
            <a:avLst/>
          </a:prstGeom>
          <a:solidFill>
            <a:schemeClr val="lt1"/>
          </a:solidFill>
          <a:ln>
            <a:noFill/>
          </a:ln>
        </p:spPr>
        <p:txBody>
          <a:bodyPr/>
          <a:lstStyle/>
          <a:p>
            <a:endParaRPr lang="en-US"/>
          </a:p>
        </p:txBody>
      </p:sp>
      <p:sp>
        <p:nvSpPr>
          <p:cNvPr id="65" name="Google Shape;65;p40"/>
          <p:cNvSpPr txBox="1">
            <a:spLocks noGrp="1"/>
          </p:cNvSpPr>
          <p:nvPr>
            <p:ph type="title"/>
          </p:nvPr>
        </p:nvSpPr>
        <p:spPr>
          <a:xfrm>
            <a:off x="464232" y="987426"/>
            <a:ext cx="3932237" cy="13149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24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40"/>
          <p:cNvSpPr txBox="1">
            <a:spLocks noGrp="1"/>
          </p:cNvSpPr>
          <p:nvPr>
            <p:ph type="body" idx="1"/>
          </p:nvPr>
        </p:nvSpPr>
        <p:spPr>
          <a:xfrm>
            <a:off x="464232" y="2498271"/>
            <a:ext cx="3932237" cy="3494316"/>
          </a:xfrm>
          <a:prstGeom prst="rect">
            <a:avLst/>
          </a:prstGeom>
          <a:noFill/>
          <a:ln>
            <a:noFill/>
          </a:ln>
        </p:spPr>
        <p:txBody>
          <a:bodyPr spcFirstLastPara="1" wrap="square" lIns="91425" tIns="45700" rIns="91425" bIns="45700" anchor="t" anchorCtr="0">
            <a:normAutofit/>
          </a:bodyPr>
          <a:lstStyle>
            <a:lvl1pPr marL="10584" lvl="0" indent="0" algn="l">
              <a:lnSpc>
                <a:spcPct val="90000"/>
              </a:lnSpc>
              <a:spcBef>
                <a:spcPts val="1000"/>
              </a:spcBef>
              <a:spcAft>
                <a:spcPts val="0"/>
              </a:spcAft>
              <a:buSzPts val="1350"/>
              <a:buNone/>
              <a:tabLst/>
              <a:defRPr sz="1800" b="1">
                <a:solidFill>
                  <a:schemeClr val="dk2"/>
                </a:solidFill>
              </a:defRPr>
            </a:lvl1pPr>
            <a:lvl2pPr marL="1219170" lvl="1" indent="-304792" algn="l">
              <a:lnSpc>
                <a:spcPct val="90000"/>
              </a:lnSpc>
              <a:spcBef>
                <a:spcPts val="500"/>
              </a:spcBef>
              <a:spcAft>
                <a:spcPts val="0"/>
              </a:spcAft>
              <a:buSzPts val="1050"/>
              <a:buNone/>
              <a:defRPr sz="1400"/>
            </a:lvl2pPr>
            <a:lvl3pPr marL="1828754" lvl="2" indent="-304792" algn="l">
              <a:lnSpc>
                <a:spcPct val="90000"/>
              </a:lnSpc>
              <a:spcBef>
                <a:spcPts val="500"/>
              </a:spcBef>
              <a:spcAft>
                <a:spcPts val="0"/>
              </a:spcAft>
              <a:buSzPts val="900"/>
              <a:buNone/>
              <a:defRPr sz="1200"/>
            </a:lvl3pPr>
            <a:lvl4pPr marL="2438339" lvl="3" indent="-304792" algn="l">
              <a:lnSpc>
                <a:spcPct val="90000"/>
              </a:lnSpc>
              <a:spcBef>
                <a:spcPts val="500"/>
              </a:spcBef>
              <a:spcAft>
                <a:spcPts val="0"/>
              </a:spcAft>
              <a:buSzPts val="750"/>
              <a:buNone/>
              <a:defRPr sz="1000"/>
            </a:lvl4pPr>
            <a:lvl5pPr marL="3047924" lvl="4" indent="-304792" algn="l">
              <a:lnSpc>
                <a:spcPct val="90000"/>
              </a:lnSpc>
              <a:spcBef>
                <a:spcPts val="500"/>
              </a:spcBef>
              <a:spcAft>
                <a:spcPts val="0"/>
              </a:spcAft>
              <a:buSzPts val="750"/>
              <a:buNone/>
              <a:defRPr sz="1000"/>
            </a:lvl5pPr>
            <a:lvl6pPr marL="3657509" lvl="5" indent="-304792" algn="l">
              <a:lnSpc>
                <a:spcPct val="90000"/>
              </a:lnSpc>
              <a:spcBef>
                <a:spcPts val="500"/>
              </a:spcBef>
              <a:spcAft>
                <a:spcPts val="0"/>
              </a:spcAft>
              <a:buClr>
                <a:schemeClr val="dk1"/>
              </a:buClr>
              <a:buSzPts val="750"/>
              <a:buNone/>
              <a:defRPr sz="1000"/>
            </a:lvl6pPr>
            <a:lvl7pPr marL="4267093" lvl="6" indent="-304792" algn="l">
              <a:lnSpc>
                <a:spcPct val="90000"/>
              </a:lnSpc>
              <a:spcBef>
                <a:spcPts val="500"/>
              </a:spcBef>
              <a:spcAft>
                <a:spcPts val="0"/>
              </a:spcAft>
              <a:buClr>
                <a:schemeClr val="dk1"/>
              </a:buClr>
              <a:buSzPts val="750"/>
              <a:buNone/>
              <a:defRPr sz="1000"/>
            </a:lvl7pPr>
            <a:lvl8pPr marL="4876678" lvl="7" indent="-304792" algn="l">
              <a:lnSpc>
                <a:spcPct val="90000"/>
              </a:lnSpc>
              <a:spcBef>
                <a:spcPts val="500"/>
              </a:spcBef>
              <a:spcAft>
                <a:spcPts val="0"/>
              </a:spcAft>
              <a:buClr>
                <a:schemeClr val="dk1"/>
              </a:buClr>
              <a:buSzPts val="750"/>
              <a:buNone/>
              <a:defRPr sz="1000"/>
            </a:lvl8pPr>
            <a:lvl9pPr marL="5486263" lvl="8" indent="-304792" algn="l">
              <a:lnSpc>
                <a:spcPct val="90000"/>
              </a:lnSpc>
              <a:spcBef>
                <a:spcPts val="500"/>
              </a:spcBef>
              <a:spcAft>
                <a:spcPts val="0"/>
              </a:spcAft>
              <a:buClr>
                <a:schemeClr val="dk1"/>
              </a:buClr>
              <a:buSzPts val="750"/>
              <a:buNone/>
              <a:defRPr sz="1000"/>
            </a:lvl9pPr>
          </a:lstStyle>
          <a:p>
            <a:endParaRPr dirty="0"/>
          </a:p>
        </p:txBody>
      </p:sp>
      <p:pic>
        <p:nvPicPr>
          <p:cNvPr id="2" name="Picture 1" descr="A green and white sign with blue text&#10;&#10;AI-generated content may be incorrect.">
            <a:extLst>
              <a:ext uri="{FF2B5EF4-FFF2-40B4-BE49-F238E27FC236}">
                <a16:creationId xmlns:a16="http://schemas.microsoft.com/office/drawing/2014/main" id="{6DA75511-7EDD-6C9A-8073-949BB4244E4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277961" y="194921"/>
            <a:ext cx="1378419" cy="922332"/>
          </a:xfrm>
          <a:prstGeom prst="rect">
            <a:avLst/>
          </a:prstGeom>
        </p:spPr>
      </p:pic>
    </p:spTree>
    <p:extLst>
      <p:ext uri="{BB962C8B-B14F-4D97-AF65-F5344CB8AC3E}">
        <p14:creationId xmlns:p14="http://schemas.microsoft.com/office/powerpoint/2010/main" val="195305239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C030734-A367-DC68-9F39-3464A78AFB55}"/>
              </a:ext>
            </a:extLst>
          </p:cNvPr>
          <p:cNvSpPr/>
          <p:nvPr userDrawn="1"/>
        </p:nvSpPr>
        <p:spPr>
          <a:xfrm>
            <a:off x="0" y="0"/>
            <a:ext cx="12192000" cy="6858000"/>
          </a:xfrm>
          <a:prstGeom prst="rect">
            <a:avLst/>
          </a:prstGeom>
          <a:solidFill>
            <a:srgbClr val="0055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9179B9E-716C-56F7-705D-9952B1D3A342}"/>
              </a:ext>
            </a:extLst>
          </p:cNvPr>
          <p:cNvPicPr>
            <a:picLocks noChangeAspect="1"/>
          </p:cNvPicPr>
          <p:nvPr userDrawn="1"/>
        </p:nvPicPr>
        <p:blipFill>
          <a:blip r:embed="rId2" cstate="hqprint">
            <a:extLst>
              <a:ext uri="{28A0092B-C50C-407E-A947-70E740481C1C}">
                <a14:useLocalDpi xmlns:a14="http://schemas.microsoft.com/office/drawing/2010/main"/>
              </a:ext>
            </a:extLst>
          </a:blip>
          <a:srcRect l="-9968"/>
          <a:stretch>
            <a:fillRect/>
          </a:stretch>
        </p:blipFill>
        <p:spPr>
          <a:xfrm>
            <a:off x="5141635" y="457200"/>
            <a:ext cx="7050366" cy="6400800"/>
          </a:xfrm>
          <a:prstGeom prst="rect">
            <a:avLst/>
          </a:prstGeom>
        </p:spPr>
      </p:pic>
      <p:pic>
        <p:nvPicPr>
          <p:cNvPr id="9" name="Graphic 8">
            <a:extLst>
              <a:ext uri="{FF2B5EF4-FFF2-40B4-BE49-F238E27FC236}">
                <a16:creationId xmlns:a16="http://schemas.microsoft.com/office/drawing/2014/main" id="{47D56806-7E5E-47CE-EE7D-3286FE03DFF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15619" y="5257801"/>
            <a:ext cx="3625368" cy="942008"/>
          </a:xfrm>
          <a:prstGeom prst="rect">
            <a:avLst/>
          </a:prstGeom>
        </p:spPr>
      </p:pic>
      <p:pic>
        <p:nvPicPr>
          <p:cNvPr id="11" name="Picture 10">
            <a:extLst>
              <a:ext uri="{FF2B5EF4-FFF2-40B4-BE49-F238E27FC236}">
                <a16:creationId xmlns:a16="http://schemas.microsoft.com/office/drawing/2014/main" id="{DBAD5A63-7824-4986-32A9-91996BC1AE0B}"/>
              </a:ext>
            </a:extLst>
          </p:cNvPr>
          <p:cNvPicPr>
            <a:picLocks noChangeAspect="1"/>
          </p:cNvPicPr>
          <p:nvPr userDrawn="1"/>
        </p:nvPicPr>
        <p:blipFill>
          <a:blip r:embed="rId4" cstate="hqprint">
            <a:alphaModFix amt="80000"/>
            <a:extLst>
              <a:ext uri="{28A0092B-C50C-407E-A947-70E740481C1C}">
                <a14:useLocalDpi xmlns:a14="http://schemas.microsoft.com/office/drawing/2010/main"/>
              </a:ext>
            </a:extLst>
          </a:blip>
          <a:stretch>
            <a:fillRect/>
          </a:stretch>
        </p:blipFill>
        <p:spPr>
          <a:xfrm>
            <a:off x="797880" y="6209969"/>
            <a:ext cx="745069" cy="327992"/>
          </a:xfrm>
          <a:prstGeom prst="rect">
            <a:avLst/>
          </a:prstGeom>
        </p:spPr>
      </p:pic>
      <p:pic>
        <p:nvPicPr>
          <p:cNvPr id="3" name="Picture 2">
            <a:extLst>
              <a:ext uri="{FF2B5EF4-FFF2-40B4-BE49-F238E27FC236}">
                <a16:creationId xmlns:a16="http://schemas.microsoft.com/office/drawing/2014/main" id="{6A5CBECA-C844-2DF5-907F-49A5E954D2F6}"/>
              </a:ext>
            </a:extLst>
          </p:cNvPr>
          <p:cNvPicPr>
            <a:picLocks noChangeAspect="1"/>
          </p:cNvPicPr>
          <p:nvPr userDrawn="1"/>
        </p:nvPicPr>
        <p:blipFill>
          <a:blip r:embed="rId5"/>
          <a:srcRect/>
          <a:stretch/>
        </p:blipFill>
        <p:spPr>
          <a:xfrm>
            <a:off x="10244380" y="393506"/>
            <a:ext cx="1572705" cy="1052049"/>
          </a:xfrm>
          <a:prstGeom prst="rect">
            <a:avLst/>
          </a:prstGeom>
        </p:spPr>
      </p:pic>
    </p:spTree>
    <p:extLst>
      <p:ext uri="{BB962C8B-B14F-4D97-AF65-F5344CB8AC3E}">
        <p14:creationId xmlns:p14="http://schemas.microsoft.com/office/powerpoint/2010/main" val="3403959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F1B4-1B3E-AE0A-C8DC-C0B12E71A607}"/>
              </a:ext>
            </a:extLst>
          </p:cNvPr>
          <p:cNvSpPr>
            <a:spLocks noGrp="1"/>
          </p:cNvSpPr>
          <p:nvPr>
            <p:ph type="title"/>
          </p:nvPr>
        </p:nvSpPr>
        <p:spPr/>
        <p:txBody>
          <a:bodyPr/>
          <a:lstStyle>
            <a:lvl1pPr>
              <a:defRPr sz="3200" spc="-100" baseline="0"/>
            </a:lvl1pPr>
          </a:lstStyle>
          <a:p>
            <a:r>
              <a:rPr lang="en-US" dirty="0"/>
              <a:t>Click to edit Master title style</a:t>
            </a:r>
          </a:p>
        </p:txBody>
      </p:sp>
      <p:sp>
        <p:nvSpPr>
          <p:cNvPr id="3" name="Content Placeholder 2">
            <a:extLst>
              <a:ext uri="{FF2B5EF4-FFF2-40B4-BE49-F238E27FC236}">
                <a16:creationId xmlns:a16="http://schemas.microsoft.com/office/drawing/2014/main" id="{E9C669FB-C4CC-C323-3462-AD2C533553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59DEB89-8C5A-08D8-31A7-D18D10109068}"/>
              </a:ext>
            </a:extLst>
          </p:cNvPr>
          <p:cNvSpPr>
            <a:spLocks noGrp="1"/>
          </p:cNvSpPr>
          <p:nvPr>
            <p:ph type="ftr" sz="quarter" idx="11"/>
          </p:nvPr>
        </p:nvSpPr>
        <p:spPr>
          <a:xfrm>
            <a:off x="4038600" y="6431915"/>
            <a:ext cx="4114800" cy="365125"/>
          </a:xfrm>
          <a:prstGeom prst="rect">
            <a:avLst/>
          </a:prstGeom>
        </p:spPr>
        <p:txBody>
          <a:bodyPr/>
          <a:lstStyle>
            <a:lvl1pPr algn="ctr">
              <a:defRPr sz="800">
                <a:solidFill>
                  <a:schemeClr val="accent2">
                    <a:lumMod val="75000"/>
                  </a:schemeClr>
                </a:solidFill>
              </a:defRPr>
            </a:lvl1pPr>
          </a:lstStyle>
          <a:p>
            <a:endParaRPr lang="en-US" sz="800" dirty="0"/>
          </a:p>
        </p:txBody>
      </p:sp>
      <p:sp>
        <p:nvSpPr>
          <p:cNvPr id="6" name="Slide Number Placeholder 5">
            <a:extLst>
              <a:ext uri="{FF2B5EF4-FFF2-40B4-BE49-F238E27FC236}">
                <a16:creationId xmlns:a16="http://schemas.microsoft.com/office/drawing/2014/main" id="{21CD84F4-BC20-FC16-1361-C626D68719A6}"/>
              </a:ext>
            </a:extLst>
          </p:cNvPr>
          <p:cNvSpPr>
            <a:spLocks noGrp="1"/>
          </p:cNvSpPr>
          <p:nvPr>
            <p:ph type="sldNum" sz="quarter" idx="12"/>
          </p:nvPr>
        </p:nvSpPr>
        <p:spPr>
          <a:xfrm>
            <a:off x="11195824" y="6416675"/>
            <a:ext cx="676136" cy="365125"/>
          </a:xfrm>
          <a:prstGeom prst="rect">
            <a:avLst/>
          </a:prstGeom>
        </p:spPr>
        <p:txBody>
          <a:bodyPr/>
          <a:lstStyle>
            <a:lvl1pPr algn="r">
              <a:defRPr/>
            </a:lvl1pPr>
          </a:lstStyle>
          <a:p>
            <a:pPr algn="r"/>
            <a:fld id="{A9214D30-10CF-3240-96DE-4576B6E7F41F}" type="slidenum">
              <a:rPr lang="en-US" smtClean="0"/>
              <a:pPr/>
              <a:t>‹#›</a:t>
            </a:fld>
            <a:endParaRPr lang="en-US"/>
          </a:p>
        </p:txBody>
      </p:sp>
      <p:pic>
        <p:nvPicPr>
          <p:cNvPr id="8" name="Picture 7">
            <a:extLst>
              <a:ext uri="{FF2B5EF4-FFF2-40B4-BE49-F238E27FC236}">
                <a16:creationId xmlns:a16="http://schemas.microsoft.com/office/drawing/2014/main" id="{200904F5-329E-8671-0960-34AF0B71A131}"/>
              </a:ext>
            </a:extLst>
          </p:cNvPr>
          <p:cNvPicPr>
            <a:picLocks noChangeAspect="1"/>
          </p:cNvPicPr>
          <p:nvPr userDrawn="1"/>
        </p:nvPicPr>
        <p:blipFill>
          <a:blip r:embed="rId2"/>
          <a:stretch>
            <a:fillRect/>
          </a:stretch>
        </p:blipFill>
        <p:spPr>
          <a:xfrm>
            <a:off x="389467" y="6441860"/>
            <a:ext cx="1059051" cy="275335"/>
          </a:xfrm>
          <a:prstGeom prst="rect">
            <a:avLst/>
          </a:prstGeom>
        </p:spPr>
      </p:pic>
    </p:spTree>
    <p:extLst>
      <p:ext uri="{BB962C8B-B14F-4D97-AF65-F5344CB8AC3E}">
        <p14:creationId xmlns:p14="http://schemas.microsoft.com/office/powerpoint/2010/main" val="1189086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accent1"/>
        </a:solidFill>
        <a:effectLst/>
      </p:bgPr>
    </p:bg>
    <p:spTree>
      <p:nvGrpSpPr>
        <p:cNvPr id="1" name=""/>
        <p:cNvGrpSpPr/>
        <p:nvPr/>
      </p:nvGrpSpPr>
      <p:grpSpPr>
        <a:xfrm>
          <a:off x="0" y="0"/>
          <a:ext cx="0" cy="0"/>
          <a:chOff x="0" y="0"/>
          <a:chExt cx="0" cy="0"/>
        </a:xfrm>
      </p:grpSpPr>
      <p:pic>
        <p:nvPicPr>
          <p:cNvPr id="4" name="Picture 3" descr="Background pattern&#10;&#10;AI-generated content may be incorrect.">
            <a:extLst>
              <a:ext uri="{FF2B5EF4-FFF2-40B4-BE49-F238E27FC236}">
                <a16:creationId xmlns:a16="http://schemas.microsoft.com/office/drawing/2014/main" id="{515A55AE-F9F4-3FA4-B4F8-17F434EBD687}"/>
              </a:ext>
            </a:extLst>
          </p:cNvPr>
          <p:cNvPicPr>
            <a:picLocks noChangeAspect="1"/>
          </p:cNvPicPr>
          <p:nvPr userDrawn="1"/>
        </p:nvPicPr>
        <p:blipFill>
          <a:blip r:embed="rId2">
            <a:alphaModFix amt="57000"/>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4FAF1B4-1B3E-AE0A-C8DC-C0B12E71A607}"/>
              </a:ext>
            </a:extLst>
          </p:cNvPr>
          <p:cNvSpPr>
            <a:spLocks noGrp="1"/>
          </p:cNvSpPr>
          <p:nvPr>
            <p:ph type="title"/>
          </p:nvPr>
        </p:nvSpPr>
        <p:spPr/>
        <p:txBody>
          <a:bodyPr/>
          <a:lstStyle>
            <a:lvl1pPr>
              <a:defRPr sz="3200" spc="-100" baseline="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E9C669FB-C4CC-C323-3462-AD2C53355303}"/>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659DEB89-8C5A-08D8-31A7-D18D10109068}"/>
              </a:ext>
            </a:extLst>
          </p:cNvPr>
          <p:cNvSpPr>
            <a:spLocks noGrp="1"/>
          </p:cNvSpPr>
          <p:nvPr>
            <p:ph type="ftr" sz="quarter" idx="11"/>
          </p:nvPr>
        </p:nvSpPr>
        <p:spPr>
          <a:xfrm>
            <a:off x="4038600" y="6431915"/>
            <a:ext cx="4114800" cy="365125"/>
          </a:xfrm>
          <a:prstGeom prst="rect">
            <a:avLst/>
          </a:prstGeom>
        </p:spPr>
        <p:txBody>
          <a:bodyPr/>
          <a:lstStyle>
            <a:lvl1pPr algn="ctr">
              <a:defRPr sz="800">
                <a:solidFill>
                  <a:schemeClr val="bg1"/>
                </a:solidFill>
              </a:defRPr>
            </a:lvl1pPr>
          </a:lstStyle>
          <a:p>
            <a:endParaRPr lang="en-US" dirty="0">
              <a:solidFill>
                <a:schemeClr val="bg1"/>
              </a:solidFill>
            </a:endParaRPr>
          </a:p>
        </p:txBody>
      </p:sp>
      <p:sp>
        <p:nvSpPr>
          <p:cNvPr id="6" name="Slide Number Placeholder 5">
            <a:extLst>
              <a:ext uri="{FF2B5EF4-FFF2-40B4-BE49-F238E27FC236}">
                <a16:creationId xmlns:a16="http://schemas.microsoft.com/office/drawing/2014/main" id="{21CD84F4-BC20-FC16-1361-C626D68719A6}"/>
              </a:ext>
            </a:extLst>
          </p:cNvPr>
          <p:cNvSpPr>
            <a:spLocks noGrp="1"/>
          </p:cNvSpPr>
          <p:nvPr>
            <p:ph type="sldNum" sz="quarter" idx="12"/>
          </p:nvPr>
        </p:nvSpPr>
        <p:spPr>
          <a:xfrm>
            <a:off x="11195824" y="6416675"/>
            <a:ext cx="676136" cy="365125"/>
          </a:xfrm>
          <a:prstGeom prst="rect">
            <a:avLst/>
          </a:prstGeom>
        </p:spPr>
        <p:txBody>
          <a:bodyPr/>
          <a:lstStyle>
            <a:lvl1pPr algn="r">
              <a:defRPr>
                <a:solidFill>
                  <a:schemeClr val="bg1"/>
                </a:solidFill>
              </a:defRPr>
            </a:lvl1pPr>
          </a:lstStyle>
          <a:p>
            <a:fld id="{A9214D30-10CF-3240-96DE-4576B6E7F41F}" type="slidenum">
              <a:rPr lang="en-US" smtClean="0"/>
              <a:pPr/>
              <a:t>‹#›</a:t>
            </a:fld>
            <a:endParaRPr lang="en-US"/>
          </a:p>
        </p:txBody>
      </p:sp>
      <p:pic>
        <p:nvPicPr>
          <p:cNvPr id="8" name="Picture 7">
            <a:extLst>
              <a:ext uri="{FF2B5EF4-FFF2-40B4-BE49-F238E27FC236}">
                <a16:creationId xmlns:a16="http://schemas.microsoft.com/office/drawing/2014/main" id="{200904F5-329E-8671-0960-34AF0B71A131}"/>
              </a:ext>
            </a:extLst>
          </p:cNvPr>
          <p:cNvPicPr>
            <a:picLocks noChangeAspect="1"/>
          </p:cNvPicPr>
          <p:nvPr userDrawn="1"/>
        </p:nvPicPr>
        <p:blipFill>
          <a:blip r:embed="rId3">
            <a:lum bright="100000"/>
          </a:blip>
          <a:stretch>
            <a:fillRect/>
          </a:stretch>
        </p:blipFill>
        <p:spPr>
          <a:xfrm>
            <a:off x="304800" y="6475726"/>
            <a:ext cx="1059051" cy="275335"/>
          </a:xfrm>
          <a:prstGeom prst="rect">
            <a:avLst/>
          </a:prstGeom>
        </p:spPr>
      </p:pic>
    </p:spTree>
    <p:extLst>
      <p:ext uri="{BB962C8B-B14F-4D97-AF65-F5344CB8AC3E}">
        <p14:creationId xmlns:p14="http://schemas.microsoft.com/office/powerpoint/2010/main" val="3987371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09D59-61A1-849A-B5D4-B1DC7C1E04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E5CD4F-3D8F-33BF-9152-EB8BBE8CB9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1774107-5465-6FCA-8200-59CD11DA845A}"/>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2641972B-E036-E34D-A65A-5A0BCF17A19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A863004-17DE-2E3F-E02A-D77F13E2BE24}"/>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606425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EF025-23BA-6412-BAC0-B5BB0B0CE2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9BED52-2C7E-B150-A489-AC08541C6D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BAB5CC-F058-D9CC-1306-2738E16099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18E929A-2BEC-9CDA-9B2A-D522AA1D94AF}"/>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EBCFE138-26C3-9554-C2ED-C2EFDE72699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CFF1844-FD42-4A49-2781-7AE1D21DD063}"/>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1858964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459B5-5B42-E85F-9410-2D234C14B44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6CC8A91-1465-B7CA-6F6D-8BB73B74FA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5D19792-7B48-EB25-4009-5FF32C97D1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1D7A54E-6FF1-143B-4E27-6FBCDD2B10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37C09-9A00-3864-7776-EE7456F9AE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33D53D9-89AA-985D-50A6-737CF7F9F851}"/>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500FB6C3-2415-3C25-2BF9-91D57302A05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10FD564-9902-CEEF-8820-088B73D65A9F}"/>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1329239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8C4A0-463D-D503-E39A-E0310ED171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5A3A57A-6406-BEE5-3C9B-D29E64C02CC8}"/>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06803E8C-B359-3F66-A45E-AC91C7EFD84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64A8BB62-5C8A-0CBA-9340-00C08808D662}"/>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2096373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52DD98-F633-9372-BA38-F2CA00AA7907}"/>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B81746DA-C1DA-DA2E-107F-40673774902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6EB69AC-9DEB-6728-DDD4-3C67393E109E}"/>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3312333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D59AD5-18EF-7997-C186-6A1636261857}"/>
              </a:ext>
            </a:extLst>
          </p:cNvPr>
          <p:cNvSpPr>
            <a:spLocks noGrp="1"/>
          </p:cNvSpPr>
          <p:nvPr>
            <p:ph type="title"/>
          </p:nvPr>
        </p:nvSpPr>
        <p:spPr>
          <a:xfrm>
            <a:off x="381000" y="365760"/>
            <a:ext cx="11430000" cy="549275"/>
          </a:xfrm>
          <a:prstGeom prst="rect">
            <a:avLst/>
          </a:prstGeom>
        </p:spPr>
        <p:txBody>
          <a:bodyPr vert="horz" lIns="0" tIns="0" rIns="0" bIns="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A74C0789-09B9-8559-EC95-A743DE77951F}"/>
              </a:ext>
            </a:extLst>
          </p:cNvPr>
          <p:cNvSpPr>
            <a:spLocks noGrp="1"/>
          </p:cNvSpPr>
          <p:nvPr>
            <p:ph type="body" idx="1"/>
          </p:nvPr>
        </p:nvSpPr>
        <p:spPr>
          <a:xfrm>
            <a:off x="381000" y="1066800"/>
            <a:ext cx="114300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28DE5D48-7EB8-C3CC-A688-95151E0DC598}"/>
              </a:ext>
            </a:extLst>
          </p:cNvPr>
          <p:cNvPicPr>
            <a:picLocks noChangeAspect="1"/>
          </p:cNvPicPr>
          <p:nvPr userDrawn="1"/>
        </p:nvPicPr>
        <p:blipFill>
          <a:blip r:embed="rId18" cstate="hqprint">
            <a:extLst>
              <a:ext uri="{28A0092B-C50C-407E-A947-70E740481C1C}">
                <a14:useLocalDpi xmlns:a14="http://schemas.microsoft.com/office/drawing/2010/main"/>
              </a:ext>
            </a:extLst>
          </a:blip>
          <a:srcRect b="-8447"/>
          <a:stretch>
            <a:fillRect/>
          </a:stretch>
        </p:blipFill>
        <p:spPr>
          <a:xfrm>
            <a:off x="0" y="381000"/>
            <a:ext cx="281058" cy="609600"/>
          </a:xfrm>
          <a:prstGeom prst="rect">
            <a:avLst/>
          </a:prstGeom>
        </p:spPr>
      </p:pic>
      <p:sp>
        <p:nvSpPr>
          <p:cNvPr id="18" name="Footer Placeholder 17">
            <a:extLst>
              <a:ext uri="{FF2B5EF4-FFF2-40B4-BE49-F238E27FC236}">
                <a16:creationId xmlns:a16="http://schemas.microsoft.com/office/drawing/2014/main" id="{837C7A0D-CB78-4A64-3977-101F3DCE943D}"/>
              </a:ext>
            </a:extLst>
          </p:cNvPr>
          <p:cNvSpPr>
            <a:spLocks noGrp="1"/>
          </p:cNvSpPr>
          <p:nvPr>
            <p:ph type="ftr" sz="quarter" idx="3"/>
          </p:nvPr>
        </p:nvSpPr>
        <p:spPr>
          <a:xfrm>
            <a:off x="303508" y="6492875"/>
            <a:ext cx="4114800" cy="365125"/>
          </a:xfrm>
          <a:prstGeom prst="rect">
            <a:avLst/>
          </a:prstGeom>
        </p:spPr>
        <p:txBody>
          <a:bodyPr vert="horz" lIns="0" tIns="45720" rIns="0" bIns="45720" rtlCol="0" anchor="ctr"/>
          <a:lstStyle>
            <a:lvl1pPr algn="l">
              <a:defRPr lang="en-US" sz="900" b="0" i="0" kern="1200" spc="200" baseline="0" dirty="0">
                <a:solidFill>
                  <a:schemeClr val="accent1"/>
                </a:solidFill>
                <a:latin typeface="Arial Narrow" panose="020B0604020202020204" pitchFamily="34" charset="0"/>
                <a:ea typeface="+mn-ea"/>
                <a:cs typeface="Arial Narrow" panose="020B0604020202020204" pitchFamily="34" charset="0"/>
              </a:defRPr>
            </a:lvl1pPr>
          </a:lstStyle>
          <a:p>
            <a:pPr algn="l"/>
            <a:endParaRPr lang="en-US" dirty="0"/>
          </a:p>
        </p:txBody>
      </p:sp>
      <p:sp>
        <p:nvSpPr>
          <p:cNvPr id="19" name="Slide Number Placeholder 5">
            <a:extLst>
              <a:ext uri="{FF2B5EF4-FFF2-40B4-BE49-F238E27FC236}">
                <a16:creationId xmlns:a16="http://schemas.microsoft.com/office/drawing/2014/main" id="{A612EA8E-B743-E800-8ED5-6AC86852DD80}"/>
              </a:ext>
            </a:extLst>
          </p:cNvPr>
          <p:cNvSpPr>
            <a:spLocks noGrp="1"/>
          </p:cNvSpPr>
          <p:nvPr>
            <p:ph type="sldNum" sz="quarter" idx="4"/>
          </p:nvPr>
        </p:nvSpPr>
        <p:spPr>
          <a:xfrm>
            <a:off x="9109364" y="6492875"/>
            <a:ext cx="2743200" cy="365125"/>
          </a:xfrm>
          <a:prstGeom prst="rect">
            <a:avLst/>
          </a:prstGeom>
        </p:spPr>
        <p:txBody>
          <a:bodyPr lIns="0" tIns="0" rIns="0" bIns="0" anchor="ctr" anchorCtr="0"/>
          <a:lstStyle>
            <a:lvl1pPr>
              <a:defRPr lang="en-US" sz="900" b="0" i="0" kern="1200" smtClean="0">
                <a:solidFill>
                  <a:schemeClr val="tx2"/>
                </a:solidFill>
                <a:latin typeface="Arial Narrow" panose="020B0604020202020204" pitchFamily="34" charset="0"/>
                <a:ea typeface="+mn-ea"/>
                <a:cs typeface="Arial Narrow" panose="020B0604020202020204" pitchFamily="34" charset="0"/>
              </a:defRPr>
            </a:lvl1pPr>
          </a:lstStyle>
          <a:p>
            <a:pPr algn="r"/>
            <a:fld id="{A9214D30-10CF-3240-96DE-4576B6E7F41F}" type="slidenum">
              <a:rPr lang="en-US" smtClean="0"/>
              <a:pPr algn="r"/>
              <a:t>‹#›</a:t>
            </a:fld>
            <a:endParaRPr lang="en-US" dirty="0"/>
          </a:p>
        </p:txBody>
      </p:sp>
    </p:spTree>
    <p:extLst>
      <p:ext uri="{BB962C8B-B14F-4D97-AF65-F5344CB8AC3E}">
        <p14:creationId xmlns:p14="http://schemas.microsoft.com/office/powerpoint/2010/main" val="3232105856"/>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64"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2" r:id="rId15"/>
    <p:sldLayoutId id="2147483663" r:id="rId16"/>
  </p:sldLayoutIdLst>
  <p:hf hdr="0" ftr="0" dt="0"/>
  <p:txStyles>
    <p:titleStyle>
      <a:lvl1pPr algn="l" defTabSz="914400" rtl="0" eaLnBrk="1" latinLnBrk="0" hangingPunct="1">
        <a:lnSpc>
          <a:spcPct val="90000"/>
        </a:lnSpc>
        <a:spcBef>
          <a:spcPct val="0"/>
        </a:spcBef>
        <a:buNone/>
        <a:defRPr lang="en-US" sz="2800" b="1" i="0" u="none" strike="noStrike" kern="1200" cap="none" smtClean="0">
          <a:solidFill>
            <a:schemeClr val="accent1"/>
          </a:solidFill>
          <a:latin typeface="Arial"/>
          <a:ea typeface="+mj-ea"/>
          <a:cs typeface="Arial"/>
          <a:sym typeface="Arial"/>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5.xml"/><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3.xml"/><Relationship Id="rId7" Type="http://schemas.openxmlformats.org/officeDocument/2006/relationships/image" Target="../media/image2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3.png"/><Relationship Id="rId11" Type="http://schemas.openxmlformats.org/officeDocument/2006/relationships/image" Target="../media/image27.png"/><Relationship Id="rId5" Type="http://schemas.openxmlformats.org/officeDocument/2006/relationships/image" Target="../media/image22.emf"/><Relationship Id="rId10" Type="http://schemas.openxmlformats.org/officeDocument/2006/relationships/image" Target="../media/image26.png"/><Relationship Id="rId4" Type="http://schemas.openxmlformats.org/officeDocument/2006/relationships/notesSlide" Target="../notesSlides/notesSlide7.xml"/><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E15183D-5DD0-74DE-971C-0506674B3E94}"/>
              </a:ext>
            </a:extLst>
          </p:cNvPr>
          <p:cNvSpPr txBox="1"/>
          <p:nvPr/>
        </p:nvSpPr>
        <p:spPr>
          <a:xfrm>
            <a:off x="705678" y="1454402"/>
            <a:ext cx="6102626" cy="461665"/>
          </a:xfrm>
          <a:prstGeom prst="rect">
            <a:avLst/>
          </a:prstGeom>
          <a:noFill/>
        </p:spPr>
        <p:txBody>
          <a:bodyPr wrap="square">
            <a:spAutoFit/>
          </a:bodyPr>
          <a:lstStyle/>
          <a:p>
            <a:r>
              <a:rPr lang="en-US" sz="2400" b="1" dirty="0">
                <a:solidFill>
                  <a:srgbClr val="A0DABD"/>
                </a:solidFill>
              </a:rPr>
              <a:t>SHAKEALERT</a:t>
            </a:r>
            <a:r>
              <a:rPr lang="en-US" sz="2400" b="1" baseline="30000" dirty="0">
                <a:solidFill>
                  <a:srgbClr val="A0DABD"/>
                </a:solidFill>
              </a:rPr>
              <a:t>®</a:t>
            </a:r>
            <a:r>
              <a:rPr lang="en-US" sz="2400" b="1" dirty="0">
                <a:solidFill>
                  <a:srgbClr val="A0DABD"/>
                </a:solidFill>
              </a:rPr>
              <a:t> READY </a:t>
            </a:r>
            <a:endParaRPr lang="en-US" b="1" dirty="0">
              <a:solidFill>
                <a:srgbClr val="A0DABD"/>
              </a:solidFill>
            </a:endParaRPr>
          </a:p>
        </p:txBody>
      </p:sp>
      <p:sp>
        <p:nvSpPr>
          <p:cNvPr id="10" name="Title 2">
            <a:extLst>
              <a:ext uri="{FF2B5EF4-FFF2-40B4-BE49-F238E27FC236}">
                <a16:creationId xmlns:a16="http://schemas.microsoft.com/office/drawing/2014/main" id="{CD4A6F71-30AA-AE34-DF50-EA66B580668E}"/>
              </a:ext>
            </a:extLst>
          </p:cNvPr>
          <p:cNvSpPr txBox="1">
            <a:spLocks/>
          </p:cNvSpPr>
          <p:nvPr/>
        </p:nvSpPr>
        <p:spPr>
          <a:xfrm>
            <a:off x="742759" y="1845625"/>
            <a:ext cx="8508817" cy="2581835"/>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lang="en-US" sz="2800" b="1" i="0" u="none" strike="noStrike" kern="1200" cap="none" smtClean="0">
                <a:solidFill>
                  <a:schemeClr val="accent1"/>
                </a:solidFill>
                <a:latin typeface="Arial"/>
                <a:ea typeface="+mj-ea"/>
                <a:cs typeface="Arial"/>
                <a:sym typeface="Arial"/>
              </a:defRPr>
            </a:lvl1pPr>
          </a:lstStyle>
          <a:p>
            <a:pPr>
              <a:tabLst>
                <a:tab pos="1190625" algn="l"/>
              </a:tabLst>
            </a:pPr>
            <a:r>
              <a:rPr lang="en-US" sz="4800" spc="-100" dirty="0">
                <a:solidFill>
                  <a:schemeClr val="bg1"/>
                </a:solidFill>
              </a:rPr>
              <a:t>ShakeAlert Ready CERT Essentials</a:t>
            </a:r>
            <a:br>
              <a:rPr lang="en-US" sz="3200" dirty="0">
                <a:solidFill>
                  <a:schemeClr val="bg1"/>
                </a:solidFill>
                <a:latin typeface="Arial" panose="020B0604020202020204" pitchFamily="34" charset="0"/>
                <a:cs typeface="Arial" panose="020B0604020202020204" pitchFamily="34" charset="0"/>
              </a:rPr>
            </a:br>
            <a:br>
              <a:rPr lang="en-US" sz="3600" dirty="0">
                <a:solidFill>
                  <a:schemeClr val="bg1"/>
                </a:solidFill>
                <a:latin typeface="Arial" panose="020B0604020202020204" pitchFamily="34" charset="0"/>
                <a:cs typeface="Arial" panose="020B0604020202020204" pitchFamily="34" charset="0"/>
              </a:rPr>
            </a:br>
            <a:r>
              <a:rPr lang="en-US" sz="2000" b="0" dirty="0">
                <a:solidFill>
                  <a:schemeClr val="bg1"/>
                </a:solidFill>
              </a:rPr>
              <a:t>The Basics Every CERT Volunteer Should Know</a:t>
            </a:r>
          </a:p>
        </p:txBody>
      </p:sp>
      <p:sp>
        <p:nvSpPr>
          <p:cNvPr id="2" name="TextBox 1">
            <a:extLst>
              <a:ext uri="{FF2B5EF4-FFF2-40B4-BE49-F238E27FC236}">
                <a16:creationId xmlns:a16="http://schemas.microsoft.com/office/drawing/2014/main" id="{31B82C15-52A7-31F6-71C8-646862D3BA9C}"/>
              </a:ext>
            </a:extLst>
          </p:cNvPr>
          <p:cNvSpPr txBox="1"/>
          <p:nvPr/>
        </p:nvSpPr>
        <p:spPr>
          <a:xfrm>
            <a:off x="10840947" y="6303146"/>
            <a:ext cx="1040670" cy="400110"/>
          </a:xfrm>
          <a:prstGeom prst="rect">
            <a:avLst/>
          </a:prstGeom>
          <a:noFill/>
        </p:spPr>
        <p:txBody>
          <a:bodyPr wrap="none" rtlCol="0">
            <a:spAutoFit/>
          </a:bodyPr>
          <a:lstStyle/>
          <a:p>
            <a:r>
              <a:rPr lang="en-US" sz="1000" dirty="0">
                <a:solidFill>
                  <a:schemeClr val="bg1">
                    <a:lumMod val="95000"/>
                  </a:schemeClr>
                </a:solidFill>
                <a:latin typeface="Arial" panose="020B0604020202020204" pitchFamily="34" charset="0"/>
                <a:cs typeface="Arial" panose="020B0604020202020204" pitchFamily="34" charset="0"/>
              </a:rPr>
              <a:t>August 2026</a:t>
            </a:r>
          </a:p>
          <a:p>
            <a:r>
              <a:rPr lang="en-US" sz="1000" dirty="0">
                <a:solidFill>
                  <a:schemeClr val="bg1">
                    <a:lumMod val="95000"/>
                  </a:schemeClr>
                </a:solidFill>
                <a:latin typeface="Arial" panose="020B0604020202020204" pitchFamily="34" charset="0"/>
                <a:cs typeface="Arial" panose="020B0604020202020204" pitchFamily="34" charset="0"/>
              </a:rPr>
              <a:t>Version 2026.2</a:t>
            </a:r>
          </a:p>
        </p:txBody>
      </p:sp>
    </p:spTree>
    <p:extLst>
      <p:ext uri="{BB962C8B-B14F-4D97-AF65-F5344CB8AC3E}">
        <p14:creationId xmlns:p14="http://schemas.microsoft.com/office/powerpoint/2010/main" val="31740717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AEB52-57B8-B0C7-B4F7-DA1C5B652A0C}"/>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8F9693C5-A83A-34E7-C5DD-D70E0FB0ABB2}"/>
              </a:ext>
            </a:extLst>
          </p:cNvPr>
          <p:cNvPicPr>
            <a:picLocks noChangeAspect="1"/>
          </p:cNvPicPr>
          <p:nvPr/>
        </p:nvPicPr>
        <p:blipFill>
          <a:blip r:embed="rId3"/>
          <a:srcRect b="30991"/>
          <a:stretch>
            <a:fillRect/>
          </a:stretch>
        </p:blipFill>
        <p:spPr>
          <a:xfrm>
            <a:off x="4743293" y="4101983"/>
            <a:ext cx="4064000" cy="2795773"/>
          </a:xfrm>
          <a:prstGeom prst="rect">
            <a:avLst/>
          </a:prstGeom>
        </p:spPr>
      </p:pic>
      <p:pic>
        <p:nvPicPr>
          <p:cNvPr id="6" name="Picture Placeholder 8">
            <a:extLst>
              <a:ext uri="{FF2B5EF4-FFF2-40B4-BE49-F238E27FC236}">
                <a16:creationId xmlns:a16="http://schemas.microsoft.com/office/drawing/2014/main" id="{62D2BBE5-9EE5-8082-4A3A-C04962996888}"/>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6683731" y="460672"/>
            <a:ext cx="5096220" cy="5801750"/>
          </a:xfrm>
          <a:prstGeom prst="roundRect">
            <a:avLst>
              <a:gd name="adj" fmla="val 2636"/>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4FEC87E2-0239-0F52-0B9A-A0EF54EB93CA}"/>
              </a:ext>
            </a:extLst>
          </p:cNvPr>
          <p:cNvSpPr>
            <a:spLocks noGrp="1"/>
          </p:cNvSpPr>
          <p:nvPr>
            <p:ph type="title"/>
          </p:nvPr>
        </p:nvSpPr>
        <p:spPr>
          <a:xfrm>
            <a:off x="381000" y="620942"/>
            <a:ext cx="11430000" cy="549275"/>
          </a:xfrm>
        </p:spPr>
        <p:txBody>
          <a:bodyPr>
            <a:noAutofit/>
          </a:bodyPr>
          <a:lstStyle/>
          <a:p>
            <a:r>
              <a:rPr lang="en-US" sz="3200" dirty="0"/>
              <a:t>CERT Volunteers are </a:t>
            </a:r>
            <a:br>
              <a:rPr lang="en-US" sz="3200" dirty="0"/>
            </a:br>
            <a:r>
              <a:rPr lang="en-US" sz="3200" dirty="0"/>
              <a:t>Trusted Messengers</a:t>
            </a:r>
          </a:p>
        </p:txBody>
      </p:sp>
      <p:sp>
        <p:nvSpPr>
          <p:cNvPr id="3" name="Text Placeholder 2">
            <a:extLst>
              <a:ext uri="{FF2B5EF4-FFF2-40B4-BE49-F238E27FC236}">
                <a16:creationId xmlns:a16="http://schemas.microsoft.com/office/drawing/2014/main" id="{F12A62F7-3D26-999F-6188-60824C2846CC}"/>
              </a:ext>
            </a:extLst>
          </p:cNvPr>
          <p:cNvSpPr>
            <a:spLocks noGrp="1"/>
          </p:cNvSpPr>
          <p:nvPr>
            <p:ph idx="1"/>
          </p:nvPr>
        </p:nvSpPr>
        <p:spPr>
          <a:xfrm>
            <a:off x="381000" y="1608136"/>
            <a:ext cx="5403112" cy="4351338"/>
          </a:xfrm>
        </p:spPr>
        <p:txBody>
          <a:bodyPr>
            <a:normAutofit/>
          </a:bodyPr>
          <a:lstStyle/>
          <a:p>
            <a:pPr marL="0" indent="0">
              <a:lnSpc>
                <a:spcPct val="100000"/>
              </a:lnSpc>
              <a:spcBef>
                <a:spcPts val="1200"/>
              </a:spcBef>
              <a:buNone/>
            </a:pPr>
            <a:r>
              <a:rPr lang="en-US" sz="2400" b="1" dirty="0">
                <a:solidFill>
                  <a:schemeClr val="tx2"/>
                </a:solidFill>
              </a:rPr>
              <a:t>You are trusted members of your communities.</a:t>
            </a:r>
          </a:p>
          <a:p>
            <a:pPr marL="0" indent="0">
              <a:lnSpc>
                <a:spcPct val="100000"/>
              </a:lnSpc>
              <a:spcBef>
                <a:spcPts val="1200"/>
              </a:spcBef>
              <a:buNone/>
            </a:pPr>
            <a:br>
              <a:rPr lang="en-US" sz="2000" dirty="0"/>
            </a:br>
            <a:r>
              <a:rPr lang="en-US" sz="2000" dirty="0"/>
              <a:t>By learning about ShakeAlert, you can help others:</a:t>
            </a:r>
          </a:p>
          <a:p>
            <a:pPr marL="295275" lvl="1" indent="-211138">
              <a:lnSpc>
                <a:spcPct val="100000"/>
              </a:lnSpc>
              <a:spcBef>
                <a:spcPts val="1200"/>
              </a:spcBef>
            </a:pPr>
            <a:r>
              <a:rPr lang="en-US" sz="2000" dirty="0"/>
              <a:t>Understand earthquake early warning.</a:t>
            </a:r>
          </a:p>
          <a:p>
            <a:pPr marL="295275" lvl="1" indent="-211138">
              <a:lnSpc>
                <a:spcPct val="100000"/>
              </a:lnSpc>
              <a:spcBef>
                <a:spcPts val="1200"/>
              </a:spcBef>
            </a:pPr>
            <a:r>
              <a:rPr lang="en-US" sz="2000" dirty="0"/>
              <a:t>Know how to receive alerts.</a:t>
            </a:r>
          </a:p>
          <a:p>
            <a:pPr marL="295275" lvl="1" indent="-211138">
              <a:lnSpc>
                <a:spcPct val="100000"/>
              </a:lnSpc>
              <a:spcBef>
                <a:spcPts val="1200"/>
              </a:spcBef>
            </a:pPr>
            <a:r>
              <a:rPr lang="en-US" sz="2000" dirty="0"/>
              <a:t>Know what to do when you get an alert.</a:t>
            </a:r>
          </a:p>
          <a:p>
            <a:pPr marL="295275" lvl="1" indent="-211138">
              <a:lnSpc>
                <a:spcPct val="100000"/>
              </a:lnSpc>
              <a:spcBef>
                <a:spcPts val="1200"/>
              </a:spcBef>
            </a:pPr>
            <a:r>
              <a:rPr lang="en-US" sz="2000" dirty="0"/>
              <a:t>Trust ShakeAlert earthquake early warning and act when an alert is received.</a:t>
            </a:r>
          </a:p>
          <a:p>
            <a:pPr marL="295275" indent="-211138">
              <a:lnSpc>
                <a:spcPct val="100000"/>
              </a:lnSpc>
              <a:spcBef>
                <a:spcPts val="1200"/>
              </a:spcBef>
            </a:pPr>
            <a:endParaRPr lang="en-US" sz="2000" dirty="0"/>
          </a:p>
          <a:p>
            <a:pPr>
              <a:lnSpc>
                <a:spcPct val="100000"/>
              </a:lnSpc>
              <a:spcBef>
                <a:spcPts val="1200"/>
              </a:spcBef>
            </a:pPr>
            <a:endParaRPr lang="en-US" sz="2000" dirty="0"/>
          </a:p>
          <a:p>
            <a:pPr>
              <a:lnSpc>
                <a:spcPct val="100000"/>
              </a:lnSpc>
              <a:spcBef>
                <a:spcPts val="1200"/>
              </a:spcBef>
            </a:pPr>
            <a:endParaRPr lang="en-US" sz="2000" dirty="0"/>
          </a:p>
        </p:txBody>
      </p:sp>
      <p:sp>
        <p:nvSpPr>
          <p:cNvPr id="5" name="Slide Number Placeholder 4">
            <a:extLst>
              <a:ext uri="{FF2B5EF4-FFF2-40B4-BE49-F238E27FC236}">
                <a16:creationId xmlns:a16="http://schemas.microsoft.com/office/drawing/2014/main" id="{9C4DCB71-30B8-9F58-3CEB-6353B19F1535}"/>
              </a:ext>
            </a:extLst>
          </p:cNvPr>
          <p:cNvSpPr>
            <a:spLocks noGrp="1"/>
          </p:cNvSpPr>
          <p:nvPr>
            <p:ph type="sldNum" sz="quarter" idx="12"/>
          </p:nvPr>
        </p:nvSpPr>
        <p:spPr/>
        <p:txBody>
          <a:bodyPr/>
          <a:lstStyle/>
          <a:p>
            <a:pPr algn="r"/>
            <a:fld id="{00000000-1234-1234-1234-123412341234}" type="slidenum">
              <a:rPr lang="en-US" smtClean="0"/>
              <a:pPr algn="r"/>
              <a:t>10</a:t>
            </a:fld>
            <a:endParaRPr lang="en-US"/>
          </a:p>
        </p:txBody>
      </p:sp>
      <p:pic>
        <p:nvPicPr>
          <p:cNvPr id="4" name="Picture 3" descr="A green and blue sign&#10;&#10;AI-generated content may be incorrect.">
            <a:extLst>
              <a:ext uri="{FF2B5EF4-FFF2-40B4-BE49-F238E27FC236}">
                <a16:creationId xmlns:a16="http://schemas.microsoft.com/office/drawing/2014/main" id="{DE42D4D6-B5A5-42D8-D102-0E049D621EE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840779" y="5084039"/>
            <a:ext cx="1572706" cy="1052049"/>
          </a:xfrm>
          <a:prstGeom prst="rect">
            <a:avLst/>
          </a:prstGeom>
        </p:spPr>
      </p:pic>
      <p:sp>
        <p:nvSpPr>
          <p:cNvPr id="8" name="TextBox 7">
            <a:extLst>
              <a:ext uri="{FF2B5EF4-FFF2-40B4-BE49-F238E27FC236}">
                <a16:creationId xmlns:a16="http://schemas.microsoft.com/office/drawing/2014/main" id="{D3571803-7E40-56FD-E440-343BB2C9B9FC}"/>
              </a:ext>
            </a:extLst>
          </p:cNvPr>
          <p:cNvSpPr txBox="1"/>
          <p:nvPr/>
        </p:nvSpPr>
        <p:spPr>
          <a:xfrm>
            <a:off x="9371539" y="6021891"/>
            <a:ext cx="2388243" cy="216982"/>
          </a:xfrm>
          <a:prstGeom prst="rect">
            <a:avLst/>
          </a:prstGeom>
          <a:noFill/>
        </p:spPr>
        <p:txBody>
          <a:bodyPr wrap="square">
            <a:spAutoFit/>
          </a:bodyPr>
          <a:lstStyle/>
          <a:p>
            <a:pPr marL="0" marR="0" algn="r">
              <a:lnSpc>
                <a:spcPct val="90000"/>
              </a:lnSpc>
              <a:buNone/>
            </a:pPr>
            <a:r>
              <a:rPr lang="en-US" sz="900" dirty="0">
                <a:solidFill>
                  <a:schemeClr val="bg1">
                    <a:lumMod val="85000"/>
                  </a:schemeClr>
                </a:solidFill>
                <a:effectLst/>
                <a:latin typeface="+mn-lt"/>
              </a:rPr>
              <a:t> </a:t>
            </a:r>
            <a:r>
              <a:rPr lang="en-US" sz="900" i="1" dirty="0">
                <a:solidFill>
                  <a:schemeClr val="bg1">
                    <a:lumMod val="85000"/>
                  </a:schemeClr>
                </a:solidFill>
                <a:latin typeface="Arial" panose="020B0604020202020204" pitchFamily="34" charset="0"/>
                <a:cs typeface="Arial" panose="020B0604020202020204" pitchFamily="34" charset="0"/>
              </a:rPr>
              <a:t>Image is courtesy of </a:t>
            </a:r>
            <a:r>
              <a:rPr lang="en-US" sz="900" i="1" dirty="0" err="1">
                <a:solidFill>
                  <a:schemeClr val="bg1">
                    <a:lumMod val="85000"/>
                  </a:schemeClr>
                </a:solidFill>
                <a:latin typeface="Arial" panose="020B0604020202020204" pitchFamily="34" charset="0"/>
                <a:cs typeface="Arial" panose="020B0604020202020204" pitchFamily="34" charset="0"/>
              </a:rPr>
              <a:t>Miami.gov</a:t>
            </a:r>
            <a:endParaRPr lang="en-US" sz="900" i="1" dirty="0">
              <a:solidFill>
                <a:schemeClr val="bg1">
                  <a:lumMod val="8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00923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5" name="Rounded Rectangle 14">
            <a:extLst>
              <a:ext uri="{FF2B5EF4-FFF2-40B4-BE49-F238E27FC236}">
                <a16:creationId xmlns:a16="http://schemas.microsoft.com/office/drawing/2014/main" id="{1B0FF3A0-4C00-13AC-61E2-2438BAD88FBE}"/>
              </a:ext>
            </a:extLst>
          </p:cNvPr>
          <p:cNvSpPr/>
          <p:nvPr/>
        </p:nvSpPr>
        <p:spPr>
          <a:xfrm>
            <a:off x="644237" y="1330036"/>
            <a:ext cx="3262745" cy="4842164"/>
          </a:xfrm>
          <a:prstGeom prst="roundRect">
            <a:avLst>
              <a:gd name="adj" fmla="val 4565"/>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8CB0A5-D8B6-DDEC-CB68-DBB6C8531E57}"/>
              </a:ext>
            </a:extLst>
          </p:cNvPr>
          <p:cNvSpPr>
            <a:spLocks noGrp="1"/>
          </p:cNvSpPr>
          <p:nvPr>
            <p:ph type="title"/>
          </p:nvPr>
        </p:nvSpPr>
        <p:spPr/>
        <p:txBody>
          <a:bodyPr/>
          <a:lstStyle/>
          <a:p>
            <a:r>
              <a:rPr lang="en-US" sz="3200" dirty="0">
                <a:solidFill>
                  <a:schemeClr val="bg1"/>
                </a:solidFill>
              </a:rPr>
              <a:t>Three Things to Remember</a:t>
            </a:r>
          </a:p>
        </p:txBody>
      </p:sp>
      <p:sp>
        <p:nvSpPr>
          <p:cNvPr id="3" name="Slide Number Placeholder 2">
            <a:extLst>
              <a:ext uri="{FF2B5EF4-FFF2-40B4-BE49-F238E27FC236}">
                <a16:creationId xmlns:a16="http://schemas.microsoft.com/office/drawing/2014/main" id="{B7BC6874-7C09-D405-FFF5-B11579AF5F65}"/>
              </a:ext>
            </a:extLst>
          </p:cNvPr>
          <p:cNvSpPr>
            <a:spLocks noGrp="1"/>
          </p:cNvSpPr>
          <p:nvPr>
            <p:ph type="sldNum" sz="quarter" idx="12"/>
          </p:nvPr>
        </p:nvSpPr>
        <p:spPr/>
        <p:txBody>
          <a:bodyPr/>
          <a:lstStyle/>
          <a:p>
            <a:pPr algn="r"/>
            <a:fld id="{A9214D30-10CF-3240-96DE-4576B6E7F41F}" type="slidenum">
              <a:rPr lang="en-US" smtClean="0"/>
              <a:pPr algn="r"/>
              <a:t>11</a:t>
            </a:fld>
            <a:endParaRPr lang="en-US"/>
          </a:p>
        </p:txBody>
      </p:sp>
      <p:sp>
        <p:nvSpPr>
          <p:cNvPr id="17" name="Rounded Rectangle 16">
            <a:extLst>
              <a:ext uri="{FF2B5EF4-FFF2-40B4-BE49-F238E27FC236}">
                <a16:creationId xmlns:a16="http://schemas.microsoft.com/office/drawing/2014/main" id="{AED542B6-BD65-A9B6-7126-0420D193BB79}"/>
              </a:ext>
            </a:extLst>
          </p:cNvPr>
          <p:cNvSpPr/>
          <p:nvPr/>
        </p:nvSpPr>
        <p:spPr>
          <a:xfrm>
            <a:off x="4454237" y="1336963"/>
            <a:ext cx="3262745" cy="4842164"/>
          </a:xfrm>
          <a:prstGeom prst="roundRect">
            <a:avLst>
              <a:gd name="adj" fmla="val 4565"/>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C203B09D-BBAD-21A4-FC71-6CAC22009D16}"/>
              </a:ext>
            </a:extLst>
          </p:cNvPr>
          <p:cNvSpPr/>
          <p:nvPr/>
        </p:nvSpPr>
        <p:spPr>
          <a:xfrm>
            <a:off x="8368146" y="1364672"/>
            <a:ext cx="3262745" cy="4842164"/>
          </a:xfrm>
          <a:prstGeom prst="roundRect">
            <a:avLst>
              <a:gd name="adj" fmla="val 4565"/>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461577BF-1CB6-4416-892A-292C92DC0492}"/>
              </a:ext>
            </a:extLst>
          </p:cNvPr>
          <p:cNvSpPr txBox="1"/>
          <p:nvPr/>
        </p:nvSpPr>
        <p:spPr>
          <a:xfrm>
            <a:off x="815687" y="1766455"/>
            <a:ext cx="2746663" cy="3046988"/>
          </a:xfrm>
          <a:prstGeom prst="rect">
            <a:avLst/>
          </a:prstGeom>
          <a:noFill/>
        </p:spPr>
        <p:txBody>
          <a:bodyPr wrap="square">
            <a:spAutoFit/>
          </a:bodyPr>
          <a:lstStyle/>
          <a:p>
            <a:pPr marL="11113"/>
            <a:r>
              <a:rPr lang="en-US" sz="2400" b="1" dirty="0">
                <a:solidFill>
                  <a:schemeClr val="accent1"/>
                </a:solidFill>
                <a:latin typeface="Arial" panose="020B0604020202020204" pitchFamily="34" charset="0"/>
                <a:cs typeface="Arial" panose="020B0604020202020204" pitchFamily="34" charset="0"/>
              </a:rPr>
              <a:t>Earthquake early warning can give you time to act.</a:t>
            </a:r>
          </a:p>
          <a:p>
            <a:pPr marL="11113"/>
            <a:br>
              <a:rPr lang="en-US" sz="2000" dirty="0">
                <a:solidFill>
                  <a:schemeClr val="accent1"/>
                </a:solidFill>
                <a:latin typeface="Arial" panose="020B0604020202020204" pitchFamily="34" charset="0"/>
                <a:cs typeface="Arial" panose="020B0604020202020204" pitchFamily="34" charset="0"/>
              </a:rPr>
            </a:br>
            <a:r>
              <a:rPr lang="en-US" sz="2000" dirty="0">
                <a:solidFill>
                  <a:schemeClr val="accent2">
                    <a:lumMod val="75000"/>
                  </a:schemeClr>
                </a:solidFill>
                <a:latin typeface="Arial" panose="020B0604020202020204" pitchFamily="34" charset="0"/>
                <a:cs typeface="Arial" panose="020B0604020202020204" pitchFamily="34" charset="0"/>
              </a:rPr>
              <a:t>ShakeAlert-powered alerts may provide warning before strong shaking reaches your location.</a:t>
            </a:r>
          </a:p>
        </p:txBody>
      </p:sp>
      <p:sp>
        <p:nvSpPr>
          <p:cNvPr id="23" name="TextBox 22">
            <a:extLst>
              <a:ext uri="{FF2B5EF4-FFF2-40B4-BE49-F238E27FC236}">
                <a16:creationId xmlns:a16="http://schemas.microsoft.com/office/drawing/2014/main" id="{13619408-8788-3B0D-82F8-AD4ABA8EBE1D}"/>
              </a:ext>
            </a:extLst>
          </p:cNvPr>
          <p:cNvSpPr txBox="1"/>
          <p:nvPr/>
        </p:nvSpPr>
        <p:spPr>
          <a:xfrm>
            <a:off x="4739986" y="1766455"/>
            <a:ext cx="2561359" cy="2677656"/>
          </a:xfrm>
          <a:prstGeom prst="rect">
            <a:avLst/>
          </a:prstGeom>
          <a:noFill/>
        </p:spPr>
        <p:txBody>
          <a:bodyPr wrap="square">
            <a:spAutoFit/>
          </a:bodyPr>
          <a:lstStyle/>
          <a:p>
            <a:pPr marL="11113"/>
            <a:r>
              <a:rPr lang="en-US" sz="2400" b="1" dirty="0">
                <a:solidFill>
                  <a:schemeClr val="accent1"/>
                </a:solidFill>
                <a:latin typeface="Arial" panose="020B0604020202020204" pitchFamily="34" charset="0"/>
                <a:cs typeface="Arial" panose="020B0604020202020204" pitchFamily="34" charset="0"/>
              </a:rPr>
              <a:t>You probably already have it.</a:t>
            </a:r>
          </a:p>
          <a:p>
            <a:pPr marL="11113"/>
            <a:endParaRPr lang="en-US" sz="2000" dirty="0">
              <a:solidFill>
                <a:schemeClr val="accent1"/>
              </a:solidFill>
              <a:latin typeface="Arial" panose="020B0604020202020204" pitchFamily="34" charset="0"/>
              <a:cs typeface="Arial" panose="020B0604020202020204" pitchFamily="34" charset="0"/>
            </a:endParaRPr>
          </a:p>
          <a:p>
            <a:pPr marL="11113"/>
            <a:br>
              <a:rPr lang="en-US" sz="2000" dirty="0">
                <a:solidFill>
                  <a:schemeClr val="accent1"/>
                </a:solidFill>
                <a:latin typeface="Arial" panose="020B0604020202020204" pitchFamily="34" charset="0"/>
                <a:cs typeface="Arial" panose="020B0604020202020204" pitchFamily="34" charset="0"/>
              </a:rPr>
            </a:br>
            <a:r>
              <a:rPr lang="en-US" sz="2000" dirty="0">
                <a:solidFill>
                  <a:schemeClr val="accent2">
                    <a:lumMod val="75000"/>
                  </a:schemeClr>
                </a:solidFill>
                <a:latin typeface="Arial" panose="020B0604020202020204" pitchFamily="34" charset="0"/>
                <a:cs typeface="Arial" panose="020B0604020202020204" pitchFamily="34" charset="0"/>
              </a:rPr>
              <a:t>Many newer smartphones can receive ShakeAlert-powered alerts.</a:t>
            </a:r>
          </a:p>
        </p:txBody>
      </p:sp>
      <p:sp>
        <p:nvSpPr>
          <p:cNvPr id="24" name="TextBox 23">
            <a:extLst>
              <a:ext uri="{FF2B5EF4-FFF2-40B4-BE49-F238E27FC236}">
                <a16:creationId xmlns:a16="http://schemas.microsoft.com/office/drawing/2014/main" id="{E1E49E4A-7D08-F022-52B7-3E7973A2E77C}"/>
              </a:ext>
            </a:extLst>
          </p:cNvPr>
          <p:cNvSpPr txBox="1"/>
          <p:nvPr/>
        </p:nvSpPr>
        <p:spPr>
          <a:xfrm>
            <a:off x="8653896" y="1766455"/>
            <a:ext cx="2561359" cy="2739211"/>
          </a:xfrm>
          <a:prstGeom prst="rect">
            <a:avLst/>
          </a:prstGeom>
          <a:noFill/>
        </p:spPr>
        <p:txBody>
          <a:bodyPr wrap="square">
            <a:spAutoFit/>
          </a:bodyPr>
          <a:lstStyle/>
          <a:p>
            <a:pPr marL="11113"/>
            <a:br>
              <a:rPr lang="en-US" sz="2400" b="1" dirty="0">
                <a:solidFill>
                  <a:schemeClr val="accent1"/>
                </a:solidFill>
                <a:latin typeface="Arial" panose="020B0604020202020204" pitchFamily="34" charset="0"/>
                <a:cs typeface="Arial" panose="020B0604020202020204" pitchFamily="34" charset="0"/>
              </a:rPr>
            </a:br>
            <a:r>
              <a:rPr lang="en-US" sz="2400" b="1" dirty="0">
                <a:solidFill>
                  <a:schemeClr val="accent1"/>
                </a:solidFill>
                <a:latin typeface="Arial" panose="020B0604020202020204" pitchFamily="34" charset="0"/>
                <a:cs typeface="Arial" panose="020B0604020202020204" pitchFamily="34" charset="0"/>
              </a:rPr>
              <a:t>Be ready to act.</a:t>
            </a:r>
          </a:p>
          <a:p>
            <a:pPr marL="11113"/>
            <a:endParaRPr lang="en-US" sz="2400" b="1" dirty="0">
              <a:solidFill>
                <a:schemeClr val="accent1"/>
              </a:solidFill>
              <a:latin typeface="Arial" panose="020B0604020202020204" pitchFamily="34" charset="0"/>
              <a:cs typeface="Arial" panose="020B0604020202020204" pitchFamily="34" charset="0"/>
            </a:endParaRPr>
          </a:p>
          <a:p>
            <a:pPr marL="11113"/>
            <a:br>
              <a:rPr lang="en-US" sz="2000" dirty="0">
                <a:solidFill>
                  <a:schemeClr val="accent1"/>
                </a:solidFill>
                <a:latin typeface="Arial" panose="020B0604020202020204" pitchFamily="34" charset="0"/>
                <a:cs typeface="Arial" panose="020B0604020202020204" pitchFamily="34" charset="0"/>
              </a:rPr>
            </a:br>
            <a:r>
              <a:rPr lang="en-US" sz="2000" dirty="0">
                <a:solidFill>
                  <a:schemeClr val="accent2">
                    <a:lumMod val="75000"/>
                  </a:schemeClr>
                </a:solidFill>
                <a:latin typeface="Arial" panose="020B0604020202020204" pitchFamily="34" charset="0"/>
                <a:cs typeface="Arial" panose="020B0604020202020204" pitchFamily="34" charset="0"/>
              </a:rPr>
              <a:t>If you receive an alert or feel shaking, take protective action immediately.</a:t>
            </a:r>
          </a:p>
        </p:txBody>
      </p:sp>
      <p:sp>
        <p:nvSpPr>
          <p:cNvPr id="26" name="TextBox 25">
            <a:extLst>
              <a:ext uri="{FF2B5EF4-FFF2-40B4-BE49-F238E27FC236}">
                <a16:creationId xmlns:a16="http://schemas.microsoft.com/office/drawing/2014/main" id="{5A5EEC5E-0A2C-2196-690F-DACC111529A4}"/>
              </a:ext>
            </a:extLst>
          </p:cNvPr>
          <p:cNvSpPr txBox="1"/>
          <p:nvPr/>
        </p:nvSpPr>
        <p:spPr>
          <a:xfrm>
            <a:off x="3160645" y="5247862"/>
            <a:ext cx="442750" cy="769441"/>
          </a:xfrm>
          <a:prstGeom prst="rect">
            <a:avLst/>
          </a:prstGeom>
          <a:noFill/>
        </p:spPr>
        <p:txBody>
          <a:bodyPr wrap="none" rtlCol="0">
            <a:spAutoFit/>
          </a:bodyPr>
          <a:lstStyle/>
          <a:p>
            <a:r>
              <a:rPr lang="en-US" sz="4400" dirty="0">
                <a:solidFill>
                  <a:schemeClr val="accent1">
                    <a:alpha val="63000"/>
                  </a:schemeClr>
                </a:solidFill>
                <a:latin typeface="Arial Narrow" panose="020B0604020202020204" pitchFamily="34" charset="0"/>
                <a:cs typeface="Arial Narrow" panose="020B0604020202020204" pitchFamily="34" charset="0"/>
              </a:rPr>
              <a:t>1</a:t>
            </a:r>
          </a:p>
        </p:txBody>
      </p:sp>
      <p:sp>
        <p:nvSpPr>
          <p:cNvPr id="27" name="TextBox 26">
            <a:extLst>
              <a:ext uri="{FF2B5EF4-FFF2-40B4-BE49-F238E27FC236}">
                <a16:creationId xmlns:a16="http://schemas.microsoft.com/office/drawing/2014/main" id="{EDD87F2F-D3FD-CC18-CDED-3D480C252832}"/>
              </a:ext>
            </a:extLst>
          </p:cNvPr>
          <p:cNvSpPr txBox="1"/>
          <p:nvPr/>
        </p:nvSpPr>
        <p:spPr>
          <a:xfrm>
            <a:off x="7010402" y="5261114"/>
            <a:ext cx="442750" cy="769441"/>
          </a:xfrm>
          <a:prstGeom prst="rect">
            <a:avLst/>
          </a:prstGeom>
          <a:noFill/>
        </p:spPr>
        <p:txBody>
          <a:bodyPr wrap="none" rtlCol="0">
            <a:spAutoFit/>
          </a:bodyPr>
          <a:lstStyle/>
          <a:p>
            <a:r>
              <a:rPr lang="en-US" sz="4400" dirty="0">
                <a:solidFill>
                  <a:schemeClr val="accent1">
                    <a:alpha val="63000"/>
                  </a:schemeClr>
                </a:solidFill>
                <a:latin typeface="Arial Narrow" panose="020B0604020202020204" pitchFamily="34" charset="0"/>
                <a:cs typeface="Arial Narrow" panose="020B0604020202020204" pitchFamily="34" charset="0"/>
              </a:rPr>
              <a:t>2</a:t>
            </a:r>
          </a:p>
        </p:txBody>
      </p:sp>
      <p:sp>
        <p:nvSpPr>
          <p:cNvPr id="28" name="TextBox 27">
            <a:extLst>
              <a:ext uri="{FF2B5EF4-FFF2-40B4-BE49-F238E27FC236}">
                <a16:creationId xmlns:a16="http://schemas.microsoft.com/office/drawing/2014/main" id="{A0AEF09A-031D-7CBB-2EE7-06FB90F15359}"/>
              </a:ext>
            </a:extLst>
          </p:cNvPr>
          <p:cNvSpPr txBox="1"/>
          <p:nvPr/>
        </p:nvSpPr>
        <p:spPr>
          <a:xfrm>
            <a:off x="10979428" y="5334001"/>
            <a:ext cx="442750" cy="769441"/>
          </a:xfrm>
          <a:prstGeom prst="rect">
            <a:avLst/>
          </a:prstGeom>
          <a:noFill/>
        </p:spPr>
        <p:txBody>
          <a:bodyPr wrap="none" rtlCol="0">
            <a:spAutoFit/>
          </a:bodyPr>
          <a:lstStyle/>
          <a:p>
            <a:r>
              <a:rPr lang="en-US" sz="4400" dirty="0">
                <a:solidFill>
                  <a:schemeClr val="accent1">
                    <a:alpha val="63000"/>
                  </a:schemeClr>
                </a:solidFill>
                <a:latin typeface="Arial Narrow" panose="020B0604020202020204" pitchFamily="34" charset="0"/>
                <a:cs typeface="Arial Narrow" panose="020B0604020202020204" pitchFamily="34" charset="0"/>
              </a:rPr>
              <a:t>3</a:t>
            </a:r>
          </a:p>
        </p:txBody>
      </p:sp>
    </p:spTree>
    <p:extLst>
      <p:ext uri="{BB962C8B-B14F-4D97-AF65-F5344CB8AC3E}">
        <p14:creationId xmlns:p14="http://schemas.microsoft.com/office/powerpoint/2010/main" val="18859802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03174-DADD-3E86-6B88-EC2C573F26AC}"/>
            </a:ext>
          </a:extLst>
        </p:cNvPr>
        <p:cNvGrpSpPr/>
        <p:nvPr/>
      </p:nvGrpSpPr>
      <p:grpSpPr>
        <a:xfrm>
          <a:off x="0" y="0"/>
          <a:ext cx="0" cy="0"/>
          <a:chOff x="0" y="0"/>
          <a:chExt cx="0" cy="0"/>
        </a:xfrm>
      </p:grpSpPr>
      <p:pic>
        <p:nvPicPr>
          <p:cNvPr id="9" name="Picture 8" descr="A blue wall with a crack&#10;&#10;AI-generated content may be incorrect.">
            <a:extLst>
              <a:ext uri="{FF2B5EF4-FFF2-40B4-BE49-F238E27FC236}">
                <a16:creationId xmlns:a16="http://schemas.microsoft.com/office/drawing/2014/main" id="{D68D2B85-625D-8422-77B2-478A8BEEEAB7}"/>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1" y="0"/>
            <a:ext cx="5328356" cy="6858000"/>
          </a:xfrm>
          <a:prstGeom prst="rect">
            <a:avLst/>
          </a:prstGeom>
        </p:spPr>
      </p:pic>
      <p:sp>
        <p:nvSpPr>
          <p:cNvPr id="2" name="Title 1">
            <a:extLst>
              <a:ext uri="{FF2B5EF4-FFF2-40B4-BE49-F238E27FC236}">
                <a16:creationId xmlns:a16="http://schemas.microsoft.com/office/drawing/2014/main" id="{738C69E7-F92C-7479-0E25-B808BFAD40DB}"/>
              </a:ext>
            </a:extLst>
          </p:cNvPr>
          <p:cNvSpPr>
            <a:spLocks noGrp="1"/>
          </p:cNvSpPr>
          <p:nvPr>
            <p:ph type="title"/>
          </p:nvPr>
        </p:nvSpPr>
        <p:spPr>
          <a:xfrm>
            <a:off x="589583" y="634344"/>
            <a:ext cx="4523272" cy="3734458"/>
          </a:xfrm>
        </p:spPr>
        <p:txBody>
          <a:bodyPr spcFirstLastPara="1" vert="horz" wrap="square" lIns="0" tIns="45700" rIns="91425" bIns="45700" rtlCol="0" anchor="ctr" anchorCtr="0">
            <a:noAutofit/>
          </a:bodyPr>
          <a:lstStyle/>
          <a:p>
            <a:r>
              <a:rPr lang="en-US" sz="4800" spc="-100" dirty="0">
                <a:solidFill>
                  <a:srgbClr val="9EDCBD"/>
                </a:solidFill>
                <a:latin typeface="Arial" panose="020B0604020202020204" pitchFamily="34" charset="0"/>
                <a:cs typeface="Arial" panose="020B0604020202020204" pitchFamily="34" charset="0"/>
              </a:rPr>
              <a:t>Become ShakeAlert Ready </a:t>
            </a:r>
            <a:r>
              <a:rPr lang="en-US" sz="4800" spc="-100" dirty="0">
                <a:solidFill>
                  <a:schemeClr val="bg1"/>
                </a:solidFill>
                <a:latin typeface="Arial" panose="020B0604020202020204" pitchFamily="34" charset="0"/>
                <a:cs typeface="Arial" panose="020B0604020202020204" pitchFamily="34" charset="0"/>
              </a:rPr>
              <a:t>&amp; Help Someone Else </a:t>
            </a:r>
            <a:br>
              <a:rPr lang="en-US" sz="4800" spc="-100" dirty="0">
                <a:solidFill>
                  <a:schemeClr val="bg1"/>
                </a:solidFill>
                <a:latin typeface="Arial" panose="020B0604020202020204" pitchFamily="34" charset="0"/>
                <a:cs typeface="Arial" panose="020B0604020202020204" pitchFamily="34" charset="0"/>
              </a:rPr>
            </a:br>
            <a:r>
              <a:rPr lang="en-US" sz="4800" spc="-100" dirty="0">
                <a:solidFill>
                  <a:schemeClr val="bg1"/>
                </a:solidFill>
                <a:latin typeface="Arial" panose="020B0604020202020204" pitchFamily="34" charset="0"/>
                <a:cs typeface="Arial" panose="020B0604020202020204" pitchFamily="34" charset="0"/>
              </a:rPr>
              <a:t>Do the Same</a:t>
            </a:r>
          </a:p>
        </p:txBody>
      </p:sp>
      <p:sp>
        <p:nvSpPr>
          <p:cNvPr id="3" name="Slide Number Placeholder 2">
            <a:extLst>
              <a:ext uri="{FF2B5EF4-FFF2-40B4-BE49-F238E27FC236}">
                <a16:creationId xmlns:a16="http://schemas.microsoft.com/office/drawing/2014/main" id="{5841D548-0706-9CF7-1F76-36117F4054F1}"/>
              </a:ext>
            </a:extLst>
          </p:cNvPr>
          <p:cNvSpPr>
            <a:spLocks noGrp="1"/>
          </p:cNvSpPr>
          <p:nvPr>
            <p:ph type="sldNum" idx="12"/>
          </p:nvPr>
        </p:nvSpPr>
        <p:spPr/>
        <p:txBody>
          <a:bodyPr/>
          <a:lstStyle/>
          <a:p>
            <a:fld id="{00000000-1234-1234-1234-123412341234}" type="slidenum">
              <a:rPr lang="en-US" smtClean="0"/>
              <a:pPr/>
              <a:t>12</a:t>
            </a:fld>
            <a:endParaRPr lang="en-US"/>
          </a:p>
        </p:txBody>
      </p:sp>
      <p:grpSp>
        <p:nvGrpSpPr>
          <p:cNvPr id="14" name="Group 13">
            <a:extLst>
              <a:ext uri="{FF2B5EF4-FFF2-40B4-BE49-F238E27FC236}">
                <a16:creationId xmlns:a16="http://schemas.microsoft.com/office/drawing/2014/main" id="{275B0E22-77D7-2D07-D27B-62A51A5F9758}"/>
              </a:ext>
            </a:extLst>
          </p:cNvPr>
          <p:cNvGrpSpPr/>
          <p:nvPr/>
        </p:nvGrpSpPr>
        <p:grpSpPr>
          <a:xfrm>
            <a:off x="6534150" y="570993"/>
            <a:ext cx="4319651" cy="4957942"/>
            <a:chOff x="744819" y="1694985"/>
            <a:chExt cx="2506625" cy="2877015"/>
          </a:xfrm>
        </p:grpSpPr>
        <p:sp>
          <p:nvSpPr>
            <p:cNvPr id="13" name="Rounded Rectangle 12">
              <a:extLst>
                <a:ext uri="{FF2B5EF4-FFF2-40B4-BE49-F238E27FC236}">
                  <a16:creationId xmlns:a16="http://schemas.microsoft.com/office/drawing/2014/main" id="{ADB56292-D3EA-50E4-4B71-9026672D23E2}"/>
                </a:ext>
              </a:extLst>
            </p:cNvPr>
            <p:cNvSpPr/>
            <p:nvPr/>
          </p:nvSpPr>
          <p:spPr>
            <a:xfrm>
              <a:off x="744819" y="1694985"/>
              <a:ext cx="2506625" cy="2877015"/>
            </a:xfrm>
            <a:prstGeom prst="roundRect">
              <a:avLst>
                <a:gd name="adj" fmla="val 378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2" name="Picture 11">
              <a:extLst>
                <a:ext uri="{FF2B5EF4-FFF2-40B4-BE49-F238E27FC236}">
                  <a16:creationId xmlns:a16="http://schemas.microsoft.com/office/drawing/2014/main" id="{19BDD1AB-9E99-9923-4CE1-21457BA9EF0B}"/>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858401" y="1872299"/>
              <a:ext cx="2279466" cy="2544687"/>
            </a:xfrm>
            <a:prstGeom prst="rect">
              <a:avLst/>
            </a:prstGeom>
          </p:spPr>
        </p:pic>
      </p:grpSp>
      <p:sp>
        <p:nvSpPr>
          <p:cNvPr id="6" name="TextBox 5">
            <a:extLst>
              <a:ext uri="{FF2B5EF4-FFF2-40B4-BE49-F238E27FC236}">
                <a16:creationId xmlns:a16="http://schemas.microsoft.com/office/drawing/2014/main" id="{DF8E8B28-8402-EFF8-8B85-23EE083E8763}"/>
              </a:ext>
            </a:extLst>
          </p:cNvPr>
          <p:cNvSpPr txBox="1"/>
          <p:nvPr/>
        </p:nvSpPr>
        <p:spPr>
          <a:xfrm>
            <a:off x="5884244" y="5615744"/>
            <a:ext cx="5621956" cy="666977"/>
          </a:xfrm>
          <a:prstGeom prst="rect">
            <a:avLst/>
          </a:prstGeom>
          <a:noFill/>
        </p:spPr>
        <p:txBody>
          <a:bodyPr wrap="square">
            <a:spAutoFit/>
          </a:bodyPr>
          <a:lstStyle/>
          <a:p>
            <a:pPr algn="ctr"/>
            <a:r>
              <a:rPr lang="en-US" sz="1867" dirty="0">
                <a:solidFill>
                  <a:schemeClr val="accent1">
                    <a:lumMod val="50000"/>
                  </a:schemeClr>
                </a:solidFill>
                <a:latin typeface="Arial" panose="020B0604020202020204" pitchFamily="34" charset="0"/>
                <a:cs typeface="Arial" panose="020B0604020202020204" pitchFamily="34" charset="0"/>
              </a:rPr>
              <a:t>LEARN MORE</a:t>
            </a:r>
            <a:br>
              <a:rPr lang="en-US" sz="1867" dirty="0">
                <a:solidFill>
                  <a:schemeClr val="accent1">
                    <a:lumMod val="50000"/>
                  </a:schemeClr>
                </a:solidFill>
                <a:latin typeface="Arial" panose="020B0604020202020204" pitchFamily="34" charset="0"/>
                <a:cs typeface="Arial" panose="020B0604020202020204" pitchFamily="34" charset="0"/>
              </a:rPr>
            </a:br>
            <a:r>
              <a:rPr lang="en-US" sz="1867" dirty="0" err="1">
                <a:solidFill>
                  <a:schemeClr val="accent1">
                    <a:lumMod val="50000"/>
                  </a:schemeClr>
                </a:solidFill>
                <a:latin typeface="Arial" panose="020B0604020202020204" pitchFamily="34" charset="0"/>
                <a:cs typeface="Arial" panose="020B0604020202020204" pitchFamily="34" charset="0"/>
              </a:rPr>
              <a:t>usgs.gov</a:t>
            </a:r>
            <a:r>
              <a:rPr lang="en-US" sz="1867" dirty="0">
                <a:solidFill>
                  <a:schemeClr val="accent1">
                    <a:lumMod val="50000"/>
                  </a:schemeClr>
                </a:solidFill>
                <a:latin typeface="Arial" panose="020B0604020202020204" pitchFamily="34" charset="0"/>
                <a:cs typeface="Arial" panose="020B0604020202020204" pitchFamily="34" charset="0"/>
              </a:rPr>
              <a:t>/FAQ/</a:t>
            </a:r>
            <a:r>
              <a:rPr lang="en-US" sz="1867" dirty="0" err="1">
                <a:solidFill>
                  <a:schemeClr val="accent1">
                    <a:lumMod val="50000"/>
                  </a:schemeClr>
                </a:solidFill>
                <a:latin typeface="Arial" panose="020B0604020202020204" pitchFamily="34" charset="0"/>
                <a:cs typeface="Arial" panose="020B0604020202020204" pitchFamily="34" charset="0"/>
              </a:rPr>
              <a:t>BeShakeAlertSafe</a:t>
            </a:r>
            <a:r>
              <a:rPr lang="en-US" sz="1867" dirty="0">
                <a:solidFill>
                  <a:schemeClr val="accent1">
                    <a:lumMod val="50000"/>
                  </a:schemeClr>
                </a:solidFill>
                <a:latin typeface="Arial" panose="020B0604020202020204" pitchFamily="34" charset="0"/>
                <a:cs typeface="Arial" panose="020B0604020202020204" pitchFamily="34" charset="0"/>
              </a:rPr>
              <a:t> | ShakeAlert.org </a:t>
            </a:r>
          </a:p>
        </p:txBody>
      </p:sp>
      <p:pic>
        <p:nvPicPr>
          <p:cNvPr id="7" name="Picture 6">
            <a:extLst>
              <a:ext uri="{FF2B5EF4-FFF2-40B4-BE49-F238E27FC236}">
                <a16:creationId xmlns:a16="http://schemas.microsoft.com/office/drawing/2014/main" id="{5C157F10-9C6F-90E9-A5FF-7F93BAF4A4F4}"/>
              </a:ext>
            </a:extLst>
          </p:cNvPr>
          <p:cNvPicPr>
            <a:picLocks noChangeAspect="1"/>
          </p:cNvPicPr>
          <p:nvPr/>
        </p:nvPicPr>
        <p:blipFill>
          <a:blip r:embed="rId5"/>
          <a:stretch>
            <a:fillRect/>
          </a:stretch>
        </p:blipFill>
        <p:spPr>
          <a:xfrm>
            <a:off x="1111250" y="4719301"/>
            <a:ext cx="3181350" cy="1503275"/>
          </a:xfrm>
          <a:prstGeom prst="rect">
            <a:avLst/>
          </a:prstGeom>
        </p:spPr>
      </p:pic>
    </p:spTree>
    <p:extLst>
      <p:ext uri="{BB962C8B-B14F-4D97-AF65-F5344CB8AC3E}">
        <p14:creationId xmlns:p14="http://schemas.microsoft.com/office/powerpoint/2010/main" val="1551538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large crack in the road&#10;&#10;AI-generated content may be incorrect.">
            <a:extLst>
              <a:ext uri="{FF2B5EF4-FFF2-40B4-BE49-F238E27FC236}">
                <a16:creationId xmlns:a16="http://schemas.microsoft.com/office/drawing/2014/main" id="{4A804F6B-404C-49CC-A46C-0ECDEBC4AD39}"/>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12214961" cy="6858000"/>
          </a:xfrm>
          <a:prstGeom prst="rect">
            <a:avLst/>
          </a:prstGeom>
        </p:spPr>
      </p:pic>
      <p:sp>
        <p:nvSpPr>
          <p:cNvPr id="10" name="Rectangle 9">
            <a:extLst>
              <a:ext uri="{FF2B5EF4-FFF2-40B4-BE49-F238E27FC236}">
                <a16:creationId xmlns:a16="http://schemas.microsoft.com/office/drawing/2014/main" id="{D7D21D8A-E861-99AA-72F3-8FB41307CA42}"/>
              </a:ext>
            </a:extLst>
          </p:cNvPr>
          <p:cNvSpPr/>
          <p:nvPr/>
        </p:nvSpPr>
        <p:spPr>
          <a:xfrm>
            <a:off x="0" y="0"/>
            <a:ext cx="11814048" cy="6858000"/>
          </a:xfrm>
          <a:prstGeom prst="rect">
            <a:avLst/>
          </a:prstGeom>
          <a:gradFill flip="none" rotWithShape="1">
            <a:gsLst>
              <a:gs pos="0">
                <a:schemeClr val="tx2"/>
              </a:gs>
              <a:gs pos="100000">
                <a:schemeClr val="tx2">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CCDCD2"/>
              </a:solidFill>
            </a:endParaRPr>
          </a:p>
        </p:txBody>
      </p:sp>
      <p:sp>
        <p:nvSpPr>
          <p:cNvPr id="8" name="Content Placeholder 3">
            <a:extLst>
              <a:ext uri="{FF2B5EF4-FFF2-40B4-BE49-F238E27FC236}">
                <a16:creationId xmlns:a16="http://schemas.microsoft.com/office/drawing/2014/main" id="{865F94E8-66A4-9F69-F7EA-9467D28E2895}"/>
              </a:ext>
            </a:extLst>
          </p:cNvPr>
          <p:cNvSpPr txBox="1">
            <a:spLocks/>
          </p:cNvSpPr>
          <p:nvPr/>
        </p:nvSpPr>
        <p:spPr>
          <a:xfrm>
            <a:off x="607918" y="960319"/>
            <a:ext cx="5701442" cy="4032306"/>
          </a:xfrm>
          <a:prstGeom prst="rect">
            <a:avLst/>
          </a:prstGeom>
          <a:effectLst/>
        </p:spPr>
        <p:txBody>
          <a:bodyP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solidFill>
                  <a:schemeClr val="bg1"/>
                </a:solidFill>
              </a:rPr>
              <a:t>Did you know </a:t>
            </a:r>
            <a:br>
              <a:rPr lang="en-US" sz="4400" b="1" dirty="0">
                <a:solidFill>
                  <a:schemeClr val="bg1"/>
                </a:solidFill>
              </a:rPr>
            </a:br>
            <a:r>
              <a:rPr lang="en-US" sz="4400" b="1" dirty="0">
                <a:solidFill>
                  <a:schemeClr val="bg1"/>
                </a:solidFill>
              </a:rPr>
              <a:t>you can get an </a:t>
            </a:r>
            <a:r>
              <a:rPr lang="en-US" sz="4400" b="1" dirty="0">
                <a:solidFill>
                  <a:srgbClr val="8CCDB4"/>
                </a:solidFill>
              </a:rPr>
              <a:t>earthquake early warning alert </a:t>
            </a:r>
            <a:r>
              <a:rPr lang="en-US" sz="4400" b="1" dirty="0">
                <a:solidFill>
                  <a:schemeClr val="bg1"/>
                </a:solidFill>
              </a:rPr>
              <a:t>before strong shaking is expected near you?</a:t>
            </a:r>
            <a:endParaRPr lang="en-US" sz="4400" dirty="0">
              <a:solidFill>
                <a:schemeClr val="bg1"/>
              </a:solidFill>
            </a:endParaRPr>
          </a:p>
          <a:p>
            <a:pPr marL="0" indent="0">
              <a:buNone/>
            </a:pPr>
            <a:endParaRPr lang="en-US" sz="4400" dirty="0">
              <a:solidFill>
                <a:schemeClr val="bg1"/>
              </a:solidFill>
            </a:endParaRPr>
          </a:p>
        </p:txBody>
      </p:sp>
      <p:pic>
        <p:nvPicPr>
          <p:cNvPr id="11" name="Graphic 10">
            <a:extLst>
              <a:ext uri="{FF2B5EF4-FFF2-40B4-BE49-F238E27FC236}">
                <a16:creationId xmlns:a16="http://schemas.microsoft.com/office/drawing/2014/main" id="{2A65BB74-CCAE-ABB5-09E0-4F706BE3493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5619" y="5302429"/>
            <a:ext cx="3228778" cy="838959"/>
          </a:xfrm>
          <a:prstGeom prst="rect">
            <a:avLst/>
          </a:prstGeom>
        </p:spPr>
      </p:pic>
      <p:sp>
        <p:nvSpPr>
          <p:cNvPr id="2" name="Slide Number Placeholder 1">
            <a:extLst>
              <a:ext uri="{FF2B5EF4-FFF2-40B4-BE49-F238E27FC236}">
                <a16:creationId xmlns:a16="http://schemas.microsoft.com/office/drawing/2014/main" id="{06F42500-DA25-10B2-7304-05EA4134FC61}"/>
              </a:ext>
            </a:extLst>
          </p:cNvPr>
          <p:cNvSpPr>
            <a:spLocks noGrp="1"/>
          </p:cNvSpPr>
          <p:nvPr>
            <p:ph type="sldNum" sz="quarter" idx="12"/>
          </p:nvPr>
        </p:nvSpPr>
        <p:spPr/>
        <p:txBody>
          <a:bodyPr/>
          <a:lstStyle/>
          <a:p>
            <a:pPr algn="r"/>
            <a:fld id="{A9214D30-10CF-3240-96DE-4576B6E7F41F}" type="slidenum">
              <a:rPr lang="en-US" smtClean="0"/>
              <a:pPr algn="r"/>
              <a:t>2</a:t>
            </a:fld>
            <a:endParaRPr lang="en-US"/>
          </a:p>
        </p:txBody>
      </p:sp>
    </p:spTree>
    <p:extLst>
      <p:ext uri="{BB962C8B-B14F-4D97-AF65-F5344CB8AC3E}">
        <p14:creationId xmlns:p14="http://schemas.microsoft.com/office/powerpoint/2010/main" val="6813154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673A6C71-B43A-B370-38ED-F3E28809A77B}"/>
              </a:ext>
            </a:extLst>
          </p:cNvPr>
          <p:cNvSpPr/>
          <p:nvPr/>
        </p:nvSpPr>
        <p:spPr>
          <a:xfrm>
            <a:off x="448234" y="2420470"/>
            <a:ext cx="3281083" cy="2931459"/>
          </a:xfrm>
          <a:prstGeom prst="roundRect">
            <a:avLst>
              <a:gd name="adj" fmla="val 4971"/>
            </a:avLst>
          </a:prstGeom>
          <a:no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2D6BB319-EF4F-2515-B023-83B46F47836B}"/>
              </a:ext>
            </a:extLst>
          </p:cNvPr>
          <p:cNvGrpSpPr/>
          <p:nvPr/>
        </p:nvGrpSpPr>
        <p:grpSpPr>
          <a:xfrm>
            <a:off x="-1" y="5699761"/>
            <a:ext cx="12192001" cy="1158240"/>
            <a:chOff x="-1" y="5699761"/>
            <a:chExt cx="12192001" cy="1158240"/>
          </a:xfrm>
        </p:grpSpPr>
        <p:sp>
          <p:nvSpPr>
            <p:cNvPr id="13" name="Rectangle 12">
              <a:extLst>
                <a:ext uri="{FF2B5EF4-FFF2-40B4-BE49-F238E27FC236}">
                  <a16:creationId xmlns:a16="http://schemas.microsoft.com/office/drawing/2014/main" id="{773A3A56-6112-1EF7-5C2B-DFD93E46DE42}"/>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oogle Shape;17;p30">
              <a:extLst>
                <a:ext uri="{FF2B5EF4-FFF2-40B4-BE49-F238E27FC236}">
                  <a16:creationId xmlns:a16="http://schemas.microsoft.com/office/drawing/2014/main" id="{517E21DF-BF0A-1463-652E-33A71AD648BF}"/>
                </a:ext>
              </a:extLst>
            </p:cNvPr>
            <p:cNvPicPr preferRelativeResize="0"/>
            <p:nvPr/>
          </p:nvPicPr>
          <p:blipFill rotWithShape="1">
            <a:blip r:embed="rId3"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2" name="Title 1">
            <a:extLst>
              <a:ext uri="{FF2B5EF4-FFF2-40B4-BE49-F238E27FC236}">
                <a16:creationId xmlns:a16="http://schemas.microsoft.com/office/drawing/2014/main" id="{3D9BD511-28CA-1BC5-A1FA-F3F25FEA825C}"/>
              </a:ext>
            </a:extLst>
          </p:cNvPr>
          <p:cNvSpPr>
            <a:spLocks noGrp="1"/>
          </p:cNvSpPr>
          <p:nvPr>
            <p:ph type="title"/>
          </p:nvPr>
        </p:nvSpPr>
        <p:spPr/>
        <p:txBody>
          <a:bodyPr/>
          <a:lstStyle/>
          <a:p>
            <a:r>
              <a:rPr lang="en-US" sz="3200" dirty="0"/>
              <a:t>What is Earthquake Early Warning?</a:t>
            </a:r>
          </a:p>
        </p:txBody>
      </p:sp>
      <p:sp>
        <p:nvSpPr>
          <p:cNvPr id="4" name="Content Placeholder 3">
            <a:extLst>
              <a:ext uri="{FF2B5EF4-FFF2-40B4-BE49-F238E27FC236}">
                <a16:creationId xmlns:a16="http://schemas.microsoft.com/office/drawing/2014/main" id="{AE46436A-BBE3-833D-58DF-D9C418301F09}"/>
              </a:ext>
            </a:extLst>
          </p:cNvPr>
          <p:cNvSpPr>
            <a:spLocks noGrp="1"/>
          </p:cNvSpPr>
          <p:nvPr>
            <p:ph idx="1"/>
          </p:nvPr>
        </p:nvSpPr>
        <p:spPr>
          <a:xfrm>
            <a:off x="384047" y="1100051"/>
            <a:ext cx="10499105" cy="1044633"/>
          </a:xfrm>
        </p:spPr>
        <p:txBody>
          <a:bodyPr lIns="0" tIns="0" rIns="0" bIns="0">
            <a:noAutofit/>
          </a:bodyPr>
          <a:lstStyle/>
          <a:p>
            <a:pPr marL="0" indent="0">
              <a:lnSpc>
                <a:spcPct val="100000"/>
              </a:lnSpc>
              <a:spcBef>
                <a:spcPts val="1200"/>
              </a:spcBef>
              <a:buNone/>
            </a:pPr>
            <a:r>
              <a:rPr lang="en-US" sz="1800" b="1" dirty="0">
                <a:solidFill>
                  <a:schemeClr val="accent2">
                    <a:lumMod val="75000"/>
                  </a:schemeClr>
                </a:solidFill>
              </a:rPr>
              <a:t>Earthquake early warning systems can detect significant earthquakes quickly, so alerts can be delivered before strong shaking arrives.</a:t>
            </a:r>
            <a:endParaRPr lang="en-US" sz="1800" dirty="0">
              <a:solidFill>
                <a:schemeClr val="accent2">
                  <a:lumMod val="75000"/>
                </a:schemeClr>
              </a:solidFill>
            </a:endParaRPr>
          </a:p>
          <a:p>
            <a:pPr marL="0" indent="0">
              <a:lnSpc>
                <a:spcPct val="100000"/>
              </a:lnSpc>
              <a:spcBef>
                <a:spcPts val="1200"/>
              </a:spcBef>
              <a:buNone/>
            </a:pPr>
            <a:r>
              <a:rPr lang="en-US" sz="1800" dirty="0">
                <a:solidFill>
                  <a:schemeClr val="accent2">
                    <a:lumMod val="75000"/>
                  </a:schemeClr>
                </a:solidFill>
              </a:rPr>
              <a:t>With public safety as a goal, earthquake early warning systems are designed to:</a:t>
            </a:r>
          </a:p>
        </p:txBody>
      </p:sp>
      <p:sp>
        <p:nvSpPr>
          <p:cNvPr id="10" name="TextBox 9">
            <a:extLst>
              <a:ext uri="{FF2B5EF4-FFF2-40B4-BE49-F238E27FC236}">
                <a16:creationId xmlns:a16="http://schemas.microsoft.com/office/drawing/2014/main" id="{8CE545CD-CFF9-330B-905B-649D7A5114CC}"/>
              </a:ext>
            </a:extLst>
          </p:cNvPr>
          <p:cNvSpPr txBox="1"/>
          <p:nvPr/>
        </p:nvSpPr>
        <p:spPr>
          <a:xfrm>
            <a:off x="881870" y="4412769"/>
            <a:ext cx="2452346" cy="646331"/>
          </a:xfrm>
          <a:prstGeom prst="rect">
            <a:avLst/>
          </a:prstGeom>
          <a:noFill/>
        </p:spPr>
        <p:txBody>
          <a:bodyPr wrap="square">
            <a:spAutoFit/>
          </a:bodyPr>
          <a:lstStyle/>
          <a:p>
            <a:pPr lvl="0" algn="ctr">
              <a:lnSpc>
                <a:spcPct val="100000"/>
              </a:lnSpc>
              <a:spcBef>
                <a:spcPts val="600"/>
              </a:spcBef>
            </a:pPr>
            <a:r>
              <a:rPr lang="en-US" dirty="0">
                <a:solidFill>
                  <a:schemeClr val="tx2"/>
                </a:solidFill>
                <a:latin typeface="Arial" panose="020B0604020202020204" pitchFamily="34" charset="0"/>
                <a:cs typeface="Arial" panose="020B0604020202020204" pitchFamily="34" charset="0"/>
              </a:rPr>
              <a:t>Give people time to take protective action.</a:t>
            </a:r>
          </a:p>
        </p:txBody>
      </p:sp>
      <p:sp>
        <p:nvSpPr>
          <p:cNvPr id="11" name="TextBox 10">
            <a:extLst>
              <a:ext uri="{FF2B5EF4-FFF2-40B4-BE49-F238E27FC236}">
                <a16:creationId xmlns:a16="http://schemas.microsoft.com/office/drawing/2014/main" id="{BAFD1234-E5FC-A17A-562E-FA38AE283A77}"/>
              </a:ext>
            </a:extLst>
          </p:cNvPr>
          <p:cNvSpPr txBox="1"/>
          <p:nvPr/>
        </p:nvSpPr>
        <p:spPr>
          <a:xfrm>
            <a:off x="4286906" y="4248743"/>
            <a:ext cx="2705565" cy="923330"/>
          </a:xfrm>
          <a:prstGeom prst="rect">
            <a:avLst/>
          </a:prstGeom>
          <a:noFill/>
        </p:spPr>
        <p:txBody>
          <a:bodyPr wrap="square">
            <a:spAutoFit/>
          </a:bodyPr>
          <a:lstStyle/>
          <a:p>
            <a:pPr lvl="0" algn="ctr">
              <a:lnSpc>
                <a:spcPct val="100000"/>
              </a:lnSpc>
              <a:spcBef>
                <a:spcPts val="600"/>
              </a:spcBef>
            </a:pPr>
            <a:r>
              <a:rPr lang="en-US" dirty="0">
                <a:solidFill>
                  <a:schemeClr val="tx2"/>
                </a:solidFill>
                <a:latin typeface="Arial" panose="020B0604020202020204" pitchFamily="34" charset="0"/>
                <a:cs typeface="Arial" panose="020B0604020202020204" pitchFamily="34" charset="0"/>
              </a:rPr>
              <a:t>Trigger automated safety actions for systems we rely on.</a:t>
            </a:r>
          </a:p>
        </p:txBody>
      </p:sp>
      <p:sp>
        <p:nvSpPr>
          <p:cNvPr id="12" name="TextBox 11">
            <a:extLst>
              <a:ext uri="{FF2B5EF4-FFF2-40B4-BE49-F238E27FC236}">
                <a16:creationId xmlns:a16="http://schemas.microsoft.com/office/drawing/2014/main" id="{425DE274-27B4-F92B-918B-52983FD887A9}"/>
              </a:ext>
            </a:extLst>
          </p:cNvPr>
          <p:cNvSpPr txBox="1"/>
          <p:nvPr/>
        </p:nvSpPr>
        <p:spPr>
          <a:xfrm>
            <a:off x="8035597" y="4280706"/>
            <a:ext cx="2478910" cy="923330"/>
          </a:xfrm>
          <a:prstGeom prst="rect">
            <a:avLst/>
          </a:prstGeom>
          <a:noFill/>
        </p:spPr>
        <p:txBody>
          <a:bodyPr wrap="square">
            <a:spAutoFit/>
          </a:bodyPr>
          <a:lstStyle/>
          <a:p>
            <a:pPr lvl="0" algn="ctr">
              <a:lnSpc>
                <a:spcPct val="100000"/>
              </a:lnSpc>
              <a:spcBef>
                <a:spcPts val="600"/>
              </a:spcBef>
            </a:pPr>
            <a:r>
              <a:rPr lang="en-US" dirty="0">
                <a:solidFill>
                  <a:schemeClr val="tx2"/>
                </a:solidFill>
                <a:latin typeface="Arial" panose="020B0604020202020204" pitchFamily="34" charset="0"/>
                <a:cs typeface="Arial" panose="020B0604020202020204" pitchFamily="34" charset="0"/>
              </a:rPr>
              <a:t>Reduce injuries &amp; other impacts from earthquake shaking.</a:t>
            </a:r>
          </a:p>
        </p:txBody>
      </p:sp>
      <p:sp>
        <p:nvSpPr>
          <p:cNvPr id="14" name="TextBox 13">
            <a:extLst>
              <a:ext uri="{FF2B5EF4-FFF2-40B4-BE49-F238E27FC236}">
                <a16:creationId xmlns:a16="http://schemas.microsoft.com/office/drawing/2014/main" id="{B4A0FC1F-FB17-82C3-BCA2-051398D1D1D1}"/>
              </a:ext>
            </a:extLst>
          </p:cNvPr>
          <p:cNvSpPr txBox="1"/>
          <p:nvPr/>
        </p:nvSpPr>
        <p:spPr>
          <a:xfrm>
            <a:off x="2844537" y="6073581"/>
            <a:ext cx="6502926" cy="461665"/>
          </a:xfrm>
          <a:prstGeom prst="rect">
            <a:avLst/>
          </a:prstGeom>
          <a:noFill/>
        </p:spPr>
        <p:txBody>
          <a:bodyPr wrap="square">
            <a:spAutoFit/>
          </a:bodyPr>
          <a:lstStyle/>
          <a:p>
            <a:pPr algn="ctr">
              <a:lnSpc>
                <a:spcPct val="100000"/>
              </a:lnSpc>
              <a:spcBef>
                <a:spcPts val="1200"/>
              </a:spcBef>
            </a:pPr>
            <a:r>
              <a:rPr lang="en-US" sz="2400" b="1" dirty="0">
                <a:solidFill>
                  <a:schemeClr val="bg1"/>
                </a:solidFill>
                <a:latin typeface="Arial" panose="020B0604020202020204" pitchFamily="34" charset="0"/>
                <a:cs typeface="Arial" panose="020B0604020202020204" pitchFamily="34" charset="0"/>
              </a:rPr>
              <a:t>Even a few seconds can make a difference.</a:t>
            </a:r>
            <a:endParaRPr lang="en-US" sz="2400" dirty="0">
              <a:solidFill>
                <a:schemeClr val="bg1"/>
              </a:solidFill>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84F5FCEC-351E-BEB0-B676-4B4CF2766AC5}"/>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8261523" y="2729552"/>
            <a:ext cx="1906859" cy="1460900"/>
          </a:xfrm>
          <a:prstGeom prst="rect">
            <a:avLst/>
          </a:prstGeom>
        </p:spPr>
      </p:pic>
      <p:pic>
        <p:nvPicPr>
          <p:cNvPr id="23" name="Picture 22">
            <a:extLst>
              <a:ext uri="{FF2B5EF4-FFF2-40B4-BE49-F238E27FC236}">
                <a16:creationId xmlns:a16="http://schemas.microsoft.com/office/drawing/2014/main" id="{2725839B-D9D6-F7E0-5CDE-299B050E5582}"/>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4582005" y="2503182"/>
            <a:ext cx="2167055" cy="1537739"/>
          </a:xfrm>
          <a:prstGeom prst="rect">
            <a:avLst/>
          </a:prstGeom>
        </p:spPr>
      </p:pic>
      <p:sp>
        <p:nvSpPr>
          <p:cNvPr id="16" name="Rounded Rectangle 15">
            <a:extLst>
              <a:ext uri="{FF2B5EF4-FFF2-40B4-BE49-F238E27FC236}">
                <a16:creationId xmlns:a16="http://schemas.microsoft.com/office/drawing/2014/main" id="{84778D49-FE57-D452-B978-589C4FC031E6}"/>
              </a:ext>
            </a:extLst>
          </p:cNvPr>
          <p:cNvSpPr/>
          <p:nvPr/>
        </p:nvSpPr>
        <p:spPr>
          <a:xfrm>
            <a:off x="4025152" y="2411505"/>
            <a:ext cx="3281083" cy="2931459"/>
          </a:xfrm>
          <a:prstGeom prst="roundRect">
            <a:avLst>
              <a:gd name="adj" fmla="val 4971"/>
            </a:avLst>
          </a:prstGeom>
          <a:no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1F0BB03D-D852-9A85-6C25-EA0DF9A5CD6C}"/>
              </a:ext>
            </a:extLst>
          </p:cNvPr>
          <p:cNvSpPr/>
          <p:nvPr/>
        </p:nvSpPr>
        <p:spPr>
          <a:xfrm>
            <a:off x="7602070" y="2438399"/>
            <a:ext cx="3281083" cy="2931459"/>
          </a:xfrm>
          <a:prstGeom prst="roundRect">
            <a:avLst>
              <a:gd name="adj" fmla="val 4971"/>
            </a:avLst>
          </a:prstGeom>
          <a:no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9357E006-8D13-69C5-1BE5-E9B161B7C436}"/>
              </a:ext>
            </a:extLst>
          </p:cNvPr>
          <p:cNvSpPr>
            <a:spLocks noGrp="1"/>
          </p:cNvSpPr>
          <p:nvPr>
            <p:ph type="sldNum" sz="quarter" idx="12"/>
          </p:nvPr>
        </p:nvSpPr>
        <p:spPr/>
        <p:txBody>
          <a:bodyPr/>
          <a:lstStyle/>
          <a:p>
            <a:pPr algn="r"/>
            <a:fld id="{A9214D30-10CF-3240-96DE-4576B6E7F41F}" type="slidenum">
              <a:rPr lang="en-US" smtClean="0"/>
              <a:pPr algn="r"/>
              <a:t>3</a:t>
            </a:fld>
            <a:endParaRPr lang="en-US"/>
          </a:p>
        </p:txBody>
      </p:sp>
      <p:pic>
        <p:nvPicPr>
          <p:cNvPr id="15" name="Picture 14">
            <a:extLst>
              <a:ext uri="{FF2B5EF4-FFF2-40B4-BE49-F238E27FC236}">
                <a16:creationId xmlns:a16="http://schemas.microsoft.com/office/drawing/2014/main" id="{0C549976-0CBC-CD3A-6B3C-B4A372FF59D0}"/>
              </a:ext>
            </a:extLst>
          </p:cNvPr>
          <p:cNvPicPr>
            <a:picLocks noChangeAspect="1"/>
          </p:cNvPicPr>
          <p:nvPr/>
        </p:nvPicPr>
        <p:blipFill>
          <a:blip r:embed="rId6"/>
          <a:stretch>
            <a:fillRect/>
          </a:stretch>
        </p:blipFill>
        <p:spPr>
          <a:xfrm>
            <a:off x="969156" y="2780051"/>
            <a:ext cx="2159000" cy="1447800"/>
          </a:xfrm>
          <a:prstGeom prst="rect">
            <a:avLst/>
          </a:prstGeom>
        </p:spPr>
      </p:pic>
    </p:spTree>
    <p:extLst>
      <p:ext uri="{BB962C8B-B14F-4D97-AF65-F5344CB8AC3E}">
        <p14:creationId xmlns:p14="http://schemas.microsoft.com/office/powerpoint/2010/main" val="13541614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29FA2-732C-C62C-194F-AEA96118CFE0}"/>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A9115F2D-40E3-6A05-AA26-2017BDACD3D8}"/>
              </a:ext>
            </a:extLst>
          </p:cNvPr>
          <p:cNvGrpSpPr/>
          <p:nvPr/>
        </p:nvGrpSpPr>
        <p:grpSpPr>
          <a:xfrm>
            <a:off x="7250351" y="0"/>
            <a:ext cx="4941649" cy="5914417"/>
            <a:chOff x="5035541" y="-1"/>
            <a:chExt cx="4260876" cy="5145969"/>
          </a:xfrm>
        </p:grpSpPr>
        <p:pic>
          <p:nvPicPr>
            <p:cNvPr id="10" name="Picture 9">
              <a:extLst>
                <a:ext uri="{FF2B5EF4-FFF2-40B4-BE49-F238E27FC236}">
                  <a16:creationId xmlns:a16="http://schemas.microsoft.com/office/drawing/2014/main" id="{A6F0B360-2926-BCB3-5A8D-BD85413A5267}"/>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5052445" y="0"/>
              <a:ext cx="4243972" cy="5145968"/>
            </a:xfrm>
            <a:prstGeom prst="rect">
              <a:avLst/>
            </a:prstGeom>
          </p:spPr>
        </p:pic>
        <p:sp>
          <p:nvSpPr>
            <p:cNvPr id="11" name="Rectangle 10">
              <a:extLst>
                <a:ext uri="{FF2B5EF4-FFF2-40B4-BE49-F238E27FC236}">
                  <a16:creationId xmlns:a16="http://schemas.microsoft.com/office/drawing/2014/main" id="{A1E5D892-601E-786D-49D1-FCE6C861D7A7}"/>
                </a:ext>
              </a:extLst>
            </p:cNvPr>
            <p:cNvSpPr/>
            <p:nvPr/>
          </p:nvSpPr>
          <p:spPr>
            <a:xfrm>
              <a:off x="5035541" y="-1"/>
              <a:ext cx="2046015" cy="5145969"/>
            </a:xfrm>
            <a:prstGeom prst="rect">
              <a:avLst/>
            </a:prstGeom>
            <a:gradFill flip="none" rotWithShape="1">
              <a:gsLst>
                <a:gs pos="28017">
                  <a:srgbClr val="FFFFFF">
                    <a:alpha val="91950"/>
                  </a:srgbClr>
                </a:gs>
                <a:gs pos="0">
                  <a:schemeClr val="bg1"/>
                </a:gs>
                <a:gs pos="99000">
                  <a:schemeClr val="bg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07355F27-65AE-334E-8188-299B14FCC0FA}"/>
              </a:ext>
            </a:extLst>
          </p:cNvPr>
          <p:cNvGrpSpPr/>
          <p:nvPr/>
        </p:nvGrpSpPr>
        <p:grpSpPr>
          <a:xfrm>
            <a:off x="-1" y="5699761"/>
            <a:ext cx="12192001" cy="1158240"/>
            <a:chOff x="-1" y="5699761"/>
            <a:chExt cx="12192001" cy="1158240"/>
          </a:xfrm>
        </p:grpSpPr>
        <p:sp>
          <p:nvSpPr>
            <p:cNvPr id="13" name="Rectangle 12">
              <a:extLst>
                <a:ext uri="{FF2B5EF4-FFF2-40B4-BE49-F238E27FC236}">
                  <a16:creationId xmlns:a16="http://schemas.microsoft.com/office/drawing/2014/main" id="{75A7945C-A1F1-B8E3-2844-A7B6607B8FC9}"/>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oogle Shape;17;p30">
              <a:extLst>
                <a:ext uri="{FF2B5EF4-FFF2-40B4-BE49-F238E27FC236}">
                  <a16:creationId xmlns:a16="http://schemas.microsoft.com/office/drawing/2014/main" id="{25D9FF93-EB71-5BE8-969B-7F18836BA88D}"/>
                </a:ext>
              </a:extLst>
            </p:cNvPr>
            <p:cNvPicPr preferRelativeResize="0"/>
            <p:nvPr/>
          </p:nvPicPr>
          <p:blipFill rotWithShape="1">
            <a:blip r:embed="rId4"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15" name="Title 1">
            <a:extLst>
              <a:ext uri="{FF2B5EF4-FFF2-40B4-BE49-F238E27FC236}">
                <a16:creationId xmlns:a16="http://schemas.microsoft.com/office/drawing/2014/main" id="{7029BB5C-32E3-A3BC-DDEC-40E4EFFE306F}"/>
              </a:ext>
            </a:extLst>
          </p:cNvPr>
          <p:cNvSpPr>
            <a:spLocks noGrp="1"/>
          </p:cNvSpPr>
          <p:nvPr>
            <p:ph type="title"/>
          </p:nvPr>
        </p:nvSpPr>
        <p:spPr>
          <a:xfrm>
            <a:off x="381000" y="365760"/>
            <a:ext cx="11430000" cy="549275"/>
          </a:xfrm>
        </p:spPr>
        <p:txBody>
          <a:bodyPr/>
          <a:lstStyle/>
          <a:p>
            <a:r>
              <a:rPr lang="en-US" sz="3200" dirty="0"/>
              <a:t>Meet ShakeAlert</a:t>
            </a:r>
          </a:p>
        </p:txBody>
      </p:sp>
      <p:sp>
        <p:nvSpPr>
          <p:cNvPr id="16" name="Content Placeholder 3">
            <a:extLst>
              <a:ext uri="{FF2B5EF4-FFF2-40B4-BE49-F238E27FC236}">
                <a16:creationId xmlns:a16="http://schemas.microsoft.com/office/drawing/2014/main" id="{4735407C-8CD3-42B3-060D-CCAE0788AF7B}"/>
              </a:ext>
            </a:extLst>
          </p:cNvPr>
          <p:cNvSpPr txBox="1">
            <a:spLocks/>
          </p:cNvSpPr>
          <p:nvPr/>
        </p:nvSpPr>
        <p:spPr>
          <a:xfrm>
            <a:off x="461869" y="1571808"/>
            <a:ext cx="7767731" cy="3305652"/>
          </a:xfrm>
          <a:prstGeom prst="rect">
            <a:avLst/>
          </a:prstGeom>
        </p:spPr>
        <p:txBody>
          <a:bodyPr lIns="0" tIns="0" rIns="0" bIns="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2400"/>
              </a:spcBef>
              <a:buNone/>
            </a:pPr>
            <a:r>
              <a:rPr lang="en-US" sz="2400" b="1" dirty="0">
                <a:solidFill>
                  <a:schemeClr val="tx2"/>
                </a:solidFill>
              </a:rPr>
              <a:t>The ShakeAlert System is the nation's only public Earthquake Early Warning System. </a:t>
            </a:r>
          </a:p>
          <a:p>
            <a:pPr marL="0" indent="0">
              <a:lnSpc>
                <a:spcPct val="110000"/>
              </a:lnSpc>
              <a:spcBef>
                <a:spcPts val="2400"/>
              </a:spcBef>
              <a:buNone/>
            </a:pPr>
            <a:r>
              <a:rPr lang="en-US" sz="2400" b="1" dirty="0">
                <a:solidFill>
                  <a:schemeClr val="accent2">
                    <a:lumMod val="75000"/>
                  </a:schemeClr>
                </a:solidFill>
              </a:rPr>
              <a:t>Today, it serves over </a:t>
            </a:r>
            <a:r>
              <a:rPr lang="en-US" sz="3200" b="1" dirty="0">
                <a:solidFill>
                  <a:schemeClr val="accent2">
                    <a:lumMod val="75000"/>
                  </a:schemeClr>
                </a:solidFill>
              </a:rPr>
              <a:t>55 million </a:t>
            </a:r>
            <a:r>
              <a:rPr lang="en-US" sz="2400" b="1" dirty="0">
                <a:solidFill>
                  <a:schemeClr val="accent2">
                    <a:lumMod val="75000"/>
                  </a:schemeClr>
                </a:solidFill>
              </a:rPr>
              <a:t>people in the West Coast states of Washington, Oregon, and California.</a:t>
            </a:r>
          </a:p>
          <a:p>
            <a:pPr marL="0" indent="0">
              <a:lnSpc>
                <a:spcPct val="110000"/>
              </a:lnSpc>
              <a:spcBef>
                <a:spcPts val="2400"/>
              </a:spcBef>
              <a:buNone/>
            </a:pPr>
            <a:r>
              <a:rPr lang="en-US" sz="2400" dirty="0">
                <a:solidFill>
                  <a:schemeClr val="accent2">
                    <a:lumMod val="75000"/>
                  </a:schemeClr>
                </a:solidFill>
              </a:rPr>
              <a:t>When possible, it provides advance warning before strong shaking arrives, helping people and automated systems take protective action.</a:t>
            </a:r>
          </a:p>
        </p:txBody>
      </p:sp>
      <p:sp>
        <p:nvSpPr>
          <p:cNvPr id="17" name="TextBox 16">
            <a:extLst>
              <a:ext uri="{FF2B5EF4-FFF2-40B4-BE49-F238E27FC236}">
                <a16:creationId xmlns:a16="http://schemas.microsoft.com/office/drawing/2014/main" id="{A5112604-A86D-1821-3AA2-10D5E1055BC0}"/>
              </a:ext>
            </a:extLst>
          </p:cNvPr>
          <p:cNvSpPr txBox="1"/>
          <p:nvPr/>
        </p:nvSpPr>
        <p:spPr>
          <a:xfrm>
            <a:off x="2740826" y="6073581"/>
            <a:ext cx="6502926" cy="461665"/>
          </a:xfrm>
          <a:prstGeom prst="rect">
            <a:avLst/>
          </a:prstGeom>
          <a:noFill/>
        </p:spPr>
        <p:txBody>
          <a:bodyPr wrap="square">
            <a:spAutoFit/>
          </a:bodyPr>
          <a:lstStyle/>
          <a:p>
            <a:pPr algn="ctr">
              <a:lnSpc>
                <a:spcPct val="100000"/>
              </a:lnSpc>
              <a:spcBef>
                <a:spcPts val="1200"/>
              </a:spcBef>
            </a:pPr>
            <a:r>
              <a:rPr lang="en-US" sz="2400" b="1" dirty="0">
                <a:solidFill>
                  <a:schemeClr val="bg1"/>
                </a:solidFill>
                <a:latin typeface="Arial" panose="020B0604020202020204" pitchFamily="34" charset="0"/>
                <a:cs typeface="Arial" panose="020B0604020202020204" pitchFamily="34" charset="0"/>
              </a:rPr>
              <a:t>You can—and should—trust ShakeAlert.</a:t>
            </a:r>
            <a:endParaRPr lang="en-US" sz="2400" dirty="0">
              <a:solidFill>
                <a:schemeClr val="bg1"/>
              </a:solidFill>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0ECC5461-B628-DD3D-B84F-DAF3D1C3094F}"/>
              </a:ext>
            </a:extLst>
          </p:cNvPr>
          <p:cNvCxnSpPr>
            <a:cxnSpLocks/>
          </p:cNvCxnSpPr>
          <p:nvPr/>
        </p:nvCxnSpPr>
        <p:spPr>
          <a:xfrm>
            <a:off x="391886" y="1119673"/>
            <a:ext cx="783771" cy="0"/>
          </a:xfrm>
          <a:prstGeom prst="line">
            <a:avLst/>
          </a:prstGeom>
          <a:ln w="41275">
            <a:solidFill>
              <a:schemeClr val="accent6"/>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2221A1FF-8471-33C7-4817-FF7FAEE76EF8}"/>
              </a:ext>
            </a:extLst>
          </p:cNvPr>
          <p:cNvSpPr txBox="1"/>
          <p:nvPr/>
        </p:nvSpPr>
        <p:spPr>
          <a:xfrm>
            <a:off x="10614561" y="2584055"/>
            <a:ext cx="1382367" cy="1018699"/>
          </a:xfrm>
          <a:prstGeom prst="roundRect">
            <a:avLst>
              <a:gd name="adj" fmla="val 12122"/>
            </a:avLst>
          </a:prstGeom>
          <a:solidFill>
            <a:schemeClr val="bg1"/>
          </a:solidFill>
          <a:ln>
            <a:solidFill>
              <a:schemeClr val="bg2"/>
            </a:solidFill>
          </a:ln>
        </p:spPr>
        <p:txBody>
          <a:bodyPr wrap="square" tIns="91440" bIns="91440">
            <a:spAutoFit/>
          </a:bodyPr>
          <a:lstStyle/>
          <a:p>
            <a:pPr algn="ctr"/>
            <a:r>
              <a:rPr lang="en-US" b="1" dirty="0">
                <a:solidFill>
                  <a:schemeClr val="tx2"/>
                </a:solidFill>
                <a:latin typeface="Arial" panose="020B0604020202020204" pitchFamily="34" charset="0"/>
                <a:cs typeface="Arial" panose="020B0604020202020204" pitchFamily="34" charset="0"/>
              </a:rPr>
              <a:t>2,000+ </a:t>
            </a:r>
            <a:r>
              <a:rPr lang="en-US" sz="1600" dirty="0">
                <a:solidFill>
                  <a:schemeClr val="tx2"/>
                </a:solidFill>
                <a:latin typeface="Arial" panose="020B0604020202020204" pitchFamily="34" charset="0"/>
                <a:cs typeface="Arial" panose="020B0604020202020204" pitchFamily="34" charset="0"/>
              </a:rPr>
              <a:t>Earthquake Sensors</a:t>
            </a:r>
            <a:endParaRPr lang="en-US"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49376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8" name="Title 1">
            <a:extLst>
              <a:ext uri="{FF2B5EF4-FFF2-40B4-BE49-F238E27FC236}">
                <a16:creationId xmlns:a16="http://schemas.microsoft.com/office/drawing/2014/main" id="{3D94B8AF-23F0-C3E7-26A3-6EF264F7ACB1}"/>
              </a:ext>
            </a:extLst>
          </p:cNvPr>
          <p:cNvSpPr>
            <a:spLocks noGrp="1"/>
          </p:cNvSpPr>
          <p:nvPr>
            <p:ph type="title"/>
          </p:nvPr>
        </p:nvSpPr>
        <p:spPr>
          <a:xfrm>
            <a:off x="381000" y="365760"/>
            <a:ext cx="11430000" cy="549275"/>
          </a:xfrm>
        </p:spPr>
        <p:txBody>
          <a:bodyPr/>
          <a:lstStyle/>
          <a:p>
            <a:r>
              <a:rPr lang="en-US" sz="3200" dirty="0"/>
              <a:t>How Does ShakeAlert Work?</a:t>
            </a:r>
          </a:p>
        </p:txBody>
      </p:sp>
      <p:pic>
        <p:nvPicPr>
          <p:cNvPr id="9" name="Picture 8">
            <a:extLst>
              <a:ext uri="{FF2B5EF4-FFF2-40B4-BE49-F238E27FC236}">
                <a16:creationId xmlns:a16="http://schemas.microsoft.com/office/drawing/2014/main" id="{11693BA1-2233-01CA-4F99-97399EF3B081}"/>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242751" y="1178255"/>
            <a:ext cx="11706498" cy="2688184"/>
          </a:xfrm>
          <a:prstGeom prst="rect">
            <a:avLst/>
          </a:prstGeom>
        </p:spPr>
      </p:pic>
      <p:sp>
        <p:nvSpPr>
          <p:cNvPr id="10" name="Google Shape;454;p46">
            <a:extLst>
              <a:ext uri="{FF2B5EF4-FFF2-40B4-BE49-F238E27FC236}">
                <a16:creationId xmlns:a16="http://schemas.microsoft.com/office/drawing/2014/main" id="{3AB093AF-BA0E-980E-2651-6E0C44C88E58}"/>
              </a:ext>
            </a:extLst>
          </p:cNvPr>
          <p:cNvSpPr txBox="1"/>
          <p:nvPr/>
        </p:nvSpPr>
        <p:spPr>
          <a:xfrm>
            <a:off x="589734" y="4000500"/>
            <a:ext cx="2913629" cy="1788182"/>
          </a:xfrm>
          <a:prstGeom prst="rect">
            <a:avLst/>
          </a:prstGeom>
          <a:noFill/>
          <a:ln>
            <a:noFill/>
          </a:ln>
        </p:spPr>
        <p:txBody>
          <a:bodyPr spcFirstLastPara="1" wrap="square" lIns="0" tIns="0" rIns="0" bIns="0" anchor="t" anchorCtr="0">
            <a:spAutoFit/>
          </a:bodyPr>
          <a:lstStyle/>
          <a:p>
            <a:pPr marL="127000" lvl="0">
              <a:lnSpc>
                <a:spcPct val="11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DETECT</a:t>
            </a:r>
          </a:p>
          <a:p>
            <a:pPr marL="127000" lvl="0">
              <a:lnSpc>
                <a:spcPct val="110000"/>
              </a:lnSpc>
              <a:spcBef>
                <a:spcPts val="300"/>
              </a:spcBef>
              <a:spcAft>
                <a:spcPts val="600"/>
              </a:spcAft>
              <a:buClr>
                <a:schemeClr val="accent1"/>
              </a:buClr>
              <a:buSzPts val="1500"/>
            </a:pPr>
            <a:r>
              <a:rPr lang="en-US" dirty="0">
                <a:solidFill>
                  <a:schemeClr val="accent2">
                    <a:lumMod val="75000"/>
                  </a:schemeClr>
                </a:solidFill>
                <a:latin typeface="Arial" panose="020B0604020202020204" pitchFamily="34" charset="0"/>
                <a:cs typeface="Arial" panose="020B0604020202020204" pitchFamily="34" charset="0"/>
              </a:rPr>
              <a:t>A network of seismic quickly detects shaking when an earthquake begins.</a:t>
            </a:r>
            <a:endParaRPr lang="en-US" sz="2000" dirty="0">
              <a:solidFill>
                <a:schemeClr val="accent2">
                  <a:lumMod val="75000"/>
                </a:schemeClr>
              </a:solidFill>
              <a:latin typeface="Arial" panose="020B0604020202020204" pitchFamily="34" charset="0"/>
              <a:cs typeface="Arial" panose="020B0604020202020204" pitchFamily="34" charset="0"/>
            </a:endParaRPr>
          </a:p>
        </p:txBody>
      </p:sp>
      <p:sp>
        <p:nvSpPr>
          <p:cNvPr id="11" name="Google Shape;454;p46">
            <a:extLst>
              <a:ext uri="{FF2B5EF4-FFF2-40B4-BE49-F238E27FC236}">
                <a16:creationId xmlns:a16="http://schemas.microsoft.com/office/drawing/2014/main" id="{3541BFC2-7F48-C728-C463-4B0371ED6779}"/>
              </a:ext>
            </a:extLst>
          </p:cNvPr>
          <p:cNvSpPr txBox="1"/>
          <p:nvPr/>
        </p:nvSpPr>
        <p:spPr>
          <a:xfrm>
            <a:off x="4103066" y="4006820"/>
            <a:ext cx="3376955" cy="2092881"/>
          </a:xfrm>
          <a:prstGeom prst="rect">
            <a:avLst/>
          </a:prstGeom>
          <a:noFill/>
          <a:ln>
            <a:noFill/>
          </a:ln>
        </p:spPr>
        <p:txBody>
          <a:bodyPr spcFirstLastPara="1" wrap="square" lIns="0" tIns="0" rIns="0" bIns="0" anchor="t" anchorCtr="0">
            <a:spAutoFit/>
          </a:bodyPr>
          <a:lstStyle/>
          <a:p>
            <a:pPr marL="127000" lvl="0">
              <a:lnSpc>
                <a:spcPct val="11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PROCESS</a:t>
            </a:r>
          </a:p>
          <a:p>
            <a:pPr marL="127000" lvl="0">
              <a:lnSpc>
                <a:spcPct val="110000"/>
              </a:lnSpc>
              <a:spcBef>
                <a:spcPts val="300"/>
              </a:spcBef>
              <a:spcAft>
                <a:spcPts val="600"/>
              </a:spcAft>
              <a:buClr>
                <a:schemeClr val="accent1"/>
              </a:buClr>
              <a:buSzPts val="1500"/>
            </a:pPr>
            <a:r>
              <a:rPr lang="en-US" dirty="0">
                <a:solidFill>
                  <a:schemeClr val="accent2">
                    <a:lumMod val="75000"/>
                  </a:schemeClr>
                </a:solidFill>
                <a:latin typeface="Arial" panose="020B0604020202020204" pitchFamily="34" charset="0"/>
                <a:cs typeface="Arial" panose="020B0604020202020204" pitchFamily="34" charset="0"/>
              </a:rPr>
              <a:t>Computers analyze the first data to estimate where the earthquake started, how big it is, and where strong shaking will occur.</a:t>
            </a:r>
            <a:endParaRPr lang="en-US" sz="2000" dirty="0">
              <a:solidFill>
                <a:schemeClr val="accent2">
                  <a:lumMod val="75000"/>
                </a:schemeClr>
              </a:solidFill>
              <a:latin typeface="Arial" panose="020B0604020202020204" pitchFamily="34" charset="0"/>
              <a:cs typeface="Arial" panose="020B0604020202020204" pitchFamily="34" charset="0"/>
            </a:endParaRPr>
          </a:p>
        </p:txBody>
      </p:sp>
      <p:sp>
        <p:nvSpPr>
          <p:cNvPr id="12" name="Google Shape;454;p46">
            <a:extLst>
              <a:ext uri="{FF2B5EF4-FFF2-40B4-BE49-F238E27FC236}">
                <a16:creationId xmlns:a16="http://schemas.microsoft.com/office/drawing/2014/main" id="{524E68DA-2820-22A2-65BD-B9A0A134AFEB}"/>
              </a:ext>
            </a:extLst>
          </p:cNvPr>
          <p:cNvSpPr txBox="1"/>
          <p:nvPr/>
        </p:nvSpPr>
        <p:spPr>
          <a:xfrm>
            <a:off x="8362643" y="4012178"/>
            <a:ext cx="3419816" cy="2092881"/>
          </a:xfrm>
          <a:prstGeom prst="rect">
            <a:avLst/>
          </a:prstGeom>
          <a:noFill/>
          <a:ln>
            <a:noFill/>
          </a:ln>
        </p:spPr>
        <p:txBody>
          <a:bodyPr spcFirstLastPara="1" wrap="square" lIns="0" tIns="0" rIns="0" bIns="0" anchor="t" anchorCtr="0">
            <a:spAutoFit/>
          </a:bodyPr>
          <a:lstStyle/>
          <a:p>
            <a:pPr marL="127000" lvl="0">
              <a:lnSpc>
                <a:spcPct val="11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DELIVER</a:t>
            </a:r>
          </a:p>
          <a:p>
            <a:pPr marL="127000" lvl="0">
              <a:lnSpc>
                <a:spcPct val="110000"/>
              </a:lnSpc>
              <a:spcBef>
                <a:spcPts val="300"/>
              </a:spcBef>
              <a:spcAft>
                <a:spcPts val="600"/>
              </a:spcAft>
              <a:buClr>
                <a:schemeClr val="accent1"/>
              </a:buClr>
              <a:buSzPts val="1500"/>
            </a:pPr>
            <a:r>
              <a:rPr lang="en-US" dirty="0">
                <a:solidFill>
                  <a:schemeClr val="accent2">
                    <a:lumMod val="75000"/>
                  </a:schemeClr>
                </a:solidFill>
                <a:latin typeface="Arial" panose="020B0604020202020204" pitchFamily="34" charset="0"/>
                <a:cs typeface="Arial" panose="020B0604020202020204" pitchFamily="34" charset="0"/>
              </a:rPr>
              <a:t>Alerts are sent to apps, phones, and automated systems, giving people seconds to take protective action before strong shaking arrives.</a:t>
            </a:r>
            <a:endParaRPr lang="en-US" sz="2000" dirty="0">
              <a:solidFill>
                <a:schemeClr val="accent2">
                  <a:lumMod val="75000"/>
                </a:schemeClr>
              </a:solidFill>
              <a:latin typeface="Arial" panose="020B0604020202020204" pitchFamily="34" charset="0"/>
              <a:cs typeface="Arial" panose="020B0604020202020204" pitchFamily="34" charset="0"/>
            </a:endParaRPr>
          </a:p>
        </p:txBody>
      </p:sp>
      <p:grpSp>
        <p:nvGrpSpPr>
          <p:cNvPr id="13" name="Group 12">
            <a:extLst>
              <a:ext uri="{FF2B5EF4-FFF2-40B4-BE49-F238E27FC236}">
                <a16:creationId xmlns:a16="http://schemas.microsoft.com/office/drawing/2014/main" id="{516070DA-0B9D-722D-231A-1EB8EC474D0B}"/>
              </a:ext>
            </a:extLst>
          </p:cNvPr>
          <p:cNvGrpSpPr/>
          <p:nvPr/>
        </p:nvGrpSpPr>
        <p:grpSpPr>
          <a:xfrm>
            <a:off x="3636863" y="4099034"/>
            <a:ext cx="4184230" cy="1996789"/>
            <a:chOff x="3636863" y="4349269"/>
            <a:chExt cx="4184230" cy="1746554"/>
          </a:xfrm>
        </p:grpSpPr>
        <p:cxnSp>
          <p:nvCxnSpPr>
            <p:cNvPr id="14" name="Straight Connector 13">
              <a:extLst>
                <a:ext uri="{FF2B5EF4-FFF2-40B4-BE49-F238E27FC236}">
                  <a16:creationId xmlns:a16="http://schemas.microsoft.com/office/drawing/2014/main" id="{534FCA4A-C5CF-6E4B-4288-2CA869FEA943}"/>
                </a:ext>
              </a:extLst>
            </p:cNvPr>
            <p:cNvCxnSpPr/>
            <p:nvPr/>
          </p:nvCxnSpPr>
          <p:spPr>
            <a:xfrm>
              <a:off x="3636863" y="4376056"/>
              <a:ext cx="0" cy="1719767"/>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7A3F700-2718-051E-C0C6-FC262F703053}"/>
                </a:ext>
              </a:extLst>
            </p:cNvPr>
            <p:cNvCxnSpPr/>
            <p:nvPr/>
          </p:nvCxnSpPr>
          <p:spPr>
            <a:xfrm>
              <a:off x="7821093" y="4349269"/>
              <a:ext cx="0" cy="1719767"/>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2AF98F15-EDE5-2264-2630-2D32790E4C20}"/>
              </a:ext>
            </a:extLst>
          </p:cNvPr>
          <p:cNvSpPr>
            <a:spLocks noGrp="1"/>
          </p:cNvSpPr>
          <p:nvPr>
            <p:ph type="sldNum" sz="quarter" idx="12"/>
          </p:nvPr>
        </p:nvSpPr>
        <p:spPr/>
        <p:txBody>
          <a:bodyPr/>
          <a:lstStyle/>
          <a:p>
            <a:pPr algn="r"/>
            <a:fld id="{A9214D30-10CF-3240-96DE-4576B6E7F41F}" type="slidenum">
              <a:rPr lang="en-US" smtClean="0"/>
              <a:pPr algn="r"/>
              <a:t>5</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AEBED46-185B-697A-4390-440E08A8BCD9}"/>
              </a:ext>
            </a:extLst>
          </p:cNvPr>
          <p:cNvSpPr/>
          <p:nvPr/>
        </p:nvSpPr>
        <p:spPr>
          <a:xfrm>
            <a:off x="4092315" y="0"/>
            <a:ext cx="8099686" cy="6858000"/>
          </a:xfrm>
          <a:prstGeom prst="rect">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8BE44B-0CB2-569A-1B0B-8E631E60EE81}"/>
              </a:ext>
            </a:extLst>
          </p:cNvPr>
          <p:cNvSpPr>
            <a:spLocks noGrp="1"/>
          </p:cNvSpPr>
          <p:nvPr>
            <p:ph type="title"/>
          </p:nvPr>
        </p:nvSpPr>
        <p:spPr>
          <a:xfrm>
            <a:off x="381000" y="365760"/>
            <a:ext cx="4442460" cy="800100"/>
          </a:xfrm>
        </p:spPr>
        <p:txBody>
          <a:bodyPr/>
          <a:lstStyle/>
          <a:p>
            <a:r>
              <a:rPr lang="en-US" sz="3200" dirty="0"/>
              <a:t>You Probably </a:t>
            </a:r>
            <a:br>
              <a:rPr lang="en-US" sz="3200" dirty="0"/>
            </a:br>
            <a:r>
              <a:rPr lang="en-US" sz="3200" dirty="0"/>
              <a:t>Already Have It</a:t>
            </a:r>
          </a:p>
        </p:txBody>
      </p:sp>
      <p:sp>
        <p:nvSpPr>
          <p:cNvPr id="5" name="Content Placeholder 3">
            <a:extLst>
              <a:ext uri="{FF2B5EF4-FFF2-40B4-BE49-F238E27FC236}">
                <a16:creationId xmlns:a16="http://schemas.microsoft.com/office/drawing/2014/main" id="{5F0F3B03-149B-DABE-3ED5-07AFEF6FF3AC}"/>
              </a:ext>
            </a:extLst>
          </p:cNvPr>
          <p:cNvSpPr txBox="1">
            <a:spLocks/>
          </p:cNvSpPr>
          <p:nvPr/>
        </p:nvSpPr>
        <p:spPr>
          <a:xfrm>
            <a:off x="312740" y="1711957"/>
            <a:ext cx="3614683" cy="1945643"/>
          </a:xfrm>
          <a:prstGeom prst="rect">
            <a:avLst/>
          </a:prstGeom>
        </p:spPr>
        <p:txBody>
          <a:bodyP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1800"/>
              </a:spcBef>
              <a:buNone/>
            </a:pPr>
            <a:r>
              <a:rPr lang="en-US" sz="2000" b="1" dirty="0">
                <a:solidFill>
                  <a:schemeClr val="accent2">
                    <a:lumMod val="75000"/>
                  </a:schemeClr>
                </a:solidFill>
              </a:rPr>
              <a:t>Most newer smartphones can already receive ShakeAlert-powered alerts.</a:t>
            </a:r>
          </a:p>
          <a:p>
            <a:pPr marL="0" indent="0">
              <a:lnSpc>
                <a:spcPct val="110000"/>
              </a:lnSpc>
              <a:spcBef>
                <a:spcPts val="1800"/>
              </a:spcBef>
              <a:buNone/>
            </a:pPr>
            <a:r>
              <a:rPr lang="en-US" sz="2000" dirty="0">
                <a:solidFill>
                  <a:schemeClr val="accent2">
                    <a:lumMod val="75000"/>
                  </a:schemeClr>
                </a:solidFill>
              </a:rPr>
              <a:t>You may receive alerts on your phone through:</a:t>
            </a:r>
          </a:p>
        </p:txBody>
      </p:sp>
      <p:cxnSp>
        <p:nvCxnSpPr>
          <p:cNvPr id="7" name="Straight Connector 6">
            <a:extLst>
              <a:ext uri="{FF2B5EF4-FFF2-40B4-BE49-F238E27FC236}">
                <a16:creationId xmlns:a16="http://schemas.microsoft.com/office/drawing/2014/main" id="{11D07A92-1AE0-3B61-4743-E884E696DA3E}"/>
              </a:ext>
            </a:extLst>
          </p:cNvPr>
          <p:cNvCxnSpPr>
            <a:cxnSpLocks/>
          </p:cNvCxnSpPr>
          <p:nvPr/>
        </p:nvCxnSpPr>
        <p:spPr>
          <a:xfrm>
            <a:off x="391886" y="1455575"/>
            <a:ext cx="783771" cy="0"/>
          </a:xfrm>
          <a:prstGeom prst="line">
            <a:avLst/>
          </a:prstGeom>
          <a:ln w="41275">
            <a:solidFill>
              <a:schemeClr val="accent6"/>
            </a:solidFill>
          </a:ln>
        </p:spPr>
        <p:style>
          <a:lnRef idx="2">
            <a:schemeClr val="accent1"/>
          </a:lnRef>
          <a:fillRef idx="0">
            <a:schemeClr val="accent1"/>
          </a:fillRef>
          <a:effectRef idx="1">
            <a:schemeClr val="accent1"/>
          </a:effectRef>
          <a:fontRef idx="minor">
            <a:schemeClr val="tx1"/>
          </a:fontRef>
        </p:style>
      </p:cxnSp>
      <p:sp>
        <p:nvSpPr>
          <p:cNvPr id="9" name="Oval 8">
            <a:extLst>
              <a:ext uri="{FF2B5EF4-FFF2-40B4-BE49-F238E27FC236}">
                <a16:creationId xmlns:a16="http://schemas.microsoft.com/office/drawing/2014/main" id="{7A3EB2E6-0216-4E2A-C68D-4327F8221166}"/>
              </a:ext>
            </a:extLst>
          </p:cNvPr>
          <p:cNvSpPr/>
          <p:nvPr/>
        </p:nvSpPr>
        <p:spPr>
          <a:xfrm>
            <a:off x="396128" y="3885777"/>
            <a:ext cx="405816" cy="405816"/>
          </a:xfrm>
          <a:prstGeom prst="ellipse">
            <a:avLst/>
          </a:prstGeom>
          <a:gradFill flip="none" rotWithShape="1">
            <a:gsLst>
              <a:gs pos="0">
                <a:srgbClr val="08633C"/>
              </a:gs>
              <a:gs pos="99000">
                <a:srgbClr val="07794B"/>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1</a:t>
            </a:r>
          </a:p>
        </p:txBody>
      </p:sp>
      <p:sp>
        <p:nvSpPr>
          <p:cNvPr id="10" name="Oval 9">
            <a:extLst>
              <a:ext uri="{FF2B5EF4-FFF2-40B4-BE49-F238E27FC236}">
                <a16:creationId xmlns:a16="http://schemas.microsoft.com/office/drawing/2014/main" id="{13679AA0-BD32-D3C9-449F-D99AA3D08BF4}"/>
              </a:ext>
            </a:extLst>
          </p:cNvPr>
          <p:cNvSpPr/>
          <p:nvPr/>
        </p:nvSpPr>
        <p:spPr>
          <a:xfrm>
            <a:off x="355345" y="4862425"/>
            <a:ext cx="405816" cy="405816"/>
          </a:xfrm>
          <a:prstGeom prst="ellipse">
            <a:avLst/>
          </a:prstGeom>
          <a:gradFill flip="none" rotWithShape="1">
            <a:gsLst>
              <a:gs pos="0">
                <a:srgbClr val="08633C"/>
              </a:gs>
              <a:gs pos="99000">
                <a:srgbClr val="07794B"/>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2</a:t>
            </a:r>
          </a:p>
        </p:txBody>
      </p:sp>
      <p:sp>
        <p:nvSpPr>
          <p:cNvPr id="11" name="Oval 10">
            <a:extLst>
              <a:ext uri="{FF2B5EF4-FFF2-40B4-BE49-F238E27FC236}">
                <a16:creationId xmlns:a16="http://schemas.microsoft.com/office/drawing/2014/main" id="{CF678D79-4936-137B-D89A-B8687933D165}"/>
              </a:ext>
            </a:extLst>
          </p:cNvPr>
          <p:cNvSpPr/>
          <p:nvPr/>
        </p:nvSpPr>
        <p:spPr>
          <a:xfrm>
            <a:off x="366077" y="5645890"/>
            <a:ext cx="405816" cy="405816"/>
          </a:xfrm>
          <a:prstGeom prst="ellipse">
            <a:avLst/>
          </a:prstGeom>
          <a:gradFill flip="none" rotWithShape="1">
            <a:gsLst>
              <a:gs pos="0">
                <a:srgbClr val="08633C"/>
              </a:gs>
              <a:gs pos="99000">
                <a:srgbClr val="07794B"/>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3</a:t>
            </a:r>
          </a:p>
        </p:txBody>
      </p:sp>
      <p:sp>
        <p:nvSpPr>
          <p:cNvPr id="13" name="TextBox 12">
            <a:extLst>
              <a:ext uri="{FF2B5EF4-FFF2-40B4-BE49-F238E27FC236}">
                <a16:creationId xmlns:a16="http://schemas.microsoft.com/office/drawing/2014/main" id="{F8D97F62-3A7D-3238-D3D7-72306274B219}"/>
              </a:ext>
            </a:extLst>
          </p:cNvPr>
          <p:cNvSpPr txBox="1"/>
          <p:nvPr/>
        </p:nvSpPr>
        <p:spPr>
          <a:xfrm>
            <a:off x="843275" y="3862783"/>
            <a:ext cx="3129118" cy="2220480"/>
          </a:xfrm>
          <a:prstGeom prst="rect">
            <a:avLst/>
          </a:prstGeom>
          <a:noFill/>
        </p:spPr>
        <p:txBody>
          <a:bodyPr wrap="square">
            <a:spAutoFit/>
          </a:bodyPr>
          <a:lstStyle/>
          <a:p>
            <a:pPr marL="0" indent="0">
              <a:lnSpc>
                <a:spcPct val="110000"/>
              </a:lnSpc>
              <a:spcBef>
                <a:spcPts val="1800"/>
              </a:spcBef>
              <a:buNone/>
            </a:pPr>
            <a:r>
              <a:rPr lang="en-US" sz="2000" dirty="0">
                <a:solidFill>
                  <a:schemeClr val="accent2">
                    <a:lumMod val="75000"/>
                  </a:schemeClr>
                </a:solidFill>
                <a:latin typeface="Arial" panose="020B0604020202020204" pitchFamily="34" charset="0"/>
                <a:cs typeface="Arial" panose="020B0604020202020204" pitchFamily="34" charset="0"/>
              </a:rPr>
              <a:t>Wireless Emergency Alerts (WEA).</a:t>
            </a:r>
          </a:p>
          <a:p>
            <a:pPr marL="0" indent="0">
              <a:lnSpc>
                <a:spcPct val="110000"/>
              </a:lnSpc>
              <a:spcBef>
                <a:spcPts val="1800"/>
              </a:spcBef>
              <a:buNone/>
            </a:pPr>
            <a:r>
              <a:rPr lang="en-US" sz="2000" dirty="0">
                <a:solidFill>
                  <a:schemeClr val="accent2">
                    <a:lumMod val="75000"/>
                  </a:schemeClr>
                </a:solidFill>
                <a:latin typeface="Arial" panose="020B0604020202020204" pitchFamily="34" charset="0"/>
                <a:cs typeface="Arial" panose="020B0604020202020204" pitchFamily="34" charset="0"/>
              </a:rPr>
              <a:t>Your phone's built-in operating system.</a:t>
            </a:r>
          </a:p>
          <a:p>
            <a:pPr marL="0" indent="0">
              <a:lnSpc>
                <a:spcPct val="110000"/>
              </a:lnSpc>
              <a:spcBef>
                <a:spcPts val="1800"/>
              </a:spcBef>
              <a:buNone/>
            </a:pPr>
            <a:r>
              <a:rPr lang="en-US" sz="2000" dirty="0">
                <a:solidFill>
                  <a:schemeClr val="accent2">
                    <a:lumMod val="75000"/>
                  </a:schemeClr>
                </a:solidFill>
                <a:latin typeface="Arial" panose="020B0604020202020204" pitchFamily="34" charset="0"/>
                <a:cs typeface="Arial" panose="020B0604020202020204" pitchFamily="34" charset="0"/>
              </a:rPr>
              <a:t>The </a:t>
            </a:r>
            <a:r>
              <a:rPr lang="en-US" sz="2000" dirty="0" err="1">
                <a:solidFill>
                  <a:schemeClr val="accent2">
                    <a:lumMod val="75000"/>
                  </a:schemeClr>
                </a:solidFill>
                <a:latin typeface="Arial" panose="020B0604020202020204" pitchFamily="34" charset="0"/>
                <a:cs typeface="Arial" panose="020B0604020202020204" pitchFamily="34" charset="0"/>
              </a:rPr>
              <a:t>MyShake</a:t>
            </a:r>
            <a:r>
              <a:rPr lang="en-US" sz="2000" dirty="0">
                <a:solidFill>
                  <a:schemeClr val="accent2">
                    <a:lumMod val="75000"/>
                  </a:schemeClr>
                </a:solidFill>
                <a:latin typeface="Arial" panose="020B0604020202020204" pitchFamily="34" charset="0"/>
                <a:cs typeface="Arial" panose="020B0604020202020204" pitchFamily="34" charset="0"/>
              </a:rPr>
              <a:t> app.</a:t>
            </a:r>
          </a:p>
        </p:txBody>
      </p:sp>
      <p:sp>
        <p:nvSpPr>
          <p:cNvPr id="6" name="Rectangle 5">
            <a:extLst>
              <a:ext uri="{FF2B5EF4-FFF2-40B4-BE49-F238E27FC236}">
                <a16:creationId xmlns:a16="http://schemas.microsoft.com/office/drawing/2014/main" id="{73885B17-F02C-AC8D-89CD-13C57900748A}"/>
              </a:ext>
            </a:extLst>
          </p:cNvPr>
          <p:cNvSpPr/>
          <p:nvPr/>
        </p:nvSpPr>
        <p:spPr>
          <a:xfrm>
            <a:off x="4785360" y="5551371"/>
            <a:ext cx="1005840" cy="609600"/>
          </a:xfrm>
          <a:prstGeom prst="rect">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7">
            <a:extLst>
              <a:ext uri="{FF2B5EF4-FFF2-40B4-BE49-F238E27FC236}">
                <a16:creationId xmlns:a16="http://schemas.microsoft.com/office/drawing/2014/main" id="{912D9F23-3243-D1F6-8D78-3D1854B234EC}"/>
              </a:ext>
            </a:extLst>
          </p:cNvPr>
          <p:cNvSpPr>
            <a:spLocks noGrp="1"/>
          </p:cNvSpPr>
          <p:nvPr>
            <p:ph type="sldNum" sz="quarter" idx="12"/>
          </p:nvPr>
        </p:nvSpPr>
        <p:spPr/>
        <p:txBody>
          <a:bodyPr/>
          <a:lstStyle/>
          <a:p>
            <a:pPr algn="r"/>
            <a:fld id="{A9214D30-10CF-3240-96DE-4576B6E7F41F}" type="slidenum">
              <a:rPr lang="en-US" smtClean="0"/>
              <a:pPr algn="r"/>
              <a:t>6</a:t>
            </a:fld>
            <a:endParaRPr lang="en-US"/>
          </a:p>
        </p:txBody>
      </p:sp>
      <p:pic>
        <p:nvPicPr>
          <p:cNvPr id="14" name="Picture 13">
            <a:extLst>
              <a:ext uri="{FF2B5EF4-FFF2-40B4-BE49-F238E27FC236}">
                <a16:creationId xmlns:a16="http://schemas.microsoft.com/office/drawing/2014/main" id="{4EC2EC3E-FA6B-FC0E-B10F-ECA5B3B22A6E}"/>
              </a:ext>
            </a:extLst>
          </p:cNvPr>
          <p:cNvPicPr>
            <a:picLocks noChangeAspect="1"/>
          </p:cNvPicPr>
          <p:nvPr/>
        </p:nvPicPr>
        <p:blipFill>
          <a:blip r:embed="rId3" cstate="hqprint">
            <a:extLst>
              <a:ext uri="{28A0092B-C50C-407E-A947-70E740481C1C}">
                <a14:useLocalDpi xmlns:a14="http://schemas.microsoft.com/office/drawing/2010/main"/>
              </a:ext>
            </a:extLst>
          </a:blip>
          <a:srcRect b="15195"/>
          <a:stretch>
            <a:fillRect/>
          </a:stretch>
        </p:blipFill>
        <p:spPr>
          <a:xfrm>
            <a:off x="8062188" y="134856"/>
            <a:ext cx="4327035" cy="6723144"/>
          </a:xfrm>
          <a:prstGeom prst="rect">
            <a:avLst/>
          </a:prstGeom>
        </p:spPr>
      </p:pic>
      <p:pic>
        <p:nvPicPr>
          <p:cNvPr id="16" name="Picture 15">
            <a:extLst>
              <a:ext uri="{FF2B5EF4-FFF2-40B4-BE49-F238E27FC236}">
                <a16:creationId xmlns:a16="http://schemas.microsoft.com/office/drawing/2014/main" id="{A8A68D50-F1CF-248A-1644-071228226638}"/>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415376" y="644338"/>
            <a:ext cx="838200" cy="800100"/>
          </a:xfrm>
          <a:prstGeom prst="rect">
            <a:avLst/>
          </a:prstGeom>
        </p:spPr>
      </p:pic>
      <p:pic>
        <p:nvPicPr>
          <p:cNvPr id="18" name="Picture 17">
            <a:extLst>
              <a:ext uri="{FF2B5EF4-FFF2-40B4-BE49-F238E27FC236}">
                <a16:creationId xmlns:a16="http://schemas.microsoft.com/office/drawing/2014/main" id="{4D590906-12CD-1555-A89B-2167E6094723}"/>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4415376" y="2598173"/>
            <a:ext cx="838200" cy="800100"/>
          </a:xfrm>
          <a:prstGeom prst="rect">
            <a:avLst/>
          </a:prstGeom>
        </p:spPr>
      </p:pic>
      <p:pic>
        <p:nvPicPr>
          <p:cNvPr id="20" name="Picture 19">
            <a:extLst>
              <a:ext uri="{FF2B5EF4-FFF2-40B4-BE49-F238E27FC236}">
                <a16:creationId xmlns:a16="http://schemas.microsoft.com/office/drawing/2014/main" id="{6D2F2ADE-2447-0EAA-CD50-3C42AB85BAF4}"/>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4415376" y="4856830"/>
            <a:ext cx="838200" cy="876300"/>
          </a:xfrm>
          <a:prstGeom prst="rect">
            <a:avLst/>
          </a:prstGeom>
        </p:spPr>
      </p:pic>
      <p:sp>
        <p:nvSpPr>
          <p:cNvPr id="21" name="TextBox 20">
            <a:extLst>
              <a:ext uri="{FF2B5EF4-FFF2-40B4-BE49-F238E27FC236}">
                <a16:creationId xmlns:a16="http://schemas.microsoft.com/office/drawing/2014/main" id="{49A9AF6F-3C8D-F8AA-10B4-6BE9A0C0816A}"/>
              </a:ext>
            </a:extLst>
          </p:cNvPr>
          <p:cNvSpPr txBox="1"/>
          <p:nvPr/>
        </p:nvSpPr>
        <p:spPr>
          <a:xfrm>
            <a:off x="5360896" y="573741"/>
            <a:ext cx="2886635" cy="646331"/>
          </a:xfrm>
          <a:prstGeom prst="rect">
            <a:avLst/>
          </a:prstGeom>
          <a:noFill/>
        </p:spPr>
        <p:txBody>
          <a:bodyPr wrap="square" lIns="0" rtlCol="0">
            <a:spAutoFit/>
          </a:bodyPr>
          <a:lstStyle/>
          <a:p>
            <a:pPr marL="17463">
              <a:lnSpc>
                <a:spcPct val="9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Wireless Emergency Alerts from FEMA</a:t>
            </a:r>
          </a:p>
        </p:txBody>
      </p:sp>
      <p:sp>
        <p:nvSpPr>
          <p:cNvPr id="22" name="TextBox 21">
            <a:extLst>
              <a:ext uri="{FF2B5EF4-FFF2-40B4-BE49-F238E27FC236}">
                <a16:creationId xmlns:a16="http://schemas.microsoft.com/office/drawing/2014/main" id="{50777F3D-DBB0-B330-5CC5-8F9F5F03EF99}"/>
              </a:ext>
            </a:extLst>
          </p:cNvPr>
          <p:cNvSpPr txBox="1"/>
          <p:nvPr/>
        </p:nvSpPr>
        <p:spPr>
          <a:xfrm>
            <a:off x="5360896" y="1162903"/>
            <a:ext cx="2761130" cy="1077218"/>
          </a:xfrm>
          <a:prstGeom prst="rect">
            <a:avLst/>
          </a:prstGeom>
          <a:noFill/>
        </p:spPr>
        <p:txBody>
          <a:bodyPr wrap="square" lIns="0" rtlCol="0">
            <a:spAutoFit/>
          </a:bodyPr>
          <a:lstStyle/>
          <a:p>
            <a:r>
              <a:rPr lang="en-US" sz="1600" dirty="0">
                <a:solidFill>
                  <a:schemeClr val="accent2">
                    <a:lumMod val="75000"/>
                  </a:schemeClr>
                </a:solidFill>
                <a:latin typeface="Arial" panose="020B0604020202020204" pitchFamily="34" charset="0"/>
                <a:cs typeface="Arial" panose="020B0604020202020204" pitchFamily="34" charset="0"/>
              </a:rPr>
              <a:t>Depending on your cell phone, this setting may be found under Emergency Alerts or Government Alerts.</a:t>
            </a:r>
          </a:p>
        </p:txBody>
      </p:sp>
      <p:sp>
        <p:nvSpPr>
          <p:cNvPr id="25" name="TextBox 24">
            <a:extLst>
              <a:ext uri="{FF2B5EF4-FFF2-40B4-BE49-F238E27FC236}">
                <a16:creationId xmlns:a16="http://schemas.microsoft.com/office/drawing/2014/main" id="{D527D8CC-E65C-3920-D4B9-E9234769AF58}"/>
              </a:ext>
            </a:extLst>
          </p:cNvPr>
          <p:cNvSpPr txBox="1"/>
          <p:nvPr/>
        </p:nvSpPr>
        <p:spPr>
          <a:xfrm>
            <a:off x="5360896" y="2500681"/>
            <a:ext cx="2886635" cy="646331"/>
          </a:xfrm>
          <a:prstGeom prst="rect">
            <a:avLst/>
          </a:prstGeom>
          <a:noFill/>
        </p:spPr>
        <p:txBody>
          <a:bodyPr wrap="square" lIns="0" rtlCol="0">
            <a:spAutoFit/>
          </a:bodyPr>
          <a:lstStyle/>
          <a:p>
            <a:pPr marL="17463">
              <a:lnSpc>
                <a:spcPct val="9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Cell Phone </a:t>
            </a:r>
            <a:br>
              <a:rPr lang="en-US" sz="2000" b="1" dirty="0">
                <a:solidFill>
                  <a:schemeClr val="accent1"/>
                </a:solidFill>
                <a:latin typeface="Arial" panose="020B0604020202020204" pitchFamily="34" charset="0"/>
                <a:cs typeface="Arial" panose="020B0604020202020204" pitchFamily="34" charset="0"/>
              </a:rPr>
            </a:br>
            <a:r>
              <a:rPr lang="en-US" sz="2000" b="1" dirty="0">
                <a:solidFill>
                  <a:schemeClr val="accent1"/>
                </a:solidFill>
                <a:latin typeface="Arial" panose="020B0604020202020204" pitchFamily="34" charset="0"/>
                <a:cs typeface="Arial" panose="020B0604020202020204" pitchFamily="34" charset="0"/>
              </a:rPr>
              <a:t>Operating Systems</a:t>
            </a:r>
          </a:p>
        </p:txBody>
      </p:sp>
      <p:sp>
        <p:nvSpPr>
          <p:cNvPr id="26" name="TextBox 25">
            <a:extLst>
              <a:ext uri="{FF2B5EF4-FFF2-40B4-BE49-F238E27FC236}">
                <a16:creationId xmlns:a16="http://schemas.microsoft.com/office/drawing/2014/main" id="{9CA9B9AF-8801-6D4E-478B-ADBEC330F48F}"/>
              </a:ext>
            </a:extLst>
          </p:cNvPr>
          <p:cNvSpPr txBox="1"/>
          <p:nvPr/>
        </p:nvSpPr>
        <p:spPr>
          <a:xfrm>
            <a:off x="5360896" y="3126419"/>
            <a:ext cx="2915021" cy="1785104"/>
          </a:xfrm>
          <a:prstGeom prst="rect">
            <a:avLst/>
          </a:prstGeom>
          <a:noFill/>
        </p:spPr>
        <p:txBody>
          <a:bodyPr wrap="square" lIns="0" rtlCol="0">
            <a:spAutoFit/>
          </a:bodyPr>
          <a:lstStyle/>
          <a:p>
            <a:r>
              <a:rPr lang="en-US" sz="1600" dirty="0">
                <a:solidFill>
                  <a:schemeClr val="accent2">
                    <a:lumMod val="75000"/>
                  </a:schemeClr>
                </a:solidFill>
                <a:latin typeface="Arial" panose="020B0604020202020204" pitchFamily="34" charset="0"/>
                <a:cs typeface="Arial" panose="020B0604020202020204" pitchFamily="34" charset="0"/>
              </a:rPr>
              <a:t>Android and iOS have built-in earthquake early warning alerting.</a:t>
            </a:r>
          </a:p>
          <a:p>
            <a:pPr marL="125413" indent="-125413">
              <a:spcBef>
                <a:spcPts val="600"/>
              </a:spcBef>
              <a:buFont typeface="Arial" panose="020B0604020202020204" pitchFamily="34" charset="0"/>
              <a:buChar char="•"/>
            </a:pPr>
            <a:r>
              <a:rPr lang="en-US" sz="1300" b="1" dirty="0">
                <a:solidFill>
                  <a:schemeClr val="accent2">
                    <a:lumMod val="75000"/>
                  </a:schemeClr>
                </a:solidFill>
                <a:latin typeface="Arial" panose="020B0604020202020204" pitchFamily="34" charset="0"/>
                <a:cs typeface="Arial" panose="020B0604020202020204" pitchFamily="34" charset="0"/>
              </a:rPr>
              <a:t>For Android</a:t>
            </a:r>
            <a:r>
              <a:rPr lang="en-US" sz="1300" dirty="0">
                <a:solidFill>
                  <a:schemeClr val="accent2">
                    <a:lumMod val="75000"/>
                  </a:schemeClr>
                </a:solidFill>
                <a:latin typeface="Arial" panose="020B0604020202020204" pitchFamily="34" charset="0"/>
                <a:cs typeface="Arial" panose="020B0604020202020204" pitchFamily="34" charset="0"/>
              </a:rPr>
              <a:t>: </a:t>
            </a:r>
            <a:r>
              <a:rPr lang="en-US" sz="1300" dirty="0" err="1">
                <a:solidFill>
                  <a:schemeClr val="accent2">
                    <a:lumMod val="75000"/>
                  </a:schemeClr>
                </a:solidFill>
                <a:latin typeface="Arial" panose="020B0604020202020204" pitchFamily="34" charset="0"/>
                <a:cs typeface="Arial" panose="020B0604020202020204" pitchFamily="34" charset="0"/>
              </a:rPr>
              <a:t>crisisresponse.google</a:t>
            </a:r>
            <a:r>
              <a:rPr lang="en-US" sz="1300" dirty="0">
                <a:solidFill>
                  <a:schemeClr val="accent2">
                    <a:lumMod val="75000"/>
                  </a:schemeClr>
                </a:solidFill>
                <a:latin typeface="Arial" panose="020B0604020202020204" pitchFamily="34" charset="0"/>
                <a:cs typeface="Arial" panose="020B0604020202020204" pitchFamily="34" charset="0"/>
              </a:rPr>
              <a:t>/ android-early-earthquake-warnings</a:t>
            </a:r>
          </a:p>
          <a:p>
            <a:pPr marL="125413" indent="-125413">
              <a:spcBef>
                <a:spcPts val="600"/>
              </a:spcBef>
              <a:buFont typeface="Arial" panose="020B0604020202020204" pitchFamily="34" charset="0"/>
              <a:buChar char="•"/>
            </a:pPr>
            <a:r>
              <a:rPr lang="en-US" sz="1300" b="1" dirty="0">
                <a:solidFill>
                  <a:schemeClr val="accent2">
                    <a:lumMod val="75000"/>
                  </a:schemeClr>
                </a:solidFill>
                <a:latin typeface="Arial" panose="020B0604020202020204" pitchFamily="34" charset="0"/>
                <a:cs typeface="Arial" panose="020B0604020202020204" pitchFamily="34" charset="0"/>
              </a:rPr>
              <a:t>For iOS: </a:t>
            </a:r>
            <a:r>
              <a:rPr lang="en-US" sz="1300" dirty="0" err="1">
                <a:solidFill>
                  <a:schemeClr val="accent2">
                    <a:lumMod val="75000"/>
                  </a:schemeClr>
                </a:solidFill>
                <a:latin typeface="Arial" panose="020B0604020202020204" pitchFamily="34" charset="0"/>
                <a:cs typeface="Arial" panose="020B0604020202020204" pitchFamily="34" charset="0"/>
              </a:rPr>
              <a:t>support.apple.com</a:t>
            </a:r>
            <a:r>
              <a:rPr lang="en-US" sz="1300" dirty="0">
                <a:solidFill>
                  <a:schemeClr val="accent2">
                    <a:lumMod val="75000"/>
                  </a:schemeClr>
                </a:solidFill>
                <a:latin typeface="Arial" panose="020B0604020202020204" pitchFamily="34" charset="0"/>
                <a:cs typeface="Arial" panose="020B0604020202020204" pitchFamily="34" charset="0"/>
              </a:rPr>
              <a:t>/</a:t>
            </a:r>
            <a:r>
              <a:rPr lang="en-US" sz="1300" dirty="0" err="1">
                <a:solidFill>
                  <a:schemeClr val="accent2">
                    <a:lumMod val="75000"/>
                  </a:schemeClr>
                </a:solidFill>
                <a:latin typeface="Arial" panose="020B0604020202020204" pitchFamily="34" charset="0"/>
                <a:cs typeface="Arial" panose="020B0604020202020204" pitchFamily="34" charset="0"/>
              </a:rPr>
              <a:t>en</a:t>
            </a:r>
            <a:r>
              <a:rPr lang="en-US" sz="1300" dirty="0">
                <a:solidFill>
                  <a:schemeClr val="accent2">
                    <a:lumMod val="75000"/>
                  </a:schemeClr>
                </a:solidFill>
                <a:latin typeface="Arial" panose="020B0604020202020204" pitchFamily="34" charset="0"/>
                <a:cs typeface="Arial" panose="020B0604020202020204" pitchFamily="34" charset="0"/>
              </a:rPr>
              <a:t>-us/102516</a:t>
            </a:r>
          </a:p>
        </p:txBody>
      </p:sp>
      <p:sp>
        <p:nvSpPr>
          <p:cNvPr id="27" name="TextBox 26">
            <a:extLst>
              <a:ext uri="{FF2B5EF4-FFF2-40B4-BE49-F238E27FC236}">
                <a16:creationId xmlns:a16="http://schemas.microsoft.com/office/drawing/2014/main" id="{C763E6B1-A8D0-2F39-FE1F-39ACDA6C56A6}"/>
              </a:ext>
            </a:extLst>
          </p:cNvPr>
          <p:cNvSpPr txBox="1"/>
          <p:nvPr/>
        </p:nvSpPr>
        <p:spPr>
          <a:xfrm>
            <a:off x="5360896" y="5211610"/>
            <a:ext cx="2936118" cy="1231106"/>
          </a:xfrm>
          <a:prstGeom prst="rect">
            <a:avLst/>
          </a:prstGeom>
          <a:noFill/>
        </p:spPr>
        <p:txBody>
          <a:bodyPr wrap="square" lIns="0" rtlCol="0">
            <a:spAutoFit/>
          </a:bodyPr>
          <a:lstStyle/>
          <a:p>
            <a:r>
              <a:rPr lang="en-US" sz="1600" dirty="0">
                <a:solidFill>
                  <a:schemeClr val="accent2">
                    <a:lumMod val="75000"/>
                  </a:schemeClr>
                </a:solidFill>
                <a:latin typeface="Arial" panose="020B0604020202020204" pitchFamily="34" charset="0"/>
                <a:cs typeface="Arial" panose="020B0604020202020204" pitchFamily="34" charset="0"/>
              </a:rPr>
              <a:t>Get the </a:t>
            </a:r>
            <a:r>
              <a:rPr lang="en-US" sz="1600" dirty="0" err="1">
                <a:solidFill>
                  <a:schemeClr val="accent2">
                    <a:lumMod val="75000"/>
                  </a:schemeClr>
                </a:solidFill>
                <a:latin typeface="Arial" panose="020B0604020202020204" pitchFamily="34" charset="0"/>
                <a:cs typeface="Arial" panose="020B0604020202020204" pitchFamily="34" charset="0"/>
              </a:rPr>
              <a:t>MyShake</a:t>
            </a:r>
            <a:r>
              <a:rPr lang="en-US" sz="1600" dirty="0">
                <a:solidFill>
                  <a:schemeClr val="accent2">
                    <a:lumMod val="75000"/>
                  </a:schemeClr>
                </a:solidFill>
                <a:latin typeface="Arial" panose="020B0604020202020204" pitchFamily="34" charset="0"/>
                <a:cs typeface="Arial" panose="020B0604020202020204" pitchFamily="34" charset="0"/>
              </a:rPr>
              <a:t> App from the App Store (iOS devices) or Google Play (Android devices). </a:t>
            </a:r>
          </a:p>
          <a:p>
            <a:r>
              <a:rPr lang="en-US" sz="1300" i="1" dirty="0">
                <a:solidFill>
                  <a:schemeClr val="accent2">
                    <a:lumMod val="75000"/>
                  </a:schemeClr>
                </a:solidFill>
                <a:latin typeface="Arial" panose="020B0604020202020204" pitchFamily="34" charset="0"/>
                <a:cs typeface="Arial" panose="020B0604020202020204" pitchFamily="34" charset="0"/>
              </a:rPr>
              <a:t>There is no app called “ShakeAlert” to download. </a:t>
            </a:r>
          </a:p>
        </p:txBody>
      </p:sp>
      <p:sp>
        <p:nvSpPr>
          <p:cNvPr id="28" name="TextBox 27">
            <a:extLst>
              <a:ext uri="{FF2B5EF4-FFF2-40B4-BE49-F238E27FC236}">
                <a16:creationId xmlns:a16="http://schemas.microsoft.com/office/drawing/2014/main" id="{65805244-24FA-053F-BE6F-28CC0A64AEAE}"/>
              </a:ext>
            </a:extLst>
          </p:cNvPr>
          <p:cNvSpPr txBox="1"/>
          <p:nvPr/>
        </p:nvSpPr>
        <p:spPr>
          <a:xfrm>
            <a:off x="5360896" y="4841904"/>
            <a:ext cx="2886635" cy="369332"/>
          </a:xfrm>
          <a:prstGeom prst="rect">
            <a:avLst/>
          </a:prstGeom>
          <a:noFill/>
        </p:spPr>
        <p:txBody>
          <a:bodyPr wrap="square" lIns="0" rtlCol="0">
            <a:spAutoFit/>
          </a:bodyPr>
          <a:lstStyle/>
          <a:p>
            <a:pPr marL="17463">
              <a:lnSpc>
                <a:spcPct val="9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Apps</a:t>
            </a:r>
          </a:p>
        </p:txBody>
      </p:sp>
    </p:spTree>
    <p:extLst>
      <p:ext uri="{BB962C8B-B14F-4D97-AF65-F5344CB8AC3E}">
        <p14:creationId xmlns:p14="http://schemas.microsoft.com/office/powerpoint/2010/main" val="34286072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7A368-E227-725D-8D12-42B8420910AB}"/>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48D0AC10-A839-9C33-85CE-59C036E0C3DE}"/>
              </a:ext>
            </a:extLst>
          </p:cNvPr>
          <p:cNvPicPr>
            <a:picLocks noChangeAspect="1"/>
          </p:cNvPicPr>
          <p:nvPr/>
        </p:nvPicPr>
        <p:blipFill>
          <a:blip r:embed="rId5">
            <a:duotone>
              <a:prstClr val="black"/>
              <a:schemeClr val="accent1">
                <a:tint val="45000"/>
                <a:satMod val="400000"/>
              </a:schemeClr>
            </a:duotone>
            <a:alphaModFix amt="26000"/>
          </a:blip>
          <a:srcRect l="-13053" t="43671" r="50000" b="-4613"/>
          <a:stretch>
            <a:fillRect/>
          </a:stretch>
        </p:blipFill>
        <p:spPr>
          <a:xfrm>
            <a:off x="7605133" y="0"/>
            <a:ext cx="4586868" cy="4419478"/>
          </a:xfrm>
          <a:prstGeom prst="rect">
            <a:avLst/>
          </a:prstGeom>
        </p:spPr>
      </p:pic>
      <p:sp>
        <p:nvSpPr>
          <p:cNvPr id="2" name="Title 1">
            <a:extLst>
              <a:ext uri="{FF2B5EF4-FFF2-40B4-BE49-F238E27FC236}">
                <a16:creationId xmlns:a16="http://schemas.microsoft.com/office/drawing/2014/main" id="{BF04E3F0-2877-C5E4-FE34-0967F45A7D56}"/>
              </a:ext>
            </a:extLst>
          </p:cNvPr>
          <p:cNvSpPr>
            <a:spLocks noGrp="1"/>
          </p:cNvSpPr>
          <p:nvPr>
            <p:ph type="title"/>
          </p:nvPr>
        </p:nvSpPr>
        <p:spPr/>
        <p:txBody>
          <a:bodyPr>
            <a:noAutofit/>
          </a:bodyPr>
          <a:lstStyle/>
          <a:p>
            <a:r>
              <a:rPr lang="en-US" sz="3200" dirty="0"/>
              <a:t>What Alerts Look and Sound Like</a:t>
            </a:r>
          </a:p>
        </p:txBody>
      </p:sp>
      <p:sp>
        <p:nvSpPr>
          <p:cNvPr id="4" name="Content Placeholder 3">
            <a:extLst>
              <a:ext uri="{FF2B5EF4-FFF2-40B4-BE49-F238E27FC236}">
                <a16:creationId xmlns:a16="http://schemas.microsoft.com/office/drawing/2014/main" id="{24C7E09E-AE71-61B5-7E8E-EF6FEDF0D534}"/>
              </a:ext>
            </a:extLst>
          </p:cNvPr>
          <p:cNvSpPr>
            <a:spLocks noGrp="1"/>
          </p:cNvSpPr>
          <p:nvPr>
            <p:ph idx="1"/>
          </p:nvPr>
        </p:nvSpPr>
        <p:spPr>
          <a:xfrm>
            <a:off x="414867" y="1032933"/>
            <a:ext cx="4423834" cy="4351338"/>
          </a:xfrm>
        </p:spPr>
        <p:txBody>
          <a:bodyPr>
            <a:noAutofit/>
          </a:bodyPr>
          <a:lstStyle/>
          <a:p>
            <a:pPr marL="0" indent="0">
              <a:lnSpc>
                <a:spcPct val="100000"/>
              </a:lnSpc>
              <a:spcBef>
                <a:spcPts val="1200"/>
              </a:spcBef>
              <a:buNone/>
            </a:pPr>
            <a:r>
              <a:rPr lang="en-US" sz="2000" dirty="0"/>
              <a:t>ShakeAlert-powered alerts may look or sound different depending on your phone, app, or delivery method.</a:t>
            </a:r>
          </a:p>
          <a:p>
            <a:pPr marL="0" indent="0">
              <a:lnSpc>
                <a:spcPct val="100000"/>
              </a:lnSpc>
              <a:spcBef>
                <a:spcPts val="1200"/>
              </a:spcBef>
              <a:buNone/>
            </a:pPr>
            <a:r>
              <a:rPr lang="en-US" sz="1800" b="1" dirty="0">
                <a:solidFill>
                  <a:schemeClr val="accent1"/>
                </a:solidFill>
              </a:rPr>
              <a:t>MOST ALERTS INCLUDE:</a:t>
            </a:r>
          </a:p>
          <a:p>
            <a:pPr marL="287338" indent="-271463">
              <a:lnSpc>
                <a:spcPct val="100000"/>
              </a:lnSpc>
              <a:spcBef>
                <a:spcPts val="1200"/>
              </a:spcBef>
            </a:pPr>
            <a:r>
              <a:rPr lang="en-US" sz="2000" b="1" dirty="0"/>
              <a:t>Sound</a:t>
            </a:r>
            <a:br>
              <a:rPr lang="en-US" sz="2000" b="1" dirty="0"/>
            </a:br>
            <a:r>
              <a:rPr lang="en-US" sz="2000" dirty="0"/>
              <a:t>A loud or distinctive alert tone.</a:t>
            </a:r>
          </a:p>
          <a:p>
            <a:pPr marL="287338" indent="-271463">
              <a:lnSpc>
                <a:spcPct val="100000"/>
              </a:lnSpc>
              <a:spcBef>
                <a:spcPts val="1200"/>
              </a:spcBef>
            </a:pPr>
            <a:r>
              <a:rPr lang="en-US" sz="2000" b="1" dirty="0"/>
              <a:t>Vibration </a:t>
            </a:r>
            <a:br>
              <a:rPr lang="en-US" sz="2000" b="1" dirty="0"/>
            </a:br>
            <a:r>
              <a:rPr lang="en-US" sz="2000" dirty="0"/>
              <a:t>A noticeable vibration pattern.</a:t>
            </a:r>
          </a:p>
          <a:p>
            <a:pPr marL="287338" indent="-271463">
              <a:lnSpc>
                <a:spcPct val="100000"/>
              </a:lnSpc>
              <a:spcBef>
                <a:spcPts val="1200"/>
              </a:spcBef>
            </a:pPr>
            <a:r>
              <a:rPr lang="en-US" sz="2000" b="1" dirty="0"/>
              <a:t>Message</a:t>
            </a:r>
            <a:br>
              <a:rPr lang="en-US" sz="2000" b="1" dirty="0"/>
            </a:br>
            <a:r>
              <a:rPr lang="en-US" sz="2000" dirty="0"/>
              <a:t>A short instruction such as:</a:t>
            </a:r>
            <a:br>
              <a:rPr lang="en-US" sz="2000" dirty="0"/>
            </a:br>
            <a:r>
              <a:rPr lang="en-US" sz="2000" i="1" dirty="0"/>
              <a:t>“Earthquake detected! Drop, Cover, and Hold On.”</a:t>
            </a:r>
          </a:p>
        </p:txBody>
      </p:sp>
      <p:sp>
        <p:nvSpPr>
          <p:cNvPr id="3" name="Slide Number Placeholder 2">
            <a:extLst>
              <a:ext uri="{FF2B5EF4-FFF2-40B4-BE49-F238E27FC236}">
                <a16:creationId xmlns:a16="http://schemas.microsoft.com/office/drawing/2014/main" id="{53D92F18-B152-0269-115A-8B559E17B3FC}"/>
              </a:ext>
            </a:extLst>
          </p:cNvPr>
          <p:cNvSpPr>
            <a:spLocks noGrp="1"/>
          </p:cNvSpPr>
          <p:nvPr>
            <p:ph type="sldNum" sz="quarter" idx="12"/>
          </p:nvPr>
        </p:nvSpPr>
        <p:spPr/>
        <p:txBody>
          <a:bodyPr/>
          <a:lstStyle/>
          <a:p>
            <a:pPr algn="r"/>
            <a:fld id="{00000000-1234-1234-1234-123412341234}" type="slidenum">
              <a:rPr lang="en-US" smtClean="0"/>
              <a:pPr algn="r"/>
              <a:t>7</a:t>
            </a:fld>
            <a:endParaRPr lang="en-US"/>
          </a:p>
        </p:txBody>
      </p:sp>
      <p:pic>
        <p:nvPicPr>
          <p:cNvPr id="8" name="Google Shape;217;g3216d1d7456_0_514">
            <a:extLst>
              <a:ext uri="{FF2B5EF4-FFF2-40B4-BE49-F238E27FC236}">
                <a16:creationId xmlns:a16="http://schemas.microsoft.com/office/drawing/2014/main" id="{6128C0EF-0E35-ECAE-AFD7-B6D4308FC94E}"/>
              </a:ext>
            </a:extLst>
          </p:cNvPr>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4773343" y="1466464"/>
            <a:ext cx="2324882" cy="2193639"/>
          </a:xfrm>
          <a:prstGeom prst="rect">
            <a:avLst/>
          </a:prstGeom>
          <a:noFill/>
          <a:ln>
            <a:noFill/>
          </a:ln>
        </p:spPr>
      </p:pic>
      <p:pic>
        <p:nvPicPr>
          <p:cNvPr id="9" name="Google Shape;220;g3216d1d7456_0_514">
            <a:extLst>
              <a:ext uri="{FF2B5EF4-FFF2-40B4-BE49-F238E27FC236}">
                <a16:creationId xmlns:a16="http://schemas.microsoft.com/office/drawing/2014/main" id="{84BF6DAB-FD3A-7D5F-7369-F7064FA4E7A9}"/>
              </a:ext>
            </a:extLst>
          </p:cNvPr>
          <p:cNvPicPr preferRelativeResize="0"/>
          <p:nvPr/>
        </p:nvPicPr>
        <p:blipFill rotWithShape="1">
          <a:blip r:embed="rId7" cstate="hqprint">
            <a:alphaModFix/>
            <a:extLst>
              <a:ext uri="{28A0092B-C50C-407E-A947-70E740481C1C}">
                <a14:useLocalDpi xmlns:a14="http://schemas.microsoft.com/office/drawing/2010/main"/>
              </a:ext>
            </a:extLst>
          </a:blip>
          <a:srcRect/>
          <a:stretch/>
        </p:blipFill>
        <p:spPr>
          <a:xfrm flipH="1">
            <a:off x="6713353" y="607608"/>
            <a:ext cx="1712557" cy="1888851"/>
          </a:xfrm>
          <a:prstGeom prst="rect">
            <a:avLst/>
          </a:prstGeom>
          <a:noFill/>
          <a:ln>
            <a:noFill/>
          </a:ln>
        </p:spPr>
      </p:pic>
      <p:grpSp>
        <p:nvGrpSpPr>
          <p:cNvPr id="5" name="Group 4">
            <a:extLst>
              <a:ext uri="{FF2B5EF4-FFF2-40B4-BE49-F238E27FC236}">
                <a16:creationId xmlns:a16="http://schemas.microsoft.com/office/drawing/2014/main" id="{775BA4B6-02C0-17DA-186B-D30074B83C93}"/>
              </a:ext>
            </a:extLst>
          </p:cNvPr>
          <p:cNvGrpSpPr/>
          <p:nvPr/>
        </p:nvGrpSpPr>
        <p:grpSpPr>
          <a:xfrm>
            <a:off x="-1" y="5699761"/>
            <a:ext cx="12192001" cy="1158240"/>
            <a:chOff x="-1" y="5699761"/>
            <a:chExt cx="12192001" cy="1158240"/>
          </a:xfrm>
        </p:grpSpPr>
        <p:sp>
          <p:nvSpPr>
            <p:cNvPr id="6" name="Rectangle 5">
              <a:extLst>
                <a:ext uri="{FF2B5EF4-FFF2-40B4-BE49-F238E27FC236}">
                  <a16:creationId xmlns:a16="http://schemas.microsoft.com/office/drawing/2014/main" id="{B84B08AD-8727-DC55-E96C-8C57A02B7F82}"/>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oogle Shape;17;p30">
              <a:extLst>
                <a:ext uri="{FF2B5EF4-FFF2-40B4-BE49-F238E27FC236}">
                  <a16:creationId xmlns:a16="http://schemas.microsoft.com/office/drawing/2014/main" id="{4BCA3314-1C9B-9474-9C07-EE623D3D9327}"/>
                </a:ext>
              </a:extLst>
            </p:cNvPr>
            <p:cNvPicPr preferRelativeResize="0"/>
            <p:nvPr/>
          </p:nvPicPr>
          <p:blipFill rotWithShape="1">
            <a:blip r:embed="rId8"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12" name="TextBox 11">
            <a:extLst>
              <a:ext uri="{FF2B5EF4-FFF2-40B4-BE49-F238E27FC236}">
                <a16:creationId xmlns:a16="http://schemas.microsoft.com/office/drawing/2014/main" id="{C6DBA27B-80C0-DAB4-FD70-76223E0FAB2D}"/>
              </a:ext>
            </a:extLst>
          </p:cNvPr>
          <p:cNvSpPr txBox="1"/>
          <p:nvPr/>
        </p:nvSpPr>
        <p:spPr>
          <a:xfrm>
            <a:off x="233469" y="6044341"/>
            <a:ext cx="11725062" cy="461665"/>
          </a:xfrm>
          <a:prstGeom prst="rect">
            <a:avLst/>
          </a:prstGeom>
          <a:noFill/>
        </p:spPr>
        <p:txBody>
          <a:bodyPr wrap="square">
            <a:spAutoFit/>
          </a:bodyPr>
          <a:lstStyle/>
          <a:p>
            <a:pPr algn="ctr">
              <a:lnSpc>
                <a:spcPct val="100000"/>
              </a:lnSpc>
              <a:spcBef>
                <a:spcPts val="1200"/>
              </a:spcBef>
            </a:pPr>
            <a:r>
              <a:rPr lang="en-US" sz="2400" b="1" dirty="0">
                <a:solidFill>
                  <a:schemeClr val="bg1"/>
                </a:solidFill>
                <a:latin typeface="Arial" panose="020B0604020202020204" pitchFamily="34" charset="0"/>
                <a:cs typeface="Arial" panose="020B0604020202020204" pitchFamily="34" charset="0"/>
              </a:rPr>
              <a:t>Don’t wait for the message to finish. Take action immediately.</a:t>
            </a:r>
          </a:p>
        </p:txBody>
      </p:sp>
      <p:pic>
        <p:nvPicPr>
          <p:cNvPr id="10" name="Picture 9">
            <a:extLst>
              <a:ext uri="{FF2B5EF4-FFF2-40B4-BE49-F238E27FC236}">
                <a16:creationId xmlns:a16="http://schemas.microsoft.com/office/drawing/2014/main" id="{819EAD1A-5528-E795-3881-53F52CA07A02}"/>
              </a:ext>
            </a:extLst>
          </p:cNvPr>
          <p:cNvPicPr>
            <a:picLocks noChangeAspect="1"/>
          </p:cNvPicPr>
          <p:nvPr/>
        </p:nvPicPr>
        <p:blipFill>
          <a:blip r:embed="rId9"/>
          <a:srcRect t="1087" b="1087"/>
          <a:stretch/>
        </p:blipFill>
        <p:spPr>
          <a:xfrm>
            <a:off x="6438900" y="4005641"/>
            <a:ext cx="4208761" cy="1372423"/>
          </a:xfrm>
          <a:prstGeom prst="roundRect">
            <a:avLst/>
          </a:prstGeom>
          <a:ln w="19050">
            <a:gradFill>
              <a:gsLst>
                <a:gs pos="0">
                  <a:schemeClr val="bg2"/>
                </a:gs>
                <a:gs pos="100000">
                  <a:schemeClr val="bg2">
                    <a:lumMod val="90000"/>
                  </a:schemeClr>
                </a:gs>
                <a:gs pos="57000">
                  <a:schemeClr val="bg2">
                    <a:lumMod val="50000"/>
                  </a:schemeClr>
                </a:gs>
              </a:gsLst>
              <a:lin ang="5400000" scaled="1"/>
            </a:gradFill>
          </a:ln>
          <a:effectLst>
            <a:outerShdw blurRad="297429" dist="38100" dir="5400000" algn="t" rotWithShape="0">
              <a:prstClr val="black">
                <a:alpha val="13536"/>
              </a:prstClr>
            </a:outerShdw>
          </a:effectLst>
        </p:spPr>
      </p:pic>
      <p:pic>
        <p:nvPicPr>
          <p:cNvPr id="14" name="Picture 13">
            <a:extLst>
              <a:ext uri="{FF2B5EF4-FFF2-40B4-BE49-F238E27FC236}">
                <a16:creationId xmlns:a16="http://schemas.microsoft.com/office/drawing/2014/main" id="{8F7BEB2F-125D-42D8-FE7B-F6644FA1A0A6}"/>
              </a:ext>
            </a:extLst>
          </p:cNvPr>
          <p:cNvPicPr>
            <a:picLocks noChangeAspect="1"/>
          </p:cNvPicPr>
          <p:nvPr/>
        </p:nvPicPr>
        <p:blipFill>
          <a:blip r:embed="rId10"/>
          <a:srcRect t="1020" b="1020"/>
          <a:stretch/>
        </p:blipFill>
        <p:spPr>
          <a:xfrm>
            <a:off x="7593538" y="2406294"/>
            <a:ext cx="4198412" cy="1370910"/>
          </a:xfrm>
          <a:prstGeom prst="roundRect">
            <a:avLst/>
          </a:prstGeom>
          <a:ln w="19050">
            <a:gradFill>
              <a:gsLst>
                <a:gs pos="0">
                  <a:schemeClr val="bg2"/>
                </a:gs>
                <a:gs pos="100000">
                  <a:schemeClr val="bg2">
                    <a:lumMod val="90000"/>
                  </a:schemeClr>
                </a:gs>
                <a:gs pos="57000">
                  <a:schemeClr val="bg2">
                    <a:lumMod val="50000"/>
                  </a:schemeClr>
                </a:gs>
              </a:gsLst>
              <a:lin ang="5400000" scaled="1"/>
            </a:gradFill>
          </a:ln>
          <a:effectLst>
            <a:outerShdw blurRad="297429" dist="38100" dir="5400000" algn="t" rotWithShape="0">
              <a:prstClr val="black">
                <a:alpha val="13536"/>
              </a:prstClr>
            </a:outerShdw>
          </a:effectLst>
        </p:spPr>
      </p:pic>
      <p:sp>
        <p:nvSpPr>
          <p:cNvPr id="22" name="TextBox 21">
            <a:extLst>
              <a:ext uri="{FF2B5EF4-FFF2-40B4-BE49-F238E27FC236}">
                <a16:creationId xmlns:a16="http://schemas.microsoft.com/office/drawing/2014/main" id="{E6D6166F-B114-B86C-84B3-5E08E97447DA}"/>
              </a:ext>
            </a:extLst>
          </p:cNvPr>
          <p:cNvSpPr txBox="1"/>
          <p:nvPr/>
        </p:nvSpPr>
        <p:spPr>
          <a:xfrm>
            <a:off x="3498574" y="-894522"/>
            <a:ext cx="184731" cy="369332"/>
          </a:xfrm>
          <a:prstGeom prst="rect">
            <a:avLst/>
          </a:prstGeom>
          <a:noFill/>
        </p:spPr>
        <p:txBody>
          <a:bodyPr wrap="none" rtlCol="0">
            <a:spAutoFit/>
          </a:bodyPr>
          <a:lstStyle/>
          <a:p>
            <a:endParaRPr lang="en-US" dirty="0"/>
          </a:p>
        </p:txBody>
      </p:sp>
      <p:pic>
        <p:nvPicPr>
          <p:cNvPr id="19" name="ShakeOut ShakeAlert_EarlyWarning_Short">
            <a:hlinkClick r:id="" action="ppaction://media"/>
            <a:extLst>
              <a:ext uri="{FF2B5EF4-FFF2-40B4-BE49-F238E27FC236}">
                <a16:creationId xmlns:a16="http://schemas.microsoft.com/office/drawing/2014/main" id="{49639E2A-7738-2EBE-94A3-9E190DE6AE53}"/>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a:stretch/>
        </p:blipFill>
        <p:spPr>
          <a:xfrm>
            <a:off x="5359428" y="1995110"/>
            <a:ext cx="1176284" cy="1173283"/>
          </a:xfrm>
          <a:prstGeom prst="rect">
            <a:avLst/>
          </a:prstGeom>
          <a:effectLst>
            <a:outerShdw blurRad="131422" dist="116637" dir="5400000" sx="89000" sy="89000" algn="t" rotWithShape="0">
              <a:prstClr val="black">
                <a:alpha val="9000"/>
              </a:prstClr>
            </a:outerShdw>
          </a:effectLst>
        </p:spPr>
      </p:pic>
    </p:spTree>
    <p:extLst>
      <p:ext uri="{BB962C8B-B14F-4D97-AF65-F5344CB8AC3E}">
        <p14:creationId xmlns:p14="http://schemas.microsoft.com/office/powerpoint/2010/main" val="24428410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227"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663B34B-E016-845C-EA19-4F39B9CB92D7}"/>
              </a:ext>
            </a:extLst>
          </p:cNvPr>
          <p:cNvGrpSpPr/>
          <p:nvPr/>
        </p:nvGrpSpPr>
        <p:grpSpPr>
          <a:xfrm>
            <a:off x="6071616" y="1188720"/>
            <a:ext cx="6120385" cy="5669280"/>
            <a:chOff x="6071616" y="1188720"/>
            <a:chExt cx="6120385" cy="5669280"/>
          </a:xfrm>
        </p:grpSpPr>
        <p:sp>
          <p:nvSpPr>
            <p:cNvPr id="12" name="Round Diagonal Corner Rectangle 11">
              <a:extLst>
                <a:ext uri="{FF2B5EF4-FFF2-40B4-BE49-F238E27FC236}">
                  <a16:creationId xmlns:a16="http://schemas.microsoft.com/office/drawing/2014/main" id="{058662B1-EDF2-3CE8-7AA2-CE7C9D09D880}"/>
                </a:ext>
              </a:extLst>
            </p:cNvPr>
            <p:cNvSpPr/>
            <p:nvPr/>
          </p:nvSpPr>
          <p:spPr>
            <a:xfrm>
              <a:off x="6071616" y="1188720"/>
              <a:ext cx="6120385" cy="5669280"/>
            </a:xfrm>
            <a:prstGeom prst="round2DiagRect">
              <a:avLst>
                <a:gd name="adj1" fmla="val 10538"/>
                <a:gd name="adj2" fmla="val 0"/>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1C7BF67-10BD-7CBF-4743-28206182D706}"/>
                </a:ext>
              </a:extLst>
            </p:cNvPr>
            <p:cNvSpPr/>
            <p:nvPr/>
          </p:nvSpPr>
          <p:spPr>
            <a:xfrm>
              <a:off x="10698480" y="6089904"/>
              <a:ext cx="1493520" cy="768096"/>
            </a:xfrm>
            <a:prstGeom prst="rect">
              <a:avLst/>
            </a:prstGeom>
            <a:solidFill>
              <a:srgbClr val="F0F8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A0DABD"/>
                </a:solidFill>
              </a:endParaRPr>
            </a:p>
          </p:txBody>
        </p:sp>
      </p:grpSp>
      <p:sp>
        <p:nvSpPr>
          <p:cNvPr id="2" name="Title 1">
            <a:extLst>
              <a:ext uri="{FF2B5EF4-FFF2-40B4-BE49-F238E27FC236}">
                <a16:creationId xmlns:a16="http://schemas.microsoft.com/office/drawing/2014/main" id="{DD29171F-7BFD-BFAC-BDF3-01D572264BEB}"/>
              </a:ext>
            </a:extLst>
          </p:cNvPr>
          <p:cNvSpPr>
            <a:spLocks noGrp="1"/>
          </p:cNvSpPr>
          <p:nvPr>
            <p:ph type="title"/>
          </p:nvPr>
        </p:nvSpPr>
        <p:spPr/>
        <p:txBody>
          <a:bodyPr/>
          <a:lstStyle/>
          <a:p>
            <a:r>
              <a:rPr lang="en-US" sz="3200" dirty="0"/>
              <a:t>When You Feel Shaking or Get an Alert</a:t>
            </a:r>
          </a:p>
        </p:txBody>
      </p:sp>
      <p:sp>
        <p:nvSpPr>
          <p:cNvPr id="5" name="Content Placeholder 3">
            <a:extLst>
              <a:ext uri="{FF2B5EF4-FFF2-40B4-BE49-F238E27FC236}">
                <a16:creationId xmlns:a16="http://schemas.microsoft.com/office/drawing/2014/main" id="{990FA2BC-92E0-71F7-7D88-5678436ED925}"/>
              </a:ext>
            </a:extLst>
          </p:cNvPr>
          <p:cNvSpPr txBox="1">
            <a:spLocks/>
          </p:cNvSpPr>
          <p:nvPr/>
        </p:nvSpPr>
        <p:spPr>
          <a:xfrm>
            <a:off x="312739" y="1415201"/>
            <a:ext cx="5651644" cy="4746966"/>
          </a:xfrm>
          <a:prstGeom prst="rect">
            <a:avLst/>
          </a:prstGeom>
        </p:spPr>
        <p:txBody>
          <a:bodyP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600"/>
              </a:spcBef>
              <a:spcAft>
                <a:spcPts val="1200"/>
              </a:spcAft>
              <a:buNone/>
            </a:pPr>
            <a:r>
              <a:rPr lang="en-US" sz="2000" b="1" dirty="0">
                <a:solidFill>
                  <a:schemeClr val="accent2">
                    <a:lumMod val="75000"/>
                  </a:schemeClr>
                </a:solidFill>
              </a:rPr>
              <a:t>If you receive an alert or feel shaking, take protective action immediately. </a:t>
            </a:r>
          </a:p>
          <a:p>
            <a:pPr marL="0" indent="0">
              <a:lnSpc>
                <a:spcPct val="110000"/>
              </a:lnSpc>
              <a:spcBef>
                <a:spcPts val="600"/>
              </a:spcBef>
              <a:buNone/>
            </a:pPr>
            <a:r>
              <a:rPr lang="en-US" sz="2000" dirty="0">
                <a:solidFill>
                  <a:schemeClr val="accent2">
                    <a:lumMod val="75000"/>
                  </a:schemeClr>
                </a:solidFill>
              </a:rPr>
              <a:t>For most people, that means:</a:t>
            </a:r>
          </a:p>
          <a:p>
            <a:pPr>
              <a:lnSpc>
                <a:spcPct val="110000"/>
              </a:lnSpc>
              <a:spcBef>
                <a:spcPts val="600"/>
              </a:spcBef>
            </a:pPr>
            <a:r>
              <a:rPr lang="en-US" sz="2000" dirty="0">
                <a:solidFill>
                  <a:schemeClr val="accent2">
                    <a:lumMod val="75000"/>
                  </a:schemeClr>
                </a:solidFill>
              </a:rPr>
              <a:t>Drop, Cover, and Hold On.</a:t>
            </a:r>
          </a:p>
          <a:p>
            <a:pPr>
              <a:lnSpc>
                <a:spcPct val="110000"/>
              </a:lnSpc>
              <a:spcBef>
                <a:spcPts val="600"/>
              </a:spcBef>
            </a:pPr>
            <a:r>
              <a:rPr lang="en-US" sz="2000" dirty="0">
                <a:solidFill>
                  <a:schemeClr val="accent2">
                    <a:lumMod val="75000"/>
                  </a:schemeClr>
                </a:solidFill>
              </a:rPr>
              <a:t>Don't wait to see if the shaking gets stronger.</a:t>
            </a:r>
          </a:p>
          <a:p>
            <a:pPr>
              <a:lnSpc>
                <a:spcPct val="110000"/>
              </a:lnSpc>
              <a:spcBef>
                <a:spcPts val="600"/>
              </a:spcBef>
            </a:pPr>
            <a:r>
              <a:rPr lang="en-US" sz="2000" dirty="0">
                <a:solidFill>
                  <a:schemeClr val="accent2">
                    <a:lumMod val="75000"/>
                  </a:schemeClr>
                </a:solidFill>
              </a:rPr>
              <a:t>If you can't get under sturdy furniture, protect your head and neck where you are.</a:t>
            </a:r>
          </a:p>
          <a:p>
            <a:pPr>
              <a:lnSpc>
                <a:spcPct val="110000"/>
              </a:lnSpc>
              <a:spcBef>
                <a:spcPts val="600"/>
              </a:spcBef>
            </a:pPr>
            <a:r>
              <a:rPr lang="en-US" sz="2000" dirty="0">
                <a:solidFill>
                  <a:schemeClr val="accent2">
                    <a:lumMod val="75000"/>
                  </a:schemeClr>
                </a:solidFill>
              </a:rPr>
              <a:t>If you are near the coast, additional actions may be needed after shaking stops. </a:t>
            </a:r>
          </a:p>
          <a:p>
            <a:pPr marL="0" indent="0">
              <a:lnSpc>
                <a:spcPct val="110000"/>
              </a:lnSpc>
              <a:spcBef>
                <a:spcPts val="1800"/>
              </a:spcBef>
              <a:buNone/>
            </a:pPr>
            <a:r>
              <a:rPr lang="en-US" sz="2000" b="1" dirty="0">
                <a:solidFill>
                  <a:schemeClr val="accent1"/>
                </a:solidFill>
              </a:rPr>
              <a:t>Protective actions may vary depending on your location or abilities. </a:t>
            </a:r>
          </a:p>
        </p:txBody>
      </p:sp>
      <p:cxnSp>
        <p:nvCxnSpPr>
          <p:cNvPr id="7" name="Straight Connector 6">
            <a:extLst>
              <a:ext uri="{FF2B5EF4-FFF2-40B4-BE49-F238E27FC236}">
                <a16:creationId xmlns:a16="http://schemas.microsoft.com/office/drawing/2014/main" id="{43325A3A-385C-85B9-DA68-11D7849F2D24}"/>
              </a:ext>
            </a:extLst>
          </p:cNvPr>
          <p:cNvCxnSpPr>
            <a:cxnSpLocks/>
          </p:cNvCxnSpPr>
          <p:nvPr/>
        </p:nvCxnSpPr>
        <p:spPr>
          <a:xfrm>
            <a:off x="391886" y="1119673"/>
            <a:ext cx="783771" cy="0"/>
          </a:xfrm>
          <a:prstGeom prst="line">
            <a:avLst/>
          </a:prstGeom>
          <a:ln w="41275">
            <a:solidFill>
              <a:schemeClr val="accent6"/>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D8E3DED3-4FBA-507D-C5E3-D3F0FDF347C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214821" y="1585670"/>
            <a:ext cx="5824456" cy="4344207"/>
          </a:xfrm>
          <a:prstGeom prst="rect">
            <a:avLst/>
          </a:prstGeom>
        </p:spPr>
      </p:pic>
      <p:sp>
        <p:nvSpPr>
          <p:cNvPr id="6" name="Slide Number Placeholder 5">
            <a:extLst>
              <a:ext uri="{FF2B5EF4-FFF2-40B4-BE49-F238E27FC236}">
                <a16:creationId xmlns:a16="http://schemas.microsoft.com/office/drawing/2014/main" id="{0CD91585-99B4-8949-3C3E-013DCC0E8110}"/>
              </a:ext>
            </a:extLst>
          </p:cNvPr>
          <p:cNvSpPr>
            <a:spLocks noGrp="1"/>
          </p:cNvSpPr>
          <p:nvPr>
            <p:ph type="sldNum" sz="quarter" idx="12"/>
          </p:nvPr>
        </p:nvSpPr>
        <p:spPr/>
        <p:txBody>
          <a:bodyPr/>
          <a:lstStyle/>
          <a:p>
            <a:pPr algn="r"/>
            <a:fld id="{A9214D30-10CF-3240-96DE-4576B6E7F41F}" type="slidenum">
              <a:rPr lang="en-US" smtClean="0"/>
              <a:pPr algn="r"/>
              <a:t>8</a:t>
            </a:fld>
            <a:endParaRPr lang="en-US"/>
          </a:p>
        </p:txBody>
      </p:sp>
    </p:spTree>
    <p:extLst>
      <p:ext uri="{BB962C8B-B14F-4D97-AF65-F5344CB8AC3E}">
        <p14:creationId xmlns:p14="http://schemas.microsoft.com/office/powerpoint/2010/main" val="15823453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7A12C-FCAD-B859-8D0B-E41BC7939C0F}"/>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31AC3715-9805-3B21-88B8-1539A809D879}"/>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84667"/>
            <a:ext cx="12192000" cy="6773333"/>
          </a:xfrm>
          <a:prstGeom prst="rect">
            <a:avLst/>
          </a:prstGeom>
        </p:spPr>
      </p:pic>
      <p:sp>
        <p:nvSpPr>
          <p:cNvPr id="8" name="Rounded Rectangle 7">
            <a:extLst>
              <a:ext uri="{FF2B5EF4-FFF2-40B4-BE49-F238E27FC236}">
                <a16:creationId xmlns:a16="http://schemas.microsoft.com/office/drawing/2014/main" id="{9F5DB9A8-00D8-41D3-A4EA-63A1DFA449B8}"/>
              </a:ext>
            </a:extLst>
          </p:cNvPr>
          <p:cNvSpPr/>
          <p:nvPr/>
        </p:nvSpPr>
        <p:spPr>
          <a:xfrm>
            <a:off x="3786333" y="214875"/>
            <a:ext cx="4572000" cy="1172818"/>
          </a:xfrm>
          <a:prstGeom prst="roundRect">
            <a:avLst/>
          </a:prstGeom>
          <a:solidFill>
            <a:schemeClr val="bg1">
              <a:alpha val="87000"/>
            </a:schemeClr>
          </a:solidFill>
          <a:ln>
            <a:noFill/>
          </a:ln>
          <a:effectLst>
            <a:softEdge rad="143799"/>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B0991E40-4D00-364E-F7CB-723D18AC8C5B}"/>
              </a:ext>
            </a:extLst>
          </p:cNvPr>
          <p:cNvSpPr txBox="1">
            <a:spLocks/>
          </p:cNvSpPr>
          <p:nvPr/>
        </p:nvSpPr>
        <p:spPr>
          <a:xfrm>
            <a:off x="3920392" y="316040"/>
            <a:ext cx="4278915" cy="753600"/>
          </a:xfrm>
          <a:prstGeom prst="rect">
            <a:avLst/>
          </a:prstGeom>
        </p:spPr>
        <p:txBody>
          <a:bodyPr>
            <a:noAutofit/>
          </a:bodyPr>
          <a:lstStyle>
            <a:lvl1pPr algn="l" defTabSz="914400" rtl="0" eaLnBrk="1" latinLnBrk="0" hangingPunct="1">
              <a:lnSpc>
                <a:spcPct val="90000"/>
              </a:lnSpc>
              <a:spcBef>
                <a:spcPct val="0"/>
              </a:spcBef>
              <a:buNone/>
              <a:defRPr lang="en-US" sz="2800" b="1" i="0" u="none" strike="noStrike" kern="1200" cap="none" smtClean="0">
                <a:solidFill>
                  <a:schemeClr val="accent1"/>
                </a:solidFill>
                <a:latin typeface="Arial"/>
                <a:ea typeface="+mj-ea"/>
                <a:cs typeface="Arial"/>
                <a:sym typeface="Arial"/>
              </a:defRPr>
            </a:lvl1pPr>
          </a:lstStyle>
          <a:p>
            <a:pPr algn="ctr"/>
            <a:r>
              <a:rPr lang="en-US" dirty="0"/>
              <a:t>Protective Actions in Different Environments</a:t>
            </a:r>
          </a:p>
        </p:txBody>
      </p:sp>
    </p:spTree>
    <p:extLst>
      <p:ext uri="{BB962C8B-B14F-4D97-AF65-F5344CB8AC3E}">
        <p14:creationId xmlns:p14="http://schemas.microsoft.com/office/powerpoint/2010/main" val="22384203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Office Theme">
  <a:themeElements>
    <a:clrScheme name="ShakeAlert">
      <a:dk1>
        <a:srgbClr val="000000"/>
      </a:dk1>
      <a:lt1>
        <a:srgbClr val="FFFFFF"/>
      </a:lt1>
      <a:dk2>
        <a:srgbClr val="0E2849"/>
      </a:dk2>
      <a:lt2>
        <a:srgbClr val="E8E8E8"/>
      </a:lt2>
      <a:accent1>
        <a:srgbClr val="00663C"/>
      </a:accent1>
      <a:accent2>
        <a:srgbClr val="50595E"/>
      </a:accent2>
      <a:accent3>
        <a:srgbClr val="C3151B"/>
      </a:accent3>
      <a:accent4>
        <a:srgbClr val="FBBC3B"/>
      </a:accent4>
      <a:accent5>
        <a:srgbClr val="6C94BF"/>
      </a:accent5>
      <a:accent6>
        <a:srgbClr val="4EA72E"/>
      </a:accent6>
      <a:hlink>
        <a:srgbClr val="274472"/>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4058</TotalTime>
  <Words>1956</Words>
  <Application>Microsoft Macintosh PowerPoint</Application>
  <PresentationFormat>Widescreen</PresentationFormat>
  <Paragraphs>134</Paragraphs>
  <Slides>12</Slides>
  <Notes>12</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Aptos</vt:lpstr>
      <vt:lpstr>Arial</vt:lpstr>
      <vt:lpstr>Arial Narrow</vt:lpstr>
      <vt:lpstr>Calibri</vt:lpstr>
      <vt:lpstr>System Font Regular</vt:lpstr>
      <vt:lpstr>Office Theme</vt:lpstr>
      <vt:lpstr>PowerPoint Presentation</vt:lpstr>
      <vt:lpstr>PowerPoint Presentation</vt:lpstr>
      <vt:lpstr>What is Earthquake Early Warning?</vt:lpstr>
      <vt:lpstr>Meet ShakeAlert</vt:lpstr>
      <vt:lpstr>How Does ShakeAlert Work?</vt:lpstr>
      <vt:lpstr>You Probably  Already Have It</vt:lpstr>
      <vt:lpstr>What Alerts Look and Sound Like</vt:lpstr>
      <vt:lpstr>When You Feel Shaking or Get an Alert</vt:lpstr>
      <vt:lpstr>PowerPoint Presentation</vt:lpstr>
      <vt:lpstr>CERT Volunteers are  Trusted Messengers</vt:lpstr>
      <vt:lpstr>Three Things to Remember</vt:lpstr>
      <vt:lpstr>Become ShakeAlert Ready &amp; Help Someone Else  Do the Same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ShakeAlert Ready CERT Training - Full Course Presentation</dc:title>
  <dc:subject>Earthquake early warning training for Community Emergency Response Team volunteers</dc:subject>
  <dc:creator/>
  <cp:keywords>ShakeAlert, ShakeAlert Ready, CERT, Community Emergency Response Team, earthquake early warning, EEW, earthquake preparedness, Drop Cover and Hold On, protective actions, Wireless Emergency Alerts, WEA, MyShake, USGS, public safety, emergency management, </cp:keywords>
  <dc:description>Short form ShakeAlert Ready CERT training based on the August 2026 Version 2026.2 of the full course.</dc:description>
  <cp:lastModifiedBy>Tamara Chapman</cp:lastModifiedBy>
  <cp:revision>51</cp:revision>
  <dcterms:created xsi:type="dcterms:W3CDTF">2026-08-11T18:11:44Z</dcterms:created>
  <dcterms:modified xsi:type="dcterms:W3CDTF">2026-08-27T17:56:36Z</dcterms:modified>
  <cp:category>Training and Education</cp:category>
</cp:coreProperties>
</file>