
<file path=[Content_Types].xml><?xml version="1.0" encoding="utf-8"?>
<Types xmlns="http://schemas.openxmlformats.org/package/2006/content-types">
  <Default Extension="emf" ContentType="image/x-emf"/>
  <Default Extension="jpe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0"/>
  </p:notesMasterIdLst>
  <p:handoutMasterIdLst>
    <p:handoutMasterId r:id="rId61"/>
  </p:handoutMasterIdLst>
  <p:sldIdLst>
    <p:sldId id="280" r:id="rId2"/>
    <p:sldId id="264" r:id="rId3"/>
    <p:sldId id="274" r:id="rId4"/>
    <p:sldId id="266" r:id="rId5"/>
    <p:sldId id="257" r:id="rId6"/>
    <p:sldId id="375" r:id="rId7"/>
    <p:sldId id="376" r:id="rId8"/>
    <p:sldId id="260" r:id="rId9"/>
    <p:sldId id="261" r:id="rId10"/>
    <p:sldId id="262" r:id="rId11"/>
    <p:sldId id="275" r:id="rId12"/>
    <p:sldId id="431" r:id="rId13"/>
    <p:sldId id="377" r:id="rId14"/>
    <p:sldId id="267" r:id="rId15"/>
    <p:sldId id="268" r:id="rId16"/>
    <p:sldId id="269" r:id="rId17"/>
    <p:sldId id="270" r:id="rId18"/>
    <p:sldId id="271" r:id="rId19"/>
    <p:sldId id="272" r:id="rId20"/>
    <p:sldId id="379" r:id="rId21"/>
    <p:sldId id="265" r:id="rId22"/>
    <p:sldId id="276" r:id="rId23"/>
    <p:sldId id="277" r:id="rId24"/>
    <p:sldId id="373" r:id="rId25"/>
    <p:sldId id="279" r:id="rId26"/>
    <p:sldId id="273" r:id="rId27"/>
    <p:sldId id="404" r:id="rId28"/>
    <p:sldId id="433" r:id="rId29"/>
    <p:sldId id="414" r:id="rId30"/>
    <p:sldId id="416" r:id="rId31"/>
    <p:sldId id="367" r:id="rId32"/>
    <p:sldId id="417" r:id="rId33"/>
    <p:sldId id="418" r:id="rId34"/>
    <p:sldId id="419" r:id="rId35"/>
    <p:sldId id="420" r:id="rId36"/>
    <p:sldId id="421" r:id="rId37"/>
    <p:sldId id="422" r:id="rId38"/>
    <p:sldId id="423" r:id="rId39"/>
    <p:sldId id="424" r:id="rId40"/>
    <p:sldId id="401" r:id="rId41"/>
    <p:sldId id="355" r:id="rId42"/>
    <p:sldId id="434" r:id="rId43"/>
    <p:sldId id="429" r:id="rId44"/>
    <p:sldId id="430" r:id="rId45"/>
    <p:sldId id="399" r:id="rId46"/>
    <p:sldId id="426" r:id="rId47"/>
    <p:sldId id="357" r:id="rId48"/>
    <p:sldId id="427" r:id="rId49"/>
    <p:sldId id="352" r:id="rId50"/>
    <p:sldId id="315" r:id="rId51"/>
    <p:sldId id="432" r:id="rId52"/>
    <p:sldId id="353" r:id="rId53"/>
    <p:sldId id="435" r:id="rId54"/>
    <p:sldId id="411" r:id="rId55"/>
    <p:sldId id="428" r:id="rId56"/>
    <p:sldId id="407" r:id="rId57"/>
    <p:sldId id="439" r:id="rId58"/>
    <p:sldId id="440"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F0639480-CDF0-A44C-9CAF-04A320FCD79A}">
          <p14:sldIdLst>
            <p14:sldId id="280"/>
            <p14:sldId id="264"/>
          </p14:sldIdLst>
        </p14:section>
        <p14:section name="Module 1: ShakeAlert Ready CERT Essentials" id="{453A0C50-03BF-CE4B-ACFC-2F52B5FA7C10}">
          <p14:sldIdLst>
            <p14:sldId id="274"/>
            <p14:sldId id="266"/>
            <p14:sldId id="257"/>
            <p14:sldId id="375"/>
            <p14:sldId id="376"/>
            <p14:sldId id="260"/>
            <p14:sldId id="261"/>
            <p14:sldId id="262"/>
          </p14:sldIdLst>
        </p14:section>
        <p14:section name="Module 2: Earthquake Science and Impacts" id="{541BBFF3-9552-8642-A979-20CDCBD04DBF}">
          <p14:sldIdLst>
            <p14:sldId id="275"/>
            <p14:sldId id="431"/>
            <p14:sldId id="377"/>
            <p14:sldId id="267"/>
            <p14:sldId id="268"/>
            <p14:sldId id="269"/>
            <p14:sldId id="270"/>
            <p14:sldId id="271"/>
            <p14:sldId id="272"/>
          </p14:sldIdLst>
        </p14:section>
        <p14:section name="Module 3: Inside the ShakeAlert System" id="{04749727-D4C7-D544-86B0-6841298C24E8}">
          <p14:sldIdLst>
            <p14:sldId id="379"/>
            <p14:sldId id="265"/>
            <p14:sldId id="276"/>
            <p14:sldId id="277"/>
            <p14:sldId id="373"/>
            <p14:sldId id="279"/>
            <p14:sldId id="273"/>
            <p14:sldId id="404"/>
            <p14:sldId id="433"/>
            <p14:sldId id="414"/>
          </p14:sldIdLst>
        </p14:section>
        <p14:section name="Module 4: Experiencing ShakeAlert" id="{4E3C402C-BC4E-4E47-83D2-7FF91F746B02}">
          <p14:sldIdLst>
            <p14:sldId id="416"/>
            <p14:sldId id="367"/>
            <p14:sldId id="417"/>
            <p14:sldId id="418"/>
            <p14:sldId id="419"/>
            <p14:sldId id="420"/>
            <p14:sldId id="421"/>
            <p14:sldId id="422"/>
            <p14:sldId id="423"/>
          </p14:sldIdLst>
        </p14:section>
        <p14:section name="Module 5: Personal Protective Actions" id="{6E2DBD55-DE20-A741-A7D7-DB5A903BD156}">
          <p14:sldIdLst>
            <p14:sldId id="424"/>
            <p14:sldId id="401"/>
            <p14:sldId id="355"/>
            <p14:sldId id="434"/>
            <p14:sldId id="429"/>
            <p14:sldId id="430"/>
            <p14:sldId id="399"/>
            <p14:sldId id="426"/>
            <p14:sldId id="357"/>
          </p14:sldIdLst>
        </p14:section>
        <p14:section name="Module 6: The CERT Role in Earthquake Early Warning Outreach and Education" id="{776986C5-50B6-1C4B-B508-2D0ED289F0F6}">
          <p14:sldIdLst>
            <p14:sldId id="427"/>
            <p14:sldId id="352"/>
            <p14:sldId id="315"/>
            <p14:sldId id="432"/>
            <p14:sldId id="353"/>
            <p14:sldId id="435"/>
            <p14:sldId id="411"/>
            <p14:sldId id="428"/>
            <p14:sldId id="407"/>
            <p14:sldId id="439"/>
            <p14:sldId id="44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2815C0D-AA0C-4B17-15A9-0BD148FA9FAA}" name="Madeline Cohn" initials="MC" userId="S::madeline@tamarackmgmt.com::347a8ae8-1c58-436a-b182-e9dbe9bc3cad" providerId="AD"/>
  <p188:author id="{7A5B441B-1E8C-E3E7-6D94-8880A1D69794}" name="Corey Reynolds" initials="CR" userId="334655d372110f57" providerId="Windows Live"/>
  <p188:author id="{304AC72C-5F0E-F9E6-38F7-5CFE4A5B6BCC}" name="Microsoft Office User" initials="MOU" userId="1df70f04ae94cd0f" providerId="Windows Live"/>
  <p188:author id="{F991162D-B9DA-CDC3-695B-46352587CBAE}" name="Amanda Wight" initials="AW" userId="S::Amanda@tamarackmgmt.com::13b87903-5f21-415e-a12e-5653c1deb5ba" providerId="AD"/>
  <p188:author id="{7B78AAAF-9204-6EE6-9AC7-761F6C9E9064}" name="Tamara Chapman" initials="TC" userId="S::tammy@tamarackmgmt.com::abae6913-49eb-4450-95a6-bca6c5fd029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DCBD"/>
    <a:srgbClr val="F0F8F2"/>
    <a:srgbClr val="028558"/>
    <a:srgbClr val="A0DABD"/>
    <a:srgbClr val="74ACA0"/>
    <a:srgbClr val="9BD8C5"/>
    <a:srgbClr val="077F4F"/>
    <a:srgbClr val="6AA58D"/>
    <a:srgbClr val="6EA094"/>
    <a:srgbClr val="07794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autoAdjust="0"/>
    <p:restoredTop sz="72534" autoAdjust="0"/>
  </p:normalViewPr>
  <p:slideViewPr>
    <p:cSldViewPr snapToGrid="0">
      <p:cViewPr varScale="1">
        <p:scale>
          <a:sx n="86" d="100"/>
          <a:sy n="86" d="100"/>
        </p:scale>
        <p:origin x="1032" y="184"/>
      </p:cViewPr>
      <p:guideLst/>
    </p:cSldViewPr>
  </p:slideViewPr>
  <p:notesTextViewPr>
    <p:cViewPr>
      <p:scale>
        <a:sx n="200" d="100"/>
        <a:sy n="200" d="100"/>
      </p:scale>
      <p:origin x="0" y="0"/>
    </p:cViewPr>
  </p:notesTextViewPr>
  <p:notesViewPr>
    <p:cSldViewPr snapToGrid="0">
      <p:cViewPr varScale="1">
        <p:scale>
          <a:sx n="84" d="100"/>
          <a:sy n="84" d="100"/>
        </p:scale>
        <p:origin x="3960" y="17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microsoft.com/office/2018/10/relationships/authors" Target="authors.xml"/><Relationship Id="rId5" Type="http://schemas.openxmlformats.org/officeDocument/2006/relationships/slide" Target="slides/slide4.xml"/><Relationship Id="rId61" Type="http://schemas.openxmlformats.org/officeDocument/2006/relationships/handoutMaster" Target="handoutMasters/handout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B472969-0237-3A39-415A-8A276F0E2BF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F3D4A7B-DDD4-3BD1-12F5-F35EE9C04BE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DE8D77-217E-5E40-91EB-549D6D5E8AD5}" type="datetimeFigureOut">
              <a:rPr lang="en-US" smtClean="0"/>
              <a:t>9/2/26</a:t>
            </a:fld>
            <a:endParaRPr lang="en-US"/>
          </a:p>
        </p:txBody>
      </p:sp>
      <p:sp>
        <p:nvSpPr>
          <p:cNvPr id="4" name="Footer Placeholder 3">
            <a:extLst>
              <a:ext uri="{FF2B5EF4-FFF2-40B4-BE49-F238E27FC236}">
                <a16:creationId xmlns:a16="http://schemas.microsoft.com/office/drawing/2014/main" id="{5C275B7B-DA21-002B-7F77-12BFE6E24B5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9ACBA52-2FB3-AC58-DA2E-B3CCFB534BE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C8B5CEA-4DD0-3D49-AD3E-18A0468BF2EB}" type="slidenum">
              <a:rPr lang="en-US" smtClean="0"/>
              <a:t>‹#›</a:t>
            </a:fld>
            <a:endParaRPr lang="en-US"/>
          </a:p>
        </p:txBody>
      </p:sp>
    </p:spTree>
    <p:extLst>
      <p:ext uri="{BB962C8B-B14F-4D97-AF65-F5344CB8AC3E}">
        <p14:creationId xmlns:p14="http://schemas.microsoft.com/office/powerpoint/2010/main" val="8365820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CBBC82-EC98-1847-90D4-6D1B757F747C}" type="datetimeFigureOut">
              <a:rPr lang="en-US" smtClean="0"/>
              <a:t>9/2/26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DB56FA-DFC1-E14F-905E-64F1DEE723F2}" type="slidenum">
              <a:rPr lang="en-US" smtClean="0"/>
              <a:t>‹#›</a:t>
            </a:fld>
            <a:endParaRPr lang="en-US"/>
          </a:p>
        </p:txBody>
      </p:sp>
    </p:spTree>
    <p:extLst>
      <p:ext uri="{BB962C8B-B14F-4D97-AF65-F5344CB8AC3E}">
        <p14:creationId xmlns:p14="http://schemas.microsoft.com/office/powerpoint/2010/main" val="83066998"/>
      </p:ext>
    </p:extLst>
  </p:cSld>
  <p:clrMap bg1="lt1" tx1="dk1" bg2="lt2" tx2="dk2" accent1="accent1" accent2="accent2" accent3="accent3" accent4="accent4" accent5="accent5" accent6="accent6" hlink="hlink" folHlink="folHlink"/>
  <p:notesStyle>
    <a:lvl1pPr marL="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2pPr>
    <a:lvl3pPr marL="91440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3pPr>
    <a:lvl4pPr marL="137160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4pPr>
    <a:lvl5pPr marL="1828800" algn="l" defTabSz="914400" rtl="0" eaLnBrk="1" latinLnBrk="0" hangingPunct="1">
      <a:defRPr sz="11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Welcome participants to </a:t>
            </a:r>
            <a:r>
              <a:rPr lang="en-US" sz="1100" i="1" dirty="0" err="1">
                <a:latin typeface="Arial" panose="020B0604020202020204" pitchFamily="34" charset="0"/>
                <a:cs typeface="Arial" panose="020B0604020202020204" pitchFamily="34" charset="0"/>
              </a:rPr>
              <a:t>ShakeAlert</a:t>
            </a:r>
            <a:r>
              <a:rPr lang="en-US" sz="1100" i="1" dirty="0">
                <a:latin typeface="Arial" panose="020B0604020202020204" pitchFamily="34" charset="0"/>
                <a:cs typeface="Arial" panose="020B0604020202020204" pitchFamily="34" charset="0"/>
              </a:rPr>
              <a:t> Ready: A CERT Guide to Earthquake Early Warning</a:t>
            </a:r>
            <a:r>
              <a:rPr lang="en-US" sz="1100" dirty="0">
                <a:latin typeface="Arial" panose="020B0604020202020204" pitchFamily="34" charset="0"/>
                <a:cs typeface="Arial" panose="020B0604020202020204" pitchFamily="34" charset="0"/>
              </a:rPr>
              <a:t>. Explain that the training focuses on understanding earthquake early warning, knowing what to do when a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-powered alert or shaking occurs, and helping others become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Ready. The course begins with the Essentials overview and then provides additional depth on earthquake science, the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System, alerts, protective actions, and CERT outreach.</a:t>
            </a:r>
            <a:endParaRPr lang="en-US" sz="1100" b="0" i="0" u="none" strike="noStrike" cap="none" dirty="0">
              <a:solidFill>
                <a:schemeClr val="dk1"/>
              </a:solidFill>
              <a:effectLst/>
              <a:latin typeface="Arial" panose="020B0604020202020204" pitchFamily="34" charset="0"/>
              <a:ea typeface="Calibri"/>
              <a:cs typeface="Arial" panose="020B0604020202020204" pitchFamily="34" charset="0"/>
              <a:sym typeface="Calibri"/>
            </a:endParaRP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650535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Summarize the Essentials section with three things to remember. First, earthquake early warning can give people time to act before strong shaking reaches their location. Second, many newer smartphones can already receive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-powered alerts. Third, people must be ready to act immediately if they receive an alert or feel shaking.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This is the core message CERT volunteers can share with family, neighbors, and community members.</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10</a:t>
            </a:fld>
            <a:endParaRPr lang="en-US"/>
          </a:p>
        </p:txBody>
      </p:sp>
    </p:spTree>
    <p:extLst>
      <p:ext uri="{BB962C8B-B14F-4D97-AF65-F5344CB8AC3E}">
        <p14:creationId xmlns:p14="http://schemas.microsoft.com/office/powerpoint/2010/main" val="18434181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Transition into Module 2. Explain that participants now have the basic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message, and this section adds enough earthquake science to explain why earthquake early warning works. This is not meant to be a technical lecture. It is a practical refresh on earthquake hazards, seismic waves, magnitude, intensity, and impacts so CERT volunteers can explain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clearly and confidently.</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11</a:t>
            </a:fld>
            <a:endParaRPr lang="en-US"/>
          </a:p>
        </p:txBody>
      </p:sp>
    </p:spTree>
    <p:extLst>
      <p:ext uri="{BB962C8B-B14F-4D97-AF65-F5344CB8AC3E}">
        <p14:creationId xmlns:p14="http://schemas.microsoft.com/office/powerpoint/2010/main" val="27364180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Use the maps to reinforce that we live in earthquake country. Large earthquakes have happened before and will happen again. California, Oregon, and Washington are affected by active tectonic boundaries and fault systems. </a:t>
            </a:r>
            <a:r>
              <a:rPr lang="en-US" sz="1100" b="0" i="0" u="none" strike="noStrike" cap="none" dirty="0">
                <a:solidFill>
                  <a:schemeClr val="dk1"/>
                </a:solidFill>
                <a:effectLst/>
                <a:latin typeface="Arial" panose="020B0604020202020204" pitchFamily="34" charset="0"/>
                <a:ea typeface="Calibri"/>
                <a:cs typeface="Arial" panose="020B0604020202020204" pitchFamily="34" charset="0"/>
                <a:sym typeface="Calibri"/>
              </a:rPr>
              <a:t>Point out a few key features on the map: the Cascadia Subduction Zone off the coasts of Oregon and Washington, where one plate slides beneath another and can produce very large earthquakes; and the San Andreas Fault Zone in California, where the plates slide past each other, generating frequent but usually smaller quakes.</a:t>
            </a:r>
            <a:endParaRPr lang="en-US" sz="1100" dirty="0">
              <a:latin typeface="Arial" panose="020B0604020202020204" pitchFamily="34" charset="0"/>
              <a:cs typeface="Arial" panose="020B0604020202020204" pitchFamily="34" charset="0"/>
            </a:endParaRPr>
          </a:p>
          <a:p>
            <a:pPr marL="0" marR="0" lvl="0" indent="0" algn="l"/>
            <a:endParaRPr lang="en-US" sz="1100" dirty="0">
              <a:latin typeface="Arial" panose="020B0604020202020204" pitchFamily="34" charset="0"/>
              <a:cs typeface="Arial" panose="020B0604020202020204" pitchFamily="34" charset="0"/>
            </a:endParaRPr>
          </a:p>
          <a:p>
            <a:pPr marL="0" marR="0" lvl="0" indent="0" algn="l"/>
            <a:r>
              <a:rPr lang="en-US" sz="1100" dirty="0">
                <a:latin typeface="Arial" panose="020B0604020202020204" pitchFamily="34" charset="0"/>
                <a:cs typeface="Arial" panose="020B0604020202020204" pitchFamily="34" charset="0"/>
              </a:rPr>
              <a:t>Instructor note: If able, briefly identify a major fault or tectonic feature relevant to your audience, such as the Cascadia Subduction Zone or San Andreas Fault, to make the risk local. The main point is that earthquake early warning matters because earthquakes are a real and recurring hazard.</a:t>
            </a:r>
          </a:p>
        </p:txBody>
      </p:sp>
      <p:sp>
        <p:nvSpPr>
          <p:cNvPr id="4" name="Slide Number Placeholder 3"/>
          <p:cNvSpPr>
            <a:spLocks noGrp="1"/>
          </p:cNvSpPr>
          <p:nvPr>
            <p:ph type="sldNum" sz="quarter" idx="5"/>
          </p:nvPr>
        </p:nvSpPr>
        <p:spPr/>
        <p:txBody>
          <a:bodyPr/>
          <a:lstStyle/>
          <a:p>
            <a:fld id="{1CDB56FA-DFC1-E14F-905E-64F1DEE723F2}" type="slidenum">
              <a:rPr lang="en-US" smtClean="0"/>
              <a:t>12</a:t>
            </a:fld>
            <a:endParaRPr lang="en-US"/>
          </a:p>
        </p:txBody>
      </p:sp>
    </p:spTree>
    <p:extLst>
      <p:ext uri="{BB962C8B-B14F-4D97-AF65-F5344CB8AC3E}">
        <p14:creationId xmlns:p14="http://schemas.microsoft.com/office/powerpoint/2010/main" val="2836322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Briefly review the key terms on the slide. A fault is where blocks of rock (the earth’s crust) can move. The hypocenter is where the earthquake begins underground, and the epicenter is the point on the surface above it. P-waves are the fastest seismic waves and arrive first. S-waves are slower and usually produce stronger shaking.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uses the first detections to estimate the earthquake and support alerts before stronger shaking reaches some areas.</a:t>
            </a:r>
          </a:p>
          <a:p>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Instructor note: The fastest-moving seismic waves (primary, or P-waves) travel about 3.7 miles per second in rock and generally do not produce strong shaking. P-waves are followed by slower moving, more damaging waves (secondary ,or S-waves) and surface waves that travel about 2.5 miles per second.</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13</a:t>
            </a:fld>
            <a:endParaRPr lang="en-US"/>
          </a:p>
        </p:txBody>
      </p:sp>
    </p:spTree>
    <p:extLst>
      <p:ext uri="{BB962C8B-B14F-4D97-AF65-F5344CB8AC3E}">
        <p14:creationId xmlns:p14="http://schemas.microsoft.com/office/powerpoint/2010/main" val="20617459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Help participants picture what an earthquake can feel like. Earthquakes strike suddenly and may begin with a rumble or roar. Lights may flicker or go out, alarms or sprinklers may activate, windows may shatter, objects may fall, and people or animals may react suddenly.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If time allows, ask whether anyone has experienced an earthquake and invite one or two brief examples of what they saw, heard, or felt. Keep the focus on how sudden and disorienting shaking can be and why quick protective action matters.</a:t>
            </a:r>
          </a:p>
        </p:txBody>
      </p:sp>
      <p:sp>
        <p:nvSpPr>
          <p:cNvPr id="4" name="Slide Number Placeholder 3"/>
          <p:cNvSpPr>
            <a:spLocks noGrp="1"/>
          </p:cNvSpPr>
          <p:nvPr>
            <p:ph type="sldNum" sz="quarter" idx="5"/>
          </p:nvPr>
        </p:nvSpPr>
        <p:spPr/>
        <p:txBody>
          <a:bodyPr/>
          <a:lstStyle/>
          <a:p>
            <a:fld id="{1CDB56FA-DFC1-E14F-905E-64F1DEE723F2}" type="slidenum">
              <a:rPr lang="en-US" smtClean="0"/>
              <a:t>14</a:t>
            </a:fld>
            <a:endParaRPr lang="en-US"/>
          </a:p>
        </p:txBody>
      </p:sp>
    </p:spTree>
    <p:extLst>
      <p:ext uri="{BB962C8B-B14F-4D97-AF65-F5344CB8AC3E}">
        <p14:creationId xmlns:p14="http://schemas.microsoft.com/office/powerpoint/2010/main" val="21994917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Explain the difference between magnitude and intensity. Magnitude describes the energy released at the earthquake’s source and is one value for the whole earthquake. Intensity describes the strength of shaking at a specific location and can vary from place to place. This distinction helps explain why people in different areas may have different experiences and why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-powered alerts are based on expected shaking where people are located.</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15</a:t>
            </a:fld>
            <a:endParaRPr lang="en-US"/>
          </a:p>
        </p:txBody>
      </p:sp>
    </p:spTree>
    <p:extLst>
      <p:ext uri="{BB962C8B-B14F-4D97-AF65-F5344CB8AC3E}">
        <p14:creationId xmlns:p14="http://schemas.microsoft.com/office/powerpoint/2010/main" val="26302629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Use the Modified Mercalli Intensity scale to show that shaking can range from not felt to extreme. Point out that intensity describes what people experience and what damage may occur at a location.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uses estimates of expected shaking intensity, along with magnitude and alert delivery thresholds, to help determine where alerts should be delivered.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Keep this practical: intensity helps explain why alerts and impacts differ by place.</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16</a:t>
            </a:fld>
            <a:endParaRPr lang="en-US"/>
          </a:p>
        </p:txBody>
      </p:sp>
    </p:spTree>
    <p:extLst>
      <p:ext uri="{BB962C8B-B14F-4D97-AF65-F5344CB8AC3E}">
        <p14:creationId xmlns:p14="http://schemas.microsoft.com/office/powerpoint/2010/main" val="26970062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Introduce the video by </a:t>
            </a:r>
            <a:r>
              <a:rPr lang="en-US" sz="1100" b="0" i="0" u="none" strike="noStrike" cap="none" dirty="0">
                <a:solidFill>
                  <a:schemeClr val="dk1"/>
                </a:solidFill>
                <a:effectLst/>
                <a:latin typeface="Arial" panose="020B0604020202020204" pitchFamily="34" charset="0"/>
                <a:ea typeface="Calibri"/>
                <a:cs typeface="Arial" panose="020B0604020202020204" pitchFamily="34" charset="0"/>
                <a:sym typeface="Calibri"/>
              </a:rPr>
              <a:t>Angie Lux, PhD, </a:t>
            </a:r>
            <a:r>
              <a:rPr lang="en-US" sz="1100" dirty="0">
                <a:latin typeface="Arial" panose="020B0604020202020204" pitchFamily="34" charset="0"/>
                <a:cs typeface="Arial" panose="020B0604020202020204" pitchFamily="34" charset="0"/>
              </a:rPr>
              <a:t>as a quick way to see the concepts of magnitude and intensity in action. Ask participants to listen for three ideas: an earthquake has one magnitude, shaking intensity varies by location, and stronger shaking can lead to greater impacts. After the video, briefly restate those points.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Instructor note: If you cannot play the video, watch the video ahead of time, summarize the same concepts in your own words, and move on.</a:t>
            </a:r>
          </a:p>
        </p:txBody>
      </p:sp>
      <p:sp>
        <p:nvSpPr>
          <p:cNvPr id="4" name="Slide Number Placeholder 3"/>
          <p:cNvSpPr>
            <a:spLocks noGrp="1"/>
          </p:cNvSpPr>
          <p:nvPr>
            <p:ph type="sldNum" sz="quarter" idx="5"/>
          </p:nvPr>
        </p:nvSpPr>
        <p:spPr/>
        <p:txBody>
          <a:bodyPr/>
          <a:lstStyle/>
          <a:p>
            <a:fld id="{1CDB56FA-DFC1-E14F-905E-64F1DEE723F2}" type="slidenum">
              <a:rPr lang="en-US" smtClean="0"/>
              <a:t>17</a:t>
            </a:fld>
            <a:endParaRPr lang="en-US"/>
          </a:p>
        </p:txBody>
      </p:sp>
    </p:spTree>
    <p:extLst>
      <p:ext uri="{BB962C8B-B14F-4D97-AF65-F5344CB8AC3E}">
        <p14:creationId xmlns:p14="http://schemas.microsoft.com/office/powerpoint/2010/main" val="38655418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Explain that strong earthquake shaking can trigger other natural hazards. Liquefaction can make water-saturated soil behave more like a liquid. Undersea earthquakes can generate tsunamis. Shaking can trigger landslides, and faults can rupture the ground surface. The main message is that shaking is often only part of the hazard picture, and local conditions affect what communities may experience.</a:t>
            </a:r>
          </a:p>
          <a:p>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Instructor note: </a:t>
            </a:r>
            <a:r>
              <a:rPr lang="en-US" sz="1100" b="0" i="0" u="none" strike="noStrike" cap="none" dirty="0">
                <a:solidFill>
                  <a:schemeClr val="dk1"/>
                </a:solidFill>
                <a:effectLst/>
                <a:latin typeface="Arial" panose="020B0604020202020204" pitchFamily="34" charset="0"/>
                <a:ea typeface="Calibri"/>
                <a:cs typeface="Arial" panose="020B0604020202020204" pitchFamily="34" charset="0"/>
                <a:sym typeface="Calibri"/>
              </a:rPr>
              <a:t>If you feel comfortable, ask participants what secondary natural hazards might be likely where they live or serve. Encourage them to think beyond the shaking—what else could happen that would affect their neighborhood, their home, or their CERT team’s ability to respond? These examples help people see earthquakes as complex events that can affect many systems at once.</a:t>
            </a:r>
          </a:p>
        </p:txBody>
      </p:sp>
      <p:sp>
        <p:nvSpPr>
          <p:cNvPr id="4" name="Slide Number Placeholder 3"/>
          <p:cNvSpPr>
            <a:spLocks noGrp="1"/>
          </p:cNvSpPr>
          <p:nvPr>
            <p:ph type="sldNum" sz="quarter" idx="5"/>
          </p:nvPr>
        </p:nvSpPr>
        <p:spPr/>
        <p:txBody>
          <a:bodyPr/>
          <a:lstStyle/>
          <a:p>
            <a:fld id="{1CDB56FA-DFC1-E14F-905E-64F1DEE723F2}" type="slidenum">
              <a:rPr lang="en-US" smtClean="0"/>
              <a:t>18</a:t>
            </a:fld>
            <a:endParaRPr lang="en-US"/>
          </a:p>
        </p:txBody>
      </p:sp>
    </p:spTree>
    <p:extLst>
      <p:ext uri="{BB962C8B-B14F-4D97-AF65-F5344CB8AC3E}">
        <p14:creationId xmlns:p14="http://schemas.microsoft.com/office/powerpoint/2010/main" val="20832745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Point out that earthquakes can also damage systems communities rely on every day. Buildings and bridges can be damaged, utilities and communications can be disrupted, and roads or transportation systems can become blocked or unsafe. This is one reason earthquake early warning is important for both people and infrastructure. Seconds of warning can help reduce injuries and support faster response and recovery.</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19</a:t>
            </a:fld>
            <a:endParaRPr lang="en-US"/>
          </a:p>
        </p:txBody>
      </p:sp>
    </p:spTree>
    <p:extLst>
      <p:ext uri="{BB962C8B-B14F-4D97-AF65-F5344CB8AC3E}">
        <p14:creationId xmlns:p14="http://schemas.microsoft.com/office/powerpoint/2010/main" val="95298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Walk participants through the list of six modules. Explain that the course begins with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Ready CERT Essentials, then builds into earthquake science and impacts, the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System, what alerts may look and sound like, personal protective actions, and the CERT role in earthquake early warning outreach and education. By the end, participants should know how earthquake early warning works, how alerts may reach them, what protective action to take immediately, and how to explain the basics to someone in their community.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The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Ready CERT Essentials module can also be delivered as a shorter, 15-minute stand-alone training.</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2</a:t>
            </a:fld>
            <a:endParaRPr lang="en-US"/>
          </a:p>
        </p:txBody>
      </p:sp>
    </p:spTree>
    <p:extLst>
      <p:ext uri="{BB962C8B-B14F-4D97-AF65-F5344CB8AC3E}">
        <p14:creationId xmlns:p14="http://schemas.microsoft.com/office/powerpoint/2010/main" val="36855295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Transition into Module 3. Explain that the course now moves from earthquake science into the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System itself. Participants will see how sensors, Processing Centers, and USGS-licensed Alert Delivery Partners work together to turn earthquake detection into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-powered alerts and automated protective actions.</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20</a:t>
            </a:fld>
            <a:endParaRPr lang="en-US"/>
          </a:p>
        </p:txBody>
      </p:sp>
    </p:spTree>
    <p:extLst>
      <p:ext uri="{BB962C8B-B14F-4D97-AF65-F5344CB8AC3E}">
        <p14:creationId xmlns:p14="http://schemas.microsoft.com/office/powerpoint/2010/main" val="19060704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Use the diagram as the big-picture view. The ShakeAlert System detects the first waves from an earthquake, processes information about the earthquake and expected shaking, delivers that information to partners, and supports protective action. Emphasize the full chain: sensors and Processing Centers create rapid estimates, Alert Delivery Partners send alerts, and people or automated systems protect themselves.</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21</a:t>
            </a:fld>
            <a:endParaRPr lang="en-US"/>
          </a:p>
        </p:txBody>
      </p:sp>
    </p:spTree>
    <p:extLst>
      <p:ext uri="{BB962C8B-B14F-4D97-AF65-F5344CB8AC3E}">
        <p14:creationId xmlns:p14="http://schemas.microsoft.com/office/powerpoint/2010/main" val="16836949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Explain the </a:t>
            </a:r>
            <a:r>
              <a:rPr lang="en-US" sz="1100" b="1" dirty="0">
                <a:latin typeface="Arial" panose="020B0604020202020204" pitchFamily="34" charset="0"/>
                <a:cs typeface="Arial" panose="020B0604020202020204" pitchFamily="34" charset="0"/>
              </a:rPr>
              <a:t>detect</a:t>
            </a:r>
            <a:r>
              <a:rPr lang="en-US" sz="1100" dirty="0">
                <a:latin typeface="Arial" panose="020B0604020202020204" pitchFamily="34" charset="0"/>
                <a:cs typeface="Arial" panose="020B0604020202020204" pitchFamily="34" charset="0"/>
              </a:rPr>
              <a:t> step. ShakeAlert sensors monitor ground motion across California, Oregon, and Washington 24 hours a day. </a:t>
            </a:r>
            <a:r>
              <a:rPr lang="en-US" sz="1100" b="0" i="0" u="none" strike="noStrike" kern="1200" dirty="0">
                <a:solidFill>
                  <a:schemeClr val="tx1"/>
                </a:solidFill>
                <a:effectLst/>
                <a:latin typeface="Arial" panose="020B0604020202020204" pitchFamily="34" charset="0"/>
                <a:ea typeface="+mn-ea"/>
                <a:cs typeface="Arial" panose="020B0604020202020204" pitchFamily="34" charset="0"/>
              </a:rPr>
              <a:t>The system also uses Global Navigation Satellite System (GNSS) sensors, which use satellite signals to measure how far the ground moves during an earthquake. GNSS data complement seismic-sensor data and can improve estimates for very large earthquakes.</a:t>
            </a: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When an earthquake begins, nearby sensors detect the first seismic waves. Multiple sensors help confirm that the shaking is from an earthquake rather than another local disturbance. Data are transmitted immediately to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Processing Centers so the system can begin estimating the event.</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22</a:t>
            </a:fld>
            <a:endParaRPr lang="en-US"/>
          </a:p>
        </p:txBody>
      </p:sp>
    </p:spTree>
    <p:extLst>
      <p:ext uri="{BB962C8B-B14F-4D97-AF65-F5344CB8AC3E}">
        <p14:creationId xmlns:p14="http://schemas.microsoft.com/office/powerpoint/2010/main" val="36948160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Explain the </a:t>
            </a:r>
            <a:r>
              <a:rPr lang="en-US" sz="1100" b="1" dirty="0">
                <a:latin typeface="Arial" panose="020B0604020202020204" pitchFamily="34" charset="0"/>
                <a:cs typeface="Arial" panose="020B0604020202020204" pitchFamily="34" charset="0"/>
              </a:rPr>
              <a:t>process </a:t>
            </a:r>
            <a:r>
              <a:rPr lang="en-US" sz="1100" dirty="0">
                <a:latin typeface="Arial" panose="020B0604020202020204" pitchFamily="34" charset="0"/>
                <a:cs typeface="Arial" panose="020B0604020202020204" pitchFamily="34" charset="0"/>
              </a:rPr>
              <a:t>step. ShakeAlert Processing Centers in Seattle (Washington), Menlo Park (California), and Pasadena (California) analyze incoming sensor data simultaneously. Within seconds, the system estimates where the earthquake began, its magnitude, where shaking is expected, and how strong that shaking may be. Because earthquakes can grow and change as the fault ruptures, estimates are updated as additional sensor data arrive.</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23</a:t>
            </a:fld>
            <a:endParaRPr lang="en-US"/>
          </a:p>
        </p:txBody>
      </p:sp>
    </p:spTree>
    <p:extLst>
      <p:ext uri="{BB962C8B-B14F-4D97-AF65-F5344CB8AC3E}">
        <p14:creationId xmlns:p14="http://schemas.microsoft.com/office/powerpoint/2010/main" val="29989262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C8AB5-C110-ED26-3931-58CE534EA8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4B796A-CBF5-E629-32CE-48DFBB6A41D6}"/>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C492195-6B4E-2F54-3999-90727825DE0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Explain the </a:t>
            </a:r>
            <a:r>
              <a:rPr lang="en-US" sz="1000" b="1" dirty="0"/>
              <a:t>deliver</a:t>
            </a:r>
            <a:r>
              <a:rPr lang="en-US" sz="1000" dirty="0"/>
              <a:t> step. </a:t>
            </a:r>
            <a:r>
              <a:rPr lang="en-US" sz="1000" dirty="0" err="1"/>
              <a:t>ShakeAlert</a:t>
            </a:r>
            <a:r>
              <a:rPr lang="en-US" sz="1000" dirty="0"/>
              <a:t> rapidly produces information about the earthquake and expected shaking, then provides that information to alert delivery partners. Those partners may send alerts through Wireless Emergency Alerts, phone operating systems, apps such as </a:t>
            </a:r>
            <a:r>
              <a:rPr lang="en-US" sz="1000" dirty="0" err="1"/>
              <a:t>MyShake</a:t>
            </a:r>
            <a:r>
              <a:rPr lang="en-US" sz="1000" dirty="0"/>
              <a:t>, or trigger automated actions in transportation, utilities, and other systems. Different delivery methods may use different thresholds and geographic areas.</a:t>
            </a:r>
          </a:p>
          <a:p>
            <a:endParaRPr lang="en-US" sz="1000" b="0" i="0" u="none" strike="noStrike" cap="none" dirty="0">
              <a:solidFill>
                <a:schemeClr val="dk1"/>
              </a:solidFill>
              <a:effectLst/>
              <a:latin typeface="+mn-lt"/>
              <a:ea typeface="Calibri"/>
              <a:cs typeface="Calibri"/>
              <a:sym typeface="Calibri"/>
            </a:endParaRPr>
          </a:p>
        </p:txBody>
      </p:sp>
      <p:sp>
        <p:nvSpPr>
          <p:cNvPr id="4" name="Slide Number Placeholder 3">
            <a:extLst>
              <a:ext uri="{FF2B5EF4-FFF2-40B4-BE49-F238E27FC236}">
                <a16:creationId xmlns:a16="http://schemas.microsoft.com/office/drawing/2014/main" id="{258DA835-99A9-D4A9-66E7-8354D39CDD2C}"/>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24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897740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this slide as a short transition or pause. Summarize the system in one sentence: </a:t>
            </a:r>
            <a:r>
              <a:rPr lang="en-US" dirty="0" err="1"/>
              <a:t>ShakeAlert</a:t>
            </a:r>
            <a:r>
              <a:rPr lang="en-US" dirty="0"/>
              <a:t> detects ground motion quickly, processes the data automatically, delivers useful earthquake information through partners, and helps people and systems protect themselves before strong shaking arrives when warning is possible. Then move into when alerts are sent.</a:t>
            </a:r>
          </a:p>
          <a:p>
            <a:endParaRPr lang="en-US" dirty="0"/>
          </a:p>
        </p:txBody>
      </p:sp>
      <p:sp>
        <p:nvSpPr>
          <p:cNvPr id="4" name="Slide Number Placeholder 3"/>
          <p:cNvSpPr>
            <a:spLocks noGrp="1"/>
          </p:cNvSpPr>
          <p:nvPr>
            <p:ph type="sldNum" sz="quarter" idx="5"/>
          </p:nvPr>
        </p:nvSpPr>
        <p:spPr/>
        <p:txBody>
          <a:bodyPr/>
          <a:lstStyle/>
          <a:p>
            <a:fld id="{1CDB56FA-DFC1-E14F-905E-64F1DEE723F2}" type="slidenum">
              <a:rPr lang="en-US" smtClean="0"/>
              <a:t>25</a:t>
            </a:fld>
            <a:endParaRPr lang="en-US"/>
          </a:p>
        </p:txBody>
      </p:sp>
    </p:spTree>
    <p:extLst>
      <p:ext uri="{BB962C8B-B14F-4D97-AF65-F5344CB8AC3E}">
        <p14:creationId xmlns:p14="http://schemas.microsoft.com/office/powerpoint/2010/main" val="37464716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Explain that alerts are not sent for every earthquake or to every device. Whether someone gets an alert depends on the estimated earthquake magnitude, the expected shaking at that person’s location, and the delivery method being used. Different delivery methods may use different thresholds. This is why one person may receive an alert while another person nearby may not.</a:t>
            </a:r>
          </a:p>
        </p:txBody>
      </p:sp>
      <p:sp>
        <p:nvSpPr>
          <p:cNvPr id="4" name="Slide Number Placeholder 3"/>
          <p:cNvSpPr>
            <a:spLocks noGrp="1"/>
          </p:cNvSpPr>
          <p:nvPr>
            <p:ph type="sldNum" sz="quarter" idx="5"/>
          </p:nvPr>
        </p:nvSpPr>
        <p:spPr/>
        <p:txBody>
          <a:bodyPr/>
          <a:lstStyle/>
          <a:p>
            <a:fld id="{1CDB56FA-DFC1-E14F-905E-64F1DEE723F2}" type="slidenum">
              <a:rPr lang="en-US" smtClean="0"/>
              <a:t>26</a:t>
            </a:fld>
            <a:endParaRPr lang="en-US"/>
          </a:p>
        </p:txBody>
      </p:sp>
    </p:spTree>
    <p:extLst>
      <p:ext uri="{BB962C8B-B14F-4D97-AF65-F5344CB8AC3E}">
        <p14:creationId xmlns:p14="http://schemas.microsoft.com/office/powerpoint/2010/main" val="34865896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Explain that warning time varies. Some people may get several seconds of warning, some may get very little warning, and some may get no warning before shaking arrives. The most important factor is distance from where the earthquake begins. People closer to the epicenter are more likely to feel shaking before an alert can arrive.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safest rule is simple: act immediately if you receive an alert or feel shaking.</a:t>
            </a:r>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27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739468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A86B4-9AA4-82A1-D6BA-210B292DC1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5C6D98-A9FB-88C9-1417-84219399CD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7FB72A-27FA-606B-2AFA-59EBAADDBC0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Normalize the limits of the system. A person might not receive an alert because the earthquake or expected shaking did not meet the delivery method’s threshold, they were too close to the earthquake, device settings or connectivity affected receipt, or </a:t>
            </a:r>
            <a:r>
              <a:rPr lang="en-US" dirty="0" err="1"/>
              <a:t>ShakeAlert</a:t>
            </a:r>
            <a:r>
              <a:rPr lang="en-US" dirty="0"/>
              <a:t> does not currently serve their location. Reinforce that people should not wait for an alert if they feel shaking. Shaking itself is a warning to act.</a:t>
            </a:r>
          </a:p>
          <a:p>
            <a:endParaRPr lang="en-US" dirty="0"/>
          </a:p>
        </p:txBody>
      </p:sp>
      <p:sp>
        <p:nvSpPr>
          <p:cNvPr id="4" name="Slide Number Placeholder 3">
            <a:extLst>
              <a:ext uri="{FF2B5EF4-FFF2-40B4-BE49-F238E27FC236}">
                <a16:creationId xmlns:a16="http://schemas.microsoft.com/office/drawing/2014/main" id="{7CDA0A1B-F6AB-0F2C-5203-71270E79297A}"/>
              </a:ext>
            </a:extLst>
          </p:cNvPr>
          <p:cNvSpPr>
            <a:spLocks noGrp="1"/>
          </p:cNvSpPr>
          <p:nvPr>
            <p:ph type="sldNum" sz="quarter" idx="5"/>
          </p:nvPr>
        </p:nvSpPr>
        <p:spPr/>
        <p:txBody>
          <a:bodyPr/>
          <a:lstStyle/>
          <a:p>
            <a:fld id="{1CDB56FA-DFC1-E14F-905E-64F1DEE723F2}" type="slidenum">
              <a:rPr lang="en-US" smtClean="0"/>
              <a:t>28</a:t>
            </a:fld>
            <a:endParaRPr lang="en-US"/>
          </a:p>
        </p:txBody>
      </p:sp>
    </p:spTree>
    <p:extLst>
      <p:ext uri="{BB962C8B-B14F-4D97-AF65-F5344CB8AC3E}">
        <p14:creationId xmlns:p14="http://schemas.microsoft.com/office/powerpoint/2010/main" val="33685728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623C4-2FC7-45D0-1614-2BE3FE05B2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CE39BF-BA87-4F2C-0390-416B5389041B}"/>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A204CD62-F04E-D587-D0CA-B74C11E51EF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this slide to correct common misconceptions. </a:t>
            </a:r>
            <a:r>
              <a:rPr lang="en-US" dirty="0" err="1"/>
              <a:t>ShakeAlert</a:t>
            </a:r>
            <a:r>
              <a:rPr lang="en-US" dirty="0"/>
              <a:t> does not predict earthquakes; it detects shaking after a quake begins. Not everyone will get an alert, especially people close to the epicenter or those with device or connectivity issues. Not every earthquake triggers an alert because thresholds must be met.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CERT volunteers can build trust by explaining both what </a:t>
            </a:r>
            <a:r>
              <a:rPr lang="en-US" dirty="0" err="1"/>
              <a:t>ShakeAlert</a:t>
            </a:r>
            <a:r>
              <a:rPr lang="en-US" dirty="0"/>
              <a:t> can and cannot do.</a:t>
            </a:r>
          </a:p>
          <a:p>
            <a:endParaRPr lang="en-US" dirty="0">
              <a:latin typeface="+mn-lt"/>
            </a:endParaRPr>
          </a:p>
        </p:txBody>
      </p:sp>
      <p:sp>
        <p:nvSpPr>
          <p:cNvPr id="4" name="Slide Number Placeholder 3">
            <a:extLst>
              <a:ext uri="{FF2B5EF4-FFF2-40B4-BE49-F238E27FC236}">
                <a16:creationId xmlns:a16="http://schemas.microsoft.com/office/drawing/2014/main" id="{C9658002-B418-5FC1-AE88-D848AE4858A0}"/>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29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401470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Introduce Module 1 as the Essentials section: the basic information every CERT volunteer should know. This module answers the most important questions: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What is earthquake early warning?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What is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How might alerts reach me?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What should I do when I feel shaking or get an alert?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Let participants know this section provides the foundation for the rest of the course and can also serve as a stand-alone overview for audiences that only need the core ShakeAlert Ready messages.</a:t>
            </a:r>
          </a:p>
        </p:txBody>
      </p:sp>
      <p:sp>
        <p:nvSpPr>
          <p:cNvPr id="4" name="Slide Number Placeholder 3"/>
          <p:cNvSpPr>
            <a:spLocks noGrp="1"/>
          </p:cNvSpPr>
          <p:nvPr>
            <p:ph type="sldNum" sz="quarter" idx="5"/>
          </p:nvPr>
        </p:nvSpPr>
        <p:spPr/>
        <p:txBody>
          <a:bodyPr/>
          <a:lstStyle/>
          <a:p>
            <a:fld id="{1CDB56FA-DFC1-E14F-905E-64F1DEE723F2}" type="slidenum">
              <a:rPr lang="en-US" smtClean="0"/>
              <a:t>3</a:t>
            </a:fld>
            <a:endParaRPr lang="en-US"/>
          </a:p>
        </p:txBody>
      </p:sp>
    </p:spTree>
    <p:extLst>
      <p:ext uri="{BB962C8B-B14F-4D97-AF65-F5344CB8AC3E}">
        <p14:creationId xmlns:p14="http://schemas.microsoft.com/office/powerpoint/2010/main" val="11362875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Transition into Module 4. Explain that participants have learned how the system works behind the scenes. Now they will look at what </a:t>
            </a:r>
            <a:r>
              <a:rPr lang="en-US" dirty="0" err="1"/>
              <a:t>ShakeAlert</a:t>
            </a:r>
            <a:r>
              <a:rPr lang="en-US" dirty="0"/>
              <a:t>-powered alerts may look and sound like, how alerts can reach people and systems, and why alerts may differ depending on the delivery method.</a:t>
            </a:r>
          </a:p>
          <a:p>
            <a:endParaRPr lang="en-US" dirty="0"/>
          </a:p>
        </p:txBody>
      </p:sp>
      <p:sp>
        <p:nvSpPr>
          <p:cNvPr id="4" name="Slide Number Placeholder 3"/>
          <p:cNvSpPr>
            <a:spLocks noGrp="1"/>
          </p:cNvSpPr>
          <p:nvPr>
            <p:ph type="sldNum" sz="quarter" idx="5"/>
          </p:nvPr>
        </p:nvSpPr>
        <p:spPr/>
        <p:txBody>
          <a:bodyPr/>
          <a:lstStyle/>
          <a:p>
            <a:fld id="{1CDB56FA-DFC1-E14F-905E-64F1DEE723F2}" type="slidenum">
              <a:rPr lang="en-US" smtClean="0"/>
              <a:t>30</a:t>
            </a:fld>
            <a:endParaRPr lang="en-US"/>
          </a:p>
        </p:txBody>
      </p:sp>
    </p:spTree>
    <p:extLst>
      <p:ext uri="{BB962C8B-B14F-4D97-AF65-F5344CB8AC3E}">
        <p14:creationId xmlns:p14="http://schemas.microsoft.com/office/powerpoint/2010/main" val="19601371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Explain that </a:t>
            </a:r>
            <a:r>
              <a:rPr lang="en-US" dirty="0" err="1"/>
              <a:t>ShakeAlert</a:t>
            </a:r>
            <a:r>
              <a:rPr lang="en-US" dirty="0"/>
              <a:t>-powered alerts may look and sound different depending on the phone, app, operating system, or delivery method. They may include a sound, vibration, full-screen message, banner, or other notification. Alerts may feel abrupt or startling, which is why practice is important. Do not wait for the message to finish—the action is the same: if you receive an alert or feel shaking, take protective action immediately.</a:t>
            </a:r>
          </a:p>
          <a:p>
            <a:endParaRPr lang="en-US" dirty="0"/>
          </a:p>
          <a:p>
            <a:r>
              <a:rPr lang="en-US" b="0" dirty="0"/>
              <a:t>Instructor note: </a:t>
            </a:r>
            <a:r>
              <a:rPr lang="en-US" dirty="0"/>
              <a:t>Play the media file. If it is unavailable, briefly explain that alert sounds and displays can vary and continue to the next slide.</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31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076022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Explain that </a:t>
            </a:r>
            <a:r>
              <a:rPr lang="en-US" dirty="0" err="1"/>
              <a:t>ShakeAlert</a:t>
            </a:r>
            <a:r>
              <a:rPr lang="en-US" dirty="0"/>
              <a:t>-powered information can also trigger automated protective actions. These actions can happen without waiting for a person to respond. Examples include slowing or stopping trains, opening firehouse doors, shutting off valves, or issuing audible alerts through public address systems. These actions help protect people, infrastructure, and services before strong shaking arrives.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take a look at some real examples. </a:t>
            </a:r>
          </a:p>
        </p:txBody>
      </p:sp>
      <p:sp>
        <p:nvSpPr>
          <p:cNvPr id="4" name="Slide Number Placeholder 3"/>
          <p:cNvSpPr>
            <a:spLocks noGrp="1"/>
          </p:cNvSpPr>
          <p:nvPr>
            <p:ph type="sldNum" sz="quarter" idx="5"/>
          </p:nvPr>
        </p:nvSpPr>
        <p:spPr/>
        <p:txBody>
          <a:bodyPr/>
          <a:lstStyle/>
          <a:p>
            <a:fld id="{1CDB56FA-DFC1-E14F-905E-64F1DEE723F2}" type="slidenum">
              <a:rPr lang="en-US" smtClean="0"/>
              <a:t>32</a:t>
            </a:fld>
            <a:endParaRPr lang="en-US"/>
          </a:p>
        </p:txBody>
      </p:sp>
    </p:spTree>
    <p:extLst>
      <p:ext uri="{BB962C8B-B14F-4D97-AF65-F5344CB8AC3E}">
        <p14:creationId xmlns:p14="http://schemas.microsoft.com/office/powerpoint/2010/main" val="14871251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Metrolink as a concrete example of automated protective action. When shaking is expected, a </a:t>
            </a:r>
            <a:r>
              <a:rPr lang="en-US" dirty="0" err="1"/>
              <a:t>ShakeAlert</a:t>
            </a:r>
            <a:r>
              <a:rPr lang="en-US" dirty="0"/>
              <a:t>-powered seismic interface can reduce train speed, stop trains at safer locations, and support rapid reporting of which parts of the network were exposed to shaking. Emphasize why this matters: it helps protect passengers, crews, and rail infrastructure while supporting faster service restoration.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1CDB56FA-DFC1-E14F-905E-64F1DEE723F2}" type="slidenum">
              <a:rPr lang="en-US" smtClean="0"/>
              <a:t>33</a:t>
            </a:fld>
            <a:endParaRPr lang="en-US"/>
          </a:p>
        </p:txBody>
      </p:sp>
    </p:spTree>
    <p:extLst>
      <p:ext uri="{BB962C8B-B14F-4D97-AF65-F5344CB8AC3E}">
        <p14:creationId xmlns:p14="http://schemas.microsoft.com/office/powerpoint/2010/main" val="38772485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a:r>
              <a:rPr lang="en-US" dirty="0"/>
              <a:t>Use the Stanwood-Camano School District example to show how </a:t>
            </a:r>
            <a:r>
              <a:rPr lang="en-US" dirty="0" err="1"/>
              <a:t>ShakeAlert</a:t>
            </a:r>
            <a:r>
              <a:rPr lang="en-US" dirty="0"/>
              <a:t> can support school safety. </a:t>
            </a:r>
            <a:r>
              <a:rPr lang="en-US" dirty="0" err="1"/>
              <a:t>ShakeAlert</a:t>
            </a:r>
            <a:r>
              <a:rPr lang="en-US" dirty="0"/>
              <a:t>-powered equipment connected to public address systems can automatically play an alert tone, announce that shaking is expected, and direct students and staff to Drop, Cover, and Hold On. The same alerting approach can also support drills, helping people practice what they may experience in a real event.</a:t>
            </a:r>
          </a:p>
        </p:txBody>
      </p:sp>
      <p:sp>
        <p:nvSpPr>
          <p:cNvPr id="4" name="Slide Number Placeholder 3"/>
          <p:cNvSpPr>
            <a:spLocks noGrp="1"/>
          </p:cNvSpPr>
          <p:nvPr>
            <p:ph type="sldNum" sz="quarter" idx="5"/>
          </p:nvPr>
        </p:nvSpPr>
        <p:spPr/>
        <p:txBody>
          <a:bodyPr/>
          <a:lstStyle/>
          <a:p>
            <a:fld id="{1CDB56FA-DFC1-E14F-905E-64F1DEE723F2}" type="slidenum">
              <a:rPr lang="en-US" smtClean="0"/>
              <a:t>34</a:t>
            </a:fld>
            <a:endParaRPr lang="en-US"/>
          </a:p>
        </p:txBody>
      </p:sp>
    </p:spTree>
    <p:extLst>
      <p:ext uri="{BB962C8B-B14F-4D97-AF65-F5344CB8AC3E}">
        <p14:creationId xmlns:p14="http://schemas.microsoft.com/office/powerpoint/2010/main" val="26886837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the Menlo Park Fire Protection District example to show how </a:t>
            </a:r>
            <a:r>
              <a:rPr lang="en-US" dirty="0" err="1"/>
              <a:t>ShakeAlert</a:t>
            </a:r>
            <a:r>
              <a:rPr lang="en-US" dirty="0"/>
              <a:t> can support emergency response readiness. When shaking is expected, the system can activate audible warnings and warning lights, shut off gas to cooking equipment, and open firehouse bay doors before they may become inoperable. This helps protect firefighters and keeps emergency vehicles ready to respond after an earthquake.</a:t>
            </a:r>
          </a:p>
          <a:p>
            <a:endParaRPr lang="en-US" dirty="0"/>
          </a:p>
        </p:txBody>
      </p:sp>
      <p:sp>
        <p:nvSpPr>
          <p:cNvPr id="4" name="Slide Number Placeholder 3"/>
          <p:cNvSpPr>
            <a:spLocks noGrp="1"/>
          </p:cNvSpPr>
          <p:nvPr>
            <p:ph type="sldNum" sz="quarter" idx="5"/>
          </p:nvPr>
        </p:nvSpPr>
        <p:spPr/>
        <p:txBody>
          <a:bodyPr/>
          <a:lstStyle/>
          <a:p>
            <a:fld id="{1CDB56FA-DFC1-E14F-905E-64F1DEE723F2}" type="slidenum">
              <a:rPr lang="en-US" smtClean="0"/>
              <a:t>35</a:t>
            </a:fld>
            <a:endParaRPr lang="en-US"/>
          </a:p>
        </p:txBody>
      </p:sp>
    </p:spTree>
    <p:extLst>
      <p:ext uri="{BB962C8B-B14F-4D97-AF65-F5344CB8AC3E}">
        <p14:creationId xmlns:p14="http://schemas.microsoft.com/office/powerpoint/2010/main" val="31741177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the City of Grants Pass example to show how automated actions can protect water systems. When shaking is expected, reservoir valves can close before power is lost or pipes are damaged. This can reduce uncontrolled water loss and preserve water for drinking, firefighting, and emergency response. Emphasize that protecting infrastructure helps communities recover faster.</a:t>
            </a:r>
          </a:p>
          <a:p>
            <a:endParaRPr lang="en-US" dirty="0"/>
          </a:p>
          <a:p>
            <a:r>
              <a:rPr lang="en-US" dirty="0"/>
              <a:t>Instructor note: At one reservoir, the system could retain more than </a:t>
            </a:r>
            <a:r>
              <a:rPr lang="en-US" b="0" dirty="0"/>
              <a:t>3.5 million gallons </a:t>
            </a:r>
            <a:r>
              <a:rPr lang="en-US" dirty="0"/>
              <a:t>of water, enough to provide each customer about 10 gallons per day for a month.</a:t>
            </a:r>
          </a:p>
        </p:txBody>
      </p:sp>
      <p:sp>
        <p:nvSpPr>
          <p:cNvPr id="4" name="Slide Number Placeholder 3"/>
          <p:cNvSpPr>
            <a:spLocks noGrp="1"/>
          </p:cNvSpPr>
          <p:nvPr>
            <p:ph type="sldNum" sz="quarter" idx="5"/>
          </p:nvPr>
        </p:nvSpPr>
        <p:spPr/>
        <p:txBody>
          <a:bodyPr/>
          <a:lstStyle/>
          <a:p>
            <a:fld id="{1CDB56FA-DFC1-E14F-905E-64F1DEE723F2}" type="slidenum">
              <a:rPr lang="en-US" smtClean="0"/>
              <a:t>36</a:t>
            </a:fld>
            <a:endParaRPr lang="en-US"/>
          </a:p>
        </p:txBody>
      </p:sp>
    </p:spTree>
    <p:extLst>
      <p:ext uri="{BB962C8B-B14F-4D97-AF65-F5344CB8AC3E}">
        <p14:creationId xmlns:p14="http://schemas.microsoft.com/office/powerpoint/2010/main" val="9681696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AEB76-F8CB-2335-76E7-A028498F12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6650F3-854D-E746-CDAD-2842DB8EE9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C76386-E56C-AA59-E9BF-EACBA6DB174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the NASA Deep Space Network example to show that </a:t>
            </a:r>
            <a:r>
              <a:rPr lang="en-US" dirty="0" err="1"/>
              <a:t>ShakeAlert</a:t>
            </a:r>
            <a:r>
              <a:rPr lang="en-US" dirty="0"/>
              <a:t> can protect specialized systems as well as everyday community systems. When shaking is expected, automated actions can stop antenna movement, cut power, and engage safety locks. The broader point is that </a:t>
            </a:r>
            <a:r>
              <a:rPr lang="en-US" dirty="0" err="1"/>
              <a:t>ShakeAlert</a:t>
            </a:r>
            <a:r>
              <a:rPr lang="en-US" dirty="0"/>
              <a:t> information can be used in many settings where seconds of warning can reduce damage or disruption.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u="none" strike="noStrike" cap="none" dirty="0">
              <a:solidFill>
                <a:schemeClr val="dk1"/>
              </a:solidFill>
              <a:effectLst/>
              <a:ea typeface="Calibri"/>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strike="noStrike" cap="none" dirty="0">
                <a:solidFill>
                  <a:schemeClr val="dk1"/>
                </a:solidFill>
                <a:effectLst/>
                <a:ea typeface="Calibri"/>
                <a:sym typeface="Calibri"/>
              </a:rPr>
              <a:t>Instructor note: The protected antennas can communicate with up to 40 space missions at one time, helping prevent damage to equipment worth tens or hundreds of millions of dollars. </a:t>
            </a:r>
          </a:p>
          <a:p>
            <a:endParaRPr lang="en-US" dirty="0"/>
          </a:p>
        </p:txBody>
      </p:sp>
      <p:sp>
        <p:nvSpPr>
          <p:cNvPr id="4" name="Slide Number Placeholder 3">
            <a:extLst>
              <a:ext uri="{FF2B5EF4-FFF2-40B4-BE49-F238E27FC236}">
                <a16:creationId xmlns:a16="http://schemas.microsoft.com/office/drawing/2014/main" id="{E6616AD6-7D9C-A25F-2CF7-5A96C74A43C6}"/>
              </a:ext>
            </a:extLst>
          </p:cNvPr>
          <p:cNvSpPr>
            <a:spLocks noGrp="1"/>
          </p:cNvSpPr>
          <p:nvPr>
            <p:ph type="sldNum" sz="quarter" idx="5"/>
          </p:nvPr>
        </p:nvSpPr>
        <p:spPr/>
        <p:txBody>
          <a:bodyPr/>
          <a:lstStyle/>
          <a:p>
            <a:fld id="{1CDB56FA-DFC1-E14F-905E-64F1DEE723F2}" type="slidenum">
              <a:rPr lang="en-US" smtClean="0"/>
              <a:t>37</a:t>
            </a:fld>
            <a:endParaRPr lang="en-US"/>
          </a:p>
        </p:txBody>
      </p:sp>
    </p:spTree>
    <p:extLst>
      <p:ext uri="{BB962C8B-B14F-4D97-AF65-F5344CB8AC3E}">
        <p14:creationId xmlns:p14="http://schemas.microsoft.com/office/powerpoint/2010/main" val="33734706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Invite participants to imagine where automated protective actions could help in their own community. Ask them to think about schools, public buildings, transportation systems, utilities, communications, emergency response facilities, workplaces, and community spaces. Keep the discussion practical: What would happen automatically, and who or what would it help protect? Capture a few examples if time allows.</a:t>
            </a:r>
          </a:p>
          <a:p>
            <a:endParaRPr lang="en-US" dirty="0"/>
          </a:p>
        </p:txBody>
      </p:sp>
      <p:sp>
        <p:nvSpPr>
          <p:cNvPr id="4" name="Slide Number Placeholder 3"/>
          <p:cNvSpPr>
            <a:spLocks noGrp="1"/>
          </p:cNvSpPr>
          <p:nvPr>
            <p:ph type="sldNum" sz="quarter" idx="5"/>
          </p:nvPr>
        </p:nvSpPr>
        <p:spPr/>
        <p:txBody>
          <a:bodyPr/>
          <a:lstStyle/>
          <a:p>
            <a:fld id="{1CDB56FA-DFC1-E14F-905E-64F1DEE723F2}" type="slidenum">
              <a:rPr lang="en-US" smtClean="0"/>
              <a:t>38</a:t>
            </a:fld>
            <a:endParaRPr lang="en-US"/>
          </a:p>
        </p:txBody>
      </p:sp>
    </p:spTree>
    <p:extLst>
      <p:ext uri="{BB962C8B-B14F-4D97-AF65-F5344CB8AC3E}">
        <p14:creationId xmlns:p14="http://schemas.microsoft.com/office/powerpoint/2010/main" val="1791016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Transition into Module 5. Explain that the course now shifts from systems to personal protective actions. </a:t>
            </a:r>
            <a:r>
              <a:rPr lang="en-US" dirty="0" err="1"/>
              <a:t>ShakeAlert</a:t>
            </a:r>
            <a:r>
              <a:rPr lang="en-US" dirty="0"/>
              <a:t> can provide seconds of warning in some situations, but those seconds only help if people already know what to do. This section focuses on immediate action when someone receives an alert or feels shaking.</a:t>
            </a:r>
          </a:p>
          <a:p>
            <a:endParaRPr lang="en-US" dirty="0"/>
          </a:p>
        </p:txBody>
      </p:sp>
      <p:sp>
        <p:nvSpPr>
          <p:cNvPr id="4" name="Slide Number Placeholder 3"/>
          <p:cNvSpPr>
            <a:spLocks noGrp="1"/>
          </p:cNvSpPr>
          <p:nvPr>
            <p:ph type="sldNum" sz="quarter" idx="5"/>
          </p:nvPr>
        </p:nvSpPr>
        <p:spPr/>
        <p:txBody>
          <a:bodyPr/>
          <a:lstStyle/>
          <a:p>
            <a:fld id="{1CDB56FA-DFC1-E14F-905E-64F1DEE723F2}" type="slidenum">
              <a:rPr lang="en-US" smtClean="0"/>
              <a:t>39</a:t>
            </a:fld>
            <a:endParaRPr lang="en-US"/>
          </a:p>
        </p:txBody>
      </p:sp>
    </p:spTree>
    <p:extLst>
      <p:ext uri="{BB962C8B-B14F-4D97-AF65-F5344CB8AC3E}">
        <p14:creationId xmlns:p14="http://schemas.microsoft.com/office/powerpoint/2010/main" val="900704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Ask participants to pause on this question: Did you know you may be able to get an earthquake early warning alert before strong shaking reaches your location? Explain that this is possible because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detects an earthquake after it begins and sends information quickly enough that some people and systems may receive warning before strong shaking arrives. Emphasize that the warning may only be seconds, but seconds matter when people know what action to take.</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4</a:t>
            </a:fld>
            <a:endParaRPr lang="en-US"/>
          </a:p>
        </p:txBody>
      </p:sp>
    </p:spTree>
    <p:extLst>
      <p:ext uri="{BB962C8B-B14F-4D97-AF65-F5344CB8AC3E}">
        <p14:creationId xmlns:p14="http://schemas.microsoft.com/office/powerpoint/2010/main" val="386288816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Teach Drop, Cover, and Hold On clearly. Drop to your hands and knees so you are less likely to be knocked down. Cover your head and neck, preferably under a sturdy table or desk if one is nearby. Hold On until the shaking stops. If no furniture is nearby, protect your head and neck where you are. Act immediately and do not wait to see if shaking gets stronger.</a:t>
            </a:r>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40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992418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Use this slide to introduce modified protective actions. The safest action may vary depending on where someone is, what they are doing, and what their abilities are. The consistent goal is to protect the head, neck, and vital organs and reduce exposure to falling or flying objects.</a:t>
            </a:r>
          </a:p>
          <a:p>
            <a:endParaRPr lang="en-US" dirty="0"/>
          </a:p>
          <a:p>
            <a:r>
              <a:rPr lang="en-US" dirty="0"/>
              <a:t>Briefly walk through the examples: indoors, </a:t>
            </a:r>
            <a:r>
              <a:rPr lang="en-US" b="0" dirty="0"/>
              <a:t>Drop, Cover, and Hold On </a:t>
            </a:r>
            <a:r>
              <a:rPr lang="en-US" dirty="0"/>
              <a:t>and stay away from windows; outdoors, move to an open area away from buildings and overhead hazards; in large venues or transit terminals, stay in place, lean forward or drop, and protect your head and neck; in a vehicle, slow down, pull over, stop, and stay inside; and for people using wheelchairs or walkers, lock the wheels or brakes if possible and protect the head and neck. Near the coast, protect yourself during shaking, then move to high ground or inland once shaking stops.</a:t>
            </a:r>
          </a:p>
          <a:p>
            <a:endParaRPr lang="en-US" dirty="0"/>
          </a:p>
          <a:p>
            <a:r>
              <a:rPr lang="en-US" dirty="0"/>
              <a:t>For babies, children, and pets, keep them close and protect them when it is safe to do so without putting yourself at greater risk. Encourage participants to think about and practice what they would do in the places where they spend time.</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41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015609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i="0" kern="1200" dirty="0">
                <a:solidFill>
                  <a:schemeClr val="tx1"/>
                </a:solidFill>
                <a:effectLst/>
                <a:latin typeface="Arial" panose="020B0604020202020204" pitchFamily="34" charset="0"/>
                <a:ea typeface="+mn-ea"/>
                <a:cs typeface="Arial" panose="020B0604020202020204" pitchFamily="34" charset="0"/>
              </a:rPr>
              <a:t>Use this slide to reinforce that people may not always receive a ShakeAlert-powered alert, especially when cell or internet service is limited or unavailable. If participants receive an alert, feel shaking, or see or hear signs of immediate danger, they should take protective action right away.</a:t>
            </a:r>
          </a:p>
          <a:p>
            <a:endParaRPr lang="en-US" sz="1100" b="0" i="0" kern="1200" dirty="0">
              <a:solidFill>
                <a:schemeClr val="tx1"/>
              </a:solidFill>
              <a:effectLst/>
              <a:latin typeface="Arial" panose="020B0604020202020204" pitchFamily="34" charset="0"/>
              <a:ea typeface="+mn-ea"/>
              <a:cs typeface="Arial" panose="020B0604020202020204" pitchFamily="34" charset="0"/>
            </a:endParaRPr>
          </a:p>
          <a:p>
            <a:r>
              <a:rPr lang="en-US" sz="1100" b="0" i="0" kern="1200" dirty="0">
                <a:solidFill>
                  <a:schemeClr val="tx1"/>
                </a:solidFill>
                <a:effectLst/>
                <a:latin typeface="Arial" panose="020B0604020202020204" pitchFamily="34" charset="0"/>
                <a:ea typeface="+mn-ea"/>
                <a:cs typeface="Arial" panose="020B0604020202020204" pitchFamily="34" charset="0"/>
              </a:rPr>
              <a:t>Briefly point out the examples: unusual rumbling or cracking sounds; changes near trees, slopes, or water; and unusual water behavior near the coast. These signs do not predict earthquakes, but they may indicate that an earthquake or related hazard is affecting the area.</a:t>
            </a:r>
          </a:p>
          <a:p>
            <a:endParaRPr lang="en-US" sz="1100" b="0" i="0" kern="1200" dirty="0">
              <a:solidFill>
                <a:schemeClr val="tx1"/>
              </a:solidFill>
              <a:effectLst/>
              <a:latin typeface="Arial" panose="020B0604020202020204" pitchFamily="34" charset="0"/>
              <a:ea typeface="+mn-ea"/>
              <a:cs typeface="Arial" panose="020B0604020202020204" pitchFamily="34" charset="0"/>
            </a:endParaRPr>
          </a:p>
          <a:p>
            <a:r>
              <a:rPr lang="en-US" sz="1100" b="0" i="0" kern="1200" dirty="0">
                <a:solidFill>
                  <a:schemeClr val="tx1"/>
                </a:solidFill>
                <a:effectLst/>
                <a:latin typeface="Arial" panose="020B0604020202020204" pitchFamily="34" charset="0"/>
                <a:ea typeface="+mn-ea"/>
                <a:cs typeface="Arial" panose="020B0604020202020204" pitchFamily="34" charset="0"/>
              </a:rPr>
              <a:t>Near the coast, unusual water behavior can signal tsunami danger. The next slide explains what to do after strong or long shaking.</a:t>
            </a:r>
          </a:p>
          <a:p>
            <a:endParaRPr lang="en-US" dirty="0"/>
          </a:p>
        </p:txBody>
      </p:sp>
      <p:sp>
        <p:nvSpPr>
          <p:cNvPr id="4" name="Slide Number Placeholder 3"/>
          <p:cNvSpPr>
            <a:spLocks noGrp="1"/>
          </p:cNvSpPr>
          <p:nvPr>
            <p:ph type="sldNum" sz="quarter" idx="5"/>
          </p:nvPr>
        </p:nvSpPr>
        <p:spPr/>
        <p:txBody>
          <a:bodyPr/>
          <a:lstStyle/>
          <a:p>
            <a:fld id="{1CDB56FA-DFC1-E14F-905E-64F1DEE723F2}" type="slidenum">
              <a:rPr lang="en-US" smtClean="0"/>
              <a:t>42</a:t>
            </a:fld>
            <a:endParaRPr lang="en-US"/>
          </a:p>
        </p:txBody>
      </p:sp>
    </p:spTree>
    <p:extLst>
      <p:ext uri="{BB962C8B-B14F-4D97-AF65-F5344CB8AC3E}">
        <p14:creationId xmlns:p14="http://schemas.microsoft.com/office/powerpoint/2010/main" val="428209492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E12DE-6B83-48C7-ED89-39C1E62676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E8F0BC-A008-D893-35A7-43CCDD3F6073}"/>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0FB2EEE-4FAF-A1E6-9448-CD85A906ACCA}"/>
              </a:ext>
            </a:extLst>
          </p:cNvPr>
          <p:cNvSpPr>
            <a:spLocks noGrp="1"/>
          </p:cNvSpPr>
          <p:nvPr>
            <p:ph type="body" idx="1"/>
          </p:nvPr>
        </p:nvSpPr>
        <p:spPr/>
        <p:txBody>
          <a:bodyPr/>
          <a:lstStyle/>
          <a:p>
            <a:r>
              <a:rPr lang="en-US" dirty="0">
                <a:latin typeface="Arial" panose="020B0604020202020204" pitchFamily="34" charset="0"/>
                <a:cs typeface="Arial" panose="020B0604020202020204" pitchFamily="34" charset="0"/>
              </a:rPr>
              <a:t>Explain the coastal consideration clearly: </a:t>
            </a:r>
            <a:r>
              <a:rPr lang="en-US" dirty="0" err="1">
                <a:latin typeface="Arial" panose="020B0604020202020204" pitchFamily="34" charset="0"/>
                <a:cs typeface="Arial" panose="020B0604020202020204" pitchFamily="34" charset="0"/>
              </a:rPr>
              <a:t>ShakeAlert</a:t>
            </a:r>
            <a:r>
              <a:rPr lang="en-US" dirty="0">
                <a:latin typeface="Arial" panose="020B0604020202020204" pitchFamily="34" charset="0"/>
                <a:cs typeface="Arial" panose="020B0604020202020204" pitchFamily="34" charset="0"/>
              </a:rPr>
              <a:t> provides earthquake early warning, not tsunami warning. If someone is near the coast, strong or long shaking may be a natural tsunami warning. During shaking, protect yourself first. After shaking stops, move immediately to high ground or inland, follow local evacuation routes, and stay there until local officials say it is safe to return.</a:t>
            </a:r>
          </a:p>
          <a:p>
            <a:endParaRPr lang="en-US" dirty="0">
              <a:latin typeface="Arial" panose="020B0604020202020204" pitchFamily="34" charset="0"/>
              <a:cs typeface="Arial" panose="020B0604020202020204" pitchFamily="34" charset="0"/>
            </a:endParaRPr>
          </a:p>
          <a:p>
            <a:r>
              <a:rPr lang="en-US" sz="1100" b="0" i="0" u="none" strike="noStrike" kern="1200" dirty="0">
                <a:solidFill>
                  <a:schemeClr val="tx1"/>
                </a:solidFill>
                <a:effectLst/>
                <a:latin typeface="Arial" panose="020B0604020202020204" pitchFamily="34" charset="0"/>
                <a:ea typeface="+mn-ea"/>
                <a:cs typeface="Arial" panose="020B0604020202020204" pitchFamily="34" charset="0"/>
              </a:rPr>
              <a:t>Note that this is a coastal-specific consideration, not something everyone needs to act on after an earthquake. The key point is that ShakeAlert is not a tsunami warning system. People near the coast should recognize strong or long shaking as a possible natural warning and know their local evacuation route in advance.</a:t>
            </a:r>
            <a:endParaRPr lang="en-US"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sz="1100" b="0" i="0" u="none" strike="noStrike" kern="1200" dirty="0">
                <a:solidFill>
                  <a:schemeClr val="tx1"/>
                </a:solidFill>
                <a:effectLst/>
                <a:latin typeface="Arial" panose="020B0604020202020204" pitchFamily="34" charset="0"/>
                <a:ea typeface="+mn-ea"/>
                <a:cs typeface="Arial" panose="020B0604020202020204" pitchFamily="34" charset="0"/>
              </a:rPr>
              <a:t>The National Oceanic and Atmospheric Administration (NOAA), the federal agency that provides tsunami warning and preparedness guidance, recommends</a:t>
            </a:r>
            <a:r>
              <a:rPr lang="en-US" b="0"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If shaking is strong or lasts 20 seconds or more, move out of the tsunami hazard zone as soon as shaking stops—ideally to about 100 feet above sea level or 1 mile inland. If that is not possible, move to the fourth floor or higher of a sturdy building. </a:t>
            </a:r>
            <a:endParaRPr lang="en-US" b="0" i="0" u="none" strike="noStrike" cap="none" dirty="0">
              <a:solidFill>
                <a:schemeClr val="dk1"/>
              </a:solidFill>
              <a:effectLst/>
              <a:latin typeface="Arial" panose="020B0604020202020204" pitchFamily="34" charset="0"/>
              <a:ea typeface="Calibri"/>
              <a:cs typeface="Arial" panose="020B0604020202020204" pitchFamily="34" charset="0"/>
              <a:sym typeface="Calibri"/>
            </a:endParaRPr>
          </a:p>
          <a:p>
            <a:endParaRPr lang="en-US" dirty="0"/>
          </a:p>
        </p:txBody>
      </p:sp>
      <p:sp>
        <p:nvSpPr>
          <p:cNvPr id="4" name="Slide Number Placeholder 3">
            <a:extLst>
              <a:ext uri="{FF2B5EF4-FFF2-40B4-BE49-F238E27FC236}">
                <a16:creationId xmlns:a16="http://schemas.microsoft.com/office/drawing/2014/main" id="{354FD1E5-274C-844D-57D8-0814CC7D42D8}"/>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43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72845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Emphasize what not to do. Do not run outside during shaking, do not stand in a doorway, and do not move farther than necessary. Exterior walls, windows, and building exits can expose people to falling debris. In most modern buildings, doorways do not provide added protection. The safest response in most situations is to stay where you are, get low, and protect your head and neck.</a:t>
            </a:r>
          </a:p>
          <a:p>
            <a:endParaRPr lang="en-US" dirty="0"/>
          </a:p>
        </p:txBody>
      </p:sp>
      <p:sp>
        <p:nvSpPr>
          <p:cNvPr id="4" name="Slide Number Placeholder 3"/>
          <p:cNvSpPr>
            <a:spLocks noGrp="1"/>
          </p:cNvSpPr>
          <p:nvPr>
            <p:ph type="sldNum" sz="quarter" idx="5"/>
          </p:nvPr>
        </p:nvSpPr>
        <p:spPr/>
        <p:txBody>
          <a:bodyPr/>
          <a:lstStyle/>
          <a:p>
            <a:fld id="{1CDB56FA-DFC1-E14F-905E-64F1DEE723F2}" type="slidenum">
              <a:rPr lang="en-US" smtClean="0"/>
              <a:t>44</a:t>
            </a:fld>
            <a:endParaRPr lang="en-US"/>
          </a:p>
        </p:txBody>
      </p:sp>
    </p:spTree>
    <p:extLst>
      <p:ext uri="{BB962C8B-B14F-4D97-AF65-F5344CB8AC3E}">
        <p14:creationId xmlns:p14="http://schemas.microsoft.com/office/powerpoint/2010/main" val="312205514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Use the 1989  Loma Prieta in the San Francisco Bay Area as a real-world example of how suddenly a damaging earthquake can disrupt a community. The earthquake struck at 5:04 p.m. during the 1989 World Series and caused deaths, injuries, damage to homes and businesses, power outages, and major transportation and communications disruptions. At the time, there was no public earthquake early warning system providing advance notice. Keep the emphasis on the human and community impacts, then transition to imagining how early warning could have helped people act before strong shaking arrived.</a:t>
            </a:r>
          </a:p>
          <a:p>
            <a:endParaRPr lang="en-US" dirty="0"/>
          </a:p>
          <a:p>
            <a:r>
              <a:rPr lang="en-US" kern="1200" dirty="0">
                <a:solidFill>
                  <a:schemeClr val="tx1"/>
                </a:solidFill>
                <a:effectLst/>
              </a:rPr>
              <a:t>Instructor note: Roman numerals (e.g., VIII) are used when referring to Modified Mercalli Intensity (MMI) as a qualitative description of how strongly shaking was experienced and its effects. Arabic numerals (e.g., 8) are used when referring to instrument-measured or numerical outputs, if applicable. This is still the same concept of intensity covered earlier.</a:t>
            </a:r>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45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601912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38c42c71efa_0_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1" name="Google Shape;461;g38c42c71efa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dirty="0"/>
              <a:t>Ask participants to imagine the San Francisco Bay Area receiving a </a:t>
            </a:r>
            <a:r>
              <a:rPr lang="en-US" dirty="0" err="1"/>
              <a:t>ShakeAlert</a:t>
            </a:r>
            <a:r>
              <a:rPr lang="en-US" dirty="0"/>
              <a:t>-powered alert before strong shaking arrived during Loma Prieta. </a:t>
            </a:r>
            <a:r>
              <a:rPr lang="en-US" b="0" i="0" u="none" strike="noStrike" cap="none" dirty="0">
                <a:solidFill>
                  <a:schemeClr val="dk1"/>
                </a:solidFill>
                <a:effectLst/>
                <a:ea typeface="Calibri"/>
                <a:sym typeface="Calibri"/>
              </a:rPr>
              <a:t>You can point to the map or image on the slide and show that San Francisco is on the west side of the bay and Oakland on the east, connected by the Bay Bridge. If your group includes people unfamiliar with California geography, explain that they can imagine a long bridge linking two major cities across the water—this is the structure where the upper deck collapsed during the quake.</a:t>
            </a:r>
          </a:p>
          <a:p>
            <a:endParaRPr lang="en-US" b="0" i="0" u="none" strike="noStrike" cap="none" dirty="0">
              <a:solidFill>
                <a:schemeClr val="dk1"/>
              </a:solidFill>
              <a:effectLst/>
              <a:ea typeface="Calibri"/>
              <a:sym typeface="Calibri"/>
            </a:endParaRPr>
          </a:p>
          <a:p>
            <a:r>
              <a:rPr lang="en-US" b="0" i="0" u="none" strike="noStrike" cap="none" dirty="0">
                <a:solidFill>
                  <a:schemeClr val="dk1"/>
                </a:solidFill>
                <a:effectLst/>
                <a:ea typeface="Calibri"/>
                <a:sym typeface="Calibri"/>
              </a:rPr>
              <a:t>Because the sensors would have been closer to the epicenter, alerts could have reached San Francisco and Oakland about 20 seconds before the strongest shaking arrived. Those 20 seconds might have allowed drivers to slow or stop, broadcasters to stay live on the air, and people to drop, cover, and hold on before the violent shaking began. You can remind participants that twenty seconds may not sound like much, but it can make a huge difference in preventing injuries and saving lives.</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Make the protective action message personal. Ask participants to think about a place they were in over the past week: home, work, a vehicle, outdoors, a store, or near the coast. If they received a </a:t>
            </a:r>
            <a:r>
              <a:rPr lang="en-US" dirty="0" err="1"/>
              <a:t>ShakeAlert</a:t>
            </a:r>
            <a:r>
              <a:rPr lang="en-US" dirty="0"/>
              <a:t>-powered alert or felt shaking there, what would they do? Give participants a moment to think or share with a partner, then reinforce planning ahead.</a:t>
            </a:r>
          </a:p>
          <a:p>
            <a:endParaRPr lang="en-US" sz="1000" dirty="0">
              <a:latin typeface="+mn-lt"/>
            </a:endParaRP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47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042515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Transition into Module 6. Explain that CERT volunteers can help turn awareness into readiness. This section focuses on how to talk about </a:t>
            </a:r>
            <a:r>
              <a:rPr lang="en-US" dirty="0" err="1"/>
              <a:t>ShakeAlert</a:t>
            </a:r>
            <a:r>
              <a:rPr lang="en-US" dirty="0"/>
              <a:t>, how to share trusted information, and how to help community members know both how they may receive alerts and what to do when an alert or shaking occurs.</a:t>
            </a:r>
          </a:p>
          <a:p>
            <a:endParaRPr lang="en-US" dirty="0"/>
          </a:p>
        </p:txBody>
      </p:sp>
      <p:sp>
        <p:nvSpPr>
          <p:cNvPr id="4" name="Slide Number Placeholder 3"/>
          <p:cNvSpPr>
            <a:spLocks noGrp="1"/>
          </p:cNvSpPr>
          <p:nvPr>
            <p:ph type="sldNum" sz="quarter" idx="5"/>
          </p:nvPr>
        </p:nvSpPr>
        <p:spPr/>
        <p:txBody>
          <a:bodyPr/>
          <a:lstStyle/>
          <a:p>
            <a:fld id="{1CDB56FA-DFC1-E14F-905E-64F1DEE723F2}" type="slidenum">
              <a:rPr lang="en-US" smtClean="0"/>
              <a:t>48</a:t>
            </a:fld>
            <a:endParaRPr lang="en-US"/>
          </a:p>
        </p:txBody>
      </p:sp>
    </p:spTree>
    <p:extLst>
      <p:ext uri="{BB962C8B-B14F-4D97-AF65-F5344CB8AC3E}">
        <p14:creationId xmlns:p14="http://schemas.microsoft.com/office/powerpoint/2010/main" val="405554442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Emphasize that CERT volunteers are trusted messengers. Friends, family, neighbors, and community members may look to them for practical guidance. CERT volunteers do not need to be scientists or earthquake experts; their role is to share clear, accurate information about what </a:t>
            </a:r>
            <a:r>
              <a:rPr lang="en-US" dirty="0" err="1"/>
              <a:t>ShakeAlert</a:t>
            </a:r>
            <a:r>
              <a:rPr lang="en-US" dirty="0"/>
              <a:t> is, how alerts may reach people, and what protective action to take immediately. Remind participants that being a trusted messenger does not mean having every answer—it means knowing where to find reliable information and communicating it clearly.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Instructor note: </a:t>
            </a:r>
            <a:r>
              <a:rPr lang="en-US" b="0" i="0" u="none" strike="noStrike" cap="none" dirty="0">
                <a:solidFill>
                  <a:schemeClr val="dk1"/>
                </a:solidFill>
                <a:effectLst/>
                <a:ea typeface="Calibri"/>
                <a:sym typeface="Calibri"/>
              </a:rPr>
              <a:t>You can also mention that after earthquakes, information spreads quickly, and not all of it is accurate. CERT volunteers can play an important role by sharing verified information from official sources such as USGS, FEMA, state emergency management agencies, and local CERT leadership. </a:t>
            </a:r>
            <a:endParaRPr lang="en-US" b="0"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49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585206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Explain that earthquake early warning systems detect significant earthquakes quickly after they begin, so alerts can be delivered before strong shaking reaches some locations. The goal is public safety: giving people time to take protective action and giving automated systems time to take safety steps. Reinforce that earthquake early warning does not replace preparedness. It adds a layer of safety by giving people a chance to act on the plans and drills they already practice.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Instructor notes: </a:t>
            </a:r>
            <a:r>
              <a:rPr lang="en-US" sz="1100" b="0" i="0" u="none" strike="noStrike" cap="none" dirty="0">
                <a:solidFill>
                  <a:schemeClr val="dk1"/>
                </a:solidFill>
                <a:effectLst/>
                <a:latin typeface="Arial" panose="020B0604020202020204" pitchFamily="34" charset="0"/>
                <a:ea typeface="Calibri"/>
                <a:cs typeface="Arial" panose="020B0604020202020204" pitchFamily="34" charset="0"/>
                <a:sym typeface="Calibri"/>
              </a:rPr>
              <a:t>“Strong” shaking (MMI 6 and greater) means shaking that is widely felt and can cause damage.  This concept is covered later in the course.</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5</a:t>
            </a:fld>
            <a:endParaRPr lang="en-US"/>
          </a:p>
        </p:txBody>
      </p:sp>
    </p:spTree>
    <p:extLst>
      <p:ext uri="{BB962C8B-B14F-4D97-AF65-F5344CB8AC3E}">
        <p14:creationId xmlns:p14="http://schemas.microsoft.com/office/powerpoint/2010/main" val="36322348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Explain that CERT volunteers should be </a:t>
            </a:r>
            <a:r>
              <a:rPr lang="en-US" dirty="0" err="1"/>
              <a:t>ShakeAlert</a:t>
            </a:r>
            <a:r>
              <a:rPr lang="en-US" dirty="0"/>
              <a:t> Ready before teaching others. That means knowing how </a:t>
            </a:r>
            <a:r>
              <a:rPr lang="en-US" dirty="0" err="1"/>
              <a:t>ShakeAlert</a:t>
            </a:r>
            <a:r>
              <a:rPr lang="en-US" dirty="0"/>
              <a:t>-powered alerts may reach them, checking their own phone settings, practicing protective actions for</a:t>
            </a:r>
            <a:r>
              <a:rPr lang="en-US" b="1" dirty="0"/>
              <a:t> </a:t>
            </a:r>
            <a:r>
              <a:rPr lang="en-US" dirty="0"/>
              <a:t>the places where they spend time, and being prepared to explain what </a:t>
            </a:r>
            <a:r>
              <a:rPr lang="en-US" dirty="0" err="1"/>
              <a:t>ShakeAlert</a:t>
            </a:r>
            <a:r>
              <a:rPr lang="en-US" dirty="0"/>
              <a:t> does and does not do. Trusted messengers model the behavior they encourage.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latin typeface="+mn-lt"/>
            </a:endParaRP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50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8793802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3D5D6-0942-EEC3-7FC5-4C63FE9685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513E8A-07B8-D029-7A37-AB858AACF613}"/>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FEEAB3F-638C-7D64-1B36-2828C18BFBF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Teach the simple outreach message. First, earthquake early warning can give you time to act. Second, many newer smartphones can receive </a:t>
            </a:r>
            <a:r>
              <a:rPr lang="en-US" dirty="0" err="1"/>
              <a:t>ShakeAlert</a:t>
            </a:r>
            <a:r>
              <a:rPr lang="en-US" dirty="0"/>
              <a:t>-powered alerts. Third, be ready to act immediately if you receive an alert or feel shaking. Encourage participants to use plain language and avoid overexplaining unless someone asks a deeper question.</a:t>
            </a:r>
          </a:p>
          <a:p>
            <a:endParaRPr lang="en-US" dirty="0">
              <a:latin typeface="+mn-lt"/>
            </a:endParaRPr>
          </a:p>
        </p:txBody>
      </p:sp>
      <p:sp>
        <p:nvSpPr>
          <p:cNvPr id="4" name="Slide Number Placeholder 3">
            <a:extLst>
              <a:ext uri="{FF2B5EF4-FFF2-40B4-BE49-F238E27FC236}">
                <a16:creationId xmlns:a16="http://schemas.microsoft.com/office/drawing/2014/main" id="{E29C11E0-2C5E-BC27-B5BF-2211003F0C16}"/>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51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0005928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Show how to start a short, practical </a:t>
            </a:r>
            <a:r>
              <a:rPr lang="en-US" dirty="0" err="1"/>
              <a:t>ShakeAlert</a:t>
            </a:r>
            <a:r>
              <a:rPr lang="en-US" dirty="0"/>
              <a:t> conversation. A useful opener is: “Did you know you may get an alert before strong shaking reaches you?” Then explain </a:t>
            </a:r>
            <a:r>
              <a:rPr lang="en-US" dirty="0" err="1"/>
              <a:t>ShakeAlert</a:t>
            </a:r>
            <a:r>
              <a:rPr lang="en-US" dirty="0"/>
              <a:t> in one or two sentences, connect the alert to immediate protective action, and show people where to check phone settings or find </a:t>
            </a:r>
            <a:r>
              <a:rPr lang="en-US" dirty="0" err="1"/>
              <a:t>MyShake</a:t>
            </a:r>
            <a:r>
              <a:rPr lang="en-US" dirty="0"/>
              <a:t>. Keep the conversation focused on what people can do.</a:t>
            </a:r>
          </a:p>
          <a:p>
            <a:endParaRPr lang="en-US" dirty="0">
              <a:latin typeface="+mn-lt"/>
            </a:endParaRP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52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6929505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0" i="0" kern="1200" dirty="0">
                <a:solidFill>
                  <a:schemeClr val="tx1"/>
                </a:solidFill>
                <a:effectLst/>
                <a:latin typeface="Arial" panose="020B0604020202020204" pitchFamily="34" charset="0"/>
                <a:ea typeface="+mn-ea"/>
                <a:cs typeface="Arial" panose="020B0604020202020204" pitchFamily="34" charset="0"/>
              </a:rPr>
              <a:t>Explain that CERT teams do not need to create a separate ShakeAlert program. They can build earthquake early warning into activities they already conduct.</a:t>
            </a:r>
          </a:p>
          <a:p>
            <a:endParaRPr lang="en-US" sz="1100" b="0" i="0" kern="1200" dirty="0">
              <a:solidFill>
                <a:schemeClr val="tx1"/>
              </a:solidFill>
              <a:effectLst/>
              <a:latin typeface="Arial" panose="020B0604020202020204" pitchFamily="34" charset="0"/>
              <a:ea typeface="+mn-ea"/>
              <a:cs typeface="Arial" panose="020B0604020202020204" pitchFamily="34" charset="0"/>
            </a:endParaRPr>
          </a:p>
          <a:p>
            <a:r>
              <a:rPr lang="en-US" sz="1100" b="0" i="0" kern="1200" dirty="0">
                <a:solidFill>
                  <a:schemeClr val="tx1"/>
                </a:solidFill>
                <a:effectLst/>
                <a:latin typeface="Arial" panose="020B0604020202020204" pitchFamily="34" charset="0"/>
                <a:ea typeface="+mn-ea"/>
                <a:cs typeface="Arial" panose="020B0604020202020204" pitchFamily="34" charset="0"/>
              </a:rPr>
              <a:t>Briefly review the examples: start drills with a simulated ShakeAlert-powered alert; show people how alerts may reach them and where to check phone settings at community events; include the three simple ShakeAlert messages in outreach materials; and incorporate ShakeAlert into CERT classes and refresher training.</a:t>
            </a:r>
          </a:p>
          <a:p>
            <a:endParaRPr lang="en-US" sz="1100" b="0" i="0" kern="1200" dirty="0">
              <a:solidFill>
                <a:schemeClr val="tx1"/>
              </a:solidFill>
              <a:effectLst/>
              <a:latin typeface="Arial" panose="020B0604020202020204" pitchFamily="34" charset="0"/>
              <a:ea typeface="+mn-ea"/>
              <a:cs typeface="Arial" panose="020B0604020202020204" pitchFamily="34" charset="0"/>
            </a:endParaRPr>
          </a:p>
          <a:p>
            <a:r>
              <a:rPr lang="en-US" sz="1100" b="0" i="0" kern="1200" dirty="0">
                <a:solidFill>
                  <a:schemeClr val="tx1"/>
                </a:solidFill>
                <a:effectLst/>
                <a:latin typeface="Arial" panose="020B0604020202020204" pitchFamily="34" charset="0"/>
                <a:ea typeface="+mn-ea"/>
                <a:cs typeface="Arial" panose="020B0604020202020204" pitchFamily="34" charset="0"/>
              </a:rPr>
              <a:t>Reinforce that earthquake early warning complements—not replaces—standard earthquake preparedness.</a:t>
            </a:r>
          </a:p>
          <a:p>
            <a:endParaRPr lang="en-US" dirty="0"/>
          </a:p>
        </p:txBody>
      </p:sp>
      <p:sp>
        <p:nvSpPr>
          <p:cNvPr id="4" name="Slide Number Placeholder 3"/>
          <p:cNvSpPr>
            <a:spLocks noGrp="1"/>
          </p:cNvSpPr>
          <p:nvPr>
            <p:ph type="sldNum" sz="quarter" idx="5"/>
          </p:nvPr>
        </p:nvSpPr>
        <p:spPr/>
        <p:txBody>
          <a:bodyPr/>
          <a:lstStyle/>
          <a:p>
            <a:fld id="{1CDB56FA-DFC1-E14F-905E-64F1DEE723F2}" type="slidenum">
              <a:rPr lang="en-US" smtClean="0"/>
              <a:t>53</a:t>
            </a:fld>
            <a:endParaRPr lang="en-US"/>
          </a:p>
        </p:txBody>
      </p:sp>
    </p:spTree>
    <p:extLst>
      <p:ext uri="{BB962C8B-B14F-4D97-AF65-F5344CB8AC3E}">
        <p14:creationId xmlns:p14="http://schemas.microsoft.com/office/powerpoint/2010/main" val="29272038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DB63D-9704-3FF9-0691-CE0331779C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4DA291-1B26-3629-1BA3-6993E71B9CD2}"/>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E66CC63-BFA7-35AC-1ACA-CF9ACC12096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Have participants practice a short role-play. One person is the CERT volunteer, and the other is a community member who asks, “I’ve heard of ShakeAlert, but what is it?” Encourage the CERT volunteer to use the three simple messages from the previous slide rather than giving a technical explanation. Switch roles if time allows, then ask what made the explanation clear, accurate, and easy to act on. Reinforce that CERT volunteers do not need to know every technical detail to be effective trusted messengers.</a:t>
            </a:r>
            <a:endParaRPr lang="en-US" dirty="0">
              <a:latin typeface="+mn-lt"/>
            </a:endParaRPr>
          </a:p>
        </p:txBody>
      </p:sp>
      <p:sp>
        <p:nvSpPr>
          <p:cNvPr id="4" name="Slide Number Placeholder 3">
            <a:extLst>
              <a:ext uri="{FF2B5EF4-FFF2-40B4-BE49-F238E27FC236}">
                <a16:creationId xmlns:a16="http://schemas.microsoft.com/office/drawing/2014/main" id="{05AA8728-D9BC-6C22-6321-D585AAF60A99}"/>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54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7986913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this slide to bring the course together. Remind participants that they learned the basics of earthquake early warning; reviewed earthquake science and impacts; followed how the ShakeAlert System detects, processes, and delivers information; saw how ShakeAlert-powered alerts may reach people and automated systems; practiced protective actions; and explored the CERT role as a trusted messenger.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Reinforce the three most important points: First,</a:t>
            </a:r>
            <a:r>
              <a:rPr lang="en-US" sz="1100" dirty="0">
                <a:latin typeface="Arial" panose="020B0604020202020204" pitchFamily="34" charset="0"/>
                <a:cs typeface="Arial" panose="020B0604020202020204" pitchFamily="34" charset="0"/>
              </a:rPr>
              <a:t> earthquake early warning can give people time to act before strong shaking reaches their location. Second, many newer smartphones can already receive ShakeAlert-powered alerts. Third, people must be ready to act immediately if they receive an alert or feel shaking.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1CDB56FA-DFC1-E14F-905E-64F1DEE723F2}" type="slidenum">
              <a:rPr lang="en-US" smtClean="0"/>
              <a:t>55</a:t>
            </a:fld>
            <a:endParaRPr lang="en-US"/>
          </a:p>
        </p:txBody>
      </p:sp>
    </p:spTree>
    <p:extLst>
      <p:ext uri="{BB962C8B-B14F-4D97-AF65-F5344CB8AC3E}">
        <p14:creationId xmlns:p14="http://schemas.microsoft.com/office/powerpoint/2010/main" val="111433150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BF7F0-1FF7-0327-D1F7-0088A01667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248A93-330D-2331-9202-571261A4AC22}"/>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78F8563B-4101-5CA6-EC7F-468C08C7F3B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Review the final checklist. Being </a:t>
            </a:r>
            <a:r>
              <a:rPr lang="en-US" dirty="0" err="1"/>
              <a:t>ShakeAlert</a:t>
            </a:r>
            <a:r>
              <a:rPr lang="en-US" dirty="0"/>
              <a:t> Ready means knowing how </a:t>
            </a:r>
            <a:r>
              <a:rPr lang="en-US" dirty="0" err="1"/>
              <a:t>ShakeAlert</a:t>
            </a:r>
            <a:r>
              <a:rPr lang="en-US" dirty="0"/>
              <a:t>-powered alerts may reach you, confirming phone settings where possible, considering multiple alert methods such as </a:t>
            </a:r>
            <a:r>
              <a:rPr lang="en-US" dirty="0" err="1"/>
              <a:t>MyShake</a:t>
            </a:r>
            <a:r>
              <a:rPr lang="en-US" dirty="0"/>
              <a:t>, taking protective action immediately when you receive an alert or feel shaking, and helping others understand what to do. This connects personal readiness with CERT community outreach.</a:t>
            </a:r>
          </a:p>
          <a:p>
            <a:endParaRPr lang="en-US" sz="1000" dirty="0">
              <a:latin typeface="+mn-lt"/>
            </a:endParaRPr>
          </a:p>
        </p:txBody>
      </p:sp>
      <p:sp>
        <p:nvSpPr>
          <p:cNvPr id="4" name="Slide Number Placeholder 3">
            <a:extLst>
              <a:ext uri="{FF2B5EF4-FFF2-40B4-BE49-F238E27FC236}">
                <a16:creationId xmlns:a16="http://schemas.microsoft.com/office/drawing/2014/main" id="{2A3A626B-0D86-2BC2-855C-25521542F87D}"/>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56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077654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01C93-25E8-73CF-8626-956926BEC9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CF44A4-9BD3-D764-AE7E-2DCF0AF0B6F5}"/>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21CBB626-3176-4D38-CECD-FA986667D4D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kern="1200" dirty="0">
                <a:solidFill>
                  <a:schemeClr val="tx1"/>
                </a:solidFill>
                <a:effectLst/>
                <a:latin typeface="Arial" panose="020B0604020202020204" pitchFamily="34" charset="0"/>
                <a:ea typeface="+mn-ea"/>
                <a:cs typeface="Arial" panose="020B0604020202020204" pitchFamily="34" charset="0"/>
              </a:rPr>
              <a:t>Being ShakeAlert Ready means knowing how you receive alerts, knowing how to act, and helping others prepare.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0" i="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Close with a clear call to action. Ask each participant to take one step today to become more </a:t>
            </a:r>
            <a:r>
              <a:rPr lang="en-US" dirty="0" err="1"/>
              <a:t>ShakeAlert</a:t>
            </a:r>
            <a:r>
              <a:rPr lang="en-US" dirty="0"/>
              <a:t> Ready: check phone settings, download or open </a:t>
            </a:r>
            <a:r>
              <a:rPr lang="en-US" dirty="0" err="1"/>
              <a:t>MyShake</a:t>
            </a:r>
            <a:r>
              <a:rPr lang="en-US" dirty="0"/>
              <a:t>, identify safe cover in common locations, or explain </a:t>
            </a:r>
            <a:r>
              <a:rPr lang="en-US" dirty="0" err="1"/>
              <a:t>ShakeAlert</a:t>
            </a:r>
            <a:r>
              <a:rPr lang="en-US" dirty="0"/>
              <a:t> to one other person. Thank participants for the role they play in community readiness and remind them that sharing accurate information helps protect others because seconds matter.</a:t>
            </a:r>
          </a:p>
          <a:p>
            <a:endParaRPr lang="en-US" dirty="0">
              <a:latin typeface="+mn-lt"/>
            </a:endParaRPr>
          </a:p>
        </p:txBody>
      </p:sp>
      <p:sp>
        <p:nvSpPr>
          <p:cNvPr id="4" name="Slide Number Placeholder 3">
            <a:extLst>
              <a:ext uri="{FF2B5EF4-FFF2-40B4-BE49-F238E27FC236}">
                <a16:creationId xmlns:a16="http://schemas.microsoft.com/office/drawing/2014/main" id="{0E7CFF91-ACAF-77FE-BFE5-71C322DA8558}"/>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57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9117212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4A6EA-29C0-CE03-3F4B-8D218F554C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8B865A-DD4A-F913-18AF-C1B19190FEB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0CEDFD2B-E5D7-A50D-234E-421A435AEAB7}"/>
              </a:ext>
            </a:extLst>
          </p:cNvPr>
          <p:cNvSpPr>
            <a:spLocks noGrp="1"/>
          </p:cNvSpPr>
          <p:nvPr>
            <p:ph type="body" idx="1"/>
          </p:nvPr>
        </p:nvSpPr>
        <p:spPr/>
        <p:txBody>
          <a:bodyPr/>
          <a:lstStyle/>
          <a:p>
            <a:r>
              <a:rPr lang="en-US" dirty="0">
                <a:latin typeface="+mn-lt"/>
              </a:rPr>
              <a:t>Encourage participants to learn more at </a:t>
            </a:r>
            <a:r>
              <a:rPr lang="en-US" dirty="0">
                <a:solidFill>
                  <a:schemeClr val="accent1">
                    <a:lumMod val="50000"/>
                  </a:schemeClr>
                </a:solidFill>
                <a:latin typeface="Arial" panose="020B0604020202020204" pitchFamily="34" charset="0"/>
                <a:cs typeface="Arial" panose="020B0604020202020204" pitchFamily="34" charset="0"/>
              </a:rPr>
              <a:t>usgs.gov/FAQ/</a:t>
            </a:r>
            <a:r>
              <a:rPr lang="en-US" dirty="0" err="1">
                <a:solidFill>
                  <a:schemeClr val="accent1">
                    <a:lumMod val="50000"/>
                  </a:schemeClr>
                </a:solidFill>
                <a:latin typeface="Arial" panose="020B0604020202020204" pitchFamily="34" charset="0"/>
                <a:cs typeface="Arial" panose="020B0604020202020204" pitchFamily="34" charset="0"/>
              </a:rPr>
              <a:t>BeShakeAlertSafe</a:t>
            </a:r>
            <a:r>
              <a:rPr lang="en-US" dirty="0">
                <a:solidFill>
                  <a:schemeClr val="accent1">
                    <a:lumMod val="50000"/>
                  </a:schemeClr>
                </a:solidFill>
                <a:latin typeface="Arial" panose="020B0604020202020204" pitchFamily="34" charset="0"/>
                <a:cs typeface="Arial" panose="020B0604020202020204" pitchFamily="34" charset="0"/>
              </a:rPr>
              <a:t> | </a:t>
            </a:r>
            <a:r>
              <a:rPr lang="en-US" dirty="0" err="1">
                <a:solidFill>
                  <a:schemeClr val="accent1">
                    <a:lumMod val="50000"/>
                  </a:schemeClr>
                </a:solidFill>
                <a:latin typeface="Arial" panose="020B0604020202020204" pitchFamily="34" charset="0"/>
                <a:cs typeface="Arial" panose="020B0604020202020204" pitchFamily="34" charset="0"/>
              </a:rPr>
              <a:t>ShakeAlert.org</a:t>
            </a:r>
            <a:r>
              <a:rPr lang="en-US" dirty="0">
                <a:solidFill>
                  <a:schemeClr val="accent1">
                    <a:lumMod val="50000"/>
                  </a:schemeClr>
                </a:solidFill>
                <a:latin typeface="Arial" panose="020B0604020202020204" pitchFamily="34" charset="0"/>
                <a:cs typeface="Arial" panose="020B0604020202020204" pitchFamily="34" charset="0"/>
              </a:rPr>
              <a:t>.</a:t>
            </a:r>
          </a:p>
          <a:p>
            <a:endParaRPr lang="en-US" dirty="0">
              <a:solidFill>
                <a:schemeClr val="accent1">
                  <a:lumMod val="50000"/>
                </a:schemeClr>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i="1" kern="1200" dirty="0">
                <a:solidFill>
                  <a:schemeClr val="tx1"/>
                </a:solidFill>
                <a:effectLst/>
                <a:latin typeface="Arial" panose="020B0604020202020204" pitchFamily="34" charset="0"/>
                <a:ea typeface="+mn-ea"/>
                <a:cs typeface="Arial" panose="020B0604020202020204" pitchFamily="34" charset="0"/>
              </a:rPr>
              <a:t>Administrative disclosure for DOI requirements; no action is needed from presentation instructors or participants.</a:t>
            </a:r>
            <a:r>
              <a:rPr lang="en-US" sz="1100" b="0" i="1" u="none" strike="noStrike" kern="1200" dirty="0">
                <a:solidFill>
                  <a:schemeClr val="tx1"/>
                </a:solidFill>
                <a:effectLst/>
                <a:latin typeface="Arial" panose="020B0604020202020204" pitchFamily="34" charset="0"/>
                <a:ea typeface="+mn-ea"/>
                <a:cs typeface="Arial" panose="020B0604020202020204" pitchFamily="34" charset="0"/>
              </a:rPr>
              <a:t> </a:t>
            </a:r>
            <a:r>
              <a:rPr lang="en-US" sz="1100" i="1" kern="1200" dirty="0">
                <a:solidFill>
                  <a:schemeClr val="tx1"/>
                </a:solidFill>
                <a:effectLst/>
                <a:latin typeface="Arial" panose="020B0604020202020204" pitchFamily="34" charset="0"/>
                <a:ea typeface="+mn-ea"/>
                <a:cs typeface="Arial" panose="020B0604020202020204" pitchFamily="34" charset="0"/>
              </a:rPr>
              <a:t>During the preparation of this training, the generative artificial intelligence (AI) tool OpenAI ChatGPT was used to refine the material. All AI-generated suggestions were reviewed, revised as needed, and approved by the authors to ensure accuracy and maintain the integrity of the scientific content.</a:t>
            </a:r>
            <a:endParaRPr lang="en-US" sz="1100" kern="1200" dirty="0">
              <a:solidFill>
                <a:schemeClr val="tx1"/>
              </a:solidFill>
              <a:effectLst/>
              <a:latin typeface="Arial" panose="020B0604020202020204" pitchFamily="34" charset="0"/>
              <a:ea typeface="+mn-ea"/>
              <a:cs typeface="Arial" panose="020B0604020202020204" pitchFamily="34" charset="0"/>
            </a:endParaRPr>
          </a:p>
          <a:p>
            <a:endParaRPr lang="en-US" i="1" dirty="0">
              <a:latin typeface="+mn-lt"/>
            </a:endParaRPr>
          </a:p>
        </p:txBody>
      </p:sp>
      <p:sp>
        <p:nvSpPr>
          <p:cNvPr id="4" name="Slide Number Placeholder 3">
            <a:extLst>
              <a:ext uri="{FF2B5EF4-FFF2-40B4-BE49-F238E27FC236}">
                <a16:creationId xmlns:a16="http://schemas.microsoft.com/office/drawing/2014/main" id="{FF26D563-CEDB-7384-24F7-E6C34B33C400}"/>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58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89592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Introduce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as the nation’s only public Earthquake Early Warning System. Explain that it is managed by the U.S. Geological Survey and serves more than 55 million people in Washington, Oregon, and California. When possible,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provides advance warning before strong shaking arrives, helping people and automated systems take protective action.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Use this slide to build confidence: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is a public safety system built on science, sensors, and partnerships.</a:t>
            </a:r>
          </a:p>
          <a:p>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154307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389f95ad333_1_296:notes"/>
          <p:cNvSpPr txBox="1">
            <a:spLocks noGrp="1"/>
          </p:cNvSpPr>
          <p:nvPr>
            <p:ph type="body" idx="1"/>
          </p:nvPr>
        </p:nvSpPr>
        <p:spPr>
          <a:xfrm>
            <a:off x="692726" y="4401128"/>
            <a:ext cx="5458691" cy="30813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this as the simple three-step explanation of how </a:t>
            </a:r>
            <a:r>
              <a:rPr lang="en-US" dirty="0" err="1"/>
              <a:t>ShakeAlert</a:t>
            </a:r>
            <a:r>
              <a:rPr lang="en-US" dirty="0"/>
              <a:t> works. First, sensors detect ground motion when an earthquake begins. Second, computers quickly process the first data to estimate where the earthquake started, how large it is, and where strong shaking may occur. Third, alert delivery partners deliver </a:t>
            </a:r>
            <a:r>
              <a:rPr lang="en-US" dirty="0" err="1"/>
              <a:t>ShakeAlert</a:t>
            </a:r>
            <a:r>
              <a:rPr lang="en-US" dirty="0"/>
              <a:t>-powered alerts to people, phones, apps, and automated systems.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Keep the key message simple: digital alerts can travel faster than damaging seismic waves.</a:t>
            </a:r>
          </a:p>
          <a:p>
            <a:endParaRPr lang="en-US" dirty="0"/>
          </a:p>
          <a:p>
            <a:pPr marL="0" lvl="0" indent="0" algn="l" rtl="0">
              <a:spcBef>
                <a:spcPts val="0"/>
              </a:spcBef>
              <a:spcAft>
                <a:spcPts val="0"/>
              </a:spcAft>
              <a:buClr>
                <a:schemeClr val="dk1"/>
              </a:buClr>
              <a:buSzPts val="1100"/>
              <a:buFont typeface="Arial"/>
              <a:buNone/>
            </a:pPr>
            <a:endParaRPr dirty="0">
              <a:latin typeface="+mn-lt"/>
            </a:endParaRPr>
          </a:p>
        </p:txBody>
      </p:sp>
      <p:sp>
        <p:nvSpPr>
          <p:cNvPr id="435" name="Google Shape;435;g389f95ad333_1_2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Explain that many newer smartphones can already receive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-powered alerts. Alerts may reach people through Wireless Emergency Alerts, built-in phone operating system alerts, or apps such as </a:t>
            </a:r>
            <a:r>
              <a:rPr lang="en-US" sz="1100" dirty="0" err="1">
                <a:latin typeface="Arial" panose="020B0604020202020204" pitchFamily="34" charset="0"/>
                <a:cs typeface="Arial" panose="020B0604020202020204" pitchFamily="34" charset="0"/>
              </a:rPr>
              <a:t>MyShake</a:t>
            </a:r>
            <a:r>
              <a:rPr lang="en-US" sz="1100" dirty="0">
                <a:latin typeface="Arial" panose="020B0604020202020204" pitchFamily="34" charset="0"/>
                <a:cs typeface="Arial" panose="020B0604020202020204" pitchFamily="34" charset="0"/>
              </a:rPr>
              <a:t>. Clarify that there is no app called “</a:t>
            </a:r>
            <a:r>
              <a:rPr lang="en-US" sz="1100" dirty="0" err="1">
                <a:latin typeface="Arial" panose="020B0604020202020204" pitchFamily="34" charset="0"/>
                <a:cs typeface="Arial" panose="020B0604020202020204" pitchFamily="34" charset="0"/>
              </a:rPr>
              <a:t>ShakeAlert</a:t>
            </a:r>
            <a:r>
              <a:rPr lang="en-US" sz="1100" dirty="0">
                <a:latin typeface="Arial" panose="020B0604020202020204" pitchFamily="34" charset="0"/>
                <a:cs typeface="Arial" panose="020B0604020202020204" pitchFamily="34" charset="0"/>
              </a:rPr>
              <a:t>” to download. Encourage participants to think of these as multiple ways to receive alerts, not competing systems.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Instructor note: </a:t>
            </a:r>
            <a:r>
              <a:rPr lang="en-US" sz="1100" b="0" i="0" u="none" strike="noStrike" cap="none" dirty="0">
                <a:solidFill>
                  <a:schemeClr val="dk1"/>
                </a:solidFill>
                <a:effectLst/>
                <a:latin typeface="Arial" panose="020B0604020202020204" pitchFamily="34" charset="0"/>
                <a:ea typeface="Calibri"/>
                <a:cs typeface="Arial" panose="020B0604020202020204" pitchFamily="34" charset="0"/>
                <a:sym typeface="Calibri"/>
              </a:rPr>
              <a:t>We will discuss phone settings and alert methods more later in the course. </a:t>
            </a:r>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8</a:t>
            </a:fld>
            <a:endParaRPr lang="en-US"/>
          </a:p>
        </p:txBody>
      </p:sp>
    </p:spTree>
    <p:extLst>
      <p:ext uri="{BB962C8B-B14F-4D97-AF65-F5344CB8AC3E}">
        <p14:creationId xmlns:p14="http://schemas.microsoft.com/office/powerpoint/2010/main" val="12519891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Emphasize the action message: if you receive an alert or feel shaking, take protective action immediately. For most people, that means Drop, Cover, and Hold On. Do not wait to see if shaking gets stronger, and do not stop to confirm the alert. If sturdy furniture is not nearby, protect your head and neck where you are. Note that protective actions may vary by location, ability, and environment, and those situations will be covered later in the course.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cap="none" dirty="0">
              <a:solidFill>
                <a:schemeClr val="dk1"/>
              </a:solidFill>
              <a:effectLst/>
              <a:latin typeface="Calibri"/>
              <a:ea typeface="Calibri"/>
              <a:cs typeface="Calibri"/>
              <a:sym typeface="Calibri"/>
            </a:endParaRPr>
          </a:p>
        </p:txBody>
      </p:sp>
      <p:sp>
        <p:nvSpPr>
          <p:cNvPr id="4" name="Slide Number Placeholder 3"/>
          <p:cNvSpPr>
            <a:spLocks noGrp="1"/>
          </p:cNvSpPr>
          <p:nvPr>
            <p:ph type="sldNum" sz="quarter" idx="5"/>
          </p:nvPr>
        </p:nvSpPr>
        <p:spPr/>
        <p:txBody>
          <a:bodyPr/>
          <a:lstStyle/>
          <a:p>
            <a:fld id="{1CDB56FA-DFC1-E14F-905E-64F1DEE723F2}" type="slidenum">
              <a:rPr lang="en-US" smtClean="0"/>
              <a:t>9</a:t>
            </a:fld>
            <a:endParaRPr lang="en-US"/>
          </a:p>
        </p:txBody>
      </p:sp>
    </p:spTree>
    <p:extLst>
      <p:ext uri="{BB962C8B-B14F-4D97-AF65-F5344CB8AC3E}">
        <p14:creationId xmlns:p14="http://schemas.microsoft.com/office/powerpoint/2010/main" val="15383095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tx2"/>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DFFA960-BEFD-0D25-BA65-E3494A9E20E0}"/>
              </a:ext>
            </a:extLst>
          </p:cNvPr>
          <p:cNvPicPr>
            <a:picLocks noChangeAspect="1"/>
          </p:cNvPicPr>
          <p:nvPr userDrawn="1"/>
        </p:nvPicPr>
        <p:blipFill>
          <a:blip r:embed="rId2" cstate="hqprint">
            <a:duotone>
              <a:schemeClr val="accent5">
                <a:shade val="45000"/>
                <a:satMod val="135000"/>
              </a:schemeClr>
              <a:prstClr val="white"/>
            </a:duotone>
            <a:alphaModFix amt="20000"/>
            <a:extLst>
              <a:ext uri="{28A0092B-C50C-407E-A947-70E740481C1C}">
                <a14:useLocalDpi xmlns:a14="http://schemas.microsoft.com/office/drawing/2010/main"/>
              </a:ext>
            </a:extLst>
          </a:blip>
          <a:srcRect r="-4196"/>
          <a:stretch>
            <a:fillRect/>
          </a:stretch>
        </p:blipFill>
        <p:spPr>
          <a:xfrm flipH="1">
            <a:off x="6606539" y="0"/>
            <a:ext cx="5585461" cy="6858000"/>
          </a:xfrm>
          <a:prstGeom prst="rect">
            <a:avLst/>
          </a:prstGeom>
        </p:spPr>
      </p:pic>
      <p:pic>
        <p:nvPicPr>
          <p:cNvPr id="9" name="Graphic 8">
            <a:extLst>
              <a:ext uri="{FF2B5EF4-FFF2-40B4-BE49-F238E27FC236}">
                <a16:creationId xmlns:a16="http://schemas.microsoft.com/office/drawing/2014/main" id="{47D56806-7E5E-47CE-EE7D-3286FE03DFF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15619" y="5005249"/>
            <a:ext cx="3228778" cy="838959"/>
          </a:xfrm>
          <a:prstGeom prst="rect">
            <a:avLst/>
          </a:prstGeom>
        </p:spPr>
      </p:pic>
      <p:pic>
        <p:nvPicPr>
          <p:cNvPr id="11" name="Picture 10">
            <a:extLst>
              <a:ext uri="{FF2B5EF4-FFF2-40B4-BE49-F238E27FC236}">
                <a16:creationId xmlns:a16="http://schemas.microsoft.com/office/drawing/2014/main" id="{DBAD5A63-7824-4986-32A9-91996BC1AE0B}"/>
              </a:ext>
            </a:extLst>
          </p:cNvPr>
          <p:cNvPicPr>
            <a:picLocks noChangeAspect="1"/>
          </p:cNvPicPr>
          <p:nvPr userDrawn="1"/>
        </p:nvPicPr>
        <p:blipFill>
          <a:blip r:embed="rId4" cstate="hqprint">
            <a:alphaModFix amt="80000"/>
            <a:extLst>
              <a:ext uri="{28A0092B-C50C-407E-A947-70E740481C1C}">
                <a14:useLocalDpi xmlns:a14="http://schemas.microsoft.com/office/drawing/2010/main"/>
              </a:ext>
            </a:extLst>
          </a:blip>
          <a:stretch>
            <a:fillRect/>
          </a:stretch>
        </p:blipFill>
        <p:spPr>
          <a:xfrm>
            <a:off x="797880" y="5981369"/>
            <a:ext cx="745069" cy="327992"/>
          </a:xfrm>
          <a:prstGeom prst="rect">
            <a:avLst/>
          </a:prstGeom>
        </p:spPr>
      </p:pic>
      <p:pic>
        <p:nvPicPr>
          <p:cNvPr id="16" name="Picture 15">
            <a:extLst>
              <a:ext uri="{FF2B5EF4-FFF2-40B4-BE49-F238E27FC236}">
                <a16:creationId xmlns:a16="http://schemas.microsoft.com/office/drawing/2014/main" id="{06FC3AD1-10C0-813C-EA30-B62E6AFF82A8}"/>
              </a:ext>
            </a:extLst>
          </p:cNvPr>
          <p:cNvPicPr>
            <a:picLocks noChangeAspect="1"/>
          </p:cNvPicPr>
          <p:nvPr userDrawn="1"/>
        </p:nvPicPr>
        <p:blipFill>
          <a:blip r:embed="rId5"/>
          <a:srcRect/>
          <a:stretch/>
        </p:blipFill>
        <p:spPr>
          <a:xfrm>
            <a:off x="10244380" y="393506"/>
            <a:ext cx="1572705" cy="1052049"/>
          </a:xfrm>
          <a:prstGeom prst="rect">
            <a:avLst/>
          </a:prstGeom>
        </p:spPr>
      </p:pic>
    </p:spTree>
    <p:extLst>
      <p:ext uri="{BB962C8B-B14F-4D97-AF65-F5344CB8AC3E}">
        <p14:creationId xmlns:p14="http://schemas.microsoft.com/office/powerpoint/2010/main" val="4255910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35EA7-1692-D68D-4F89-71530BB6F5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3BB30F6-03EC-C726-8753-C7C6C6FC0A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7D87A21-DDB5-0A6B-BA92-73CDB2BB9B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B916A6-F98D-F842-02BA-9661597B513E}"/>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6FC3F5A0-F548-FB03-AFF5-21A9CD3E8FF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4A0E58D-BF6E-C912-078D-A3BDC23512C0}"/>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1626877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50E69-5DF9-D267-080C-459CD759A5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2ADC61C-F36A-F7B3-4F0F-9EAC9B1B83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C1C773D-4E27-33AA-A1D4-6402E16327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FDD6D4-74D2-9AAF-E247-45B7F4E21A70}"/>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979E852B-CD50-7302-E0C3-798016AD7A2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F2FE9D9-B0D1-62E7-B42B-BB789AA0EE87}"/>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2171277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414B6-D5E4-72C1-A2DD-C54FD86B771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86DBFBE-F1F2-C102-9895-2F414C529F6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BE52EE-44A4-ADC6-8191-70D23381181E}"/>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51589617-1F76-DE0B-B35F-3F2819A5E4A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85BD97A-C270-AF5B-21A5-72A581DCD803}"/>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14952065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0EA46D-04B8-8609-345C-6E8A7C517A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29B6BB9-E2A9-3867-A281-2F0020B968B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D2C36F-6308-8EDF-BF4C-05D14A75C765}"/>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88C38359-9D4F-4B0E-DF30-33F2F5301F7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0EB5D6-72EA-F762-B664-98C1BF39A29D}"/>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13425785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itle Slide">
  <p:cSld name="1_Title Slide">
    <p:spTree>
      <p:nvGrpSpPr>
        <p:cNvPr id="1" name="Shape 16"/>
        <p:cNvGrpSpPr/>
        <p:nvPr/>
      </p:nvGrpSpPr>
      <p:grpSpPr>
        <a:xfrm>
          <a:off x="0" y="0"/>
          <a:ext cx="0" cy="0"/>
          <a:chOff x="0" y="0"/>
          <a:chExt cx="0" cy="0"/>
        </a:xfrm>
      </p:grpSpPr>
      <p:pic>
        <p:nvPicPr>
          <p:cNvPr id="17" name="Google Shape;17;p30"/>
          <p:cNvPicPr preferRelativeResize="0"/>
          <p:nvPr/>
        </p:nvPicPr>
        <p:blipFill rotWithShape="1">
          <a:blip r:embed="rId2" cstate="hqprint">
            <a:alphaModFix/>
            <a:extLst>
              <a:ext uri="{28A0092B-C50C-407E-A947-70E740481C1C}">
                <a14:useLocalDpi xmlns:a14="http://schemas.microsoft.com/office/drawing/2010/main"/>
              </a:ext>
            </a:extLst>
          </a:blip>
          <a:srcRect l="-15385"/>
          <a:stretch/>
        </p:blipFill>
        <p:spPr>
          <a:xfrm>
            <a:off x="1837255" y="1"/>
            <a:ext cx="10354743" cy="1985913"/>
          </a:xfrm>
          <a:prstGeom prst="rect">
            <a:avLst/>
          </a:prstGeom>
          <a:noFill/>
          <a:ln>
            <a:noFill/>
          </a:ln>
        </p:spPr>
      </p:pic>
      <p:sp>
        <p:nvSpPr>
          <p:cNvPr id="18" name="Google Shape;18;p30"/>
          <p:cNvSpPr txBox="1">
            <a:spLocks noGrp="1"/>
          </p:cNvSpPr>
          <p:nvPr>
            <p:ph type="subTitle" idx="1"/>
          </p:nvPr>
        </p:nvSpPr>
        <p:spPr>
          <a:xfrm>
            <a:off x="872567" y="4951740"/>
            <a:ext cx="10354744" cy="445307"/>
          </a:xfrm>
          <a:prstGeom prst="rect">
            <a:avLst/>
          </a:prstGeom>
          <a:noFill/>
          <a:ln>
            <a:noFill/>
          </a:ln>
        </p:spPr>
        <p:txBody>
          <a:bodyPr spcFirstLastPara="1" wrap="square" lIns="91425" tIns="45700" rIns="91425" bIns="45700" anchor="ctr" anchorCtr="0">
            <a:noAutofit/>
          </a:bodyPr>
          <a:lstStyle>
            <a:lvl1pPr marL="10584" lvl="0" indent="-10584" algn="l">
              <a:lnSpc>
                <a:spcPct val="90000"/>
              </a:lnSpc>
              <a:spcBef>
                <a:spcPts val="1000"/>
              </a:spcBef>
              <a:spcAft>
                <a:spcPts val="0"/>
              </a:spcAft>
              <a:buSzPts val="1800"/>
              <a:buNone/>
              <a:tabLst/>
              <a:defRPr sz="2400" b="1">
                <a:solidFill>
                  <a:schemeClr val="dk2"/>
                </a:solidFill>
              </a:defRPr>
            </a:lvl1pPr>
            <a:lvl2pPr lvl="1" algn="ctr">
              <a:lnSpc>
                <a:spcPct val="90000"/>
              </a:lnSpc>
              <a:spcBef>
                <a:spcPts val="500"/>
              </a:spcBef>
              <a:spcAft>
                <a:spcPts val="0"/>
              </a:spcAft>
              <a:buSzPts val="1500"/>
              <a:buNone/>
              <a:defRPr sz="2000"/>
            </a:lvl2pPr>
            <a:lvl3pPr lvl="2" algn="ctr">
              <a:lnSpc>
                <a:spcPct val="90000"/>
              </a:lnSpc>
              <a:spcBef>
                <a:spcPts val="500"/>
              </a:spcBef>
              <a:spcAft>
                <a:spcPts val="0"/>
              </a:spcAft>
              <a:buSzPts val="1350"/>
              <a:buNone/>
              <a:defRPr sz="1800"/>
            </a:lvl3pPr>
            <a:lvl4pPr lvl="3" algn="ctr">
              <a:lnSpc>
                <a:spcPct val="90000"/>
              </a:lnSpc>
              <a:spcBef>
                <a:spcPts val="500"/>
              </a:spcBef>
              <a:spcAft>
                <a:spcPts val="0"/>
              </a:spcAft>
              <a:buSzPts val="1200"/>
              <a:buNone/>
              <a:defRPr sz="1600"/>
            </a:lvl4pPr>
            <a:lvl5pPr lvl="4" algn="ctr">
              <a:lnSpc>
                <a:spcPct val="90000"/>
              </a:lnSpc>
              <a:spcBef>
                <a:spcPts val="500"/>
              </a:spcBef>
              <a:spcAft>
                <a:spcPts val="0"/>
              </a:spcAft>
              <a:buSzPts val="1200"/>
              <a:buNone/>
              <a:defRPr sz="1600"/>
            </a:lvl5pPr>
            <a:lvl6pPr lvl="5" algn="ctr">
              <a:lnSpc>
                <a:spcPct val="90000"/>
              </a:lnSpc>
              <a:spcBef>
                <a:spcPts val="500"/>
              </a:spcBef>
              <a:spcAft>
                <a:spcPts val="0"/>
              </a:spcAft>
              <a:buClr>
                <a:schemeClr val="dk1"/>
              </a:buClr>
              <a:buSzPts val="1200"/>
              <a:buNone/>
              <a:defRPr sz="1600"/>
            </a:lvl6pPr>
            <a:lvl7pPr lvl="6" algn="ctr">
              <a:lnSpc>
                <a:spcPct val="90000"/>
              </a:lnSpc>
              <a:spcBef>
                <a:spcPts val="500"/>
              </a:spcBef>
              <a:spcAft>
                <a:spcPts val="0"/>
              </a:spcAft>
              <a:buClr>
                <a:schemeClr val="dk1"/>
              </a:buClr>
              <a:buSzPts val="1200"/>
              <a:buNone/>
              <a:defRPr sz="1600"/>
            </a:lvl7pPr>
            <a:lvl8pPr lvl="7" algn="ctr">
              <a:lnSpc>
                <a:spcPct val="90000"/>
              </a:lnSpc>
              <a:spcBef>
                <a:spcPts val="500"/>
              </a:spcBef>
              <a:spcAft>
                <a:spcPts val="0"/>
              </a:spcAft>
              <a:buClr>
                <a:schemeClr val="dk1"/>
              </a:buClr>
              <a:buSzPts val="1200"/>
              <a:buNone/>
              <a:defRPr sz="1600"/>
            </a:lvl8pPr>
            <a:lvl9pPr lvl="8" algn="ctr">
              <a:lnSpc>
                <a:spcPct val="90000"/>
              </a:lnSpc>
              <a:spcBef>
                <a:spcPts val="500"/>
              </a:spcBef>
              <a:spcAft>
                <a:spcPts val="0"/>
              </a:spcAft>
              <a:buClr>
                <a:schemeClr val="dk1"/>
              </a:buClr>
              <a:buSzPts val="1200"/>
              <a:buNone/>
              <a:defRPr sz="1600"/>
            </a:lvl9pPr>
          </a:lstStyle>
          <a:p>
            <a:endParaRPr dirty="0"/>
          </a:p>
        </p:txBody>
      </p:sp>
      <p:sp>
        <p:nvSpPr>
          <p:cNvPr id="19" name="Google Shape;19;p30"/>
          <p:cNvSpPr/>
          <p:nvPr/>
        </p:nvSpPr>
        <p:spPr>
          <a:xfrm>
            <a:off x="2" y="1"/>
            <a:ext cx="3291839" cy="1985913"/>
          </a:xfrm>
          <a:prstGeom prst="rect">
            <a:avLst/>
          </a:prstGeom>
          <a:solidFill>
            <a:srgbClr val="0E7A42"/>
          </a:solidFill>
          <a:ln>
            <a:noFill/>
          </a:ln>
        </p:spPr>
        <p:txBody>
          <a:bodyPr spcFirstLastPara="1" wrap="square" lIns="121900" tIns="60933" rIns="121900" bIns="60933"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400" b="0" i="0" u="none" strike="noStrike" cap="none">
              <a:solidFill>
                <a:schemeClr val="lt1"/>
              </a:solidFill>
              <a:latin typeface="Arial"/>
              <a:ea typeface="Arial"/>
              <a:cs typeface="Arial"/>
              <a:sym typeface="Arial"/>
            </a:endParaRPr>
          </a:p>
        </p:txBody>
      </p:sp>
      <p:sp>
        <p:nvSpPr>
          <p:cNvPr id="20" name="Google Shape;20;p30"/>
          <p:cNvSpPr txBox="1">
            <a:spLocks noGrp="1"/>
          </p:cNvSpPr>
          <p:nvPr>
            <p:ph type="ctrTitle"/>
          </p:nvPr>
        </p:nvSpPr>
        <p:spPr>
          <a:xfrm>
            <a:off x="872567" y="3429000"/>
            <a:ext cx="10354744" cy="11938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000"/>
              <a:buFont typeface="Arial"/>
              <a:buNone/>
              <a:defRPr sz="4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pic>
        <p:nvPicPr>
          <p:cNvPr id="3" name="Picture 2" descr="A green and blue sign&#10;&#10;AI-generated content may be incorrect.">
            <a:extLst>
              <a:ext uri="{FF2B5EF4-FFF2-40B4-BE49-F238E27FC236}">
                <a16:creationId xmlns:a16="http://schemas.microsoft.com/office/drawing/2014/main" id="{874A781E-6D79-5DC8-74AD-BA0F49EED1B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27538" y="625130"/>
            <a:ext cx="3291839" cy="2202049"/>
          </a:xfrm>
          <a:prstGeom prst="rect">
            <a:avLst/>
          </a:prstGeom>
        </p:spPr>
      </p:pic>
    </p:spTree>
    <p:extLst>
      <p:ext uri="{BB962C8B-B14F-4D97-AF65-F5344CB8AC3E}">
        <p14:creationId xmlns:p14="http://schemas.microsoft.com/office/powerpoint/2010/main" val="780134277"/>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userDrawn="1">
  <p:cSld name="1_Title Only">
    <p:spTree>
      <p:nvGrpSpPr>
        <p:cNvPr id="1" name="Shape 52"/>
        <p:cNvGrpSpPr/>
        <p:nvPr/>
      </p:nvGrpSpPr>
      <p:grpSpPr>
        <a:xfrm>
          <a:off x="0" y="0"/>
          <a:ext cx="0" cy="0"/>
          <a:chOff x="0" y="0"/>
          <a:chExt cx="0" cy="0"/>
        </a:xfrm>
      </p:grpSpPr>
      <p:sp>
        <p:nvSpPr>
          <p:cNvPr id="53" name="Google Shape;53;p37"/>
          <p:cNvSpPr txBox="1">
            <a:spLocks noGrp="1"/>
          </p:cNvSpPr>
          <p:nvPr>
            <p:ph type="title"/>
          </p:nvPr>
        </p:nvSpPr>
        <p:spPr>
          <a:xfrm>
            <a:off x="417284" y="850505"/>
            <a:ext cx="11382829" cy="54327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37"/>
          <p:cNvSpPr txBox="1">
            <a:spLocks noGrp="1"/>
          </p:cNvSpPr>
          <p:nvPr>
            <p:ph type="sldNum" idx="12"/>
          </p:nvPr>
        </p:nvSpPr>
        <p:spPr>
          <a:xfrm>
            <a:off x="9056912" y="642461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chemeClr val="dk2"/>
                </a:solidFill>
                <a:latin typeface="Arial"/>
                <a:ea typeface="Arial"/>
                <a:cs typeface="Arial"/>
                <a:sym typeface="Arial"/>
              </a:defRPr>
            </a:lvl9pPr>
          </a:lstStyle>
          <a:p>
            <a:fld id="{00000000-1234-1234-1234-123412341234}" type="slidenum">
              <a:rPr lang="en-US" smtClean="0"/>
              <a:pPr/>
              <a:t>‹#›</a:t>
            </a:fld>
            <a:endParaRPr lang="en-US"/>
          </a:p>
        </p:txBody>
      </p:sp>
      <p:sp>
        <p:nvSpPr>
          <p:cNvPr id="3" name="Content Placeholder 2">
            <a:extLst>
              <a:ext uri="{FF2B5EF4-FFF2-40B4-BE49-F238E27FC236}">
                <a16:creationId xmlns:a16="http://schemas.microsoft.com/office/drawing/2014/main" id="{00E3F4B4-753E-118D-79D4-28275C22594C}"/>
              </a:ext>
            </a:extLst>
          </p:cNvPr>
          <p:cNvSpPr>
            <a:spLocks noGrp="1"/>
          </p:cNvSpPr>
          <p:nvPr>
            <p:ph sz="quarter" idx="13"/>
          </p:nvPr>
        </p:nvSpPr>
        <p:spPr>
          <a:xfrm>
            <a:off x="416986" y="1637554"/>
            <a:ext cx="11382829" cy="4399180"/>
          </a:xfrm>
        </p:spPr>
        <p:txBody>
          <a:bodyPr>
            <a:normAutofit/>
          </a:bodyPr>
          <a:lstStyle>
            <a:lvl1pPr marL="0" indent="0">
              <a:buNone/>
              <a:tabLst/>
              <a:defRPr sz="2133"/>
            </a:lvl1pPr>
            <a:lvl2pPr marL="461422" indent="-226478">
              <a:tabLst/>
              <a:defRPr sz="2133"/>
            </a:lvl2pPr>
            <a:lvl3pPr marL="840296" indent="-309026">
              <a:buFont typeface="System Font Regular"/>
              <a:buChar char="—"/>
              <a:tabLst/>
              <a:defRPr sz="2133"/>
            </a:lvl3pPr>
            <a:lvl4pPr marL="1219170" indent="-226478">
              <a:buClr>
                <a:schemeClr val="bg2"/>
              </a:buClr>
              <a:tabLst/>
              <a:defRPr sz="2133"/>
            </a:lvl4pPr>
            <a:lvl5pPr marL="1219170" indent="-226478">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470790941"/>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icture with Caption">
  <p:cSld name="1_Picture with Caption">
    <p:spTree>
      <p:nvGrpSpPr>
        <p:cNvPr id="1" name="Shape 63"/>
        <p:cNvGrpSpPr/>
        <p:nvPr/>
      </p:nvGrpSpPr>
      <p:grpSpPr>
        <a:xfrm>
          <a:off x="0" y="0"/>
          <a:ext cx="0" cy="0"/>
          <a:chOff x="0" y="0"/>
          <a:chExt cx="0" cy="0"/>
        </a:xfrm>
      </p:grpSpPr>
      <p:sp>
        <p:nvSpPr>
          <p:cNvPr id="64" name="Google Shape;64;p40"/>
          <p:cNvSpPr>
            <a:spLocks noGrp="1"/>
          </p:cNvSpPr>
          <p:nvPr>
            <p:ph type="pic" idx="2"/>
          </p:nvPr>
        </p:nvSpPr>
        <p:spPr>
          <a:xfrm>
            <a:off x="4735286" y="987425"/>
            <a:ext cx="6841671" cy="5005163"/>
          </a:xfrm>
          <a:prstGeom prst="rect">
            <a:avLst/>
          </a:prstGeom>
          <a:solidFill>
            <a:schemeClr val="lt1"/>
          </a:solidFill>
          <a:ln>
            <a:noFill/>
          </a:ln>
        </p:spPr>
        <p:txBody>
          <a:bodyPr/>
          <a:lstStyle/>
          <a:p>
            <a:endParaRPr lang="en-US"/>
          </a:p>
        </p:txBody>
      </p:sp>
      <p:sp>
        <p:nvSpPr>
          <p:cNvPr id="65" name="Google Shape;65;p40"/>
          <p:cNvSpPr txBox="1">
            <a:spLocks noGrp="1"/>
          </p:cNvSpPr>
          <p:nvPr>
            <p:ph type="title"/>
          </p:nvPr>
        </p:nvSpPr>
        <p:spPr>
          <a:xfrm>
            <a:off x="464232" y="987426"/>
            <a:ext cx="3932237" cy="13149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24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40"/>
          <p:cNvSpPr txBox="1">
            <a:spLocks noGrp="1"/>
          </p:cNvSpPr>
          <p:nvPr>
            <p:ph type="body" idx="1"/>
          </p:nvPr>
        </p:nvSpPr>
        <p:spPr>
          <a:xfrm>
            <a:off x="464232" y="2498271"/>
            <a:ext cx="3932237" cy="3494316"/>
          </a:xfrm>
          <a:prstGeom prst="rect">
            <a:avLst/>
          </a:prstGeom>
          <a:noFill/>
          <a:ln>
            <a:noFill/>
          </a:ln>
        </p:spPr>
        <p:txBody>
          <a:bodyPr spcFirstLastPara="1" wrap="square" lIns="91425" tIns="45700" rIns="91425" bIns="45700" anchor="t" anchorCtr="0">
            <a:normAutofit/>
          </a:bodyPr>
          <a:lstStyle>
            <a:lvl1pPr marL="10584" lvl="0" indent="0" algn="l">
              <a:lnSpc>
                <a:spcPct val="90000"/>
              </a:lnSpc>
              <a:spcBef>
                <a:spcPts val="1000"/>
              </a:spcBef>
              <a:spcAft>
                <a:spcPts val="0"/>
              </a:spcAft>
              <a:buSzPts val="1350"/>
              <a:buNone/>
              <a:tabLst/>
              <a:defRPr sz="1800" b="1">
                <a:solidFill>
                  <a:schemeClr val="dk2"/>
                </a:solidFill>
              </a:defRPr>
            </a:lvl1pPr>
            <a:lvl2pPr marL="1219170" lvl="1" indent="-304792" algn="l">
              <a:lnSpc>
                <a:spcPct val="90000"/>
              </a:lnSpc>
              <a:spcBef>
                <a:spcPts val="500"/>
              </a:spcBef>
              <a:spcAft>
                <a:spcPts val="0"/>
              </a:spcAft>
              <a:buSzPts val="1050"/>
              <a:buNone/>
              <a:defRPr sz="1400"/>
            </a:lvl2pPr>
            <a:lvl3pPr marL="1828754" lvl="2" indent="-304792" algn="l">
              <a:lnSpc>
                <a:spcPct val="90000"/>
              </a:lnSpc>
              <a:spcBef>
                <a:spcPts val="500"/>
              </a:spcBef>
              <a:spcAft>
                <a:spcPts val="0"/>
              </a:spcAft>
              <a:buSzPts val="900"/>
              <a:buNone/>
              <a:defRPr sz="1200"/>
            </a:lvl3pPr>
            <a:lvl4pPr marL="2438339" lvl="3" indent="-304792" algn="l">
              <a:lnSpc>
                <a:spcPct val="90000"/>
              </a:lnSpc>
              <a:spcBef>
                <a:spcPts val="500"/>
              </a:spcBef>
              <a:spcAft>
                <a:spcPts val="0"/>
              </a:spcAft>
              <a:buSzPts val="750"/>
              <a:buNone/>
              <a:defRPr sz="1000"/>
            </a:lvl4pPr>
            <a:lvl5pPr marL="3047924" lvl="4" indent="-304792" algn="l">
              <a:lnSpc>
                <a:spcPct val="90000"/>
              </a:lnSpc>
              <a:spcBef>
                <a:spcPts val="500"/>
              </a:spcBef>
              <a:spcAft>
                <a:spcPts val="0"/>
              </a:spcAft>
              <a:buSzPts val="750"/>
              <a:buNone/>
              <a:defRPr sz="1000"/>
            </a:lvl5pPr>
            <a:lvl6pPr marL="3657509" lvl="5" indent="-304792" algn="l">
              <a:lnSpc>
                <a:spcPct val="90000"/>
              </a:lnSpc>
              <a:spcBef>
                <a:spcPts val="500"/>
              </a:spcBef>
              <a:spcAft>
                <a:spcPts val="0"/>
              </a:spcAft>
              <a:buClr>
                <a:schemeClr val="dk1"/>
              </a:buClr>
              <a:buSzPts val="750"/>
              <a:buNone/>
              <a:defRPr sz="1000"/>
            </a:lvl6pPr>
            <a:lvl7pPr marL="4267093" lvl="6" indent="-304792" algn="l">
              <a:lnSpc>
                <a:spcPct val="90000"/>
              </a:lnSpc>
              <a:spcBef>
                <a:spcPts val="500"/>
              </a:spcBef>
              <a:spcAft>
                <a:spcPts val="0"/>
              </a:spcAft>
              <a:buClr>
                <a:schemeClr val="dk1"/>
              </a:buClr>
              <a:buSzPts val="750"/>
              <a:buNone/>
              <a:defRPr sz="1000"/>
            </a:lvl7pPr>
            <a:lvl8pPr marL="4876678" lvl="7" indent="-304792" algn="l">
              <a:lnSpc>
                <a:spcPct val="90000"/>
              </a:lnSpc>
              <a:spcBef>
                <a:spcPts val="500"/>
              </a:spcBef>
              <a:spcAft>
                <a:spcPts val="0"/>
              </a:spcAft>
              <a:buClr>
                <a:schemeClr val="dk1"/>
              </a:buClr>
              <a:buSzPts val="750"/>
              <a:buNone/>
              <a:defRPr sz="1000"/>
            </a:lvl8pPr>
            <a:lvl9pPr marL="5486263" lvl="8" indent="-304792" algn="l">
              <a:lnSpc>
                <a:spcPct val="90000"/>
              </a:lnSpc>
              <a:spcBef>
                <a:spcPts val="500"/>
              </a:spcBef>
              <a:spcAft>
                <a:spcPts val="0"/>
              </a:spcAft>
              <a:buClr>
                <a:schemeClr val="dk1"/>
              </a:buClr>
              <a:buSzPts val="750"/>
              <a:buNone/>
              <a:defRPr sz="1000"/>
            </a:lvl9pPr>
          </a:lstStyle>
          <a:p>
            <a:endParaRPr dirty="0"/>
          </a:p>
        </p:txBody>
      </p:sp>
      <p:pic>
        <p:nvPicPr>
          <p:cNvPr id="2" name="Picture 1" descr="A green and white sign with blue text&#10;&#10;AI-generated content may be incorrect.">
            <a:extLst>
              <a:ext uri="{FF2B5EF4-FFF2-40B4-BE49-F238E27FC236}">
                <a16:creationId xmlns:a16="http://schemas.microsoft.com/office/drawing/2014/main" id="{6DA75511-7EDD-6C9A-8073-949BB4244E4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277961" y="194921"/>
            <a:ext cx="1378419" cy="922332"/>
          </a:xfrm>
          <a:prstGeom prst="rect">
            <a:avLst/>
          </a:prstGeom>
        </p:spPr>
      </p:pic>
    </p:spTree>
    <p:extLst>
      <p:ext uri="{BB962C8B-B14F-4D97-AF65-F5344CB8AC3E}">
        <p14:creationId xmlns:p14="http://schemas.microsoft.com/office/powerpoint/2010/main" val="1953052391"/>
      </p:ext>
    </p:extLst>
  </p:cSld>
  <p:clrMapOvr>
    <a:masterClrMapping/>
  </p:clrMapOvr>
  <mc:AlternateContent xmlns:mc="http://schemas.openxmlformats.org/markup-compatibility/2006" xmlns:p14="http://schemas.microsoft.com/office/powerpoint/2010/main">
    <mc:Choice Requires="p14">
      <p:transition p14:dur="20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C030734-A367-DC68-9F39-3464A78AFB55}"/>
              </a:ext>
            </a:extLst>
          </p:cNvPr>
          <p:cNvSpPr/>
          <p:nvPr userDrawn="1"/>
        </p:nvSpPr>
        <p:spPr>
          <a:xfrm>
            <a:off x="0" y="0"/>
            <a:ext cx="12192000" cy="6858000"/>
          </a:xfrm>
          <a:prstGeom prst="rect">
            <a:avLst/>
          </a:prstGeom>
          <a:solidFill>
            <a:srgbClr val="0055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39179B9E-716C-56F7-705D-9952B1D3A342}"/>
              </a:ext>
            </a:extLst>
          </p:cNvPr>
          <p:cNvPicPr>
            <a:picLocks noChangeAspect="1"/>
          </p:cNvPicPr>
          <p:nvPr userDrawn="1"/>
        </p:nvPicPr>
        <p:blipFill>
          <a:blip r:embed="rId2" cstate="hqprint">
            <a:extLst>
              <a:ext uri="{28A0092B-C50C-407E-A947-70E740481C1C}">
                <a14:useLocalDpi xmlns:a14="http://schemas.microsoft.com/office/drawing/2010/main"/>
              </a:ext>
            </a:extLst>
          </a:blip>
          <a:srcRect l="-9968"/>
          <a:stretch>
            <a:fillRect/>
          </a:stretch>
        </p:blipFill>
        <p:spPr>
          <a:xfrm>
            <a:off x="5141635" y="457200"/>
            <a:ext cx="7050366" cy="6400800"/>
          </a:xfrm>
          <a:prstGeom prst="rect">
            <a:avLst/>
          </a:prstGeom>
        </p:spPr>
      </p:pic>
      <p:pic>
        <p:nvPicPr>
          <p:cNvPr id="9" name="Graphic 8">
            <a:extLst>
              <a:ext uri="{FF2B5EF4-FFF2-40B4-BE49-F238E27FC236}">
                <a16:creationId xmlns:a16="http://schemas.microsoft.com/office/drawing/2014/main" id="{47D56806-7E5E-47CE-EE7D-3286FE03DFF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15619" y="5257801"/>
            <a:ext cx="3625368" cy="942008"/>
          </a:xfrm>
          <a:prstGeom prst="rect">
            <a:avLst/>
          </a:prstGeom>
        </p:spPr>
      </p:pic>
      <p:pic>
        <p:nvPicPr>
          <p:cNvPr id="11" name="Picture 10">
            <a:extLst>
              <a:ext uri="{FF2B5EF4-FFF2-40B4-BE49-F238E27FC236}">
                <a16:creationId xmlns:a16="http://schemas.microsoft.com/office/drawing/2014/main" id="{DBAD5A63-7824-4986-32A9-91996BC1AE0B}"/>
              </a:ext>
            </a:extLst>
          </p:cNvPr>
          <p:cNvPicPr>
            <a:picLocks noChangeAspect="1"/>
          </p:cNvPicPr>
          <p:nvPr userDrawn="1"/>
        </p:nvPicPr>
        <p:blipFill>
          <a:blip r:embed="rId4" cstate="hqprint">
            <a:alphaModFix amt="80000"/>
            <a:extLst>
              <a:ext uri="{28A0092B-C50C-407E-A947-70E740481C1C}">
                <a14:useLocalDpi xmlns:a14="http://schemas.microsoft.com/office/drawing/2010/main"/>
              </a:ext>
            </a:extLst>
          </a:blip>
          <a:stretch>
            <a:fillRect/>
          </a:stretch>
        </p:blipFill>
        <p:spPr>
          <a:xfrm>
            <a:off x="797880" y="6209969"/>
            <a:ext cx="745069" cy="327992"/>
          </a:xfrm>
          <a:prstGeom prst="rect">
            <a:avLst/>
          </a:prstGeom>
        </p:spPr>
      </p:pic>
      <p:pic>
        <p:nvPicPr>
          <p:cNvPr id="3" name="Picture 2">
            <a:extLst>
              <a:ext uri="{FF2B5EF4-FFF2-40B4-BE49-F238E27FC236}">
                <a16:creationId xmlns:a16="http://schemas.microsoft.com/office/drawing/2014/main" id="{6A5CBECA-C844-2DF5-907F-49A5E954D2F6}"/>
              </a:ext>
            </a:extLst>
          </p:cNvPr>
          <p:cNvPicPr>
            <a:picLocks noChangeAspect="1"/>
          </p:cNvPicPr>
          <p:nvPr userDrawn="1"/>
        </p:nvPicPr>
        <p:blipFill>
          <a:blip r:embed="rId5"/>
          <a:srcRect/>
          <a:stretch/>
        </p:blipFill>
        <p:spPr>
          <a:xfrm>
            <a:off x="10244380" y="393506"/>
            <a:ext cx="1572705" cy="1052049"/>
          </a:xfrm>
          <a:prstGeom prst="rect">
            <a:avLst/>
          </a:prstGeom>
        </p:spPr>
      </p:pic>
    </p:spTree>
    <p:extLst>
      <p:ext uri="{BB962C8B-B14F-4D97-AF65-F5344CB8AC3E}">
        <p14:creationId xmlns:p14="http://schemas.microsoft.com/office/powerpoint/2010/main" val="3403959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AF1B4-1B3E-AE0A-C8DC-C0B12E71A607}"/>
              </a:ext>
            </a:extLst>
          </p:cNvPr>
          <p:cNvSpPr>
            <a:spLocks noGrp="1"/>
          </p:cNvSpPr>
          <p:nvPr>
            <p:ph type="title"/>
          </p:nvPr>
        </p:nvSpPr>
        <p:spPr/>
        <p:txBody>
          <a:bodyPr/>
          <a:lstStyle>
            <a:lvl1pPr>
              <a:defRPr sz="3200" spc="-100" baseline="0"/>
            </a:lvl1pPr>
          </a:lstStyle>
          <a:p>
            <a:r>
              <a:rPr lang="en-US" dirty="0"/>
              <a:t>Click to edit Master title style</a:t>
            </a:r>
          </a:p>
        </p:txBody>
      </p:sp>
      <p:sp>
        <p:nvSpPr>
          <p:cNvPr id="3" name="Content Placeholder 2">
            <a:extLst>
              <a:ext uri="{FF2B5EF4-FFF2-40B4-BE49-F238E27FC236}">
                <a16:creationId xmlns:a16="http://schemas.microsoft.com/office/drawing/2014/main" id="{E9C669FB-C4CC-C323-3462-AD2C533553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59DEB89-8C5A-08D8-31A7-D18D10109068}"/>
              </a:ext>
            </a:extLst>
          </p:cNvPr>
          <p:cNvSpPr>
            <a:spLocks noGrp="1"/>
          </p:cNvSpPr>
          <p:nvPr>
            <p:ph type="ftr" sz="quarter" idx="11"/>
          </p:nvPr>
        </p:nvSpPr>
        <p:spPr>
          <a:xfrm>
            <a:off x="4038600" y="6431915"/>
            <a:ext cx="4114800" cy="365125"/>
          </a:xfrm>
          <a:prstGeom prst="rect">
            <a:avLst/>
          </a:prstGeom>
        </p:spPr>
        <p:txBody>
          <a:bodyPr/>
          <a:lstStyle>
            <a:lvl1pPr algn="ctr">
              <a:defRPr sz="800">
                <a:solidFill>
                  <a:schemeClr val="accent2">
                    <a:lumMod val="75000"/>
                  </a:schemeClr>
                </a:solidFill>
              </a:defRPr>
            </a:lvl1pPr>
          </a:lstStyle>
          <a:p>
            <a:endParaRPr lang="en-US" sz="800" dirty="0"/>
          </a:p>
        </p:txBody>
      </p:sp>
      <p:sp>
        <p:nvSpPr>
          <p:cNvPr id="6" name="Slide Number Placeholder 5">
            <a:extLst>
              <a:ext uri="{FF2B5EF4-FFF2-40B4-BE49-F238E27FC236}">
                <a16:creationId xmlns:a16="http://schemas.microsoft.com/office/drawing/2014/main" id="{21CD84F4-BC20-FC16-1361-C626D68719A6}"/>
              </a:ext>
            </a:extLst>
          </p:cNvPr>
          <p:cNvSpPr>
            <a:spLocks noGrp="1"/>
          </p:cNvSpPr>
          <p:nvPr>
            <p:ph type="sldNum" sz="quarter" idx="12"/>
          </p:nvPr>
        </p:nvSpPr>
        <p:spPr>
          <a:xfrm>
            <a:off x="11195824" y="6416675"/>
            <a:ext cx="676136" cy="365125"/>
          </a:xfrm>
          <a:prstGeom prst="rect">
            <a:avLst/>
          </a:prstGeom>
        </p:spPr>
        <p:txBody>
          <a:bodyPr/>
          <a:lstStyle>
            <a:lvl1pPr algn="r">
              <a:defRPr/>
            </a:lvl1pPr>
          </a:lstStyle>
          <a:p>
            <a:pPr algn="r"/>
            <a:fld id="{A9214D30-10CF-3240-96DE-4576B6E7F41F}" type="slidenum">
              <a:rPr lang="en-US" smtClean="0"/>
              <a:pPr/>
              <a:t>‹#›</a:t>
            </a:fld>
            <a:endParaRPr lang="en-US"/>
          </a:p>
        </p:txBody>
      </p:sp>
      <p:pic>
        <p:nvPicPr>
          <p:cNvPr id="8" name="Picture 7">
            <a:extLst>
              <a:ext uri="{FF2B5EF4-FFF2-40B4-BE49-F238E27FC236}">
                <a16:creationId xmlns:a16="http://schemas.microsoft.com/office/drawing/2014/main" id="{200904F5-329E-8671-0960-34AF0B71A131}"/>
              </a:ext>
            </a:extLst>
          </p:cNvPr>
          <p:cNvPicPr>
            <a:picLocks noChangeAspect="1"/>
          </p:cNvPicPr>
          <p:nvPr userDrawn="1"/>
        </p:nvPicPr>
        <p:blipFill>
          <a:blip r:embed="rId2"/>
          <a:stretch>
            <a:fillRect/>
          </a:stretch>
        </p:blipFill>
        <p:spPr>
          <a:xfrm>
            <a:off x="389467" y="6441860"/>
            <a:ext cx="1059051" cy="275335"/>
          </a:xfrm>
          <a:prstGeom prst="rect">
            <a:avLst/>
          </a:prstGeom>
        </p:spPr>
      </p:pic>
    </p:spTree>
    <p:extLst>
      <p:ext uri="{BB962C8B-B14F-4D97-AF65-F5344CB8AC3E}">
        <p14:creationId xmlns:p14="http://schemas.microsoft.com/office/powerpoint/2010/main" val="1189086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accent1"/>
        </a:solidFill>
        <a:effectLst/>
      </p:bgPr>
    </p:bg>
    <p:spTree>
      <p:nvGrpSpPr>
        <p:cNvPr id="1" name=""/>
        <p:cNvGrpSpPr/>
        <p:nvPr/>
      </p:nvGrpSpPr>
      <p:grpSpPr>
        <a:xfrm>
          <a:off x="0" y="0"/>
          <a:ext cx="0" cy="0"/>
          <a:chOff x="0" y="0"/>
          <a:chExt cx="0" cy="0"/>
        </a:xfrm>
      </p:grpSpPr>
      <p:pic>
        <p:nvPicPr>
          <p:cNvPr id="4" name="Picture 3" descr="Background pattern&#10;&#10;AI-generated content may be incorrect.">
            <a:extLst>
              <a:ext uri="{FF2B5EF4-FFF2-40B4-BE49-F238E27FC236}">
                <a16:creationId xmlns:a16="http://schemas.microsoft.com/office/drawing/2014/main" id="{515A55AE-F9F4-3FA4-B4F8-17F434EBD687}"/>
              </a:ext>
            </a:extLst>
          </p:cNvPr>
          <p:cNvPicPr>
            <a:picLocks noChangeAspect="1"/>
          </p:cNvPicPr>
          <p:nvPr userDrawn="1"/>
        </p:nvPicPr>
        <p:blipFill>
          <a:blip r:embed="rId2">
            <a:alphaModFix amt="57000"/>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4FAF1B4-1B3E-AE0A-C8DC-C0B12E71A607}"/>
              </a:ext>
            </a:extLst>
          </p:cNvPr>
          <p:cNvSpPr>
            <a:spLocks noGrp="1"/>
          </p:cNvSpPr>
          <p:nvPr>
            <p:ph type="title"/>
          </p:nvPr>
        </p:nvSpPr>
        <p:spPr/>
        <p:txBody>
          <a:bodyPr/>
          <a:lstStyle>
            <a:lvl1pPr>
              <a:defRPr sz="3200" spc="-100" baseline="0">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E9C669FB-C4CC-C323-3462-AD2C53355303}"/>
              </a:ext>
            </a:extLst>
          </p:cNvPr>
          <p:cNvSpPr>
            <a:spLocks noGrp="1"/>
          </p:cNvSpPr>
          <p:nvPr>
            <p:ph idx="1"/>
          </p:nvPr>
        </p:nvSpPr>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659DEB89-8C5A-08D8-31A7-D18D10109068}"/>
              </a:ext>
            </a:extLst>
          </p:cNvPr>
          <p:cNvSpPr>
            <a:spLocks noGrp="1"/>
          </p:cNvSpPr>
          <p:nvPr>
            <p:ph type="ftr" sz="quarter" idx="11"/>
          </p:nvPr>
        </p:nvSpPr>
        <p:spPr>
          <a:xfrm>
            <a:off x="4038600" y="6431915"/>
            <a:ext cx="4114800" cy="365125"/>
          </a:xfrm>
          <a:prstGeom prst="rect">
            <a:avLst/>
          </a:prstGeom>
        </p:spPr>
        <p:txBody>
          <a:bodyPr/>
          <a:lstStyle>
            <a:lvl1pPr algn="ctr">
              <a:defRPr sz="800">
                <a:solidFill>
                  <a:schemeClr val="bg1"/>
                </a:solidFill>
              </a:defRPr>
            </a:lvl1pPr>
          </a:lstStyle>
          <a:p>
            <a:endParaRPr lang="en-US" dirty="0">
              <a:solidFill>
                <a:schemeClr val="bg1"/>
              </a:solidFill>
            </a:endParaRPr>
          </a:p>
        </p:txBody>
      </p:sp>
      <p:sp>
        <p:nvSpPr>
          <p:cNvPr id="6" name="Slide Number Placeholder 5">
            <a:extLst>
              <a:ext uri="{FF2B5EF4-FFF2-40B4-BE49-F238E27FC236}">
                <a16:creationId xmlns:a16="http://schemas.microsoft.com/office/drawing/2014/main" id="{21CD84F4-BC20-FC16-1361-C626D68719A6}"/>
              </a:ext>
            </a:extLst>
          </p:cNvPr>
          <p:cNvSpPr>
            <a:spLocks noGrp="1"/>
          </p:cNvSpPr>
          <p:nvPr>
            <p:ph type="sldNum" sz="quarter" idx="12"/>
          </p:nvPr>
        </p:nvSpPr>
        <p:spPr>
          <a:xfrm>
            <a:off x="11195824" y="6416675"/>
            <a:ext cx="676136" cy="365125"/>
          </a:xfrm>
          <a:prstGeom prst="rect">
            <a:avLst/>
          </a:prstGeom>
        </p:spPr>
        <p:txBody>
          <a:bodyPr/>
          <a:lstStyle>
            <a:lvl1pPr algn="r">
              <a:defRPr>
                <a:solidFill>
                  <a:schemeClr val="bg1"/>
                </a:solidFill>
              </a:defRPr>
            </a:lvl1pPr>
          </a:lstStyle>
          <a:p>
            <a:fld id="{A9214D30-10CF-3240-96DE-4576B6E7F41F}" type="slidenum">
              <a:rPr lang="en-US" smtClean="0"/>
              <a:pPr/>
              <a:t>‹#›</a:t>
            </a:fld>
            <a:endParaRPr lang="en-US"/>
          </a:p>
        </p:txBody>
      </p:sp>
      <p:pic>
        <p:nvPicPr>
          <p:cNvPr id="8" name="Picture 7">
            <a:extLst>
              <a:ext uri="{FF2B5EF4-FFF2-40B4-BE49-F238E27FC236}">
                <a16:creationId xmlns:a16="http://schemas.microsoft.com/office/drawing/2014/main" id="{200904F5-329E-8671-0960-34AF0B71A131}"/>
              </a:ext>
            </a:extLst>
          </p:cNvPr>
          <p:cNvPicPr>
            <a:picLocks noChangeAspect="1"/>
          </p:cNvPicPr>
          <p:nvPr userDrawn="1"/>
        </p:nvPicPr>
        <p:blipFill>
          <a:blip r:embed="rId3">
            <a:lum bright="100000"/>
          </a:blip>
          <a:stretch>
            <a:fillRect/>
          </a:stretch>
        </p:blipFill>
        <p:spPr>
          <a:xfrm>
            <a:off x="304800" y="6475726"/>
            <a:ext cx="1059051" cy="275335"/>
          </a:xfrm>
          <a:prstGeom prst="rect">
            <a:avLst/>
          </a:prstGeom>
        </p:spPr>
      </p:pic>
    </p:spTree>
    <p:extLst>
      <p:ext uri="{BB962C8B-B14F-4D97-AF65-F5344CB8AC3E}">
        <p14:creationId xmlns:p14="http://schemas.microsoft.com/office/powerpoint/2010/main" val="3987371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09D59-61A1-849A-B5D4-B1DC7C1E040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E5CD4F-3D8F-33BF-9152-EB8BBE8CB95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1774107-5465-6FCA-8200-59CD11DA845A}"/>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2641972B-E036-E34D-A65A-5A0BCF17A19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A863004-17DE-2E3F-E02A-D77F13E2BE24}"/>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606425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EF025-23BA-6412-BAC0-B5BB0B0CE2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9BED52-2C7E-B150-A489-AC08541C6D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BAB5CC-F058-D9CC-1306-2738E16099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18E929A-2BEC-9CDA-9B2A-D522AA1D94AF}"/>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EBCFE138-26C3-9554-C2ED-C2EFDE72699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CFF1844-FD42-4A49-2781-7AE1D21DD063}"/>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1858964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459B5-5B42-E85F-9410-2D234C14B44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6CC8A91-1465-B7CA-6F6D-8BB73B74FA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5D19792-7B48-EB25-4009-5FF32C97D10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1D7A54E-6FF1-143B-4E27-6FBCDD2B10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37C09-9A00-3864-7776-EE7456F9AEE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33D53D9-89AA-985D-50A6-737CF7F9F851}"/>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8" name="Footer Placeholder 7">
            <a:extLst>
              <a:ext uri="{FF2B5EF4-FFF2-40B4-BE49-F238E27FC236}">
                <a16:creationId xmlns:a16="http://schemas.microsoft.com/office/drawing/2014/main" id="{500FB6C3-2415-3C25-2BF9-91D57302A05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F10FD564-9902-CEEF-8820-088B73D65A9F}"/>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1329239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8C4A0-463D-D503-E39A-E0310ED171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5A3A57A-6406-BEE5-3C9B-D29E64C02CC8}"/>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4" name="Footer Placeholder 3">
            <a:extLst>
              <a:ext uri="{FF2B5EF4-FFF2-40B4-BE49-F238E27FC236}">
                <a16:creationId xmlns:a16="http://schemas.microsoft.com/office/drawing/2014/main" id="{06803E8C-B359-3F66-A45E-AC91C7EFD84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64A8BB62-5C8A-0CBA-9340-00C08808D662}"/>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2096373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F52DD98-F633-9372-BA38-F2CA00AA7907}"/>
              </a:ext>
            </a:extLst>
          </p:cNvPr>
          <p:cNvSpPr>
            <a:spLocks noGrp="1"/>
          </p:cNvSpPr>
          <p:nvPr>
            <p:ph type="dt" sz="half" idx="10"/>
          </p:nvPr>
        </p:nvSpPr>
        <p:spPr>
          <a:xfrm>
            <a:off x="381000" y="6356350"/>
            <a:ext cx="2743200" cy="365125"/>
          </a:xfrm>
          <a:prstGeom prst="rect">
            <a:avLst/>
          </a:prstGeom>
        </p:spPr>
        <p:txBody>
          <a:bodyPr/>
          <a:lstStyle/>
          <a:p>
            <a:endParaRPr lang="en-US"/>
          </a:p>
        </p:txBody>
      </p:sp>
      <p:sp>
        <p:nvSpPr>
          <p:cNvPr id="3" name="Footer Placeholder 2">
            <a:extLst>
              <a:ext uri="{FF2B5EF4-FFF2-40B4-BE49-F238E27FC236}">
                <a16:creationId xmlns:a16="http://schemas.microsoft.com/office/drawing/2014/main" id="{B81746DA-C1DA-DA2E-107F-40673774902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6EB69AC-9DEB-6728-DDD4-3C67393E109E}"/>
              </a:ext>
            </a:extLst>
          </p:cNvPr>
          <p:cNvSpPr>
            <a:spLocks noGrp="1"/>
          </p:cNvSpPr>
          <p:nvPr>
            <p:ph type="sldNum" sz="quarter" idx="12"/>
          </p:nvPr>
        </p:nvSpPr>
        <p:spPr>
          <a:xfrm>
            <a:off x="8610600" y="6356350"/>
            <a:ext cx="2743200" cy="365125"/>
          </a:xfrm>
          <a:prstGeom prst="rect">
            <a:avLst/>
          </a:prstGeom>
        </p:spPr>
        <p:txBody>
          <a:bodyPr/>
          <a:lstStyle/>
          <a:p>
            <a:fld id="{A9214D30-10CF-3240-96DE-4576B6E7F41F}" type="slidenum">
              <a:rPr lang="en-US" smtClean="0"/>
              <a:t>‹#›</a:t>
            </a:fld>
            <a:endParaRPr lang="en-US"/>
          </a:p>
        </p:txBody>
      </p:sp>
    </p:spTree>
    <p:extLst>
      <p:ext uri="{BB962C8B-B14F-4D97-AF65-F5344CB8AC3E}">
        <p14:creationId xmlns:p14="http://schemas.microsoft.com/office/powerpoint/2010/main" val="3312333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D59AD5-18EF-7997-C186-6A1636261857}"/>
              </a:ext>
            </a:extLst>
          </p:cNvPr>
          <p:cNvSpPr>
            <a:spLocks noGrp="1"/>
          </p:cNvSpPr>
          <p:nvPr>
            <p:ph type="title"/>
          </p:nvPr>
        </p:nvSpPr>
        <p:spPr>
          <a:xfrm>
            <a:off x="381000" y="365760"/>
            <a:ext cx="11430000" cy="549275"/>
          </a:xfrm>
          <a:prstGeom prst="rect">
            <a:avLst/>
          </a:prstGeom>
        </p:spPr>
        <p:txBody>
          <a:bodyPr vert="horz" lIns="0" tIns="0" rIns="0" bIns="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A74C0789-09B9-8559-EC95-A743DE77951F}"/>
              </a:ext>
            </a:extLst>
          </p:cNvPr>
          <p:cNvSpPr>
            <a:spLocks noGrp="1"/>
          </p:cNvSpPr>
          <p:nvPr>
            <p:ph type="body" idx="1"/>
          </p:nvPr>
        </p:nvSpPr>
        <p:spPr>
          <a:xfrm>
            <a:off x="381000" y="1066800"/>
            <a:ext cx="114300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28DE5D48-7EB8-C3CC-A688-95151E0DC598}"/>
              </a:ext>
            </a:extLst>
          </p:cNvPr>
          <p:cNvPicPr>
            <a:picLocks noChangeAspect="1"/>
          </p:cNvPicPr>
          <p:nvPr userDrawn="1"/>
        </p:nvPicPr>
        <p:blipFill>
          <a:blip r:embed="rId18" cstate="hqprint">
            <a:extLst>
              <a:ext uri="{28A0092B-C50C-407E-A947-70E740481C1C}">
                <a14:useLocalDpi xmlns:a14="http://schemas.microsoft.com/office/drawing/2010/main"/>
              </a:ext>
            </a:extLst>
          </a:blip>
          <a:srcRect b="-8447"/>
          <a:stretch>
            <a:fillRect/>
          </a:stretch>
        </p:blipFill>
        <p:spPr>
          <a:xfrm>
            <a:off x="0" y="381000"/>
            <a:ext cx="281058" cy="609600"/>
          </a:xfrm>
          <a:prstGeom prst="rect">
            <a:avLst/>
          </a:prstGeom>
        </p:spPr>
      </p:pic>
      <p:sp>
        <p:nvSpPr>
          <p:cNvPr id="18" name="Footer Placeholder 17">
            <a:extLst>
              <a:ext uri="{FF2B5EF4-FFF2-40B4-BE49-F238E27FC236}">
                <a16:creationId xmlns:a16="http://schemas.microsoft.com/office/drawing/2014/main" id="{837C7A0D-CB78-4A64-3977-101F3DCE943D}"/>
              </a:ext>
            </a:extLst>
          </p:cNvPr>
          <p:cNvSpPr>
            <a:spLocks noGrp="1"/>
          </p:cNvSpPr>
          <p:nvPr>
            <p:ph type="ftr" sz="quarter" idx="3"/>
          </p:nvPr>
        </p:nvSpPr>
        <p:spPr>
          <a:xfrm>
            <a:off x="303508" y="6492875"/>
            <a:ext cx="4114800" cy="365125"/>
          </a:xfrm>
          <a:prstGeom prst="rect">
            <a:avLst/>
          </a:prstGeom>
        </p:spPr>
        <p:txBody>
          <a:bodyPr vert="horz" lIns="0" tIns="45720" rIns="0" bIns="45720" rtlCol="0" anchor="ctr"/>
          <a:lstStyle>
            <a:lvl1pPr algn="l">
              <a:defRPr lang="en-US" sz="900" b="0" i="0" kern="1200" spc="200" baseline="0" dirty="0">
                <a:solidFill>
                  <a:schemeClr val="accent1"/>
                </a:solidFill>
                <a:latin typeface="Arial Narrow" panose="020B0604020202020204" pitchFamily="34" charset="0"/>
                <a:ea typeface="+mn-ea"/>
                <a:cs typeface="Arial Narrow" panose="020B0604020202020204" pitchFamily="34" charset="0"/>
              </a:defRPr>
            </a:lvl1pPr>
          </a:lstStyle>
          <a:p>
            <a:pPr algn="l"/>
            <a:endParaRPr lang="en-US" dirty="0"/>
          </a:p>
        </p:txBody>
      </p:sp>
      <p:sp>
        <p:nvSpPr>
          <p:cNvPr id="19" name="Slide Number Placeholder 5">
            <a:extLst>
              <a:ext uri="{FF2B5EF4-FFF2-40B4-BE49-F238E27FC236}">
                <a16:creationId xmlns:a16="http://schemas.microsoft.com/office/drawing/2014/main" id="{A612EA8E-B743-E800-8ED5-6AC86852DD80}"/>
              </a:ext>
            </a:extLst>
          </p:cNvPr>
          <p:cNvSpPr>
            <a:spLocks noGrp="1"/>
          </p:cNvSpPr>
          <p:nvPr>
            <p:ph type="sldNum" sz="quarter" idx="4"/>
          </p:nvPr>
        </p:nvSpPr>
        <p:spPr>
          <a:xfrm>
            <a:off x="9109364" y="6492875"/>
            <a:ext cx="2743200" cy="365125"/>
          </a:xfrm>
          <a:prstGeom prst="rect">
            <a:avLst/>
          </a:prstGeom>
        </p:spPr>
        <p:txBody>
          <a:bodyPr lIns="0" tIns="0" rIns="0" bIns="0" anchor="ctr" anchorCtr="0"/>
          <a:lstStyle>
            <a:lvl1pPr>
              <a:defRPr lang="en-US" sz="900" b="0" i="0" kern="1200" smtClean="0">
                <a:solidFill>
                  <a:schemeClr val="tx2"/>
                </a:solidFill>
                <a:latin typeface="Arial Narrow" panose="020B0604020202020204" pitchFamily="34" charset="0"/>
                <a:ea typeface="+mn-ea"/>
                <a:cs typeface="Arial Narrow" panose="020B0604020202020204" pitchFamily="34" charset="0"/>
              </a:defRPr>
            </a:lvl1pPr>
          </a:lstStyle>
          <a:p>
            <a:pPr algn="r"/>
            <a:fld id="{A9214D30-10CF-3240-96DE-4576B6E7F41F}" type="slidenum">
              <a:rPr lang="en-US" smtClean="0"/>
              <a:pPr algn="r"/>
              <a:t>‹#›</a:t>
            </a:fld>
            <a:endParaRPr lang="en-US" dirty="0"/>
          </a:p>
        </p:txBody>
      </p:sp>
    </p:spTree>
    <p:extLst>
      <p:ext uri="{BB962C8B-B14F-4D97-AF65-F5344CB8AC3E}">
        <p14:creationId xmlns:p14="http://schemas.microsoft.com/office/powerpoint/2010/main" val="3232105856"/>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0" r:id="rId3"/>
    <p:sldLayoutId id="2147483664"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2" r:id="rId15"/>
    <p:sldLayoutId id="2147483663" r:id="rId16"/>
  </p:sldLayoutIdLst>
  <p:hf hdr="0" ftr="0" dt="0"/>
  <p:txStyles>
    <p:titleStyle>
      <a:lvl1pPr algn="l" defTabSz="914400" rtl="0" eaLnBrk="1" latinLnBrk="0" hangingPunct="1">
        <a:lnSpc>
          <a:spcPct val="90000"/>
        </a:lnSpc>
        <a:spcBef>
          <a:spcPct val="0"/>
        </a:spcBef>
        <a:buNone/>
        <a:defRPr lang="en-US" sz="2800" b="1" i="0" u="none" strike="noStrike" kern="1200" cap="none" smtClean="0">
          <a:solidFill>
            <a:schemeClr val="accent1"/>
          </a:solidFill>
          <a:latin typeface="Arial"/>
          <a:ea typeface="+mj-ea"/>
          <a:cs typeface="Arial"/>
          <a:sym typeface="Arial"/>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3.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4.png"/><Relationship Id="rId7" Type="http://schemas.microsoft.com/office/2007/relationships/hdphoto" Target="../media/hdphoto2.wdp"/><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36.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38.png"/><Relationship Id="rId4" Type="http://schemas.openxmlformats.org/officeDocument/2006/relationships/image" Target="../media/image35.png"/><Relationship Id="rId9" Type="http://schemas.microsoft.com/office/2007/relationships/hdphoto" Target="../media/hdphoto3.wdp"/></Relationships>
</file>

<file path=ppt/slides/_rels/slide19.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39.png"/><Relationship Id="rId7"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microsoft.com/office/2007/relationships/hdphoto" Target="../media/hdphoto6.wdp"/><Relationship Id="rId5" Type="http://schemas.openxmlformats.org/officeDocument/2006/relationships/image" Target="../media/image40.png"/><Relationship Id="rId4" Type="http://schemas.microsoft.com/office/2007/relationships/hdphoto" Target="../media/hdphoto5.wdp"/></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3.xml"/><Relationship Id="rId5" Type="http://schemas.openxmlformats.org/officeDocument/2006/relationships/image" Target="../media/image44.png"/><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13.png"/><Relationship Id="rId4" Type="http://schemas.microsoft.com/office/2007/relationships/hdphoto" Target="../media/hdphoto8.wdp"/></Relationships>
</file>

<file path=ppt/slides/_rels/slide2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13.png"/><Relationship Id="rId7"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 Id="rId9" Type="http://schemas.openxmlformats.org/officeDocument/2006/relationships/image" Target="../media/image51.png"/></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image" Target="../media/image13.png"/><Relationship Id="rId4" Type="http://schemas.microsoft.com/office/2007/relationships/hdphoto" Target="../media/hdphoto9.wdp"/></Relationships>
</file>

<file path=ppt/slides/_rels/slide28.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57.sv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sv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3.xml"/><Relationship Id="rId7" Type="http://schemas.openxmlformats.org/officeDocument/2006/relationships/image" Target="../media/image60.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59.png"/><Relationship Id="rId11" Type="http://schemas.openxmlformats.org/officeDocument/2006/relationships/image" Target="../media/image63.png"/><Relationship Id="rId5" Type="http://schemas.openxmlformats.org/officeDocument/2006/relationships/image" Target="../media/image58.emf"/><Relationship Id="rId10" Type="http://schemas.openxmlformats.org/officeDocument/2006/relationships/image" Target="../media/image62.png"/><Relationship Id="rId4" Type="http://schemas.openxmlformats.org/officeDocument/2006/relationships/notesSlide" Target="../notesSlides/notesSlide31.xml"/><Relationship Id="rId9" Type="http://schemas.openxmlformats.org/officeDocument/2006/relationships/image" Target="../media/image61.png"/></Relationships>
</file>

<file path=ppt/slides/_rels/slide32.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3.xml.rels><?xml version="1.0" encoding="UTF-8" standalone="yes"?>
<Relationships xmlns="http://schemas.openxmlformats.org/package/2006/relationships"><Relationship Id="rId3" Type="http://schemas.openxmlformats.org/officeDocument/2006/relationships/hyperlink" Target="https://www.google.com/url?sa=i&amp;url=https%3A%2F%2Fmetrolinktrains.com%2Fabout%2Fagency%2Ftimeline-2020%2F&amp;psig=AOvVaw0I9KYpwICkkIaQVg8HRLMw&amp;ust=1763078785668000&amp;source=images&amp;cd=vfe&amp;opi=89978449&amp;ved=0CBIQjRxqFwoTCKCa-Ljq7ZADFQAAAAAdAAAAABAE" TargetMode="External"/><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microsoft.com/office/2007/relationships/hdphoto" Target="../media/hdphoto10.wdp"/><Relationship Id="rId5" Type="http://schemas.openxmlformats.org/officeDocument/2006/relationships/image" Target="../media/image69.png"/><Relationship Id="rId4" Type="http://schemas.openxmlformats.org/officeDocument/2006/relationships/image" Target="../media/image68.jpeg"/></Relationships>
</file>

<file path=ppt/slides/_rels/slide34.xml.rels><?xml version="1.0" encoding="UTF-8" standalone="yes"?>
<Relationships xmlns="http://schemas.openxmlformats.org/package/2006/relationships"><Relationship Id="rId3" Type="http://schemas.openxmlformats.org/officeDocument/2006/relationships/hyperlink" Target="https://www.google.com/url?sa=i&amp;url=https%3A%2F%2Fmetrolinktrains.com%2Fabout%2Fagency%2Ftimeline-2020%2F&amp;psig=AOvVaw0I9KYpwICkkIaQVg8HRLMw&amp;ust=1763078785668000&amp;source=images&amp;cd=vfe&amp;opi=89978449&amp;ved=0CBIQjRxqFwoTCKCa-Ljq7ZADFQAAAAAdAAAAABAE" TargetMode="External"/><Relationship Id="rId2" Type="http://schemas.openxmlformats.org/officeDocument/2006/relationships/notesSlide" Target="../notesSlides/notesSlide34.xml"/><Relationship Id="rId1" Type="http://schemas.openxmlformats.org/officeDocument/2006/relationships/slideLayout" Target="../slideLayouts/slideLayout3.xml"/><Relationship Id="rId6" Type="http://schemas.microsoft.com/office/2007/relationships/hdphoto" Target="../media/hdphoto11.wdp"/><Relationship Id="rId5" Type="http://schemas.openxmlformats.org/officeDocument/2006/relationships/image" Target="../media/image71.png"/><Relationship Id="rId4" Type="http://schemas.openxmlformats.org/officeDocument/2006/relationships/image" Target="../media/image70.jpeg"/></Relationships>
</file>

<file path=ppt/slides/_rels/slide35.xml.rels><?xml version="1.0" encoding="UTF-8" standalone="yes"?>
<Relationships xmlns="http://schemas.openxmlformats.org/package/2006/relationships"><Relationship Id="rId3" Type="http://schemas.openxmlformats.org/officeDocument/2006/relationships/hyperlink" Target="https://www.google.com/url?sa=i&amp;url=https%3A%2F%2Fmetrolinktrains.com%2Fabout%2Fagency%2Ftimeline-2020%2F&amp;psig=AOvVaw0I9KYpwICkkIaQVg8HRLMw&amp;ust=1763078785668000&amp;source=images&amp;cd=vfe&amp;opi=89978449&amp;ved=0CBIQjRxqFwoTCKCa-Ljq7ZADFQAAAAAdAAAAABAE" TargetMode="External"/><Relationship Id="rId2" Type="http://schemas.openxmlformats.org/officeDocument/2006/relationships/notesSlide" Target="../notesSlides/notesSlide35.xml"/><Relationship Id="rId1" Type="http://schemas.openxmlformats.org/officeDocument/2006/relationships/slideLayout" Target="../slideLayouts/slideLayout3.xml"/><Relationship Id="rId5" Type="http://schemas.openxmlformats.org/officeDocument/2006/relationships/image" Target="../media/image73.png"/><Relationship Id="rId4" Type="http://schemas.openxmlformats.org/officeDocument/2006/relationships/image" Target="../media/image72.jpeg"/></Relationships>
</file>

<file path=ppt/slides/_rels/slide36.xml.rels><?xml version="1.0" encoding="UTF-8" standalone="yes"?>
<Relationships xmlns="http://schemas.openxmlformats.org/package/2006/relationships"><Relationship Id="rId3" Type="http://schemas.openxmlformats.org/officeDocument/2006/relationships/hyperlink" Target="https://www.google.com/url?sa=i&amp;url=https%3A%2F%2Fmetrolinktrains.com%2Fabout%2Fagency%2Ftimeline-2020%2F&amp;psig=AOvVaw0I9KYpwICkkIaQVg8HRLMw&amp;ust=1763078785668000&amp;source=images&amp;cd=vfe&amp;opi=89978449&amp;ved=0CBIQjRxqFwoTCKCa-Ljq7ZADFQAAAAAdAAAAABAE" TargetMode="External"/><Relationship Id="rId2" Type="http://schemas.openxmlformats.org/officeDocument/2006/relationships/notesSlide" Target="../notesSlides/notesSlide36.xml"/><Relationship Id="rId1" Type="http://schemas.openxmlformats.org/officeDocument/2006/relationships/slideLayout" Target="../slideLayouts/slideLayout3.xml"/><Relationship Id="rId5" Type="http://schemas.openxmlformats.org/officeDocument/2006/relationships/image" Target="../media/image75.png"/><Relationship Id="rId4" Type="http://schemas.openxmlformats.org/officeDocument/2006/relationships/image" Target="../media/image74.jpeg"/></Relationships>
</file>

<file path=ppt/slides/_rels/slide3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77.svg"/></Relationships>
</file>

<file path=ppt/slides/_rels/slide3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79.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3.svg"/></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80.jpeg"/></Relationships>
</file>

<file path=ppt/slides/_rels/slide4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2.xml"/><Relationship Id="rId1" Type="http://schemas.openxmlformats.org/officeDocument/2006/relationships/slideLayout" Target="../slideLayouts/slideLayout3.xml"/><Relationship Id="rId4" Type="http://schemas.openxmlformats.org/officeDocument/2006/relationships/image" Target="../media/image7.emf"/></Relationships>
</file>

<file path=ppt/slides/_rels/slide4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3.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84.png"/></Relationships>
</file>

<file path=ppt/slides/_rels/slide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image" Target="../media/image56.svg"/></Relationships>
</file>

<file path=ppt/slides/_rels/slide4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46.xml"/><Relationship Id="rId1" Type="http://schemas.openxmlformats.org/officeDocument/2006/relationships/slideLayout" Target="../slideLayouts/slideLayout3.xml"/><Relationship Id="rId4" Type="http://schemas.openxmlformats.org/officeDocument/2006/relationships/image" Target="../media/image87.jpeg"/></Relationships>
</file>

<file path=ppt/slides/_rels/slide4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7.xml"/><Relationship Id="rId1" Type="http://schemas.openxmlformats.org/officeDocument/2006/relationships/slideLayout" Target="../slideLayouts/slideLayout3.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49.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92.jpe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0.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50.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93.jpeg"/></Relationships>
</file>

<file path=ppt/slides/_rels/slide5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52.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94.jpeg"/></Relationships>
</file>

<file path=ppt/slides/_rels/slide53.xml.rels><?xml version="1.0" encoding="UTF-8" standalone="yes"?>
<Relationships xmlns="http://schemas.openxmlformats.org/package/2006/relationships"><Relationship Id="rId8" Type="http://schemas.microsoft.com/office/2007/relationships/hdphoto" Target="../media/hdphoto14.wdp"/><Relationship Id="rId3" Type="http://schemas.openxmlformats.org/officeDocument/2006/relationships/image" Target="../media/image95.png"/><Relationship Id="rId7" Type="http://schemas.openxmlformats.org/officeDocument/2006/relationships/image" Target="../media/image97.png"/><Relationship Id="rId2" Type="http://schemas.openxmlformats.org/officeDocument/2006/relationships/notesSlide" Target="../notesSlides/notesSlide53.xml"/><Relationship Id="rId1" Type="http://schemas.openxmlformats.org/officeDocument/2006/relationships/slideLayout" Target="../slideLayouts/slideLayout3.xml"/><Relationship Id="rId6" Type="http://schemas.microsoft.com/office/2007/relationships/hdphoto" Target="../media/hdphoto13.wdp"/><Relationship Id="rId5" Type="http://schemas.openxmlformats.org/officeDocument/2006/relationships/image" Target="../media/image96.png"/><Relationship Id="rId10" Type="http://schemas.microsoft.com/office/2007/relationships/hdphoto" Target="../media/hdphoto15.wdp"/><Relationship Id="rId4" Type="http://schemas.microsoft.com/office/2007/relationships/hdphoto" Target="../media/hdphoto12.wdp"/><Relationship Id="rId9" Type="http://schemas.openxmlformats.org/officeDocument/2006/relationships/image" Target="../media/image98.png"/></Relationships>
</file>

<file path=ppt/slides/_rels/slide5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102.png"/><Relationship Id="rId2" Type="http://schemas.openxmlformats.org/officeDocument/2006/relationships/notesSlide" Target="../notesSlides/notesSlide56.xml"/><Relationship Id="rId1" Type="http://schemas.openxmlformats.org/officeDocument/2006/relationships/slideLayout" Target="../slideLayouts/slideLayout3.xml"/><Relationship Id="rId6" Type="http://schemas.openxmlformats.org/officeDocument/2006/relationships/image" Target="../media/image101.png"/><Relationship Id="rId5" Type="http://schemas.openxmlformats.org/officeDocument/2006/relationships/image" Target="../media/image13.png"/><Relationship Id="rId4" Type="http://schemas.openxmlformats.org/officeDocument/2006/relationships/image" Target="../media/image100.emf"/></Relationships>
</file>

<file path=ppt/slides/_rels/slide57.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57.xml"/><Relationship Id="rId1" Type="http://schemas.openxmlformats.org/officeDocument/2006/relationships/slideLayout" Target="../slideLayouts/slideLayout15.xml"/><Relationship Id="rId5" Type="http://schemas.openxmlformats.org/officeDocument/2006/relationships/image" Target="../media/image105.png"/><Relationship Id="rId4" Type="http://schemas.openxmlformats.org/officeDocument/2006/relationships/image" Target="../media/image104.png"/></Relationships>
</file>

<file path=ppt/slides/_rels/slide58.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58.xml"/><Relationship Id="rId1" Type="http://schemas.openxmlformats.org/officeDocument/2006/relationships/slideLayout" Target="../slideLayouts/slideLayout4.xml"/><Relationship Id="rId4" Type="http://schemas.openxmlformats.org/officeDocument/2006/relationships/image" Target="../media/image106.sv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E15183D-5DD0-74DE-971C-0506674B3E94}"/>
              </a:ext>
            </a:extLst>
          </p:cNvPr>
          <p:cNvSpPr txBox="1"/>
          <p:nvPr/>
        </p:nvSpPr>
        <p:spPr>
          <a:xfrm>
            <a:off x="705678" y="1454402"/>
            <a:ext cx="6102626" cy="461665"/>
          </a:xfrm>
          <a:prstGeom prst="rect">
            <a:avLst/>
          </a:prstGeom>
          <a:noFill/>
        </p:spPr>
        <p:txBody>
          <a:bodyPr wrap="square">
            <a:spAutoFit/>
          </a:bodyPr>
          <a:lstStyle/>
          <a:p>
            <a:r>
              <a:rPr lang="en-US" sz="2400" b="1" dirty="0">
                <a:solidFill>
                  <a:srgbClr val="A0DABD"/>
                </a:solidFill>
              </a:rPr>
              <a:t>SHAKEALERT</a:t>
            </a:r>
            <a:r>
              <a:rPr lang="en-US" sz="2400" b="1" baseline="30000" dirty="0">
                <a:solidFill>
                  <a:srgbClr val="A0DABD"/>
                </a:solidFill>
              </a:rPr>
              <a:t>®</a:t>
            </a:r>
            <a:r>
              <a:rPr lang="en-US" sz="2400" b="1" dirty="0">
                <a:solidFill>
                  <a:srgbClr val="A0DABD"/>
                </a:solidFill>
              </a:rPr>
              <a:t> READY </a:t>
            </a:r>
            <a:endParaRPr lang="en-US" b="1" dirty="0">
              <a:solidFill>
                <a:srgbClr val="A0DABD"/>
              </a:solidFill>
            </a:endParaRPr>
          </a:p>
        </p:txBody>
      </p:sp>
      <p:sp>
        <p:nvSpPr>
          <p:cNvPr id="10" name="Title 2">
            <a:extLst>
              <a:ext uri="{FF2B5EF4-FFF2-40B4-BE49-F238E27FC236}">
                <a16:creationId xmlns:a16="http://schemas.microsoft.com/office/drawing/2014/main" id="{CD4A6F71-30AA-AE34-DF50-EA66B580668E}"/>
              </a:ext>
            </a:extLst>
          </p:cNvPr>
          <p:cNvSpPr txBox="1">
            <a:spLocks/>
          </p:cNvSpPr>
          <p:nvPr/>
        </p:nvSpPr>
        <p:spPr>
          <a:xfrm>
            <a:off x="742759" y="1845625"/>
            <a:ext cx="8508817" cy="2581835"/>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lang="en-US" sz="2800" b="1" i="0" u="none" strike="noStrike" kern="1200" cap="none" smtClean="0">
                <a:solidFill>
                  <a:schemeClr val="accent1"/>
                </a:solidFill>
                <a:latin typeface="Arial"/>
                <a:ea typeface="+mj-ea"/>
                <a:cs typeface="Arial"/>
                <a:sym typeface="Arial"/>
              </a:defRPr>
            </a:lvl1pPr>
          </a:lstStyle>
          <a:p>
            <a:pPr>
              <a:tabLst>
                <a:tab pos="1190625" algn="l"/>
              </a:tabLst>
            </a:pPr>
            <a:r>
              <a:rPr lang="en-US" sz="4800" dirty="0">
                <a:solidFill>
                  <a:schemeClr val="bg1"/>
                </a:solidFill>
              </a:rPr>
              <a:t>A CERT Guide to </a:t>
            </a:r>
            <a:br>
              <a:rPr lang="en-US" sz="4800" dirty="0">
                <a:solidFill>
                  <a:schemeClr val="bg1"/>
                </a:solidFill>
              </a:rPr>
            </a:br>
            <a:r>
              <a:rPr lang="en-US" sz="4800" dirty="0">
                <a:solidFill>
                  <a:schemeClr val="bg1"/>
                </a:solidFill>
              </a:rPr>
              <a:t>Earthquake Early Warning</a:t>
            </a:r>
            <a:br>
              <a:rPr lang="en-US" sz="3200" dirty="0">
                <a:solidFill>
                  <a:schemeClr val="bg1"/>
                </a:solidFill>
                <a:latin typeface="Arial" panose="020B0604020202020204" pitchFamily="34" charset="0"/>
                <a:cs typeface="Arial" panose="020B0604020202020204" pitchFamily="34" charset="0"/>
              </a:rPr>
            </a:br>
            <a:br>
              <a:rPr lang="en-US" sz="3600" dirty="0">
                <a:solidFill>
                  <a:schemeClr val="bg1"/>
                </a:solidFill>
                <a:latin typeface="Arial" panose="020B0604020202020204" pitchFamily="34" charset="0"/>
                <a:cs typeface="Arial" panose="020B0604020202020204" pitchFamily="34" charset="0"/>
              </a:rPr>
            </a:br>
            <a:r>
              <a:rPr lang="en-US" sz="2000" b="0" dirty="0">
                <a:solidFill>
                  <a:schemeClr val="bg1"/>
                </a:solidFill>
                <a:latin typeface="Arial" panose="020B0604020202020204" pitchFamily="34" charset="0"/>
                <a:cs typeface="Arial" panose="020B0604020202020204" pitchFamily="34" charset="0"/>
              </a:rPr>
              <a:t>Building Community Readiness through Earthquake Early Warning</a:t>
            </a:r>
          </a:p>
        </p:txBody>
      </p:sp>
      <p:sp>
        <p:nvSpPr>
          <p:cNvPr id="2" name="TextBox 1">
            <a:extLst>
              <a:ext uri="{FF2B5EF4-FFF2-40B4-BE49-F238E27FC236}">
                <a16:creationId xmlns:a16="http://schemas.microsoft.com/office/drawing/2014/main" id="{31B82C15-52A7-31F6-71C8-646862D3BA9C}"/>
              </a:ext>
            </a:extLst>
          </p:cNvPr>
          <p:cNvSpPr txBox="1"/>
          <p:nvPr/>
        </p:nvSpPr>
        <p:spPr>
          <a:xfrm>
            <a:off x="10840947" y="6303146"/>
            <a:ext cx="1040670" cy="400110"/>
          </a:xfrm>
          <a:prstGeom prst="rect">
            <a:avLst/>
          </a:prstGeom>
          <a:noFill/>
        </p:spPr>
        <p:txBody>
          <a:bodyPr wrap="none" rtlCol="0">
            <a:spAutoFit/>
          </a:bodyPr>
          <a:lstStyle/>
          <a:p>
            <a:r>
              <a:rPr lang="en-US" sz="1000" dirty="0">
                <a:solidFill>
                  <a:schemeClr val="bg1">
                    <a:lumMod val="95000"/>
                  </a:schemeClr>
                </a:solidFill>
                <a:latin typeface="Arial" panose="020B0604020202020204" pitchFamily="34" charset="0"/>
                <a:cs typeface="Arial" panose="020B0604020202020204" pitchFamily="34" charset="0"/>
              </a:rPr>
              <a:t>August 2026</a:t>
            </a:r>
          </a:p>
          <a:p>
            <a:r>
              <a:rPr lang="en-US" sz="1000">
                <a:solidFill>
                  <a:schemeClr val="bg1">
                    <a:lumMod val="95000"/>
                  </a:schemeClr>
                </a:solidFill>
                <a:latin typeface="Arial" panose="020B0604020202020204" pitchFamily="34" charset="0"/>
                <a:cs typeface="Arial" panose="020B0604020202020204" pitchFamily="34" charset="0"/>
              </a:rPr>
              <a:t>Version 2026.3</a:t>
            </a:r>
            <a:endParaRPr lang="en-US" sz="1000" dirty="0">
              <a:solidFill>
                <a:schemeClr val="bg1">
                  <a:lumMod val="9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40717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5" name="Rounded Rectangle 14">
            <a:extLst>
              <a:ext uri="{FF2B5EF4-FFF2-40B4-BE49-F238E27FC236}">
                <a16:creationId xmlns:a16="http://schemas.microsoft.com/office/drawing/2014/main" id="{1B0FF3A0-4C00-13AC-61E2-2438BAD88FBE}"/>
              </a:ext>
            </a:extLst>
          </p:cNvPr>
          <p:cNvSpPr/>
          <p:nvPr/>
        </p:nvSpPr>
        <p:spPr>
          <a:xfrm>
            <a:off x="644237" y="1330036"/>
            <a:ext cx="3262745" cy="4842164"/>
          </a:xfrm>
          <a:prstGeom prst="roundRect">
            <a:avLst>
              <a:gd name="adj" fmla="val 4565"/>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8CB0A5-D8B6-DDEC-CB68-DBB6C8531E57}"/>
              </a:ext>
            </a:extLst>
          </p:cNvPr>
          <p:cNvSpPr>
            <a:spLocks noGrp="1"/>
          </p:cNvSpPr>
          <p:nvPr>
            <p:ph type="title"/>
          </p:nvPr>
        </p:nvSpPr>
        <p:spPr/>
        <p:txBody>
          <a:bodyPr/>
          <a:lstStyle/>
          <a:p>
            <a:r>
              <a:rPr lang="en-US" sz="3200" dirty="0">
                <a:solidFill>
                  <a:schemeClr val="bg1"/>
                </a:solidFill>
              </a:rPr>
              <a:t>Three Things to Remember</a:t>
            </a:r>
          </a:p>
        </p:txBody>
      </p:sp>
      <p:sp>
        <p:nvSpPr>
          <p:cNvPr id="3" name="Slide Number Placeholder 2">
            <a:extLst>
              <a:ext uri="{FF2B5EF4-FFF2-40B4-BE49-F238E27FC236}">
                <a16:creationId xmlns:a16="http://schemas.microsoft.com/office/drawing/2014/main" id="{B7BC6874-7C09-D405-FFF5-B11579AF5F65}"/>
              </a:ext>
            </a:extLst>
          </p:cNvPr>
          <p:cNvSpPr>
            <a:spLocks noGrp="1"/>
          </p:cNvSpPr>
          <p:nvPr>
            <p:ph type="sldNum" sz="quarter" idx="12"/>
          </p:nvPr>
        </p:nvSpPr>
        <p:spPr/>
        <p:txBody>
          <a:bodyPr/>
          <a:lstStyle/>
          <a:p>
            <a:pPr algn="r"/>
            <a:fld id="{A9214D30-10CF-3240-96DE-4576B6E7F41F}" type="slidenum">
              <a:rPr lang="en-US" smtClean="0"/>
              <a:pPr algn="r"/>
              <a:t>10</a:t>
            </a:fld>
            <a:endParaRPr lang="en-US"/>
          </a:p>
        </p:txBody>
      </p:sp>
      <p:sp>
        <p:nvSpPr>
          <p:cNvPr id="17" name="Rounded Rectangle 16">
            <a:extLst>
              <a:ext uri="{FF2B5EF4-FFF2-40B4-BE49-F238E27FC236}">
                <a16:creationId xmlns:a16="http://schemas.microsoft.com/office/drawing/2014/main" id="{AED542B6-BD65-A9B6-7126-0420D193BB79}"/>
              </a:ext>
            </a:extLst>
          </p:cNvPr>
          <p:cNvSpPr/>
          <p:nvPr/>
        </p:nvSpPr>
        <p:spPr>
          <a:xfrm>
            <a:off x="4454237" y="1336963"/>
            <a:ext cx="3262745" cy="4842164"/>
          </a:xfrm>
          <a:prstGeom prst="roundRect">
            <a:avLst>
              <a:gd name="adj" fmla="val 4565"/>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a:extLst>
              <a:ext uri="{FF2B5EF4-FFF2-40B4-BE49-F238E27FC236}">
                <a16:creationId xmlns:a16="http://schemas.microsoft.com/office/drawing/2014/main" id="{C203B09D-BBAD-21A4-FC71-6CAC22009D16}"/>
              </a:ext>
            </a:extLst>
          </p:cNvPr>
          <p:cNvSpPr/>
          <p:nvPr/>
        </p:nvSpPr>
        <p:spPr>
          <a:xfrm>
            <a:off x="8368146" y="1364672"/>
            <a:ext cx="3262745" cy="4842164"/>
          </a:xfrm>
          <a:prstGeom prst="roundRect">
            <a:avLst>
              <a:gd name="adj" fmla="val 4565"/>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461577BF-1CB6-4416-892A-292C92DC0492}"/>
              </a:ext>
            </a:extLst>
          </p:cNvPr>
          <p:cNvSpPr txBox="1"/>
          <p:nvPr/>
        </p:nvSpPr>
        <p:spPr>
          <a:xfrm>
            <a:off x="815687" y="1766455"/>
            <a:ext cx="2746663" cy="3046988"/>
          </a:xfrm>
          <a:prstGeom prst="rect">
            <a:avLst/>
          </a:prstGeom>
          <a:noFill/>
        </p:spPr>
        <p:txBody>
          <a:bodyPr wrap="square">
            <a:spAutoFit/>
          </a:bodyPr>
          <a:lstStyle/>
          <a:p>
            <a:pPr marL="11113"/>
            <a:r>
              <a:rPr lang="en-US" sz="2400" b="1" dirty="0">
                <a:solidFill>
                  <a:schemeClr val="accent1"/>
                </a:solidFill>
                <a:latin typeface="Arial" panose="020B0604020202020204" pitchFamily="34" charset="0"/>
                <a:cs typeface="Arial" panose="020B0604020202020204" pitchFamily="34" charset="0"/>
              </a:rPr>
              <a:t>Earthquake early warning can give you time to act.</a:t>
            </a:r>
          </a:p>
          <a:p>
            <a:pPr marL="11113"/>
            <a:br>
              <a:rPr lang="en-US" sz="2000" dirty="0">
                <a:solidFill>
                  <a:schemeClr val="accent1"/>
                </a:solidFill>
                <a:latin typeface="Arial" panose="020B0604020202020204" pitchFamily="34" charset="0"/>
                <a:cs typeface="Arial" panose="020B0604020202020204" pitchFamily="34" charset="0"/>
              </a:rPr>
            </a:br>
            <a:r>
              <a:rPr lang="en-US" sz="2000" dirty="0">
                <a:solidFill>
                  <a:schemeClr val="accent2">
                    <a:lumMod val="75000"/>
                  </a:schemeClr>
                </a:solidFill>
                <a:latin typeface="Arial" panose="020B0604020202020204" pitchFamily="34" charset="0"/>
                <a:cs typeface="Arial" panose="020B0604020202020204" pitchFamily="34" charset="0"/>
              </a:rPr>
              <a:t>ShakeAlert-powered alerts may provide warning before strong shaking reaches your location.</a:t>
            </a:r>
          </a:p>
        </p:txBody>
      </p:sp>
      <p:sp>
        <p:nvSpPr>
          <p:cNvPr id="23" name="TextBox 22">
            <a:extLst>
              <a:ext uri="{FF2B5EF4-FFF2-40B4-BE49-F238E27FC236}">
                <a16:creationId xmlns:a16="http://schemas.microsoft.com/office/drawing/2014/main" id="{13619408-8788-3B0D-82F8-AD4ABA8EBE1D}"/>
              </a:ext>
            </a:extLst>
          </p:cNvPr>
          <p:cNvSpPr txBox="1"/>
          <p:nvPr/>
        </p:nvSpPr>
        <p:spPr>
          <a:xfrm>
            <a:off x="4739986" y="1766455"/>
            <a:ext cx="2561359" cy="2677656"/>
          </a:xfrm>
          <a:prstGeom prst="rect">
            <a:avLst/>
          </a:prstGeom>
          <a:noFill/>
        </p:spPr>
        <p:txBody>
          <a:bodyPr wrap="square">
            <a:spAutoFit/>
          </a:bodyPr>
          <a:lstStyle/>
          <a:p>
            <a:pPr marL="11113"/>
            <a:r>
              <a:rPr lang="en-US" sz="2400" b="1" dirty="0">
                <a:solidFill>
                  <a:schemeClr val="accent1"/>
                </a:solidFill>
                <a:latin typeface="Arial" panose="020B0604020202020204" pitchFamily="34" charset="0"/>
                <a:cs typeface="Arial" panose="020B0604020202020204" pitchFamily="34" charset="0"/>
              </a:rPr>
              <a:t>You probably already have it.</a:t>
            </a:r>
          </a:p>
          <a:p>
            <a:pPr marL="11113"/>
            <a:endParaRPr lang="en-US" sz="2000" dirty="0">
              <a:solidFill>
                <a:schemeClr val="accent1"/>
              </a:solidFill>
              <a:latin typeface="Arial" panose="020B0604020202020204" pitchFamily="34" charset="0"/>
              <a:cs typeface="Arial" panose="020B0604020202020204" pitchFamily="34" charset="0"/>
            </a:endParaRPr>
          </a:p>
          <a:p>
            <a:pPr marL="11113"/>
            <a:br>
              <a:rPr lang="en-US" sz="2000" dirty="0">
                <a:solidFill>
                  <a:schemeClr val="accent1"/>
                </a:solidFill>
                <a:latin typeface="Arial" panose="020B0604020202020204" pitchFamily="34" charset="0"/>
                <a:cs typeface="Arial" panose="020B0604020202020204" pitchFamily="34" charset="0"/>
              </a:rPr>
            </a:br>
            <a:r>
              <a:rPr lang="en-US" sz="2000" dirty="0">
                <a:solidFill>
                  <a:schemeClr val="accent2">
                    <a:lumMod val="75000"/>
                  </a:schemeClr>
                </a:solidFill>
                <a:latin typeface="Arial" panose="020B0604020202020204" pitchFamily="34" charset="0"/>
                <a:cs typeface="Arial" panose="020B0604020202020204" pitchFamily="34" charset="0"/>
              </a:rPr>
              <a:t>Many newer smartphones can receive ShakeAlert-powered alerts.</a:t>
            </a:r>
          </a:p>
        </p:txBody>
      </p:sp>
      <p:sp>
        <p:nvSpPr>
          <p:cNvPr id="24" name="TextBox 23">
            <a:extLst>
              <a:ext uri="{FF2B5EF4-FFF2-40B4-BE49-F238E27FC236}">
                <a16:creationId xmlns:a16="http://schemas.microsoft.com/office/drawing/2014/main" id="{E1E49E4A-7D08-F022-52B7-3E7973A2E77C}"/>
              </a:ext>
            </a:extLst>
          </p:cNvPr>
          <p:cNvSpPr txBox="1"/>
          <p:nvPr/>
        </p:nvSpPr>
        <p:spPr>
          <a:xfrm>
            <a:off x="8653896" y="1766455"/>
            <a:ext cx="2561359" cy="2739211"/>
          </a:xfrm>
          <a:prstGeom prst="rect">
            <a:avLst/>
          </a:prstGeom>
          <a:noFill/>
        </p:spPr>
        <p:txBody>
          <a:bodyPr wrap="square">
            <a:spAutoFit/>
          </a:bodyPr>
          <a:lstStyle/>
          <a:p>
            <a:pPr marL="11113"/>
            <a:br>
              <a:rPr lang="en-US" sz="2400" b="1" dirty="0">
                <a:solidFill>
                  <a:schemeClr val="accent1"/>
                </a:solidFill>
                <a:latin typeface="Arial" panose="020B0604020202020204" pitchFamily="34" charset="0"/>
                <a:cs typeface="Arial" panose="020B0604020202020204" pitchFamily="34" charset="0"/>
              </a:rPr>
            </a:br>
            <a:r>
              <a:rPr lang="en-US" sz="2400" b="1" dirty="0">
                <a:solidFill>
                  <a:schemeClr val="accent1"/>
                </a:solidFill>
                <a:latin typeface="Arial" panose="020B0604020202020204" pitchFamily="34" charset="0"/>
                <a:cs typeface="Arial" panose="020B0604020202020204" pitchFamily="34" charset="0"/>
              </a:rPr>
              <a:t>Be ready to act.</a:t>
            </a:r>
          </a:p>
          <a:p>
            <a:pPr marL="11113"/>
            <a:endParaRPr lang="en-US" sz="2400" b="1" dirty="0">
              <a:solidFill>
                <a:schemeClr val="accent1"/>
              </a:solidFill>
              <a:latin typeface="Arial" panose="020B0604020202020204" pitchFamily="34" charset="0"/>
              <a:cs typeface="Arial" panose="020B0604020202020204" pitchFamily="34" charset="0"/>
            </a:endParaRPr>
          </a:p>
          <a:p>
            <a:pPr marL="11113"/>
            <a:br>
              <a:rPr lang="en-US" sz="2000" dirty="0">
                <a:solidFill>
                  <a:schemeClr val="accent1"/>
                </a:solidFill>
                <a:latin typeface="Arial" panose="020B0604020202020204" pitchFamily="34" charset="0"/>
                <a:cs typeface="Arial" panose="020B0604020202020204" pitchFamily="34" charset="0"/>
              </a:rPr>
            </a:br>
            <a:r>
              <a:rPr lang="en-US" sz="2000" dirty="0">
                <a:solidFill>
                  <a:schemeClr val="accent2">
                    <a:lumMod val="75000"/>
                  </a:schemeClr>
                </a:solidFill>
                <a:latin typeface="Arial" panose="020B0604020202020204" pitchFamily="34" charset="0"/>
                <a:cs typeface="Arial" panose="020B0604020202020204" pitchFamily="34" charset="0"/>
              </a:rPr>
              <a:t>If you receive an alert or feel shaking, take protective action immediately.</a:t>
            </a:r>
          </a:p>
        </p:txBody>
      </p:sp>
      <p:sp>
        <p:nvSpPr>
          <p:cNvPr id="26" name="TextBox 25">
            <a:extLst>
              <a:ext uri="{FF2B5EF4-FFF2-40B4-BE49-F238E27FC236}">
                <a16:creationId xmlns:a16="http://schemas.microsoft.com/office/drawing/2014/main" id="{5A5EEC5E-0A2C-2196-690F-DACC111529A4}"/>
              </a:ext>
            </a:extLst>
          </p:cNvPr>
          <p:cNvSpPr txBox="1"/>
          <p:nvPr/>
        </p:nvSpPr>
        <p:spPr>
          <a:xfrm>
            <a:off x="3160645" y="5247862"/>
            <a:ext cx="442750" cy="769441"/>
          </a:xfrm>
          <a:prstGeom prst="rect">
            <a:avLst/>
          </a:prstGeom>
          <a:noFill/>
        </p:spPr>
        <p:txBody>
          <a:bodyPr wrap="none" rtlCol="0">
            <a:spAutoFit/>
          </a:bodyPr>
          <a:lstStyle/>
          <a:p>
            <a:r>
              <a:rPr lang="en-US" sz="4400" dirty="0">
                <a:solidFill>
                  <a:schemeClr val="accent1">
                    <a:alpha val="63000"/>
                  </a:schemeClr>
                </a:solidFill>
                <a:latin typeface="Arial Narrow" panose="020B0604020202020204" pitchFamily="34" charset="0"/>
                <a:cs typeface="Arial Narrow" panose="020B0604020202020204" pitchFamily="34" charset="0"/>
              </a:rPr>
              <a:t>1</a:t>
            </a:r>
          </a:p>
        </p:txBody>
      </p:sp>
      <p:sp>
        <p:nvSpPr>
          <p:cNvPr id="27" name="TextBox 26">
            <a:extLst>
              <a:ext uri="{FF2B5EF4-FFF2-40B4-BE49-F238E27FC236}">
                <a16:creationId xmlns:a16="http://schemas.microsoft.com/office/drawing/2014/main" id="{EDD87F2F-D3FD-CC18-CDED-3D480C252832}"/>
              </a:ext>
            </a:extLst>
          </p:cNvPr>
          <p:cNvSpPr txBox="1"/>
          <p:nvPr/>
        </p:nvSpPr>
        <p:spPr>
          <a:xfrm>
            <a:off x="7010402" y="5261114"/>
            <a:ext cx="442750" cy="769441"/>
          </a:xfrm>
          <a:prstGeom prst="rect">
            <a:avLst/>
          </a:prstGeom>
          <a:noFill/>
        </p:spPr>
        <p:txBody>
          <a:bodyPr wrap="none" rtlCol="0">
            <a:spAutoFit/>
          </a:bodyPr>
          <a:lstStyle/>
          <a:p>
            <a:r>
              <a:rPr lang="en-US" sz="4400" dirty="0">
                <a:solidFill>
                  <a:schemeClr val="accent1">
                    <a:alpha val="63000"/>
                  </a:schemeClr>
                </a:solidFill>
                <a:latin typeface="Arial Narrow" panose="020B0604020202020204" pitchFamily="34" charset="0"/>
                <a:cs typeface="Arial Narrow" panose="020B0604020202020204" pitchFamily="34" charset="0"/>
              </a:rPr>
              <a:t>2</a:t>
            </a:r>
          </a:p>
        </p:txBody>
      </p:sp>
      <p:sp>
        <p:nvSpPr>
          <p:cNvPr id="28" name="TextBox 27">
            <a:extLst>
              <a:ext uri="{FF2B5EF4-FFF2-40B4-BE49-F238E27FC236}">
                <a16:creationId xmlns:a16="http://schemas.microsoft.com/office/drawing/2014/main" id="{A0AEF09A-031D-7CBB-2EE7-06FB90F15359}"/>
              </a:ext>
            </a:extLst>
          </p:cNvPr>
          <p:cNvSpPr txBox="1"/>
          <p:nvPr/>
        </p:nvSpPr>
        <p:spPr>
          <a:xfrm>
            <a:off x="10979428" y="5334001"/>
            <a:ext cx="442750" cy="769441"/>
          </a:xfrm>
          <a:prstGeom prst="rect">
            <a:avLst/>
          </a:prstGeom>
          <a:noFill/>
        </p:spPr>
        <p:txBody>
          <a:bodyPr wrap="none" rtlCol="0">
            <a:spAutoFit/>
          </a:bodyPr>
          <a:lstStyle/>
          <a:p>
            <a:r>
              <a:rPr lang="en-US" sz="4400" dirty="0">
                <a:solidFill>
                  <a:schemeClr val="accent1">
                    <a:alpha val="63000"/>
                  </a:schemeClr>
                </a:solidFill>
                <a:latin typeface="Arial Narrow" panose="020B0604020202020204" pitchFamily="34" charset="0"/>
                <a:cs typeface="Arial Narrow" panose="020B0604020202020204" pitchFamily="34" charset="0"/>
              </a:rPr>
              <a:t>3</a:t>
            </a:r>
          </a:p>
        </p:txBody>
      </p:sp>
    </p:spTree>
    <p:extLst>
      <p:ext uri="{BB962C8B-B14F-4D97-AF65-F5344CB8AC3E}">
        <p14:creationId xmlns:p14="http://schemas.microsoft.com/office/powerpoint/2010/main" val="18859802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80302E02-3359-E94D-5D06-DF4F9BD47B2A}"/>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03B8A85A-31BC-ADB0-F57C-171DF306C262}"/>
              </a:ext>
            </a:extLst>
          </p:cNvPr>
          <p:cNvPicPr>
            <a:picLocks noChangeAspect="1"/>
          </p:cNvPicPr>
          <p:nvPr/>
        </p:nvPicPr>
        <p:blipFill>
          <a:blip r:embed="rId3" cstate="hqprint">
            <a:duotone>
              <a:schemeClr val="accent5">
                <a:shade val="45000"/>
                <a:satMod val="135000"/>
              </a:schemeClr>
              <a:prstClr val="white"/>
            </a:duotone>
            <a:alphaModFix amt="20000"/>
            <a:extLst>
              <a:ext uri="{28A0092B-C50C-407E-A947-70E740481C1C}">
                <a14:useLocalDpi xmlns:a14="http://schemas.microsoft.com/office/drawing/2010/main"/>
              </a:ext>
            </a:extLst>
          </a:blip>
          <a:srcRect r="-4196"/>
          <a:stretch>
            <a:fillRect/>
          </a:stretch>
        </p:blipFill>
        <p:spPr>
          <a:xfrm flipH="1">
            <a:off x="6606539" y="0"/>
            <a:ext cx="5585461" cy="6858000"/>
          </a:xfrm>
          <a:prstGeom prst="rect">
            <a:avLst/>
          </a:prstGeom>
        </p:spPr>
      </p:pic>
      <p:sp>
        <p:nvSpPr>
          <p:cNvPr id="7" name="Title 5">
            <a:extLst>
              <a:ext uri="{FF2B5EF4-FFF2-40B4-BE49-F238E27FC236}">
                <a16:creationId xmlns:a16="http://schemas.microsoft.com/office/drawing/2014/main" id="{6230B59F-AA8B-2F46-551D-75C71BD17A22}"/>
              </a:ext>
            </a:extLst>
          </p:cNvPr>
          <p:cNvSpPr txBox="1">
            <a:spLocks/>
          </p:cNvSpPr>
          <p:nvPr/>
        </p:nvSpPr>
        <p:spPr>
          <a:xfrm>
            <a:off x="715619" y="1809438"/>
            <a:ext cx="5645835" cy="1683570"/>
          </a:xfrm>
          <a:prstGeom prst="rect">
            <a:avLst/>
          </a:prstGeom>
          <a:noFill/>
          <a:ln>
            <a:noFill/>
          </a:ln>
        </p:spPr>
        <p:txBody>
          <a:bodyPr spcFirstLastPara="1" wrap="square" lIns="0"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1800"/>
              <a:buFont typeface="Arial"/>
              <a:buNone/>
              <a:defRPr sz="2100" b="1" i="0" u="none" strike="noStrike" cap="none">
                <a:solidFill>
                  <a:schemeClr val="accen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US" sz="4000" spc="-100" dirty="0">
                <a:solidFill>
                  <a:schemeClr val="bg1"/>
                </a:solidFill>
              </a:rPr>
              <a:t>Earthquake Science and Impacts</a:t>
            </a:r>
          </a:p>
        </p:txBody>
      </p:sp>
      <p:sp>
        <p:nvSpPr>
          <p:cNvPr id="17" name="TextBox 16">
            <a:extLst>
              <a:ext uri="{FF2B5EF4-FFF2-40B4-BE49-F238E27FC236}">
                <a16:creationId xmlns:a16="http://schemas.microsoft.com/office/drawing/2014/main" id="{0540E4C2-5D82-652D-2FBE-F98A19D5B005}"/>
              </a:ext>
            </a:extLst>
          </p:cNvPr>
          <p:cNvSpPr txBox="1"/>
          <p:nvPr/>
        </p:nvSpPr>
        <p:spPr>
          <a:xfrm>
            <a:off x="715619" y="1393454"/>
            <a:ext cx="1485900" cy="442674"/>
          </a:xfrm>
          <a:prstGeom prst="roundRect">
            <a:avLst/>
          </a:prstGeom>
          <a:solidFill>
            <a:srgbClr val="07794B"/>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000" b="1" spc="-100" dirty="0">
                <a:solidFill>
                  <a:schemeClr val="bg1"/>
                </a:solidFill>
                <a:latin typeface="Arial" panose="020B0604020202020204" pitchFamily="34" charset="0"/>
                <a:cs typeface="Arial" panose="020B0604020202020204" pitchFamily="34" charset="0"/>
              </a:rPr>
              <a:t>MODULE 2</a:t>
            </a:r>
          </a:p>
        </p:txBody>
      </p:sp>
      <p:cxnSp>
        <p:nvCxnSpPr>
          <p:cNvPr id="21" name="Straight Connector 20">
            <a:extLst>
              <a:ext uri="{FF2B5EF4-FFF2-40B4-BE49-F238E27FC236}">
                <a16:creationId xmlns:a16="http://schemas.microsoft.com/office/drawing/2014/main" id="{35CCFE31-351D-37F2-33BA-6053424FD010}"/>
              </a:ext>
            </a:extLst>
          </p:cNvPr>
          <p:cNvCxnSpPr>
            <a:cxnSpLocks/>
          </p:cNvCxnSpPr>
          <p:nvPr/>
        </p:nvCxnSpPr>
        <p:spPr>
          <a:xfrm>
            <a:off x="786384" y="4608576"/>
            <a:ext cx="5340096" cy="0"/>
          </a:xfrm>
          <a:prstGeom prst="line">
            <a:avLst/>
          </a:prstGeom>
          <a:ln>
            <a:solidFill>
              <a:schemeClr val="bg1">
                <a:lumMod val="50000"/>
              </a:schemeClr>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710132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DN media">
            <a:extLst>
              <a:ext uri="{FF2B5EF4-FFF2-40B4-BE49-F238E27FC236}">
                <a16:creationId xmlns:a16="http://schemas.microsoft.com/office/drawing/2014/main" id="{36E06779-29FF-B36F-D699-8A9CA2BE7F50}"/>
              </a:ext>
            </a:extLst>
          </p:cNvPr>
          <p:cNvPicPr>
            <a:picLocks noChangeAspect="1"/>
          </p:cNvPicPr>
          <p:nvPr/>
        </p:nvPicPr>
        <p:blipFill>
          <a:blip r:embed="rId3" cstate="hqprint">
            <a:extLst>
              <a:ext uri="{28A0092B-C50C-407E-A947-70E740481C1C}">
                <a14:useLocalDpi xmlns:a14="http://schemas.microsoft.com/office/drawing/2010/main"/>
              </a:ext>
            </a:extLst>
          </a:blip>
          <a:srcRect t="-268"/>
          <a:stretch>
            <a:fillRect/>
          </a:stretch>
        </p:blipFill>
        <p:spPr>
          <a:xfrm>
            <a:off x="5583936" y="377952"/>
            <a:ext cx="5962759" cy="6277659"/>
          </a:xfrm>
          <a:prstGeom prst="rect">
            <a:avLst/>
          </a:prstGeom>
        </p:spPr>
      </p:pic>
      <p:sp>
        <p:nvSpPr>
          <p:cNvPr id="10" name="Oval 9">
            <a:extLst>
              <a:ext uri="{FF2B5EF4-FFF2-40B4-BE49-F238E27FC236}">
                <a16:creationId xmlns:a16="http://schemas.microsoft.com/office/drawing/2014/main" id="{71F8B0C1-12C9-A1A3-32E0-85EBAFCB4D05}"/>
              </a:ext>
            </a:extLst>
          </p:cNvPr>
          <p:cNvSpPr/>
          <p:nvPr/>
        </p:nvSpPr>
        <p:spPr>
          <a:xfrm>
            <a:off x="5486400" y="195072"/>
            <a:ext cx="2011680" cy="138988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oogle Shape;198;p14">
            <a:extLst>
              <a:ext uri="{FF2B5EF4-FFF2-40B4-BE49-F238E27FC236}">
                <a16:creationId xmlns:a16="http://schemas.microsoft.com/office/drawing/2014/main" id="{AE0C4259-3D70-A455-CC27-3EAAB497E421}"/>
              </a:ext>
            </a:extLst>
          </p:cNvPr>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497824" y="1864672"/>
            <a:ext cx="3737292" cy="4424254"/>
          </a:xfrm>
          <a:prstGeom prst="roundRect">
            <a:avLst>
              <a:gd name="adj" fmla="val 2507"/>
            </a:avLst>
          </a:prstGeom>
          <a:noFill/>
          <a:ln w="9525" cap="flat" cmpd="sng">
            <a:noFill/>
            <a:prstDash val="solid"/>
            <a:round/>
            <a:headEnd type="none" w="sm" len="sm"/>
            <a:tailEnd type="none" w="sm" len="sm"/>
          </a:ln>
        </p:spPr>
      </p:pic>
      <p:sp>
        <p:nvSpPr>
          <p:cNvPr id="8" name="Title 7">
            <a:extLst>
              <a:ext uri="{FF2B5EF4-FFF2-40B4-BE49-F238E27FC236}">
                <a16:creationId xmlns:a16="http://schemas.microsoft.com/office/drawing/2014/main" id="{89E2ED29-BA7A-E955-1934-F628AB538F47}"/>
              </a:ext>
            </a:extLst>
          </p:cNvPr>
          <p:cNvSpPr>
            <a:spLocks noGrp="1"/>
          </p:cNvSpPr>
          <p:nvPr>
            <p:ph type="title"/>
          </p:nvPr>
        </p:nvSpPr>
        <p:spPr/>
        <p:txBody>
          <a:bodyPr/>
          <a:lstStyle/>
          <a:p>
            <a:r>
              <a:rPr lang="en-US" dirty="0"/>
              <a:t>We Live in Earthquake Country</a:t>
            </a:r>
          </a:p>
        </p:txBody>
      </p:sp>
      <p:sp>
        <p:nvSpPr>
          <p:cNvPr id="9" name="Content Placeholder 8">
            <a:extLst>
              <a:ext uri="{FF2B5EF4-FFF2-40B4-BE49-F238E27FC236}">
                <a16:creationId xmlns:a16="http://schemas.microsoft.com/office/drawing/2014/main" id="{261511E4-D549-8D1F-B781-70527306CE1E}"/>
              </a:ext>
            </a:extLst>
          </p:cNvPr>
          <p:cNvSpPr>
            <a:spLocks noGrp="1"/>
          </p:cNvSpPr>
          <p:nvPr>
            <p:ph idx="1"/>
          </p:nvPr>
        </p:nvSpPr>
        <p:spPr>
          <a:xfrm>
            <a:off x="393191" y="981456"/>
            <a:ext cx="5291992" cy="713232"/>
          </a:xfrm>
        </p:spPr>
        <p:txBody>
          <a:bodyPr>
            <a:normAutofit/>
          </a:bodyPr>
          <a:lstStyle/>
          <a:p>
            <a:pPr marL="0" indent="0">
              <a:lnSpc>
                <a:spcPct val="100000"/>
              </a:lnSpc>
              <a:buNone/>
            </a:pPr>
            <a:r>
              <a:rPr lang="en-US" sz="1800" b="1" dirty="0">
                <a:solidFill>
                  <a:schemeClr val="tx2"/>
                </a:solidFill>
              </a:rPr>
              <a:t>Large earthquakes have happened before—and they will happen again.</a:t>
            </a:r>
          </a:p>
        </p:txBody>
      </p:sp>
      <p:sp>
        <p:nvSpPr>
          <p:cNvPr id="2" name="Slide Number Placeholder 1">
            <a:extLst>
              <a:ext uri="{FF2B5EF4-FFF2-40B4-BE49-F238E27FC236}">
                <a16:creationId xmlns:a16="http://schemas.microsoft.com/office/drawing/2014/main" id="{9938D1C6-0E21-7033-A21C-739D6A4E644E}"/>
              </a:ext>
            </a:extLst>
          </p:cNvPr>
          <p:cNvSpPr>
            <a:spLocks noGrp="1"/>
          </p:cNvSpPr>
          <p:nvPr>
            <p:ph type="sldNum" sz="quarter" idx="12"/>
          </p:nvPr>
        </p:nvSpPr>
        <p:spPr/>
        <p:txBody>
          <a:bodyPr/>
          <a:lstStyle/>
          <a:p>
            <a:pPr algn="r"/>
            <a:fld id="{A9214D30-10CF-3240-96DE-4576B6E7F41F}" type="slidenum">
              <a:rPr lang="en-US" smtClean="0"/>
              <a:pPr algn="r"/>
              <a:t>12</a:t>
            </a:fld>
            <a:endParaRPr lang="en-US"/>
          </a:p>
        </p:txBody>
      </p:sp>
    </p:spTree>
    <p:extLst>
      <p:ext uri="{BB962C8B-B14F-4D97-AF65-F5344CB8AC3E}">
        <p14:creationId xmlns:p14="http://schemas.microsoft.com/office/powerpoint/2010/main" val="27170429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2514BC23-CBD0-DA49-2FFF-1597679DF6A9}"/>
              </a:ext>
            </a:extLst>
          </p:cNvPr>
          <p:cNvPicPr>
            <a:picLocks noGrp="1" noChangeAspect="1"/>
          </p:cNvPicPr>
          <p:nvPr>
            <p:ph idx="1"/>
          </p:nvPr>
        </p:nvPicPr>
        <p:blipFill>
          <a:blip r:embed="rId3"/>
          <a:stretch>
            <a:fillRect/>
          </a:stretch>
        </p:blipFill>
        <p:spPr>
          <a:xfrm>
            <a:off x="5237345" y="488510"/>
            <a:ext cx="6710815" cy="5875037"/>
          </a:xfrm>
          <a:prstGeom prst="rect">
            <a:avLst/>
          </a:prstGeom>
        </p:spPr>
      </p:pic>
      <p:sp>
        <p:nvSpPr>
          <p:cNvPr id="2" name="Title 1">
            <a:extLst>
              <a:ext uri="{FF2B5EF4-FFF2-40B4-BE49-F238E27FC236}">
                <a16:creationId xmlns:a16="http://schemas.microsoft.com/office/drawing/2014/main" id="{ED0463FF-573F-22CB-63EE-1BFE78A9347C}"/>
              </a:ext>
            </a:extLst>
          </p:cNvPr>
          <p:cNvSpPr>
            <a:spLocks noGrp="1"/>
          </p:cNvSpPr>
          <p:nvPr>
            <p:ph type="title"/>
          </p:nvPr>
        </p:nvSpPr>
        <p:spPr/>
        <p:txBody>
          <a:bodyPr/>
          <a:lstStyle/>
          <a:p>
            <a:r>
              <a:rPr lang="en-US" dirty="0"/>
              <a:t>Earthquake Science Basics</a:t>
            </a:r>
          </a:p>
        </p:txBody>
      </p:sp>
      <p:sp>
        <p:nvSpPr>
          <p:cNvPr id="6" name="Content Placeholder 3">
            <a:extLst>
              <a:ext uri="{FF2B5EF4-FFF2-40B4-BE49-F238E27FC236}">
                <a16:creationId xmlns:a16="http://schemas.microsoft.com/office/drawing/2014/main" id="{33A1AFD8-BBA6-FF6F-6A0C-DC0C321E41D5}"/>
              </a:ext>
            </a:extLst>
          </p:cNvPr>
          <p:cNvSpPr txBox="1">
            <a:spLocks/>
          </p:cNvSpPr>
          <p:nvPr/>
        </p:nvSpPr>
        <p:spPr>
          <a:xfrm>
            <a:off x="337023" y="1321129"/>
            <a:ext cx="5024686" cy="43270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2200"/>
              </a:spcBef>
            </a:pPr>
            <a:r>
              <a:rPr lang="en-US" sz="2000" b="1" dirty="0">
                <a:solidFill>
                  <a:schemeClr val="tx2"/>
                </a:solidFill>
              </a:rPr>
              <a:t>Fault: </a:t>
            </a:r>
            <a:r>
              <a:rPr lang="en-US" sz="2000" dirty="0"/>
              <a:t>A fracture or zone of fractures where blocks of rock can move.</a:t>
            </a:r>
          </a:p>
          <a:p>
            <a:pPr>
              <a:lnSpc>
                <a:spcPct val="100000"/>
              </a:lnSpc>
              <a:spcBef>
                <a:spcPts val="2200"/>
              </a:spcBef>
            </a:pPr>
            <a:r>
              <a:rPr lang="en-US" sz="2000" b="1" dirty="0">
                <a:solidFill>
                  <a:schemeClr val="tx2"/>
                </a:solidFill>
              </a:rPr>
              <a:t>Epicenter: </a:t>
            </a:r>
            <a:r>
              <a:rPr lang="en-US" sz="2000" dirty="0"/>
              <a:t>The point on Earth’s surface where the seismic rupture begins.</a:t>
            </a:r>
          </a:p>
          <a:p>
            <a:pPr>
              <a:lnSpc>
                <a:spcPct val="100000"/>
              </a:lnSpc>
              <a:spcBef>
                <a:spcPts val="2200"/>
              </a:spcBef>
            </a:pPr>
            <a:r>
              <a:rPr lang="en-US" sz="2000" b="1" dirty="0">
                <a:solidFill>
                  <a:schemeClr val="tx2"/>
                </a:solidFill>
              </a:rPr>
              <a:t>Hypocenter: </a:t>
            </a:r>
            <a:r>
              <a:rPr lang="en-US" sz="2000" dirty="0"/>
              <a:t>The point underground where the earthquake begins, directly below the epicenter.</a:t>
            </a:r>
          </a:p>
          <a:p>
            <a:pPr>
              <a:lnSpc>
                <a:spcPct val="100000"/>
              </a:lnSpc>
              <a:spcBef>
                <a:spcPts val="2200"/>
              </a:spcBef>
            </a:pPr>
            <a:r>
              <a:rPr lang="en-US" sz="2000" b="1" dirty="0">
                <a:solidFill>
                  <a:schemeClr val="tx2"/>
                </a:solidFill>
              </a:rPr>
              <a:t>P-waves: </a:t>
            </a:r>
            <a:r>
              <a:rPr lang="en-US" sz="2000" dirty="0"/>
              <a:t>The fastest seismic waves; they arrive first.</a:t>
            </a:r>
          </a:p>
          <a:p>
            <a:pPr>
              <a:lnSpc>
                <a:spcPct val="100000"/>
              </a:lnSpc>
              <a:spcBef>
                <a:spcPts val="2200"/>
              </a:spcBef>
            </a:pPr>
            <a:r>
              <a:rPr lang="en-US" sz="2000" b="1" dirty="0">
                <a:solidFill>
                  <a:schemeClr val="tx2"/>
                </a:solidFill>
              </a:rPr>
              <a:t>S-waves: </a:t>
            </a:r>
            <a:r>
              <a:rPr lang="en-US" sz="2000" dirty="0"/>
              <a:t>Slower seismic waves that usually produce stronger shaking.</a:t>
            </a:r>
          </a:p>
        </p:txBody>
      </p:sp>
      <p:sp>
        <p:nvSpPr>
          <p:cNvPr id="3" name="Slide Number Placeholder 2">
            <a:extLst>
              <a:ext uri="{FF2B5EF4-FFF2-40B4-BE49-F238E27FC236}">
                <a16:creationId xmlns:a16="http://schemas.microsoft.com/office/drawing/2014/main" id="{DC0C3EBF-8E28-74FE-60CD-12D18185BBAB}"/>
              </a:ext>
            </a:extLst>
          </p:cNvPr>
          <p:cNvSpPr>
            <a:spLocks noGrp="1"/>
          </p:cNvSpPr>
          <p:nvPr>
            <p:ph type="sldNum" sz="quarter" idx="12"/>
          </p:nvPr>
        </p:nvSpPr>
        <p:spPr/>
        <p:txBody>
          <a:bodyPr/>
          <a:lstStyle/>
          <a:p>
            <a:pPr algn="r"/>
            <a:fld id="{A9214D30-10CF-3240-96DE-4576B6E7F41F}" type="slidenum">
              <a:rPr lang="en-US" smtClean="0"/>
              <a:pPr algn="r"/>
              <a:t>13</a:t>
            </a:fld>
            <a:endParaRPr lang="en-US"/>
          </a:p>
        </p:txBody>
      </p:sp>
    </p:spTree>
    <p:extLst>
      <p:ext uri="{BB962C8B-B14F-4D97-AF65-F5344CB8AC3E}">
        <p14:creationId xmlns:p14="http://schemas.microsoft.com/office/powerpoint/2010/main" val="28912693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E5216-4835-8564-1B28-14CD36427F10}"/>
              </a:ext>
            </a:extLst>
          </p:cNvPr>
          <p:cNvSpPr>
            <a:spLocks noGrp="1"/>
          </p:cNvSpPr>
          <p:nvPr>
            <p:ph type="title"/>
          </p:nvPr>
        </p:nvSpPr>
        <p:spPr/>
        <p:txBody>
          <a:bodyPr/>
          <a:lstStyle/>
          <a:p>
            <a:r>
              <a:rPr lang="en-US" sz="3200" dirty="0"/>
              <a:t>What You Might Experience During an Earthquake</a:t>
            </a:r>
          </a:p>
        </p:txBody>
      </p:sp>
      <p:sp>
        <p:nvSpPr>
          <p:cNvPr id="4" name="Google Shape;286;p36">
            <a:extLst>
              <a:ext uri="{FF2B5EF4-FFF2-40B4-BE49-F238E27FC236}">
                <a16:creationId xmlns:a16="http://schemas.microsoft.com/office/drawing/2014/main" id="{749704FA-22A4-5B65-7477-9471A3060190}"/>
              </a:ext>
            </a:extLst>
          </p:cNvPr>
          <p:cNvSpPr txBox="1"/>
          <p:nvPr/>
        </p:nvSpPr>
        <p:spPr>
          <a:xfrm>
            <a:off x="322690" y="1170511"/>
            <a:ext cx="4822188" cy="5109091"/>
          </a:xfrm>
          <a:prstGeom prst="rect">
            <a:avLst/>
          </a:prstGeom>
          <a:noFill/>
          <a:ln>
            <a:noFill/>
          </a:ln>
        </p:spPr>
        <p:txBody>
          <a:bodyPr spcFirstLastPara="1" wrap="square" lIns="0" tIns="0" rIns="0" bIns="0" anchor="t" anchorCtr="0">
            <a:spAutoFit/>
          </a:bodyPr>
          <a:lstStyle/>
          <a:p>
            <a:pPr marL="127000" marR="0" lvl="1" algn="l" rtl="0">
              <a:lnSpc>
                <a:spcPct val="110000"/>
              </a:lnSpc>
              <a:spcBef>
                <a:spcPts val="600"/>
              </a:spcBef>
              <a:spcAft>
                <a:spcPts val="1000"/>
              </a:spcAft>
              <a:buClr>
                <a:schemeClr val="accent1"/>
              </a:buClr>
              <a:buSzPts val="1200"/>
            </a:pPr>
            <a:r>
              <a:rPr lang="en" sz="2000" b="1" i="0" u="none" strike="noStrike" cap="none" dirty="0">
                <a:solidFill>
                  <a:schemeClr val="tx2"/>
                </a:solidFill>
                <a:latin typeface="Arial" panose="020B0604020202020204" pitchFamily="34" charset="0"/>
                <a:cs typeface="Arial" panose="020B0604020202020204" pitchFamily="34" charset="0"/>
              </a:rPr>
              <a:t>Earthquakes strike suddenly, </a:t>
            </a:r>
            <a:br>
              <a:rPr lang="en" sz="2000" b="1" i="0" u="none" strike="noStrike" cap="none" dirty="0">
                <a:solidFill>
                  <a:schemeClr val="tx2"/>
                </a:solidFill>
                <a:latin typeface="Arial" panose="020B0604020202020204" pitchFamily="34" charset="0"/>
                <a:cs typeface="Arial" panose="020B0604020202020204" pitchFamily="34" charset="0"/>
              </a:rPr>
            </a:br>
            <a:r>
              <a:rPr lang="en" sz="2000" b="1" i="0" u="none" strike="noStrike" cap="none" dirty="0">
                <a:solidFill>
                  <a:schemeClr val="tx2"/>
                </a:solidFill>
                <a:latin typeface="Arial" panose="020B0604020202020204" pitchFamily="34" charset="0"/>
                <a:cs typeface="Arial" panose="020B0604020202020204" pitchFamily="34" charset="0"/>
              </a:rPr>
              <a:t>sometimes with a roar.</a:t>
            </a:r>
            <a:endParaRPr sz="2000" b="1" dirty="0">
              <a:solidFill>
                <a:schemeClr val="tx2"/>
              </a:solidFill>
              <a:latin typeface="Arial" panose="020B0604020202020204" pitchFamily="34" charset="0"/>
              <a:cs typeface="Arial" panose="020B0604020202020204" pitchFamily="34" charset="0"/>
            </a:endParaRPr>
          </a:p>
          <a:p>
            <a:pPr marL="342900" lvl="1" indent="-225425">
              <a:lnSpc>
                <a:spcPct val="110000"/>
              </a:lnSpc>
              <a:spcBef>
                <a:spcPts val="600"/>
              </a:spcBef>
              <a:spcAft>
                <a:spcPts val="1000"/>
              </a:spcAft>
              <a:buClr>
                <a:schemeClr val="accent1"/>
              </a:buClr>
              <a:buSzPct val="100000"/>
              <a:buFont typeface="Arial" panose="020B0604020202020204" pitchFamily="34" charset="0"/>
              <a:buChar char="•"/>
            </a:pPr>
            <a:r>
              <a:rPr lang="en-US" sz="2000" dirty="0">
                <a:solidFill>
                  <a:schemeClr val="accent2">
                    <a:lumMod val="75000"/>
                  </a:schemeClr>
                </a:solidFill>
                <a:latin typeface="Arial" panose="020B0604020202020204" pitchFamily="34" charset="0"/>
                <a:cs typeface="Arial" panose="020B0604020202020204" pitchFamily="34" charset="0"/>
              </a:rPr>
              <a:t>Objects can fall from shelves and walls, and furniture may move.</a:t>
            </a:r>
          </a:p>
          <a:p>
            <a:pPr marL="342900" lvl="1" indent="-225425">
              <a:lnSpc>
                <a:spcPct val="110000"/>
              </a:lnSpc>
              <a:spcBef>
                <a:spcPts val="600"/>
              </a:spcBef>
              <a:spcAft>
                <a:spcPts val="1000"/>
              </a:spcAft>
              <a:buClr>
                <a:schemeClr val="accent1"/>
              </a:buClr>
              <a:buSzPct val="100000"/>
              <a:buFont typeface="Arial" panose="020B0604020202020204" pitchFamily="34" charset="0"/>
              <a:buChar char="•"/>
            </a:pPr>
            <a:r>
              <a:rPr lang="en-US" sz="2000" dirty="0">
                <a:solidFill>
                  <a:schemeClr val="accent2">
                    <a:lumMod val="75000"/>
                  </a:schemeClr>
                </a:solidFill>
                <a:latin typeface="Arial" panose="020B0604020202020204" pitchFamily="34" charset="0"/>
                <a:cs typeface="Arial" panose="020B0604020202020204" pitchFamily="34" charset="0"/>
              </a:rPr>
              <a:t>Lights may flicker or go out, and alarms or sprinklers may activate.</a:t>
            </a:r>
          </a:p>
          <a:p>
            <a:pPr marL="342900" lvl="1" indent="-225425">
              <a:lnSpc>
                <a:spcPct val="110000"/>
              </a:lnSpc>
              <a:spcBef>
                <a:spcPts val="600"/>
              </a:spcBef>
              <a:spcAft>
                <a:spcPts val="1000"/>
              </a:spcAft>
              <a:buClr>
                <a:schemeClr val="accent1"/>
              </a:buClr>
              <a:buSzPct val="100000"/>
              <a:buFont typeface="Arial" panose="020B0604020202020204" pitchFamily="34" charset="0"/>
              <a:buChar char="•"/>
            </a:pPr>
            <a:r>
              <a:rPr lang="en-US" sz="2000" dirty="0">
                <a:solidFill>
                  <a:schemeClr val="accent2">
                    <a:lumMod val="75000"/>
                  </a:schemeClr>
                </a:solidFill>
                <a:latin typeface="Arial" panose="020B0604020202020204" pitchFamily="34" charset="0"/>
                <a:cs typeface="Arial" panose="020B0604020202020204" pitchFamily="34" charset="0"/>
              </a:rPr>
              <a:t>Windows may shatter.</a:t>
            </a:r>
          </a:p>
          <a:p>
            <a:pPr marL="342900" lvl="1" indent="-225425">
              <a:lnSpc>
                <a:spcPct val="110000"/>
              </a:lnSpc>
              <a:spcBef>
                <a:spcPts val="600"/>
              </a:spcBef>
              <a:spcAft>
                <a:spcPts val="1000"/>
              </a:spcAft>
              <a:buClr>
                <a:schemeClr val="accent1"/>
              </a:buClr>
              <a:buSzPct val="100000"/>
              <a:buFont typeface="Arial" panose="020B0604020202020204" pitchFamily="34" charset="0"/>
              <a:buChar char="•"/>
            </a:pPr>
            <a:r>
              <a:rPr lang="en-US" sz="2000" dirty="0">
                <a:solidFill>
                  <a:schemeClr val="accent2">
                    <a:lumMod val="75000"/>
                  </a:schemeClr>
                </a:solidFill>
                <a:latin typeface="Arial" panose="020B0604020202020204" pitchFamily="34" charset="0"/>
                <a:cs typeface="Arial" panose="020B0604020202020204" pitchFamily="34" charset="0"/>
              </a:rPr>
              <a:t>People and animals may react suddenly or panic.</a:t>
            </a:r>
          </a:p>
          <a:p>
            <a:pPr marL="342900" lvl="1" indent="-225425">
              <a:lnSpc>
                <a:spcPct val="110000"/>
              </a:lnSpc>
              <a:spcBef>
                <a:spcPts val="600"/>
              </a:spcBef>
              <a:spcAft>
                <a:spcPts val="1000"/>
              </a:spcAft>
              <a:buClr>
                <a:schemeClr val="accent1"/>
              </a:buClr>
              <a:buSzPct val="100000"/>
              <a:buFont typeface="Arial" panose="020B0604020202020204" pitchFamily="34" charset="0"/>
              <a:buChar char="•"/>
            </a:pPr>
            <a:r>
              <a:rPr lang="en-US" sz="2000" dirty="0">
                <a:solidFill>
                  <a:schemeClr val="accent2">
                    <a:lumMod val="75000"/>
                  </a:schemeClr>
                </a:solidFill>
                <a:latin typeface="Arial" panose="020B0604020202020204" pitchFamily="34" charset="0"/>
                <a:cs typeface="Arial" panose="020B0604020202020204" pitchFamily="34" charset="0"/>
              </a:rPr>
              <a:t>Trees and utility poles may sway or, </a:t>
            </a:r>
            <a:br>
              <a:rPr lang="en-US" sz="2000" dirty="0">
                <a:solidFill>
                  <a:schemeClr val="accent2">
                    <a:lumMod val="75000"/>
                  </a:schemeClr>
                </a:solidFill>
                <a:latin typeface="Arial" panose="020B0604020202020204" pitchFamily="34" charset="0"/>
                <a:cs typeface="Arial" panose="020B0604020202020204" pitchFamily="34" charset="0"/>
              </a:rPr>
            </a:br>
            <a:r>
              <a:rPr lang="en-US" sz="2000" dirty="0">
                <a:solidFill>
                  <a:schemeClr val="accent2">
                    <a:lumMod val="75000"/>
                  </a:schemeClr>
                </a:solidFill>
                <a:latin typeface="Arial" panose="020B0604020202020204" pitchFamily="34" charset="0"/>
                <a:cs typeface="Arial" panose="020B0604020202020204" pitchFamily="34" charset="0"/>
              </a:rPr>
              <a:t>in stronger earthquakes, could fall.</a:t>
            </a:r>
            <a:endParaRPr sz="2000" dirty="0">
              <a:solidFill>
                <a:schemeClr val="accent2">
                  <a:lumMod val="75000"/>
                </a:schemeClr>
              </a:solidFill>
              <a:latin typeface="Arial" panose="020B0604020202020204" pitchFamily="34" charset="0"/>
              <a:cs typeface="Arial" panose="020B0604020202020204" pitchFamily="34" charset="0"/>
            </a:endParaRPr>
          </a:p>
        </p:txBody>
      </p:sp>
      <p:pic>
        <p:nvPicPr>
          <p:cNvPr id="5" name="Picture 4" descr="A picture containing shape&#10;&#10;AI-generated content may be incorrect.">
            <a:extLst>
              <a:ext uri="{FF2B5EF4-FFF2-40B4-BE49-F238E27FC236}">
                <a16:creationId xmlns:a16="http://schemas.microsoft.com/office/drawing/2014/main" id="{22A00F54-9D45-F457-8C32-64ABA750B80D}"/>
              </a:ext>
            </a:extLst>
          </p:cNvPr>
          <p:cNvPicPr>
            <a:picLocks noChangeAspect="1"/>
          </p:cNvPicPr>
          <p:nvPr/>
        </p:nvPicPr>
        <p:blipFill>
          <a:blip r:embed="rId3"/>
          <a:stretch>
            <a:fillRect/>
          </a:stretch>
        </p:blipFill>
        <p:spPr>
          <a:xfrm>
            <a:off x="6146800" y="4012356"/>
            <a:ext cx="2166181" cy="2019597"/>
          </a:xfrm>
          <a:prstGeom prst="rect">
            <a:avLst/>
          </a:prstGeom>
        </p:spPr>
      </p:pic>
      <p:sp>
        <p:nvSpPr>
          <p:cNvPr id="3" name="Slide Number Placeholder 2">
            <a:extLst>
              <a:ext uri="{FF2B5EF4-FFF2-40B4-BE49-F238E27FC236}">
                <a16:creationId xmlns:a16="http://schemas.microsoft.com/office/drawing/2014/main" id="{593E48E2-F57E-9497-5BC1-AADDE3FBCA19}"/>
              </a:ext>
            </a:extLst>
          </p:cNvPr>
          <p:cNvSpPr>
            <a:spLocks noGrp="1"/>
          </p:cNvSpPr>
          <p:nvPr>
            <p:ph type="sldNum" sz="quarter" idx="12"/>
          </p:nvPr>
        </p:nvSpPr>
        <p:spPr/>
        <p:txBody>
          <a:bodyPr/>
          <a:lstStyle/>
          <a:p>
            <a:pPr algn="r"/>
            <a:fld id="{A9214D30-10CF-3240-96DE-4576B6E7F41F}" type="slidenum">
              <a:rPr lang="en-US" smtClean="0"/>
              <a:pPr algn="r"/>
              <a:t>14</a:t>
            </a:fld>
            <a:endParaRPr lang="en-US"/>
          </a:p>
        </p:txBody>
      </p:sp>
      <p:pic>
        <p:nvPicPr>
          <p:cNvPr id="11" name="Picture 10">
            <a:extLst>
              <a:ext uri="{FF2B5EF4-FFF2-40B4-BE49-F238E27FC236}">
                <a16:creationId xmlns:a16="http://schemas.microsoft.com/office/drawing/2014/main" id="{980170ED-4CC9-BF10-5A32-87462BE9D190}"/>
              </a:ext>
            </a:extLst>
          </p:cNvPr>
          <p:cNvPicPr>
            <a:picLocks noChangeAspect="1"/>
          </p:cNvPicPr>
          <p:nvPr/>
        </p:nvPicPr>
        <p:blipFill>
          <a:blip r:embed="rId4"/>
          <a:stretch>
            <a:fillRect/>
          </a:stretch>
        </p:blipFill>
        <p:spPr>
          <a:xfrm>
            <a:off x="9273706" y="1021204"/>
            <a:ext cx="2159000" cy="2057400"/>
          </a:xfrm>
          <a:prstGeom prst="rect">
            <a:avLst/>
          </a:prstGeom>
        </p:spPr>
      </p:pic>
      <p:pic>
        <p:nvPicPr>
          <p:cNvPr id="13" name="Picture 12">
            <a:extLst>
              <a:ext uri="{FF2B5EF4-FFF2-40B4-BE49-F238E27FC236}">
                <a16:creationId xmlns:a16="http://schemas.microsoft.com/office/drawing/2014/main" id="{A2C52BC3-2A79-6E5C-C8CE-F529155FA835}"/>
              </a:ext>
            </a:extLst>
          </p:cNvPr>
          <p:cNvPicPr>
            <a:picLocks noChangeAspect="1"/>
          </p:cNvPicPr>
          <p:nvPr/>
        </p:nvPicPr>
        <p:blipFill>
          <a:blip r:embed="rId5"/>
          <a:stretch>
            <a:fillRect/>
          </a:stretch>
        </p:blipFill>
        <p:spPr>
          <a:xfrm>
            <a:off x="6425576" y="1601241"/>
            <a:ext cx="2159000" cy="2006600"/>
          </a:xfrm>
          <a:prstGeom prst="rect">
            <a:avLst/>
          </a:prstGeom>
        </p:spPr>
      </p:pic>
      <p:pic>
        <p:nvPicPr>
          <p:cNvPr id="16" name="Picture 15">
            <a:extLst>
              <a:ext uri="{FF2B5EF4-FFF2-40B4-BE49-F238E27FC236}">
                <a16:creationId xmlns:a16="http://schemas.microsoft.com/office/drawing/2014/main" id="{52B465CE-73CB-A2B8-BDF0-1A79639469DB}"/>
              </a:ext>
            </a:extLst>
          </p:cNvPr>
          <p:cNvPicPr>
            <a:picLocks noChangeAspect="1"/>
          </p:cNvPicPr>
          <p:nvPr/>
        </p:nvPicPr>
        <p:blipFill>
          <a:blip r:embed="rId6"/>
          <a:stretch>
            <a:fillRect/>
          </a:stretch>
        </p:blipFill>
        <p:spPr>
          <a:xfrm>
            <a:off x="8645994" y="3840605"/>
            <a:ext cx="2844800" cy="1905000"/>
          </a:xfrm>
          <a:prstGeom prst="rect">
            <a:avLst/>
          </a:prstGeom>
        </p:spPr>
      </p:pic>
    </p:spTree>
    <p:extLst>
      <p:ext uri="{BB962C8B-B14F-4D97-AF65-F5344CB8AC3E}">
        <p14:creationId xmlns:p14="http://schemas.microsoft.com/office/powerpoint/2010/main" val="20762075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a:extLst>
              <a:ext uri="{FF2B5EF4-FFF2-40B4-BE49-F238E27FC236}">
                <a16:creationId xmlns:a16="http://schemas.microsoft.com/office/drawing/2014/main" id="{7D2DD633-1527-B50A-61A2-D3F3F6082C20}"/>
              </a:ext>
            </a:extLst>
          </p:cNvPr>
          <p:cNvSpPr/>
          <p:nvPr/>
        </p:nvSpPr>
        <p:spPr>
          <a:xfrm>
            <a:off x="6512653" y="1335024"/>
            <a:ext cx="5272947" cy="4913376"/>
          </a:xfrm>
          <a:prstGeom prst="roundRect">
            <a:avLst>
              <a:gd name="adj" fmla="val 2621"/>
            </a:avLst>
          </a:prstGeom>
          <a:solidFill>
            <a:schemeClr val="accent5">
              <a:lumMod val="20000"/>
              <a:lumOff val="80000"/>
              <a:alpha val="3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5D24D68-5AB6-9DF1-8702-EC790E212FC8}"/>
              </a:ext>
            </a:extLst>
          </p:cNvPr>
          <p:cNvPicPr>
            <a:picLocks noChangeAspect="1"/>
          </p:cNvPicPr>
          <p:nvPr/>
        </p:nvPicPr>
        <p:blipFill>
          <a:blip r:embed="rId3">
            <a:duotone>
              <a:schemeClr val="accent5">
                <a:shade val="45000"/>
                <a:satMod val="135000"/>
              </a:schemeClr>
              <a:prstClr val="white"/>
            </a:duotone>
          </a:blip>
          <a:stretch>
            <a:fillRect/>
          </a:stretch>
        </p:blipFill>
        <p:spPr>
          <a:xfrm flipH="1">
            <a:off x="6306295" y="1150471"/>
            <a:ext cx="5320927" cy="4981388"/>
          </a:xfrm>
          <a:prstGeom prst="rect">
            <a:avLst/>
          </a:prstGeom>
        </p:spPr>
      </p:pic>
      <p:sp>
        <p:nvSpPr>
          <p:cNvPr id="9" name="Rounded Rectangle 8">
            <a:extLst>
              <a:ext uri="{FF2B5EF4-FFF2-40B4-BE49-F238E27FC236}">
                <a16:creationId xmlns:a16="http://schemas.microsoft.com/office/drawing/2014/main" id="{C0C4ADAE-1DB2-0CCD-EA6B-1E11D098CB7C}"/>
              </a:ext>
            </a:extLst>
          </p:cNvPr>
          <p:cNvSpPr/>
          <p:nvPr/>
        </p:nvSpPr>
        <p:spPr>
          <a:xfrm>
            <a:off x="636108" y="1335024"/>
            <a:ext cx="5222824" cy="4886482"/>
          </a:xfrm>
          <a:prstGeom prst="roundRect">
            <a:avLst>
              <a:gd name="adj" fmla="val 2232"/>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895A7B-8F80-007C-7026-AE05FBC453E5}"/>
              </a:ext>
            </a:extLst>
          </p:cNvPr>
          <p:cNvSpPr>
            <a:spLocks noGrp="1"/>
          </p:cNvSpPr>
          <p:nvPr>
            <p:ph type="title"/>
          </p:nvPr>
        </p:nvSpPr>
        <p:spPr/>
        <p:txBody>
          <a:bodyPr/>
          <a:lstStyle/>
          <a:p>
            <a:r>
              <a:rPr lang="en-US" sz="3200" dirty="0"/>
              <a:t>Earthquake Magnitude vs. Intensity</a:t>
            </a:r>
          </a:p>
        </p:txBody>
      </p:sp>
      <p:sp>
        <p:nvSpPr>
          <p:cNvPr id="4" name="Text Placeholder 2">
            <a:extLst>
              <a:ext uri="{FF2B5EF4-FFF2-40B4-BE49-F238E27FC236}">
                <a16:creationId xmlns:a16="http://schemas.microsoft.com/office/drawing/2014/main" id="{0D0A2D12-ABA4-BBE8-061C-F2B21DCD4C36}"/>
              </a:ext>
            </a:extLst>
          </p:cNvPr>
          <p:cNvSpPr txBox="1">
            <a:spLocks/>
          </p:cNvSpPr>
          <p:nvPr/>
        </p:nvSpPr>
        <p:spPr>
          <a:xfrm>
            <a:off x="870407" y="1525920"/>
            <a:ext cx="4210052" cy="415961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600"/>
              </a:spcBef>
              <a:buNone/>
            </a:pPr>
            <a:r>
              <a:rPr lang="en-US" sz="2000" b="1" dirty="0">
                <a:solidFill>
                  <a:schemeClr val="accent1"/>
                </a:solidFill>
              </a:rPr>
              <a:t>MAGNITUDE</a:t>
            </a:r>
          </a:p>
          <a:p>
            <a:pPr marL="236538" indent="-225425">
              <a:lnSpc>
                <a:spcPct val="120000"/>
              </a:lnSpc>
              <a:spcBef>
                <a:spcPts val="600"/>
              </a:spcBef>
            </a:pPr>
            <a:r>
              <a:rPr lang="en-US" sz="1800" dirty="0">
                <a:solidFill>
                  <a:schemeClr val="accent1">
                    <a:lumMod val="50000"/>
                  </a:schemeClr>
                </a:solidFill>
              </a:rPr>
              <a:t>Measures the </a:t>
            </a:r>
            <a:r>
              <a:rPr lang="en-US" sz="1800" b="1" dirty="0">
                <a:solidFill>
                  <a:schemeClr val="accent1">
                    <a:lumMod val="50000"/>
                  </a:schemeClr>
                </a:solidFill>
              </a:rPr>
              <a:t>energy released at the earthquake’s source</a:t>
            </a:r>
            <a:endParaRPr lang="en-US" sz="1800" dirty="0">
              <a:solidFill>
                <a:schemeClr val="accent1">
                  <a:lumMod val="50000"/>
                </a:schemeClr>
              </a:solidFill>
            </a:endParaRPr>
          </a:p>
          <a:p>
            <a:pPr marL="236538" indent="-225425">
              <a:lnSpc>
                <a:spcPct val="120000"/>
              </a:lnSpc>
              <a:spcBef>
                <a:spcPts val="600"/>
              </a:spcBef>
            </a:pPr>
            <a:r>
              <a:rPr lang="en-US" sz="1800" dirty="0">
                <a:solidFill>
                  <a:schemeClr val="accent1">
                    <a:lumMod val="50000"/>
                  </a:schemeClr>
                </a:solidFill>
              </a:rPr>
              <a:t>One magnitude value for each earthquake</a:t>
            </a:r>
          </a:p>
          <a:p>
            <a:pPr marL="236538" indent="-225425">
              <a:lnSpc>
                <a:spcPct val="120000"/>
              </a:lnSpc>
              <a:spcBef>
                <a:spcPts val="600"/>
              </a:spcBef>
            </a:pPr>
            <a:r>
              <a:rPr lang="en-US" sz="1800" dirty="0">
                <a:solidFill>
                  <a:schemeClr val="accent1">
                    <a:lumMod val="50000"/>
                  </a:schemeClr>
                </a:solidFill>
              </a:rPr>
              <a:t>Reported as a number, such as </a:t>
            </a:r>
            <a:r>
              <a:rPr lang="en-US" sz="1800" b="1" dirty="0">
                <a:solidFill>
                  <a:schemeClr val="accent1">
                    <a:lumMod val="50000"/>
                  </a:schemeClr>
                </a:solidFill>
              </a:rPr>
              <a:t>M6.0</a:t>
            </a:r>
          </a:p>
          <a:p>
            <a:pPr marL="236538" indent="-225425">
              <a:lnSpc>
                <a:spcPct val="120000"/>
              </a:lnSpc>
              <a:spcBef>
                <a:spcPts val="600"/>
              </a:spcBef>
            </a:pPr>
            <a:r>
              <a:rPr lang="en-US" sz="1800" dirty="0">
                <a:solidFill>
                  <a:schemeClr val="accent1">
                    <a:lumMod val="50000"/>
                  </a:schemeClr>
                </a:solidFill>
              </a:rPr>
              <a:t>Each whole-number increase releases about 32 times more energy than the previous magnitude</a:t>
            </a:r>
          </a:p>
          <a:p>
            <a:pPr marL="236538" indent="-225425">
              <a:lnSpc>
                <a:spcPct val="120000"/>
              </a:lnSpc>
              <a:spcBef>
                <a:spcPts val="600"/>
              </a:spcBef>
            </a:pPr>
            <a:r>
              <a:rPr lang="en-US" sz="1800" dirty="0">
                <a:solidFill>
                  <a:schemeClr val="accent1">
                    <a:lumMod val="50000"/>
                  </a:schemeClr>
                </a:solidFill>
              </a:rPr>
              <a:t>Higher magnitudes generally affect larger areas</a:t>
            </a:r>
          </a:p>
          <a:p>
            <a:pPr marL="0" indent="0">
              <a:lnSpc>
                <a:spcPct val="120000"/>
              </a:lnSpc>
              <a:spcBef>
                <a:spcPts val="600"/>
              </a:spcBef>
              <a:buNone/>
            </a:pPr>
            <a:endParaRPr lang="en-US" sz="1800" dirty="0"/>
          </a:p>
        </p:txBody>
      </p:sp>
      <p:sp>
        <p:nvSpPr>
          <p:cNvPr id="5" name="Text Placeholder 3">
            <a:extLst>
              <a:ext uri="{FF2B5EF4-FFF2-40B4-BE49-F238E27FC236}">
                <a16:creationId xmlns:a16="http://schemas.microsoft.com/office/drawing/2014/main" id="{CCD6BE33-9821-881D-1E9A-FDC736E55B5C}"/>
              </a:ext>
            </a:extLst>
          </p:cNvPr>
          <p:cNvSpPr txBox="1">
            <a:spLocks/>
          </p:cNvSpPr>
          <p:nvPr/>
        </p:nvSpPr>
        <p:spPr>
          <a:xfrm>
            <a:off x="6816982" y="1597717"/>
            <a:ext cx="4210052" cy="4312015"/>
          </a:xfrm>
          <a:prstGeom prst="rect">
            <a:avLst/>
          </a:prstGeom>
        </p:spPr>
        <p:txBody>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600"/>
              </a:spcBef>
              <a:buNone/>
            </a:pPr>
            <a:r>
              <a:rPr lang="en-US" sz="2000" b="1" dirty="0">
                <a:solidFill>
                  <a:schemeClr val="tx2"/>
                </a:solidFill>
              </a:rPr>
              <a:t>INTENSITY</a:t>
            </a:r>
          </a:p>
          <a:p>
            <a:pPr marL="236538" indent="-225425">
              <a:lnSpc>
                <a:spcPct val="110000"/>
              </a:lnSpc>
              <a:spcBef>
                <a:spcPts val="600"/>
              </a:spcBef>
              <a:buClr>
                <a:schemeClr val="accent5"/>
              </a:buClr>
            </a:pPr>
            <a:r>
              <a:rPr lang="en-US" sz="1800" dirty="0">
                <a:solidFill>
                  <a:schemeClr val="tx2"/>
                </a:solidFill>
              </a:rPr>
              <a:t>Describes the </a:t>
            </a:r>
            <a:r>
              <a:rPr lang="en-US" sz="1800" b="1" dirty="0">
                <a:solidFill>
                  <a:schemeClr val="tx2"/>
                </a:solidFill>
              </a:rPr>
              <a:t>strength of shaking at a specific location</a:t>
            </a:r>
            <a:endParaRPr lang="en-US" sz="1800" dirty="0">
              <a:solidFill>
                <a:schemeClr val="tx2"/>
              </a:solidFill>
            </a:endParaRPr>
          </a:p>
          <a:p>
            <a:pPr marL="236538" indent="-225425">
              <a:lnSpc>
                <a:spcPct val="110000"/>
              </a:lnSpc>
              <a:spcBef>
                <a:spcPts val="600"/>
              </a:spcBef>
              <a:buClr>
                <a:schemeClr val="accent5"/>
              </a:buClr>
            </a:pPr>
            <a:r>
              <a:rPr lang="en-US" sz="1800" dirty="0">
                <a:solidFill>
                  <a:schemeClr val="tx2"/>
                </a:solidFill>
              </a:rPr>
              <a:t>Can vary from place to place</a:t>
            </a:r>
          </a:p>
          <a:p>
            <a:pPr marL="236538" indent="-225425">
              <a:lnSpc>
                <a:spcPct val="110000"/>
              </a:lnSpc>
              <a:spcBef>
                <a:spcPts val="600"/>
              </a:spcBef>
              <a:buClr>
                <a:schemeClr val="accent5"/>
              </a:buClr>
            </a:pPr>
            <a:r>
              <a:rPr lang="en-US" sz="1800" dirty="0">
                <a:solidFill>
                  <a:schemeClr val="tx2"/>
                </a:solidFill>
              </a:rPr>
              <a:t>Commonly described using the </a:t>
            </a:r>
            <a:r>
              <a:rPr lang="en-US" sz="1800" b="1" dirty="0">
                <a:solidFill>
                  <a:schemeClr val="tx2"/>
                </a:solidFill>
              </a:rPr>
              <a:t>Modified Mercalli Intensity (MMI) scale</a:t>
            </a:r>
            <a:endParaRPr lang="en-US" sz="1800" dirty="0">
              <a:solidFill>
                <a:schemeClr val="tx2"/>
              </a:solidFill>
            </a:endParaRPr>
          </a:p>
          <a:p>
            <a:pPr marL="236538" indent="-225425">
              <a:lnSpc>
                <a:spcPct val="110000"/>
              </a:lnSpc>
              <a:spcBef>
                <a:spcPts val="600"/>
              </a:spcBef>
              <a:buClr>
                <a:schemeClr val="accent5"/>
              </a:buClr>
            </a:pPr>
            <a:r>
              <a:rPr lang="en-US" sz="1800" dirty="0">
                <a:solidFill>
                  <a:schemeClr val="tx2"/>
                </a:solidFill>
              </a:rPr>
              <a:t>Depends on distance, local ground conditions, and buildings</a:t>
            </a:r>
          </a:p>
          <a:p>
            <a:pPr marL="236538" indent="-225425">
              <a:lnSpc>
                <a:spcPct val="110000"/>
              </a:lnSpc>
              <a:spcBef>
                <a:spcPts val="600"/>
              </a:spcBef>
              <a:buClr>
                <a:schemeClr val="accent5"/>
              </a:buClr>
            </a:pPr>
            <a:r>
              <a:rPr lang="en-US" sz="1800" dirty="0">
                <a:solidFill>
                  <a:schemeClr val="tx2"/>
                </a:solidFill>
              </a:rPr>
              <a:t>Describes what people experience and the potential for damage</a:t>
            </a:r>
          </a:p>
        </p:txBody>
      </p:sp>
      <p:pic>
        <p:nvPicPr>
          <p:cNvPr id="6" name="Picture 5">
            <a:extLst>
              <a:ext uri="{FF2B5EF4-FFF2-40B4-BE49-F238E27FC236}">
                <a16:creationId xmlns:a16="http://schemas.microsoft.com/office/drawing/2014/main" id="{F9416DAD-78E9-4234-E625-ADC223BCA378}"/>
              </a:ext>
            </a:extLst>
          </p:cNvPr>
          <p:cNvPicPr>
            <a:picLocks noChangeAspect="1"/>
          </p:cNvPicPr>
          <p:nvPr/>
        </p:nvPicPr>
        <p:blipFill>
          <a:blip r:embed="rId3">
            <a:duotone>
              <a:schemeClr val="accent6">
                <a:shade val="45000"/>
                <a:satMod val="135000"/>
              </a:schemeClr>
              <a:prstClr val="white"/>
            </a:duotone>
          </a:blip>
          <a:stretch>
            <a:fillRect/>
          </a:stretch>
        </p:blipFill>
        <p:spPr>
          <a:xfrm>
            <a:off x="430427" y="1150471"/>
            <a:ext cx="5320927" cy="4981388"/>
          </a:xfrm>
          <a:prstGeom prst="rect">
            <a:avLst/>
          </a:prstGeom>
        </p:spPr>
      </p:pic>
      <p:sp>
        <p:nvSpPr>
          <p:cNvPr id="3" name="Slide Number Placeholder 2">
            <a:extLst>
              <a:ext uri="{FF2B5EF4-FFF2-40B4-BE49-F238E27FC236}">
                <a16:creationId xmlns:a16="http://schemas.microsoft.com/office/drawing/2014/main" id="{D4E3350C-9182-80F9-8735-4A6F48A84E93}"/>
              </a:ext>
            </a:extLst>
          </p:cNvPr>
          <p:cNvSpPr>
            <a:spLocks noGrp="1"/>
          </p:cNvSpPr>
          <p:nvPr>
            <p:ph type="sldNum" sz="quarter" idx="12"/>
          </p:nvPr>
        </p:nvSpPr>
        <p:spPr/>
        <p:txBody>
          <a:bodyPr/>
          <a:lstStyle/>
          <a:p>
            <a:pPr algn="r"/>
            <a:fld id="{A9214D30-10CF-3240-96DE-4576B6E7F41F}" type="slidenum">
              <a:rPr lang="en-US" smtClean="0"/>
              <a:pPr algn="r"/>
              <a:t>15</a:t>
            </a:fld>
            <a:endParaRPr lang="en-US"/>
          </a:p>
        </p:txBody>
      </p:sp>
    </p:spTree>
    <p:extLst>
      <p:ext uri="{BB962C8B-B14F-4D97-AF65-F5344CB8AC3E}">
        <p14:creationId xmlns:p14="http://schemas.microsoft.com/office/powerpoint/2010/main" val="32169534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45D0D-BE9E-2D6A-0A8A-B86EBC72BABC}"/>
              </a:ext>
            </a:extLst>
          </p:cNvPr>
          <p:cNvSpPr>
            <a:spLocks noGrp="1"/>
          </p:cNvSpPr>
          <p:nvPr>
            <p:ph type="title"/>
          </p:nvPr>
        </p:nvSpPr>
        <p:spPr>
          <a:xfrm>
            <a:off x="381000" y="510032"/>
            <a:ext cx="2215896" cy="1237488"/>
          </a:xfrm>
        </p:spPr>
        <p:txBody>
          <a:bodyPr/>
          <a:lstStyle/>
          <a:p>
            <a:r>
              <a:rPr lang="en-US" sz="3200" dirty="0"/>
              <a:t>Earthquake Intensity Scale </a:t>
            </a:r>
          </a:p>
        </p:txBody>
      </p:sp>
      <p:sp>
        <p:nvSpPr>
          <p:cNvPr id="5" name="TextBox 4">
            <a:extLst>
              <a:ext uri="{FF2B5EF4-FFF2-40B4-BE49-F238E27FC236}">
                <a16:creationId xmlns:a16="http://schemas.microsoft.com/office/drawing/2014/main" id="{4C05DBD5-D0FF-1DC1-6544-39F198203FA3}"/>
              </a:ext>
            </a:extLst>
          </p:cNvPr>
          <p:cNvSpPr txBox="1"/>
          <p:nvPr/>
        </p:nvSpPr>
        <p:spPr>
          <a:xfrm>
            <a:off x="384048" y="2304288"/>
            <a:ext cx="1975104" cy="646331"/>
          </a:xfrm>
          <a:prstGeom prst="rect">
            <a:avLst/>
          </a:prstGeom>
          <a:noFill/>
        </p:spPr>
        <p:txBody>
          <a:bodyPr wrap="square" lIns="0" rtlCol="0">
            <a:spAutoFit/>
          </a:bodyPr>
          <a:lstStyle/>
          <a:p>
            <a:r>
              <a:rPr lang="en-US" dirty="0">
                <a:solidFill>
                  <a:schemeClr val="accent2">
                    <a:lumMod val="75000"/>
                  </a:schemeClr>
                </a:solidFill>
                <a:latin typeface="Arial" panose="020B0604020202020204" pitchFamily="34" charset="0"/>
                <a:cs typeface="Arial" panose="020B0604020202020204" pitchFamily="34" charset="0"/>
              </a:rPr>
              <a:t>Modified Mercalli Intensity (MMI)</a:t>
            </a:r>
          </a:p>
        </p:txBody>
      </p:sp>
      <p:cxnSp>
        <p:nvCxnSpPr>
          <p:cNvPr id="7" name="Straight Connector 6">
            <a:extLst>
              <a:ext uri="{FF2B5EF4-FFF2-40B4-BE49-F238E27FC236}">
                <a16:creationId xmlns:a16="http://schemas.microsoft.com/office/drawing/2014/main" id="{13D9B376-A8AE-0386-E0D6-AD2113DA6D35}"/>
              </a:ext>
            </a:extLst>
          </p:cNvPr>
          <p:cNvCxnSpPr>
            <a:cxnSpLocks/>
          </p:cNvCxnSpPr>
          <p:nvPr/>
        </p:nvCxnSpPr>
        <p:spPr>
          <a:xfrm>
            <a:off x="391886" y="2037899"/>
            <a:ext cx="783771" cy="0"/>
          </a:xfrm>
          <a:prstGeom prst="line">
            <a:avLst/>
          </a:prstGeom>
          <a:ln w="41275">
            <a:solidFill>
              <a:schemeClr val="accent6"/>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550D15AC-C49C-D547-B18F-A50B43FB1617}"/>
              </a:ext>
            </a:extLst>
          </p:cNvPr>
          <p:cNvPicPr>
            <a:picLocks noChangeAspect="1"/>
          </p:cNvPicPr>
          <p:nvPr/>
        </p:nvPicPr>
        <p:blipFill>
          <a:blip r:embed="rId3" cstate="hqprint">
            <a:extLst>
              <a:ext uri="{28A0092B-C50C-407E-A947-70E740481C1C}">
                <a14:useLocalDpi xmlns:a14="http://schemas.microsoft.com/office/drawing/2010/main"/>
              </a:ext>
            </a:extLst>
          </a:blip>
          <a:srcRect t="12285"/>
          <a:stretch>
            <a:fillRect/>
          </a:stretch>
        </p:blipFill>
        <p:spPr>
          <a:xfrm>
            <a:off x="2675467" y="287865"/>
            <a:ext cx="9271000" cy="6415304"/>
          </a:xfrm>
          <a:prstGeom prst="rect">
            <a:avLst/>
          </a:prstGeom>
        </p:spPr>
      </p:pic>
      <p:sp>
        <p:nvSpPr>
          <p:cNvPr id="3" name="Slide Number Placeholder 2">
            <a:extLst>
              <a:ext uri="{FF2B5EF4-FFF2-40B4-BE49-F238E27FC236}">
                <a16:creationId xmlns:a16="http://schemas.microsoft.com/office/drawing/2014/main" id="{7BB0CA76-710C-CC6E-92D6-0655A656C741}"/>
              </a:ext>
            </a:extLst>
          </p:cNvPr>
          <p:cNvSpPr>
            <a:spLocks noGrp="1"/>
          </p:cNvSpPr>
          <p:nvPr>
            <p:ph type="sldNum" sz="quarter" idx="12"/>
          </p:nvPr>
        </p:nvSpPr>
        <p:spPr/>
        <p:txBody>
          <a:bodyPr/>
          <a:lstStyle/>
          <a:p>
            <a:pPr algn="r"/>
            <a:fld id="{A9214D30-10CF-3240-96DE-4576B6E7F41F}" type="slidenum">
              <a:rPr lang="en-US" smtClean="0"/>
              <a:pPr algn="r"/>
              <a:t>16</a:t>
            </a:fld>
            <a:endParaRPr lang="en-US"/>
          </a:p>
        </p:txBody>
      </p:sp>
    </p:spTree>
    <p:extLst>
      <p:ext uri="{BB962C8B-B14F-4D97-AF65-F5344CB8AC3E}">
        <p14:creationId xmlns:p14="http://schemas.microsoft.com/office/powerpoint/2010/main" val="6093351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16F2C46-AE88-4B8D-AFA8-32E32D34E3BC}"/>
              </a:ext>
            </a:extLst>
          </p:cNvPr>
          <p:cNvSpPr/>
          <p:nvPr/>
        </p:nvSpPr>
        <p:spPr>
          <a:xfrm>
            <a:off x="3230880" y="0"/>
            <a:ext cx="8961120" cy="6858000"/>
          </a:xfrm>
          <a:prstGeom prst="rect">
            <a:avLst/>
          </a:prstGeom>
          <a:gradFill>
            <a:gsLst>
              <a:gs pos="0">
                <a:schemeClr val="accent1"/>
              </a:gs>
              <a:gs pos="99000">
                <a:schemeClr val="accent1">
                  <a:lumMod val="75000"/>
                </a:schemeClr>
              </a:gs>
            </a:gsLst>
            <a:lin ang="27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ounded Rectangle 1">
            <a:extLst>
              <a:ext uri="{FF2B5EF4-FFF2-40B4-BE49-F238E27FC236}">
                <a16:creationId xmlns:a16="http://schemas.microsoft.com/office/drawing/2014/main" id="{D35833CC-DE37-27DA-F2A0-863EA65832CE}"/>
              </a:ext>
            </a:extLst>
          </p:cNvPr>
          <p:cNvSpPr/>
          <p:nvPr/>
        </p:nvSpPr>
        <p:spPr>
          <a:xfrm>
            <a:off x="3512456" y="1277258"/>
            <a:ext cx="8345715" cy="4789713"/>
          </a:xfrm>
          <a:prstGeom prst="roundRect">
            <a:avLst>
              <a:gd name="adj" fmla="val 3611"/>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356D4546-2BD9-6EB0-D3DD-F9556E678F97}"/>
              </a:ext>
            </a:extLst>
          </p:cNvPr>
          <p:cNvSpPr>
            <a:spLocks noGrp="1"/>
          </p:cNvSpPr>
          <p:nvPr>
            <p:ph type="title"/>
          </p:nvPr>
        </p:nvSpPr>
        <p:spPr>
          <a:xfrm>
            <a:off x="3653536" y="365759"/>
            <a:ext cx="8822944" cy="629921"/>
          </a:xfrm>
        </p:spPr>
        <p:txBody>
          <a:bodyPr>
            <a:noAutofit/>
          </a:bodyPr>
          <a:lstStyle/>
          <a:p>
            <a:r>
              <a:rPr lang="en-US" dirty="0">
                <a:solidFill>
                  <a:schemeClr val="bg1"/>
                </a:solidFill>
              </a:rPr>
              <a:t>Video: Magnitude and Intensity in Action</a:t>
            </a:r>
          </a:p>
        </p:txBody>
      </p:sp>
      <p:sp>
        <p:nvSpPr>
          <p:cNvPr id="5" name="Content Placeholder 3">
            <a:extLst>
              <a:ext uri="{FF2B5EF4-FFF2-40B4-BE49-F238E27FC236}">
                <a16:creationId xmlns:a16="http://schemas.microsoft.com/office/drawing/2014/main" id="{5B3986C0-0F7B-4B86-BD4E-2EF47CCD9B1B}"/>
              </a:ext>
            </a:extLst>
          </p:cNvPr>
          <p:cNvSpPr txBox="1">
            <a:spLocks/>
          </p:cNvSpPr>
          <p:nvPr/>
        </p:nvSpPr>
        <p:spPr>
          <a:xfrm>
            <a:off x="402336" y="448049"/>
            <a:ext cx="2607564" cy="1014991"/>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ts val="1200"/>
              </a:spcAft>
              <a:buNone/>
            </a:pPr>
            <a:r>
              <a:rPr lang="en-US" sz="3200" b="1" spc="-100" dirty="0">
                <a:solidFill>
                  <a:schemeClr val="accent1"/>
                </a:solidFill>
                <a:latin typeface="Arial"/>
                <a:ea typeface="+mj-ea"/>
                <a:cs typeface="Arial"/>
                <a:sym typeface="Arial"/>
              </a:rPr>
              <a:t>As you watch, notice:</a:t>
            </a:r>
          </a:p>
        </p:txBody>
      </p:sp>
      <p:pic>
        <p:nvPicPr>
          <p:cNvPr id="6" name="Earthquake Magnitude vs Intensity.mp4">
            <a:hlinkClick r:id="" action="ppaction://media"/>
            <a:extLst>
              <a:ext uri="{FF2B5EF4-FFF2-40B4-BE49-F238E27FC236}">
                <a16:creationId xmlns:a16="http://schemas.microsoft.com/office/drawing/2014/main" id="{A95CD9D2-0046-971B-2F73-8C609BB6696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625962" y="1370150"/>
            <a:ext cx="8112515" cy="4563290"/>
          </a:xfrm>
          <a:prstGeom prst="roundRect">
            <a:avLst>
              <a:gd name="adj" fmla="val 3630"/>
            </a:avLst>
          </a:prstGeom>
        </p:spPr>
      </p:pic>
      <p:sp>
        <p:nvSpPr>
          <p:cNvPr id="11" name="Rounded Rectangle 10">
            <a:extLst>
              <a:ext uri="{FF2B5EF4-FFF2-40B4-BE49-F238E27FC236}">
                <a16:creationId xmlns:a16="http://schemas.microsoft.com/office/drawing/2014/main" id="{0B55550D-E927-C91E-9D12-F33737B7AC30}"/>
              </a:ext>
            </a:extLst>
          </p:cNvPr>
          <p:cNvSpPr/>
          <p:nvPr/>
        </p:nvSpPr>
        <p:spPr>
          <a:xfrm>
            <a:off x="386080" y="1517905"/>
            <a:ext cx="2499360" cy="1306576"/>
          </a:xfrm>
          <a:prstGeom prst="roundRect">
            <a:avLst>
              <a:gd name="adj" fmla="val 10008"/>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21FF22A2-60D8-79D4-4AEB-02C94F7C674B}"/>
              </a:ext>
            </a:extLst>
          </p:cNvPr>
          <p:cNvSpPr/>
          <p:nvPr/>
        </p:nvSpPr>
        <p:spPr>
          <a:xfrm>
            <a:off x="386080" y="3031745"/>
            <a:ext cx="2499360" cy="1306576"/>
          </a:xfrm>
          <a:prstGeom prst="roundRect">
            <a:avLst>
              <a:gd name="adj" fmla="val 10008"/>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a:extLst>
              <a:ext uri="{FF2B5EF4-FFF2-40B4-BE49-F238E27FC236}">
                <a16:creationId xmlns:a16="http://schemas.microsoft.com/office/drawing/2014/main" id="{E913C28D-AE76-9347-9ABA-340F39C346A6}"/>
              </a:ext>
            </a:extLst>
          </p:cNvPr>
          <p:cNvSpPr/>
          <p:nvPr/>
        </p:nvSpPr>
        <p:spPr>
          <a:xfrm>
            <a:off x="386080" y="4565905"/>
            <a:ext cx="2499360" cy="1306576"/>
          </a:xfrm>
          <a:prstGeom prst="roundRect">
            <a:avLst>
              <a:gd name="adj" fmla="val 10008"/>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C848A15E-188F-6693-9CE4-A0F9E364BBDD}"/>
              </a:ext>
            </a:extLst>
          </p:cNvPr>
          <p:cNvSpPr txBox="1"/>
          <p:nvPr/>
        </p:nvSpPr>
        <p:spPr>
          <a:xfrm>
            <a:off x="502920" y="1649064"/>
            <a:ext cx="2199640" cy="1015663"/>
          </a:xfrm>
          <a:prstGeom prst="rect">
            <a:avLst/>
          </a:prstGeom>
          <a:noFill/>
        </p:spPr>
        <p:txBody>
          <a:bodyPr wrap="square">
            <a:spAutoFit/>
          </a:bodyPr>
          <a:lstStyle/>
          <a:p>
            <a:pPr marL="19050" indent="-7938">
              <a:lnSpc>
                <a:spcPct val="100000"/>
              </a:lnSpc>
              <a:spcAft>
                <a:spcPts val="1200"/>
              </a:spcAft>
            </a:pPr>
            <a:r>
              <a:rPr lang="en-US" sz="2000" dirty="0">
                <a:solidFill>
                  <a:schemeClr val="accent2">
                    <a:lumMod val="75000"/>
                  </a:schemeClr>
                </a:solidFill>
                <a:latin typeface="Arial" panose="020B0604020202020204" pitchFamily="34" charset="0"/>
                <a:cs typeface="Arial" panose="020B0604020202020204" pitchFamily="34" charset="0"/>
              </a:rPr>
              <a:t>The earthquake has one magnitude.</a:t>
            </a:r>
          </a:p>
        </p:txBody>
      </p:sp>
      <p:sp>
        <p:nvSpPr>
          <p:cNvPr id="16" name="TextBox 15">
            <a:extLst>
              <a:ext uri="{FF2B5EF4-FFF2-40B4-BE49-F238E27FC236}">
                <a16:creationId xmlns:a16="http://schemas.microsoft.com/office/drawing/2014/main" id="{D079E406-94ED-1B5C-E586-205A24BDBB0E}"/>
              </a:ext>
            </a:extLst>
          </p:cNvPr>
          <p:cNvSpPr txBox="1"/>
          <p:nvPr/>
        </p:nvSpPr>
        <p:spPr>
          <a:xfrm>
            <a:off x="513080" y="3152744"/>
            <a:ext cx="2199640" cy="1015663"/>
          </a:xfrm>
          <a:prstGeom prst="rect">
            <a:avLst/>
          </a:prstGeom>
          <a:noFill/>
        </p:spPr>
        <p:txBody>
          <a:bodyPr wrap="square">
            <a:spAutoFit/>
          </a:bodyPr>
          <a:lstStyle/>
          <a:p>
            <a:pPr marL="19050" indent="-7938">
              <a:lnSpc>
                <a:spcPct val="100000"/>
              </a:lnSpc>
              <a:spcAft>
                <a:spcPts val="1200"/>
              </a:spcAft>
            </a:pPr>
            <a:r>
              <a:rPr lang="en-US" sz="2000" dirty="0">
                <a:solidFill>
                  <a:schemeClr val="accent2">
                    <a:lumMod val="75000"/>
                  </a:schemeClr>
                </a:solidFill>
                <a:latin typeface="Arial" panose="020B0604020202020204" pitchFamily="34" charset="0"/>
                <a:cs typeface="Arial" panose="020B0604020202020204" pitchFamily="34" charset="0"/>
              </a:rPr>
              <a:t>Shaking intensity varies by location.</a:t>
            </a:r>
          </a:p>
        </p:txBody>
      </p:sp>
      <p:sp>
        <p:nvSpPr>
          <p:cNvPr id="17" name="TextBox 16">
            <a:extLst>
              <a:ext uri="{FF2B5EF4-FFF2-40B4-BE49-F238E27FC236}">
                <a16:creationId xmlns:a16="http://schemas.microsoft.com/office/drawing/2014/main" id="{4184F402-2718-83D2-08DB-DB515FC63E17}"/>
              </a:ext>
            </a:extLst>
          </p:cNvPr>
          <p:cNvSpPr txBox="1"/>
          <p:nvPr/>
        </p:nvSpPr>
        <p:spPr>
          <a:xfrm>
            <a:off x="543560" y="4676744"/>
            <a:ext cx="2199640" cy="1015663"/>
          </a:xfrm>
          <a:prstGeom prst="rect">
            <a:avLst/>
          </a:prstGeom>
          <a:noFill/>
        </p:spPr>
        <p:txBody>
          <a:bodyPr wrap="square">
            <a:spAutoFit/>
          </a:bodyPr>
          <a:lstStyle/>
          <a:p>
            <a:pPr marL="19050" indent="-7938">
              <a:lnSpc>
                <a:spcPct val="100000"/>
              </a:lnSpc>
              <a:spcAft>
                <a:spcPts val="1200"/>
              </a:spcAft>
            </a:pPr>
            <a:r>
              <a:rPr lang="en-US" sz="2000" dirty="0">
                <a:solidFill>
                  <a:schemeClr val="accent2">
                    <a:lumMod val="75000"/>
                  </a:schemeClr>
                </a:solidFill>
                <a:latin typeface="Arial" panose="020B0604020202020204" pitchFamily="34" charset="0"/>
                <a:cs typeface="Arial" panose="020B0604020202020204" pitchFamily="34" charset="0"/>
              </a:rPr>
              <a:t>Stronger shaking can lead to greater impacts.</a:t>
            </a:r>
          </a:p>
        </p:txBody>
      </p:sp>
      <p:sp>
        <p:nvSpPr>
          <p:cNvPr id="3" name="Slide Number Placeholder 2">
            <a:extLst>
              <a:ext uri="{FF2B5EF4-FFF2-40B4-BE49-F238E27FC236}">
                <a16:creationId xmlns:a16="http://schemas.microsoft.com/office/drawing/2014/main" id="{4B035F10-A9FD-A96A-7C57-8F3734686A02}"/>
              </a:ext>
            </a:extLst>
          </p:cNvPr>
          <p:cNvSpPr>
            <a:spLocks noGrp="1"/>
          </p:cNvSpPr>
          <p:nvPr>
            <p:ph type="sldNum" sz="quarter" idx="12"/>
          </p:nvPr>
        </p:nvSpPr>
        <p:spPr/>
        <p:txBody>
          <a:bodyPr/>
          <a:lstStyle/>
          <a:p>
            <a:pPr algn="r"/>
            <a:fld id="{A9214D30-10CF-3240-96DE-4576B6E7F41F}" type="slidenum">
              <a:rPr lang="en-US" smtClean="0"/>
              <a:pPr algn="r"/>
              <a:t>17</a:t>
            </a:fld>
            <a:endParaRPr lang="en-US"/>
          </a:p>
        </p:txBody>
      </p:sp>
    </p:spTree>
    <p:extLst>
      <p:ext uri="{BB962C8B-B14F-4D97-AF65-F5344CB8AC3E}">
        <p14:creationId xmlns:p14="http://schemas.microsoft.com/office/powerpoint/2010/main" val="9063131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214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fullScrn="1">
              <p:cMediaNode vol="80000">
                <p:cTn id="12" fill="hold" display="0">
                  <p:stCondLst>
                    <p:cond delay="indefinite"/>
                  </p:stCondLst>
                </p:cTn>
                <p:tgtEl>
                  <p:spTgt spid="6"/>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3992357A-82EB-D5C0-4AE8-00A4BAB84D56}"/>
              </a:ext>
            </a:extLst>
          </p:cNvPr>
          <p:cNvSpPr/>
          <p:nvPr/>
        </p:nvSpPr>
        <p:spPr>
          <a:xfrm>
            <a:off x="0" y="1226127"/>
            <a:ext cx="12192000" cy="2182091"/>
          </a:xfrm>
          <a:prstGeom prst="rect">
            <a:avLst/>
          </a:prstGeom>
          <a:gradFill flip="none" rotWithShape="1">
            <a:gsLst>
              <a:gs pos="0">
                <a:srgbClr val="E5E5E5">
                  <a:alpha val="46000"/>
                </a:srgbClr>
              </a:gs>
              <a:gs pos="100000">
                <a:schemeClr val="bg1"/>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a:extLst>
              <a:ext uri="{FF2B5EF4-FFF2-40B4-BE49-F238E27FC236}">
                <a16:creationId xmlns:a16="http://schemas.microsoft.com/office/drawing/2014/main" id="{802D8E32-E814-8A74-B3E8-4E29BF125E9A}"/>
              </a:ext>
            </a:extLst>
          </p:cNvPr>
          <p:cNvSpPr/>
          <p:nvPr/>
        </p:nvSpPr>
        <p:spPr>
          <a:xfrm>
            <a:off x="381000" y="2231756"/>
            <a:ext cx="5617464" cy="1371600"/>
          </a:xfrm>
          <a:prstGeom prst="roundRect">
            <a:avLst>
              <a:gd name="adj" fmla="val 7292"/>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lumMod val="50000"/>
                </a:schemeClr>
              </a:solidFill>
              <a:latin typeface="Arial" panose="020B0604020202020204" pitchFamily="34" charset="0"/>
              <a:cs typeface="Arial" panose="020B0604020202020204" pitchFamily="34" charset="0"/>
            </a:endParaRPr>
          </a:p>
        </p:txBody>
      </p:sp>
      <p:sp>
        <p:nvSpPr>
          <p:cNvPr id="8" name="Rounded Rectangle 7">
            <a:extLst>
              <a:ext uri="{FF2B5EF4-FFF2-40B4-BE49-F238E27FC236}">
                <a16:creationId xmlns:a16="http://schemas.microsoft.com/office/drawing/2014/main" id="{8151CFB4-E657-94C0-C28F-045236B556DB}"/>
              </a:ext>
            </a:extLst>
          </p:cNvPr>
          <p:cNvSpPr/>
          <p:nvPr/>
        </p:nvSpPr>
        <p:spPr>
          <a:xfrm>
            <a:off x="6214872" y="2231756"/>
            <a:ext cx="5617464" cy="1371600"/>
          </a:xfrm>
          <a:prstGeom prst="roundRect">
            <a:avLst>
              <a:gd name="adj" fmla="val 7292"/>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lumMod val="50000"/>
                </a:schemeClr>
              </a:solidFill>
              <a:latin typeface="Arial" panose="020B0604020202020204" pitchFamily="34" charset="0"/>
              <a:cs typeface="Arial" panose="020B0604020202020204" pitchFamily="34" charset="0"/>
            </a:endParaRPr>
          </a:p>
        </p:txBody>
      </p:sp>
      <p:sp>
        <p:nvSpPr>
          <p:cNvPr id="9" name="Rounded Rectangle 8">
            <a:extLst>
              <a:ext uri="{FF2B5EF4-FFF2-40B4-BE49-F238E27FC236}">
                <a16:creationId xmlns:a16="http://schemas.microsoft.com/office/drawing/2014/main" id="{E300C86F-8592-3FFA-958C-729566A83317}"/>
              </a:ext>
            </a:extLst>
          </p:cNvPr>
          <p:cNvSpPr/>
          <p:nvPr/>
        </p:nvSpPr>
        <p:spPr>
          <a:xfrm>
            <a:off x="338328" y="3832309"/>
            <a:ext cx="5617464" cy="1371600"/>
          </a:xfrm>
          <a:prstGeom prst="roundRect">
            <a:avLst>
              <a:gd name="adj" fmla="val 7292"/>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lumMod val="50000"/>
                </a:schemeClr>
              </a:solidFill>
              <a:latin typeface="Arial" panose="020B0604020202020204" pitchFamily="34" charset="0"/>
              <a:cs typeface="Arial" panose="020B0604020202020204" pitchFamily="34" charset="0"/>
            </a:endParaRPr>
          </a:p>
        </p:txBody>
      </p:sp>
      <p:sp>
        <p:nvSpPr>
          <p:cNvPr id="10" name="Rounded Rectangle 9">
            <a:extLst>
              <a:ext uri="{FF2B5EF4-FFF2-40B4-BE49-F238E27FC236}">
                <a16:creationId xmlns:a16="http://schemas.microsoft.com/office/drawing/2014/main" id="{C38CBCEA-F9DB-9658-29F3-69D0ECE37E13}"/>
              </a:ext>
            </a:extLst>
          </p:cNvPr>
          <p:cNvSpPr/>
          <p:nvPr/>
        </p:nvSpPr>
        <p:spPr>
          <a:xfrm>
            <a:off x="6172200" y="3814021"/>
            <a:ext cx="5617464" cy="1371600"/>
          </a:xfrm>
          <a:prstGeom prst="roundRect">
            <a:avLst>
              <a:gd name="adj" fmla="val 7292"/>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lumMod val="50000"/>
                </a:schemeClr>
              </a:solidFill>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1EC022B5-4CBB-AD27-2FF0-849E8DB1417B}"/>
              </a:ext>
            </a:extLst>
          </p:cNvPr>
          <p:cNvSpPr>
            <a:spLocks noGrp="1"/>
          </p:cNvSpPr>
          <p:nvPr>
            <p:ph type="title"/>
          </p:nvPr>
        </p:nvSpPr>
        <p:spPr>
          <a:xfrm>
            <a:off x="381000" y="365760"/>
            <a:ext cx="11430000" cy="549275"/>
          </a:xfrm>
        </p:spPr>
        <p:txBody>
          <a:bodyPr/>
          <a:lstStyle/>
          <a:p>
            <a:r>
              <a:rPr lang="en-US" dirty="0"/>
              <a:t>Earthquakes Can Trigger Other Natural Hazards</a:t>
            </a:r>
          </a:p>
        </p:txBody>
      </p:sp>
      <p:sp>
        <p:nvSpPr>
          <p:cNvPr id="4" name="TextBox 3">
            <a:extLst>
              <a:ext uri="{FF2B5EF4-FFF2-40B4-BE49-F238E27FC236}">
                <a16:creationId xmlns:a16="http://schemas.microsoft.com/office/drawing/2014/main" id="{917094AF-DF31-C784-D835-3DBD7FAED5DC}"/>
              </a:ext>
            </a:extLst>
          </p:cNvPr>
          <p:cNvSpPr txBox="1"/>
          <p:nvPr/>
        </p:nvSpPr>
        <p:spPr>
          <a:xfrm>
            <a:off x="454152" y="1421287"/>
            <a:ext cx="8231301" cy="369332"/>
          </a:xfrm>
          <a:prstGeom prst="rect">
            <a:avLst/>
          </a:prstGeom>
          <a:noFill/>
        </p:spPr>
        <p:txBody>
          <a:bodyPr wrap="square" lIns="0">
            <a:spAutoFit/>
          </a:bodyPr>
          <a:lstStyle/>
          <a:p>
            <a:r>
              <a:rPr lang="en-US" b="1" dirty="0">
                <a:solidFill>
                  <a:schemeClr val="tx2"/>
                </a:solidFill>
                <a:latin typeface="Arial" panose="020B0604020202020204" pitchFamily="34" charset="0"/>
                <a:cs typeface="Arial" panose="020B0604020202020204" pitchFamily="34" charset="0"/>
              </a:rPr>
              <a:t>Strong earthquake shaking can also trigger:</a:t>
            </a:r>
          </a:p>
        </p:txBody>
      </p:sp>
      <p:sp>
        <p:nvSpPr>
          <p:cNvPr id="5" name="TextBox 4">
            <a:extLst>
              <a:ext uri="{FF2B5EF4-FFF2-40B4-BE49-F238E27FC236}">
                <a16:creationId xmlns:a16="http://schemas.microsoft.com/office/drawing/2014/main" id="{E49FD48A-DD79-47D0-9E1A-FC5555DDB3A2}"/>
              </a:ext>
            </a:extLst>
          </p:cNvPr>
          <p:cNvSpPr txBox="1"/>
          <p:nvPr/>
        </p:nvSpPr>
        <p:spPr>
          <a:xfrm>
            <a:off x="1723325" y="4039009"/>
            <a:ext cx="4120896" cy="954107"/>
          </a:xfrm>
          <a:prstGeom prst="rect">
            <a:avLst/>
          </a:prstGeom>
          <a:noFill/>
        </p:spPr>
        <p:txBody>
          <a:bodyPr wrap="square">
            <a:spAutoFit/>
          </a:bodyPr>
          <a:lstStyle/>
          <a:p>
            <a:pPr>
              <a:spcAft>
                <a:spcPts val="600"/>
              </a:spcAft>
            </a:pPr>
            <a:r>
              <a:rPr lang="en-US" sz="1700" b="1" dirty="0">
                <a:solidFill>
                  <a:schemeClr val="accent1"/>
                </a:solidFill>
                <a:latin typeface="Arial" panose="020B0604020202020204" pitchFamily="34" charset="0"/>
                <a:cs typeface="Arial" panose="020B0604020202020204" pitchFamily="34" charset="0"/>
              </a:rPr>
              <a:t>LIQUEFACTION</a:t>
            </a:r>
          </a:p>
          <a:p>
            <a:pPr>
              <a:spcAft>
                <a:spcPts val="600"/>
              </a:spcAft>
            </a:pPr>
            <a:r>
              <a:rPr lang="en-US" sz="1700" dirty="0">
                <a:solidFill>
                  <a:schemeClr val="accent2"/>
                </a:solidFill>
                <a:latin typeface="Arial" panose="020B0604020202020204" pitchFamily="34" charset="0"/>
                <a:cs typeface="Arial" panose="020B0604020202020204" pitchFamily="34" charset="0"/>
              </a:rPr>
              <a:t>Water-saturated soil can lose strength and behave more like a liquid.</a:t>
            </a:r>
          </a:p>
        </p:txBody>
      </p:sp>
      <p:sp>
        <p:nvSpPr>
          <p:cNvPr id="6" name="TextBox 5">
            <a:extLst>
              <a:ext uri="{FF2B5EF4-FFF2-40B4-BE49-F238E27FC236}">
                <a16:creationId xmlns:a16="http://schemas.microsoft.com/office/drawing/2014/main" id="{8A879C94-D44B-8B29-A622-4467576568F0}"/>
              </a:ext>
            </a:extLst>
          </p:cNvPr>
          <p:cNvSpPr txBox="1"/>
          <p:nvPr/>
        </p:nvSpPr>
        <p:spPr>
          <a:xfrm>
            <a:off x="7532821" y="4039009"/>
            <a:ext cx="3952240" cy="954107"/>
          </a:xfrm>
          <a:prstGeom prst="rect">
            <a:avLst/>
          </a:prstGeom>
          <a:noFill/>
        </p:spPr>
        <p:txBody>
          <a:bodyPr wrap="square">
            <a:spAutoFit/>
          </a:bodyPr>
          <a:lstStyle/>
          <a:p>
            <a:pPr>
              <a:spcAft>
                <a:spcPts val="600"/>
              </a:spcAft>
            </a:pPr>
            <a:r>
              <a:rPr lang="en-US" sz="1700" b="1" dirty="0">
                <a:solidFill>
                  <a:schemeClr val="accent1"/>
                </a:solidFill>
                <a:latin typeface="Arial" panose="020B0604020202020204" pitchFamily="34" charset="0"/>
                <a:cs typeface="Arial" panose="020B0604020202020204" pitchFamily="34" charset="0"/>
              </a:rPr>
              <a:t>TSUNAMIS</a:t>
            </a:r>
          </a:p>
          <a:p>
            <a:pPr>
              <a:spcAft>
                <a:spcPts val="600"/>
              </a:spcAft>
            </a:pPr>
            <a:r>
              <a:rPr lang="en-US" sz="1700" dirty="0">
                <a:solidFill>
                  <a:schemeClr val="accent2"/>
                </a:solidFill>
                <a:latin typeface="Arial" panose="020B0604020202020204" pitchFamily="34" charset="0"/>
                <a:cs typeface="Arial" panose="020B0604020202020204" pitchFamily="34" charset="0"/>
              </a:rPr>
              <a:t>Undersea earthquakes can generate dangerous waves in coastal areas.</a:t>
            </a:r>
          </a:p>
        </p:txBody>
      </p:sp>
      <p:sp>
        <p:nvSpPr>
          <p:cNvPr id="12" name="TextBox 11">
            <a:extLst>
              <a:ext uri="{FF2B5EF4-FFF2-40B4-BE49-F238E27FC236}">
                <a16:creationId xmlns:a16="http://schemas.microsoft.com/office/drawing/2014/main" id="{75DED094-714D-8BEA-D498-465E77DBF43D}"/>
              </a:ext>
            </a:extLst>
          </p:cNvPr>
          <p:cNvSpPr txBox="1"/>
          <p:nvPr/>
        </p:nvSpPr>
        <p:spPr>
          <a:xfrm>
            <a:off x="1760364" y="2440503"/>
            <a:ext cx="3569521" cy="954107"/>
          </a:xfrm>
          <a:prstGeom prst="rect">
            <a:avLst/>
          </a:prstGeom>
          <a:noFill/>
        </p:spPr>
        <p:txBody>
          <a:bodyPr wrap="square">
            <a:spAutoFit/>
          </a:bodyPr>
          <a:lstStyle/>
          <a:p>
            <a:pPr>
              <a:spcAft>
                <a:spcPts val="600"/>
              </a:spcAft>
            </a:pPr>
            <a:r>
              <a:rPr lang="en-US" sz="1700" b="1" dirty="0">
                <a:solidFill>
                  <a:schemeClr val="accent1"/>
                </a:solidFill>
                <a:latin typeface="Arial" panose="020B0604020202020204" pitchFamily="34" charset="0"/>
                <a:cs typeface="Arial" panose="020B0604020202020204" pitchFamily="34" charset="0"/>
              </a:rPr>
              <a:t>LANDSLIDES</a:t>
            </a:r>
          </a:p>
          <a:p>
            <a:pPr>
              <a:spcAft>
                <a:spcPts val="600"/>
              </a:spcAft>
            </a:pPr>
            <a:r>
              <a:rPr lang="en-US" sz="1700" dirty="0">
                <a:solidFill>
                  <a:schemeClr val="accent2"/>
                </a:solidFill>
                <a:latin typeface="Arial" panose="020B0604020202020204" pitchFamily="34" charset="0"/>
                <a:cs typeface="Arial" panose="020B0604020202020204" pitchFamily="34" charset="0"/>
              </a:rPr>
              <a:t>Movement of rock, soil, or debris down a slope.</a:t>
            </a:r>
          </a:p>
        </p:txBody>
      </p:sp>
      <p:sp>
        <p:nvSpPr>
          <p:cNvPr id="15" name="TextBox 14">
            <a:extLst>
              <a:ext uri="{FF2B5EF4-FFF2-40B4-BE49-F238E27FC236}">
                <a16:creationId xmlns:a16="http://schemas.microsoft.com/office/drawing/2014/main" id="{E4014541-1D3D-FCA9-673A-D420760EE56C}"/>
              </a:ext>
            </a:extLst>
          </p:cNvPr>
          <p:cNvSpPr txBox="1"/>
          <p:nvPr/>
        </p:nvSpPr>
        <p:spPr>
          <a:xfrm>
            <a:off x="7532821" y="2440503"/>
            <a:ext cx="4121903" cy="954107"/>
          </a:xfrm>
          <a:prstGeom prst="rect">
            <a:avLst/>
          </a:prstGeom>
          <a:noFill/>
        </p:spPr>
        <p:txBody>
          <a:bodyPr wrap="square">
            <a:spAutoFit/>
          </a:bodyPr>
          <a:lstStyle/>
          <a:p>
            <a:pPr>
              <a:spcAft>
                <a:spcPts val="600"/>
              </a:spcAft>
            </a:pPr>
            <a:r>
              <a:rPr lang="en-US" sz="1700" b="1" dirty="0">
                <a:solidFill>
                  <a:schemeClr val="accent1"/>
                </a:solidFill>
                <a:latin typeface="Arial" panose="020B0604020202020204" pitchFamily="34" charset="0"/>
                <a:cs typeface="Arial" panose="020B0604020202020204" pitchFamily="34" charset="0"/>
              </a:rPr>
              <a:t>SURFACE RUPTURE</a:t>
            </a:r>
          </a:p>
          <a:p>
            <a:pPr>
              <a:spcAft>
                <a:spcPts val="600"/>
              </a:spcAft>
            </a:pPr>
            <a:r>
              <a:rPr lang="en-US" sz="1700" dirty="0">
                <a:solidFill>
                  <a:schemeClr val="accent2"/>
                </a:solidFill>
                <a:latin typeface="Arial" panose="020B0604020202020204" pitchFamily="34" charset="0"/>
                <a:cs typeface="Arial" panose="020B0604020202020204" pitchFamily="34" charset="0"/>
              </a:rPr>
              <a:t>The ground may crack, shift, or become permanently displaced along a fault.</a:t>
            </a:r>
          </a:p>
        </p:txBody>
      </p:sp>
      <p:pic>
        <p:nvPicPr>
          <p:cNvPr id="19" name="Picture 18">
            <a:extLst>
              <a:ext uri="{FF2B5EF4-FFF2-40B4-BE49-F238E27FC236}">
                <a16:creationId xmlns:a16="http://schemas.microsoft.com/office/drawing/2014/main" id="{0619CC07-9414-8493-A627-B915ABF0F4FB}"/>
              </a:ext>
            </a:extLst>
          </p:cNvPr>
          <p:cNvPicPr>
            <a:picLocks noChangeAspect="1"/>
          </p:cNvPicPr>
          <p:nvPr/>
        </p:nvPicPr>
        <p:blipFill>
          <a:blip r:embed="rId3"/>
          <a:stretch>
            <a:fillRect/>
          </a:stretch>
        </p:blipFill>
        <p:spPr>
          <a:xfrm>
            <a:off x="6769100" y="4328626"/>
            <a:ext cx="609600" cy="640080"/>
          </a:xfrm>
          <a:prstGeom prst="rect">
            <a:avLst/>
          </a:prstGeom>
        </p:spPr>
      </p:pic>
      <p:grpSp>
        <p:nvGrpSpPr>
          <p:cNvPr id="35" name="Group 34">
            <a:extLst>
              <a:ext uri="{FF2B5EF4-FFF2-40B4-BE49-F238E27FC236}">
                <a16:creationId xmlns:a16="http://schemas.microsoft.com/office/drawing/2014/main" id="{A0418C25-D2B7-74CF-B130-233A7A71EC2C}"/>
              </a:ext>
            </a:extLst>
          </p:cNvPr>
          <p:cNvGrpSpPr>
            <a:grpSpLocks noChangeAspect="1"/>
          </p:cNvGrpSpPr>
          <p:nvPr/>
        </p:nvGrpSpPr>
        <p:grpSpPr>
          <a:xfrm>
            <a:off x="659734" y="2460356"/>
            <a:ext cx="914400" cy="914400"/>
            <a:chOff x="644236" y="2348345"/>
            <a:chExt cx="1073728" cy="1073728"/>
          </a:xfrm>
        </p:grpSpPr>
        <p:sp>
          <p:nvSpPr>
            <p:cNvPr id="21" name="Rounded Rectangle 20">
              <a:extLst>
                <a:ext uri="{FF2B5EF4-FFF2-40B4-BE49-F238E27FC236}">
                  <a16:creationId xmlns:a16="http://schemas.microsoft.com/office/drawing/2014/main" id="{6E4B3896-BFB2-9E17-893F-E0AA0388D014}"/>
                </a:ext>
              </a:extLst>
            </p:cNvPr>
            <p:cNvSpPr/>
            <p:nvPr/>
          </p:nvSpPr>
          <p:spPr>
            <a:xfrm>
              <a:off x="644236" y="2348345"/>
              <a:ext cx="1073728" cy="1073728"/>
            </a:xfrm>
            <a:prstGeom prst="roundRect">
              <a:avLst>
                <a:gd name="adj" fmla="val 7408"/>
              </a:avLst>
            </a:prstGeom>
            <a:solidFill>
              <a:srgbClr val="0285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a:extLst>
                <a:ext uri="{FF2B5EF4-FFF2-40B4-BE49-F238E27FC236}">
                  <a16:creationId xmlns:a16="http://schemas.microsoft.com/office/drawing/2014/main" id="{C19CD00E-2ABA-D869-358E-B9766E78A9C2}"/>
                </a:ext>
              </a:extLst>
            </p:cNvPr>
            <p:cNvPicPr>
              <a:picLocks noChangeAspect="1"/>
            </p:cNvPicPr>
            <p:nvPr/>
          </p:nvPicPr>
          <p:blipFill>
            <a:blip r:embed="rId4" cstate="hq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tretch>
              <a:fillRect/>
            </a:stretch>
          </p:blipFill>
          <p:spPr>
            <a:xfrm>
              <a:off x="835101" y="2542479"/>
              <a:ext cx="700668" cy="700668"/>
            </a:xfrm>
            <a:prstGeom prst="rect">
              <a:avLst/>
            </a:prstGeom>
          </p:spPr>
        </p:pic>
      </p:grpSp>
      <p:grpSp>
        <p:nvGrpSpPr>
          <p:cNvPr id="40" name="Group 39">
            <a:extLst>
              <a:ext uri="{FF2B5EF4-FFF2-40B4-BE49-F238E27FC236}">
                <a16:creationId xmlns:a16="http://schemas.microsoft.com/office/drawing/2014/main" id="{29540C9C-C671-9016-6400-5FE432C902CA}"/>
              </a:ext>
            </a:extLst>
          </p:cNvPr>
          <p:cNvGrpSpPr>
            <a:grpSpLocks noChangeAspect="1"/>
          </p:cNvGrpSpPr>
          <p:nvPr/>
        </p:nvGrpSpPr>
        <p:grpSpPr>
          <a:xfrm>
            <a:off x="6483927" y="4058862"/>
            <a:ext cx="914400" cy="914400"/>
            <a:chOff x="6483927" y="4343400"/>
            <a:chExt cx="1073728" cy="1073728"/>
          </a:xfrm>
        </p:grpSpPr>
        <p:sp>
          <p:nvSpPr>
            <p:cNvPr id="24" name="Rounded Rectangle 23">
              <a:extLst>
                <a:ext uri="{FF2B5EF4-FFF2-40B4-BE49-F238E27FC236}">
                  <a16:creationId xmlns:a16="http://schemas.microsoft.com/office/drawing/2014/main" id="{0D8C94A5-0D67-7143-9164-775C4A71ABC3}"/>
                </a:ext>
              </a:extLst>
            </p:cNvPr>
            <p:cNvSpPr/>
            <p:nvPr/>
          </p:nvSpPr>
          <p:spPr>
            <a:xfrm>
              <a:off x="6483927" y="4343400"/>
              <a:ext cx="1073728" cy="1073728"/>
            </a:xfrm>
            <a:prstGeom prst="roundRect">
              <a:avLst>
                <a:gd name="adj" fmla="val 7408"/>
              </a:avLst>
            </a:prstGeom>
            <a:solidFill>
              <a:srgbClr val="0285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5A11A6F9-BDCA-7E75-49CD-BF68A91065FA}"/>
                </a:ext>
              </a:extLst>
            </p:cNvPr>
            <p:cNvPicPr>
              <a:picLocks noChangeAspect="1"/>
            </p:cNvPicPr>
            <p:nvPr/>
          </p:nvPicPr>
          <p:blipFill>
            <a:blip r:embed="rId6" cstate="hqprint">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a:ext>
              </a:extLst>
            </a:blip>
            <a:stretch>
              <a:fillRect/>
            </a:stretch>
          </p:blipFill>
          <p:spPr>
            <a:xfrm>
              <a:off x="6656039" y="4546600"/>
              <a:ext cx="694473" cy="694473"/>
            </a:xfrm>
            <a:prstGeom prst="rect">
              <a:avLst/>
            </a:prstGeom>
          </p:spPr>
        </p:pic>
      </p:grpSp>
      <p:sp>
        <p:nvSpPr>
          <p:cNvPr id="23" name="Rounded Rectangle 22">
            <a:extLst>
              <a:ext uri="{FF2B5EF4-FFF2-40B4-BE49-F238E27FC236}">
                <a16:creationId xmlns:a16="http://schemas.microsoft.com/office/drawing/2014/main" id="{31FAC9A9-4D8A-3B42-3E76-437616A54168}"/>
              </a:ext>
            </a:extLst>
          </p:cNvPr>
          <p:cNvSpPr/>
          <p:nvPr/>
        </p:nvSpPr>
        <p:spPr>
          <a:xfrm>
            <a:off x="6483927" y="2460356"/>
            <a:ext cx="914400" cy="914400"/>
          </a:xfrm>
          <a:prstGeom prst="roundRect">
            <a:avLst>
              <a:gd name="adj" fmla="val 9260"/>
            </a:avLst>
          </a:prstGeom>
          <a:solidFill>
            <a:srgbClr val="0285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9" name="Group 38">
            <a:extLst>
              <a:ext uri="{FF2B5EF4-FFF2-40B4-BE49-F238E27FC236}">
                <a16:creationId xmlns:a16="http://schemas.microsoft.com/office/drawing/2014/main" id="{0E5048B7-DCBA-3FAC-4795-DAF368E960EA}"/>
              </a:ext>
            </a:extLst>
          </p:cNvPr>
          <p:cNvGrpSpPr>
            <a:grpSpLocks noChangeAspect="1"/>
          </p:cNvGrpSpPr>
          <p:nvPr/>
        </p:nvGrpSpPr>
        <p:grpSpPr>
          <a:xfrm>
            <a:off x="659734" y="4058862"/>
            <a:ext cx="914400" cy="914400"/>
            <a:chOff x="630381" y="4350327"/>
            <a:chExt cx="1073728" cy="1073728"/>
          </a:xfrm>
        </p:grpSpPr>
        <p:sp>
          <p:nvSpPr>
            <p:cNvPr id="37" name="Rounded Rectangle 36">
              <a:extLst>
                <a:ext uri="{FF2B5EF4-FFF2-40B4-BE49-F238E27FC236}">
                  <a16:creationId xmlns:a16="http://schemas.microsoft.com/office/drawing/2014/main" id="{DB7A0B8C-D861-80A6-BD7B-371294014B75}"/>
                </a:ext>
              </a:extLst>
            </p:cNvPr>
            <p:cNvSpPr/>
            <p:nvPr/>
          </p:nvSpPr>
          <p:spPr>
            <a:xfrm>
              <a:off x="630381" y="4350327"/>
              <a:ext cx="1073728" cy="1073728"/>
            </a:xfrm>
            <a:prstGeom prst="roundRect">
              <a:avLst>
                <a:gd name="adj" fmla="val 5556"/>
              </a:avLst>
            </a:prstGeom>
            <a:solidFill>
              <a:srgbClr val="0285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441C491D-FC9A-A0B6-CC42-5E1F1460FC2B}"/>
                </a:ext>
              </a:extLst>
            </p:cNvPr>
            <p:cNvPicPr>
              <a:picLocks noChangeAspect="1"/>
            </p:cNvPicPr>
            <p:nvPr/>
          </p:nvPicPr>
          <p:blipFill>
            <a:blip r:embed="rId8" cstate="hqprint">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a:ext>
              </a:extLst>
            </a:blip>
            <a:stretch>
              <a:fillRect/>
            </a:stretch>
          </p:blipFill>
          <p:spPr>
            <a:xfrm>
              <a:off x="768195" y="4462346"/>
              <a:ext cx="801030" cy="801030"/>
            </a:xfrm>
            <a:prstGeom prst="rect">
              <a:avLst/>
            </a:prstGeom>
          </p:spPr>
        </p:pic>
      </p:grpSp>
      <p:pic>
        <p:nvPicPr>
          <p:cNvPr id="43" name="Picture 42">
            <a:extLst>
              <a:ext uri="{FF2B5EF4-FFF2-40B4-BE49-F238E27FC236}">
                <a16:creationId xmlns:a16="http://schemas.microsoft.com/office/drawing/2014/main" id="{A7BA5FBF-4AB8-4CE8-98DF-4BFC4C1B494A}"/>
              </a:ext>
            </a:extLst>
          </p:cNvPr>
          <p:cNvPicPr>
            <a:picLocks noChangeAspect="1"/>
          </p:cNvPicPr>
          <p:nvPr/>
        </p:nvPicPr>
        <p:blipFill>
          <a:blip r:embed="rId10" cstate="hqprint">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a:ext>
            </a:extLst>
          </a:blip>
          <a:stretch>
            <a:fillRect/>
          </a:stretch>
        </p:blipFill>
        <p:spPr>
          <a:xfrm>
            <a:off x="6638834" y="2587171"/>
            <a:ext cx="652417" cy="652417"/>
          </a:xfrm>
          <a:prstGeom prst="rect">
            <a:avLst/>
          </a:prstGeom>
        </p:spPr>
      </p:pic>
      <p:sp>
        <p:nvSpPr>
          <p:cNvPr id="3" name="Slide Number Placeholder 2">
            <a:extLst>
              <a:ext uri="{FF2B5EF4-FFF2-40B4-BE49-F238E27FC236}">
                <a16:creationId xmlns:a16="http://schemas.microsoft.com/office/drawing/2014/main" id="{67F7B577-F332-44DF-3290-A519F61F3071}"/>
              </a:ext>
            </a:extLst>
          </p:cNvPr>
          <p:cNvSpPr>
            <a:spLocks noGrp="1"/>
          </p:cNvSpPr>
          <p:nvPr>
            <p:ph type="sldNum" sz="quarter" idx="12"/>
          </p:nvPr>
        </p:nvSpPr>
        <p:spPr/>
        <p:txBody>
          <a:bodyPr/>
          <a:lstStyle/>
          <a:p>
            <a:pPr algn="r"/>
            <a:fld id="{A9214D30-10CF-3240-96DE-4576B6E7F41F}" type="slidenum">
              <a:rPr lang="en-US" smtClean="0"/>
              <a:pPr algn="r"/>
              <a:t>18</a:t>
            </a:fld>
            <a:endParaRPr lang="en-US"/>
          </a:p>
        </p:txBody>
      </p:sp>
    </p:spTree>
    <p:extLst>
      <p:ext uri="{BB962C8B-B14F-4D97-AF65-F5344CB8AC3E}">
        <p14:creationId xmlns:p14="http://schemas.microsoft.com/office/powerpoint/2010/main" val="13454507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4D352-9135-1E67-E934-7F90F28809C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93F0A6C-9C0C-736B-6F00-0FF36E55D2B3}"/>
              </a:ext>
            </a:extLst>
          </p:cNvPr>
          <p:cNvSpPr/>
          <p:nvPr/>
        </p:nvSpPr>
        <p:spPr>
          <a:xfrm>
            <a:off x="0" y="1226127"/>
            <a:ext cx="12192000" cy="2182091"/>
          </a:xfrm>
          <a:prstGeom prst="rect">
            <a:avLst/>
          </a:prstGeom>
          <a:gradFill flip="none" rotWithShape="1">
            <a:gsLst>
              <a:gs pos="0">
                <a:srgbClr val="E5E5E5">
                  <a:alpha val="46000"/>
                </a:srgbClr>
              </a:gs>
              <a:gs pos="100000">
                <a:schemeClr val="bg1"/>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a:extLst>
              <a:ext uri="{FF2B5EF4-FFF2-40B4-BE49-F238E27FC236}">
                <a16:creationId xmlns:a16="http://schemas.microsoft.com/office/drawing/2014/main" id="{76179D57-F538-DE9E-8897-074F4C568BE1}"/>
              </a:ext>
            </a:extLst>
          </p:cNvPr>
          <p:cNvSpPr/>
          <p:nvPr/>
        </p:nvSpPr>
        <p:spPr>
          <a:xfrm>
            <a:off x="443345" y="2180429"/>
            <a:ext cx="3412865" cy="3662810"/>
          </a:xfrm>
          <a:prstGeom prst="roundRect">
            <a:avLst>
              <a:gd name="adj" fmla="val 4029"/>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lumMod val="50000"/>
                </a:schemeClr>
              </a:solidFill>
              <a:latin typeface="Arial" panose="020B0604020202020204" pitchFamily="34" charset="0"/>
              <a:cs typeface="Arial" panose="020B0604020202020204" pitchFamily="34" charset="0"/>
            </a:endParaRPr>
          </a:p>
        </p:txBody>
      </p:sp>
      <p:sp>
        <p:nvSpPr>
          <p:cNvPr id="15" name="Rounded Rectangle 14">
            <a:extLst>
              <a:ext uri="{FF2B5EF4-FFF2-40B4-BE49-F238E27FC236}">
                <a16:creationId xmlns:a16="http://schemas.microsoft.com/office/drawing/2014/main" id="{A2C4953A-27BB-C3CC-0EF3-EC668469D57E}"/>
              </a:ext>
            </a:extLst>
          </p:cNvPr>
          <p:cNvSpPr/>
          <p:nvPr/>
        </p:nvSpPr>
        <p:spPr>
          <a:xfrm>
            <a:off x="4270278" y="2180429"/>
            <a:ext cx="3412865" cy="3662810"/>
          </a:xfrm>
          <a:prstGeom prst="roundRect">
            <a:avLst>
              <a:gd name="adj" fmla="val 4029"/>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lumMod val="50000"/>
                </a:schemeClr>
              </a:solidFill>
              <a:latin typeface="Arial" panose="020B0604020202020204" pitchFamily="34" charset="0"/>
              <a:cs typeface="Arial" panose="020B0604020202020204" pitchFamily="34" charset="0"/>
            </a:endParaRPr>
          </a:p>
        </p:txBody>
      </p:sp>
      <p:sp>
        <p:nvSpPr>
          <p:cNvPr id="16" name="Rounded Rectangle 15">
            <a:extLst>
              <a:ext uri="{FF2B5EF4-FFF2-40B4-BE49-F238E27FC236}">
                <a16:creationId xmlns:a16="http://schemas.microsoft.com/office/drawing/2014/main" id="{5B1D9DD5-EEA1-4D97-E1F7-D293347A863A}"/>
              </a:ext>
            </a:extLst>
          </p:cNvPr>
          <p:cNvSpPr/>
          <p:nvPr/>
        </p:nvSpPr>
        <p:spPr>
          <a:xfrm>
            <a:off x="8097212" y="2180429"/>
            <a:ext cx="3412865" cy="3662810"/>
          </a:xfrm>
          <a:prstGeom prst="roundRect">
            <a:avLst>
              <a:gd name="adj" fmla="val 4029"/>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lumMod val="50000"/>
                </a:schemeClr>
              </a:solidFill>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9EBD71DE-61A2-9B3C-07CD-8C6F9A827692}"/>
              </a:ext>
            </a:extLst>
          </p:cNvPr>
          <p:cNvSpPr>
            <a:spLocks noGrp="1"/>
          </p:cNvSpPr>
          <p:nvPr>
            <p:ph type="title"/>
          </p:nvPr>
        </p:nvSpPr>
        <p:spPr/>
        <p:txBody>
          <a:bodyPr/>
          <a:lstStyle/>
          <a:p>
            <a:r>
              <a:rPr lang="en-US" dirty="0"/>
              <a:t>Earthquakes Can Also Damage Infrastructure</a:t>
            </a:r>
          </a:p>
        </p:txBody>
      </p:sp>
      <p:sp>
        <p:nvSpPr>
          <p:cNvPr id="11" name="TextBox 10">
            <a:extLst>
              <a:ext uri="{FF2B5EF4-FFF2-40B4-BE49-F238E27FC236}">
                <a16:creationId xmlns:a16="http://schemas.microsoft.com/office/drawing/2014/main" id="{15D92C5D-7842-1546-4BD1-398818EEEBB4}"/>
              </a:ext>
            </a:extLst>
          </p:cNvPr>
          <p:cNvSpPr txBox="1"/>
          <p:nvPr/>
        </p:nvSpPr>
        <p:spPr>
          <a:xfrm>
            <a:off x="679421" y="3668088"/>
            <a:ext cx="2566391" cy="1554272"/>
          </a:xfrm>
          <a:prstGeom prst="rect">
            <a:avLst/>
          </a:prstGeom>
          <a:noFill/>
        </p:spPr>
        <p:txBody>
          <a:bodyPr wrap="square">
            <a:spAutoFit/>
          </a:bodyPr>
          <a:lstStyle/>
          <a:p>
            <a:pPr>
              <a:spcAft>
                <a:spcPts val="1200"/>
              </a:spcAft>
            </a:pPr>
            <a:r>
              <a:rPr lang="en-US" sz="1700" b="1" dirty="0">
                <a:solidFill>
                  <a:schemeClr val="tx2">
                    <a:lumMod val="90000"/>
                    <a:lumOff val="10000"/>
                  </a:schemeClr>
                </a:solidFill>
                <a:latin typeface="Arial" panose="020B0604020202020204" pitchFamily="34" charset="0"/>
                <a:cs typeface="Arial" panose="020B0604020202020204" pitchFamily="34" charset="0"/>
              </a:rPr>
              <a:t>BUILDINGS &amp; BRIDGES</a:t>
            </a:r>
          </a:p>
          <a:p>
            <a:pPr>
              <a:spcAft>
                <a:spcPts val="1200"/>
              </a:spcAft>
            </a:pPr>
            <a:r>
              <a:rPr lang="en-US" sz="1700" dirty="0">
                <a:solidFill>
                  <a:schemeClr val="accent2"/>
                </a:solidFill>
                <a:latin typeface="Arial" panose="020B0604020202020204" pitchFamily="34" charset="0"/>
                <a:cs typeface="Arial" panose="020B0604020202020204" pitchFamily="34" charset="0"/>
              </a:rPr>
              <a:t>Structural damage, falling materials, or collapse.</a:t>
            </a:r>
          </a:p>
        </p:txBody>
      </p:sp>
      <p:sp>
        <p:nvSpPr>
          <p:cNvPr id="12" name="TextBox 11">
            <a:extLst>
              <a:ext uri="{FF2B5EF4-FFF2-40B4-BE49-F238E27FC236}">
                <a16:creationId xmlns:a16="http://schemas.microsoft.com/office/drawing/2014/main" id="{AAB0E77F-D3C1-685B-8983-1930EDB9A080}"/>
              </a:ext>
            </a:extLst>
          </p:cNvPr>
          <p:cNvSpPr txBox="1"/>
          <p:nvPr/>
        </p:nvSpPr>
        <p:spPr>
          <a:xfrm>
            <a:off x="8433299" y="3668088"/>
            <a:ext cx="2743201" cy="1554272"/>
          </a:xfrm>
          <a:prstGeom prst="rect">
            <a:avLst/>
          </a:prstGeom>
          <a:noFill/>
        </p:spPr>
        <p:txBody>
          <a:bodyPr wrap="square">
            <a:spAutoFit/>
          </a:bodyPr>
          <a:lstStyle/>
          <a:p>
            <a:pPr>
              <a:spcAft>
                <a:spcPts val="1200"/>
              </a:spcAft>
            </a:pPr>
            <a:r>
              <a:rPr lang="en-US" sz="1700" b="1" dirty="0">
                <a:solidFill>
                  <a:schemeClr val="tx2">
                    <a:lumMod val="90000"/>
                    <a:lumOff val="10000"/>
                  </a:schemeClr>
                </a:solidFill>
                <a:latin typeface="Arial" panose="020B0604020202020204" pitchFamily="34" charset="0"/>
                <a:cs typeface="Arial" panose="020B0604020202020204" pitchFamily="34" charset="0"/>
              </a:rPr>
              <a:t>UTILITIES &amp; COMMUNICATIONS</a:t>
            </a:r>
          </a:p>
          <a:p>
            <a:pPr>
              <a:spcAft>
                <a:spcPts val="1200"/>
              </a:spcAft>
            </a:pPr>
            <a:r>
              <a:rPr lang="en-US" sz="1700" dirty="0">
                <a:solidFill>
                  <a:schemeClr val="accent2"/>
                </a:solidFill>
                <a:latin typeface="Arial" panose="020B0604020202020204" pitchFamily="34" charset="0"/>
                <a:cs typeface="Arial" panose="020B0604020202020204" pitchFamily="34" charset="0"/>
              </a:rPr>
              <a:t>Power, water, gas, internet, and phone service outages.</a:t>
            </a:r>
          </a:p>
        </p:txBody>
      </p:sp>
      <p:sp>
        <p:nvSpPr>
          <p:cNvPr id="13" name="TextBox 12">
            <a:extLst>
              <a:ext uri="{FF2B5EF4-FFF2-40B4-BE49-F238E27FC236}">
                <a16:creationId xmlns:a16="http://schemas.microsoft.com/office/drawing/2014/main" id="{BE52AF40-97E3-9DE2-FF7B-662B95A837C1}"/>
              </a:ext>
            </a:extLst>
          </p:cNvPr>
          <p:cNvSpPr txBox="1"/>
          <p:nvPr/>
        </p:nvSpPr>
        <p:spPr>
          <a:xfrm>
            <a:off x="4537900" y="3668088"/>
            <a:ext cx="2844800" cy="1815882"/>
          </a:xfrm>
          <a:prstGeom prst="rect">
            <a:avLst/>
          </a:prstGeom>
          <a:noFill/>
        </p:spPr>
        <p:txBody>
          <a:bodyPr wrap="square">
            <a:spAutoFit/>
          </a:bodyPr>
          <a:lstStyle/>
          <a:p>
            <a:pPr>
              <a:spcAft>
                <a:spcPts val="1200"/>
              </a:spcAft>
            </a:pPr>
            <a:r>
              <a:rPr lang="en-US" sz="1700" b="1" dirty="0">
                <a:solidFill>
                  <a:schemeClr val="tx2">
                    <a:lumMod val="90000"/>
                    <a:lumOff val="10000"/>
                  </a:schemeClr>
                </a:solidFill>
                <a:latin typeface="Arial" panose="020B0604020202020204" pitchFamily="34" charset="0"/>
                <a:cs typeface="Arial" panose="020B0604020202020204" pitchFamily="34" charset="0"/>
              </a:rPr>
              <a:t>ROADS &amp; TRANSPORTATION SYSTEMS</a:t>
            </a:r>
          </a:p>
          <a:p>
            <a:pPr>
              <a:spcAft>
                <a:spcPts val="1200"/>
              </a:spcAft>
            </a:pPr>
            <a:r>
              <a:rPr lang="en-US" sz="1700" dirty="0">
                <a:solidFill>
                  <a:schemeClr val="accent2"/>
                </a:solidFill>
                <a:latin typeface="Arial" panose="020B0604020202020204" pitchFamily="34" charset="0"/>
                <a:cs typeface="Arial" panose="020B0604020202020204" pitchFamily="34" charset="0"/>
              </a:rPr>
              <a:t>Blocked roads, damaged rail lines, and transportation interruptions.</a:t>
            </a:r>
          </a:p>
        </p:txBody>
      </p:sp>
      <p:sp>
        <p:nvSpPr>
          <p:cNvPr id="19" name="Rounded Rectangle 18">
            <a:extLst>
              <a:ext uri="{FF2B5EF4-FFF2-40B4-BE49-F238E27FC236}">
                <a16:creationId xmlns:a16="http://schemas.microsoft.com/office/drawing/2014/main" id="{A6517732-BE72-C970-48BB-6BEBA36DDE65}"/>
              </a:ext>
            </a:extLst>
          </p:cNvPr>
          <p:cNvSpPr>
            <a:spLocks noChangeAspect="1"/>
          </p:cNvSpPr>
          <p:nvPr/>
        </p:nvSpPr>
        <p:spPr>
          <a:xfrm>
            <a:off x="763506" y="2578365"/>
            <a:ext cx="914400" cy="914400"/>
          </a:xfrm>
          <a:prstGeom prst="roundRect">
            <a:avLst>
              <a:gd name="adj" fmla="val 7408"/>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a:extLst>
              <a:ext uri="{FF2B5EF4-FFF2-40B4-BE49-F238E27FC236}">
                <a16:creationId xmlns:a16="http://schemas.microsoft.com/office/drawing/2014/main" id="{9849E830-3988-0562-7302-A03080F5CE0B}"/>
              </a:ext>
            </a:extLst>
          </p:cNvPr>
          <p:cNvSpPr>
            <a:spLocks noChangeAspect="1"/>
          </p:cNvSpPr>
          <p:nvPr/>
        </p:nvSpPr>
        <p:spPr>
          <a:xfrm>
            <a:off x="8522050" y="2552764"/>
            <a:ext cx="914400" cy="914400"/>
          </a:xfrm>
          <a:prstGeom prst="roundRect">
            <a:avLst>
              <a:gd name="adj" fmla="val 5556"/>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B357C5D7-1A05-9613-9DAF-D611323C702E}"/>
              </a:ext>
            </a:extLst>
          </p:cNvPr>
          <p:cNvSpPr>
            <a:spLocks noChangeAspect="1"/>
          </p:cNvSpPr>
          <p:nvPr/>
        </p:nvSpPr>
        <p:spPr>
          <a:xfrm>
            <a:off x="4647297" y="2531681"/>
            <a:ext cx="914400" cy="914400"/>
          </a:xfrm>
          <a:prstGeom prst="roundRect">
            <a:avLst>
              <a:gd name="adj" fmla="val 9260"/>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8E9277D7-FFCF-2FF4-225A-1756B4EA1636}"/>
              </a:ext>
            </a:extLst>
          </p:cNvPr>
          <p:cNvSpPr txBox="1"/>
          <p:nvPr/>
        </p:nvSpPr>
        <p:spPr>
          <a:xfrm>
            <a:off x="457192" y="1437509"/>
            <a:ext cx="8231301" cy="369332"/>
          </a:xfrm>
          <a:prstGeom prst="rect">
            <a:avLst/>
          </a:prstGeom>
          <a:noFill/>
        </p:spPr>
        <p:txBody>
          <a:bodyPr wrap="square" lIns="0">
            <a:spAutoFit/>
          </a:bodyPr>
          <a:lstStyle/>
          <a:p>
            <a:r>
              <a:rPr lang="en-US" b="1" dirty="0">
                <a:solidFill>
                  <a:schemeClr val="tx2"/>
                </a:solidFill>
                <a:latin typeface="Arial" panose="020B0604020202020204" pitchFamily="34" charset="0"/>
                <a:cs typeface="Arial" panose="020B0604020202020204" pitchFamily="34" charset="0"/>
              </a:rPr>
              <a:t>Earthquake shaking can damage or disrupt:</a:t>
            </a:r>
          </a:p>
        </p:txBody>
      </p:sp>
      <p:pic>
        <p:nvPicPr>
          <p:cNvPr id="24" name="Picture 23">
            <a:extLst>
              <a:ext uri="{FF2B5EF4-FFF2-40B4-BE49-F238E27FC236}">
                <a16:creationId xmlns:a16="http://schemas.microsoft.com/office/drawing/2014/main" id="{DBD628EC-84FD-4FAB-C843-EF11BEC7F4C2}"/>
              </a:ext>
            </a:extLst>
          </p:cNvPr>
          <p:cNvPicPr>
            <a:picLocks noChangeAspect="1"/>
          </p:cNvPicPr>
          <p:nvPr/>
        </p:nvPicPr>
        <p:blipFill>
          <a:blip r:embed="rId3" cstate="hq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924768" y="2736461"/>
            <a:ext cx="585237" cy="585237"/>
          </a:xfrm>
          <a:prstGeom prst="rect">
            <a:avLst/>
          </a:prstGeom>
        </p:spPr>
      </p:pic>
      <p:pic>
        <p:nvPicPr>
          <p:cNvPr id="25" name="Picture 24">
            <a:extLst>
              <a:ext uri="{FF2B5EF4-FFF2-40B4-BE49-F238E27FC236}">
                <a16:creationId xmlns:a16="http://schemas.microsoft.com/office/drawing/2014/main" id="{CCB0BE82-F945-C23C-5443-3594625513D3}"/>
              </a:ext>
            </a:extLst>
          </p:cNvPr>
          <p:cNvPicPr>
            <a:picLocks noChangeAspect="1"/>
          </p:cNvPicPr>
          <p:nvPr/>
        </p:nvPicPr>
        <p:blipFill>
          <a:blip r:embed="rId5" cstate="hqprint">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a:ext>
            </a:extLst>
          </a:blip>
          <a:stretch>
            <a:fillRect/>
          </a:stretch>
        </p:blipFill>
        <p:spPr>
          <a:xfrm>
            <a:off x="8745244" y="2756546"/>
            <a:ext cx="482600" cy="482600"/>
          </a:xfrm>
          <a:prstGeom prst="rect">
            <a:avLst/>
          </a:prstGeom>
        </p:spPr>
      </p:pic>
      <p:pic>
        <p:nvPicPr>
          <p:cNvPr id="26" name="Picture 25">
            <a:extLst>
              <a:ext uri="{FF2B5EF4-FFF2-40B4-BE49-F238E27FC236}">
                <a16:creationId xmlns:a16="http://schemas.microsoft.com/office/drawing/2014/main" id="{575A6850-DE7A-2305-CB65-DD6ADB0085F9}"/>
              </a:ext>
            </a:extLst>
          </p:cNvPr>
          <p:cNvPicPr>
            <a:picLocks noChangeAspect="1"/>
          </p:cNvPicPr>
          <p:nvPr/>
        </p:nvPicPr>
        <p:blipFill>
          <a:blip r:embed="rId7" cstate="hqprint">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a:ext>
            </a:extLst>
          </a:blip>
          <a:stretch>
            <a:fillRect/>
          </a:stretch>
        </p:blipFill>
        <p:spPr>
          <a:xfrm>
            <a:off x="4795682" y="2666816"/>
            <a:ext cx="626574" cy="626574"/>
          </a:xfrm>
          <a:prstGeom prst="rect">
            <a:avLst/>
          </a:prstGeom>
        </p:spPr>
      </p:pic>
      <p:sp>
        <p:nvSpPr>
          <p:cNvPr id="4" name="Slide Number Placeholder 3">
            <a:extLst>
              <a:ext uri="{FF2B5EF4-FFF2-40B4-BE49-F238E27FC236}">
                <a16:creationId xmlns:a16="http://schemas.microsoft.com/office/drawing/2014/main" id="{212993D1-11E8-23AE-B2E9-927164D48EAF}"/>
              </a:ext>
            </a:extLst>
          </p:cNvPr>
          <p:cNvSpPr>
            <a:spLocks noGrp="1"/>
          </p:cNvSpPr>
          <p:nvPr>
            <p:ph type="sldNum" sz="quarter" idx="12"/>
          </p:nvPr>
        </p:nvSpPr>
        <p:spPr/>
        <p:txBody>
          <a:bodyPr/>
          <a:lstStyle/>
          <a:p>
            <a:pPr algn="r"/>
            <a:fld id="{A9214D30-10CF-3240-96DE-4576B6E7F41F}" type="slidenum">
              <a:rPr lang="en-US" smtClean="0"/>
              <a:pPr algn="r"/>
              <a:t>19</a:t>
            </a:fld>
            <a:endParaRPr lang="en-US"/>
          </a:p>
        </p:txBody>
      </p:sp>
    </p:spTree>
    <p:extLst>
      <p:ext uri="{BB962C8B-B14F-4D97-AF65-F5344CB8AC3E}">
        <p14:creationId xmlns:p14="http://schemas.microsoft.com/office/powerpoint/2010/main" val="18423920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EFF7F1"/>
            </a:gs>
            <a:gs pos="99000">
              <a:srgbClr val="EFF7F1">
                <a:alpha val="50910"/>
              </a:srgbClr>
            </a:gs>
          </a:gsLst>
          <a:lin ang="108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F5BA9-06C5-E835-B0CD-D824B4C97AB9}"/>
              </a:ext>
            </a:extLst>
          </p:cNvPr>
          <p:cNvSpPr>
            <a:spLocks noGrp="1"/>
          </p:cNvSpPr>
          <p:nvPr>
            <p:ph type="title"/>
          </p:nvPr>
        </p:nvSpPr>
        <p:spPr/>
        <p:txBody>
          <a:bodyPr/>
          <a:lstStyle/>
          <a:p>
            <a:r>
              <a:rPr lang="en-US" dirty="0"/>
              <a:t>What We Will Cover</a:t>
            </a:r>
          </a:p>
        </p:txBody>
      </p:sp>
      <p:grpSp>
        <p:nvGrpSpPr>
          <p:cNvPr id="4" name="Group 3">
            <a:extLst>
              <a:ext uri="{FF2B5EF4-FFF2-40B4-BE49-F238E27FC236}">
                <a16:creationId xmlns:a16="http://schemas.microsoft.com/office/drawing/2014/main" id="{566B7B0D-8563-DDD8-A21A-F4C7EC8A556B}"/>
              </a:ext>
            </a:extLst>
          </p:cNvPr>
          <p:cNvGrpSpPr/>
          <p:nvPr/>
        </p:nvGrpSpPr>
        <p:grpSpPr>
          <a:xfrm>
            <a:off x="433884" y="1196515"/>
            <a:ext cx="7054516" cy="4060095"/>
            <a:chOff x="366150" y="1221775"/>
            <a:chExt cx="5173147" cy="2908370"/>
          </a:xfrm>
        </p:grpSpPr>
        <p:grpSp>
          <p:nvGrpSpPr>
            <p:cNvPr id="5" name="Group 4">
              <a:extLst>
                <a:ext uri="{FF2B5EF4-FFF2-40B4-BE49-F238E27FC236}">
                  <a16:creationId xmlns:a16="http://schemas.microsoft.com/office/drawing/2014/main" id="{D8282CD3-3B5E-ACAE-F4BE-8F5C5A83559F}"/>
                </a:ext>
              </a:extLst>
            </p:cNvPr>
            <p:cNvGrpSpPr/>
            <p:nvPr/>
          </p:nvGrpSpPr>
          <p:grpSpPr>
            <a:xfrm>
              <a:off x="366150" y="1221775"/>
              <a:ext cx="4671212" cy="357803"/>
              <a:chOff x="369318" y="1471870"/>
              <a:chExt cx="3292903" cy="357803"/>
            </a:xfrm>
          </p:grpSpPr>
          <p:sp>
            <p:nvSpPr>
              <p:cNvPr id="21" name="TextBox 20">
                <a:extLst>
                  <a:ext uri="{FF2B5EF4-FFF2-40B4-BE49-F238E27FC236}">
                    <a16:creationId xmlns:a16="http://schemas.microsoft.com/office/drawing/2014/main" id="{F29ABA04-C2ED-24C4-79A8-75857E17FE7E}"/>
                  </a:ext>
                </a:extLst>
              </p:cNvPr>
              <p:cNvSpPr txBox="1">
                <a:spLocks/>
              </p:cNvSpPr>
              <p:nvPr/>
            </p:nvSpPr>
            <p:spPr>
              <a:xfrm>
                <a:off x="369318" y="1471870"/>
                <a:ext cx="258207" cy="357803"/>
              </a:xfrm>
              <a:prstGeom prst="roundRect">
                <a:avLst/>
              </a:prstGeom>
              <a:gradFill flip="none" rotWithShape="1">
                <a:gsLst>
                  <a:gs pos="0">
                    <a:schemeClr val="accent1"/>
                  </a:gs>
                  <a:gs pos="99000">
                    <a:schemeClr val="accent1">
                      <a:lumMod val="75000"/>
                    </a:schemeClr>
                  </a:gs>
                </a:gsLst>
                <a:lin ang="8100000" scaled="1"/>
                <a:tileRect/>
              </a:gradFill>
            </p:spPr>
            <p:txBody>
              <a:bodyPr wrap="square" lIns="0" tIns="0" rIns="0" bIns="0" rtlCol="0" anchor="ctr" anchorCtr="0">
                <a:noAutofit/>
              </a:bodyPr>
              <a:lstStyle/>
              <a:p>
                <a:pPr algn="ctr"/>
                <a:r>
                  <a:rPr lang="en-US" sz="2000" b="1" dirty="0">
                    <a:solidFill>
                      <a:schemeClr val="bg1"/>
                    </a:solidFill>
                  </a:rPr>
                  <a:t>01</a:t>
                </a:r>
              </a:p>
            </p:txBody>
          </p:sp>
          <p:sp>
            <p:nvSpPr>
              <p:cNvPr id="22" name="TextBox 21">
                <a:extLst>
                  <a:ext uri="{FF2B5EF4-FFF2-40B4-BE49-F238E27FC236}">
                    <a16:creationId xmlns:a16="http://schemas.microsoft.com/office/drawing/2014/main" id="{F220956C-9CC0-428A-FDAF-EAF221822D65}"/>
                  </a:ext>
                </a:extLst>
              </p:cNvPr>
              <p:cNvSpPr txBox="1"/>
              <p:nvPr/>
            </p:nvSpPr>
            <p:spPr>
              <a:xfrm>
                <a:off x="704683" y="1510602"/>
                <a:ext cx="2957538" cy="264564"/>
              </a:xfrm>
              <a:prstGeom prst="rect">
                <a:avLst/>
              </a:prstGeom>
              <a:noFill/>
            </p:spPr>
            <p:txBody>
              <a:bodyPr wrap="square">
                <a:spAutoFit/>
              </a:bodyPr>
              <a:lstStyle/>
              <a:p>
                <a:r>
                  <a:rPr lang="en-US" dirty="0">
                    <a:solidFill>
                      <a:schemeClr val="accent2">
                        <a:lumMod val="75000"/>
                      </a:schemeClr>
                    </a:solidFill>
                    <a:latin typeface="Arial" panose="020B0604020202020204" pitchFamily="34" charset="0"/>
                    <a:cs typeface="Arial" panose="020B0604020202020204" pitchFamily="34" charset="0"/>
                  </a:rPr>
                  <a:t>ShakeAlert Ready CERT Essentials</a:t>
                </a:r>
              </a:p>
            </p:txBody>
          </p:sp>
        </p:grpSp>
        <p:grpSp>
          <p:nvGrpSpPr>
            <p:cNvPr id="6" name="Group 5">
              <a:extLst>
                <a:ext uri="{FF2B5EF4-FFF2-40B4-BE49-F238E27FC236}">
                  <a16:creationId xmlns:a16="http://schemas.microsoft.com/office/drawing/2014/main" id="{DB69BA8E-BB7E-0680-4917-33DD68A67317}"/>
                </a:ext>
              </a:extLst>
            </p:cNvPr>
            <p:cNvGrpSpPr/>
            <p:nvPr/>
          </p:nvGrpSpPr>
          <p:grpSpPr>
            <a:xfrm>
              <a:off x="371973" y="1704270"/>
              <a:ext cx="5167324" cy="359603"/>
              <a:chOff x="375141" y="1335811"/>
              <a:chExt cx="5167324" cy="359603"/>
            </a:xfrm>
          </p:grpSpPr>
          <p:sp>
            <p:nvSpPr>
              <p:cNvPr id="19" name="TextBox 18">
                <a:extLst>
                  <a:ext uri="{FF2B5EF4-FFF2-40B4-BE49-F238E27FC236}">
                    <a16:creationId xmlns:a16="http://schemas.microsoft.com/office/drawing/2014/main" id="{9667A297-74E1-558B-938B-47F9C7E60B18}"/>
                  </a:ext>
                </a:extLst>
              </p:cNvPr>
              <p:cNvSpPr txBox="1">
                <a:spLocks/>
              </p:cNvSpPr>
              <p:nvPr/>
            </p:nvSpPr>
            <p:spPr>
              <a:xfrm>
                <a:off x="375141" y="1335811"/>
                <a:ext cx="366284" cy="357803"/>
              </a:xfrm>
              <a:prstGeom prst="roundRect">
                <a:avLst/>
              </a:prstGeom>
              <a:gradFill flip="none" rotWithShape="1">
                <a:gsLst>
                  <a:gs pos="0">
                    <a:schemeClr val="accent1"/>
                  </a:gs>
                  <a:gs pos="99000">
                    <a:schemeClr val="accent1">
                      <a:lumMod val="75000"/>
                    </a:schemeClr>
                  </a:gs>
                </a:gsLst>
                <a:lin ang="8100000" scaled="1"/>
                <a:tileRect/>
              </a:gradFill>
            </p:spPr>
            <p:txBody>
              <a:bodyPr wrap="square" lIns="0" tIns="0" rIns="0" bIns="0" rtlCol="0" anchor="ctr" anchorCtr="0">
                <a:noAutofit/>
              </a:bodyPr>
              <a:lstStyle/>
              <a:p>
                <a:pPr algn="ctr"/>
                <a:r>
                  <a:rPr lang="en-US" sz="2000" b="1" dirty="0">
                    <a:solidFill>
                      <a:schemeClr val="bg1"/>
                    </a:solidFill>
                  </a:rPr>
                  <a:t>02</a:t>
                </a:r>
              </a:p>
            </p:txBody>
          </p:sp>
          <p:sp>
            <p:nvSpPr>
              <p:cNvPr id="20" name="TextBox 19">
                <a:extLst>
                  <a:ext uri="{FF2B5EF4-FFF2-40B4-BE49-F238E27FC236}">
                    <a16:creationId xmlns:a16="http://schemas.microsoft.com/office/drawing/2014/main" id="{6A8BFFBA-137B-BFB7-E5B5-BCFC4BF39E4C}"/>
                  </a:ext>
                </a:extLst>
              </p:cNvPr>
              <p:cNvSpPr txBox="1"/>
              <p:nvPr/>
            </p:nvSpPr>
            <p:spPr>
              <a:xfrm>
                <a:off x="845056" y="1430850"/>
                <a:ext cx="4697409" cy="264564"/>
              </a:xfrm>
              <a:prstGeom prst="rect">
                <a:avLst/>
              </a:prstGeom>
              <a:noFill/>
            </p:spPr>
            <p:txBody>
              <a:bodyPr wrap="square">
                <a:spAutoFit/>
              </a:bodyPr>
              <a:lstStyle/>
              <a:p>
                <a:r>
                  <a:rPr lang="en-US" dirty="0">
                    <a:solidFill>
                      <a:schemeClr val="accent2">
                        <a:lumMod val="75000"/>
                      </a:schemeClr>
                    </a:solidFill>
                    <a:latin typeface="Arial" panose="020B0604020202020204" pitchFamily="34" charset="0"/>
                    <a:cs typeface="Arial" panose="020B0604020202020204" pitchFamily="34" charset="0"/>
                  </a:rPr>
                  <a:t>Earthquake Science and Impacts</a:t>
                </a:r>
              </a:p>
            </p:txBody>
          </p:sp>
        </p:grpSp>
        <p:grpSp>
          <p:nvGrpSpPr>
            <p:cNvPr id="7" name="Group 6">
              <a:extLst>
                <a:ext uri="{FF2B5EF4-FFF2-40B4-BE49-F238E27FC236}">
                  <a16:creationId xmlns:a16="http://schemas.microsoft.com/office/drawing/2014/main" id="{7E50C3F8-E58D-6322-6424-7B01A78BFEB0}"/>
                </a:ext>
              </a:extLst>
            </p:cNvPr>
            <p:cNvGrpSpPr/>
            <p:nvPr/>
          </p:nvGrpSpPr>
          <p:grpSpPr>
            <a:xfrm>
              <a:off x="371973" y="2179530"/>
              <a:ext cx="3984007" cy="357802"/>
              <a:chOff x="375141" y="1235895"/>
              <a:chExt cx="3984007" cy="357802"/>
            </a:xfrm>
          </p:grpSpPr>
          <p:sp>
            <p:nvSpPr>
              <p:cNvPr id="17" name="TextBox 16">
                <a:extLst>
                  <a:ext uri="{FF2B5EF4-FFF2-40B4-BE49-F238E27FC236}">
                    <a16:creationId xmlns:a16="http://schemas.microsoft.com/office/drawing/2014/main" id="{BD126C07-B635-148F-CD16-70639FA7F631}"/>
                  </a:ext>
                </a:extLst>
              </p:cNvPr>
              <p:cNvSpPr txBox="1">
                <a:spLocks/>
              </p:cNvSpPr>
              <p:nvPr/>
            </p:nvSpPr>
            <p:spPr>
              <a:xfrm>
                <a:off x="375141" y="1235895"/>
                <a:ext cx="366284" cy="357802"/>
              </a:xfrm>
              <a:prstGeom prst="roundRect">
                <a:avLst/>
              </a:prstGeom>
              <a:gradFill flip="none" rotWithShape="1">
                <a:gsLst>
                  <a:gs pos="0">
                    <a:schemeClr val="accent1"/>
                  </a:gs>
                  <a:gs pos="99000">
                    <a:schemeClr val="accent1">
                      <a:lumMod val="75000"/>
                    </a:schemeClr>
                  </a:gs>
                </a:gsLst>
                <a:lin ang="8100000" scaled="1"/>
                <a:tileRect/>
              </a:gradFill>
            </p:spPr>
            <p:txBody>
              <a:bodyPr wrap="square" lIns="0" tIns="0" rIns="0" bIns="0" rtlCol="0" anchor="ctr" anchorCtr="0">
                <a:noAutofit/>
              </a:bodyPr>
              <a:lstStyle/>
              <a:p>
                <a:pPr algn="ctr"/>
                <a:r>
                  <a:rPr lang="en-US" sz="2000" b="1" dirty="0">
                    <a:solidFill>
                      <a:schemeClr val="bg1"/>
                    </a:solidFill>
                  </a:rPr>
                  <a:t>03</a:t>
                </a:r>
              </a:p>
            </p:txBody>
          </p:sp>
          <p:sp>
            <p:nvSpPr>
              <p:cNvPr id="18" name="TextBox 17">
                <a:extLst>
                  <a:ext uri="{FF2B5EF4-FFF2-40B4-BE49-F238E27FC236}">
                    <a16:creationId xmlns:a16="http://schemas.microsoft.com/office/drawing/2014/main" id="{C3910B3E-8E2F-282B-18CB-4B76D2DDAFBC}"/>
                  </a:ext>
                </a:extLst>
              </p:cNvPr>
              <p:cNvSpPr txBox="1"/>
              <p:nvPr/>
            </p:nvSpPr>
            <p:spPr>
              <a:xfrm>
                <a:off x="845058" y="1322007"/>
                <a:ext cx="3514090" cy="264564"/>
              </a:xfrm>
              <a:prstGeom prst="rect">
                <a:avLst/>
              </a:prstGeom>
              <a:noFill/>
            </p:spPr>
            <p:txBody>
              <a:bodyPr wrap="square">
                <a:spAutoFit/>
              </a:bodyPr>
              <a:lstStyle/>
              <a:p>
                <a:r>
                  <a:rPr lang="en-US" dirty="0">
                    <a:solidFill>
                      <a:schemeClr val="accent2">
                        <a:lumMod val="75000"/>
                      </a:schemeClr>
                    </a:solidFill>
                    <a:latin typeface="Arial" panose="020B0604020202020204" pitchFamily="34" charset="0"/>
                    <a:cs typeface="Arial" panose="020B0604020202020204" pitchFamily="34" charset="0"/>
                  </a:rPr>
                  <a:t>Inside the ShakeAlert System</a:t>
                </a:r>
              </a:p>
            </p:txBody>
          </p:sp>
        </p:grpSp>
        <p:grpSp>
          <p:nvGrpSpPr>
            <p:cNvPr id="8" name="Group 7">
              <a:extLst>
                <a:ext uri="{FF2B5EF4-FFF2-40B4-BE49-F238E27FC236}">
                  <a16:creationId xmlns:a16="http://schemas.microsoft.com/office/drawing/2014/main" id="{AAD6783B-A430-73DB-7E65-81D22774D68C}"/>
                </a:ext>
              </a:extLst>
            </p:cNvPr>
            <p:cNvGrpSpPr/>
            <p:nvPr/>
          </p:nvGrpSpPr>
          <p:grpSpPr>
            <a:xfrm>
              <a:off x="381767" y="2672164"/>
              <a:ext cx="3841927" cy="357802"/>
              <a:chOff x="375141" y="1147079"/>
              <a:chExt cx="3841927" cy="357802"/>
            </a:xfrm>
          </p:grpSpPr>
          <p:sp>
            <p:nvSpPr>
              <p:cNvPr id="15" name="TextBox 14">
                <a:extLst>
                  <a:ext uri="{FF2B5EF4-FFF2-40B4-BE49-F238E27FC236}">
                    <a16:creationId xmlns:a16="http://schemas.microsoft.com/office/drawing/2014/main" id="{4F9DC5F3-4C98-2374-9DEF-7D2C46AC955D}"/>
                  </a:ext>
                </a:extLst>
              </p:cNvPr>
              <p:cNvSpPr txBox="1">
                <a:spLocks/>
              </p:cNvSpPr>
              <p:nvPr/>
            </p:nvSpPr>
            <p:spPr>
              <a:xfrm>
                <a:off x="375141" y="1147079"/>
                <a:ext cx="366284" cy="357802"/>
              </a:xfrm>
              <a:prstGeom prst="roundRect">
                <a:avLst/>
              </a:prstGeom>
              <a:gradFill flip="none" rotWithShape="1">
                <a:gsLst>
                  <a:gs pos="0">
                    <a:schemeClr val="accent1"/>
                  </a:gs>
                  <a:gs pos="99000">
                    <a:schemeClr val="accent1">
                      <a:lumMod val="75000"/>
                    </a:schemeClr>
                  </a:gs>
                </a:gsLst>
                <a:lin ang="8100000" scaled="1"/>
                <a:tileRect/>
              </a:gradFill>
            </p:spPr>
            <p:txBody>
              <a:bodyPr wrap="square" lIns="0" tIns="0" rIns="0" bIns="0" rtlCol="0" anchor="ctr" anchorCtr="0">
                <a:noAutofit/>
              </a:bodyPr>
              <a:lstStyle/>
              <a:p>
                <a:pPr algn="ctr"/>
                <a:r>
                  <a:rPr lang="en-US" sz="2000" b="1" dirty="0">
                    <a:solidFill>
                      <a:schemeClr val="bg1"/>
                    </a:solidFill>
                  </a:rPr>
                  <a:t>04</a:t>
                </a:r>
              </a:p>
            </p:txBody>
          </p:sp>
          <p:sp>
            <p:nvSpPr>
              <p:cNvPr id="16" name="TextBox 15">
                <a:extLst>
                  <a:ext uri="{FF2B5EF4-FFF2-40B4-BE49-F238E27FC236}">
                    <a16:creationId xmlns:a16="http://schemas.microsoft.com/office/drawing/2014/main" id="{446374FB-DE19-B147-3A79-9F43A994636D}"/>
                  </a:ext>
                </a:extLst>
              </p:cNvPr>
              <p:cNvSpPr txBox="1"/>
              <p:nvPr/>
            </p:nvSpPr>
            <p:spPr>
              <a:xfrm>
                <a:off x="835264" y="1177686"/>
                <a:ext cx="3381804" cy="264564"/>
              </a:xfrm>
              <a:prstGeom prst="rect">
                <a:avLst/>
              </a:prstGeom>
              <a:noFill/>
            </p:spPr>
            <p:txBody>
              <a:bodyPr wrap="square">
                <a:spAutoFit/>
              </a:bodyPr>
              <a:lstStyle/>
              <a:p>
                <a:r>
                  <a:rPr lang="en-US" dirty="0">
                    <a:solidFill>
                      <a:schemeClr val="accent2">
                        <a:lumMod val="75000"/>
                      </a:schemeClr>
                    </a:solidFill>
                    <a:latin typeface="Arial" panose="020B0604020202020204" pitchFamily="34" charset="0"/>
                    <a:cs typeface="Arial" panose="020B0604020202020204" pitchFamily="34" charset="0"/>
                  </a:rPr>
                  <a:t>Experiencing ShakeAlert</a:t>
                </a:r>
              </a:p>
            </p:txBody>
          </p:sp>
        </p:grpSp>
        <p:grpSp>
          <p:nvGrpSpPr>
            <p:cNvPr id="9" name="Group 8">
              <a:extLst>
                <a:ext uri="{FF2B5EF4-FFF2-40B4-BE49-F238E27FC236}">
                  <a16:creationId xmlns:a16="http://schemas.microsoft.com/office/drawing/2014/main" id="{8BB07AC4-D222-B038-5B99-3CFB53B1CB56}"/>
                </a:ext>
              </a:extLst>
            </p:cNvPr>
            <p:cNvGrpSpPr/>
            <p:nvPr/>
          </p:nvGrpSpPr>
          <p:grpSpPr>
            <a:xfrm>
              <a:off x="381767" y="3169136"/>
              <a:ext cx="3417661" cy="357803"/>
              <a:chOff x="375141" y="1047161"/>
              <a:chExt cx="3417661" cy="357803"/>
            </a:xfrm>
          </p:grpSpPr>
          <p:sp>
            <p:nvSpPr>
              <p:cNvPr id="13" name="TextBox 12">
                <a:extLst>
                  <a:ext uri="{FF2B5EF4-FFF2-40B4-BE49-F238E27FC236}">
                    <a16:creationId xmlns:a16="http://schemas.microsoft.com/office/drawing/2014/main" id="{A369D391-CC71-66A2-A9DC-9BDF83F2A219}"/>
                  </a:ext>
                </a:extLst>
              </p:cNvPr>
              <p:cNvSpPr txBox="1">
                <a:spLocks/>
              </p:cNvSpPr>
              <p:nvPr/>
            </p:nvSpPr>
            <p:spPr>
              <a:xfrm>
                <a:off x="375141" y="1047161"/>
                <a:ext cx="366284" cy="357803"/>
              </a:xfrm>
              <a:prstGeom prst="roundRect">
                <a:avLst/>
              </a:prstGeom>
              <a:gradFill flip="none" rotWithShape="1">
                <a:gsLst>
                  <a:gs pos="0">
                    <a:schemeClr val="accent1"/>
                  </a:gs>
                  <a:gs pos="99000">
                    <a:schemeClr val="accent1">
                      <a:lumMod val="75000"/>
                    </a:schemeClr>
                  </a:gs>
                </a:gsLst>
                <a:lin ang="8100000" scaled="1"/>
                <a:tileRect/>
              </a:gradFill>
            </p:spPr>
            <p:txBody>
              <a:bodyPr wrap="square" lIns="0" tIns="0" rIns="0" bIns="0" rtlCol="0" anchor="ctr" anchorCtr="0">
                <a:noAutofit/>
              </a:bodyPr>
              <a:lstStyle/>
              <a:p>
                <a:pPr algn="ctr"/>
                <a:r>
                  <a:rPr lang="en-US" sz="2000" b="1" dirty="0">
                    <a:solidFill>
                      <a:schemeClr val="bg1"/>
                    </a:solidFill>
                  </a:rPr>
                  <a:t>05</a:t>
                </a:r>
              </a:p>
            </p:txBody>
          </p:sp>
          <p:sp>
            <p:nvSpPr>
              <p:cNvPr id="14" name="TextBox 13">
                <a:extLst>
                  <a:ext uri="{FF2B5EF4-FFF2-40B4-BE49-F238E27FC236}">
                    <a16:creationId xmlns:a16="http://schemas.microsoft.com/office/drawing/2014/main" id="{6DF39906-54DF-404E-B81C-F3CDB9175985}"/>
                  </a:ext>
                </a:extLst>
              </p:cNvPr>
              <p:cNvSpPr txBox="1"/>
              <p:nvPr/>
            </p:nvSpPr>
            <p:spPr>
              <a:xfrm>
                <a:off x="835264" y="1088868"/>
                <a:ext cx="2957538" cy="264564"/>
              </a:xfrm>
              <a:prstGeom prst="rect">
                <a:avLst/>
              </a:prstGeom>
              <a:noFill/>
            </p:spPr>
            <p:txBody>
              <a:bodyPr wrap="square">
                <a:spAutoFit/>
              </a:bodyPr>
              <a:lstStyle/>
              <a:p>
                <a:r>
                  <a:rPr lang="en-US" dirty="0">
                    <a:solidFill>
                      <a:schemeClr val="accent2">
                        <a:lumMod val="75000"/>
                      </a:schemeClr>
                    </a:solidFill>
                    <a:latin typeface="Arial" panose="020B0604020202020204" pitchFamily="34" charset="0"/>
                    <a:cs typeface="Arial" panose="020B0604020202020204" pitchFamily="34" charset="0"/>
                  </a:rPr>
                  <a:t>Personal Protective Actions</a:t>
                </a:r>
              </a:p>
            </p:txBody>
          </p:sp>
        </p:grpSp>
        <p:grpSp>
          <p:nvGrpSpPr>
            <p:cNvPr id="10" name="Group 9">
              <a:extLst>
                <a:ext uri="{FF2B5EF4-FFF2-40B4-BE49-F238E27FC236}">
                  <a16:creationId xmlns:a16="http://schemas.microsoft.com/office/drawing/2014/main" id="{CF8214B2-8FA3-B36E-6EC0-F75594EDD881}"/>
                </a:ext>
              </a:extLst>
            </p:cNvPr>
            <p:cNvGrpSpPr/>
            <p:nvPr/>
          </p:nvGrpSpPr>
          <p:grpSpPr>
            <a:xfrm>
              <a:off x="381767" y="3667158"/>
              <a:ext cx="4345405" cy="462987"/>
              <a:chOff x="375141" y="971415"/>
              <a:chExt cx="4345405" cy="462987"/>
            </a:xfrm>
          </p:grpSpPr>
          <p:sp>
            <p:nvSpPr>
              <p:cNvPr id="11" name="TextBox 10">
                <a:extLst>
                  <a:ext uri="{FF2B5EF4-FFF2-40B4-BE49-F238E27FC236}">
                    <a16:creationId xmlns:a16="http://schemas.microsoft.com/office/drawing/2014/main" id="{F342AD44-396C-B047-9703-33C9A4A3F151}"/>
                  </a:ext>
                </a:extLst>
              </p:cNvPr>
              <p:cNvSpPr txBox="1">
                <a:spLocks/>
              </p:cNvSpPr>
              <p:nvPr/>
            </p:nvSpPr>
            <p:spPr>
              <a:xfrm>
                <a:off x="375141" y="991653"/>
                <a:ext cx="366284" cy="357803"/>
              </a:xfrm>
              <a:prstGeom prst="roundRect">
                <a:avLst/>
              </a:prstGeom>
              <a:gradFill flip="none" rotWithShape="1">
                <a:gsLst>
                  <a:gs pos="0">
                    <a:schemeClr val="accent1"/>
                  </a:gs>
                  <a:gs pos="99000">
                    <a:schemeClr val="accent1">
                      <a:lumMod val="75000"/>
                    </a:schemeClr>
                  </a:gs>
                </a:gsLst>
                <a:lin ang="8100000" scaled="1"/>
                <a:tileRect/>
              </a:gradFill>
            </p:spPr>
            <p:txBody>
              <a:bodyPr wrap="square" lIns="0" tIns="0" rIns="0" bIns="0" rtlCol="0" anchor="ctr" anchorCtr="0">
                <a:noAutofit/>
              </a:bodyPr>
              <a:lstStyle/>
              <a:p>
                <a:pPr algn="ctr"/>
                <a:r>
                  <a:rPr lang="en-US" sz="2000" b="1" dirty="0">
                    <a:solidFill>
                      <a:schemeClr val="bg1"/>
                    </a:solidFill>
                  </a:rPr>
                  <a:t>06</a:t>
                </a:r>
              </a:p>
            </p:txBody>
          </p:sp>
          <p:sp>
            <p:nvSpPr>
              <p:cNvPr id="12" name="TextBox 11">
                <a:extLst>
                  <a:ext uri="{FF2B5EF4-FFF2-40B4-BE49-F238E27FC236}">
                    <a16:creationId xmlns:a16="http://schemas.microsoft.com/office/drawing/2014/main" id="{0EEF75BB-C990-FC94-443E-BDD026B00EFD}"/>
                  </a:ext>
                </a:extLst>
              </p:cNvPr>
              <p:cNvSpPr txBox="1"/>
              <p:nvPr/>
            </p:nvSpPr>
            <p:spPr>
              <a:xfrm>
                <a:off x="835262" y="971415"/>
                <a:ext cx="3885284" cy="462987"/>
              </a:xfrm>
              <a:prstGeom prst="rect">
                <a:avLst/>
              </a:prstGeom>
              <a:noFill/>
            </p:spPr>
            <p:txBody>
              <a:bodyPr wrap="square">
                <a:spAutoFit/>
              </a:bodyPr>
              <a:lstStyle/>
              <a:p>
                <a:r>
                  <a:rPr lang="en-US" dirty="0">
                    <a:solidFill>
                      <a:schemeClr val="accent2">
                        <a:lumMod val="75000"/>
                      </a:schemeClr>
                    </a:solidFill>
                    <a:latin typeface="Arial" panose="020B0604020202020204" pitchFamily="34" charset="0"/>
                    <a:cs typeface="Arial" panose="020B0604020202020204" pitchFamily="34" charset="0"/>
                  </a:rPr>
                  <a:t>The CERT Role in Earthquake Early Warning</a:t>
                </a:r>
                <a:r>
                  <a:rPr lang="en-US" b="1" dirty="0">
                    <a:solidFill>
                      <a:schemeClr val="accent2">
                        <a:lumMod val="75000"/>
                      </a:schemeClr>
                    </a:solidFill>
                    <a:latin typeface="Arial" panose="020B0604020202020204" pitchFamily="34" charset="0"/>
                    <a:cs typeface="Arial" panose="020B0604020202020204" pitchFamily="34" charset="0"/>
                  </a:rPr>
                  <a:t> </a:t>
                </a:r>
                <a:r>
                  <a:rPr lang="en-US" dirty="0">
                    <a:solidFill>
                      <a:schemeClr val="accent2">
                        <a:lumMod val="75000"/>
                      </a:schemeClr>
                    </a:solidFill>
                    <a:latin typeface="Arial" panose="020B0604020202020204" pitchFamily="34" charset="0"/>
                    <a:cs typeface="Arial" panose="020B0604020202020204" pitchFamily="34" charset="0"/>
                  </a:rPr>
                  <a:t>Outreach and Education</a:t>
                </a:r>
              </a:p>
            </p:txBody>
          </p:sp>
        </p:grpSp>
      </p:grpSp>
      <p:pic>
        <p:nvPicPr>
          <p:cNvPr id="23" name="Picture 22">
            <a:extLst>
              <a:ext uri="{FF2B5EF4-FFF2-40B4-BE49-F238E27FC236}">
                <a16:creationId xmlns:a16="http://schemas.microsoft.com/office/drawing/2014/main" id="{E20DBBC6-E4E8-46DB-11BE-B09A5DA5DE18}"/>
              </a:ext>
            </a:extLst>
          </p:cNvPr>
          <p:cNvPicPr>
            <a:picLocks noChangeAspect="1"/>
          </p:cNvPicPr>
          <p:nvPr/>
        </p:nvPicPr>
        <p:blipFill>
          <a:blip r:embed="rId3" cstate="hqprint">
            <a:extLst>
              <a:ext uri="{28A0092B-C50C-407E-A947-70E740481C1C}">
                <a14:useLocalDpi xmlns:a14="http://schemas.microsoft.com/office/drawing/2010/main"/>
              </a:ext>
            </a:extLst>
          </a:blip>
          <a:srcRect l="-1"/>
          <a:stretch>
            <a:fillRect/>
          </a:stretch>
        </p:blipFill>
        <p:spPr>
          <a:xfrm>
            <a:off x="6442027" y="349537"/>
            <a:ext cx="5309706" cy="5028462"/>
          </a:xfrm>
          <a:prstGeom prst="roundRect">
            <a:avLst>
              <a:gd name="adj" fmla="val 3824"/>
            </a:avLst>
          </a:prstGeom>
          <a:effectLst/>
        </p:spPr>
      </p:pic>
      <p:sp>
        <p:nvSpPr>
          <p:cNvPr id="3" name="Slide Number Placeholder 2">
            <a:extLst>
              <a:ext uri="{FF2B5EF4-FFF2-40B4-BE49-F238E27FC236}">
                <a16:creationId xmlns:a16="http://schemas.microsoft.com/office/drawing/2014/main" id="{41A3AADF-8593-8F44-6514-5DC52CFA4FB5}"/>
              </a:ext>
            </a:extLst>
          </p:cNvPr>
          <p:cNvSpPr>
            <a:spLocks noGrp="1"/>
          </p:cNvSpPr>
          <p:nvPr>
            <p:ph type="sldNum" sz="quarter" idx="12"/>
          </p:nvPr>
        </p:nvSpPr>
        <p:spPr/>
        <p:txBody>
          <a:bodyPr/>
          <a:lstStyle/>
          <a:p>
            <a:pPr algn="r"/>
            <a:fld id="{A9214D30-10CF-3240-96DE-4576B6E7F41F}" type="slidenum">
              <a:rPr lang="en-US" smtClean="0"/>
              <a:pPr algn="r"/>
              <a:t>2</a:t>
            </a:fld>
            <a:endParaRPr lang="en-US"/>
          </a:p>
        </p:txBody>
      </p:sp>
      <p:sp>
        <p:nvSpPr>
          <p:cNvPr id="24" name="TextBox 23">
            <a:extLst>
              <a:ext uri="{FF2B5EF4-FFF2-40B4-BE49-F238E27FC236}">
                <a16:creationId xmlns:a16="http://schemas.microsoft.com/office/drawing/2014/main" id="{424879DA-F27C-EB31-7EC0-D21C85AA765D}"/>
              </a:ext>
            </a:extLst>
          </p:cNvPr>
          <p:cNvSpPr txBox="1"/>
          <p:nvPr/>
        </p:nvSpPr>
        <p:spPr>
          <a:xfrm>
            <a:off x="352993" y="5534594"/>
            <a:ext cx="11311467" cy="725528"/>
          </a:xfrm>
          <a:prstGeom prst="rect">
            <a:avLst/>
          </a:prstGeom>
          <a:noFill/>
        </p:spPr>
        <p:txBody>
          <a:bodyPr wrap="square" rtlCol="0" anchor="b" anchorCtr="0">
            <a:noAutofit/>
          </a:bodyPr>
          <a:lstStyle/>
          <a:p>
            <a:pPr algn="r">
              <a:spcAft>
                <a:spcPts val="300"/>
              </a:spcAft>
            </a:pPr>
            <a:r>
              <a:rPr lang="en-US" sz="1050" i="1" dirty="0">
                <a:solidFill>
                  <a:schemeClr val="bg1">
                    <a:lumMod val="50000"/>
                  </a:schemeClr>
                </a:solidFill>
                <a:latin typeface="Arial" panose="020B0604020202020204" pitchFamily="34" charset="0"/>
                <a:cs typeface="Arial" panose="020B0604020202020204" pitchFamily="34" charset="0"/>
              </a:rPr>
              <a:t>All images courtesy of USGS unless otherwise specified.  </a:t>
            </a:r>
          </a:p>
        </p:txBody>
      </p:sp>
    </p:spTree>
    <p:extLst>
      <p:ext uri="{BB962C8B-B14F-4D97-AF65-F5344CB8AC3E}">
        <p14:creationId xmlns:p14="http://schemas.microsoft.com/office/powerpoint/2010/main" val="25240043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60821-7CE0-24D9-D942-6E2245ED735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9F04CC4C-7373-52FD-3EB9-9E538716547F}"/>
              </a:ext>
            </a:extLst>
          </p:cNvPr>
          <p:cNvPicPr>
            <a:picLocks noChangeAspect="1"/>
          </p:cNvPicPr>
          <p:nvPr/>
        </p:nvPicPr>
        <p:blipFill>
          <a:blip r:embed="rId3" cstate="hqprint">
            <a:duotone>
              <a:schemeClr val="accent5">
                <a:shade val="45000"/>
                <a:satMod val="135000"/>
              </a:schemeClr>
              <a:prstClr val="white"/>
            </a:duotone>
            <a:alphaModFix amt="20000"/>
            <a:extLst>
              <a:ext uri="{28A0092B-C50C-407E-A947-70E740481C1C}">
                <a14:useLocalDpi xmlns:a14="http://schemas.microsoft.com/office/drawing/2010/main"/>
              </a:ext>
            </a:extLst>
          </a:blip>
          <a:srcRect r="-4196"/>
          <a:stretch>
            <a:fillRect/>
          </a:stretch>
        </p:blipFill>
        <p:spPr>
          <a:xfrm flipH="1">
            <a:off x="6606539" y="0"/>
            <a:ext cx="5585461" cy="6858000"/>
          </a:xfrm>
          <a:prstGeom prst="rect">
            <a:avLst/>
          </a:prstGeom>
        </p:spPr>
      </p:pic>
      <p:sp>
        <p:nvSpPr>
          <p:cNvPr id="7" name="Title 5">
            <a:extLst>
              <a:ext uri="{FF2B5EF4-FFF2-40B4-BE49-F238E27FC236}">
                <a16:creationId xmlns:a16="http://schemas.microsoft.com/office/drawing/2014/main" id="{2C22A8A0-4A45-2F9E-4F44-540CEF2BBD0F}"/>
              </a:ext>
            </a:extLst>
          </p:cNvPr>
          <p:cNvSpPr txBox="1">
            <a:spLocks/>
          </p:cNvSpPr>
          <p:nvPr/>
        </p:nvSpPr>
        <p:spPr>
          <a:xfrm>
            <a:off x="715619" y="1809438"/>
            <a:ext cx="5645835" cy="1683570"/>
          </a:xfrm>
          <a:prstGeom prst="rect">
            <a:avLst/>
          </a:prstGeom>
          <a:noFill/>
          <a:ln>
            <a:noFill/>
          </a:ln>
        </p:spPr>
        <p:txBody>
          <a:bodyPr spcFirstLastPara="1" wrap="square" lIns="0"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1800"/>
              <a:buFont typeface="Arial"/>
              <a:buNone/>
              <a:defRPr sz="2100" b="1" i="0" u="none" strike="noStrike" cap="none">
                <a:solidFill>
                  <a:schemeClr val="accen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US" sz="4000" spc="-100" dirty="0">
                <a:solidFill>
                  <a:schemeClr val="bg1"/>
                </a:solidFill>
              </a:rPr>
              <a:t>Inside the </a:t>
            </a:r>
            <a:br>
              <a:rPr lang="en-US" sz="4000" spc="-100" dirty="0">
                <a:solidFill>
                  <a:schemeClr val="bg1"/>
                </a:solidFill>
              </a:rPr>
            </a:br>
            <a:r>
              <a:rPr lang="en-US" sz="4000" spc="-100" dirty="0">
                <a:solidFill>
                  <a:schemeClr val="bg1"/>
                </a:solidFill>
              </a:rPr>
              <a:t>ShakeAlert System</a:t>
            </a:r>
          </a:p>
        </p:txBody>
      </p:sp>
      <p:sp>
        <p:nvSpPr>
          <p:cNvPr id="17" name="TextBox 16">
            <a:extLst>
              <a:ext uri="{FF2B5EF4-FFF2-40B4-BE49-F238E27FC236}">
                <a16:creationId xmlns:a16="http://schemas.microsoft.com/office/drawing/2014/main" id="{639698B9-1D7F-E859-B33F-A4BDFEFC161A}"/>
              </a:ext>
            </a:extLst>
          </p:cNvPr>
          <p:cNvSpPr txBox="1"/>
          <p:nvPr/>
        </p:nvSpPr>
        <p:spPr>
          <a:xfrm>
            <a:off x="715619" y="1393454"/>
            <a:ext cx="1485900" cy="442674"/>
          </a:xfrm>
          <a:prstGeom prst="roundRect">
            <a:avLst/>
          </a:prstGeom>
          <a:solidFill>
            <a:srgbClr val="07794B"/>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000" b="1" spc="-100" dirty="0">
                <a:solidFill>
                  <a:schemeClr val="bg1"/>
                </a:solidFill>
                <a:latin typeface="Arial" panose="020B0604020202020204" pitchFamily="34" charset="0"/>
                <a:cs typeface="Arial" panose="020B0604020202020204" pitchFamily="34" charset="0"/>
              </a:rPr>
              <a:t>MODULE 3</a:t>
            </a:r>
          </a:p>
        </p:txBody>
      </p:sp>
      <p:cxnSp>
        <p:nvCxnSpPr>
          <p:cNvPr id="21" name="Straight Connector 20">
            <a:extLst>
              <a:ext uri="{FF2B5EF4-FFF2-40B4-BE49-F238E27FC236}">
                <a16:creationId xmlns:a16="http://schemas.microsoft.com/office/drawing/2014/main" id="{4EE51D7F-2932-3798-3A15-AAC9D1EDB632}"/>
              </a:ext>
            </a:extLst>
          </p:cNvPr>
          <p:cNvCxnSpPr>
            <a:cxnSpLocks/>
          </p:cNvCxnSpPr>
          <p:nvPr/>
        </p:nvCxnSpPr>
        <p:spPr>
          <a:xfrm>
            <a:off x="786384" y="4608576"/>
            <a:ext cx="5340096" cy="0"/>
          </a:xfrm>
          <a:prstGeom prst="line">
            <a:avLst/>
          </a:prstGeom>
          <a:ln>
            <a:solidFill>
              <a:schemeClr val="bg1">
                <a:lumMod val="50000"/>
              </a:schemeClr>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996910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C7E048E5-9F29-EBBD-C09E-40B81F747939}"/>
              </a:ext>
            </a:extLst>
          </p:cNvPr>
          <p:cNvCxnSpPr/>
          <p:nvPr/>
        </p:nvCxnSpPr>
        <p:spPr>
          <a:xfrm>
            <a:off x="629920" y="1828800"/>
            <a:ext cx="0" cy="2966720"/>
          </a:xfrm>
          <a:prstGeom prst="line">
            <a:avLst/>
          </a:prstGeom>
          <a:ln w="22225">
            <a:gradFill>
              <a:gsLst>
                <a:gs pos="62000">
                  <a:schemeClr val="accent1"/>
                </a:gs>
                <a:gs pos="99000">
                  <a:schemeClr val="tx2"/>
                </a:gs>
              </a:gsLst>
              <a:lin ang="5400000" scaled="1"/>
            </a:gradFill>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6A4A0645-8760-A0FE-E3F0-CADBD67F7E24}"/>
              </a:ext>
            </a:extLst>
          </p:cNvPr>
          <p:cNvSpPr>
            <a:spLocks noGrp="1"/>
          </p:cNvSpPr>
          <p:nvPr>
            <p:ph type="title"/>
          </p:nvPr>
        </p:nvSpPr>
        <p:spPr/>
        <p:txBody>
          <a:bodyPr/>
          <a:lstStyle/>
          <a:p>
            <a:r>
              <a:rPr lang="en-US" sz="3200" dirty="0"/>
              <a:t>System Basics</a:t>
            </a:r>
          </a:p>
        </p:txBody>
      </p:sp>
      <p:pic>
        <p:nvPicPr>
          <p:cNvPr id="13" name="Picture 12">
            <a:extLst>
              <a:ext uri="{FF2B5EF4-FFF2-40B4-BE49-F238E27FC236}">
                <a16:creationId xmlns:a16="http://schemas.microsoft.com/office/drawing/2014/main" id="{F2197463-F379-F566-3152-DAC85564DED8}"/>
              </a:ext>
            </a:extLst>
          </p:cNvPr>
          <p:cNvPicPr>
            <a:picLocks noChangeAspect="1"/>
          </p:cNvPicPr>
          <p:nvPr/>
        </p:nvPicPr>
        <p:blipFill>
          <a:blip r:embed="rId3" cstate="hqprint">
            <a:extLst>
              <a:ext uri="{28A0092B-C50C-407E-A947-70E740481C1C}">
                <a14:useLocalDpi xmlns:a14="http://schemas.microsoft.com/office/drawing/2010/main"/>
              </a:ext>
            </a:extLst>
          </a:blip>
          <a:srcRect t="11703"/>
          <a:stretch>
            <a:fillRect/>
          </a:stretch>
        </p:blipFill>
        <p:spPr>
          <a:xfrm>
            <a:off x="2448732" y="1042921"/>
            <a:ext cx="9456583" cy="5025370"/>
          </a:xfrm>
          <a:prstGeom prst="rect">
            <a:avLst/>
          </a:prstGeom>
        </p:spPr>
      </p:pic>
      <p:sp>
        <p:nvSpPr>
          <p:cNvPr id="15" name="Title 2">
            <a:extLst>
              <a:ext uri="{FF2B5EF4-FFF2-40B4-BE49-F238E27FC236}">
                <a16:creationId xmlns:a16="http://schemas.microsoft.com/office/drawing/2014/main" id="{7C0D56F9-F90C-FB3F-B5E4-6F2F8445E852}"/>
              </a:ext>
            </a:extLst>
          </p:cNvPr>
          <p:cNvSpPr txBox="1">
            <a:spLocks/>
          </p:cNvSpPr>
          <p:nvPr/>
        </p:nvSpPr>
        <p:spPr>
          <a:xfrm>
            <a:off x="404403" y="881202"/>
            <a:ext cx="8537122" cy="407453"/>
          </a:xfrm>
          <a:prstGeom prst="rect">
            <a:avLst/>
          </a:prstGeom>
        </p:spPr>
        <p:txBody>
          <a:bodyPr vert="horz" lIns="0" tIns="0" rIns="0" bIns="0" rtlCol="0" anchor="ctr">
            <a:normAutofit fontScale="97500"/>
          </a:bodyPr>
          <a:lstStyle>
            <a:lvl1pPr algn="l" defTabSz="914400" rtl="0" eaLnBrk="1" latinLnBrk="0" hangingPunct="1">
              <a:lnSpc>
                <a:spcPct val="90000"/>
              </a:lnSpc>
              <a:spcBef>
                <a:spcPct val="0"/>
              </a:spcBef>
              <a:buNone/>
              <a:defRPr lang="en-US" sz="2800" b="1" i="0" u="none" strike="noStrike" kern="1200" cap="none" smtClean="0">
                <a:solidFill>
                  <a:schemeClr val="accent1"/>
                </a:solidFill>
                <a:latin typeface="Arial"/>
                <a:ea typeface="+mj-ea"/>
                <a:cs typeface="Arial"/>
                <a:sym typeface="Arial"/>
              </a:defRPr>
            </a:lvl1pPr>
          </a:lstStyle>
          <a:p>
            <a:r>
              <a:rPr lang="en-US" sz="2000" b="0" dirty="0">
                <a:solidFill>
                  <a:schemeClr val="accent2"/>
                </a:solidFill>
              </a:rPr>
              <a:t>ShakeAlert Earthquake Early Warning System</a:t>
            </a:r>
          </a:p>
        </p:txBody>
      </p:sp>
      <p:grpSp>
        <p:nvGrpSpPr>
          <p:cNvPr id="23" name="Group 22">
            <a:extLst>
              <a:ext uri="{FF2B5EF4-FFF2-40B4-BE49-F238E27FC236}">
                <a16:creationId xmlns:a16="http://schemas.microsoft.com/office/drawing/2014/main" id="{2D434700-41A6-2FDA-21E0-3D5C6239E1F6}"/>
              </a:ext>
            </a:extLst>
          </p:cNvPr>
          <p:cNvGrpSpPr/>
          <p:nvPr/>
        </p:nvGrpSpPr>
        <p:grpSpPr>
          <a:xfrm>
            <a:off x="422684" y="1755968"/>
            <a:ext cx="2579810" cy="3055014"/>
            <a:chOff x="422684" y="1988443"/>
            <a:chExt cx="2579810" cy="3055014"/>
          </a:xfrm>
        </p:grpSpPr>
        <p:sp>
          <p:nvSpPr>
            <p:cNvPr id="24" name="TextBox 23">
              <a:extLst>
                <a:ext uri="{FF2B5EF4-FFF2-40B4-BE49-F238E27FC236}">
                  <a16:creationId xmlns:a16="http://schemas.microsoft.com/office/drawing/2014/main" id="{00DF97AC-95DC-CA71-D854-DCC913BCFECB}"/>
                </a:ext>
              </a:extLst>
            </p:cNvPr>
            <p:cNvSpPr txBox="1"/>
            <p:nvPr/>
          </p:nvSpPr>
          <p:spPr>
            <a:xfrm>
              <a:off x="917140" y="1988443"/>
              <a:ext cx="1529622" cy="461665"/>
            </a:xfrm>
            <a:prstGeom prst="rect">
              <a:avLst/>
            </a:prstGeom>
            <a:noFill/>
          </p:spPr>
          <p:txBody>
            <a:bodyPr wrap="square" anchor="ctr" anchorCtr="0">
              <a:spAutoFit/>
            </a:bodyPr>
            <a:lstStyle/>
            <a:p>
              <a:pPr marR="0" lvl="0" algn="l" rtl="0">
                <a:spcBef>
                  <a:spcPts val="0"/>
                </a:spcBef>
                <a:spcAft>
                  <a:spcPts val="1200"/>
                </a:spcAft>
                <a:buClr>
                  <a:schemeClr val="accent1"/>
                </a:buClr>
              </a:pPr>
              <a:r>
                <a:rPr lang="en" sz="2400" b="1" spc="-50" dirty="0">
                  <a:solidFill>
                    <a:schemeClr val="accent1"/>
                  </a:solidFill>
                  <a:latin typeface="Arial" panose="020B0604020202020204" pitchFamily="34" charset="0"/>
                  <a:ea typeface="Anton"/>
                  <a:cs typeface="Arial" panose="020B0604020202020204" pitchFamily="34" charset="0"/>
                  <a:sym typeface="Anton"/>
                </a:rPr>
                <a:t>Detect</a:t>
              </a:r>
            </a:p>
          </p:txBody>
        </p:sp>
        <p:sp>
          <p:nvSpPr>
            <p:cNvPr id="25" name="TextBox 24">
              <a:extLst>
                <a:ext uri="{FF2B5EF4-FFF2-40B4-BE49-F238E27FC236}">
                  <a16:creationId xmlns:a16="http://schemas.microsoft.com/office/drawing/2014/main" id="{D6705F2A-FE94-6FCE-A490-ABEBF7D11198}"/>
                </a:ext>
              </a:extLst>
            </p:cNvPr>
            <p:cNvSpPr txBox="1"/>
            <p:nvPr/>
          </p:nvSpPr>
          <p:spPr>
            <a:xfrm>
              <a:off x="917140" y="2884126"/>
              <a:ext cx="1950755" cy="461665"/>
            </a:xfrm>
            <a:prstGeom prst="rect">
              <a:avLst/>
            </a:prstGeom>
            <a:noFill/>
          </p:spPr>
          <p:txBody>
            <a:bodyPr wrap="square" anchor="ctr" anchorCtr="0">
              <a:spAutoFit/>
            </a:bodyPr>
            <a:lstStyle/>
            <a:p>
              <a:pPr marR="0" lvl="0" algn="l" rtl="0">
                <a:spcBef>
                  <a:spcPts val="0"/>
                </a:spcBef>
                <a:spcAft>
                  <a:spcPts val="1200"/>
                </a:spcAft>
                <a:buClr>
                  <a:schemeClr val="accent1"/>
                </a:buClr>
              </a:pPr>
              <a:r>
                <a:rPr lang="en" sz="2400" b="1" spc="-50" dirty="0">
                  <a:solidFill>
                    <a:schemeClr val="accent1"/>
                  </a:solidFill>
                  <a:latin typeface="Arial" panose="020B0604020202020204" pitchFamily="34" charset="0"/>
                  <a:ea typeface="Anton"/>
                  <a:cs typeface="Arial" panose="020B0604020202020204" pitchFamily="34" charset="0"/>
                  <a:sym typeface="Anton"/>
                </a:rPr>
                <a:t>Process</a:t>
              </a:r>
            </a:p>
          </p:txBody>
        </p:sp>
        <p:sp>
          <p:nvSpPr>
            <p:cNvPr id="26" name="TextBox 25">
              <a:extLst>
                <a:ext uri="{FF2B5EF4-FFF2-40B4-BE49-F238E27FC236}">
                  <a16:creationId xmlns:a16="http://schemas.microsoft.com/office/drawing/2014/main" id="{CCDC0295-4590-7EB0-D549-9FDBFB7B77CD}"/>
                </a:ext>
              </a:extLst>
            </p:cNvPr>
            <p:cNvSpPr txBox="1"/>
            <p:nvPr/>
          </p:nvSpPr>
          <p:spPr>
            <a:xfrm>
              <a:off x="917140" y="3755840"/>
              <a:ext cx="1950755" cy="461665"/>
            </a:xfrm>
            <a:prstGeom prst="rect">
              <a:avLst/>
            </a:prstGeom>
            <a:noFill/>
          </p:spPr>
          <p:txBody>
            <a:bodyPr wrap="square" anchor="ctr" anchorCtr="0">
              <a:spAutoFit/>
            </a:bodyPr>
            <a:lstStyle/>
            <a:p>
              <a:pPr marR="0" lvl="0" algn="l" rtl="0">
                <a:spcBef>
                  <a:spcPts val="0"/>
                </a:spcBef>
                <a:spcAft>
                  <a:spcPts val="1200"/>
                </a:spcAft>
                <a:buClr>
                  <a:schemeClr val="accent1"/>
                </a:buClr>
              </a:pPr>
              <a:r>
                <a:rPr lang="en" sz="2400" b="1" spc="-50" dirty="0">
                  <a:solidFill>
                    <a:schemeClr val="accent1"/>
                  </a:solidFill>
                  <a:latin typeface="Arial" panose="020B0604020202020204" pitchFamily="34" charset="0"/>
                  <a:ea typeface="Anton"/>
                  <a:cs typeface="Arial" panose="020B0604020202020204" pitchFamily="34" charset="0"/>
                  <a:sym typeface="Anton"/>
                </a:rPr>
                <a:t>Deliver</a:t>
              </a:r>
            </a:p>
          </p:txBody>
        </p:sp>
        <p:sp>
          <p:nvSpPr>
            <p:cNvPr id="27" name="Text 20">
              <a:extLst>
                <a:ext uri="{FF2B5EF4-FFF2-40B4-BE49-F238E27FC236}">
                  <a16:creationId xmlns:a16="http://schemas.microsoft.com/office/drawing/2014/main" id="{F3A7963B-4F50-E633-A596-1F64123D3495}"/>
                </a:ext>
              </a:extLst>
            </p:cNvPr>
            <p:cNvSpPr/>
            <p:nvPr/>
          </p:nvSpPr>
          <p:spPr>
            <a:xfrm>
              <a:off x="917140" y="4681097"/>
              <a:ext cx="2085354" cy="327796"/>
            </a:xfrm>
            <a:prstGeom prst="rect">
              <a:avLst/>
            </a:prstGeom>
            <a:noFill/>
            <a:ln/>
          </p:spPr>
          <p:txBody>
            <a:bodyPr wrap="square" lIns="0" tIns="0" rIns="0" bIns="0" rtlCol="0" anchor="ctr"/>
            <a:lstStyle/>
            <a:p>
              <a:pPr marL="127000" lvl="0">
                <a:spcBef>
                  <a:spcPts val="300"/>
                </a:spcBef>
                <a:spcAft>
                  <a:spcPts val="1200"/>
                </a:spcAft>
                <a:buClr>
                  <a:schemeClr val="accent1"/>
                </a:buClr>
                <a:buSzPts val="1500"/>
              </a:pPr>
              <a:r>
                <a:rPr lang="en-US" sz="2400" b="1" spc="-50" dirty="0">
                  <a:solidFill>
                    <a:schemeClr val="tx2"/>
                  </a:solidFill>
                  <a:latin typeface="Arial" panose="020B0604020202020204" pitchFamily="34" charset="0"/>
                  <a:cs typeface="Arial" panose="020B0604020202020204" pitchFamily="34" charset="0"/>
                </a:rPr>
                <a:t>Protect</a:t>
              </a:r>
            </a:p>
          </p:txBody>
        </p:sp>
        <p:sp>
          <p:nvSpPr>
            <p:cNvPr id="29" name="Oval 28">
              <a:extLst>
                <a:ext uri="{FF2B5EF4-FFF2-40B4-BE49-F238E27FC236}">
                  <a16:creationId xmlns:a16="http://schemas.microsoft.com/office/drawing/2014/main" id="{6627E6F7-FF71-922D-AFEB-754035DD7804}"/>
                </a:ext>
              </a:extLst>
            </p:cNvPr>
            <p:cNvSpPr/>
            <p:nvPr/>
          </p:nvSpPr>
          <p:spPr>
            <a:xfrm>
              <a:off x="422684" y="2012747"/>
              <a:ext cx="405816" cy="405816"/>
            </a:xfrm>
            <a:prstGeom prst="ellipse">
              <a:avLst/>
            </a:prstGeom>
            <a:gradFill flip="none" rotWithShape="1">
              <a:gsLst>
                <a:gs pos="0">
                  <a:srgbClr val="08633C"/>
                </a:gs>
                <a:gs pos="99000">
                  <a:srgbClr val="07794B"/>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1</a:t>
              </a:r>
            </a:p>
          </p:txBody>
        </p:sp>
        <p:sp>
          <p:nvSpPr>
            <p:cNvPr id="30" name="Oval 29">
              <a:extLst>
                <a:ext uri="{FF2B5EF4-FFF2-40B4-BE49-F238E27FC236}">
                  <a16:creationId xmlns:a16="http://schemas.microsoft.com/office/drawing/2014/main" id="{36680A1F-3E07-DDEF-1E5A-4F58810473A4}"/>
                </a:ext>
              </a:extLst>
            </p:cNvPr>
            <p:cNvSpPr/>
            <p:nvPr/>
          </p:nvSpPr>
          <p:spPr>
            <a:xfrm>
              <a:off x="422684" y="2894338"/>
              <a:ext cx="405816" cy="405816"/>
            </a:xfrm>
            <a:prstGeom prst="ellipse">
              <a:avLst/>
            </a:prstGeom>
            <a:gradFill flip="none" rotWithShape="1">
              <a:gsLst>
                <a:gs pos="0">
                  <a:srgbClr val="08633C"/>
                </a:gs>
                <a:gs pos="99000">
                  <a:srgbClr val="07794B"/>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2</a:t>
              </a:r>
            </a:p>
          </p:txBody>
        </p:sp>
        <p:sp>
          <p:nvSpPr>
            <p:cNvPr id="31" name="Oval 30">
              <a:extLst>
                <a:ext uri="{FF2B5EF4-FFF2-40B4-BE49-F238E27FC236}">
                  <a16:creationId xmlns:a16="http://schemas.microsoft.com/office/drawing/2014/main" id="{E432FF8C-5838-A1AF-6E66-5158AF991C00}"/>
                </a:ext>
              </a:extLst>
            </p:cNvPr>
            <p:cNvSpPr/>
            <p:nvPr/>
          </p:nvSpPr>
          <p:spPr>
            <a:xfrm>
              <a:off x="422684" y="3795807"/>
              <a:ext cx="405816" cy="405816"/>
            </a:xfrm>
            <a:prstGeom prst="ellipse">
              <a:avLst/>
            </a:prstGeom>
            <a:gradFill flip="none" rotWithShape="1">
              <a:gsLst>
                <a:gs pos="0">
                  <a:srgbClr val="08633C"/>
                </a:gs>
                <a:gs pos="99000">
                  <a:srgbClr val="07794B"/>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3</a:t>
              </a:r>
            </a:p>
          </p:txBody>
        </p:sp>
        <p:sp>
          <p:nvSpPr>
            <p:cNvPr id="32" name="Oval 31">
              <a:extLst>
                <a:ext uri="{FF2B5EF4-FFF2-40B4-BE49-F238E27FC236}">
                  <a16:creationId xmlns:a16="http://schemas.microsoft.com/office/drawing/2014/main" id="{FA6FBBF3-C43B-56A9-5843-03949044DA65}"/>
                </a:ext>
              </a:extLst>
            </p:cNvPr>
            <p:cNvSpPr/>
            <p:nvPr/>
          </p:nvSpPr>
          <p:spPr>
            <a:xfrm>
              <a:off x="422684" y="4637641"/>
              <a:ext cx="405816" cy="405816"/>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4</a:t>
              </a:r>
            </a:p>
          </p:txBody>
        </p:sp>
      </p:grpSp>
      <p:sp>
        <p:nvSpPr>
          <p:cNvPr id="3" name="Slide Number Placeholder 2">
            <a:extLst>
              <a:ext uri="{FF2B5EF4-FFF2-40B4-BE49-F238E27FC236}">
                <a16:creationId xmlns:a16="http://schemas.microsoft.com/office/drawing/2014/main" id="{BF242BB5-733E-A6BC-92B3-450D56BAB4B0}"/>
              </a:ext>
            </a:extLst>
          </p:cNvPr>
          <p:cNvSpPr>
            <a:spLocks noGrp="1"/>
          </p:cNvSpPr>
          <p:nvPr>
            <p:ph type="sldNum" sz="quarter" idx="12"/>
          </p:nvPr>
        </p:nvSpPr>
        <p:spPr/>
        <p:txBody>
          <a:bodyPr/>
          <a:lstStyle/>
          <a:p>
            <a:pPr algn="r"/>
            <a:fld id="{A9214D30-10CF-3240-96DE-4576B6E7F41F}" type="slidenum">
              <a:rPr lang="en-US" smtClean="0"/>
              <a:pPr algn="r"/>
              <a:t>21</a:t>
            </a:fld>
            <a:endParaRPr lang="en-US"/>
          </a:p>
        </p:txBody>
      </p:sp>
    </p:spTree>
    <p:extLst>
      <p:ext uri="{BB962C8B-B14F-4D97-AF65-F5344CB8AC3E}">
        <p14:creationId xmlns:p14="http://schemas.microsoft.com/office/powerpoint/2010/main" val="32261966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Content Placeholder 3">
            <a:extLst>
              <a:ext uri="{FF2B5EF4-FFF2-40B4-BE49-F238E27FC236}">
                <a16:creationId xmlns:a16="http://schemas.microsoft.com/office/drawing/2014/main" id="{B86B4C08-AC83-CBB9-CE28-30CCDA93FE34}"/>
              </a:ext>
            </a:extLst>
          </p:cNvPr>
          <p:cNvSpPr txBox="1">
            <a:spLocks/>
          </p:cNvSpPr>
          <p:nvPr/>
        </p:nvSpPr>
        <p:spPr>
          <a:xfrm>
            <a:off x="352585" y="2378944"/>
            <a:ext cx="6091454" cy="499738"/>
          </a:xfrm>
          <a:prstGeom prst="rect">
            <a:avLst/>
          </a:prstGeom>
        </p:spPr>
        <p:txBody>
          <a:bodyPr>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accent1"/>
                </a:solidFill>
              </a:rPr>
              <a:t>When an earthquake begins:</a:t>
            </a:r>
          </a:p>
        </p:txBody>
      </p:sp>
      <p:grpSp>
        <p:nvGrpSpPr>
          <p:cNvPr id="29" name="Group 28">
            <a:extLst>
              <a:ext uri="{FF2B5EF4-FFF2-40B4-BE49-F238E27FC236}">
                <a16:creationId xmlns:a16="http://schemas.microsoft.com/office/drawing/2014/main" id="{2E15D2D2-7E32-09AC-E1C7-027F1F67EEF7}"/>
              </a:ext>
            </a:extLst>
          </p:cNvPr>
          <p:cNvGrpSpPr/>
          <p:nvPr/>
        </p:nvGrpSpPr>
        <p:grpSpPr>
          <a:xfrm>
            <a:off x="-1" y="5699761"/>
            <a:ext cx="12192001" cy="1158240"/>
            <a:chOff x="-1" y="5699761"/>
            <a:chExt cx="12192001" cy="1158240"/>
          </a:xfrm>
        </p:grpSpPr>
        <p:sp>
          <p:nvSpPr>
            <p:cNvPr id="30" name="Rectangle 29">
              <a:extLst>
                <a:ext uri="{FF2B5EF4-FFF2-40B4-BE49-F238E27FC236}">
                  <a16:creationId xmlns:a16="http://schemas.microsoft.com/office/drawing/2014/main" id="{82501776-0518-7CA9-0327-AB394B4D524A}"/>
                </a:ext>
              </a:extLst>
            </p:cNvPr>
            <p:cNvSpPr/>
            <p:nvPr/>
          </p:nvSpPr>
          <p:spPr>
            <a:xfrm>
              <a:off x="0" y="5702531"/>
              <a:ext cx="12192000" cy="1155469"/>
            </a:xfrm>
            <a:prstGeom prst="rect">
              <a:avLst/>
            </a:prstGeom>
            <a:gradFill flip="none" rotWithShape="1">
              <a:gsLst>
                <a:gs pos="0">
                  <a:schemeClr val="accent1"/>
                </a:gs>
                <a:gs pos="99000">
                  <a:schemeClr val="accent1">
                    <a:lumMod val="7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Google Shape;17;p30">
              <a:extLst>
                <a:ext uri="{FF2B5EF4-FFF2-40B4-BE49-F238E27FC236}">
                  <a16:creationId xmlns:a16="http://schemas.microsoft.com/office/drawing/2014/main" id="{64C154E7-AFE7-FC16-6A68-94D62EFEAAB7}"/>
                </a:ext>
              </a:extLst>
            </p:cNvPr>
            <p:cNvPicPr preferRelativeResize="0"/>
            <p:nvPr/>
          </p:nvPicPr>
          <p:blipFill rotWithShape="1">
            <a:blip r:embed="rId3" cstate="hqprint">
              <a:alphaModFix amt="39000"/>
              <a:extLst>
                <a:ext uri="{28A0092B-C50C-407E-A947-70E740481C1C}">
                  <a14:useLocalDpi xmlns:a14="http://schemas.microsoft.com/office/drawing/2010/main"/>
                </a:ext>
              </a:extLst>
            </a:blip>
            <a:srcRect/>
            <a:stretch>
              <a:fillRect/>
            </a:stretch>
          </p:blipFill>
          <p:spPr>
            <a:xfrm>
              <a:off x="-1" y="5699761"/>
              <a:ext cx="12192001" cy="1158240"/>
            </a:xfrm>
            <a:prstGeom prst="rect">
              <a:avLst/>
            </a:prstGeom>
            <a:noFill/>
            <a:ln>
              <a:noFill/>
            </a:ln>
          </p:spPr>
        </p:pic>
      </p:grpSp>
      <p:sp>
        <p:nvSpPr>
          <p:cNvPr id="32" name="TextBox 31">
            <a:extLst>
              <a:ext uri="{FF2B5EF4-FFF2-40B4-BE49-F238E27FC236}">
                <a16:creationId xmlns:a16="http://schemas.microsoft.com/office/drawing/2014/main" id="{D2973CF3-1274-EC3E-9F9D-AC3AAFB013AB}"/>
              </a:ext>
            </a:extLst>
          </p:cNvPr>
          <p:cNvSpPr txBox="1"/>
          <p:nvPr/>
        </p:nvSpPr>
        <p:spPr>
          <a:xfrm>
            <a:off x="608413" y="6027088"/>
            <a:ext cx="10975174" cy="430887"/>
          </a:xfrm>
          <a:prstGeom prst="rect">
            <a:avLst/>
          </a:prstGeom>
          <a:noFill/>
        </p:spPr>
        <p:txBody>
          <a:bodyPr wrap="square">
            <a:spAutoFit/>
          </a:bodyPr>
          <a:lstStyle/>
          <a:p>
            <a:pPr algn="ctr">
              <a:lnSpc>
                <a:spcPct val="100000"/>
              </a:lnSpc>
              <a:spcBef>
                <a:spcPts val="1200"/>
              </a:spcBef>
            </a:pPr>
            <a:r>
              <a:rPr lang="en-US" sz="2200" b="1" dirty="0">
                <a:solidFill>
                  <a:schemeClr val="bg1"/>
                </a:solidFill>
                <a:latin typeface="Arial" panose="020B0604020202020204" pitchFamily="34" charset="0"/>
                <a:cs typeface="Arial" panose="020B0604020202020204" pitchFamily="34" charset="0"/>
              </a:rPr>
              <a:t>The goal: Detect the earthquake as quickly and reliably as possible.</a:t>
            </a:r>
          </a:p>
        </p:txBody>
      </p:sp>
      <p:sp>
        <p:nvSpPr>
          <p:cNvPr id="64" name="TextBox 63">
            <a:extLst>
              <a:ext uri="{FF2B5EF4-FFF2-40B4-BE49-F238E27FC236}">
                <a16:creationId xmlns:a16="http://schemas.microsoft.com/office/drawing/2014/main" id="{65C43476-E73A-7625-D587-5B7468E22604}"/>
              </a:ext>
            </a:extLst>
          </p:cNvPr>
          <p:cNvSpPr txBox="1"/>
          <p:nvPr/>
        </p:nvSpPr>
        <p:spPr>
          <a:xfrm>
            <a:off x="899471" y="407800"/>
            <a:ext cx="1529622" cy="523220"/>
          </a:xfrm>
          <a:prstGeom prst="rect">
            <a:avLst/>
          </a:prstGeom>
          <a:noFill/>
        </p:spPr>
        <p:txBody>
          <a:bodyPr wrap="square" anchor="ctr" anchorCtr="0">
            <a:spAutoFit/>
          </a:bodyPr>
          <a:lstStyle/>
          <a:p>
            <a:pPr marR="0" lvl="0" algn="l" rtl="0">
              <a:spcBef>
                <a:spcPts val="0"/>
              </a:spcBef>
              <a:spcAft>
                <a:spcPts val="1200"/>
              </a:spcAft>
              <a:buClr>
                <a:schemeClr val="accent1"/>
              </a:buClr>
            </a:pPr>
            <a:r>
              <a:rPr lang="en" sz="2800" b="1" spc="-50" dirty="0">
                <a:solidFill>
                  <a:schemeClr val="accent1"/>
                </a:solidFill>
                <a:latin typeface="Arial" panose="020B0604020202020204" pitchFamily="34" charset="0"/>
                <a:ea typeface="Anton"/>
                <a:cs typeface="Arial" panose="020B0604020202020204" pitchFamily="34" charset="0"/>
                <a:sym typeface="Anton"/>
              </a:rPr>
              <a:t>Detect</a:t>
            </a:r>
          </a:p>
        </p:txBody>
      </p:sp>
      <p:sp>
        <p:nvSpPr>
          <p:cNvPr id="65" name="TextBox 64">
            <a:extLst>
              <a:ext uri="{FF2B5EF4-FFF2-40B4-BE49-F238E27FC236}">
                <a16:creationId xmlns:a16="http://schemas.microsoft.com/office/drawing/2014/main" id="{23F6AB40-3E44-23EB-6B47-7160F355B1FF}"/>
              </a:ext>
            </a:extLst>
          </p:cNvPr>
          <p:cNvSpPr txBox="1"/>
          <p:nvPr/>
        </p:nvSpPr>
        <p:spPr>
          <a:xfrm>
            <a:off x="3276911" y="407800"/>
            <a:ext cx="1950755" cy="523220"/>
          </a:xfrm>
          <a:prstGeom prst="rect">
            <a:avLst/>
          </a:prstGeom>
          <a:noFill/>
        </p:spPr>
        <p:txBody>
          <a:bodyPr wrap="square" anchor="ctr" anchorCtr="0">
            <a:spAutoFit/>
          </a:bodyPr>
          <a:lstStyle/>
          <a:p>
            <a:pPr marR="0" lvl="0" algn="l" rtl="0">
              <a:spcBef>
                <a:spcPts val="0"/>
              </a:spcBef>
              <a:spcAft>
                <a:spcPts val="1200"/>
              </a:spcAft>
              <a:buClr>
                <a:schemeClr val="accent1"/>
              </a:buClr>
            </a:pPr>
            <a:r>
              <a:rPr lang="en" sz="2800" spc="-50" dirty="0">
                <a:solidFill>
                  <a:schemeClr val="accent2">
                    <a:lumMod val="40000"/>
                    <a:lumOff val="60000"/>
                  </a:schemeClr>
                </a:solidFill>
                <a:latin typeface="Arial" panose="020B0604020202020204" pitchFamily="34" charset="0"/>
                <a:ea typeface="Anton"/>
                <a:cs typeface="Arial" panose="020B0604020202020204" pitchFamily="34" charset="0"/>
                <a:sym typeface="Anton"/>
              </a:rPr>
              <a:t>Process</a:t>
            </a:r>
          </a:p>
        </p:txBody>
      </p:sp>
      <p:sp>
        <p:nvSpPr>
          <p:cNvPr id="66" name="TextBox 65">
            <a:extLst>
              <a:ext uri="{FF2B5EF4-FFF2-40B4-BE49-F238E27FC236}">
                <a16:creationId xmlns:a16="http://schemas.microsoft.com/office/drawing/2014/main" id="{4215391E-DC41-4035-8F78-9EC1B9A14512}"/>
              </a:ext>
            </a:extLst>
          </p:cNvPr>
          <p:cNvSpPr txBox="1"/>
          <p:nvPr/>
        </p:nvSpPr>
        <p:spPr>
          <a:xfrm>
            <a:off x="5855519" y="407800"/>
            <a:ext cx="1950755" cy="523220"/>
          </a:xfrm>
          <a:prstGeom prst="rect">
            <a:avLst/>
          </a:prstGeom>
          <a:noFill/>
        </p:spPr>
        <p:txBody>
          <a:bodyPr wrap="square" anchor="ctr" anchorCtr="0">
            <a:spAutoFit/>
          </a:bodyPr>
          <a:lstStyle/>
          <a:p>
            <a:pPr marR="0" lvl="0" algn="l" rtl="0">
              <a:spcBef>
                <a:spcPts val="0"/>
              </a:spcBef>
              <a:spcAft>
                <a:spcPts val="1200"/>
              </a:spcAft>
              <a:buClr>
                <a:schemeClr val="accent1"/>
              </a:buClr>
            </a:pPr>
            <a:r>
              <a:rPr lang="en" sz="2800" spc="-50" dirty="0">
                <a:solidFill>
                  <a:schemeClr val="accent2">
                    <a:lumMod val="40000"/>
                    <a:lumOff val="60000"/>
                  </a:schemeClr>
                </a:solidFill>
                <a:latin typeface="Arial" panose="020B0604020202020204" pitchFamily="34" charset="0"/>
                <a:ea typeface="Anton"/>
                <a:cs typeface="Arial" panose="020B0604020202020204" pitchFamily="34" charset="0"/>
                <a:sym typeface="Anton"/>
              </a:rPr>
              <a:t>Deliver</a:t>
            </a:r>
          </a:p>
        </p:txBody>
      </p:sp>
      <p:sp>
        <p:nvSpPr>
          <p:cNvPr id="69" name="Oval 68">
            <a:extLst>
              <a:ext uri="{FF2B5EF4-FFF2-40B4-BE49-F238E27FC236}">
                <a16:creationId xmlns:a16="http://schemas.microsoft.com/office/drawing/2014/main" id="{708D9FC1-14F4-56FB-E6A5-52AE2012D293}"/>
              </a:ext>
            </a:extLst>
          </p:cNvPr>
          <p:cNvSpPr/>
          <p:nvPr/>
        </p:nvSpPr>
        <p:spPr>
          <a:xfrm>
            <a:off x="423303" y="466501"/>
            <a:ext cx="405816" cy="405816"/>
          </a:xfrm>
          <a:prstGeom prst="ellipse">
            <a:avLst/>
          </a:prstGeom>
          <a:gradFill flip="none" rotWithShape="1">
            <a:gsLst>
              <a:gs pos="0">
                <a:srgbClr val="08633C"/>
              </a:gs>
              <a:gs pos="99000">
                <a:srgbClr val="07794B"/>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1</a:t>
            </a:r>
          </a:p>
        </p:txBody>
      </p:sp>
      <p:sp>
        <p:nvSpPr>
          <p:cNvPr id="70" name="Oval 69">
            <a:extLst>
              <a:ext uri="{FF2B5EF4-FFF2-40B4-BE49-F238E27FC236}">
                <a16:creationId xmlns:a16="http://schemas.microsoft.com/office/drawing/2014/main" id="{EFA896D4-FD25-BB1E-A8A6-970FC41F3D29}"/>
              </a:ext>
            </a:extLst>
          </p:cNvPr>
          <p:cNvSpPr/>
          <p:nvPr/>
        </p:nvSpPr>
        <p:spPr>
          <a:xfrm>
            <a:off x="2800743" y="466501"/>
            <a:ext cx="405816" cy="405816"/>
          </a:xfrm>
          <a:prstGeom prst="ellipse">
            <a:avLst/>
          </a:prstGeom>
          <a:solidFill>
            <a:schemeClr val="bg1"/>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2">
                    <a:lumMod val="60000"/>
                    <a:lumOff val="40000"/>
                  </a:schemeClr>
                </a:solidFill>
              </a:rPr>
              <a:t>2</a:t>
            </a:r>
          </a:p>
        </p:txBody>
      </p:sp>
      <p:sp>
        <p:nvSpPr>
          <p:cNvPr id="71" name="Oval 70">
            <a:extLst>
              <a:ext uri="{FF2B5EF4-FFF2-40B4-BE49-F238E27FC236}">
                <a16:creationId xmlns:a16="http://schemas.microsoft.com/office/drawing/2014/main" id="{0D3FF5B6-9927-3592-44D1-B14D178ADFB6}"/>
              </a:ext>
            </a:extLst>
          </p:cNvPr>
          <p:cNvSpPr/>
          <p:nvPr/>
        </p:nvSpPr>
        <p:spPr>
          <a:xfrm>
            <a:off x="5379351" y="466501"/>
            <a:ext cx="405816" cy="405816"/>
          </a:xfrm>
          <a:prstGeom prst="ellipse">
            <a:avLst/>
          </a:prstGeom>
          <a:solidFill>
            <a:schemeClr val="bg1"/>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2">
                    <a:lumMod val="60000"/>
                    <a:lumOff val="40000"/>
                  </a:schemeClr>
                </a:solidFill>
              </a:rPr>
              <a:t>3</a:t>
            </a:r>
          </a:p>
        </p:txBody>
      </p:sp>
      <p:sp>
        <p:nvSpPr>
          <p:cNvPr id="75" name="TextBox 74">
            <a:extLst>
              <a:ext uri="{FF2B5EF4-FFF2-40B4-BE49-F238E27FC236}">
                <a16:creationId xmlns:a16="http://schemas.microsoft.com/office/drawing/2014/main" id="{C5E0A1CC-FDBB-C1B4-598B-F3A548162A21}"/>
              </a:ext>
            </a:extLst>
          </p:cNvPr>
          <p:cNvSpPr txBox="1"/>
          <p:nvPr/>
        </p:nvSpPr>
        <p:spPr>
          <a:xfrm>
            <a:off x="365760" y="1280160"/>
            <a:ext cx="6218695" cy="707886"/>
          </a:xfrm>
          <a:prstGeom prst="rect">
            <a:avLst/>
          </a:prstGeom>
          <a:noFill/>
        </p:spPr>
        <p:txBody>
          <a:bodyPr wrap="square">
            <a:spAutoFit/>
          </a:bodyPr>
          <a:lstStyle/>
          <a:p>
            <a:pPr>
              <a:spcBef>
                <a:spcPts val="1000"/>
              </a:spcBef>
              <a:buClr>
                <a:schemeClr val="accent1"/>
              </a:buClr>
            </a:pPr>
            <a:r>
              <a:rPr lang="en-US" sz="2000" b="1" dirty="0">
                <a:solidFill>
                  <a:schemeClr val="tx2"/>
                </a:solidFill>
                <a:latin typeface="Arial" panose="020B0604020202020204" pitchFamily="34" charset="0"/>
                <a:cs typeface="Arial" panose="020B0604020202020204" pitchFamily="34" charset="0"/>
              </a:rPr>
              <a:t>ShakeAlert sensors </a:t>
            </a:r>
            <a:r>
              <a:rPr lang="en-US" sz="2000" dirty="0">
                <a:solidFill>
                  <a:schemeClr val="tx2"/>
                </a:solidFill>
                <a:latin typeface="Arial" panose="020B0604020202020204" pitchFamily="34" charset="0"/>
                <a:cs typeface="Arial" panose="020B0604020202020204" pitchFamily="34" charset="0"/>
              </a:rPr>
              <a:t>monitor ground motion across California, Oregon, and Washington 24 hours a day.</a:t>
            </a:r>
          </a:p>
        </p:txBody>
      </p:sp>
      <p:sp>
        <p:nvSpPr>
          <p:cNvPr id="77" name="TextBox 76">
            <a:extLst>
              <a:ext uri="{FF2B5EF4-FFF2-40B4-BE49-F238E27FC236}">
                <a16:creationId xmlns:a16="http://schemas.microsoft.com/office/drawing/2014/main" id="{B5CF8086-4034-A6B6-8F86-D7DE91A44D84}"/>
              </a:ext>
            </a:extLst>
          </p:cNvPr>
          <p:cNvSpPr txBox="1"/>
          <p:nvPr/>
        </p:nvSpPr>
        <p:spPr>
          <a:xfrm>
            <a:off x="352585" y="2906636"/>
            <a:ext cx="4420893" cy="2246769"/>
          </a:xfrm>
          <a:prstGeom prst="rect">
            <a:avLst/>
          </a:prstGeom>
          <a:noFill/>
        </p:spPr>
        <p:txBody>
          <a:bodyPr wrap="square">
            <a:spAutoFit/>
          </a:bodyPr>
          <a:lstStyle/>
          <a:p>
            <a:pPr marL="231775" lvl="1" indent="-231775">
              <a:spcAft>
                <a:spcPts val="1200"/>
              </a:spcAft>
              <a:buClr>
                <a:schemeClr val="accent1"/>
              </a:buClr>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Nearby sensors detect the first seismic waves.</a:t>
            </a:r>
          </a:p>
          <a:p>
            <a:pPr marL="231775" lvl="1" indent="-231775">
              <a:spcAft>
                <a:spcPts val="1200"/>
              </a:spcAft>
              <a:buClr>
                <a:schemeClr val="accent1"/>
              </a:buClr>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Multiple sensors help confirm that an earthquake is occurring.</a:t>
            </a:r>
          </a:p>
          <a:p>
            <a:pPr marL="231775" lvl="1" indent="-231775">
              <a:spcAft>
                <a:spcPts val="1200"/>
              </a:spcAft>
              <a:buClr>
                <a:schemeClr val="accent1"/>
              </a:buClr>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Data are transmitted immediately to ShakeAlert Processing Centers.</a:t>
            </a:r>
          </a:p>
        </p:txBody>
      </p:sp>
      <p:sp>
        <p:nvSpPr>
          <p:cNvPr id="82" name="Right Arrow 81">
            <a:extLst>
              <a:ext uri="{FF2B5EF4-FFF2-40B4-BE49-F238E27FC236}">
                <a16:creationId xmlns:a16="http://schemas.microsoft.com/office/drawing/2014/main" id="{CF8B3744-FB34-374A-C935-5DEC87C7954D}"/>
              </a:ext>
            </a:extLst>
          </p:cNvPr>
          <p:cNvSpPr/>
          <p:nvPr/>
        </p:nvSpPr>
        <p:spPr>
          <a:xfrm>
            <a:off x="2056686" y="530352"/>
            <a:ext cx="658368" cy="310896"/>
          </a:xfrm>
          <a:prstGeom prst="rightArrow">
            <a:avLst>
              <a:gd name="adj1" fmla="val 50000"/>
              <a:gd name="adj2" fmla="val 70739"/>
            </a:avLst>
          </a:prstGeom>
          <a:gradFill flip="none" rotWithShape="1">
            <a:gsLst>
              <a:gs pos="0">
                <a:schemeClr val="accent2">
                  <a:lumMod val="20000"/>
                  <a:lumOff val="80000"/>
                  <a:alpha val="0"/>
                </a:schemeClr>
              </a:gs>
              <a:gs pos="99000">
                <a:schemeClr val="accent2">
                  <a:lumMod val="40000"/>
                  <a:lumOff val="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ight Arrow 82">
            <a:extLst>
              <a:ext uri="{FF2B5EF4-FFF2-40B4-BE49-F238E27FC236}">
                <a16:creationId xmlns:a16="http://schemas.microsoft.com/office/drawing/2014/main" id="{746FB7F5-1E35-FED2-6B85-313B7AFCF6A2}"/>
              </a:ext>
            </a:extLst>
          </p:cNvPr>
          <p:cNvSpPr/>
          <p:nvPr/>
        </p:nvSpPr>
        <p:spPr>
          <a:xfrm>
            <a:off x="4655073" y="539877"/>
            <a:ext cx="658368" cy="310896"/>
          </a:xfrm>
          <a:prstGeom prst="rightArrow">
            <a:avLst>
              <a:gd name="adj1" fmla="val 50000"/>
              <a:gd name="adj2" fmla="val 70739"/>
            </a:avLst>
          </a:prstGeom>
          <a:gradFill flip="none" rotWithShape="1">
            <a:gsLst>
              <a:gs pos="0">
                <a:schemeClr val="accent2">
                  <a:lumMod val="20000"/>
                  <a:lumOff val="80000"/>
                  <a:alpha val="0"/>
                </a:schemeClr>
              </a:gs>
              <a:gs pos="99000">
                <a:schemeClr val="accent2">
                  <a:lumMod val="40000"/>
                  <a:lumOff val="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6F833FBD-C3FE-64EC-5324-E291FEAE5C30}"/>
              </a:ext>
            </a:extLst>
          </p:cNvPr>
          <p:cNvSpPr>
            <a:spLocks noGrp="1"/>
          </p:cNvSpPr>
          <p:nvPr>
            <p:ph type="sldNum" sz="quarter" idx="12"/>
          </p:nvPr>
        </p:nvSpPr>
        <p:spPr/>
        <p:txBody>
          <a:bodyPr/>
          <a:lstStyle/>
          <a:p>
            <a:pPr algn="r"/>
            <a:fld id="{A9214D30-10CF-3240-96DE-4576B6E7F41F}" type="slidenum">
              <a:rPr lang="en-US" smtClean="0"/>
              <a:pPr algn="r"/>
              <a:t>22</a:t>
            </a:fld>
            <a:endParaRPr lang="en-US"/>
          </a:p>
        </p:txBody>
      </p:sp>
      <p:pic>
        <p:nvPicPr>
          <p:cNvPr id="4" name="Picture 3">
            <a:extLst>
              <a:ext uri="{FF2B5EF4-FFF2-40B4-BE49-F238E27FC236}">
                <a16:creationId xmlns:a16="http://schemas.microsoft.com/office/drawing/2014/main" id="{EA8B2DAC-DC06-ACBD-3683-0FA24627B9BA}"/>
              </a:ext>
            </a:extLst>
          </p:cNvPr>
          <p:cNvPicPr>
            <a:picLocks noChangeAspect="1"/>
          </p:cNvPicPr>
          <p:nvPr/>
        </p:nvPicPr>
        <p:blipFill>
          <a:blip r:embed="rId4"/>
          <a:stretch>
            <a:fillRect/>
          </a:stretch>
        </p:blipFill>
        <p:spPr>
          <a:xfrm>
            <a:off x="7222345" y="1048687"/>
            <a:ext cx="4013200" cy="4191000"/>
          </a:xfrm>
          <a:prstGeom prst="rect">
            <a:avLst/>
          </a:prstGeom>
        </p:spPr>
      </p:pic>
      <p:pic>
        <p:nvPicPr>
          <p:cNvPr id="7" name="Picture 6">
            <a:extLst>
              <a:ext uri="{FF2B5EF4-FFF2-40B4-BE49-F238E27FC236}">
                <a16:creationId xmlns:a16="http://schemas.microsoft.com/office/drawing/2014/main" id="{FA15BA1A-5501-19F2-8069-4E86DF6A499B}"/>
              </a:ext>
            </a:extLst>
          </p:cNvPr>
          <p:cNvPicPr>
            <a:picLocks noChangeAspect="1"/>
          </p:cNvPicPr>
          <p:nvPr/>
        </p:nvPicPr>
        <p:blipFill>
          <a:blip r:embed="rId5"/>
          <a:stretch>
            <a:fillRect/>
          </a:stretch>
        </p:blipFill>
        <p:spPr>
          <a:xfrm>
            <a:off x="8980566" y="942923"/>
            <a:ext cx="2565400" cy="1854200"/>
          </a:xfrm>
          <a:prstGeom prst="rect">
            <a:avLst/>
          </a:prstGeom>
        </p:spPr>
      </p:pic>
    </p:spTree>
    <p:extLst>
      <p:ext uri="{BB962C8B-B14F-4D97-AF65-F5344CB8AC3E}">
        <p14:creationId xmlns:p14="http://schemas.microsoft.com/office/powerpoint/2010/main" val="37895101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D2811-96F7-21E9-7FBA-FF62D384387B}"/>
            </a:ext>
          </a:extLst>
        </p:cNvPr>
        <p:cNvGrpSpPr/>
        <p:nvPr/>
      </p:nvGrpSpPr>
      <p:grpSpPr>
        <a:xfrm>
          <a:off x="0" y="0"/>
          <a:ext cx="0" cy="0"/>
          <a:chOff x="0" y="0"/>
          <a:chExt cx="0" cy="0"/>
        </a:xfrm>
      </p:grpSpPr>
      <p:pic>
        <p:nvPicPr>
          <p:cNvPr id="50" name="Picture 49">
            <a:extLst>
              <a:ext uri="{FF2B5EF4-FFF2-40B4-BE49-F238E27FC236}">
                <a16:creationId xmlns:a16="http://schemas.microsoft.com/office/drawing/2014/main" id="{21AF9771-6E26-5730-13FA-D7B400246BC4}"/>
              </a:ext>
            </a:extLst>
          </p:cNvPr>
          <p:cNvPicPr>
            <a:picLocks noChangeAspect="1"/>
          </p:cNvPicPr>
          <p:nvPr/>
        </p:nvPicPr>
        <p:blipFill>
          <a:blip r:embed="rId3" cstate="hqprint">
            <a:alphaModFix amt="64000"/>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a:ext>
            </a:extLst>
          </a:blip>
          <a:srcRect/>
          <a:stretch>
            <a:fillRect/>
          </a:stretch>
        </p:blipFill>
        <p:spPr>
          <a:xfrm>
            <a:off x="7023652" y="0"/>
            <a:ext cx="5168348" cy="5829300"/>
          </a:xfrm>
          <a:prstGeom prst="rect">
            <a:avLst/>
          </a:prstGeom>
        </p:spPr>
      </p:pic>
      <p:sp>
        <p:nvSpPr>
          <p:cNvPr id="51" name="Rectangle 50">
            <a:extLst>
              <a:ext uri="{FF2B5EF4-FFF2-40B4-BE49-F238E27FC236}">
                <a16:creationId xmlns:a16="http://schemas.microsoft.com/office/drawing/2014/main" id="{9DE7D979-350B-3EEA-4279-09241DEDE4F9}"/>
              </a:ext>
            </a:extLst>
          </p:cNvPr>
          <p:cNvSpPr/>
          <p:nvPr/>
        </p:nvSpPr>
        <p:spPr>
          <a:xfrm>
            <a:off x="6789455" y="-1"/>
            <a:ext cx="2296351" cy="5775593"/>
          </a:xfrm>
          <a:prstGeom prst="rect">
            <a:avLst/>
          </a:prstGeom>
          <a:gradFill flip="none" rotWithShape="1">
            <a:gsLst>
              <a:gs pos="28017">
                <a:srgbClr val="FFFFFF">
                  <a:alpha val="91950"/>
                </a:srgbClr>
              </a:gs>
              <a:gs pos="0">
                <a:schemeClr val="bg1"/>
              </a:gs>
              <a:gs pos="99000">
                <a:schemeClr val="bg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20DA5B5E-2B99-D609-49F7-16F3B0859A67}"/>
              </a:ext>
            </a:extLst>
          </p:cNvPr>
          <p:cNvGrpSpPr/>
          <p:nvPr/>
        </p:nvGrpSpPr>
        <p:grpSpPr>
          <a:xfrm>
            <a:off x="-1" y="5699761"/>
            <a:ext cx="12192001" cy="1158240"/>
            <a:chOff x="-1" y="5699761"/>
            <a:chExt cx="12192001" cy="1158240"/>
          </a:xfrm>
        </p:grpSpPr>
        <p:sp>
          <p:nvSpPr>
            <p:cNvPr id="4" name="Rectangle 3">
              <a:extLst>
                <a:ext uri="{FF2B5EF4-FFF2-40B4-BE49-F238E27FC236}">
                  <a16:creationId xmlns:a16="http://schemas.microsoft.com/office/drawing/2014/main" id="{BAC0C7CB-A0E4-9D96-68C4-47C5122BA364}"/>
                </a:ext>
              </a:extLst>
            </p:cNvPr>
            <p:cNvSpPr/>
            <p:nvPr/>
          </p:nvSpPr>
          <p:spPr>
            <a:xfrm>
              <a:off x="0" y="5702531"/>
              <a:ext cx="12192000" cy="1155469"/>
            </a:xfrm>
            <a:prstGeom prst="rect">
              <a:avLst/>
            </a:prstGeom>
            <a:gradFill flip="none" rotWithShape="1">
              <a:gsLst>
                <a:gs pos="0">
                  <a:schemeClr val="accent1"/>
                </a:gs>
                <a:gs pos="99000">
                  <a:schemeClr val="accent1">
                    <a:lumMod val="7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oogle Shape;17;p30">
              <a:extLst>
                <a:ext uri="{FF2B5EF4-FFF2-40B4-BE49-F238E27FC236}">
                  <a16:creationId xmlns:a16="http://schemas.microsoft.com/office/drawing/2014/main" id="{4ADFB517-B72D-0C4A-6B2E-49756A662D00}"/>
                </a:ext>
              </a:extLst>
            </p:cNvPr>
            <p:cNvPicPr preferRelativeResize="0"/>
            <p:nvPr/>
          </p:nvPicPr>
          <p:blipFill rotWithShape="1">
            <a:blip r:embed="rId5" cstate="hqprint">
              <a:alphaModFix amt="39000"/>
              <a:extLst>
                <a:ext uri="{28A0092B-C50C-407E-A947-70E740481C1C}">
                  <a14:useLocalDpi xmlns:a14="http://schemas.microsoft.com/office/drawing/2010/main"/>
                </a:ext>
              </a:extLst>
            </a:blip>
            <a:srcRect/>
            <a:stretch>
              <a:fillRect/>
            </a:stretch>
          </p:blipFill>
          <p:spPr>
            <a:xfrm>
              <a:off x="-1" y="5699761"/>
              <a:ext cx="12192001" cy="1158240"/>
            </a:xfrm>
            <a:prstGeom prst="rect">
              <a:avLst/>
            </a:prstGeom>
            <a:noFill/>
            <a:ln>
              <a:noFill/>
            </a:ln>
          </p:spPr>
        </p:pic>
      </p:grpSp>
      <p:sp>
        <p:nvSpPr>
          <p:cNvPr id="6" name="TextBox 5">
            <a:extLst>
              <a:ext uri="{FF2B5EF4-FFF2-40B4-BE49-F238E27FC236}">
                <a16:creationId xmlns:a16="http://schemas.microsoft.com/office/drawing/2014/main" id="{BE1EF37E-C710-8A8E-3999-0B5A735671D5}"/>
              </a:ext>
            </a:extLst>
          </p:cNvPr>
          <p:cNvSpPr txBox="1"/>
          <p:nvPr/>
        </p:nvSpPr>
        <p:spPr>
          <a:xfrm>
            <a:off x="466939" y="6027088"/>
            <a:ext cx="11258123" cy="430887"/>
          </a:xfrm>
          <a:prstGeom prst="rect">
            <a:avLst/>
          </a:prstGeom>
          <a:noFill/>
        </p:spPr>
        <p:txBody>
          <a:bodyPr wrap="square">
            <a:spAutoFit/>
          </a:bodyPr>
          <a:lstStyle/>
          <a:p>
            <a:pPr algn="ctr">
              <a:lnSpc>
                <a:spcPct val="100000"/>
              </a:lnSpc>
              <a:spcBef>
                <a:spcPts val="1200"/>
              </a:spcBef>
            </a:pPr>
            <a:r>
              <a:rPr lang="en-US" sz="2200" b="1" dirty="0">
                <a:solidFill>
                  <a:schemeClr val="bg1"/>
                </a:solidFill>
                <a:latin typeface="Arial" panose="020B0604020202020204" pitchFamily="34" charset="0"/>
                <a:cs typeface="Arial" panose="020B0604020202020204" pitchFamily="34" charset="0"/>
              </a:rPr>
              <a:t>The goal: Produce accurate, timely information that alert delivery partners can use.</a:t>
            </a:r>
          </a:p>
        </p:txBody>
      </p:sp>
      <p:sp>
        <p:nvSpPr>
          <p:cNvPr id="35" name="TextBox 34">
            <a:extLst>
              <a:ext uri="{FF2B5EF4-FFF2-40B4-BE49-F238E27FC236}">
                <a16:creationId xmlns:a16="http://schemas.microsoft.com/office/drawing/2014/main" id="{49CE2103-7423-4672-AFD5-4C76F0429A28}"/>
              </a:ext>
            </a:extLst>
          </p:cNvPr>
          <p:cNvSpPr txBox="1"/>
          <p:nvPr/>
        </p:nvSpPr>
        <p:spPr>
          <a:xfrm>
            <a:off x="899471" y="407800"/>
            <a:ext cx="1529622" cy="523220"/>
          </a:xfrm>
          <a:prstGeom prst="rect">
            <a:avLst/>
          </a:prstGeom>
          <a:noFill/>
        </p:spPr>
        <p:txBody>
          <a:bodyPr wrap="square" anchor="ctr" anchorCtr="0">
            <a:spAutoFit/>
          </a:bodyPr>
          <a:lstStyle/>
          <a:p>
            <a:pPr marR="0" lvl="0" algn="l" rtl="0">
              <a:spcBef>
                <a:spcPts val="0"/>
              </a:spcBef>
              <a:spcAft>
                <a:spcPts val="1200"/>
              </a:spcAft>
              <a:buClr>
                <a:schemeClr val="accent1"/>
              </a:buClr>
            </a:pPr>
            <a:r>
              <a:rPr lang="en" sz="2800" spc="-50" dirty="0">
                <a:solidFill>
                  <a:schemeClr val="accent1"/>
                </a:solidFill>
                <a:latin typeface="Arial" panose="020B0604020202020204" pitchFamily="34" charset="0"/>
                <a:ea typeface="Anton"/>
                <a:cs typeface="Arial" panose="020B0604020202020204" pitchFamily="34" charset="0"/>
                <a:sym typeface="Anton"/>
              </a:rPr>
              <a:t>Detect</a:t>
            </a:r>
          </a:p>
        </p:txBody>
      </p:sp>
      <p:sp>
        <p:nvSpPr>
          <p:cNvPr id="36" name="TextBox 35">
            <a:extLst>
              <a:ext uri="{FF2B5EF4-FFF2-40B4-BE49-F238E27FC236}">
                <a16:creationId xmlns:a16="http://schemas.microsoft.com/office/drawing/2014/main" id="{B499DBA8-AE0D-F483-C5F6-A4F6D6257CD4}"/>
              </a:ext>
            </a:extLst>
          </p:cNvPr>
          <p:cNvSpPr txBox="1"/>
          <p:nvPr/>
        </p:nvSpPr>
        <p:spPr>
          <a:xfrm>
            <a:off x="3276911" y="407800"/>
            <a:ext cx="1950755" cy="523220"/>
          </a:xfrm>
          <a:prstGeom prst="rect">
            <a:avLst/>
          </a:prstGeom>
          <a:noFill/>
        </p:spPr>
        <p:txBody>
          <a:bodyPr wrap="square" anchor="ctr" anchorCtr="0">
            <a:spAutoFit/>
          </a:bodyPr>
          <a:lstStyle/>
          <a:p>
            <a:pPr marR="0" lvl="0" algn="l" rtl="0">
              <a:spcBef>
                <a:spcPts val="0"/>
              </a:spcBef>
              <a:spcAft>
                <a:spcPts val="1200"/>
              </a:spcAft>
              <a:buClr>
                <a:schemeClr val="accent1"/>
              </a:buClr>
            </a:pPr>
            <a:r>
              <a:rPr lang="en" sz="2800" b="1" spc="-50" dirty="0">
                <a:solidFill>
                  <a:schemeClr val="accent1"/>
                </a:solidFill>
                <a:latin typeface="Arial" panose="020B0604020202020204" pitchFamily="34" charset="0"/>
                <a:ea typeface="Anton"/>
                <a:cs typeface="Arial" panose="020B0604020202020204" pitchFamily="34" charset="0"/>
                <a:sym typeface="Anton"/>
              </a:rPr>
              <a:t>Process</a:t>
            </a:r>
          </a:p>
        </p:txBody>
      </p:sp>
      <p:sp>
        <p:nvSpPr>
          <p:cNvPr id="37" name="TextBox 36">
            <a:extLst>
              <a:ext uri="{FF2B5EF4-FFF2-40B4-BE49-F238E27FC236}">
                <a16:creationId xmlns:a16="http://schemas.microsoft.com/office/drawing/2014/main" id="{D8E9C22A-BC6F-11C0-53E4-2CD57E236530}"/>
              </a:ext>
            </a:extLst>
          </p:cNvPr>
          <p:cNvSpPr txBox="1"/>
          <p:nvPr/>
        </p:nvSpPr>
        <p:spPr>
          <a:xfrm>
            <a:off x="5855519" y="407800"/>
            <a:ext cx="1950755" cy="523220"/>
          </a:xfrm>
          <a:prstGeom prst="rect">
            <a:avLst/>
          </a:prstGeom>
          <a:noFill/>
        </p:spPr>
        <p:txBody>
          <a:bodyPr wrap="square" anchor="ctr" anchorCtr="0">
            <a:spAutoFit/>
          </a:bodyPr>
          <a:lstStyle/>
          <a:p>
            <a:pPr marR="0" lvl="0" algn="l" rtl="0">
              <a:spcBef>
                <a:spcPts val="0"/>
              </a:spcBef>
              <a:spcAft>
                <a:spcPts val="1200"/>
              </a:spcAft>
              <a:buClr>
                <a:schemeClr val="accent1"/>
              </a:buClr>
            </a:pPr>
            <a:r>
              <a:rPr lang="en" sz="2800" spc="-50" dirty="0">
                <a:solidFill>
                  <a:schemeClr val="accent2">
                    <a:lumMod val="40000"/>
                    <a:lumOff val="60000"/>
                  </a:schemeClr>
                </a:solidFill>
                <a:latin typeface="Arial" panose="020B0604020202020204" pitchFamily="34" charset="0"/>
                <a:ea typeface="Anton"/>
                <a:cs typeface="Arial" panose="020B0604020202020204" pitchFamily="34" charset="0"/>
                <a:sym typeface="Anton"/>
              </a:rPr>
              <a:t>Deliver</a:t>
            </a:r>
          </a:p>
        </p:txBody>
      </p:sp>
      <p:sp>
        <p:nvSpPr>
          <p:cNvPr id="38" name="Oval 37">
            <a:extLst>
              <a:ext uri="{FF2B5EF4-FFF2-40B4-BE49-F238E27FC236}">
                <a16:creationId xmlns:a16="http://schemas.microsoft.com/office/drawing/2014/main" id="{7CB44961-C7E6-E000-4AE7-E9306B6722BA}"/>
              </a:ext>
            </a:extLst>
          </p:cNvPr>
          <p:cNvSpPr/>
          <p:nvPr/>
        </p:nvSpPr>
        <p:spPr>
          <a:xfrm>
            <a:off x="423303" y="466501"/>
            <a:ext cx="405816" cy="405816"/>
          </a:xfrm>
          <a:prstGeom prst="ellipse">
            <a:avLst/>
          </a:prstGeom>
          <a:solidFill>
            <a:srgbClr val="9EDCBD">
              <a:alpha val="41000"/>
            </a:srgb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1</a:t>
            </a:r>
          </a:p>
        </p:txBody>
      </p:sp>
      <p:sp>
        <p:nvSpPr>
          <p:cNvPr id="39" name="Oval 38">
            <a:extLst>
              <a:ext uri="{FF2B5EF4-FFF2-40B4-BE49-F238E27FC236}">
                <a16:creationId xmlns:a16="http://schemas.microsoft.com/office/drawing/2014/main" id="{2241A9BD-6BD0-FF88-F8B1-B637DD1A7929}"/>
              </a:ext>
            </a:extLst>
          </p:cNvPr>
          <p:cNvSpPr/>
          <p:nvPr/>
        </p:nvSpPr>
        <p:spPr>
          <a:xfrm>
            <a:off x="2800743" y="466501"/>
            <a:ext cx="405816" cy="405816"/>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2</a:t>
            </a:r>
          </a:p>
        </p:txBody>
      </p:sp>
      <p:sp>
        <p:nvSpPr>
          <p:cNvPr id="40" name="Oval 39">
            <a:extLst>
              <a:ext uri="{FF2B5EF4-FFF2-40B4-BE49-F238E27FC236}">
                <a16:creationId xmlns:a16="http://schemas.microsoft.com/office/drawing/2014/main" id="{09957416-69D8-2231-0C9F-BE9DDBD03C4D}"/>
              </a:ext>
            </a:extLst>
          </p:cNvPr>
          <p:cNvSpPr/>
          <p:nvPr/>
        </p:nvSpPr>
        <p:spPr>
          <a:xfrm>
            <a:off x="5379351" y="466501"/>
            <a:ext cx="405816" cy="405816"/>
          </a:xfrm>
          <a:prstGeom prst="ellipse">
            <a:avLst/>
          </a:prstGeom>
          <a:solidFill>
            <a:schemeClr val="bg1"/>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2">
                    <a:lumMod val="60000"/>
                    <a:lumOff val="40000"/>
                  </a:schemeClr>
                </a:solidFill>
              </a:rPr>
              <a:t>3</a:t>
            </a:r>
          </a:p>
        </p:txBody>
      </p:sp>
      <p:sp>
        <p:nvSpPr>
          <p:cNvPr id="41" name="Right Arrow 40">
            <a:extLst>
              <a:ext uri="{FF2B5EF4-FFF2-40B4-BE49-F238E27FC236}">
                <a16:creationId xmlns:a16="http://schemas.microsoft.com/office/drawing/2014/main" id="{E4BB21B1-455C-985B-D47C-5CCC9E2B7484}"/>
              </a:ext>
            </a:extLst>
          </p:cNvPr>
          <p:cNvSpPr/>
          <p:nvPr/>
        </p:nvSpPr>
        <p:spPr>
          <a:xfrm>
            <a:off x="2056686" y="530352"/>
            <a:ext cx="658368" cy="310896"/>
          </a:xfrm>
          <a:prstGeom prst="rightArrow">
            <a:avLst>
              <a:gd name="adj1" fmla="val 50000"/>
              <a:gd name="adj2" fmla="val 70739"/>
            </a:avLst>
          </a:prstGeom>
          <a:gradFill flip="none" rotWithShape="1">
            <a:gsLst>
              <a:gs pos="0">
                <a:schemeClr val="accent2">
                  <a:lumMod val="20000"/>
                  <a:lumOff val="80000"/>
                  <a:alpha val="0"/>
                </a:schemeClr>
              </a:gs>
              <a:gs pos="99000">
                <a:schemeClr val="accent2">
                  <a:lumMod val="40000"/>
                  <a:lumOff val="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ight Arrow 41">
            <a:extLst>
              <a:ext uri="{FF2B5EF4-FFF2-40B4-BE49-F238E27FC236}">
                <a16:creationId xmlns:a16="http://schemas.microsoft.com/office/drawing/2014/main" id="{A3A4A3CA-F660-0F67-C884-A0369E2CE282}"/>
              </a:ext>
            </a:extLst>
          </p:cNvPr>
          <p:cNvSpPr/>
          <p:nvPr/>
        </p:nvSpPr>
        <p:spPr>
          <a:xfrm>
            <a:off x="4655073" y="539877"/>
            <a:ext cx="658368" cy="310896"/>
          </a:xfrm>
          <a:prstGeom prst="rightArrow">
            <a:avLst>
              <a:gd name="adj1" fmla="val 50000"/>
              <a:gd name="adj2" fmla="val 70739"/>
            </a:avLst>
          </a:prstGeom>
          <a:gradFill flip="none" rotWithShape="1">
            <a:gsLst>
              <a:gs pos="0">
                <a:schemeClr val="accent2">
                  <a:lumMod val="20000"/>
                  <a:lumOff val="80000"/>
                  <a:alpha val="0"/>
                </a:schemeClr>
              </a:gs>
              <a:gs pos="99000">
                <a:schemeClr val="accent2">
                  <a:lumMod val="40000"/>
                  <a:lumOff val="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Content Placeholder 3">
            <a:extLst>
              <a:ext uri="{FF2B5EF4-FFF2-40B4-BE49-F238E27FC236}">
                <a16:creationId xmlns:a16="http://schemas.microsoft.com/office/drawing/2014/main" id="{23F5D135-FC41-6A08-893B-91B72AC4B165}"/>
              </a:ext>
            </a:extLst>
          </p:cNvPr>
          <p:cNvSpPr txBox="1">
            <a:spLocks/>
          </p:cNvSpPr>
          <p:nvPr/>
        </p:nvSpPr>
        <p:spPr>
          <a:xfrm>
            <a:off x="365760" y="2275427"/>
            <a:ext cx="6091454" cy="499738"/>
          </a:xfrm>
          <a:prstGeom prst="rect">
            <a:avLst/>
          </a:prstGeom>
        </p:spPr>
        <p:txBody>
          <a:bodyPr>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accent1"/>
                </a:solidFill>
              </a:rPr>
              <a:t>Within seconds, the system estimates:</a:t>
            </a:r>
          </a:p>
        </p:txBody>
      </p:sp>
      <p:sp>
        <p:nvSpPr>
          <p:cNvPr id="45" name="TextBox 44">
            <a:extLst>
              <a:ext uri="{FF2B5EF4-FFF2-40B4-BE49-F238E27FC236}">
                <a16:creationId xmlns:a16="http://schemas.microsoft.com/office/drawing/2014/main" id="{FEDB5938-7EF7-77A1-B8E2-7EB7D819A24E}"/>
              </a:ext>
            </a:extLst>
          </p:cNvPr>
          <p:cNvSpPr txBox="1"/>
          <p:nvPr/>
        </p:nvSpPr>
        <p:spPr>
          <a:xfrm>
            <a:off x="365760" y="1280160"/>
            <a:ext cx="7300545" cy="707886"/>
          </a:xfrm>
          <a:prstGeom prst="rect">
            <a:avLst/>
          </a:prstGeom>
          <a:noFill/>
        </p:spPr>
        <p:txBody>
          <a:bodyPr wrap="square">
            <a:spAutoFit/>
          </a:bodyPr>
          <a:lstStyle/>
          <a:p>
            <a:pPr>
              <a:spcBef>
                <a:spcPts val="1000"/>
              </a:spcBef>
              <a:buClr>
                <a:schemeClr val="accent1"/>
              </a:buClr>
            </a:pPr>
            <a:r>
              <a:rPr lang="en-US" sz="2000" b="1" dirty="0">
                <a:solidFill>
                  <a:schemeClr val="tx2"/>
                </a:solidFill>
                <a:latin typeface="Arial" panose="020B0604020202020204" pitchFamily="34" charset="0"/>
                <a:cs typeface="Arial" panose="020B0604020202020204" pitchFamily="34" charset="0"/>
              </a:rPr>
              <a:t>ShakeAlert Processing Centers </a:t>
            </a:r>
            <a:r>
              <a:rPr lang="en-US" sz="2000" dirty="0">
                <a:solidFill>
                  <a:schemeClr val="tx2"/>
                </a:solidFill>
                <a:latin typeface="Arial" panose="020B0604020202020204" pitchFamily="34" charset="0"/>
                <a:cs typeface="Arial" panose="020B0604020202020204" pitchFamily="34" charset="0"/>
              </a:rPr>
              <a:t>analyze incoming sensor data simultaneously.</a:t>
            </a:r>
          </a:p>
        </p:txBody>
      </p:sp>
      <p:sp>
        <p:nvSpPr>
          <p:cNvPr id="46" name="TextBox 45">
            <a:extLst>
              <a:ext uri="{FF2B5EF4-FFF2-40B4-BE49-F238E27FC236}">
                <a16:creationId xmlns:a16="http://schemas.microsoft.com/office/drawing/2014/main" id="{F9FCA8AB-11B9-E692-FDBD-05E89684D515}"/>
              </a:ext>
            </a:extLst>
          </p:cNvPr>
          <p:cNvSpPr txBox="1"/>
          <p:nvPr/>
        </p:nvSpPr>
        <p:spPr>
          <a:xfrm>
            <a:off x="365760" y="2803119"/>
            <a:ext cx="4420893" cy="1785104"/>
          </a:xfrm>
          <a:prstGeom prst="rect">
            <a:avLst/>
          </a:prstGeom>
          <a:noFill/>
        </p:spPr>
        <p:txBody>
          <a:bodyPr wrap="square">
            <a:spAutoFit/>
          </a:bodyPr>
          <a:lstStyle/>
          <a:p>
            <a:pPr marL="231775" lvl="1" indent="-231775">
              <a:spcAft>
                <a:spcPts val="1200"/>
              </a:spcAft>
              <a:buClr>
                <a:schemeClr val="accent1"/>
              </a:buClr>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Where the earthquake began</a:t>
            </a:r>
          </a:p>
          <a:p>
            <a:pPr marL="231775" lvl="1" indent="-231775">
              <a:spcAft>
                <a:spcPts val="1200"/>
              </a:spcAft>
              <a:buClr>
                <a:schemeClr val="accent1"/>
              </a:buClr>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Its magnitude</a:t>
            </a:r>
          </a:p>
          <a:p>
            <a:pPr marL="231775" lvl="1" indent="-231775">
              <a:spcAft>
                <a:spcPts val="1200"/>
              </a:spcAft>
              <a:buClr>
                <a:schemeClr val="accent1"/>
              </a:buClr>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Where shaking is expected</a:t>
            </a:r>
          </a:p>
          <a:p>
            <a:pPr marL="231775" lvl="1" indent="-231775">
              <a:spcAft>
                <a:spcPts val="1200"/>
              </a:spcAft>
              <a:buClr>
                <a:schemeClr val="accent1"/>
              </a:buClr>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How strong that shaking may be</a:t>
            </a:r>
          </a:p>
        </p:txBody>
      </p:sp>
      <p:sp>
        <p:nvSpPr>
          <p:cNvPr id="48" name="TextBox 47">
            <a:extLst>
              <a:ext uri="{FF2B5EF4-FFF2-40B4-BE49-F238E27FC236}">
                <a16:creationId xmlns:a16="http://schemas.microsoft.com/office/drawing/2014/main" id="{E34C0F89-86EC-A550-8D80-68C5E92D7664}"/>
              </a:ext>
            </a:extLst>
          </p:cNvPr>
          <p:cNvSpPr txBox="1"/>
          <p:nvPr/>
        </p:nvSpPr>
        <p:spPr>
          <a:xfrm>
            <a:off x="365760" y="4849983"/>
            <a:ext cx="7364895" cy="369332"/>
          </a:xfrm>
          <a:prstGeom prst="rect">
            <a:avLst/>
          </a:prstGeom>
          <a:noFill/>
        </p:spPr>
        <p:txBody>
          <a:bodyPr wrap="square">
            <a:spAutoFit/>
          </a:bodyPr>
          <a:lstStyle/>
          <a:p>
            <a:pPr>
              <a:lnSpc>
                <a:spcPct val="90000"/>
              </a:lnSpc>
              <a:spcBef>
                <a:spcPts val="1000"/>
              </a:spcBef>
              <a:buClr>
                <a:schemeClr val="accent1"/>
              </a:buClr>
            </a:pPr>
            <a:r>
              <a:rPr lang="en-US" sz="2000" dirty="0">
                <a:solidFill>
                  <a:schemeClr val="accent2"/>
                </a:solidFill>
                <a:latin typeface="Arial" panose="020B0604020202020204" pitchFamily="34" charset="0"/>
                <a:cs typeface="Arial" panose="020B0604020202020204" pitchFamily="34" charset="0"/>
              </a:rPr>
              <a:t>Estimates are updated as additional sensor data arrive.</a:t>
            </a:r>
          </a:p>
        </p:txBody>
      </p:sp>
      <p:sp>
        <p:nvSpPr>
          <p:cNvPr id="2" name="Slide Number Placeholder 1">
            <a:extLst>
              <a:ext uri="{FF2B5EF4-FFF2-40B4-BE49-F238E27FC236}">
                <a16:creationId xmlns:a16="http://schemas.microsoft.com/office/drawing/2014/main" id="{A68A5DAB-4712-E548-36EF-19D47B9C8339}"/>
              </a:ext>
            </a:extLst>
          </p:cNvPr>
          <p:cNvSpPr>
            <a:spLocks noGrp="1"/>
          </p:cNvSpPr>
          <p:nvPr>
            <p:ph type="sldNum" sz="quarter" idx="12"/>
          </p:nvPr>
        </p:nvSpPr>
        <p:spPr/>
        <p:txBody>
          <a:bodyPr/>
          <a:lstStyle/>
          <a:p>
            <a:pPr algn="r"/>
            <a:fld id="{A9214D30-10CF-3240-96DE-4576B6E7F41F}" type="slidenum">
              <a:rPr lang="en-US" smtClean="0"/>
              <a:pPr algn="r"/>
              <a:t>23</a:t>
            </a:fld>
            <a:endParaRPr lang="en-US"/>
          </a:p>
        </p:txBody>
      </p:sp>
    </p:spTree>
    <p:extLst>
      <p:ext uri="{BB962C8B-B14F-4D97-AF65-F5344CB8AC3E}">
        <p14:creationId xmlns:p14="http://schemas.microsoft.com/office/powerpoint/2010/main" val="26537952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978C1-915E-7F4D-54D6-1F1D50323082}"/>
            </a:ext>
          </a:extLst>
        </p:cNvPr>
        <p:cNvGrpSpPr/>
        <p:nvPr/>
      </p:nvGrpSpPr>
      <p:grpSpPr>
        <a:xfrm>
          <a:off x="0" y="0"/>
          <a:ext cx="0" cy="0"/>
          <a:chOff x="0" y="0"/>
          <a:chExt cx="0" cy="0"/>
        </a:xfrm>
      </p:grpSpPr>
      <p:grpSp>
        <p:nvGrpSpPr>
          <p:cNvPr id="15" name="Group 14">
            <a:extLst>
              <a:ext uri="{FF2B5EF4-FFF2-40B4-BE49-F238E27FC236}">
                <a16:creationId xmlns:a16="http://schemas.microsoft.com/office/drawing/2014/main" id="{33F70909-0966-53DD-F573-E002C2C0C225}"/>
              </a:ext>
            </a:extLst>
          </p:cNvPr>
          <p:cNvGrpSpPr/>
          <p:nvPr/>
        </p:nvGrpSpPr>
        <p:grpSpPr>
          <a:xfrm>
            <a:off x="-1" y="5699761"/>
            <a:ext cx="12192001" cy="1158240"/>
            <a:chOff x="-1" y="5699761"/>
            <a:chExt cx="12192001" cy="1158240"/>
          </a:xfrm>
        </p:grpSpPr>
        <p:sp>
          <p:nvSpPr>
            <p:cNvPr id="16" name="Rectangle 15">
              <a:extLst>
                <a:ext uri="{FF2B5EF4-FFF2-40B4-BE49-F238E27FC236}">
                  <a16:creationId xmlns:a16="http://schemas.microsoft.com/office/drawing/2014/main" id="{5D6B669B-C7EA-8D4B-D8F6-D646F6F8F376}"/>
                </a:ext>
              </a:extLst>
            </p:cNvPr>
            <p:cNvSpPr/>
            <p:nvPr/>
          </p:nvSpPr>
          <p:spPr>
            <a:xfrm>
              <a:off x="0" y="5702531"/>
              <a:ext cx="12192000" cy="1155469"/>
            </a:xfrm>
            <a:prstGeom prst="rect">
              <a:avLst/>
            </a:prstGeom>
            <a:gradFill flip="none" rotWithShape="1">
              <a:gsLst>
                <a:gs pos="0">
                  <a:schemeClr val="accent1"/>
                </a:gs>
                <a:gs pos="99000">
                  <a:schemeClr val="accent1">
                    <a:lumMod val="7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Google Shape;17;p30">
              <a:extLst>
                <a:ext uri="{FF2B5EF4-FFF2-40B4-BE49-F238E27FC236}">
                  <a16:creationId xmlns:a16="http://schemas.microsoft.com/office/drawing/2014/main" id="{33615507-C7EB-0ABE-7926-E5E37AD1ECBC}"/>
                </a:ext>
              </a:extLst>
            </p:cNvPr>
            <p:cNvPicPr preferRelativeResize="0"/>
            <p:nvPr/>
          </p:nvPicPr>
          <p:blipFill rotWithShape="1">
            <a:blip r:embed="rId3" cstate="hqprint">
              <a:alphaModFix amt="39000"/>
              <a:extLst>
                <a:ext uri="{28A0092B-C50C-407E-A947-70E740481C1C}">
                  <a14:useLocalDpi xmlns:a14="http://schemas.microsoft.com/office/drawing/2010/main"/>
                </a:ext>
              </a:extLst>
            </a:blip>
            <a:srcRect/>
            <a:stretch>
              <a:fillRect/>
            </a:stretch>
          </p:blipFill>
          <p:spPr>
            <a:xfrm>
              <a:off x="-1" y="5699761"/>
              <a:ext cx="12192001" cy="1158240"/>
            </a:xfrm>
            <a:prstGeom prst="rect">
              <a:avLst/>
            </a:prstGeom>
            <a:noFill/>
            <a:ln>
              <a:noFill/>
            </a:ln>
          </p:spPr>
        </p:pic>
      </p:grpSp>
      <p:sp>
        <p:nvSpPr>
          <p:cNvPr id="18" name="TextBox 17">
            <a:extLst>
              <a:ext uri="{FF2B5EF4-FFF2-40B4-BE49-F238E27FC236}">
                <a16:creationId xmlns:a16="http://schemas.microsoft.com/office/drawing/2014/main" id="{E92D9CB0-0F71-2116-A2BE-C16A804DC9CD}"/>
              </a:ext>
            </a:extLst>
          </p:cNvPr>
          <p:cNvSpPr txBox="1"/>
          <p:nvPr/>
        </p:nvSpPr>
        <p:spPr>
          <a:xfrm>
            <a:off x="233469" y="6044341"/>
            <a:ext cx="11725062" cy="415498"/>
          </a:xfrm>
          <a:prstGeom prst="rect">
            <a:avLst/>
          </a:prstGeom>
          <a:noFill/>
        </p:spPr>
        <p:txBody>
          <a:bodyPr wrap="square">
            <a:spAutoFit/>
          </a:bodyPr>
          <a:lstStyle/>
          <a:p>
            <a:pPr algn="ctr">
              <a:lnSpc>
                <a:spcPct val="100000"/>
              </a:lnSpc>
              <a:spcBef>
                <a:spcPts val="1200"/>
              </a:spcBef>
            </a:pPr>
            <a:r>
              <a:rPr lang="en-US" sz="2100" b="1" dirty="0">
                <a:solidFill>
                  <a:schemeClr val="bg1"/>
                </a:solidFill>
                <a:latin typeface="Arial" panose="020B0604020202020204" pitchFamily="34" charset="0"/>
                <a:cs typeface="Arial" panose="020B0604020202020204" pitchFamily="34" charset="0"/>
              </a:rPr>
              <a:t>The goal: Get useful earthquake information to people and systems as quickly as possible.</a:t>
            </a:r>
          </a:p>
        </p:txBody>
      </p:sp>
      <p:sp>
        <p:nvSpPr>
          <p:cNvPr id="19" name="TextBox 18">
            <a:extLst>
              <a:ext uri="{FF2B5EF4-FFF2-40B4-BE49-F238E27FC236}">
                <a16:creationId xmlns:a16="http://schemas.microsoft.com/office/drawing/2014/main" id="{598F2073-6656-375C-718D-E7A3074DE0A8}"/>
              </a:ext>
            </a:extLst>
          </p:cNvPr>
          <p:cNvSpPr txBox="1"/>
          <p:nvPr/>
        </p:nvSpPr>
        <p:spPr>
          <a:xfrm>
            <a:off x="899471" y="407800"/>
            <a:ext cx="1529622" cy="523220"/>
          </a:xfrm>
          <a:prstGeom prst="rect">
            <a:avLst/>
          </a:prstGeom>
          <a:noFill/>
        </p:spPr>
        <p:txBody>
          <a:bodyPr wrap="square" anchor="ctr" anchorCtr="0">
            <a:spAutoFit/>
          </a:bodyPr>
          <a:lstStyle/>
          <a:p>
            <a:pPr marR="0" lvl="0" algn="l" rtl="0">
              <a:spcBef>
                <a:spcPts val="0"/>
              </a:spcBef>
              <a:spcAft>
                <a:spcPts val="1200"/>
              </a:spcAft>
              <a:buClr>
                <a:schemeClr val="accent1"/>
              </a:buClr>
            </a:pPr>
            <a:r>
              <a:rPr lang="en" sz="2800" spc="-50" dirty="0">
                <a:solidFill>
                  <a:schemeClr val="accent1"/>
                </a:solidFill>
                <a:latin typeface="Arial" panose="020B0604020202020204" pitchFamily="34" charset="0"/>
                <a:ea typeface="Anton"/>
                <a:cs typeface="Arial" panose="020B0604020202020204" pitchFamily="34" charset="0"/>
                <a:sym typeface="Anton"/>
              </a:rPr>
              <a:t>Detect</a:t>
            </a:r>
          </a:p>
        </p:txBody>
      </p:sp>
      <p:sp>
        <p:nvSpPr>
          <p:cNvPr id="21" name="TextBox 20">
            <a:extLst>
              <a:ext uri="{FF2B5EF4-FFF2-40B4-BE49-F238E27FC236}">
                <a16:creationId xmlns:a16="http://schemas.microsoft.com/office/drawing/2014/main" id="{3BBEBE32-BAD7-F97F-F64A-C380A873AE20}"/>
              </a:ext>
            </a:extLst>
          </p:cNvPr>
          <p:cNvSpPr txBox="1"/>
          <p:nvPr/>
        </p:nvSpPr>
        <p:spPr>
          <a:xfrm>
            <a:off x="3276911" y="407800"/>
            <a:ext cx="1950755" cy="523220"/>
          </a:xfrm>
          <a:prstGeom prst="rect">
            <a:avLst/>
          </a:prstGeom>
          <a:noFill/>
        </p:spPr>
        <p:txBody>
          <a:bodyPr wrap="square" anchor="ctr" anchorCtr="0">
            <a:spAutoFit/>
          </a:bodyPr>
          <a:lstStyle/>
          <a:p>
            <a:pPr marR="0" lvl="0" algn="l" rtl="0">
              <a:spcBef>
                <a:spcPts val="0"/>
              </a:spcBef>
              <a:spcAft>
                <a:spcPts val="1200"/>
              </a:spcAft>
              <a:buClr>
                <a:schemeClr val="accent1"/>
              </a:buClr>
            </a:pPr>
            <a:r>
              <a:rPr lang="en" sz="2800" spc="-50" dirty="0">
                <a:solidFill>
                  <a:schemeClr val="accent1"/>
                </a:solidFill>
                <a:latin typeface="Arial" panose="020B0604020202020204" pitchFamily="34" charset="0"/>
                <a:ea typeface="Anton"/>
                <a:cs typeface="Arial" panose="020B0604020202020204" pitchFamily="34" charset="0"/>
                <a:sym typeface="Anton"/>
              </a:rPr>
              <a:t>Process</a:t>
            </a:r>
          </a:p>
        </p:txBody>
      </p:sp>
      <p:sp>
        <p:nvSpPr>
          <p:cNvPr id="22" name="TextBox 21">
            <a:extLst>
              <a:ext uri="{FF2B5EF4-FFF2-40B4-BE49-F238E27FC236}">
                <a16:creationId xmlns:a16="http://schemas.microsoft.com/office/drawing/2014/main" id="{B4BD9BF6-5D63-1DC8-FA6C-02BF82C8CC87}"/>
              </a:ext>
            </a:extLst>
          </p:cNvPr>
          <p:cNvSpPr txBox="1"/>
          <p:nvPr/>
        </p:nvSpPr>
        <p:spPr>
          <a:xfrm>
            <a:off x="5855519" y="407800"/>
            <a:ext cx="1950755" cy="523220"/>
          </a:xfrm>
          <a:prstGeom prst="rect">
            <a:avLst/>
          </a:prstGeom>
          <a:noFill/>
        </p:spPr>
        <p:txBody>
          <a:bodyPr wrap="square" anchor="ctr" anchorCtr="0">
            <a:spAutoFit/>
          </a:bodyPr>
          <a:lstStyle/>
          <a:p>
            <a:pPr marR="0" lvl="0" algn="l" rtl="0">
              <a:spcBef>
                <a:spcPts val="0"/>
              </a:spcBef>
              <a:spcAft>
                <a:spcPts val="1200"/>
              </a:spcAft>
              <a:buClr>
                <a:schemeClr val="accent1"/>
              </a:buClr>
            </a:pPr>
            <a:r>
              <a:rPr lang="en" sz="2800" b="1" spc="-50" dirty="0">
                <a:solidFill>
                  <a:schemeClr val="accent1"/>
                </a:solidFill>
                <a:latin typeface="Arial" panose="020B0604020202020204" pitchFamily="34" charset="0"/>
                <a:cs typeface="Arial" panose="020B0604020202020204" pitchFamily="34" charset="0"/>
                <a:sym typeface="Anton"/>
              </a:rPr>
              <a:t>Deliver</a:t>
            </a:r>
          </a:p>
        </p:txBody>
      </p:sp>
      <p:sp>
        <p:nvSpPr>
          <p:cNvPr id="23" name="Oval 22">
            <a:extLst>
              <a:ext uri="{FF2B5EF4-FFF2-40B4-BE49-F238E27FC236}">
                <a16:creationId xmlns:a16="http://schemas.microsoft.com/office/drawing/2014/main" id="{24A0D217-AE63-DBD0-5751-149D884B3D60}"/>
              </a:ext>
            </a:extLst>
          </p:cNvPr>
          <p:cNvSpPr/>
          <p:nvPr/>
        </p:nvSpPr>
        <p:spPr>
          <a:xfrm>
            <a:off x="423303" y="466501"/>
            <a:ext cx="405816" cy="405816"/>
          </a:xfrm>
          <a:prstGeom prst="ellipse">
            <a:avLst/>
          </a:prstGeom>
          <a:solidFill>
            <a:srgbClr val="9EDCBD">
              <a:alpha val="41000"/>
            </a:srgb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1</a:t>
            </a:r>
          </a:p>
        </p:txBody>
      </p:sp>
      <p:sp>
        <p:nvSpPr>
          <p:cNvPr id="28" name="Oval 27">
            <a:extLst>
              <a:ext uri="{FF2B5EF4-FFF2-40B4-BE49-F238E27FC236}">
                <a16:creationId xmlns:a16="http://schemas.microsoft.com/office/drawing/2014/main" id="{5ADE314E-EA2F-B6F6-5A1A-06DD0D6880C3}"/>
              </a:ext>
            </a:extLst>
          </p:cNvPr>
          <p:cNvSpPr/>
          <p:nvPr/>
        </p:nvSpPr>
        <p:spPr>
          <a:xfrm>
            <a:off x="5379351" y="466501"/>
            <a:ext cx="405816" cy="405816"/>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3</a:t>
            </a:r>
          </a:p>
        </p:txBody>
      </p:sp>
      <p:sp>
        <p:nvSpPr>
          <p:cNvPr id="37" name="Right Arrow 36">
            <a:extLst>
              <a:ext uri="{FF2B5EF4-FFF2-40B4-BE49-F238E27FC236}">
                <a16:creationId xmlns:a16="http://schemas.microsoft.com/office/drawing/2014/main" id="{C988DCB2-D2FD-49EE-1406-53C303D790BE}"/>
              </a:ext>
            </a:extLst>
          </p:cNvPr>
          <p:cNvSpPr/>
          <p:nvPr/>
        </p:nvSpPr>
        <p:spPr>
          <a:xfrm>
            <a:off x="2056686" y="530352"/>
            <a:ext cx="658368" cy="310896"/>
          </a:xfrm>
          <a:prstGeom prst="rightArrow">
            <a:avLst>
              <a:gd name="adj1" fmla="val 50000"/>
              <a:gd name="adj2" fmla="val 70739"/>
            </a:avLst>
          </a:prstGeom>
          <a:gradFill flip="none" rotWithShape="1">
            <a:gsLst>
              <a:gs pos="0">
                <a:schemeClr val="accent2">
                  <a:lumMod val="20000"/>
                  <a:lumOff val="80000"/>
                  <a:alpha val="0"/>
                </a:schemeClr>
              </a:gs>
              <a:gs pos="99000">
                <a:schemeClr val="accent2">
                  <a:lumMod val="40000"/>
                  <a:lumOff val="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ight Arrow 37">
            <a:extLst>
              <a:ext uri="{FF2B5EF4-FFF2-40B4-BE49-F238E27FC236}">
                <a16:creationId xmlns:a16="http://schemas.microsoft.com/office/drawing/2014/main" id="{F598EC87-19D7-385E-5F24-4F2F2F286CB9}"/>
              </a:ext>
            </a:extLst>
          </p:cNvPr>
          <p:cNvSpPr/>
          <p:nvPr/>
        </p:nvSpPr>
        <p:spPr>
          <a:xfrm>
            <a:off x="4655073" y="539877"/>
            <a:ext cx="658368" cy="310896"/>
          </a:xfrm>
          <a:prstGeom prst="rightArrow">
            <a:avLst>
              <a:gd name="adj1" fmla="val 50000"/>
              <a:gd name="adj2" fmla="val 70739"/>
            </a:avLst>
          </a:prstGeom>
          <a:gradFill flip="none" rotWithShape="1">
            <a:gsLst>
              <a:gs pos="0">
                <a:schemeClr val="accent2">
                  <a:lumMod val="20000"/>
                  <a:lumOff val="80000"/>
                  <a:alpha val="0"/>
                </a:schemeClr>
              </a:gs>
              <a:gs pos="99000">
                <a:schemeClr val="accent2">
                  <a:lumMod val="40000"/>
                  <a:lumOff val="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Content Placeholder 3">
            <a:extLst>
              <a:ext uri="{FF2B5EF4-FFF2-40B4-BE49-F238E27FC236}">
                <a16:creationId xmlns:a16="http://schemas.microsoft.com/office/drawing/2014/main" id="{051D4C5E-2DF7-A5E4-6567-152D03D36C38}"/>
              </a:ext>
            </a:extLst>
          </p:cNvPr>
          <p:cNvSpPr txBox="1">
            <a:spLocks/>
          </p:cNvSpPr>
          <p:nvPr/>
        </p:nvSpPr>
        <p:spPr>
          <a:xfrm>
            <a:off x="352585" y="1878612"/>
            <a:ext cx="6531294" cy="499738"/>
          </a:xfrm>
          <a:prstGeom prst="rect">
            <a:avLst/>
          </a:prstGeom>
        </p:spPr>
        <p:txBody>
          <a:bodyPr>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accent1"/>
                </a:solidFill>
              </a:rPr>
              <a:t>Alert delivery partners then use that information to:</a:t>
            </a:r>
          </a:p>
        </p:txBody>
      </p:sp>
      <p:sp>
        <p:nvSpPr>
          <p:cNvPr id="40" name="TextBox 39">
            <a:extLst>
              <a:ext uri="{FF2B5EF4-FFF2-40B4-BE49-F238E27FC236}">
                <a16:creationId xmlns:a16="http://schemas.microsoft.com/office/drawing/2014/main" id="{DCD9EEB4-DA0F-4B63-7DCB-BF3B32101166}"/>
              </a:ext>
            </a:extLst>
          </p:cNvPr>
          <p:cNvSpPr txBox="1"/>
          <p:nvPr/>
        </p:nvSpPr>
        <p:spPr>
          <a:xfrm>
            <a:off x="365760" y="1280160"/>
            <a:ext cx="10451765" cy="400110"/>
          </a:xfrm>
          <a:prstGeom prst="rect">
            <a:avLst/>
          </a:prstGeom>
          <a:noFill/>
        </p:spPr>
        <p:txBody>
          <a:bodyPr wrap="square">
            <a:spAutoFit/>
          </a:bodyPr>
          <a:lstStyle/>
          <a:p>
            <a:pPr>
              <a:spcBef>
                <a:spcPts val="1000"/>
              </a:spcBef>
              <a:buClr>
                <a:schemeClr val="accent1"/>
              </a:buClr>
            </a:pPr>
            <a:r>
              <a:rPr lang="en-US" sz="2000" b="1" dirty="0">
                <a:solidFill>
                  <a:schemeClr val="tx2"/>
                </a:solidFill>
                <a:latin typeface="Arial" panose="020B0604020202020204" pitchFamily="34" charset="0"/>
                <a:cs typeface="Arial" panose="020B0604020202020204" pitchFamily="34" charset="0"/>
              </a:rPr>
              <a:t>ShakeAlert rapidly produces information </a:t>
            </a:r>
            <a:r>
              <a:rPr lang="en-US" sz="2000" dirty="0">
                <a:solidFill>
                  <a:schemeClr val="tx2"/>
                </a:solidFill>
                <a:latin typeface="Arial" panose="020B0604020202020204" pitchFamily="34" charset="0"/>
                <a:cs typeface="Arial" panose="020B0604020202020204" pitchFamily="34" charset="0"/>
              </a:rPr>
              <a:t>about the earthquake and expected shaking.</a:t>
            </a:r>
          </a:p>
        </p:txBody>
      </p:sp>
      <p:sp>
        <p:nvSpPr>
          <p:cNvPr id="41" name="TextBox 40">
            <a:extLst>
              <a:ext uri="{FF2B5EF4-FFF2-40B4-BE49-F238E27FC236}">
                <a16:creationId xmlns:a16="http://schemas.microsoft.com/office/drawing/2014/main" id="{F12ED5D9-A6E2-08B9-B05F-CBDF706CD277}"/>
              </a:ext>
            </a:extLst>
          </p:cNvPr>
          <p:cNvSpPr txBox="1"/>
          <p:nvPr/>
        </p:nvSpPr>
        <p:spPr>
          <a:xfrm>
            <a:off x="565699" y="2595127"/>
            <a:ext cx="5039971" cy="646331"/>
          </a:xfrm>
          <a:prstGeom prst="rect">
            <a:avLst/>
          </a:prstGeom>
          <a:noFill/>
        </p:spPr>
        <p:txBody>
          <a:bodyPr wrap="square">
            <a:spAutoFit/>
          </a:bodyPr>
          <a:lstStyle/>
          <a:p>
            <a:pPr marL="0" lvl="1" algn="ctr">
              <a:spcAft>
                <a:spcPts val="1200"/>
              </a:spcAft>
              <a:buClr>
                <a:schemeClr val="accent1"/>
              </a:buClr>
            </a:pPr>
            <a:r>
              <a:rPr lang="en-US" dirty="0">
                <a:solidFill>
                  <a:schemeClr val="accent1">
                    <a:lumMod val="50000"/>
                  </a:schemeClr>
                </a:solidFill>
                <a:latin typeface="Arial" panose="020B0604020202020204" pitchFamily="34" charset="0"/>
                <a:cs typeface="Arial" panose="020B0604020202020204" pitchFamily="34" charset="0"/>
              </a:rPr>
              <a:t>Send alerts through WEA, phone operating systems, and apps such as </a:t>
            </a:r>
            <a:r>
              <a:rPr lang="en-US" dirty="0" err="1">
                <a:solidFill>
                  <a:schemeClr val="accent1">
                    <a:lumMod val="50000"/>
                  </a:schemeClr>
                </a:solidFill>
                <a:latin typeface="Arial" panose="020B0604020202020204" pitchFamily="34" charset="0"/>
                <a:cs typeface="Arial" panose="020B0604020202020204" pitchFamily="34" charset="0"/>
              </a:rPr>
              <a:t>MyShake</a:t>
            </a:r>
            <a:r>
              <a:rPr lang="en-US" dirty="0">
                <a:solidFill>
                  <a:schemeClr val="accent1">
                    <a:lumMod val="50000"/>
                  </a:schemeClr>
                </a:solidFill>
                <a:latin typeface="Arial" panose="020B0604020202020204" pitchFamily="34" charset="0"/>
                <a:cs typeface="Arial" panose="020B0604020202020204" pitchFamily="34" charset="0"/>
              </a:rPr>
              <a:t>.</a:t>
            </a:r>
          </a:p>
        </p:txBody>
      </p:sp>
      <p:sp>
        <p:nvSpPr>
          <p:cNvPr id="42" name="TextBox 41">
            <a:extLst>
              <a:ext uri="{FF2B5EF4-FFF2-40B4-BE49-F238E27FC236}">
                <a16:creationId xmlns:a16="http://schemas.microsoft.com/office/drawing/2014/main" id="{5583E708-EA22-473C-B54F-279303D8A83F}"/>
              </a:ext>
            </a:extLst>
          </p:cNvPr>
          <p:cNvSpPr txBox="1"/>
          <p:nvPr/>
        </p:nvSpPr>
        <p:spPr>
          <a:xfrm>
            <a:off x="424069" y="5043749"/>
            <a:ext cx="9190578" cy="369332"/>
          </a:xfrm>
          <a:prstGeom prst="rect">
            <a:avLst/>
          </a:prstGeom>
          <a:noFill/>
        </p:spPr>
        <p:txBody>
          <a:bodyPr wrap="square">
            <a:spAutoFit/>
          </a:bodyPr>
          <a:lstStyle/>
          <a:p>
            <a:pPr>
              <a:lnSpc>
                <a:spcPct val="90000"/>
              </a:lnSpc>
              <a:spcBef>
                <a:spcPts val="1000"/>
              </a:spcBef>
              <a:buClr>
                <a:schemeClr val="accent1"/>
              </a:buClr>
            </a:pPr>
            <a:r>
              <a:rPr lang="en-US" sz="2000" dirty="0">
                <a:solidFill>
                  <a:schemeClr val="accent2"/>
                </a:solidFill>
                <a:latin typeface="Arial" panose="020B0604020202020204" pitchFamily="34" charset="0"/>
                <a:cs typeface="Arial" panose="020B0604020202020204" pitchFamily="34" charset="0"/>
              </a:rPr>
              <a:t>Different delivery methods may use different thresholds and geographic areas.</a:t>
            </a:r>
          </a:p>
        </p:txBody>
      </p:sp>
      <p:sp>
        <p:nvSpPr>
          <p:cNvPr id="43" name="Oval 42">
            <a:extLst>
              <a:ext uri="{FF2B5EF4-FFF2-40B4-BE49-F238E27FC236}">
                <a16:creationId xmlns:a16="http://schemas.microsoft.com/office/drawing/2014/main" id="{7A50F0BF-CD34-19E7-07DF-13D4361323EC}"/>
              </a:ext>
            </a:extLst>
          </p:cNvPr>
          <p:cNvSpPr/>
          <p:nvPr/>
        </p:nvSpPr>
        <p:spPr>
          <a:xfrm>
            <a:off x="2800743" y="460405"/>
            <a:ext cx="405816" cy="405816"/>
          </a:xfrm>
          <a:prstGeom prst="ellipse">
            <a:avLst/>
          </a:prstGeom>
          <a:solidFill>
            <a:srgbClr val="9EDCBD">
              <a:alpha val="41000"/>
            </a:srgb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1"/>
                </a:solidFill>
              </a:rPr>
              <a:t>2</a:t>
            </a:r>
          </a:p>
        </p:txBody>
      </p:sp>
      <p:sp>
        <p:nvSpPr>
          <p:cNvPr id="44" name="Rounded Rectangle 43">
            <a:extLst>
              <a:ext uri="{FF2B5EF4-FFF2-40B4-BE49-F238E27FC236}">
                <a16:creationId xmlns:a16="http://schemas.microsoft.com/office/drawing/2014/main" id="{17565D29-8C9A-AED0-D4E3-D23165B1F04A}"/>
              </a:ext>
            </a:extLst>
          </p:cNvPr>
          <p:cNvSpPr/>
          <p:nvPr/>
        </p:nvSpPr>
        <p:spPr>
          <a:xfrm>
            <a:off x="456111" y="2496157"/>
            <a:ext cx="5303520" cy="2215782"/>
          </a:xfrm>
          <a:prstGeom prst="roundRect">
            <a:avLst>
              <a:gd name="adj" fmla="val 6667"/>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Picture 44">
            <a:extLst>
              <a:ext uri="{FF2B5EF4-FFF2-40B4-BE49-F238E27FC236}">
                <a16:creationId xmlns:a16="http://schemas.microsoft.com/office/drawing/2014/main" id="{DAC38044-BE1F-5BE7-5EFF-30AB7F190E20}"/>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6036678" y="3476254"/>
            <a:ext cx="1726975" cy="1098985"/>
          </a:xfrm>
          <a:prstGeom prst="rect">
            <a:avLst/>
          </a:prstGeom>
        </p:spPr>
      </p:pic>
      <p:pic>
        <p:nvPicPr>
          <p:cNvPr id="47" name="Picture 46">
            <a:extLst>
              <a:ext uri="{FF2B5EF4-FFF2-40B4-BE49-F238E27FC236}">
                <a16:creationId xmlns:a16="http://schemas.microsoft.com/office/drawing/2014/main" id="{E74FCBDE-8B83-5734-91A1-4171DA81CB8D}"/>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7794984" y="3507454"/>
            <a:ext cx="1402997" cy="892817"/>
          </a:xfrm>
          <a:prstGeom prst="rect">
            <a:avLst/>
          </a:prstGeom>
        </p:spPr>
      </p:pic>
      <p:sp>
        <p:nvSpPr>
          <p:cNvPr id="51" name="TextBox 50">
            <a:extLst>
              <a:ext uri="{FF2B5EF4-FFF2-40B4-BE49-F238E27FC236}">
                <a16:creationId xmlns:a16="http://schemas.microsoft.com/office/drawing/2014/main" id="{B733BCC3-2EF9-5E6E-553F-06D039973A67}"/>
              </a:ext>
            </a:extLst>
          </p:cNvPr>
          <p:cNvSpPr txBox="1"/>
          <p:nvPr/>
        </p:nvSpPr>
        <p:spPr>
          <a:xfrm>
            <a:off x="6135037" y="2622021"/>
            <a:ext cx="5122243" cy="646331"/>
          </a:xfrm>
          <a:prstGeom prst="rect">
            <a:avLst/>
          </a:prstGeom>
          <a:noFill/>
        </p:spPr>
        <p:txBody>
          <a:bodyPr wrap="square">
            <a:spAutoFit/>
          </a:bodyPr>
          <a:lstStyle/>
          <a:p>
            <a:pPr marL="0" lvl="1" algn="ctr">
              <a:spcAft>
                <a:spcPts val="1200"/>
              </a:spcAft>
              <a:buClr>
                <a:schemeClr val="accent1"/>
              </a:buClr>
            </a:pPr>
            <a:r>
              <a:rPr lang="en-US" dirty="0">
                <a:solidFill>
                  <a:schemeClr val="accent1">
                    <a:lumMod val="50000"/>
                  </a:schemeClr>
                </a:solidFill>
                <a:latin typeface="Arial" panose="020B0604020202020204" pitchFamily="34" charset="0"/>
                <a:cs typeface="Arial" panose="020B0604020202020204" pitchFamily="34" charset="0"/>
              </a:rPr>
              <a:t>Trigger automated actions in transportation, utilities, and other systems.</a:t>
            </a:r>
          </a:p>
        </p:txBody>
      </p:sp>
      <p:sp>
        <p:nvSpPr>
          <p:cNvPr id="52" name="Rounded Rectangle 51">
            <a:extLst>
              <a:ext uri="{FF2B5EF4-FFF2-40B4-BE49-F238E27FC236}">
                <a16:creationId xmlns:a16="http://schemas.microsoft.com/office/drawing/2014/main" id="{C0E63F64-0951-9572-DD22-42F263FD1358}"/>
              </a:ext>
            </a:extLst>
          </p:cNvPr>
          <p:cNvSpPr/>
          <p:nvPr/>
        </p:nvSpPr>
        <p:spPr>
          <a:xfrm>
            <a:off x="6037506" y="2496157"/>
            <a:ext cx="5303520" cy="2215782"/>
          </a:xfrm>
          <a:prstGeom prst="roundRect">
            <a:avLst>
              <a:gd name="adj" fmla="val 6667"/>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4" name="Picture 53">
            <a:extLst>
              <a:ext uri="{FF2B5EF4-FFF2-40B4-BE49-F238E27FC236}">
                <a16:creationId xmlns:a16="http://schemas.microsoft.com/office/drawing/2014/main" id="{6BF57DCA-F0CD-AABA-7F6E-32FF3460B1CB}"/>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1211193" y="3455228"/>
            <a:ext cx="730250" cy="965815"/>
          </a:xfrm>
          <a:prstGeom prst="rect">
            <a:avLst/>
          </a:prstGeom>
        </p:spPr>
      </p:pic>
      <p:pic>
        <p:nvPicPr>
          <p:cNvPr id="56" name="Picture 55">
            <a:extLst>
              <a:ext uri="{FF2B5EF4-FFF2-40B4-BE49-F238E27FC236}">
                <a16:creationId xmlns:a16="http://schemas.microsoft.com/office/drawing/2014/main" id="{5EC8D48D-2C43-84E9-F35D-259D352E28E7}"/>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2482850" y="3440067"/>
            <a:ext cx="812800" cy="998583"/>
          </a:xfrm>
          <a:prstGeom prst="rect">
            <a:avLst/>
          </a:prstGeom>
        </p:spPr>
      </p:pic>
      <p:pic>
        <p:nvPicPr>
          <p:cNvPr id="58" name="Picture 57">
            <a:extLst>
              <a:ext uri="{FF2B5EF4-FFF2-40B4-BE49-F238E27FC236}">
                <a16:creationId xmlns:a16="http://schemas.microsoft.com/office/drawing/2014/main" id="{1F130F5B-D935-B7B6-1D1E-672FAAFE8C96}"/>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3733799" y="3276599"/>
            <a:ext cx="1371601" cy="1295401"/>
          </a:xfrm>
          <a:prstGeom prst="rect">
            <a:avLst/>
          </a:prstGeom>
        </p:spPr>
      </p:pic>
      <p:pic>
        <p:nvPicPr>
          <p:cNvPr id="61" name="Picture 60">
            <a:extLst>
              <a:ext uri="{FF2B5EF4-FFF2-40B4-BE49-F238E27FC236}">
                <a16:creationId xmlns:a16="http://schemas.microsoft.com/office/drawing/2014/main" id="{3D9DBA69-1450-9812-6847-11C68154166B}"/>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9601200" y="3612029"/>
            <a:ext cx="1504950" cy="737721"/>
          </a:xfrm>
          <a:prstGeom prst="rect">
            <a:avLst/>
          </a:prstGeom>
        </p:spPr>
      </p:pic>
      <p:sp>
        <p:nvSpPr>
          <p:cNvPr id="2" name="Slide Number Placeholder 1">
            <a:extLst>
              <a:ext uri="{FF2B5EF4-FFF2-40B4-BE49-F238E27FC236}">
                <a16:creationId xmlns:a16="http://schemas.microsoft.com/office/drawing/2014/main" id="{34B472D2-95AE-B0AF-AD11-C91263AE9A1C}"/>
              </a:ext>
            </a:extLst>
          </p:cNvPr>
          <p:cNvSpPr>
            <a:spLocks noGrp="1"/>
          </p:cNvSpPr>
          <p:nvPr>
            <p:ph type="sldNum" sz="quarter" idx="12"/>
          </p:nvPr>
        </p:nvSpPr>
        <p:spPr/>
        <p:txBody>
          <a:bodyPr/>
          <a:lstStyle/>
          <a:p>
            <a:pPr algn="r"/>
            <a:fld id="{A9214D30-10CF-3240-96DE-4576B6E7F41F}" type="slidenum">
              <a:rPr lang="en-US" smtClean="0"/>
              <a:pPr algn="r"/>
              <a:t>24</a:t>
            </a:fld>
            <a:endParaRPr lang="en-US"/>
          </a:p>
        </p:txBody>
      </p:sp>
    </p:spTree>
    <p:extLst>
      <p:ext uri="{BB962C8B-B14F-4D97-AF65-F5344CB8AC3E}">
        <p14:creationId xmlns:p14="http://schemas.microsoft.com/office/powerpoint/2010/main" val="8211755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ECBF8F8-FD34-38C6-D740-C8BF82E00839}"/>
              </a:ext>
            </a:extLst>
          </p:cNvPr>
          <p:cNvPicPr>
            <a:picLocks noChangeAspect="1"/>
          </p:cNvPicPr>
          <p:nvPr/>
        </p:nvPicPr>
        <p:blipFill>
          <a:blip r:embed="rId3"/>
          <a:srcRect/>
          <a:stretch/>
        </p:blipFill>
        <p:spPr>
          <a:xfrm>
            <a:off x="2" y="0"/>
            <a:ext cx="12191998" cy="6857999"/>
          </a:xfrm>
          <a:prstGeom prst="rect">
            <a:avLst/>
          </a:prstGeom>
        </p:spPr>
      </p:pic>
      <p:sp>
        <p:nvSpPr>
          <p:cNvPr id="2" name="Slide Number Placeholder 1">
            <a:extLst>
              <a:ext uri="{FF2B5EF4-FFF2-40B4-BE49-F238E27FC236}">
                <a16:creationId xmlns:a16="http://schemas.microsoft.com/office/drawing/2014/main" id="{1919F242-372F-D0E6-7BEF-5C88642908DB}"/>
              </a:ext>
            </a:extLst>
          </p:cNvPr>
          <p:cNvSpPr>
            <a:spLocks noGrp="1"/>
          </p:cNvSpPr>
          <p:nvPr>
            <p:ph type="sldNum" sz="quarter" idx="12"/>
          </p:nvPr>
        </p:nvSpPr>
        <p:spPr/>
        <p:txBody>
          <a:bodyPr/>
          <a:lstStyle/>
          <a:p>
            <a:pPr algn="r"/>
            <a:fld id="{A9214D30-10CF-3240-96DE-4576B6E7F41F}" type="slidenum">
              <a:rPr lang="en-US" smtClean="0"/>
              <a:pPr algn="r"/>
              <a:t>25</a:t>
            </a:fld>
            <a:endParaRPr lang="en-US"/>
          </a:p>
        </p:txBody>
      </p:sp>
    </p:spTree>
    <p:extLst>
      <p:ext uri="{BB962C8B-B14F-4D97-AF65-F5344CB8AC3E}">
        <p14:creationId xmlns:p14="http://schemas.microsoft.com/office/powerpoint/2010/main" val="34446362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 Same Side Corner Rectangle 6">
            <a:extLst>
              <a:ext uri="{FF2B5EF4-FFF2-40B4-BE49-F238E27FC236}">
                <a16:creationId xmlns:a16="http://schemas.microsoft.com/office/drawing/2014/main" id="{C4D0A007-1F80-ED10-1214-12607083C1C8}"/>
              </a:ext>
            </a:extLst>
          </p:cNvPr>
          <p:cNvSpPr/>
          <p:nvPr/>
        </p:nvSpPr>
        <p:spPr>
          <a:xfrm rot="5400000">
            <a:off x="-933451" y="933455"/>
            <a:ext cx="6858003" cy="4991098"/>
          </a:xfrm>
          <a:prstGeom prst="round2SameRect">
            <a:avLst>
              <a:gd name="adj1" fmla="val 9187"/>
              <a:gd name="adj2" fmla="val 0"/>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D5D9FD-256F-D2B0-B62A-BC5B8CC33519}"/>
              </a:ext>
            </a:extLst>
          </p:cNvPr>
          <p:cNvSpPr>
            <a:spLocks noGrp="1"/>
          </p:cNvSpPr>
          <p:nvPr>
            <p:ph type="title"/>
          </p:nvPr>
        </p:nvSpPr>
        <p:spPr>
          <a:xfrm>
            <a:off x="381000" y="365760"/>
            <a:ext cx="11430000" cy="549275"/>
          </a:xfrm>
        </p:spPr>
        <p:txBody>
          <a:bodyPr/>
          <a:lstStyle/>
          <a:p>
            <a:r>
              <a:rPr lang="en-US" dirty="0"/>
              <a:t>When Are Alerts Sent?</a:t>
            </a:r>
          </a:p>
        </p:txBody>
      </p:sp>
      <p:sp>
        <p:nvSpPr>
          <p:cNvPr id="3" name="Content Placeholder 2">
            <a:extLst>
              <a:ext uri="{FF2B5EF4-FFF2-40B4-BE49-F238E27FC236}">
                <a16:creationId xmlns:a16="http://schemas.microsoft.com/office/drawing/2014/main" id="{8025B4F4-E03E-2FCD-8A06-381752669F99}"/>
              </a:ext>
            </a:extLst>
          </p:cNvPr>
          <p:cNvSpPr>
            <a:spLocks noGrp="1"/>
          </p:cNvSpPr>
          <p:nvPr>
            <p:ph idx="1"/>
          </p:nvPr>
        </p:nvSpPr>
        <p:spPr>
          <a:xfrm>
            <a:off x="363415" y="1225061"/>
            <a:ext cx="4120662" cy="882035"/>
          </a:xfrm>
        </p:spPr>
        <p:txBody>
          <a:bodyPr>
            <a:normAutofit/>
          </a:bodyPr>
          <a:lstStyle/>
          <a:p>
            <a:pPr marL="0" indent="0">
              <a:lnSpc>
                <a:spcPct val="100000"/>
              </a:lnSpc>
              <a:buNone/>
            </a:pPr>
            <a:r>
              <a:rPr lang="en-US" sz="2000" b="1" dirty="0"/>
              <a:t>Whether you will get an alerts depend on:</a:t>
            </a:r>
          </a:p>
        </p:txBody>
      </p:sp>
      <p:pic>
        <p:nvPicPr>
          <p:cNvPr id="6" name="Content Placeholder 4">
            <a:extLst>
              <a:ext uri="{FF2B5EF4-FFF2-40B4-BE49-F238E27FC236}">
                <a16:creationId xmlns:a16="http://schemas.microsoft.com/office/drawing/2014/main" id="{C4EA9E69-A91B-B38E-9AD0-42049C437D98}"/>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bwMode="auto">
          <a:xfrm>
            <a:off x="5290045" y="256438"/>
            <a:ext cx="6669222" cy="6355377"/>
          </a:xfrm>
          <a:prstGeom prst="rect">
            <a:avLst/>
          </a:prstGeom>
          <a:extLst>
            <a:ext uri="{53640926-AAD7-44D8-BBD7-CCE9431645EC}">
              <a14:shadowObscured xmlns:a14="http://schemas.microsoft.com/office/drawing/2010/main"/>
            </a:ext>
          </a:extLst>
        </p:spPr>
      </p:pic>
      <p:sp>
        <p:nvSpPr>
          <p:cNvPr id="4" name="Slide Number Placeholder 3">
            <a:extLst>
              <a:ext uri="{FF2B5EF4-FFF2-40B4-BE49-F238E27FC236}">
                <a16:creationId xmlns:a16="http://schemas.microsoft.com/office/drawing/2014/main" id="{636934D2-68C2-3D54-4AB6-D3C3827714CB}"/>
              </a:ext>
            </a:extLst>
          </p:cNvPr>
          <p:cNvSpPr>
            <a:spLocks noGrp="1"/>
          </p:cNvSpPr>
          <p:nvPr>
            <p:ph type="sldNum" sz="quarter" idx="12"/>
          </p:nvPr>
        </p:nvSpPr>
        <p:spPr/>
        <p:txBody>
          <a:bodyPr/>
          <a:lstStyle/>
          <a:p>
            <a:pPr algn="r"/>
            <a:fld id="{A9214D30-10CF-3240-96DE-4576B6E7F41F}" type="slidenum">
              <a:rPr lang="en-US" smtClean="0"/>
              <a:pPr algn="r"/>
              <a:t>26</a:t>
            </a:fld>
            <a:endParaRPr lang="en-US"/>
          </a:p>
        </p:txBody>
      </p:sp>
      <p:sp>
        <p:nvSpPr>
          <p:cNvPr id="8" name="Rounded Rectangle 7">
            <a:extLst>
              <a:ext uri="{FF2B5EF4-FFF2-40B4-BE49-F238E27FC236}">
                <a16:creationId xmlns:a16="http://schemas.microsoft.com/office/drawing/2014/main" id="{C9FDEFF6-89A4-A0D0-6137-E61C39BEA76D}"/>
              </a:ext>
            </a:extLst>
          </p:cNvPr>
          <p:cNvSpPr/>
          <p:nvPr/>
        </p:nvSpPr>
        <p:spPr>
          <a:xfrm>
            <a:off x="465313" y="2188232"/>
            <a:ext cx="3868147" cy="1191072"/>
          </a:xfrm>
          <a:prstGeom prst="roundRect">
            <a:avLst>
              <a:gd name="adj" fmla="val 13968"/>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2"/>
                </a:solidFill>
                <a:latin typeface="Arial" panose="020B0604020202020204" pitchFamily="34" charset="0"/>
                <a:cs typeface="Arial" panose="020B0604020202020204" pitchFamily="34" charset="0"/>
              </a:rPr>
              <a:t>Estimated earthquake magnitude</a:t>
            </a:r>
          </a:p>
        </p:txBody>
      </p:sp>
      <p:sp>
        <p:nvSpPr>
          <p:cNvPr id="9" name="Rounded Rectangle 8">
            <a:extLst>
              <a:ext uri="{FF2B5EF4-FFF2-40B4-BE49-F238E27FC236}">
                <a16:creationId xmlns:a16="http://schemas.microsoft.com/office/drawing/2014/main" id="{72D96406-71B6-942D-C137-C1A269BD2E0D}"/>
              </a:ext>
            </a:extLst>
          </p:cNvPr>
          <p:cNvSpPr/>
          <p:nvPr/>
        </p:nvSpPr>
        <p:spPr>
          <a:xfrm>
            <a:off x="465313" y="3602902"/>
            <a:ext cx="3868147" cy="1191072"/>
          </a:xfrm>
          <a:prstGeom prst="roundRect">
            <a:avLst>
              <a:gd name="adj" fmla="val 13968"/>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2"/>
                </a:solidFill>
                <a:latin typeface="Arial" panose="020B0604020202020204" pitchFamily="34" charset="0"/>
                <a:cs typeface="Arial" panose="020B0604020202020204" pitchFamily="34" charset="0"/>
              </a:rPr>
              <a:t>Expected shaking </a:t>
            </a:r>
            <a:br>
              <a:rPr lang="en-US" sz="2000" dirty="0">
                <a:solidFill>
                  <a:schemeClr val="accent2"/>
                </a:solidFill>
                <a:latin typeface="Arial" panose="020B0604020202020204" pitchFamily="34" charset="0"/>
                <a:cs typeface="Arial" panose="020B0604020202020204" pitchFamily="34" charset="0"/>
              </a:rPr>
            </a:br>
            <a:r>
              <a:rPr lang="en-US" sz="2000" dirty="0">
                <a:solidFill>
                  <a:schemeClr val="accent2"/>
                </a:solidFill>
                <a:latin typeface="Arial" panose="020B0604020202020204" pitchFamily="34" charset="0"/>
                <a:cs typeface="Arial" panose="020B0604020202020204" pitchFamily="34" charset="0"/>
              </a:rPr>
              <a:t>at your location</a:t>
            </a:r>
          </a:p>
        </p:txBody>
      </p:sp>
      <p:sp>
        <p:nvSpPr>
          <p:cNvPr id="10" name="Rounded Rectangle 9">
            <a:extLst>
              <a:ext uri="{FF2B5EF4-FFF2-40B4-BE49-F238E27FC236}">
                <a16:creationId xmlns:a16="http://schemas.microsoft.com/office/drawing/2014/main" id="{FA627649-3BA5-5D59-0D73-EDCC10935775}"/>
              </a:ext>
            </a:extLst>
          </p:cNvPr>
          <p:cNvSpPr/>
          <p:nvPr/>
        </p:nvSpPr>
        <p:spPr>
          <a:xfrm>
            <a:off x="465313" y="5017572"/>
            <a:ext cx="3868147" cy="1191072"/>
          </a:xfrm>
          <a:prstGeom prst="roundRect">
            <a:avLst>
              <a:gd name="adj" fmla="val 13968"/>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accent2"/>
                </a:solidFill>
                <a:latin typeface="Arial" panose="020B0604020202020204" pitchFamily="34" charset="0"/>
                <a:cs typeface="Arial" panose="020B0604020202020204" pitchFamily="34" charset="0"/>
              </a:rPr>
              <a:t>The delivery method </a:t>
            </a:r>
            <a:br>
              <a:rPr lang="en-US" sz="2000" dirty="0">
                <a:solidFill>
                  <a:schemeClr val="accent2"/>
                </a:solidFill>
                <a:latin typeface="Arial" panose="020B0604020202020204" pitchFamily="34" charset="0"/>
                <a:cs typeface="Arial" panose="020B0604020202020204" pitchFamily="34" charset="0"/>
              </a:rPr>
            </a:br>
            <a:r>
              <a:rPr lang="en-US" sz="2000" dirty="0">
                <a:solidFill>
                  <a:schemeClr val="accent2"/>
                </a:solidFill>
                <a:latin typeface="Arial" panose="020B0604020202020204" pitchFamily="34" charset="0"/>
                <a:cs typeface="Arial" panose="020B0604020202020204" pitchFamily="34" charset="0"/>
              </a:rPr>
              <a:t>being used</a:t>
            </a:r>
          </a:p>
        </p:txBody>
      </p:sp>
    </p:spTree>
    <p:extLst>
      <p:ext uri="{BB962C8B-B14F-4D97-AF65-F5344CB8AC3E}">
        <p14:creationId xmlns:p14="http://schemas.microsoft.com/office/powerpoint/2010/main" val="32486202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F9AC6-1CFE-2FEC-67FE-72C08D86F631}"/>
              </a:ext>
            </a:extLst>
          </p:cNvPr>
          <p:cNvSpPr>
            <a:spLocks noGrp="1"/>
          </p:cNvSpPr>
          <p:nvPr>
            <p:ph type="title"/>
          </p:nvPr>
        </p:nvSpPr>
        <p:spPr/>
        <p:txBody>
          <a:bodyPr>
            <a:noAutofit/>
          </a:bodyPr>
          <a:lstStyle/>
          <a:p>
            <a:r>
              <a:rPr lang="en-US" sz="3200" dirty="0"/>
              <a:t>How Much Warning Might You Get?</a:t>
            </a:r>
          </a:p>
        </p:txBody>
      </p:sp>
      <p:sp>
        <p:nvSpPr>
          <p:cNvPr id="4" name="Content Placeholder 3">
            <a:extLst>
              <a:ext uri="{FF2B5EF4-FFF2-40B4-BE49-F238E27FC236}">
                <a16:creationId xmlns:a16="http://schemas.microsoft.com/office/drawing/2014/main" id="{0CB9F7D3-ABB8-D7B9-8760-0634842280A6}"/>
              </a:ext>
            </a:extLst>
          </p:cNvPr>
          <p:cNvSpPr>
            <a:spLocks noGrp="1"/>
          </p:cNvSpPr>
          <p:nvPr>
            <p:ph idx="1"/>
          </p:nvPr>
        </p:nvSpPr>
        <p:spPr>
          <a:xfrm>
            <a:off x="448269" y="3983056"/>
            <a:ext cx="5488074" cy="1082431"/>
          </a:xfrm>
        </p:spPr>
        <p:txBody>
          <a:bodyPr>
            <a:noAutofit/>
          </a:bodyPr>
          <a:lstStyle/>
          <a:p>
            <a:r>
              <a:rPr lang="en-US" sz="2000" dirty="0"/>
              <a:t>Several seconds of warning</a:t>
            </a:r>
          </a:p>
          <a:p>
            <a:r>
              <a:rPr lang="en-US" sz="2000" dirty="0"/>
              <a:t>Very little warning</a:t>
            </a:r>
          </a:p>
          <a:p>
            <a:r>
              <a:rPr lang="en-US" sz="2000" dirty="0"/>
              <a:t>No warning</a:t>
            </a:r>
          </a:p>
        </p:txBody>
      </p:sp>
      <p:sp>
        <p:nvSpPr>
          <p:cNvPr id="3" name="Slide Number Placeholder 2">
            <a:extLst>
              <a:ext uri="{FF2B5EF4-FFF2-40B4-BE49-F238E27FC236}">
                <a16:creationId xmlns:a16="http://schemas.microsoft.com/office/drawing/2014/main" id="{40F9C92B-FD97-EEC2-CF49-42331C4BE09C}"/>
              </a:ext>
            </a:extLst>
          </p:cNvPr>
          <p:cNvSpPr>
            <a:spLocks noGrp="1"/>
          </p:cNvSpPr>
          <p:nvPr>
            <p:ph type="sldNum" sz="quarter" idx="12"/>
          </p:nvPr>
        </p:nvSpPr>
        <p:spPr/>
        <p:txBody>
          <a:bodyPr/>
          <a:lstStyle/>
          <a:p>
            <a:pPr algn="r"/>
            <a:fld id="{00000000-1234-1234-1234-123412341234}" type="slidenum">
              <a:rPr lang="en-US" smtClean="0"/>
              <a:pPr algn="r"/>
              <a:t>27</a:t>
            </a:fld>
            <a:endParaRPr lang="en-US"/>
          </a:p>
        </p:txBody>
      </p:sp>
      <p:grpSp>
        <p:nvGrpSpPr>
          <p:cNvPr id="6" name="Group 5">
            <a:extLst>
              <a:ext uri="{FF2B5EF4-FFF2-40B4-BE49-F238E27FC236}">
                <a16:creationId xmlns:a16="http://schemas.microsoft.com/office/drawing/2014/main" id="{86A7A431-E161-99D2-24BB-8F3E0E07563E}"/>
              </a:ext>
            </a:extLst>
          </p:cNvPr>
          <p:cNvGrpSpPr/>
          <p:nvPr/>
        </p:nvGrpSpPr>
        <p:grpSpPr>
          <a:xfrm>
            <a:off x="7262448" y="471931"/>
            <a:ext cx="4502496" cy="4791145"/>
            <a:chOff x="5497251" y="632534"/>
            <a:chExt cx="3362543" cy="3730948"/>
          </a:xfrm>
        </p:grpSpPr>
        <p:pic>
          <p:nvPicPr>
            <p:cNvPr id="7" name="Picture 6">
              <a:extLst>
                <a:ext uri="{FF2B5EF4-FFF2-40B4-BE49-F238E27FC236}">
                  <a16:creationId xmlns:a16="http://schemas.microsoft.com/office/drawing/2014/main" id="{DC6A0E90-E7A9-9D46-2F03-09AB7822AA39}"/>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a:ext>
              </a:extLst>
            </a:blip>
            <a:srcRect/>
            <a:stretch>
              <a:fillRect/>
            </a:stretch>
          </p:blipFill>
          <p:spPr>
            <a:xfrm>
              <a:off x="5497251" y="632534"/>
              <a:ext cx="3362543" cy="3730948"/>
            </a:xfrm>
            <a:prstGeom prst="roundRect">
              <a:avLst>
                <a:gd name="adj" fmla="val 2906"/>
              </a:avLst>
            </a:prstGeom>
            <a:effectLst>
              <a:outerShdw blurRad="50800" dist="38100" dir="2700000" algn="tl" rotWithShape="0">
                <a:schemeClr val="accent1">
                  <a:lumMod val="50000"/>
                  <a:alpha val="19289"/>
                </a:schemeClr>
              </a:outerShdw>
            </a:effectLst>
          </p:spPr>
        </p:pic>
        <p:sp>
          <p:nvSpPr>
            <p:cNvPr id="8" name="Rounded Rectangle 7">
              <a:extLst>
                <a:ext uri="{FF2B5EF4-FFF2-40B4-BE49-F238E27FC236}">
                  <a16:creationId xmlns:a16="http://schemas.microsoft.com/office/drawing/2014/main" id="{C09A94A4-E6D9-3469-7534-F6C47B086014}"/>
                </a:ext>
              </a:extLst>
            </p:cNvPr>
            <p:cNvSpPr/>
            <p:nvPr/>
          </p:nvSpPr>
          <p:spPr>
            <a:xfrm>
              <a:off x="6615574" y="2789531"/>
              <a:ext cx="879475" cy="133927"/>
            </a:xfrm>
            <a:prstGeom prst="roundRect">
              <a:avLst>
                <a:gd name="adj" fmla="val 50000"/>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5" name="Group 4">
            <a:extLst>
              <a:ext uri="{FF2B5EF4-FFF2-40B4-BE49-F238E27FC236}">
                <a16:creationId xmlns:a16="http://schemas.microsoft.com/office/drawing/2014/main" id="{EB6776B9-61EB-E105-9624-C09B1E56E36C}"/>
              </a:ext>
            </a:extLst>
          </p:cNvPr>
          <p:cNvGrpSpPr/>
          <p:nvPr/>
        </p:nvGrpSpPr>
        <p:grpSpPr>
          <a:xfrm>
            <a:off x="-1" y="5699761"/>
            <a:ext cx="12192001" cy="1158240"/>
            <a:chOff x="-1" y="5699761"/>
            <a:chExt cx="12192001" cy="1158240"/>
          </a:xfrm>
        </p:grpSpPr>
        <p:sp>
          <p:nvSpPr>
            <p:cNvPr id="9" name="Rectangle 8">
              <a:extLst>
                <a:ext uri="{FF2B5EF4-FFF2-40B4-BE49-F238E27FC236}">
                  <a16:creationId xmlns:a16="http://schemas.microsoft.com/office/drawing/2014/main" id="{2FF8D2AC-E4EE-E590-631E-C5AEADEB40C4}"/>
                </a:ext>
              </a:extLst>
            </p:cNvPr>
            <p:cNvSpPr/>
            <p:nvPr/>
          </p:nvSpPr>
          <p:spPr>
            <a:xfrm>
              <a:off x="0" y="5702531"/>
              <a:ext cx="12192000" cy="1155469"/>
            </a:xfrm>
            <a:prstGeom prst="rect">
              <a:avLst/>
            </a:prstGeom>
            <a:gradFill flip="none" rotWithShape="1">
              <a:gsLst>
                <a:gs pos="0">
                  <a:schemeClr val="accent1"/>
                </a:gs>
                <a:gs pos="99000">
                  <a:schemeClr val="accent1">
                    <a:lumMod val="7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oogle Shape;17;p30">
              <a:extLst>
                <a:ext uri="{FF2B5EF4-FFF2-40B4-BE49-F238E27FC236}">
                  <a16:creationId xmlns:a16="http://schemas.microsoft.com/office/drawing/2014/main" id="{43572116-47F6-52A8-29D4-96F15814236B}"/>
                </a:ext>
              </a:extLst>
            </p:cNvPr>
            <p:cNvPicPr preferRelativeResize="0"/>
            <p:nvPr/>
          </p:nvPicPr>
          <p:blipFill rotWithShape="1">
            <a:blip r:embed="rId5" cstate="hqprint">
              <a:alphaModFix amt="39000"/>
              <a:extLst>
                <a:ext uri="{28A0092B-C50C-407E-A947-70E740481C1C}">
                  <a14:useLocalDpi xmlns:a14="http://schemas.microsoft.com/office/drawing/2010/main"/>
                </a:ext>
              </a:extLst>
            </a:blip>
            <a:srcRect/>
            <a:stretch>
              <a:fillRect/>
            </a:stretch>
          </p:blipFill>
          <p:spPr>
            <a:xfrm>
              <a:off x="-1" y="5699761"/>
              <a:ext cx="12192001" cy="1158240"/>
            </a:xfrm>
            <a:prstGeom prst="rect">
              <a:avLst/>
            </a:prstGeom>
            <a:noFill/>
            <a:ln>
              <a:noFill/>
            </a:ln>
          </p:spPr>
        </p:pic>
      </p:grpSp>
      <p:sp>
        <p:nvSpPr>
          <p:cNvPr id="11" name="TextBox 10">
            <a:extLst>
              <a:ext uri="{FF2B5EF4-FFF2-40B4-BE49-F238E27FC236}">
                <a16:creationId xmlns:a16="http://schemas.microsoft.com/office/drawing/2014/main" id="{82E74B74-6887-0D7D-CB95-868317579C8D}"/>
              </a:ext>
            </a:extLst>
          </p:cNvPr>
          <p:cNvSpPr txBox="1"/>
          <p:nvPr/>
        </p:nvSpPr>
        <p:spPr>
          <a:xfrm>
            <a:off x="233469" y="6044341"/>
            <a:ext cx="11725062" cy="461665"/>
          </a:xfrm>
          <a:prstGeom prst="rect">
            <a:avLst/>
          </a:prstGeom>
          <a:noFill/>
        </p:spPr>
        <p:txBody>
          <a:bodyPr wrap="square">
            <a:spAutoFit/>
          </a:bodyPr>
          <a:lstStyle/>
          <a:p>
            <a:pPr algn="ctr">
              <a:lnSpc>
                <a:spcPct val="100000"/>
              </a:lnSpc>
              <a:spcBef>
                <a:spcPts val="1200"/>
              </a:spcBef>
            </a:pPr>
            <a:r>
              <a:rPr lang="en-US" sz="2400" b="1" dirty="0">
                <a:solidFill>
                  <a:schemeClr val="bg1"/>
                </a:solidFill>
                <a:latin typeface="Arial" panose="020B0604020202020204" pitchFamily="34" charset="0"/>
                <a:cs typeface="Arial" panose="020B0604020202020204" pitchFamily="34" charset="0"/>
              </a:rPr>
              <a:t>Always act immediately if you receive an alert or feel shaking.</a:t>
            </a:r>
          </a:p>
        </p:txBody>
      </p:sp>
      <p:sp>
        <p:nvSpPr>
          <p:cNvPr id="12" name="Rounded Rectangle 11">
            <a:extLst>
              <a:ext uri="{FF2B5EF4-FFF2-40B4-BE49-F238E27FC236}">
                <a16:creationId xmlns:a16="http://schemas.microsoft.com/office/drawing/2014/main" id="{E7F71CAA-7184-7385-A21C-25FF1FFDFC14}"/>
              </a:ext>
            </a:extLst>
          </p:cNvPr>
          <p:cNvSpPr/>
          <p:nvPr/>
        </p:nvSpPr>
        <p:spPr>
          <a:xfrm>
            <a:off x="420914" y="1248229"/>
            <a:ext cx="6408058" cy="464457"/>
          </a:xfrm>
          <a:prstGeom prst="round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dirty="0">
                <a:solidFill>
                  <a:schemeClr val="tx2"/>
                </a:solidFill>
                <a:latin typeface="Arial" panose="020B0604020202020204" pitchFamily="34" charset="0"/>
                <a:cs typeface="Arial" panose="020B0604020202020204" pitchFamily="34" charset="0"/>
              </a:rPr>
              <a:t>The amount of warning depends on:</a:t>
            </a:r>
          </a:p>
        </p:txBody>
      </p:sp>
      <p:sp>
        <p:nvSpPr>
          <p:cNvPr id="13" name="Rounded Rectangle 12">
            <a:extLst>
              <a:ext uri="{FF2B5EF4-FFF2-40B4-BE49-F238E27FC236}">
                <a16:creationId xmlns:a16="http://schemas.microsoft.com/office/drawing/2014/main" id="{5F59F6AA-42C3-72BC-9C35-7209AAB810E3}"/>
              </a:ext>
            </a:extLst>
          </p:cNvPr>
          <p:cNvSpPr/>
          <p:nvPr/>
        </p:nvSpPr>
        <p:spPr>
          <a:xfrm>
            <a:off x="428171" y="3302001"/>
            <a:ext cx="6408058" cy="464457"/>
          </a:xfrm>
          <a:prstGeom prst="roundRect">
            <a:avLst/>
          </a:prstGeom>
          <a:solidFill>
            <a:srgbClr val="9EDCBD">
              <a:alpha val="5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dirty="0">
                <a:solidFill>
                  <a:schemeClr val="tx2"/>
                </a:solidFill>
                <a:latin typeface="Arial" panose="020B0604020202020204" pitchFamily="34" charset="0"/>
                <a:cs typeface="Arial" panose="020B0604020202020204" pitchFamily="34" charset="0"/>
              </a:rPr>
              <a:t>You may receive:</a:t>
            </a:r>
          </a:p>
        </p:txBody>
      </p:sp>
      <p:sp>
        <p:nvSpPr>
          <p:cNvPr id="15" name="TextBox 14">
            <a:extLst>
              <a:ext uri="{FF2B5EF4-FFF2-40B4-BE49-F238E27FC236}">
                <a16:creationId xmlns:a16="http://schemas.microsoft.com/office/drawing/2014/main" id="{7CFA4BB3-FAB4-04E7-3FB1-21246C6735CE}"/>
              </a:ext>
            </a:extLst>
          </p:cNvPr>
          <p:cNvSpPr txBox="1"/>
          <p:nvPr/>
        </p:nvSpPr>
        <p:spPr>
          <a:xfrm>
            <a:off x="420915" y="1844971"/>
            <a:ext cx="5617028" cy="836126"/>
          </a:xfrm>
          <a:prstGeom prst="rect">
            <a:avLst/>
          </a:prstGeom>
          <a:noFill/>
        </p:spPr>
        <p:txBody>
          <a:bodyPr wrap="square">
            <a:spAutoFit/>
          </a:bodyPr>
          <a:lstStyle/>
          <a:p>
            <a:pPr marL="228600" indent="-228600">
              <a:spcBef>
                <a:spcPts val="1000"/>
              </a:spcBef>
              <a:buClr>
                <a:schemeClr val="accent1"/>
              </a:buClr>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Where the earthquake begins</a:t>
            </a:r>
          </a:p>
          <a:p>
            <a:pPr marL="228600" indent="-228600">
              <a:spcBef>
                <a:spcPts val="1000"/>
              </a:spcBef>
              <a:buClr>
                <a:schemeClr val="accent1"/>
              </a:buClr>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Your distance from the earthquake</a:t>
            </a:r>
          </a:p>
        </p:txBody>
      </p:sp>
    </p:spTree>
    <p:extLst>
      <p:ext uri="{BB962C8B-B14F-4D97-AF65-F5344CB8AC3E}">
        <p14:creationId xmlns:p14="http://schemas.microsoft.com/office/powerpoint/2010/main" val="19859260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9C36B-7657-5460-68F5-1C21B4EE73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786A26-F7F4-C9D1-FD03-261F698281F1}"/>
              </a:ext>
            </a:extLst>
          </p:cNvPr>
          <p:cNvSpPr>
            <a:spLocks noGrp="1"/>
          </p:cNvSpPr>
          <p:nvPr>
            <p:ph type="title"/>
          </p:nvPr>
        </p:nvSpPr>
        <p:spPr/>
        <p:txBody>
          <a:bodyPr/>
          <a:lstStyle/>
          <a:p>
            <a:r>
              <a:rPr lang="en-US" dirty="0"/>
              <a:t>Why You Might Not Receive an Alert</a:t>
            </a:r>
          </a:p>
        </p:txBody>
      </p:sp>
      <p:sp>
        <p:nvSpPr>
          <p:cNvPr id="4" name="Slide Number Placeholder 3">
            <a:extLst>
              <a:ext uri="{FF2B5EF4-FFF2-40B4-BE49-F238E27FC236}">
                <a16:creationId xmlns:a16="http://schemas.microsoft.com/office/drawing/2014/main" id="{07952DC4-6741-BCFC-1902-A82AC181EBF5}"/>
              </a:ext>
            </a:extLst>
          </p:cNvPr>
          <p:cNvSpPr>
            <a:spLocks noGrp="1"/>
          </p:cNvSpPr>
          <p:nvPr>
            <p:ph type="sldNum" sz="quarter" idx="12"/>
          </p:nvPr>
        </p:nvSpPr>
        <p:spPr/>
        <p:txBody>
          <a:bodyPr/>
          <a:lstStyle/>
          <a:p>
            <a:pPr algn="r"/>
            <a:fld id="{A9214D30-10CF-3240-96DE-4576B6E7F41F}" type="slidenum">
              <a:rPr lang="en-US" smtClean="0"/>
              <a:pPr algn="r"/>
              <a:t>28</a:t>
            </a:fld>
            <a:endParaRPr lang="en-US"/>
          </a:p>
        </p:txBody>
      </p:sp>
      <p:sp>
        <p:nvSpPr>
          <p:cNvPr id="7" name="Rectangle 6">
            <a:extLst>
              <a:ext uri="{FF2B5EF4-FFF2-40B4-BE49-F238E27FC236}">
                <a16:creationId xmlns:a16="http://schemas.microsoft.com/office/drawing/2014/main" id="{4FDF98F5-56D5-1581-CA4E-9CBDBEF78D90}"/>
              </a:ext>
            </a:extLst>
          </p:cNvPr>
          <p:cNvSpPr/>
          <p:nvPr/>
        </p:nvSpPr>
        <p:spPr>
          <a:xfrm>
            <a:off x="0" y="1226127"/>
            <a:ext cx="12192000" cy="2182091"/>
          </a:xfrm>
          <a:prstGeom prst="rect">
            <a:avLst/>
          </a:prstGeom>
          <a:gradFill flip="none" rotWithShape="1">
            <a:gsLst>
              <a:gs pos="0">
                <a:srgbClr val="E5E5E5">
                  <a:alpha val="46000"/>
                </a:srgbClr>
              </a:gs>
              <a:gs pos="100000">
                <a:schemeClr val="bg1"/>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46C6E577-9133-B8D2-486D-119C016C556E}"/>
              </a:ext>
            </a:extLst>
          </p:cNvPr>
          <p:cNvSpPr txBox="1"/>
          <p:nvPr/>
        </p:nvSpPr>
        <p:spPr>
          <a:xfrm>
            <a:off x="454152" y="1421287"/>
            <a:ext cx="8231301" cy="369332"/>
          </a:xfrm>
          <a:prstGeom prst="rect">
            <a:avLst/>
          </a:prstGeom>
          <a:noFill/>
        </p:spPr>
        <p:txBody>
          <a:bodyPr wrap="square" lIns="0">
            <a:spAutoFit/>
          </a:bodyPr>
          <a:lstStyle/>
          <a:p>
            <a:r>
              <a:rPr lang="en-US" b="1" dirty="0">
                <a:solidFill>
                  <a:schemeClr val="tx2"/>
                </a:solidFill>
                <a:latin typeface="Arial" panose="020B0604020202020204" pitchFamily="34" charset="0"/>
                <a:cs typeface="Arial" panose="020B0604020202020204" pitchFamily="34" charset="0"/>
              </a:rPr>
              <a:t>You might not receive an alert when:</a:t>
            </a:r>
          </a:p>
        </p:txBody>
      </p:sp>
      <p:grpSp>
        <p:nvGrpSpPr>
          <p:cNvPr id="18" name="Group 17">
            <a:extLst>
              <a:ext uri="{FF2B5EF4-FFF2-40B4-BE49-F238E27FC236}">
                <a16:creationId xmlns:a16="http://schemas.microsoft.com/office/drawing/2014/main" id="{EF360073-8D2A-C9BC-08CE-87771A582E0B}"/>
              </a:ext>
            </a:extLst>
          </p:cNvPr>
          <p:cNvGrpSpPr/>
          <p:nvPr/>
        </p:nvGrpSpPr>
        <p:grpSpPr>
          <a:xfrm>
            <a:off x="485192" y="2108719"/>
            <a:ext cx="11196735" cy="3508310"/>
            <a:chOff x="359664" y="2231756"/>
            <a:chExt cx="11451336" cy="2972153"/>
          </a:xfrm>
        </p:grpSpPr>
        <p:sp>
          <p:nvSpPr>
            <p:cNvPr id="8" name="Rounded Rectangle 7">
              <a:extLst>
                <a:ext uri="{FF2B5EF4-FFF2-40B4-BE49-F238E27FC236}">
                  <a16:creationId xmlns:a16="http://schemas.microsoft.com/office/drawing/2014/main" id="{E8A92D2E-E195-4DE1-4146-67F638745BE1}"/>
                </a:ext>
              </a:extLst>
            </p:cNvPr>
            <p:cNvSpPr/>
            <p:nvPr/>
          </p:nvSpPr>
          <p:spPr>
            <a:xfrm>
              <a:off x="359664" y="2231756"/>
              <a:ext cx="5617464" cy="1371600"/>
            </a:xfrm>
            <a:prstGeom prst="roundRect">
              <a:avLst>
                <a:gd name="adj" fmla="val 7292"/>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lumMod val="50000"/>
                  </a:schemeClr>
                </a:solidFill>
                <a:latin typeface="Arial" panose="020B0604020202020204" pitchFamily="34" charset="0"/>
                <a:cs typeface="Arial" panose="020B0604020202020204" pitchFamily="34" charset="0"/>
              </a:endParaRPr>
            </a:p>
          </p:txBody>
        </p:sp>
        <p:sp>
          <p:nvSpPr>
            <p:cNvPr id="9" name="Rounded Rectangle 8">
              <a:extLst>
                <a:ext uri="{FF2B5EF4-FFF2-40B4-BE49-F238E27FC236}">
                  <a16:creationId xmlns:a16="http://schemas.microsoft.com/office/drawing/2014/main" id="{E6B910BF-451D-2A98-7ADB-71E60BEBADEE}"/>
                </a:ext>
              </a:extLst>
            </p:cNvPr>
            <p:cNvSpPr/>
            <p:nvPr/>
          </p:nvSpPr>
          <p:spPr>
            <a:xfrm>
              <a:off x="6193536" y="2231756"/>
              <a:ext cx="5617464" cy="1371600"/>
            </a:xfrm>
            <a:prstGeom prst="roundRect">
              <a:avLst>
                <a:gd name="adj" fmla="val 7292"/>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lumMod val="50000"/>
                  </a:schemeClr>
                </a:solidFill>
                <a:latin typeface="Arial" panose="020B0604020202020204" pitchFamily="34" charset="0"/>
                <a:cs typeface="Arial" panose="020B0604020202020204" pitchFamily="34" charset="0"/>
              </a:endParaRPr>
            </a:p>
          </p:txBody>
        </p:sp>
        <p:sp>
          <p:nvSpPr>
            <p:cNvPr id="10" name="Rounded Rectangle 9">
              <a:extLst>
                <a:ext uri="{FF2B5EF4-FFF2-40B4-BE49-F238E27FC236}">
                  <a16:creationId xmlns:a16="http://schemas.microsoft.com/office/drawing/2014/main" id="{C245EDFA-8B99-C229-F102-58387F7C180E}"/>
                </a:ext>
              </a:extLst>
            </p:cNvPr>
            <p:cNvSpPr/>
            <p:nvPr/>
          </p:nvSpPr>
          <p:spPr>
            <a:xfrm>
              <a:off x="359664" y="3832309"/>
              <a:ext cx="5617464" cy="1371600"/>
            </a:xfrm>
            <a:prstGeom prst="roundRect">
              <a:avLst>
                <a:gd name="adj" fmla="val 7292"/>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lumMod val="50000"/>
                  </a:schemeClr>
                </a:solidFill>
                <a:latin typeface="Arial" panose="020B0604020202020204" pitchFamily="34" charset="0"/>
                <a:cs typeface="Arial" panose="020B0604020202020204" pitchFamily="34" charset="0"/>
              </a:endParaRPr>
            </a:p>
          </p:txBody>
        </p:sp>
        <p:sp>
          <p:nvSpPr>
            <p:cNvPr id="11" name="Rounded Rectangle 10">
              <a:extLst>
                <a:ext uri="{FF2B5EF4-FFF2-40B4-BE49-F238E27FC236}">
                  <a16:creationId xmlns:a16="http://schemas.microsoft.com/office/drawing/2014/main" id="{51CF9A6C-BA90-2F61-0C79-D86027E0A048}"/>
                </a:ext>
              </a:extLst>
            </p:cNvPr>
            <p:cNvSpPr/>
            <p:nvPr/>
          </p:nvSpPr>
          <p:spPr>
            <a:xfrm>
              <a:off x="6193536" y="3832309"/>
              <a:ext cx="5617464" cy="1371600"/>
            </a:xfrm>
            <a:prstGeom prst="roundRect">
              <a:avLst>
                <a:gd name="adj" fmla="val 7292"/>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lumMod val="50000"/>
                  </a:schemeClr>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72DABDBD-20CC-CB30-9BA4-47F07A652F66}"/>
                </a:ext>
              </a:extLst>
            </p:cNvPr>
            <p:cNvSpPr txBox="1"/>
            <p:nvPr/>
          </p:nvSpPr>
          <p:spPr>
            <a:xfrm>
              <a:off x="1250955" y="2460016"/>
              <a:ext cx="3834882" cy="860444"/>
            </a:xfrm>
            <a:prstGeom prst="rect">
              <a:avLst/>
            </a:prstGeom>
            <a:noFill/>
          </p:spPr>
          <p:txBody>
            <a:bodyPr wrap="square">
              <a:spAutoFit/>
            </a:bodyPr>
            <a:lstStyle/>
            <a:p>
              <a:pPr lvl="0" algn="ctr">
                <a:lnSpc>
                  <a:spcPct val="100000"/>
                </a:lnSpc>
                <a:spcBef>
                  <a:spcPts val="1000"/>
                </a:spcBef>
                <a:buClr>
                  <a:schemeClr val="accent1"/>
                </a:buClr>
              </a:pPr>
              <a:r>
                <a:rPr lang="en-US" sz="2000" dirty="0">
                  <a:solidFill>
                    <a:schemeClr val="accent2">
                      <a:lumMod val="75000"/>
                    </a:schemeClr>
                  </a:solidFill>
                  <a:latin typeface="Arial" panose="020B0604020202020204" pitchFamily="34" charset="0"/>
                  <a:cs typeface="Arial" panose="020B0604020202020204" pitchFamily="34" charset="0"/>
                </a:rPr>
                <a:t>The earthquake or expected shaking did not meet the delivery method’s threshold.</a:t>
              </a:r>
            </a:p>
          </p:txBody>
        </p:sp>
        <p:sp>
          <p:nvSpPr>
            <p:cNvPr id="15" name="TextBox 14">
              <a:extLst>
                <a:ext uri="{FF2B5EF4-FFF2-40B4-BE49-F238E27FC236}">
                  <a16:creationId xmlns:a16="http://schemas.microsoft.com/office/drawing/2014/main" id="{062A0EEC-7F80-427F-D5C3-F24D695BFE9A}"/>
                </a:ext>
              </a:extLst>
            </p:cNvPr>
            <p:cNvSpPr txBox="1"/>
            <p:nvPr/>
          </p:nvSpPr>
          <p:spPr>
            <a:xfrm>
              <a:off x="7061501" y="2460016"/>
              <a:ext cx="3881535" cy="860444"/>
            </a:xfrm>
            <a:prstGeom prst="rect">
              <a:avLst/>
            </a:prstGeom>
            <a:noFill/>
          </p:spPr>
          <p:txBody>
            <a:bodyPr wrap="square">
              <a:spAutoFit/>
            </a:bodyPr>
            <a:lstStyle/>
            <a:p>
              <a:pPr lvl="0" algn="ctr">
                <a:lnSpc>
                  <a:spcPct val="100000"/>
                </a:lnSpc>
                <a:spcBef>
                  <a:spcPts val="1000"/>
                </a:spcBef>
                <a:buClr>
                  <a:schemeClr val="accent1"/>
                </a:buClr>
              </a:pPr>
              <a:r>
                <a:rPr lang="en-US" sz="2000" dirty="0">
                  <a:solidFill>
                    <a:schemeClr val="accent2">
                      <a:lumMod val="75000"/>
                    </a:schemeClr>
                  </a:solidFill>
                  <a:latin typeface="Arial" panose="020B0604020202020204" pitchFamily="34" charset="0"/>
                  <a:cs typeface="Arial" panose="020B0604020202020204" pitchFamily="34" charset="0"/>
                </a:rPr>
                <a:t>You were too close to the earthquake to receive a warning before the shaking arrived.</a:t>
              </a:r>
            </a:p>
          </p:txBody>
        </p:sp>
        <p:sp>
          <p:nvSpPr>
            <p:cNvPr id="16" name="TextBox 15">
              <a:extLst>
                <a:ext uri="{FF2B5EF4-FFF2-40B4-BE49-F238E27FC236}">
                  <a16:creationId xmlns:a16="http://schemas.microsoft.com/office/drawing/2014/main" id="{46DE63A3-D663-EEF2-45F4-61C8813AE287}"/>
                </a:ext>
              </a:extLst>
            </p:cNvPr>
            <p:cNvSpPr txBox="1"/>
            <p:nvPr/>
          </p:nvSpPr>
          <p:spPr>
            <a:xfrm>
              <a:off x="1109581" y="4047513"/>
              <a:ext cx="4097814" cy="860444"/>
            </a:xfrm>
            <a:prstGeom prst="rect">
              <a:avLst/>
            </a:prstGeom>
            <a:noFill/>
          </p:spPr>
          <p:txBody>
            <a:bodyPr wrap="square">
              <a:spAutoFit/>
            </a:bodyPr>
            <a:lstStyle/>
            <a:p>
              <a:pPr lvl="0" algn="ctr">
                <a:lnSpc>
                  <a:spcPct val="100000"/>
                </a:lnSpc>
                <a:spcBef>
                  <a:spcPts val="1000"/>
                </a:spcBef>
                <a:buClr>
                  <a:schemeClr val="accent1"/>
                </a:buClr>
              </a:pPr>
              <a:r>
                <a:rPr lang="en-US" sz="2000" dirty="0">
                  <a:solidFill>
                    <a:schemeClr val="accent2">
                      <a:lumMod val="75000"/>
                    </a:schemeClr>
                  </a:solidFill>
                  <a:latin typeface="Arial" panose="020B0604020202020204" pitchFamily="34" charset="0"/>
                  <a:cs typeface="Arial" panose="020B0604020202020204" pitchFamily="34" charset="0"/>
                </a:rPr>
                <a:t>Your device settings, location services, connectivity, or delivery method affected receipt.</a:t>
              </a:r>
            </a:p>
          </p:txBody>
        </p:sp>
        <p:sp>
          <p:nvSpPr>
            <p:cNvPr id="17" name="TextBox 16">
              <a:extLst>
                <a:ext uri="{FF2B5EF4-FFF2-40B4-BE49-F238E27FC236}">
                  <a16:creationId xmlns:a16="http://schemas.microsoft.com/office/drawing/2014/main" id="{E58DBA93-D623-12E4-4D99-D20B9468AE9F}"/>
                </a:ext>
              </a:extLst>
            </p:cNvPr>
            <p:cNvSpPr txBox="1"/>
            <p:nvPr/>
          </p:nvSpPr>
          <p:spPr>
            <a:xfrm>
              <a:off x="7240338" y="4158639"/>
              <a:ext cx="3523861" cy="599703"/>
            </a:xfrm>
            <a:prstGeom prst="rect">
              <a:avLst/>
            </a:prstGeom>
            <a:noFill/>
          </p:spPr>
          <p:txBody>
            <a:bodyPr wrap="square">
              <a:spAutoFit/>
            </a:bodyPr>
            <a:lstStyle/>
            <a:p>
              <a:pPr lvl="0" algn="ctr">
                <a:lnSpc>
                  <a:spcPct val="100000"/>
                </a:lnSpc>
                <a:spcBef>
                  <a:spcPts val="1000"/>
                </a:spcBef>
                <a:buClr>
                  <a:schemeClr val="accent1"/>
                </a:buClr>
              </a:pPr>
              <a:r>
                <a:rPr lang="en-US" sz="2000" dirty="0">
                  <a:solidFill>
                    <a:schemeClr val="accent2">
                      <a:lumMod val="75000"/>
                    </a:schemeClr>
                  </a:solidFill>
                  <a:latin typeface="Arial" panose="020B0604020202020204" pitchFamily="34" charset="0"/>
                  <a:cs typeface="Arial" panose="020B0604020202020204" pitchFamily="34" charset="0"/>
                </a:rPr>
                <a:t>ShakeAlert does not currently serve your location.</a:t>
              </a:r>
            </a:p>
          </p:txBody>
        </p:sp>
      </p:grpSp>
      <p:grpSp>
        <p:nvGrpSpPr>
          <p:cNvPr id="20" name="Group 19">
            <a:extLst>
              <a:ext uri="{FF2B5EF4-FFF2-40B4-BE49-F238E27FC236}">
                <a16:creationId xmlns:a16="http://schemas.microsoft.com/office/drawing/2014/main" id="{0D1DA689-A428-8178-1CB0-4C6325E577D2}"/>
              </a:ext>
            </a:extLst>
          </p:cNvPr>
          <p:cNvGrpSpPr/>
          <p:nvPr/>
        </p:nvGrpSpPr>
        <p:grpSpPr>
          <a:xfrm>
            <a:off x="649093" y="2225144"/>
            <a:ext cx="325915" cy="325915"/>
            <a:chOff x="687193" y="2263244"/>
            <a:chExt cx="325915" cy="325915"/>
          </a:xfrm>
        </p:grpSpPr>
        <p:sp>
          <p:nvSpPr>
            <p:cNvPr id="5" name="Oval 4">
              <a:extLst>
                <a:ext uri="{FF2B5EF4-FFF2-40B4-BE49-F238E27FC236}">
                  <a16:creationId xmlns:a16="http://schemas.microsoft.com/office/drawing/2014/main" id="{CA2C6F03-6381-1EDB-2972-C147E609D59B}"/>
                </a:ext>
              </a:extLst>
            </p:cNvPr>
            <p:cNvSpPr/>
            <p:nvPr/>
          </p:nvSpPr>
          <p:spPr>
            <a:xfrm>
              <a:off x="687193" y="2263244"/>
              <a:ext cx="325915" cy="325915"/>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9" name="Graphic 18" descr="No sign with solid fill">
              <a:extLst>
                <a:ext uri="{FF2B5EF4-FFF2-40B4-BE49-F238E27FC236}">
                  <a16:creationId xmlns:a16="http://schemas.microsoft.com/office/drawing/2014/main" id="{6D1E8618-7AB5-3CE1-15D1-95E6F73831B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32959" y="2305570"/>
              <a:ext cx="236620" cy="236620"/>
            </a:xfrm>
            <a:prstGeom prst="rect">
              <a:avLst/>
            </a:prstGeom>
          </p:spPr>
        </p:pic>
      </p:grpSp>
      <p:grpSp>
        <p:nvGrpSpPr>
          <p:cNvPr id="24" name="Group 23">
            <a:extLst>
              <a:ext uri="{FF2B5EF4-FFF2-40B4-BE49-F238E27FC236}">
                <a16:creationId xmlns:a16="http://schemas.microsoft.com/office/drawing/2014/main" id="{2C1CB197-EF78-582C-80D7-0C8D5FFDB2DA}"/>
              </a:ext>
            </a:extLst>
          </p:cNvPr>
          <p:cNvGrpSpPr/>
          <p:nvPr/>
        </p:nvGrpSpPr>
        <p:grpSpPr>
          <a:xfrm>
            <a:off x="649093" y="4130144"/>
            <a:ext cx="325915" cy="325915"/>
            <a:chOff x="687193" y="2263244"/>
            <a:chExt cx="325915" cy="325915"/>
          </a:xfrm>
        </p:grpSpPr>
        <p:sp>
          <p:nvSpPr>
            <p:cNvPr id="25" name="Oval 24">
              <a:extLst>
                <a:ext uri="{FF2B5EF4-FFF2-40B4-BE49-F238E27FC236}">
                  <a16:creationId xmlns:a16="http://schemas.microsoft.com/office/drawing/2014/main" id="{8AC72828-5F4E-8CFE-3D44-5FC89DBA88FF}"/>
                </a:ext>
              </a:extLst>
            </p:cNvPr>
            <p:cNvSpPr/>
            <p:nvPr/>
          </p:nvSpPr>
          <p:spPr>
            <a:xfrm>
              <a:off x="687193" y="2263244"/>
              <a:ext cx="325915" cy="325915"/>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6" name="Graphic 25" descr="No sign with solid fill">
              <a:extLst>
                <a:ext uri="{FF2B5EF4-FFF2-40B4-BE49-F238E27FC236}">
                  <a16:creationId xmlns:a16="http://schemas.microsoft.com/office/drawing/2014/main" id="{00DB7989-E846-0265-CA58-FD0EF85C0F6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32959" y="2305570"/>
              <a:ext cx="236620" cy="236620"/>
            </a:xfrm>
            <a:prstGeom prst="rect">
              <a:avLst/>
            </a:prstGeom>
          </p:spPr>
        </p:pic>
      </p:grpSp>
      <p:grpSp>
        <p:nvGrpSpPr>
          <p:cNvPr id="27" name="Group 26">
            <a:extLst>
              <a:ext uri="{FF2B5EF4-FFF2-40B4-BE49-F238E27FC236}">
                <a16:creationId xmlns:a16="http://schemas.microsoft.com/office/drawing/2014/main" id="{35CFB935-E076-601A-6454-87FF99EE668B}"/>
              </a:ext>
            </a:extLst>
          </p:cNvPr>
          <p:cNvGrpSpPr/>
          <p:nvPr/>
        </p:nvGrpSpPr>
        <p:grpSpPr>
          <a:xfrm>
            <a:off x="6345043" y="2225144"/>
            <a:ext cx="325915" cy="325915"/>
            <a:chOff x="687193" y="2263244"/>
            <a:chExt cx="325915" cy="325915"/>
          </a:xfrm>
        </p:grpSpPr>
        <p:sp>
          <p:nvSpPr>
            <p:cNvPr id="28" name="Oval 27">
              <a:extLst>
                <a:ext uri="{FF2B5EF4-FFF2-40B4-BE49-F238E27FC236}">
                  <a16:creationId xmlns:a16="http://schemas.microsoft.com/office/drawing/2014/main" id="{18E20055-9C3E-47CF-2C2E-B763BFAC4990}"/>
                </a:ext>
              </a:extLst>
            </p:cNvPr>
            <p:cNvSpPr/>
            <p:nvPr/>
          </p:nvSpPr>
          <p:spPr>
            <a:xfrm>
              <a:off x="687193" y="2263244"/>
              <a:ext cx="325915" cy="325915"/>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9" name="Graphic 28" descr="No sign with solid fill">
              <a:extLst>
                <a:ext uri="{FF2B5EF4-FFF2-40B4-BE49-F238E27FC236}">
                  <a16:creationId xmlns:a16="http://schemas.microsoft.com/office/drawing/2014/main" id="{CF057A67-A84B-A894-338E-002D5681BAC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32959" y="2305570"/>
              <a:ext cx="236620" cy="236620"/>
            </a:xfrm>
            <a:prstGeom prst="rect">
              <a:avLst/>
            </a:prstGeom>
          </p:spPr>
        </p:pic>
      </p:grpSp>
      <p:grpSp>
        <p:nvGrpSpPr>
          <p:cNvPr id="30" name="Group 29">
            <a:extLst>
              <a:ext uri="{FF2B5EF4-FFF2-40B4-BE49-F238E27FC236}">
                <a16:creationId xmlns:a16="http://schemas.microsoft.com/office/drawing/2014/main" id="{64D68FA5-8A43-06C5-1A9B-7F81AC06B2E0}"/>
              </a:ext>
            </a:extLst>
          </p:cNvPr>
          <p:cNvGrpSpPr/>
          <p:nvPr/>
        </p:nvGrpSpPr>
        <p:grpSpPr>
          <a:xfrm>
            <a:off x="6345043" y="4130144"/>
            <a:ext cx="325915" cy="325915"/>
            <a:chOff x="687193" y="2263244"/>
            <a:chExt cx="325915" cy="325915"/>
          </a:xfrm>
        </p:grpSpPr>
        <p:sp>
          <p:nvSpPr>
            <p:cNvPr id="31" name="Oval 30">
              <a:extLst>
                <a:ext uri="{FF2B5EF4-FFF2-40B4-BE49-F238E27FC236}">
                  <a16:creationId xmlns:a16="http://schemas.microsoft.com/office/drawing/2014/main" id="{A265D0E8-1BDC-260B-8960-58B39308E1E8}"/>
                </a:ext>
              </a:extLst>
            </p:cNvPr>
            <p:cNvSpPr/>
            <p:nvPr/>
          </p:nvSpPr>
          <p:spPr>
            <a:xfrm>
              <a:off x="687193" y="2263244"/>
              <a:ext cx="325915" cy="325915"/>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32" name="Graphic 31" descr="No sign with solid fill">
              <a:extLst>
                <a:ext uri="{FF2B5EF4-FFF2-40B4-BE49-F238E27FC236}">
                  <a16:creationId xmlns:a16="http://schemas.microsoft.com/office/drawing/2014/main" id="{499BA75B-BB65-2B43-633A-74E745972B0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32959" y="2305570"/>
              <a:ext cx="236620" cy="236620"/>
            </a:xfrm>
            <a:prstGeom prst="rect">
              <a:avLst/>
            </a:prstGeom>
          </p:spPr>
        </p:pic>
      </p:grpSp>
    </p:spTree>
    <p:extLst>
      <p:ext uri="{BB962C8B-B14F-4D97-AF65-F5344CB8AC3E}">
        <p14:creationId xmlns:p14="http://schemas.microsoft.com/office/powerpoint/2010/main" val="39703760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2385F-064E-76FC-4338-F2A0C075F6F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0517C3B-052E-5C20-D84B-21ADACDE1870}"/>
              </a:ext>
            </a:extLst>
          </p:cNvPr>
          <p:cNvSpPr>
            <a:spLocks noGrp="1"/>
          </p:cNvSpPr>
          <p:nvPr>
            <p:ph type="title"/>
          </p:nvPr>
        </p:nvSpPr>
        <p:spPr/>
        <p:txBody>
          <a:bodyPr/>
          <a:lstStyle/>
          <a:p>
            <a:r>
              <a:rPr lang="en-US" dirty="0"/>
              <a:t>Myths and Facts About ShakeAlert Earthquake Early Warning</a:t>
            </a:r>
          </a:p>
        </p:txBody>
      </p:sp>
      <p:sp>
        <p:nvSpPr>
          <p:cNvPr id="3" name="Slide Number Placeholder 2">
            <a:extLst>
              <a:ext uri="{FF2B5EF4-FFF2-40B4-BE49-F238E27FC236}">
                <a16:creationId xmlns:a16="http://schemas.microsoft.com/office/drawing/2014/main" id="{D8D76E67-7E96-6F98-DF43-334A577E1791}"/>
              </a:ext>
            </a:extLst>
          </p:cNvPr>
          <p:cNvSpPr>
            <a:spLocks noGrp="1"/>
          </p:cNvSpPr>
          <p:nvPr>
            <p:ph type="sldNum" sz="quarter" idx="12"/>
          </p:nvPr>
        </p:nvSpPr>
        <p:spPr/>
        <p:txBody>
          <a:bodyPr/>
          <a:lstStyle/>
          <a:p>
            <a:fld id="{00000000-1234-1234-1234-123412341234}" type="slidenum">
              <a:rPr lang="en-US" smtClean="0"/>
              <a:pPr/>
              <a:t>29</a:t>
            </a:fld>
            <a:endParaRPr lang="en-US"/>
          </a:p>
        </p:txBody>
      </p:sp>
      <p:sp>
        <p:nvSpPr>
          <p:cNvPr id="2" name="Rounded Rectangle 1">
            <a:extLst>
              <a:ext uri="{FF2B5EF4-FFF2-40B4-BE49-F238E27FC236}">
                <a16:creationId xmlns:a16="http://schemas.microsoft.com/office/drawing/2014/main" id="{76D16B41-4A19-122B-8399-D09A4FFFAC09}"/>
              </a:ext>
            </a:extLst>
          </p:cNvPr>
          <p:cNvSpPr/>
          <p:nvPr/>
        </p:nvSpPr>
        <p:spPr>
          <a:xfrm>
            <a:off x="475404" y="1498584"/>
            <a:ext cx="3692939" cy="543271"/>
          </a:xfrm>
          <a:prstGeom prst="roundRect">
            <a:avLst/>
          </a:prstGeom>
          <a:solidFill>
            <a:schemeClr val="accent3">
              <a:lumMod val="20000"/>
              <a:lumOff val="80000"/>
              <a:alpha val="38672"/>
            </a:schemeClr>
          </a:solidFill>
          <a:ln w="1905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243840" rtlCol="0" anchor="ctr"/>
          <a:lstStyle/>
          <a:p>
            <a:pPr marL="313259"/>
            <a:r>
              <a:rPr lang="en-US" sz="2133" b="1" dirty="0">
                <a:solidFill>
                  <a:schemeClr val="accent3">
                    <a:lumMod val="50000"/>
                  </a:schemeClr>
                </a:solidFill>
              </a:rPr>
              <a:t>MYTH</a:t>
            </a:r>
          </a:p>
        </p:txBody>
      </p:sp>
      <p:sp>
        <p:nvSpPr>
          <p:cNvPr id="10" name="Title 5">
            <a:extLst>
              <a:ext uri="{FF2B5EF4-FFF2-40B4-BE49-F238E27FC236}">
                <a16:creationId xmlns:a16="http://schemas.microsoft.com/office/drawing/2014/main" id="{2706055D-8613-36A4-AE23-07BB525470F8}"/>
              </a:ext>
            </a:extLst>
          </p:cNvPr>
          <p:cNvSpPr txBox="1">
            <a:spLocks/>
          </p:cNvSpPr>
          <p:nvPr/>
        </p:nvSpPr>
        <p:spPr>
          <a:xfrm>
            <a:off x="536449" y="1052538"/>
            <a:ext cx="9997012" cy="543271"/>
          </a:xfrm>
          <a:prstGeom prst="rect">
            <a:avLst/>
          </a:prstGeom>
          <a:noFill/>
          <a:ln>
            <a:noFill/>
          </a:ln>
        </p:spPr>
        <p:txBody>
          <a:bodyPr spcFirstLastPara="1" wrap="square" lIns="121900" tIns="60933" rIns="121900" bIns="60933"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1800"/>
              <a:buFont typeface="Arial"/>
              <a:buNone/>
              <a:defRPr sz="2100" b="1" i="0" u="none" strike="noStrike" cap="none">
                <a:solidFill>
                  <a:schemeClr val="accen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lang="en-US" sz="3200" baseline="30000" dirty="0">
              <a:solidFill>
                <a:srgbClr val="006F41"/>
              </a:solidFill>
              <a:latin typeface="Arial" panose="020B0604020202020204" pitchFamily="34" charset="0"/>
              <a:cs typeface="Arial" panose="020B0604020202020204" pitchFamily="34" charset="0"/>
            </a:endParaRPr>
          </a:p>
        </p:txBody>
      </p:sp>
      <p:sp>
        <p:nvSpPr>
          <p:cNvPr id="16" name="Rounded Rectangle 15">
            <a:extLst>
              <a:ext uri="{FF2B5EF4-FFF2-40B4-BE49-F238E27FC236}">
                <a16:creationId xmlns:a16="http://schemas.microsoft.com/office/drawing/2014/main" id="{FFBA769A-A240-6F9D-3620-9B5ABB1F573D}"/>
              </a:ext>
            </a:extLst>
          </p:cNvPr>
          <p:cNvSpPr/>
          <p:nvPr/>
        </p:nvSpPr>
        <p:spPr>
          <a:xfrm>
            <a:off x="4459891" y="1498584"/>
            <a:ext cx="7129669" cy="543271"/>
          </a:xfrm>
          <a:prstGeom prst="roundRect">
            <a:avLst/>
          </a:prstGeom>
          <a:solidFill>
            <a:schemeClr val="accent1">
              <a:alpha val="9265"/>
            </a:schemeClr>
          </a:solidFill>
          <a:ln w="1905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243840" rtlCol="0" anchor="ctr"/>
          <a:lstStyle/>
          <a:p>
            <a:pPr marL="383108"/>
            <a:r>
              <a:rPr lang="en-US" sz="2133" b="1" dirty="0">
                <a:solidFill>
                  <a:schemeClr val="accent1"/>
                </a:solidFill>
              </a:rPr>
              <a:t>FACT</a:t>
            </a:r>
          </a:p>
        </p:txBody>
      </p:sp>
      <p:sp>
        <p:nvSpPr>
          <p:cNvPr id="19" name="TextBox 18">
            <a:extLst>
              <a:ext uri="{FF2B5EF4-FFF2-40B4-BE49-F238E27FC236}">
                <a16:creationId xmlns:a16="http://schemas.microsoft.com/office/drawing/2014/main" id="{E0284A56-BE5C-EAA6-9DD6-C292A18584D4}"/>
              </a:ext>
            </a:extLst>
          </p:cNvPr>
          <p:cNvSpPr txBox="1"/>
          <p:nvPr/>
        </p:nvSpPr>
        <p:spPr>
          <a:xfrm>
            <a:off x="475404" y="2296469"/>
            <a:ext cx="3589277" cy="369332"/>
          </a:xfrm>
          <a:prstGeom prst="rect">
            <a:avLst/>
          </a:prstGeom>
          <a:noFill/>
        </p:spPr>
        <p:txBody>
          <a:bodyPr wrap="square">
            <a:spAutoFit/>
          </a:bodyPr>
          <a:lstStyle/>
          <a:p>
            <a:r>
              <a:rPr lang="en-US" dirty="0">
                <a:solidFill>
                  <a:srgbClr val="49090B"/>
                </a:solidFill>
                <a:latin typeface="Arial" panose="020B0604020202020204" pitchFamily="34" charset="0"/>
                <a:cs typeface="Arial" panose="020B0604020202020204" pitchFamily="34" charset="0"/>
                <a:sym typeface="Arial"/>
              </a:rPr>
              <a:t>Earthquakes can be predicted.</a:t>
            </a:r>
            <a:endParaRPr lang="en-US" dirty="0">
              <a:solidFill>
                <a:srgbClr val="49090B"/>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504653E3-8079-8C4D-7403-0FF10EC2BED5}"/>
              </a:ext>
            </a:extLst>
          </p:cNvPr>
          <p:cNvSpPr txBox="1"/>
          <p:nvPr/>
        </p:nvSpPr>
        <p:spPr>
          <a:xfrm>
            <a:off x="4555144" y="2220266"/>
            <a:ext cx="7032487" cy="1200329"/>
          </a:xfrm>
          <a:prstGeom prst="rect">
            <a:avLst/>
          </a:prstGeom>
          <a:noFill/>
        </p:spPr>
        <p:txBody>
          <a:bodyPr wrap="square">
            <a:spAutoFit/>
          </a:bodyPr>
          <a:lstStyle/>
          <a:p>
            <a:r>
              <a:rPr lang="en-US" b="1" dirty="0">
                <a:solidFill>
                  <a:schemeClr val="accent1">
                    <a:lumMod val="50000"/>
                  </a:schemeClr>
                </a:solidFill>
                <a:latin typeface="Arial" panose="020B0604020202020204" pitchFamily="34" charset="0"/>
                <a:cs typeface="Arial" panose="020B0604020202020204" pitchFamily="34" charset="0"/>
                <a:sym typeface="Arial"/>
              </a:rPr>
              <a:t>Earthquakes cannot be predicted. </a:t>
            </a:r>
            <a:r>
              <a:rPr lang="en-US" dirty="0" err="1">
                <a:solidFill>
                  <a:schemeClr val="accent1">
                    <a:lumMod val="50000"/>
                  </a:schemeClr>
                </a:solidFill>
                <a:latin typeface="Arial" panose="020B0604020202020204" pitchFamily="34" charset="0"/>
                <a:cs typeface="Arial" panose="020B0604020202020204" pitchFamily="34" charset="0"/>
                <a:sym typeface="Arial"/>
              </a:rPr>
              <a:t>ShakeAlert</a:t>
            </a:r>
            <a:r>
              <a:rPr lang="en-US" dirty="0">
                <a:solidFill>
                  <a:schemeClr val="accent1">
                    <a:lumMod val="50000"/>
                  </a:schemeClr>
                </a:solidFill>
                <a:latin typeface="Arial" panose="020B0604020202020204" pitchFamily="34" charset="0"/>
                <a:cs typeface="Arial" panose="020B0604020202020204" pitchFamily="34" charset="0"/>
                <a:sym typeface="Arial"/>
              </a:rPr>
              <a:t> detects</a:t>
            </a:r>
          </a:p>
          <a:p>
            <a:r>
              <a:rPr lang="en-US" dirty="0">
                <a:solidFill>
                  <a:schemeClr val="accent1">
                    <a:lumMod val="50000"/>
                  </a:schemeClr>
                </a:solidFill>
                <a:latin typeface="Arial" panose="020B0604020202020204" pitchFamily="34" charset="0"/>
                <a:cs typeface="Arial" panose="020B0604020202020204" pitchFamily="34" charset="0"/>
                <a:sym typeface="Arial"/>
              </a:rPr>
              <a:t>shaking after an earthquake begins and provides</a:t>
            </a:r>
          </a:p>
          <a:p>
            <a:r>
              <a:rPr lang="en-US" dirty="0">
                <a:solidFill>
                  <a:schemeClr val="accent1">
                    <a:lumMod val="50000"/>
                  </a:schemeClr>
                </a:solidFill>
                <a:latin typeface="Arial" panose="020B0604020202020204" pitchFamily="34" charset="0"/>
                <a:cs typeface="Arial" panose="020B0604020202020204" pitchFamily="34" charset="0"/>
                <a:sym typeface="Arial"/>
              </a:rPr>
              <a:t>information fast enough that alerts can be delivered to</a:t>
            </a:r>
          </a:p>
          <a:p>
            <a:r>
              <a:rPr lang="en-US" dirty="0">
                <a:solidFill>
                  <a:schemeClr val="accent1">
                    <a:lumMod val="50000"/>
                  </a:schemeClr>
                </a:solidFill>
                <a:latin typeface="Arial" panose="020B0604020202020204" pitchFamily="34" charset="0"/>
                <a:cs typeface="Arial" panose="020B0604020202020204" pitchFamily="34" charset="0"/>
                <a:sym typeface="Arial"/>
              </a:rPr>
              <a:t>people and vital systems before strong shaking arrives.</a:t>
            </a:r>
            <a:endParaRPr lang="en-US" dirty="0">
              <a:solidFill>
                <a:schemeClr val="accent1">
                  <a:lumMod val="50000"/>
                </a:schemeClr>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8FBB50A6-A318-44C5-DC1C-6D53D3ACE542}"/>
              </a:ext>
            </a:extLst>
          </p:cNvPr>
          <p:cNvSpPr txBox="1"/>
          <p:nvPr/>
        </p:nvSpPr>
        <p:spPr>
          <a:xfrm>
            <a:off x="475404" y="5025215"/>
            <a:ext cx="3692939" cy="369332"/>
          </a:xfrm>
          <a:prstGeom prst="rect">
            <a:avLst/>
          </a:prstGeom>
          <a:noFill/>
        </p:spPr>
        <p:txBody>
          <a:bodyPr wrap="square">
            <a:spAutoFit/>
          </a:bodyPr>
          <a:lstStyle/>
          <a:p>
            <a:r>
              <a:rPr lang="en-US" dirty="0">
                <a:solidFill>
                  <a:srgbClr val="49090B"/>
                </a:solidFill>
                <a:latin typeface="Arial" panose="020B0604020202020204" pitchFamily="34" charset="0"/>
                <a:cs typeface="Arial" panose="020B0604020202020204" pitchFamily="34" charset="0"/>
                <a:sym typeface="Arial"/>
              </a:rPr>
              <a:t>Everyone will get an alert.</a:t>
            </a:r>
          </a:p>
        </p:txBody>
      </p:sp>
      <p:sp>
        <p:nvSpPr>
          <p:cNvPr id="25" name="TextBox 24">
            <a:extLst>
              <a:ext uri="{FF2B5EF4-FFF2-40B4-BE49-F238E27FC236}">
                <a16:creationId xmlns:a16="http://schemas.microsoft.com/office/drawing/2014/main" id="{F9DD7E17-D597-4E0D-8D8E-6F88FDECC32E}"/>
              </a:ext>
            </a:extLst>
          </p:cNvPr>
          <p:cNvSpPr txBox="1"/>
          <p:nvPr/>
        </p:nvSpPr>
        <p:spPr>
          <a:xfrm>
            <a:off x="4555144" y="5032604"/>
            <a:ext cx="7032487" cy="1200329"/>
          </a:xfrm>
          <a:prstGeom prst="rect">
            <a:avLst/>
          </a:prstGeom>
          <a:noFill/>
        </p:spPr>
        <p:txBody>
          <a:bodyPr wrap="square">
            <a:spAutoFit/>
          </a:bodyPr>
          <a:lstStyle/>
          <a:p>
            <a:r>
              <a:rPr lang="en-US" b="1" dirty="0">
                <a:solidFill>
                  <a:schemeClr val="accent1">
                    <a:lumMod val="50000"/>
                  </a:schemeClr>
                </a:solidFill>
                <a:latin typeface="Arial" panose="020B0604020202020204" pitchFamily="34" charset="0"/>
                <a:cs typeface="Arial" panose="020B0604020202020204" pitchFamily="34" charset="0"/>
                <a:sym typeface="Arial"/>
              </a:rPr>
              <a:t>Some devices may not get alerts </a:t>
            </a:r>
            <a:r>
              <a:rPr lang="en-US" dirty="0">
                <a:solidFill>
                  <a:schemeClr val="accent1">
                    <a:lumMod val="50000"/>
                  </a:schemeClr>
                </a:solidFill>
                <a:latin typeface="Arial" panose="020B0604020202020204" pitchFamily="34" charset="0"/>
                <a:cs typeface="Arial" panose="020B0604020202020204" pitchFamily="34" charset="0"/>
                <a:sym typeface="Arial"/>
              </a:rPr>
              <a:t>and people near the</a:t>
            </a:r>
          </a:p>
          <a:p>
            <a:r>
              <a:rPr lang="en-US" dirty="0">
                <a:solidFill>
                  <a:schemeClr val="accent1">
                    <a:lumMod val="50000"/>
                  </a:schemeClr>
                </a:solidFill>
                <a:latin typeface="Arial" panose="020B0604020202020204" pitchFamily="34" charset="0"/>
                <a:cs typeface="Arial" panose="020B0604020202020204" pitchFamily="34" charset="0"/>
                <a:sym typeface="Arial"/>
              </a:rPr>
              <a:t>epicenter may feel shaking before they get an alert. Some</a:t>
            </a:r>
          </a:p>
          <a:p>
            <a:r>
              <a:rPr lang="en-US" dirty="0">
                <a:solidFill>
                  <a:schemeClr val="accent1">
                    <a:lumMod val="50000"/>
                  </a:schemeClr>
                </a:solidFill>
                <a:latin typeface="Arial" panose="020B0604020202020204" pitchFamily="34" charset="0"/>
                <a:cs typeface="Arial" panose="020B0604020202020204" pitchFamily="34" charset="0"/>
                <a:sym typeface="Arial"/>
              </a:rPr>
              <a:t>devices may miss alerts due to settings or issues with</a:t>
            </a:r>
          </a:p>
          <a:p>
            <a:r>
              <a:rPr lang="en-US" dirty="0">
                <a:solidFill>
                  <a:schemeClr val="accent1">
                    <a:lumMod val="50000"/>
                  </a:schemeClr>
                </a:solidFill>
                <a:latin typeface="Arial" panose="020B0604020202020204" pitchFamily="34" charset="0"/>
                <a:cs typeface="Arial" panose="020B0604020202020204" pitchFamily="34" charset="0"/>
                <a:sym typeface="Arial"/>
              </a:rPr>
              <a:t>connectivity.</a:t>
            </a:r>
          </a:p>
        </p:txBody>
      </p:sp>
      <p:sp>
        <p:nvSpPr>
          <p:cNvPr id="26" name="TextBox 25">
            <a:extLst>
              <a:ext uri="{FF2B5EF4-FFF2-40B4-BE49-F238E27FC236}">
                <a16:creationId xmlns:a16="http://schemas.microsoft.com/office/drawing/2014/main" id="{78EA2AFD-755E-9219-6396-259B71DA7CA0}"/>
              </a:ext>
            </a:extLst>
          </p:cNvPr>
          <p:cNvSpPr txBox="1"/>
          <p:nvPr/>
        </p:nvSpPr>
        <p:spPr>
          <a:xfrm>
            <a:off x="475404" y="3757589"/>
            <a:ext cx="2927261" cy="646331"/>
          </a:xfrm>
          <a:prstGeom prst="rect">
            <a:avLst/>
          </a:prstGeom>
          <a:noFill/>
        </p:spPr>
        <p:txBody>
          <a:bodyPr wrap="square">
            <a:spAutoFit/>
          </a:bodyPr>
          <a:lstStyle/>
          <a:p>
            <a:r>
              <a:rPr lang="en-US" dirty="0">
                <a:solidFill>
                  <a:srgbClr val="49090B"/>
                </a:solidFill>
                <a:latin typeface="Arial" panose="020B0604020202020204" pitchFamily="34" charset="0"/>
                <a:cs typeface="Arial" panose="020B0604020202020204" pitchFamily="34" charset="0"/>
              </a:rPr>
              <a:t>Every</a:t>
            </a:r>
            <a:r>
              <a:rPr lang="en-US" dirty="0">
                <a:solidFill>
                  <a:srgbClr val="49090B"/>
                </a:solidFill>
                <a:latin typeface="Arial" panose="020B0604020202020204" pitchFamily="34" charset="0"/>
                <a:cs typeface="Arial" panose="020B0604020202020204" pitchFamily="34" charset="0"/>
                <a:sym typeface="Arial"/>
              </a:rPr>
              <a:t> earthquake will  trigger an alert.</a:t>
            </a:r>
          </a:p>
        </p:txBody>
      </p:sp>
      <p:sp>
        <p:nvSpPr>
          <p:cNvPr id="27" name="TextBox 26">
            <a:extLst>
              <a:ext uri="{FF2B5EF4-FFF2-40B4-BE49-F238E27FC236}">
                <a16:creationId xmlns:a16="http://schemas.microsoft.com/office/drawing/2014/main" id="{F703C863-5214-566B-67A7-C47CBE9EA235}"/>
              </a:ext>
            </a:extLst>
          </p:cNvPr>
          <p:cNvSpPr txBox="1"/>
          <p:nvPr/>
        </p:nvSpPr>
        <p:spPr>
          <a:xfrm>
            <a:off x="4555144" y="3766691"/>
            <a:ext cx="7032487" cy="923330"/>
          </a:xfrm>
          <a:prstGeom prst="rect">
            <a:avLst/>
          </a:prstGeom>
          <a:noFill/>
        </p:spPr>
        <p:txBody>
          <a:bodyPr wrap="square">
            <a:spAutoFit/>
          </a:bodyPr>
          <a:lstStyle/>
          <a:p>
            <a:r>
              <a:rPr lang="en-US" b="1" dirty="0">
                <a:solidFill>
                  <a:schemeClr val="accent1">
                    <a:lumMod val="50000"/>
                  </a:schemeClr>
                </a:solidFill>
                <a:latin typeface="Arial" panose="020B0604020202020204" pitchFamily="34" charset="0"/>
                <a:cs typeface="Arial" panose="020B0604020202020204" pitchFamily="34" charset="0"/>
                <a:sym typeface="Arial"/>
              </a:rPr>
              <a:t>Alerts are only delivered when magnitude and intensity</a:t>
            </a:r>
          </a:p>
          <a:p>
            <a:r>
              <a:rPr lang="en-US" b="1" dirty="0">
                <a:solidFill>
                  <a:schemeClr val="accent1">
                    <a:lumMod val="50000"/>
                  </a:schemeClr>
                </a:solidFill>
                <a:latin typeface="Arial" panose="020B0604020202020204" pitchFamily="34" charset="0"/>
                <a:cs typeface="Arial" panose="020B0604020202020204" pitchFamily="34" charset="0"/>
                <a:sym typeface="Arial"/>
              </a:rPr>
              <a:t>thresholds are met. </a:t>
            </a:r>
            <a:r>
              <a:rPr lang="en-US" dirty="0">
                <a:solidFill>
                  <a:schemeClr val="accent1">
                    <a:lumMod val="50000"/>
                  </a:schemeClr>
                </a:solidFill>
                <a:latin typeface="Arial" panose="020B0604020202020204" pitchFamily="34" charset="0"/>
                <a:cs typeface="Arial" panose="020B0604020202020204" pitchFamily="34" charset="0"/>
                <a:sym typeface="Arial"/>
              </a:rPr>
              <a:t>Smaller or distant earthquakes may</a:t>
            </a:r>
          </a:p>
          <a:p>
            <a:r>
              <a:rPr lang="en-US" dirty="0">
                <a:solidFill>
                  <a:schemeClr val="accent1">
                    <a:lumMod val="50000"/>
                  </a:schemeClr>
                </a:solidFill>
                <a:latin typeface="Arial" panose="020B0604020202020204" pitchFamily="34" charset="0"/>
                <a:cs typeface="Arial" panose="020B0604020202020204" pitchFamily="34" charset="0"/>
                <a:sym typeface="Arial"/>
              </a:rPr>
              <a:t>not trigger alerts at all.</a:t>
            </a:r>
          </a:p>
        </p:txBody>
      </p:sp>
      <p:cxnSp>
        <p:nvCxnSpPr>
          <p:cNvPr id="28" name="Straight Connector 27">
            <a:extLst>
              <a:ext uri="{FF2B5EF4-FFF2-40B4-BE49-F238E27FC236}">
                <a16:creationId xmlns:a16="http://schemas.microsoft.com/office/drawing/2014/main" id="{5092797C-3235-503A-370D-FB77A0D1A77B}"/>
              </a:ext>
            </a:extLst>
          </p:cNvPr>
          <p:cNvCxnSpPr/>
          <p:nvPr/>
        </p:nvCxnSpPr>
        <p:spPr>
          <a:xfrm>
            <a:off x="475404" y="3583977"/>
            <a:ext cx="1102580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D93283C-B806-00B8-3595-16F8F84BC219}"/>
              </a:ext>
            </a:extLst>
          </p:cNvPr>
          <p:cNvCxnSpPr/>
          <p:nvPr/>
        </p:nvCxnSpPr>
        <p:spPr>
          <a:xfrm>
            <a:off x="466571" y="4813380"/>
            <a:ext cx="1102580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5D704BBD-6B69-59B4-EFF1-7A296322BFAA}"/>
              </a:ext>
            </a:extLst>
          </p:cNvPr>
          <p:cNvGrpSpPr/>
          <p:nvPr/>
        </p:nvGrpSpPr>
        <p:grpSpPr>
          <a:xfrm>
            <a:off x="607680" y="1607261"/>
            <a:ext cx="325915" cy="325915"/>
            <a:chOff x="507954" y="1389792"/>
            <a:chExt cx="244436" cy="244436"/>
          </a:xfrm>
        </p:grpSpPr>
        <p:sp>
          <p:nvSpPr>
            <p:cNvPr id="31" name="Oval 30">
              <a:extLst>
                <a:ext uri="{FF2B5EF4-FFF2-40B4-BE49-F238E27FC236}">
                  <a16:creationId xmlns:a16="http://schemas.microsoft.com/office/drawing/2014/main" id="{9C730E81-BE12-D222-4814-45B9C35BAD92}"/>
                </a:ext>
              </a:extLst>
            </p:cNvPr>
            <p:cNvSpPr/>
            <p:nvPr/>
          </p:nvSpPr>
          <p:spPr>
            <a:xfrm>
              <a:off x="507954" y="1389792"/>
              <a:ext cx="244436" cy="244436"/>
            </a:xfrm>
            <a:prstGeom prst="ellipse">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32" name="Graphic 31" descr="Close with solid fill">
              <a:extLst>
                <a:ext uri="{FF2B5EF4-FFF2-40B4-BE49-F238E27FC236}">
                  <a16:creationId xmlns:a16="http://schemas.microsoft.com/office/drawing/2014/main" id="{4FB9168C-BACC-17FD-A850-A46CDEF9377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35527" y="1417702"/>
              <a:ext cx="189290" cy="189290"/>
            </a:xfrm>
            <a:prstGeom prst="rect">
              <a:avLst/>
            </a:prstGeom>
          </p:spPr>
        </p:pic>
      </p:grpSp>
      <p:sp>
        <p:nvSpPr>
          <p:cNvPr id="33" name="Oval 32">
            <a:extLst>
              <a:ext uri="{FF2B5EF4-FFF2-40B4-BE49-F238E27FC236}">
                <a16:creationId xmlns:a16="http://schemas.microsoft.com/office/drawing/2014/main" id="{50216D16-88D0-9583-2F28-37D4B30789AD}"/>
              </a:ext>
            </a:extLst>
          </p:cNvPr>
          <p:cNvSpPr/>
          <p:nvPr/>
        </p:nvSpPr>
        <p:spPr>
          <a:xfrm>
            <a:off x="4644252" y="1607261"/>
            <a:ext cx="325915" cy="325915"/>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34" name="Graphic 33" descr="Checkmark with solid fill">
            <a:extLst>
              <a:ext uri="{FF2B5EF4-FFF2-40B4-BE49-F238E27FC236}">
                <a16:creationId xmlns:a16="http://schemas.microsoft.com/office/drawing/2014/main" id="{7DD47BD8-A8B7-6677-E8FD-1B0304806DC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708798" y="1671403"/>
            <a:ext cx="196823" cy="196823"/>
          </a:xfrm>
          <a:prstGeom prst="rect">
            <a:avLst/>
          </a:prstGeom>
        </p:spPr>
      </p:pic>
    </p:spTree>
    <p:extLst>
      <p:ext uri="{BB962C8B-B14F-4D97-AF65-F5344CB8AC3E}">
        <p14:creationId xmlns:p14="http://schemas.microsoft.com/office/powerpoint/2010/main" val="29928519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E2849"/>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7D4B1B0-7820-2D83-1364-006B32DDD33F}"/>
              </a:ext>
            </a:extLst>
          </p:cNvPr>
          <p:cNvPicPr>
            <a:picLocks noChangeAspect="1"/>
          </p:cNvPicPr>
          <p:nvPr/>
        </p:nvPicPr>
        <p:blipFill>
          <a:blip r:embed="rId3" cstate="hqprint">
            <a:duotone>
              <a:schemeClr val="accent5">
                <a:shade val="45000"/>
                <a:satMod val="135000"/>
              </a:schemeClr>
              <a:prstClr val="white"/>
            </a:duotone>
            <a:alphaModFix amt="20000"/>
            <a:extLst>
              <a:ext uri="{28A0092B-C50C-407E-A947-70E740481C1C}">
                <a14:useLocalDpi xmlns:a14="http://schemas.microsoft.com/office/drawing/2010/main"/>
              </a:ext>
            </a:extLst>
          </a:blip>
          <a:srcRect r="-4196"/>
          <a:stretch>
            <a:fillRect/>
          </a:stretch>
        </p:blipFill>
        <p:spPr>
          <a:xfrm flipH="1">
            <a:off x="6606539" y="0"/>
            <a:ext cx="5585461" cy="6858000"/>
          </a:xfrm>
          <a:prstGeom prst="rect">
            <a:avLst/>
          </a:prstGeom>
        </p:spPr>
      </p:pic>
      <p:sp>
        <p:nvSpPr>
          <p:cNvPr id="7" name="Title 5">
            <a:extLst>
              <a:ext uri="{FF2B5EF4-FFF2-40B4-BE49-F238E27FC236}">
                <a16:creationId xmlns:a16="http://schemas.microsoft.com/office/drawing/2014/main" id="{E5632940-C367-E45C-45A5-D4C0795F4B20}"/>
              </a:ext>
            </a:extLst>
          </p:cNvPr>
          <p:cNvSpPr txBox="1">
            <a:spLocks/>
          </p:cNvSpPr>
          <p:nvPr/>
        </p:nvSpPr>
        <p:spPr>
          <a:xfrm>
            <a:off x="715619" y="1809438"/>
            <a:ext cx="5645835" cy="2415090"/>
          </a:xfrm>
          <a:prstGeom prst="rect">
            <a:avLst/>
          </a:prstGeom>
          <a:noFill/>
          <a:ln>
            <a:noFill/>
          </a:ln>
        </p:spPr>
        <p:txBody>
          <a:bodyPr spcFirstLastPara="1" wrap="square" lIns="0"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1800"/>
              <a:buFont typeface="Arial"/>
              <a:buNone/>
              <a:defRPr sz="2100" b="1" i="0" u="none" strike="noStrike" cap="none">
                <a:solidFill>
                  <a:schemeClr val="accen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US" sz="4000" spc="-100" dirty="0">
                <a:solidFill>
                  <a:schemeClr val="bg1"/>
                </a:solidFill>
              </a:rPr>
              <a:t>ShakeAlert Ready CERT Essentials</a:t>
            </a:r>
          </a:p>
          <a:p>
            <a:pPr lvl="0">
              <a:lnSpc>
                <a:spcPct val="100000"/>
              </a:lnSpc>
              <a:buClr>
                <a:srgbClr val="000000"/>
              </a:buClr>
              <a:buSzTx/>
              <a:defRPr/>
            </a:pPr>
            <a:endParaRPr lang="en-US" sz="2400" b="0" dirty="0">
              <a:solidFill>
                <a:srgbClr val="79B39A"/>
              </a:solidFill>
            </a:endParaRPr>
          </a:p>
          <a:p>
            <a:r>
              <a:rPr lang="en-US" sz="2000" b="0" dirty="0">
                <a:solidFill>
                  <a:srgbClr val="A0DABD"/>
                </a:solidFill>
              </a:rPr>
              <a:t>The Basics Every CERT Volunteer Should Know</a:t>
            </a:r>
          </a:p>
        </p:txBody>
      </p:sp>
      <p:pic>
        <p:nvPicPr>
          <p:cNvPr id="14" name="Graphic 13">
            <a:extLst>
              <a:ext uri="{FF2B5EF4-FFF2-40B4-BE49-F238E27FC236}">
                <a16:creationId xmlns:a16="http://schemas.microsoft.com/office/drawing/2014/main" id="{77D308A1-4CF1-B229-8DE9-EA9A716AEED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5619" y="5005249"/>
            <a:ext cx="3228778" cy="838959"/>
          </a:xfrm>
          <a:prstGeom prst="rect">
            <a:avLst/>
          </a:prstGeom>
        </p:spPr>
      </p:pic>
      <p:sp>
        <p:nvSpPr>
          <p:cNvPr id="17" name="TextBox 16">
            <a:extLst>
              <a:ext uri="{FF2B5EF4-FFF2-40B4-BE49-F238E27FC236}">
                <a16:creationId xmlns:a16="http://schemas.microsoft.com/office/drawing/2014/main" id="{1FD59BDA-D446-B221-CF79-73012C189202}"/>
              </a:ext>
            </a:extLst>
          </p:cNvPr>
          <p:cNvSpPr txBox="1"/>
          <p:nvPr/>
        </p:nvSpPr>
        <p:spPr>
          <a:xfrm>
            <a:off x="715619" y="1393454"/>
            <a:ext cx="1485900" cy="442674"/>
          </a:xfrm>
          <a:prstGeom prst="roundRect">
            <a:avLst/>
          </a:prstGeom>
          <a:solidFill>
            <a:srgbClr val="07794B"/>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000" b="1" spc="-100" dirty="0">
                <a:solidFill>
                  <a:schemeClr val="bg1"/>
                </a:solidFill>
                <a:latin typeface="Arial" panose="020B0604020202020204" pitchFamily="34" charset="0"/>
                <a:cs typeface="Arial" panose="020B0604020202020204" pitchFamily="34" charset="0"/>
              </a:rPr>
              <a:t>MODULE 1</a:t>
            </a:r>
          </a:p>
        </p:txBody>
      </p:sp>
      <p:cxnSp>
        <p:nvCxnSpPr>
          <p:cNvPr id="21" name="Straight Connector 20">
            <a:extLst>
              <a:ext uri="{FF2B5EF4-FFF2-40B4-BE49-F238E27FC236}">
                <a16:creationId xmlns:a16="http://schemas.microsoft.com/office/drawing/2014/main" id="{3BBFD9BB-CFCC-49AF-0916-873F0D5DBDB8}"/>
              </a:ext>
            </a:extLst>
          </p:cNvPr>
          <p:cNvCxnSpPr>
            <a:cxnSpLocks/>
          </p:cNvCxnSpPr>
          <p:nvPr/>
        </p:nvCxnSpPr>
        <p:spPr>
          <a:xfrm>
            <a:off x="786384" y="4480560"/>
            <a:ext cx="5340096" cy="0"/>
          </a:xfrm>
          <a:prstGeom prst="line">
            <a:avLst/>
          </a:prstGeom>
          <a:ln>
            <a:solidFill>
              <a:schemeClr val="bg1">
                <a:lumMod val="50000"/>
              </a:schemeClr>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262389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957CE-6FD6-C7B2-4DF5-A9920E78A23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06E1B30D-E966-4D6F-C28C-D1D24E572B95}"/>
              </a:ext>
            </a:extLst>
          </p:cNvPr>
          <p:cNvPicPr>
            <a:picLocks noChangeAspect="1"/>
          </p:cNvPicPr>
          <p:nvPr/>
        </p:nvPicPr>
        <p:blipFill>
          <a:blip r:embed="rId3" cstate="hqprint">
            <a:duotone>
              <a:schemeClr val="accent5">
                <a:shade val="45000"/>
                <a:satMod val="135000"/>
              </a:schemeClr>
              <a:prstClr val="white"/>
            </a:duotone>
            <a:alphaModFix amt="20000"/>
            <a:extLst>
              <a:ext uri="{28A0092B-C50C-407E-A947-70E740481C1C}">
                <a14:useLocalDpi xmlns:a14="http://schemas.microsoft.com/office/drawing/2010/main"/>
              </a:ext>
            </a:extLst>
          </a:blip>
          <a:srcRect r="-4196"/>
          <a:stretch>
            <a:fillRect/>
          </a:stretch>
        </p:blipFill>
        <p:spPr>
          <a:xfrm flipH="1">
            <a:off x="6606539" y="0"/>
            <a:ext cx="5585461" cy="6858000"/>
          </a:xfrm>
          <a:prstGeom prst="rect">
            <a:avLst/>
          </a:prstGeom>
        </p:spPr>
      </p:pic>
      <p:sp>
        <p:nvSpPr>
          <p:cNvPr id="7" name="Title 5">
            <a:extLst>
              <a:ext uri="{FF2B5EF4-FFF2-40B4-BE49-F238E27FC236}">
                <a16:creationId xmlns:a16="http://schemas.microsoft.com/office/drawing/2014/main" id="{3ADBA31D-306A-1CA9-9764-D561BE155E5C}"/>
              </a:ext>
            </a:extLst>
          </p:cNvPr>
          <p:cNvSpPr txBox="1">
            <a:spLocks/>
          </p:cNvSpPr>
          <p:nvPr/>
        </p:nvSpPr>
        <p:spPr>
          <a:xfrm>
            <a:off x="715619" y="1809438"/>
            <a:ext cx="5645835" cy="1683570"/>
          </a:xfrm>
          <a:prstGeom prst="rect">
            <a:avLst/>
          </a:prstGeom>
          <a:noFill/>
          <a:ln>
            <a:noFill/>
          </a:ln>
        </p:spPr>
        <p:txBody>
          <a:bodyPr spcFirstLastPara="1" wrap="square" lIns="0"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1800"/>
              <a:buFont typeface="Arial"/>
              <a:buNone/>
              <a:defRPr sz="2100" b="1" i="0" u="none" strike="noStrike" cap="none">
                <a:solidFill>
                  <a:schemeClr val="accen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US" sz="4000" spc="-100" dirty="0">
                <a:solidFill>
                  <a:schemeClr val="bg1"/>
                </a:solidFill>
              </a:rPr>
              <a:t>Experiencing ShakeAlert</a:t>
            </a:r>
          </a:p>
        </p:txBody>
      </p:sp>
      <p:sp>
        <p:nvSpPr>
          <p:cNvPr id="17" name="TextBox 16">
            <a:extLst>
              <a:ext uri="{FF2B5EF4-FFF2-40B4-BE49-F238E27FC236}">
                <a16:creationId xmlns:a16="http://schemas.microsoft.com/office/drawing/2014/main" id="{F6DA8631-536C-7FA4-3D3A-721F8CD810EA}"/>
              </a:ext>
            </a:extLst>
          </p:cNvPr>
          <p:cNvSpPr txBox="1"/>
          <p:nvPr/>
        </p:nvSpPr>
        <p:spPr>
          <a:xfrm>
            <a:off x="715619" y="1393454"/>
            <a:ext cx="1485900" cy="442674"/>
          </a:xfrm>
          <a:prstGeom prst="roundRect">
            <a:avLst/>
          </a:prstGeom>
          <a:solidFill>
            <a:srgbClr val="07794B"/>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000" b="1" spc="-100" dirty="0">
                <a:solidFill>
                  <a:schemeClr val="bg1"/>
                </a:solidFill>
                <a:latin typeface="Arial" panose="020B0604020202020204" pitchFamily="34" charset="0"/>
                <a:cs typeface="Arial" panose="020B0604020202020204" pitchFamily="34" charset="0"/>
              </a:rPr>
              <a:t>MODULE 4</a:t>
            </a:r>
          </a:p>
        </p:txBody>
      </p:sp>
      <p:cxnSp>
        <p:nvCxnSpPr>
          <p:cNvPr id="21" name="Straight Connector 20">
            <a:extLst>
              <a:ext uri="{FF2B5EF4-FFF2-40B4-BE49-F238E27FC236}">
                <a16:creationId xmlns:a16="http://schemas.microsoft.com/office/drawing/2014/main" id="{42A1913B-7049-799B-9072-7DF2580A33DD}"/>
              </a:ext>
            </a:extLst>
          </p:cNvPr>
          <p:cNvCxnSpPr>
            <a:cxnSpLocks/>
          </p:cNvCxnSpPr>
          <p:nvPr/>
        </p:nvCxnSpPr>
        <p:spPr>
          <a:xfrm>
            <a:off x="786384" y="4608576"/>
            <a:ext cx="5340096" cy="0"/>
          </a:xfrm>
          <a:prstGeom prst="line">
            <a:avLst/>
          </a:prstGeom>
          <a:ln>
            <a:solidFill>
              <a:schemeClr val="bg1">
                <a:lumMod val="50000"/>
              </a:schemeClr>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066564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3A411-D7A2-66F0-13F9-F6B70C7B6047}"/>
            </a:ext>
          </a:extLst>
        </p:cNvPr>
        <p:cNvGrpSpPr/>
        <p:nvPr/>
      </p:nvGrpSpPr>
      <p:grpSpPr>
        <a:xfrm>
          <a:off x="0" y="0"/>
          <a:ext cx="0" cy="0"/>
          <a:chOff x="0" y="0"/>
          <a:chExt cx="0" cy="0"/>
        </a:xfrm>
      </p:grpSpPr>
      <p:pic>
        <p:nvPicPr>
          <p:cNvPr id="21" name="Picture 20">
            <a:extLst>
              <a:ext uri="{FF2B5EF4-FFF2-40B4-BE49-F238E27FC236}">
                <a16:creationId xmlns:a16="http://schemas.microsoft.com/office/drawing/2014/main" id="{FC23BCEA-7F27-32F1-FBFD-F719837612C9}"/>
              </a:ext>
            </a:extLst>
          </p:cNvPr>
          <p:cNvPicPr>
            <a:picLocks noChangeAspect="1"/>
          </p:cNvPicPr>
          <p:nvPr/>
        </p:nvPicPr>
        <p:blipFill>
          <a:blip r:embed="rId5">
            <a:duotone>
              <a:prstClr val="black"/>
              <a:schemeClr val="accent1">
                <a:tint val="45000"/>
                <a:satMod val="400000"/>
              </a:schemeClr>
            </a:duotone>
            <a:alphaModFix amt="26000"/>
          </a:blip>
          <a:srcRect l="-13053" t="43671" r="50000" b="-4613"/>
          <a:stretch>
            <a:fillRect/>
          </a:stretch>
        </p:blipFill>
        <p:spPr>
          <a:xfrm>
            <a:off x="7605133" y="0"/>
            <a:ext cx="4586868" cy="4419478"/>
          </a:xfrm>
          <a:prstGeom prst="rect">
            <a:avLst/>
          </a:prstGeom>
        </p:spPr>
      </p:pic>
      <p:sp>
        <p:nvSpPr>
          <p:cNvPr id="2" name="Title 1">
            <a:extLst>
              <a:ext uri="{FF2B5EF4-FFF2-40B4-BE49-F238E27FC236}">
                <a16:creationId xmlns:a16="http://schemas.microsoft.com/office/drawing/2014/main" id="{53820838-A87F-846B-9B05-BDAE495788F6}"/>
              </a:ext>
            </a:extLst>
          </p:cNvPr>
          <p:cNvSpPr>
            <a:spLocks noGrp="1"/>
          </p:cNvSpPr>
          <p:nvPr>
            <p:ph type="title"/>
          </p:nvPr>
        </p:nvSpPr>
        <p:spPr/>
        <p:txBody>
          <a:bodyPr>
            <a:noAutofit/>
          </a:bodyPr>
          <a:lstStyle/>
          <a:p>
            <a:r>
              <a:rPr lang="en-US" sz="3200" dirty="0"/>
              <a:t>What Alerts Look and Sound Like</a:t>
            </a:r>
          </a:p>
        </p:txBody>
      </p:sp>
      <p:sp>
        <p:nvSpPr>
          <p:cNvPr id="4" name="Content Placeholder 3">
            <a:extLst>
              <a:ext uri="{FF2B5EF4-FFF2-40B4-BE49-F238E27FC236}">
                <a16:creationId xmlns:a16="http://schemas.microsoft.com/office/drawing/2014/main" id="{5FD3C25A-E444-8C4D-6B0C-18761E583CDC}"/>
              </a:ext>
            </a:extLst>
          </p:cNvPr>
          <p:cNvSpPr>
            <a:spLocks noGrp="1"/>
          </p:cNvSpPr>
          <p:nvPr>
            <p:ph idx="1"/>
          </p:nvPr>
        </p:nvSpPr>
        <p:spPr>
          <a:xfrm>
            <a:off x="414867" y="1032933"/>
            <a:ext cx="4423834" cy="4351338"/>
          </a:xfrm>
        </p:spPr>
        <p:txBody>
          <a:bodyPr>
            <a:noAutofit/>
          </a:bodyPr>
          <a:lstStyle/>
          <a:p>
            <a:pPr marL="0" indent="0">
              <a:lnSpc>
                <a:spcPct val="100000"/>
              </a:lnSpc>
              <a:spcBef>
                <a:spcPts val="1200"/>
              </a:spcBef>
              <a:buNone/>
            </a:pPr>
            <a:r>
              <a:rPr lang="en-US" sz="2000" dirty="0"/>
              <a:t>ShakeAlert-powered alerts may look or sound different depending on your phone, app, or delivery method.</a:t>
            </a:r>
          </a:p>
          <a:p>
            <a:pPr marL="0" indent="0">
              <a:lnSpc>
                <a:spcPct val="100000"/>
              </a:lnSpc>
              <a:spcBef>
                <a:spcPts val="1200"/>
              </a:spcBef>
              <a:buNone/>
            </a:pPr>
            <a:r>
              <a:rPr lang="en-US" sz="1800" b="1" dirty="0">
                <a:solidFill>
                  <a:schemeClr val="accent1"/>
                </a:solidFill>
              </a:rPr>
              <a:t>MOST ALERTS INCLUDE:</a:t>
            </a:r>
          </a:p>
          <a:p>
            <a:pPr marL="287338" indent="-271463">
              <a:lnSpc>
                <a:spcPct val="100000"/>
              </a:lnSpc>
              <a:spcBef>
                <a:spcPts val="1200"/>
              </a:spcBef>
            </a:pPr>
            <a:r>
              <a:rPr lang="en-US" sz="2000" b="1" dirty="0"/>
              <a:t>Sound</a:t>
            </a:r>
            <a:br>
              <a:rPr lang="en-US" sz="2000" b="1" dirty="0"/>
            </a:br>
            <a:r>
              <a:rPr lang="en-US" sz="2000" dirty="0"/>
              <a:t>A loud or distinctive alert tone.</a:t>
            </a:r>
          </a:p>
          <a:p>
            <a:pPr marL="287338" indent="-271463">
              <a:lnSpc>
                <a:spcPct val="100000"/>
              </a:lnSpc>
              <a:spcBef>
                <a:spcPts val="1200"/>
              </a:spcBef>
            </a:pPr>
            <a:r>
              <a:rPr lang="en-US" sz="2000" b="1" dirty="0"/>
              <a:t>Vibration </a:t>
            </a:r>
            <a:br>
              <a:rPr lang="en-US" sz="2000" b="1" dirty="0"/>
            </a:br>
            <a:r>
              <a:rPr lang="en-US" sz="2000" dirty="0"/>
              <a:t>A noticeable vibration pattern.</a:t>
            </a:r>
          </a:p>
          <a:p>
            <a:pPr marL="287338" indent="-271463">
              <a:lnSpc>
                <a:spcPct val="100000"/>
              </a:lnSpc>
              <a:spcBef>
                <a:spcPts val="1200"/>
              </a:spcBef>
            </a:pPr>
            <a:r>
              <a:rPr lang="en-US" sz="2000" b="1" dirty="0"/>
              <a:t>Message</a:t>
            </a:r>
            <a:br>
              <a:rPr lang="en-US" sz="2000" b="1" dirty="0"/>
            </a:br>
            <a:r>
              <a:rPr lang="en-US" sz="2000" dirty="0"/>
              <a:t>A short instruction such as:</a:t>
            </a:r>
            <a:br>
              <a:rPr lang="en-US" sz="2000" dirty="0"/>
            </a:br>
            <a:r>
              <a:rPr lang="en-US" sz="2000" i="1" dirty="0"/>
              <a:t>“Earthquake detected! Drop, Cover, and Hold On.”</a:t>
            </a:r>
          </a:p>
        </p:txBody>
      </p:sp>
      <p:sp>
        <p:nvSpPr>
          <p:cNvPr id="3" name="Slide Number Placeholder 2">
            <a:extLst>
              <a:ext uri="{FF2B5EF4-FFF2-40B4-BE49-F238E27FC236}">
                <a16:creationId xmlns:a16="http://schemas.microsoft.com/office/drawing/2014/main" id="{92D9D6E4-F73D-3498-13D0-48440E4BB4F4}"/>
              </a:ext>
            </a:extLst>
          </p:cNvPr>
          <p:cNvSpPr>
            <a:spLocks noGrp="1"/>
          </p:cNvSpPr>
          <p:nvPr>
            <p:ph type="sldNum" sz="quarter" idx="12"/>
          </p:nvPr>
        </p:nvSpPr>
        <p:spPr/>
        <p:txBody>
          <a:bodyPr/>
          <a:lstStyle/>
          <a:p>
            <a:pPr algn="r"/>
            <a:fld id="{00000000-1234-1234-1234-123412341234}" type="slidenum">
              <a:rPr lang="en-US" smtClean="0"/>
              <a:pPr algn="r"/>
              <a:t>31</a:t>
            </a:fld>
            <a:endParaRPr lang="en-US"/>
          </a:p>
        </p:txBody>
      </p:sp>
      <p:pic>
        <p:nvPicPr>
          <p:cNvPr id="8" name="Google Shape;217;g3216d1d7456_0_514">
            <a:extLst>
              <a:ext uri="{FF2B5EF4-FFF2-40B4-BE49-F238E27FC236}">
                <a16:creationId xmlns:a16="http://schemas.microsoft.com/office/drawing/2014/main" id="{3F015460-28D4-C92E-F17D-7669362BDD2B}"/>
              </a:ext>
            </a:extLst>
          </p:cNvPr>
          <p:cNvPicPr preferRelativeResize="0"/>
          <p:nvPr/>
        </p:nvPicPr>
        <p:blipFill rotWithShape="1">
          <a:blip r:embed="rId6" cstate="hqprint">
            <a:alphaModFix/>
            <a:extLst>
              <a:ext uri="{28A0092B-C50C-407E-A947-70E740481C1C}">
                <a14:useLocalDpi xmlns:a14="http://schemas.microsoft.com/office/drawing/2010/main"/>
              </a:ext>
            </a:extLst>
          </a:blip>
          <a:srcRect/>
          <a:stretch/>
        </p:blipFill>
        <p:spPr>
          <a:xfrm>
            <a:off x="4773343" y="1466464"/>
            <a:ext cx="2324882" cy="2193639"/>
          </a:xfrm>
          <a:prstGeom prst="rect">
            <a:avLst/>
          </a:prstGeom>
          <a:noFill/>
          <a:ln>
            <a:noFill/>
          </a:ln>
        </p:spPr>
      </p:pic>
      <p:pic>
        <p:nvPicPr>
          <p:cNvPr id="9" name="Google Shape;220;g3216d1d7456_0_514">
            <a:extLst>
              <a:ext uri="{FF2B5EF4-FFF2-40B4-BE49-F238E27FC236}">
                <a16:creationId xmlns:a16="http://schemas.microsoft.com/office/drawing/2014/main" id="{04C3EADE-C59D-B65A-637C-08CDBA4C2A85}"/>
              </a:ext>
            </a:extLst>
          </p:cNvPr>
          <p:cNvPicPr preferRelativeResize="0"/>
          <p:nvPr/>
        </p:nvPicPr>
        <p:blipFill rotWithShape="1">
          <a:blip r:embed="rId7" cstate="hqprint">
            <a:alphaModFix/>
            <a:extLst>
              <a:ext uri="{28A0092B-C50C-407E-A947-70E740481C1C}">
                <a14:useLocalDpi xmlns:a14="http://schemas.microsoft.com/office/drawing/2010/main"/>
              </a:ext>
            </a:extLst>
          </a:blip>
          <a:srcRect/>
          <a:stretch/>
        </p:blipFill>
        <p:spPr>
          <a:xfrm flipH="1">
            <a:off x="6713353" y="607608"/>
            <a:ext cx="1712557" cy="1888851"/>
          </a:xfrm>
          <a:prstGeom prst="rect">
            <a:avLst/>
          </a:prstGeom>
          <a:noFill/>
          <a:ln>
            <a:noFill/>
          </a:ln>
        </p:spPr>
      </p:pic>
      <p:grpSp>
        <p:nvGrpSpPr>
          <p:cNvPr id="5" name="Group 4">
            <a:extLst>
              <a:ext uri="{FF2B5EF4-FFF2-40B4-BE49-F238E27FC236}">
                <a16:creationId xmlns:a16="http://schemas.microsoft.com/office/drawing/2014/main" id="{52C202B1-FE4E-F359-6E93-F2FCF4F7A723}"/>
              </a:ext>
            </a:extLst>
          </p:cNvPr>
          <p:cNvGrpSpPr/>
          <p:nvPr/>
        </p:nvGrpSpPr>
        <p:grpSpPr>
          <a:xfrm>
            <a:off x="-1" y="5699761"/>
            <a:ext cx="12192001" cy="1158240"/>
            <a:chOff x="-1" y="5699761"/>
            <a:chExt cx="12192001" cy="1158240"/>
          </a:xfrm>
        </p:grpSpPr>
        <p:sp>
          <p:nvSpPr>
            <p:cNvPr id="6" name="Rectangle 5">
              <a:extLst>
                <a:ext uri="{FF2B5EF4-FFF2-40B4-BE49-F238E27FC236}">
                  <a16:creationId xmlns:a16="http://schemas.microsoft.com/office/drawing/2014/main" id="{6E25A623-06EB-A51B-1B70-E060BF2F592B}"/>
                </a:ext>
              </a:extLst>
            </p:cNvPr>
            <p:cNvSpPr/>
            <p:nvPr/>
          </p:nvSpPr>
          <p:spPr>
            <a:xfrm>
              <a:off x="0" y="5702531"/>
              <a:ext cx="12192000" cy="1155469"/>
            </a:xfrm>
            <a:prstGeom prst="rect">
              <a:avLst/>
            </a:prstGeom>
            <a:gradFill flip="none" rotWithShape="1">
              <a:gsLst>
                <a:gs pos="0">
                  <a:schemeClr val="accent1"/>
                </a:gs>
                <a:gs pos="99000">
                  <a:schemeClr val="accent1">
                    <a:lumMod val="7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oogle Shape;17;p30">
              <a:extLst>
                <a:ext uri="{FF2B5EF4-FFF2-40B4-BE49-F238E27FC236}">
                  <a16:creationId xmlns:a16="http://schemas.microsoft.com/office/drawing/2014/main" id="{5417A389-2336-9660-8773-F3E70C00F132}"/>
                </a:ext>
              </a:extLst>
            </p:cNvPr>
            <p:cNvPicPr preferRelativeResize="0"/>
            <p:nvPr/>
          </p:nvPicPr>
          <p:blipFill rotWithShape="1">
            <a:blip r:embed="rId8" cstate="hqprint">
              <a:alphaModFix amt="39000"/>
              <a:extLst>
                <a:ext uri="{28A0092B-C50C-407E-A947-70E740481C1C}">
                  <a14:useLocalDpi xmlns:a14="http://schemas.microsoft.com/office/drawing/2010/main"/>
                </a:ext>
              </a:extLst>
            </a:blip>
            <a:srcRect/>
            <a:stretch>
              <a:fillRect/>
            </a:stretch>
          </p:blipFill>
          <p:spPr>
            <a:xfrm>
              <a:off x="-1" y="5699761"/>
              <a:ext cx="12192001" cy="1158240"/>
            </a:xfrm>
            <a:prstGeom prst="rect">
              <a:avLst/>
            </a:prstGeom>
            <a:noFill/>
            <a:ln>
              <a:noFill/>
            </a:ln>
          </p:spPr>
        </p:pic>
      </p:grpSp>
      <p:sp>
        <p:nvSpPr>
          <p:cNvPr id="12" name="TextBox 11">
            <a:extLst>
              <a:ext uri="{FF2B5EF4-FFF2-40B4-BE49-F238E27FC236}">
                <a16:creationId xmlns:a16="http://schemas.microsoft.com/office/drawing/2014/main" id="{45F361FB-9B87-858C-512E-3ADCA4ECFBBE}"/>
              </a:ext>
            </a:extLst>
          </p:cNvPr>
          <p:cNvSpPr txBox="1"/>
          <p:nvPr/>
        </p:nvSpPr>
        <p:spPr>
          <a:xfrm>
            <a:off x="233469" y="6044341"/>
            <a:ext cx="11725062" cy="461665"/>
          </a:xfrm>
          <a:prstGeom prst="rect">
            <a:avLst/>
          </a:prstGeom>
          <a:noFill/>
        </p:spPr>
        <p:txBody>
          <a:bodyPr wrap="square">
            <a:spAutoFit/>
          </a:bodyPr>
          <a:lstStyle/>
          <a:p>
            <a:pPr algn="ctr">
              <a:lnSpc>
                <a:spcPct val="100000"/>
              </a:lnSpc>
              <a:spcBef>
                <a:spcPts val="1200"/>
              </a:spcBef>
            </a:pPr>
            <a:r>
              <a:rPr lang="en-US" sz="2400" b="1" dirty="0">
                <a:solidFill>
                  <a:schemeClr val="bg1"/>
                </a:solidFill>
                <a:latin typeface="Arial" panose="020B0604020202020204" pitchFamily="34" charset="0"/>
                <a:cs typeface="Arial" panose="020B0604020202020204" pitchFamily="34" charset="0"/>
              </a:rPr>
              <a:t>Don’t wait for the message to finish. Take action immediately.</a:t>
            </a:r>
          </a:p>
        </p:txBody>
      </p:sp>
      <p:pic>
        <p:nvPicPr>
          <p:cNvPr id="10" name="Picture 9">
            <a:extLst>
              <a:ext uri="{FF2B5EF4-FFF2-40B4-BE49-F238E27FC236}">
                <a16:creationId xmlns:a16="http://schemas.microsoft.com/office/drawing/2014/main" id="{B81FD038-E591-346D-2E02-7EC25163F15A}"/>
              </a:ext>
            </a:extLst>
          </p:cNvPr>
          <p:cNvPicPr>
            <a:picLocks noChangeAspect="1"/>
          </p:cNvPicPr>
          <p:nvPr/>
        </p:nvPicPr>
        <p:blipFill>
          <a:blip r:embed="rId9"/>
          <a:srcRect t="1087" b="1087"/>
          <a:stretch/>
        </p:blipFill>
        <p:spPr>
          <a:xfrm>
            <a:off x="6438900" y="4005641"/>
            <a:ext cx="4208761" cy="1372423"/>
          </a:xfrm>
          <a:prstGeom prst="roundRect">
            <a:avLst/>
          </a:prstGeom>
          <a:ln w="19050">
            <a:gradFill>
              <a:gsLst>
                <a:gs pos="0">
                  <a:schemeClr val="bg2"/>
                </a:gs>
                <a:gs pos="100000">
                  <a:schemeClr val="bg2">
                    <a:lumMod val="90000"/>
                  </a:schemeClr>
                </a:gs>
                <a:gs pos="57000">
                  <a:schemeClr val="bg2">
                    <a:lumMod val="50000"/>
                  </a:schemeClr>
                </a:gs>
              </a:gsLst>
              <a:lin ang="5400000" scaled="1"/>
            </a:gradFill>
          </a:ln>
          <a:effectLst>
            <a:outerShdw blurRad="297429" dist="38100" dir="5400000" algn="t" rotWithShape="0">
              <a:prstClr val="black">
                <a:alpha val="13536"/>
              </a:prstClr>
            </a:outerShdw>
          </a:effectLst>
        </p:spPr>
      </p:pic>
      <p:pic>
        <p:nvPicPr>
          <p:cNvPr id="14" name="Picture 13">
            <a:extLst>
              <a:ext uri="{FF2B5EF4-FFF2-40B4-BE49-F238E27FC236}">
                <a16:creationId xmlns:a16="http://schemas.microsoft.com/office/drawing/2014/main" id="{51AA474F-6223-26A9-DCF9-BF7D2E31EA2B}"/>
              </a:ext>
            </a:extLst>
          </p:cNvPr>
          <p:cNvPicPr>
            <a:picLocks noChangeAspect="1"/>
          </p:cNvPicPr>
          <p:nvPr/>
        </p:nvPicPr>
        <p:blipFill>
          <a:blip r:embed="rId10"/>
          <a:srcRect t="1020" b="1020"/>
          <a:stretch/>
        </p:blipFill>
        <p:spPr>
          <a:xfrm>
            <a:off x="7593538" y="2406294"/>
            <a:ext cx="4198412" cy="1370910"/>
          </a:xfrm>
          <a:prstGeom prst="roundRect">
            <a:avLst/>
          </a:prstGeom>
          <a:ln w="19050">
            <a:gradFill>
              <a:gsLst>
                <a:gs pos="0">
                  <a:schemeClr val="bg2"/>
                </a:gs>
                <a:gs pos="100000">
                  <a:schemeClr val="bg2">
                    <a:lumMod val="90000"/>
                  </a:schemeClr>
                </a:gs>
                <a:gs pos="57000">
                  <a:schemeClr val="bg2">
                    <a:lumMod val="50000"/>
                  </a:schemeClr>
                </a:gs>
              </a:gsLst>
              <a:lin ang="5400000" scaled="1"/>
            </a:gradFill>
          </a:ln>
          <a:effectLst>
            <a:outerShdw blurRad="297429" dist="38100" dir="5400000" algn="t" rotWithShape="0">
              <a:prstClr val="black">
                <a:alpha val="13536"/>
              </a:prstClr>
            </a:outerShdw>
          </a:effectLst>
        </p:spPr>
      </p:pic>
      <p:sp>
        <p:nvSpPr>
          <p:cNvPr id="22" name="TextBox 21">
            <a:extLst>
              <a:ext uri="{FF2B5EF4-FFF2-40B4-BE49-F238E27FC236}">
                <a16:creationId xmlns:a16="http://schemas.microsoft.com/office/drawing/2014/main" id="{812509FD-DCB2-0AAB-6EAB-BE8290580C02}"/>
              </a:ext>
            </a:extLst>
          </p:cNvPr>
          <p:cNvSpPr txBox="1"/>
          <p:nvPr/>
        </p:nvSpPr>
        <p:spPr>
          <a:xfrm>
            <a:off x="3498574" y="-894522"/>
            <a:ext cx="184731" cy="369332"/>
          </a:xfrm>
          <a:prstGeom prst="rect">
            <a:avLst/>
          </a:prstGeom>
          <a:noFill/>
        </p:spPr>
        <p:txBody>
          <a:bodyPr wrap="none" rtlCol="0">
            <a:spAutoFit/>
          </a:bodyPr>
          <a:lstStyle/>
          <a:p>
            <a:endParaRPr lang="en-US" dirty="0"/>
          </a:p>
        </p:txBody>
      </p:sp>
      <p:pic>
        <p:nvPicPr>
          <p:cNvPr id="19" name="ShakeOut ShakeAlert_EarlyWarning_Short">
            <a:hlinkClick r:id="" action="ppaction://media"/>
            <a:extLst>
              <a:ext uri="{FF2B5EF4-FFF2-40B4-BE49-F238E27FC236}">
                <a16:creationId xmlns:a16="http://schemas.microsoft.com/office/drawing/2014/main" id="{44EE78B5-F11D-34E4-EDA7-CD6153149465}"/>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a:stretch/>
        </p:blipFill>
        <p:spPr>
          <a:xfrm>
            <a:off x="5359428" y="1995110"/>
            <a:ext cx="1176284" cy="1173283"/>
          </a:xfrm>
          <a:prstGeom prst="rect">
            <a:avLst/>
          </a:prstGeom>
          <a:effectLst>
            <a:outerShdw blurRad="131422" dist="116637" dir="5400000" sx="89000" sy="89000" algn="t" rotWithShape="0">
              <a:prstClr val="black">
                <a:alpha val="9000"/>
              </a:prstClr>
            </a:outerShdw>
          </a:effectLst>
        </p:spPr>
      </p:pic>
    </p:spTree>
    <p:extLst>
      <p:ext uri="{BB962C8B-B14F-4D97-AF65-F5344CB8AC3E}">
        <p14:creationId xmlns:p14="http://schemas.microsoft.com/office/powerpoint/2010/main" val="16347640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227"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9"/>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F8E10-CE00-B693-4715-22DEAAB6D66A}"/>
              </a:ext>
            </a:extLst>
          </p:cNvPr>
          <p:cNvSpPr>
            <a:spLocks noGrp="1"/>
          </p:cNvSpPr>
          <p:nvPr>
            <p:ph type="title"/>
          </p:nvPr>
        </p:nvSpPr>
        <p:spPr/>
        <p:txBody>
          <a:bodyPr/>
          <a:lstStyle/>
          <a:p>
            <a:r>
              <a:rPr lang="en-US" dirty="0"/>
              <a:t>Automatic Protective Actions Help Keep Systems Safe</a:t>
            </a:r>
          </a:p>
        </p:txBody>
      </p:sp>
      <p:sp>
        <p:nvSpPr>
          <p:cNvPr id="19" name="Content Placeholder 3">
            <a:extLst>
              <a:ext uri="{FF2B5EF4-FFF2-40B4-BE49-F238E27FC236}">
                <a16:creationId xmlns:a16="http://schemas.microsoft.com/office/drawing/2014/main" id="{5700F39A-5EB3-255B-4DB4-772070603AC2}"/>
              </a:ext>
            </a:extLst>
          </p:cNvPr>
          <p:cNvSpPr txBox="1">
            <a:spLocks/>
          </p:cNvSpPr>
          <p:nvPr/>
        </p:nvSpPr>
        <p:spPr>
          <a:xfrm>
            <a:off x="-184791" y="1297977"/>
            <a:ext cx="9088256" cy="640553"/>
          </a:xfrm>
          <a:prstGeom prst="rect">
            <a:avLst/>
          </a:prstGeom>
        </p:spPr>
        <p:txBody>
          <a:bodyPr>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667" dirty="0">
                <a:solidFill>
                  <a:schemeClr val="accent1">
                    <a:lumMod val="50000"/>
                  </a:schemeClr>
                </a:solidFill>
              </a:rPr>
              <a:t>Alerts can trigger </a:t>
            </a:r>
            <a:r>
              <a:rPr lang="en-US" sz="2667" b="1" dirty="0">
                <a:solidFill>
                  <a:schemeClr val="accent1">
                    <a:lumMod val="50000"/>
                  </a:schemeClr>
                </a:solidFill>
              </a:rPr>
              <a:t>automatic safety steps</a:t>
            </a:r>
            <a:r>
              <a:rPr lang="en-US" sz="2667" dirty="0">
                <a:solidFill>
                  <a:schemeClr val="accent1">
                    <a:lumMod val="50000"/>
                  </a:schemeClr>
                </a:solidFill>
              </a:rPr>
              <a:t>, such as:</a:t>
            </a:r>
          </a:p>
        </p:txBody>
      </p:sp>
      <p:grpSp>
        <p:nvGrpSpPr>
          <p:cNvPr id="21" name="Group 20">
            <a:extLst>
              <a:ext uri="{FF2B5EF4-FFF2-40B4-BE49-F238E27FC236}">
                <a16:creationId xmlns:a16="http://schemas.microsoft.com/office/drawing/2014/main" id="{97CB9A2F-5572-0BA8-DA06-467C5920FE3E}"/>
              </a:ext>
            </a:extLst>
          </p:cNvPr>
          <p:cNvGrpSpPr/>
          <p:nvPr/>
        </p:nvGrpSpPr>
        <p:grpSpPr>
          <a:xfrm>
            <a:off x="406792" y="2046776"/>
            <a:ext cx="11102536" cy="3211025"/>
            <a:chOff x="344658" y="1788593"/>
            <a:chExt cx="8532057" cy="2467603"/>
          </a:xfrm>
        </p:grpSpPr>
        <p:pic>
          <p:nvPicPr>
            <p:cNvPr id="22" name="Picture 21" descr="Diagram&#10;&#10;AI-generated content may be incorrect.">
              <a:extLst>
                <a:ext uri="{FF2B5EF4-FFF2-40B4-BE49-F238E27FC236}">
                  <a16:creationId xmlns:a16="http://schemas.microsoft.com/office/drawing/2014/main" id="{12F60CF6-15BF-722E-B400-C5B778C1A245}"/>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463075" y="1969477"/>
              <a:ext cx="1683357" cy="1038666"/>
            </a:xfrm>
            <a:prstGeom prst="rect">
              <a:avLst/>
            </a:prstGeom>
          </p:spPr>
        </p:pic>
        <p:pic>
          <p:nvPicPr>
            <p:cNvPr id="23" name="Picture 22" descr="Diagram&#10;&#10;AI-generated content may be incorrect.">
              <a:extLst>
                <a:ext uri="{FF2B5EF4-FFF2-40B4-BE49-F238E27FC236}">
                  <a16:creationId xmlns:a16="http://schemas.microsoft.com/office/drawing/2014/main" id="{93DF3F72-4C50-1F5F-53FC-CABB18955717}"/>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2500108" y="1803968"/>
              <a:ext cx="1832741" cy="1258852"/>
            </a:xfrm>
            <a:prstGeom prst="rect">
              <a:avLst/>
            </a:prstGeom>
          </p:spPr>
        </p:pic>
        <p:pic>
          <p:nvPicPr>
            <p:cNvPr id="24" name="Picture 23" descr="Diagram&#10;&#10;AI-generated content may be incorrect.">
              <a:extLst>
                <a:ext uri="{FF2B5EF4-FFF2-40B4-BE49-F238E27FC236}">
                  <a16:creationId xmlns:a16="http://schemas.microsoft.com/office/drawing/2014/main" id="{337A1A7F-2853-6E8B-F60B-06B35D1DEFAF}"/>
                </a:ext>
              </a:extLst>
            </p:cNvPr>
            <p:cNvPicPr>
              <a:picLocks noChangeAspect="1"/>
            </p:cNvPicPr>
            <p:nvPr/>
          </p:nvPicPr>
          <p:blipFill>
            <a:blip r:embed="rId5" cstate="hqprint">
              <a:extLst>
                <a:ext uri="{28A0092B-C50C-407E-A947-70E740481C1C}">
                  <a14:useLocalDpi xmlns:a14="http://schemas.microsoft.com/office/drawing/2010/main"/>
                </a:ext>
              </a:extLst>
            </a:blip>
            <a:srcRect l="-165"/>
            <a:stretch>
              <a:fillRect/>
            </a:stretch>
          </p:blipFill>
          <p:spPr>
            <a:xfrm>
              <a:off x="4548916" y="1788593"/>
              <a:ext cx="1918884" cy="1318021"/>
            </a:xfrm>
            <a:prstGeom prst="rect">
              <a:avLst/>
            </a:prstGeom>
          </p:spPr>
        </p:pic>
        <p:pic>
          <p:nvPicPr>
            <p:cNvPr id="25" name="Picture 24" descr="Diagram&#10;&#10;AI-generated content may be incorrect.">
              <a:extLst>
                <a:ext uri="{FF2B5EF4-FFF2-40B4-BE49-F238E27FC236}">
                  <a16:creationId xmlns:a16="http://schemas.microsoft.com/office/drawing/2014/main" id="{65C800DF-D99A-FD23-84C1-74A23DE83E27}"/>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a:xfrm>
              <a:off x="7021157" y="1805674"/>
              <a:ext cx="1687409" cy="1159028"/>
            </a:xfrm>
            <a:prstGeom prst="rect">
              <a:avLst/>
            </a:prstGeom>
          </p:spPr>
        </p:pic>
        <p:sp>
          <p:nvSpPr>
            <p:cNvPr id="26" name="TextBox 25">
              <a:extLst>
                <a:ext uri="{FF2B5EF4-FFF2-40B4-BE49-F238E27FC236}">
                  <a16:creationId xmlns:a16="http://schemas.microsoft.com/office/drawing/2014/main" id="{9B6CBBAC-8A2F-0511-5D06-7086010FC343}"/>
                </a:ext>
              </a:extLst>
            </p:cNvPr>
            <p:cNvSpPr txBox="1"/>
            <p:nvPr/>
          </p:nvSpPr>
          <p:spPr>
            <a:xfrm>
              <a:off x="434811" y="3229503"/>
              <a:ext cx="1727248" cy="780515"/>
            </a:xfrm>
            <a:prstGeom prst="rect">
              <a:avLst/>
            </a:prstGeom>
            <a:noFill/>
          </p:spPr>
          <p:txBody>
            <a:bodyPr wrap="square">
              <a:spAutoFit/>
            </a:bodyPr>
            <a:lstStyle/>
            <a:p>
              <a:pPr marL="23283" algn="ctr"/>
              <a:r>
                <a:rPr lang="en-US" sz="2000" dirty="0">
                  <a:solidFill>
                    <a:schemeClr val="accent2"/>
                  </a:solidFill>
                  <a:latin typeface="Arial" panose="020B0604020202020204" pitchFamily="34" charset="0"/>
                  <a:cs typeface="Arial" panose="020B0604020202020204" pitchFamily="34" charset="0"/>
                </a:rPr>
                <a:t>Slowing/stopping trains to prevent derailments</a:t>
              </a:r>
            </a:p>
          </p:txBody>
        </p:sp>
        <p:sp>
          <p:nvSpPr>
            <p:cNvPr id="27" name="TextBox 26">
              <a:extLst>
                <a:ext uri="{FF2B5EF4-FFF2-40B4-BE49-F238E27FC236}">
                  <a16:creationId xmlns:a16="http://schemas.microsoft.com/office/drawing/2014/main" id="{08EEAD70-BE8F-D4FD-DB64-43EAB42F9E1E}"/>
                </a:ext>
              </a:extLst>
            </p:cNvPr>
            <p:cNvSpPr txBox="1"/>
            <p:nvPr/>
          </p:nvSpPr>
          <p:spPr>
            <a:xfrm>
              <a:off x="2628275" y="3134909"/>
              <a:ext cx="1701033" cy="1017034"/>
            </a:xfrm>
            <a:prstGeom prst="rect">
              <a:avLst/>
            </a:prstGeom>
            <a:noFill/>
          </p:spPr>
          <p:txBody>
            <a:bodyPr wrap="square">
              <a:spAutoFit/>
            </a:bodyPr>
            <a:lstStyle/>
            <a:p>
              <a:pPr marL="23283" algn="ctr"/>
              <a:r>
                <a:rPr lang="en-US" sz="2000" dirty="0">
                  <a:solidFill>
                    <a:schemeClr val="accent2"/>
                  </a:solidFill>
                  <a:latin typeface="Arial" panose="020B0604020202020204" pitchFamily="34" charset="0"/>
                  <a:cs typeface="Arial" panose="020B0604020202020204" pitchFamily="34" charset="0"/>
                </a:rPr>
                <a:t>Opening </a:t>
              </a:r>
              <a:br>
                <a:rPr lang="en-US" sz="2000" dirty="0">
                  <a:solidFill>
                    <a:schemeClr val="accent2"/>
                  </a:solidFill>
                  <a:latin typeface="Arial" panose="020B0604020202020204" pitchFamily="34" charset="0"/>
                  <a:cs typeface="Arial" panose="020B0604020202020204" pitchFamily="34" charset="0"/>
                </a:rPr>
              </a:br>
              <a:r>
                <a:rPr lang="en-US" sz="2000" dirty="0">
                  <a:solidFill>
                    <a:schemeClr val="accent2"/>
                  </a:solidFill>
                  <a:latin typeface="Arial" panose="020B0604020202020204" pitchFamily="34" charset="0"/>
                  <a:cs typeface="Arial" panose="020B0604020202020204" pitchFamily="34" charset="0"/>
                </a:rPr>
                <a:t>firehouse doors for emergency vehicles</a:t>
              </a:r>
            </a:p>
          </p:txBody>
        </p:sp>
        <p:sp>
          <p:nvSpPr>
            <p:cNvPr id="28" name="TextBox 27">
              <a:extLst>
                <a:ext uri="{FF2B5EF4-FFF2-40B4-BE49-F238E27FC236}">
                  <a16:creationId xmlns:a16="http://schemas.microsoft.com/office/drawing/2014/main" id="{45C99173-786A-F99B-68ED-C7C6C2D0E45B}"/>
                </a:ext>
              </a:extLst>
            </p:cNvPr>
            <p:cNvSpPr txBox="1"/>
            <p:nvPr/>
          </p:nvSpPr>
          <p:spPr>
            <a:xfrm>
              <a:off x="4560414" y="3230611"/>
              <a:ext cx="2008094" cy="543995"/>
            </a:xfrm>
            <a:prstGeom prst="rect">
              <a:avLst/>
            </a:prstGeom>
            <a:noFill/>
          </p:spPr>
          <p:txBody>
            <a:bodyPr wrap="square">
              <a:spAutoFit/>
            </a:bodyPr>
            <a:lstStyle/>
            <a:p>
              <a:pPr marL="23283" algn="ctr"/>
              <a:r>
                <a:rPr lang="en-US" sz="2000" dirty="0">
                  <a:solidFill>
                    <a:schemeClr val="accent2"/>
                  </a:solidFill>
                  <a:latin typeface="Arial" panose="020B0604020202020204" pitchFamily="34" charset="0"/>
                  <a:cs typeface="Arial" panose="020B0604020202020204" pitchFamily="34" charset="0"/>
                </a:rPr>
                <a:t>Shutting off </a:t>
              </a:r>
              <a:br>
                <a:rPr lang="en-US" sz="2000" dirty="0">
                  <a:solidFill>
                    <a:schemeClr val="accent2"/>
                  </a:solidFill>
                  <a:latin typeface="Arial" panose="020B0604020202020204" pitchFamily="34" charset="0"/>
                  <a:cs typeface="Arial" panose="020B0604020202020204" pitchFamily="34" charset="0"/>
                </a:rPr>
              </a:br>
              <a:r>
                <a:rPr lang="en-US" sz="2000" dirty="0">
                  <a:solidFill>
                    <a:schemeClr val="accent2"/>
                  </a:solidFill>
                  <a:latin typeface="Arial" panose="020B0604020202020204" pitchFamily="34" charset="0"/>
                  <a:cs typeface="Arial" panose="020B0604020202020204" pitchFamily="34" charset="0"/>
                </a:rPr>
                <a:t>gas valves</a:t>
              </a:r>
            </a:p>
          </p:txBody>
        </p:sp>
        <p:sp>
          <p:nvSpPr>
            <p:cNvPr id="29" name="TextBox 28">
              <a:extLst>
                <a:ext uri="{FF2B5EF4-FFF2-40B4-BE49-F238E27FC236}">
                  <a16:creationId xmlns:a16="http://schemas.microsoft.com/office/drawing/2014/main" id="{28E8804F-8430-D3D5-555B-DFE77A8CFA63}"/>
                </a:ext>
              </a:extLst>
            </p:cNvPr>
            <p:cNvSpPr txBox="1"/>
            <p:nvPr/>
          </p:nvSpPr>
          <p:spPr>
            <a:xfrm>
              <a:off x="6905837" y="2938515"/>
              <a:ext cx="1842350" cy="1253554"/>
            </a:xfrm>
            <a:prstGeom prst="rect">
              <a:avLst/>
            </a:prstGeom>
            <a:noFill/>
          </p:spPr>
          <p:txBody>
            <a:bodyPr wrap="square">
              <a:spAutoFit/>
            </a:bodyPr>
            <a:lstStyle/>
            <a:p>
              <a:pPr marL="23283" algn="ctr"/>
              <a:r>
                <a:rPr lang="en-US" sz="2000" dirty="0">
                  <a:solidFill>
                    <a:schemeClr val="accent2"/>
                  </a:solidFill>
                  <a:latin typeface="Arial" panose="020B0604020202020204" pitchFamily="34" charset="0"/>
                  <a:cs typeface="Arial" panose="020B0604020202020204" pitchFamily="34" charset="0"/>
                </a:rPr>
                <a:t>Issuing audible alerts through a public address system in a school or workplace</a:t>
              </a:r>
            </a:p>
          </p:txBody>
        </p:sp>
        <p:sp>
          <p:nvSpPr>
            <p:cNvPr id="30" name="Rounded Rectangle 29">
              <a:extLst>
                <a:ext uri="{FF2B5EF4-FFF2-40B4-BE49-F238E27FC236}">
                  <a16:creationId xmlns:a16="http://schemas.microsoft.com/office/drawing/2014/main" id="{B0210995-532B-92A5-8D99-7E6EB9B3D377}"/>
                </a:ext>
              </a:extLst>
            </p:cNvPr>
            <p:cNvSpPr/>
            <p:nvPr/>
          </p:nvSpPr>
          <p:spPr>
            <a:xfrm>
              <a:off x="6752493" y="1795976"/>
              <a:ext cx="2124222" cy="2460220"/>
            </a:xfrm>
            <a:prstGeom prst="roundRect">
              <a:avLst>
                <a:gd name="adj" fmla="val 7292"/>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lumMod val="50000"/>
                  </a:schemeClr>
                </a:solidFill>
                <a:latin typeface="Arial" panose="020B0604020202020204" pitchFamily="34" charset="0"/>
                <a:cs typeface="Arial" panose="020B0604020202020204" pitchFamily="34" charset="0"/>
              </a:endParaRPr>
            </a:p>
          </p:txBody>
        </p:sp>
        <p:sp>
          <p:nvSpPr>
            <p:cNvPr id="31" name="Rounded Rectangle 30">
              <a:extLst>
                <a:ext uri="{FF2B5EF4-FFF2-40B4-BE49-F238E27FC236}">
                  <a16:creationId xmlns:a16="http://schemas.microsoft.com/office/drawing/2014/main" id="{2E0360AE-24F1-B966-E47D-EAF4495F5292}"/>
                </a:ext>
              </a:extLst>
            </p:cNvPr>
            <p:cNvSpPr/>
            <p:nvPr/>
          </p:nvSpPr>
          <p:spPr>
            <a:xfrm>
              <a:off x="4616548" y="1795976"/>
              <a:ext cx="1920240" cy="2460219"/>
            </a:xfrm>
            <a:prstGeom prst="roundRect">
              <a:avLst>
                <a:gd name="adj" fmla="val 7292"/>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lumMod val="50000"/>
                  </a:schemeClr>
                </a:solidFill>
                <a:latin typeface="Arial" panose="020B0604020202020204" pitchFamily="34" charset="0"/>
                <a:cs typeface="Arial" panose="020B0604020202020204" pitchFamily="34" charset="0"/>
              </a:endParaRPr>
            </a:p>
          </p:txBody>
        </p:sp>
        <p:sp>
          <p:nvSpPr>
            <p:cNvPr id="32" name="Rounded Rectangle 31">
              <a:extLst>
                <a:ext uri="{FF2B5EF4-FFF2-40B4-BE49-F238E27FC236}">
                  <a16:creationId xmlns:a16="http://schemas.microsoft.com/office/drawing/2014/main" id="{936052CF-563E-68C1-AC04-ABC8B6E036B4}"/>
                </a:ext>
              </a:extLst>
            </p:cNvPr>
            <p:cNvSpPr/>
            <p:nvPr/>
          </p:nvSpPr>
          <p:spPr>
            <a:xfrm>
              <a:off x="2480603" y="1795976"/>
              <a:ext cx="1920240" cy="2460219"/>
            </a:xfrm>
            <a:prstGeom prst="roundRect">
              <a:avLst>
                <a:gd name="adj" fmla="val 7292"/>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lumMod val="50000"/>
                  </a:schemeClr>
                </a:solidFill>
                <a:latin typeface="Arial" panose="020B0604020202020204" pitchFamily="34" charset="0"/>
                <a:cs typeface="Arial" panose="020B0604020202020204" pitchFamily="34" charset="0"/>
              </a:endParaRPr>
            </a:p>
          </p:txBody>
        </p:sp>
        <p:sp>
          <p:nvSpPr>
            <p:cNvPr id="33" name="Rounded Rectangle 32">
              <a:extLst>
                <a:ext uri="{FF2B5EF4-FFF2-40B4-BE49-F238E27FC236}">
                  <a16:creationId xmlns:a16="http://schemas.microsoft.com/office/drawing/2014/main" id="{2EA6B390-90BB-0AB6-E0E6-B531E720D873}"/>
                </a:ext>
              </a:extLst>
            </p:cNvPr>
            <p:cNvSpPr/>
            <p:nvPr/>
          </p:nvSpPr>
          <p:spPr>
            <a:xfrm>
              <a:off x="344658" y="1795976"/>
              <a:ext cx="1920240" cy="2460219"/>
            </a:xfrm>
            <a:prstGeom prst="roundRect">
              <a:avLst>
                <a:gd name="adj" fmla="val 7292"/>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1">
                    <a:lumMod val="50000"/>
                  </a:schemeClr>
                </a:solidFill>
                <a:latin typeface="Arial" panose="020B0604020202020204" pitchFamily="34" charset="0"/>
                <a:cs typeface="Arial" panose="020B0604020202020204" pitchFamily="34" charset="0"/>
              </a:endParaRPr>
            </a:p>
          </p:txBody>
        </p:sp>
      </p:grpSp>
      <p:grpSp>
        <p:nvGrpSpPr>
          <p:cNvPr id="34" name="Group 33">
            <a:extLst>
              <a:ext uri="{FF2B5EF4-FFF2-40B4-BE49-F238E27FC236}">
                <a16:creationId xmlns:a16="http://schemas.microsoft.com/office/drawing/2014/main" id="{020831FD-59C4-9EB4-118F-A59045C6B895}"/>
              </a:ext>
            </a:extLst>
          </p:cNvPr>
          <p:cNvGrpSpPr/>
          <p:nvPr/>
        </p:nvGrpSpPr>
        <p:grpSpPr>
          <a:xfrm>
            <a:off x="-1" y="5699761"/>
            <a:ext cx="12192001" cy="1158240"/>
            <a:chOff x="-1" y="5699761"/>
            <a:chExt cx="12192001" cy="1158240"/>
          </a:xfrm>
        </p:grpSpPr>
        <p:sp>
          <p:nvSpPr>
            <p:cNvPr id="35" name="Rectangle 34">
              <a:extLst>
                <a:ext uri="{FF2B5EF4-FFF2-40B4-BE49-F238E27FC236}">
                  <a16:creationId xmlns:a16="http://schemas.microsoft.com/office/drawing/2014/main" id="{7B918B97-3359-24BB-F060-35D214DD8155}"/>
                </a:ext>
              </a:extLst>
            </p:cNvPr>
            <p:cNvSpPr/>
            <p:nvPr/>
          </p:nvSpPr>
          <p:spPr>
            <a:xfrm>
              <a:off x="0" y="5702531"/>
              <a:ext cx="12192000" cy="1155469"/>
            </a:xfrm>
            <a:prstGeom prst="rect">
              <a:avLst/>
            </a:prstGeom>
            <a:gradFill flip="none" rotWithShape="1">
              <a:gsLst>
                <a:gs pos="0">
                  <a:schemeClr val="accent1"/>
                </a:gs>
                <a:gs pos="99000">
                  <a:schemeClr val="accent1">
                    <a:lumMod val="7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Google Shape;17;p30">
              <a:extLst>
                <a:ext uri="{FF2B5EF4-FFF2-40B4-BE49-F238E27FC236}">
                  <a16:creationId xmlns:a16="http://schemas.microsoft.com/office/drawing/2014/main" id="{423F7644-5842-B255-25FD-6FB41DAE6B13}"/>
                </a:ext>
              </a:extLst>
            </p:cNvPr>
            <p:cNvPicPr preferRelativeResize="0"/>
            <p:nvPr/>
          </p:nvPicPr>
          <p:blipFill rotWithShape="1">
            <a:blip r:embed="rId7" cstate="hqprint">
              <a:alphaModFix amt="39000"/>
              <a:extLst>
                <a:ext uri="{28A0092B-C50C-407E-A947-70E740481C1C}">
                  <a14:useLocalDpi xmlns:a14="http://schemas.microsoft.com/office/drawing/2010/main"/>
                </a:ext>
              </a:extLst>
            </a:blip>
            <a:srcRect/>
            <a:stretch>
              <a:fillRect/>
            </a:stretch>
          </p:blipFill>
          <p:spPr>
            <a:xfrm>
              <a:off x="-1" y="5699761"/>
              <a:ext cx="12192001" cy="1158240"/>
            </a:xfrm>
            <a:prstGeom prst="rect">
              <a:avLst/>
            </a:prstGeom>
            <a:noFill/>
            <a:ln>
              <a:noFill/>
            </a:ln>
          </p:spPr>
        </p:pic>
      </p:grpSp>
      <p:sp>
        <p:nvSpPr>
          <p:cNvPr id="37" name="TextBox 36">
            <a:extLst>
              <a:ext uri="{FF2B5EF4-FFF2-40B4-BE49-F238E27FC236}">
                <a16:creationId xmlns:a16="http://schemas.microsoft.com/office/drawing/2014/main" id="{3191913D-058A-EBCC-1CA5-E1BBD4BE049B}"/>
              </a:ext>
            </a:extLst>
          </p:cNvPr>
          <p:cNvSpPr txBox="1"/>
          <p:nvPr/>
        </p:nvSpPr>
        <p:spPr>
          <a:xfrm>
            <a:off x="233469" y="6044341"/>
            <a:ext cx="11725062" cy="461665"/>
          </a:xfrm>
          <a:prstGeom prst="rect">
            <a:avLst/>
          </a:prstGeom>
          <a:noFill/>
        </p:spPr>
        <p:txBody>
          <a:bodyPr wrap="square">
            <a:spAutoFit/>
          </a:bodyPr>
          <a:lstStyle/>
          <a:p>
            <a:pPr algn="ctr">
              <a:lnSpc>
                <a:spcPct val="100000"/>
              </a:lnSpc>
              <a:spcBef>
                <a:spcPts val="1200"/>
              </a:spcBef>
            </a:pPr>
            <a:r>
              <a:rPr lang="en-US" sz="2400" b="1" dirty="0">
                <a:solidFill>
                  <a:schemeClr val="bg1"/>
                </a:solidFill>
                <a:latin typeface="Arial" panose="020B0604020202020204" pitchFamily="34" charset="0"/>
                <a:cs typeface="Arial" panose="020B0604020202020204" pitchFamily="34" charset="0"/>
              </a:rPr>
              <a:t>These actions protect people, infrastructure, and services.</a:t>
            </a:r>
          </a:p>
        </p:txBody>
      </p:sp>
      <p:sp>
        <p:nvSpPr>
          <p:cNvPr id="3" name="Slide Number Placeholder 2">
            <a:extLst>
              <a:ext uri="{FF2B5EF4-FFF2-40B4-BE49-F238E27FC236}">
                <a16:creationId xmlns:a16="http://schemas.microsoft.com/office/drawing/2014/main" id="{752DDF8A-3A84-7CD0-3A5C-4D12B45E0F71}"/>
              </a:ext>
            </a:extLst>
          </p:cNvPr>
          <p:cNvSpPr>
            <a:spLocks noGrp="1"/>
          </p:cNvSpPr>
          <p:nvPr>
            <p:ph type="sldNum" sz="quarter" idx="12"/>
          </p:nvPr>
        </p:nvSpPr>
        <p:spPr/>
        <p:txBody>
          <a:bodyPr/>
          <a:lstStyle/>
          <a:p>
            <a:pPr algn="r"/>
            <a:fld id="{A9214D30-10CF-3240-96DE-4576B6E7F41F}" type="slidenum">
              <a:rPr lang="en-US" smtClean="0"/>
              <a:pPr algn="r"/>
              <a:t>32</a:t>
            </a:fld>
            <a:endParaRPr lang="en-US"/>
          </a:p>
        </p:txBody>
      </p:sp>
    </p:spTree>
    <p:extLst>
      <p:ext uri="{BB962C8B-B14F-4D97-AF65-F5344CB8AC3E}">
        <p14:creationId xmlns:p14="http://schemas.microsoft.com/office/powerpoint/2010/main" val="7574107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AF86F-00F9-6EAC-F468-875CC9563777}"/>
              </a:ext>
            </a:extLst>
          </p:cNvPr>
          <p:cNvSpPr>
            <a:spLocks noGrp="1"/>
          </p:cNvSpPr>
          <p:nvPr>
            <p:ph type="title"/>
          </p:nvPr>
        </p:nvSpPr>
        <p:spPr>
          <a:xfrm>
            <a:off x="381000" y="708660"/>
            <a:ext cx="6591300" cy="549275"/>
          </a:xfrm>
        </p:spPr>
        <p:txBody>
          <a:bodyPr/>
          <a:lstStyle/>
          <a:p>
            <a:r>
              <a:rPr lang="en-US" dirty="0"/>
              <a:t>Rail Safety in Action</a:t>
            </a:r>
          </a:p>
        </p:txBody>
      </p:sp>
      <p:pic>
        <p:nvPicPr>
          <p:cNvPr id="4" name="Picture 2">
            <a:hlinkClick r:id="rId3"/>
            <a:extLst>
              <a:ext uri="{FF2B5EF4-FFF2-40B4-BE49-F238E27FC236}">
                <a16:creationId xmlns:a16="http://schemas.microsoft.com/office/drawing/2014/main" id="{56D7075A-0F82-DA2D-86E0-9D5598090CB5}"/>
              </a:ext>
            </a:extLst>
          </p:cNvPr>
          <p:cNvPicPr>
            <a:picLocks noChangeAspect="1" noChangeArrowheads="1"/>
          </p:cNvPicPr>
          <p:nvPr/>
        </p:nvPicPr>
        <p:blipFill rotWithShape="1">
          <a:blip r:embed="rId4" cstate="hqprint">
            <a:extLst>
              <a:ext uri="{28A0092B-C50C-407E-A947-70E740481C1C}">
                <a14:useLocalDpi xmlns:a14="http://schemas.microsoft.com/office/drawing/2010/main"/>
              </a:ext>
            </a:extLst>
          </a:blip>
          <a:srcRect/>
          <a:stretch>
            <a:fillRect/>
          </a:stretch>
        </p:blipFill>
        <p:spPr bwMode="auto">
          <a:xfrm>
            <a:off x="6824133" y="0"/>
            <a:ext cx="5367867" cy="5537200"/>
          </a:xfrm>
          <a:prstGeom prst="rect">
            <a:avLst/>
          </a:prstGeom>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37CBB3B-E137-3201-F038-E1F853672D04}"/>
              </a:ext>
            </a:extLst>
          </p:cNvPr>
          <p:cNvSpPr txBox="1"/>
          <p:nvPr/>
        </p:nvSpPr>
        <p:spPr>
          <a:xfrm>
            <a:off x="304800" y="342900"/>
            <a:ext cx="1508811" cy="369332"/>
          </a:xfrm>
          <a:prstGeom prst="rect">
            <a:avLst/>
          </a:prstGeom>
          <a:noFill/>
        </p:spPr>
        <p:txBody>
          <a:bodyPr wrap="none" rtlCol="0">
            <a:spAutoFit/>
          </a:bodyPr>
          <a:lstStyle/>
          <a:p>
            <a:r>
              <a:rPr lang="en-US" b="1" dirty="0">
                <a:solidFill>
                  <a:schemeClr val="tx2">
                    <a:lumMod val="90000"/>
                    <a:lumOff val="10000"/>
                  </a:schemeClr>
                </a:solidFill>
              </a:rPr>
              <a:t>CASE STUDY</a:t>
            </a:r>
          </a:p>
        </p:txBody>
      </p:sp>
      <p:sp>
        <p:nvSpPr>
          <p:cNvPr id="6" name="Text Placeholder 2">
            <a:extLst>
              <a:ext uri="{FF2B5EF4-FFF2-40B4-BE49-F238E27FC236}">
                <a16:creationId xmlns:a16="http://schemas.microsoft.com/office/drawing/2014/main" id="{A69095AB-1FF7-CB7D-F20A-68AB46E7D6BF}"/>
              </a:ext>
            </a:extLst>
          </p:cNvPr>
          <p:cNvSpPr txBox="1">
            <a:spLocks/>
          </p:cNvSpPr>
          <p:nvPr/>
        </p:nvSpPr>
        <p:spPr>
          <a:xfrm>
            <a:off x="332012" y="1527868"/>
            <a:ext cx="6354538" cy="41680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1200"/>
              </a:spcBef>
              <a:buNone/>
            </a:pPr>
            <a:r>
              <a:rPr lang="en-US" sz="1800" b="1" dirty="0">
                <a:solidFill>
                  <a:srgbClr val="006F41"/>
                </a:solidFill>
              </a:rPr>
              <a:t>Metrolink | Southern California</a:t>
            </a:r>
            <a:endParaRPr lang="en-US" sz="1800" dirty="0">
              <a:solidFill>
                <a:srgbClr val="006F41"/>
              </a:solidFill>
            </a:endParaRPr>
          </a:p>
          <a:p>
            <a:pPr marL="11113" indent="0">
              <a:lnSpc>
                <a:spcPct val="110000"/>
              </a:lnSpc>
              <a:spcBef>
                <a:spcPts val="1200"/>
              </a:spcBef>
              <a:buNone/>
            </a:pPr>
            <a:r>
              <a:rPr lang="en-US" sz="1800" b="1" dirty="0"/>
              <a:t>ShakeAlert-powered seismic interface</a:t>
            </a:r>
            <a:r>
              <a:rPr lang="en-US" sz="1800" dirty="0"/>
              <a:t> helps protect passengers, crews, and rail infrastructure before strong shaking arrives.</a:t>
            </a:r>
          </a:p>
          <a:p>
            <a:pPr marL="11113" indent="0">
              <a:lnSpc>
                <a:spcPct val="110000"/>
              </a:lnSpc>
              <a:spcBef>
                <a:spcPts val="1200"/>
              </a:spcBef>
              <a:buNone/>
            </a:pPr>
            <a:r>
              <a:rPr lang="en-US" sz="1800" b="1" dirty="0"/>
              <a:t>When shaking is expected, the system can automatically:</a:t>
            </a:r>
          </a:p>
          <a:p>
            <a:pPr marL="298450" indent="-187325">
              <a:lnSpc>
                <a:spcPct val="110000"/>
              </a:lnSpc>
              <a:spcBef>
                <a:spcPts val="1200"/>
              </a:spcBef>
            </a:pPr>
            <a:r>
              <a:rPr lang="en-US" sz="1800" dirty="0"/>
              <a:t>Reduce train speed.</a:t>
            </a:r>
          </a:p>
          <a:p>
            <a:pPr marL="298450" indent="-187325">
              <a:lnSpc>
                <a:spcPct val="110000"/>
              </a:lnSpc>
              <a:spcBef>
                <a:spcPts val="1200"/>
              </a:spcBef>
            </a:pPr>
            <a:r>
              <a:rPr lang="en-US" sz="1800" dirty="0"/>
              <a:t>Stop trains at safer locations, such as outside tunnels, bridges, or overpasses.</a:t>
            </a:r>
          </a:p>
          <a:p>
            <a:pPr marL="298450" indent="-187325">
              <a:lnSpc>
                <a:spcPct val="110000"/>
              </a:lnSpc>
              <a:spcBef>
                <a:spcPts val="1200"/>
              </a:spcBef>
            </a:pPr>
            <a:r>
              <a:rPr lang="en-US" sz="1800" dirty="0"/>
              <a:t>Produce a rapid report showing which parts of the rail network were exposed to shaking after the earthquake.</a:t>
            </a:r>
          </a:p>
        </p:txBody>
      </p:sp>
      <p:sp>
        <p:nvSpPr>
          <p:cNvPr id="3" name="Rectangle 2">
            <a:extLst>
              <a:ext uri="{FF2B5EF4-FFF2-40B4-BE49-F238E27FC236}">
                <a16:creationId xmlns:a16="http://schemas.microsoft.com/office/drawing/2014/main" id="{D6EE0490-6077-2E0D-40D8-CABB88EC15F2}"/>
              </a:ext>
            </a:extLst>
          </p:cNvPr>
          <p:cNvSpPr/>
          <p:nvPr/>
        </p:nvSpPr>
        <p:spPr>
          <a:xfrm>
            <a:off x="6824133" y="5307106"/>
            <a:ext cx="5367867" cy="1550894"/>
          </a:xfrm>
          <a:prstGeom prst="rect">
            <a:avLst/>
          </a:prstGeom>
          <a:gradFill>
            <a:gsLst>
              <a:gs pos="1000">
                <a:schemeClr val="tx2"/>
              </a:gs>
              <a:gs pos="100000">
                <a:schemeClr val="tx2">
                  <a:lumMod val="90000"/>
                  <a:lumOff val="10000"/>
                </a:schemeClr>
              </a:gs>
            </a:gsLst>
            <a:lin ang="18900000" scaled="1"/>
          </a:gra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8570BDA-8B06-E2CF-6F59-37A24060FE80}"/>
              </a:ext>
            </a:extLst>
          </p:cNvPr>
          <p:cNvPicPr>
            <a:picLocks noChangeAspect="1"/>
          </p:cNvPicPr>
          <p:nvPr/>
        </p:nvPicPr>
        <p:blipFill>
          <a:blip r:embed="rId5" cstate="hqprint">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a:ext>
            </a:extLst>
          </a:blip>
          <a:srcRect/>
          <a:stretch>
            <a:fillRect/>
          </a:stretch>
        </p:blipFill>
        <p:spPr>
          <a:xfrm>
            <a:off x="7613981" y="5912189"/>
            <a:ext cx="3925261" cy="363105"/>
          </a:xfrm>
          <a:prstGeom prst="rect">
            <a:avLst/>
          </a:prstGeom>
        </p:spPr>
      </p:pic>
      <p:sp>
        <p:nvSpPr>
          <p:cNvPr id="10" name="Slide Number Placeholder 9">
            <a:extLst>
              <a:ext uri="{FF2B5EF4-FFF2-40B4-BE49-F238E27FC236}">
                <a16:creationId xmlns:a16="http://schemas.microsoft.com/office/drawing/2014/main" id="{4970B24E-4CEE-F6E6-D422-01EF3EFF7152}"/>
              </a:ext>
            </a:extLst>
          </p:cNvPr>
          <p:cNvSpPr>
            <a:spLocks noGrp="1"/>
          </p:cNvSpPr>
          <p:nvPr>
            <p:ph type="sldNum" sz="quarter" idx="12"/>
          </p:nvPr>
        </p:nvSpPr>
        <p:spPr/>
        <p:txBody>
          <a:bodyPr/>
          <a:lstStyle/>
          <a:p>
            <a:pPr algn="r"/>
            <a:fld id="{A9214D30-10CF-3240-96DE-4576B6E7F41F}" type="slidenum">
              <a:rPr lang="en-US" smtClean="0"/>
              <a:pPr algn="r"/>
              <a:t>33</a:t>
            </a:fld>
            <a:endParaRPr lang="en-US"/>
          </a:p>
        </p:txBody>
      </p:sp>
      <p:sp>
        <p:nvSpPr>
          <p:cNvPr id="8" name="TextBox 7">
            <a:extLst>
              <a:ext uri="{FF2B5EF4-FFF2-40B4-BE49-F238E27FC236}">
                <a16:creationId xmlns:a16="http://schemas.microsoft.com/office/drawing/2014/main" id="{F8E4C848-2781-E3A4-F774-EC7750F4A960}"/>
              </a:ext>
            </a:extLst>
          </p:cNvPr>
          <p:cNvSpPr txBox="1"/>
          <p:nvPr/>
        </p:nvSpPr>
        <p:spPr>
          <a:xfrm>
            <a:off x="6734908" y="5055774"/>
            <a:ext cx="5457092" cy="230832"/>
          </a:xfrm>
          <a:prstGeom prst="rect">
            <a:avLst/>
          </a:prstGeom>
          <a:noFill/>
        </p:spPr>
        <p:txBody>
          <a:bodyPr wrap="square">
            <a:spAutoFit/>
          </a:bodyPr>
          <a:lstStyle/>
          <a:p>
            <a:pPr marL="0" marR="0" algn="r">
              <a:buNone/>
            </a:pPr>
            <a:r>
              <a:rPr lang="en-US" sz="900" i="1" dirty="0">
                <a:solidFill>
                  <a:schemeClr val="bg1">
                    <a:lumMod val="85000"/>
                  </a:schemeClr>
                </a:solidFill>
                <a:latin typeface="Arial" panose="020B0604020202020204" pitchFamily="34" charset="0"/>
                <a:cs typeface="Arial" panose="020B0604020202020204" pitchFamily="34" charset="0"/>
              </a:rPr>
              <a:t>Image is courtesy of Metrolink. </a:t>
            </a:r>
          </a:p>
        </p:txBody>
      </p:sp>
    </p:spTree>
    <p:extLst>
      <p:ext uri="{BB962C8B-B14F-4D97-AF65-F5344CB8AC3E}">
        <p14:creationId xmlns:p14="http://schemas.microsoft.com/office/powerpoint/2010/main" val="23005069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E1692-86A4-6DFF-5441-3B0A462A314E}"/>
            </a:ext>
          </a:extLst>
        </p:cNvPr>
        <p:cNvGrpSpPr/>
        <p:nvPr/>
      </p:nvGrpSpPr>
      <p:grpSpPr>
        <a:xfrm>
          <a:off x="0" y="0"/>
          <a:ext cx="0" cy="0"/>
          <a:chOff x="0" y="0"/>
          <a:chExt cx="0" cy="0"/>
        </a:xfrm>
      </p:grpSpPr>
      <p:pic>
        <p:nvPicPr>
          <p:cNvPr id="3" name="Picture 2">
            <a:hlinkClick r:id="rId3"/>
            <a:extLst>
              <a:ext uri="{FF2B5EF4-FFF2-40B4-BE49-F238E27FC236}">
                <a16:creationId xmlns:a16="http://schemas.microsoft.com/office/drawing/2014/main" id="{DB9F2BB0-BF56-C7B9-D123-A323ADA9F0BA}"/>
              </a:ext>
            </a:extLst>
          </p:cNvPr>
          <p:cNvPicPr>
            <a:picLocks noChangeAspect="1" noChangeArrowheads="1"/>
          </p:cNvPicPr>
          <p:nvPr/>
        </p:nvPicPr>
        <p:blipFill rotWithShape="1">
          <a:blip r:embed="rId4" cstate="hqprint">
            <a:extLst>
              <a:ext uri="{28A0092B-C50C-407E-A947-70E740481C1C}">
                <a14:useLocalDpi xmlns:a14="http://schemas.microsoft.com/office/drawing/2010/main"/>
              </a:ext>
            </a:extLst>
          </a:blip>
          <a:srcRect/>
          <a:stretch>
            <a:fillRect/>
          </a:stretch>
        </p:blipFill>
        <p:spPr bwMode="auto">
          <a:xfrm>
            <a:off x="6824133" y="0"/>
            <a:ext cx="5367867" cy="5757333"/>
          </a:xfrm>
          <a:prstGeom prst="rect">
            <a:avLst/>
          </a:prstGeom>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64B8A43A-7089-C66A-E5D8-AFF9554C224F}"/>
              </a:ext>
            </a:extLst>
          </p:cNvPr>
          <p:cNvSpPr/>
          <p:nvPr/>
        </p:nvSpPr>
        <p:spPr>
          <a:xfrm>
            <a:off x="6824133" y="5307106"/>
            <a:ext cx="5367867" cy="1550894"/>
          </a:xfrm>
          <a:prstGeom prst="rect">
            <a:avLst/>
          </a:prstGeom>
          <a:gradFill>
            <a:gsLst>
              <a:gs pos="1000">
                <a:schemeClr val="tx2"/>
              </a:gs>
              <a:gs pos="100000">
                <a:schemeClr val="tx2">
                  <a:lumMod val="90000"/>
                  <a:lumOff val="10000"/>
                </a:schemeClr>
              </a:gs>
            </a:gsLst>
            <a:lin ang="18900000" scaled="1"/>
          </a:gra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C0AF75-4F47-3621-D5A5-7388FA302BB8}"/>
              </a:ext>
            </a:extLst>
          </p:cNvPr>
          <p:cNvSpPr>
            <a:spLocks noGrp="1"/>
          </p:cNvSpPr>
          <p:nvPr>
            <p:ph type="title"/>
          </p:nvPr>
        </p:nvSpPr>
        <p:spPr>
          <a:xfrm>
            <a:off x="381000" y="708660"/>
            <a:ext cx="6591300" cy="549275"/>
          </a:xfrm>
        </p:spPr>
        <p:txBody>
          <a:bodyPr/>
          <a:lstStyle/>
          <a:p>
            <a:r>
              <a:rPr lang="en-US" dirty="0"/>
              <a:t>School Alerting in Action</a:t>
            </a:r>
          </a:p>
        </p:txBody>
      </p:sp>
      <p:sp>
        <p:nvSpPr>
          <p:cNvPr id="5" name="TextBox 4">
            <a:extLst>
              <a:ext uri="{FF2B5EF4-FFF2-40B4-BE49-F238E27FC236}">
                <a16:creationId xmlns:a16="http://schemas.microsoft.com/office/drawing/2014/main" id="{4D130F26-0085-6348-C974-F9BCBF115985}"/>
              </a:ext>
            </a:extLst>
          </p:cNvPr>
          <p:cNvSpPr txBox="1"/>
          <p:nvPr/>
        </p:nvSpPr>
        <p:spPr>
          <a:xfrm>
            <a:off x="304800" y="342900"/>
            <a:ext cx="1508811" cy="369332"/>
          </a:xfrm>
          <a:prstGeom prst="rect">
            <a:avLst/>
          </a:prstGeom>
          <a:noFill/>
        </p:spPr>
        <p:txBody>
          <a:bodyPr wrap="none" rtlCol="0">
            <a:spAutoFit/>
          </a:bodyPr>
          <a:lstStyle/>
          <a:p>
            <a:r>
              <a:rPr lang="en-US" b="1" dirty="0">
                <a:solidFill>
                  <a:schemeClr val="tx2">
                    <a:lumMod val="90000"/>
                    <a:lumOff val="10000"/>
                  </a:schemeClr>
                </a:solidFill>
              </a:rPr>
              <a:t>CASE STUDY</a:t>
            </a:r>
          </a:p>
        </p:txBody>
      </p:sp>
      <p:sp>
        <p:nvSpPr>
          <p:cNvPr id="6" name="Text Placeholder 2">
            <a:extLst>
              <a:ext uri="{FF2B5EF4-FFF2-40B4-BE49-F238E27FC236}">
                <a16:creationId xmlns:a16="http://schemas.microsoft.com/office/drawing/2014/main" id="{BED487EF-697B-8EDB-48AA-1E28FBC1E27A}"/>
              </a:ext>
            </a:extLst>
          </p:cNvPr>
          <p:cNvSpPr txBox="1">
            <a:spLocks/>
          </p:cNvSpPr>
          <p:nvPr/>
        </p:nvSpPr>
        <p:spPr>
          <a:xfrm>
            <a:off x="332012" y="1527868"/>
            <a:ext cx="5797855" cy="41680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1200"/>
              </a:spcBef>
              <a:buNone/>
            </a:pPr>
            <a:r>
              <a:rPr lang="en-US" sz="1800" b="1" dirty="0">
                <a:solidFill>
                  <a:srgbClr val="006F41"/>
                </a:solidFill>
              </a:rPr>
              <a:t>Stanwood-Camano School District | Washington</a:t>
            </a:r>
          </a:p>
          <a:p>
            <a:pPr marL="11113" indent="0">
              <a:lnSpc>
                <a:spcPct val="110000"/>
              </a:lnSpc>
              <a:spcBef>
                <a:spcPts val="1200"/>
              </a:spcBef>
              <a:buNone/>
            </a:pPr>
            <a:r>
              <a:rPr lang="en-US" sz="1800" b="1" dirty="0"/>
              <a:t>ShakeAlert-powered equipment connected to  public address systems </a:t>
            </a:r>
            <a:r>
              <a:rPr lang="en-US" sz="1800" dirty="0"/>
              <a:t>helps protect students and staff across all 13 district buildings.</a:t>
            </a:r>
          </a:p>
          <a:p>
            <a:pPr marL="11113" indent="0">
              <a:lnSpc>
                <a:spcPct val="110000"/>
              </a:lnSpc>
              <a:spcBef>
                <a:spcPts val="1200"/>
              </a:spcBef>
              <a:buNone/>
            </a:pPr>
            <a:r>
              <a:rPr lang="en-US" sz="1800" b="1" dirty="0"/>
              <a:t>When shaking is expected, the public address system can automatically:</a:t>
            </a:r>
          </a:p>
          <a:p>
            <a:pPr marL="298450" indent="-187325">
              <a:lnSpc>
                <a:spcPct val="110000"/>
              </a:lnSpc>
              <a:spcBef>
                <a:spcPts val="1200"/>
              </a:spcBef>
            </a:pPr>
            <a:r>
              <a:rPr lang="en-US" sz="1800" dirty="0"/>
              <a:t>Play an alert tone.</a:t>
            </a:r>
          </a:p>
          <a:p>
            <a:pPr marL="298450" indent="-187325">
              <a:lnSpc>
                <a:spcPct val="110000"/>
              </a:lnSpc>
              <a:spcBef>
                <a:spcPts val="1200"/>
              </a:spcBef>
            </a:pPr>
            <a:r>
              <a:rPr lang="en-US" sz="1800" dirty="0"/>
              <a:t>Announce that shaking is expected soon.</a:t>
            </a:r>
          </a:p>
          <a:p>
            <a:pPr marL="298450" indent="-187325">
              <a:lnSpc>
                <a:spcPct val="110000"/>
              </a:lnSpc>
              <a:spcBef>
                <a:spcPts val="1200"/>
              </a:spcBef>
            </a:pPr>
            <a:r>
              <a:rPr lang="en-US" sz="1800" dirty="0"/>
              <a:t>Direct everyone to Drop, Cover, and Hold On immediately. </a:t>
            </a:r>
          </a:p>
        </p:txBody>
      </p:sp>
      <p:pic>
        <p:nvPicPr>
          <p:cNvPr id="8" name="Picture 7">
            <a:extLst>
              <a:ext uri="{FF2B5EF4-FFF2-40B4-BE49-F238E27FC236}">
                <a16:creationId xmlns:a16="http://schemas.microsoft.com/office/drawing/2014/main" id="{596EB076-790E-7DBD-95A7-FB9161DE2B8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100000"/>
                    </a14:imgEffect>
                  </a14:imgLayer>
                </a14:imgProps>
              </a:ext>
            </a:extLst>
          </a:blip>
          <a:stretch>
            <a:fillRect/>
          </a:stretch>
        </p:blipFill>
        <p:spPr>
          <a:xfrm>
            <a:off x="7181349" y="5460995"/>
            <a:ext cx="4667250" cy="1061956"/>
          </a:xfrm>
          <a:prstGeom prst="rect">
            <a:avLst/>
          </a:prstGeom>
        </p:spPr>
      </p:pic>
      <p:sp>
        <p:nvSpPr>
          <p:cNvPr id="9" name="Slide Number Placeholder 8">
            <a:extLst>
              <a:ext uri="{FF2B5EF4-FFF2-40B4-BE49-F238E27FC236}">
                <a16:creationId xmlns:a16="http://schemas.microsoft.com/office/drawing/2014/main" id="{367F1208-C671-4193-296D-C3AC6B9E9DB8}"/>
              </a:ext>
            </a:extLst>
          </p:cNvPr>
          <p:cNvSpPr>
            <a:spLocks noGrp="1"/>
          </p:cNvSpPr>
          <p:nvPr>
            <p:ph type="sldNum" sz="quarter" idx="12"/>
          </p:nvPr>
        </p:nvSpPr>
        <p:spPr/>
        <p:txBody>
          <a:bodyPr/>
          <a:lstStyle/>
          <a:p>
            <a:pPr algn="r"/>
            <a:fld id="{A9214D30-10CF-3240-96DE-4576B6E7F41F}" type="slidenum">
              <a:rPr lang="en-US" smtClean="0"/>
              <a:pPr algn="r"/>
              <a:t>34</a:t>
            </a:fld>
            <a:endParaRPr lang="en-US"/>
          </a:p>
        </p:txBody>
      </p:sp>
      <p:sp>
        <p:nvSpPr>
          <p:cNvPr id="7" name="TextBox 6">
            <a:extLst>
              <a:ext uri="{FF2B5EF4-FFF2-40B4-BE49-F238E27FC236}">
                <a16:creationId xmlns:a16="http://schemas.microsoft.com/office/drawing/2014/main" id="{1EAF0B03-7ADF-2BC4-56EE-AB0FCB4A23E4}"/>
              </a:ext>
            </a:extLst>
          </p:cNvPr>
          <p:cNvSpPr txBox="1"/>
          <p:nvPr/>
        </p:nvSpPr>
        <p:spPr>
          <a:xfrm>
            <a:off x="6734908" y="5071014"/>
            <a:ext cx="5457092" cy="230832"/>
          </a:xfrm>
          <a:prstGeom prst="rect">
            <a:avLst/>
          </a:prstGeom>
          <a:noFill/>
        </p:spPr>
        <p:txBody>
          <a:bodyPr wrap="square">
            <a:spAutoFit/>
          </a:bodyPr>
          <a:lstStyle/>
          <a:p>
            <a:pPr marL="0" marR="0" algn="r">
              <a:buNone/>
            </a:pPr>
            <a:r>
              <a:rPr lang="en-US" sz="900" i="1" dirty="0">
                <a:solidFill>
                  <a:schemeClr val="bg2">
                    <a:lumMod val="50000"/>
                  </a:schemeClr>
                </a:solidFill>
                <a:latin typeface="Arial" panose="020B0604020202020204" pitchFamily="34" charset="0"/>
                <a:cs typeface="Arial" panose="020B0604020202020204" pitchFamily="34" charset="0"/>
              </a:rPr>
              <a:t>Image is courtesy of University of Oregon</a:t>
            </a:r>
          </a:p>
        </p:txBody>
      </p:sp>
    </p:spTree>
    <p:extLst>
      <p:ext uri="{BB962C8B-B14F-4D97-AF65-F5344CB8AC3E}">
        <p14:creationId xmlns:p14="http://schemas.microsoft.com/office/powerpoint/2010/main" val="8428984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6752C-D9EF-52A7-CAE2-CBFA954A8613}"/>
            </a:ext>
          </a:extLst>
        </p:cNvPr>
        <p:cNvGrpSpPr/>
        <p:nvPr/>
      </p:nvGrpSpPr>
      <p:grpSpPr>
        <a:xfrm>
          <a:off x="0" y="0"/>
          <a:ext cx="0" cy="0"/>
          <a:chOff x="0" y="0"/>
          <a:chExt cx="0" cy="0"/>
        </a:xfrm>
      </p:grpSpPr>
      <p:pic>
        <p:nvPicPr>
          <p:cNvPr id="3" name="Picture 2">
            <a:hlinkClick r:id="rId3"/>
            <a:extLst>
              <a:ext uri="{FF2B5EF4-FFF2-40B4-BE49-F238E27FC236}">
                <a16:creationId xmlns:a16="http://schemas.microsoft.com/office/drawing/2014/main" id="{F5ED9F4C-04C0-7702-9BC6-D12ABEA8974A}"/>
              </a:ext>
            </a:extLst>
          </p:cNvPr>
          <p:cNvPicPr>
            <a:picLocks noChangeAspect="1" noChangeArrowheads="1"/>
          </p:cNvPicPr>
          <p:nvPr/>
        </p:nvPicPr>
        <p:blipFill rotWithShape="1">
          <a:blip r:embed="rId4" cstate="hqprint">
            <a:extLst>
              <a:ext uri="{28A0092B-C50C-407E-A947-70E740481C1C}">
                <a14:useLocalDpi xmlns:a14="http://schemas.microsoft.com/office/drawing/2010/main"/>
              </a:ext>
            </a:extLst>
          </a:blip>
          <a:srcRect/>
          <a:stretch>
            <a:fillRect/>
          </a:stretch>
        </p:blipFill>
        <p:spPr bwMode="auto">
          <a:xfrm>
            <a:off x="6824133" y="0"/>
            <a:ext cx="5367867" cy="5655733"/>
          </a:xfrm>
          <a:prstGeom prst="rect">
            <a:avLst/>
          </a:prstGeom>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21812C9E-8265-2098-FB35-8693223D706B}"/>
              </a:ext>
            </a:extLst>
          </p:cNvPr>
          <p:cNvSpPr/>
          <p:nvPr/>
        </p:nvSpPr>
        <p:spPr>
          <a:xfrm>
            <a:off x="6824133" y="5307106"/>
            <a:ext cx="5367867" cy="1550894"/>
          </a:xfrm>
          <a:prstGeom prst="rect">
            <a:avLst/>
          </a:prstGeom>
          <a:gradFill>
            <a:gsLst>
              <a:gs pos="1000">
                <a:schemeClr val="tx2"/>
              </a:gs>
              <a:gs pos="100000">
                <a:schemeClr val="tx2">
                  <a:lumMod val="90000"/>
                  <a:lumOff val="10000"/>
                </a:schemeClr>
              </a:gs>
            </a:gsLst>
            <a:lin ang="18900000" scaled="1"/>
          </a:gra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1FBFED-A736-E9B8-28D1-775079E9B0EB}"/>
              </a:ext>
            </a:extLst>
          </p:cNvPr>
          <p:cNvSpPr>
            <a:spLocks noGrp="1"/>
          </p:cNvSpPr>
          <p:nvPr>
            <p:ph type="title"/>
          </p:nvPr>
        </p:nvSpPr>
        <p:spPr>
          <a:xfrm>
            <a:off x="381000" y="708660"/>
            <a:ext cx="6591300" cy="549275"/>
          </a:xfrm>
        </p:spPr>
        <p:txBody>
          <a:bodyPr/>
          <a:lstStyle/>
          <a:p>
            <a:r>
              <a:rPr lang="en-US" dirty="0"/>
              <a:t>Fire Station Readiness in Action</a:t>
            </a:r>
          </a:p>
        </p:txBody>
      </p:sp>
      <p:sp>
        <p:nvSpPr>
          <p:cNvPr id="5" name="TextBox 4">
            <a:extLst>
              <a:ext uri="{FF2B5EF4-FFF2-40B4-BE49-F238E27FC236}">
                <a16:creationId xmlns:a16="http://schemas.microsoft.com/office/drawing/2014/main" id="{FF4850EC-394E-F561-7EA2-5EA68D0B7DE8}"/>
              </a:ext>
            </a:extLst>
          </p:cNvPr>
          <p:cNvSpPr txBox="1"/>
          <p:nvPr/>
        </p:nvSpPr>
        <p:spPr>
          <a:xfrm>
            <a:off x="304800" y="342900"/>
            <a:ext cx="1508811" cy="369332"/>
          </a:xfrm>
          <a:prstGeom prst="rect">
            <a:avLst/>
          </a:prstGeom>
          <a:noFill/>
        </p:spPr>
        <p:txBody>
          <a:bodyPr wrap="none" rtlCol="0">
            <a:spAutoFit/>
          </a:bodyPr>
          <a:lstStyle/>
          <a:p>
            <a:r>
              <a:rPr lang="en-US" b="1" dirty="0">
                <a:solidFill>
                  <a:schemeClr val="tx2">
                    <a:lumMod val="90000"/>
                    <a:lumOff val="10000"/>
                  </a:schemeClr>
                </a:solidFill>
              </a:rPr>
              <a:t>CASE STUDY</a:t>
            </a:r>
          </a:p>
        </p:txBody>
      </p:sp>
      <p:sp>
        <p:nvSpPr>
          <p:cNvPr id="6" name="Text Placeholder 2">
            <a:extLst>
              <a:ext uri="{FF2B5EF4-FFF2-40B4-BE49-F238E27FC236}">
                <a16:creationId xmlns:a16="http://schemas.microsoft.com/office/drawing/2014/main" id="{03033A1B-785C-7D44-E216-9DC790E96784}"/>
              </a:ext>
            </a:extLst>
          </p:cNvPr>
          <p:cNvSpPr txBox="1">
            <a:spLocks/>
          </p:cNvSpPr>
          <p:nvPr/>
        </p:nvSpPr>
        <p:spPr>
          <a:xfrm>
            <a:off x="332012" y="1527868"/>
            <a:ext cx="5730121" cy="41680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1200"/>
              </a:spcBef>
              <a:buNone/>
            </a:pPr>
            <a:r>
              <a:rPr lang="en-US" sz="1800" b="1" dirty="0">
                <a:solidFill>
                  <a:srgbClr val="006F41"/>
                </a:solidFill>
              </a:rPr>
              <a:t>Menlo Park Fire Protection District | California</a:t>
            </a:r>
          </a:p>
          <a:p>
            <a:pPr marL="11113" indent="0">
              <a:lnSpc>
                <a:spcPct val="110000"/>
              </a:lnSpc>
              <a:spcBef>
                <a:spcPts val="1200"/>
              </a:spcBef>
              <a:buNone/>
            </a:pPr>
            <a:r>
              <a:rPr lang="en-US" sz="1800" b="1" dirty="0"/>
              <a:t>ShakeAlert-powered hardware connected to its existing fire station alerting system </a:t>
            </a:r>
            <a:r>
              <a:rPr lang="en-US" sz="1800" dirty="0"/>
              <a:t>helps protect firefighters and keep emergency vehicles ready to respond after an earthquake.</a:t>
            </a:r>
          </a:p>
          <a:p>
            <a:pPr marL="11113" indent="0">
              <a:lnSpc>
                <a:spcPct val="110000"/>
              </a:lnSpc>
              <a:spcBef>
                <a:spcPts val="1200"/>
              </a:spcBef>
              <a:buNone/>
            </a:pPr>
            <a:r>
              <a:rPr lang="en-US" sz="1800" b="1" dirty="0"/>
              <a:t>When shaking is expected, the system can automatically:</a:t>
            </a:r>
          </a:p>
          <a:p>
            <a:pPr marL="298450" indent="-187325">
              <a:lnSpc>
                <a:spcPct val="110000"/>
              </a:lnSpc>
              <a:spcBef>
                <a:spcPts val="1200"/>
              </a:spcBef>
            </a:pPr>
            <a:r>
              <a:rPr lang="en-US" sz="1800" dirty="0"/>
              <a:t>Play an audible warning and activate warning lights.</a:t>
            </a:r>
          </a:p>
          <a:p>
            <a:pPr marL="298450" indent="-187325">
              <a:lnSpc>
                <a:spcPct val="110000"/>
              </a:lnSpc>
              <a:spcBef>
                <a:spcPts val="1200"/>
              </a:spcBef>
            </a:pPr>
            <a:r>
              <a:rPr lang="en-US" sz="1800" dirty="0"/>
              <a:t>Shut off gas to cooking equipment.</a:t>
            </a:r>
          </a:p>
          <a:p>
            <a:pPr marL="298450" indent="-187325">
              <a:lnSpc>
                <a:spcPct val="110000"/>
              </a:lnSpc>
              <a:spcBef>
                <a:spcPts val="1200"/>
              </a:spcBef>
            </a:pPr>
            <a:r>
              <a:rPr lang="en-US" sz="1800" dirty="0"/>
              <a:t>Open firehouse bay doors before they could become inoperable.</a:t>
            </a:r>
          </a:p>
        </p:txBody>
      </p:sp>
      <p:pic>
        <p:nvPicPr>
          <p:cNvPr id="10" name="Picture 9">
            <a:extLst>
              <a:ext uri="{FF2B5EF4-FFF2-40B4-BE49-F238E27FC236}">
                <a16:creationId xmlns:a16="http://schemas.microsoft.com/office/drawing/2014/main" id="{9D39278E-5349-F230-CECE-070CAF40B0FF}"/>
              </a:ext>
            </a:extLst>
          </p:cNvPr>
          <p:cNvPicPr>
            <a:picLocks noChangeAspect="1"/>
          </p:cNvPicPr>
          <p:nvPr/>
        </p:nvPicPr>
        <p:blipFill>
          <a:blip r:embed="rId5"/>
          <a:stretch>
            <a:fillRect/>
          </a:stretch>
        </p:blipFill>
        <p:spPr>
          <a:xfrm>
            <a:off x="8553394" y="4355431"/>
            <a:ext cx="1909345" cy="1909345"/>
          </a:xfrm>
          <a:prstGeom prst="rect">
            <a:avLst/>
          </a:prstGeom>
        </p:spPr>
      </p:pic>
      <p:sp>
        <p:nvSpPr>
          <p:cNvPr id="9" name="Slide Number Placeholder 8">
            <a:extLst>
              <a:ext uri="{FF2B5EF4-FFF2-40B4-BE49-F238E27FC236}">
                <a16:creationId xmlns:a16="http://schemas.microsoft.com/office/drawing/2014/main" id="{1B502DC8-2AF1-DB13-546C-F4C92A0BA8C9}"/>
              </a:ext>
            </a:extLst>
          </p:cNvPr>
          <p:cNvSpPr>
            <a:spLocks noGrp="1"/>
          </p:cNvSpPr>
          <p:nvPr>
            <p:ph type="sldNum" sz="quarter" idx="12"/>
          </p:nvPr>
        </p:nvSpPr>
        <p:spPr/>
        <p:txBody>
          <a:bodyPr/>
          <a:lstStyle/>
          <a:p>
            <a:pPr algn="r"/>
            <a:fld id="{A9214D30-10CF-3240-96DE-4576B6E7F41F}" type="slidenum">
              <a:rPr lang="en-US" smtClean="0"/>
              <a:pPr algn="r"/>
              <a:t>35</a:t>
            </a:fld>
            <a:endParaRPr lang="en-US"/>
          </a:p>
        </p:txBody>
      </p:sp>
      <p:sp>
        <p:nvSpPr>
          <p:cNvPr id="13" name="TextBox 12">
            <a:extLst>
              <a:ext uri="{FF2B5EF4-FFF2-40B4-BE49-F238E27FC236}">
                <a16:creationId xmlns:a16="http://schemas.microsoft.com/office/drawing/2014/main" id="{21154219-590D-FF40-2D2F-539613525BD8}"/>
              </a:ext>
            </a:extLst>
          </p:cNvPr>
          <p:cNvSpPr txBox="1"/>
          <p:nvPr/>
        </p:nvSpPr>
        <p:spPr>
          <a:xfrm>
            <a:off x="10431780" y="4952026"/>
            <a:ext cx="1760220" cy="313932"/>
          </a:xfrm>
          <a:prstGeom prst="rect">
            <a:avLst/>
          </a:prstGeom>
          <a:noFill/>
        </p:spPr>
        <p:txBody>
          <a:bodyPr wrap="square">
            <a:spAutoFit/>
          </a:bodyPr>
          <a:lstStyle/>
          <a:p>
            <a:pPr marL="0" marR="0" algn="r">
              <a:lnSpc>
                <a:spcPct val="90000"/>
              </a:lnSpc>
              <a:buNone/>
            </a:pPr>
            <a:r>
              <a:rPr lang="en-US" sz="800" dirty="0">
                <a:solidFill>
                  <a:schemeClr val="bg2">
                    <a:lumMod val="90000"/>
                  </a:schemeClr>
                </a:solidFill>
                <a:effectLst/>
                <a:latin typeface="+mn-lt"/>
              </a:rPr>
              <a:t> </a:t>
            </a:r>
            <a:r>
              <a:rPr lang="en-US" sz="800" i="1" dirty="0">
                <a:solidFill>
                  <a:schemeClr val="bg2">
                    <a:lumMod val="90000"/>
                  </a:schemeClr>
                </a:solidFill>
                <a:latin typeface="Arial" panose="020B0604020202020204" pitchFamily="34" charset="0"/>
                <a:cs typeface="Arial" panose="020B0604020202020204" pitchFamily="34" charset="0"/>
              </a:rPr>
              <a:t>Photo credit: David Croker, USGS. (Public Domain) </a:t>
            </a:r>
          </a:p>
        </p:txBody>
      </p:sp>
    </p:spTree>
    <p:extLst>
      <p:ext uri="{BB962C8B-B14F-4D97-AF65-F5344CB8AC3E}">
        <p14:creationId xmlns:p14="http://schemas.microsoft.com/office/powerpoint/2010/main" val="28051454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7F8D7-3A3E-A7BC-3918-03875A402857}"/>
            </a:ext>
          </a:extLst>
        </p:cNvPr>
        <p:cNvGrpSpPr/>
        <p:nvPr/>
      </p:nvGrpSpPr>
      <p:grpSpPr>
        <a:xfrm>
          <a:off x="0" y="0"/>
          <a:ext cx="0" cy="0"/>
          <a:chOff x="0" y="0"/>
          <a:chExt cx="0" cy="0"/>
        </a:xfrm>
      </p:grpSpPr>
      <p:pic>
        <p:nvPicPr>
          <p:cNvPr id="3" name="Picture 2">
            <a:hlinkClick r:id="rId3"/>
            <a:extLst>
              <a:ext uri="{FF2B5EF4-FFF2-40B4-BE49-F238E27FC236}">
                <a16:creationId xmlns:a16="http://schemas.microsoft.com/office/drawing/2014/main" id="{917A45B2-CC54-99FF-0BB2-0AE7115F534A}"/>
              </a:ext>
            </a:extLst>
          </p:cNvPr>
          <p:cNvPicPr>
            <a:picLocks noChangeAspect="1" noChangeArrowheads="1"/>
          </p:cNvPicPr>
          <p:nvPr/>
        </p:nvPicPr>
        <p:blipFill rotWithShape="1">
          <a:blip r:embed="rId4" cstate="hqprint">
            <a:extLst>
              <a:ext uri="{28A0092B-C50C-407E-A947-70E740481C1C}">
                <a14:useLocalDpi xmlns:a14="http://schemas.microsoft.com/office/drawing/2010/main"/>
              </a:ext>
            </a:extLst>
          </a:blip>
          <a:srcRect/>
          <a:stretch>
            <a:fillRect/>
          </a:stretch>
        </p:blipFill>
        <p:spPr bwMode="auto">
          <a:xfrm>
            <a:off x="6824133" y="0"/>
            <a:ext cx="5367867" cy="5572125"/>
          </a:xfrm>
          <a:prstGeom prst="rect">
            <a:avLst/>
          </a:prstGeom>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04EBEE5A-21F3-915B-D2CC-6D232A93BA54}"/>
              </a:ext>
            </a:extLst>
          </p:cNvPr>
          <p:cNvSpPr/>
          <p:nvPr/>
        </p:nvSpPr>
        <p:spPr>
          <a:xfrm>
            <a:off x="6824133" y="5307106"/>
            <a:ext cx="5367867" cy="1550894"/>
          </a:xfrm>
          <a:prstGeom prst="rect">
            <a:avLst/>
          </a:prstGeom>
          <a:gradFill>
            <a:gsLst>
              <a:gs pos="1000">
                <a:schemeClr val="tx2"/>
              </a:gs>
              <a:gs pos="100000">
                <a:schemeClr val="tx2">
                  <a:lumMod val="90000"/>
                  <a:lumOff val="10000"/>
                </a:schemeClr>
              </a:gs>
            </a:gsLst>
            <a:lin ang="18900000" scaled="1"/>
          </a:gra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9" name="Picture 8" descr="Grants Pass, OR - Official Website | Official Website">
            <a:extLst>
              <a:ext uri="{FF2B5EF4-FFF2-40B4-BE49-F238E27FC236}">
                <a16:creationId xmlns:a16="http://schemas.microsoft.com/office/drawing/2014/main" id="{DA181759-23EC-860A-A803-A5D280631FC3}"/>
              </a:ext>
            </a:extLst>
          </p:cNvPr>
          <p:cNvPicPr>
            <a:picLocks noChangeAspect="1"/>
          </p:cNvPicPr>
          <p:nvPr/>
        </p:nvPicPr>
        <p:blipFill>
          <a:blip r:embed="rId5"/>
          <a:stretch>
            <a:fillRect/>
          </a:stretch>
        </p:blipFill>
        <p:spPr>
          <a:xfrm>
            <a:off x="8742362" y="4320183"/>
            <a:ext cx="1658938" cy="2198092"/>
          </a:xfrm>
          <a:prstGeom prst="rect">
            <a:avLst/>
          </a:prstGeom>
        </p:spPr>
      </p:pic>
      <p:sp>
        <p:nvSpPr>
          <p:cNvPr id="2" name="Title 1">
            <a:extLst>
              <a:ext uri="{FF2B5EF4-FFF2-40B4-BE49-F238E27FC236}">
                <a16:creationId xmlns:a16="http://schemas.microsoft.com/office/drawing/2014/main" id="{2A94A687-D7B9-F43E-61A9-612D9D9F6A84}"/>
              </a:ext>
            </a:extLst>
          </p:cNvPr>
          <p:cNvSpPr>
            <a:spLocks noGrp="1"/>
          </p:cNvSpPr>
          <p:nvPr>
            <p:ph type="title"/>
          </p:nvPr>
        </p:nvSpPr>
        <p:spPr>
          <a:xfrm>
            <a:off x="381000" y="928794"/>
            <a:ext cx="4902200" cy="549275"/>
          </a:xfrm>
        </p:spPr>
        <p:txBody>
          <a:bodyPr/>
          <a:lstStyle/>
          <a:p>
            <a:r>
              <a:rPr lang="en-US" dirty="0"/>
              <a:t>Water System Protection in Action</a:t>
            </a:r>
          </a:p>
        </p:txBody>
      </p:sp>
      <p:sp>
        <p:nvSpPr>
          <p:cNvPr id="5" name="TextBox 4">
            <a:extLst>
              <a:ext uri="{FF2B5EF4-FFF2-40B4-BE49-F238E27FC236}">
                <a16:creationId xmlns:a16="http://schemas.microsoft.com/office/drawing/2014/main" id="{DA243884-7246-B71D-4F18-477C5068642F}"/>
              </a:ext>
            </a:extLst>
          </p:cNvPr>
          <p:cNvSpPr txBox="1"/>
          <p:nvPr/>
        </p:nvSpPr>
        <p:spPr>
          <a:xfrm>
            <a:off x="304800" y="342900"/>
            <a:ext cx="1508811" cy="369332"/>
          </a:xfrm>
          <a:prstGeom prst="rect">
            <a:avLst/>
          </a:prstGeom>
          <a:noFill/>
        </p:spPr>
        <p:txBody>
          <a:bodyPr wrap="none" rtlCol="0">
            <a:spAutoFit/>
          </a:bodyPr>
          <a:lstStyle/>
          <a:p>
            <a:r>
              <a:rPr lang="en-US" b="1" dirty="0">
                <a:solidFill>
                  <a:schemeClr val="tx2">
                    <a:lumMod val="90000"/>
                    <a:lumOff val="10000"/>
                  </a:schemeClr>
                </a:solidFill>
              </a:rPr>
              <a:t>CASE STUDY</a:t>
            </a:r>
          </a:p>
        </p:txBody>
      </p:sp>
      <p:sp>
        <p:nvSpPr>
          <p:cNvPr id="6" name="Text Placeholder 2">
            <a:extLst>
              <a:ext uri="{FF2B5EF4-FFF2-40B4-BE49-F238E27FC236}">
                <a16:creationId xmlns:a16="http://schemas.microsoft.com/office/drawing/2014/main" id="{19BF3543-B452-571A-4493-1F129F24DD97}"/>
              </a:ext>
            </a:extLst>
          </p:cNvPr>
          <p:cNvSpPr txBox="1">
            <a:spLocks/>
          </p:cNvSpPr>
          <p:nvPr/>
        </p:nvSpPr>
        <p:spPr>
          <a:xfrm>
            <a:off x="332012" y="1883468"/>
            <a:ext cx="6487888" cy="41680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1200"/>
              </a:spcBef>
              <a:buNone/>
            </a:pPr>
            <a:r>
              <a:rPr lang="en-US" sz="1800" b="1" dirty="0">
                <a:solidFill>
                  <a:srgbClr val="006F41"/>
                </a:solidFill>
              </a:rPr>
              <a:t>City of Grants Pass | Oregon</a:t>
            </a:r>
          </a:p>
          <a:p>
            <a:pPr marL="11113" indent="0">
              <a:lnSpc>
                <a:spcPct val="110000"/>
              </a:lnSpc>
              <a:spcBef>
                <a:spcPts val="1200"/>
              </a:spcBef>
              <a:buNone/>
            </a:pPr>
            <a:r>
              <a:rPr lang="en-US" sz="1800" b="1" dirty="0"/>
              <a:t>ShakeAlert-powered equipment connected to water system controls </a:t>
            </a:r>
            <a:r>
              <a:rPr lang="en-US" sz="1800" dirty="0"/>
              <a:t>helps preserve water for drinking and firefighting after an earthquake.</a:t>
            </a:r>
          </a:p>
          <a:p>
            <a:pPr marL="11113" indent="0">
              <a:lnSpc>
                <a:spcPct val="110000"/>
              </a:lnSpc>
              <a:spcBef>
                <a:spcPts val="1200"/>
              </a:spcBef>
              <a:buNone/>
            </a:pPr>
            <a:r>
              <a:rPr lang="en-US" sz="1800" b="1" dirty="0"/>
              <a:t>When shaking is expected, reservoir valves can automatically:</a:t>
            </a:r>
          </a:p>
          <a:p>
            <a:pPr marL="298450" indent="-187325">
              <a:lnSpc>
                <a:spcPct val="110000"/>
              </a:lnSpc>
              <a:spcBef>
                <a:spcPts val="1200"/>
              </a:spcBef>
            </a:pPr>
            <a:r>
              <a:rPr lang="en-US" sz="1800" dirty="0"/>
              <a:t>Close before power is lost or pipes are damaged.</a:t>
            </a:r>
          </a:p>
          <a:p>
            <a:pPr marL="298450" indent="-187325">
              <a:lnSpc>
                <a:spcPct val="110000"/>
              </a:lnSpc>
              <a:spcBef>
                <a:spcPts val="1200"/>
              </a:spcBef>
            </a:pPr>
            <a:r>
              <a:rPr lang="en-US" sz="1800" dirty="0"/>
              <a:t>Reduce the risk of uncontrolled water loss.</a:t>
            </a:r>
          </a:p>
          <a:p>
            <a:pPr marL="298450" indent="-187325">
              <a:lnSpc>
                <a:spcPct val="110000"/>
              </a:lnSpc>
              <a:spcBef>
                <a:spcPts val="1200"/>
              </a:spcBef>
            </a:pPr>
            <a:r>
              <a:rPr lang="en-US" sz="1800" dirty="0"/>
              <a:t>Preserve millions of gallons for emergency use.</a:t>
            </a:r>
          </a:p>
        </p:txBody>
      </p:sp>
      <p:sp>
        <p:nvSpPr>
          <p:cNvPr id="8" name="Slide Number Placeholder 7">
            <a:extLst>
              <a:ext uri="{FF2B5EF4-FFF2-40B4-BE49-F238E27FC236}">
                <a16:creationId xmlns:a16="http://schemas.microsoft.com/office/drawing/2014/main" id="{EEAE149E-9FDB-41DF-1537-79D91E4E2EA9}"/>
              </a:ext>
            </a:extLst>
          </p:cNvPr>
          <p:cNvSpPr>
            <a:spLocks noGrp="1"/>
          </p:cNvSpPr>
          <p:nvPr>
            <p:ph type="sldNum" sz="quarter" idx="12"/>
          </p:nvPr>
        </p:nvSpPr>
        <p:spPr/>
        <p:txBody>
          <a:bodyPr/>
          <a:lstStyle/>
          <a:p>
            <a:pPr algn="r"/>
            <a:fld id="{A9214D30-10CF-3240-96DE-4576B6E7F41F}" type="slidenum">
              <a:rPr lang="en-US" smtClean="0"/>
              <a:pPr algn="r"/>
              <a:t>36</a:t>
            </a:fld>
            <a:endParaRPr lang="en-US"/>
          </a:p>
        </p:txBody>
      </p:sp>
      <p:sp>
        <p:nvSpPr>
          <p:cNvPr id="7" name="TextBox 6">
            <a:extLst>
              <a:ext uri="{FF2B5EF4-FFF2-40B4-BE49-F238E27FC236}">
                <a16:creationId xmlns:a16="http://schemas.microsoft.com/office/drawing/2014/main" id="{E26AD077-8A79-C731-375A-3A8F32FC99A9}"/>
              </a:ext>
            </a:extLst>
          </p:cNvPr>
          <p:cNvSpPr txBox="1"/>
          <p:nvPr/>
        </p:nvSpPr>
        <p:spPr>
          <a:xfrm>
            <a:off x="10075985" y="4959986"/>
            <a:ext cx="2116015" cy="341632"/>
          </a:xfrm>
          <a:prstGeom prst="rect">
            <a:avLst/>
          </a:prstGeom>
          <a:noFill/>
        </p:spPr>
        <p:txBody>
          <a:bodyPr wrap="square">
            <a:spAutoFit/>
          </a:bodyPr>
          <a:lstStyle/>
          <a:p>
            <a:pPr marL="0" marR="0" algn="r">
              <a:lnSpc>
                <a:spcPct val="90000"/>
              </a:lnSpc>
              <a:buNone/>
            </a:pPr>
            <a:r>
              <a:rPr lang="en-US" sz="900" dirty="0">
                <a:solidFill>
                  <a:schemeClr val="bg2">
                    <a:lumMod val="90000"/>
                  </a:schemeClr>
                </a:solidFill>
                <a:effectLst/>
                <a:latin typeface="+mn-lt"/>
              </a:rPr>
              <a:t> </a:t>
            </a:r>
            <a:r>
              <a:rPr lang="en-US" sz="900" i="1" dirty="0">
                <a:solidFill>
                  <a:schemeClr val="bg2">
                    <a:lumMod val="90000"/>
                  </a:schemeClr>
                </a:solidFill>
                <a:latin typeface="Arial" panose="020B0604020202020204" pitchFamily="34" charset="0"/>
                <a:cs typeface="Arial" panose="020B0604020202020204" pitchFamily="34" charset="0"/>
              </a:rPr>
              <a:t>Image is courtesy of the </a:t>
            </a:r>
            <a:br>
              <a:rPr lang="en-US" sz="900" i="1" dirty="0">
                <a:solidFill>
                  <a:schemeClr val="bg2">
                    <a:lumMod val="90000"/>
                  </a:schemeClr>
                </a:solidFill>
                <a:latin typeface="Arial" panose="020B0604020202020204" pitchFamily="34" charset="0"/>
                <a:cs typeface="Arial" panose="020B0604020202020204" pitchFamily="34" charset="0"/>
              </a:rPr>
            </a:br>
            <a:r>
              <a:rPr lang="en-US" sz="900" i="1" dirty="0">
                <a:solidFill>
                  <a:schemeClr val="bg2">
                    <a:lumMod val="90000"/>
                  </a:schemeClr>
                </a:solidFill>
                <a:latin typeface="Arial" panose="020B0604020202020204" pitchFamily="34" charset="0"/>
                <a:cs typeface="Arial" panose="020B0604020202020204" pitchFamily="34" charset="0"/>
              </a:rPr>
              <a:t>City of Grants Pass.</a:t>
            </a:r>
          </a:p>
        </p:txBody>
      </p:sp>
    </p:spTree>
    <p:extLst>
      <p:ext uri="{BB962C8B-B14F-4D97-AF65-F5344CB8AC3E}">
        <p14:creationId xmlns:p14="http://schemas.microsoft.com/office/powerpoint/2010/main" val="31968956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85E95-EFCB-2BCA-E1B3-832C0807B177}"/>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57F8A5DC-8DE1-3992-06FB-BADB7CD55079}"/>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6807200" y="0"/>
            <a:ext cx="5384800" cy="5572126"/>
          </a:xfrm>
          <a:prstGeom prst="rect">
            <a:avLst/>
          </a:prstGeom>
        </p:spPr>
      </p:pic>
      <p:sp>
        <p:nvSpPr>
          <p:cNvPr id="2" name="Title 1">
            <a:extLst>
              <a:ext uri="{FF2B5EF4-FFF2-40B4-BE49-F238E27FC236}">
                <a16:creationId xmlns:a16="http://schemas.microsoft.com/office/drawing/2014/main" id="{EBED99D6-5082-E838-9BF5-2A07A911E5C9}"/>
              </a:ext>
            </a:extLst>
          </p:cNvPr>
          <p:cNvSpPr>
            <a:spLocks noGrp="1"/>
          </p:cNvSpPr>
          <p:nvPr>
            <p:ph type="title"/>
          </p:nvPr>
        </p:nvSpPr>
        <p:spPr>
          <a:xfrm>
            <a:off x="381000" y="822960"/>
            <a:ext cx="6591300" cy="796290"/>
          </a:xfrm>
        </p:spPr>
        <p:txBody>
          <a:bodyPr/>
          <a:lstStyle/>
          <a:p>
            <a:r>
              <a:rPr lang="en-US" dirty="0"/>
              <a:t>Space Communication System Protection in Action</a:t>
            </a:r>
          </a:p>
        </p:txBody>
      </p:sp>
      <p:sp>
        <p:nvSpPr>
          <p:cNvPr id="5" name="TextBox 4">
            <a:extLst>
              <a:ext uri="{FF2B5EF4-FFF2-40B4-BE49-F238E27FC236}">
                <a16:creationId xmlns:a16="http://schemas.microsoft.com/office/drawing/2014/main" id="{0AAFEAA9-1034-1184-495B-6F5421C446A5}"/>
              </a:ext>
            </a:extLst>
          </p:cNvPr>
          <p:cNvSpPr txBox="1"/>
          <p:nvPr/>
        </p:nvSpPr>
        <p:spPr>
          <a:xfrm>
            <a:off x="304800" y="342900"/>
            <a:ext cx="1508811" cy="369332"/>
          </a:xfrm>
          <a:prstGeom prst="rect">
            <a:avLst/>
          </a:prstGeom>
          <a:noFill/>
        </p:spPr>
        <p:txBody>
          <a:bodyPr wrap="none" rtlCol="0">
            <a:spAutoFit/>
          </a:bodyPr>
          <a:lstStyle/>
          <a:p>
            <a:r>
              <a:rPr lang="en-US" b="1" dirty="0">
                <a:solidFill>
                  <a:schemeClr val="tx2">
                    <a:lumMod val="90000"/>
                    <a:lumOff val="10000"/>
                  </a:schemeClr>
                </a:solidFill>
              </a:rPr>
              <a:t>CASE STUDY</a:t>
            </a:r>
          </a:p>
        </p:txBody>
      </p:sp>
      <p:sp>
        <p:nvSpPr>
          <p:cNvPr id="6" name="Text Placeholder 2">
            <a:extLst>
              <a:ext uri="{FF2B5EF4-FFF2-40B4-BE49-F238E27FC236}">
                <a16:creationId xmlns:a16="http://schemas.microsoft.com/office/drawing/2014/main" id="{FBEA968C-3B80-522E-705B-3D050555B38B}"/>
              </a:ext>
            </a:extLst>
          </p:cNvPr>
          <p:cNvSpPr txBox="1">
            <a:spLocks/>
          </p:cNvSpPr>
          <p:nvPr/>
        </p:nvSpPr>
        <p:spPr>
          <a:xfrm>
            <a:off x="332012" y="1851718"/>
            <a:ext cx="5560788" cy="41680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1200"/>
              </a:spcBef>
              <a:buNone/>
            </a:pPr>
            <a:r>
              <a:rPr lang="en-US" sz="1800" b="1" dirty="0">
                <a:solidFill>
                  <a:srgbClr val="006F41"/>
                </a:solidFill>
              </a:rPr>
              <a:t>NASA Deep Space Network | California</a:t>
            </a:r>
          </a:p>
          <a:p>
            <a:pPr marL="11113" indent="0">
              <a:lnSpc>
                <a:spcPct val="110000"/>
              </a:lnSpc>
              <a:spcBef>
                <a:spcPts val="1200"/>
              </a:spcBef>
              <a:buNone/>
            </a:pPr>
            <a:r>
              <a:rPr lang="en-US" sz="1800" b="1" dirty="0"/>
              <a:t>ShakeAlert-powered technology </a:t>
            </a:r>
            <a:r>
              <a:rPr lang="en-US" sz="1800" dirty="0"/>
              <a:t>helps protect giant antennas that communicate with spacecrafts across the solar system.</a:t>
            </a:r>
          </a:p>
          <a:p>
            <a:pPr marL="11113" indent="0">
              <a:lnSpc>
                <a:spcPct val="110000"/>
              </a:lnSpc>
              <a:spcBef>
                <a:spcPts val="1200"/>
              </a:spcBef>
              <a:buNone/>
            </a:pPr>
            <a:r>
              <a:rPr lang="en-US" sz="1800" b="1" dirty="0"/>
              <a:t>When shaking is expected, the system can automatically:</a:t>
            </a:r>
          </a:p>
          <a:p>
            <a:pPr marL="298450" indent="-187325">
              <a:lnSpc>
                <a:spcPct val="110000"/>
              </a:lnSpc>
              <a:spcBef>
                <a:spcPts val="1200"/>
              </a:spcBef>
            </a:pPr>
            <a:r>
              <a:rPr lang="en-US" sz="1800" dirty="0"/>
              <a:t>Stop antenna movement.</a:t>
            </a:r>
          </a:p>
          <a:p>
            <a:pPr marL="298450" indent="-187325">
              <a:lnSpc>
                <a:spcPct val="110000"/>
              </a:lnSpc>
              <a:spcBef>
                <a:spcPts val="1200"/>
              </a:spcBef>
            </a:pPr>
            <a:r>
              <a:rPr lang="en-US" sz="1800" dirty="0"/>
              <a:t>Cut power.</a:t>
            </a:r>
          </a:p>
          <a:p>
            <a:pPr marL="298450" indent="-187325">
              <a:lnSpc>
                <a:spcPct val="110000"/>
              </a:lnSpc>
              <a:spcBef>
                <a:spcPts val="1200"/>
              </a:spcBef>
            </a:pPr>
            <a:r>
              <a:rPr lang="en-US" sz="1800" dirty="0"/>
              <a:t>Engage safety locks.</a:t>
            </a:r>
          </a:p>
        </p:txBody>
      </p:sp>
      <p:sp>
        <p:nvSpPr>
          <p:cNvPr id="3" name="Rectangle 2">
            <a:extLst>
              <a:ext uri="{FF2B5EF4-FFF2-40B4-BE49-F238E27FC236}">
                <a16:creationId xmlns:a16="http://schemas.microsoft.com/office/drawing/2014/main" id="{B9BFE22B-41A8-F2BE-DB2F-B749E2D85181}"/>
              </a:ext>
            </a:extLst>
          </p:cNvPr>
          <p:cNvSpPr/>
          <p:nvPr/>
        </p:nvSpPr>
        <p:spPr>
          <a:xfrm>
            <a:off x="6801853" y="5307106"/>
            <a:ext cx="5390147" cy="1550894"/>
          </a:xfrm>
          <a:prstGeom prst="rect">
            <a:avLst/>
          </a:prstGeom>
          <a:gradFill>
            <a:gsLst>
              <a:gs pos="1000">
                <a:schemeClr val="tx2"/>
              </a:gs>
              <a:gs pos="100000">
                <a:schemeClr val="tx2">
                  <a:lumMod val="90000"/>
                  <a:lumOff val="10000"/>
                </a:schemeClr>
              </a:gs>
            </a:gsLst>
            <a:lin ang="18900000" scaled="1"/>
          </a:gra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9E37D9D0-1749-7EFB-3F96-345D2453CAB3}"/>
              </a:ext>
            </a:extLst>
          </p:cNvPr>
          <p:cNvGrpSpPr/>
          <p:nvPr/>
        </p:nvGrpSpPr>
        <p:grpSpPr>
          <a:xfrm>
            <a:off x="8567392" y="4632159"/>
            <a:ext cx="1933459" cy="1933459"/>
            <a:chOff x="8714876" y="4632159"/>
            <a:chExt cx="2057400" cy="2057400"/>
          </a:xfrm>
        </p:grpSpPr>
        <p:sp>
          <p:nvSpPr>
            <p:cNvPr id="10" name="Oval 9">
              <a:extLst>
                <a:ext uri="{FF2B5EF4-FFF2-40B4-BE49-F238E27FC236}">
                  <a16:creationId xmlns:a16="http://schemas.microsoft.com/office/drawing/2014/main" id="{D89C38E5-674F-12DD-C759-6B855F3EDD10}"/>
                </a:ext>
              </a:extLst>
            </p:cNvPr>
            <p:cNvSpPr/>
            <p:nvPr/>
          </p:nvSpPr>
          <p:spPr>
            <a:xfrm>
              <a:off x="8879305" y="4788569"/>
              <a:ext cx="1668379" cy="166837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887B6DEC-CBFC-0DFA-F594-DECED0DF540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714876" y="4632159"/>
              <a:ext cx="2057400" cy="2057400"/>
            </a:xfrm>
            <a:prstGeom prst="rect">
              <a:avLst/>
            </a:prstGeom>
          </p:spPr>
        </p:pic>
      </p:grpSp>
      <p:sp>
        <p:nvSpPr>
          <p:cNvPr id="12" name="Slide Number Placeholder 11">
            <a:extLst>
              <a:ext uri="{FF2B5EF4-FFF2-40B4-BE49-F238E27FC236}">
                <a16:creationId xmlns:a16="http://schemas.microsoft.com/office/drawing/2014/main" id="{D3B5921B-BAF0-BD3B-5DFA-F13F1F9E7430}"/>
              </a:ext>
            </a:extLst>
          </p:cNvPr>
          <p:cNvSpPr>
            <a:spLocks noGrp="1"/>
          </p:cNvSpPr>
          <p:nvPr>
            <p:ph type="sldNum" sz="quarter" idx="12"/>
          </p:nvPr>
        </p:nvSpPr>
        <p:spPr/>
        <p:txBody>
          <a:bodyPr/>
          <a:lstStyle/>
          <a:p>
            <a:pPr algn="r"/>
            <a:fld id="{A9214D30-10CF-3240-96DE-4576B6E7F41F}" type="slidenum">
              <a:rPr lang="en-US" smtClean="0"/>
              <a:pPr algn="r"/>
              <a:t>37</a:t>
            </a:fld>
            <a:endParaRPr lang="en-US"/>
          </a:p>
        </p:txBody>
      </p:sp>
      <p:sp>
        <p:nvSpPr>
          <p:cNvPr id="4" name="TextBox 3">
            <a:extLst>
              <a:ext uri="{FF2B5EF4-FFF2-40B4-BE49-F238E27FC236}">
                <a16:creationId xmlns:a16="http://schemas.microsoft.com/office/drawing/2014/main" id="{A793FA5B-4835-7341-AE01-02B64A6BE428}"/>
              </a:ext>
            </a:extLst>
          </p:cNvPr>
          <p:cNvSpPr txBox="1"/>
          <p:nvPr/>
        </p:nvSpPr>
        <p:spPr>
          <a:xfrm>
            <a:off x="10075985" y="4927408"/>
            <a:ext cx="2116015" cy="343235"/>
          </a:xfrm>
          <a:prstGeom prst="rect">
            <a:avLst/>
          </a:prstGeom>
          <a:noFill/>
        </p:spPr>
        <p:txBody>
          <a:bodyPr wrap="square">
            <a:spAutoFit/>
          </a:bodyPr>
          <a:lstStyle/>
          <a:p>
            <a:pPr marL="0" marR="0" algn="r">
              <a:lnSpc>
                <a:spcPct val="90000"/>
              </a:lnSpc>
              <a:buNone/>
            </a:pPr>
            <a:r>
              <a:rPr lang="en-US" sz="1800" dirty="0">
                <a:solidFill>
                  <a:schemeClr val="bg1">
                    <a:lumMod val="85000"/>
                  </a:schemeClr>
                </a:solidFill>
                <a:effectLst/>
                <a:latin typeface="+mn-lt"/>
              </a:rPr>
              <a:t> </a:t>
            </a:r>
            <a:r>
              <a:rPr lang="en-US" sz="1000" i="1" dirty="0">
                <a:solidFill>
                  <a:schemeClr val="bg1">
                    <a:lumMod val="85000"/>
                  </a:schemeClr>
                </a:solidFill>
                <a:latin typeface="Arial" panose="020B0604020202020204" pitchFamily="34" charset="0"/>
                <a:cs typeface="Arial" panose="020B0604020202020204" pitchFamily="34" charset="0"/>
              </a:rPr>
              <a:t>Image is courtesy of JPL.</a:t>
            </a:r>
          </a:p>
        </p:txBody>
      </p:sp>
    </p:spTree>
    <p:extLst>
      <p:ext uri="{BB962C8B-B14F-4D97-AF65-F5344CB8AC3E}">
        <p14:creationId xmlns:p14="http://schemas.microsoft.com/office/powerpoint/2010/main" val="4967881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3703FD88-0567-6C27-AC96-E4E5AE2FA218}"/>
              </a:ext>
            </a:extLst>
          </p:cNvPr>
          <p:cNvPicPr>
            <a:picLocks noChangeAspect="1"/>
          </p:cNvPicPr>
          <p:nvPr/>
        </p:nvPicPr>
        <p:blipFill>
          <a:blip r:embed="rId3">
            <a:alphaModFix amt="77000"/>
          </a:blip>
          <a:srcRect/>
          <a:stretch/>
        </p:blipFill>
        <p:spPr>
          <a:xfrm>
            <a:off x="1508427" y="850921"/>
            <a:ext cx="10682211" cy="6007079"/>
          </a:xfrm>
          <a:prstGeom prst="rect">
            <a:avLst/>
          </a:prstGeom>
        </p:spPr>
      </p:pic>
      <p:sp>
        <p:nvSpPr>
          <p:cNvPr id="57" name="Oval 56">
            <a:extLst>
              <a:ext uri="{FF2B5EF4-FFF2-40B4-BE49-F238E27FC236}">
                <a16:creationId xmlns:a16="http://schemas.microsoft.com/office/drawing/2014/main" id="{4606016F-D3E1-2BA7-496B-D29C444D3E5B}"/>
              </a:ext>
            </a:extLst>
          </p:cNvPr>
          <p:cNvSpPr/>
          <p:nvPr/>
        </p:nvSpPr>
        <p:spPr>
          <a:xfrm>
            <a:off x="9375915" y="2279374"/>
            <a:ext cx="2047459" cy="1828799"/>
          </a:xfrm>
          <a:prstGeom prst="ellipse">
            <a:avLst/>
          </a:prstGeom>
          <a:solidFill>
            <a:srgbClr val="9EDCBD">
              <a:alpha val="43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DB42C5A7-8332-0CC2-D73D-9914F57CA830}"/>
              </a:ext>
            </a:extLst>
          </p:cNvPr>
          <p:cNvSpPr/>
          <p:nvPr/>
        </p:nvSpPr>
        <p:spPr>
          <a:xfrm>
            <a:off x="6798367" y="2107096"/>
            <a:ext cx="2047459" cy="1828799"/>
          </a:xfrm>
          <a:prstGeom prst="ellipse">
            <a:avLst/>
          </a:prstGeom>
          <a:solidFill>
            <a:srgbClr val="9EDCBD">
              <a:alpha val="3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B33FCDEC-E563-2A93-FF9C-91369B49943F}"/>
              </a:ext>
            </a:extLst>
          </p:cNvPr>
          <p:cNvSpPr/>
          <p:nvPr/>
        </p:nvSpPr>
        <p:spPr>
          <a:xfrm>
            <a:off x="1380359" y="1082407"/>
            <a:ext cx="3428708" cy="5775593"/>
          </a:xfrm>
          <a:prstGeom prst="rect">
            <a:avLst/>
          </a:prstGeom>
          <a:gradFill flip="none" rotWithShape="1">
            <a:gsLst>
              <a:gs pos="28017">
                <a:srgbClr val="FFFFFF">
                  <a:alpha val="91950"/>
                </a:srgbClr>
              </a:gs>
              <a:gs pos="0">
                <a:schemeClr val="bg1"/>
              </a:gs>
              <a:gs pos="99000">
                <a:schemeClr val="bg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9E456D-8DCE-D459-6D8F-8879B15BB277}"/>
              </a:ext>
            </a:extLst>
          </p:cNvPr>
          <p:cNvSpPr>
            <a:spLocks noGrp="1"/>
          </p:cNvSpPr>
          <p:nvPr>
            <p:ph type="title"/>
          </p:nvPr>
        </p:nvSpPr>
        <p:spPr/>
        <p:txBody>
          <a:bodyPr/>
          <a:lstStyle/>
          <a:p>
            <a:r>
              <a:rPr lang="en-US"/>
              <a:t>Imagine the Possibilities</a:t>
            </a:r>
            <a:endParaRPr lang="en-US" dirty="0"/>
          </a:p>
        </p:txBody>
      </p:sp>
      <p:sp>
        <p:nvSpPr>
          <p:cNvPr id="3" name="Content Placeholder 2">
            <a:extLst>
              <a:ext uri="{FF2B5EF4-FFF2-40B4-BE49-F238E27FC236}">
                <a16:creationId xmlns:a16="http://schemas.microsoft.com/office/drawing/2014/main" id="{188E6E2E-5CFC-FFFE-26DE-50C1DB2649FF}"/>
              </a:ext>
            </a:extLst>
          </p:cNvPr>
          <p:cNvSpPr>
            <a:spLocks noGrp="1"/>
          </p:cNvSpPr>
          <p:nvPr>
            <p:ph idx="1"/>
          </p:nvPr>
        </p:nvSpPr>
        <p:spPr>
          <a:xfrm>
            <a:off x="381000" y="1066800"/>
            <a:ext cx="11430000" cy="838200"/>
          </a:xfrm>
        </p:spPr>
        <p:txBody>
          <a:bodyPr lIns="0"/>
          <a:lstStyle/>
          <a:p>
            <a:pPr marL="0" indent="0">
              <a:buNone/>
            </a:pPr>
            <a:r>
              <a:rPr lang="en-US" dirty="0">
                <a:solidFill>
                  <a:schemeClr val="tx2"/>
                </a:solidFill>
              </a:rPr>
              <a:t>Think about the places, systems, and services your community depends on.</a:t>
            </a:r>
          </a:p>
          <a:p>
            <a:pPr marL="0" indent="0">
              <a:buNone/>
            </a:pPr>
            <a:r>
              <a:rPr lang="en-US" b="1" dirty="0">
                <a:solidFill>
                  <a:schemeClr val="tx2"/>
                </a:solidFill>
              </a:rPr>
              <a:t>Where could an automated action help protect people or reduce disruption before strong shaking arrives?</a:t>
            </a:r>
            <a:endParaRPr lang="en-US" dirty="0">
              <a:solidFill>
                <a:schemeClr val="tx2"/>
              </a:solidFill>
            </a:endParaRPr>
          </a:p>
        </p:txBody>
      </p:sp>
      <p:sp>
        <p:nvSpPr>
          <p:cNvPr id="17" name="TextBox 16">
            <a:extLst>
              <a:ext uri="{FF2B5EF4-FFF2-40B4-BE49-F238E27FC236}">
                <a16:creationId xmlns:a16="http://schemas.microsoft.com/office/drawing/2014/main" id="{FF0AA161-D48A-8C61-0BBF-1BBED99B64D0}"/>
              </a:ext>
            </a:extLst>
          </p:cNvPr>
          <p:cNvSpPr txBox="1"/>
          <p:nvPr/>
        </p:nvSpPr>
        <p:spPr>
          <a:xfrm>
            <a:off x="3050771" y="3248490"/>
            <a:ext cx="6101542" cy="369332"/>
          </a:xfrm>
          <a:prstGeom prst="rect">
            <a:avLst/>
          </a:prstGeom>
          <a:noFill/>
        </p:spPr>
        <p:txBody>
          <a:bodyPr wrap="square">
            <a:spAutoFit/>
          </a:bodyPr>
          <a:lstStyle/>
          <a:p>
            <a:endParaRPr lang="en-US" dirty="0"/>
          </a:p>
        </p:txBody>
      </p:sp>
      <p:sp>
        <p:nvSpPr>
          <p:cNvPr id="41" name="Rounded Rectangle 40">
            <a:extLst>
              <a:ext uri="{FF2B5EF4-FFF2-40B4-BE49-F238E27FC236}">
                <a16:creationId xmlns:a16="http://schemas.microsoft.com/office/drawing/2014/main" id="{818AF404-3BFE-764B-AB71-C3A1DDF66624}"/>
              </a:ext>
            </a:extLst>
          </p:cNvPr>
          <p:cNvSpPr/>
          <p:nvPr/>
        </p:nvSpPr>
        <p:spPr>
          <a:xfrm>
            <a:off x="417444" y="2039424"/>
            <a:ext cx="3319669" cy="4023446"/>
          </a:xfrm>
          <a:prstGeom prst="roundRect">
            <a:avLst>
              <a:gd name="adj" fmla="val 4422"/>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C5AB8C8-41B2-3301-1023-B00C0704B0A4}"/>
              </a:ext>
            </a:extLst>
          </p:cNvPr>
          <p:cNvSpPr txBox="1"/>
          <p:nvPr/>
        </p:nvSpPr>
        <p:spPr>
          <a:xfrm>
            <a:off x="652553" y="2310420"/>
            <a:ext cx="2770738" cy="3503523"/>
          </a:xfrm>
          <a:prstGeom prst="rect">
            <a:avLst/>
          </a:prstGeom>
          <a:noFill/>
        </p:spPr>
        <p:txBody>
          <a:bodyPr wrap="square">
            <a:spAutoFit/>
          </a:bodyPr>
          <a:lstStyle/>
          <a:p>
            <a:pPr>
              <a:spcBef>
                <a:spcPts val="400"/>
              </a:spcBef>
              <a:spcAft>
                <a:spcPts val="600"/>
              </a:spcAft>
              <a:buClr>
                <a:schemeClr val="bg1"/>
              </a:buClr>
            </a:pPr>
            <a:r>
              <a:rPr lang="en-US" b="1" dirty="0">
                <a:solidFill>
                  <a:schemeClr val="bg1"/>
                </a:solidFill>
                <a:latin typeface="Arial" panose="020B0604020202020204" pitchFamily="34" charset="0"/>
                <a:cs typeface="Arial" panose="020B0604020202020204" pitchFamily="34" charset="0"/>
              </a:rPr>
              <a:t>CONSIDER</a:t>
            </a:r>
          </a:p>
          <a:p>
            <a:pPr marL="173038" lvl="0" indent="-173038">
              <a:spcBef>
                <a:spcPts val="400"/>
              </a:spcBef>
              <a:spcAft>
                <a:spcPts val="600"/>
              </a:spcAft>
              <a:buClr>
                <a:schemeClr val="bg1"/>
              </a:buClr>
              <a:buFont typeface="Arial" panose="020B0604020202020204" pitchFamily="34" charset="0"/>
              <a:buChar char="•"/>
            </a:pPr>
            <a:r>
              <a:rPr lang="en-US" dirty="0">
                <a:solidFill>
                  <a:schemeClr val="bg1"/>
                </a:solidFill>
                <a:latin typeface="Arial" panose="020B0604020202020204" pitchFamily="34" charset="0"/>
                <a:cs typeface="Arial" panose="020B0604020202020204" pitchFamily="34" charset="0"/>
              </a:rPr>
              <a:t>Schools and public buildings</a:t>
            </a:r>
          </a:p>
          <a:p>
            <a:pPr marL="173038" lvl="0" indent="-173038">
              <a:spcBef>
                <a:spcPts val="400"/>
              </a:spcBef>
              <a:spcAft>
                <a:spcPts val="600"/>
              </a:spcAft>
              <a:buClr>
                <a:schemeClr val="bg1"/>
              </a:buClr>
              <a:buFont typeface="Arial" panose="020B0604020202020204" pitchFamily="34" charset="0"/>
              <a:buChar char="•"/>
            </a:pPr>
            <a:r>
              <a:rPr lang="en-US" dirty="0">
                <a:solidFill>
                  <a:schemeClr val="bg1"/>
                </a:solidFill>
                <a:latin typeface="Arial" panose="020B0604020202020204" pitchFamily="34" charset="0"/>
                <a:cs typeface="Arial" panose="020B0604020202020204" pitchFamily="34" charset="0"/>
              </a:rPr>
              <a:t>Transportation systems</a:t>
            </a:r>
          </a:p>
          <a:p>
            <a:pPr marL="173038" lvl="0" indent="-173038">
              <a:spcBef>
                <a:spcPts val="400"/>
              </a:spcBef>
              <a:spcAft>
                <a:spcPts val="600"/>
              </a:spcAft>
              <a:buClr>
                <a:schemeClr val="bg1"/>
              </a:buClr>
              <a:buFont typeface="Arial" panose="020B0604020202020204" pitchFamily="34" charset="0"/>
              <a:buChar char="•"/>
            </a:pPr>
            <a:r>
              <a:rPr lang="en-US" dirty="0">
                <a:solidFill>
                  <a:schemeClr val="bg1"/>
                </a:solidFill>
                <a:latin typeface="Arial" panose="020B0604020202020204" pitchFamily="34" charset="0"/>
                <a:cs typeface="Arial" panose="020B0604020202020204" pitchFamily="34" charset="0"/>
              </a:rPr>
              <a:t>Utilities and communications</a:t>
            </a:r>
          </a:p>
          <a:p>
            <a:pPr marL="173038" lvl="0" indent="-173038">
              <a:spcBef>
                <a:spcPts val="400"/>
              </a:spcBef>
              <a:spcAft>
                <a:spcPts val="600"/>
              </a:spcAft>
              <a:buClr>
                <a:schemeClr val="bg1"/>
              </a:buClr>
              <a:buFont typeface="Arial" panose="020B0604020202020204" pitchFamily="34" charset="0"/>
              <a:buChar char="•"/>
            </a:pPr>
            <a:r>
              <a:rPr lang="en-US" dirty="0">
                <a:solidFill>
                  <a:schemeClr val="bg1"/>
                </a:solidFill>
                <a:latin typeface="Arial" panose="020B0604020202020204" pitchFamily="34" charset="0"/>
                <a:cs typeface="Arial" panose="020B0604020202020204" pitchFamily="34" charset="0"/>
              </a:rPr>
              <a:t>Emergency response facilities</a:t>
            </a:r>
          </a:p>
          <a:p>
            <a:pPr marL="173038" lvl="0" indent="-173038">
              <a:spcBef>
                <a:spcPts val="400"/>
              </a:spcBef>
              <a:spcAft>
                <a:spcPts val="600"/>
              </a:spcAft>
              <a:buClr>
                <a:schemeClr val="bg1"/>
              </a:buClr>
              <a:buFont typeface="Arial" panose="020B0604020202020204" pitchFamily="34" charset="0"/>
              <a:buChar char="•"/>
            </a:pPr>
            <a:r>
              <a:rPr lang="en-US" dirty="0">
                <a:solidFill>
                  <a:schemeClr val="bg1"/>
                </a:solidFill>
                <a:latin typeface="Arial" panose="020B0604020202020204" pitchFamily="34" charset="0"/>
                <a:cs typeface="Arial" panose="020B0604020202020204" pitchFamily="34" charset="0"/>
              </a:rPr>
              <a:t>Workplaces and community spaces</a:t>
            </a:r>
          </a:p>
        </p:txBody>
      </p:sp>
      <p:pic>
        <p:nvPicPr>
          <p:cNvPr id="48" name="Picture 47">
            <a:extLst>
              <a:ext uri="{FF2B5EF4-FFF2-40B4-BE49-F238E27FC236}">
                <a16:creationId xmlns:a16="http://schemas.microsoft.com/office/drawing/2014/main" id="{6B9CF476-37CB-C916-E280-9DD3B839B983}"/>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rot="1125965">
            <a:off x="9163455" y="2199261"/>
            <a:ext cx="2030784" cy="2601229"/>
          </a:xfrm>
          <a:prstGeom prst="rect">
            <a:avLst/>
          </a:prstGeom>
        </p:spPr>
      </p:pic>
      <p:sp>
        <p:nvSpPr>
          <p:cNvPr id="50" name="TextBox 49">
            <a:extLst>
              <a:ext uri="{FF2B5EF4-FFF2-40B4-BE49-F238E27FC236}">
                <a16:creationId xmlns:a16="http://schemas.microsoft.com/office/drawing/2014/main" id="{0033A6E3-8E1F-63F0-6BBE-DC4CA4118739}"/>
              </a:ext>
            </a:extLst>
          </p:cNvPr>
          <p:cNvSpPr txBox="1"/>
          <p:nvPr/>
        </p:nvSpPr>
        <p:spPr>
          <a:xfrm>
            <a:off x="6788848" y="2545050"/>
            <a:ext cx="1892031" cy="840230"/>
          </a:xfrm>
          <a:prstGeom prst="rect">
            <a:avLst/>
          </a:prstGeom>
          <a:noFill/>
        </p:spPr>
        <p:txBody>
          <a:bodyPr wrap="square">
            <a:spAutoFit/>
          </a:bodyPr>
          <a:lstStyle/>
          <a:p>
            <a:pPr algn="ctr">
              <a:lnSpc>
                <a:spcPct val="90000"/>
              </a:lnSpc>
              <a:spcBef>
                <a:spcPts val="1000"/>
              </a:spcBef>
              <a:buClr>
                <a:schemeClr val="accent1"/>
              </a:buClr>
            </a:pPr>
            <a:r>
              <a:rPr lang="en-US" b="1" dirty="0">
                <a:solidFill>
                  <a:schemeClr val="accent1"/>
                </a:solidFill>
                <a:latin typeface="Arial" panose="020B0604020202020204" pitchFamily="34" charset="0"/>
                <a:cs typeface="Arial" panose="020B0604020202020204" pitchFamily="34" charset="0"/>
              </a:rPr>
              <a:t>What would happen automatically?</a:t>
            </a:r>
          </a:p>
        </p:txBody>
      </p:sp>
      <p:pic>
        <p:nvPicPr>
          <p:cNvPr id="51" name="Picture 50">
            <a:extLst>
              <a:ext uri="{FF2B5EF4-FFF2-40B4-BE49-F238E27FC236}">
                <a16:creationId xmlns:a16="http://schemas.microsoft.com/office/drawing/2014/main" id="{B6926672-C9A7-603C-4FCE-51F8D2A799D4}"/>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flipH="1">
            <a:off x="6689385" y="2040377"/>
            <a:ext cx="2030784" cy="2601229"/>
          </a:xfrm>
          <a:prstGeom prst="rect">
            <a:avLst/>
          </a:prstGeom>
        </p:spPr>
      </p:pic>
      <p:sp>
        <p:nvSpPr>
          <p:cNvPr id="55" name="TextBox 54">
            <a:extLst>
              <a:ext uri="{FF2B5EF4-FFF2-40B4-BE49-F238E27FC236}">
                <a16:creationId xmlns:a16="http://schemas.microsoft.com/office/drawing/2014/main" id="{2552CE48-F112-92F8-332F-B1D2E910F13E}"/>
              </a:ext>
            </a:extLst>
          </p:cNvPr>
          <p:cNvSpPr txBox="1"/>
          <p:nvPr/>
        </p:nvSpPr>
        <p:spPr>
          <a:xfrm>
            <a:off x="9385005" y="2784577"/>
            <a:ext cx="1892031" cy="840230"/>
          </a:xfrm>
          <a:prstGeom prst="rect">
            <a:avLst/>
          </a:prstGeom>
          <a:noFill/>
        </p:spPr>
        <p:txBody>
          <a:bodyPr wrap="square">
            <a:spAutoFit/>
          </a:bodyPr>
          <a:lstStyle/>
          <a:p>
            <a:pPr algn="ctr">
              <a:lnSpc>
                <a:spcPct val="90000"/>
              </a:lnSpc>
              <a:spcBef>
                <a:spcPts val="1000"/>
              </a:spcBef>
              <a:buClr>
                <a:schemeClr val="accent1"/>
              </a:buClr>
            </a:pPr>
            <a:r>
              <a:rPr lang="en-US" b="1" dirty="0">
                <a:solidFill>
                  <a:schemeClr val="accent1"/>
                </a:solidFill>
                <a:latin typeface="Arial" panose="020B0604020202020204" pitchFamily="34" charset="0"/>
                <a:cs typeface="Arial" panose="020B0604020202020204" pitchFamily="34" charset="0"/>
              </a:rPr>
              <a:t>Who or what would it help protect?</a:t>
            </a:r>
          </a:p>
        </p:txBody>
      </p:sp>
      <p:sp>
        <p:nvSpPr>
          <p:cNvPr id="4" name="Slide Number Placeholder 3">
            <a:extLst>
              <a:ext uri="{FF2B5EF4-FFF2-40B4-BE49-F238E27FC236}">
                <a16:creationId xmlns:a16="http://schemas.microsoft.com/office/drawing/2014/main" id="{A61C10DC-8034-EAC3-62A5-87877D743AFA}"/>
              </a:ext>
            </a:extLst>
          </p:cNvPr>
          <p:cNvSpPr>
            <a:spLocks noGrp="1"/>
          </p:cNvSpPr>
          <p:nvPr>
            <p:ph type="sldNum" sz="quarter" idx="12"/>
          </p:nvPr>
        </p:nvSpPr>
        <p:spPr/>
        <p:txBody>
          <a:bodyPr/>
          <a:lstStyle/>
          <a:p>
            <a:pPr algn="r"/>
            <a:fld id="{A9214D30-10CF-3240-96DE-4576B6E7F41F}" type="slidenum">
              <a:rPr lang="en-US" smtClean="0"/>
              <a:pPr algn="r"/>
              <a:t>38</a:t>
            </a:fld>
            <a:endParaRPr lang="en-US"/>
          </a:p>
        </p:txBody>
      </p:sp>
    </p:spTree>
    <p:extLst>
      <p:ext uri="{BB962C8B-B14F-4D97-AF65-F5344CB8AC3E}">
        <p14:creationId xmlns:p14="http://schemas.microsoft.com/office/powerpoint/2010/main" val="13435209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3788B-0AC5-4B97-2A09-8DB95829995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4C0543A8-1275-C943-3B5A-D07C1076EA4C}"/>
              </a:ext>
            </a:extLst>
          </p:cNvPr>
          <p:cNvPicPr>
            <a:picLocks noChangeAspect="1"/>
          </p:cNvPicPr>
          <p:nvPr/>
        </p:nvPicPr>
        <p:blipFill>
          <a:blip r:embed="rId3" cstate="hqprint">
            <a:duotone>
              <a:schemeClr val="accent5">
                <a:shade val="45000"/>
                <a:satMod val="135000"/>
              </a:schemeClr>
              <a:prstClr val="white"/>
            </a:duotone>
            <a:alphaModFix amt="20000"/>
            <a:extLst>
              <a:ext uri="{28A0092B-C50C-407E-A947-70E740481C1C}">
                <a14:useLocalDpi xmlns:a14="http://schemas.microsoft.com/office/drawing/2010/main"/>
              </a:ext>
            </a:extLst>
          </a:blip>
          <a:srcRect r="-4196"/>
          <a:stretch>
            <a:fillRect/>
          </a:stretch>
        </p:blipFill>
        <p:spPr>
          <a:xfrm flipH="1">
            <a:off x="6606539" y="0"/>
            <a:ext cx="5585461" cy="6858000"/>
          </a:xfrm>
          <a:prstGeom prst="rect">
            <a:avLst/>
          </a:prstGeom>
        </p:spPr>
      </p:pic>
      <p:sp>
        <p:nvSpPr>
          <p:cNvPr id="7" name="Title 5">
            <a:extLst>
              <a:ext uri="{FF2B5EF4-FFF2-40B4-BE49-F238E27FC236}">
                <a16:creationId xmlns:a16="http://schemas.microsoft.com/office/drawing/2014/main" id="{8875BC08-D175-A24F-7991-938D01026FAE}"/>
              </a:ext>
            </a:extLst>
          </p:cNvPr>
          <p:cNvSpPr txBox="1">
            <a:spLocks/>
          </p:cNvSpPr>
          <p:nvPr/>
        </p:nvSpPr>
        <p:spPr>
          <a:xfrm>
            <a:off x="715619" y="1809438"/>
            <a:ext cx="5645835" cy="1683570"/>
          </a:xfrm>
          <a:prstGeom prst="rect">
            <a:avLst/>
          </a:prstGeom>
          <a:noFill/>
          <a:ln>
            <a:noFill/>
          </a:ln>
        </p:spPr>
        <p:txBody>
          <a:bodyPr spcFirstLastPara="1" wrap="square" lIns="0"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1800"/>
              <a:buFont typeface="Arial"/>
              <a:buNone/>
              <a:defRPr sz="2100" b="1" i="0" u="none" strike="noStrike" cap="none">
                <a:solidFill>
                  <a:schemeClr val="accen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US" sz="4000" spc="-100" dirty="0">
                <a:solidFill>
                  <a:schemeClr val="bg1"/>
                </a:solidFill>
              </a:rPr>
              <a:t>Personal Protective Actions</a:t>
            </a:r>
          </a:p>
        </p:txBody>
      </p:sp>
      <p:sp>
        <p:nvSpPr>
          <p:cNvPr id="17" name="TextBox 16">
            <a:extLst>
              <a:ext uri="{FF2B5EF4-FFF2-40B4-BE49-F238E27FC236}">
                <a16:creationId xmlns:a16="http://schemas.microsoft.com/office/drawing/2014/main" id="{0ECC70CC-476C-E091-ACDB-12E9171B9897}"/>
              </a:ext>
            </a:extLst>
          </p:cNvPr>
          <p:cNvSpPr txBox="1"/>
          <p:nvPr/>
        </p:nvSpPr>
        <p:spPr>
          <a:xfrm>
            <a:off x="715619" y="1393454"/>
            <a:ext cx="1485900" cy="442674"/>
          </a:xfrm>
          <a:prstGeom prst="roundRect">
            <a:avLst/>
          </a:prstGeom>
          <a:solidFill>
            <a:srgbClr val="07794B"/>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000" b="1" spc="-100" dirty="0">
                <a:solidFill>
                  <a:schemeClr val="bg1"/>
                </a:solidFill>
                <a:latin typeface="Arial" panose="020B0604020202020204" pitchFamily="34" charset="0"/>
                <a:cs typeface="Arial" panose="020B0604020202020204" pitchFamily="34" charset="0"/>
              </a:rPr>
              <a:t>MODULE 5</a:t>
            </a:r>
          </a:p>
        </p:txBody>
      </p:sp>
      <p:cxnSp>
        <p:nvCxnSpPr>
          <p:cNvPr id="21" name="Straight Connector 20">
            <a:extLst>
              <a:ext uri="{FF2B5EF4-FFF2-40B4-BE49-F238E27FC236}">
                <a16:creationId xmlns:a16="http://schemas.microsoft.com/office/drawing/2014/main" id="{C775B710-3329-3C00-37FA-3999B37AAC93}"/>
              </a:ext>
            </a:extLst>
          </p:cNvPr>
          <p:cNvCxnSpPr>
            <a:cxnSpLocks/>
          </p:cNvCxnSpPr>
          <p:nvPr/>
        </p:nvCxnSpPr>
        <p:spPr>
          <a:xfrm>
            <a:off x="786384" y="4608576"/>
            <a:ext cx="5340096" cy="0"/>
          </a:xfrm>
          <a:prstGeom prst="line">
            <a:avLst/>
          </a:prstGeom>
          <a:ln>
            <a:solidFill>
              <a:schemeClr val="bg1">
                <a:lumMod val="50000"/>
              </a:schemeClr>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036145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large crack in the road&#10;&#10;AI-generated content may be incorrect.">
            <a:extLst>
              <a:ext uri="{FF2B5EF4-FFF2-40B4-BE49-F238E27FC236}">
                <a16:creationId xmlns:a16="http://schemas.microsoft.com/office/drawing/2014/main" id="{4A804F6B-404C-49CC-A46C-0ECDEBC4AD39}"/>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0" y="0"/>
            <a:ext cx="12214961" cy="6858000"/>
          </a:xfrm>
          <a:prstGeom prst="rect">
            <a:avLst/>
          </a:prstGeom>
        </p:spPr>
      </p:pic>
      <p:sp>
        <p:nvSpPr>
          <p:cNvPr id="10" name="Rectangle 9">
            <a:extLst>
              <a:ext uri="{FF2B5EF4-FFF2-40B4-BE49-F238E27FC236}">
                <a16:creationId xmlns:a16="http://schemas.microsoft.com/office/drawing/2014/main" id="{D7D21D8A-E861-99AA-72F3-8FB41307CA42}"/>
              </a:ext>
            </a:extLst>
          </p:cNvPr>
          <p:cNvSpPr/>
          <p:nvPr/>
        </p:nvSpPr>
        <p:spPr>
          <a:xfrm>
            <a:off x="0" y="0"/>
            <a:ext cx="11814048" cy="6858000"/>
          </a:xfrm>
          <a:prstGeom prst="rect">
            <a:avLst/>
          </a:prstGeom>
          <a:gradFill flip="none" rotWithShape="1">
            <a:gsLst>
              <a:gs pos="0">
                <a:schemeClr val="tx2"/>
              </a:gs>
              <a:gs pos="100000">
                <a:schemeClr val="tx2">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CCDCD2"/>
              </a:solidFill>
            </a:endParaRPr>
          </a:p>
        </p:txBody>
      </p:sp>
      <p:sp>
        <p:nvSpPr>
          <p:cNvPr id="8" name="Content Placeholder 3">
            <a:extLst>
              <a:ext uri="{FF2B5EF4-FFF2-40B4-BE49-F238E27FC236}">
                <a16:creationId xmlns:a16="http://schemas.microsoft.com/office/drawing/2014/main" id="{865F94E8-66A4-9F69-F7EA-9467D28E2895}"/>
              </a:ext>
            </a:extLst>
          </p:cNvPr>
          <p:cNvSpPr txBox="1">
            <a:spLocks/>
          </p:cNvSpPr>
          <p:nvPr/>
        </p:nvSpPr>
        <p:spPr>
          <a:xfrm>
            <a:off x="607918" y="960319"/>
            <a:ext cx="5701442" cy="4032306"/>
          </a:xfrm>
          <a:prstGeom prst="rect">
            <a:avLst/>
          </a:prstGeom>
          <a:effectLst/>
        </p:spPr>
        <p:txBody>
          <a:bodyPr>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b="1" dirty="0">
                <a:solidFill>
                  <a:schemeClr val="bg1"/>
                </a:solidFill>
              </a:rPr>
              <a:t>Did you know </a:t>
            </a:r>
            <a:br>
              <a:rPr lang="en-US" sz="4400" b="1" dirty="0">
                <a:solidFill>
                  <a:schemeClr val="bg1"/>
                </a:solidFill>
              </a:rPr>
            </a:br>
            <a:r>
              <a:rPr lang="en-US" sz="4400" b="1" dirty="0">
                <a:solidFill>
                  <a:schemeClr val="bg1"/>
                </a:solidFill>
              </a:rPr>
              <a:t>you can get an </a:t>
            </a:r>
            <a:r>
              <a:rPr lang="en-US" sz="4400" b="1" dirty="0">
                <a:solidFill>
                  <a:srgbClr val="8CCDB4"/>
                </a:solidFill>
              </a:rPr>
              <a:t>earthquake early warning alert </a:t>
            </a:r>
            <a:r>
              <a:rPr lang="en-US" sz="4400" b="1" dirty="0">
                <a:solidFill>
                  <a:schemeClr val="bg1"/>
                </a:solidFill>
              </a:rPr>
              <a:t>before strong shaking is expected near you?</a:t>
            </a:r>
            <a:endParaRPr lang="en-US" sz="4400" dirty="0">
              <a:solidFill>
                <a:schemeClr val="bg1"/>
              </a:solidFill>
            </a:endParaRPr>
          </a:p>
          <a:p>
            <a:pPr marL="0" indent="0">
              <a:buNone/>
            </a:pPr>
            <a:endParaRPr lang="en-US" sz="4400" dirty="0">
              <a:solidFill>
                <a:schemeClr val="bg1"/>
              </a:solidFill>
            </a:endParaRPr>
          </a:p>
        </p:txBody>
      </p:sp>
      <p:pic>
        <p:nvPicPr>
          <p:cNvPr id="11" name="Graphic 10">
            <a:extLst>
              <a:ext uri="{FF2B5EF4-FFF2-40B4-BE49-F238E27FC236}">
                <a16:creationId xmlns:a16="http://schemas.microsoft.com/office/drawing/2014/main" id="{2A65BB74-CCAE-ABB5-09E0-4F706BE3493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5619" y="5302429"/>
            <a:ext cx="3228778" cy="838959"/>
          </a:xfrm>
          <a:prstGeom prst="rect">
            <a:avLst/>
          </a:prstGeom>
        </p:spPr>
      </p:pic>
      <p:sp>
        <p:nvSpPr>
          <p:cNvPr id="2" name="Slide Number Placeholder 1">
            <a:extLst>
              <a:ext uri="{FF2B5EF4-FFF2-40B4-BE49-F238E27FC236}">
                <a16:creationId xmlns:a16="http://schemas.microsoft.com/office/drawing/2014/main" id="{06F42500-DA25-10B2-7304-05EA4134FC61}"/>
              </a:ext>
            </a:extLst>
          </p:cNvPr>
          <p:cNvSpPr>
            <a:spLocks noGrp="1"/>
          </p:cNvSpPr>
          <p:nvPr>
            <p:ph type="sldNum" sz="quarter" idx="12"/>
          </p:nvPr>
        </p:nvSpPr>
        <p:spPr/>
        <p:txBody>
          <a:bodyPr/>
          <a:lstStyle/>
          <a:p>
            <a:pPr algn="r"/>
            <a:fld id="{A9214D30-10CF-3240-96DE-4576B6E7F41F}" type="slidenum">
              <a:rPr lang="en-US" smtClean="0"/>
              <a:pPr algn="r"/>
              <a:t>4</a:t>
            </a:fld>
            <a:endParaRPr lang="en-US"/>
          </a:p>
        </p:txBody>
      </p:sp>
    </p:spTree>
    <p:extLst>
      <p:ext uri="{BB962C8B-B14F-4D97-AF65-F5344CB8AC3E}">
        <p14:creationId xmlns:p14="http://schemas.microsoft.com/office/powerpoint/2010/main" val="6813154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7EE6AFA-CE9A-3605-4146-235868B2744D}"/>
              </a:ext>
            </a:extLst>
          </p:cNvPr>
          <p:cNvSpPr>
            <a:spLocks noGrp="1"/>
          </p:cNvSpPr>
          <p:nvPr>
            <p:ph type="title"/>
          </p:nvPr>
        </p:nvSpPr>
        <p:spPr/>
        <p:txBody>
          <a:bodyPr/>
          <a:lstStyle/>
          <a:p>
            <a:r>
              <a:rPr lang="en-US" dirty="0"/>
              <a:t>Drop, Cover, and Hold On</a:t>
            </a:r>
          </a:p>
        </p:txBody>
      </p:sp>
      <p:sp>
        <p:nvSpPr>
          <p:cNvPr id="4" name="Text Placeholder 3">
            <a:extLst>
              <a:ext uri="{FF2B5EF4-FFF2-40B4-BE49-F238E27FC236}">
                <a16:creationId xmlns:a16="http://schemas.microsoft.com/office/drawing/2014/main" id="{AF3FC798-E416-6D73-E0BF-47E1132BF018}"/>
              </a:ext>
            </a:extLst>
          </p:cNvPr>
          <p:cNvSpPr>
            <a:spLocks noGrp="1"/>
          </p:cNvSpPr>
          <p:nvPr>
            <p:ph idx="1"/>
          </p:nvPr>
        </p:nvSpPr>
        <p:spPr>
          <a:xfrm>
            <a:off x="361121" y="1196009"/>
            <a:ext cx="5960165" cy="3543300"/>
          </a:xfrm>
        </p:spPr>
        <p:txBody>
          <a:bodyPr>
            <a:noAutofit/>
          </a:bodyPr>
          <a:lstStyle/>
          <a:p>
            <a:pPr marL="0" indent="0">
              <a:lnSpc>
                <a:spcPct val="100000"/>
              </a:lnSpc>
              <a:spcBef>
                <a:spcPts val="2200"/>
              </a:spcBef>
              <a:buNone/>
            </a:pPr>
            <a:r>
              <a:rPr lang="en-US" sz="2133" b="1" dirty="0">
                <a:solidFill>
                  <a:schemeClr val="tx2"/>
                </a:solidFill>
              </a:rPr>
              <a:t>When you receive an alert or feel shaking:</a:t>
            </a:r>
          </a:p>
          <a:p>
            <a:pPr marL="233363" indent="-222250">
              <a:lnSpc>
                <a:spcPct val="100000"/>
              </a:lnSpc>
              <a:spcBef>
                <a:spcPts val="2200"/>
              </a:spcBef>
              <a:buFont typeface="Arial" panose="020B0604020202020204" pitchFamily="34" charset="0"/>
              <a:buChar char="•"/>
            </a:pPr>
            <a:r>
              <a:rPr lang="en-US" sz="2000" b="1" dirty="0">
                <a:solidFill>
                  <a:schemeClr val="accent1"/>
                </a:solidFill>
              </a:rPr>
              <a:t>DROP</a:t>
            </a:r>
            <a:r>
              <a:rPr lang="en-US" sz="2000" b="0" dirty="0">
                <a:solidFill>
                  <a:schemeClr val="accent1"/>
                </a:solidFill>
              </a:rPr>
              <a:t> </a:t>
            </a:r>
            <a:r>
              <a:rPr lang="en-US" sz="2000" b="0" dirty="0"/>
              <a:t>to your hands and knees. This helps keep you from being knocked down and allows you to move if needed.</a:t>
            </a:r>
          </a:p>
          <a:p>
            <a:pPr marL="233363" indent="-222250">
              <a:lnSpc>
                <a:spcPct val="100000"/>
              </a:lnSpc>
              <a:spcBef>
                <a:spcPts val="2200"/>
              </a:spcBef>
              <a:buFont typeface="Arial" panose="020B0604020202020204" pitchFamily="34" charset="0"/>
              <a:buChar char="•"/>
            </a:pPr>
            <a:r>
              <a:rPr lang="en-US" sz="2000" b="1" dirty="0">
                <a:solidFill>
                  <a:schemeClr val="accent1"/>
                </a:solidFill>
              </a:rPr>
              <a:t>COVER</a:t>
            </a:r>
            <a:r>
              <a:rPr lang="en-US" sz="2000" b="0" dirty="0"/>
              <a:t> your head and neck. Get under a sturdy table or desk if one is nearby. Otherwise, protect your head and neck where you are.</a:t>
            </a:r>
          </a:p>
          <a:p>
            <a:pPr marL="233363" indent="-222250">
              <a:lnSpc>
                <a:spcPct val="100000"/>
              </a:lnSpc>
              <a:spcBef>
                <a:spcPts val="2200"/>
              </a:spcBef>
              <a:buFont typeface="Arial" panose="020B0604020202020204" pitchFamily="34" charset="0"/>
              <a:buChar char="•"/>
            </a:pPr>
            <a:r>
              <a:rPr lang="en-US" sz="2000" b="1" dirty="0">
                <a:solidFill>
                  <a:schemeClr val="accent1"/>
                </a:solidFill>
              </a:rPr>
              <a:t>HOLD ON </a:t>
            </a:r>
            <a:r>
              <a:rPr lang="en-US" sz="2000" b="0" dirty="0"/>
              <a:t>until the shaking stops. Hold onto your shelter and be ready to move with it.</a:t>
            </a:r>
          </a:p>
        </p:txBody>
      </p:sp>
      <p:grpSp>
        <p:nvGrpSpPr>
          <p:cNvPr id="2" name="Group 1">
            <a:extLst>
              <a:ext uri="{FF2B5EF4-FFF2-40B4-BE49-F238E27FC236}">
                <a16:creationId xmlns:a16="http://schemas.microsoft.com/office/drawing/2014/main" id="{D9C9BBC4-397B-3EAD-ED6D-DC5611ED8862}"/>
              </a:ext>
            </a:extLst>
          </p:cNvPr>
          <p:cNvGrpSpPr/>
          <p:nvPr/>
        </p:nvGrpSpPr>
        <p:grpSpPr>
          <a:xfrm>
            <a:off x="-1" y="5699761"/>
            <a:ext cx="12192001" cy="1158240"/>
            <a:chOff x="-1" y="5699761"/>
            <a:chExt cx="12192001" cy="1158240"/>
          </a:xfrm>
        </p:grpSpPr>
        <p:sp>
          <p:nvSpPr>
            <p:cNvPr id="6" name="Rectangle 5">
              <a:extLst>
                <a:ext uri="{FF2B5EF4-FFF2-40B4-BE49-F238E27FC236}">
                  <a16:creationId xmlns:a16="http://schemas.microsoft.com/office/drawing/2014/main" id="{A24AC6CC-B0A5-C17F-D14E-5F417024772B}"/>
                </a:ext>
              </a:extLst>
            </p:cNvPr>
            <p:cNvSpPr/>
            <p:nvPr/>
          </p:nvSpPr>
          <p:spPr>
            <a:xfrm>
              <a:off x="0" y="5702531"/>
              <a:ext cx="12192000" cy="1155469"/>
            </a:xfrm>
            <a:prstGeom prst="rect">
              <a:avLst/>
            </a:prstGeom>
            <a:gradFill flip="none" rotWithShape="1">
              <a:gsLst>
                <a:gs pos="0">
                  <a:schemeClr val="accent1"/>
                </a:gs>
                <a:gs pos="99000">
                  <a:schemeClr val="accent1">
                    <a:lumMod val="7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oogle Shape;17;p30">
              <a:extLst>
                <a:ext uri="{FF2B5EF4-FFF2-40B4-BE49-F238E27FC236}">
                  <a16:creationId xmlns:a16="http://schemas.microsoft.com/office/drawing/2014/main" id="{A1C8E602-46A1-3606-43CA-302017080A37}"/>
                </a:ext>
              </a:extLst>
            </p:cNvPr>
            <p:cNvPicPr preferRelativeResize="0"/>
            <p:nvPr/>
          </p:nvPicPr>
          <p:blipFill rotWithShape="1">
            <a:blip r:embed="rId3" cstate="hqprint">
              <a:alphaModFix amt="39000"/>
              <a:extLst>
                <a:ext uri="{28A0092B-C50C-407E-A947-70E740481C1C}">
                  <a14:useLocalDpi xmlns:a14="http://schemas.microsoft.com/office/drawing/2010/main"/>
                </a:ext>
              </a:extLst>
            </a:blip>
            <a:srcRect/>
            <a:stretch>
              <a:fillRect/>
            </a:stretch>
          </p:blipFill>
          <p:spPr>
            <a:xfrm>
              <a:off x="-1" y="5699761"/>
              <a:ext cx="12192001" cy="1158240"/>
            </a:xfrm>
            <a:prstGeom prst="rect">
              <a:avLst/>
            </a:prstGeom>
            <a:noFill/>
            <a:ln>
              <a:noFill/>
            </a:ln>
          </p:spPr>
        </p:pic>
      </p:grpSp>
      <p:sp>
        <p:nvSpPr>
          <p:cNvPr id="8" name="TextBox 7">
            <a:extLst>
              <a:ext uri="{FF2B5EF4-FFF2-40B4-BE49-F238E27FC236}">
                <a16:creationId xmlns:a16="http://schemas.microsoft.com/office/drawing/2014/main" id="{CFBEAF81-640D-1ECF-328D-0153BE006282}"/>
              </a:ext>
            </a:extLst>
          </p:cNvPr>
          <p:cNvSpPr txBox="1"/>
          <p:nvPr/>
        </p:nvSpPr>
        <p:spPr>
          <a:xfrm>
            <a:off x="233469" y="6006241"/>
            <a:ext cx="11725062" cy="461665"/>
          </a:xfrm>
          <a:prstGeom prst="rect">
            <a:avLst/>
          </a:prstGeom>
          <a:noFill/>
        </p:spPr>
        <p:txBody>
          <a:bodyPr wrap="square">
            <a:spAutoFit/>
          </a:bodyPr>
          <a:lstStyle/>
          <a:p>
            <a:pPr algn="ctr">
              <a:lnSpc>
                <a:spcPct val="100000"/>
              </a:lnSpc>
              <a:spcBef>
                <a:spcPts val="1200"/>
              </a:spcBef>
            </a:pPr>
            <a:r>
              <a:rPr lang="en-US" sz="2400" b="1" dirty="0">
                <a:solidFill>
                  <a:schemeClr val="bg1"/>
                </a:solidFill>
                <a:latin typeface="Arial" panose="020B0604020202020204" pitchFamily="34" charset="0"/>
                <a:cs typeface="Arial" panose="020B0604020202020204" pitchFamily="34" charset="0"/>
              </a:rPr>
              <a:t>Act immediately. Do not wait to see whether the shaking gets stronger.</a:t>
            </a:r>
          </a:p>
        </p:txBody>
      </p:sp>
      <p:sp>
        <p:nvSpPr>
          <p:cNvPr id="9" name="Slide Number Placeholder 8">
            <a:extLst>
              <a:ext uri="{FF2B5EF4-FFF2-40B4-BE49-F238E27FC236}">
                <a16:creationId xmlns:a16="http://schemas.microsoft.com/office/drawing/2014/main" id="{D312D85D-9D1C-F6B2-17CF-1E31AF369A3B}"/>
              </a:ext>
            </a:extLst>
          </p:cNvPr>
          <p:cNvSpPr>
            <a:spLocks noGrp="1"/>
          </p:cNvSpPr>
          <p:nvPr>
            <p:ph type="sldNum" sz="quarter" idx="12"/>
          </p:nvPr>
        </p:nvSpPr>
        <p:spPr/>
        <p:txBody>
          <a:bodyPr/>
          <a:lstStyle/>
          <a:p>
            <a:pPr algn="r"/>
            <a:fld id="{A9214D30-10CF-3240-96DE-4576B6E7F41F}" type="slidenum">
              <a:rPr lang="en-US" smtClean="0"/>
              <a:pPr algn="r"/>
              <a:t>40</a:t>
            </a:fld>
            <a:endParaRPr lang="en-US"/>
          </a:p>
        </p:txBody>
      </p:sp>
      <p:pic>
        <p:nvPicPr>
          <p:cNvPr id="13" name="Picture 12">
            <a:extLst>
              <a:ext uri="{FF2B5EF4-FFF2-40B4-BE49-F238E27FC236}">
                <a16:creationId xmlns:a16="http://schemas.microsoft.com/office/drawing/2014/main" id="{386502E7-E1A1-97A8-FB6D-5440AB209468}"/>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6908800" y="408926"/>
            <a:ext cx="4906211" cy="4975873"/>
          </a:xfrm>
          <a:prstGeom prst="roundRect">
            <a:avLst>
              <a:gd name="adj" fmla="val 5691"/>
            </a:avLst>
          </a:prstGeom>
        </p:spPr>
      </p:pic>
    </p:spTree>
    <p:extLst>
      <p:ext uri="{BB962C8B-B14F-4D97-AF65-F5344CB8AC3E}">
        <p14:creationId xmlns:p14="http://schemas.microsoft.com/office/powerpoint/2010/main" val="28077749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66609-0DFB-B999-B0BB-7458200ACEEE}"/>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31E17B02-9A66-204E-6DAE-2D1AE6D6ADE8}"/>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0" y="84667"/>
            <a:ext cx="12192000" cy="6773333"/>
          </a:xfrm>
          <a:prstGeom prst="rect">
            <a:avLst/>
          </a:prstGeom>
        </p:spPr>
      </p:pic>
      <p:sp>
        <p:nvSpPr>
          <p:cNvPr id="8" name="Rounded Rectangle 7">
            <a:extLst>
              <a:ext uri="{FF2B5EF4-FFF2-40B4-BE49-F238E27FC236}">
                <a16:creationId xmlns:a16="http://schemas.microsoft.com/office/drawing/2014/main" id="{0B8B715C-36D7-4DEC-123B-510217D64317}"/>
              </a:ext>
            </a:extLst>
          </p:cNvPr>
          <p:cNvSpPr/>
          <p:nvPr/>
        </p:nvSpPr>
        <p:spPr>
          <a:xfrm>
            <a:off x="3786333" y="214875"/>
            <a:ext cx="4572000" cy="1172818"/>
          </a:xfrm>
          <a:prstGeom prst="roundRect">
            <a:avLst/>
          </a:prstGeom>
          <a:solidFill>
            <a:schemeClr val="bg1">
              <a:alpha val="87000"/>
            </a:schemeClr>
          </a:solidFill>
          <a:ln>
            <a:noFill/>
          </a:ln>
          <a:effectLst>
            <a:softEdge rad="143799"/>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19228600-E102-6095-63CB-ACB4172B0F6B}"/>
              </a:ext>
            </a:extLst>
          </p:cNvPr>
          <p:cNvSpPr txBox="1">
            <a:spLocks/>
          </p:cNvSpPr>
          <p:nvPr/>
        </p:nvSpPr>
        <p:spPr>
          <a:xfrm>
            <a:off x="3920392" y="316040"/>
            <a:ext cx="4278915" cy="753600"/>
          </a:xfrm>
          <a:prstGeom prst="rect">
            <a:avLst/>
          </a:prstGeom>
        </p:spPr>
        <p:txBody>
          <a:bodyPr>
            <a:noAutofit/>
          </a:bodyPr>
          <a:lstStyle>
            <a:lvl1pPr algn="l" defTabSz="914400" rtl="0" eaLnBrk="1" latinLnBrk="0" hangingPunct="1">
              <a:lnSpc>
                <a:spcPct val="90000"/>
              </a:lnSpc>
              <a:spcBef>
                <a:spcPct val="0"/>
              </a:spcBef>
              <a:buNone/>
              <a:defRPr lang="en-US" sz="2800" b="1" i="0" u="none" strike="noStrike" kern="1200" cap="none" smtClean="0">
                <a:solidFill>
                  <a:schemeClr val="accent1"/>
                </a:solidFill>
                <a:latin typeface="Arial"/>
                <a:ea typeface="+mj-ea"/>
                <a:cs typeface="Arial"/>
                <a:sym typeface="Arial"/>
              </a:defRPr>
            </a:lvl1pPr>
          </a:lstStyle>
          <a:p>
            <a:pPr algn="ctr"/>
            <a:r>
              <a:rPr lang="en-US" dirty="0"/>
              <a:t>Protective Actions in Different Environments</a:t>
            </a:r>
          </a:p>
        </p:txBody>
      </p:sp>
    </p:spTree>
    <p:extLst>
      <p:ext uri="{BB962C8B-B14F-4D97-AF65-F5344CB8AC3E}">
        <p14:creationId xmlns:p14="http://schemas.microsoft.com/office/powerpoint/2010/main" val="4529738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9E245EF-2952-8F24-91CD-C9CB44064216}"/>
              </a:ext>
            </a:extLst>
          </p:cNvPr>
          <p:cNvSpPr>
            <a:spLocks noGrp="1"/>
          </p:cNvSpPr>
          <p:nvPr>
            <p:ph type="title"/>
          </p:nvPr>
        </p:nvSpPr>
        <p:spPr>
          <a:xfrm>
            <a:off x="381000" y="365760"/>
            <a:ext cx="3261610" cy="923394"/>
          </a:xfrm>
        </p:spPr>
        <p:txBody>
          <a:bodyPr/>
          <a:lstStyle/>
          <a:p>
            <a:r>
              <a:rPr lang="en-US" dirty="0">
                <a:solidFill>
                  <a:schemeClr val="bg1"/>
                </a:solidFill>
              </a:rPr>
              <a:t>Know the Signs in Nature</a:t>
            </a:r>
          </a:p>
        </p:txBody>
      </p:sp>
      <p:sp>
        <p:nvSpPr>
          <p:cNvPr id="2" name="Slide Number Placeholder 1">
            <a:extLst>
              <a:ext uri="{FF2B5EF4-FFF2-40B4-BE49-F238E27FC236}">
                <a16:creationId xmlns:a16="http://schemas.microsoft.com/office/drawing/2014/main" id="{FCB23F1A-120C-3E23-503D-ACE3C884EEA7}"/>
              </a:ext>
            </a:extLst>
          </p:cNvPr>
          <p:cNvSpPr>
            <a:spLocks noGrp="1"/>
          </p:cNvSpPr>
          <p:nvPr>
            <p:ph type="sldNum" sz="quarter" idx="12"/>
          </p:nvPr>
        </p:nvSpPr>
        <p:spPr/>
        <p:txBody>
          <a:bodyPr/>
          <a:lstStyle/>
          <a:p>
            <a:fld id="{A9214D30-10CF-3240-96DE-4576B6E7F41F}" type="slidenum">
              <a:rPr lang="en-US" smtClean="0"/>
              <a:pPr/>
              <a:t>42</a:t>
            </a:fld>
            <a:endParaRPr lang="en-US"/>
          </a:p>
        </p:txBody>
      </p:sp>
      <p:pic>
        <p:nvPicPr>
          <p:cNvPr id="6" name="Picture 5" descr="Diagram, timeline&#10;&#10;AI-generated content may be incorrect.">
            <a:extLst>
              <a:ext uri="{FF2B5EF4-FFF2-40B4-BE49-F238E27FC236}">
                <a16:creationId xmlns:a16="http://schemas.microsoft.com/office/drawing/2014/main" id="{33A41CFF-0696-1DDF-059D-DD9B8F0E204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46" t="2354" r="146" b="6563"/>
          <a:stretch>
            <a:fillRect/>
          </a:stretch>
        </p:blipFill>
        <p:spPr bwMode="auto">
          <a:xfrm>
            <a:off x="4229100" y="0"/>
            <a:ext cx="7977890" cy="6858000"/>
          </a:xfrm>
          <a:prstGeom prst="rect">
            <a:avLst/>
          </a:prstGeom>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0B32B5B9-68C5-3282-EBE2-D4AEF9C1F3F2}"/>
              </a:ext>
            </a:extLst>
          </p:cNvPr>
          <p:cNvSpPr txBox="1"/>
          <p:nvPr/>
        </p:nvSpPr>
        <p:spPr>
          <a:xfrm>
            <a:off x="344230" y="1579844"/>
            <a:ext cx="3389570" cy="3652282"/>
          </a:xfrm>
          <a:prstGeom prst="rect">
            <a:avLst/>
          </a:prstGeom>
          <a:noFill/>
        </p:spPr>
        <p:txBody>
          <a:bodyPr wrap="square">
            <a:spAutoFit/>
          </a:bodyPr>
          <a:lstStyle/>
          <a:p>
            <a:pPr marL="285750" lvl="0" indent="-285750">
              <a:spcAft>
                <a:spcPts val="2000"/>
              </a:spcAft>
              <a:buFont typeface="Arial" panose="020B0604020202020204" pitchFamily="34" charset="0"/>
              <a:buChar char="•"/>
            </a:pPr>
            <a:r>
              <a:rPr lang="en-US" dirty="0">
                <a:solidFill>
                  <a:schemeClr val="bg1"/>
                </a:solidFill>
                <a:latin typeface="Arial" panose="020B0604020202020204" pitchFamily="34" charset="0"/>
                <a:cs typeface="Arial" panose="020B0604020202020204" pitchFamily="34" charset="0"/>
              </a:rPr>
              <a:t>If cell or internet service is limited or unavailable, it may undercut your ability to get an alert </a:t>
            </a:r>
          </a:p>
          <a:p>
            <a:pPr marL="285750" lvl="0" indent="-285750">
              <a:spcAft>
                <a:spcPts val="2000"/>
              </a:spcAft>
              <a:buFont typeface="Arial" panose="020B0604020202020204" pitchFamily="34" charset="0"/>
              <a:buChar char="•"/>
            </a:pPr>
            <a:r>
              <a:rPr lang="en-US" dirty="0">
                <a:solidFill>
                  <a:schemeClr val="bg1"/>
                </a:solidFill>
                <a:latin typeface="Arial" panose="020B0604020202020204" pitchFamily="34" charset="0"/>
                <a:cs typeface="Arial" panose="020B0604020202020204" pitchFamily="34" charset="0"/>
              </a:rPr>
              <a:t>Know the signs in nature that may indicate that shaking may be coming your way.</a:t>
            </a:r>
          </a:p>
          <a:p>
            <a:pPr marL="285750" lvl="0" indent="-285750">
              <a:spcAft>
                <a:spcPts val="2000"/>
              </a:spcAft>
              <a:buFont typeface="Arial" panose="020B0604020202020204" pitchFamily="34" charset="0"/>
              <a:buChar char="•"/>
            </a:pPr>
            <a:r>
              <a:rPr lang="en-US" dirty="0">
                <a:solidFill>
                  <a:schemeClr val="bg1"/>
                </a:solidFill>
                <a:latin typeface="Arial" panose="020B0604020202020204" pitchFamily="34" charset="0"/>
                <a:cs typeface="Arial" panose="020B0604020202020204" pitchFamily="34" charset="0"/>
              </a:rPr>
              <a:t>If you see or hear any of these signs, take protective action immediately.</a:t>
            </a:r>
          </a:p>
        </p:txBody>
      </p:sp>
      <p:pic>
        <p:nvPicPr>
          <p:cNvPr id="7" name="Picture 6">
            <a:extLst>
              <a:ext uri="{FF2B5EF4-FFF2-40B4-BE49-F238E27FC236}">
                <a16:creationId xmlns:a16="http://schemas.microsoft.com/office/drawing/2014/main" id="{8636BF9A-788A-A894-EE15-9EB863309F3C}"/>
              </a:ext>
            </a:extLst>
          </p:cNvPr>
          <p:cNvPicPr>
            <a:picLocks noChangeAspect="1"/>
          </p:cNvPicPr>
          <p:nvPr/>
        </p:nvPicPr>
        <p:blipFill>
          <a:blip r:embed="rId4">
            <a:lum bright="100000"/>
          </a:blip>
          <a:stretch>
            <a:fillRect/>
          </a:stretch>
        </p:blipFill>
        <p:spPr>
          <a:xfrm>
            <a:off x="386993" y="6439767"/>
            <a:ext cx="1059051" cy="275335"/>
          </a:xfrm>
          <a:prstGeom prst="rect">
            <a:avLst/>
          </a:prstGeom>
        </p:spPr>
      </p:pic>
    </p:spTree>
    <p:extLst>
      <p:ext uri="{BB962C8B-B14F-4D97-AF65-F5344CB8AC3E}">
        <p14:creationId xmlns:p14="http://schemas.microsoft.com/office/powerpoint/2010/main" val="5961356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0255D-EF7F-6897-1E94-8BE35F8AF9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F6EB4E-7B44-8821-ED8A-A8CB25CA19E4}"/>
              </a:ext>
            </a:extLst>
          </p:cNvPr>
          <p:cNvSpPr>
            <a:spLocks noGrp="1"/>
          </p:cNvSpPr>
          <p:nvPr>
            <p:ph type="title"/>
          </p:nvPr>
        </p:nvSpPr>
        <p:spPr/>
        <p:txBody>
          <a:bodyPr>
            <a:noAutofit/>
          </a:bodyPr>
          <a:lstStyle/>
          <a:p>
            <a:r>
              <a:rPr lang="en-US" sz="3200" dirty="0"/>
              <a:t>Focus on Coastal Considerations</a:t>
            </a:r>
          </a:p>
        </p:txBody>
      </p:sp>
      <p:sp>
        <p:nvSpPr>
          <p:cNvPr id="4" name="Content Placeholder 3">
            <a:extLst>
              <a:ext uri="{FF2B5EF4-FFF2-40B4-BE49-F238E27FC236}">
                <a16:creationId xmlns:a16="http://schemas.microsoft.com/office/drawing/2014/main" id="{910D4C92-0AF7-2C7D-BDDA-16C457C5C1FB}"/>
              </a:ext>
            </a:extLst>
          </p:cNvPr>
          <p:cNvSpPr>
            <a:spLocks noGrp="1"/>
          </p:cNvSpPr>
          <p:nvPr>
            <p:ph idx="1"/>
          </p:nvPr>
        </p:nvSpPr>
        <p:spPr>
          <a:xfrm>
            <a:off x="343677" y="1185766"/>
            <a:ext cx="5571932" cy="4351338"/>
          </a:xfrm>
        </p:spPr>
        <p:txBody>
          <a:bodyPr>
            <a:noAutofit/>
          </a:bodyPr>
          <a:lstStyle/>
          <a:p>
            <a:pPr marL="0" indent="0">
              <a:lnSpc>
                <a:spcPct val="100000"/>
              </a:lnSpc>
              <a:spcBef>
                <a:spcPts val="1200"/>
              </a:spcBef>
              <a:buNone/>
            </a:pPr>
            <a:r>
              <a:rPr lang="en-US" sz="1800" b="1" dirty="0">
                <a:solidFill>
                  <a:schemeClr val="tx2"/>
                </a:solidFill>
              </a:rPr>
              <a:t>ShakeAlert provides earthquake early warning—not tsunami warning.</a:t>
            </a:r>
            <a:endParaRPr lang="en-US" sz="1800" dirty="0">
              <a:solidFill>
                <a:schemeClr val="tx2"/>
              </a:solidFill>
            </a:endParaRPr>
          </a:p>
          <a:p>
            <a:pPr marL="0" indent="0">
              <a:lnSpc>
                <a:spcPct val="100000"/>
              </a:lnSpc>
              <a:spcBef>
                <a:spcPts val="1200"/>
              </a:spcBef>
              <a:buNone/>
            </a:pPr>
            <a:r>
              <a:rPr lang="en-US" sz="1800" b="1" dirty="0"/>
              <a:t>If you are near the coast:</a:t>
            </a:r>
          </a:p>
          <a:p>
            <a:pPr marL="342900" indent="-342900">
              <a:lnSpc>
                <a:spcPct val="100000"/>
              </a:lnSpc>
              <a:spcBef>
                <a:spcPts val="1200"/>
              </a:spcBef>
              <a:buFont typeface="+mj-lt"/>
              <a:buAutoNum type="arabicPeriod"/>
            </a:pPr>
            <a:r>
              <a:rPr lang="en-US" sz="1800" dirty="0"/>
              <a:t>Strong or long earthquake shaking is your natural tsunami warning.</a:t>
            </a:r>
          </a:p>
          <a:p>
            <a:pPr marL="342900" indent="-342900">
              <a:lnSpc>
                <a:spcPct val="100000"/>
              </a:lnSpc>
              <a:spcBef>
                <a:spcPts val="1200"/>
              </a:spcBef>
              <a:buFont typeface="+mj-lt"/>
              <a:buAutoNum type="arabicPeriod"/>
            </a:pPr>
            <a:r>
              <a:rPr lang="en-US" sz="1800" dirty="0"/>
              <a:t>After the shaking stops, move immediately to higher ground or inland.</a:t>
            </a:r>
          </a:p>
          <a:p>
            <a:pPr marL="342900" indent="-342900">
              <a:lnSpc>
                <a:spcPct val="100000"/>
              </a:lnSpc>
              <a:spcBef>
                <a:spcPts val="1200"/>
              </a:spcBef>
              <a:buFont typeface="+mj-lt"/>
              <a:buAutoNum type="arabicPeriod"/>
            </a:pPr>
            <a:r>
              <a:rPr lang="en-US" sz="1800" dirty="0"/>
              <a:t>Don't wait for an official tsunami alert or warning before evacuating.</a:t>
            </a:r>
          </a:p>
          <a:p>
            <a:pPr marL="342900" indent="-342900">
              <a:lnSpc>
                <a:spcPct val="100000"/>
              </a:lnSpc>
              <a:spcBef>
                <a:spcPts val="1200"/>
              </a:spcBef>
              <a:buFont typeface="+mj-lt"/>
              <a:buAutoNum type="arabicPeriod"/>
            </a:pPr>
            <a:r>
              <a:rPr lang="en-US" sz="1800" dirty="0"/>
              <a:t>Follow local evacuation routes and instructions from emergency officials.</a:t>
            </a:r>
          </a:p>
          <a:p>
            <a:pPr marL="342900" indent="-342900">
              <a:lnSpc>
                <a:spcPct val="100000"/>
              </a:lnSpc>
              <a:spcBef>
                <a:spcPts val="1200"/>
              </a:spcBef>
              <a:buFont typeface="+mj-lt"/>
              <a:buAutoNum type="arabicPeriod"/>
            </a:pPr>
            <a:endParaRPr lang="en-US" sz="1800" dirty="0"/>
          </a:p>
        </p:txBody>
      </p:sp>
      <p:sp>
        <p:nvSpPr>
          <p:cNvPr id="3" name="Slide Number Placeholder 2">
            <a:extLst>
              <a:ext uri="{FF2B5EF4-FFF2-40B4-BE49-F238E27FC236}">
                <a16:creationId xmlns:a16="http://schemas.microsoft.com/office/drawing/2014/main" id="{EBF91E84-132F-D68A-82DC-4022874586AA}"/>
              </a:ext>
            </a:extLst>
          </p:cNvPr>
          <p:cNvSpPr>
            <a:spLocks noGrp="1"/>
          </p:cNvSpPr>
          <p:nvPr>
            <p:ph type="sldNum" sz="quarter" idx="12"/>
          </p:nvPr>
        </p:nvSpPr>
        <p:spPr/>
        <p:txBody>
          <a:bodyPr/>
          <a:lstStyle/>
          <a:p>
            <a:fld id="{00000000-1234-1234-1234-123412341234}" type="slidenum">
              <a:rPr lang="en-US" smtClean="0"/>
              <a:pPr/>
              <a:t>43</a:t>
            </a:fld>
            <a:endParaRPr lang="en-US"/>
          </a:p>
        </p:txBody>
      </p:sp>
      <p:sp>
        <p:nvSpPr>
          <p:cNvPr id="15" name="Rounded Rectangle 14">
            <a:extLst>
              <a:ext uri="{FF2B5EF4-FFF2-40B4-BE49-F238E27FC236}">
                <a16:creationId xmlns:a16="http://schemas.microsoft.com/office/drawing/2014/main" id="{4D7F8DB1-3D11-814C-BE45-8B606250DCF3}"/>
              </a:ext>
            </a:extLst>
          </p:cNvPr>
          <p:cNvSpPr/>
          <p:nvPr/>
        </p:nvSpPr>
        <p:spPr>
          <a:xfrm>
            <a:off x="6898261" y="491362"/>
            <a:ext cx="4877428" cy="2232566"/>
          </a:xfrm>
          <a:prstGeom prst="roundRect">
            <a:avLst>
              <a:gd name="adj" fmla="val 4565"/>
            </a:avLst>
          </a:prstGeom>
          <a:no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C8D3E22D-461A-8936-8134-7A645CC1E3EC}"/>
              </a:ext>
            </a:extLst>
          </p:cNvPr>
          <p:cNvPicPr>
            <a:picLocks noChangeAspect="1"/>
          </p:cNvPicPr>
          <p:nvPr/>
        </p:nvPicPr>
        <p:blipFill>
          <a:blip r:embed="rId3" cstate="hqprint">
            <a:extLst>
              <a:ext uri="{28A0092B-C50C-407E-A947-70E740481C1C}">
                <a14:useLocalDpi xmlns:a14="http://schemas.microsoft.com/office/drawing/2010/main"/>
              </a:ext>
            </a:extLst>
          </a:blip>
          <a:srcRect t="-1" b="438"/>
          <a:stretch>
            <a:fillRect/>
          </a:stretch>
        </p:blipFill>
        <p:spPr>
          <a:xfrm>
            <a:off x="8949766" y="738144"/>
            <a:ext cx="2453844" cy="1821368"/>
          </a:xfrm>
          <a:prstGeom prst="rect">
            <a:avLst/>
          </a:prstGeom>
        </p:spPr>
      </p:pic>
      <p:sp>
        <p:nvSpPr>
          <p:cNvPr id="13" name="TextBox 12">
            <a:extLst>
              <a:ext uri="{FF2B5EF4-FFF2-40B4-BE49-F238E27FC236}">
                <a16:creationId xmlns:a16="http://schemas.microsoft.com/office/drawing/2014/main" id="{EA8FFDDA-ECBC-10D5-1E3A-7DEB9E6A85E3}"/>
              </a:ext>
            </a:extLst>
          </p:cNvPr>
          <p:cNvSpPr txBox="1"/>
          <p:nvPr/>
        </p:nvSpPr>
        <p:spPr>
          <a:xfrm>
            <a:off x="7118615" y="757645"/>
            <a:ext cx="2159260" cy="967423"/>
          </a:xfrm>
          <a:prstGeom prst="rect">
            <a:avLst/>
          </a:prstGeom>
          <a:noFill/>
        </p:spPr>
        <p:txBody>
          <a:bodyPr wrap="square" anchor="ctr" anchorCtr="0">
            <a:spAutoFit/>
          </a:bodyPr>
          <a:lstStyle/>
          <a:p>
            <a:pPr marR="0" lvl="0" algn="l" rtl="0">
              <a:spcBef>
                <a:spcPts val="0"/>
              </a:spcBef>
              <a:spcAft>
                <a:spcPts val="1200"/>
              </a:spcAft>
              <a:buClr>
                <a:schemeClr val="accent1"/>
              </a:buClr>
            </a:pPr>
            <a:r>
              <a:rPr lang="en-US" sz="2000" b="1" spc="-50" dirty="0">
                <a:solidFill>
                  <a:schemeClr val="accent1"/>
                </a:solidFill>
                <a:latin typeface="Arial" panose="020B0604020202020204" pitchFamily="34" charset="0"/>
                <a:ea typeface="Anton"/>
                <a:cs typeface="Arial" panose="020B0604020202020204" pitchFamily="34" charset="0"/>
                <a:sym typeface="Anton"/>
              </a:rPr>
              <a:t>Go to high ground or inland immediately</a:t>
            </a:r>
            <a:endParaRPr lang="en" sz="2000" b="1" spc="-50" dirty="0">
              <a:solidFill>
                <a:schemeClr val="accent1"/>
              </a:solidFill>
              <a:latin typeface="Arial" panose="020B0604020202020204" pitchFamily="34" charset="0"/>
              <a:ea typeface="Anton"/>
              <a:cs typeface="Arial" panose="020B0604020202020204" pitchFamily="34" charset="0"/>
              <a:sym typeface="Anton"/>
            </a:endParaRPr>
          </a:p>
        </p:txBody>
      </p:sp>
      <p:sp>
        <p:nvSpPr>
          <p:cNvPr id="16" name="Rounded Rectangle 15">
            <a:extLst>
              <a:ext uri="{FF2B5EF4-FFF2-40B4-BE49-F238E27FC236}">
                <a16:creationId xmlns:a16="http://schemas.microsoft.com/office/drawing/2014/main" id="{285F3397-3C0E-DD18-FF96-369A3BA16FE3}"/>
              </a:ext>
            </a:extLst>
          </p:cNvPr>
          <p:cNvSpPr/>
          <p:nvPr/>
        </p:nvSpPr>
        <p:spPr>
          <a:xfrm>
            <a:off x="6898261" y="3018778"/>
            <a:ext cx="4877428" cy="2289593"/>
          </a:xfrm>
          <a:prstGeom prst="roundRect">
            <a:avLst>
              <a:gd name="adj" fmla="val 4565"/>
            </a:avLst>
          </a:prstGeom>
          <a:noFill/>
          <a:ln>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AF5B8934-DF55-8CD7-87B2-7C52B34B3E75}"/>
              </a:ext>
            </a:extLst>
          </p:cNvPr>
          <p:cNvPicPr>
            <a:picLocks noChangeAspect="1"/>
          </p:cNvPicPr>
          <p:nvPr/>
        </p:nvPicPr>
        <p:blipFill>
          <a:blip r:embed="rId4" cstate="hqprint">
            <a:extLst>
              <a:ext uri="{28A0092B-C50C-407E-A947-70E740481C1C}">
                <a14:useLocalDpi xmlns:a14="http://schemas.microsoft.com/office/drawing/2010/main"/>
              </a:ext>
            </a:extLst>
          </a:blip>
          <a:srcRect b="12139"/>
          <a:stretch>
            <a:fillRect/>
          </a:stretch>
        </p:blipFill>
        <p:spPr>
          <a:xfrm>
            <a:off x="8161234" y="3347964"/>
            <a:ext cx="3401127" cy="1913749"/>
          </a:xfrm>
          <a:prstGeom prst="rect">
            <a:avLst/>
          </a:prstGeom>
        </p:spPr>
      </p:pic>
      <p:sp>
        <p:nvSpPr>
          <p:cNvPr id="17" name="TextBox 16">
            <a:extLst>
              <a:ext uri="{FF2B5EF4-FFF2-40B4-BE49-F238E27FC236}">
                <a16:creationId xmlns:a16="http://schemas.microsoft.com/office/drawing/2014/main" id="{C48B30AE-D55E-7E3D-960F-8BA4EC0021F1}"/>
              </a:ext>
            </a:extLst>
          </p:cNvPr>
          <p:cNvSpPr txBox="1"/>
          <p:nvPr/>
        </p:nvSpPr>
        <p:spPr>
          <a:xfrm>
            <a:off x="7118615" y="3300613"/>
            <a:ext cx="2371819" cy="967423"/>
          </a:xfrm>
          <a:prstGeom prst="rect">
            <a:avLst/>
          </a:prstGeom>
          <a:noFill/>
        </p:spPr>
        <p:txBody>
          <a:bodyPr wrap="square" anchor="ctr" anchorCtr="0">
            <a:spAutoFit/>
          </a:bodyPr>
          <a:lstStyle/>
          <a:p>
            <a:pPr marR="0" lvl="0" algn="l" rtl="0">
              <a:spcBef>
                <a:spcPts val="0"/>
              </a:spcBef>
              <a:spcAft>
                <a:spcPts val="1200"/>
              </a:spcAft>
              <a:buClr>
                <a:schemeClr val="accent1"/>
              </a:buClr>
            </a:pPr>
            <a:r>
              <a:rPr lang="en-US" sz="2000" b="1" spc="-50" dirty="0">
                <a:solidFill>
                  <a:schemeClr val="accent1"/>
                </a:solidFill>
                <a:latin typeface="Arial" panose="020B0604020202020204" pitchFamily="34" charset="0"/>
                <a:ea typeface="Anton"/>
                <a:cs typeface="Arial" panose="020B0604020202020204" pitchFamily="34" charset="0"/>
                <a:sym typeface="Anton"/>
              </a:rPr>
              <a:t>Stay there until local officials say it's safe to return</a:t>
            </a:r>
            <a:endParaRPr lang="en" sz="2000" b="1" spc="-50" dirty="0">
              <a:solidFill>
                <a:schemeClr val="accent1"/>
              </a:solidFill>
              <a:latin typeface="Arial" panose="020B0604020202020204" pitchFamily="34" charset="0"/>
              <a:ea typeface="Anton"/>
              <a:cs typeface="Arial" panose="020B0604020202020204" pitchFamily="34" charset="0"/>
              <a:sym typeface="Anton"/>
            </a:endParaRPr>
          </a:p>
        </p:txBody>
      </p:sp>
      <p:grpSp>
        <p:nvGrpSpPr>
          <p:cNvPr id="5" name="Group 4">
            <a:extLst>
              <a:ext uri="{FF2B5EF4-FFF2-40B4-BE49-F238E27FC236}">
                <a16:creationId xmlns:a16="http://schemas.microsoft.com/office/drawing/2014/main" id="{48992D53-4809-277E-9F48-9BBE9C5B815A}"/>
              </a:ext>
            </a:extLst>
          </p:cNvPr>
          <p:cNvGrpSpPr/>
          <p:nvPr/>
        </p:nvGrpSpPr>
        <p:grpSpPr>
          <a:xfrm>
            <a:off x="-1" y="5699761"/>
            <a:ext cx="12192001" cy="1158240"/>
            <a:chOff x="-1" y="5699761"/>
            <a:chExt cx="12192001" cy="1158240"/>
          </a:xfrm>
        </p:grpSpPr>
        <p:sp>
          <p:nvSpPr>
            <p:cNvPr id="6" name="Rectangle 5">
              <a:extLst>
                <a:ext uri="{FF2B5EF4-FFF2-40B4-BE49-F238E27FC236}">
                  <a16:creationId xmlns:a16="http://schemas.microsoft.com/office/drawing/2014/main" id="{2428BA2B-C060-26FC-D24E-099D9A214DB3}"/>
                </a:ext>
              </a:extLst>
            </p:cNvPr>
            <p:cNvSpPr/>
            <p:nvPr/>
          </p:nvSpPr>
          <p:spPr>
            <a:xfrm>
              <a:off x="0" y="5702531"/>
              <a:ext cx="12192000" cy="1155469"/>
            </a:xfrm>
            <a:prstGeom prst="rect">
              <a:avLst/>
            </a:prstGeom>
            <a:gradFill flip="none" rotWithShape="1">
              <a:gsLst>
                <a:gs pos="0">
                  <a:schemeClr val="accent1"/>
                </a:gs>
                <a:gs pos="99000">
                  <a:schemeClr val="accent1">
                    <a:lumMod val="7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oogle Shape;17;p30">
              <a:extLst>
                <a:ext uri="{FF2B5EF4-FFF2-40B4-BE49-F238E27FC236}">
                  <a16:creationId xmlns:a16="http://schemas.microsoft.com/office/drawing/2014/main" id="{D06FBE45-8A8B-F9AC-33C4-30A5B9D69D6B}"/>
                </a:ext>
              </a:extLst>
            </p:cNvPr>
            <p:cNvPicPr preferRelativeResize="0"/>
            <p:nvPr/>
          </p:nvPicPr>
          <p:blipFill rotWithShape="1">
            <a:blip r:embed="rId5" cstate="hqprint">
              <a:alphaModFix amt="39000"/>
              <a:extLst>
                <a:ext uri="{28A0092B-C50C-407E-A947-70E740481C1C}">
                  <a14:useLocalDpi xmlns:a14="http://schemas.microsoft.com/office/drawing/2010/main"/>
                </a:ext>
              </a:extLst>
            </a:blip>
            <a:srcRect/>
            <a:stretch>
              <a:fillRect/>
            </a:stretch>
          </p:blipFill>
          <p:spPr>
            <a:xfrm>
              <a:off x="-1" y="5699761"/>
              <a:ext cx="12192001" cy="1158240"/>
            </a:xfrm>
            <a:prstGeom prst="rect">
              <a:avLst/>
            </a:prstGeom>
            <a:noFill/>
            <a:ln>
              <a:noFill/>
            </a:ln>
          </p:spPr>
        </p:pic>
      </p:grpSp>
      <p:sp>
        <p:nvSpPr>
          <p:cNvPr id="9" name="TextBox 8">
            <a:extLst>
              <a:ext uri="{FF2B5EF4-FFF2-40B4-BE49-F238E27FC236}">
                <a16:creationId xmlns:a16="http://schemas.microsoft.com/office/drawing/2014/main" id="{6A5B2E4C-8A2A-52A8-B581-4133DE524F43}"/>
              </a:ext>
            </a:extLst>
          </p:cNvPr>
          <p:cNvSpPr txBox="1"/>
          <p:nvPr/>
        </p:nvSpPr>
        <p:spPr>
          <a:xfrm>
            <a:off x="233469" y="5856951"/>
            <a:ext cx="11725062" cy="769441"/>
          </a:xfrm>
          <a:prstGeom prst="rect">
            <a:avLst/>
          </a:prstGeom>
          <a:noFill/>
        </p:spPr>
        <p:txBody>
          <a:bodyPr wrap="square">
            <a:spAutoFit/>
          </a:bodyPr>
          <a:lstStyle/>
          <a:p>
            <a:pPr algn="ctr">
              <a:lnSpc>
                <a:spcPct val="100000"/>
              </a:lnSpc>
              <a:spcBef>
                <a:spcPts val="1200"/>
              </a:spcBef>
            </a:pPr>
            <a:r>
              <a:rPr lang="en-US" sz="2200" b="1" dirty="0">
                <a:solidFill>
                  <a:schemeClr val="bg1"/>
                </a:solidFill>
                <a:latin typeface="Arial" panose="020B0604020202020204" pitchFamily="34" charset="0"/>
                <a:cs typeface="Arial" panose="020B0604020202020204" pitchFamily="34" charset="0"/>
              </a:rPr>
              <a:t>If you experience strong or long shaking near the coast: Protect yourself </a:t>
            </a:r>
            <a:br>
              <a:rPr lang="en-US" sz="2200" b="1" dirty="0">
                <a:solidFill>
                  <a:schemeClr val="bg1"/>
                </a:solidFill>
                <a:latin typeface="Arial" panose="020B0604020202020204" pitchFamily="34" charset="0"/>
                <a:cs typeface="Arial" panose="020B0604020202020204" pitchFamily="34" charset="0"/>
              </a:rPr>
            </a:br>
            <a:r>
              <a:rPr lang="en-US" sz="2200" b="1" dirty="0">
                <a:solidFill>
                  <a:schemeClr val="bg1"/>
                </a:solidFill>
                <a:latin typeface="Arial" panose="020B0604020202020204" pitchFamily="34" charset="0"/>
                <a:cs typeface="Arial" panose="020B0604020202020204" pitchFamily="34" charset="0"/>
              </a:rPr>
              <a:t>during the earthquake. Evacuate for a tsunami after the shaking stops.</a:t>
            </a:r>
          </a:p>
        </p:txBody>
      </p:sp>
    </p:spTree>
    <p:extLst>
      <p:ext uri="{BB962C8B-B14F-4D97-AF65-F5344CB8AC3E}">
        <p14:creationId xmlns:p14="http://schemas.microsoft.com/office/powerpoint/2010/main" val="20727121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F8344-933A-C760-9083-2362835B34CF}"/>
            </a:ext>
          </a:extLst>
        </p:cNvPr>
        <p:cNvGrpSpPr/>
        <p:nvPr/>
      </p:nvGrpSpPr>
      <p:grpSpPr>
        <a:xfrm>
          <a:off x="0" y="0"/>
          <a:ext cx="0" cy="0"/>
          <a:chOff x="0" y="0"/>
          <a:chExt cx="0" cy="0"/>
        </a:xfrm>
      </p:grpSpPr>
      <p:sp>
        <p:nvSpPr>
          <p:cNvPr id="10" name="Rounded Rectangle 9">
            <a:extLst>
              <a:ext uri="{FF2B5EF4-FFF2-40B4-BE49-F238E27FC236}">
                <a16:creationId xmlns:a16="http://schemas.microsoft.com/office/drawing/2014/main" id="{FC9C69DE-B60B-7171-0B6C-6E7B04BB42AE}"/>
              </a:ext>
            </a:extLst>
          </p:cNvPr>
          <p:cNvSpPr/>
          <p:nvPr/>
        </p:nvSpPr>
        <p:spPr>
          <a:xfrm>
            <a:off x="721169" y="1572710"/>
            <a:ext cx="3176742" cy="3393909"/>
          </a:xfrm>
          <a:prstGeom prst="roundRect">
            <a:avLst>
              <a:gd name="adj" fmla="val 3084"/>
            </a:avLst>
          </a:prstGeom>
          <a:solidFill>
            <a:schemeClr val="bg1"/>
          </a:solidFill>
          <a:ln w="12700">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22225" algn="ctr"/>
            <a:endParaRPr lang="en-US" sz="2133" b="1" dirty="0">
              <a:solidFill>
                <a:schemeClr val="accent3">
                  <a:lumMod val="50000"/>
                </a:schemeClr>
              </a:solidFill>
            </a:endParaRPr>
          </a:p>
        </p:txBody>
      </p:sp>
      <p:sp>
        <p:nvSpPr>
          <p:cNvPr id="15" name="Rounded Rectangle 14">
            <a:extLst>
              <a:ext uri="{FF2B5EF4-FFF2-40B4-BE49-F238E27FC236}">
                <a16:creationId xmlns:a16="http://schemas.microsoft.com/office/drawing/2014/main" id="{BF55D7A5-B4B8-836C-FB49-7A3B51EFEE5C}"/>
              </a:ext>
            </a:extLst>
          </p:cNvPr>
          <p:cNvSpPr/>
          <p:nvPr/>
        </p:nvSpPr>
        <p:spPr>
          <a:xfrm>
            <a:off x="4497302" y="1572710"/>
            <a:ext cx="3176742" cy="3393909"/>
          </a:xfrm>
          <a:prstGeom prst="roundRect">
            <a:avLst>
              <a:gd name="adj" fmla="val 3084"/>
            </a:avLst>
          </a:prstGeom>
          <a:solidFill>
            <a:schemeClr val="bg1"/>
          </a:solidFill>
          <a:ln w="12700">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22225" algn="ctr"/>
            <a:endParaRPr lang="en-US" sz="2133" b="1" dirty="0">
              <a:solidFill>
                <a:schemeClr val="accent3">
                  <a:lumMod val="50000"/>
                </a:schemeClr>
              </a:solidFill>
            </a:endParaRPr>
          </a:p>
        </p:txBody>
      </p:sp>
      <p:sp>
        <p:nvSpPr>
          <p:cNvPr id="17" name="Rounded Rectangle 16">
            <a:extLst>
              <a:ext uri="{FF2B5EF4-FFF2-40B4-BE49-F238E27FC236}">
                <a16:creationId xmlns:a16="http://schemas.microsoft.com/office/drawing/2014/main" id="{F6C42756-5528-08C0-FB97-4DFB7018E9DD}"/>
              </a:ext>
            </a:extLst>
          </p:cNvPr>
          <p:cNvSpPr/>
          <p:nvPr/>
        </p:nvSpPr>
        <p:spPr>
          <a:xfrm>
            <a:off x="8256502" y="1572710"/>
            <a:ext cx="3176742" cy="3393909"/>
          </a:xfrm>
          <a:prstGeom prst="roundRect">
            <a:avLst>
              <a:gd name="adj" fmla="val 3084"/>
            </a:avLst>
          </a:prstGeom>
          <a:solidFill>
            <a:schemeClr val="bg1"/>
          </a:solidFill>
          <a:ln w="12700">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22225" algn="ctr"/>
            <a:endParaRPr lang="en-US" sz="2133" b="1" dirty="0">
              <a:solidFill>
                <a:schemeClr val="accent3">
                  <a:lumMod val="50000"/>
                </a:schemeClr>
              </a:solidFill>
            </a:endParaRPr>
          </a:p>
        </p:txBody>
      </p:sp>
      <p:sp>
        <p:nvSpPr>
          <p:cNvPr id="2" name="Title 1">
            <a:extLst>
              <a:ext uri="{FF2B5EF4-FFF2-40B4-BE49-F238E27FC236}">
                <a16:creationId xmlns:a16="http://schemas.microsoft.com/office/drawing/2014/main" id="{14785CF2-3C90-39DE-FA4A-9868B7F73A06}"/>
              </a:ext>
            </a:extLst>
          </p:cNvPr>
          <p:cNvSpPr>
            <a:spLocks noGrp="1"/>
          </p:cNvSpPr>
          <p:nvPr>
            <p:ph type="title"/>
          </p:nvPr>
        </p:nvSpPr>
        <p:spPr/>
        <p:txBody>
          <a:bodyPr/>
          <a:lstStyle/>
          <a:p>
            <a:r>
              <a:rPr lang="en-US" dirty="0"/>
              <a:t>What Not to Do When You Get an Alert or Feel Shaking</a:t>
            </a:r>
          </a:p>
        </p:txBody>
      </p:sp>
      <p:grpSp>
        <p:nvGrpSpPr>
          <p:cNvPr id="6" name="Group 5">
            <a:extLst>
              <a:ext uri="{FF2B5EF4-FFF2-40B4-BE49-F238E27FC236}">
                <a16:creationId xmlns:a16="http://schemas.microsoft.com/office/drawing/2014/main" id="{A7107467-CE76-BA42-9797-948FD6DD79CE}"/>
              </a:ext>
            </a:extLst>
          </p:cNvPr>
          <p:cNvGrpSpPr/>
          <p:nvPr/>
        </p:nvGrpSpPr>
        <p:grpSpPr>
          <a:xfrm>
            <a:off x="-1" y="5699761"/>
            <a:ext cx="12192001" cy="1158240"/>
            <a:chOff x="-1" y="5699761"/>
            <a:chExt cx="12192001" cy="1158240"/>
          </a:xfrm>
        </p:grpSpPr>
        <p:sp>
          <p:nvSpPr>
            <p:cNvPr id="7" name="Rectangle 6">
              <a:extLst>
                <a:ext uri="{FF2B5EF4-FFF2-40B4-BE49-F238E27FC236}">
                  <a16:creationId xmlns:a16="http://schemas.microsoft.com/office/drawing/2014/main" id="{9DDAF2C6-4B21-DDD5-9925-73ED283FAFB1}"/>
                </a:ext>
              </a:extLst>
            </p:cNvPr>
            <p:cNvSpPr/>
            <p:nvPr/>
          </p:nvSpPr>
          <p:spPr>
            <a:xfrm>
              <a:off x="0" y="5702531"/>
              <a:ext cx="12192000" cy="1155469"/>
            </a:xfrm>
            <a:prstGeom prst="rect">
              <a:avLst/>
            </a:prstGeom>
            <a:gradFill flip="none" rotWithShape="1">
              <a:gsLst>
                <a:gs pos="0">
                  <a:schemeClr val="accent1"/>
                </a:gs>
                <a:gs pos="99000">
                  <a:schemeClr val="accent1">
                    <a:lumMod val="7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oogle Shape;17;p30">
              <a:extLst>
                <a:ext uri="{FF2B5EF4-FFF2-40B4-BE49-F238E27FC236}">
                  <a16:creationId xmlns:a16="http://schemas.microsoft.com/office/drawing/2014/main" id="{B7893352-97F2-A50F-2614-0BD3AC0CC256}"/>
                </a:ext>
              </a:extLst>
            </p:cNvPr>
            <p:cNvPicPr preferRelativeResize="0"/>
            <p:nvPr/>
          </p:nvPicPr>
          <p:blipFill rotWithShape="1">
            <a:blip r:embed="rId3" cstate="hqprint">
              <a:alphaModFix amt="39000"/>
              <a:extLst>
                <a:ext uri="{28A0092B-C50C-407E-A947-70E740481C1C}">
                  <a14:useLocalDpi xmlns:a14="http://schemas.microsoft.com/office/drawing/2010/main"/>
                </a:ext>
              </a:extLst>
            </a:blip>
            <a:srcRect/>
            <a:stretch>
              <a:fillRect/>
            </a:stretch>
          </p:blipFill>
          <p:spPr>
            <a:xfrm>
              <a:off x="-1" y="5699761"/>
              <a:ext cx="12192001" cy="1158240"/>
            </a:xfrm>
            <a:prstGeom prst="rect">
              <a:avLst/>
            </a:prstGeom>
            <a:noFill/>
            <a:ln>
              <a:noFill/>
            </a:ln>
          </p:spPr>
        </p:pic>
      </p:grpSp>
      <p:sp>
        <p:nvSpPr>
          <p:cNvPr id="9" name="TextBox 8">
            <a:extLst>
              <a:ext uri="{FF2B5EF4-FFF2-40B4-BE49-F238E27FC236}">
                <a16:creationId xmlns:a16="http://schemas.microsoft.com/office/drawing/2014/main" id="{4D6E168C-1AF5-2495-1FDA-64B3E82EF903}"/>
              </a:ext>
            </a:extLst>
          </p:cNvPr>
          <p:cNvSpPr txBox="1"/>
          <p:nvPr/>
        </p:nvSpPr>
        <p:spPr>
          <a:xfrm>
            <a:off x="233469" y="5856951"/>
            <a:ext cx="11725062" cy="769441"/>
          </a:xfrm>
          <a:prstGeom prst="rect">
            <a:avLst/>
          </a:prstGeom>
          <a:noFill/>
        </p:spPr>
        <p:txBody>
          <a:bodyPr wrap="square">
            <a:spAutoFit/>
          </a:bodyPr>
          <a:lstStyle/>
          <a:p>
            <a:pPr algn="ctr">
              <a:lnSpc>
                <a:spcPct val="100000"/>
              </a:lnSpc>
              <a:spcBef>
                <a:spcPts val="1200"/>
              </a:spcBef>
            </a:pPr>
            <a:r>
              <a:rPr lang="en-US" sz="2200" b="1" dirty="0">
                <a:solidFill>
                  <a:schemeClr val="bg1"/>
                </a:solidFill>
                <a:latin typeface="Arial" panose="020B0604020202020204" pitchFamily="34" charset="0"/>
                <a:cs typeface="Arial" panose="020B0604020202020204" pitchFamily="34" charset="0"/>
              </a:rPr>
              <a:t>Act immediately. Stay where you are </a:t>
            </a:r>
            <a:br>
              <a:rPr lang="en-US" sz="2200" b="1" dirty="0">
                <a:solidFill>
                  <a:schemeClr val="bg1"/>
                </a:solidFill>
                <a:latin typeface="Arial" panose="020B0604020202020204" pitchFamily="34" charset="0"/>
                <a:cs typeface="Arial" panose="020B0604020202020204" pitchFamily="34" charset="0"/>
              </a:rPr>
            </a:br>
            <a:r>
              <a:rPr lang="en-US" sz="2200" b="1" dirty="0">
                <a:solidFill>
                  <a:schemeClr val="bg1"/>
                </a:solidFill>
                <a:latin typeface="Arial" panose="020B0604020202020204" pitchFamily="34" charset="0"/>
                <a:cs typeface="Arial" panose="020B0604020202020204" pitchFamily="34" charset="0"/>
              </a:rPr>
              <a:t>unless moving a few steps will provide safer cover.</a:t>
            </a:r>
          </a:p>
        </p:txBody>
      </p:sp>
      <p:sp>
        <p:nvSpPr>
          <p:cNvPr id="11" name="Rounded Rectangle 10">
            <a:extLst>
              <a:ext uri="{FF2B5EF4-FFF2-40B4-BE49-F238E27FC236}">
                <a16:creationId xmlns:a16="http://schemas.microsoft.com/office/drawing/2014/main" id="{348160E6-E215-24E3-A2E3-2707418BF926}"/>
              </a:ext>
            </a:extLst>
          </p:cNvPr>
          <p:cNvSpPr/>
          <p:nvPr/>
        </p:nvSpPr>
        <p:spPr>
          <a:xfrm>
            <a:off x="724885" y="1579750"/>
            <a:ext cx="3168831" cy="1113487"/>
          </a:xfrm>
          <a:prstGeom prst="roundRect">
            <a:avLst>
              <a:gd name="adj" fmla="val 8164"/>
            </a:avLst>
          </a:prstGeom>
          <a:solidFill>
            <a:schemeClr val="accent3">
              <a:lumMod val="20000"/>
              <a:lumOff val="80000"/>
              <a:alpha val="25291"/>
            </a:schemeClr>
          </a:solidFill>
          <a:ln w="15875">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22225" algn="ctr"/>
            <a:r>
              <a:rPr lang="en-US" sz="2133" b="1" dirty="0">
                <a:solidFill>
                  <a:schemeClr val="accent3">
                    <a:lumMod val="50000"/>
                  </a:schemeClr>
                </a:solidFill>
                <a:latin typeface="Arial" panose="020B0604020202020204" pitchFamily="34" charset="0"/>
                <a:cs typeface="Arial" panose="020B0604020202020204" pitchFamily="34" charset="0"/>
              </a:rPr>
              <a:t>Do not </a:t>
            </a:r>
            <a:br>
              <a:rPr lang="en-US" sz="2133" b="1" dirty="0">
                <a:solidFill>
                  <a:schemeClr val="accent3">
                    <a:lumMod val="50000"/>
                  </a:schemeClr>
                </a:solidFill>
                <a:latin typeface="Arial" panose="020B0604020202020204" pitchFamily="34" charset="0"/>
                <a:cs typeface="Arial" panose="020B0604020202020204" pitchFamily="34" charset="0"/>
              </a:rPr>
            </a:br>
            <a:r>
              <a:rPr lang="en-US" sz="2133" b="1" dirty="0">
                <a:solidFill>
                  <a:schemeClr val="accent3">
                    <a:lumMod val="50000"/>
                  </a:schemeClr>
                </a:solidFill>
                <a:latin typeface="Arial" panose="020B0604020202020204" pitchFamily="34" charset="0"/>
                <a:cs typeface="Arial" panose="020B0604020202020204" pitchFamily="34" charset="0"/>
              </a:rPr>
              <a:t>run outside. </a:t>
            </a:r>
          </a:p>
        </p:txBody>
      </p:sp>
      <p:sp>
        <p:nvSpPr>
          <p:cNvPr id="18" name="Rounded Rectangle 17">
            <a:extLst>
              <a:ext uri="{FF2B5EF4-FFF2-40B4-BE49-F238E27FC236}">
                <a16:creationId xmlns:a16="http://schemas.microsoft.com/office/drawing/2014/main" id="{6EF16985-5D1D-5EAB-5B3C-CB36070E20CE}"/>
              </a:ext>
            </a:extLst>
          </p:cNvPr>
          <p:cNvSpPr/>
          <p:nvPr/>
        </p:nvSpPr>
        <p:spPr>
          <a:xfrm>
            <a:off x="4496785" y="1579750"/>
            <a:ext cx="3168831" cy="1113487"/>
          </a:xfrm>
          <a:prstGeom prst="roundRect">
            <a:avLst>
              <a:gd name="adj" fmla="val 8164"/>
            </a:avLst>
          </a:prstGeom>
          <a:solidFill>
            <a:schemeClr val="accent3">
              <a:lumMod val="20000"/>
              <a:lumOff val="80000"/>
              <a:alpha val="25291"/>
            </a:schemeClr>
          </a:solidFill>
          <a:ln w="15875">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22225" algn="ctr"/>
            <a:r>
              <a:rPr lang="en-US" sz="2133" b="1" dirty="0">
                <a:solidFill>
                  <a:schemeClr val="accent3">
                    <a:lumMod val="50000"/>
                  </a:schemeClr>
                </a:solidFill>
                <a:latin typeface="Arial" panose="020B0604020202020204" pitchFamily="34" charset="0"/>
                <a:cs typeface="Arial" panose="020B0604020202020204" pitchFamily="34" charset="0"/>
              </a:rPr>
              <a:t>Do not stand in a doorway</a:t>
            </a:r>
          </a:p>
        </p:txBody>
      </p:sp>
      <p:sp>
        <p:nvSpPr>
          <p:cNvPr id="19" name="Rounded Rectangle 18">
            <a:extLst>
              <a:ext uri="{FF2B5EF4-FFF2-40B4-BE49-F238E27FC236}">
                <a16:creationId xmlns:a16="http://schemas.microsoft.com/office/drawing/2014/main" id="{4937E7E6-FB4C-7E38-7F1B-FEEB78F814D5}"/>
              </a:ext>
            </a:extLst>
          </p:cNvPr>
          <p:cNvSpPr/>
          <p:nvPr/>
        </p:nvSpPr>
        <p:spPr>
          <a:xfrm>
            <a:off x="8256813" y="1579750"/>
            <a:ext cx="3178629" cy="1113487"/>
          </a:xfrm>
          <a:prstGeom prst="roundRect">
            <a:avLst>
              <a:gd name="adj" fmla="val 8164"/>
            </a:avLst>
          </a:prstGeom>
          <a:solidFill>
            <a:schemeClr val="accent3">
              <a:lumMod val="20000"/>
              <a:lumOff val="80000"/>
              <a:alpha val="25291"/>
            </a:schemeClr>
          </a:solidFill>
          <a:ln w="15875">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marL="22225" algn="ctr"/>
            <a:r>
              <a:rPr lang="en-US" sz="2133" b="1" dirty="0">
                <a:solidFill>
                  <a:schemeClr val="accent3">
                    <a:lumMod val="50000"/>
                  </a:schemeClr>
                </a:solidFill>
                <a:latin typeface="Arial" panose="020B0604020202020204" pitchFamily="34" charset="0"/>
                <a:cs typeface="Arial" panose="020B0604020202020204" pitchFamily="34" charset="0"/>
              </a:rPr>
              <a:t>Do not move farther than necessary</a:t>
            </a:r>
          </a:p>
        </p:txBody>
      </p:sp>
      <p:grpSp>
        <p:nvGrpSpPr>
          <p:cNvPr id="27" name="Group 26">
            <a:extLst>
              <a:ext uri="{FF2B5EF4-FFF2-40B4-BE49-F238E27FC236}">
                <a16:creationId xmlns:a16="http://schemas.microsoft.com/office/drawing/2014/main" id="{22A3D760-4BCE-EAAC-F478-FF29EC4562F9}"/>
              </a:ext>
            </a:extLst>
          </p:cNvPr>
          <p:cNvGrpSpPr/>
          <p:nvPr/>
        </p:nvGrpSpPr>
        <p:grpSpPr>
          <a:xfrm>
            <a:off x="4450640" y="1543546"/>
            <a:ext cx="325915" cy="325915"/>
            <a:chOff x="507954" y="1389792"/>
            <a:chExt cx="244436" cy="244436"/>
          </a:xfrm>
        </p:grpSpPr>
        <p:sp>
          <p:nvSpPr>
            <p:cNvPr id="28" name="Oval 27">
              <a:extLst>
                <a:ext uri="{FF2B5EF4-FFF2-40B4-BE49-F238E27FC236}">
                  <a16:creationId xmlns:a16="http://schemas.microsoft.com/office/drawing/2014/main" id="{27937194-843A-76FA-1B44-BF10F6E482DC}"/>
                </a:ext>
              </a:extLst>
            </p:cNvPr>
            <p:cNvSpPr/>
            <p:nvPr/>
          </p:nvSpPr>
          <p:spPr>
            <a:xfrm>
              <a:off x="507954" y="1389792"/>
              <a:ext cx="244436" cy="244436"/>
            </a:xfrm>
            <a:prstGeom prst="ellipse">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9" name="Graphic 28" descr="Close with solid fill">
              <a:extLst>
                <a:ext uri="{FF2B5EF4-FFF2-40B4-BE49-F238E27FC236}">
                  <a16:creationId xmlns:a16="http://schemas.microsoft.com/office/drawing/2014/main" id="{577C6464-1B83-4921-BB08-98D50C073D2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35527" y="1417702"/>
              <a:ext cx="189290" cy="189290"/>
            </a:xfrm>
            <a:prstGeom prst="rect">
              <a:avLst/>
            </a:prstGeom>
          </p:spPr>
        </p:pic>
      </p:grpSp>
      <p:grpSp>
        <p:nvGrpSpPr>
          <p:cNvPr id="30" name="Group 29">
            <a:extLst>
              <a:ext uri="{FF2B5EF4-FFF2-40B4-BE49-F238E27FC236}">
                <a16:creationId xmlns:a16="http://schemas.microsoft.com/office/drawing/2014/main" id="{FF6148CC-1B94-6810-29CA-7057A0A90AC4}"/>
              </a:ext>
            </a:extLst>
          </p:cNvPr>
          <p:cNvGrpSpPr/>
          <p:nvPr/>
        </p:nvGrpSpPr>
        <p:grpSpPr>
          <a:xfrm>
            <a:off x="8199680" y="1531279"/>
            <a:ext cx="325915" cy="325915"/>
            <a:chOff x="507954" y="1389792"/>
            <a:chExt cx="244436" cy="244436"/>
          </a:xfrm>
        </p:grpSpPr>
        <p:sp>
          <p:nvSpPr>
            <p:cNvPr id="31" name="Oval 30">
              <a:extLst>
                <a:ext uri="{FF2B5EF4-FFF2-40B4-BE49-F238E27FC236}">
                  <a16:creationId xmlns:a16="http://schemas.microsoft.com/office/drawing/2014/main" id="{F854F367-3827-1A77-217E-867DA57B6ABE}"/>
                </a:ext>
              </a:extLst>
            </p:cNvPr>
            <p:cNvSpPr/>
            <p:nvPr/>
          </p:nvSpPr>
          <p:spPr>
            <a:xfrm>
              <a:off x="507954" y="1389792"/>
              <a:ext cx="244436" cy="244436"/>
            </a:xfrm>
            <a:prstGeom prst="ellipse">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32" name="Graphic 31" descr="Close with solid fill">
              <a:extLst>
                <a:ext uri="{FF2B5EF4-FFF2-40B4-BE49-F238E27FC236}">
                  <a16:creationId xmlns:a16="http://schemas.microsoft.com/office/drawing/2014/main" id="{AF0DA88D-6DCB-3D50-B35D-490E097C9F0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35527" y="1417702"/>
              <a:ext cx="189290" cy="189290"/>
            </a:xfrm>
            <a:prstGeom prst="rect">
              <a:avLst/>
            </a:prstGeom>
          </p:spPr>
        </p:pic>
      </p:grpSp>
      <p:sp>
        <p:nvSpPr>
          <p:cNvPr id="3" name="TextBox 2">
            <a:extLst>
              <a:ext uri="{FF2B5EF4-FFF2-40B4-BE49-F238E27FC236}">
                <a16:creationId xmlns:a16="http://schemas.microsoft.com/office/drawing/2014/main" id="{B199EEE6-BD4C-70AD-CC89-41BD63824C4D}"/>
              </a:ext>
            </a:extLst>
          </p:cNvPr>
          <p:cNvSpPr txBox="1"/>
          <p:nvPr/>
        </p:nvSpPr>
        <p:spPr>
          <a:xfrm>
            <a:off x="918818" y="2880365"/>
            <a:ext cx="2854960" cy="1323439"/>
          </a:xfrm>
          <a:prstGeom prst="rect">
            <a:avLst/>
          </a:prstGeom>
          <a:noFill/>
        </p:spPr>
        <p:txBody>
          <a:bodyPr wrap="square">
            <a:spAutoFit/>
          </a:bodyPr>
          <a:lstStyle/>
          <a:p>
            <a:pPr>
              <a:spcBef>
                <a:spcPts val="1200"/>
              </a:spcBef>
              <a:buClr>
                <a:schemeClr val="accent1"/>
              </a:buClr>
            </a:pPr>
            <a:r>
              <a:rPr lang="en-US" sz="2000" dirty="0">
                <a:solidFill>
                  <a:schemeClr val="accent2"/>
                </a:solidFill>
                <a:latin typeface="Arial" panose="020B0604020202020204" pitchFamily="34" charset="0"/>
                <a:cs typeface="Arial" panose="020B0604020202020204" pitchFamily="34" charset="0"/>
              </a:rPr>
              <a:t>Exterior walls, windows, and building exits may expose you to falling debris.</a:t>
            </a:r>
          </a:p>
        </p:txBody>
      </p:sp>
      <p:sp>
        <p:nvSpPr>
          <p:cNvPr id="4" name="TextBox 3">
            <a:extLst>
              <a:ext uri="{FF2B5EF4-FFF2-40B4-BE49-F238E27FC236}">
                <a16:creationId xmlns:a16="http://schemas.microsoft.com/office/drawing/2014/main" id="{8A3289FA-E0BA-0101-7E71-D80DD5CF515D}"/>
              </a:ext>
            </a:extLst>
          </p:cNvPr>
          <p:cNvSpPr txBox="1"/>
          <p:nvPr/>
        </p:nvSpPr>
        <p:spPr>
          <a:xfrm>
            <a:off x="4786806" y="2880365"/>
            <a:ext cx="2482012" cy="1323439"/>
          </a:xfrm>
          <a:prstGeom prst="rect">
            <a:avLst/>
          </a:prstGeom>
          <a:noFill/>
        </p:spPr>
        <p:txBody>
          <a:bodyPr wrap="square">
            <a:spAutoFit/>
          </a:bodyPr>
          <a:lstStyle/>
          <a:p>
            <a:pPr>
              <a:spcBef>
                <a:spcPts val="1200"/>
              </a:spcBef>
              <a:buClr>
                <a:schemeClr val="accent1"/>
              </a:buClr>
            </a:pPr>
            <a:r>
              <a:rPr lang="en-US" sz="2000" dirty="0">
                <a:solidFill>
                  <a:schemeClr val="accent2"/>
                </a:solidFill>
                <a:latin typeface="Arial" panose="020B0604020202020204" pitchFamily="34" charset="0"/>
                <a:cs typeface="Arial" panose="020B0604020202020204" pitchFamily="34" charset="0"/>
              </a:rPr>
              <a:t>In most modern buildings, doorways do not provide added protection.</a:t>
            </a:r>
          </a:p>
        </p:txBody>
      </p:sp>
      <p:sp>
        <p:nvSpPr>
          <p:cNvPr id="5" name="TextBox 4">
            <a:extLst>
              <a:ext uri="{FF2B5EF4-FFF2-40B4-BE49-F238E27FC236}">
                <a16:creationId xmlns:a16="http://schemas.microsoft.com/office/drawing/2014/main" id="{84E6362B-F399-FEE2-2535-42C9E4B06004}"/>
              </a:ext>
            </a:extLst>
          </p:cNvPr>
          <p:cNvSpPr txBox="1"/>
          <p:nvPr/>
        </p:nvSpPr>
        <p:spPr>
          <a:xfrm>
            <a:off x="8530166" y="2880365"/>
            <a:ext cx="2616385" cy="1631216"/>
          </a:xfrm>
          <a:prstGeom prst="rect">
            <a:avLst/>
          </a:prstGeom>
          <a:noFill/>
        </p:spPr>
        <p:txBody>
          <a:bodyPr wrap="square">
            <a:spAutoFit/>
          </a:bodyPr>
          <a:lstStyle/>
          <a:p>
            <a:pPr>
              <a:spcBef>
                <a:spcPts val="1200"/>
              </a:spcBef>
              <a:buClr>
                <a:schemeClr val="accent1"/>
              </a:buClr>
            </a:pPr>
            <a:r>
              <a:rPr lang="en-US" sz="2000" dirty="0">
                <a:solidFill>
                  <a:schemeClr val="accent2"/>
                </a:solidFill>
                <a:latin typeface="Arial" panose="020B0604020202020204" pitchFamily="34" charset="0"/>
                <a:cs typeface="Arial" panose="020B0604020202020204" pitchFamily="34" charset="0"/>
              </a:rPr>
              <a:t>Take cover under nearby sturdy furniture or protect your head and neck where you are.</a:t>
            </a:r>
          </a:p>
        </p:txBody>
      </p:sp>
      <p:grpSp>
        <p:nvGrpSpPr>
          <p:cNvPr id="12" name="Group 11">
            <a:extLst>
              <a:ext uri="{FF2B5EF4-FFF2-40B4-BE49-F238E27FC236}">
                <a16:creationId xmlns:a16="http://schemas.microsoft.com/office/drawing/2014/main" id="{65D47C66-58FD-0F96-EEB2-6BDCF8CB166A}"/>
              </a:ext>
            </a:extLst>
          </p:cNvPr>
          <p:cNvGrpSpPr/>
          <p:nvPr/>
        </p:nvGrpSpPr>
        <p:grpSpPr>
          <a:xfrm>
            <a:off x="682457" y="1559529"/>
            <a:ext cx="325915" cy="325915"/>
            <a:chOff x="507954" y="1389792"/>
            <a:chExt cx="244436" cy="244436"/>
          </a:xfrm>
        </p:grpSpPr>
        <p:sp>
          <p:nvSpPr>
            <p:cNvPr id="13" name="Oval 12">
              <a:extLst>
                <a:ext uri="{FF2B5EF4-FFF2-40B4-BE49-F238E27FC236}">
                  <a16:creationId xmlns:a16="http://schemas.microsoft.com/office/drawing/2014/main" id="{D6E2A5D0-4149-FB92-2C6F-61BB0C1D609C}"/>
                </a:ext>
              </a:extLst>
            </p:cNvPr>
            <p:cNvSpPr/>
            <p:nvPr/>
          </p:nvSpPr>
          <p:spPr>
            <a:xfrm>
              <a:off x="507954" y="1389792"/>
              <a:ext cx="244436" cy="244436"/>
            </a:xfrm>
            <a:prstGeom prst="ellipse">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4" name="Graphic 13" descr="Close with solid fill">
              <a:extLst>
                <a:ext uri="{FF2B5EF4-FFF2-40B4-BE49-F238E27FC236}">
                  <a16:creationId xmlns:a16="http://schemas.microsoft.com/office/drawing/2014/main" id="{9B53433A-2502-14F1-7BE2-270BE4DD148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35527" y="1417702"/>
              <a:ext cx="189290" cy="189290"/>
            </a:xfrm>
            <a:prstGeom prst="rect">
              <a:avLst/>
            </a:prstGeom>
          </p:spPr>
        </p:pic>
      </p:grpSp>
      <p:sp>
        <p:nvSpPr>
          <p:cNvPr id="16" name="Slide Number Placeholder 15">
            <a:extLst>
              <a:ext uri="{FF2B5EF4-FFF2-40B4-BE49-F238E27FC236}">
                <a16:creationId xmlns:a16="http://schemas.microsoft.com/office/drawing/2014/main" id="{46A7C3BD-9E35-EFED-5DC6-FA17FF42534A}"/>
              </a:ext>
            </a:extLst>
          </p:cNvPr>
          <p:cNvSpPr>
            <a:spLocks noGrp="1"/>
          </p:cNvSpPr>
          <p:nvPr>
            <p:ph type="sldNum" sz="quarter" idx="12"/>
          </p:nvPr>
        </p:nvSpPr>
        <p:spPr/>
        <p:txBody>
          <a:bodyPr/>
          <a:lstStyle/>
          <a:p>
            <a:pPr algn="r"/>
            <a:fld id="{A9214D30-10CF-3240-96DE-4576B6E7F41F}" type="slidenum">
              <a:rPr lang="en-US" smtClean="0"/>
              <a:pPr algn="r"/>
              <a:t>44</a:t>
            </a:fld>
            <a:endParaRPr lang="en-US"/>
          </a:p>
        </p:txBody>
      </p:sp>
    </p:spTree>
    <p:extLst>
      <p:ext uri="{BB962C8B-B14F-4D97-AF65-F5344CB8AC3E}">
        <p14:creationId xmlns:p14="http://schemas.microsoft.com/office/powerpoint/2010/main" val="22792081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9100803-DE49-28BD-20CB-29ACB659F551}"/>
              </a:ext>
            </a:extLst>
          </p:cNvPr>
          <p:cNvSpPr>
            <a:spLocks noGrp="1"/>
          </p:cNvSpPr>
          <p:nvPr>
            <p:ph type="title"/>
          </p:nvPr>
        </p:nvSpPr>
        <p:spPr/>
        <p:txBody>
          <a:bodyPr/>
          <a:lstStyle/>
          <a:p>
            <a:r>
              <a:rPr lang="en-US" dirty="0"/>
              <a:t>Learning From Loma Prieta</a:t>
            </a:r>
          </a:p>
        </p:txBody>
      </p:sp>
      <p:sp>
        <p:nvSpPr>
          <p:cNvPr id="4" name="Text Placeholder 3">
            <a:extLst>
              <a:ext uri="{FF2B5EF4-FFF2-40B4-BE49-F238E27FC236}">
                <a16:creationId xmlns:a16="http://schemas.microsoft.com/office/drawing/2014/main" id="{E6612DFB-E9A5-11DB-A3FB-307E136BE139}"/>
              </a:ext>
            </a:extLst>
          </p:cNvPr>
          <p:cNvSpPr>
            <a:spLocks noGrp="1"/>
          </p:cNvSpPr>
          <p:nvPr>
            <p:ph idx="1"/>
          </p:nvPr>
        </p:nvSpPr>
        <p:spPr>
          <a:xfrm>
            <a:off x="381000" y="1066800"/>
            <a:ext cx="6305550" cy="1262332"/>
          </a:xfrm>
        </p:spPr>
        <p:txBody>
          <a:bodyPr/>
          <a:lstStyle/>
          <a:p>
            <a:pPr marL="0" indent="0">
              <a:lnSpc>
                <a:spcPct val="100989"/>
              </a:lnSpc>
              <a:spcBef>
                <a:spcPts val="0"/>
              </a:spcBef>
              <a:buNone/>
            </a:pPr>
            <a:r>
              <a:rPr lang="en-US" sz="2200" b="1" dirty="0">
                <a:solidFill>
                  <a:schemeClr val="tx2"/>
                </a:solidFill>
                <a:ea typeface="Anton"/>
                <a:cs typeface="Anton"/>
                <a:sym typeface="Anton"/>
              </a:rPr>
              <a:t>Northern California Loma Prieta Earthquake</a:t>
            </a:r>
          </a:p>
          <a:p>
            <a:pPr marL="0" indent="0">
              <a:lnSpc>
                <a:spcPct val="100989"/>
              </a:lnSpc>
              <a:spcBef>
                <a:spcPts val="0"/>
              </a:spcBef>
              <a:buNone/>
            </a:pPr>
            <a:r>
              <a:rPr lang="en-US" sz="2200" b="1" dirty="0">
                <a:solidFill>
                  <a:schemeClr val="tx2"/>
                </a:solidFill>
                <a:ea typeface="Anton"/>
                <a:cs typeface="Anton"/>
                <a:sym typeface="Anton"/>
              </a:rPr>
              <a:t>M6.9/MMI VIII</a:t>
            </a:r>
          </a:p>
          <a:p>
            <a:pPr marL="0" indent="0">
              <a:lnSpc>
                <a:spcPct val="100989"/>
              </a:lnSpc>
              <a:spcBef>
                <a:spcPts val="800"/>
              </a:spcBef>
              <a:buNone/>
            </a:pPr>
            <a:r>
              <a:rPr lang="en-US" sz="1800" dirty="0">
                <a:solidFill>
                  <a:schemeClr val="tx2"/>
                </a:solidFill>
                <a:ea typeface="Anton"/>
                <a:cs typeface="Anton"/>
                <a:sym typeface="Anton"/>
              </a:rPr>
              <a:t>OCTOBER 17  |  1989  |  5:04 PM</a:t>
            </a:r>
            <a:endParaRPr lang="en-US" sz="1200" dirty="0">
              <a:ea typeface="Anton"/>
              <a:cs typeface="Anton"/>
              <a:sym typeface="Anton"/>
            </a:endParaRPr>
          </a:p>
          <a:p>
            <a:endParaRPr lang="en-US" dirty="0"/>
          </a:p>
        </p:txBody>
      </p:sp>
      <p:grpSp>
        <p:nvGrpSpPr>
          <p:cNvPr id="5" name="Group 4">
            <a:extLst>
              <a:ext uri="{FF2B5EF4-FFF2-40B4-BE49-F238E27FC236}">
                <a16:creationId xmlns:a16="http://schemas.microsoft.com/office/drawing/2014/main" id="{EF2EC9ED-178C-25FA-D555-50067B2B8D1C}"/>
              </a:ext>
            </a:extLst>
          </p:cNvPr>
          <p:cNvGrpSpPr>
            <a:grpSpLocks noChangeAspect="1"/>
          </p:cNvGrpSpPr>
          <p:nvPr/>
        </p:nvGrpSpPr>
        <p:grpSpPr>
          <a:xfrm>
            <a:off x="7469584" y="160565"/>
            <a:ext cx="4279168" cy="6335485"/>
            <a:chOff x="5659337" y="-15688"/>
            <a:chExt cx="3484663" cy="5159188"/>
          </a:xfrm>
        </p:grpSpPr>
        <p:pic>
          <p:nvPicPr>
            <p:cNvPr id="6" name="Google Shape;257;p33">
              <a:extLst>
                <a:ext uri="{FF2B5EF4-FFF2-40B4-BE49-F238E27FC236}">
                  <a16:creationId xmlns:a16="http://schemas.microsoft.com/office/drawing/2014/main" id="{E52C8D26-9C31-F5C1-E5D2-1BB9443AFBFA}"/>
                </a:ext>
              </a:extLst>
            </p:cNvPr>
            <p:cNvPicPr preferRelativeResize="0">
              <a:picLocks noChangeAspect="1"/>
            </p:cNvPicPr>
            <p:nvPr/>
          </p:nvPicPr>
          <p:blipFill>
            <a:blip r:embed="rId3">
              <a:alphaModFix/>
            </a:blip>
            <a:stretch>
              <a:fillRect/>
            </a:stretch>
          </p:blipFill>
          <p:spPr>
            <a:xfrm>
              <a:off x="5659337" y="-15688"/>
              <a:ext cx="3484663" cy="5159188"/>
            </a:xfrm>
            <a:prstGeom prst="rect">
              <a:avLst/>
            </a:prstGeom>
            <a:noFill/>
            <a:ln w="9525" cap="flat" cmpd="sng">
              <a:noFill/>
              <a:prstDash val="solid"/>
              <a:round/>
              <a:headEnd type="none" w="sm" len="sm"/>
              <a:tailEnd type="none" w="sm" len="sm"/>
            </a:ln>
            <a:effectLst/>
          </p:spPr>
        </p:pic>
        <p:sp>
          <p:nvSpPr>
            <p:cNvPr id="7" name="Google Shape;261;p33">
              <a:extLst>
                <a:ext uri="{FF2B5EF4-FFF2-40B4-BE49-F238E27FC236}">
                  <a16:creationId xmlns:a16="http://schemas.microsoft.com/office/drawing/2014/main" id="{453AAD0A-434C-E038-1065-5902A7DE62C1}"/>
                </a:ext>
              </a:extLst>
            </p:cNvPr>
            <p:cNvSpPr/>
            <p:nvPr/>
          </p:nvSpPr>
          <p:spPr>
            <a:xfrm>
              <a:off x="7789850" y="4146956"/>
              <a:ext cx="599422" cy="557594"/>
            </a:xfrm>
            <a:prstGeom prst="star7">
              <a:avLst>
                <a:gd name="adj" fmla="val 34601"/>
                <a:gd name="hf" fmla="val 102572"/>
                <a:gd name="vf" fmla="val 105210"/>
              </a:avLst>
            </a:prstGeom>
            <a:solidFill>
              <a:schemeClr val="accent3"/>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algn="ctr"/>
              <a:endParaRPr sz="933" b="1">
                <a:solidFill>
                  <a:schemeClr val="lt1"/>
                </a:solidFill>
              </a:endParaRPr>
            </a:p>
          </p:txBody>
        </p:sp>
        <p:sp>
          <p:nvSpPr>
            <p:cNvPr id="8" name="Google Shape;262;p33">
              <a:extLst>
                <a:ext uri="{FF2B5EF4-FFF2-40B4-BE49-F238E27FC236}">
                  <a16:creationId xmlns:a16="http://schemas.microsoft.com/office/drawing/2014/main" id="{CBF951A4-7B7B-BCC2-75A3-8644FC1C7509}"/>
                </a:ext>
              </a:extLst>
            </p:cNvPr>
            <p:cNvSpPr txBox="1"/>
            <p:nvPr/>
          </p:nvSpPr>
          <p:spPr>
            <a:xfrm>
              <a:off x="7808632" y="4207736"/>
              <a:ext cx="599422" cy="484576"/>
            </a:xfrm>
            <a:prstGeom prst="rect">
              <a:avLst/>
            </a:prstGeom>
            <a:noFill/>
            <a:ln>
              <a:noFill/>
            </a:ln>
          </p:spPr>
          <p:txBody>
            <a:bodyPr spcFirstLastPara="1" wrap="square" lIns="121900" tIns="121900" rIns="121900" bIns="121900" anchor="t" anchorCtr="0">
              <a:spAutoFit/>
            </a:bodyPr>
            <a:lstStyle/>
            <a:p>
              <a:r>
                <a:rPr lang="en" sz="2267" b="1" dirty="0">
                  <a:solidFill>
                    <a:schemeClr val="lt1"/>
                  </a:solidFill>
                </a:rPr>
                <a:t>VIII</a:t>
              </a:r>
              <a:endParaRPr sz="2267" b="1" dirty="0">
                <a:solidFill>
                  <a:schemeClr val="lt1"/>
                </a:solidFill>
              </a:endParaRPr>
            </a:p>
          </p:txBody>
        </p:sp>
      </p:grpSp>
      <p:sp>
        <p:nvSpPr>
          <p:cNvPr id="2" name="TextBox 1">
            <a:extLst>
              <a:ext uri="{FF2B5EF4-FFF2-40B4-BE49-F238E27FC236}">
                <a16:creationId xmlns:a16="http://schemas.microsoft.com/office/drawing/2014/main" id="{A643F8D8-7B65-0211-9DC5-807787B066E3}"/>
              </a:ext>
            </a:extLst>
          </p:cNvPr>
          <p:cNvSpPr txBox="1"/>
          <p:nvPr/>
        </p:nvSpPr>
        <p:spPr>
          <a:xfrm>
            <a:off x="448573" y="2449902"/>
            <a:ext cx="5870518" cy="3631763"/>
          </a:xfrm>
          <a:prstGeom prst="rect">
            <a:avLst/>
          </a:prstGeom>
          <a:noFill/>
        </p:spPr>
        <p:txBody>
          <a:bodyPr wrap="none" rtlCol="0">
            <a:spAutoFit/>
          </a:bodyPr>
          <a:lstStyle/>
          <a:p>
            <a:pPr marL="171450" indent="-171450">
              <a:spcBef>
                <a:spcPts val="600"/>
              </a:spcBef>
              <a:spcAft>
                <a:spcPts val="800"/>
              </a:spcAft>
              <a:buClr>
                <a:schemeClr val="accent1"/>
              </a:buClr>
              <a:buSzPct val="100000"/>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63 deaths</a:t>
            </a:r>
          </a:p>
          <a:p>
            <a:pPr marL="171450" indent="-171450">
              <a:spcBef>
                <a:spcPts val="600"/>
              </a:spcBef>
              <a:spcAft>
                <a:spcPts val="800"/>
              </a:spcAft>
              <a:buClr>
                <a:schemeClr val="accent1"/>
              </a:buClr>
              <a:buSzPct val="100000"/>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3,757 injuries (400 serious)</a:t>
            </a:r>
          </a:p>
          <a:p>
            <a:pPr marL="171450" indent="-171450">
              <a:spcBef>
                <a:spcPts val="600"/>
              </a:spcBef>
              <a:spcAft>
                <a:spcPts val="800"/>
              </a:spcAft>
              <a:buClr>
                <a:schemeClr val="accent1"/>
              </a:buClr>
              <a:buSzPct val="100000"/>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Damage to 12,000 homes and 2,600 businesses</a:t>
            </a:r>
          </a:p>
          <a:p>
            <a:pPr marL="171450" indent="-171450">
              <a:spcBef>
                <a:spcPts val="600"/>
              </a:spcBef>
              <a:spcAft>
                <a:spcPts val="800"/>
              </a:spcAft>
              <a:buClr>
                <a:schemeClr val="accent1"/>
              </a:buClr>
              <a:buSzPct val="100000"/>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$80 million in damage </a:t>
            </a:r>
            <a:br>
              <a:rPr lang="en-US" sz="2000" dirty="0">
                <a:solidFill>
                  <a:schemeClr val="accent2"/>
                </a:solidFill>
                <a:latin typeface="Arial" panose="020B0604020202020204" pitchFamily="34" charset="0"/>
                <a:cs typeface="Arial" panose="020B0604020202020204" pitchFamily="34" charset="0"/>
              </a:rPr>
            </a:br>
            <a:r>
              <a:rPr lang="en-US" sz="2000" dirty="0">
                <a:solidFill>
                  <a:schemeClr val="accent2"/>
                </a:solidFill>
                <a:latin typeface="Arial" panose="020B0604020202020204" pitchFamily="34" charset="0"/>
                <a:cs typeface="Arial" panose="020B0604020202020204" pitchFamily="34" charset="0"/>
              </a:rPr>
              <a:t>(equivalent to $203 million today)</a:t>
            </a:r>
          </a:p>
          <a:p>
            <a:pPr marL="171450" indent="-171450">
              <a:spcBef>
                <a:spcPts val="600"/>
              </a:spcBef>
              <a:spcAft>
                <a:spcPts val="800"/>
              </a:spcAft>
              <a:buClr>
                <a:schemeClr val="accent1"/>
              </a:buClr>
              <a:buSzPct val="100000"/>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1.4 million people experienced power losses</a:t>
            </a:r>
          </a:p>
          <a:p>
            <a:pPr marL="171450" indent="-171450">
              <a:spcBef>
                <a:spcPts val="600"/>
              </a:spcBef>
              <a:spcAft>
                <a:spcPts val="800"/>
              </a:spcAft>
              <a:buClr>
                <a:schemeClr val="accent1"/>
              </a:buClr>
              <a:buSzPct val="100000"/>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News stations off air for 15-40 minutes</a:t>
            </a:r>
          </a:p>
          <a:p>
            <a:pPr>
              <a:spcBef>
                <a:spcPts val="600"/>
              </a:spcBef>
            </a:pPr>
            <a:endParaRPr lang="en-US" sz="2000" dirty="0"/>
          </a:p>
        </p:txBody>
      </p:sp>
      <p:sp>
        <p:nvSpPr>
          <p:cNvPr id="9" name="Slide Number Placeholder 8">
            <a:extLst>
              <a:ext uri="{FF2B5EF4-FFF2-40B4-BE49-F238E27FC236}">
                <a16:creationId xmlns:a16="http://schemas.microsoft.com/office/drawing/2014/main" id="{428A199C-AF8D-5273-315E-F201BB4DC6FA}"/>
              </a:ext>
            </a:extLst>
          </p:cNvPr>
          <p:cNvSpPr>
            <a:spLocks noGrp="1"/>
          </p:cNvSpPr>
          <p:nvPr>
            <p:ph type="sldNum" sz="quarter" idx="12"/>
          </p:nvPr>
        </p:nvSpPr>
        <p:spPr/>
        <p:txBody>
          <a:bodyPr/>
          <a:lstStyle/>
          <a:p>
            <a:pPr algn="r"/>
            <a:fld id="{A9214D30-10CF-3240-96DE-4576B6E7F41F}" type="slidenum">
              <a:rPr lang="en-US" smtClean="0"/>
              <a:pPr algn="r"/>
              <a:t>45</a:t>
            </a:fld>
            <a:endParaRPr lang="en-US"/>
          </a:p>
        </p:txBody>
      </p:sp>
    </p:spTree>
    <p:extLst>
      <p:ext uri="{BB962C8B-B14F-4D97-AF65-F5344CB8AC3E}">
        <p14:creationId xmlns:p14="http://schemas.microsoft.com/office/powerpoint/2010/main" val="27105427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3" name="Title 2">
            <a:extLst>
              <a:ext uri="{FF2B5EF4-FFF2-40B4-BE49-F238E27FC236}">
                <a16:creationId xmlns:a16="http://schemas.microsoft.com/office/drawing/2014/main" id="{7ED5AFF9-9E1D-E337-EDE4-6087E765A9E8}"/>
              </a:ext>
            </a:extLst>
          </p:cNvPr>
          <p:cNvSpPr>
            <a:spLocks noGrp="1"/>
          </p:cNvSpPr>
          <p:nvPr>
            <p:ph type="title"/>
          </p:nvPr>
        </p:nvSpPr>
        <p:spPr>
          <a:xfrm>
            <a:off x="381000" y="469278"/>
            <a:ext cx="3143250" cy="891540"/>
          </a:xfrm>
        </p:spPr>
        <p:txBody>
          <a:bodyPr/>
          <a:lstStyle/>
          <a:p>
            <a:r>
              <a:rPr lang="en-US" dirty="0"/>
              <a:t>If ShakeAlert Had Been There</a:t>
            </a:r>
          </a:p>
        </p:txBody>
      </p:sp>
      <p:sp>
        <p:nvSpPr>
          <p:cNvPr id="463" name="Google Shape;463;p47"/>
          <p:cNvSpPr txBox="1">
            <a:spLocks noGrp="1"/>
          </p:cNvSpPr>
          <p:nvPr>
            <p:ph type="sldNum" sz="quarter" idx="12"/>
          </p:nvPr>
        </p:nvSpPr>
        <p:spPr>
          <a:prstGeom prst="rect">
            <a:avLst/>
          </a:prstGeom>
        </p:spPr>
        <p:txBody>
          <a:bodyPr spcFirstLastPara="1" wrap="square" lIns="91433" tIns="45700" rIns="91433" bIns="45700" anchor="ctr" anchorCtr="0">
            <a:noAutofit/>
          </a:bodyPr>
          <a:lstStyle/>
          <a:p>
            <a:pPr algn="r"/>
            <a:fld id="{00000000-1234-1234-1234-123412341234}" type="slidenum">
              <a:rPr lang="en"/>
              <a:pPr algn="r"/>
              <a:t>46</a:t>
            </a:fld>
            <a:endParaRPr/>
          </a:p>
        </p:txBody>
      </p:sp>
      <p:pic>
        <p:nvPicPr>
          <p:cNvPr id="4" name="Google Shape;466;p47">
            <a:extLst>
              <a:ext uri="{FF2B5EF4-FFF2-40B4-BE49-F238E27FC236}">
                <a16:creationId xmlns:a16="http://schemas.microsoft.com/office/drawing/2014/main" id="{976C60FB-2280-34D1-B4C0-D10F7EA48C8D}"/>
              </a:ext>
            </a:extLst>
          </p:cNvPr>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7568146" y="0"/>
            <a:ext cx="4623855" cy="6858000"/>
          </a:xfrm>
          <a:prstGeom prst="rect">
            <a:avLst/>
          </a:prstGeom>
          <a:noFill/>
          <a:ln w="9525" cap="flat" cmpd="sng">
            <a:noFill/>
            <a:prstDash val="solid"/>
            <a:round/>
            <a:headEnd type="none" w="sm" len="sm"/>
            <a:tailEnd type="none" w="sm" len="sm"/>
          </a:ln>
          <a:effectLst/>
        </p:spPr>
      </p:pic>
      <p:pic>
        <p:nvPicPr>
          <p:cNvPr id="5" name="Google Shape;467;p47">
            <a:extLst>
              <a:ext uri="{FF2B5EF4-FFF2-40B4-BE49-F238E27FC236}">
                <a16:creationId xmlns:a16="http://schemas.microsoft.com/office/drawing/2014/main" id="{EFCFE382-CBBD-83CC-5B78-AA8DC8681B12}"/>
              </a:ext>
            </a:extLst>
          </p:cNvPr>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4130867" y="759790"/>
            <a:ext cx="4715003" cy="5309172"/>
          </a:xfrm>
          <a:prstGeom prst="roundRect">
            <a:avLst>
              <a:gd name="adj" fmla="val 4046"/>
            </a:avLst>
          </a:prstGeom>
          <a:noFill/>
          <a:ln>
            <a:solidFill>
              <a:schemeClr val="bg1">
                <a:lumMod val="85000"/>
              </a:schemeClr>
            </a:solidFill>
          </a:ln>
          <a:effectLst/>
        </p:spPr>
      </p:pic>
      <p:sp>
        <p:nvSpPr>
          <p:cNvPr id="2" name="TextBox 1">
            <a:extLst>
              <a:ext uri="{FF2B5EF4-FFF2-40B4-BE49-F238E27FC236}">
                <a16:creationId xmlns:a16="http://schemas.microsoft.com/office/drawing/2014/main" id="{23020C8A-E6BC-BFBA-89C9-712142C75A23}"/>
              </a:ext>
            </a:extLst>
          </p:cNvPr>
          <p:cNvSpPr txBox="1"/>
          <p:nvPr/>
        </p:nvSpPr>
        <p:spPr>
          <a:xfrm>
            <a:off x="345949" y="1645831"/>
            <a:ext cx="3139123" cy="4206280"/>
          </a:xfrm>
          <a:prstGeom prst="rect">
            <a:avLst/>
          </a:prstGeom>
          <a:noFill/>
        </p:spPr>
        <p:txBody>
          <a:bodyPr wrap="square" rtlCol="0">
            <a:spAutoFit/>
          </a:bodyPr>
          <a:lstStyle/>
          <a:p>
            <a:pPr>
              <a:spcBef>
                <a:spcPts val="1200"/>
              </a:spcBef>
              <a:buClr>
                <a:schemeClr val="accent1"/>
              </a:buClr>
            </a:pPr>
            <a:r>
              <a:rPr lang="en-US" sz="2000" b="1" dirty="0">
                <a:solidFill>
                  <a:schemeClr val="tx2"/>
                </a:solidFill>
                <a:latin typeface="Arial" panose="020B0604020202020204" pitchFamily="34" charset="0"/>
                <a:cs typeface="Arial" panose="020B0604020202020204" pitchFamily="34" charset="0"/>
              </a:rPr>
              <a:t>Imagine people in the </a:t>
            </a:r>
            <a:br>
              <a:rPr lang="en-US" sz="2000" b="1" dirty="0">
                <a:solidFill>
                  <a:schemeClr val="tx2"/>
                </a:solidFill>
                <a:latin typeface="Arial" panose="020B0604020202020204" pitchFamily="34" charset="0"/>
                <a:cs typeface="Arial" panose="020B0604020202020204" pitchFamily="34" charset="0"/>
              </a:rPr>
            </a:br>
            <a:r>
              <a:rPr lang="en-US" sz="2000" b="1" dirty="0">
                <a:solidFill>
                  <a:schemeClr val="tx2"/>
                </a:solidFill>
                <a:latin typeface="Arial" panose="020B0604020202020204" pitchFamily="34" charset="0"/>
                <a:cs typeface="Arial" panose="020B0604020202020204" pitchFamily="34" charset="0"/>
              </a:rPr>
              <a:t>San Francisco Bay Area received a ShakeAlert-powered alert before strong shaking arrived.</a:t>
            </a:r>
            <a:br>
              <a:rPr lang="en-US" sz="2000" b="1" dirty="0">
                <a:solidFill>
                  <a:schemeClr val="tx2"/>
                </a:solidFill>
                <a:latin typeface="Arial" panose="020B0604020202020204" pitchFamily="34" charset="0"/>
                <a:cs typeface="Arial" panose="020B0604020202020204" pitchFamily="34" charset="0"/>
              </a:rPr>
            </a:br>
            <a:endParaRPr lang="en-US" sz="2000" b="1" dirty="0">
              <a:solidFill>
                <a:schemeClr val="tx2"/>
              </a:solidFill>
              <a:latin typeface="Arial" panose="020B0604020202020204" pitchFamily="34" charset="0"/>
              <a:cs typeface="Arial" panose="020B0604020202020204" pitchFamily="34" charset="0"/>
            </a:endParaRPr>
          </a:p>
          <a:p>
            <a:pPr marL="171450" indent="-171450">
              <a:spcBef>
                <a:spcPts val="600"/>
              </a:spcBef>
              <a:spcAft>
                <a:spcPts val="800"/>
              </a:spcAft>
              <a:buClr>
                <a:schemeClr val="accent1"/>
              </a:buClr>
              <a:buSzPct val="100000"/>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Where might people have been at 5:04 p.m.?</a:t>
            </a:r>
          </a:p>
          <a:p>
            <a:pPr marL="171450" indent="-171450">
              <a:spcBef>
                <a:spcPts val="600"/>
              </a:spcBef>
              <a:spcAft>
                <a:spcPts val="800"/>
              </a:spcAft>
              <a:buClr>
                <a:schemeClr val="accent1"/>
              </a:buClr>
              <a:buSzPct val="100000"/>
              <a:buFont typeface="Arial" panose="020B0604020202020204" pitchFamily="34" charset="0"/>
              <a:buChar char="•"/>
            </a:pPr>
            <a:r>
              <a:rPr lang="en-US" sz="2000" dirty="0">
                <a:solidFill>
                  <a:schemeClr val="accent2"/>
                </a:solidFill>
                <a:latin typeface="Arial" panose="020B0604020202020204" pitchFamily="34" charset="0"/>
                <a:cs typeface="Arial" panose="020B0604020202020204" pitchFamily="34" charset="0"/>
              </a:rPr>
              <a:t>What protective actions could they have taken immediately?</a:t>
            </a:r>
          </a:p>
          <a:p>
            <a:endParaRPr lang="en-US" sz="2400"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E0CD4-F157-AD24-2CCC-6789B5C0B49D}"/>
            </a:ext>
          </a:extLst>
        </p:cNvPr>
        <p:cNvGrpSpPr/>
        <p:nvPr/>
      </p:nvGrpSpPr>
      <p:grpSpPr>
        <a:xfrm>
          <a:off x="0" y="0"/>
          <a:ext cx="0" cy="0"/>
          <a:chOff x="0" y="0"/>
          <a:chExt cx="0" cy="0"/>
        </a:xfrm>
      </p:grpSpPr>
      <p:sp>
        <p:nvSpPr>
          <p:cNvPr id="4" name="Round Same Side Corner Rectangle 3">
            <a:extLst>
              <a:ext uri="{FF2B5EF4-FFF2-40B4-BE49-F238E27FC236}">
                <a16:creationId xmlns:a16="http://schemas.microsoft.com/office/drawing/2014/main" id="{316F131E-E366-2398-05A2-6DD8611FA951}"/>
              </a:ext>
            </a:extLst>
          </p:cNvPr>
          <p:cNvSpPr/>
          <p:nvPr/>
        </p:nvSpPr>
        <p:spPr>
          <a:xfrm rot="16200000">
            <a:off x="5191539" y="-142457"/>
            <a:ext cx="6858003" cy="7142921"/>
          </a:xfrm>
          <a:prstGeom prst="round2SameRect">
            <a:avLst>
              <a:gd name="adj1" fmla="val 6288"/>
              <a:gd name="adj2" fmla="val 0"/>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4CED69-D468-58DC-81F6-9B7C68E025F2}"/>
              </a:ext>
            </a:extLst>
          </p:cNvPr>
          <p:cNvSpPr>
            <a:spLocks noGrp="1"/>
          </p:cNvSpPr>
          <p:nvPr>
            <p:ph type="title"/>
          </p:nvPr>
        </p:nvSpPr>
        <p:spPr>
          <a:xfrm>
            <a:off x="381000" y="450426"/>
            <a:ext cx="4783667" cy="955040"/>
          </a:xfrm>
        </p:spPr>
        <p:txBody>
          <a:bodyPr>
            <a:noAutofit/>
          </a:bodyPr>
          <a:lstStyle/>
          <a:p>
            <a:r>
              <a:rPr lang="en-US" sz="3200" dirty="0"/>
              <a:t>Protective Actions in </a:t>
            </a:r>
            <a:br>
              <a:rPr lang="en-US" sz="3200" dirty="0"/>
            </a:br>
            <a:r>
              <a:rPr lang="en-US" sz="3200" dirty="0"/>
              <a:t>Your Everyday Life</a:t>
            </a:r>
          </a:p>
        </p:txBody>
      </p:sp>
      <p:sp>
        <p:nvSpPr>
          <p:cNvPr id="5" name="Text Placeholder 4">
            <a:extLst>
              <a:ext uri="{FF2B5EF4-FFF2-40B4-BE49-F238E27FC236}">
                <a16:creationId xmlns:a16="http://schemas.microsoft.com/office/drawing/2014/main" id="{678A3081-116A-CD24-A724-12B343FC013C}"/>
              </a:ext>
            </a:extLst>
          </p:cNvPr>
          <p:cNvSpPr>
            <a:spLocks noGrp="1"/>
          </p:cNvSpPr>
          <p:nvPr>
            <p:ph idx="1"/>
          </p:nvPr>
        </p:nvSpPr>
        <p:spPr>
          <a:xfrm>
            <a:off x="381000" y="1612182"/>
            <a:ext cx="4350026" cy="4351338"/>
          </a:xfrm>
        </p:spPr>
        <p:txBody>
          <a:bodyPr>
            <a:normAutofit/>
          </a:bodyPr>
          <a:lstStyle/>
          <a:p>
            <a:pPr marL="0" indent="0">
              <a:lnSpc>
                <a:spcPct val="100000"/>
              </a:lnSpc>
              <a:spcBef>
                <a:spcPts val="1600"/>
              </a:spcBef>
              <a:buNone/>
            </a:pPr>
            <a:r>
              <a:rPr lang="en-US" sz="2400" dirty="0"/>
              <a:t>Imagine you receive a ShakeAlert-powered alert or feel shaking. </a:t>
            </a:r>
          </a:p>
          <a:p>
            <a:pPr marL="0" indent="0">
              <a:lnSpc>
                <a:spcPct val="100000"/>
              </a:lnSpc>
              <a:spcBef>
                <a:spcPts val="1600"/>
              </a:spcBef>
              <a:buNone/>
            </a:pPr>
            <a:r>
              <a:rPr lang="en-US" sz="2400" dirty="0"/>
              <a:t>Think about a location you've been in over the past week (home, work, in a vehicle, or outdoors).</a:t>
            </a:r>
          </a:p>
          <a:p>
            <a:pPr marL="0" indent="0">
              <a:lnSpc>
                <a:spcPct val="100000"/>
              </a:lnSpc>
              <a:spcBef>
                <a:spcPts val="1600"/>
              </a:spcBef>
              <a:buNone/>
            </a:pPr>
            <a:r>
              <a:rPr lang="en-US" sz="2400" b="1" dirty="0">
                <a:solidFill>
                  <a:schemeClr val="tx2"/>
                </a:solidFill>
              </a:rPr>
              <a:t>What protective action could you take if you got an alert?</a:t>
            </a:r>
          </a:p>
        </p:txBody>
      </p:sp>
      <p:sp>
        <p:nvSpPr>
          <p:cNvPr id="3" name="Slide Number Placeholder 2">
            <a:extLst>
              <a:ext uri="{FF2B5EF4-FFF2-40B4-BE49-F238E27FC236}">
                <a16:creationId xmlns:a16="http://schemas.microsoft.com/office/drawing/2014/main" id="{2A8B7E17-4CB7-99B0-B19C-299FD0FD167C}"/>
              </a:ext>
            </a:extLst>
          </p:cNvPr>
          <p:cNvSpPr>
            <a:spLocks noGrp="1"/>
          </p:cNvSpPr>
          <p:nvPr>
            <p:ph type="sldNum" sz="quarter" idx="12"/>
          </p:nvPr>
        </p:nvSpPr>
        <p:spPr/>
        <p:txBody>
          <a:bodyPr/>
          <a:lstStyle/>
          <a:p>
            <a:pPr algn="r"/>
            <a:fld id="{00000000-1234-1234-1234-123412341234}" type="slidenum">
              <a:rPr lang="en-US" smtClean="0"/>
              <a:pPr algn="r"/>
              <a:t>47</a:t>
            </a:fld>
            <a:endParaRPr lang="en-US"/>
          </a:p>
        </p:txBody>
      </p:sp>
      <p:pic>
        <p:nvPicPr>
          <p:cNvPr id="27" name="Picture 26">
            <a:extLst>
              <a:ext uri="{FF2B5EF4-FFF2-40B4-BE49-F238E27FC236}">
                <a16:creationId xmlns:a16="http://schemas.microsoft.com/office/drawing/2014/main" id="{8B9190EA-251F-D23C-8617-1BF89315B822}"/>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5626824" y="607721"/>
            <a:ext cx="2867679" cy="2654968"/>
          </a:xfrm>
          <a:prstGeom prst="roundRect">
            <a:avLst>
              <a:gd name="adj" fmla="val 8302"/>
            </a:avLst>
          </a:prstGeom>
          <a:ln w="22225">
            <a:solidFill>
              <a:schemeClr val="accent1"/>
            </a:solidFill>
          </a:ln>
        </p:spPr>
      </p:pic>
      <p:pic>
        <p:nvPicPr>
          <p:cNvPr id="28" name="Picture 27">
            <a:extLst>
              <a:ext uri="{FF2B5EF4-FFF2-40B4-BE49-F238E27FC236}">
                <a16:creationId xmlns:a16="http://schemas.microsoft.com/office/drawing/2014/main" id="{9A6099CF-633C-A53B-4851-C528548BE2B8}"/>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8774582" y="607721"/>
            <a:ext cx="2867679" cy="2654968"/>
          </a:xfrm>
          <a:prstGeom prst="roundRect">
            <a:avLst>
              <a:gd name="adj" fmla="val 8302"/>
            </a:avLst>
          </a:prstGeom>
          <a:ln w="22225">
            <a:solidFill>
              <a:schemeClr val="accent1"/>
            </a:solidFill>
          </a:ln>
        </p:spPr>
      </p:pic>
      <p:pic>
        <p:nvPicPr>
          <p:cNvPr id="29" name="Picture 28">
            <a:extLst>
              <a:ext uri="{FF2B5EF4-FFF2-40B4-BE49-F238E27FC236}">
                <a16:creationId xmlns:a16="http://schemas.microsoft.com/office/drawing/2014/main" id="{09D94B08-D3C5-2A7F-F344-79E4C637DA00}"/>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a:xfrm>
            <a:off x="5626824" y="3533527"/>
            <a:ext cx="2867679" cy="2654968"/>
          </a:xfrm>
          <a:prstGeom prst="roundRect">
            <a:avLst>
              <a:gd name="adj" fmla="val 8302"/>
            </a:avLst>
          </a:prstGeom>
          <a:ln w="22225">
            <a:solidFill>
              <a:schemeClr val="accent1"/>
            </a:solidFill>
          </a:ln>
        </p:spPr>
      </p:pic>
      <p:pic>
        <p:nvPicPr>
          <p:cNvPr id="30" name="Picture 29">
            <a:extLst>
              <a:ext uri="{FF2B5EF4-FFF2-40B4-BE49-F238E27FC236}">
                <a16:creationId xmlns:a16="http://schemas.microsoft.com/office/drawing/2014/main" id="{04B105A9-0B51-2D3C-0234-67FE2BDE3A04}"/>
              </a:ext>
            </a:extLst>
          </p:cNvPr>
          <p:cNvPicPr>
            <a:picLocks noChangeAspect="1"/>
          </p:cNvPicPr>
          <p:nvPr/>
        </p:nvPicPr>
        <p:blipFill>
          <a:blip r:embed="rId6" cstate="hqprint">
            <a:extLst>
              <a:ext uri="{28A0092B-C50C-407E-A947-70E740481C1C}">
                <a14:useLocalDpi xmlns:a14="http://schemas.microsoft.com/office/drawing/2010/main"/>
              </a:ext>
            </a:extLst>
          </a:blip>
          <a:srcRect/>
          <a:stretch/>
        </p:blipFill>
        <p:spPr>
          <a:xfrm>
            <a:off x="8774582" y="3533527"/>
            <a:ext cx="2867679" cy="2654968"/>
          </a:xfrm>
          <a:prstGeom prst="roundRect">
            <a:avLst>
              <a:gd name="adj" fmla="val 8302"/>
            </a:avLst>
          </a:prstGeom>
          <a:ln w="22225">
            <a:solidFill>
              <a:schemeClr val="accent1"/>
            </a:solidFill>
          </a:ln>
        </p:spPr>
      </p:pic>
    </p:spTree>
    <p:extLst>
      <p:ext uri="{BB962C8B-B14F-4D97-AF65-F5344CB8AC3E}">
        <p14:creationId xmlns:p14="http://schemas.microsoft.com/office/powerpoint/2010/main" val="34167277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53757-4D65-F306-CF3F-3CDE5ECB36C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A2441BB-6636-104E-D154-5C3EC996E67C}"/>
              </a:ext>
            </a:extLst>
          </p:cNvPr>
          <p:cNvPicPr>
            <a:picLocks noChangeAspect="1"/>
          </p:cNvPicPr>
          <p:nvPr/>
        </p:nvPicPr>
        <p:blipFill>
          <a:blip r:embed="rId3" cstate="hqprint">
            <a:duotone>
              <a:schemeClr val="accent5">
                <a:shade val="45000"/>
                <a:satMod val="135000"/>
              </a:schemeClr>
              <a:prstClr val="white"/>
            </a:duotone>
            <a:alphaModFix amt="20000"/>
            <a:extLst>
              <a:ext uri="{28A0092B-C50C-407E-A947-70E740481C1C}">
                <a14:useLocalDpi xmlns:a14="http://schemas.microsoft.com/office/drawing/2010/main"/>
              </a:ext>
            </a:extLst>
          </a:blip>
          <a:srcRect r="-4196"/>
          <a:stretch>
            <a:fillRect/>
          </a:stretch>
        </p:blipFill>
        <p:spPr>
          <a:xfrm flipH="1">
            <a:off x="6606539" y="0"/>
            <a:ext cx="5585461" cy="6858000"/>
          </a:xfrm>
          <a:prstGeom prst="rect">
            <a:avLst/>
          </a:prstGeom>
        </p:spPr>
      </p:pic>
      <p:sp>
        <p:nvSpPr>
          <p:cNvPr id="7" name="Title 5">
            <a:extLst>
              <a:ext uri="{FF2B5EF4-FFF2-40B4-BE49-F238E27FC236}">
                <a16:creationId xmlns:a16="http://schemas.microsoft.com/office/drawing/2014/main" id="{07391682-3CBC-DCC4-AC13-6B6004DE8F36}"/>
              </a:ext>
            </a:extLst>
          </p:cNvPr>
          <p:cNvSpPr txBox="1">
            <a:spLocks/>
          </p:cNvSpPr>
          <p:nvPr/>
        </p:nvSpPr>
        <p:spPr>
          <a:xfrm>
            <a:off x="715619" y="2074133"/>
            <a:ext cx="6809131" cy="2286312"/>
          </a:xfrm>
          <a:prstGeom prst="rect">
            <a:avLst/>
          </a:prstGeom>
          <a:noFill/>
          <a:ln>
            <a:noFill/>
          </a:ln>
        </p:spPr>
        <p:txBody>
          <a:bodyPr spcFirstLastPara="1" wrap="square" lIns="0"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1800"/>
              <a:buFont typeface="Arial"/>
              <a:buNone/>
              <a:defRPr sz="2100" b="1" i="0" u="none" strike="noStrike" cap="none">
                <a:solidFill>
                  <a:schemeClr val="accen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US" sz="4000" spc="-100" dirty="0">
                <a:solidFill>
                  <a:schemeClr val="bg1"/>
                </a:solidFill>
              </a:rPr>
              <a:t>The CERT Role in Earthquake Early Warning Outreach and Education</a:t>
            </a:r>
          </a:p>
        </p:txBody>
      </p:sp>
      <p:sp>
        <p:nvSpPr>
          <p:cNvPr id="17" name="TextBox 16">
            <a:extLst>
              <a:ext uri="{FF2B5EF4-FFF2-40B4-BE49-F238E27FC236}">
                <a16:creationId xmlns:a16="http://schemas.microsoft.com/office/drawing/2014/main" id="{61738D17-C1C3-98F7-A6AB-010CC4FDDC9D}"/>
              </a:ext>
            </a:extLst>
          </p:cNvPr>
          <p:cNvSpPr txBox="1"/>
          <p:nvPr/>
        </p:nvSpPr>
        <p:spPr>
          <a:xfrm>
            <a:off x="715619" y="1393454"/>
            <a:ext cx="1485900" cy="442674"/>
          </a:xfrm>
          <a:prstGeom prst="roundRect">
            <a:avLst/>
          </a:prstGeom>
          <a:solidFill>
            <a:srgbClr val="07794B"/>
          </a:solid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000" b="1" spc="-100" dirty="0">
                <a:solidFill>
                  <a:schemeClr val="bg1"/>
                </a:solidFill>
                <a:latin typeface="Arial" panose="020B0604020202020204" pitchFamily="34" charset="0"/>
                <a:cs typeface="Arial" panose="020B0604020202020204" pitchFamily="34" charset="0"/>
              </a:rPr>
              <a:t>MODULE 6</a:t>
            </a:r>
          </a:p>
        </p:txBody>
      </p:sp>
      <p:cxnSp>
        <p:nvCxnSpPr>
          <p:cNvPr id="21" name="Straight Connector 20">
            <a:extLst>
              <a:ext uri="{FF2B5EF4-FFF2-40B4-BE49-F238E27FC236}">
                <a16:creationId xmlns:a16="http://schemas.microsoft.com/office/drawing/2014/main" id="{3F99E84A-A157-44E7-3E00-C1D0AEE4A7D3}"/>
              </a:ext>
            </a:extLst>
          </p:cNvPr>
          <p:cNvCxnSpPr>
            <a:cxnSpLocks/>
          </p:cNvCxnSpPr>
          <p:nvPr/>
        </p:nvCxnSpPr>
        <p:spPr>
          <a:xfrm>
            <a:off x="786384" y="4608576"/>
            <a:ext cx="5340096" cy="0"/>
          </a:xfrm>
          <a:prstGeom prst="line">
            <a:avLst/>
          </a:prstGeom>
          <a:ln>
            <a:solidFill>
              <a:schemeClr val="bg1">
                <a:lumMod val="50000"/>
              </a:schemeClr>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289219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58E8DD1-73F8-8FB5-AD85-40655F1CA92C}"/>
              </a:ext>
            </a:extLst>
          </p:cNvPr>
          <p:cNvPicPr>
            <a:picLocks noChangeAspect="1"/>
          </p:cNvPicPr>
          <p:nvPr/>
        </p:nvPicPr>
        <p:blipFill>
          <a:blip r:embed="rId3"/>
          <a:srcRect b="30991"/>
          <a:stretch>
            <a:fillRect/>
          </a:stretch>
        </p:blipFill>
        <p:spPr>
          <a:xfrm>
            <a:off x="4743293" y="4101983"/>
            <a:ext cx="4064000" cy="2795773"/>
          </a:xfrm>
          <a:prstGeom prst="rect">
            <a:avLst/>
          </a:prstGeom>
        </p:spPr>
      </p:pic>
      <p:pic>
        <p:nvPicPr>
          <p:cNvPr id="6" name="Picture Placeholder 8">
            <a:extLst>
              <a:ext uri="{FF2B5EF4-FFF2-40B4-BE49-F238E27FC236}">
                <a16:creationId xmlns:a16="http://schemas.microsoft.com/office/drawing/2014/main" id="{C51A4D48-3E1B-B26F-92C7-CE3647EEA3CA}"/>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6683731" y="460672"/>
            <a:ext cx="5096220" cy="5801750"/>
          </a:xfrm>
          <a:prstGeom prst="roundRect">
            <a:avLst>
              <a:gd name="adj" fmla="val 2636"/>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C6B03A6B-6A2C-E2A9-6398-9FFF4315E55B}"/>
              </a:ext>
            </a:extLst>
          </p:cNvPr>
          <p:cNvSpPr>
            <a:spLocks noGrp="1"/>
          </p:cNvSpPr>
          <p:nvPr>
            <p:ph type="title"/>
          </p:nvPr>
        </p:nvSpPr>
        <p:spPr>
          <a:xfrm>
            <a:off x="381000" y="620942"/>
            <a:ext cx="11430000" cy="549275"/>
          </a:xfrm>
        </p:spPr>
        <p:txBody>
          <a:bodyPr>
            <a:noAutofit/>
          </a:bodyPr>
          <a:lstStyle/>
          <a:p>
            <a:r>
              <a:rPr lang="en-US" sz="3200" dirty="0"/>
              <a:t>CERT Volunteers are </a:t>
            </a:r>
            <a:br>
              <a:rPr lang="en-US" sz="3200" dirty="0"/>
            </a:br>
            <a:r>
              <a:rPr lang="en-US" sz="3200" dirty="0"/>
              <a:t>Trusted Messengers</a:t>
            </a:r>
          </a:p>
        </p:txBody>
      </p:sp>
      <p:sp>
        <p:nvSpPr>
          <p:cNvPr id="3" name="Text Placeholder 2">
            <a:extLst>
              <a:ext uri="{FF2B5EF4-FFF2-40B4-BE49-F238E27FC236}">
                <a16:creationId xmlns:a16="http://schemas.microsoft.com/office/drawing/2014/main" id="{AC6A4D07-4C1C-1BBA-E3A2-E09E9D110B77}"/>
              </a:ext>
            </a:extLst>
          </p:cNvPr>
          <p:cNvSpPr>
            <a:spLocks noGrp="1"/>
          </p:cNvSpPr>
          <p:nvPr>
            <p:ph idx="1"/>
          </p:nvPr>
        </p:nvSpPr>
        <p:spPr>
          <a:xfrm>
            <a:off x="381000" y="1608136"/>
            <a:ext cx="5403112" cy="4351338"/>
          </a:xfrm>
        </p:spPr>
        <p:txBody>
          <a:bodyPr>
            <a:normAutofit/>
          </a:bodyPr>
          <a:lstStyle/>
          <a:p>
            <a:pPr marL="0" indent="0">
              <a:lnSpc>
                <a:spcPct val="100000"/>
              </a:lnSpc>
              <a:spcBef>
                <a:spcPts val="1200"/>
              </a:spcBef>
              <a:buNone/>
            </a:pPr>
            <a:r>
              <a:rPr lang="en-US" sz="2400" b="1" dirty="0">
                <a:solidFill>
                  <a:schemeClr val="tx2"/>
                </a:solidFill>
              </a:rPr>
              <a:t>You are trusted members of your communities.</a:t>
            </a:r>
          </a:p>
          <a:p>
            <a:pPr marL="0" indent="0">
              <a:lnSpc>
                <a:spcPct val="100000"/>
              </a:lnSpc>
              <a:spcBef>
                <a:spcPts val="1200"/>
              </a:spcBef>
              <a:buNone/>
            </a:pPr>
            <a:br>
              <a:rPr lang="en-US" sz="2000" dirty="0"/>
            </a:br>
            <a:r>
              <a:rPr lang="en-US" sz="2000" dirty="0"/>
              <a:t>By learning about ShakeAlert, you can help others:</a:t>
            </a:r>
          </a:p>
          <a:p>
            <a:pPr marL="295275" lvl="1" indent="-211138">
              <a:lnSpc>
                <a:spcPct val="100000"/>
              </a:lnSpc>
              <a:spcBef>
                <a:spcPts val="1200"/>
              </a:spcBef>
            </a:pPr>
            <a:r>
              <a:rPr lang="en-US" sz="2000" dirty="0"/>
              <a:t>Understand earthquake early warning.</a:t>
            </a:r>
          </a:p>
          <a:p>
            <a:pPr marL="295275" lvl="1" indent="-211138">
              <a:lnSpc>
                <a:spcPct val="100000"/>
              </a:lnSpc>
              <a:spcBef>
                <a:spcPts val="1200"/>
              </a:spcBef>
            </a:pPr>
            <a:r>
              <a:rPr lang="en-US" sz="2000" dirty="0"/>
              <a:t>Know how to receive alerts.</a:t>
            </a:r>
          </a:p>
          <a:p>
            <a:pPr marL="295275" lvl="1" indent="-211138">
              <a:lnSpc>
                <a:spcPct val="100000"/>
              </a:lnSpc>
              <a:spcBef>
                <a:spcPts val="1200"/>
              </a:spcBef>
            </a:pPr>
            <a:r>
              <a:rPr lang="en-US" sz="2000" dirty="0"/>
              <a:t>Know what to do when you get an alert.</a:t>
            </a:r>
          </a:p>
          <a:p>
            <a:pPr marL="295275" lvl="1" indent="-211138">
              <a:lnSpc>
                <a:spcPct val="100000"/>
              </a:lnSpc>
              <a:spcBef>
                <a:spcPts val="1200"/>
              </a:spcBef>
            </a:pPr>
            <a:r>
              <a:rPr lang="en-US" sz="2000" dirty="0"/>
              <a:t>Trust ShakeAlert earthquake early warning and act when an alert is received.</a:t>
            </a:r>
          </a:p>
          <a:p>
            <a:pPr marL="295275" indent="-211138">
              <a:lnSpc>
                <a:spcPct val="100000"/>
              </a:lnSpc>
              <a:spcBef>
                <a:spcPts val="1200"/>
              </a:spcBef>
            </a:pPr>
            <a:endParaRPr lang="en-US" sz="2000" dirty="0"/>
          </a:p>
          <a:p>
            <a:pPr>
              <a:lnSpc>
                <a:spcPct val="100000"/>
              </a:lnSpc>
              <a:spcBef>
                <a:spcPts val="1200"/>
              </a:spcBef>
            </a:pPr>
            <a:endParaRPr lang="en-US" sz="2000" dirty="0"/>
          </a:p>
          <a:p>
            <a:pPr>
              <a:lnSpc>
                <a:spcPct val="100000"/>
              </a:lnSpc>
              <a:spcBef>
                <a:spcPts val="1200"/>
              </a:spcBef>
            </a:pPr>
            <a:endParaRPr lang="en-US" sz="2000" dirty="0"/>
          </a:p>
        </p:txBody>
      </p:sp>
      <p:sp>
        <p:nvSpPr>
          <p:cNvPr id="5" name="Slide Number Placeholder 4">
            <a:extLst>
              <a:ext uri="{FF2B5EF4-FFF2-40B4-BE49-F238E27FC236}">
                <a16:creationId xmlns:a16="http://schemas.microsoft.com/office/drawing/2014/main" id="{477C36E1-5F27-D5BB-49FB-553EE2B073B4}"/>
              </a:ext>
            </a:extLst>
          </p:cNvPr>
          <p:cNvSpPr>
            <a:spLocks noGrp="1"/>
          </p:cNvSpPr>
          <p:nvPr>
            <p:ph type="sldNum" sz="quarter" idx="12"/>
          </p:nvPr>
        </p:nvSpPr>
        <p:spPr/>
        <p:txBody>
          <a:bodyPr/>
          <a:lstStyle/>
          <a:p>
            <a:pPr algn="r"/>
            <a:fld id="{00000000-1234-1234-1234-123412341234}" type="slidenum">
              <a:rPr lang="en-US" smtClean="0"/>
              <a:pPr algn="r"/>
              <a:t>49</a:t>
            </a:fld>
            <a:endParaRPr lang="en-US"/>
          </a:p>
        </p:txBody>
      </p:sp>
      <p:pic>
        <p:nvPicPr>
          <p:cNvPr id="4" name="Picture 3" descr="A green and blue sign&#10;&#10;AI-generated content may be incorrect.">
            <a:extLst>
              <a:ext uri="{FF2B5EF4-FFF2-40B4-BE49-F238E27FC236}">
                <a16:creationId xmlns:a16="http://schemas.microsoft.com/office/drawing/2014/main" id="{EF7AB5F9-AA3D-4D16-2D89-5AABD01B49F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840779" y="5084039"/>
            <a:ext cx="1572706" cy="1052049"/>
          </a:xfrm>
          <a:prstGeom prst="rect">
            <a:avLst/>
          </a:prstGeom>
        </p:spPr>
      </p:pic>
      <p:sp>
        <p:nvSpPr>
          <p:cNvPr id="8" name="TextBox 7">
            <a:extLst>
              <a:ext uri="{FF2B5EF4-FFF2-40B4-BE49-F238E27FC236}">
                <a16:creationId xmlns:a16="http://schemas.microsoft.com/office/drawing/2014/main" id="{FABFE7CE-3905-2378-0CE9-43E29CF0DEF0}"/>
              </a:ext>
            </a:extLst>
          </p:cNvPr>
          <p:cNvSpPr txBox="1"/>
          <p:nvPr/>
        </p:nvSpPr>
        <p:spPr>
          <a:xfrm>
            <a:off x="9371539" y="6021891"/>
            <a:ext cx="2388243" cy="216982"/>
          </a:xfrm>
          <a:prstGeom prst="rect">
            <a:avLst/>
          </a:prstGeom>
          <a:noFill/>
        </p:spPr>
        <p:txBody>
          <a:bodyPr wrap="square">
            <a:spAutoFit/>
          </a:bodyPr>
          <a:lstStyle/>
          <a:p>
            <a:pPr marL="0" marR="0" algn="r">
              <a:lnSpc>
                <a:spcPct val="90000"/>
              </a:lnSpc>
              <a:buNone/>
            </a:pPr>
            <a:r>
              <a:rPr lang="en-US" sz="900" dirty="0">
                <a:solidFill>
                  <a:schemeClr val="bg1">
                    <a:lumMod val="85000"/>
                  </a:schemeClr>
                </a:solidFill>
                <a:effectLst/>
                <a:latin typeface="+mn-lt"/>
              </a:rPr>
              <a:t> </a:t>
            </a:r>
            <a:r>
              <a:rPr lang="en-US" sz="900" i="1" dirty="0">
                <a:solidFill>
                  <a:schemeClr val="bg1">
                    <a:lumMod val="85000"/>
                  </a:schemeClr>
                </a:solidFill>
                <a:latin typeface="Arial" panose="020B0604020202020204" pitchFamily="34" charset="0"/>
                <a:cs typeface="Arial" panose="020B0604020202020204" pitchFamily="34" charset="0"/>
              </a:rPr>
              <a:t>Image is courtesy of </a:t>
            </a:r>
            <a:r>
              <a:rPr lang="en-US" sz="900" i="1" dirty="0" err="1">
                <a:solidFill>
                  <a:schemeClr val="bg1">
                    <a:lumMod val="85000"/>
                  </a:schemeClr>
                </a:solidFill>
                <a:latin typeface="Arial" panose="020B0604020202020204" pitchFamily="34" charset="0"/>
                <a:cs typeface="Arial" panose="020B0604020202020204" pitchFamily="34" charset="0"/>
              </a:rPr>
              <a:t>Miami.gov</a:t>
            </a:r>
            <a:endParaRPr lang="en-US" sz="900" i="1" dirty="0">
              <a:solidFill>
                <a:schemeClr val="bg1">
                  <a:lumMod val="8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677617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673A6C71-B43A-B370-38ED-F3E28809A77B}"/>
              </a:ext>
            </a:extLst>
          </p:cNvPr>
          <p:cNvSpPr/>
          <p:nvPr/>
        </p:nvSpPr>
        <p:spPr>
          <a:xfrm>
            <a:off x="448234" y="2420470"/>
            <a:ext cx="3281083" cy="2931459"/>
          </a:xfrm>
          <a:prstGeom prst="roundRect">
            <a:avLst>
              <a:gd name="adj" fmla="val 4971"/>
            </a:avLst>
          </a:prstGeom>
          <a:no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2D6BB319-EF4F-2515-B023-83B46F47836B}"/>
              </a:ext>
            </a:extLst>
          </p:cNvPr>
          <p:cNvGrpSpPr/>
          <p:nvPr/>
        </p:nvGrpSpPr>
        <p:grpSpPr>
          <a:xfrm>
            <a:off x="-1" y="5699761"/>
            <a:ext cx="12192001" cy="1158240"/>
            <a:chOff x="-1" y="5699761"/>
            <a:chExt cx="12192001" cy="1158240"/>
          </a:xfrm>
        </p:grpSpPr>
        <p:sp>
          <p:nvSpPr>
            <p:cNvPr id="13" name="Rectangle 12">
              <a:extLst>
                <a:ext uri="{FF2B5EF4-FFF2-40B4-BE49-F238E27FC236}">
                  <a16:creationId xmlns:a16="http://schemas.microsoft.com/office/drawing/2014/main" id="{773A3A56-6112-1EF7-5C2B-DFD93E46DE42}"/>
                </a:ext>
              </a:extLst>
            </p:cNvPr>
            <p:cNvSpPr/>
            <p:nvPr/>
          </p:nvSpPr>
          <p:spPr>
            <a:xfrm>
              <a:off x="0" y="5702531"/>
              <a:ext cx="12192000" cy="1155469"/>
            </a:xfrm>
            <a:prstGeom prst="rect">
              <a:avLst/>
            </a:prstGeom>
            <a:gradFill flip="none" rotWithShape="1">
              <a:gsLst>
                <a:gs pos="0">
                  <a:schemeClr val="accent1"/>
                </a:gs>
                <a:gs pos="99000">
                  <a:schemeClr val="accent1">
                    <a:lumMod val="7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oogle Shape;17;p30">
              <a:extLst>
                <a:ext uri="{FF2B5EF4-FFF2-40B4-BE49-F238E27FC236}">
                  <a16:creationId xmlns:a16="http://schemas.microsoft.com/office/drawing/2014/main" id="{517E21DF-BF0A-1463-652E-33A71AD648BF}"/>
                </a:ext>
              </a:extLst>
            </p:cNvPr>
            <p:cNvPicPr preferRelativeResize="0"/>
            <p:nvPr/>
          </p:nvPicPr>
          <p:blipFill rotWithShape="1">
            <a:blip r:embed="rId3" cstate="hqprint">
              <a:alphaModFix amt="39000"/>
              <a:extLst>
                <a:ext uri="{28A0092B-C50C-407E-A947-70E740481C1C}">
                  <a14:useLocalDpi xmlns:a14="http://schemas.microsoft.com/office/drawing/2010/main"/>
                </a:ext>
              </a:extLst>
            </a:blip>
            <a:srcRect/>
            <a:stretch>
              <a:fillRect/>
            </a:stretch>
          </p:blipFill>
          <p:spPr>
            <a:xfrm>
              <a:off x="-1" y="5699761"/>
              <a:ext cx="12192001" cy="1158240"/>
            </a:xfrm>
            <a:prstGeom prst="rect">
              <a:avLst/>
            </a:prstGeom>
            <a:noFill/>
            <a:ln>
              <a:noFill/>
            </a:ln>
          </p:spPr>
        </p:pic>
      </p:grpSp>
      <p:sp>
        <p:nvSpPr>
          <p:cNvPr id="2" name="Title 1">
            <a:extLst>
              <a:ext uri="{FF2B5EF4-FFF2-40B4-BE49-F238E27FC236}">
                <a16:creationId xmlns:a16="http://schemas.microsoft.com/office/drawing/2014/main" id="{3D9BD511-28CA-1BC5-A1FA-F3F25FEA825C}"/>
              </a:ext>
            </a:extLst>
          </p:cNvPr>
          <p:cNvSpPr>
            <a:spLocks noGrp="1"/>
          </p:cNvSpPr>
          <p:nvPr>
            <p:ph type="title"/>
          </p:nvPr>
        </p:nvSpPr>
        <p:spPr/>
        <p:txBody>
          <a:bodyPr/>
          <a:lstStyle/>
          <a:p>
            <a:r>
              <a:rPr lang="en-US" sz="3200" dirty="0"/>
              <a:t>What is Earthquake Early Warning?</a:t>
            </a:r>
          </a:p>
        </p:txBody>
      </p:sp>
      <p:sp>
        <p:nvSpPr>
          <p:cNvPr id="4" name="Content Placeholder 3">
            <a:extLst>
              <a:ext uri="{FF2B5EF4-FFF2-40B4-BE49-F238E27FC236}">
                <a16:creationId xmlns:a16="http://schemas.microsoft.com/office/drawing/2014/main" id="{AE46436A-BBE3-833D-58DF-D9C418301F09}"/>
              </a:ext>
            </a:extLst>
          </p:cNvPr>
          <p:cNvSpPr>
            <a:spLocks noGrp="1"/>
          </p:cNvSpPr>
          <p:nvPr>
            <p:ph idx="1"/>
          </p:nvPr>
        </p:nvSpPr>
        <p:spPr>
          <a:xfrm>
            <a:off x="384047" y="1100051"/>
            <a:ext cx="10499105" cy="1044633"/>
          </a:xfrm>
        </p:spPr>
        <p:txBody>
          <a:bodyPr lIns="0" tIns="0" rIns="0" bIns="0">
            <a:noAutofit/>
          </a:bodyPr>
          <a:lstStyle/>
          <a:p>
            <a:pPr marL="0" indent="0">
              <a:lnSpc>
                <a:spcPct val="100000"/>
              </a:lnSpc>
              <a:spcBef>
                <a:spcPts val="1200"/>
              </a:spcBef>
              <a:buNone/>
            </a:pPr>
            <a:r>
              <a:rPr lang="en-US" sz="1800" b="1" dirty="0">
                <a:solidFill>
                  <a:schemeClr val="accent2">
                    <a:lumMod val="75000"/>
                  </a:schemeClr>
                </a:solidFill>
              </a:rPr>
              <a:t>Earthquake early warning systems can detect significant earthquakes quickly, so alerts can be delivered before strong shaking arrives.</a:t>
            </a:r>
            <a:endParaRPr lang="en-US" sz="1800" dirty="0">
              <a:solidFill>
                <a:schemeClr val="accent2">
                  <a:lumMod val="75000"/>
                </a:schemeClr>
              </a:solidFill>
            </a:endParaRPr>
          </a:p>
          <a:p>
            <a:pPr marL="0" indent="0">
              <a:lnSpc>
                <a:spcPct val="100000"/>
              </a:lnSpc>
              <a:spcBef>
                <a:spcPts val="1200"/>
              </a:spcBef>
              <a:buNone/>
            </a:pPr>
            <a:r>
              <a:rPr lang="en-US" sz="1800" dirty="0">
                <a:solidFill>
                  <a:schemeClr val="accent2">
                    <a:lumMod val="75000"/>
                  </a:schemeClr>
                </a:solidFill>
              </a:rPr>
              <a:t>With public safety as a goal, earthquake early warning systems are designed to:</a:t>
            </a:r>
          </a:p>
        </p:txBody>
      </p:sp>
      <p:sp>
        <p:nvSpPr>
          <p:cNvPr id="10" name="TextBox 9">
            <a:extLst>
              <a:ext uri="{FF2B5EF4-FFF2-40B4-BE49-F238E27FC236}">
                <a16:creationId xmlns:a16="http://schemas.microsoft.com/office/drawing/2014/main" id="{8CE545CD-CFF9-330B-905B-649D7A5114CC}"/>
              </a:ext>
            </a:extLst>
          </p:cNvPr>
          <p:cNvSpPr txBox="1"/>
          <p:nvPr/>
        </p:nvSpPr>
        <p:spPr>
          <a:xfrm>
            <a:off x="881870" y="4412769"/>
            <a:ext cx="2452346" cy="646331"/>
          </a:xfrm>
          <a:prstGeom prst="rect">
            <a:avLst/>
          </a:prstGeom>
          <a:noFill/>
        </p:spPr>
        <p:txBody>
          <a:bodyPr wrap="square">
            <a:spAutoFit/>
          </a:bodyPr>
          <a:lstStyle/>
          <a:p>
            <a:pPr lvl="0" algn="ctr">
              <a:lnSpc>
                <a:spcPct val="100000"/>
              </a:lnSpc>
              <a:spcBef>
                <a:spcPts val="600"/>
              </a:spcBef>
            </a:pPr>
            <a:r>
              <a:rPr lang="en-US" dirty="0">
                <a:solidFill>
                  <a:schemeClr val="tx2"/>
                </a:solidFill>
                <a:latin typeface="Arial" panose="020B0604020202020204" pitchFamily="34" charset="0"/>
                <a:cs typeface="Arial" panose="020B0604020202020204" pitchFamily="34" charset="0"/>
              </a:rPr>
              <a:t>Give people time to take protective action.</a:t>
            </a:r>
          </a:p>
        </p:txBody>
      </p:sp>
      <p:sp>
        <p:nvSpPr>
          <p:cNvPr id="11" name="TextBox 10">
            <a:extLst>
              <a:ext uri="{FF2B5EF4-FFF2-40B4-BE49-F238E27FC236}">
                <a16:creationId xmlns:a16="http://schemas.microsoft.com/office/drawing/2014/main" id="{BAFD1234-E5FC-A17A-562E-FA38AE283A77}"/>
              </a:ext>
            </a:extLst>
          </p:cNvPr>
          <p:cNvSpPr txBox="1"/>
          <p:nvPr/>
        </p:nvSpPr>
        <p:spPr>
          <a:xfrm>
            <a:off x="4286906" y="4248743"/>
            <a:ext cx="2705565" cy="923330"/>
          </a:xfrm>
          <a:prstGeom prst="rect">
            <a:avLst/>
          </a:prstGeom>
          <a:noFill/>
        </p:spPr>
        <p:txBody>
          <a:bodyPr wrap="square">
            <a:spAutoFit/>
          </a:bodyPr>
          <a:lstStyle/>
          <a:p>
            <a:pPr lvl="0" algn="ctr">
              <a:lnSpc>
                <a:spcPct val="100000"/>
              </a:lnSpc>
              <a:spcBef>
                <a:spcPts val="600"/>
              </a:spcBef>
            </a:pPr>
            <a:r>
              <a:rPr lang="en-US" dirty="0">
                <a:solidFill>
                  <a:schemeClr val="tx2"/>
                </a:solidFill>
                <a:latin typeface="Arial" panose="020B0604020202020204" pitchFamily="34" charset="0"/>
                <a:cs typeface="Arial" panose="020B0604020202020204" pitchFamily="34" charset="0"/>
              </a:rPr>
              <a:t>Trigger automated safety actions for systems we rely on.</a:t>
            </a:r>
          </a:p>
        </p:txBody>
      </p:sp>
      <p:sp>
        <p:nvSpPr>
          <p:cNvPr id="12" name="TextBox 11">
            <a:extLst>
              <a:ext uri="{FF2B5EF4-FFF2-40B4-BE49-F238E27FC236}">
                <a16:creationId xmlns:a16="http://schemas.microsoft.com/office/drawing/2014/main" id="{425DE274-27B4-F92B-918B-52983FD887A9}"/>
              </a:ext>
            </a:extLst>
          </p:cNvPr>
          <p:cNvSpPr txBox="1"/>
          <p:nvPr/>
        </p:nvSpPr>
        <p:spPr>
          <a:xfrm>
            <a:off x="8035597" y="4280706"/>
            <a:ext cx="2478910" cy="923330"/>
          </a:xfrm>
          <a:prstGeom prst="rect">
            <a:avLst/>
          </a:prstGeom>
          <a:noFill/>
        </p:spPr>
        <p:txBody>
          <a:bodyPr wrap="square">
            <a:spAutoFit/>
          </a:bodyPr>
          <a:lstStyle/>
          <a:p>
            <a:pPr lvl="0" algn="ctr">
              <a:lnSpc>
                <a:spcPct val="100000"/>
              </a:lnSpc>
              <a:spcBef>
                <a:spcPts val="600"/>
              </a:spcBef>
            </a:pPr>
            <a:r>
              <a:rPr lang="en-US" dirty="0">
                <a:solidFill>
                  <a:schemeClr val="tx2"/>
                </a:solidFill>
                <a:latin typeface="Arial" panose="020B0604020202020204" pitchFamily="34" charset="0"/>
                <a:cs typeface="Arial" panose="020B0604020202020204" pitchFamily="34" charset="0"/>
              </a:rPr>
              <a:t>Reduce injuries &amp; other impacts from earthquake shaking.</a:t>
            </a:r>
          </a:p>
        </p:txBody>
      </p:sp>
      <p:sp>
        <p:nvSpPr>
          <p:cNvPr id="14" name="TextBox 13">
            <a:extLst>
              <a:ext uri="{FF2B5EF4-FFF2-40B4-BE49-F238E27FC236}">
                <a16:creationId xmlns:a16="http://schemas.microsoft.com/office/drawing/2014/main" id="{B4A0FC1F-FB17-82C3-BCA2-051398D1D1D1}"/>
              </a:ext>
            </a:extLst>
          </p:cNvPr>
          <p:cNvSpPr txBox="1"/>
          <p:nvPr/>
        </p:nvSpPr>
        <p:spPr>
          <a:xfrm>
            <a:off x="2844537" y="6073581"/>
            <a:ext cx="6502926" cy="461665"/>
          </a:xfrm>
          <a:prstGeom prst="rect">
            <a:avLst/>
          </a:prstGeom>
          <a:noFill/>
        </p:spPr>
        <p:txBody>
          <a:bodyPr wrap="square">
            <a:spAutoFit/>
          </a:bodyPr>
          <a:lstStyle/>
          <a:p>
            <a:pPr algn="ctr">
              <a:lnSpc>
                <a:spcPct val="100000"/>
              </a:lnSpc>
              <a:spcBef>
                <a:spcPts val="1200"/>
              </a:spcBef>
            </a:pPr>
            <a:r>
              <a:rPr lang="en-US" sz="2400" b="1" dirty="0">
                <a:solidFill>
                  <a:schemeClr val="bg1"/>
                </a:solidFill>
                <a:latin typeface="Arial" panose="020B0604020202020204" pitchFamily="34" charset="0"/>
                <a:cs typeface="Arial" panose="020B0604020202020204" pitchFamily="34" charset="0"/>
              </a:rPr>
              <a:t>Even a few seconds can make a difference.</a:t>
            </a:r>
            <a:endParaRPr lang="en-US" sz="2400" dirty="0">
              <a:solidFill>
                <a:schemeClr val="bg1"/>
              </a:solidFill>
              <a:latin typeface="Arial" panose="020B060402020202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84F5FCEC-351E-BEB0-B676-4B4CF2766AC5}"/>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8261523" y="2729552"/>
            <a:ext cx="1906859" cy="1460900"/>
          </a:xfrm>
          <a:prstGeom prst="rect">
            <a:avLst/>
          </a:prstGeom>
        </p:spPr>
      </p:pic>
      <p:pic>
        <p:nvPicPr>
          <p:cNvPr id="23" name="Picture 22">
            <a:extLst>
              <a:ext uri="{FF2B5EF4-FFF2-40B4-BE49-F238E27FC236}">
                <a16:creationId xmlns:a16="http://schemas.microsoft.com/office/drawing/2014/main" id="{2725839B-D9D6-F7E0-5CDE-299B050E5582}"/>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4582005" y="2503182"/>
            <a:ext cx="2167055" cy="1537739"/>
          </a:xfrm>
          <a:prstGeom prst="rect">
            <a:avLst/>
          </a:prstGeom>
        </p:spPr>
      </p:pic>
      <p:sp>
        <p:nvSpPr>
          <p:cNvPr id="16" name="Rounded Rectangle 15">
            <a:extLst>
              <a:ext uri="{FF2B5EF4-FFF2-40B4-BE49-F238E27FC236}">
                <a16:creationId xmlns:a16="http://schemas.microsoft.com/office/drawing/2014/main" id="{84778D49-FE57-D452-B978-589C4FC031E6}"/>
              </a:ext>
            </a:extLst>
          </p:cNvPr>
          <p:cNvSpPr/>
          <p:nvPr/>
        </p:nvSpPr>
        <p:spPr>
          <a:xfrm>
            <a:off x="4025152" y="2411505"/>
            <a:ext cx="3281083" cy="2931459"/>
          </a:xfrm>
          <a:prstGeom prst="roundRect">
            <a:avLst>
              <a:gd name="adj" fmla="val 4971"/>
            </a:avLst>
          </a:prstGeom>
          <a:no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1F0BB03D-D852-9A85-6C25-EA0DF9A5CD6C}"/>
              </a:ext>
            </a:extLst>
          </p:cNvPr>
          <p:cNvSpPr/>
          <p:nvPr/>
        </p:nvSpPr>
        <p:spPr>
          <a:xfrm>
            <a:off x="7602070" y="2438399"/>
            <a:ext cx="3281083" cy="2931459"/>
          </a:xfrm>
          <a:prstGeom prst="roundRect">
            <a:avLst>
              <a:gd name="adj" fmla="val 4971"/>
            </a:avLst>
          </a:prstGeom>
          <a:no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9357E006-8D13-69C5-1BE5-E9B161B7C436}"/>
              </a:ext>
            </a:extLst>
          </p:cNvPr>
          <p:cNvSpPr>
            <a:spLocks noGrp="1"/>
          </p:cNvSpPr>
          <p:nvPr>
            <p:ph type="sldNum" sz="quarter" idx="12"/>
          </p:nvPr>
        </p:nvSpPr>
        <p:spPr/>
        <p:txBody>
          <a:bodyPr/>
          <a:lstStyle/>
          <a:p>
            <a:pPr algn="r"/>
            <a:fld id="{A9214D30-10CF-3240-96DE-4576B6E7F41F}" type="slidenum">
              <a:rPr lang="en-US" smtClean="0"/>
              <a:pPr algn="r"/>
              <a:t>5</a:t>
            </a:fld>
            <a:endParaRPr lang="en-US"/>
          </a:p>
        </p:txBody>
      </p:sp>
      <p:pic>
        <p:nvPicPr>
          <p:cNvPr id="15" name="Picture 14">
            <a:extLst>
              <a:ext uri="{FF2B5EF4-FFF2-40B4-BE49-F238E27FC236}">
                <a16:creationId xmlns:a16="http://schemas.microsoft.com/office/drawing/2014/main" id="{0C549976-0CBC-CD3A-6B3C-B4A372FF59D0}"/>
              </a:ext>
            </a:extLst>
          </p:cNvPr>
          <p:cNvPicPr>
            <a:picLocks noChangeAspect="1"/>
          </p:cNvPicPr>
          <p:nvPr/>
        </p:nvPicPr>
        <p:blipFill>
          <a:blip r:embed="rId6"/>
          <a:stretch>
            <a:fillRect/>
          </a:stretch>
        </p:blipFill>
        <p:spPr>
          <a:xfrm>
            <a:off x="969156" y="2780051"/>
            <a:ext cx="2159000" cy="1447800"/>
          </a:xfrm>
          <a:prstGeom prst="rect">
            <a:avLst/>
          </a:prstGeom>
        </p:spPr>
      </p:pic>
    </p:spTree>
    <p:extLst>
      <p:ext uri="{BB962C8B-B14F-4D97-AF65-F5344CB8AC3E}">
        <p14:creationId xmlns:p14="http://schemas.microsoft.com/office/powerpoint/2010/main" val="13541614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F80295E-644A-7D4C-14D1-E0DCF6AE0353}"/>
              </a:ext>
            </a:extLst>
          </p:cNvPr>
          <p:cNvPicPr>
            <a:picLocks noChangeAspect="1"/>
          </p:cNvPicPr>
          <p:nvPr/>
        </p:nvPicPr>
        <p:blipFill>
          <a:blip r:embed="rId3"/>
          <a:srcRect b="30991"/>
          <a:stretch>
            <a:fillRect/>
          </a:stretch>
        </p:blipFill>
        <p:spPr>
          <a:xfrm>
            <a:off x="4743293" y="4101983"/>
            <a:ext cx="4064000" cy="2795773"/>
          </a:xfrm>
          <a:prstGeom prst="rect">
            <a:avLst/>
          </a:prstGeom>
        </p:spPr>
      </p:pic>
      <p:sp>
        <p:nvSpPr>
          <p:cNvPr id="2" name="Title 1">
            <a:extLst>
              <a:ext uri="{FF2B5EF4-FFF2-40B4-BE49-F238E27FC236}">
                <a16:creationId xmlns:a16="http://schemas.microsoft.com/office/drawing/2014/main" id="{41EA0401-8736-D389-4FD2-E551BB795CB3}"/>
              </a:ext>
            </a:extLst>
          </p:cNvPr>
          <p:cNvSpPr>
            <a:spLocks noGrp="1"/>
          </p:cNvSpPr>
          <p:nvPr>
            <p:ph type="title"/>
          </p:nvPr>
        </p:nvSpPr>
        <p:spPr>
          <a:xfrm>
            <a:off x="381000" y="562983"/>
            <a:ext cx="11430000" cy="549275"/>
          </a:xfrm>
        </p:spPr>
        <p:txBody>
          <a:bodyPr>
            <a:noAutofit/>
          </a:bodyPr>
          <a:lstStyle/>
          <a:p>
            <a:r>
              <a:rPr lang="en-US" sz="3200" dirty="0"/>
              <a:t>Be ShakeAlert Ready </a:t>
            </a:r>
            <a:br>
              <a:rPr lang="en-US" sz="3200" dirty="0"/>
            </a:br>
            <a:r>
              <a:rPr lang="en-US" sz="3200" dirty="0"/>
              <a:t>Before You Teach Others</a:t>
            </a:r>
          </a:p>
        </p:txBody>
      </p:sp>
      <p:sp>
        <p:nvSpPr>
          <p:cNvPr id="6" name="Content Placeholder 3">
            <a:extLst>
              <a:ext uri="{FF2B5EF4-FFF2-40B4-BE49-F238E27FC236}">
                <a16:creationId xmlns:a16="http://schemas.microsoft.com/office/drawing/2014/main" id="{85B36E86-5941-3505-6649-8D51D5545A55}"/>
              </a:ext>
            </a:extLst>
          </p:cNvPr>
          <p:cNvSpPr>
            <a:spLocks noGrp="1"/>
          </p:cNvSpPr>
          <p:nvPr>
            <p:ph idx="1"/>
          </p:nvPr>
        </p:nvSpPr>
        <p:spPr>
          <a:xfrm>
            <a:off x="253546" y="1657691"/>
            <a:ext cx="5343939" cy="4351338"/>
          </a:xfrm>
        </p:spPr>
        <p:txBody>
          <a:bodyPr>
            <a:noAutofit/>
          </a:bodyPr>
          <a:lstStyle/>
          <a:p>
            <a:pPr marL="84137" indent="0">
              <a:lnSpc>
                <a:spcPct val="100000"/>
              </a:lnSpc>
              <a:spcBef>
                <a:spcPts val="1200"/>
              </a:spcBef>
              <a:buNone/>
            </a:pPr>
            <a:r>
              <a:rPr lang="en-US" sz="2000" b="1" dirty="0"/>
              <a:t>Before conducting outreach:</a:t>
            </a:r>
          </a:p>
          <a:p>
            <a:pPr marL="295275" indent="-211138">
              <a:lnSpc>
                <a:spcPct val="100000"/>
              </a:lnSpc>
              <a:spcBef>
                <a:spcPts val="1200"/>
              </a:spcBef>
            </a:pPr>
            <a:r>
              <a:rPr lang="en-US" sz="2000" dirty="0"/>
              <a:t>Know how you may receive </a:t>
            </a:r>
            <a:r>
              <a:rPr lang="en-US" sz="2000" dirty="0" err="1"/>
              <a:t>ShakeAlert</a:t>
            </a:r>
            <a:r>
              <a:rPr lang="en-US" sz="2000" dirty="0"/>
              <a:t>-powered alerts. </a:t>
            </a:r>
          </a:p>
          <a:p>
            <a:pPr marL="295275" indent="-211138">
              <a:lnSpc>
                <a:spcPct val="100000"/>
              </a:lnSpc>
              <a:spcBef>
                <a:spcPts val="1200"/>
              </a:spcBef>
            </a:pPr>
            <a:r>
              <a:rPr lang="en-US" sz="2000" dirty="0"/>
              <a:t>Check your phone settings. </a:t>
            </a:r>
          </a:p>
          <a:p>
            <a:pPr marL="295275" indent="-211138">
              <a:lnSpc>
                <a:spcPct val="100000"/>
              </a:lnSpc>
              <a:spcBef>
                <a:spcPts val="1200"/>
              </a:spcBef>
            </a:pPr>
            <a:r>
              <a:rPr lang="en-US" sz="2000" dirty="0"/>
              <a:t>Practice protective actions appropriate for the places where you spend time. </a:t>
            </a:r>
          </a:p>
          <a:p>
            <a:pPr marL="295275" indent="-211138">
              <a:lnSpc>
                <a:spcPct val="100000"/>
              </a:lnSpc>
              <a:spcBef>
                <a:spcPts val="1200"/>
              </a:spcBef>
            </a:pPr>
            <a:r>
              <a:rPr lang="en-US" sz="2000" dirty="0"/>
              <a:t>Be prepared to explain what ShakeAlert earthquake early warning does—and what it does not do.</a:t>
            </a:r>
          </a:p>
        </p:txBody>
      </p:sp>
      <p:sp>
        <p:nvSpPr>
          <p:cNvPr id="3" name="Slide Number Placeholder 2">
            <a:extLst>
              <a:ext uri="{FF2B5EF4-FFF2-40B4-BE49-F238E27FC236}">
                <a16:creationId xmlns:a16="http://schemas.microsoft.com/office/drawing/2014/main" id="{2C014140-26AE-74E9-870A-EE32DCA1E61E}"/>
              </a:ext>
            </a:extLst>
          </p:cNvPr>
          <p:cNvSpPr>
            <a:spLocks noGrp="1"/>
          </p:cNvSpPr>
          <p:nvPr>
            <p:ph type="sldNum" sz="quarter" idx="12"/>
          </p:nvPr>
        </p:nvSpPr>
        <p:spPr/>
        <p:txBody>
          <a:bodyPr/>
          <a:lstStyle/>
          <a:p>
            <a:pPr algn="r"/>
            <a:fld id="{00000000-1234-1234-1234-123412341234}" type="slidenum">
              <a:rPr lang="en-US" smtClean="0"/>
              <a:pPr algn="r"/>
              <a:t>50</a:t>
            </a:fld>
            <a:endParaRPr lang="en-US"/>
          </a:p>
        </p:txBody>
      </p:sp>
      <p:pic>
        <p:nvPicPr>
          <p:cNvPr id="4" name="Picture Placeholder 8">
            <a:extLst>
              <a:ext uri="{FF2B5EF4-FFF2-40B4-BE49-F238E27FC236}">
                <a16:creationId xmlns:a16="http://schemas.microsoft.com/office/drawing/2014/main" id="{461A1A2C-D77E-F0F4-18B7-6E44D38909A9}"/>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6670478" y="407664"/>
            <a:ext cx="5096220" cy="5801750"/>
          </a:xfrm>
          <a:prstGeom prst="roundRect">
            <a:avLst>
              <a:gd name="adj" fmla="val 2636"/>
            </a:avLst>
          </a:prstGeom>
          <a:noFill/>
          <a:ln>
            <a:noFill/>
          </a:ln>
          <a:extLst>
            <a:ext uri="{53640926-AAD7-44D8-BBD7-CCE9431645EC}">
              <a14:shadowObscured xmlns:a14="http://schemas.microsoft.com/office/drawing/2010/main"/>
            </a:ext>
          </a:extLst>
        </p:spPr>
      </p:pic>
      <p:pic>
        <p:nvPicPr>
          <p:cNvPr id="7" name="Picture 6" descr="A green and blue sign&#10;&#10;AI-generated content may be incorrect.">
            <a:extLst>
              <a:ext uri="{FF2B5EF4-FFF2-40B4-BE49-F238E27FC236}">
                <a16:creationId xmlns:a16="http://schemas.microsoft.com/office/drawing/2014/main" id="{18425927-30F4-A2AC-5AD6-8EB9BB4D6FAA}"/>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840779" y="5084039"/>
            <a:ext cx="1572706" cy="1052049"/>
          </a:xfrm>
          <a:prstGeom prst="rect">
            <a:avLst/>
          </a:prstGeom>
        </p:spPr>
      </p:pic>
      <p:sp>
        <p:nvSpPr>
          <p:cNvPr id="8" name="TextBox 7">
            <a:extLst>
              <a:ext uri="{FF2B5EF4-FFF2-40B4-BE49-F238E27FC236}">
                <a16:creationId xmlns:a16="http://schemas.microsoft.com/office/drawing/2014/main" id="{2C4B46D9-0EEA-43F8-FAB4-CBAA0E006FC8}"/>
              </a:ext>
            </a:extLst>
          </p:cNvPr>
          <p:cNvSpPr txBox="1"/>
          <p:nvPr/>
        </p:nvSpPr>
        <p:spPr>
          <a:xfrm>
            <a:off x="9363919" y="5979546"/>
            <a:ext cx="2388243" cy="216982"/>
          </a:xfrm>
          <a:prstGeom prst="rect">
            <a:avLst/>
          </a:prstGeom>
          <a:noFill/>
        </p:spPr>
        <p:txBody>
          <a:bodyPr wrap="square">
            <a:spAutoFit/>
          </a:bodyPr>
          <a:lstStyle/>
          <a:p>
            <a:pPr marL="0" marR="0" algn="r">
              <a:lnSpc>
                <a:spcPct val="90000"/>
              </a:lnSpc>
              <a:buNone/>
            </a:pPr>
            <a:r>
              <a:rPr lang="en-US" sz="900" dirty="0">
                <a:solidFill>
                  <a:schemeClr val="bg1">
                    <a:lumMod val="85000"/>
                  </a:schemeClr>
                </a:solidFill>
                <a:effectLst/>
                <a:latin typeface="+mn-lt"/>
              </a:rPr>
              <a:t> </a:t>
            </a:r>
            <a:r>
              <a:rPr lang="en-US" sz="900" i="1" dirty="0">
                <a:solidFill>
                  <a:schemeClr val="bg1">
                    <a:lumMod val="85000"/>
                  </a:schemeClr>
                </a:solidFill>
                <a:latin typeface="Arial" panose="020B0604020202020204" pitchFamily="34" charset="0"/>
                <a:cs typeface="Arial" panose="020B0604020202020204" pitchFamily="34" charset="0"/>
              </a:rPr>
              <a:t>Image is courtesy of </a:t>
            </a:r>
            <a:r>
              <a:rPr lang="en-US" sz="900" i="1" dirty="0" err="1">
                <a:solidFill>
                  <a:schemeClr val="bg1">
                    <a:lumMod val="85000"/>
                  </a:schemeClr>
                </a:solidFill>
                <a:latin typeface="Arial" panose="020B0604020202020204" pitchFamily="34" charset="0"/>
                <a:cs typeface="Arial" panose="020B0604020202020204" pitchFamily="34" charset="0"/>
              </a:rPr>
              <a:t>Humboldtcert.com</a:t>
            </a:r>
            <a:endParaRPr lang="en-US" sz="900" i="1" dirty="0">
              <a:solidFill>
                <a:schemeClr val="bg1">
                  <a:lumMod val="8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41089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5914B-49C6-0E23-3A80-537941C3F1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A39BC1-931B-1C19-270C-A2E392642FAD}"/>
              </a:ext>
            </a:extLst>
          </p:cNvPr>
          <p:cNvSpPr>
            <a:spLocks noGrp="1"/>
          </p:cNvSpPr>
          <p:nvPr>
            <p:ph type="title"/>
          </p:nvPr>
        </p:nvSpPr>
        <p:spPr/>
        <p:txBody>
          <a:bodyPr>
            <a:noAutofit/>
          </a:bodyPr>
          <a:lstStyle/>
          <a:p>
            <a:r>
              <a:rPr lang="en-US" sz="3200" dirty="0"/>
              <a:t>Keep the Message Simple</a:t>
            </a:r>
          </a:p>
        </p:txBody>
      </p:sp>
      <p:sp>
        <p:nvSpPr>
          <p:cNvPr id="6" name="Content Placeholder 3">
            <a:extLst>
              <a:ext uri="{FF2B5EF4-FFF2-40B4-BE49-F238E27FC236}">
                <a16:creationId xmlns:a16="http://schemas.microsoft.com/office/drawing/2014/main" id="{C2023118-F24B-6D7A-9FB7-683651C8C85A}"/>
              </a:ext>
            </a:extLst>
          </p:cNvPr>
          <p:cNvSpPr>
            <a:spLocks noGrp="1"/>
          </p:cNvSpPr>
          <p:nvPr>
            <p:ph idx="1"/>
          </p:nvPr>
        </p:nvSpPr>
        <p:spPr>
          <a:xfrm>
            <a:off x="398928" y="1066800"/>
            <a:ext cx="9462247" cy="779929"/>
          </a:xfrm>
        </p:spPr>
        <p:txBody>
          <a:bodyPr>
            <a:noAutofit/>
          </a:bodyPr>
          <a:lstStyle/>
          <a:p>
            <a:pPr marL="0" indent="0">
              <a:lnSpc>
                <a:spcPct val="100000"/>
              </a:lnSpc>
              <a:spcBef>
                <a:spcPts val="1200"/>
              </a:spcBef>
              <a:buNone/>
            </a:pPr>
            <a:r>
              <a:rPr lang="en-US" sz="2000" b="1" dirty="0">
                <a:solidFill>
                  <a:schemeClr val="tx2"/>
                </a:solidFill>
              </a:rPr>
              <a:t>When talking about ShakeAlert earthquake early warning in your community, reinforce these three ideas:</a:t>
            </a:r>
          </a:p>
        </p:txBody>
      </p:sp>
      <p:sp>
        <p:nvSpPr>
          <p:cNvPr id="3" name="Slide Number Placeholder 2">
            <a:extLst>
              <a:ext uri="{FF2B5EF4-FFF2-40B4-BE49-F238E27FC236}">
                <a16:creationId xmlns:a16="http://schemas.microsoft.com/office/drawing/2014/main" id="{AD0AD826-FD58-D15D-EDE0-01DF061BB5E0}"/>
              </a:ext>
            </a:extLst>
          </p:cNvPr>
          <p:cNvSpPr>
            <a:spLocks noGrp="1"/>
          </p:cNvSpPr>
          <p:nvPr>
            <p:ph type="sldNum" sz="quarter" idx="12"/>
          </p:nvPr>
        </p:nvSpPr>
        <p:spPr/>
        <p:txBody>
          <a:bodyPr/>
          <a:lstStyle/>
          <a:p>
            <a:pPr algn="r"/>
            <a:fld id="{00000000-1234-1234-1234-123412341234}" type="slidenum">
              <a:rPr lang="en-US" smtClean="0"/>
              <a:pPr algn="r"/>
              <a:t>51</a:t>
            </a:fld>
            <a:endParaRPr lang="en-US"/>
          </a:p>
        </p:txBody>
      </p:sp>
      <p:grpSp>
        <p:nvGrpSpPr>
          <p:cNvPr id="20" name="Group 19">
            <a:extLst>
              <a:ext uri="{FF2B5EF4-FFF2-40B4-BE49-F238E27FC236}">
                <a16:creationId xmlns:a16="http://schemas.microsoft.com/office/drawing/2014/main" id="{0437BB69-D8DB-A83C-8BDA-570F65D43F9F}"/>
              </a:ext>
            </a:extLst>
          </p:cNvPr>
          <p:cNvGrpSpPr/>
          <p:nvPr/>
        </p:nvGrpSpPr>
        <p:grpSpPr>
          <a:xfrm>
            <a:off x="499289" y="2070645"/>
            <a:ext cx="3375613" cy="3934485"/>
            <a:chOff x="499289" y="2034787"/>
            <a:chExt cx="3375613" cy="3934485"/>
          </a:xfrm>
        </p:grpSpPr>
        <p:sp>
          <p:nvSpPr>
            <p:cNvPr id="4" name="Rounded Rectangle 3">
              <a:extLst>
                <a:ext uri="{FF2B5EF4-FFF2-40B4-BE49-F238E27FC236}">
                  <a16:creationId xmlns:a16="http://schemas.microsoft.com/office/drawing/2014/main" id="{7E5711FA-E781-9362-50EB-01B7836B123E}"/>
                </a:ext>
              </a:extLst>
            </p:cNvPr>
            <p:cNvSpPr/>
            <p:nvPr/>
          </p:nvSpPr>
          <p:spPr>
            <a:xfrm>
              <a:off x="554590" y="2091691"/>
              <a:ext cx="3262745" cy="3807133"/>
            </a:xfrm>
            <a:prstGeom prst="roundRect">
              <a:avLst>
                <a:gd name="adj" fmla="val 4565"/>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BAF6118-AF1C-387A-4C4A-1225C29C7B37}"/>
                </a:ext>
              </a:extLst>
            </p:cNvPr>
            <p:cNvSpPr txBox="1"/>
            <p:nvPr/>
          </p:nvSpPr>
          <p:spPr>
            <a:xfrm>
              <a:off x="726040" y="2299510"/>
              <a:ext cx="2746663" cy="2677656"/>
            </a:xfrm>
            <a:prstGeom prst="rect">
              <a:avLst/>
            </a:prstGeom>
            <a:noFill/>
          </p:spPr>
          <p:txBody>
            <a:bodyPr wrap="square">
              <a:spAutoFit/>
            </a:bodyPr>
            <a:lstStyle/>
            <a:p>
              <a:pPr marL="11113"/>
              <a:r>
                <a:rPr lang="en-US" sz="2000" b="1" dirty="0">
                  <a:solidFill>
                    <a:schemeClr val="accent1"/>
                  </a:solidFill>
                  <a:latin typeface="Arial" panose="020B0604020202020204" pitchFamily="34" charset="0"/>
                  <a:cs typeface="Arial" panose="020B0604020202020204" pitchFamily="34" charset="0"/>
                </a:rPr>
                <a:t>Earthquake early warning can give you time to act.</a:t>
              </a:r>
            </a:p>
            <a:p>
              <a:pPr marL="11113"/>
              <a:br>
                <a:rPr lang="en-US" dirty="0">
                  <a:solidFill>
                    <a:schemeClr val="accent1"/>
                  </a:solidFill>
                  <a:latin typeface="Arial" panose="020B0604020202020204" pitchFamily="34" charset="0"/>
                  <a:cs typeface="Arial" panose="020B0604020202020204" pitchFamily="34" charset="0"/>
                </a:rPr>
              </a:br>
              <a:r>
                <a:rPr lang="en-US" dirty="0">
                  <a:solidFill>
                    <a:schemeClr val="accent2">
                      <a:lumMod val="75000"/>
                    </a:schemeClr>
                  </a:solidFill>
                  <a:latin typeface="Arial" panose="020B0604020202020204" pitchFamily="34" charset="0"/>
                  <a:cs typeface="Arial" panose="020B0604020202020204" pitchFamily="34" charset="0"/>
                </a:rPr>
                <a:t>ShakeAlert-powered alerts may provide warning before strong shaking reaches your location.</a:t>
              </a:r>
            </a:p>
          </p:txBody>
        </p:sp>
        <p:sp>
          <p:nvSpPr>
            <p:cNvPr id="14" name="TextBox 13">
              <a:extLst>
                <a:ext uri="{FF2B5EF4-FFF2-40B4-BE49-F238E27FC236}">
                  <a16:creationId xmlns:a16="http://schemas.microsoft.com/office/drawing/2014/main" id="{01C2171E-E936-78CB-B89C-57FAFF71518C}"/>
                </a:ext>
              </a:extLst>
            </p:cNvPr>
            <p:cNvSpPr txBox="1"/>
            <p:nvPr/>
          </p:nvSpPr>
          <p:spPr>
            <a:xfrm>
              <a:off x="3109098" y="5022230"/>
              <a:ext cx="442750" cy="769441"/>
            </a:xfrm>
            <a:prstGeom prst="rect">
              <a:avLst/>
            </a:prstGeom>
            <a:noFill/>
          </p:spPr>
          <p:txBody>
            <a:bodyPr wrap="none" rtlCol="0">
              <a:spAutoFit/>
            </a:bodyPr>
            <a:lstStyle/>
            <a:p>
              <a:r>
                <a:rPr lang="en-US" sz="4400" dirty="0">
                  <a:solidFill>
                    <a:schemeClr val="accent1">
                      <a:alpha val="63000"/>
                    </a:schemeClr>
                  </a:solidFill>
                  <a:latin typeface="Arial Narrow" panose="020B0604020202020204" pitchFamily="34" charset="0"/>
                  <a:cs typeface="Arial Narrow" panose="020B0604020202020204" pitchFamily="34" charset="0"/>
                </a:rPr>
                <a:t>1</a:t>
              </a:r>
            </a:p>
          </p:txBody>
        </p:sp>
        <p:pic>
          <p:nvPicPr>
            <p:cNvPr id="17" name="Picture 16">
              <a:extLst>
                <a:ext uri="{FF2B5EF4-FFF2-40B4-BE49-F238E27FC236}">
                  <a16:creationId xmlns:a16="http://schemas.microsoft.com/office/drawing/2014/main" id="{FF29E51E-05FA-5537-C6F8-43A6B88A9CBE}"/>
                </a:ext>
              </a:extLst>
            </p:cNvPr>
            <p:cNvPicPr>
              <a:picLocks noChangeAspect="1"/>
            </p:cNvPicPr>
            <p:nvPr/>
          </p:nvPicPr>
          <p:blipFill>
            <a:blip r:embed="rId3">
              <a:duotone>
                <a:schemeClr val="accent6">
                  <a:shade val="45000"/>
                  <a:satMod val="135000"/>
                </a:schemeClr>
                <a:prstClr val="white"/>
              </a:duotone>
            </a:blip>
            <a:stretch>
              <a:fillRect/>
            </a:stretch>
          </p:blipFill>
          <p:spPr>
            <a:xfrm>
              <a:off x="499289" y="2034787"/>
              <a:ext cx="3375613" cy="3934485"/>
            </a:xfrm>
            <a:prstGeom prst="rect">
              <a:avLst/>
            </a:prstGeom>
          </p:spPr>
        </p:pic>
      </p:grpSp>
      <p:grpSp>
        <p:nvGrpSpPr>
          <p:cNvPr id="21" name="Group 20">
            <a:extLst>
              <a:ext uri="{FF2B5EF4-FFF2-40B4-BE49-F238E27FC236}">
                <a16:creationId xmlns:a16="http://schemas.microsoft.com/office/drawing/2014/main" id="{73FBC81D-9A41-35FC-7345-59EE21170B96}"/>
              </a:ext>
            </a:extLst>
          </p:cNvPr>
          <p:cNvGrpSpPr/>
          <p:nvPr/>
        </p:nvGrpSpPr>
        <p:grpSpPr>
          <a:xfrm>
            <a:off x="4319162" y="2070645"/>
            <a:ext cx="3375613" cy="3934485"/>
            <a:chOff x="4309289" y="2036716"/>
            <a:chExt cx="3375613" cy="3934485"/>
          </a:xfrm>
        </p:grpSpPr>
        <p:sp>
          <p:nvSpPr>
            <p:cNvPr id="7" name="Rounded Rectangle 6">
              <a:extLst>
                <a:ext uri="{FF2B5EF4-FFF2-40B4-BE49-F238E27FC236}">
                  <a16:creationId xmlns:a16="http://schemas.microsoft.com/office/drawing/2014/main" id="{BB2D4BD9-9818-5E87-CFC6-43539F0B2913}"/>
                </a:ext>
              </a:extLst>
            </p:cNvPr>
            <p:cNvSpPr/>
            <p:nvPr/>
          </p:nvSpPr>
          <p:spPr>
            <a:xfrm>
              <a:off x="4364590" y="2098618"/>
              <a:ext cx="3262745" cy="3807133"/>
            </a:xfrm>
            <a:prstGeom prst="roundRect">
              <a:avLst>
                <a:gd name="adj" fmla="val 4565"/>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9A247F02-B3E2-DBCB-EADC-3B1100089A50}"/>
                </a:ext>
              </a:extLst>
            </p:cNvPr>
            <p:cNvSpPr txBox="1"/>
            <p:nvPr/>
          </p:nvSpPr>
          <p:spPr>
            <a:xfrm>
              <a:off x="4650339" y="2538857"/>
              <a:ext cx="2561359" cy="2092881"/>
            </a:xfrm>
            <a:prstGeom prst="rect">
              <a:avLst/>
            </a:prstGeom>
            <a:noFill/>
          </p:spPr>
          <p:txBody>
            <a:bodyPr wrap="square">
              <a:spAutoFit/>
            </a:bodyPr>
            <a:lstStyle/>
            <a:p>
              <a:pPr marL="11113"/>
              <a:r>
                <a:rPr lang="en-US" sz="2000" b="1" dirty="0">
                  <a:solidFill>
                    <a:schemeClr val="accent1"/>
                  </a:solidFill>
                  <a:latin typeface="Arial" panose="020B0604020202020204" pitchFamily="34" charset="0"/>
                  <a:cs typeface="Arial" panose="020B0604020202020204" pitchFamily="34" charset="0"/>
                </a:rPr>
                <a:t>You probably already have it.</a:t>
              </a:r>
            </a:p>
            <a:p>
              <a:pPr marL="11113"/>
              <a:br>
                <a:rPr lang="en-US" dirty="0">
                  <a:solidFill>
                    <a:schemeClr val="accent1"/>
                  </a:solidFill>
                  <a:latin typeface="Arial" panose="020B0604020202020204" pitchFamily="34" charset="0"/>
                  <a:cs typeface="Arial" panose="020B0604020202020204" pitchFamily="34" charset="0"/>
                </a:rPr>
              </a:br>
              <a:r>
                <a:rPr lang="en-US" dirty="0">
                  <a:solidFill>
                    <a:schemeClr val="accent2">
                      <a:lumMod val="75000"/>
                    </a:schemeClr>
                  </a:solidFill>
                  <a:latin typeface="Arial" panose="020B0604020202020204" pitchFamily="34" charset="0"/>
                  <a:cs typeface="Arial" panose="020B0604020202020204" pitchFamily="34" charset="0"/>
                </a:rPr>
                <a:t>Many newer smartphones can receive ShakeAlert-powered alerts.</a:t>
              </a:r>
            </a:p>
          </p:txBody>
        </p:sp>
        <p:sp>
          <p:nvSpPr>
            <p:cNvPr id="15" name="TextBox 14">
              <a:extLst>
                <a:ext uri="{FF2B5EF4-FFF2-40B4-BE49-F238E27FC236}">
                  <a16:creationId xmlns:a16="http://schemas.microsoft.com/office/drawing/2014/main" id="{31BE629F-ED95-BA64-CA5C-FB8C7100DAE7}"/>
                </a:ext>
              </a:extLst>
            </p:cNvPr>
            <p:cNvSpPr txBox="1"/>
            <p:nvPr/>
          </p:nvSpPr>
          <p:spPr>
            <a:xfrm>
              <a:off x="6958855" y="5035482"/>
              <a:ext cx="442750" cy="769441"/>
            </a:xfrm>
            <a:prstGeom prst="rect">
              <a:avLst/>
            </a:prstGeom>
            <a:noFill/>
          </p:spPr>
          <p:txBody>
            <a:bodyPr wrap="none" rtlCol="0">
              <a:spAutoFit/>
            </a:bodyPr>
            <a:lstStyle/>
            <a:p>
              <a:r>
                <a:rPr lang="en-US" sz="4400" dirty="0">
                  <a:solidFill>
                    <a:schemeClr val="accent1">
                      <a:alpha val="63000"/>
                    </a:schemeClr>
                  </a:solidFill>
                  <a:latin typeface="Arial Narrow" panose="020B0604020202020204" pitchFamily="34" charset="0"/>
                  <a:cs typeface="Arial Narrow" panose="020B0604020202020204" pitchFamily="34" charset="0"/>
                </a:rPr>
                <a:t>2</a:t>
              </a:r>
            </a:p>
          </p:txBody>
        </p:sp>
        <p:pic>
          <p:nvPicPr>
            <p:cNvPr id="18" name="Picture 17">
              <a:extLst>
                <a:ext uri="{FF2B5EF4-FFF2-40B4-BE49-F238E27FC236}">
                  <a16:creationId xmlns:a16="http://schemas.microsoft.com/office/drawing/2014/main" id="{78E1B53E-9CC9-562D-64FA-F059E75020D2}"/>
                </a:ext>
              </a:extLst>
            </p:cNvPr>
            <p:cNvPicPr>
              <a:picLocks noChangeAspect="1"/>
            </p:cNvPicPr>
            <p:nvPr/>
          </p:nvPicPr>
          <p:blipFill>
            <a:blip r:embed="rId3">
              <a:duotone>
                <a:schemeClr val="accent6">
                  <a:shade val="45000"/>
                  <a:satMod val="135000"/>
                </a:schemeClr>
                <a:prstClr val="white"/>
              </a:duotone>
            </a:blip>
            <a:stretch>
              <a:fillRect/>
            </a:stretch>
          </p:blipFill>
          <p:spPr>
            <a:xfrm>
              <a:off x="4309289" y="2036716"/>
              <a:ext cx="3375613" cy="3934485"/>
            </a:xfrm>
            <a:prstGeom prst="rect">
              <a:avLst/>
            </a:prstGeom>
          </p:spPr>
        </p:pic>
      </p:grpSp>
      <p:grpSp>
        <p:nvGrpSpPr>
          <p:cNvPr id="22" name="Group 21">
            <a:extLst>
              <a:ext uri="{FF2B5EF4-FFF2-40B4-BE49-F238E27FC236}">
                <a16:creationId xmlns:a16="http://schemas.microsoft.com/office/drawing/2014/main" id="{CE5BF091-F6F3-F220-F93F-3CE255DA9E87}"/>
              </a:ext>
            </a:extLst>
          </p:cNvPr>
          <p:cNvGrpSpPr/>
          <p:nvPr/>
        </p:nvGrpSpPr>
        <p:grpSpPr>
          <a:xfrm>
            <a:off x="8139034" y="2070645"/>
            <a:ext cx="3375613" cy="3934485"/>
            <a:chOff x="8139034" y="2084944"/>
            <a:chExt cx="3375613" cy="3934485"/>
          </a:xfrm>
        </p:grpSpPr>
        <p:sp>
          <p:nvSpPr>
            <p:cNvPr id="9" name="Rounded Rectangle 8">
              <a:extLst>
                <a:ext uri="{FF2B5EF4-FFF2-40B4-BE49-F238E27FC236}">
                  <a16:creationId xmlns:a16="http://schemas.microsoft.com/office/drawing/2014/main" id="{E534AA14-00C7-6261-8CC2-603FC65B36F3}"/>
                </a:ext>
              </a:extLst>
            </p:cNvPr>
            <p:cNvSpPr/>
            <p:nvPr/>
          </p:nvSpPr>
          <p:spPr>
            <a:xfrm>
              <a:off x="8170923" y="2126327"/>
              <a:ext cx="3262745" cy="3807133"/>
            </a:xfrm>
            <a:prstGeom prst="roundRect">
              <a:avLst>
                <a:gd name="adj" fmla="val 4565"/>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3A15180-A16D-C43F-3D77-7DCEDE0E004C}"/>
                </a:ext>
              </a:extLst>
            </p:cNvPr>
            <p:cNvSpPr txBox="1"/>
            <p:nvPr/>
          </p:nvSpPr>
          <p:spPr>
            <a:xfrm>
              <a:off x="8456673" y="2531041"/>
              <a:ext cx="2561359" cy="1785104"/>
            </a:xfrm>
            <a:prstGeom prst="rect">
              <a:avLst/>
            </a:prstGeom>
            <a:noFill/>
          </p:spPr>
          <p:txBody>
            <a:bodyPr wrap="square">
              <a:spAutoFit/>
            </a:bodyPr>
            <a:lstStyle/>
            <a:p>
              <a:pPr marL="11113"/>
              <a:r>
                <a:rPr lang="en-US" sz="2000" b="1" dirty="0">
                  <a:solidFill>
                    <a:schemeClr val="accent1"/>
                  </a:solidFill>
                  <a:latin typeface="Arial" panose="020B0604020202020204" pitchFamily="34" charset="0"/>
                  <a:cs typeface="Arial" panose="020B0604020202020204" pitchFamily="34" charset="0"/>
                </a:rPr>
                <a:t>Be ready to act.</a:t>
              </a:r>
            </a:p>
            <a:p>
              <a:pPr marL="11113"/>
              <a:br>
                <a:rPr lang="en-US" dirty="0">
                  <a:solidFill>
                    <a:schemeClr val="accent1"/>
                  </a:solidFill>
                  <a:latin typeface="Arial" panose="020B0604020202020204" pitchFamily="34" charset="0"/>
                  <a:cs typeface="Arial" panose="020B0604020202020204" pitchFamily="34" charset="0"/>
                </a:rPr>
              </a:br>
              <a:r>
                <a:rPr lang="en-US" dirty="0">
                  <a:solidFill>
                    <a:schemeClr val="accent2">
                      <a:lumMod val="75000"/>
                    </a:schemeClr>
                  </a:solidFill>
                  <a:latin typeface="Arial" panose="020B0604020202020204" pitchFamily="34" charset="0"/>
                  <a:cs typeface="Arial" panose="020B0604020202020204" pitchFamily="34" charset="0"/>
                </a:rPr>
                <a:t>If you receive an alert or feel shaking, take protective action immediately.</a:t>
              </a:r>
            </a:p>
          </p:txBody>
        </p:sp>
        <p:sp>
          <p:nvSpPr>
            <p:cNvPr id="16" name="TextBox 15">
              <a:extLst>
                <a:ext uri="{FF2B5EF4-FFF2-40B4-BE49-F238E27FC236}">
                  <a16:creationId xmlns:a16="http://schemas.microsoft.com/office/drawing/2014/main" id="{925447C3-1B80-16D8-1C2E-32EA22B73BD1}"/>
                </a:ext>
              </a:extLst>
            </p:cNvPr>
            <p:cNvSpPr txBox="1"/>
            <p:nvPr/>
          </p:nvSpPr>
          <p:spPr>
            <a:xfrm>
              <a:off x="10820305" y="5108369"/>
              <a:ext cx="442750" cy="769441"/>
            </a:xfrm>
            <a:prstGeom prst="rect">
              <a:avLst/>
            </a:prstGeom>
            <a:noFill/>
          </p:spPr>
          <p:txBody>
            <a:bodyPr wrap="none" rtlCol="0">
              <a:spAutoFit/>
            </a:bodyPr>
            <a:lstStyle/>
            <a:p>
              <a:r>
                <a:rPr lang="en-US" sz="4400" dirty="0">
                  <a:solidFill>
                    <a:schemeClr val="accent1">
                      <a:alpha val="63000"/>
                    </a:schemeClr>
                  </a:solidFill>
                  <a:latin typeface="Arial Narrow" panose="020B0604020202020204" pitchFamily="34" charset="0"/>
                  <a:cs typeface="Arial Narrow" panose="020B0604020202020204" pitchFamily="34" charset="0"/>
                </a:rPr>
                <a:t>3</a:t>
              </a:r>
            </a:p>
          </p:txBody>
        </p:sp>
        <p:pic>
          <p:nvPicPr>
            <p:cNvPr id="19" name="Picture 18">
              <a:extLst>
                <a:ext uri="{FF2B5EF4-FFF2-40B4-BE49-F238E27FC236}">
                  <a16:creationId xmlns:a16="http://schemas.microsoft.com/office/drawing/2014/main" id="{FF8D6C9B-B247-BCD1-7D4F-F1C7819B8E96}"/>
                </a:ext>
              </a:extLst>
            </p:cNvPr>
            <p:cNvPicPr>
              <a:picLocks noChangeAspect="1"/>
            </p:cNvPicPr>
            <p:nvPr/>
          </p:nvPicPr>
          <p:blipFill>
            <a:blip r:embed="rId3">
              <a:duotone>
                <a:schemeClr val="accent6">
                  <a:shade val="45000"/>
                  <a:satMod val="135000"/>
                </a:schemeClr>
                <a:prstClr val="white"/>
              </a:duotone>
            </a:blip>
            <a:stretch>
              <a:fillRect/>
            </a:stretch>
          </p:blipFill>
          <p:spPr>
            <a:xfrm>
              <a:off x="8139034" y="2084944"/>
              <a:ext cx="3375613" cy="3934485"/>
            </a:xfrm>
            <a:prstGeom prst="rect">
              <a:avLst/>
            </a:prstGeom>
          </p:spPr>
        </p:pic>
      </p:grpSp>
    </p:spTree>
    <p:extLst>
      <p:ext uri="{BB962C8B-B14F-4D97-AF65-F5344CB8AC3E}">
        <p14:creationId xmlns:p14="http://schemas.microsoft.com/office/powerpoint/2010/main" val="5150329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446B664-260C-C1AF-0210-A20322E48E6E}"/>
              </a:ext>
            </a:extLst>
          </p:cNvPr>
          <p:cNvPicPr>
            <a:picLocks noChangeAspect="1"/>
          </p:cNvPicPr>
          <p:nvPr/>
        </p:nvPicPr>
        <p:blipFill>
          <a:blip r:embed="rId3"/>
          <a:srcRect b="30991"/>
          <a:stretch>
            <a:fillRect/>
          </a:stretch>
        </p:blipFill>
        <p:spPr>
          <a:xfrm>
            <a:off x="4743293" y="4101983"/>
            <a:ext cx="4064000" cy="2795773"/>
          </a:xfrm>
          <a:prstGeom prst="rect">
            <a:avLst/>
          </a:prstGeom>
        </p:spPr>
      </p:pic>
      <p:sp>
        <p:nvSpPr>
          <p:cNvPr id="8" name="Rounded Rectangle 7">
            <a:extLst>
              <a:ext uri="{FF2B5EF4-FFF2-40B4-BE49-F238E27FC236}">
                <a16:creationId xmlns:a16="http://schemas.microsoft.com/office/drawing/2014/main" id="{72C528DE-DC3F-DF9A-8751-9DC9749E150E}"/>
              </a:ext>
            </a:extLst>
          </p:cNvPr>
          <p:cNvSpPr/>
          <p:nvPr/>
        </p:nvSpPr>
        <p:spPr>
          <a:xfrm>
            <a:off x="420913" y="1159727"/>
            <a:ext cx="5542565" cy="1623230"/>
          </a:xfrm>
          <a:prstGeom prst="roundRect">
            <a:avLst>
              <a:gd name="adj" fmla="val 6285"/>
            </a:avLst>
          </a:prstGeom>
          <a:solidFill>
            <a:srgbClr val="F0F8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000" b="1" dirty="0">
              <a:solidFill>
                <a:schemeClr val="tx2"/>
              </a:solidFill>
              <a:latin typeface="Arial" panose="020B0604020202020204" pitchFamily="34" charset="0"/>
              <a:cs typeface="Arial" panose="020B0604020202020204" pitchFamily="34" charset="0"/>
            </a:endParaRPr>
          </a:p>
        </p:txBody>
      </p:sp>
      <p:pic>
        <p:nvPicPr>
          <p:cNvPr id="4" name="Picture Placeholder 8">
            <a:extLst>
              <a:ext uri="{FF2B5EF4-FFF2-40B4-BE49-F238E27FC236}">
                <a16:creationId xmlns:a16="http://schemas.microsoft.com/office/drawing/2014/main" id="{5B01AE89-8394-DC01-C664-5587CE5165CF}"/>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bwMode="auto">
          <a:xfrm>
            <a:off x="6670478" y="407664"/>
            <a:ext cx="5096220" cy="5801750"/>
          </a:xfrm>
          <a:prstGeom prst="roundRect">
            <a:avLst>
              <a:gd name="adj" fmla="val 2636"/>
            </a:avLst>
          </a:prstGeom>
          <a:noFill/>
          <a:ln>
            <a:noFill/>
          </a:ln>
          <a:extLst>
            <a:ext uri="{53640926-AAD7-44D8-BBD7-CCE9431645EC}">
              <a14:shadowObscured xmlns:a14="http://schemas.microsoft.com/office/drawing/2010/main"/>
            </a:ext>
          </a:extLst>
        </p:spPr>
      </p:pic>
      <p:sp>
        <p:nvSpPr>
          <p:cNvPr id="11" name="Title 2">
            <a:extLst>
              <a:ext uri="{FF2B5EF4-FFF2-40B4-BE49-F238E27FC236}">
                <a16:creationId xmlns:a16="http://schemas.microsoft.com/office/drawing/2014/main" id="{14330CD9-C52D-C5B4-9D1B-03B20E78A55B}"/>
              </a:ext>
            </a:extLst>
          </p:cNvPr>
          <p:cNvSpPr>
            <a:spLocks noGrp="1"/>
          </p:cNvSpPr>
          <p:nvPr>
            <p:ph type="title"/>
          </p:nvPr>
        </p:nvSpPr>
        <p:spPr/>
        <p:txBody>
          <a:bodyPr>
            <a:normAutofit/>
          </a:bodyPr>
          <a:lstStyle/>
          <a:p>
            <a:r>
              <a:rPr lang="en-US" sz="3200" dirty="0"/>
              <a:t>Start a ShakeAlert Conversation</a:t>
            </a:r>
          </a:p>
        </p:txBody>
      </p:sp>
      <p:sp>
        <p:nvSpPr>
          <p:cNvPr id="2" name="Content Placeholder 1">
            <a:extLst>
              <a:ext uri="{FF2B5EF4-FFF2-40B4-BE49-F238E27FC236}">
                <a16:creationId xmlns:a16="http://schemas.microsoft.com/office/drawing/2014/main" id="{4C05F757-1655-E155-3949-5FD6C2699C66}"/>
              </a:ext>
            </a:extLst>
          </p:cNvPr>
          <p:cNvSpPr>
            <a:spLocks noGrp="1"/>
          </p:cNvSpPr>
          <p:nvPr>
            <p:ph idx="1"/>
          </p:nvPr>
        </p:nvSpPr>
        <p:spPr>
          <a:xfrm>
            <a:off x="420756" y="3083132"/>
            <a:ext cx="5522843" cy="2462903"/>
          </a:xfrm>
        </p:spPr>
        <p:txBody>
          <a:bodyPr>
            <a:normAutofit/>
          </a:bodyPr>
          <a:lstStyle/>
          <a:p>
            <a:pPr>
              <a:lnSpc>
                <a:spcPct val="100000"/>
              </a:lnSpc>
              <a:spcBef>
                <a:spcPts val="2200"/>
              </a:spcBef>
            </a:pPr>
            <a:r>
              <a:rPr lang="en-US" sz="2000" dirty="0"/>
              <a:t>Explain ShakeAlert in one or two sentences.</a:t>
            </a:r>
          </a:p>
          <a:p>
            <a:pPr>
              <a:lnSpc>
                <a:spcPct val="100000"/>
              </a:lnSpc>
              <a:spcBef>
                <a:spcPts val="2200"/>
              </a:spcBef>
            </a:pPr>
            <a:r>
              <a:rPr lang="en-US" sz="2000" dirty="0"/>
              <a:t>Connect the alert to immediate protective action.</a:t>
            </a:r>
          </a:p>
          <a:p>
            <a:pPr>
              <a:lnSpc>
                <a:spcPct val="100000"/>
              </a:lnSpc>
              <a:spcBef>
                <a:spcPts val="2200"/>
              </a:spcBef>
            </a:pPr>
            <a:r>
              <a:rPr lang="en-US" sz="2000" dirty="0"/>
              <a:t>Show how to check phone settings or find </a:t>
            </a:r>
            <a:r>
              <a:rPr lang="en-US" sz="2000" dirty="0" err="1"/>
              <a:t>MyShake</a:t>
            </a:r>
            <a:r>
              <a:rPr lang="en-US" sz="2000" dirty="0"/>
              <a:t>.</a:t>
            </a:r>
          </a:p>
        </p:txBody>
      </p:sp>
      <p:sp>
        <p:nvSpPr>
          <p:cNvPr id="14" name="Slide Number Placeholder 2">
            <a:extLst>
              <a:ext uri="{FF2B5EF4-FFF2-40B4-BE49-F238E27FC236}">
                <a16:creationId xmlns:a16="http://schemas.microsoft.com/office/drawing/2014/main" id="{AFD3B81D-E1EB-780F-A9EC-53C544FBA247}"/>
              </a:ext>
            </a:extLst>
          </p:cNvPr>
          <p:cNvSpPr>
            <a:spLocks noGrp="1"/>
          </p:cNvSpPr>
          <p:nvPr>
            <p:ph type="sldNum" sz="quarter" idx="12"/>
          </p:nvPr>
        </p:nvSpPr>
        <p:spPr/>
        <p:txBody>
          <a:bodyPr/>
          <a:lstStyle/>
          <a:p>
            <a:fld id="{00000000-1234-1234-1234-123412341234}" type="slidenum">
              <a:rPr lang="en-US" smtClean="0"/>
              <a:pPr/>
              <a:t>52</a:t>
            </a:fld>
            <a:endParaRPr lang="en-US"/>
          </a:p>
        </p:txBody>
      </p:sp>
      <p:sp>
        <p:nvSpPr>
          <p:cNvPr id="13" name="Google Shape;289;p36">
            <a:extLst>
              <a:ext uri="{FF2B5EF4-FFF2-40B4-BE49-F238E27FC236}">
                <a16:creationId xmlns:a16="http://schemas.microsoft.com/office/drawing/2014/main" id="{067BAFB4-74C8-52F9-EA44-779F0C3CF5B7}"/>
              </a:ext>
            </a:extLst>
          </p:cNvPr>
          <p:cNvSpPr txBox="1"/>
          <p:nvPr/>
        </p:nvSpPr>
        <p:spPr>
          <a:xfrm>
            <a:off x="8789715" y="234385"/>
            <a:ext cx="3010400" cy="241413"/>
          </a:xfrm>
          <a:prstGeom prst="rect">
            <a:avLst/>
          </a:prstGeom>
          <a:noFill/>
          <a:ln>
            <a:noFill/>
          </a:ln>
        </p:spPr>
        <p:txBody>
          <a:bodyPr spcFirstLastPara="1" wrap="square" lIns="0" tIns="0" rIns="0" bIns="0" anchor="t" anchorCtr="0">
            <a:spAutoFit/>
          </a:bodyPr>
          <a:lstStyle/>
          <a:p>
            <a:pPr algn="r">
              <a:lnSpc>
                <a:spcPct val="147046"/>
              </a:lnSpc>
            </a:pPr>
            <a:r>
              <a:rPr lang="en-US" sz="1067" dirty="0" err="1">
                <a:solidFill>
                  <a:schemeClr val="lt1"/>
                </a:solidFill>
                <a:latin typeface="+mj-lt"/>
                <a:ea typeface="Nunito Sans"/>
                <a:cs typeface="Nunito Sans"/>
                <a:sym typeface="Nunito Sans"/>
              </a:rPr>
              <a:t>ShakeAlert.org</a:t>
            </a:r>
            <a:endParaRPr lang="en-US" sz="1067" dirty="0">
              <a:solidFill>
                <a:schemeClr val="lt1"/>
              </a:solidFill>
              <a:latin typeface="+mj-lt"/>
            </a:endParaRPr>
          </a:p>
        </p:txBody>
      </p:sp>
      <p:sp>
        <p:nvSpPr>
          <p:cNvPr id="6" name="TextBox 5">
            <a:extLst>
              <a:ext uri="{FF2B5EF4-FFF2-40B4-BE49-F238E27FC236}">
                <a16:creationId xmlns:a16="http://schemas.microsoft.com/office/drawing/2014/main" id="{AD66F186-0EAD-C310-63BD-F96BCCC64E3F}"/>
              </a:ext>
            </a:extLst>
          </p:cNvPr>
          <p:cNvSpPr txBox="1"/>
          <p:nvPr/>
        </p:nvSpPr>
        <p:spPr>
          <a:xfrm>
            <a:off x="586408" y="1352059"/>
            <a:ext cx="5377070" cy="1169551"/>
          </a:xfrm>
          <a:prstGeom prst="rect">
            <a:avLst/>
          </a:prstGeom>
          <a:noFill/>
        </p:spPr>
        <p:txBody>
          <a:bodyPr wrap="square">
            <a:spAutoFit/>
          </a:bodyPr>
          <a:lstStyle/>
          <a:p>
            <a:pPr marL="84137">
              <a:spcBef>
                <a:spcPts val="1200"/>
              </a:spcBef>
              <a:buClr>
                <a:schemeClr val="accent1"/>
              </a:buClr>
            </a:pPr>
            <a:r>
              <a:rPr lang="en-US" sz="2000" b="1" dirty="0">
                <a:solidFill>
                  <a:schemeClr val="tx2"/>
                </a:solidFill>
                <a:latin typeface="Arial" panose="020B0604020202020204" pitchFamily="34" charset="0"/>
                <a:cs typeface="Arial" panose="020B0604020202020204" pitchFamily="34" charset="0"/>
              </a:rPr>
              <a:t>CERT volunteers can ask: </a:t>
            </a:r>
          </a:p>
          <a:p>
            <a:pPr marL="84137">
              <a:spcBef>
                <a:spcPts val="1200"/>
              </a:spcBef>
              <a:buClr>
                <a:schemeClr val="accent1"/>
              </a:buClr>
            </a:pPr>
            <a:r>
              <a:rPr lang="en-US" sz="2000" b="1" i="1" dirty="0">
                <a:solidFill>
                  <a:schemeClr val="tx2"/>
                </a:solidFill>
                <a:latin typeface="Arial" panose="020B0604020202020204" pitchFamily="34" charset="0"/>
                <a:cs typeface="Arial" panose="020B0604020202020204" pitchFamily="34" charset="0"/>
              </a:rPr>
              <a:t>“Did you know you may get an alert before strong shaking reaches you?”</a:t>
            </a:r>
          </a:p>
        </p:txBody>
      </p:sp>
      <p:pic>
        <p:nvPicPr>
          <p:cNvPr id="3" name="Picture 2" descr="A green and blue sign&#10;&#10;AI-generated content may be incorrect.">
            <a:extLst>
              <a:ext uri="{FF2B5EF4-FFF2-40B4-BE49-F238E27FC236}">
                <a16:creationId xmlns:a16="http://schemas.microsoft.com/office/drawing/2014/main" id="{8EF63817-2B90-2129-6AC9-041DD1F456E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840779" y="5084039"/>
            <a:ext cx="1572706" cy="1052049"/>
          </a:xfrm>
          <a:prstGeom prst="rect">
            <a:avLst/>
          </a:prstGeom>
        </p:spPr>
      </p:pic>
      <p:sp>
        <p:nvSpPr>
          <p:cNvPr id="5" name="TextBox 4">
            <a:extLst>
              <a:ext uri="{FF2B5EF4-FFF2-40B4-BE49-F238E27FC236}">
                <a16:creationId xmlns:a16="http://schemas.microsoft.com/office/drawing/2014/main" id="{CEBB597B-DE12-6A79-AE41-279CCFA85FFD}"/>
              </a:ext>
            </a:extLst>
          </p:cNvPr>
          <p:cNvSpPr txBox="1"/>
          <p:nvPr/>
        </p:nvSpPr>
        <p:spPr>
          <a:xfrm>
            <a:off x="9363919" y="5987166"/>
            <a:ext cx="2388243" cy="216982"/>
          </a:xfrm>
          <a:prstGeom prst="rect">
            <a:avLst/>
          </a:prstGeom>
          <a:noFill/>
        </p:spPr>
        <p:txBody>
          <a:bodyPr wrap="square">
            <a:spAutoFit/>
          </a:bodyPr>
          <a:lstStyle/>
          <a:p>
            <a:pPr marL="0" marR="0" algn="r">
              <a:lnSpc>
                <a:spcPct val="90000"/>
              </a:lnSpc>
              <a:buNone/>
            </a:pPr>
            <a:r>
              <a:rPr lang="en-US" sz="900" dirty="0">
                <a:solidFill>
                  <a:schemeClr val="bg1">
                    <a:lumMod val="85000"/>
                  </a:schemeClr>
                </a:solidFill>
                <a:effectLst/>
                <a:latin typeface="+mn-lt"/>
              </a:rPr>
              <a:t> </a:t>
            </a:r>
            <a:r>
              <a:rPr lang="en-US" sz="900" i="1" dirty="0">
                <a:solidFill>
                  <a:schemeClr val="bg1">
                    <a:lumMod val="85000"/>
                  </a:schemeClr>
                </a:solidFill>
                <a:latin typeface="Arial" panose="020B0604020202020204" pitchFamily="34" charset="0"/>
                <a:cs typeface="Arial" panose="020B0604020202020204" pitchFamily="34" charset="0"/>
              </a:rPr>
              <a:t>Image is courtesy of </a:t>
            </a:r>
            <a:r>
              <a:rPr lang="en-US" sz="900" i="1" dirty="0" err="1">
                <a:solidFill>
                  <a:schemeClr val="bg1">
                    <a:lumMod val="85000"/>
                  </a:schemeClr>
                </a:solidFill>
                <a:latin typeface="Arial" panose="020B0604020202020204" pitchFamily="34" charset="0"/>
                <a:cs typeface="Arial" panose="020B0604020202020204" pitchFamily="34" charset="0"/>
              </a:rPr>
              <a:t>sjncert.org</a:t>
            </a:r>
            <a:endParaRPr lang="en-US" sz="900" i="1" dirty="0">
              <a:solidFill>
                <a:schemeClr val="bg1">
                  <a:lumMod val="8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43196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70E06-5F66-15DF-B5F9-304936888A64}"/>
              </a:ext>
            </a:extLst>
          </p:cNvPr>
          <p:cNvSpPr>
            <a:spLocks noGrp="1"/>
          </p:cNvSpPr>
          <p:nvPr>
            <p:ph type="title"/>
          </p:nvPr>
        </p:nvSpPr>
        <p:spPr/>
        <p:txBody>
          <a:bodyPr/>
          <a:lstStyle/>
          <a:p>
            <a:r>
              <a:rPr lang="en-US" dirty="0"/>
              <a:t>ShakeAlert into CERT Readiness Activities</a:t>
            </a:r>
          </a:p>
        </p:txBody>
      </p:sp>
      <p:sp>
        <p:nvSpPr>
          <p:cNvPr id="4" name="Slide Number Placeholder 3">
            <a:extLst>
              <a:ext uri="{FF2B5EF4-FFF2-40B4-BE49-F238E27FC236}">
                <a16:creationId xmlns:a16="http://schemas.microsoft.com/office/drawing/2014/main" id="{854EB52E-77D1-30DA-0264-071F15D69AC3}"/>
              </a:ext>
            </a:extLst>
          </p:cNvPr>
          <p:cNvSpPr>
            <a:spLocks noGrp="1"/>
          </p:cNvSpPr>
          <p:nvPr>
            <p:ph type="sldNum" sz="quarter" idx="12"/>
          </p:nvPr>
        </p:nvSpPr>
        <p:spPr/>
        <p:txBody>
          <a:bodyPr/>
          <a:lstStyle/>
          <a:p>
            <a:pPr algn="r"/>
            <a:fld id="{A9214D30-10CF-3240-96DE-4576B6E7F41F}" type="slidenum">
              <a:rPr lang="en-US" smtClean="0"/>
              <a:pPr algn="r"/>
              <a:t>53</a:t>
            </a:fld>
            <a:endParaRPr lang="en-US"/>
          </a:p>
        </p:txBody>
      </p:sp>
      <p:sp>
        <p:nvSpPr>
          <p:cNvPr id="5" name="Content Placeholder 3">
            <a:extLst>
              <a:ext uri="{FF2B5EF4-FFF2-40B4-BE49-F238E27FC236}">
                <a16:creationId xmlns:a16="http://schemas.microsoft.com/office/drawing/2014/main" id="{D76F330F-1D7E-F7B3-DE89-733AA3061C73}"/>
              </a:ext>
            </a:extLst>
          </p:cNvPr>
          <p:cNvSpPr txBox="1">
            <a:spLocks/>
          </p:cNvSpPr>
          <p:nvPr/>
        </p:nvSpPr>
        <p:spPr>
          <a:xfrm>
            <a:off x="368948" y="1021830"/>
            <a:ext cx="9462247" cy="77992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Font typeface="Arial" panose="020B0604020202020204" pitchFamily="34" charset="0"/>
              <a:buNone/>
            </a:pPr>
            <a:r>
              <a:rPr lang="en-US" sz="2000" b="1" dirty="0">
                <a:solidFill>
                  <a:schemeClr val="tx2"/>
                </a:solidFill>
              </a:rPr>
              <a:t>CERT teams can strengthen community readiness by weaving ShakeAlert into the activities they already do.</a:t>
            </a:r>
          </a:p>
        </p:txBody>
      </p:sp>
      <p:sp>
        <p:nvSpPr>
          <p:cNvPr id="7" name="TextBox 6">
            <a:extLst>
              <a:ext uri="{FF2B5EF4-FFF2-40B4-BE49-F238E27FC236}">
                <a16:creationId xmlns:a16="http://schemas.microsoft.com/office/drawing/2014/main" id="{85B4B96F-DDA4-38FF-6B77-4C89BF481EB3}"/>
              </a:ext>
            </a:extLst>
          </p:cNvPr>
          <p:cNvSpPr txBox="1"/>
          <p:nvPr/>
        </p:nvSpPr>
        <p:spPr>
          <a:xfrm>
            <a:off x="7281922" y="2067963"/>
            <a:ext cx="4125594" cy="3776162"/>
          </a:xfrm>
          <a:prstGeom prst="rect">
            <a:avLst/>
          </a:prstGeom>
          <a:noFill/>
        </p:spPr>
        <p:txBody>
          <a:bodyPr wrap="square">
            <a:spAutoFit/>
          </a:bodyPr>
          <a:lstStyle/>
          <a:p>
            <a:pPr marR="0">
              <a:lnSpc>
                <a:spcPct val="100000"/>
              </a:lnSpc>
              <a:spcBef>
                <a:spcPts val="200"/>
              </a:spcBef>
              <a:spcAft>
                <a:spcPts val="800"/>
              </a:spcAft>
              <a:buNone/>
            </a:pPr>
            <a:r>
              <a:rPr lang="en-US" b="1" dirty="0">
                <a:solidFill>
                  <a:schemeClr val="accent1"/>
                </a:solidFill>
                <a:latin typeface="Arial" panose="020B0604020202020204" pitchFamily="34" charset="0"/>
                <a:cs typeface="Arial" panose="020B0604020202020204" pitchFamily="34" charset="0"/>
              </a:rPr>
              <a:t>Communications &amp; Outreach Plans</a:t>
            </a:r>
          </a:p>
          <a:p>
            <a:pPr>
              <a:lnSpc>
                <a:spcPct val="110000"/>
              </a:lnSpc>
              <a:spcAft>
                <a:spcPts val="800"/>
              </a:spcAft>
            </a:pPr>
            <a:r>
              <a:rPr lang="en-US" sz="1500" dirty="0">
                <a:solidFill>
                  <a:schemeClr val="accent2"/>
                </a:solidFill>
                <a:latin typeface="Arial" panose="020B0604020202020204" pitchFamily="34" charset="0"/>
                <a:cs typeface="Arial" panose="020B0604020202020204" pitchFamily="34" charset="0"/>
              </a:rPr>
              <a:t>Include ShakeAlert messaging in team communications, educational materials, presentations, newsletters, and social media. Reinforce that earthquake early warning complements—not replaces—preparedness.</a:t>
            </a:r>
            <a:br>
              <a:rPr lang="en-US" sz="1500" dirty="0">
                <a:solidFill>
                  <a:schemeClr val="accent2"/>
                </a:solidFill>
                <a:latin typeface="Arial" panose="020B0604020202020204" pitchFamily="34" charset="0"/>
                <a:cs typeface="Arial" panose="020B0604020202020204" pitchFamily="34" charset="0"/>
              </a:rPr>
            </a:br>
            <a:endParaRPr lang="en-US" sz="1500" dirty="0">
              <a:solidFill>
                <a:schemeClr val="accent2"/>
              </a:solidFill>
              <a:latin typeface="Arial" panose="020B0604020202020204" pitchFamily="34" charset="0"/>
              <a:cs typeface="Arial" panose="020B0604020202020204" pitchFamily="34" charset="0"/>
            </a:endParaRPr>
          </a:p>
          <a:p>
            <a:pPr>
              <a:spcBef>
                <a:spcPts val="200"/>
              </a:spcBef>
              <a:spcAft>
                <a:spcPts val="800"/>
              </a:spcAft>
            </a:pPr>
            <a:r>
              <a:rPr lang="en-US" b="1" dirty="0">
                <a:solidFill>
                  <a:schemeClr val="accent1"/>
                </a:solidFill>
                <a:latin typeface="Arial" panose="020B0604020202020204" pitchFamily="34" charset="0"/>
                <a:cs typeface="Arial" panose="020B0604020202020204" pitchFamily="34" charset="0"/>
              </a:rPr>
              <a:t>CERT Training &amp; Continuing Education</a:t>
            </a:r>
          </a:p>
          <a:p>
            <a:pPr marR="0">
              <a:lnSpc>
                <a:spcPct val="110000"/>
              </a:lnSpc>
              <a:spcAft>
                <a:spcPts val="800"/>
              </a:spcAft>
              <a:buNone/>
            </a:pPr>
            <a:r>
              <a:rPr lang="en-US" sz="1500" dirty="0">
                <a:solidFill>
                  <a:schemeClr val="accent2"/>
                </a:solidFill>
                <a:latin typeface="Arial" panose="020B0604020202020204" pitchFamily="34" charset="0"/>
                <a:cs typeface="Arial" panose="020B0604020202020204" pitchFamily="34" charset="0"/>
              </a:rPr>
              <a:t>Include ShakeAlert in CERT classes, refreshers, and advanced training so volunteers stay familiar with the system and can answer common questions accurately.</a:t>
            </a:r>
          </a:p>
        </p:txBody>
      </p:sp>
      <p:sp>
        <p:nvSpPr>
          <p:cNvPr id="8" name="TextBox 7">
            <a:extLst>
              <a:ext uri="{FF2B5EF4-FFF2-40B4-BE49-F238E27FC236}">
                <a16:creationId xmlns:a16="http://schemas.microsoft.com/office/drawing/2014/main" id="{7425E9FA-A445-29F3-DC5F-00230785478A}"/>
              </a:ext>
            </a:extLst>
          </p:cNvPr>
          <p:cNvSpPr txBox="1"/>
          <p:nvPr/>
        </p:nvSpPr>
        <p:spPr>
          <a:xfrm>
            <a:off x="1570668" y="2085450"/>
            <a:ext cx="3885751" cy="1493550"/>
          </a:xfrm>
          <a:prstGeom prst="rect">
            <a:avLst/>
          </a:prstGeom>
          <a:noFill/>
        </p:spPr>
        <p:txBody>
          <a:bodyPr wrap="square">
            <a:spAutoFit/>
          </a:bodyPr>
          <a:lstStyle/>
          <a:p>
            <a:pPr>
              <a:spcBef>
                <a:spcPts val="200"/>
              </a:spcBef>
              <a:spcAft>
                <a:spcPts val="800"/>
              </a:spcAft>
            </a:pPr>
            <a:r>
              <a:rPr lang="en-US" b="1" dirty="0">
                <a:solidFill>
                  <a:schemeClr val="accent1"/>
                </a:solidFill>
                <a:latin typeface="Arial" panose="020B0604020202020204" pitchFamily="34" charset="0"/>
                <a:cs typeface="Arial" panose="020B0604020202020204" pitchFamily="34" charset="0"/>
              </a:rPr>
              <a:t>Exercises and Drills</a:t>
            </a:r>
          </a:p>
          <a:p>
            <a:pPr marL="0" marR="0">
              <a:lnSpc>
                <a:spcPct val="110000"/>
              </a:lnSpc>
              <a:spcBef>
                <a:spcPts val="200"/>
              </a:spcBef>
              <a:buNone/>
            </a:pPr>
            <a:r>
              <a:rPr lang="en-US" sz="1500" dirty="0">
                <a:solidFill>
                  <a:schemeClr val="accent2"/>
                </a:solidFill>
                <a:effectLst/>
                <a:latin typeface="Arial" panose="020B0604020202020204" pitchFamily="34" charset="0"/>
                <a:ea typeface="Arial" panose="020B0604020202020204" pitchFamily="34" charset="0"/>
                <a:cs typeface="Arial" panose="020B0604020202020204" pitchFamily="34" charset="0"/>
              </a:rPr>
              <a:t>Start earthquake exercises with a simulated ShakeAlert-powered alert so volunteers can practice taking immediate protective action before continuing the drill.</a:t>
            </a:r>
            <a:endParaRPr lang="en-US" dirty="0">
              <a:solidFill>
                <a:schemeClr val="accent1"/>
              </a:solidFill>
              <a:effectLst/>
              <a:latin typeface="Arial" panose="020B0604020202020204" pitchFamily="34" charset="0"/>
              <a:ea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2A54CA67-842C-4EE6-92CF-A4EE9B03094F}"/>
              </a:ext>
            </a:extLst>
          </p:cNvPr>
          <p:cNvSpPr txBox="1"/>
          <p:nvPr/>
        </p:nvSpPr>
        <p:spPr>
          <a:xfrm>
            <a:off x="12929616" y="4276394"/>
            <a:ext cx="184731" cy="369332"/>
          </a:xfrm>
          <a:prstGeom prst="rect">
            <a:avLst/>
          </a:prstGeom>
          <a:noFill/>
        </p:spPr>
        <p:txBody>
          <a:bodyPr wrap="none" rtlCol="0">
            <a:spAutoFit/>
          </a:bodyPr>
          <a:lstStyle/>
          <a:p>
            <a:endParaRPr lang="en-US"/>
          </a:p>
        </p:txBody>
      </p:sp>
      <p:sp>
        <p:nvSpPr>
          <p:cNvPr id="6" name="TextBox 5">
            <a:extLst>
              <a:ext uri="{FF2B5EF4-FFF2-40B4-BE49-F238E27FC236}">
                <a16:creationId xmlns:a16="http://schemas.microsoft.com/office/drawing/2014/main" id="{C55B1905-18DB-A8C2-34C2-1629AD9553BD}"/>
              </a:ext>
            </a:extLst>
          </p:cNvPr>
          <p:cNvSpPr txBox="1"/>
          <p:nvPr/>
        </p:nvSpPr>
        <p:spPr>
          <a:xfrm>
            <a:off x="1585209" y="3875098"/>
            <a:ext cx="3886200" cy="1998752"/>
          </a:xfrm>
          <a:prstGeom prst="rect">
            <a:avLst/>
          </a:prstGeom>
          <a:noFill/>
        </p:spPr>
        <p:txBody>
          <a:bodyPr wrap="square">
            <a:spAutoFit/>
          </a:bodyPr>
          <a:lstStyle/>
          <a:p>
            <a:pPr marL="0" marR="0">
              <a:lnSpc>
                <a:spcPct val="100000"/>
              </a:lnSpc>
              <a:spcAft>
                <a:spcPts val="800"/>
              </a:spcAft>
              <a:buNone/>
            </a:pPr>
            <a:r>
              <a:rPr lang="en-US" sz="1800" b="1"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Preparedness Booths, Fairs, Community Events</a:t>
            </a:r>
          </a:p>
          <a:p>
            <a:pPr marL="0" marR="0">
              <a:lnSpc>
                <a:spcPct val="110000"/>
              </a:lnSpc>
              <a:spcAft>
                <a:spcPts val="800"/>
              </a:spcAft>
              <a:buNone/>
            </a:pPr>
            <a:r>
              <a:rPr lang="en-US" sz="1500" dirty="0">
                <a:solidFill>
                  <a:schemeClr val="accent2"/>
                </a:solidFill>
                <a:latin typeface="Arial" panose="020B0604020202020204" pitchFamily="34" charset="0"/>
                <a:cs typeface="Arial" panose="020B0604020202020204" pitchFamily="34" charset="0"/>
              </a:rPr>
              <a:t>Show people how to check phone settings, understand alerting methods, and recognize what alerts may look like. Brief demonstrations can build confidence in receiving and acting on alerts.</a:t>
            </a:r>
          </a:p>
        </p:txBody>
      </p:sp>
      <p:grpSp>
        <p:nvGrpSpPr>
          <p:cNvPr id="23" name="Group 22">
            <a:extLst>
              <a:ext uri="{FF2B5EF4-FFF2-40B4-BE49-F238E27FC236}">
                <a16:creationId xmlns:a16="http://schemas.microsoft.com/office/drawing/2014/main" id="{CB975026-EE86-30F9-7DF2-0991400EFFA9}"/>
              </a:ext>
            </a:extLst>
          </p:cNvPr>
          <p:cNvGrpSpPr/>
          <p:nvPr/>
        </p:nvGrpSpPr>
        <p:grpSpPr>
          <a:xfrm>
            <a:off x="596475" y="2180640"/>
            <a:ext cx="727453" cy="727453"/>
            <a:chOff x="476554" y="2165649"/>
            <a:chExt cx="914400" cy="914400"/>
          </a:xfrm>
        </p:grpSpPr>
        <p:sp>
          <p:nvSpPr>
            <p:cNvPr id="10" name="Rounded Rectangle 9">
              <a:extLst>
                <a:ext uri="{FF2B5EF4-FFF2-40B4-BE49-F238E27FC236}">
                  <a16:creationId xmlns:a16="http://schemas.microsoft.com/office/drawing/2014/main" id="{B1D98A54-F4B2-6880-9BD6-4B5B4AB16144}"/>
                </a:ext>
              </a:extLst>
            </p:cNvPr>
            <p:cNvSpPr/>
            <p:nvPr/>
          </p:nvSpPr>
          <p:spPr>
            <a:xfrm>
              <a:off x="476554" y="2165649"/>
              <a:ext cx="914400" cy="914400"/>
            </a:xfrm>
            <a:prstGeom prst="roundRect">
              <a:avLst>
                <a:gd name="adj" fmla="val 7408"/>
              </a:avLst>
            </a:prstGeom>
            <a:gradFill>
              <a:gsLst>
                <a:gs pos="0">
                  <a:schemeClr val="accent1"/>
                </a:gs>
                <a:gs pos="100000">
                  <a:schemeClr val="accent1">
                    <a:lumMod val="75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26B00655-8BFC-B25E-96FB-D6E1DBA7E4D2}"/>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Lst>
            </a:blip>
            <a:stretch>
              <a:fillRect/>
            </a:stretch>
          </p:blipFill>
          <p:spPr>
            <a:xfrm>
              <a:off x="700582" y="2361889"/>
              <a:ext cx="473207" cy="473207"/>
            </a:xfrm>
            <a:prstGeom prst="rect">
              <a:avLst/>
            </a:prstGeom>
          </p:spPr>
        </p:pic>
      </p:grpSp>
      <p:grpSp>
        <p:nvGrpSpPr>
          <p:cNvPr id="25" name="Group 24">
            <a:extLst>
              <a:ext uri="{FF2B5EF4-FFF2-40B4-BE49-F238E27FC236}">
                <a16:creationId xmlns:a16="http://schemas.microsoft.com/office/drawing/2014/main" id="{7F4EFC8B-D58A-E1CA-9782-FBF1CE34F785}"/>
              </a:ext>
            </a:extLst>
          </p:cNvPr>
          <p:cNvGrpSpPr>
            <a:grpSpLocks noChangeAspect="1"/>
          </p:cNvGrpSpPr>
          <p:nvPr/>
        </p:nvGrpSpPr>
        <p:grpSpPr>
          <a:xfrm>
            <a:off x="643944" y="3969465"/>
            <a:ext cx="731520" cy="731520"/>
            <a:chOff x="449072" y="4104377"/>
            <a:chExt cx="914400" cy="914400"/>
          </a:xfrm>
        </p:grpSpPr>
        <p:sp>
          <p:nvSpPr>
            <p:cNvPr id="13" name="Rounded Rectangle 12">
              <a:extLst>
                <a:ext uri="{FF2B5EF4-FFF2-40B4-BE49-F238E27FC236}">
                  <a16:creationId xmlns:a16="http://schemas.microsoft.com/office/drawing/2014/main" id="{3183BF83-7967-5B75-24CB-BAB4DED55B6B}"/>
                </a:ext>
              </a:extLst>
            </p:cNvPr>
            <p:cNvSpPr/>
            <p:nvPr/>
          </p:nvSpPr>
          <p:spPr>
            <a:xfrm>
              <a:off x="449072" y="4104377"/>
              <a:ext cx="914400" cy="914400"/>
            </a:xfrm>
            <a:prstGeom prst="roundRect">
              <a:avLst>
                <a:gd name="adj" fmla="val 7408"/>
              </a:avLst>
            </a:prstGeom>
            <a:gradFill>
              <a:gsLst>
                <a:gs pos="0">
                  <a:schemeClr val="accent1"/>
                </a:gs>
                <a:gs pos="100000">
                  <a:schemeClr val="accent1">
                    <a:lumMod val="75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9F2E820D-82CC-D09D-1767-A8E128014C1D}"/>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100000"/>
                      </a14:imgEffect>
                    </a14:imgLayer>
                  </a14:imgProps>
                </a:ext>
              </a:extLst>
            </a:blip>
            <a:stretch>
              <a:fillRect/>
            </a:stretch>
          </p:blipFill>
          <p:spPr>
            <a:xfrm>
              <a:off x="647908" y="4272197"/>
              <a:ext cx="524655" cy="524655"/>
            </a:xfrm>
            <a:prstGeom prst="rect">
              <a:avLst/>
            </a:prstGeom>
          </p:spPr>
        </p:pic>
      </p:grpSp>
      <p:sp>
        <p:nvSpPr>
          <p:cNvPr id="27" name="Rounded Rectangle 26">
            <a:extLst>
              <a:ext uri="{FF2B5EF4-FFF2-40B4-BE49-F238E27FC236}">
                <a16:creationId xmlns:a16="http://schemas.microsoft.com/office/drawing/2014/main" id="{CD44A3A4-0A43-558F-1EF1-C4E6EEA5D906}"/>
              </a:ext>
            </a:extLst>
          </p:cNvPr>
          <p:cNvSpPr/>
          <p:nvPr/>
        </p:nvSpPr>
        <p:spPr>
          <a:xfrm>
            <a:off x="6295236" y="2180640"/>
            <a:ext cx="727453" cy="727453"/>
          </a:xfrm>
          <a:prstGeom prst="roundRect">
            <a:avLst>
              <a:gd name="adj" fmla="val 7408"/>
            </a:avLst>
          </a:prstGeom>
          <a:gradFill>
            <a:gsLst>
              <a:gs pos="0">
                <a:schemeClr val="accent1"/>
              </a:gs>
              <a:gs pos="100000">
                <a:schemeClr val="accent1">
                  <a:lumMod val="75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a:extLst>
              <a:ext uri="{FF2B5EF4-FFF2-40B4-BE49-F238E27FC236}">
                <a16:creationId xmlns:a16="http://schemas.microsoft.com/office/drawing/2014/main" id="{58361AE5-A956-5AC4-1D6B-7478960CA595}"/>
              </a:ext>
            </a:extLst>
          </p:cNvPr>
          <p:cNvSpPr/>
          <p:nvPr/>
        </p:nvSpPr>
        <p:spPr>
          <a:xfrm>
            <a:off x="6342705" y="3986953"/>
            <a:ext cx="731520" cy="731520"/>
          </a:xfrm>
          <a:prstGeom prst="roundRect">
            <a:avLst>
              <a:gd name="adj" fmla="val 7408"/>
            </a:avLst>
          </a:prstGeom>
          <a:gradFill>
            <a:gsLst>
              <a:gs pos="0">
                <a:schemeClr val="accent1"/>
              </a:gs>
              <a:gs pos="100000">
                <a:schemeClr val="accent1">
                  <a:lumMod val="75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a:extLst>
              <a:ext uri="{FF2B5EF4-FFF2-40B4-BE49-F238E27FC236}">
                <a16:creationId xmlns:a16="http://schemas.microsoft.com/office/drawing/2014/main" id="{CEA0FF67-BDA5-0754-22EC-4C3698E4D5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100000"/>
                    </a14:imgEffect>
                  </a14:imgLayer>
                </a14:imgProps>
              </a:ext>
            </a:extLst>
          </a:blip>
          <a:stretch>
            <a:fillRect/>
          </a:stretch>
        </p:blipFill>
        <p:spPr>
          <a:xfrm>
            <a:off x="6496988" y="4107307"/>
            <a:ext cx="434714" cy="434714"/>
          </a:xfrm>
          <a:prstGeom prst="rect">
            <a:avLst/>
          </a:prstGeom>
        </p:spPr>
      </p:pic>
      <p:pic>
        <p:nvPicPr>
          <p:cNvPr id="33" name="Picture 32">
            <a:extLst>
              <a:ext uri="{FF2B5EF4-FFF2-40B4-BE49-F238E27FC236}">
                <a16:creationId xmlns:a16="http://schemas.microsoft.com/office/drawing/2014/main" id="{A63E0607-0235-446B-643E-3B2D988C3991}"/>
              </a:ext>
            </a:extLst>
          </p:cNvPr>
          <p:cNvPicPr>
            <a:picLocks noChangeAspect="1"/>
          </p:cNvPicPr>
          <p:nvPr/>
        </p:nvPicPr>
        <p:blipFill>
          <a:blip r:embed="rId9">
            <a:extLst>
              <a:ext uri="{BEBA8EAE-BF5A-486C-A8C5-ECC9F3942E4B}">
                <a14:imgProps xmlns:a14="http://schemas.microsoft.com/office/drawing/2010/main">
                  <a14:imgLayer r:embed="rId10">
                    <a14:imgEffect>
                      <a14:brightnessContrast bright="100000"/>
                    </a14:imgEffect>
                  </a14:imgLayer>
                </a14:imgProps>
              </a:ext>
            </a:extLst>
          </a:blip>
          <a:stretch>
            <a:fillRect/>
          </a:stretch>
        </p:blipFill>
        <p:spPr>
          <a:xfrm>
            <a:off x="6434112" y="2313066"/>
            <a:ext cx="445124" cy="445124"/>
          </a:xfrm>
          <a:prstGeom prst="rect">
            <a:avLst/>
          </a:prstGeom>
        </p:spPr>
      </p:pic>
    </p:spTree>
    <p:extLst>
      <p:ext uri="{BB962C8B-B14F-4D97-AF65-F5344CB8AC3E}">
        <p14:creationId xmlns:p14="http://schemas.microsoft.com/office/powerpoint/2010/main" val="41214271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0A3AE9-742B-D3BA-9447-92D82E155389}"/>
            </a:ext>
          </a:extLst>
        </p:cNvPr>
        <p:cNvGrpSpPr/>
        <p:nvPr/>
      </p:nvGrpSpPr>
      <p:grpSpPr>
        <a:xfrm>
          <a:off x="0" y="0"/>
          <a:ext cx="0" cy="0"/>
          <a:chOff x="0" y="0"/>
          <a:chExt cx="0" cy="0"/>
        </a:xfrm>
      </p:grpSpPr>
      <p:pic>
        <p:nvPicPr>
          <p:cNvPr id="18" name="Picture 17" descr="A picture containing text, dark, silhouette&#10;&#10;AI-generated content may be incorrect.">
            <a:extLst>
              <a:ext uri="{FF2B5EF4-FFF2-40B4-BE49-F238E27FC236}">
                <a16:creationId xmlns:a16="http://schemas.microsoft.com/office/drawing/2014/main" id="{A71F0B57-219C-C83F-0142-490A395A5D7E}"/>
              </a:ext>
            </a:extLst>
          </p:cNvPr>
          <p:cNvPicPr>
            <a:picLocks noChangeAspect="1"/>
          </p:cNvPicPr>
          <p:nvPr/>
        </p:nvPicPr>
        <p:blipFill>
          <a:blip r:embed="rId3"/>
          <a:stretch>
            <a:fillRect/>
          </a:stretch>
        </p:blipFill>
        <p:spPr>
          <a:xfrm>
            <a:off x="6401222" y="1749286"/>
            <a:ext cx="5790778" cy="4686448"/>
          </a:xfrm>
          <a:prstGeom prst="rect">
            <a:avLst/>
          </a:prstGeom>
        </p:spPr>
      </p:pic>
      <p:sp>
        <p:nvSpPr>
          <p:cNvPr id="19" name="Title 2">
            <a:extLst>
              <a:ext uri="{FF2B5EF4-FFF2-40B4-BE49-F238E27FC236}">
                <a16:creationId xmlns:a16="http://schemas.microsoft.com/office/drawing/2014/main" id="{59CEAC5D-7274-1903-9995-921226F20C8A}"/>
              </a:ext>
            </a:extLst>
          </p:cNvPr>
          <p:cNvSpPr>
            <a:spLocks noGrp="1"/>
          </p:cNvSpPr>
          <p:nvPr>
            <p:ph type="title"/>
          </p:nvPr>
        </p:nvSpPr>
        <p:spPr/>
        <p:txBody>
          <a:bodyPr>
            <a:normAutofit/>
          </a:bodyPr>
          <a:lstStyle/>
          <a:p>
            <a:r>
              <a:rPr lang="en-US" sz="3200" dirty="0"/>
              <a:t>Practice: Start a ShakeAlert Conversation</a:t>
            </a:r>
          </a:p>
        </p:txBody>
      </p:sp>
      <p:sp>
        <p:nvSpPr>
          <p:cNvPr id="22" name="Slide Number Placeholder 2">
            <a:extLst>
              <a:ext uri="{FF2B5EF4-FFF2-40B4-BE49-F238E27FC236}">
                <a16:creationId xmlns:a16="http://schemas.microsoft.com/office/drawing/2014/main" id="{155ACC25-AC31-878E-BDDB-85AA589AD361}"/>
              </a:ext>
            </a:extLst>
          </p:cNvPr>
          <p:cNvSpPr>
            <a:spLocks noGrp="1"/>
          </p:cNvSpPr>
          <p:nvPr>
            <p:ph type="sldNum" sz="quarter" idx="12"/>
          </p:nvPr>
        </p:nvSpPr>
        <p:spPr/>
        <p:txBody>
          <a:bodyPr/>
          <a:lstStyle/>
          <a:p>
            <a:fld id="{00000000-1234-1234-1234-123412341234}" type="slidenum">
              <a:rPr lang="en-US" smtClean="0"/>
              <a:pPr/>
              <a:t>54</a:t>
            </a:fld>
            <a:endParaRPr lang="en-US"/>
          </a:p>
        </p:txBody>
      </p:sp>
      <p:sp>
        <p:nvSpPr>
          <p:cNvPr id="3" name="Content Placeholder 3">
            <a:extLst>
              <a:ext uri="{FF2B5EF4-FFF2-40B4-BE49-F238E27FC236}">
                <a16:creationId xmlns:a16="http://schemas.microsoft.com/office/drawing/2014/main" id="{09FCE81C-F9C2-683E-BE43-0D31AD197E61}"/>
              </a:ext>
            </a:extLst>
          </p:cNvPr>
          <p:cNvSpPr>
            <a:spLocks noGrp="1"/>
          </p:cNvSpPr>
          <p:nvPr>
            <p:ph idx="1"/>
          </p:nvPr>
        </p:nvSpPr>
        <p:spPr>
          <a:xfrm>
            <a:off x="273424" y="1299883"/>
            <a:ext cx="5550906" cy="1721613"/>
          </a:xfrm>
        </p:spPr>
        <p:txBody>
          <a:bodyPr>
            <a:noAutofit/>
          </a:bodyPr>
          <a:lstStyle/>
          <a:p>
            <a:pPr marL="84137" indent="0">
              <a:lnSpc>
                <a:spcPct val="100000"/>
              </a:lnSpc>
              <a:spcBef>
                <a:spcPts val="1200"/>
              </a:spcBef>
              <a:buNone/>
            </a:pPr>
            <a:r>
              <a:rPr lang="en-US" sz="2000" b="1" dirty="0">
                <a:solidFill>
                  <a:schemeClr val="tx2"/>
                </a:solidFill>
              </a:rPr>
              <a:t>Role-play with a partner.</a:t>
            </a:r>
          </a:p>
          <a:p>
            <a:pPr marL="295275" indent="-211138">
              <a:lnSpc>
                <a:spcPct val="100000"/>
              </a:lnSpc>
              <a:spcBef>
                <a:spcPts val="1200"/>
              </a:spcBef>
            </a:pPr>
            <a:r>
              <a:rPr lang="en-US" sz="2000" dirty="0"/>
              <a:t>One person is a CERT volunteer.</a:t>
            </a:r>
          </a:p>
          <a:p>
            <a:pPr marL="295275" indent="-211138">
              <a:lnSpc>
                <a:spcPct val="100000"/>
              </a:lnSpc>
              <a:spcBef>
                <a:spcPts val="1200"/>
              </a:spcBef>
            </a:pPr>
            <a:r>
              <a:rPr lang="en-US" sz="2000" dirty="0"/>
              <a:t>The other is a community member who asks: </a:t>
            </a:r>
            <a:r>
              <a:rPr lang="en-US" sz="2000" b="1" i="1" dirty="0"/>
              <a:t>“I’ve heard of ShakeAlert, but what is it?”</a:t>
            </a:r>
          </a:p>
        </p:txBody>
      </p:sp>
      <p:sp>
        <p:nvSpPr>
          <p:cNvPr id="4" name="Content Placeholder 3">
            <a:extLst>
              <a:ext uri="{FF2B5EF4-FFF2-40B4-BE49-F238E27FC236}">
                <a16:creationId xmlns:a16="http://schemas.microsoft.com/office/drawing/2014/main" id="{601BE574-5E10-B5C0-24F7-9FEC99B9A14F}"/>
              </a:ext>
            </a:extLst>
          </p:cNvPr>
          <p:cNvSpPr txBox="1">
            <a:spLocks/>
          </p:cNvSpPr>
          <p:nvPr/>
        </p:nvSpPr>
        <p:spPr>
          <a:xfrm>
            <a:off x="306554" y="3479865"/>
            <a:ext cx="5550906" cy="21456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4137" indent="0">
              <a:lnSpc>
                <a:spcPct val="100000"/>
              </a:lnSpc>
              <a:spcBef>
                <a:spcPts val="1200"/>
              </a:spcBef>
              <a:buFont typeface="Arial" panose="020B0604020202020204" pitchFamily="34" charset="0"/>
              <a:buNone/>
            </a:pPr>
            <a:r>
              <a:rPr lang="en-US" sz="2000" b="1" dirty="0">
                <a:solidFill>
                  <a:schemeClr val="accent1"/>
                </a:solidFill>
              </a:rPr>
              <a:t>Use the conversation tips from the previous slide to respond. Then:</a:t>
            </a:r>
          </a:p>
          <a:p>
            <a:pPr marL="295275" indent="-211138">
              <a:lnSpc>
                <a:spcPct val="100000"/>
              </a:lnSpc>
              <a:spcBef>
                <a:spcPts val="1200"/>
              </a:spcBef>
            </a:pPr>
            <a:r>
              <a:rPr lang="en-US" sz="2000" dirty="0"/>
              <a:t>Switch roles.</a:t>
            </a:r>
          </a:p>
          <a:p>
            <a:pPr marL="295275" indent="-211138">
              <a:lnSpc>
                <a:spcPct val="100000"/>
              </a:lnSpc>
              <a:spcBef>
                <a:spcPts val="1200"/>
              </a:spcBef>
            </a:pPr>
            <a:r>
              <a:rPr lang="en-US" sz="2000" dirty="0"/>
              <a:t>Briefly discuss what made the explanation clear and easy to act on.</a:t>
            </a:r>
          </a:p>
        </p:txBody>
      </p:sp>
      <p:cxnSp>
        <p:nvCxnSpPr>
          <p:cNvPr id="6" name="Straight Connector 5">
            <a:extLst>
              <a:ext uri="{FF2B5EF4-FFF2-40B4-BE49-F238E27FC236}">
                <a16:creationId xmlns:a16="http://schemas.microsoft.com/office/drawing/2014/main" id="{3E7FDDB9-C542-949D-CE8F-B4C00EDAB57A}"/>
              </a:ext>
            </a:extLst>
          </p:cNvPr>
          <p:cNvCxnSpPr/>
          <p:nvPr/>
        </p:nvCxnSpPr>
        <p:spPr>
          <a:xfrm>
            <a:off x="490654" y="3256156"/>
            <a:ext cx="5464097" cy="0"/>
          </a:xfrm>
          <a:prstGeom prst="line">
            <a:avLst/>
          </a:prstGeom>
          <a:ln cap="rnd">
            <a:solidFill>
              <a:schemeClr val="accent2">
                <a:lumMod val="60000"/>
                <a:lumOff val="40000"/>
              </a:schemeClr>
            </a:solidFill>
            <a:prstDash val="sysDot"/>
            <a:roun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639313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2F849-4AF0-9D8D-5C44-7AAF31FA1F3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BC0737D-DB1C-B860-0C65-20B32B50211F}"/>
              </a:ext>
            </a:extLst>
          </p:cNvPr>
          <p:cNvPicPr>
            <a:picLocks noChangeAspect="1"/>
          </p:cNvPicPr>
          <p:nvPr/>
        </p:nvPicPr>
        <p:blipFill>
          <a:blip r:embed="rId3" cstate="hqprint">
            <a:duotone>
              <a:schemeClr val="accent5">
                <a:shade val="45000"/>
                <a:satMod val="135000"/>
              </a:schemeClr>
              <a:prstClr val="white"/>
            </a:duotone>
            <a:alphaModFix amt="20000"/>
            <a:extLst>
              <a:ext uri="{28A0092B-C50C-407E-A947-70E740481C1C}">
                <a14:useLocalDpi xmlns:a14="http://schemas.microsoft.com/office/drawing/2010/main"/>
              </a:ext>
            </a:extLst>
          </a:blip>
          <a:srcRect r="-4196"/>
          <a:stretch>
            <a:fillRect/>
          </a:stretch>
        </p:blipFill>
        <p:spPr>
          <a:xfrm flipH="1">
            <a:off x="6606539" y="0"/>
            <a:ext cx="5585461" cy="6858000"/>
          </a:xfrm>
          <a:prstGeom prst="rect">
            <a:avLst/>
          </a:prstGeom>
        </p:spPr>
      </p:pic>
      <p:sp>
        <p:nvSpPr>
          <p:cNvPr id="7" name="Title 5">
            <a:extLst>
              <a:ext uri="{FF2B5EF4-FFF2-40B4-BE49-F238E27FC236}">
                <a16:creationId xmlns:a16="http://schemas.microsoft.com/office/drawing/2014/main" id="{83EE3D74-6A85-17C6-D7EB-828109C6E757}"/>
              </a:ext>
            </a:extLst>
          </p:cNvPr>
          <p:cNvSpPr txBox="1">
            <a:spLocks/>
          </p:cNvSpPr>
          <p:nvPr/>
        </p:nvSpPr>
        <p:spPr>
          <a:xfrm>
            <a:off x="715619" y="1809438"/>
            <a:ext cx="6809131" cy="2286312"/>
          </a:xfrm>
          <a:prstGeom prst="rect">
            <a:avLst/>
          </a:prstGeom>
          <a:noFill/>
          <a:ln>
            <a:noFill/>
          </a:ln>
        </p:spPr>
        <p:txBody>
          <a:bodyPr spcFirstLastPara="1" wrap="square" lIns="0"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1800"/>
              <a:buFont typeface="Arial"/>
              <a:buNone/>
              <a:defRPr sz="2100" b="1" i="0" u="none" strike="noStrike" cap="none">
                <a:solidFill>
                  <a:schemeClr val="accen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n-US" sz="6000" spc="-100" dirty="0">
                <a:solidFill>
                  <a:schemeClr val="bg1"/>
                </a:solidFill>
              </a:rPr>
              <a:t>Wrap-Up</a:t>
            </a:r>
          </a:p>
        </p:txBody>
      </p:sp>
      <p:cxnSp>
        <p:nvCxnSpPr>
          <p:cNvPr id="21" name="Straight Connector 20">
            <a:extLst>
              <a:ext uri="{FF2B5EF4-FFF2-40B4-BE49-F238E27FC236}">
                <a16:creationId xmlns:a16="http://schemas.microsoft.com/office/drawing/2014/main" id="{774E92EE-3F89-7C50-FD34-12723022D0B0}"/>
              </a:ext>
            </a:extLst>
          </p:cNvPr>
          <p:cNvCxnSpPr>
            <a:cxnSpLocks/>
          </p:cNvCxnSpPr>
          <p:nvPr/>
        </p:nvCxnSpPr>
        <p:spPr>
          <a:xfrm>
            <a:off x="786384" y="4608576"/>
            <a:ext cx="5340096" cy="0"/>
          </a:xfrm>
          <a:prstGeom prst="line">
            <a:avLst/>
          </a:prstGeom>
          <a:ln>
            <a:solidFill>
              <a:schemeClr val="bg1">
                <a:lumMod val="50000"/>
              </a:schemeClr>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767258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4BCD3-7223-C803-3B79-0305AE98480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917A934E-46CD-68C2-2E31-DE0F852FB6B1}"/>
              </a:ext>
            </a:extLst>
          </p:cNvPr>
          <p:cNvPicPr>
            <a:picLocks noChangeAspect="1"/>
          </p:cNvPicPr>
          <p:nvPr/>
        </p:nvPicPr>
        <p:blipFill>
          <a:blip r:embed="rId3">
            <a:duotone>
              <a:schemeClr val="accent6">
                <a:shade val="45000"/>
                <a:satMod val="135000"/>
              </a:schemeClr>
              <a:prstClr val="white"/>
            </a:duotone>
          </a:blip>
          <a:stretch>
            <a:fillRect/>
          </a:stretch>
        </p:blipFill>
        <p:spPr>
          <a:xfrm>
            <a:off x="390154" y="1247107"/>
            <a:ext cx="3397728" cy="3960261"/>
          </a:xfrm>
          <a:prstGeom prst="rect">
            <a:avLst/>
          </a:prstGeom>
        </p:spPr>
      </p:pic>
      <p:pic>
        <p:nvPicPr>
          <p:cNvPr id="19" name="Picture 18">
            <a:extLst>
              <a:ext uri="{FF2B5EF4-FFF2-40B4-BE49-F238E27FC236}">
                <a16:creationId xmlns:a16="http://schemas.microsoft.com/office/drawing/2014/main" id="{D6BE0AE5-4066-10D6-B608-00CD283BDC32}"/>
              </a:ext>
            </a:extLst>
          </p:cNvPr>
          <p:cNvPicPr>
            <a:picLocks noChangeAspect="1"/>
          </p:cNvPicPr>
          <p:nvPr/>
        </p:nvPicPr>
        <p:blipFill>
          <a:blip r:embed="rId3">
            <a:duotone>
              <a:schemeClr val="accent6">
                <a:shade val="45000"/>
                <a:satMod val="135000"/>
              </a:schemeClr>
              <a:prstClr val="white"/>
            </a:duotone>
          </a:blip>
          <a:stretch>
            <a:fillRect/>
          </a:stretch>
        </p:blipFill>
        <p:spPr>
          <a:xfrm>
            <a:off x="4289193" y="1247107"/>
            <a:ext cx="3397728" cy="3960261"/>
          </a:xfrm>
          <a:prstGeom prst="rect">
            <a:avLst/>
          </a:prstGeom>
        </p:spPr>
      </p:pic>
      <p:pic>
        <p:nvPicPr>
          <p:cNvPr id="20" name="Picture 19">
            <a:extLst>
              <a:ext uri="{FF2B5EF4-FFF2-40B4-BE49-F238E27FC236}">
                <a16:creationId xmlns:a16="http://schemas.microsoft.com/office/drawing/2014/main" id="{87E649D7-3E41-1A78-A6C3-FFEB39A0C558}"/>
              </a:ext>
            </a:extLst>
          </p:cNvPr>
          <p:cNvPicPr>
            <a:picLocks noChangeAspect="1"/>
          </p:cNvPicPr>
          <p:nvPr/>
        </p:nvPicPr>
        <p:blipFill>
          <a:blip r:embed="rId3">
            <a:duotone>
              <a:schemeClr val="accent6">
                <a:shade val="45000"/>
                <a:satMod val="135000"/>
              </a:schemeClr>
              <a:prstClr val="white"/>
            </a:duotone>
          </a:blip>
          <a:stretch>
            <a:fillRect/>
          </a:stretch>
        </p:blipFill>
        <p:spPr>
          <a:xfrm>
            <a:off x="8188230" y="1247107"/>
            <a:ext cx="3397728" cy="3960261"/>
          </a:xfrm>
          <a:prstGeom prst="rect">
            <a:avLst/>
          </a:prstGeom>
        </p:spPr>
      </p:pic>
      <p:sp>
        <p:nvSpPr>
          <p:cNvPr id="4" name="Title 3">
            <a:extLst>
              <a:ext uri="{FF2B5EF4-FFF2-40B4-BE49-F238E27FC236}">
                <a16:creationId xmlns:a16="http://schemas.microsoft.com/office/drawing/2014/main" id="{41AE3DA8-CEE9-16F6-620E-595D15AB9F78}"/>
              </a:ext>
            </a:extLst>
          </p:cNvPr>
          <p:cNvSpPr>
            <a:spLocks noGrp="1"/>
          </p:cNvSpPr>
          <p:nvPr>
            <p:ph type="title"/>
          </p:nvPr>
        </p:nvSpPr>
        <p:spPr/>
        <p:txBody>
          <a:bodyPr/>
          <a:lstStyle/>
          <a:p>
            <a:r>
              <a:rPr lang="en-US" dirty="0"/>
              <a:t>Be ShakeAlert Ready</a:t>
            </a:r>
          </a:p>
        </p:txBody>
      </p:sp>
      <p:sp>
        <p:nvSpPr>
          <p:cNvPr id="3" name="Slide Number Placeholder 2">
            <a:extLst>
              <a:ext uri="{FF2B5EF4-FFF2-40B4-BE49-F238E27FC236}">
                <a16:creationId xmlns:a16="http://schemas.microsoft.com/office/drawing/2014/main" id="{492B3F04-880C-F6F5-CC59-234C9C3802A9}"/>
              </a:ext>
            </a:extLst>
          </p:cNvPr>
          <p:cNvSpPr>
            <a:spLocks noGrp="1"/>
          </p:cNvSpPr>
          <p:nvPr>
            <p:ph type="sldNum" sz="quarter" idx="12"/>
          </p:nvPr>
        </p:nvSpPr>
        <p:spPr/>
        <p:txBody>
          <a:bodyPr/>
          <a:lstStyle/>
          <a:p>
            <a:fld id="{00000000-1234-1234-1234-123412341234}" type="slidenum">
              <a:rPr lang="en-US" smtClean="0"/>
              <a:pPr/>
              <a:t>56</a:t>
            </a:fld>
            <a:endParaRPr lang="en-US"/>
          </a:p>
        </p:txBody>
      </p:sp>
      <p:sp>
        <p:nvSpPr>
          <p:cNvPr id="11" name="TextBox 10">
            <a:extLst>
              <a:ext uri="{FF2B5EF4-FFF2-40B4-BE49-F238E27FC236}">
                <a16:creationId xmlns:a16="http://schemas.microsoft.com/office/drawing/2014/main" id="{C0C31D16-F9CB-CD72-9808-1B071DDC10E6}"/>
              </a:ext>
            </a:extLst>
          </p:cNvPr>
          <p:cNvSpPr txBox="1"/>
          <p:nvPr/>
        </p:nvSpPr>
        <p:spPr>
          <a:xfrm>
            <a:off x="575264" y="3599533"/>
            <a:ext cx="2737296" cy="1200329"/>
          </a:xfrm>
          <a:prstGeom prst="rect">
            <a:avLst/>
          </a:prstGeom>
          <a:noFill/>
        </p:spPr>
        <p:txBody>
          <a:bodyPr wrap="square">
            <a:spAutoFit/>
          </a:bodyPr>
          <a:lstStyle/>
          <a:p>
            <a:pPr algn="ctr"/>
            <a:r>
              <a:rPr lang="en-US" dirty="0">
                <a:solidFill>
                  <a:schemeClr val="accent2">
                    <a:lumMod val="75000"/>
                  </a:schemeClr>
                </a:solidFill>
                <a:latin typeface="Arial" panose="020B0604020202020204" pitchFamily="34" charset="0"/>
                <a:cs typeface="Arial" panose="020B0604020202020204" pitchFamily="34" charset="0"/>
              </a:rPr>
              <a:t>Know how </a:t>
            </a:r>
            <a:r>
              <a:rPr lang="en-US" dirty="0" err="1">
                <a:solidFill>
                  <a:schemeClr val="accent2">
                    <a:lumMod val="75000"/>
                  </a:schemeClr>
                </a:solidFill>
                <a:latin typeface="Arial" panose="020B0604020202020204" pitchFamily="34" charset="0"/>
                <a:cs typeface="Arial" panose="020B0604020202020204" pitchFamily="34" charset="0"/>
              </a:rPr>
              <a:t>ShakeAlert</a:t>
            </a:r>
            <a:r>
              <a:rPr lang="en-US" dirty="0">
                <a:solidFill>
                  <a:schemeClr val="accent2">
                    <a:lumMod val="75000"/>
                  </a:schemeClr>
                </a:solidFill>
                <a:latin typeface="Arial" panose="020B0604020202020204" pitchFamily="34" charset="0"/>
                <a:cs typeface="Arial" panose="020B0604020202020204" pitchFamily="34" charset="0"/>
              </a:rPr>
              <a:t>-powered alerts may reach you and confirm your phone settings.</a:t>
            </a:r>
          </a:p>
        </p:txBody>
      </p:sp>
      <p:sp>
        <p:nvSpPr>
          <p:cNvPr id="12" name="TextBox 11">
            <a:extLst>
              <a:ext uri="{FF2B5EF4-FFF2-40B4-BE49-F238E27FC236}">
                <a16:creationId xmlns:a16="http://schemas.microsoft.com/office/drawing/2014/main" id="{EECF58AC-905B-47C8-C687-9188FB7F75FE}"/>
              </a:ext>
            </a:extLst>
          </p:cNvPr>
          <p:cNvSpPr txBox="1"/>
          <p:nvPr/>
        </p:nvSpPr>
        <p:spPr>
          <a:xfrm>
            <a:off x="4676111" y="3599533"/>
            <a:ext cx="2593435" cy="1200329"/>
          </a:xfrm>
          <a:prstGeom prst="rect">
            <a:avLst/>
          </a:prstGeom>
          <a:noFill/>
        </p:spPr>
        <p:txBody>
          <a:bodyPr wrap="square">
            <a:spAutoFit/>
          </a:bodyPr>
          <a:lstStyle/>
          <a:p>
            <a:pPr algn="ctr"/>
            <a:r>
              <a:rPr lang="en-US" dirty="0">
                <a:solidFill>
                  <a:schemeClr val="accent2">
                    <a:lumMod val="75000"/>
                  </a:schemeClr>
                </a:solidFill>
                <a:latin typeface="Arial" panose="020B0604020202020204" pitchFamily="34" charset="0"/>
                <a:cs typeface="Arial" panose="020B0604020202020204" pitchFamily="34" charset="0"/>
              </a:rPr>
              <a:t>Take protective action immediately when </a:t>
            </a:r>
            <a:br>
              <a:rPr lang="en-US" dirty="0">
                <a:solidFill>
                  <a:schemeClr val="accent2">
                    <a:lumMod val="75000"/>
                  </a:schemeClr>
                </a:solidFill>
                <a:latin typeface="Arial" panose="020B0604020202020204" pitchFamily="34" charset="0"/>
                <a:cs typeface="Arial" panose="020B0604020202020204" pitchFamily="34" charset="0"/>
              </a:rPr>
            </a:br>
            <a:r>
              <a:rPr lang="en-US" dirty="0">
                <a:solidFill>
                  <a:schemeClr val="accent2">
                    <a:lumMod val="75000"/>
                  </a:schemeClr>
                </a:solidFill>
                <a:latin typeface="Arial" panose="020B0604020202020204" pitchFamily="34" charset="0"/>
                <a:cs typeface="Arial" panose="020B0604020202020204" pitchFamily="34" charset="0"/>
              </a:rPr>
              <a:t>you receive an alert </a:t>
            </a:r>
            <a:br>
              <a:rPr lang="en-US" dirty="0">
                <a:solidFill>
                  <a:schemeClr val="accent2">
                    <a:lumMod val="75000"/>
                  </a:schemeClr>
                </a:solidFill>
                <a:latin typeface="Arial" panose="020B0604020202020204" pitchFamily="34" charset="0"/>
                <a:cs typeface="Arial" panose="020B0604020202020204" pitchFamily="34" charset="0"/>
              </a:rPr>
            </a:br>
            <a:r>
              <a:rPr lang="en-US" dirty="0">
                <a:solidFill>
                  <a:schemeClr val="accent2">
                    <a:lumMod val="75000"/>
                  </a:schemeClr>
                </a:solidFill>
                <a:latin typeface="Arial" panose="020B0604020202020204" pitchFamily="34" charset="0"/>
                <a:cs typeface="Arial" panose="020B0604020202020204" pitchFamily="34" charset="0"/>
              </a:rPr>
              <a:t>or feel shaking.</a:t>
            </a:r>
          </a:p>
        </p:txBody>
      </p:sp>
      <p:sp>
        <p:nvSpPr>
          <p:cNvPr id="13" name="TextBox 12">
            <a:extLst>
              <a:ext uri="{FF2B5EF4-FFF2-40B4-BE49-F238E27FC236}">
                <a16:creationId xmlns:a16="http://schemas.microsoft.com/office/drawing/2014/main" id="{288F4EDC-54FD-6A21-0889-0806F3CB4599}"/>
              </a:ext>
            </a:extLst>
          </p:cNvPr>
          <p:cNvSpPr txBox="1"/>
          <p:nvPr/>
        </p:nvSpPr>
        <p:spPr>
          <a:xfrm>
            <a:off x="8466526" y="3599533"/>
            <a:ext cx="2805935" cy="923330"/>
          </a:xfrm>
          <a:prstGeom prst="rect">
            <a:avLst/>
          </a:prstGeom>
          <a:noFill/>
        </p:spPr>
        <p:txBody>
          <a:bodyPr wrap="square">
            <a:spAutoFit/>
          </a:bodyPr>
          <a:lstStyle/>
          <a:p>
            <a:pPr algn="ctr"/>
            <a:r>
              <a:rPr lang="en-US" dirty="0">
                <a:solidFill>
                  <a:schemeClr val="accent2">
                    <a:lumMod val="75000"/>
                  </a:schemeClr>
                </a:solidFill>
                <a:latin typeface="Arial" panose="020B0604020202020204" pitchFamily="34" charset="0"/>
                <a:cs typeface="Arial" panose="020B0604020202020204" pitchFamily="34" charset="0"/>
              </a:rPr>
              <a:t>Help others understand </a:t>
            </a:r>
            <a:r>
              <a:rPr lang="en-US" dirty="0" err="1">
                <a:solidFill>
                  <a:schemeClr val="accent2">
                    <a:lumMod val="75000"/>
                  </a:schemeClr>
                </a:solidFill>
                <a:latin typeface="Arial" panose="020B0604020202020204" pitchFamily="34" charset="0"/>
                <a:cs typeface="Arial" panose="020B0604020202020204" pitchFamily="34" charset="0"/>
              </a:rPr>
              <a:t>ShakeAlert</a:t>
            </a:r>
            <a:r>
              <a:rPr lang="en-US" dirty="0">
                <a:solidFill>
                  <a:schemeClr val="accent2">
                    <a:lumMod val="75000"/>
                  </a:schemeClr>
                </a:solidFill>
                <a:latin typeface="Arial" panose="020B0604020202020204" pitchFamily="34" charset="0"/>
                <a:cs typeface="Arial" panose="020B0604020202020204" pitchFamily="34" charset="0"/>
              </a:rPr>
              <a:t> and know what to do. </a:t>
            </a:r>
          </a:p>
        </p:txBody>
      </p:sp>
      <p:sp>
        <p:nvSpPr>
          <p:cNvPr id="25" name="Oval 24">
            <a:extLst>
              <a:ext uri="{FF2B5EF4-FFF2-40B4-BE49-F238E27FC236}">
                <a16:creationId xmlns:a16="http://schemas.microsoft.com/office/drawing/2014/main" id="{9BF3BC21-9B1E-1094-66F9-0C16C28189AD}"/>
              </a:ext>
            </a:extLst>
          </p:cNvPr>
          <p:cNvSpPr/>
          <p:nvPr/>
        </p:nvSpPr>
        <p:spPr>
          <a:xfrm>
            <a:off x="575476" y="1447694"/>
            <a:ext cx="502867" cy="502867"/>
          </a:xfrm>
          <a:prstGeom prst="ellipse">
            <a:avLst/>
          </a:prstGeom>
          <a:gradFill flip="none" rotWithShape="1">
            <a:gsLst>
              <a:gs pos="1000">
                <a:schemeClr val="accent1">
                  <a:lumMod val="75000"/>
                </a:schemeClr>
              </a:gs>
              <a:gs pos="100000">
                <a:schemeClr val="accent1"/>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1</a:t>
            </a:r>
          </a:p>
        </p:txBody>
      </p:sp>
      <p:sp>
        <p:nvSpPr>
          <p:cNvPr id="26" name="Oval 25">
            <a:extLst>
              <a:ext uri="{FF2B5EF4-FFF2-40B4-BE49-F238E27FC236}">
                <a16:creationId xmlns:a16="http://schemas.microsoft.com/office/drawing/2014/main" id="{D36F5565-15CF-DBD8-0A27-425FA4D19061}"/>
              </a:ext>
            </a:extLst>
          </p:cNvPr>
          <p:cNvSpPr/>
          <p:nvPr/>
        </p:nvSpPr>
        <p:spPr>
          <a:xfrm>
            <a:off x="4475479" y="1447694"/>
            <a:ext cx="502867" cy="502867"/>
          </a:xfrm>
          <a:prstGeom prst="ellipse">
            <a:avLst/>
          </a:prstGeom>
          <a:gradFill flip="none" rotWithShape="1">
            <a:gsLst>
              <a:gs pos="1000">
                <a:schemeClr val="accent1">
                  <a:lumMod val="75000"/>
                </a:schemeClr>
              </a:gs>
              <a:gs pos="100000">
                <a:schemeClr val="accent1"/>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2</a:t>
            </a:r>
          </a:p>
        </p:txBody>
      </p:sp>
      <p:sp>
        <p:nvSpPr>
          <p:cNvPr id="27" name="Oval 26">
            <a:extLst>
              <a:ext uri="{FF2B5EF4-FFF2-40B4-BE49-F238E27FC236}">
                <a16:creationId xmlns:a16="http://schemas.microsoft.com/office/drawing/2014/main" id="{A3DB25EF-9ECA-61DB-4412-5DCDCF5D79EF}"/>
              </a:ext>
            </a:extLst>
          </p:cNvPr>
          <p:cNvSpPr/>
          <p:nvPr/>
        </p:nvSpPr>
        <p:spPr>
          <a:xfrm>
            <a:off x="8373887" y="1447694"/>
            <a:ext cx="502867" cy="502867"/>
          </a:xfrm>
          <a:prstGeom prst="ellipse">
            <a:avLst/>
          </a:prstGeom>
          <a:gradFill flip="none" rotWithShape="1">
            <a:gsLst>
              <a:gs pos="1000">
                <a:schemeClr val="accent1">
                  <a:lumMod val="75000"/>
                </a:schemeClr>
              </a:gs>
              <a:gs pos="100000">
                <a:schemeClr val="accent1"/>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t>3</a:t>
            </a:r>
          </a:p>
        </p:txBody>
      </p:sp>
      <p:pic>
        <p:nvPicPr>
          <p:cNvPr id="29" name="Picture 28">
            <a:extLst>
              <a:ext uri="{FF2B5EF4-FFF2-40B4-BE49-F238E27FC236}">
                <a16:creationId xmlns:a16="http://schemas.microsoft.com/office/drawing/2014/main" id="{725D35C6-5A93-097A-37F5-A5FAFC64B526}"/>
              </a:ext>
            </a:extLst>
          </p:cNvPr>
          <p:cNvPicPr>
            <a:picLocks noChangeAspect="1"/>
          </p:cNvPicPr>
          <p:nvPr/>
        </p:nvPicPr>
        <p:blipFill>
          <a:blip r:embed="rId4"/>
          <a:stretch>
            <a:fillRect/>
          </a:stretch>
        </p:blipFill>
        <p:spPr>
          <a:xfrm>
            <a:off x="1568435" y="1725635"/>
            <a:ext cx="1200349" cy="1475127"/>
          </a:xfrm>
          <a:prstGeom prst="rect">
            <a:avLst/>
          </a:prstGeom>
        </p:spPr>
      </p:pic>
      <p:grpSp>
        <p:nvGrpSpPr>
          <p:cNvPr id="15" name="Group 14">
            <a:extLst>
              <a:ext uri="{FF2B5EF4-FFF2-40B4-BE49-F238E27FC236}">
                <a16:creationId xmlns:a16="http://schemas.microsoft.com/office/drawing/2014/main" id="{DA3279D5-87B5-3B77-2DD6-64051694A852}"/>
              </a:ext>
            </a:extLst>
          </p:cNvPr>
          <p:cNvGrpSpPr/>
          <p:nvPr/>
        </p:nvGrpSpPr>
        <p:grpSpPr>
          <a:xfrm>
            <a:off x="-1" y="5699761"/>
            <a:ext cx="12192001" cy="1158240"/>
            <a:chOff x="-1" y="5699761"/>
            <a:chExt cx="12192001" cy="1158240"/>
          </a:xfrm>
        </p:grpSpPr>
        <p:sp>
          <p:nvSpPr>
            <p:cNvPr id="16" name="Rectangle 15">
              <a:extLst>
                <a:ext uri="{FF2B5EF4-FFF2-40B4-BE49-F238E27FC236}">
                  <a16:creationId xmlns:a16="http://schemas.microsoft.com/office/drawing/2014/main" id="{D09FC4BA-5215-A2F0-5665-98D2A259C6DD}"/>
                </a:ext>
              </a:extLst>
            </p:cNvPr>
            <p:cNvSpPr/>
            <p:nvPr/>
          </p:nvSpPr>
          <p:spPr>
            <a:xfrm>
              <a:off x="0" y="5702531"/>
              <a:ext cx="12192000" cy="1155469"/>
            </a:xfrm>
            <a:prstGeom prst="rect">
              <a:avLst/>
            </a:prstGeom>
            <a:gradFill flip="none" rotWithShape="1">
              <a:gsLst>
                <a:gs pos="0">
                  <a:schemeClr val="accent1"/>
                </a:gs>
                <a:gs pos="99000">
                  <a:schemeClr val="accent1">
                    <a:lumMod val="7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Google Shape;17;p30">
              <a:extLst>
                <a:ext uri="{FF2B5EF4-FFF2-40B4-BE49-F238E27FC236}">
                  <a16:creationId xmlns:a16="http://schemas.microsoft.com/office/drawing/2014/main" id="{EA18747F-95C9-1D88-2FE4-1DE116063681}"/>
                </a:ext>
              </a:extLst>
            </p:cNvPr>
            <p:cNvPicPr preferRelativeResize="0"/>
            <p:nvPr/>
          </p:nvPicPr>
          <p:blipFill rotWithShape="1">
            <a:blip r:embed="rId5" cstate="hqprint">
              <a:alphaModFix amt="39000"/>
              <a:extLst>
                <a:ext uri="{28A0092B-C50C-407E-A947-70E740481C1C}">
                  <a14:useLocalDpi xmlns:a14="http://schemas.microsoft.com/office/drawing/2010/main"/>
                </a:ext>
              </a:extLst>
            </a:blip>
            <a:srcRect/>
            <a:stretch>
              <a:fillRect/>
            </a:stretch>
          </p:blipFill>
          <p:spPr>
            <a:xfrm>
              <a:off x="-1" y="5699761"/>
              <a:ext cx="12192001" cy="1158240"/>
            </a:xfrm>
            <a:prstGeom prst="rect">
              <a:avLst/>
            </a:prstGeom>
            <a:noFill/>
            <a:ln>
              <a:noFill/>
            </a:ln>
          </p:spPr>
        </p:pic>
      </p:grpSp>
      <p:sp>
        <p:nvSpPr>
          <p:cNvPr id="18" name="TextBox 17">
            <a:extLst>
              <a:ext uri="{FF2B5EF4-FFF2-40B4-BE49-F238E27FC236}">
                <a16:creationId xmlns:a16="http://schemas.microsoft.com/office/drawing/2014/main" id="{2ECED52F-0B39-7930-B8A8-924BF98EF9EC}"/>
              </a:ext>
            </a:extLst>
          </p:cNvPr>
          <p:cNvSpPr txBox="1"/>
          <p:nvPr/>
        </p:nvSpPr>
        <p:spPr>
          <a:xfrm>
            <a:off x="233469" y="5834791"/>
            <a:ext cx="11725062" cy="830997"/>
          </a:xfrm>
          <a:prstGeom prst="rect">
            <a:avLst/>
          </a:prstGeom>
          <a:noFill/>
        </p:spPr>
        <p:txBody>
          <a:bodyPr wrap="square">
            <a:spAutoFit/>
          </a:bodyPr>
          <a:lstStyle/>
          <a:p>
            <a:pPr algn="ctr">
              <a:lnSpc>
                <a:spcPct val="100000"/>
              </a:lnSpc>
              <a:spcBef>
                <a:spcPts val="1200"/>
              </a:spcBef>
            </a:pPr>
            <a:r>
              <a:rPr lang="en-US" sz="2400" b="1" dirty="0">
                <a:solidFill>
                  <a:schemeClr val="bg1"/>
                </a:solidFill>
                <a:latin typeface="Arial" panose="020B0604020202020204" pitchFamily="34" charset="0"/>
                <a:cs typeface="Arial" panose="020B0604020202020204" pitchFamily="34" charset="0"/>
              </a:rPr>
              <a:t>Being ShakeAlert Ready means knowing how you receive alerts, </a:t>
            </a:r>
            <a:br>
              <a:rPr lang="en-US" sz="2400" b="1" dirty="0">
                <a:solidFill>
                  <a:schemeClr val="bg1"/>
                </a:solidFill>
                <a:latin typeface="Arial" panose="020B0604020202020204" pitchFamily="34" charset="0"/>
                <a:cs typeface="Arial" panose="020B0604020202020204" pitchFamily="34" charset="0"/>
              </a:rPr>
            </a:br>
            <a:r>
              <a:rPr lang="en-US" sz="2400" b="1" dirty="0">
                <a:solidFill>
                  <a:schemeClr val="bg1"/>
                </a:solidFill>
                <a:latin typeface="Arial" panose="020B0604020202020204" pitchFamily="34" charset="0"/>
                <a:cs typeface="Arial" panose="020B0604020202020204" pitchFamily="34" charset="0"/>
              </a:rPr>
              <a:t>knowing how to act, and helping others prepare.</a:t>
            </a:r>
          </a:p>
        </p:txBody>
      </p:sp>
      <p:pic>
        <p:nvPicPr>
          <p:cNvPr id="5" name="Picture 4">
            <a:extLst>
              <a:ext uri="{FF2B5EF4-FFF2-40B4-BE49-F238E27FC236}">
                <a16:creationId xmlns:a16="http://schemas.microsoft.com/office/drawing/2014/main" id="{00B11FF2-FC69-2EA6-61B3-7B7809FE5968}"/>
              </a:ext>
            </a:extLst>
          </p:cNvPr>
          <p:cNvPicPr>
            <a:picLocks noChangeAspect="1"/>
          </p:cNvPicPr>
          <p:nvPr/>
        </p:nvPicPr>
        <p:blipFill>
          <a:blip r:embed="rId6"/>
          <a:stretch>
            <a:fillRect/>
          </a:stretch>
        </p:blipFill>
        <p:spPr>
          <a:xfrm>
            <a:off x="4296556" y="1720330"/>
            <a:ext cx="2819400" cy="1498600"/>
          </a:xfrm>
          <a:prstGeom prst="rect">
            <a:avLst/>
          </a:prstGeom>
        </p:spPr>
      </p:pic>
      <p:pic>
        <p:nvPicPr>
          <p:cNvPr id="7" name="Picture 6">
            <a:extLst>
              <a:ext uri="{FF2B5EF4-FFF2-40B4-BE49-F238E27FC236}">
                <a16:creationId xmlns:a16="http://schemas.microsoft.com/office/drawing/2014/main" id="{3D0BED4F-5DEF-5340-CB39-F0C37AED67B3}"/>
              </a:ext>
            </a:extLst>
          </p:cNvPr>
          <p:cNvPicPr>
            <a:picLocks noChangeAspect="1"/>
          </p:cNvPicPr>
          <p:nvPr/>
        </p:nvPicPr>
        <p:blipFill>
          <a:blip r:embed="rId7"/>
          <a:stretch>
            <a:fillRect/>
          </a:stretch>
        </p:blipFill>
        <p:spPr>
          <a:xfrm>
            <a:off x="9052602" y="2019092"/>
            <a:ext cx="1701800" cy="1320800"/>
          </a:xfrm>
          <a:prstGeom prst="rect">
            <a:avLst/>
          </a:prstGeom>
        </p:spPr>
      </p:pic>
    </p:spTree>
    <p:extLst>
      <p:ext uri="{BB962C8B-B14F-4D97-AF65-F5344CB8AC3E}">
        <p14:creationId xmlns:p14="http://schemas.microsoft.com/office/powerpoint/2010/main" val="41687171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03174-DADD-3E86-6B88-EC2C573F26AC}"/>
            </a:ext>
          </a:extLst>
        </p:cNvPr>
        <p:cNvGrpSpPr/>
        <p:nvPr/>
      </p:nvGrpSpPr>
      <p:grpSpPr>
        <a:xfrm>
          <a:off x="0" y="0"/>
          <a:ext cx="0" cy="0"/>
          <a:chOff x="0" y="0"/>
          <a:chExt cx="0" cy="0"/>
        </a:xfrm>
      </p:grpSpPr>
      <p:pic>
        <p:nvPicPr>
          <p:cNvPr id="9" name="Picture 8" descr="A blue wall with a crack&#10;&#10;AI-generated content may be incorrect.">
            <a:extLst>
              <a:ext uri="{FF2B5EF4-FFF2-40B4-BE49-F238E27FC236}">
                <a16:creationId xmlns:a16="http://schemas.microsoft.com/office/drawing/2014/main" id="{D68D2B85-625D-8422-77B2-478A8BEEEAB7}"/>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1" y="0"/>
            <a:ext cx="5328356" cy="6858000"/>
          </a:xfrm>
          <a:prstGeom prst="rect">
            <a:avLst/>
          </a:prstGeom>
        </p:spPr>
      </p:pic>
      <p:sp>
        <p:nvSpPr>
          <p:cNvPr id="2" name="Title 1">
            <a:extLst>
              <a:ext uri="{FF2B5EF4-FFF2-40B4-BE49-F238E27FC236}">
                <a16:creationId xmlns:a16="http://schemas.microsoft.com/office/drawing/2014/main" id="{738C69E7-F92C-7479-0E25-B808BFAD40DB}"/>
              </a:ext>
            </a:extLst>
          </p:cNvPr>
          <p:cNvSpPr>
            <a:spLocks noGrp="1"/>
          </p:cNvSpPr>
          <p:nvPr>
            <p:ph type="title"/>
          </p:nvPr>
        </p:nvSpPr>
        <p:spPr>
          <a:xfrm>
            <a:off x="589583" y="634344"/>
            <a:ext cx="4523272" cy="3734458"/>
          </a:xfrm>
        </p:spPr>
        <p:txBody>
          <a:bodyPr spcFirstLastPara="1" vert="horz" wrap="square" lIns="0" tIns="45700" rIns="91425" bIns="45700" rtlCol="0" anchor="ctr" anchorCtr="0">
            <a:noAutofit/>
          </a:bodyPr>
          <a:lstStyle/>
          <a:p>
            <a:r>
              <a:rPr lang="en-US" sz="4800" spc="-100" dirty="0">
                <a:solidFill>
                  <a:srgbClr val="9EDCBD"/>
                </a:solidFill>
                <a:latin typeface="Arial" panose="020B0604020202020204" pitchFamily="34" charset="0"/>
                <a:cs typeface="Arial" panose="020B0604020202020204" pitchFamily="34" charset="0"/>
              </a:rPr>
              <a:t>Become ShakeAlert Ready </a:t>
            </a:r>
            <a:r>
              <a:rPr lang="en-US" sz="4800" spc="-100" dirty="0">
                <a:solidFill>
                  <a:schemeClr val="bg1"/>
                </a:solidFill>
                <a:latin typeface="Arial" panose="020B0604020202020204" pitchFamily="34" charset="0"/>
                <a:cs typeface="Arial" panose="020B0604020202020204" pitchFamily="34" charset="0"/>
              </a:rPr>
              <a:t>&amp; Help Someone Else </a:t>
            </a:r>
            <a:br>
              <a:rPr lang="en-US" sz="4800" spc="-100" dirty="0">
                <a:solidFill>
                  <a:schemeClr val="bg1"/>
                </a:solidFill>
                <a:latin typeface="Arial" panose="020B0604020202020204" pitchFamily="34" charset="0"/>
                <a:cs typeface="Arial" panose="020B0604020202020204" pitchFamily="34" charset="0"/>
              </a:rPr>
            </a:br>
            <a:r>
              <a:rPr lang="en-US" sz="4800" spc="-100" dirty="0">
                <a:solidFill>
                  <a:schemeClr val="bg1"/>
                </a:solidFill>
                <a:latin typeface="Arial" panose="020B0604020202020204" pitchFamily="34" charset="0"/>
                <a:cs typeface="Arial" panose="020B0604020202020204" pitchFamily="34" charset="0"/>
              </a:rPr>
              <a:t>Do the Same</a:t>
            </a:r>
          </a:p>
        </p:txBody>
      </p:sp>
      <p:sp>
        <p:nvSpPr>
          <p:cNvPr id="3" name="Slide Number Placeholder 2">
            <a:extLst>
              <a:ext uri="{FF2B5EF4-FFF2-40B4-BE49-F238E27FC236}">
                <a16:creationId xmlns:a16="http://schemas.microsoft.com/office/drawing/2014/main" id="{5841D548-0706-9CF7-1F76-36117F4054F1}"/>
              </a:ext>
            </a:extLst>
          </p:cNvPr>
          <p:cNvSpPr>
            <a:spLocks noGrp="1"/>
          </p:cNvSpPr>
          <p:nvPr>
            <p:ph type="sldNum" idx="12"/>
          </p:nvPr>
        </p:nvSpPr>
        <p:spPr/>
        <p:txBody>
          <a:bodyPr/>
          <a:lstStyle/>
          <a:p>
            <a:fld id="{00000000-1234-1234-1234-123412341234}" type="slidenum">
              <a:rPr lang="en-US" smtClean="0"/>
              <a:pPr/>
              <a:t>57</a:t>
            </a:fld>
            <a:endParaRPr lang="en-US"/>
          </a:p>
        </p:txBody>
      </p:sp>
      <p:grpSp>
        <p:nvGrpSpPr>
          <p:cNvPr id="14" name="Group 13">
            <a:extLst>
              <a:ext uri="{FF2B5EF4-FFF2-40B4-BE49-F238E27FC236}">
                <a16:creationId xmlns:a16="http://schemas.microsoft.com/office/drawing/2014/main" id="{275B0E22-77D7-2D07-D27B-62A51A5F9758}"/>
              </a:ext>
            </a:extLst>
          </p:cNvPr>
          <p:cNvGrpSpPr/>
          <p:nvPr/>
        </p:nvGrpSpPr>
        <p:grpSpPr>
          <a:xfrm>
            <a:off x="6556560" y="1365472"/>
            <a:ext cx="4319651" cy="4957942"/>
            <a:chOff x="744819" y="1694985"/>
            <a:chExt cx="2506625" cy="2877015"/>
          </a:xfrm>
        </p:grpSpPr>
        <p:sp>
          <p:nvSpPr>
            <p:cNvPr id="13" name="Rounded Rectangle 12">
              <a:extLst>
                <a:ext uri="{FF2B5EF4-FFF2-40B4-BE49-F238E27FC236}">
                  <a16:creationId xmlns:a16="http://schemas.microsoft.com/office/drawing/2014/main" id="{ADB56292-D3EA-50E4-4B71-9026672D23E2}"/>
                </a:ext>
              </a:extLst>
            </p:cNvPr>
            <p:cNvSpPr/>
            <p:nvPr/>
          </p:nvSpPr>
          <p:spPr>
            <a:xfrm>
              <a:off x="744819" y="1694985"/>
              <a:ext cx="2506625" cy="2877015"/>
            </a:xfrm>
            <a:prstGeom prst="roundRect">
              <a:avLst>
                <a:gd name="adj" fmla="val 378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2" name="Picture 11">
              <a:extLst>
                <a:ext uri="{FF2B5EF4-FFF2-40B4-BE49-F238E27FC236}">
                  <a16:creationId xmlns:a16="http://schemas.microsoft.com/office/drawing/2014/main" id="{19BDD1AB-9E99-9923-4CE1-21457BA9EF0B}"/>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858401" y="1872299"/>
              <a:ext cx="2279466" cy="2544687"/>
            </a:xfrm>
            <a:prstGeom prst="rect">
              <a:avLst/>
            </a:prstGeom>
          </p:spPr>
        </p:pic>
      </p:grpSp>
      <p:pic>
        <p:nvPicPr>
          <p:cNvPr id="7" name="Picture 6">
            <a:extLst>
              <a:ext uri="{FF2B5EF4-FFF2-40B4-BE49-F238E27FC236}">
                <a16:creationId xmlns:a16="http://schemas.microsoft.com/office/drawing/2014/main" id="{5C157F10-9C6F-90E9-A5FF-7F93BAF4A4F4}"/>
              </a:ext>
            </a:extLst>
          </p:cNvPr>
          <p:cNvPicPr>
            <a:picLocks noChangeAspect="1"/>
          </p:cNvPicPr>
          <p:nvPr/>
        </p:nvPicPr>
        <p:blipFill>
          <a:blip r:embed="rId5"/>
          <a:stretch>
            <a:fillRect/>
          </a:stretch>
        </p:blipFill>
        <p:spPr>
          <a:xfrm>
            <a:off x="1111250" y="4719301"/>
            <a:ext cx="3181350" cy="1503275"/>
          </a:xfrm>
          <a:prstGeom prst="rect">
            <a:avLst/>
          </a:prstGeom>
        </p:spPr>
      </p:pic>
      <p:sp>
        <p:nvSpPr>
          <p:cNvPr id="4" name="TextBox 3">
            <a:extLst>
              <a:ext uri="{FF2B5EF4-FFF2-40B4-BE49-F238E27FC236}">
                <a16:creationId xmlns:a16="http://schemas.microsoft.com/office/drawing/2014/main" id="{EA7F1E11-81FC-0B46-7BE9-A2F50FFC4871}"/>
              </a:ext>
            </a:extLst>
          </p:cNvPr>
          <p:cNvSpPr txBox="1"/>
          <p:nvPr/>
        </p:nvSpPr>
        <p:spPr>
          <a:xfrm>
            <a:off x="6387782" y="524656"/>
            <a:ext cx="4657207" cy="954107"/>
          </a:xfrm>
          <a:prstGeom prst="rect">
            <a:avLst/>
          </a:prstGeom>
          <a:noFill/>
        </p:spPr>
        <p:txBody>
          <a:bodyPr wrap="square" rtlCol="0">
            <a:spAutoFit/>
          </a:bodyPr>
          <a:lstStyle/>
          <a:p>
            <a:pPr algn="ctr"/>
            <a:r>
              <a:rPr lang="en-US" sz="2800" b="1" dirty="0">
                <a:solidFill>
                  <a:schemeClr val="tx2"/>
                </a:solidFill>
                <a:latin typeface="Arial" panose="020B0604020202020204" pitchFamily="34" charset="0"/>
                <a:cs typeface="Arial" panose="020B0604020202020204" pitchFamily="34" charset="0"/>
              </a:rPr>
              <a:t>Be sure alerts are enabled on your cell phone.</a:t>
            </a:r>
          </a:p>
        </p:txBody>
      </p:sp>
    </p:spTree>
    <p:extLst>
      <p:ext uri="{BB962C8B-B14F-4D97-AF65-F5344CB8AC3E}">
        <p14:creationId xmlns:p14="http://schemas.microsoft.com/office/powerpoint/2010/main" val="1551538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40379-F214-387E-4A6B-A697422300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30BEDE-D8AD-9EB5-03E4-BCBA7CD90B22}"/>
              </a:ext>
            </a:extLst>
          </p:cNvPr>
          <p:cNvSpPr>
            <a:spLocks noGrp="1"/>
          </p:cNvSpPr>
          <p:nvPr>
            <p:ph type="title"/>
          </p:nvPr>
        </p:nvSpPr>
        <p:spPr>
          <a:xfrm>
            <a:off x="1054768" y="1108668"/>
            <a:ext cx="5081337" cy="2594008"/>
          </a:xfrm>
        </p:spPr>
        <p:txBody>
          <a:bodyPr spcFirstLastPara="1" vert="horz" wrap="square" lIns="0" tIns="45700" rIns="91425" bIns="45700" rtlCol="0" anchor="ctr" anchorCtr="0">
            <a:noAutofit/>
          </a:bodyPr>
          <a:lstStyle/>
          <a:p>
            <a:pPr algn="ctr"/>
            <a:r>
              <a:rPr lang="en-US" sz="4800" spc="-100" dirty="0">
                <a:solidFill>
                  <a:schemeClr val="bg1"/>
                </a:solidFill>
                <a:latin typeface="Arial" panose="020B0604020202020204" pitchFamily="34" charset="0"/>
                <a:cs typeface="Arial" panose="020B0604020202020204" pitchFamily="34" charset="0"/>
              </a:rPr>
              <a:t>We’d appreciate your feedback on today’s training.</a:t>
            </a:r>
          </a:p>
        </p:txBody>
      </p:sp>
      <p:sp>
        <p:nvSpPr>
          <p:cNvPr id="3" name="Slide Number Placeholder 2">
            <a:extLst>
              <a:ext uri="{FF2B5EF4-FFF2-40B4-BE49-F238E27FC236}">
                <a16:creationId xmlns:a16="http://schemas.microsoft.com/office/drawing/2014/main" id="{2E31BC86-E827-21C2-9452-2B269EFD12C1}"/>
              </a:ext>
            </a:extLst>
          </p:cNvPr>
          <p:cNvSpPr>
            <a:spLocks noGrp="1"/>
          </p:cNvSpPr>
          <p:nvPr>
            <p:ph type="sldNum" sz="quarter" idx="12"/>
          </p:nvPr>
        </p:nvSpPr>
        <p:spPr/>
        <p:txBody>
          <a:bodyPr/>
          <a:lstStyle/>
          <a:p>
            <a:fld id="{00000000-1234-1234-1234-123412341234}" type="slidenum">
              <a:rPr lang="en-US" smtClean="0"/>
              <a:pPr/>
              <a:t>58</a:t>
            </a:fld>
            <a:endParaRPr lang="en-US"/>
          </a:p>
        </p:txBody>
      </p:sp>
      <p:pic>
        <p:nvPicPr>
          <p:cNvPr id="7" name="Picture 6">
            <a:extLst>
              <a:ext uri="{FF2B5EF4-FFF2-40B4-BE49-F238E27FC236}">
                <a16:creationId xmlns:a16="http://schemas.microsoft.com/office/drawing/2014/main" id="{D513F372-4E13-F040-2D73-3120A4F63204}"/>
              </a:ext>
            </a:extLst>
          </p:cNvPr>
          <p:cNvPicPr>
            <a:picLocks noChangeAspect="1"/>
          </p:cNvPicPr>
          <p:nvPr/>
        </p:nvPicPr>
        <p:blipFill>
          <a:blip r:embed="rId3"/>
          <a:stretch>
            <a:fillRect/>
          </a:stretch>
        </p:blipFill>
        <p:spPr>
          <a:xfrm>
            <a:off x="1929397" y="3970292"/>
            <a:ext cx="3181350" cy="1503275"/>
          </a:xfrm>
          <a:prstGeom prst="rect">
            <a:avLst/>
          </a:prstGeom>
        </p:spPr>
      </p:pic>
      <p:sp>
        <p:nvSpPr>
          <p:cNvPr id="4" name="TextBox 3">
            <a:extLst>
              <a:ext uri="{FF2B5EF4-FFF2-40B4-BE49-F238E27FC236}">
                <a16:creationId xmlns:a16="http://schemas.microsoft.com/office/drawing/2014/main" id="{08677A35-62B0-73C3-73F6-93DE59E36200}"/>
              </a:ext>
            </a:extLst>
          </p:cNvPr>
          <p:cNvSpPr txBox="1"/>
          <p:nvPr/>
        </p:nvSpPr>
        <p:spPr>
          <a:xfrm>
            <a:off x="6387781" y="4901102"/>
            <a:ext cx="4657207" cy="584775"/>
          </a:xfrm>
          <a:prstGeom prst="rect">
            <a:avLst/>
          </a:prstGeom>
          <a:noFill/>
        </p:spPr>
        <p:txBody>
          <a:bodyPr wrap="square" rtlCol="0">
            <a:spAutoFit/>
          </a:bodyPr>
          <a:lstStyle/>
          <a:p>
            <a:pPr algn="ctr"/>
            <a:r>
              <a:rPr lang="en-US" sz="3200" b="1" dirty="0">
                <a:solidFill>
                  <a:schemeClr val="bg1"/>
                </a:solidFill>
                <a:latin typeface="Arial" panose="020B0604020202020204" pitchFamily="34" charset="0"/>
                <a:cs typeface="Arial" panose="020B0604020202020204" pitchFamily="34" charset="0"/>
              </a:rPr>
              <a:t>FEEDBACK FORM</a:t>
            </a:r>
          </a:p>
        </p:txBody>
      </p:sp>
      <p:pic>
        <p:nvPicPr>
          <p:cNvPr id="11" name="Graphic 10">
            <a:extLst>
              <a:ext uri="{FF2B5EF4-FFF2-40B4-BE49-F238E27FC236}">
                <a16:creationId xmlns:a16="http://schemas.microsoft.com/office/drawing/2014/main" id="{D202DFB3-508F-616E-0C6C-D6D10CC0AC7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763752" y="987339"/>
            <a:ext cx="3872164" cy="3771775"/>
          </a:xfrm>
          <a:prstGeom prst="rect">
            <a:avLst/>
          </a:prstGeom>
        </p:spPr>
      </p:pic>
      <p:sp>
        <p:nvSpPr>
          <p:cNvPr id="5" name="TextBox 4">
            <a:extLst>
              <a:ext uri="{FF2B5EF4-FFF2-40B4-BE49-F238E27FC236}">
                <a16:creationId xmlns:a16="http://schemas.microsoft.com/office/drawing/2014/main" id="{25D898E0-E404-99A0-9454-309A246C1AA2}"/>
              </a:ext>
            </a:extLst>
          </p:cNvPr>
          <p:cNvSpPr txBox="1"/>
          <p:nvPr/>
        </p:nvSpPr>
        <p:spPr>
          <a:xfrm>
            <a:off x="6837281" y="5641502"/>
            <a:ext cx="3710516" cy="379656"/>
          </a:xfrm>
          <a:prstGeom prst="rect">
            <a:avLst/>
          </a:prstGeom>
          <a:noFill/>
        </p:spPr>
        <p:txBody>
          <a:bodyPr wrap="square">
            <a:spAutoFit/>
          </a:bodyPr>
          <a:lstStyle/>
          <a:p>
            <a:r>
              <a:rPr lang="en-US" sz="1867" b="1" dirty="0">
                <a:solidFill>
                  <a:schemeClr val="bg1"/>
                </a:solidFill>
                <a:latin typeface="Arial" panose="020B0604020202020204" pitchFamily="34" charset="0"/>
                <a:cs typeface="Arial" panose="020B0604020202020204" pitchFamily="34" charset="0"/>
              </a:rPr>
              <a:t>LEARN MORE: </a:t>
            </a:r>
            <a:r>
              <a:rPr lang="en-US" sz="1867" b="1" dirty="0" err="1">
                <a:solidFill>
                  <a:schemeClr val="bg1"/>
                </a:solidFill>
                <a:latin typeface="Arial" panose="020B0604020202020204" pitchFamily="34" charset="0"/>
                <a:cs typeface="Arial" panose="020B0604020202020204" pitchFamily="34" charset="0"/>
              </a:rPr>
              <a:t>ShakeAlert.org</a:t>
            </a:r>
            <a:r>
              <a:rPr lang="en-US" sz="1867" b="1" dirty="0">
                <a:solidFill>
                  <a:schemeClr val="bg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1850549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29FA2-732C-C62C-194F-AEA96118CFE0}"/>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A9115F2D-40E3-6A05-AA26-2017BDACD3D8}"/>
              </a:ext>
            </a:extLst>
          </p:cNvPr>
          <p:cNvGrpSpPr/>
          <p:nvPr/>
        </p:nvGrpSpPr>
        <p:grpSpPr>
          <a:xfrm>
            <a:off x="7250351" y="0"/>
            <a:ext cx="4941649" cy="5914417"/>
            <a:chOff x="5035541" y="-1"/>
            <a:chExt cx="4260876" cy="5145969"/>
          </a:xfrm>
        </p:grpSpPr>
        <p:pic>
          <p:nvPicPr>
            <p:cNvPr id="10" name="Picture 9">
              <a:extLst>
                <a:ext uri="{FF2B5EF4-FFF2-40B4-BE49-F238E27FC236}">
                  <a16:creationId xmlns:a16="http://schemas.microsoft.com/office/drawing/2014/main" id="{A6F0B360-2926-BCB3-5A8D-BD85413A5267}"/>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5052445" y="0"/>
              <a:ext cx="4243972" cy="5145968"/>
            </a:xfrm>
            <a:prstGeom prst="rect">
              <a:avLst/>
            </a:prstGeom>
          </p:spPr>
        </p:pic>
        <p:sp>
          <p:nvSpPr>
            <p:cNvPr id="11" name="Rectangle 10">
              <a:extLst>
                <a:ext uri="{FF2B5EF4-FFF2-40B4-BE49-F238E27FC236}">
                  <a16:creationId xmlns:a16="http://schemas.microsoft.com/office/drawing/2014/main" id="{A1E5D892-601E-786D-49D1-FCE6C861D7A7}"/>
                </a:ext>
              </a:extLst>
            </p:cNvPr>
            <p:cNvSpPr/>
            <p:nvPr/>
          </p:nvSpPr>
          <p:spPr>
            <a:xfrm>
              <a:off x="5035541" y="-1"/>
              <a:ext cx="2046015" cy="5145969"/>
            </a:xfrm>
            <a:prstGeom prst="rect">
              <a:avLst/>
            </a:prstGeom>
            <a:gradFill flip="none" rotWithShape="1">
              <a:gsLst>
                <a:gs pos="28017">
                  <a:srgbClr val="FFFFFF">
                    <a:alpha val="91950"/>
                  </a:srgbClr>
                </a:gs>
                <a:gs pos="0">
                  <a:schemeClr val="bg1"/>
                </a:gs>
                <a:gs pos="99000">
                  <a:schemeClr val="bg1">
                    <a:alpha val="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id="{07355F27-65AE-334E-8188-299B14FCC0FA}"/>
              </a:ext>
            </a:extLst>
          </p:cNvPr>
          <p:cNvGrpSpPr/>
          <p:nvPr/>
        </p:nvGrpSpPr>
        <p:grpSpPr>
          <a:xfrm>
            <a:off x="-1" y="5699761"/>
            <a:ext cx="12192001" cy="1158240"/>
            <a:chOff x="-1" y="5699761"/>
            <a:chExt cx="12192001" cy="1158240"/>
          </a:xfrm>
        </p:grpSpPr>
        <p:sp>
          <p:nvSpPr>
            <p:cNvPr id="13" name="Rectangle 12">
              <a:extLst>
                <a:ext uri="{FF2B5EF4-FFF2-40B4-BE49-F238E27FC236}">
                  <a16:creationId xmlns:a16="http://schemas.microsoft.com/office/drawing/2014/main" id="{75A7945C-A1F1-B8E3-2844-A7B6607B8FC9}"/>
                </a:ext>
              </a:extLst>
            </p:cNvPr>
            <p:cNvSpPr/>
            <p:nvPr/>
          </p:nvSpPr>
          <p:spPr>
            <a:xfrm>
              <a:off x="0" y="5702531"/>
              <a:ext cx="12192000" cy="1155469"/>
            </a:xfrm>
            <a:prstGeom prst="rect">
              <a:avLst/>
            </a:prstGeom>
            <a:gradFill flip="none" rotWithShape="1">
              <a:gsLst>
                <a:gs pos="0">
                  <a:schemeClr val="accent1"/>
                </a:gs>
                <a:gs pos="99000">
                  <a:schemeClr val="accent1">
                    <a:lumMod val="75000"/>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Google Shape;17;p30">
              <a:extLst>
                <a:ext uri="{FF2B5EF4-FFF2-40B4-BE49-F238E27FC236}">
                  <a16:creationId xmlns:a16="http://schemas.microsoft.com/office/drawing/2014/main" id="{25D9FF93-EB71-5BE8-969B-7F18836BA88D}"/>
                </a:ext>
              </a:extLst>
            </p:cNvPr>
            <p:cNvPicPr preferRelativeResize="0"/>
            <p:nvPr/>
          </p:nvPicPr>
          <p:blipFill rotWithShape="1">
            <a:blip r:embed="rId4" cstate="hqprint">
              <a:alphaModFix amt="39000"/>
              <a:extLst>
                <a:ext uri="{28A0092B-C50C-407E-A947-70E740481C1C}">
                  <a14:useLocalDpi xmlns:a14="http://schemas.microsoft.com/office/drawing/2010/main"/>
                </a:ext>
              </a:extLst>
            </a:blip>
            <a:srcRect/>
            <a:stretch>
              <a:fillRect/>
            </a:stretch>
          </p:blipFill>
          <p:spPr>
            <a:xfrm>
              <a:off x="-1" y="5699761"/>
              <a:ext cx="12192001" cy="1158240"/>
            </a:xfrm>
            <a:prstGeom prst="rect">
              <a:avLst/>
            </a:prstGeom>
            <a:noFill/>
            <a:ln>
              <a:noFill/>
            </a:ln>
          </p:spPr>
        </p:pic>
      </p:grpSp>
      <p:sp>
        <p:nvSpPr>
          <p:cNvPr id="15" name="Title 1">
            <a:extLst>
              <a:ext uri="{FF2B5EF4-FFF2-40B4-BE49-F238E27FC236}">
                <a16:creationId xmlns:a16="http://schemas.microsoft.com/office/drawing/2014/main" id="{7029BB5C-32E3-A3BC-DDEC-40E4EFFE306F}"/>
              </a:ext>
            </a:extLst>
          </p:cNvPr>
          <p:cNvSpPr>
            <a:spLocks noGrp="1"/>
          </p:cNvSpPr>
          <p:nvPr>
            <p:ph type="title"/>
          </p:nvPr>
        </p:nvSpPr>
        <p:spPr>
          <a:xfrm>
            <a:off x="381000" y="365760"/>
            <a:ext cx="11430000" cy="549275"/>
          </a:xfrm>
        </p:spPr>
        <p:txBody>
          <a:bodyPr/>
          <a:lstStyle/>
          <a:p>
            <a:r>
              <a:rPr lang="en-US" sz="3200" dirty="0"/>
              <a:t>Meet ShakeAlert</a:t>
            </a:r>
          </a:p>
        </p:txBody>
      </p:sp>
      <p:sp>
        <p:nvSpPr>
          <p:cNvPr id="16" name="Content Placeholder 3">
            <a:extLst>
              <a:ext uri="{FF2B5EF4-FFF2-40B4-BE49-F238E27FC236}">
                <a16:creationId xmlns:a16="http://schemas.microsoft.com/office/drawing/2014/main" id="{4735407C-8CD3-42B3-060D-CCAE0788AF7B}"/>
              </a:ext>
            </a:extLst>
          </p:cNvPr>
          <p:cNvSpPr txBox="1">
            <a:spLocks/>
          </p:cNvSpPr>
          <p:nvPr/>
        </p:nvSpPr>
        <p:spPr>
          <a:xfrm>
            <a:off x="461869" y="1571808"/>
            <a:ext cx="7767731" cy="3305652"/>
          </a:xfrm>
          <a:prstGeom prst="rect">
            <a:avLst/>
          </a:prstGeom>
        </p:spPr>
        <p:txBody>
          <a:bodyPr lIns="0" tIns="0" rIns="0" bIns="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2400"/>
              </a:spcBef>
              <a:buNone/>
            </a:pPr>
            <a:r>
              <a:rPr lang="en-US" sz="2400" b="1" dirty="0">
                <a:solidFill>
                  <a:schemeClr val="tx2"/>
                </a:solidFill>
              </a:rPr>
              <a:t>The ShakeAlert System is the nation's only public Earthquake Early Warning System. </a:t>
            </a:r>
          </a:p>
          <a:p>
            <a:pPr marL="0" indent="0">
              <a:lnSpc>
                <a:spcPct val="110000"/>
              </a:lnSpc>
              <a:spcBef>
                <a:spcPts val="2400"/>
              </a:spcBef>
              <a:buNone/>
            </a:pPr>
            <a:r>
              <a:rPr lang="en-US" sz="2400" b="1" dirty="0">
                <a:solidFill>
                  <a:schemeClr val="accent2">
                    <a:lumMod val="75000"/>
                  </a:schemeClr>
                </a:solidFill>
              </a:rPr>
              <a:t>Today, it serves over </a:t>
            </a:r>
            <a:r>
              <a:rPr lang="en-US" sz="3200" b="1" dirty="0">
                <a:solidFill>
                  <a:schemeClr val="accent2">
                    <a:lumMod val="75000"/>
                  </a:schemeClr>
                </a:solidFill>
              </a:rPr>
              <a:t>55 million </a:t>
            </a:r>
            <a:r>
              <a:rPr lang="en-US" sz="2400" b="1" dirty="0">
                <a:solidFill>
                  <a:schemeClr val="accent2">
                    <a:lumMod val="75000"/>
                  </a:schemeClr>
                </a:solidFill>
              </a:rPr>
              <a:t>people in the West Coast states of Washington, Oregon, and California.</a:t>
            </a:r>
          </a:p>
          <a:p>
            <a:pPr marL="0" indent="0">
              <a:lnSpc>
                <a:spcPct val="110000"/>
              </a:lnSpc>
              <a:spcBef>
                <a:spcPts val="2400"/>
              </a:spcBef>
              <a:buNone/>
            </a:pPr>
            <a:r>
              <a:rPr lang="en-US" sz="2400" dirty="0">
                <a:solidFill>
                  <a:schemeClr val="accent2">
                    <a:lumMod val="75000"/>
                  </a:schemeClr>
                </a:solidFill>
              </a:rPr>
              <a:t>When possible, it provides advance warning before strong shaking arrives, helping people and automated systems take protective action.</a:t>
            </a:r>
          </a:p>
        </p:txBody>
      </p:sp>
      <p:sp>
        <p:nvSpPr>
          <p:cNvPr id="17" name="TextBox 16">
            <a:extLst>
              <a:ext uri="{FF2B5EF4-FFF2-40B4-BE49-F238E27FC236}">
                <a16:creationId xmlns:a16="http://schemas.microsoft.com/office/drawing/2014/main" id="{A5112604-A86D-1821-3AA2-10D5E1055BC0}"/>
              </a:ext>
            </a:extLst>
          </p:cNvPr>
          <p:cNvSpPr txBox="1"/>
          <p:nvPr/>
        </p:nvSpPr>
        <p:spPr>
          <a:xfrm>
            <a:off x="2740826" y="6073581"/>
            <a:ext cx="6502926" cy="461665"/>
          </a:xfrm>
          <a:prstGeom prst="rect">
            <a:avLst/>
          </a:prstGeom>
          <a:noFill/>
        </p:spPr>
        <p:txBody>
          <a:bodyPr wrap="square">
            <a:spAutoFit/>
          </a:bodyPr>
          <a:lstStyle/>
          <a:p>
            <a:pPr algn="ctr">
              <a:lnSpc>
                <a:spcPct val="100000"/>
              </a:lnSpc>
              <a:spcBef>
                <a:spcPts val="1200"/>
              </a:spcBef>
            </a:pPr>
            <a:r>
              <a:rPr lang="en-US" sz="2400" b="1" dirty="0">
                <a:solidFill>
                  <a:schemeClr val="bg1"/>
                </a:solidFill>
                <a:latin typeface="Arial" panose="020B0604020202020204" pitchFamily="34" charset="0"/>
                <a:cs typeface="Arial" panose="020B0604020202020204" pitchFamily="34" charset="0"/>
              </a:rPr>
              <a:t>You can—and should—trust ShakeAlert.</a:t>
            </a:r>
            <a:endParaRPr lang="en-US" sz="2400" dirty="0">
              <a:solidFill>
                <a:schemeClr val="bg1"/>
              </a:solidFill>
              <a:latin typeface="Arial" panose="020B0604020202020204" pitchFamily="34" charset="0"/>
              <a:cs typeface="Arial" panose="020B0604020202020204" pitchFamily="34" charset="0"/>
            </a:endParaRPr>
          </a:p>
        </p:txBody>
      </p:sp>
      <p:cxnSp>
        <p:nvCxnSpPr>
          <p:cNvPr id="18" name="Straight Connector 17">
            <a:extLst>
              <a:ext uri="{FF2B5EF4-FFF2-40B4-BE49-F238E27FC236}">
                <a16:creationId xmlns:a16="http://schemas.microsoft.com/office/drawing/2014/main" id="{0ECC5461-B628-DD3D-B84F-DAF3D1C3094F}"/>
              </a:ext>
            </a:extLst>
          </p:cNvPr>
          <p:cNvCxnSpPr>
            <a:cxnSpLocks/>
          </p:cNvCxnSpPr>
          <p:nvPr/>
        </p:nvCxnSpPr>
        <p:spPr>
          <a:xfrm>
            <a:off x="391886" y="1119673"/>
            <a:ext cx="783771" cy="0"/>
          </a:xfrm>
          <a:prstGeom prst="line">
            <a:avLst/>
          </a:prstGeom>
          <a:ln w="41275">
            <a:solidFill>
              <a:schemeClr val="accent6"/>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2221A1FF-8471-33C7-4817-FF7FAEE76EF8}"/>
              </a:ext>
            </a:extLst>
          </p:cNvPr>
          <p:cNvSpPr txBox="1"/>
          <p:nvPr/>
        </p:nvSpPr>
        <p:spPr>
          <a:xfrm>
            <a:off x="10614561" y="2584055"/>
            <a:ext cx="1382367" cy="1018699"/>
          </a:xfrm>
          <a:prstGeom prst="roundRect">
            <a:avLst>
              <a:gd name="adj" fmla="val 12122"/>
            </a:avLst>
          </a:prstGeom>
          <a:solidFill>
            <a:schemeClr val="bg1"/>
          </a:solidFill>
          <a:ln>
            <a:solidFill>
              <a:schemeClr val="bg2"/>
            </a:solidFill>
          </a:ln>
        </p:spPr>
        <p:txBody>
          <a:bodyPr wrap="square" tIns="91440" bIns="91440">
            <a:spAutoFit/>
          </a:bodyPr>
          <a:lstStyle/>
          <a:p>
            <a:pPr algn="ctr"/>
            <a:r>
              <a:rPr lang="en-US" b="1" dirty="0">
                <a:solidFill>
                  <a:schemeClr val="tx2"/>
                </a:solidFill>
                <a:latin typeface="Arial" panose="020B0604020202020204" pitchFamily="34" charset="0"/>
                <a:cs typeface="Arial" panose="020B0604020202020204" pitchFamily="34" charset="0"/>
              </a:rPr>
              <a:t>2,000+ </a:t>
            </a:r>
            <a:r>
              <a:rPr lang="en-US" sz="1600" dirty="0">
                <a:solidFill>
                  <a:schemeClr val="tx2"/>
                </a:solidFill>
                <a:latin typeface="Arial" panose="020B0604020202020204" pitchFamily="34" charset="0"/>
                <a:cs typeface="Arial" panose="020B0604020202020204" pitchFamily="34" charset="0"/>
              </a:rPr>
              <a:t>Earthquake Sensors</a:t>
            </a:r>
            <a:endParaRPr lang="en-US"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49376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8" name="Title 1">
            <a:extLst>
              <a:ext uri="{FF2B5EF4-FFF2-40B4-BE49-F238E27FC236}">
                <a16:creationId xmlns:a16="http://schemas.microsoft.com/office/drawing/2014/main" id="{3D94B8AF-23F0-C3E7-26A3-6EF264F7ACB1}"/>
              </a:ext>
            </a:extLst>
          </p:cNvPr>
          <p:cNvSpPr>
            <a:spLocks noGrp="1"/>
          </p:cNvSpPr>
          <p:nvPr>
            <p:ph type="title"/>
          </p:nvPr>
        </p:nvSpPr>
        <p:spPr>
          <a:xfrm>
            <a:off x="381000" y="365760"/>
            <a:ext cx="11430000" cy="549275"/>
          </a:xfrm>
        </p:spPr>
        <p:txBody>
          <a:bodyPr/>
          <a:lstStyle/>
          <a:p>
            <a:r>
              <a:rPr lang="en-US" sz="3200" dirty="0"/>
              <a:t>How Does ShakeAlert Work?</a:t>
            </a:r>
          </a:p>
        </p:txBody>
      </p:sp>
      <p:pic>
        <p:nvPicPr>
          <p:cNvPr id="9" name="Picture 8">
            <a:extLst>
              <a:ext uri="{FF2B5EF4-FFF2-40B4-BE49-F238E27FC236}">
                <a16:creationId xmlns:a16="http://schemas.microsoft.com/office/drawing/2014/main" id="{11693BA1-2233-01CA-4F99-97399EF3B081}"/>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242751" y="1178255"/>
            <a:ext cx="11706498" cy="2688184"/>
          </a:xfrm>
          <a:prstGeom prst="rect">
            <a:avLst/>
          </a:prstGeom>
        </p:spPr>
      </p:pic>
      <p:sp>
        <p:nvSpPr>
          <p:cNvPr id="10" name="Google Shape;454;p46">
            <a:extLst>
              <a:ext uri="{FF2B5EF4-FFF2-40B4-BE49-F238E27FC236}">
                <a16:creationId xmlns:a16="http://schemas.microsoft.com/office/drawing/2014/main" id="{3AB093AF-BA0E-980E-2651-6E0C44C88E58}"/>
              </a:ext>
            </a:extLst>
          </p:cNvPr>
          <p:cNvSpPr txBox="1"/>
          <p:nvPr/>
        </p:nvSpPr>
        <p:spPr>
          <a:xfrm>
            <a:off x="589734" y="4000500"/>
            <a:ext cx="2913629" cy="1788182"/>
          </a:xfrm>
          <a:prstGeom prst="rect">
            <a:avLst/>
          </a:prstGeom>
          <a:noFill/>
          <a:ln>
            <a:noFill/>
          </a:ln>
        </p:spPr>
        <p:txBody>
          <a:bodyPr spcFirstLastPara="1" wrap="square" lIns="0" tIns="0" rIns="0" bIns="0" anchor="t" anchorCtr="0">
            <a:spAutoFit/>
          </a:bodyPr>
          <a:lstStyle/>
          <a:p>
            <a:pPr marL="127000" lvl="0">
              <a:lnSpc>
                <a:spcPct val="110000"/>
              </a:lnSpc>
              <a:spcBef>
                <a:spcPts val="300"/>
              </a:spcBef>
              <a:spcAft>
                <a:spcPts val="600"/>
              </a:spcAft>
              <a:buClr>
                <a:schemeClr val="accent1"/>
              </a:buClr>
              <a:buSzPts val="1500"/>
            </a:pPr>
            <a:r>
              <a:rPr lang="en-US" sz="2000" b="1" dirty="0">
                <a:solidFill>
                  <a:schemeClr val="accent1"/>
                </a:solidFill>
                <a:latin typeface="Arial" panose="020B0604020202020204" pitchFamily="34" charset="0"/>
                <a:cs typeface="Arial" panose="020B0604020202020204" pitchFamily="34" charset="0"/>
              </a:rPr>
              <a:t>DETECT</a:t>
            </a:r>
          </a:p>
          <a:p>
            <a:pPr marL="127000" lvl="0">
              <a:lnSpc>
                <a:spcPct val="110000"/>
              </a:lnSpc>
              <a:spcBef>
                <a:spcPts val="300"/>
              </a:spcBef>
              <a:spcAft>
                <a:spcPts val="600"/>
              </a:spcAft>
              <a:buClr>
                <a:schemeClr val="accent1"/>
              </a:buClr>
              <a:buSzPts val="1500"/>
            </a:pPr>
            <a:r>
              <a:rPr lang="en-US" dirty="0">
                <a:solidFill>
                  <a:schemeClr val="accent2">
                    <a:lumMod val="75000"/>
                  </a:schemeClr>
                </a:solidFill>
                <a:latin typeface="Arial" panose="020B0604020202020204" pitchFamily="34" charset="0"/>
                <a:cs typeface="Arial" panose="020B0604020202020204" pitchFamily="34" charset="0"/>
              </a:rPr>
              <a:t>A network of seismic quickly detects shaking when an earthquake begins.</a:t>
            </a:r>
            <a:endParaRPr lang="en-US" sz="2000" dirty="0">
              <a:solidFill>
                <a:schemeClr val="accent2">
                  <a:lumMod val="75000"/>
                </a:schemeClr>
              </a:solidFill>
              <a:latin typeface="Arial" panose="020B0604020202020204" pitchFamily="34" charset="0"/>
              <a:cs typeface="Arial" panose="020B0604020202020204" pitchFamily="34" charset="0"/>
            </a:endParaRPr>
          </a:p>
        </p:txBody>
      </p:sp>
      <p:sp>
        <p:nvSpPr>
          <p:cNvPr id="11" name="Google Shape;454;p46">
            <a:extLst>
              <a:ext uri="{FF2B5EF4-FFF2-40B4-BE49-F238E27FC236}">
                <a16:creationId xmlns:a16="http://schemas.microsoft.com/office/drawing/2014/main" id="{3541BFC2-7F48-C728-C463-4B0371ED6779}"/>
              </a:ext>
            </a:extLst>
          </p:cNvPr>
          <p:cNvSpPr txBox="1"/>
          <p:nvPr/>
        </p:nvSpPr>
        <p:spPr>
          <a:xfrm>
            <a:off x="4103066" y="4006820"/>
            <a:ext cx="3376955" cy="2092881"/>
          </a:xfrm>
          <a:prstGeom prst="rect">
            <a:avLst/>
          </a:prstGeom>
          <a:noFill/>
          <a:ln>
            <a:noFill/>
          </a:ln>
        </p:spPr>
        <p:txBody>
          <a:bodyPr spcFirstLastPara="1" wrap="square" lIns="0" tIns="0" rIns="0" bIns="0" anchor="t" anchorCtr="0">
            <a:spAutoFit/>
          </a:bodyPr>
          <a:lstStyle/>
          <a:p>
            <a:pPr marL="127000" lvl="0">
              <a:lnSpc>
                <a:spcPct val="110000"/>
              </a:lnSpc>
              <a:spcBef>
                <a:spcPts val="300"/>
              </a:spcBef>
              <a:spcAft>
                <a:spcPts val="600"/>
              </a:spcAft>
              <a:buClr>
                <a:schemeClr val="accent1"/>
              </a:buClr>
              <a:buSzPts val="1500"/>
            </a:pPr>
            <a:r>
              <a:rPr lang="en-US" sz="2000" b="1" dirty="0">
                <a:solidFill>
                  <a:schemeClr val="accent1"/>
                </a:solidFill>
                <a:latin typeface="Arial" panose="020B0604020202020204" pitchFamily="34" charset="0"/>
                <a:cs typeface="Arial" panose="020B0604020202020204" pitchFamily="34" charset="0"/>
              </a:rPr>
              <a:t>PROCESS</a:t>
            </a:r>
          </a:p>
          <a:p>
            <a:pPr marL="127000" lvl="0">
              <a:lnSpc>
                <a:spcPct val="110000"/>
              </a:lnSpc>
              <a:spcBef>
                <a:spcPts val="300"/>
              </a:spcBef>
              <a:spcAft>
                <a:spcPts val="600"/>
              </a:spcAft>
              <a:buClr>
                <a:schemeClr val="accent1"/>
              </a:buClr>
              <a:buSzPts val="1500"/>
            </a:pPr>
            <a:r>
              <a:rPr lang="en-US" dirty="0">
                <a:solidFill>
                  <a:schemeClr val="accent2">
                    <a:lumMod val="75000"/>
                  </a:schemeClr>
                </a:solidFill>
                <a:latin typeface="Arial" panose="020B0604020202020204" pitchFamily="34" charset="0"/>
                <a:cs typeface="Arial" panose="020B0604020202020204" pitchFamily="34" charset="0"/>
              </a:rPr>
              <a:t>Computers analyze the first data to estimate where the earthquake started, how big it is, and where strong shaking will occur.</a:t>
            </a:r>
            <a:endParaRPr lang="en-US" sz="2000" dirty="0">
              <a:solidFill>
                <a:schemeClr val="accent2">
                  <a:lumMod val="75000"/>
                </a:schemeClr>
              </a:solidFill>
              <a:latin typeface="Arial" panose="020B0604020202020204" pitchFamily="34" charset="0"/>
              <a:cs typeface="Arial" panose="020B0604020202020204" pitchFamily="34" charset="0"/>
            </a:endParaRPr>
          </a:p>
        </p:txBody>
      </p:sp>
      <p:sp>
        <p:nvSpPr>
          <p:cNvPr id="12" name="Google Shape;454;p46">
            <a:extLst>
              <a:ext uri="{FF2B5EF4-FFF2-40B4-BE49-F238E27FC236}">
                <a16:creationId xmlns:a16="http://schemas.microsoft.com/office/drawing/2014/main" id="{524E68DA-2820-22A2-65BD-B9A0A134AFEB}"/>
              </a:ext>
            </a:extLst>
          </p:cNvPr>
          <p:cNvSpPr txBox="1"/>
          <p:nvPr/>
        </p:nvSpPr>
        <p:spPr>
          <a:xfrm>
            <a:off x="8362643" y="4012178"/>
            <a:ext cx="3419816" cy="2092881"/>
          </a:xfrm>
          <a:prstGeom prst="rect">
            <a:avLst/>
          </a:prstGeom>
          <a:noFill/>
          <a:ln>
            <a:noFill/>
          </a:ln>
        </p:spPr>
        <p:txBody>
          <a:bodyPr spcFirstLastPara="1" wrap="square" lIns="0" tIns="0" rIns="0" bIns="0" anchor="t" anchorCtr="0">
            <a:spAutoFit/>
          </a:bodyPr>
          <a:lstStyle/>
          <a:p>
            <a:pPr marL="127000" lvl="0">
              <a:lnSpc>
                <a:spcPct val="110000"/>
              </a:lnSpc>
              <a:spcBef>
                <a:spcPts val="300"/>
              </a:spcBef>
              <a:spcAft>
                <a:spcPts val="600"/>
              </a:spcAft>
              <a:buClr>
                <a:schemeClr val="accent1"/>
              </a:buClr>
              <a:buSzPts val="1500"/>
            </a:pPr>
            <a:r>
              <a:rPr lang="en-US" sz="2000" b="1" dirty="0">
                <a:solidFill>
                  <a:schemeClr val="accent1"/>
                </a:solidFill>
                <a:latin typeface="Arial" panose="020B0604020202020204" pitchFamily="34" charset="0"/>
                <a:cs typeface="Arial" panose="020B0604020202020204" pitchFamily="34" charset="0"/>
              </a:rPr>
              <a:t>DELIVER</a:t>
            </a:r>
          </a:p>
          <a:p>
            <a:pPr marL="127000" lvl="0">
              <a:lnSpc>
                <a:spcPct val="110000"/>
              </a:lnSpc>
              <a:spcBef>
                <a:spcPts val="300"/>
              </a:spcBef>
              <a:spcAft>
                <a:spcPts val="600"/>
              </a:spcAft>
              <a:buClr>
                <a:schemeClr val="accent1"/>
              </a:buClr>
              <a:buSzPts val="1500"/>
            </a:pPr>
            <a:r>
              <a:rPr lang="en-US" dirty="0">
                <a:solidFill>
                  <a:schemeClr val="accent2">
                    <a:lumMod val="75000"/>
                  </a:schemeClr>
                </a:solidFill>
                <a:latin typeface="Arial" panose="020B0604020202020204" pitchFamily="34" charset="0"/>
                <a:cs typeface="Arial" panose="020B0604020202020204" pitchFamily="34" charset="0"/>
              </a:rPr>
              <a:t>Alerts are sent to apps, phones, and automated systems, giving people seconds to take protective action before strong shaking arrives.</a:t>
            </a:r>
            <a:endParaRPr lang="en-US" sz="2000" dirty="0">
              <a:solidFill>
                <a:schemeClr val="accent2">
                  <a:lumMod val="75000"/>
                </a:schemeClr>
              </a:solidFill>
              <a:latin typeface="Arial" panose="020B0604020202020204" pitchFamily="34" charset="0"/>
              <a:cs typeface="Arial" panose="020B0604020202020204" pitchFamily="34" charset="0"/>
            </a:endParaRPr>
          </a:p>
        </p:txBody>
      </p:sp>
      <p:grpSp>
        <p:nvGrpSpPr>
          <p:cNvPr id="13" name="Group 12">
            <a:extLst>
              <a:ext uri="{FF2B5EF4-FFF2-40B4-BE49-F238E27FC236}">
                <a16:creationId xmlns:a16="http://schemas.microsoft.com/office/drawing/2014/main" id="{516070DA-0B9D-722D-231A-1EB8EC474D0B}"/>
              </a:ext>
            </a:extLst>
          </p:cNvPr>
          <p:cNvGrpSpPr/>
          <p:nvPr/>
        </p:nvGrpSpPr>
        <p:grpSpPr>
          <a:xfrm>
            <a:off x="3636863" y="4099034"/>
            <a:ext cx="4184230" cy="1996789"/>
            <a:chOff x="3636863" y="4349269"/>
            <a:chExt cx="4184230" cy="1746554"/>
          </a:xfrm>
        </p:grpSpPr>
        <p:cxnSp>
          <p:nvCxnSpPr>
            <p:cNvPr id="14" name="Straight Connector 13">
              <a:extLst>
                <a:ext uri="{FF2B5EF4-FFF2-40B4-BE49-F238E27FC236}">
                  <a16:creationId xmlns:a16="http://schemas.microsoft.com/office/drawing/2014/main" id="{534FCA4A-C5CF-6E4B-4288-2CA869FEA943}"/>
                </a:ext>
              </a:extLst>
            </p:cNvPr>
            <p:cNvCxnSpPr/>
            <p:nvPr/>
          </p:nvCxnSpPr>
          <p:spPr>
            <a:xfrm>
              <a:off x="3636863" y="4376056"/>
              <a:ext cx="0" cy="1719767"/>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7A3F700-2718-051E-C0C6-FC262F703053}"/>
                </a:ext>
              </a:extLst>
            </p:cNvPr>
            <p:cNvCxnSpPr/>
            <p:nvPr/>
          </p:nvCxnSpPr>
          <p:spPr>
            <a:xfrm>
              <a:off x="7821093" y="4349269"/>
              <a:ext cx="0" cy="1719767"/>
            </a:xfrm>
            <a:prstGeom prst="line">
              <a:avLst/>
            </a:prstGeom>
            <a:ln>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sp>
        <p:nvSpPr>
          <p:cNvPr id="2" name="Slide Number Placeholder 1">
            <a:extLst>
              <a:ext uri="{FF2B5EF4-FFF2-40B4-BE49-F238E27FC236}">
                <a16:creationId xmlns:a16="http://schemas.microsoft.com/office/drawing/2014/main" id="{2AF98F15-EDE5-2264-2630-2D32790E4C20}"/>
              </a:ext>
            </a:extLst>
          </p:cNvPr>
          <p:cNvSpPr>
            <a:spLocks noGrp="1"/>
          </p:cNvSpPr>
          <p:nvPr>
            <p:ph type="sldNum" sz="quarter" idx="12"/>
          </p:nvPr>
        </p:nvSpPr>
        <p:spPr/>
        <p:txBody>
          <a:bodyPr/>
          <a:lstStyle/>
          <a:p>
            <a:pPr algn="r"/>
            <a:fld id="{A9214D30-10CF-3240-96DE-4576B6E7F41F}" type="slidenum">
              <a:rPr lang="en-US" smtClean="0"/>
              <a:pPr algn="r"/>
              <a:t>7</a:t>
            </a:fld>
            <a:endParaRPr lang="en-US"/>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AEBED46-185B-697A-4390-440E08A8BCD9}"/>
              </a:ext>
            </a:extLst>
          </p:cNvPr>
          <p:cNvSpPr/>
          <p:nvPr/>
        </p:nvSpPr>
        <p:spPr>
          <a:xfrm>
            <a:off x="4092315" y="0"/>
            <a:ext cx="8099686" cy="6858000"/>
          </a:xfrm>
          <a:prstGeom prst="rect">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8BE44B-0CB2-569A-1B0B-8E631E60EE81}"/>
              </a:ext>
            </a:extLst>
          </p:cNvPr>
          <p:cNvSpPr>
            <a:spLocks noGrp="1"/>
          </p:cNvSpPr>
          <p:nvPr>
            <p:ph type="title"/>
          </p:nvPr>
        </p:nvSpPr>
        <p:spPr>
          <a:xfrm>
            <a:off x="381000" y="365760"/>
            <a:ext cx="4442460" cy="800100"/>
          </a:xfrm>
        </p:spPr>
        <p:txBody>
          <a:bodyPr/>
          <a:lstStyle/>
          <a:p>
            <a:r>
              <a:rPr lang="en-US" sz="3200" dirty="0"/>
              <a:t>You Probably </a:t>
            </a:r>
            <a:br>
              <a:rPr lang="en-US" sz="3200" dirty="0"/>
            </a:br>
            <a:r>
              <a:rPr lang="en-US" sz="3200" dirty="0"/>
              <a:t>Already Have It</a:t>
            </a:r>
          </a:p>
        </p:txBody>
      </p:sp>
      <p:sp>
        <p:nvSpPr>
          <p:cNvPr id="5" name="Content Placeholder 3">
            <a:extLst>
              <a:ext uri="{FF2B5EF4-FFF2-40B4-BE49-F238E27FC236}">
                <a16:creationId xmlns:a16="http://schemas.microsoft.com/office/drawing/2014/main" id="{5F0F3B03-149B-DABE-3ED5-07AFEF6FF3AC}"/>
              </a:ext>
            </a:extLst>
          </p:cNvPr>
          <p:cNvSpPr txBox="1">
            <a:spLocks/>
          </p:cNvSpPr>
          <p:nvPr/>
        </p:nvSpPr>
        <p:spPr>
          <a:xfrm>
            <a:off x="312740" y="1711957"/>
            <a:ext cx="3614683" cy="1945643"/>
          </a:xfrm>
          <a:prstGeom prst="rect">
            <a:avLst/>
          </a:prstGeom>
        </p:spPr>
        <p:txBody>
          <a:bodyPr>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1800"/>
              </a:spcBef>
              <a:buNone/>
            </a:pPr>
            <a:r>
              <a:rPr lang="en-US" sz="2000" b="1" dirty="0">
                <a:solidFill>
                  <a:schemeClr val="accent2">
                    <a:lumMod val="75000"/>
                  </a:schemeClr>
                </a:solidFill>
              </a:rPr>
              <a:t>Most newer smartphones can already receive ShakeAlert-powered alerts.</a:t>
            </a:r>
          </a:p>
          <a:p>
            <a:pPr marL="0" indent="0">
              <a:lnSpc>
                <a:spcPct val="110000"/>
              </a:lnSpc>
              <a:spcBef>
                <a:spcPts val="1800"/>
              </a:spcBef>
              <a:buNone/>
            </a:pPr>
            <a:r>
              <a:rPr lang="en-US" sz="2000" dirty="0">
                <a:solidFill>
                  <a:schemeClr val="accent2">
                    <a:lumMod val="75000"/>
                  </a:schemeClr>
                </a:solidFill>
              </a:rPr>
              <a:t>You may receive alerts on your phone through:</a:t>
            </a:r>
          </a:p>
        </p:txBody>
      </p:sp>
      <p:cxnSp>
        <p:nvCxnSpPr>
          <p:cNvPr id="7" name="Straight Connector 6">
            <a:extLst>
              <a:ext uri="{FF2B5EF4-FFF2-40B4-BE49-F238E27FC236}">
                <a16:creationId xmlns:a16="http://schemas.microsoft.com/office/drawing/2014/main" id="{11D07A92-1AE0-3B61-4743-E884E696DA3E}"/>
              </a:ext>
            </a:extLst>
          </p:cNvPr>
          <p:cNvCxnSpPr>
            <a:cxnSpLocks/>
          </p:cNvCxnSpPr>
          <p:nvPr/>
        </p:nvCxnSpPr>
        <p:spPr>
          <a:xfrm>
            <a:off x="391886" y="1455575"/>
            <a:ext cx="783771" cy="0"/>
          </a:xfrm>
          <a:prstGeom prst="line">
            <a:avLst/>
          </a:prstGeom>
          <a:ln w="41275">
            <a:solidFill>
              <a:schemeClr val="accent6"/>
            </a:solidFill>
          </a:ln>
        </p:spPr>
        <p:style>
          <a:lnRef idx="2">
            <a:schemeClr val="accent1"/>
          </a:lnRef>
          <a:fillRef idx="0">
            <a:schemeClr val="accent1"/>
          </a:fillRef>
          <a:effectRef idx="1">
            <a:schemeClr val="accent1"/>
          </a:effectRef>
          <a:fontRef idx="minor">
            <a:schemeClr val="tx1"/>
          </a:fontRef>
        </p:style>
      </p:cxnSp>
      <p:sp>
        <p:nvSpPr>
          <p:cNvPr id="9" name="Oval 8">
            <a:extLst>
              <a:ext uri="{FF2B5EF4-FFF2-40B4-BE49-F238E27FC236}">
                <a16:creationId xmlns:a16="http://schemas.microsoft.com/office/drawing/2014/main" id="{7A3EB2E6-0216-4E2A-C68D-4327F8221166}"/>
              </a:ext>
            </a:extLst>
          </p:cNvPr>
          <p:cNvSpPr/>
          <p:nvPr/>
        </p:nvSpPr>
        <p:spPr>
          <a:xfrm>
            <a:off x="396128" y="3885777"/>
            <a:ext cx="405816" cy="405816"/>
          </a:xfrm>
          <a:prstGeom prst="ellipse">
            <a:avLst/>
          </a:prstGeom>
          <a:gradFill flip="none" rotWithShape="1">
            <a:gsLst>
              <a:gs pos="0">
                <a:srgbClr val="08633C"/>
              </a:gs>
              <a:gs pos="99000">
                <a:srgbClr val="07794B"/>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1</a:t>
            </a:r>
          </a:p>
        </p:txBody>
      </p:sp>
      <p:sp>
        <p:nvSpPr>
          <p:cNvPr id="10" name="Oval 9">
            <a:extLst>
              <a:ext uri="{FF2B5EF4-FFF2-40B4-BE49-F238E27FC236}">
                <a16:creationId xmlns:a16="http://schemas.microsoft.com/office/drawing/2014/main" id="{13679AA0-BD32-D3C9-449F-D99AA3D08BF4}"/>
              </a:ext>
            </a:extLst>
          </p:cNvPr>
          <p:cNvSpPr/>
          <p:nvPr/>
        </p:nvSpPr>
        <p:spPr>
          <a:xfrm>
            <a:off x="355345" y="4862425"/>
            <a:ext cx="405816" cy="405816"/>
          </a:xfrm>
          <a:prstGeom prst="ellipse">
            <a:avLst/>
          </a:prstGeom>
          <a:gradFill flip="none" rotWithShape="1">
            <a:gsLst>
              <a:gs pos="0">
                <a:srgbClr val="08633C"/>
              </a:gs>
              <a:gs pos="99000">
                <a:srgbClr val="07794B"/>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2</a:t>
            </a:r>
          </a:p>
        </p:txBody>
      </p:sp>
      <p:sp>
        <p:nvSpPr>
          <p:cNvPr id="11" name="Oval 10">
            <a:extLst>
              <a:ext uri="{FF2B5EF4-FFF2-40B4-BE49-F238E27FC236}">
                <a16:creationId xmlns:a16="http://schemas.microsoft.com/office/drawing/2014/main" id="{CF678D79-4936-137B-D89A-B8687933D165}"/>
              </a:ext>
            </a:extLst>
          </p:cNvPr>
          <p:cNvSpPr/>
          <p:nvPr/>
        </p:nvSpPr>
        <p:spPr>
          <a:xfrm>
            <a:off x="366077" y="5645890"/>
            <a:ext cx="405816" cy="405816"/>
          </a:xfrm>
          <a:prstGeom prst="ellipse">
            <a:avLst/>
          </a:prstGeom>
          <a:gradFill flip="none" rotWithShape="1">
            <a:gsLst>
              <a:gs pos="0">
                <a:srgbClr val="08633C"/>
              </a:gs>
              <a:gs pos="99000">
                <a:srgbClr val="07794B"/>
              </a:gs>
            </a:gsLst>
            <a:lin ang="135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3</a:t>
            </a:r>
          </a:p>
        </p:txBody>
      </p:sp>
      <p:sp>
        <p:nvSpPr>
          <p:cNvPr id="13" name="TextBox 12">
            <a:extLst>
              <a:ext uri="{FF2B5EF4-FFF2-40B4-BE49-F238E27FC236}">
                <a16:creationId xmlns:a16="http://schemas.microsoft.com/office/drawing/2014/main" id="{F8D97F62-3A7D-3238-D3D7-72306274B219}"/>
              </a:ext>
            </a:extLst>
          </p:cNvPr>
          <p:cNvSpPr txBox="1"/>
          <p:nvPr/>
        </p:nvSpPr>
        <p:spPr>
          <a:xfrm>
            <a:off x="843275" y="3862783"/>
            <a:ext cx="3129118" cy="2220480"/>
          </a:xfrm>
          <a:prstGeom prst="rect">
            <a:avLst/>
          </a:prstGeom>
          <a:noFill/>
        </p:spPr>
        <p:txBody>
          <a:bodyPr wrap="square">
            <a:spAutoFit/>
          </a:bodyPr>
          <a:lstStyle/>
          <a:p>
            <a:pPr marL="0" indent="0">
              <a:lnSpc>
                <a:spcPct val="110000"/>
              </a:lnSpc>
              <a:spcBef>
                <a:spcPts val="1800"/>
              </a:spcBef>
              <a:buNone/>
            </a:pPr>
            <a:r>
              <a:rPr lang="en-US" sz="2000" dirty="0">
                <a:solidFill>
                  <a:schemeClr val="accent2">
                    <a:lumMod val="75000"/>
                  </a:schemeClr>
                </a:solidFill>
                <a:latin typeface="Arial" panose="020B0604020202020204" pitchFamily="34" charset="0"/>
                <a:cs typeface="Arial" panose="020B0604020202020204" pitchFamily="34" charset="0"/>
              </a:rPr>
              <a:t>Wireless Emergency Alerts (WEA).</a:t>
            </a:r>
          </a:p>
          <a:p>
            <a:pPr marL="0" indent="0">
              <a:lnSpc>
                <a:spcPct val="110000"/>
              </a:lnSpc>
              <a:spcBef>
                <a:spcPts val="1800"/>
              </a:spcBef>
              <a:buNone/>
            </a:pPr>
            <a:r>
              <a:rPr lang="en-US" sz="2000" dirty="0">
                <a:solidFill>
                  <a:schemeClr val="accent2">
                    <a:lumMod val="75000"/>
                  </a:schemeClr>
                </a:solidFill>
                <a:latin typeface="Arial" panose="020B0604020202020204" pitchFamily="34" charset="0"/>
                <a:cs typeface="Arial" panose="020B0604020202020204" pitchFamily="34" charset="0"/>
              </a:rPr>
              <a:t>Your phone's built-in operating system.</a:t>
            </a:r>
          </a:p>
          <a:p>
            <a:pPr marL="0" indent="0">
              <a:lnSpc>
                <a:spcPct val="110000"/>
              </a:lnSpc>
              <a:spcBef>
                <a:spcPts val="1800"/>
              </a:spcBef>
              <a:buNone/>
            </a:pPr>
            <a:r>
              <a:rPr lang="en-US" sz="2000" dirty="0">
                <a:solidFill>
                  <a:schemeClr val="accent2">
                    <a:lumMod val="75000"/>
                  </a:schemeClr>
                </a:solidFill>
                <a:latin typeface="Arial" panose="020B0604020202020204" pitchFamily="34" charset="0"/>
                <a:cs typeface="Arial" panose="020B0604020202020204" pitchFamily="34" charset="0"/>
              </a:rPr>
              <a:t>The </a:t>
            </a:r>
            <a:r>
              <a:rPr lang="en-US" sz="2000" dirty="0" err="1">
                <a:solidFill>
                  <a:schemeClr val="accent2">
                    <a:lumMod val="75000"/>
                  </a:schemeClr>
                </a:solidFill>
                <a:latin typeface="Arial" panose="020B0604020202020204" pitchFamily="34" charset="0"/>
                <a:cs typeface="Arial" panose="020B0604020202020204" pitchFamily="34" charset="0"/>
              </a:rPr>
              <a:t>MyShake</a:t>
            </a:r>
            <a:r>
              <a:rPr lang="en-US" sz="2000" dirty="0">
                <a:solidFill>
                  <a:schemeClr val="accent2">
                    <a:lumMod val="75000"/>
                  </a:schemeClr>
                </a:solidFill>
                <a:latin typeface="Arial" panose="020B0604020202020204" pitchFamily="34" charset="0"/>
                <a:cs typeface="Arial" panose="020B0604020202020204" pitchFamily="34" charset="0"/>
              </a:rPr>
              <a:t> app.</a:t>
            </a:r>
          </a:p>
        </p:txBody>
      </p:sp>
      <p:sp>
        <p:nvSpPr>
          <p:cNvPr id="6" name="Rectangle 5">
            <a:extLst>
              <a:ext uri="{FF2B5EF4-FFF2-40B4-BE49-F238E27FC236}">
                <a16:creationId xmlns:a16="http://schemas.microsoft.com/office/drawing/2014/main" id="{73885B17-F02C-AC8D-89CD-13C57900748A}"/>
              </a:ext>
            </a:extLst>
          </p:cNvPr>
          <p:cNvSpPr/>
          <p:nvPr/>
        </p:nvSpPr>
        <p:spPr>
          <a:xfrm>
            <a:off x="4785360" y="5551371"/>
            <a:ext cx="1005840" cy="609600"/>
          </a:xfrm>
          <a:prstGeom prst="rect">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7">
            <a:extLst>
              <a:ext uri="{FF2B5EF4-FFF2-40B4-BE49-F238E27FC236}">
                <a16:creationId xmlns:a16="http://schemas.microsoft.com/office/drawing/2014/main" id="{912D9F23-3243-D1F6-8D78-3D1854B234EC}"/>
              </a:ext>
            </a:extLst>
          </p:cNvPr>
          <p:cNvSpPr>
            <a:spLocks noGrp="1"/>
          </p:cNvSpPr>
          <p:nvPr>
            <p:ph type="sldNum" sz="quarter" idx="12"/>
          </p:nvPr>
        </p:nvSpPr>
        <p:spPr/>
        <p:txBody>
          <a:bodyPr/>
          <a:lstStyle/>
          <a:p>
            <a:pPr algn="r"/>
            <a:fld id="{A9214D30-10CF-3240-96DE-4576B6E7F41F}" type="slidenum">
              <a:rPr lang="en-US" smtClean="0"/>
              <a:pPr algn="r"/>
              <a:t>8</a:t>
            </a:fld>
            <a:endParaRPr lang="en-US"/>
          </a:p>
        </p:txBody>
      </p:sp>
      <p:pic>
        <p:nvPicPr>
          <p:cNvPr id="14" name="Picture 13">
            <a:extLst>
              <a:ext uri="{FF2B5EF4-FFF2-40B4-BE49-F238E27FC236}">
                <a16:creationId xmlns:a16="http://schemas.microsoft.com/office/drawing/2014/main" id="{4EC2EC3E-FA6B-FC0E-B10F-ECA5B3B22A6E}"/>
              </a:ext>
            </a:extLst>
          </p:cNvPr>
          <p:cNvPicPr>
            <a:picLocks noChangeAspect="1"/>
          </p:cNvPicPr>
          <p:nvPr/>
        </p:nvPicPr>
        <p:blipFill>
          <a:blip r:embed="rId3" cstate="hqprint">
            <a:extLst>
              <a:ext uri="{28A0092B-C50C-407E-A947-70E740481C1C}">
                <a14:useLocalDpi xmlns:a14="http://schemas.microsoft.com/office/drawing/2010/main"/>
              </a:ext>
            </a:extLst>
          </a:blip>
          <a:srcRect b="15195"/>
          <a:stretch>
            <a:fillRect/>
          </a:stretch>
        </p:blipFill>
        <p:spPr>
          <a:xfrm>
            <a:off x="8062188" y="134856"/>
            <a:ext cx="4327035" cy="6723144"/>
          </a:xfrm>
          <a:prstGeom prst="rect">
            <a:avLst/>
          </a:prstGeom>
        </p:spPr>
      </p:pic>
      <p:pic>
        <p:nvPicPr>
          <p:cNvPr id="16" name="Picture 15">
            <a:extLst>
              <a:ext uri="{FF2B5EF4-FFF2-40B4-BE49-F238E27FC236}">
                <a16:creationId xmlns:a16="http://schemas.microsoft.com/office/drawing/2014/main" id="{A8A68D50-F1CF-248A-1644-071228226638}"/>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415376" y="644338"/>
            <a:ext cx="838200" cy="800100"/>
          </a:xfrm>
          <a:prstGeom prst="rect">
            <a:avLst/>
          </a:prstGeom>
        </p:spPr>
      </p:pic>
      <p:pic>
        <p:nvPicPr>
          <p:cNvPr id="18" name="Picture 17">
            <a:extLst>
              <a:ext uri="{FF2B5EF4-FFF2-40B4-BE49-F238E27FC236}">
                <a16:creationId xmlns:a16="http://schemas.microsoft.com/office/drawing/2014/main" id="{4D590906-12CD-1555-A89B-2167E6094723}"/>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4415376" y="2598173"/>
            <a:ext cx="838200" cy="800100"/>
          </a:xfrm>
          <a:prstGeom prst="rect">
            <a:avLst/>
          </a:prstGeom>
        </p:spPr>
      </p:pic>
      <p:pic>
        <p:nvPicPr>
          <p:cNvPr id="20" name="Picture 19">
            <a:extLst>
              <a:ext uri="{FF2B5EF4-FFF2-40B4-BE49-F238E27FC236}">
                <a16:creationId xmlns:a16="http://schemas.microsoft.com/office/drawing/2014/main" id="{6D2F2ADE-2447-0EAA-CD50-3C42AB85BAF4}"/>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4415376" y="4856830"/>
            <a:ext cx="838200" cy="876300"/>
          </a:xfrm>
          <a:prstGeom prst="rect">
            <a:avLst/>
          </a:prstGeom>
        </p:spPr>
      </p:pic>
      <p:sp>
        <p:nvSpPr>
          <p:cNvPr id="21" name="TextBox 20">
            <a:extLst>
              <a:ext uri="{FF2B5EF4-FFF2-40B4-BE49-F238E27FC236}">
                <a16:creationId xmlns:a16="http://schemas.microsoft.com/office/drawing/2014/main" id="{49A9AF6F-3C8D-F8AA-10B4-6BE9A0C0816A}"/>
              </a:ext>
            </a:extLst>
          </p:cNvPr>
          <p:cNvSpPr txBox="1"/>
          <p:nvPr/>
        </p:nvSpPr>
        <p:spPr>
          <a:xfrm>
            <a:off x="5360896" y="573741"/>
            <a:ext cx="2886635" cy="646331"/>
          </a:xfrm>
          <a:prstGeom prst="rect">
            <a:avLst/>
          </a:prstGeom>
          <a:noFill/>
        </p:spPr>
        <p:txBody>
          <a:bodyPr wrap="square" lIns="0" rtlCol="0">
            <a:spAutoFit/>
          </a:bodyPr>
          <a:lstStyle/>
          <a:p>
            <a:pPr marL="17463">
              <a:lnSpc>
                <a:spcPct val="90000"/>
              </a:lnSpc>
              <a:spcBef>
                <a:spcPts val="300"/>
              </a:spcBef>
              <a:spcAft>
                <a:spcPts val="600"/>
              </a:spcAft>
              <a:buClr>
                <a:schemeClr val="accent1"/>
              </a:buClr>
              <a:buSzPts val="1500"/>
            </a:pPr>
            <a:r>
              <a:rPr lang="en-US" sz="2000" b="1" dirty="0">
                <a:solidFill>
                  <a:schemeClr val="accent1"/>
                </a:solidFill>
                <a:latin typeface="Arial" panose="020B0604020202020204" pitchFamily="34" charset="0"/>
                <a:cs typeface="Arial" panose="020B0604020202020204" pitchFamily="34" charset="0"/>
              </a:rPr>
              <a:t>Wireless Emergency Alerts from FEMA</a:t>
            </a:r>
          </a:p>
        </p:txBody>
      </p:sp>
      <p:sp>
        <p:nvSpPr>
          <p:cNvPr id="22" name="TextBox 21">
            <a:extLst>
              <a:ext uri="{FF2B5EF4-FFF2-40B4-BE49-F238E27FC236}">
                <a16:creationId xmlns:a16="http://schemas.microsoft.com/office/drawing/2014/main" id="{50777F3D-DBB0-B330-5CC5-8F9F5F03EF99}"/>
              </a:ext>
            </a:extLst>
          </p:cNvPr>
          <p:cNvSpPr txBox="1"/>
          <p:nvPr/>
        </p:nvSpPr>
        <p:spPr>
          <a:xfrm>
            <a:off x="5360896" y="1162903"/>
            <a:ext cx="2761130" cy="1077218"/>
          </a:xfrm>
          <a:prstGeom prst="rect">
            <a:avLst/>
          </a:prstGeom>
          <a:noFill/>
        </p:spPr>
        <p:txBody>
          <a:bodyPr wrap="square" lIns="0" rtlCol="0">
            <a:spAutoFit/>
          </a:bodyPr>
          <a:lstStyle/>
          <a:p>
            <a:r>
              <a:rPr lang="en-US" sz="1600" dirty="0">
                <a:solidFill>
                  <a:schemeClr val="accent2">
                    <a:lumMod val="75000"/>
                  </a:schemeClr>
                </a:solidFill>
                <a:latin typeface="Arial" panose="020B0604020202020204" pitchFamily="34" charset="0"/>
                <a:cs typeface="Arial" panose="020B0604020202020204" pitchFamily="34" charset="0"/>
              </a:rPr>
              <a:t>Depending on your cell phone, this setting may be found under Emergency Alerts or Government Alerts.</a:t>
            </a:r>
          </a:p>
        </p:txBody>
      </p:sp>
      <p:sp>
        <p:nvSpPr>
          <p:cNvPr id="25" name="TextBox 24">
            <a:extLst>
              <a:ext uri="{FF2B5EF4-FFF2-40B4-BE49-F238E27FC236}">
                <a16:creationId xmlns:a16="http://schemas.microsoft.com/office/drawing/2014/main" id="{D527D8CC-E65C-3920-D4B9-E9234769AF58}"/>
              </a:ext>
            </a:extLst>
          </p:cNvPr>
          <p:cNvSpPr txBox="1"/>
          <p:nvPr/>
        </p:nvSpPr>
        <p:spPr>
          <a:xfrm>
            <a:off x="5360896" y="2500681"/>
            <a:ext cx="2886635" cy="646331"/>
          </a:xfrm>
          <a:prstGeom prst="rect">
            <a:avLst/>
          </a:prstGeom>
          <a:noFill/>
        </p:spPr>
        <p:txBody>
          <a:bodyPr wrap="square" lIns="0" rtlCol="0">
            <a:spAutoFit/>
          </a:bodyPr>
          <a:lstStyle/>
          <a:p>
            <a:pPr marL="17463">
              <a:lnSpc>
                <a:spcPct val="90000"/>
              </a:lnSpc>
              <a:spcBef>
                <a:spcPts val="300"/>
              </a:spcBef>
              <a:spcAft>
                <a:spcPts val="600"/>
              </a:spcAft>
              <a:buClr>
                <a:schemeClr val="accent1"/>
              </a:buClr>
              <a:buSzPts val="1500"/>
            </a:pPr>
            <a:r>
              <a:rPr lang="en-US" sz="2000" b="1" dirty="0">
                <a:solidFill>
                  <a:schemeClr val="accent1"/>
                </a:solidFill>
                <a:latin typeface="Arial" panose="020B0604020202020204" pitchFamily="34" charset="0"/>
                <a:cs typeface="Arial" panose="020B0604020202020204" pitchFamily="34" charset="0"/>
              </a:rPr>
              <a:t>Cell Phone </a:t>
            </a:r>
            <a:br>
              <a:rPr lang="en-US" sz="2000" b="1" dirty="0">
                <a:solidFill>
                  <a:schemeClr val="accent1"/>
                </a:solidFill>
                <a:latin typeface="Arial" panose="020B0604020202020204" pitchFamily="34" charset="0"/>
                <a:cs typeface="Arial" panose="020B0604020202020204" pitchFamily="34" charset="0"/>
              </a:rPr>
            </a:br>
            <a:r>
              <a:rPr lang="en-US" sz="2000" b="1" dirty="0">
                <a:solidFill>
                  <a:schemeClr val="accent1"/>
                </a:solidFill>
                <a:latin typeface="Arial" panose="020B0604020202020204" pitchFamily="34" charset="0"/>
                <a:cs typeface="Arial" panose="020B0604020202020204" pitchFamily="34" charset="0"/>
              </a:rPr>
              <a:t>Operating Systems</a:t>
            </a:r>
          </a:p>
        </p:txBody>
      </p:sp>
      <p:sp>
        <p:nvSpPr>
          <p:cNvPr id="26" name="TextBox 25">
            <a:extLst>
              <a:ext uri="{FF2B5EF4-FFF2-40B4-BE49-F238E27FC236}">
                <a16:creationId xmlns:a16="http://schemas.microsoft.com/office/drawing/2014/main" id="{9CA9B9AF-8801-6D4E-478B-ADBEC330F48F}"/>
              </a:ext>
            </a:extLst>
          </p:cNvPr>
          <p:cNvSpPr txBox="1"/>
          <p:nvPr/>
        </p:nvSpPr>
        <p:spPr>
          <a:xfrm>
            <a:off x="5360896" y="3126419"/>
            <a:ext cx="2915021" cy="1785104"/>
          </a:xfrm>
          <a:prstGeom prst="rect">
            <a:avLst/>
          </a:prstGeom>
          <a:noFill/>
        </p:spPr>
        <p:txBody>
          <a:bodyPr wrap="square" lIns="0" rtlCol="0">
            <a:spAutoFit/>
          </a:bodyPr>
          <a:lstStyle/>
          <a:p>
            <a:r>
              <a:rPr lang="en-US" sz="1600" dirty="0">
                <a:solidFill>
                  <a:schemeClr val="accent2">
                    <a:lumMod val="75000"/>
                  </a:schemeClr>
                </a:solidFill>
                <a:latin typeface="Arial" panose="020B0604020202020204" pitchFamily="34" charset="0"/>
                <a:cs typeface="Arial" panose="020B0604020202020204" pitchFamily="34" charset="0"/>
              </a:rPr>
              <a:t>Android and iOS have built-in earthquake early warning alerting.</a:t>
            </a:r>
          </a:p>
          <a:p>
            <a:pPr marL="125413" indent="-125413">
              <a:spcBef>
                <a:spcPts val="600"/>
              </a:spcBef>
              <a:buFont typeface="Arial" panose="020B0604020202020204" pitchFamily="34" charset="0"/>
              <a:buChar char="•"/>
            </a:pPr>
            <a:r>
              <a:rPr lang="en-US" sz="1300" b="1" dirty="0">
                <a:solidFill>
                  <a:schemeClr val="accent2">
                    <a:lumMod val="75000"/>
                  </a:schemeClr>
                </a:solidFill>
                <a:latin typeface="Arial" panose="020B0604020202020204" pitchFamily="34" charset="0"/>
                <a:cs typeface="Arial" panose="020B0604020202020204" pitchFamily="34" charset="0"/>
              </a:rPr>
              <a:t>For Android</a:t>
            </a:r>
            <a:r>
              <a:rPr lang="en-US" sz="1300" dirty="0">
                <a:solidFill>
                  <a:schemeClr val="accent2">
                    <a:lumMod val="75000"/>
                  </a:schemeClr>
                </a:solidFill>
                <a:latin typeface="Arial" panose="020B0604020202020204" pitchFamily="34" charset="0"/>
                <a:cs typeface="Arial" panose="020B0604020202020204" pitchFamily="34" charset="0"/>
              </a:rPr>
              <a:t>: </a:t>
            </a:r>
            <a:r>
              <a:rPr lang="en-US" sz="1300" dirty="0" err="1">
                <a:solidFill>
                  <a:schemeClr val="accent2">
                    <a:lumMod val="75000"/>
                  </a:schemeClr>
                </a:solidFill>
                <a:latin typeface="Arial" panose="020B0604020202020204" pitchFamily="34" charset="0"/>
                <a:cs typeface="Arial" panose="020B0604020202020204" pitchFamily="34" charset="0"/>
              </a:rPr>
              <a:t>crisisresponse.google</a:t>
            </a:r>
            <a:r>
              <a:rPr lang="en-US" sz="1300" dirty="0">
                <a:solidFill>
                  <a:schemeClr val="accent2">
                    <a:lumMod val="75000"/>
                  </a:schemeClr>
                </a:solidFill>
                <a:latin typeface="Arial" panose="020B0604020202020204" pitchFamily="34" charset="0"/>
                <a:cs typeface="Arial" panose="020B0604020202020204" pitchFamily="34" charset="0"/>
              </a:rPr>
              <a:t>/ android-early-earthquake-warnings</a:t>
            </a:r>
          </a:p>
          <a:p>
            <a:pPr marL="125413" indent="-125413">
              <a:spcBef>
                <a:spcPts val="600"/>
              </a:spcBef>
              <a:buFont typeface="Arial" panose="020B0604020202020204" pitchFamily="34" charset="0"/>
              <a:buChar char="•"/>
            </a:pPr>
            <a:r>
              <a:rPr lang="en-US" sz="1300" b="1" dirty="0">
                <a:solidFill>
                  <a:schemeClr val="accent2">
                    <a:lumMod val="75000"/>
                  </a:schemeClr>
                </a:solidFill>
                <a:latin typeface="Arial" panose="020B0604020202020204" pitchFamily="34" charset="0"/>
                <a:cs typeface="Arial" panose="020B0604020202020204" pitchFamily="34" charset="0"/>
              </a:rPr>
              <a:t>For iOS: </a:t>
            </a:r>
            <a:r>
              <a:rPr lang="en-US" sz="1300" dirty="0" err="1">
                <a:solidFill>
                  <a:schemeClr val="accent2">
                    <a:lumMod val="75000"/>
                  </a:schemeClr>
                </a:solidFill>
                <a:latin typeface="Arial" panose="020B0604020202020204" pitchFamily="34" charset="0"/>
                <a:cs typeface="Arial" panose="020B0604020202020204" pitchFamily="34" charset="0"/>
              </a:rPr>
              <a:t>support.apple.com</a:t>
            </a:r>
            <a:r>
              <a:rPr lang="en-US" sz="1300" dirty="0">
                <a:solidFill>
                  <a:schemeClr val="accent2">
                    <a:lumMod val="75000"/>
                  </a:schemeClr>
                </a:solidFill>
                <a:latin typeface="Arial" panose="020B0604020202020204" pitchFamily="34" charset="0"/>
                <a:cs typeface="Arial" panose="020B0604020202020204" pitchFamily="34" charset="0"/>
              </a:rPr>
              <a:t>/</a:t>
            </a:r>
            <a:r>
              <a:rPr lang="en-US" sz="1300" dirty="0" err="1">
                <a:solidFill>
                  <a:schemeClr val="accent2">
                    <a:lumMod val="75000"/>
                  </a:schemeClr>
                </a:solidFill>
                <a:latin typeface="Arial" panose="020B0604020202020204" pitchFamily="34" charset="0"/>
                <a:cs typeface="Arial" panose="020B0604020202020204" pitchFamily="34" charset="0"/>
              </a:rPr>
              <a:t>en</a:t>
            </a:r>
            <a:r>
              <a:rPr lang="en-US" sz="1300" dirty="0">
                <a:solidFill>
                  <a:schemeClr val="accent2">
                    <a:lumMod val="75000"/>
                  </a:schemeClr>
                </a:solidFill>
                <a:latin typeface="Arial" panose="020B0604020202020204" pitchFamily="34" charset="0"/>
                <a:cs typeface="Arial" panose="020B0604020202020204" pitchFamily="34" charset="0"/>
              </a:rPr>
              <a:t>-us/102516</a:t>
            </a:r>
          </a:p>
        </p:txBody>
      </p:sp>
      <p:sp>
        <p:nvSpPr>
          <p:cNvPr id="27" name="TextBox 26">
            <a:extLst>
              <a:ext uri="{FF2B5EF4-FFF2-40B4-BE49-F238E27FC236}">
                <a16:creationId xmlns:a16="http://schemas.microsoft.com/office/drawing/2014/main" id="{C763E6B1-A8D0-2F39-FE1F-39ACDA6C56A6}"/>
              </a:ext>
            </a:extLst>
          </p:cNvPr>
          <p:cNvSpPr txBox="1"/>
          <p:nvPr/>
        </p:nvSpPr>
        <p:spPr>
          <a:xfrm>
            <a:off x="5360896" y="5211610"/>
            <a:ext cx="2936118" cy="1231106"/>
          </a:xfrm>
          <a:prstGeom prst="rect">
            <a:avLst/>
          </a:prstGeom>
          <a:noFill/>
        </p:spPr>
        <p:txBody>
          <a:bodyPr wrap="square" lIns="0" rtlCol="0">
            <a:spAutoFit/>
          </a:bodyPr>
          <a:lstStyle/>
          <a:p>
            <a:r>
              <a:rPr lang="en-US" sz="1600" dirty="0">
                <a:solidFill>
                  <a:schemeClr val="accent2">
                    <a:lumMod val="75000"/>
                  </a:schemeClr>
                </a:solidFill>
                <a:latin typeface="Arial" panose="020B0604020202020204" pitchFamily="34" charset="0"/>
                <a:cs typeface="Arial" panose="020B0604020202020204" pitchFamily="34" charset="0"/>
              </a:rPr>
              <a:t>Get the </a:t>
            </a:r>
            <a:r>
              <a:rPr lang="en-US" sz="1600" dirty="0" err="1">
                <a:solidFill>
                  <a:schemeClr val="accent2">
                    <a:lumMod val="75000"/>
                  </a:schemeClr>
                </a:solidFill>
                <a:latin typeface="Arial" panose="020B0604020202020204" pitchFamily="34" charset="0"/>
                <a:cs typeface="Arial" panose="020B0604020202020204" pitchFamily="34" charset="0"/>
              </a:rPr>
              <a:t>MyShake</a:t>
            </a:r>
            <a:r>
              <a:rPr lang="en-US" sz="1600" dirty="0">
                <a:solidFill>
                  <a:schemeClr val="accent2">
                    <a:lumMod val="75000"/>
                  </a:schemeClr>
                </a:solidFill>
                <a:latin typeface="Arial" panose="020B0604020202020204" pitchFamily="34" charset="0"/>
                <a:cs typeface="Arial" panose="020B0604020202020204" pitchFamily="34" charset="0"/>
              </a:rPr>
              <a:t> App from the App Store (iOS devices) or Google Play (Android devices). </a:t>
            </a:r>
          </a:p>
          <a:p>
            <a:r>
              <a:rPr lang="en-US" sz="1300" i="1" dirty="0">
                <a:solidFill>
                  <a:schemeClr val="accent2">
                    <a:lumMod val="75000"/>
                  </a:schemeClr>
                </a:solidFill>
                <a:latin typeface="Arial" panose="020B0604020202020204" pitchFamily="34" charset="0"/>
                <a:cs typeface="Arial" panose="020B0604020202020204" pitchFamily="34" charset="0"/>
              </a:rPr>
              <a:t>There is no app called “ShakeAlert” to download. </a:t>
            </a:r>
          </a:p>
        </p:txBody>
      </p:sp>
      <p:sp>
        <p:nvSpPr>
          <p:cNvPr id="28" name="TextBox 27">
            <a:extLst>
              <a:ext uri="{FF2B5EF4-FFF2-40B4-BE49-F238E27FC236}">
                <a16:creationId xmlns:a16="http://schemas.microsoft.com/office/drawing/2014/main" id="{65805244-24FA-053F-BE6F-28CC0A64AEAE}"/>
              </a:ext>
            </a:extLst>
          </p:cNvPr>
          <p:cNvSpPr txBox="1"/>
          <p:nvPr/>
        </p:nvSpPr>
        <p:spPr>
          <a:xfrm>
            <a:off x="5360896" y="4841904"/>
            <a:ext cx="2886635" cy="369332"/>
          </a:xfrm>
          <a:prstGeom prst="rect">
            <a:avLst/>
          </a:prstGeom>
          <a:noFill/>
        </p:spPr>
        <p:txBody>
          <a:bodyPr wrap="square" lIns="0" rtlCol="0">
            <a:spAutoFit/>
          </a:bodyPr>
          <a:lstStyle/>
          <a:p>
            <a:pPr marL="17463">
              <a:lnSpc>
                <a:spcPct val="90000"/>
              </a:lnSpc>
              <a:spcBef>
                <a:spcPts val="300"/>
              </a:spcBef>
              <a:spcAft>
                <a:spcPts val="600"/>
              </a:spcAft>
              <a:buClr>
                <a:schemeClr val="accent1"/>
              </a:buClr>
              <a:buSzPts val="1500"/>
            </a:pPr>
            <a:r>
              <a:rPr lang="en-US" sz="2000" b="1" dirty="0">
                <a:solidFill>
                  <a:schemeClr val="accent1"/>
                </a:solidFill>
                <a:latin typeface="Arial" panose="020B0604020202020204" pitchFamily="34" charset="0"/>
                <a:cs typeface="Arial" panose="020B0604020202020204" pitchFamily="34" charset="0"/>
              </a:rPr>
              <a:t>Apps</a:t>
            </a:r>
          </a:p>
        </p:txBody>
      </p:sp>
    </p:spTree>
    <p:extLst>
      <p:ext uri="{BB962C8B-B14F-4D97-AF65-F5344CB8AC3E}">
        <p14:creationId xmlns:p14="http://schemas.microsoft.com/office/powerpoint/2010/main" val="34286072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663B34B-E016-845C-EA19-4F39B9CB92D7}"/>
              </a:ext>
            </a:extLst>
          </p:cNvPr>
          <p:cNvGrpSpPr/>
          <p:nvPr/>
        </p:nvGrpSpPr>
        <p:grpSpPr>
          <a:xfrm>
            <a:off x="6071616" y="1188720"/>
            <a:ext cx="6120385" cy="5669280"/>
            <a:chOff x="6071616" y="1188720"/>
            <a:chExt cx="6120385" cy="5669280"/>
          </a:xfrm>
        </p:grpSpPr>
        <p:sp>
          <p:nvSpPr>
            <p:cNvPr id="12" name="Round Diagonal Corner Rectangle 11">
              <a:extLst>
                <a:ext uri="{FF2B5EF4-FFF2-40B4-BE49-F238E27FC236}">
                  <a16:creationId xmlns:a16="http://schemas.microsoft.com/office/drawing/2014/main" id="{058662B1-EDF2-3CE8-7AA2-CE7C9D09D880}"/>
                </a:ext>
              </a:extLst>
            </p:cNvPr>
            <p:cNvSpPr/>
            <p:nvPr/>
          </p:nvSpPr>
          <p:spPr>
            <a:xfrm>
              <a:off x="6071616" y="1188720"/>
              <a:ext cx="6120385" cy="5669280"/>
            </a:xfrm>
            <a:prstGeom prst="round2DiagRect">
              <a:avLst>
                <a:gd name="adj1" fmla="val 10538"/>
                <a:gd name="adj2" fmla="val 0"/>
              </a:avLst>
            </a:prstGeom>
            <a:solidFill>
              <a:srgbClr val="EFF7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1C7BF67-10BD-7CBF-4743-28206182D706}"/>
                </a:ext>
              </a:extLst>
            </p:cNvPr>
            <p:cNvSpPr/>
            <p:nvPr/>
          </p:nvSpPr>
          <p:spPr>
            <a:xfrm>
              <a:off x="10698480" y="6089904"/>
              <a:ext cx="1493520" cy="768096"/>
            </a:xfrm>
            <a:prstGeom prst="rect">
              <a:avLst/>
            </a:prstGeom>
            <a:solidFill>
              <a:srgbClr val="F0F8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A0DABD"/>
                </a:solidFill>
              </a:endParaRPr>
            </a:p>
          </p:txBody>
        </p:sp>
      </p:grpSp>
      <p:sp>
        <p:nvSpPr>
          <p:cNvPr id="2" name="Title 1">
            <a:extLst>
              <a:ext uri="{FF2B5EF4-FFF2-40B4-BE49-F238E27FC236}">
                <a16:creationId xmlns:a16="http://schemas.microsoft.com/office/drawing/2014/main" id="{DD29171F-7BFD-BFAC-BDF3-01D572264BEB}"/>
              </a:ext>
            </a:extLst>
          </p:cNvPr>
          <p:cNvSpPr>
            <a:spLocks noGrp="1"/>
          </p:cNvSpPr>
          <p:nvPr>
            <p:ph type="title"/>
          </p:nvPr>
        </p:nvSpPr>
        <p:spPr/>
        <p:txBody>
          <a:bodyPr/>
          <a:lstStyle/>
          <a:p>
            <a:r>
              <a:rPr lang="en-US" sz="3200" dirty="0"/>
              <a:t>When You Feel Shaking or Get an Alert</a:t>
            </a:r>
          </a:p>
        </p:txBody>
      </p:sp>
      <p:sp>
        <p:nvSpPr>
          <p:cNvPr id="5" name="Content Placeholder 3">
            <a:extLst>
              <a:ext uri="{FF2B5EF4-FFF2-40B4-BE49-F238E27FC236}">
                <a16:creationId xmlns:a16="http://schemas.microsoft.com/office/drawing/2014/main" id="{990FA2BC-92E0-71F7-7D88-5678436ED925}"/>
              </a:ext>
            </a:extLst>
          </p:cNvPr>
          <p:cNvSpPr txBox="1">
            <a:spLocks/>
          </p:cNvSpPr>
          <p:nvPr/>
        </p:nvSpPr>
        <p:spPr>
          <a:xfrm>
            <a:off x="312739" y="1415201"/>
            <a:ext cx="5651644" cy="4746966"/>
          </a:xfrm>
          <a:prstGeom prst="rect">
            <a:avLst/>
          </a:prstGeom>
        </p:spPr>
        <p:txBody>
          <a:bodyPr>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700" kern="1200">
                <a:solidFill>
                  <a:schemeClr val="accent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600"/>
              </a:spcBef>
              <a:spcAft>
                <a:spcPts val="1200"/>
              </a:spcAft>
              <a:buNone/>
            </a:pPr>
            <a:r>
              <a:rPr lang="en-US" sz="2000" b="1" dirty="0">
                <a:solidFill>
                  <a:schemeClr val="accent2">
                    <a:lumMod val="75000"/>
                  </a:schemeClr>
                </a:solidFill>
              </a:rPr>
              <a:t>If you receive an alert or feel shaking, take protective action immediately. </a:t>
            </a:r>
          </a:p>
          <a:p>
            <a:pPr marL="0" indent="0">
              <a:lnSpc>
                <a:spcPct val="110000"/>
              </a:lnSpc>
              <a:spcBef>
                <a:spcPts val="600"/>
              </a:spcBef>
              <a:buNone/>
            </a:pPr>
            <a:r>
              <a:rPr lang="en-US" sz="2000" dirty="0">
                <a:solidFill>
                  <a:schemeClr val="accent2">
                    <a:lumMod val="75000"/>
                  </a:schemeClr>
                </a:solidFill>
              </a:rPr>
              <a:t>For most people, that means:</a:t>
            </a:r>
          </a:p>
          <a:p>
            <a:pPr>
              <a:lnSpc>
                <a:spcPct val="110000"/>
              </a:lnSpc>
              <a:spcBef>
                <a:spcPts val="600"/>
              </a:spcBef>
            </a:pPr>
            <a:r>
              <a:rPr lang="en-US" sz="2000" dirty="0">
                <a:solidFill>
                  <a:schemeClr val="accent2">
                    <a:lumMod val="75000"/>
                  </a:schemeClr>
                </a:solidFill>
              </a:rPr>
              <a:t>Drop, Cover, and Hold On.</a:t>
            </a:r>
          </a:p>
          <a:p>
            <a:pPr>
              <a:lnSpc>
                <a:spcPct val="110000"/>
              </a:lnSpc>
              <a:spcBef>
                <a:spcPts val="600"/>
              </a:spcBef>
            </a:pPr>
            <a:r>
              <a:rPr lang="en-US" sz="2000" dirty="0">
                <a:solidFill>
                  <a:schemeClr val="accent2">
                    <a:lumMod val="75000"/>
                  </a:schemeClr>
                </a:solidFill>
              </a:rPr>
              <a:t>Don't wait to see if the shaking gets stronger.</a:t>
            </a:r>
          </a:p>
          <a:p>
            <a:pPr>
              <a:lnSpc>
                <a:spcPct val="110000"/>
              </a:lnSpc>
              <a:spcBef>
                <a:spcPts val="600"/>
              </a:spcBef>
            </a:pPr>
            <a:r>
              <a:rPr lang="en-US" sz="2000" dirty="0">
                <a:solidFill>
                  <a:schemeClr val="accent2">
                    <a:lumMod val="75000"/>
                  </a:schemeClr>
                </a:solidFill>
              </a:rPr>
              <a:t>If you can't get under sturdy furniture, protect your head and neck where you are.</a:t>
            </a:r>
          </a:p>
          <a:p>
            <a:pPr>
              <a:lnSpc>
                <a:spcPct val="110000"/>
              </a:lnSpc>
              <a:spcBef>
                <a:spcPts val="600"/>
              </a:spcBef>
            </a:pPr>
            <a:r>
              <a:rPr lang="en-US" sz="2000" dirty="0">
                <a:solidFill>
                  <a:schemeClr val="accent2">
                    <a:lumMod val="75000"/>
                  </a:schemeClr>
                </a:solidFill>
              </a:rPr>
              <a:t>If you are near the coast, additional actions may be needed after shaking stops. </a:t>
            </a:r>
          </a:p>
          <a:p>
            <a:pPr marL="0" indent="0">
              <a:lnSpc>
                <a:spcPct val="110000"/>
              </a:lnSpc>
              <a:spcBef>
                <a:spcPts val="1800"/>
              </a:spcBef>
              <a:buNone/>
            </a:pPr>
            <a:r>
              <a:rPr lang="en-US" sz="2000" b="1" dirty="0">
                <a:solidFill>
                  <a:schemeClr val="accent1"/>
                </a:solidFill>
              </a:rPr>
              <a:t>Protective actions may vary depending on your location or abilities. </a:t>
            </a:r>
          </a:p>
        </p:txBody>
      </p:sp>
      <p:cxnSp>
        <p:nvCxnSpPr>
          <p:cNvPr id="7" name="Straight Connector 6">
            <a:extLst>
              <a:ext uri="{FF2B5EF4-FFF2-40B4-BE49-F238E27FC236}">
                <a16:creationId xmlns:a16="http://schemas.microsoft.com/office/drawing/2014/main" id="{43325A3A-385C-85B9-DA68-11D7849F2D24}"/>
              </a:ext>
            </a:extLst>
          </p:cNvPr>
          <p:cNvCxnSpPr>
            <a:cxnSpLocks/>
          </p:cNvCxnSpPr>
          <p:nvPr/>
        </p:nvCxnSpPr>
        <p:spPr>
          <a:xfrm>
            <a:off x="391886" y="1119673"/>
            <a:ext cx="783771" cy="0"/>
          </a:xfrm>
          <a:prstGeom prst="line">
            <a:avLst/>
          </a:prstGeom>
          <a:ln w="41275">
            <a:solidFill>
              <a:schemeClr val="accent6"/>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D8E3DED3-4FBA-507D-C5E3-D3F0FDF347C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214821" y="1585670"/>
            <a:ext cx="5824456" cy="4344207"/>
          </a:xfrm>
          <a:prstGeom prst="rect">
            <a:avLst/>
          </a:prstGeom>
        </p:spPr>
      </p:pic>
      <p:sp>
        <p:nvSpPr>
          <p:cNvPr id="6" name="Slide Number Placeholder 5">
            <a:extLst>
              <a:ext uri="{FF2B5EF4-FFF2-40B4-BE49-F238E27FC236}">
                <a16:creationId xmlns:a16="http://schemas.microsoft.com/office/drawing/2014/main" id="{0CD91585-99B4-8949-3C3E-013DCC0E8110}"/>
              </a:ext>
            </a:extLst>
          </p:cNvPr>
          <p:cNvSpPr>
            <a:spLocks noGrp="1"/>
          </p:cNvSpPr>
          <p:nvPr>
            <p:ph type="sldNum" sz="quarter" idx="12"/>
          </p:nvPr>
        </p:nvSpPr>
        <p:spPr/>
        <p:txBody>
          <a:bodyPr/>
          <a:lstStyle/>
          <a:p>
            <a:pPr algn="r"/>
            <a:fld id="{A9214D30-10CF-3240-96DE-4576B6E7F41F}" type="slidenum">
              <a:rPr lang="en-US" smtClean="0"/>
              <a:pPr algn="r"/>
              <a:t>9</a:t>
            </a:fld>
            <a:endParaRPr lang="en-US"/>
          </a:p>
        </p:txBody>
      </p:sp>
    </p:spTree>
    <p:extLst>
      <p:ext uri="{BB962C8B-B14F-4D97-AF65-F5344CB8AC3E}">
        <p14:creationId xmlns:p14="http://schemas.microsoft.com/office/powerpoint/2010/main" val="15823453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Office Theme">
  <a:themeElements>
    <a:clrScheme name="ShakeAlert">
      <a:dk1>
        <a:srgbClr val="000000"/>
      </a:dk1>
      <a:lt1>
        <a:srgbClr val="FFFFFF"/>
      </a:lt1>
      <a:dk2>
        <a:srgbClr val="0E2849"/>
      </a:dk2>
      <a:lt2>
        <a:srgbClr val="E8E8E8"/>
      </a:lt2>
      <a:accent1>
        <a:srgbClr val="00663C"/>
      </a:accent1>
      <a:accent2>
        <a:srgbClr val="50595E"/>
      </a:accent2>
      <a:accent3>
        <a:srgbClr val="C3151B"/>
      </a:accent3>
      <a:accent4>
        <a:srgbClr val="FBBC3B"/>
      </a:accent4>
      <a:accent5>
        <a:srgbClr val="6C94BF"/>
      </a:accent5>
      <a:accent6>
        <a:srgbClr val="4EA72E"/>
      </a:accent6>
      <a:hlink>
        <a:srgbClr val="274472"/>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4047</TotalTime>
  <Words>8651</Words>
  <Application>Microsoft Macintosh PowerPoint</Application>
  <PresentationFormat>Widescreen</PresentationFormat>
  <Paragraphs>648</Paragraphs>
  <Slides>58</Slides>
  <Notes>58</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58</vt:i4>
      </vt:variant>
    </vt:vector>
  </HeadingPairs>
  <TitlesOfParts>
    <vt:vector size="66" baseType="lpstr">
      <vt:lpstr>Anton</vt:lpstr>
      <vt:lpstr>Aptos</vt:lpstr>
      <vt:lpstr>Aptos Display</vt:lpstr>
      <vt:lpstr>Arial</vt:lpstr>
      <vt:lpstr>Arial Narrow</vt:lpstr>
      <vt:lpstr>Calibri</vt:lpstr>
      <vt:lpstr>System Font Regular</vt:lpstr>
      <vt:lpstr>Office Theme</vt:lpstr>
      <vt:lpstr>PowerPoint Presentation</vt:lpstr>
      <vt:lpstr>What We Will Cover</vt:lpstr>
      <vt:lpstr>PowerPoint Presentation</vt:lpstr>
      <vt:lpstr>PowerPoint Presentation</vt:lpstr>
      <vt:lpstr>What is Earthquake Early Warning?</vt:lpstr>
      <vt:lpstr>Meet ShakeAlert</vt:lpstr>
      <vt:lpstr>How Does ShakeAlert Work?</vt:lpstr>
      <vt:lpstr>You Probably  Already Have It</vt:lpstr>
      <vt:lpstr>When You Feel Shaking or Get an Alert</vt:lpstr>
      <vt:lpstr>Three Things to Remember</vt:lpstr>
      <vt:lpstr>PowerPoint Presentation</vt:lpstr>
      <vt:lpstr>We Live in Earthquake Country</vt:lpstr>
      <vt:lpstr>Earthquake Science Basics</vt:lpstr>
      <vt:lpstr>What You Might Experience During an Earthquake</vt:lpstr>
      <vt:lpstr>Earthquake Magnitude vs. Intensity</vt:lpstr>
      <vt:lpstr>Earthquake Intensity Scale </vt:lpstr>
      <vt:lpstr>Video: Magnitude and Intensity in Action</vt:lpstr>
      <vt:lpstr>Earthquakes Can Trigger Other Natural Hazards</vt:lpstr>
      <vt:lpstr>Earthquakes Can Also Damage Infrastructure</vt:lpstr>
      <vt:lpstr>PowerPoint Presentation</vt:lpstr>
      <vt:lpstr>System Basics</vt:lpstr>
      <vt:lpstr>PowerPoint Presentation</vt:lpstr>
      <vt:lpstr>PowerPoint Presentation</vt:lpstr>
      <vt:lpstr>PowerPoint Presentation</vt:lpstr>
      <vt:lpstr>PowerPoint Presentation</vt:lpstr>
      <vt:lpstr>When Are Alerts Sent?</vt:lpstr>
      <vt:lpstr>How Much Warning Might You Get?</vt:lpstr>
      <vt:lpstr>Why You Might Not Receive an Alert</vt:lpstr>
      <vt:lpstr>Myths and Facts About ShakeAlert Earthquake Early Warning</vt:lpstr>
      <vt:lpstr>PowerPoint Presentation</vt:lpstr>
      <vt:lpstr>What Alerts Look and Sound Like</vt:lpstr>
      <vt:lpstr>Automatic Protective Actions Help Keep Systems Safe</vt:lpstr>
      <vt:lpstr>Rail Safety in Action</vt:lpstr>
      <vt:lpstr>School Alerting in Action</vt:lpstr>
      <vt:lpstr>Fire Station Readiness in Action</vt:lpstr>
      <vt:lpstr>Water System Protection in Action</vt:lpstr>
      <vt:lpstr>Space Communication System Protection in Action</vt:lpstr>
      <vt:lpstr>Imagine the Possibilities</vt:lpstr>
      <vt:lpstr>PowerPoint Presentation</vt:lpstr>
      <vt:lpstr>Drop, Cover, and Hold On</vt:lpstr>
      <vt:lpstr>PowerPoint Presentation</vt:lpstr>
      <vt:lpstr>Know the Signs in Nature</vt:lpstr>
      <vt:lpstr>Focus on Coastal Considerations</vt:lpstr>
      <vt:lpstr>What Not to Do When You Get an Alert or Feel Shaking</vt:lpstr>
      <vt:lpstr>Learning From Loma Prieta</vt:lpstr>
      <vt:lpstr>If ShakeAlert Had Been There</vt:lpstr>
      <vt:lpstr>Protective Actions in  Your Everyday Life</vt:lpstr>
      <vt:lpstr>PowerPoint Presentation</vt:lpstr>
      <vt:lpstr>CERT Volunteers are  Trusted Messengers</vt:lpstr>
      <vt:lpstr>Be ShakeAlert Ready  Before You Teach Others</vt:lpstr>
      <vt:lpstr>Keep the Message Simple</vt:lpstr>
      <vt:lpstr>Start a ShakeAlert Conversation</vt:lpstr>
      <vt:lpstr>ShakeAlert into CERT Readiness Activities</vt:lpstr>
      <vt:lpstr>Practice: Start a ShakeAlert Conversation</vt:lpstr>
      <vt:lpstr>PowerPoint Presentation</vt:lpstr>
      <vt:lpstr>Be ShakeAlert Ready</vt:lpstr>
      <vt:lpstr>Become ShakeAlert Ready &amp; Help Someone Else  Do the Same</vt:lpstr>
      <vt:lpstr>We’d appreciate your feedback on today’s training.</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ShakeAlert Ready CERT Training - Full Course Presentation</dc:title>
  <dc:subject>Earthquake early warning training for Community Emergency Response Team volunteers</dc:subject>
  <dc:creator/>
  <cp:keywords>ShakeAlert; earthquake early warning; EEW; CERT; Community Emergency Response Team; USGS; earthquake preparedness; protective actions; Drop, Cover, and Hold On; public safety; California; Oregon; Washington</cp:keywords>
  <dc:description/>
  <cp:lastModifiedBy>Rubi Trujillo</cp:lastModifiedBy>
  <cp:revision>51</cp:revision>
  <dcterms:created xsi:type="dcterms:W3CDTF">2026-08-11T18:11:44Z</dcterms:created>
  <dcterms:modified xsi:type="dcterms:W3CDTF">2026-09-02T17:06:17Z</dcterms:modified>
  <cp:category>Training and Education</cp:category>
</cp:coreProperties>
</file>